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67"/>
  </p:notesMasterIdLst>
  <p:handoutMasterIdLst>
    <p:handoutMasterId r:id="rId68"/>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257" r:id="rId60"/>
    <p:sldId id="262" r:id="rId61"/>
    <p:sldId id="264" r:id="rId62"/>
    <p:sldId id="322" r:id="rId63"/>
    <p:sldId id="323" r:id="rId64"/>
    <p:sldId id="324" r:id="rId65"/>
    <p:sldId id="325" r:id="rId66"/>
  </p:sldIdLst>
  <p:sldSz cx="9144000" cy="6858000" type="screen4x3"/>
  <p:notesSz cx="7104063" cy="10234613"/>
  <p:custDataLst>
    <p:tags r:id="rId6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D:\Dropbox\TEI\&#924;&#913;&#920;&#919;&#924;&#913;&#932;&#913;-&#917;&#929;&#915;&#913;&#931;&#932;&#919;&#929;&#921;&#913;\&#917;&#928;&#921;&#931;&#932;&#919;&#924;&#919;%20&#933;&#923;&#921;&#922;&#937;&#925;%20&#921;&#921;%20(&#9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16229221347331"/>
          <c:y val="6.8356299212598753E-2"/>
          <c:w val="0.65962248468941709"/>
          <c:h val="0.67949839603383266"/>
        </c:manualLayout>
      </c:layout>
      <c:scatterChart>
        <c:scatterStyle val="lineMarker"/>
        <c:varyColors val="1"/>
        <c:ser>
          <c:idx val="0"/>
          <c:order val="0"/>
          <c:tx>
            <c:strRef>
              <c:f>Hildebrand!$E$2</c:f>
              <c:strCache>
                <c:ptCount val="1"/>
                <c:pt idx="0">
                  <c:v>% διόγκωση</c:v>
                </c:pt>
              </c:strCache>
            </c:strRef>
          </c:tx>
          <c:spPr>
            <a:ln w="28575">
              <a:noFill/>
            </a:ln>
          </c:spPr>
          <c:trendline>
            <c:spPr>
              <a:ln>
                <a:prstDash val="sysDot"/>
              </a:ln>
            </c:spPr>
            <c:trendlineType val="movingAvg"/>
            <c:period val="2"/>
            <c:dispRSqr val="1"/>
            <c:dispEq val="1"/>
            <c:trendlineLbl>
              <c:numFmt formatCode="General" sourceLinked="0"/>
            </c:trendlineLbl>
          </c:trendline>
          <c:xVal>
            <c:numRef>
              <c:f>Hildebrand!$D$3:$D$41</c:f>
              <c:numCache>
                <c:formatCode>0.00</c:formatCode>
                <c:ptCount val="39"/>
                <c:pt idx="0">
                  <c:v>14.4</c:v>
                </c:pt>
                <c:pt idx="1">
                  <c:v>14.9</c:v>
                </c:pt>
                <c:pt idx="3">
                  <c:v>15.3</c:v>
                </c:pt>
                <c:pt idx="4">
                  <c:v>15.4</c:v>
                </c:pt>
                <c:pt idx="5">
                  <c:v>15.8</c:v>
                </c:pt>
                <c:pt idx="6">
                  <c:v>16</c:v>
                </c:pt>
                <c:pt idx="7">
                  <c:v>16.100000000000001</c:v>
                </c:pt>
                <c:pt idx="8">
                  <c:v>16.600000000000001</c:v>
                </c:pt>
                <c:pt idx="9">
                  <c:v>16.8</c:v>
                </c:pt>
                <c:pt idx="10">
                  <c:v>17.100000000000001</c:v>
                </c:pt>
                <c:pt idx="11">
                  <c:v>18</c:v>
                </c:pt>
                <c:pt idx="12">
                  <c:v>18.2</c:v>
                </c:pt>
                <c:pt idx="13">
                  <c:v>18.2</c:v>
                </c:pt>
                <c:pt idx="14">
                  <c:v>18.3</c:v>
                </c:pt>
                <c:pt idx="15">
                  <c:v>18.5</c:v>
                </c:pt>
                <c:pt idx="16">
                  <c:v>18.7</c:v>
                </c:pt>
                <c:pt idx="17">
                  <c:v>18.7</c:v>
                </c:pt>
                <c:pt idx="18">
                  <c:v>18.7</c:v>
                </c:pt>
                <c:pt idx="19">
                  <c:v>19.100000000000001</c:v>
                </c:pt>
                <c:pt idx="20">
                  <c:v>19.3</c:v>
                </c:pt>
                <c:pt idx="21">
                  <c:v>19.7</c:v>
                </c:pt>
                <c:pt idx="22">
                  <c:v>20</c:v>
                </c:pt>
                <c:pt idx="23">
                  <c:v>20.2</c:v>
                </c:pt>
                <c:pt idx="24">
                  <c:v>20.2</c:v>
                </c:pt>
                <c:pt idx="25">
                  <c:v>20.2</c:v>
                </c:pt>
                <c:pt idx="26">
                  <c:v>21.7</c:v>
                </c:pt>
                <c:pt idx="27">
                  <c:v>21.9</c:v>
                </c:pt>
                <c:pt idx="28">
                  <c:v>22.1</c:v>
                </c:pt>
                <c:pt idx="29">
                  <c:v>24.7</c:v>
                </c:pt>
                <c:pt idx="30">
                  <c:v>24.9</c:v>
                </c:pt>
                <c:pt idx="31">
                  <c:v>26.2</c:v>
                </c:pt>
                <c:pt idx="32">
                  <c:v>26.4</c:v>
                </c:pt>
                <c:pt idx="33">
                  <c:v>28.7</c:v>
                </c:pt>
                <c:pt idx="34">
                  <c:v>29.7</c:v>
                </c:pt>
                <c:pt idx="35">
                  <c:v>30.7</c:v>
                </c:pt>
                <c:pt idx="36">
                  <c:v>34.9</c:v>
                </c:pt>
                <c:pt idx="37">
                  <c:v>36.200000000000003</c:v>
                </c:pt>
                <c:pt idx="38">
                  <c:v>48</c:v>
                </c:pt>
              </c:numCache>
            </c:numRef>
          </c:xVal>
          <c:yVal>
            <c:numRef>
              <c:f>Hildebrand!$E$3:$E$41</c:f>
              <c:numCache>
                <c:formatCode>0.00</c:formatCode>
                <c:ptCount val="39"/>
                <c:pt idx="1">
                  <c:v>0.17</c:v>
                </c:pt>
                <c:pt idx="9">
                  <c:v>0.21000000000000021</c:v>
                </c:pt>
                <c:pt idx="14">
                  <c:v>0.70000000000000062</c:v>
                </c:pt>
                <c:pt idx="17">
                  <c:v>8.1</c:v>
                </c:pt>
                <c:pt idx="18">
                  <c:v>1.1700000000000021</c:v>
                </c:pt>
                <c:pt idx="20">
                  <c:v>0.5800000000000004</c:v>
                </c:pt>
                <c:pt idx="21">
                  <c:v>0.4</c:v>
                </c:pt>
                <c:pt idx="23">
                  <c:v>1.34</c:v>
                </c:pt>
                <c:pt idx="27">
                  <c:v>0.45</c:v>
                </c:pt>
                <c:pt idx="31">
                  <c:v>0.2</c:v>
                </c:pt>
                <c:pt idx="34">
                  <c:v>0.18000000000000024</c:v>
                </c:pt>
              </c:numCache>
            </c:numRef>
          </c:yVal>
          <c:smooth val="1"/>
        </c:ser>
        <c:dLbls>
          <c:showLegendKey val="0"/>
          <c:showVal val="0"/>
          <c:showCatName val="0"/>
          <c:showSerName val="0"/>
          <c:showPercent val="0"/>
          <c:showBubbleSize val="0"/>
        </c:dLbls>
        <c:axId val="141667864"/>
        <c:axId val="141666688"/>
      </c:scatterChart>
      <c:valAx>
        <c:axId val="141667864"/>
        <c:scaling>
          <c:orientation val="minMax"/>
          <c:max val="30"/>
          <c:min val="14"/>
        </c:scaling>
        <c:delete val="1"/>
        <c:axPos val="b"/>
        <c:majorGridlines/>
        <c:minorGridlines/>
        <c:title>
          <c:tx>
            <c:rich>
              <a:bodyPr/>
              <a:lstStyle/>
              <a:p>
                <a:pPr>
                  <a:defRPr sz="1600"/>
                </a:pPr>
                <a:r>
                  <a:rPr lang="el-GR" sz="2000" dirty="0"/>
                  <a:t>παράμετρος διαλυτότητας </a:t>
                </a:r>
                <a:endParaRPr lang="el-GR" sz="2000" dirty="0" smtClean="0"/>
              </a:p>
              <a:p>
                <a:pPr>
                  <a:defRPr sz="1600"/>
                </a:pPr>
                <a:r>
                  <a:rPr lang="en-US" sz="2000" dirty="0" smtClean="0"/>
                  <a:t>Hildebrand, </a:t>
                </a:r>
                <a:r>
                  <a:rPr lang="el-GR" sz="2000" i="1" dirty="0"/>
                  <a:t>δ</a:t>
                </a:r>
                <a:r>
                  <a:rPr lang="en-US" sz="2000" dirty="0"/>
                  <a:t> (SI)</a:t>
                </a:r>
                <a:endParaRPr lang="el-GR" sz="2000" dirty="0"/>
              </a:p>
            </c:rich>
          </c:tx>
          <c:layout>
            <c:manualLayout>
              <c:xMode val="edge"/>
              <c:yMode val="edge"/>
              <c:x val="0.31481403358866217"/>
              <c:y val="0.76395761186883904"/>
            </c:manualLayout>
          </c:layout>
          <c:overlay val="1"/>
        </c:title>
        <c:numFmt formatCode="0.00" sourceLinked="1"/>
        <c:majorTickMark val="cross"/>
        <c:minorTickMark val="cross"/>
        <c:tickLblPos val="nextTo"/>
        <c:crossAx val="141666688"/>
        <c:crosses val="autoZero"/>
        <c:crossBetween val="midCat"/>
        <c:majorUnit val="5"/>
        <c:minorUnit val="2.5"/>
      </c:valAx>
      <c:valAx>
        <c:axId val="141666688"/>
        <c:scaling>
          <c:orientation val="minMax"/>
        </c:scaling>
        <c:delete val="1"/>
        <c:axPos val="l"/>
        <c:majorGridlines/>
        <c:title>
          <c:tx>
            <c:rich>
              <a:bodyPr/>
              <a:lstStyle/>
              <a:p>
                <a:pPr>
                  <a:defRPr/>
                </a:pPr>
                <a:r>
                  <a:rPr lang="el-GR" sz="2000" dirty="0"/>
                  <a:t>% διόγκωση</a:t>
                </a:r>
              </a:p>
            </c:rich>
          </c:tx>
          <c:layout/>
          <c:overlay val="1"/>
        </c:title>
        <c:numFmt formatCode="0.00" sourceLinked="1"/>
        <c:majorTickMark val="cross"/>
        <c:minorTickMark val="cross"/>
        <c:tickLblPos val="nextTo"/>
        <c:crossAx val="141667864"/>
        <c:crosses val="autoZero"/>
        <c:crossBetween val="midCat"/>
      </c:valAx>
      <c:spPr>
        <a:noFill/>
        <a:ln w="25400">
          <a:noFill/>
        </a:ln>
      </c:spPr>
    </c:plotArea>
    <c:plotVisOnly val="1"/>
    <c:dispBlanksAs val="zero"/>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Carbonyl#.CE.B1.2C.CE.B2-Unsaturated_carbonyl_compounds"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en.wikipedia.org/wiki/Peppermint" TargetMode="External"/><Relationship Id="rId4" Type="http://schemas.openxmlformats.org/officeDocument/2006/relationships/hyperlink" Target="http://en.wikipedia.org/wiki/Liqui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ic.stanford.edu/sg/bpg/annual/v03/bp03-04.html#fig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Mesityl oxide</a:t>
            </a:r>
            <a:r>
              <a:rPr lang="en-US" sz="1200" b="0" i="0" kern="1200" dirty="0" smtClean="0">
                <a:solidFill>
                  <a:schemeClr val="tx1"/>
                </a:solidFill>
                <a:latin typeface="+mn-lt"/>
                <a:ea typeface="+mn-ea"/>
                <a:cs typeface="+mn-cs"/>
              </a:rPr>
              <a:t> is a </a:t>
            </a:r>
            <a:r>
              <a:rPr lang="en-US" sz="1200" b="0" i="0" u="none" strike="noStrike" kern="1200" dirty="0" smtClean="0">
                <a:solidFill>
                  <a:schemeClr val="tx1"/>
                </a:solidFill>
                <a:latin typeface="+mn-lt"/>
                <a:ea typeface="+mn-ea"/>
                <a:cs typeface="+mn-cs"/>
                <a:hlinkClick r:id="rId3" tooltip="Carbonyl"/>
              </a:rPr>
              <a:t>α,β-Unsaturated ketone</a:t>
            </a:r>
            <a:r>
              <a:rPr lang="en-US" sz="1200" b="0" i="0" kern="1200" dirty="0" smtClean="0">
                <a:solidFill>
                  <a:schemeClr val="tx1"/>
                </a:solidFill>
                <a:latin typeface="+mn-lt"/>
                <a:ea typeface="+mn-ea"/>
                <a:cs typeface="+mn-cs"/>
              </a:rPr>
              <a:t> with the formula CH</a:t>
            </a:r>
            <a:r>
              <a:rPr lang="en-US" sz="1200" b="0" i="0" kern="1200" baseline="-25000" dirty="0" smtClean="0">
                <a:solidFill>
                  <a:schemeClr val="tx1"/>
                </a:solidFill>
                <a:latin typeface="+mn-lt"/>
                <a:ea typeface="+mn-ea"/>
                <a:cs typeface="+mn-cs"/>
              </a:rPr>
              <a:t>3</a:t>
            </a:r>
            <a:r>
              <a:rPr lang="en-US" sz="1200" b="0" i="0" kern="1200" dirty="0" smtClean="0">
                <a:solidFill>
                  <a:schemeClr val="tx1"/>
                </a:solidFill>
                <a:latin typeface="+mn-lt"/>
                <a:ea typeface="+mn-ea"/>
                <a:cs typeface="+mn-cs"/>
              </a:rPr>
              <a:t>C(O)CH=C(CH</a:t>
            </a:r>
            <a:r>
              <a:rPr lang="en-US" sz="1200" b="0" i="0" kern="1200" baseline="-25000" dirty="0" smtClean="0">
                <a:solidFill>
                  <a:schemeClr val="tx1"/>
                </a:solidFill>
                <a:latin typeface="+mn-lt"/>
                <a:ea typeface="+mn-ea"/>
                <a:cs typeface="+mn-cs"/>
              </a:rPr>
              <a:t>3</a:t>
            </a:r>
            <a:r>
              <a:rPr lang="en-US" sz="1200" b="0" i="0" kern="1200" dirty="0" smtClean="0">
                <a:solidFill>
                  <a:schemeClr val="tx1"/>
                </a:solidFill>
                <a:latin typeface="+mn-lt"/>
                <a:ea typeface="+mn-ea"/>
                <a:cs typeface="+mn-cs"/>
              </a:rPr>
              <a:t>)</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This compound is a colorless, volatile </a:t>
            </a:r>
            <a:r>
              <a:rPr lang="en-US" sz="1200" b="0" i="0" u="none" strike="noStrike" kern="1200" dirty="0" smtClean="0">
                <a:solidFill>
                  <a:schemeClr val="tx1"/>
                </a:solidFill>
                <a:latin typeface="+mn-lt"/>
                <a:ea typeface="+mn-ea"/>
                <a:cs typeface="+mn-cs"/>
                <a:hlinkClick r:id="rId4" tooltip="Liquid"/>
              </a:rPr>
              <a:t>liquid</a:t>
            </a:r>
            <a:r>
              <a:rPr lang="en-US" sz="1200" b="0" i="0" kern="1200" dirty="0" smtClean="0">
                <a:solidFill>
                  <a:schemeClr val="tx1"/>
                </a:solidFill>
                <a:latin typeface="+mn-lt"/>
                <a:ea typeface="+mn-ea"/>
                <a:cs typeface="+mn-cs"/>
              </a:rPr>
              <a:t> with a strong </a:t>
            </a:r>
            <a:r>
              <a:rPr lang="en-US" sz="1200" b="0" i="0" u="none" strike="noStrike" kern="1200" dirty="0" smtClean="0">
                <a:solidFill>
                  <a:schemeClr val="tx1"/>
                </a:solidFill>
                <a:latin typeface="+mn-lt"/>
                <a:ea typeface="+mn-ea"/>
                <a:cs typeface="+mn-cs"/>
                <a:hlinkClick r:id="rId5" tooltip="Peppermint"/>
              </a:rPr>
              <a:t>peppermint</a:t>
            </a:r>
            <a:r>
              <a:rPr lang="en-US" sz="1200" b="0" i="0" kern="1200" dirty="0" smtClean="0">
                <a:solidFill>
                  <a:schemeClr val="tx1"/>
                </a:solidFill>
                <a:latin typeface="+mn-lt"/>
                <a:ea typeface="+mn-ea"/>
                <a:cs typeface="+mn-cs"/>
              </a:rPr>
              <a:t> odor</a:t>
            </a:r>
            <a:r>
              <a:rPr lang="el-GR" sz="1200" b="0" i="0" kern="1200" dirty="0" smtClean="0">
                <a:solidFill>
                  <a:schemeClr val="tx1"/>
                </a:solidFill>
                <a:latin typeface="+mn-lt"/>
                <a:ea typeface="+mn-ea"/>
                <a:cs typeface="+mn-cs"/>
              </a:rPr>
              <a:t>.</a:t>
            </a:r>
          </a:p>
          <a:p>
            <a:r>
              <a:rPr lang="en-US" sz="1200" b="1" i="0" kern="1200" dirty="0" smtClean="0">
                <a:solidFill>
                  <a:schemeClr val="tx1"/>
                </a:solidFill>
                <a:latin typeface="+mn-lt"/>
                <a:ea typeface="+mn-ea"/>
                <a:cs typeface="+mn-cs"/>
              </a:rPr>
              <a:t>Isophorone</a:t>
            </a:r>
            <a:r>
              <a:rPr lang="en-US" sz="1200" b="0" i="0" kern="1200" dirty="0" smtClean="0">
                <a:solidFill>
                  <a:schemeClr val="tx1"/>
                </a:solidFill>
                <a:latin typeface="+mn-lt"/>
                <a:ea typeface="+mn-ea"/>
                <a:cs typeface="+mn-cs"/>
              </a:rPr>
              <a:t> is an </a:t>
            </a:r>
            <a:r>
              <a:rPr lang="en-US" sz="1200" b="0" i="0" u="none" strike="noStrike" kern="1200" dirty="0" smtClean="0">
                <a:solidFill>
                  <a:schemeClr val="tx1"/>
                </a:solidFill>
                <a:latin typeface="+mn-lt"/>
                <a:ea typeface="+mn-ea"/>
                <a:cs typeface="+mn-cs"/>
                <a:hlinkClick r:id="rId3" tooltip="Carbonyl"/>
              </a:rPr>
              <a:t>α,β-unsaturated cyclic ketone</a:t>
            </a:r>
            <a:r>
              <a:rPr lang="en-US" sz="1200" b="0" i="0" kern="1200" dirty="0" smtClean="0">
                <a:solidFill>
                  <a:schemeClr val="tx1"/>
                </a:solidFill>
                <a:latin typeface="+mn-lt"/>
                <a:ea typeface="+mn-ea"/>
                <a:cs typeface="+mn-cs"/>
              </a:rPr>
              <a:t>, a colorless to yellowish liquid with a characteristic peppermint-like smell</a:t>
            </a:r>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85158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division of the Hildebrand parameter into three component Hansen parameters (dispersion force, polar force, and hydrogen bonding force) considerably </a:t>
            </a:r>
            <a:r>
              <a:rPr lang="en-GB" sz="1200" b="1" i="1" dirty="0" smtClean="0"/>
              <a:t>increases the accuracy</a:t>
            </a:r>
            <a:r>
              <a:rPr lang="en-GB" sz="1200" dirty="0" smtClean="0"/>
              <a:t> with which non-ionic molecular interactions can be predicted and described. Hansen parameters can be used to interpret not only solubility behavior, but also the mechanical properties of </a:t>
            </a:r>
            <a:r>
              <a:rPr lang="en-GB" sz="1400" b="1" dirty="0" smtClean="0">
                <a:solidFill>
                  <a:srgbClr val="FF0000"/>
                </a:solidFill>
              </a:rPr>
              <a:t>polymers</a:t>
            </a:r>
            <a:r>
              <a:rPr lang="en-GB" sz="1400" b="1" dirty="0" smtClean="0"/>
              <a:t>, </a:t>
            </a:r>
            <a:r>
              <a:rPr lang="en-GB" sz="1400" b="1" dirty="0" smtClean="0">
                <a:solidFill>
                  <a:srgbClr val="FF0000"/>
                </a:solidFill>
              </a:rPr>
              <a:t>pigment - binder relationships</a:t>
            </a:r>
            <a:r>
              <a:rPr lang="en-GB" sz="1400" b="1" dirty="0" smtClean="0"/>
              <a:t>, and </a:t>
            </a:r>
            <a:r>
              <a:rPr lang="en-GB" sz="1400" b="1" dirty="0" smtClean="0">
                <a:solidFill>
                  <a:srgbClr val="FF0000"/>
                </a:solidFill>
              </a:rPr>
              <a:t>the activity of surfactants and emulsifiers</a:t>
            </a:r>
            <a:r>
              <a:rPr lang="en-GB" sz="1200" dirty="0" smtClean="0"/>
              <a:t>. </a:t>
            </a:r>
          </a:p>
          <a:p>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3</a:t>
            </a:fld>
            <a:endParaRPr lang="el-GR" dirty="0">
              <a:solidFill>
                <a:prstClr val="black"/>
              </a:solidFill>
            </a:endParaRPr>
          </a:p>
        </p:txBody>
      </p:sp>
    </p:spTree>
    <p:extLst>
      <p:ext uri="{BB962C8B-B14F-4D97-AF65-F5344CB8AC3E}">
        <p14:creationId xmlns:p14="http://schemas.microsoft.com/office/powerpoint/2010/main" val="104775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division of the Hildebrand parameter into three component Hansen parameters (dispersion force, polar force, and hydrogen bonding force) considerably </a:t>
            </a:r>
            <a:r>
              <a:rPr lang="en-GB" sz="1200" b="1" i="1" dirty="0" smtClean="0"/>
              <a:t>increases the accuracy</a:t>
            </a:r>
            <a:r>
              <a:rPr lang="en-GB" sz="1200" dirty="0" smtClean="0"/>
              <a:t> with which non-ionic molecular interactions can be predicted and described. Hansen parameters can be used to interpret not only solubility behavior, but also the mechanical properties of </a:t>
            </a:r>
            <a:r>
              <a:rPr lang="en-GB" sz="1400" b="1" dirty="0" smtClean="0">
                <a:solidFill>
                  <a:srgbClr val="FF0000"/>
                </a:solidFill>
              </a:rPr>
              <a:t>polymers</a:t>
            </a:r>
            <a:r>
              <a:rPr lang="en-GB" sz="1400" b="1" dirty="0" smtClean="0"/>
              <a:t>, </a:t>
            </a:r>
            <a:r>
              <a:rPr lang="en-GB" sz="1400" b="1" dirty="0" smtClean="0">
                <a:solidFill>
                  <a:srgbClr val="FF0000"/>
                </a:solidFill>
              </a:rPr>
              <a:t>pigment - binder relationships</a:t>
            </a:r>
            <a:r>
              <a:rPr lang="en-GB" sz="1400" b="1" dirty="0" smtClean="0"/>
              <a:t>, and </a:t>
            </a:r>
            <a:r>
              <a:rPr lang="en-GB" sz="1400" b="1" dirty="0" smtClean="0">
                <a:solidFill>
                  <a:srgbClr val="FF0000"/>
                </a:solidFill>
              </a:rPr>
              <a:t>the activity of surfactants and emulsifiers</a:t>
            </a:r>
            <a:r>
              <a:rPr lang="en-GB" sz="1200" dirty="0" smtClean="0"/>
              <a:t>. </a:t>
            </a:r>
          </a:p>
          <a:p>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4</a:t>
            </a:fld>
            <a:endParaRPr lang="el-GR" dirty="0">
              <a:solidFill>
                <a:prstClr val="black"/>
              </a:solidFill>
            </a:endParaRPr>
          </a:p>
        </p:txBody>
      </p:sp>
    </p:spTree>
    <p:extLst>
      <p:ext uri="{BB962C8B-B14F-4D97-AF65-F5344CB8AC3E}">
        <p14:creationId xmlns:p14="http://schemas.microsoft.com/office/powerpoint/2010/main" val="43345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division of the Hildebrand parameter into three component Hansen parameters (dispersion force, polar force, and hydrogen bonding force) considerably </a:t>
            </a:r>
            <a:r>
              <a:rPr lang="en-GB" sz="1200" b="1" i="1" dirty="0" smtClean="0"/>
              <a:t>increases the accuracy</a:t>
            </a:r>
            <a:r>
              <a:rPr lang="en-GB" sz="1200" dirty="0" smtClean="0"/>
              <a:t> with which non-ionic molecular interactions can be predicted and described. Hansen parameters can be used to interpret not only solubility behavior, but also the mechanical properties of </a:t>
            </a:r>
            <a:r>
              <a:rPr lang="en-GB" sz="1400" b="1" dirty="0" smtClean="0">
                <a:solidFill>
                  <a:srgbClr val="FF0000"/>
                </a:solidFill>
              </a:rPr>
              <a:t>polymers</a:t>
            </a:r>
            <a:r>
              <a:rPr lang="en-GB" sz="1400" b="1" dirty="0" smtClean="0"/>
              <a:t>, </a:t>
            </a:r>
            <a:r>
              <a:rPr lang="en-GB" sz="1400" b="1" dirty="0" smtClean="0">
                <a:solidFill>
                  <a:srgbClr val="FF0000"/>
                </a:solidFill>
              </a:rPr>
              <a:t>pigment - binder relationships</a:t>
            </a:r>
            <a:r>
              <a:rPr lang="en-GB" sz="1400" b="1" dirty="0" smtClean="0"/>
              <a:t>, and </a:t>
            </a:r>
            <a:r>
              <a:rPr lang="en-GB" sz="1400" b="1" dirty="0" smtClean="0">
                <a:solidFill>
                  <a:srgbClr val="FF0000"/>
                </a:solidFill>
              </a:rPr>
              <a:t>the activity of surfactants and emulsifiers</a:t>
            </a:r>
            <a:r>
              <a:rPr lang="en-GB" sz="1200" dirty="0" smtClean="0"/>
              <a:t>. </a:t>
            </a:r>
          </a:p>
          <a:p>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11</a:t>
            </a:fld>
            <a:endParaRPr lang="el-GR" dirty="0">
              <a:solidFill>
                <a:prstClr val="black"/>
              </a:solidFill>
            </a:endParaRPr>
          </a:p>
        </p:txBody>
      </p:sp>
    </p:spTree>
    <p:extLst>
      <p:ext uri="{BB962C8B-B14F-4D97-AF65-F5344CB8AC3E}">
        <p14:creationId xmlns:p14="http://schemas.microsoft.com/office/powerpoint/2010/main" val="386939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24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6246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BA78FD-F179-45E2-9E3E-8F06BDEE8C0B}" type="slidenum">
              <a:rPr lang="el-GR" smtClean="0">
                <a:solidFill>
                  <a:prstClr val="black"/>
                </a:solidFill>
              </a:rPr>
              <a:pPr/>
              <a:t>22</a:t>
            </a:fld>
            <a:endParaRPr lang="el-GR" dirty="0" smtClean="0">
              <a:solidFill>
                <a:prstClr val="black"/>
              </a:solidFill>
            </a:endParaRPr>
          </a:p>
        </p:txBody>
      </p:sp>
    </p:spTree>
    <p:extLst>
      <p:ext uri="{BB962C8B-B14F-4D97-AF65-F5344CB8AC3E}">
        <p14:creationId xmlns:p14="http://schemas.microsoft.com/office/powerpoint/2010/main" val="200597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24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6246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BA78FD-F179-45E2-9E3E-8F06BDEE8C0B}" type="slidenum">
              <a:rPr lang="el-GR" smtClean="0">
                <a:solidFill>
                  <a:prstClr val="black"/>
                </a:solidFill>
              </a:rPr>
              <a:pPr/>
              <a:t>23</a:t>
            </a:fld>
            <a:endParaRPr lang="el-GR" dirty="0" smtClean="0">
              <a:solidFill>
                <a:prstClr val="black"/>
              </a:solidFill>
            </a:endParaRPr>
          </a:p>
        </p:txBody>
      </p:sp>
    </p:spTree>
    <p:extLst>
      <p:ext uri="{BB962C8B-B14F-4D97-AF65-F5344CB8AC3E}">
        <p14:creationId xmlns:p14="http://schemas.microsoft.com/office/powerpoint/2010/main" val="265945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lnSpc>
                <a:spcPct val="80000"/>
              </a:lnSpc>
            </a:pPr>
            <a:r>
              <a:rPr lang="en-GB" sz="1200" dirty="0" smtClean="0"/>
              <a:t>The inconsistencies in </a:t>
            </a:r>
            <a:r>
              <a:rPr lang="en-GB" sz="1200" dirty="0" smtClean="0">
                <a:hlinkClick r:id="rId3"/>
              </a:rPr>
              <a:t>Fig. 1</a:t>
            </a:r>
            <a:r>
              <a:rPr lang="en-GB" sz="1200" dirty="0" smtClean="0"/>
              <a:t> stem from a difference in hydrogen bonding between the chlorinated solvents and the ketones. The intermolecular forces in linseed oil are primarily due to dispersion forces, with practically no hydrogen bonding involved. These polar configurations are perfectly matched by the intermolecular forces between chloroform molecules, thus encouraging interpenetration and swelling of the linseed oil polymer. </a:t>
            </a:r>
            <a:endParaRPr lang="el-GR" sz="1200" dirty="0" smtClean="0"/>
          </a:p>
          <a:p>
            <a:pPr eaLnBrk="1" hangingPunct="1">
              <a:lnSpc>
                <a:spcPct val="80000"/>
              </a:lnSpc>
            </a:pPr>
            <a:r>
              <a:rPr lang="en-GB" sz="1200" dirty="0" smtClean="0"/>
              <a:t>Acetone and methyl ethyl ketone</a:t>
            </a:r>
            <a:r>
              <a:rPr lang="el-GR" sz="1200" dirty="0" smtClean="0"/>
              <a:t> (ΜΕΚ)</a:t>
            </a:r>
            <a:r>
              <a:rPr lang="en-GB" sz="1200" dirty="0" smtClean="0"/>
              <a:t>, however, are more polar molecules, with moderate hydrogen bonding capabilities. Even though the total cohesive energy density is similar in all four solvents, the differences in component forces, primarily hydrogen bonding, lead to the observed differences. Acetone and MEK would much rather be attracted to each other than to linseed oil. </a:t>
            </a:r>
            <a:endParaRPr lang="el-GR" sz="1200" dirty="0" smtClean="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146577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Methylene chloride </a:t>
            </a:r>
            <a:r>
              <a:rPr lang="en-US" dirty="0" smtClean="0"/>
              <a:t> </a:t>
            </a:r>
            <a:r>
              <a:rPr lang="en-US" sz="1200" b="0" i="0" u="none" strike="noStrike" kern="1200" dirty="0" smtClean="0">
                <a:solidFill>
                  <a:schemeClr val="tx1"/>
                </a:solidFill>
                <a:latin typeface="+mn-lt"/>
                <a:ea typeface="+mn-ea"/>
                <a:cs typeface="+mn-cs"/>
              </a:rPr>
              <a:t>21</a:t>
            </a:r>
            <a:r>
              <a:rPr lang="en-US" dirty="0" smtClean="0"/>
              <a:t> </a:t>
            </a:r>
            <a:r>
              <a:rPr lang="en-US" sz="1200" b="0" i="0" u="none" strike="noStrike" kern="1200" dirty="0" smtClean="0">
                <a:solidFill>
                  <a:schemeClr val="tx1"/>
                </a:solidFill>
                <a:latin typeface="+mn-lt"/>
                <a:ea typeface="+mn-ea"/>
                <a:cs typeface="+mn-cs"/>
              </a:rPr>
              <a:t>59</a:t>
            </a:r>
            <a:r>
              <a:rPr lang="en-US" dirty="0" smtClean="0"/>
              <a:t> </a:t>
            </a:r>
            <a:r>
              <a:rPr lang="en-US" sz="1200" b="0" i="0" u="none" strike="noStrike" kern="1200" dirty="0" smtClean="0">
                <a:solidFill>
                  <a:schemeClr val="tx1"/>
                </a:solidFill>
                <a:latin typeface="+mn-lt"/>
                <a:ea typeface="+mn-ea"/>
                <a:cs typeface="+mn-cs"/>
              </a:rPr>
              <a:t>20</a:t>
            </a:r>
            <a:r>
              <a:rPr lang="en-US" dirty="0" smtClean="0"/>
              <a:t> </a:t>
            </a:r>
            <a:endParaRPr lang="el-GR" dirty="0" smtClean="0"/>
          </a:p>
          <a:p>
            <a:r>
              <a:rPr lang="en-US" sz="1200" b="0" i="0" u="none" strike="noStrike" kern="1200" dirty="0" smtClean="0">
                <a:solidFill>
                  <a:schemeClr val="tx1"/>
                </a:solidFill>
                <a:latin typeface="+mn-lt"/>
                <a:ea typeface="+mn-ea"/>
                <a:cs typeface="+mn-cs"/>
              </a:rPr>
              <a:t>Ethylene dichloride </a:t>
            </a:r>
            <a:r>
              <a:rPr lang="en-US" dirty="0" smtClean="0"/>
              <a:t> </a:t>
            </a:r>
            <a:r>
              <a:rPr lang="en-US" sz="1200" b="0" i="0" u="none" strike="noStrike" kern="1200" dirty="0" smtClean="0">
                <a:solidFill>
                  <a:schemeClr val="tx1"/>
                </a:solidFill>
                <a:latin typeface="+mn-lt"/>
                <a:ea typeface="+mn-ea"/>
                <a:cs typeface="+mn-cs"/>
              </a:rPr>
              <a:t>19</a:t>
            </a:r>
            <a:r>
              <a:rPr lang="en-US" dirty="0" smtClean="0"/>
              <a:t> </a:t>
            </a:r>
            <a:r>
              <a:rPr lang="en-US" sz="1200" b="0" i="0" u="none" strike="noStrike" kern="1200" dirty="0" smtClean="0">
                <a:solidFill>
                  <a:schemeClr val="tx1"/>
                </a:solidFill>
                <a:latin typeface="+mn-lt"/>
                <a:ea typeface="+mn-ea"/>
                <a:cs typeface="+mn-cs"/>
              </a:rPr>
              <a:t>67</a:t>
            </a:r>
            <a:r>
              <a:rPr lang="en-US" dirty="0" smtClean="0"/>
              <a:t> </a:t>
            </a:r>
            <a:r>
              <a:rPr lang="en-US" sz="1200" b="0" i="0" u="none" strike="noStrike" kern="1200" dirty="0" smtClean="0">
                <a:solidFill>
                  <a:schemeClr val="tx1"/>
                </a:solidFill>
                <a:latin typeface="+mn-lt"/>
                <a:ea typeface="+mn-ea"/>
                <a:cs typeface="+mn-cs"/>
              </a:rPr>
              <a:t>14</a:t>
            </a:r>
            <a:r>
              <a:rPr lang="en-US" dirty="0" smtClean="0"/>
              <a:t> </a:t>
            </a:r>
            <a:endParaRPr lang="el-GR" dirty="0" smtClean="0"/>
          </a:p>
          <a:p>
            <a:r>
              <a:rPr lang="en-US" sz="1200" b="0" i="0" u="none" strike="noStrike" kern="1200" dirty="0" smtClean="0">
                <a:solidFill>
                  <a:schemeClr val="tx1"/>
                </a:solidFill>
                <a:latin typeface="+mn-lt"/>
                <a:ea typeface="+mn-ea"/>
                <a:cs typeface="+mn-cs"/>
              </a:rPr>
              <a:t>Chloroform </a:t>
            </a:r>
            <a:r>
              <a:rPr lang="en-US" dirty="0" smtClean="0"/>
              <a:t> </a:t>
            </a:r>
            <a:r>
              <a:rPr lang="en-US" sz="1200" b="0" i="0" u="none" strike="noStrike" kern="1200" dirty="0" smtClean="0">
                <a:solidFill>
                  <a:schemeClr val="tx1"/>
                </a:solidFill>
                <a:latin typeface="+mn-lt"/>
                <a:ea typeface="+mn-ea"/>
                <a:cs typeface="+mn-cs"/>
              </a:rPr>
              <a:t>12</a:t>
            </a:r>
            <a:r>
              <a:rPr lang="en-US" dirty="0" smtClean="0"/>
              <a:t> </a:t>
            </a:r>
            <a:r>
              <a:rPr lang="en-US" sz="1200" b="0" i="0" u="none" strike="noStrike" kern="1200" dirty="0" smtClean="0">
                <a:solidFill>
                  <a:schemeClr val="tx1"/>
                </a:solidFill>
                <a:latin typeface="+mn-lt"/>
                <a:ea typeface="+mn-ea"/>
                <a:cs typeface="+mn-cs"/>
              </a:rPr>
              <a:t>67</a:t>
            </a:r>
            <a:r>
              <a:rPr lang="en-US" dirty="0" smtClean="0"/>
              <a:t> </a:t>
            </a:r>
            <a:r>
              <a:rPr lang="en-US" sz="1200" b="0" i="0" u="none" strike="noStrike" kern="1200" dirty="0" smtClean="0">
                <a:solidFill>
                  <a:schemeClr val="tx1"/>
                </a:solidFill>
                <a:latin typeface="+mn-lt"/>
                <a:ea typeface="+mn-ea"/>
                <a:cs typeface="+mn-cs"/>
              </a:rPr>
              <a:t>21</a:t>
            </a:r>
            <a:r>
              <a:rPr lang="en-US" dirty="0" smtClean="0"/>
              <a:t> </a:t>
            </a:r>
            <a:endParaRPr lang="el-GR" dirty="0" smtClean="0"/>
          </a:p>
          <a:p>
            <a:r>
              <a:rPr lang="en-US" sz="1200" b="0" i="0" u="none" strike="noStrike" kern="1200" dirty="0" smtClean="0">
                <a:solidFill>
                  <a:schemeClr val="tx1"/>
                </a:solidFill>
                <a:latin typeface="+mn-lt"/>
                <a:ea typeface="+mn-ea"/>
                <a:cs typeface="+mn-cs"/>
              </a:rPr>
              <a:t>Trichloroethylene </a:t>
            </a:r>
            <a:r>
              <a:rPr lang="en-US" dirty="0" smtClean="0"/>
              <a:t> </a:t>
            </a:r>
            <a:r>
              <a:rPr lang="en-US" sz="1200" b="0" i="0" u="none" strike="noStrike" kern="1200" dirty="0" smtClean="0">
                <a:solidFill>
                  <a:schemeClr val="tx1"/>
                </a:solidFill>
                <a:latin typeface="+mn-lt"/>
                <a:ea typeface="+mn-ea"/>
                <a:cs typeface="+mn-cs"/>
              </a:rPr>
              <a:t>12</a:t>
            </a:r>
            <a:r>
              <a:rPr lang="en-US" dirty="0" smtClean="0"/>
              <a:t> </a:t>
            </a:r>
            <a:r>
              <a:rPr lang="en-US" sz="1200" b="0" i="0" u="none" strike="noStrike" kern="1200" dirty="0" smtClean="0">
                <a:solidFill>
                  <a:schemeClr val="tx1"/>
                </a:solidFill>
                <a:latin typeface="+mn-lt"/>
                <a:ea typeface="+mn-ea"/>
                <a:cs typeface="+mn-cs"/>
              </a:rPr>
              <a:t>68</a:t>
            </a:r>
            <a:r>
              <a:rPr lang="en-US" dirty="0" smtClean="0"/>
              <a:t> </a:t>
            </a:r>
            <a:r>
              <a:rPr lang="en-US" sz="1200" b="0" i="0" u="none" strike="noStrike" kern="1200" dirty="0" smtClean="0">
                <a:solidFill>
                  <a:schemeClr val="tx1"/>
                </a:solidFill>
                <a:latin typeface="+mn-lt"/>
                <a:ea typeface="+mn-ea"/>
                <a:cs typeface="+mn-cs"/>
              </a:rPr>
              <a:t>20</a:t>
            </a:r>
            <a:r>
              <a:rPr lang="en-US" dirty="0" smtClean="0"/>
              <a:t> </a:t>
            </a:r>
            <a:endParaRPr lang="el-GR" dirty="0" smtClean="0"/>
          </a:p>
          <a:p>
            <a:r>
              <a:rPr lang="en-US" sz="1200" b="0" i="0" u="none" strike="noStrike" kern="1200" dirty="0" smtClean="0">
                <a:solidFill>
                  <a:schemeClr val="tx1"/>
                </a:solidFill>
                <a:latin typeface="+mn-lt"/>
                <a:ea typeface="+mn-ea"/>
                <a:cs typeface="+mn-cs"/>
              </a:rPr>
              <a:t>Carbon tetrachloride </a:t>
            </a:r>
            <a:r>
              <a:rPr lang="en-US" dirty="0" smtClean="0"/>
              <a:t> </a:t>
            </a:r>
            <a:r>
              <a:rPr lang="en-US" sz="1200" b="0" i="0" u="none" strike="noStrike" kern="1200" dirty="0" smtClean="0">
                <a:solidFill>
                  <a:schemeClr val="tx1"/>
                </a:solidFill>
                <a:latin typeface="+mn-lt"/>
                <a:ea typeface="+mn-ea"/>
                <a:cs typeface="+mn-cs"/>
              </a:rPr>
              <a:t>2</a:t>
            </a:r>
            <a:r>
              <a:rPr lang="en-US" dirty="0" smtClean="0"/>
              <a:t> </a:t>
            </a:r>
            <a:r>
              <a:rPr lang="en-US" sz="1200" b="0" i="0" u="none" strike="noStrike" kern="1200" dirty="0" smtClean="0">
                <a:solidFill>
                  <a:schemeClr val="tx1"/>
                </a:solidFill>
                <a:latin typeface="+mn-lt"/>
                <a:ea typeface="+mn-ea"/>
                <a:cs typeface="+mn-cs"/>
              </a:rPr>
              <a:t>85</a:t>
            </a:r>
            <a:r>
              <a:rPr lang="en-US" dirty="0" smtClean="0"/>
              <a:t> </a:t>
            </a:r>
            <a:r>
              <a:rPr lang="en-US" sz="1200" b="0" i="0" u="none" strike="noStrike" kern="1200" dirty="0" smtClean="0">
                <a:solidFill>
                  <a:schemeClr val="tx1"/>
                </a:solidFill>
                <a:latin typeface="+mn-lt"/>
                <a:ea typeface="+mn-ea"/>
                <a:cs typeface="+mn-cs"/>
              </a:rPr>
              <a:t>13</a:t>
            </a:r>
            <a:r>
              <a:rPr lang="en-US" dirty="0" smtClean="0"/>
              <a:t> </a:t>
            </a:r>
            <a:r>
              <a:rPr lang="en-US" sz="1200" b="0" i="0" u="none" strike="noStrike" kern="1200" dirty="0" smtClean="0">
                <a:solidFill>
                  <a:schemeClr val="tx1"/>
                </a:solidFill>
                <a:latin typeface="+mn-lt"/>
                <a:ea typeface="+mn-ea"/>
                <a:cs typeface="+mn-cs"/>
              </a:rPr>
              <a:t>1,1,1 </a:t>
            </a:r>
            <a:endParaRPr lang="el-GR"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Trichloroethane </a:t>
            </a:r>
            <a:r>
              <a:rPr lang="en-US" dirty="0" smtClean="0"/>
              <a:t> </a:t>
            </a:r>
            <a:r>
              <a:rPr lang="en-US" sz="1200" b="0" i="0" u="none" strike="noStrike" kern="1200" dirty="0" smtClean="0">
                <a:solidFill>
                  <a:schemeClr val="tx1"/>
                </a:solidFill>
                <a:latin typeface="+mn-lt"/>
                <a:ea typeface="+mn-ea"/>
                <a:cs typeface="+mn-cs"/>
              </a:rPr>
              <a:t>19</a:t>
            </a:r>
            <a:r>
              <a:rPr lang="en-US" dirty="0" smtClean="0"/>
              <a:t> </a:t>
            </a:r>
            <a:r>
              <a:rPr lang="en-US" sz="1200" b="0" i="0" u="none" strike="noStrike" kern="1200" dirty="0" smtClean="0">
                <a:solidFill>
                  <a:schemeClr val="tx1"/>
                </a:solidFill>
                <a:latin typeface="+mn-lt"/>
                <a:ea typeface="+mn-ea"/>
                <a:cs typeface="+mn-cs"/>
              </a:rPr>
              <a:t>70</a:t>
            </a:r>
            <a:r>
              <a:rPr lang="en-US" dirty="0" smtClean="0"/>
              <a:t> </a:t>
            </a:r>
            <a:r>
              <a:rPr lang="en-US" sz="1200" b="0" i="0" u="none" strike="noStrike" kern="1200" dirty="0" smtClean="0">
                <a:solidFill>
                  <a:schemeClr val="tx1"/>
                </a:solidFill>
                <a:latin typeface="+mn-lt"/>
                <a:ea typeface="+mn-ea"/>
                <a:cs typeface="+mn-cs"/>
              </a:rPr>
              <a:t>11</a:t>
            </a:r>
            <a:r>
              <a:rPr lang="en-US" dirty="0" smtClean="0"/>
              <a:t> </a:t>
            </a:r>
            <a:endParaRPr lang="el-GR" dirty="0" smtClean="0"/>
          </a:p>
          <a:p>
            <a:r>
              <a:rPr lang="en-US" sz="1200" b="0" i="0" u="none" strike="noStrike" kern="1200" dirty="0" smtClean="0">
                <a:solidFill>
                  <a:schemeClr val="tx1"/>
                </a:solidFill>
                <a:latin typeface="+mn-lt"/>
                <a:ea typeface="+mn-ea"/>
                <a:cs typeface="+mn-cs"/>
              </a:rPr>
              <a:t>Chlorobenzene </a:t>
            </a:r>
            <a:r>
              <a:rPr lang="en-US" dirty="0" smtClean="0"/>
              <a:t> </a:t>
            </a:r>
            <a:r>
              <a:rPr lang="en-US" sz="1200" b="0" i="0" u="none" strike="noStrike" kern="1200" dirty="0" smtClean="0">
                <a:solidFill>
                  <a:schemeClr val="tx1"/>
                </a:solidFill>
                <a:latin typeface="+mn-lt"/>
                <a:ea typeface="+mn-ea"/>
                <a:cs typeface="+mn-cs"/>
              </a:rPr>
              <a:t>17</a:t>
            </a:r>
            <a:r>
              <a:rPr lang="en-US" dirty="0" smtClean="0"/>
              <a:t> </a:t>
            </a:r>
            <a:r>
              <a:rPr lang="en-US" sz="1200" b="0" i="0" u="none" strike="noStrike" kern="1200" dirty="0" smtClean="0">
                <a:solidFill>
                  <a:schemeClr val="tx1"/>
                </a:solidFill>
                <a:latin typeface="+mn-lt"/>
                <a:ea typeface="+mn-ea"/>
                <a:cs typeface="+mn-cs"/>
              </a:rPr>
              <a:t>65</a:t>
            </a:r>
            <a:r>
              <a:rPr lang="en-US" dirty="0" smtClean="0"/>
              <a:t> </a:t>
            </a:r>
            <a:r>
              <a:rPr lang="en-US" sz="1200" b="0" i="0" u="none" strike="noStrike" kern="1200" dirty="0" smtClean="0">
                <a:solidFill>
                  <a:schemeClr val="tx1"/>
                </a:solidFill>
                <a:latin typeface="+mn-lt"/>
                <a:ea typeface="+mn-ea"/>
                <a:cs typeface="+mn-cs"/>
              </a:rPr>
              <a:t>8</a:t>
            </a:r>
            <a:r>
              <a:rPr lang="en-US" dirty="0" smtClean="0"/>
              <a:t> </a:t>
            </a:r>
            <a:endParaRPr lang="el-GR" dirty="0" smtClean="0"/>
          </a:p>
          <a:p>
            <a:r>
              <a:rPr lang="en-US" sz="1200" b="0" i="0" u="none" strike="noStrike" kern="1200" dirty="0" smtClean="0">
                <a:solidFill>
                  <a:schemeClr val="tx1"/>
                </a:solidFill>
                <a:latin typeface="+mn-lt"/>
                <a:ea typeface="+mn-ea"/>
                <a:cs typeface="+mn-cs"/>
              </a:rPr>
              <a:t>Trichlorotrifluoroethane </a:t>
            </a:r>
            <a:r>
              <a:rPr lang="en-US" dirty="0" smtClean="0"/>
              <a:t> </a:t>
            </a:r>
            <a:r>
              <a:rPr lang="en-US" sz="1200" b="0" i="0" u="none" strike="noStrike" kern="1200" dirty="0" smtClean="0">
                <a:solidFill>
                  <a:schemeClr val="tx1"/>
                </a:solidFill>
                <a:latin typeface="+mn-lt"/>
                <a:ea typeface="+mn-ea"/>
                <a:cs typeface="+mn-cs"/>
              </a:rPr>
              <a:t>10</a:t>
            </a:r>
            <a:r>
              <a:rPr lang="en-US" dirty="0" smtClean="0"/>
              <a:t> </a:t>
            </a:r>
            <a:r>
              <a:rPr lang="en-US" sz="1200" b="0" i="0" u="none" strike="noStrike" kern="1200" dirty="0" smtClean="0">
                <a:solidFill>
                  <a:schemeClr val="tx1"/>
                </a:solidFill>
                <a:latin typeface="+mn-lt"/>
                <a:ea typeface="+mn-ea"/>
                <a:cs typeface="+mn-cs"/>
              </a:rPr>
              <a:t>90</a:t>
            </a:r>
            <a:r>
              <a:rPr lang="en-US" dirty="0" smtClean="0"/>
              <a:t> </a:t>
            </a:r>
            <a:r>
              <a:rPr lang="en-US" sz="1200" b="0" i="0" u="none" strike="noStrike" kern="1200" dirty="0" smtClean="0">
                <a:solidFill>
                  <a:schemeClr val="tx1"/>
                </a:solidFill>
                <a:latin typeface="+mn-lt"/>
                <a:ea typeface="+mn-ea"/>
                <a:cs typeface="+mn-cs"/>
              </a:rPr>
              <a:t>0</a:t>
            </a:r>
            <a:r>
              <a:rPr lang="en-US" dirty="0" smtClean="0"/>
              <a:t> </a:t>
            </a:r>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406620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8000"/>
                </a:solidFill>
              </a:rPr>
              <a:t>Methyl Cellosolve</a:t>
            </a:r>
            <a:r>
              <a:rPr lang="el-GR" b="1" dirty="0" smtClean="0">
                <a:solidFill>
                  <a:srgbClr val="008000"/>
                </a:solidFill>
              </a:rPr>
              <a:t> </a:t>
            </a:r>
            <a:r>
              <a:rPr lang="el-GR" dirty="0" smtClean="0">
                <a:solidFill>
                  <a:srgbClr val="008000"/>
                </a:solidFill>
              </a:rPr>
              <a:t>(μονο-μεθυλαιθέρας γλυκόλης) --</a:t>
            </a:r>
            <a:r>
              <a:rPr lang="el-GR" b="1" dirty="0" smtClean="0">
                <a:solidFill>
                  <a:srgbClr val="008000"/>
                </a:solidFill>
              </a:rPr>
              <a:t> </a:t>
            </a:r>
            <a:r>
              <a:rPr lang="el-GR" dirty="0" smtClean="0">
                <a:solidFill>
                  <a:srgbClr val="008000"/>
                </a:solidFill>
              </a:rPr>
              <a:t>(</a:t>
            </a:r>
            <a:r>
              <a:rPr lang="en-US" dirty="0" smtClean="0">
                <a:solidFill>
                  <a:srgbClr val="008000"/>
                </a:solidFill>
              </a:rPr>
              <a:t>2-</a:t>
            </a:r>
            <a:r>
              <a:rPr lang="el-GR" dirty="0" smtClean="0">
                <a:solidFill>
                  <a:srgbClr val="008000"/>
                </a:solidFill>
              </a:rPr>
              <a:t>μεθοξυ-αιθανόλη)</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8000"/>
                </a:solidFill>
              </a:rPr>
              <a:t>Butyl Cellosolve</a:t>
            </a:r>
            <a:r>
              <a:rPr lang="el-GR" b="1" dirty="0" smtClean="0">
                <a:solidFill>
                  <a:srgbClr val="008000"/>
                </a:solidFill>
              </a:rPr>
              <a:t> </a:t>
            </a:r>
            <a:r>
              <a:rPr lang="el-GR" dirty="0" smtClean="0">
                <a:solidFill>
                  <a:srgbClr val="008000"/>
                </a:solidFill>
              </a:rPr>
              <a:t>μονο-βουτυλαιθέρας γλυκόλης</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latin typeface="+mn-lt"/>
              </a:rPr>
              <a:t>Methyl Carbitol </a:t>
            </a:r>
            <a:r>
              <a:rPr lang="el-GR" sz="1200" b="1" i="0" u="none" strike="noStrike" dirty="0" smtClean="0">
                <a:latin typeface="+mn-lt"/>
              </a:rPr>
              <a:t> </a:t>
            </a:r>
            <a:r>
              <a:rPr lang="en-US" sz="1200" b="0" i="0" kern="1200" dirty="0" smtClean="0">
                <a:solidFill>
                  <a:schemeClr val="tx1"/>
                </a:solidFill>
                <a:latin typeface="+mn-lt"/>
                <a:ea typeface="+mn-ea"/>
                <a:cs typeface="+mn-cs"/>
              </a:rPr>
              <a:t>Diethyleneglycol monomethyl ether</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8000"/>
                </a:solidFill>
              </a:rPr>
              <a:t>Carbitol </a:t>
            </a:r>
            <a:r>
              <a:rPr lang="en-US" sz="1200" b="0" i="0" kern="1200" dirty="0" smtClean="0">
                <a:solidFill>
                  <a:schemeClr val="tx1"/>
                </a:solidFill>
                <a:latin typeface="+mn-lt"/>
                <a:ea typeface="+mn-ea"/>
                <a:cs typeface="+mn-cs"/>
              </a:rPr>
              <a:t>Diethyleneglycol monoethyl ether</a:t>
            </a:r>
            <a:endParaRPr lang="el-GR" dirty="0" smtClean="0">
              <a:solidFill>
                <a:srgbClr val="008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smtClean="0">
              <a:solidFill>
                <a:srgbClr val="008000"/>
              </a:solidFill>
            </a:endParaRPr>
          </a:p>
          <a:p>
            <a:endParaRPr lang="el-GR" dirty="0" smtClean="0">
              <a:solidFill>
                <a:srgbClr val="008000"/>
              </a:solidFill>
            </a:endParaRPr>
          </a:p>
          <a:p>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172204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79250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07516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4020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16629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83749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275279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76307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942692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61394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77686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8C628571-FA37-48B8-B8E3-576AF35EFD81}" type="datetime1">
              <a:rPr lang="el-GR" smtClean="0">
                <a:solidFill>
                  <a:prstClr val="black">
                    <a:tint val="75000"/>
                  </a:prstClr>
                </a:solidFill>
              </a:rPr>
              <a:pPr>
                <a:defRPr/>
              </a:pPr>
              <a:t>15/9/2015</a:t>
            </a:fld>
            <a:endParaRPr lang="el-GR"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dirty="0" smtClean="0">
                <a:solidFill>
                  <a:prstClr val="black">
                    <a:tint val="75000"/>
                  </a:prstClr>
                </a:solidFill>
              </a:rPr>
              <a:t>ΤΕΙ Αθήνας - ΣΑΕΤ</a:t>
            </a:r>
            <a:endParaRPr lang="el-GR"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7D7C4A-9E7A-4B12-A007-4ACD1234BE2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66272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82538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587549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16714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10314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80537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05874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6987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2309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568870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915407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18320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06131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7.w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hyperlink" Target="http://cool.conservation-us.org/coolaic/sg/bpg/annual/v03/bp03-04.html" TargetMode="Externa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chemeClr val="tx1"/>
                </a:solidFill>
                <a:latin typeface="+mn-lt"/>
              </a:rPr>
              <a:t>Επιστήμη Υλικών ΙΙ (Θ)</a:t>
            </a:r>
            <a:endParaRPr lang="el-GR" sz="44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a:t>Παράμετροι διαλυτότητας </a:t>
            </a:r>
          </a:p>
          <a:p>
            <a:pPr>
              <a:spcBef>
                <a:spcPts val="0"/>
              </a:spcBef>
            </a:pPr>
            <a:r>
              <a:rPr lang="el-GR" sz="2400" dirty="0" smtClean="0"/>
              <a:t>Σταμάτης </a:t>
            </a:r>
            <a:r>
              <a:rPr lang="el-GR" sz="2400" dirty="0"/>
              <a:t>Μπογιατζής, επίκουρος καθηγητής</a:t>
            </a:r>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Πότε ασκούνται συγκεκριμένες δυνάμεις συνοχής;</a:t>
            </a:r>
            <a:endParaRPr lang="el-GR" dirty="0"/>
          </a:p>
        </p:txBody>
      </p:sp>
      <p:sp>
        <p:nvSpPr>
          <p:cNvPr id="3" name="2 - Θέση περιεχομένου"/>
          <p:cNvSpPr>
            <a:spLocks noGrp="1"/>
          </p:cNvSpPr>
          <p:nvPr>
            <p:ph idx="1"/>
          </p:nvPr>
        </p:nvSpPr>
        <p:spPr>
          <a:xfrm>
            <a:off x="457200" y="1556792"/>
            <a:ext cx="8229600" cy="4569371"/>
          </a:xfrm>
        </p:spPr>
        <p:txBody>
          <a:bodyPr>
            <a:normAutofit/>
          </a:bodyPr>
          <a:lstStyle/>
          <a:p>
            <a:pPr>
              <a:lnSpc>
                <a:spcPct val="114000"/>
              </a:lnSpc>
              <a:spcBef>
                <a:spcPts val="2400"/>
              </a:spcBef>
            </a:pPr>
            <a:r>
              <a:rPr lang="el-GR" sz="2400" dirty="0" smtClean="0"/>
              <a:t>Οι δυνάμεις δεσμών υδρογόνου ασκούνται μόνο όταν στα μόρια υπάρχουν πολικές ομάδες –</a:t>
            </a:r>
            <a:r>
              <a:rPr lang="en-US" sz="2400" dirty="0" smtClean="0"/>
              <a:t>OH, -NH-, -NH2, COOH</a:t>
            </a:r>
            <a:r>
              <a:rPr lang="el-GR" sz="2400" dirty="0"/>
              <a:t>.</a:t>
            </a:r>
            <a:endParaRPr lang="el-GR" sz="2400" dirty="0" smtClean="0"/>
          </a:p>
          <a:p>
            <a:pPr>
              <a:lnSpc>
                <a:spcPct val="114000"/>
              </a:lnSpc>
              <a:spcBef>
                <a:spcPts val="2400"/>
              </a:spcBef>
            </a:pPr>
            <a:r>
              <a:rPr lang="el-GR" sz="2400" dirty="0" smtClean="0"/>
              <a:t>Οι δυνάμεις ξηρής πολικότητας </a:t>
            </a:r>
            <a:r>
              <a:rPr lang="en-US" sz="2400" dirty="0" smtClean="0"/>
              <a:t>(Keesom </a:t>
            </a:r>
            <a:r>
              <a:rPr lang="el-GR" sz="2400" dirty="0" smtClean="0"/>
              <a:t>και </a:t>
            </a:r>
            <a:r>
              <a:rPr lang="en-US" sz="2400" dirty="0" smtClean="0"/>
              <a:t>Debye)</a:t>
            </a:r>
            <a:r>
              <a:rPr lang="el-GR" sz="2400" dirty="0" smtClean="0"/>
              <a:t> ασκούνται μεταξύ ομάδων </a:t>
            </a:r>
            <a:r>
              <a:rPr lang="en-US" sz="2400" dirty="0" smtClean="0"/>
              <a:t>C-O-C, C=O, C-N=C, C-Cl, </a:t>
            </a:r>
            <a:r>
              <a:rPr lang="el-GR" sz="2400" dirty="0" smtClean="0"/>
              <a:t>κλπ.</a:t>
            </a:r>
          </a:p>
          <a:p>
            <a:pPr>
              <a:lnSpc>
                <a:spcPct val="114000"/>
              </a:lnSpc>
              <a:spcBef>
                <a:spcPts val="2400"/>
              </a:spcBef>
            </a:pPr>
            <a:r>
              <a:rPr lang="el-GR" sz="2400" dirty="0" smtClean="0"/>
              <a:t>Οι δυνάμεις διασποράς (</a:t>
            </a:r>
            <a:r>
              <a:rPr lang="en-US" sz="2400" dirty="0" smtClean="0"/>
              <a:t>London) </a:t>
            </a:r>
            <a:r>
              <a:rPr lang="el-GR" sz="2400" dirty="0" smtClean="0"/>
              <a:t>ασκούνται πρακτικά σε όλες τις περιπτώσεις δεσμών. Ακόμα και στο </a:t>
            </a:r>
            <a:r>
              <a:rPr lang="el-GR" sz="2400" b="1" dirty="0" smtClean="0"/>
              <a:t>νερό</a:t>
            </a:r>
            <a:r>
              <a:rPr lang="el-GR" sz="2400" dirty="0" smtClean="0"/>
              <a:t>, οι δυνάμεις διασποράς έχουν σημαντική συνεισφορά.</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9</a:t>
            </a:fld>
            <a:endParaRPr lang="el-GR" dirty="0">
              <a:solidFill>
                <a:prstClr val="black"/>
              </a:solidFill>
            </a:endParaRPr>
          </a:p>
        </p:txBody>
      </p:sp>
    </p:spTree>
    <p:extLst>
      <p:ext uri="{BB962C8B-B14F-4D97-AF65-F5344CB8AC3E}">
        <p14:creationId xmlns:p14="http://schemas.microsoft.com/office/powerpoint/2010/main" val="3815308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16632"/>
            <a:ext cx="9144000" cy="908720"/>
          </a:xfrm>
        </p:spPr>
        <p:txBody>
          <a:bodyPr>
            <a:noAutofit/>
          </a:bodyPr>
          <a:lstStyle/>
          <a:p>
            <a:pPr eaLnBrk="1" hangingPunct="1"/>
            <a:r>
              <a:rPr lang="el-GR" dirty="0" smtClean="0"/>
              <a:t>Διαλυτότητα τριών παραμέτρων: </a:t>
            </a:r>
            <a:r>
              <a:rPr lang="en-US" dirty="0" smtClean="0"/>
              <a:t/>
            </a:r>
            <a:br>
              <a:rPr lang="en-US" dirty="0" smtClean="0"/>
            </a:br>
            <a:r>
              <a:rPr lang="el-GR" dirty="0" smtClean="0"/>
              <a:t>Παράμετροι διαλυτότητας</a:t>
            </a:r>
            <a:r>
              <a:rPr lang="en-US" dirty="0" smtClean="0"/>
              <a:t> Hansen</a:t>
            </a:r>
            <a:r>
              <a:rPr lang="el-GR" dirty="0" smtClean="0"/>
              <a:t> (</a:t>
            </a:r>
            <a:r>
              <a:rPr lang="en-US" dirty="0" smtClean="0"/>
              <a:t>HSP)</a:t>
            </a:r>
            <a:endParaRPr lang="el-GR" dirty="0" smtClean="0"/>
          </a:p>
        </p:txBody>
      </p:sp>
      <p:sp>
        <p:nvSpPr>
          <p:cNvPr id="4" name="2 - Θέση περιεχομένου"/>
          <p:cNvSpPr txBox="1">
            <a:spLocks/>
          </p:cNvSpPr>
          <p:nvPr/>
        </p:nvSpPr>
        <p:spPr>
          <a:xfrm>
            <a:off x="515087" y="1444187"/>
            <a:ext cx="8464454" cy="2376264"/>
          </a:xfrm>
          <a:prstGeom prst="rect">
            <a:avLst/>
          </a:prstGeom>
        </p:spPr>
        <p:txBody>
          <a:bodyPr vert="horz" lIns="91440" tIns="45720" rIns="91440" bIns="45720" rtlCol="0">
            <a:noAutofit/>
          </a:bodyPr>
          <a:lstStyle/>
          <a:p>
            <a:pPr marL="273050" indent="-260350">
              <a:lnSpc>
                <a:spcPct val="110000"/>
              </a:lnSpc>
              <a:spcBef>
                <a:spcPts val="600"/>
              </a:spcBef>
              <a:spcAft>
                <a:spcPts val="600"/>
              </a:spcAft>
              <a:buFont typeface="Arial" pitchFamily="34" charset="0"/>
              <a:buChar char="•"/>
              <a:tabLst>
                <a:tab pos="712788" algn="l"/>
                <a:tab pos="1081088" algn="l"/>
              </a:tabLst>
            </a:pPr>
            <a:r>
              <a:rPr lang="el-GR" sz="2400" dirty="0" smtClean="0">
                <a:solidFill>
                  <a:prstClr val="black"/>
                </a:solidFill>
                <a:latin typeface="Calibri"/>
              </a:rPr>
              <a:t>Κάθε είδος από τις δυνάμεις που προαναφέρθηκαν συνεισφέρει στις συνολικές δυνάμεις συνοχής. </a:t>
            </a:r>
          </a:p>
          <a:p>
            <a:pPr marL="273050" lvl="1" indent="-260350">
              <a:lnSpc>
                <a:spcPct val="110000"/>
              </a:lnSpc>
              <a:spcBef>
                <a:spcPts val="600"/>
              </a:spcBef>
              <a:spcAft>
                <a:spcPts val="600"/>
              </a:spcAft>
              <a:buFont typeface="Arial" pitchFamily="34" charset="0"/>
              <a:buChar char="•"/>
              <a:tabLst>
                <a:tab pos="712788" algn="l"/>
                <a:tab pos="1081088" algn="l"/>
              </a:tabLst>
            </a:pPr>
            <a:r>
              <a:rPr lang="el-GR" sz="2400" dirty="0" smtClean="0">
                <a:solidFill>
                  <a:prstClr val="black"/>
                </a:solidFill>
                <a:latin typeface="Calibri"/>
              </a:rPr>
              <a:t>Ο </a:t>
            </a:r>
            <a:r>
              <a:rPr lang="en-US" sz="2400" dirty="0" smtClean="0">
                <a:solidFill>
                  <a:prstClr val="black"/>
                </a:solidFill>
                <a:latin typeface="Calibri"/>
              </a:rPr>
              <a:t>Hansen (1966) </a:t>
            </a:r>
            <a:r>
              <a:rPr lang="el-GR" sz="2400" dirty="0" smtClean="0">
                <a:solidFill>
                  <a:prstClr val="black"/>
                </a:solidFill>
                <a:latin typeface="Calibri"/>
              </a:rPr>
              <a:t>τις σύνθεσε σε μια ενιαία θεωρία, κατά την οποία η παράμετρος </a:t>
            </a:r>
            <a:r>
              <a:rPr lang="en-US" sz="2400" dirty="0" smtClean="0">
                <a:solidFill>
                  <a:prstClr val="black"/>
                </a:solidFill>
                <a:latin typeface="Calibri"/>
              </a:rPr>
              <a:t>Hildebrand </a:t>
            </a:r>
            <a:r>
              <a:rPr lang="el-GR" sz="2400" dirty="0" smtClean="0">
                <a:solidFill>
                  <a:prstClr val="black"/>
                </a:solidFill>
                <a:latin typeface="Calibri"/>
              </a:rPr>
              <a:t>σχηματίζεται με αθροιστικό τρόπο από τρεις επί μέρους παραμέτρους </a:t>
            </a:r>
            <a:r>
              <a:rPr lang="el-GR" sz="2400" b="1" i="1" dirty="0" smtClean="0">
                <a:solidFill>
                  <a:prstClr val="black"/>
                </a:solidFill>
              </a:rPr>
              <a:t>δ</a:t>
            </a:r>
            <a:r>
              <a:rPr lang="en-GB" sz="2400" b="1" baseline="-25000" dirty="0">
                <a:solidFill>
                  <a:prstClr val="black"/>
                </a:solidFill>
              </a:rPr>
              <a:t>t</a:t>
            </a:r>
            <a:r>
              <a:rPr lang="en-GB" sz="2400" b="1" baseline="30000" dirty="0">
                <a:solidFill>
                  <a:prstClr val="black"/>
                </a:solidFill>
              </a:rPr>
              <a:t>2</a:t>
            </a:r>
            <a:r>
              <a:rPr lang="el-GR" sz="2400" b="1" baseline="30000" dirty="0">
                <a:solidFill>
                  <a:prstClr val="black"/>
                </a:solidFill>
              </a:rPr>
              <a:t> </a:t>
            </a:r>
            <a:r>
              <a:rPr lang="en-GB" sz="2400" b="1" dirty="0">
                <a:solidFill>
                  <a:prstClr val="black"/>
                </a:solidFill>
              </a:rPr>
              <a:t>=</a:t>
            </a:r>
            <a:r>
              <a:rPr lang="el-GR" sz="2400" b="1" i="1" dirty="0">
                <a:solidFill>
                  <a:prstClr val="black"/>
                </a:solidFill>
              </a:rPr>
              <a:t>δ</a:t>
            </a:r>
            <a:r>
              <a:rPr lang="en-GB" sz="2400" b="1" baseline="-25000" dirty="0">
                <a:solidFill>
                  <a:prstClr val="black"/>
                </a:solidFill>
              </a:rPr>
              <a:t>d</a:t>
            </a:r>
            <a:r>
              <a:rPr lang="en-GB" sz="2400" b="1" baseline="30000" dirty="0">
                <a:solidFill>
                  <a:prstClr val="black"/>
                </a:solidFill>
              </a:rPr>
              <a:t>2</a:t>
            </a:r>
            <a:r>
              <a:rPr lang="en-GB" sz="2400" b="1" dirty="0">
                <a:solidFill>
                  <a:prstClr val="black"/>
                </a:solidFill>
              </a:rPr>
              <a:t> + </a:t>
            </a:r>
            <a:r>
              <a:rPr lang="el-GR" sz="2400" b="1" i="1" dirty="0">
                <a:solidFill>
                  <a:prstClr val="black"/>
                </a:solidFill>
              </a:rPr>
              <a:t>δ</a:t>
            </a:r>
            <a:r>
              <a:rPr lang="en-GB" sz="2400" b="1" baseline="-25000" dirty="0">
                <a:solidFill>
                  <a:prstClr val="black"/>
                </a:solidFill>
              </a:rPr>
              <a:t>p</a:t>
            </a:r>
            <a:r>
              <a:rPr lang="en-GB" sz="2400" b="1" baseline="30000" dirty="0">
                <a:solidFill>
                  <a:prstClr val="black"/>
                </a:solidFill>
              </a:rPr>
              <a:t>2 </a:t>
            </a:r>
            <a:r>
              <a:rPr lang="en-GB" sz="2400" b="1" dirty="0">
                <a:solidFill>
                  <a:prstClr val="black"/>
                </a:solidFill>
              </a:rPr>
              <a:t>+ </a:t>
            </a:r>
            <a:r>
              <a:rPr lang="el-GR" sz="2400" b="1" i="1" dirty="0">
                <a:solidFill>
                  <a:prstClr val="black"/>
                </a:solidFill>
              </a:rPr>
              <a:t>δ</a:t>
            </a:r>
            <a:r>
              <a:rPr lang="en-GB" sz="2400" b="1" baseline="-25000" dirty="0">
                <a:solidFill>
                  <a:prstClr val="black"/>
                </a:solidFill>
              </a:rPr>
              <a:t>h</a:t>
            </a:r>
            <a:r>
              <a:rPr lang="en-GB" sz="2400" b="1" baseline="30000" dirty="0">
                <a:solidFill>
                  <a:prstClr val="black"/>
                </a:solidFill>
              </a:rPr>
              <a:t>2</a:t>
            </a:r>
            <a:r>
              <a:rPr lang="en-GB" sz="2400" dirty="0">
                <a:solidFill>
                  <a:prstClr val="black"/>
                </a:solidFill>
              </a:rPr>
              <a:t> </a:t>
            </a:r>
            <a:r>
              <a:rPr lang="el-GR" sz="2400" dirty="0">
                <a:solidFill>
                  <a:prstClr val="black"/>
                </a:solidFill>
                <a:latin typeface="Calibri"/>
              </a:rPr>
              <a:t>.</a:t>
            </a:r>
            <a:endParaRPr lang="el-GR" sz="2000" dirty="0">
              <a:solidFill>
                <a:prstClr val="black"/>
              </a:solidFill>
            </a:endParaRPr>
          </a:p>
        </p:txBody>
      </p:sp>
      <p:sp>
        <p:nvSpPr>
          <p:cNvPr id="30723" name="Rectangle 3"/>
          <p:cNvSpPr>
            <a:spLocks noGrp="1" noChangeArrowheads="1"/>
          </p:cNvSpPr>
          <p:nvPr>
            <p:ph type="body" idx="1"/>
          </p:nvPr>
        </p:nvSpPr>
        <p:spPr>
          <a:xfrm>
            <a:off x="338840" y="3856054"/>
            <a:ext cx="8786842" cy="2664297"/>
          </a:xfrm>
        </p:spPr>
        <p:txBody>
          <a:bodyPr>
            <a:normAutofit/>
          </a:bodyPr>
          <a:lstStyle/>
          <a:p>
            <a:pPr marL="355600" lvl="1" indent="0" eaLnBrk="1" hangingPunct="1">
              <a:lnSpc>
                <a:spcPct val="80000"/>
              </a:lnSpc>
              <a:spcBef>
                <a:spcPts val="1200"/>
              </a:spcBef>
              <a:buFontTx/>
              <a:buNone/>
              <a:tabLst>
                <a:tab pos="712788" algn="l"/>
                <a:tab pos="1520825" algn="l"/>
              </a:tabLst>
            </a:pPr>
            <a:r>
              <a:rPr lang="el-GR" sz="2200" u="sng" dirty="0" smtClean="0"/>
              <a:t>Όπου</a:t>
            </a:r>
            <a:r>
              <a:rPr lang="el-GR" sz="2200" dirty="0" smtClean="0"/>
              <a:t> :</a:t>
            </a:r>
          </a:p>
          <a:p>
            <a:pPr marL="355600" lvl="1" indent="0" eaLnBrk="1" hangingPunct="1">
              <a:lnSpc>
                <a:spcPct val="80000"/>
              </a:lnSpc>
              <a:spcBef>
                <a:spcPts val="1200"/>
              </a:spcBef>
              <a:buFontTx/>
              <a:buNone/>
              <a:tabLst>
                <a:tab pos="712788" algn="l"/>
                <a:tab pos="1520825" algn="l"/>
              </a:tabLst>
            </a:pPr>
            <a:r>
              <a:rPr lang="el-GR" sz="2200" b="1" i="1" dirty="0" smtClean="0"/>
              <a:t>δ</a:t>
            </a:r>
            <a:r>
              <a:rPr lang="el-GR" sz="2200" b="1" baseline="-25000" dirty="0" smtClean="0"/>
              <a:t>t</a:t>
            </a:r>
            <a:r>
              <a:rPr lang="el-GR" sz="2200" b="1" baseline="30000" dirty="0" smtClean="0"/>
              <a:t>2</a:t>
            </a:r>
            <a:r>
              <a:rPr lang="el-GR" sz="2200" dirty="0" smtClean="0"/>
              <a:t>= συνολική παράμετρος </a:t>
            </a:r>
            <a:r>
              <a:rPr lang="en-US" sz="2200" dirty="0" smtClean="0"/>
              <a:t>Hildebrand</a:t>
            </a:r>
            <a:r>
              <a:rPr lang="el-GR" sz="2200" dirty="0" smtClean="0"/>
              <a:t> </a:t>
            </a:r>
            <a:endParaRPr lang="en-US" sz="2200" dirty="0" smtClean="0"/>
          </a:p>
          <a:p>
            <a:pPr marL="355600" lvl="1" indent="0" eaLnBrk="1" hangingPunct="1">
              <a:spcBef>
                <a:spcPts val="1200"/>
              </a:spcBef>
              <a:spcAft>
                <a:spcPct val="10000"/>
              </a:spcAft>
              <a:buFontTx/>
              <a:buNone/>
              <a:tabLst>
                <a:tab pos="712788" algn="l"/>
                <a:tab pos="1520825" algn="l"/>
              </a:tabLst>
            </a:pPr>
            <a:r>
              <a:rPr lang="el-GR" sz="2200" b="1" i="1" dirty="0" smtClean="0"/>
              <a:t>δ</a:t>
            </a:r>
            <a:r>
              <a:rPr lang="el-GR" sz="2200" b="1" baseline="-25000" dirty="0" smtClean="0"/>
              <a:t>d</a:t>
            </a:r>
            <a:r>
              <a:rPr lang="el-GR" sz="2200" b="1" baseline="30000" dirty="0" smtClean="0"/>
              <a:t>2</a:t>
            </a:r>
            <a:r>
              <a:rPr lang="el-GR" sz="2200" dirty="0" smtClean="0"/>
              <a:t>= συνιστώσα διασποράς (δυνάμεις </a:t>
            </a:r>
            <a:r>
              <a:rPr lang="en-US" sz="2200" dirty="0" smtClean="0"/>
              <a:t>London</a:t>
            </a:r>
            <a:r>
              <a:rPr lang="el-GR" sz="2200" dirty="0" smtClean="0"/>
              <a:t>) </a:t>
            </a:r>
            <a:endParaRPr lang="en-US" sz="2200" dirty="0" smtClean="0"/>
          </a:p>
          <a:p>
            <a:pPr marL="355600" lvl="1" indent="0" eaLnBrk="1" hangingPunct="1">
              <a:spcBef>
                <a:spcPts val="1200"/>
              </a:spcBef>
              <a:spcAft>
                <a:spcPct val="10000"/>
              </a:spcAft>
              <a:buFontTx/>
              <a:buNone/>
              <a:tabLst>
                <a:tab pos="712788" algn="l"/>
                <a:tab pos="1520825" algn="l"/>
              </a:tabLst>
            </a:pPr>
            <a:r>
              <a:rPr lang="el-GR" sz="2200" b="1" i="1" dirty="0" smtClean="0"/>
              <a:t>δ</a:t>
            </a:r>
            <a:r>
              <a:rPr lang="el-GR" sz="2200" b="1" baseline="-25000" dirty="0" smtClean="0"/>
              <a:t>p</a:t>
            </a:r>
            <a:r>
              <a:rPr lang="el-GR" sz="2200" b="1" baseline="30000" dirty="0" smtClean="0"/>
              <a:t>2</a:t>
            </a:r>
            <a:r>
              <a:rPr lang="el-GR" sz="2200" dirty="0" smtClean="0"/>
              <a:t>= συνιστώσα ξηρής πολικότητας</a:t>
            </a:r>
            <a:r>
              <a:rPr lang="en-US" sz="2200" dirty="0" smtClean="0"/>
              <a:t> (</a:t>
            </a:r>
            <a:r>
              <a:rPr lang="el-GR" sz="2200" dirty="0" smtClean="0"/>
              <a:t>δυνάμεις </a:t>
            </a:r>
            <a:r>
              <a:rPr lang="en-US" sz="2200" dirty="0" smtClean="0"/>
              <a:t>Keesom </a:t>
            </a:r>
            <a:r>
              <a:rPr lang="el-GR" sz="2200" dirty="0" smtClean="0"/>
              <a:t>και</a:t>
            </a:r>
            <a:r>
              <a:rPr lang="en-US" sz="2200" dirty="0" smtClean="0"/>
              <a:t> Debye)</a:t>
            </a:r>
            <a:endParaRPr lang="el-GR" sz="2200" dirty="0" smtClean="0"/>
          </a:p>
          <a:p>
            <a:pPr marL="355600" lvl="1" indent="0" eaLnBrk="1" hangingPunct="1">
              <a:spcBef>
                <a:spcPts val="1200"/>
              </a:spcBef>
              <a:spcAft>
                <a:spcPct val="10000"/>
              </a:spcAft>
              <a:buFontTx/>
              <a:buNone/>
              <a:tabLst>
                <a:tab pos="712788" algn="l"/>
                <a:tab pos="1520825" algn="l"/>
              </a:tabLst>
            </a:pPr>
            <a:r>
              <a:rPr lang="el-GR" sz="2200" b="1" i="1" dirty="0" smtClean="0"/>
              <a:t>δ</a:t>
            </a:r>
            <a:r>
              <a:rPr lang="el-GR" sz="2200" b="1" baseline="-25000" dirty="0" smtClean="0"/>
              <a:t>h</a:t>
            </a:r>
            <a:r>
              <a:rPr lang="el-GR" sz="2200" b="1" baseline="30000" dirty="0" smtClean="0"/>
              <a:t>2</a:t>
            </a:r>
            <a:r>
              <a:rPr lang="el-GR" sz="2200" dirty="0" smtClean="0"/>
              <a:t> = συνιστώσα δεσμών υδρογόνου</a:t>
            </a:r>
            <a:endParaRPr lang="en-US" sz="2200" dirty="0" smtClean="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10</a:t>
            </a:fld>
            <a:endParaRPr lang="el-GR" dirty="0">
              <a:solidFill>
                <a:prstClr val="black"/>
              </a:solidFill>
            </a:endParaRPr>
          </a:p>
        </p:txBody>
      </p:sp>
    </p:spTree>
    <p:extLst>
      <p:ext uri="{BB962C8B-B14F-4D97-AF65-F5344CB8AC3E}">
        <p14:creationId xmlns:p14="http://schemas.microsoft.com/office/powerpoint/2010/main" val="2806457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116632"/>
            <a:ext cx="8229600" cy="1080120"/>
          </a:xfrm>
        </p:spPr>
        <p:txBody>
          <a:bodyPr>
            <a:noAutofit/>
          </a:bodyPr>
          <a:lstStyle/>
          <a:p>
            <a:pPr eaLnBrk="1" hangingPunct="1"/>
            <a:r>
              <a:rPr lang="el-GR" dirty="0" smtClean="0"/>
              <a:t>Τρισδιάστατο μοντέλο παραμέτρων διαλυτότητας</a:t>
            </a:r>
            <a:r>
              <a:rPr lang="en-US" dirty="0" smtClean="0"/>
              <a:t> </a:t>
            </a:r>
            <a:r>
              <a:rPr lang="el-GR" b="1" dirty="0" smtClean="0"/>
              <a:t>δ</a:t>
            </a:r>
            <a:r>
              <a:rPr lang="en-US" b="1" dirty="0" smtClean="0"/>
              <a:t> </a:t>
            </a:r>
            <a:r>
              <a:rPr lang="en-US" sz="3200" b="0" dirty="0" smtClean="0"/>
              <a:t>(1 </a:t>
            </a:r>
            <a:r>
              <a:rPr lang="el-GR" sz="3200" b="0" dirty="0" smtClean="0"/>
              <a:t>από 2)</a:t>
            </a:r>
          </a:p>
        </p:txBody>
      </p:sp>
      <p:sp>
        <p:nvSpPr>
          <p:cNvPr id="32771" name="Rectangle 3"/>
          <p:cNvSpPr>
            <a:spLocks noGrp="1" noChangeArrowheads="1"/>
          </p:cNvSpPr>
          <p:nvPr>
            <p:ph type="body" idx="1"/>
          </p:nvPr>
        </p:nvSpPr>
        <p:spPr>
          <a:xfrm>
            <a:off x="357158" y="1484784"/>
            <a:ext cx="8391306" cy="4515983"/>
          </a:xfrm>
        </p:spPr>
        <p:txBody>
          <a:bodyPr>
            <a:normAutofit/>
          </a:bodyPr>
          <a:lstStyle/>
          <a:p>
            <a:pPr marL="361950" indent="-361950">
              <a:lnSpc>
                <a:spcPct val="114000"/>
              </a:lnSpc>
              <a:spcBef>
                <a:spcPts val="1200"/>
              </a:spcBef>
            </a:pPr>
            <a:r>
              <a:rPr lang="el-GR" sz="2400" dirty="0" smtClean="0"/>
              <a:t>Από τη σχέση τους οι παράμετροι </a:t>
            </a:r>
            <a:r>
              <a:rPr lang="en-US" sz="2400" dirty="0" smtClean="0"/>
              <a:t>HSP</a:t>
            </a:r>
            <a:r>
              <a:rPr lang="el-GR" sz="2400" dirty="0" smtClean="0"/>
              <a:t> </a:t>
            </a:r>
            <a:r>
              <a:rPr lang="el-GR" sz="2400" b="1" dirty="0" smtClean="0"/>
              <a:t>δ</a:t>
            </a:r>
            <a:r>
              <a:rPr lang="en-US" sz="2400" b="1" baseline="-25000" dirty="0" smtClean="0"/>
              <a:t>d</a:t>
            </a:r>
            <a:r>
              <a:rPr lang="el-GR" sz="2400" dirty="0" smtClean="0"/>
              <a:t>, </a:t>
            </a:r>
            <a:r>
              <a:rPr lang="el-GR" sz="2400" b="1" dirty="0" smtClean="0"/>
              <a:t>δ</a:t>
            </a:r>
            <a:r>
              <a:rPr lang="en-US" sz="2400" b="1" baseline="-25000" dirty="0" smtClean="0"/>
              <a:t>p</a:t>
            </a:r>
            <a:r>
              <a:rPr lang="el-GR" sz="2400" dirty="0" smtClean="0"/>
              <a:t>, </a:t>
            </a:r>
            <a:r>
              <a:rPr lang="el-GR" sz="2400" b="1" dirty="0" smtClean="0"/>
              <a:t>δ</a:t>
            </a:r>
            <a:r>
              <a:rPr lang="en-US" sz="2400" b="1" baseline="-25000" dirty="0" smtClean="0"/>
              <a:t>h</a:t>
            </a:r>
            <a:r>
              <a:rPr lang="en-US" sz="2400" dirty="0" smtClean="0"/>
              <a:t>, </a:t>
            </a:r>
            <a:r>
              <a:rPr lang="el-GR" sz="2400" dirty="0" smtClean="0"/>
              <a:t> καθορίζουν ένα τρισδιάστατο χώρο.</a:t>
            </a:r>
          </a:p>
          <a:p>
            <a:pPr marL="361950" indent="-361950">
              <a:lnSpc>
                <a:spcPct val="114000"/>
              </a:lnSpc>
              <a:spcBef>
                <a:spcPts val="1200"/>
              </a:spcBef>
            </a:pPr>
            <a:r>
              <a:rPr lang="el-GR" sz="2400" dirty="0" smtClean="0"/>
              <a:t>Σε αυτό το «</a:t>
            </a:r>
            <a:r>
              <a:rPr lang="el-GR" sz="2400" b="1" dirty="0" smtClean="0"/>
              <a:t>χώρο </a:t>
            </a:r>
            <a:r>
              <a:rPr lang="en-US" sz="2400" b="1" dirty="0" smtClean="0"/>
              <a:t>Hansen</a:t>
            </a:r>
            <a:r>
              <a:rPr lang="el-GR" sz="2400" dirty="0" smtClean="0"/>
              <a:t>» κάθε διαλύτης, κάθε χημική ένωση με μόρια που ασκούν μοριακές (μη ιοντικές δυνάμεις) καταλαμβάνει τη δική της αποκλειστική θέση.</a:t>
            </a:r>
          </a:p>
        </p:txBody>
      </p:sp>
      <p:sp>
        <p:nvSpPr>
          <p:cNvPr id="23" name="22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11</a:t>
            </a:fld>
            <a:endParaRPr lang="el-GR" dirty="0">
              <a:solidFill>
                <a:prstClr val="black"/>
              </a:solidFill>
            </a:endParaRPr>
          </a:p>
        </p:txBody>
      </p:sp>
    </p:spTree>
    <p:extLst>
      <p:ext uri="{BB962C8B-B14F-4D97-AF65-F5344CB8AC3E}">
        <p14:creationId xmlns:p14="http://schemas.microsoft.com/office/powerpoint/2010/main" val="3987680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a:t>Τριδιάστατο μοντέλο παραμέτρων διαλυτότητας</a:t>
            </a:r>
            <a:r>
              <a:rPr lang="en-US" sz="4400" dirty="0"/>
              <a:t> </a:t>
            </a:r>
            <a:r>
              <a:rPr lang="el-GR" sz="4400" dirty="0"/>
              <a:t>δ</a:t>
            </a:r>
            <a:r>
              <a:rPr lang="en-US" sz="4400" dirty="0"/>
              <a:t> </a:t>
            </a:r>
            <a:r>
              <a:rPr lang="en-US" sz="3600" b="0" dirty="0" smtClean="0"/>
              <a:t>(</a:t>
            </a:r>
            <a:r>
              <a:rPr lang="el-GR" sz="3600" b="0" dirty="0" smtClean="0"/>
              <a:t>2</a:t>
            </a:r>
            <a:r>
              <a:rPr lang="en-US" sz="3600" b="0" dirty="0" smtClean="0"/>
              <a:t> </a:t>
            </a:r>
            <a:r>
              <a:rPr lang="el-GR" sz="3600" b="0" dirty="0"/>
              <a:t>από </a:t>
            </a:r>
            <a:r>
              <a:rPr lang="el-GR" sz="3600" b="0" dirty="0" smtClean="0"/>
              <a:t>2)</a:t>
            </a:r>
            <a:endParaRPr lang="el-GR" sz="3600" dirty="0"/>
          </a:p>
        </p:txBody>
      </p:sp>
      <p:grpSp>
        <p:nvGrpSpPr>
          <p:cNvPr id="6" name="19 - Ομάδα" descr="Τριδιάστατο μοντέλο παραμέτρων διαλυτότητας δ "/>
          <p:cNvGrpSpPr/>
          <p:nvPr/>
        </p:nvGrpSpPr>
        <p:grpSpPr>
          <a:xfrm>
            <a:off x="1043608" y="570992"/>
            <a:ext cx="6643702" cy="6072206"/>
            <a:chOff x="2500298" y="785794"/>
            <a:chExt cx="6643702" cy="6072206"/>
          </a:xfrm>
        </p:grpSpPr>
        <p:pic>
          <p:nvPicPr>
            <p:cNvPr id="8" name="Picture 3" descr="D:\Dropbox\TEI\ΜΑΘΗΜΑΤΑ-ΕΡΓΑΣΤΗΡΙΑ\ΕΠΙΣΤΗΜΗ ΥΛΙΚΩΝ ΙΙ (Θ)\ΣΥΝΘΕΤΙΚΑ ΥΛΙΚΑ\ΔΙΑΛΥΤΕΣ\3D-components.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00298" y="785794"/>
              <a:ext cx="6643702" cy="6072206"/>
            </a:xfrm>
            <a:prstGeom prst="rect">
              <a:avLst/>
            </a:prstGeom>
            <a:noFill/>
          </p:spPr>
        </p:pic>
        <p:grpSp>
          <p:nvGrpSpPr>
            <p:cNvPr id="9" name="18 - Ομάδα"/>
            <p:cNvGrpSpPr/>
            <p:nvPr/>
          </p:nvGrpSpPr>
          <p:grpSpPr>
            <a:xfrm>
              <a:off x="2887851" y="2214554"/>
              <a:ext cx="5284597" cy="4462193"/>
              <a:chOff x="2887851" y="2214554"/>
              <a:chExt cx="5284597" cy="4462193"/>
            </a:xfrm>
          </p:grpSpPr>
          <p:sp>
            <p:nvSpPr>
              <p:cNvPr id="10" name="5 - Έλλειψη"/>
              <p:cNvSpPr/>
              <p:nvPr/>
            </p:nvSpPr>
            <p:spPr>
              <a:xfrm>
                <a:off x="5000628" y="2500306"/>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6 - Έλλειψη"/>
              <p:cNvSpPr/>
              <p:nvPr/>
            </p:nvSpPr>
            <p:spPr>
              <a:xfrm>
                <a:off x="7786710" y="5214950"/>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7 - Έλλειψη"/>
              <p:cNvSpPr/>
              <p:nvPr/>
            </p:nvSpPr>
            <p:spPr>
              <a:xfrm>
                <a:off x="3643306" y="5929330"/>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8 - Έλλειψη"/>
              <p:cNvSpPr/>
              <p:nvPr/>
            </p:nvSpPr>
            <p:spPr>
              <a:xfrm>
                <a:off x="6429388" y="3286124"/>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9 - Ορθογώνιο"/>
              <p:cNvSpPr/>
              <p:nvPr/>
            </p:nvSpPr>
            <p:spPr>
              <a:xfrm>
                <a:off x="4572000" y="2214554"/>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h</a:t>
                </a:r>
                <a:endParaRPr lang="el-GR" sz="2400" dirty="0">
                  <a:solidFill>
                    <a:prstClr val="black"/>
                  </a:solidFill>
                </a:endParaRPr>
              </a:p>
            </p:txBody>
          </p:sp>
          <p:sp>
            <p:nvSpPr>
              <p:cNvPr id="15" name="10 - Ορθογώνιο"/>
              <p:cNvSpPr/>
              <p:nvPr/>
            </p:nvSpPr>
            <p:spPr>
              <a:xfrm>
                <a:off x="3500430" y="6215082"/>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d</a:t>
                </a:r>
                <a:endParaRPr lang="el-GR" sz="2400" dirty="0">
                  <a:solidFill>
                    <a:prstClr val="black"/>
                  </a:solidFill>
                </a:endParaRPr>
              </a:p>
            </p:txBody>
          </p:sp>
          <p:sp>
            <p:nvSpPr>
              <p:cNvPr id="16" name="11 - Ορθογώνιο"/>
              <p:cNvSpPr/>
              <p:nvPr/>
            </p:nvSpPr>
            <p:spPr>
              <a:xfrm>
                <a:off x="7715272" y="4643446"/>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p</a:t>
                </a:r>
                <a:endParaRPr lang="el-GR" sz="2400" dirty="0">
                  <a:solidFill>
                    <a:prstClr val="black"/>
                  </a:solidFill>
                </a:endParaRPr>
              </a:p>
            </p:txBody>
          </p:sp>
          <p:sp>
            <p:nvSpPr>
              <p:cNvPr id="17" name="12 - Ορθογώνιο"/>
              <p:cNvSpPr/>
              <p:nvPr/>
            </p:nvSpPr>
            <p:spPr>
              <a:xfrm>
                <a:off x="6786578" y="3075057"/>
                <a:ext cx="575799" cy="707886"/>
              </a:xfrm>
              <a:prstGeom prst="rect">
                <a:avLst/>
              </a:prstGeom>
            </p:spPr>
            <p:txBody>
              <a:bodyPr wrap="none">
                <a:spAutoFit/>
              </a:bodyPr>
              <a:lstStyle/>
              <a:p>
                <a:r>
                  <a:rPr lang="el-GR" sz="4000" b="1" i="1" dirty="0" smtClean="0">
                    <a:solidFill>
                      <a:prstClr val="black"/>
                    </a:solidFill>
                  </a:rPr>
                  <a:t>δ</a:t>
                </a:r>
                <a:r>
                  <a:rPr lang="en-US" sz="4000" b="1" i="1" baseline="-25000" dirty="0" smtClean="0">
                    <a:solidFill>
                      <a:prstClr val="black"/>
                    </a:solidFill>
                  </a:rPr>
                  <a:t>t</a:t>
                </a:r>
                <a:endParaRPr lang="el-GR" sz="4000" dirty="0">
                  <a:solidFill>
                    <a:prstClr val="black"/>
                  </a:solidFill>
                </a:endParaRPr>
              </a:p>
            </p:txBody>
          </p:sp>
          <p:sp>
            <p:nvSpPr>
              <p:cNvPr id="18" name="13 - TextBox"/>
              <p:cNvSpPr txBox="1"/>
              <p:nvPr/>
            </p:nvSpPr>
            <p:spPr>
              <a:xfrm>
                <a:off x="5500694" y="4929198"/>
                <a:ext cx="1781385" cy="369332"/>
              </a:xfrm>
              <a:prstGeom prst="rect">
                <a:avLst/>
              </a:prstGeom>
              <a:noFill/>
            </p:spPr>
            <p:txBody>
              <a:bodyPr wrap="none" rtlCol="0">
                <a:spAutoFit/>
              </a:bodyPr>
              <a:lstStyle/>
              <a:p>
                <a:r>
                  <a:rPr lang="el-GR" b="1" dirty="0" smtClean="0">
                    <a:solidFill>
                      <a:srgbClr val="C00000"/>
                    </a:solidFill>
                  </a:rPr>
                  <a:t>ξηρή πολικότητα</a:t>
                </a:r>
                <a:endParaRPr lang="el-GR" b="1" dirty="0">
                  <a:solidFill>
                    <a:srgbClr val="C00000"/>
                  </a:solidFill>
                </a:endParaRPr>
              </a:p>
            </p:txBody>
          </p:sp>
          <p:sp>
            <p:nvSpPr>
              <p:cNvPr id="19" name="14 - TextBox"/>
              <p:cNvSpPr txBox="1"/>
              <p:nvPr/>
            </p:nvSpPr>
            <p:spPr>
              <a:xfrm rot="19928269">
                <a:off x="2887851" y="5421309"/>
                <a:ext cx="2197589" cy="369332"/>
              </a:xfrm>
              <a:prstGeom prst="rect">
                <a:avLst/>
              </a:prstGeom>
              <a:noFill/>
            </p:spPr>
            <p:txBody>
              <a:bodyPr wrap="none" rtlCol="0">
                <a:spAutoFit/>
              </a:bodyPr>
              <a:lstStyle/>
              <a:p>
                <a:r>
                  <a:rPr lang="el-GR" b="1" dirty="0" smtClean="0">
                    <a:solidFill>
                      <a:srgbClr val="C00000"/>
                    </a:solidFill>
                  </a:rPr>
                  <a:t>δυνάμεις διασποράς</a:t>
                </a:r>
                <a:endParaRPr lang="el-GR" b="1" dirty="0">
                  <a:solidFill>
                    <a:srgbClr val="C00000"/>
                  </a:solidFill>
                </a:endParaRPr>
              </a:p>
            </p:txBody>
          </p:sp>
          <p:sp>
            <p:nvSpPr>
              <p:cNvPr id="20" name="15 - TextBox"/>
              <p:cNvSpPr txBox="1"/>
              <p:nvPr/>
            </p:nvSpPr>
            <p:spPr>
              <a:xfrm rot="16200000">
                <a:off x="3898851" y="3530645"/>
                <a:ext cx="2001382" cy="369332"/>
              </a:xfrm>
              <a:prstGeom prst="rect">
                <a:avLst/>
              </a:prstGeom>
              <a:noFill/>
            </p:spPr>
            <p:txBody>
              <a:bodyPr wrap="none" rtlCol="0">
                <a:spAutoFit/>
              </a:bodyPr>
              <a:lstStyle/>
              <a:p>
                <a:r>
                  <a:rPr lang="el-GR" b="1" dirty="0" smtClean="0">
                    <a:solidFill>
                      <a:srgbClr val="C00000"/>
                    </a:solidFill>
                  </a:rPr>
                  <a:t>δεσμοί υδρογόνου</a:t>
                </a:r>
                <a:endParaRPr lang="el-GR" b="1" dirty="0">
                  <a:solidFill>
                    <a:srgbClr val="C00000"/>
                  </a:solidFill>
                </a:endParaRPr>
              </a:p>
            </p:txBody>
          </p:sp>
        </p:grpSp>
      </p:grpSp>
      <mc:AlternateContent xmlns:mc="http://schemas.openxmlformats.org/markup-compatibility/2006" xmlns:a14="http://schemas.microsoft.com/office/drawing/2010/main">
        <mc:Choice Requires="a14">
          <p:sp>
            <p:nvSpPr>
              <p:cNvPr id="21" name="TextBox 20"/>
              <p:cNvSpPr txBox="1"/>
              <p:nvPr/>
            </p:nvSpPr>
            <p:spPr>
              <a:xfrm>
                <a:off x="5594371" y="1999752"/>
                <a:ext cx="2985958" cy="751552"/>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𝑡</m:t>
                          </m:r>
                        </m:sub>
                      </m:sSub>
                      <m:r>
                        <a:rPr lang="en-US" sz="2400" i="1" smtClean="0">
                          <a:solidFill>
                            <a:prstClr val="black"/>
                          </a:solidFill>
                          <a:latin typeface="Cambria Math" panose="02040503050406030204" pitchFamily="18" charset="0"/>
                        </a:rPr>
                        <m:t>=</m:t>
                      </m:r>
                      <m:rad>
                        <m:radPr>
                          <m:degHide m:val="on"/>
                          <m:ctrlPr>
                            <a:rPr lang="el-GR" sz="2400" i="1" smtClean="0">
                              <a:solidFill>
                                <a:prstClr val="black"/>
                              </a:solidFill>
                              <a:latin typeface="Cambria Math" panose="02040503050406030204" pitchFamily="18" charset="0"/>
                            </a:rPr>
                          </m:ctrlPr>
                        </m:radPr>
                        <m:deg/>
                        <m:e>
                          <m:sSubSup>
                            <m:sSubSupPr>
                              <m:ctrlPr>
                                <a:rPr lang="el-GR" sz="2400" i="1" smtClean="0">
                                  <a:solidFill>
                                    <a:prstClr val="black"/>
                                  </a:solidFill>
                                  <a:latin typeface="Cambria Math" panose="02040503050406030204" pitchFamily="18" charset="0"/>
                                </a:rPr>
                              </m:ctrlPr>
                            </m:sSubSup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𝑑</m:t>
                              </m:r>
                            </m:sub>
                            <m:sup>
                              <m:r>
                                <a:rPr lang="el-GR" sz="2400" i="1" smtClean="0">
                                  <a:solidFill>
                                    <a:prstClr val="black"/>
                                  </a:solidFill>
                                  <a:latin typeface="Cambria Math" panose="02040503050406030204" pitchFamily="18" charset="0"/>
                                </a:rPr>
                                <m:t>2</m:t>
                              </m:r>
                            </m:sup>
                          </m:sSubSup>
                          <m:r>
                            <a:rPr lang="en-US" sz="2400" i="1" smtClean="0">
                              <a:solidFill>
                                <a:prstClr val="black"/>
                              </a:solidFill>
                              <a:latin typeface="Cambria Math" panose="02040503050406030204" pitchFamily="18" charset="0"/>
                            </a:rPr>
                            <m:t>+</m:t>
                          </m:r>
                          <m:sSubSup>
                            <m:sSubSupPr>
                              <m:ctrlPr>
                                <a:rPr lang="el-GR" sz="2400" i="1" smtClean="0">
                                  <a:solidFill>
                                    <a:prstClr val="black"/>
                                  </a:solidFill>
                                  <a:latin typeface="Cambria Math" panose="02040503050406030204" pitchFamily="18" charset="0"/>
                                </a:rPr>
                              </m:ctrlPr>
                            </m:sSubSup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𝑝</m:t>
                              </m:r>
                            </m:sub>
                            <m:sup>
                              <m:r>
                                <a:rPr lang="en-US" sz="2400" i="1" smtClean="0">
                                  <a:solidFill>
                                    <a:prstClr val="black"/>
                                  </a:solidFill>
                                  <a:latin typeface="Cambria Math" panose="02040503050406030204" pitchFamily="18" charset="0"/>
                                </a:rPr>
                                <m:t>2</m:t>
                              </m:r>
                            </m:sup>
                          </m:sSubSup>
                          <m:r>
                            <a:rPr lang="en-US" sz="2400" i="1" smtClean="0">
                              <a:solidFill>
                                <a:prstClr val="black"/>
                              </a:solidFill>
                              <a:latin typeface="Cambria Math" panose="02040503050406030204" pitchFamily="18" charset="0"/>
                            </a:rPr>
                            <m:t>+</m:t>
                          </m:r>
                          <m:sSubSup>
                            <m:sSubSupPr>
                              <m:ctrlPr>
                                <a:rPr lang="el-GR" sz="2400" i="1" smtClean="0">
                                  <a:solidFill>
                                    <a:prstClr val="black"/>
                                  </a:solidFill>
                                  <a:latin typeface="Cambria Math" panose="02040503050406030204" pitchFamily="18" charset="0"/>
                                </a:rPr>
                              </m:ctrlPr>
                            </m:sSubSup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h</m:t>
                              </m:r>
                            </m:sub>
                            <m:sup>
                              <m:r>
                                <a:rPr lang="en-US" sz="2400" i="1" smtClean="0">
                                  <a:solidFill>
                                    <a:prstClr val="black"/>
                                  </a:solidFill>
                                  <a:latin typeface="Cambria Math" panose="02040503050406030204" pitchFamily="18" charset="0"/>
                                </a:rPr>
                                <m:t>2</m:t>
                              </m:r>
                            </m:sup>
                          </m:sSubSup>
                        </m:e>
                      </m:rad>
                    </m:oMath>
                  </m:oMathPara>
                </a14:m>
                <a:endParaRPr lang="el-GR" sz="2400" dirty="0">
                  <a:solidFill>
                    <a:prstClr val="black"/>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594371" y="1999752"/>
                <a:ext cx="2985958" cy="751552"/>
              </a:xfrm>
              <a:prstGeom prst="rect">
                <a:avLst/>
              </a:prstGeom>
              <a:blipFill rotWithShape="0">
                <a:blip r:embed="rId3"/>
                <a:stretch>
                  <a:fillRect/>
                </a:stretch>
              </a:blipFill>
              <a:ln>
                <a:solidFill>
                  <a:schemeClr val="tx1"/>
                </a:solidFill>
              </a:ln>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488634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eaLnBrk="1" hangingPunct="1"/>
            <a:r>
              <a:rPr lang="el-GR" dirty="0" smtClean="0"/>
              <a:t>Πώς προσδιορίζονται οι παράμετροι διαλυτότητας </a:t>
            </a:r>
            <a:r>
              <a:rPr lang="en-US" dirty="0" smtClean="0"/>
              <a:t>Hansen</a:t>
            </a:r>
            <a:r>
              <a:rPr lang="el-GR" dirty="0" smtClean="0"/>
              <a:t>;</a:t>
            </a:r>
          </a:p>
        </p:txBody>
      </p:sp>
      <p:sp>
        <p:nvSpPr>
          <p:cNvPr id="5" name="4 - Θέση περιεχομένου"/>
          <p:cNvSpPr>
            <a:spLocks noGrp="1"/>
          </p:cNvSpPr>
          <p:nvPr>
            <p:ph idx="1"/>
          </p:nvPr>
        </p:nvSpPr>
        <p:spPr>
          <a:xfrm>
            <a:off x="457200" y="1484784"/>
            <a:ext cx="8229600" cy="5236691"/>
          </a:xfrm>
        </p:spPr>
        <p:txBody>
          <a:bodyPr>
            <a:normAutofit lnSpcReduction="10000"/>
          </a:bodyPr>
          <a:lstStyle/>
          <a:p>
            <a:pPr marL="0" indent="0">
              <a:lnSpc>
                <a:spcPct val="110000"/>
              </a:lnSpc>
              <a:spcBef>
                <a:spcPts val="1200"/>
              </a:spcBef>
              <a:buNone/>
            </a:pPr>
            <a:r>
              <a:rPr lang="el-GR" sz="2400" dirty="0" smtClean="0"/>
              <a:t>Κάθε μια από τις παραμέτρους </a:t>
            </a:r>
            <a:r>
              <a:rPr lang="en-US" sz="2400" dirty="0" smtClean="0"/>
              <a:t>Hansen </a:t>
            </a:r>
            <a:r>
              <a:rPr lang="el-GR" sz="2400" dirty="0" smtClean="0"/>
              <a:t>μπορεί να μετρηθεί με την </a:t>
            </a:r>
            <a:r>
              <a:rPr lang="en-US" sz="2400" dirty="0" smtClean="0"/>
              <a:t>“</a:t>
            </a:r>
            <a:r>
              <a:rPr lang="el-GR" sz="2400" b="1" dirty="0" smtClean="0"/>
              <a:t>ομοιομορφική</a:t>
            </a:r>
            <a:r>
              <a:rPr lang="en-US" sz="2400" dirty="0" smtClean="0"/>
              <a:t>”</a:t>
            </a:r>
            <a:r>
              <a:rPr lang="el-GR" sz="2400" dirty="0" smtClean="0"/>
              <a:t> μέθοδο:</a:t>
            </a:r>
          </a:p>
          <a:p>
            <a:pPr>
              <a:lnSpc>
                <a:spcPct val="110000"/>
              </a:lnSpc>
              <a:spcBef>
                <a:spcPts val="1200"/>
              </a:spcBef>
            </a:pPr>
            <a:r>
              <a:rPr lang="el-GR" sz="2400" dirty="0" smtClean="0"/>
              <a:t>Π.χ. για τη βουτανόλη, η τιμή  της παραμέτρου </a:t>
            </a:r>
            <a:r>
              <a:rPr lang="en-US" sz="2400" dirty="0" smtClean="0"/>
              <a:t>Hildebrand</a:t>
            </a:r>
            <a:r>
              <a:rPr lang="el-GR" sz="2400" dirty="0" smtClean="0"/>
              <a:t> είναι </a:t>
            </a:r>
            <a:r>
              <a:rPr lang="el-GR" sz="2400" b="1" i="1" dirty="0" smtClean="0"/>
              <a:t>δ</a:t>
            </a:r>
            <a:r>
              <a:rPr lang="en-US" sz="2400" b="1" i="1" baseline="-25000" dirty="0" smtClean="0"/>
              <a:t>t</a:t>
            </a:r>
            <a:r>
              <a:rPr lang="en-US" sz="2400" dirty="0" smtClean="0"/>
              <a:t>=23.1</a:t>
            </a:r>
            <a:endParaRPr lang="el-GR" sz="2400" dirty="0" smtClean="0"/>
          </a:p>
          <a:p>
            <a:pPr>
              <a:lnSpc>
                <a:spcPct val="110000"/>
              </a:lnSpc>
              <a:spcBef>
                <a:spcPts val="1200"/>
              </a:spcBef>
            </a:pPr>
            <a:r>
              <a:rPr lang="el-GR" sz="2400" dirty="0" smtClean="0"/>
              <a:t>Μη πολικό «ομοιομορφικό» μόριο προς τη βουτανόλη είναι το </a:t>
            </a:r>
            <a:r>
              <a:rPr lang="el-GR" sz="2400" b="1" dirty="0" smtClean="0"/>
              <a:t>βουτάνιο</a:t>
            </a:r>
            <a:r>
              <a:rPr lang="el-GR" sz="2400" dirty="0" smtClean="0"/>
              <a:t>, οπότε η τιμή </a:t>
            </a:r>
            <a:r>
              <a:rPr lang="el-GR" sz="2400" b="1" i="1" dirty="0" smtClean="0"/>
              <a:t>δ</a:t>
            </a:r>
            <a:r>
              <a:rPr lang="en-US" sz="2400" b="1" i="1" baseline="-25000" dirty="0" smtClean="0"/>
              <a:t>t</a:t>
            </a:r>
            <a:r>
              <a:rPr lang="en-US" sz="2400" dirty="0" smtClean="0"/>
              <a:t>=</a:t>
            </a:r>
            <a:r>
              <a:rPr lang="el-GR" sz="2400" dirty="0" smtClean="0"/>
              <a:t>14.5 του βουτανίου αποτελεί τη βάση για την τιμή της παραμέτρου διασποράς </a:t>
            </a:r>
            <a:r>
              <a:rPr lang="el-GR" sz="2400" b="1" i="1" dirty="0" smtClean="0"/>
              <a:t>δ</a:t>
            </a:r>
            <a:r>
              <a:rPr lang="en-US" sz="2400" b="1" i="1" baseline="-25000" dirty="0" smtClean="0"/>
              <a:t>d</a:t>
            </a:r>
            <a:r>
              <a:rPr lang="en-US" sz="2400" dirty="0" smtClean="0"/>
              <a:t> </a:t>
            </a:r>
            <a:r>
              <a:rPr lang="el-GR" sz="2400" dirty="0" smtClean="0"/>
              <a:t>για τη βουτανόλη.</a:t>
            </a:r>
          </a:p>
          <a:p>
            <a:pPr>
              <a:lnSpc>
                <a:spcPct val="110000"/>
              </a:lnSpc>
              <a:spcBef>
                <a:spcPts val="1200"/>
              </a:spcBef>
            </a:pPr>
            <a:r>
              <a:rPr lang="el-GR" sz="2400" dirty="0" smtClean="0"/>
              <a:t>Από τη σχέση[</a:t>
            </a:r>
            <a:r>
              <a:rPr lang="el-GR" sz="2400" b="1" i="1" dirty="0" smtClean="0"/>
              <a:t>δ</a:t>
            </a:r>
            <a:r>
              <a:rPr lang="en-US" sz="2400" b="1" i="1" baseline="-25000" dirty="0" smtClean="0"/>
              <a:t>t</a:t>
            </a:r>
            <a:r>
              <a:rPr lang="el-GR" sz="2400" b="1" i="1" baseline="30000" dirty="0" smtClean="0"/>
              <a:t>2</a:t>
            </a:r>
            <a:r>
              <a:rPr lang="el-GR" sz="2400" b="1" i="1" dirty="0" smtClean="0"/>
              <a:t> - δ</a:t>
            </a:r>
            <a:r>
              <a:rPr lang="en-US" sz="2400" b="1" i="1" baseline="-25000" dirty="0" smtClean="0"/>
              <a:t>d</a:t>
            </a:r>
            <a:r>
              <a:rPr lang="el-GR" sz="2400" b="1" i="1" baseline="30000" dirty="0" smtClean="0"/>
              <a:t> 2</a:t>
            </a:r>
            <a:r>
              <a:rPr lang="el-GR" sz="2400" dirty="0" smtClean="0"/>
              <a:t> ]</a:t>
            </a:r>
            <a:r>
              <a:rPr lang="el-GR" sz="2400" baseline="30000" dirty="0" smtClean="0"/>
              <a:t>½</a:t>
            </a:r>
            <a:r>
              <a:rPr lang="el-GR" sz="2400" b="1" i="1" dirty="0" smtClean="0"/>
              <a:t> </a:t>
            </a:r>
            <a:r>
              <a:rPr lang="el-GR" sz="2400" dirty="0" smtClean="0"/>
              <a:t>προκύπτει η </a:t>
            </a:r>
            <a:r>
              <a:rPr lang="el-GR" sz="2400" b="1" dirty="0" smtClean="0"/>
              <a:t>συνολική πολική </a:t>
            </a:r>
            <a:r>
              <a:rPr lang="el-GR" sz="2400" dirty="0" smtClean="0"/>
              <a:t>συνιστώσα </a:t>
            </a:r>
            <a:r>
              <a:rPr lang="el-GR" sz="2400" b="1" dirty="0" smtClean="0"/>
              <a:t>δ</a:t>
            </a:r>
            <a:r>
              <a:rPr lang="en-US" sz="2400" b="1" baseline="-25000" dirty="0" smtClean="0"/>
              <a:t>a</a:t>
            </a:r>
            <a:r>
              <a:rPr lang="el-GR" sz="2400" dirty="0" smtClean="0"/>
              <a:t>.</a:t>
            </a:r>
          </a:p>
          <a:p>
            <a:pPr>
              <a:lnSpc>
                <a:spcPct val="110000"/>
              </a:lnSpc>
              <a:spcBef>
                <a:spcPts val="1200"/>
              </a:spcBef>
            </a:pPr>
            <a:r>
              <a:rPr lang="el-GR" sz="2400" dirty="0" smtClean="0"/>
              <a:t>Με δοκιμές χρησιμοποιώντας διάφορα μόρια, ο </a:t>
            </a:r>
            <a:r>
              <a:rPr lang="en-US" sz="2400" dirty="0" smtClean="0"/>
              <a:t>Hansen </a:t>
            </a:r>
            <a:r>
              <a:rPr lang="el-GR" sz="2400" dirty="0" smtClean="0"/>
              <a:t>διαχώρισε την </a:t>
            </a:r>
            <a:r>
              <a:rPr lang="el-GR" sz="2400" b="1" dirty="0" smtClean="0"/>
              <a:t>δ</a:t>
            </a:r>
            <a:r>
              <a:rPr lang="en-US" sz="2400" b="1" baseline="-25000" dirty="0" smtClean="0"/>
              <a:t>a</a:t>
            </a:r>
            <a:r>
              <a:rPr lang="el-GR" sz="2400" dirty="0" smtClean="0"/>
              <a:t> σε </a:t>
            </a:r>
            <a:r>
              <a:rPr lang="el-GR" sz="2400" b="1" dirty="0" smtClean="0"/>
              <a:t>δ</a:t>
            </a:r>
            <a:r>
              <a:rPr lang="en-US" sz="2400" b="1" baseline="-25000" dirty="0" smtClean="0"/>
              <a:t>p</a:t>
            </a:r>
            <a:r>
              <a:rPr lang="el-GR" sz="2400" dirty="0" smtClean="0"/>
              <a:t>  και </a:t>
            </a:r>
            <a:r>
              <a:rPr lang="el-GR" sz="2400" b="1" dirty="0" smtClean="0"/>
              <a:t>δ</a:t>
            </a:r>
            <a:r>
              <a:rPr lang="en-US" sz="2400" b="1" baseline="-25000" dirty="0" smtClean="0"/>
              <a:t>h</a:t>
            </a:r>
            <a:r>
              <a:rPr lang="el-GR" sz="2400" b="1" baseline="-25000" dirty="0" smtClean="0"/>
              <a:t> .</a:t>
            </a:r>
            <a:endParaRPr lang="el-GR" sz="2400" dirty="0" smtClean="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13</a:t>
            </a:fld>
            <a:endParaRPr lang="el-GR" dirty="0">
              <a:solidFill>
                <a:prstClr val="black"/>
              </a:solidFill>
            </a:endParaRPr>
          </a:p>
        </p:txBody>
      </p:sp>
    </p:spTree>
    <p:extLst>
      <p:ext uri="{BB962C8B-B14F-4D97-AF65-F5344CB8AC3E}">
        <p14:creationId xmlns:p14="http://schemas.microsoft.com/office/powerpoint/2010/main" val="3173599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Πίνακας: παράμετροι </a:t>
            </a:r>
            <a:r>
              <a:rPr lang="en-US" dirty="0"/>
              <a:t>Hansen </a:t>
            </a:r>
            <a:r>
              <a:rPr lang="el-GR" dirty="0"/>
              <a:t>για διαλύτες στους 25</a:t>
            </a:r>
            <a:r>
              <a:rPr lang="en-US" dirty="0" smtClean="0">
                <a:cs typeface="Arial" pitchFamily="34" charset="0"/>
              </a:rPr>
              <a:t>°</a:t>
            </a:r>
            <a:r>
              <a:rPr lang="en-US" dirty="0" smtClean="0"/>
              <a:t>C </a:t>
            </a:r>
            <a:r>
              <a:rPr lang="en-US" sz="3200" b="0" dirty="0" smtClean="0"/>
              <a:t>(1 </a:t>
            </a:r>
            <a:r>
              <a:rPr lang="el-GR" sz="3200" b="0" dirty="0" smtClean="0"/>
              <a:t>από 8)</a:t>
            </a:r>
            <a:endParaRPr lang="el-GR" sz="3200" b="0" dirty="0"/>
          </a:p>
        </p:txBody>
      </p:sp>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14</a:t>
            </a:fld>
            <a:endParaRPr lang="el-GR" dirty="0">
              <a:solidFill>
                <a:prstClr val="black"/>
              </a:solidFill>
            </a:endParaRPr>
          </a:p>
        </p:txBody>
      </p:sp>
      <p:graphicFrame>
        <p:nvGraphicFramePr>
          <p:cNvPr id="5" name="Πίνακας 4"/>
          <p:cNvGraphicFramePr>
            <a:graphicFrameLocks noGrp="1"/>
          </p:cNvGraphicFramePr>
          <p:nvPr>
            <p:extLst/>
          </p:nvPr>
        </p:nvGraphicFramePr>
        <p:xfrm>
          <a:off x="1835696" y="1556792"/>
          <a:ext cx="5472608" cy="4981136"/>
        </p:xfrm>
        <a:graphic>
          <a:graphicData uri="http://schemas.openxmlformats.org/drawingml/2006/table">
            <a:tbl>
              <a:tblPr>
                <a:tableStyleId>{5940675A-B579-460E-94D1-54222C63F5DA}</a:tableStyleId>
              </a:tblPr>
              <a:tblGrid>
                <a:gridCol w="2503896"/>
                <a:gridCol w="685087"/>
                <a:gridCol w="799269"/>
                <a:gridCol w="799269"/>
                <a:gridCol w="685087"/>
              </a:tblGrid>
              <a:tr h="42944">
                <a:tc>
                  <a:txBody>
                    <a:bodyPr/>
                    <a:lstStyle/>
                    <a:p>
                      <a:pPr algn="ctr" fontAlgn="ctr"/>
                      <a:r>
                        <a:rPr lang="en-US" sz="2200" b="1" u="none" strike="noStrike" dirty="0"/>
                        <a:t>solvent</a:t>
                      </a:r>
                      <a:endParaRPr lang="en-US" sz="2200" b="1" i="0" u="none" strike="noStrike" dirty="0">
                        <a:solidFill>
                          <a:srgbClr val="FFFFFF"/>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h</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d</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p</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t</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r>
              <a:tr h="65552">
                <a:tc>
                  <a:txBody>
                    <a:bodyPr/>
                    <a:lstStyle/>
                    <a:p>
                      <a:pPr algn="l" fontAlgn="ctr"/>
                      <a:r>
                        <a:rPr lang="en-US" sz="1800" b="1" u="none" strike="noStrike" dirty="0" smtClean="0">
                          <a:solidFill>
                            <a:srgbClr val="552C25"/>
                          </a:solidFill>
                        </a:rPr>
                        <a:t>n-</a:t>
                      </a:r>
                      <a:r>
                        <a:rPr lang="el-GR" sz="1800" b="1" u="none" strike="noStrike" dirty="0" smtClean="0">
                          <a:solidFill>
                            <a:srgbClr val="552C25"/>
                          </a:solidFill>
                        </a:rPr>
                        <a:t>βουτάνιο</a:t>
                      </a:r>
                      <a:r>
                        <a:rPr lang="en-US" sz="1800" b="1" u="none" strike="noStrike" dirty="0" smtClean="0">
                          <a:solidFill>
                            <a:srgbClr val="552C25"/>
                          </a:solidFill>
                        </a:rPr>
                        <a:t> </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14.1</a:t>
                      </a:r>
                      <a:endParaRPr lang="el-GR" sz="1800" b="0" i="0" u="none" strike="noStrike" dirty="0">
                        <a:latin typeface="+mn-lt"/>
                      </a:endParaRPr>
                    </a:p>
                  </a:txBody>
                  <a:tcPr marL="0" marR="0" marT="8023" marB="8023" anchor="ctr"/>
                </a:tc>
                <a:tc>
                  <a:txBody>
                    <a:bodyPr/>
                    <a:lstStyle/>
                    <a:p>
                      <a:pPr algn="ctr" fontAlgn="ctr"/>
                      <a:r>
                        <a:rPr lang="el-GR" sz="1800" u="none" strike="noStrike" dirty="0"/>
                        <a:t>14.1</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552C25"/>
                          </a:solidFill>
                        </a:rPr>
                        <a:t>n-</a:t>
                      </a:r>
                      <a:r>
                        <a:rPr lang="el-GR" sz="1800" b="1" u="none" strike="noStrike" dirty="0" smtClean="0">
                          <a:solidFill>
                            <a:srgbClr val="552C25"/>
                          </a:solidFill>
                        </a:rPr>
                        <a:t>πεντάνιο</a:t>
                      </a:r>
                      <a:r>
                        <a:rPr lang="en-US" sz="1800" b="1" u="none" strike="noStrike" dirty="0" smtClean="0">
                          <a:solidFill>
                            <a:srgbClr val="552C25"/>
                          </a:solidFill>
                        </a:rPr>
                        <a:t> </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14.5</a:t>
                      </a:r>
                      <a:endParaRPr lang="el-GR" sz="1800" b="0" i="0" u="none" strike="noStrike" dirty="0">
                        <a:latin typeface="+mn-lt"/>
                      </a:endParaRPr>
                    </a:p>
                  </a:txBody>
                  <a:tcPr marL="0" marR="0" marT="8023" marB="8023" anchor="ctr"/>
                </a:tc>
                <a:tc>
                  <a:txBody>
                    <a:bodyPr/>
                    <a:lstStyle/>
                    <a:p>
                      <a:pPr algn="ctr" fontAlgn="ctr"/>
                      <a:r>
                        <a:rPr lang="el-GR" sz="1800" u="none" strike="noStrike" dirty="0"/>
                        <a:t>14.5</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552C25"/>
                          </a:solidFill>
                        </a:rPr>
                        <a:t>n-</a:t>
                      </a:r>
                      <a:r>
                        <a:rPr lang="el-GR" sz="1800" b="1" u="none" strike="noStrike" dirty="0" smtClean="0">
                          <a:solidFill>
                            <a:srgbClr val="552C25"/>
                          </a:solidFill>
                        </a:rPr>
                        <a:t>εξάνιο</a:t>
                      </a:r>
                      <a:r>
                        <a:rPr lang="en-US" sz="1800" b="1" u="none" strike="noStrike" dirty="0" smtClean="0">
                          <a:solidFill>
                            <a:srgbClr val="552C25"/>
                          </a:solidFill>
                        </a:rPr>
                        <a:t> </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14.9</a:t>
                      </a:r>
                      <a:endParaRPr lang="el-GR" sz="1800" b="0" i="0" u="none" strike="noStrike" dirty="0">
                        <a:latin typeface="+mn-lt"/>
                      </a:endParaRPr>
                    </a:p>
                  </a:txBody>
                  <a:tcPr marL="0" marR="0" marT="8023" marB="8023" anchor="ctr"/>
                </a:tc>
                <a:tc>
                  <a:txBody>
                    <a:bodyPr/>
                    <a:lstStyle/>
                    <a:p>
                      <a:pPr algn="ctr" fontAlgn="ctr"/>
                      <a:r>
                        <a:rPr lang="el-GR" sz="1800" u="none" strike="noStrike" dirty="0"/>
                        <a:t>14.9</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552C25"/>
                          </a:solidFill>
                        </a:rPr>
                        <a:t>n-</a:t>
                      </a:r>
                      <a:r>
                        <a:rPr lang="el-GR" sz="1800" b="1" u="none" strike="noStrike" dirty="0" smtClean="0">
                          <a:solidFill>
                            <a:srgbClr val="552C25"/>
                          </a:solidFill>
                        </a:rPr>
                        <a:t>επτάνιο</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15.3</a:t>
                      </a:r>
                      <a:endParaRPr lang="el-GR" sz="1800" b="0" i="0" u="none" strike="noStrike" dirty="0">
                        <a:latin typeface="+mn-lt"/>
                      </a:endParaRPr>
                    </a:p>
                  </a:txBody>
                  <a:tcPr marL="0" marR="0" marT="8023" marB="8023" anchor="ctr"/>
                </a:tc>
                <a:tc>
                  <a:txBody>
                    <a:bodyPr/>
                    <a:lstStyle/>
                    <a:p>
                      <a:pPr algn="ctr" fontAlgn="ctr"/>
                      <a:r>
                        <a:rPr lang="el-GR" sz="1800" u="none" strike="noStrike" dirty="0"/>
                        <a:t>15.3</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552C25"/>
                          </a:solidFill>
                        </a:rPr>
                        <a:t>n-</a:t>
                      </a:r>
                      <a:r>
                        <a:rPr lang="el-GR" sz="1800" b="1" u="none" strike="noStrike" dirty="0" smtClean="0">
                          <a:solidFill>
                            <a:srgbClr val="552C25"/>
                          </a:solidFill>
                        </a:rPr>
                        <a:t>οκτάνιο</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15.5</a:t>
                      </a:r>
                      <a:endParaRPr lang="el-GR" sz="1800" b="0" i="0" u="none" strike="noStrike" dirty="0">
                        <a:latin typeface="+mn-lt"/>
                      </a:endParaRPr>
                    </a:p>
                  </a:txBody>
                  <a:tcPr marL="0" marR="0" marT="8023" marB="8023" anchor="ctr"/>
                </a:tc>
                <a:tc>
                  <a:txBody>
                    <a:bodyPr/>
                    <a:lstStyle/>
                    <a:p>
                      <a:pPr algn="ctr" fontAlgn="ctr"/>
                      <a:r>
                        <a:rPr lang="el-GR" sz="1800" u="none" strike="noStrike" dirty="0"/>
                        <a:t>15.5</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ισοοκτάνιο</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14.3</a:t>
                      </a:r>
                      <a:endParaRPr lang="el-GR" sz="1800" b="0" i="0" u="none" strike="noStrike" dirty="0">
                        <a:latin typeface="+mn-lt"/>
                      </a:endParaRPr>
                    </a:p>
                  </a:txBody>
                  <a:tcPr marL="0" marR="0" marT="8023" marB="8023" anchor="ctr"/>
                </a:tc>
                <a:tc>
                  <a:txBody>
                    <a:bodyPr/>
                    <a:lstStyle/>
                    <a:p>
                      <a:pPr algn="ctr" fontAlgn="ctr"/>
                      <a:r>
                        <a:rPr lang="el-GR" sz="1800" u="none" strike="noStrike" dirty="0"/>
                        <a:t>14.3</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552C25"/>
                          </a:solidFill>
                        </a:rPr>
                        <a:t>n-</a:t>
                      </a:r>
                      <a:r>
                        <a:rPr lang="el-GR" sz="1800" b="1" u="none" strike="noStrike" dirty="0" smtClean="0">
                          <a:solidFill>
                            <a:srgbClr val="552C25"/>
                          </a:solidFill>
                        </a:rPr>
                        <a:t>δωδεκάνιο</a:t>
                      </a:r>
                      <a:r>
                        <a:rPr lang="en-US" sz="1800" b="1" u="none" strike="noStrike" dirty="0" smtClean="0">
                          <a:solidFill>
                            <a:srgbClr val="552C25"/>
                          </a:solidFill>
                        </a:rPr>
                        <a:t> </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κυκλοεξάνιο</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16.8</a:t>
                      </a:r>
                      <a:endParaRPr lang="el-GR" sz="1800" b="0" i="0" u="none" strike="noStrike" dirty="0">
                        <a:latin typeface="+mn-lt"/>
                      </a:endParaRPr>
                    </a:p>
                  </a:txBody>
                  <a:tcPr marL="0" marR="0" marT="8023" marB="8023" anchor="ctr"/>
                </a:tc>
                <a:tc>
                  <a:txBody>
                    <a:bodyPr/>
                    <a:lstStyle/>
                    <a:p>
                      <a:pPr algn="ctr" fontAlgn="ctr"/>
                      <a:r>
                        <a:rPr lang="el-GR" sz="1800" u="none" strike="noStrike" dirty="0"/>
                        <a:t>16.8</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0.2</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μεθυλο-κυκλοεξάνιο</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0" marB="0" anchor="ctr"/>
                </a:tc>
              </a:tr>
              <a:tr h="65552">
                <a:tc>
                  <a:txBody>
                    <a:bodyPr/>
                    <a:lstStyle/>
                    <a:p>
                      <a:pPr algn="l" fontAlgn="ctr"/>
                      <a:r>
                        <a:rPr lang="el-GR" sz="1800" u="none" strike="noStrike" dirty="0" smtClean="0"/>
                        <a:t>βενζόλιο</a:t>
                      </a:r>
                      <a:endParaRPr lang="en-US" sz="1800" b="0" i="0" u="none" strike="noStrike" dirty="0">
                        <a:solidFill>
                          <a:srgbClr val="4A452A"/>
                        </a:solidFill>
                        <a:latin typeface="+mn-lt"/>
                      </a:endParaRPr>
                    </a:p>
                  </a:txBody>
                  <a:tcPr marL="36000" marR="0" marT="7200" marB="7200" anchor="ctr"/>
                </a:tc>
                <a:tc>
                  <a:txBody>
                    <a:bodyPr/>
                    <a:lstStyle/>
                    <a:p>
                      <a:pPr algn="ctr" fontAlgn="ctr"/>
                      <a:r>
                        <a:rPr lang="el-GR" sz="1800" u="none" strike="noStrike" dirty="0"/>
                        <a:t>18.6</a:t>
                      </a:r>
                      <a:endParaRPr lang="el-GR" sz="1800" b="0" i="0" u="none" strike="noStrike" dirty="0">
                        <a:latin typeface="+mn-lt"/>
                      </a:endParaRPr>
                    </a:p>
                  </a:txBody>
                  <a:tcPr marL="0" marR="0" marT="8023" marB="8023" anchor="ctr"/>
                </a:tc>
                <a:tc>
                  <a:txBody>
                    <a:bodyPr/>
                    <a:lstStyle/>
                    <a:p>
                      <a:pPr algn="ctr" fontAlgn="ctr"/>
                      <a:r>
                        <a:rPr lang="el-GR" sz="1800" u="none" strike="noStrike" dirty="0"/>
                        <a:t>18.4</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2.0</a:t>
                      </a:r>
                      <a:endParaRPr lang="el-GR" sz="1800" b="0" i="0" u="none" strike="noStrike" dirty="0">
                        <a:latin typeface="+mn-lt"/>
                      </a:endParaRPr>
                    </a:p>
                  </a:txBody>
                  <a:tcPr marL="0" marR="0" marT="0" marB="0" anchor="ctr"/>
                </a:tc>
              </a:tr>
              <a:tr h="65552">
                <a:tc>
                  <a:txBody>
                    <a:bodyPr/>
                    <a:lstStyle/>
                    <a:p>
                      <a:pPr algn="l" fontAlgn="ctr"/>
                      <a:r>
                        <a:rPr lang="el-GR" sz="1800" u="none" strike="noStrike" dirty="0" smtClean="0"/>
                        <a:t>τολουόλιο</a:t>
                      </a:r>
                      <a:endParaRPr lang="en-US" sz="1800" b="0" i="0" u="none" strike="noStrike" dirty="0">
                        <a:solidFill>
                          <a:srgbClr val="4A452A"/>
                        </a:solidFill>
                        <a:latin typeface="+mn-lt"/>
                      </a:endParaRPr>
                    </a:p>
                  </a:txBody>
                  <a:tcPr marL="36000" marR="0" marT="7200" marB="7200" anchor="ctr"/>
                </a:tc>
                <a:tc>
                  <a:txBody>
                    <a:bodyPr/>
                    <a:lstStyle/>
                    <a:p>
                      <a:pPr algn="ctr" fontAlgn="ctr"/>
                      <a:r>
                        <a:rPr lang="el-GR" sz="1800" u="none" strike="noStrike" dirty="0"/>
                        <a:t>18.2</a:t>
                      </a:r>
                      <a:endParaRPr lang="el-GR" sz="1800" b="0" i="0" u="none" strike="noStrike" dirty="0">
                        <a:latin typeface="+mn-lt"/>
                      </a:endParaRPr>
                    </a:p>
                  </a:txBody>
                  <a:tcPr marL="0" marR="0" marT="8023" marB="8023"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1.4</a:t>
                      </a:r>
                      <a:endParaRPr lang="el-GR" sz="1800" b="0" i="0" u="none" strike="noStrike" dirty="0">
                        <a:latin typeface="+mn-lt"/>
                      </a:endParaRPr>
                    </a:p>
                  </a:txBody>
                  <a:tcPr marL="0" marR="0" marT="8023" marB="8023" anchor="ctr"/>
                </a:tc>
                <a:tc>
                  <a:txBody>
                    <a:bodyPr/>
                    <a:lstStyle/>
                    <a:p>
                      <a:pPr algn="ctr" fontAlgn="ctr"/>
                      <a:r>
                        <a:rPr lang="el-GR" sz="1800" u="none" strike="noStrike" dirty="0"/>
                        <a:t>2.0</a:t>
                      </a:r>
                      <a:endParaRPr lang="el-GR" sz="1800" b="0" i="0" u="none" strike="noStrike" dirty="0">
                        <a:latin typeface="+mn-lt"/>
                      </a:endParaRPr>
                    </a:p>
                  </a:txBody>
                  <a:tcPr marL="0" marR="0" marT="0" marB="0" anchor="ctr"/>
                </a:tc>
              </a:tr>
              <a:tr h="65552">
                <a:tc>
                  <a:txBody>
                    <a:bodyPr/>
                    <a:lstStyle/>
                    <a:p>
                      <a:pPr algn="l" fontAlgn="ctr"/>
                      <a:r>
                        <a:rPr lang="el-GR" sz="1800" u="none" strike="noStrike" dirty="0" smtClean="0"/>
                        <a:t>ναφθαλίνιο</a:t>
                      </a:r>
                      <a:endParaRPr lang="en-US" sz="1800" b="0" i="0" u="none" strike="noStrike" dirty="0">
                        <a:solidFill>
                          <a:srgbClr val="4A452A"/>
                        </a:solidFill>
                        <a:latin typeface="+mn-lt"/>
                      </a:endParaRPr>
                    </a:p>
                  </a:txBody>
                  <a:tcPr marL="36000" marR="0" marT="7200" marB="7200" anchor="ctr"/>
                </a:tc>
                <a:tc>
                  <a:txBody>
                    <a:bodyPr/>
                    <a:lstStyle/>
                    <a:p>
                      <a:pPr algn="ctr" fontAlgn="ctr"/>
                      <a:r>
                        <a:rPr lang="el-GR" sz="1800" u="none" strike="noStrike" dirty="0"/>
                        <a:t>20.3</a:t>
                      </a:r>
                      <a:endParaRPr lang="el-GR" sz="1800" b="0" i="0" u="none" strike="noStrike" dirty="0">
                        <a:latin typeface="+mn-lt"/>
                      </a:endParaRPr>
                    </a:p>
                  </a:txBody>
                  <a:tcPr marL="0" marR="0" marT="8023" marB="8023" anchor="ctr"/>
                </a:tc>
                <a:tc>
                  <a:txBody>
                    <a:bodyPr/>
                    <a:lstStyle/>
                    <a:p>
                      <a:pPr algn="ctr" fontAlgn="ctr"/>
                      <a:r>
                        <a:rPr lang="el-GR" sz="1800" u="none" strike="noStrike" dirty="0"/>
                        <a:t>19.2</a:t>
                      </a:r>
                      <a:endParaRPr lang="el-GR" sz="1800" b="0" i="0" u="none" strike="noStrike" dirty="0">
                        <a:latin typeface="+mn-lt"/>
                      </a:endParaRPr>
                    </a:p>
                  </a:txBody>
                  <a:tcPr marL="0" marR="0" marT="8023" marB="8023" anchor="ctr"/>
                </a:tc>
                <a:tc>
                  <a:txBody>
                    <a:bodyPr/>
                    <a:lstStyle/>
                    <a:p>
                      <a:pPr algn="ctr" fontAlgn="ctr"/>
                      <a:r>
                        <a:rPr lang="el-GR" sz="1800" u="none" strike="noStrike" dirty="0"/>
                        <a:t>2.0</a:t>
                      </a:r>
                      <a:endParaRPr lang="el-GR" sz="1800" b="0" i="0" u="none" strike="noStrike" dirty="0">
                        <a:latin typeface="+mn-lt"/>
                      </a:endParaRPr>
                    </a:p>
                  </a:txBody>
                  <a:tcPr marL="0" marR="0" marT="8023" marB="8023" anchor="ctr"/>
                </a:tc>
                <a:tc>
                  <a:txBody>
                    <a:bodyPr/>
                    <a:lstStyle/>
                    <a:p>
                      <a:pPr algn="ctr" fontAlgn="ctr"/>
                      <a:r>
                        <a:rPr lang="el-GR" sz="1800" u="none" strike="noStrike" dirty="0"/>
                        <a:t>5.9</a:t>
                      </a:r>
                      <a:endParaRPr lang="el-GR" sz="1800" b="0" i="0" u="none" strike="noStrike" dirty="0">
                        <a:latin typeface="+mn-lt"/>
                      </a:endParaRPr>
                    </a:p>
                  </a:txBody>
                  <a:tcPr marL="0" marR="0" marT="0" marB="0" anchor="ctr"/>
                </a:tc>
              </a:tr>
              <a:tr h="65552">
                <a:tc>
                  <a:txBody>
                    <a:bodyPr/>
                    <a:lstStyle/>
                    <a:p>
                      <a:pPr algn="l" fontAlgn="ctr"/>
                      <a:r>
                        <a:rPr lang="el-GR" sz="1800" u="none" strike="noStrike" dirty="0" smtClean="0"/>
                        <a:t>στυρόλιο</a:t>
                      </a:r>
                      <a:endParaRPr lang="en-US" sz="1800" b="0" i="0" u="none" strike="noStrike" dirty="0">
                        <a:solidFill>
                          <a:srgbClr val="4A452A"/>
                        </a:solidFill>
                        <a:latin typeface="+mn-lt"/>
                      </a:endParaRPr>
                    </a:p>
                  </a:txBody>
                  <a:tcPr marL="36000" marR="0" marT="7200" marB="7200" anchor="ctr"/>
                </a:tc>
                <a:tc>
                  <a:txBody>
                    <a:bodyPr/>
                    <a:lstStyle/>
                    <a:p>
                      <a:pPr algn="ctr" fontAlgn="ctr"/>
                      <a:r>
                        <a:rPr lang="el-GR" sz="1800" u="none" strike="noStrike" dirty="0"/>
                        <a:t>19.0</a:t>
                      </a:r>
                      <a:endParaRPr lang="el-GR" sz="1800" b="0" i="0" u="none" strike="noStrike" dirty="0">
                        <a:latin typeface="+mn-lt"/>
                      </a:endParaRPr>
                    </a:p>
                  </a:txBody>
                  <a:tcPr marL="0" marR="0" marT="8023" marB="8023" anchor="ctr"/>
                </a:tc>
                <a:tc>
                  <a:txBody>
                    <a:bodyPr/>
                    <a:lstStyle/>
                    <a:p>
                      <a:pPr algn="ctr" fontAlgn="ctr"/>
                      <a:r>
                        <a:rPr lang="el-GR" sz="1800" u="none" strike="noStrike" dirty="0"/>
                        <a:t>18.6</a:t>
                      </a:r>
                      <a:endParaRPr lang="el-GR" sz="1800" b="0" i="0" u="none" strike="noStrike" dirty="0">
                        <a:latin typeface="+mn-lt"/>
                      </a:endParaRPr>
                    </a:p>
                  </a:txBody>
                  <a:tcPr marL="0" marR="0" marT="8023" marB="8023" anchor="ctr"/>
                </a:tc>
                <a:tc>
                  <a:txBody>
                    <a:bodyPr/>
                    <a:lstStyle/>
                    <a:p>
                      <a:pPr algn="ctr" fontAlgn="ctr"/>
                      <a:r>
                        <a:rPr lang="el-GR" sz="1800" u="none" strike="noStrike" dirty="0"/>
                        <a:t>1.0</a:t>
                      </a:r>
                      <a:endParaRPr lang="el-GR" sz="1800" b="0" i="0" u="none" strike="noStrike" dirty="0">
                        <a:latin typeface="+mn-lt"/>
                      </a:endParaRPr>
                    </a:p>
                  </a:txBody>
                  <a:tcPr marL="0" marR="0" marT="8023" marB="8023" anchor="ctr"/>
                </a:tc>
                <a:tc>
                  <a:txBody>
                    <a:bodyPr/>
                    <a:lstStyle/>
                    <a:p>
                      <a:pPr algn="ctr" fontAlgn="ctr"/>
                      <a:r>
                        <a:rPr lang="el-GR" sz="1800" u="none" strike="noStrike" dirty="0"/>
                        <a:t>4.1</a:t>
                      </a:r>
                      <a:endParaRPr lang="el-GR" sz="1800" b="0" i="0" u="none" strike="noStrike" dirty="0">
                        <a:latin typeface="+mn-lt"/>
                      </a:endParaRPr>
                    </a:p>
                  </a:txBody>
                  <a:tcPr marL="0" marR="0" marT="0" marB="0" anchor="ctr"/>
                </a:tc>
              </a:tr>
              <a:tr h="65552">
                <a:tc>
                  <a:txBody>
                    <a:bodyPr/>
                    <a:lstStyle/>
                    <a:p>
                      <a:pPr algn="l" fontAlgn="ctr"/>
                      <a:r>
                        <a:rPr lang="en-US" sz="1800" u="none" strike="noStrike" dirty="0" smtClean="0"/>
                        <a:t>o-</a:t>
                      </a:r>
                      <a:r>
                        <a:rPr lang="el-GR" sz="1800" u="none" strike="noStrike" dirty="0" smtClean="0"/>
                        <a:t>ξυλένιο</a:t>
                      </a:r>
                      <a:r>
                        <a:rPr lang="en-US" sz="1800" u="none" strike="noStrike" dirty="0" smtClean="0"/>
                        <a:t> </a:t>
                      </a:r>
                      <a:endParaRPr lang="en-US" sz="1800" b="0" i="0" u="none" strike="noStrike" dirty="0">
                        <a:solidFill>
                          <a:srgbClr val="4A452A"/>
                        </a:solidFill>
                        <a:latin typeface="+mn-lt"/>
                      </a:endParaRPr>
                    </a:p>
                  </a:txBody>
                  <a:tcPr marL="36000" marR="0" marT="7200" marB="7200"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17.8</a:t>
                      </a:r>
                      <a:endParaRPr lang="el-GR" sz="1800" b="0" i="0" u="none" strike="noStrike" dirty="0">
                        <a:latin typeface="+mn-lt"/>
                      </a:endParaRPr>
                    </a:p>
                  </a:txBody>
                  <a:tcPr marL="0" marR="0" marT="8023" marB="8023" anchor="ctr"/>
                </a:tc>
                <a:tc>
                  <a:txBody>
                    <a:bodyPr/>
                    <a:lstStyle/>
                    <a:p>
                      <a:pPr algn="ctr" fontAlgn="ctr"/>
                      <a:r>
                        <a:rPr lang="el-GR" sz="1800" u="none" strike="noStrike" dirty="0"/>
                        <a:t>1.0</a:t>
                      </a:r>
                      <a:endParaRPr lang="el-GR" sz="1800" b="0" i="0" u="none" strike="noStrike" dirty="0">
                        <a:latin typeface="+mn-lt"/>
                      </a:endParaRPr>
                    </a:p>
                  </a:txBody>
                  <a:tcPr marL="0" marR="0" marT="8023" marB="8023" anchor="ctr"/>
                </a:tc>
                <a:tc>
                  <a:txBody>
                    <a:bodyPr/>
                    <a:lstStyle/>
                    <a:p>
                      <a:pPr algn="ctr" fontAlgn="ctr"/>
                      <a:r>
                        <a:rPr lang="el-GR" sz="1800" u="none" strike="noStrike" dirty="0"/>
                        <a:t>3.1</a:t>
                      </a:r>
                      <a:endParaRPr lang="el-GR" sz="1800" b="0" i="0" u="none" strike="noStrike" dirty="0">
                        <a:latin typeface="+mn-lt"/>
                      </a:endParaRPr>
                    </a:p>
                  </a:txBody>
                  <a:tcPr marL="0" marR="0" marT="0" marB="0" anchor="ctr"/>
                </a:tc>
              </a:tr>
              <a:tr h="65552">
                <a:tc>
                  <a:txBody>
                    <a:bodyPr/>
                    <a:lstStyle/>
                    <a:p>
                      <a:pPr algn="l" fontAlgn="ctr"/>
                      <a:r>
                        <a:rPr lang="el-GR" sz="1800" u="none" strike="noStrike" dirty="0" smtClean="0"/>
                        <a:t>αιθυλβενζόλιο</a:t>
                      </a:r>
                      <a:endParaRPr lang="en-US" sz="1800" b="0" i="0" u="none" strike="noStrike" dirty="0">
                        <a:solidFill>
                          <a:srgbClr val="4A452A"/>
                        </a:solidFill>
                        <a:latin typeface="+mn-lt"/>
                      </a:endParaRPr>
                    </a:p>
                  </a:txBody>
                  <a:tcPr marL="36000" marR="0" marT="7200" marB="7200" anchor="ctr"/>
                </a:tc>
                <a:tc>
                  <a:txBody>
                    <a:bodyPr/>
                    <a:lstStyle/>
                    <a:p>
                      <a:pPr algn="ctr" fontAlgn="ctr"/>
                      <a:r>
                        <a:rPr lang="el-GR" sz="1800" u="none" strike="noStrike" dirty="0"/>
                        <a:t>17.8</a:t>
                      </a:r>
                      <a:endParaRPr lang="el-GR" sz="1800" b="0" i="0" u="none" strike="noStrike" dirty="0">
                        <a:latin typeface="+mn-lt"/>
                      </a:endParaRPr>
                    </a:p>
                  </a:txBody>
                  <a:tcPr marL="0" marR="0" marT="8023" marB="8023" anchor="ctr"/>
                </a:tc>
                <a:tc>
                  <a:txBody>
                    <a:bodyPr/>
                    <a:lstStyle/>
                    <a:p>
                      <a:pPr algn="ctr" fontAlgn="ctr"/>
                      <a:r>
                        <a:rPr lang="el-GR" sz="1800" u="none" strike="noStrike" dirty="0"/>
                        <a:t>17.8</a:t>
                      </a:r>
                      <a:endParaRPr lang="el-GR" sz="1800" b="0" i="0" u="none" strike="noStrike" dirty="0">
                        <a:latin typeface="+mn-lt"/>
                      </a:endParaRPr>
                    </a:p>
                  </a:txBody>
                  <a:tcPr marL="0" marR="0" marT="8023" marB="8023" anchor="ctr"/>
                </a:tc>
                <a:tc>
                  <a:txBody>
                    <a:bodyPr/>
                    <a:lstStyle/>
                    <a:p>
                      <a:pPr algn="ctr" fontAlgn="ctr"/>
                      <a:r>
                        <a:rPr lang="el-GR" sz="1800" u="none" strike="noStrike" dirty="0"/>
                        <a:t>0.6</a:t>
                      </a:r>
                      <a:endParaRPr lang="el-GR" sz="1800" b="0" i="0" u="none" strike="noStrike" dirty="0">
                        <a:latin typeface="+mn-lt"/>
                      </a:endParaRPr>
                    </a:p>
                  </a:txBody>
                  <a:tcPr marL="0" marR="0" marT="8023" marB="8023" anchor="ctr"/>
                </a:tc>
                <a:tc>
                  <a:txBody>
                    <a:bodyPr/>
                    <a:lstStyle/>
                    <a:p>
                      <a:pPr algn="ctr" fontAlgn="ctr"/>
                      <a:r>
                        <a:rPr lang="el-GR" sz="1800" u="none" strike="noStrike" dirty="0"/>
                        <a:t>1.4</a:t>
                      </a:r>
                      <a:endParaRPr lang="el-GR" sz="1800" b="0" i="0" u="none" strike="noStrike" dirty="0">
                        <a:latin typeface="+mn-lt"/>
                      </a:endParaRPr>
                    </a:p>
                  </a:txBody>
                  <a:tcPr marL="0" marR="0" marT="0" marB="0" anchor="ctr"/>
                </a:tc>
              </a:tr>
              <a:tr h="65552">
                <a:tc>
                  <a:txBody>
                    <a:bodyPr/>
                    <a:lstStyle/>
                    <a:p>
                      <a:pPr algn="l" fontAlgn="ctr"/>
                      <a:r>
                        <a:rPr lang="en-US" sz="1800" u="none" strike="noStrike" dirty="0" smtClean="0"/>
                        <a:t>p-</a:t>
                      </a:r>
                      <a:r>
                        <a:rPr lang="el-GR" sz="1800" u="none" strike="noStrike" dirty="0" smtClean="0"/>
                        <a:t>διαιθυλ-βενζόλιο</a:t>
                      </a:r>
                      <a:endParaRPr lang="en-US" sz="1800" b="0" i="0" u="none" strike="noStrike" dirty="0">
                        <a:solidFill>
                          <a:srgbClr val="4A452A"/>
                        </a:solidFill>
                        <a:latin typeface="+mn-lt"/>
                      </a:endParaRPr>
                    </a:p>
                  </a:txBody>
                  <a:tcPr marL="36000" marR="0" marT="7200" marB="7200"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0.6</a:t>
                      </a:r>
                      <a:endParaRPr lang="el-GR" sz="1800" b="0" i="0" u="none" strike="noStrike" dirty="0">
                        <a:latin typeface="+mn-lt"/>
                      </a:endParaRPr>
                    </a:p>
                  </a:txBody>
                  <a:tcPr marL="0" marR="0" marT="0" marB="0" anchor="ctr"/>
                </a:tc>
              </a:tr>
            </a:tbl>
          </a:graphicData>
        </a:graphic>
      </p:graphicFrame>
    </p:spTree>
    <p:extLst>
      <p:ext uri="{BB962C8B-B14F-4D97-AF65-F5344CB8AC3E}">
        <p14:creationId xmlns:p14="http://schemas.microsoft.com/office/powerpoint/2010/main" val="1114684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Πίνακας: παράμετροι </a:t>
            </a:r>
            <a:r>
              <a:rPr lang="en-US" sz="4400" dirty="0"/>
              <a:t>Hansen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2</a:t>
            </a:r>
            <a:r>
              <a:rPr lang="en-US" sz="3600" b="0" dirty="0" smtClean="0"/>
              <a:t> </a:t>
            </a:r>
            <a:r>
              <a:rPr lang="el-GR" sz="3600" b="0" dirty="0"/>
              <a:t>από </a:t>
            </a:r>
            <a:r>
              <a:rPr lang="el-GR" sz="3600" b="0" dirty="0" smtClean="0"/>
              <a:t>8)</a:t>
            </a:r>
            <a:endParaRPr lang="el-GR" sz="3600" dirty="0"/>
          </a:p>
        </p:txBody>
      </p:sp>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15</a:t>
            </a:fld>
            <a:endParaRPr lang="el-GR" dirty="0">
              <a:solidFill>
                <a:prstClr val="black"/>
              </a:solidFill>
            </a:endParaRPr>
          </a:p>
        </p:txBody>
      </p:sp>
      <p:graphicFrame>
        <p:nvGraphicFramePr>
          <p:cNvPr id="5" name="Πίνακας 4"/>
          <p:cNvGraphicFramePr>
            <a:graphicFrameLocks noGrp="1"/>
          </p:cNvGraphicFramePr>
          <p:nvPr>
            <p:extLst/>
          </p:nvPr>
        </p:nvGraphicFramePr>
        <p:xfrm>
          <a:off x="1331640" y="1844824"/>
          <a:ext cx="6480720" cy="4110038"/>
        </p:xfrm>
        <a:graphic>
          <a:graphicData uri="http://schemas.openxmlformats.org/drawingml/2006/table">
            <a:tbl>
              <a:tblPr>
                <a:tableStyleId>{5940675A-B579-460E-94D1-54222C63F5DA}</a:tableStyleId>
              </a:tblPr>
              <a:tblGrid>
                <a:gridCol w="2880320"/>
                <a:gridCol w="720080"/>
                <a:gridCol w="864096"/>
                <a:gridCol w="936104"/>
                <a:gridCol w="1080120"/>
              </a:tblGrid>
              <a:tr h="65552">
                <a:tc>
                  <a:txBody>
                    <a:bodyPr/>
                    <a:lstStyle/>
                    <a:p>
                      <a:pPr algn="ctr" fontAlgn="ctr"/>
                      <a:r>
                        <a:rPr lang="en-US" sz="2200" b="1" u="none" strike="noStrike" dirty="0"/>
                        <a:t>solvent</a:t>
                      </a:r>
                      <a:endParaRPr lang="en-US" sz="2200" b="1" i="0" u="none" strike="noStrike" dirty="0">
                        <a:solidFill>
                          <a:srgbClr val="FFFFFF"/>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h</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d</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p</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t</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r>
              <a:tr h="65552">
                <a:tc>
                  <a:txBody>
                    <a:bodyPr/>
                    <a:lstStyle/>
                    <a:p>
                      <a:pPr algn="l" fontAlgn="ctr"/>
                      <a:r>
                        <a:rPr lang="el-GR" sz="1800" b="1" u="none" strike="noStrike" dirty="0" smtClean="0">
                          <a:solidFill>
                            <a:srgbClr val="174917"/>
                          </a:solidFill>
                        </a:rPr>
                        <a:t>χλωρομεθάνιο</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17.0</a:t>
                      </a:r>
                      <a:endParaRPr lang="el-GR" sz="1800" b="0" i="0" u="none" strike="noStrike" dirty="0">
                        <a:latin typeface="+mn-lt"/>
                      </a:endParaRPr>
                    </a:p>
                  </a:txBody>
                  <a:tcPr marL="0" marR="0" marT="8023" marB="8023" anchor="ctr"/>
                </a:tc>
                <a:tc>
                  <a:txBody>
                    <a:bodyPr/>
                    <a:lstStyle/>
                    <a:p>
                      <a:pPr algn="ctr" fontAlgn="ctr"/>
                      <a:r>
                        <a:rPr lang="el-GR" sz="1800" u="none" strike="noStrike" dirty="0"/>
                        <a:t>15.3</a:t>
                      </a:r>
                      <a:endParaRPr lang="el-GR" sz="1800" b="0" i="0" u="none" strike="noStrike" dirty="0">
                        <a:latin typeface="+mn-lt"/>
                      </a:endParaRPr>
                    </a:p>
                  </a:txBody>
                  <a:tcPr marL="0" marR="0" marT="8023" marB="8023" anchor="ctr"/>
                </a:tc>
                <a:tc>
                  <a:txBody>
                    <a:bodyPr/>
                    <a:lstStyle/>
                    <a:p>
                      <a:pPr algn="ctr" fontAlgn="ctr"/>
                      <a:r>
                        <a:rPr lang="el-GR" sz="1800" u="none" strike="noStrike" dirty="0"/>
                        <a:t>6.1</a:t>
                      </a:r>
                      <a:endParaRPr lang="el-GR" sz="1800" b="0" i="0" u="none" strike="noStrike" dirty="0">
                        <a:latin typeface="+mn-lt"/>
                      </a:endParaRPr>
                    </a:p>
                  </a:txBody>
                  <a:tcPr marL="0" marR="0" marT="8023" marB="8023" anchor="ctr"/>
                </a:tc>
                <a:tc>
                  <a:txBody>
                    <a:bodyPr/>
                    <a:lstStyle/>
                    <a:p>
                      <a:pPr algn="ctr" fontAlgn="ctr"/>
                      <a:r>
                        <a:rPr lang="el-GR" sz="1800" u="none" strike="noStrike" dirty="0"/>
                        <a:t>3.9</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174917"/>
                          </a:solidFill>
                        </a:rPr>
                        <a:t>διχώρομεθάνιο</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20.3</a:t>
                      </a:r>
                      <a:endParaRPr lang="el-GR" sz="1800" b="0" i="0" u="none" strike="noStrike" dirty="0">
                        <a:latin typeface="+mn-lt"/>
                      </a:endParaRPr>
                    </a:p>
                  </a:txBody>
                  <a:tcPr marL="0" marR="0" marT="8023" marB="8023" anchor="ctr"/>
                </a:tc>
                <a:tc>
                  <a:txBody>
                    <a:bodyPr/>
                    <a:lstStyle/>
                    <a:p>
                      <a:pPr algn="ctr" fontAlgn="ctr"/>
                      <a:r>
                        <a:rPr lang="el-GR" sz="1800" u="none" strike="noStrike" dirty="0"/>
                        <a:t>18.2</a:t>
                      </a:r>
                      <a:endParaRPr lang="el-GR" sz="1800" b="0" i="0" u="none" strike="noStrike" dirty="0">
                        <a:latin typeface="+mn-lt"/>
                      </a:endParaRPr>
                    </a:p>
                  </a:txBody>
                  <a:tcPr marL="0" marR="0" marT="8023" marB="8023" anchor="ctr"/>
                </a:tc>
                <a:tc>
                  <a:txBody>
                    <a:bodyPr/>
                    <a:lstStyle/>
                    <a:p>
                      <a:pPr algn="ctr" fontAlgn="ctr"/>
                      <a:r>
                        <a:rPr lang="el-GR" sz="1800" u="none" strike="noStrike" dirty="0"/>
                        <a:t>6.3</a:t>
                      </a:r>
                      <a:endParaRPr lang="el-GR" sz="1800" b="0" i="0" u="none" strike="noStrike" dirty="0">
                        <a:latin typeface="+mn-lt"/>
                      </a:endParaRPr>
                    </a:p>
                  </a:txBody>
                  <a:tcPr marL="0" marR="0" marT="8023" marB="8023" anchor="ctr"/>
                </a:tc>
                <a:tc>
                  <a:txBody>
                    <a:bodyPr/>
                    <a:lstStyle/>
                    <a:p>
                      <a:pPr algn="ctr" fontAlgn="ctr"/>
                      <a:r>
                        <a:rPr lang="el-GR" sz="1800" u="none" strike="noStrike" dirty="0"/>
                        <a:t>6.1</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174917"/>
                          </a:solidFill>
                        </a:rPr>
                        <a:t>1,1 </a:t>
                      </a:r>
                      <a:r>
                        <a:rPr lang="el-GR" sz="1800" b="1" u="none" strike="noStrike" dirty="0" smtClean="0">
                          <a:solidFill>
                            <a:srgbClr val="174917"/>
                          </a:solidFill>
                        </a:rPr>
                        <a:t>διχλωροαιθυλένιο</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18.8</a:t>
                      </a:r>
                      <a:endParaRPr lang="el-GR" sz="1800" b="0" i="0" u="none" strike="noStrike" dirty="0">
                        <a:latin typeface="+mn-lt"/>
                      </a:endParaRPr>
                    </a:p>
                  </a:txBody>
                  <a:tcPr marL="0" marR="0" marT="8023" marB="8023" anchor="ctr"/>
                </a:tc>
                <a:tc>
                  <a:txBody>
                    <a:bodyPr/>
                    <a:lstStyle/>
                    <a:p>
                      <a:pPr algn="ctr" fontAlgn="ctr"/>
                      <a:r>
                        <a:rPr lang="el-GR" sz="1800" u="none" strike="noStrike" dirty="0"/>
                        <a:t>17.0</a:t>
                      </a:r>
                      <a:endParaRPr lang="el-GR" sz="1800" b="0" i="0" u="none" strike="noStrike" dirty="0">
                        <a:latin typeface="+mn-lt"/>
                      </a:endParaRPr>
                    </a:p>
                  </a:txBody>
                  <a:tcPr marL="0" marR="0" marT="8023" marB="8023" anchor="ctr"/>
                </a:tc>
                <a:tc>
                  <a:txBody>
                    <a:bodyPr/>
                    <a:lstStyle/>
                    <a:p>
                      <a:pPr algn="ctr" fontAlgn="ctr"/>
                      <a:r>
                        <a:rPr lang="el-GR" sz="1800" u="none" strike="noStrike" dirty="0"/>
                        <a:t>6.8</a:t>
                      </a:r>
                      <a:endParaRPr lang="el-GR" sz="1800" b="0" i="0" u="none" strike="noStrike" dirty="0">
                        <a:latin typeface="+mn-lt"/>
                      </a:endParaRPr>
                    </a:p>
                  </a:txBody>
                  <a:tcPr marL="0" marR="0" marT="8023" marB="8023" anchor="ctr"/>
                </a:tc>
                <a:tc>
                  <a:txBody>
                    <a:bodyPr/>
                    <a:lstStyle/>
                    <a:p>
                      <a:pPr algn="ctr" fontAlgn="ctr"/>
                      <a:r>
                        <a:rPr lang="el-GR" sz="1800" u="none" strike="noStrike" dirty="0"/>
                        <a:t>4.5</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174917"/>
                          </a:solidFill>
                        </a:rPr>
                        <a:t>χλωροφόρμιο</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19.0</a:t>
                      </a:r>
                      <a:endParaRPr lang="el-GR" sz="1800" b="0" i="0" u="none" strike="noStrike" dirty="0">
                        <a:latin typeface="+mn-lt"/>
                      </a:endParaRPr>
                    </a:p>
                  </a:txBody>
                  <a:tcPr marL="0" marR="0" marT="8023" marB="8023" anchor="ctr"/>
                </a:tc>
                <a:tc>
                  <a:txBody>
                    <a:bodyPr/>
                    <a:lstStyle/>
                    <a:p>
                      <a:pPr algn="ctr" fontAlgn="ctr"/>
                      <a:r>
                        <a:rPr lang="el-GR" sz="1800" u="none" strike="noStrike" dirty="0"/>
                        <a:t>17.8</a:t>
                      </a:r>
                      <a:endParaRPr lang="el-GR" sz="1800" b="0" i="0" u="none" strike="noStrike" dirty="0">
                        <a:latin typeface="+mn-lt"/>
                      </a:endParaRPr>
                    </a:p>
                  </a:txBody>
                  <a:tcPr marL="0" marR="0" marT="8023" marB="8023" anchor="ctr"/>
                </a:tc>
                <a:tc>
                  <a:txBody>
                    <a:bodyPr/>
                    <a:lstStyle/>
                    <a:p>
                      <a:pPr algn="ctr" fontAlgn="ctr"/>
                      <a:r>
                        <a:rPr lang="el-GR" sz="1800" u="none" strike="noStrike" dirty="0"/>
                        <a:t>3.1</a:t>
                      </a:r>
                      <a:endParaRPr lang="el-GR" sz="1800" b="0" i="0" u="none" strike="noStrike" dirty="0">
                        <a:latin typeface="+mn-lt"/>
                      </a:endParaRPr>
                    </a:p>
                  </a:txBody>
                  <a:tcPr marL="0" marR="0" marT="8023" marB="8023" anchor="ctr"/>
                </a:tc>
                <a:tc>
                  <a:txBody>
                    <a:bodyPr/>
                    <a:lstStyle/>
                    <a:p>
                      <a:pPr algn="ctr" fontAlgn="ctr"/>
                      <a:r>
                        <a:rPr lang="el-GR" sz="1800" u="none" strike="noStrike" dirty="0"/>
                        <a:t>5.7</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174917"/>
                          </a:solidFill>
                        </a:rPr>
                        <a:t>1,1 </a:t>
                      </a:r>
                      <a:r>
                        <a:rPr lang="el-GR" sz="1800" b="1" u="none" strike="noStrike" dirty="0" smtClean="0">
                          <a:solidFill>
                            <a:srgbClr val="174917"/>
                          </a:solidFill>
                        </a:rPr>
                        <a:t>διχλωροαιθάνιο</a:t>
                      </a:r>
                      <a:r>
                        <a:rPr lang="en-US" sz="1800" b="1" u="none" strike="noStrike" dirty="0" smtClean="0">
                          <a:solidFill>
                            <a:srgbClr val="174917"/>
                          </a:solidFill>
                        </a:rPr>
                        <a:t> </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18.5</a:t>
                      </a:r>
                      <a:endParaRPr lang="el-GR" sz="1800" b="0" i="0" u="none" strike="noStrike" dirty="0">
                        <a:latin typeface="+mn-lt"/>
                      </a:endParaRPr>
                    </a:p>
                  </a:txBody>
                  <a:tcPr marL="0" marR="0" marT="8023" marB="8023" anchor="ctr"/>
                </a:tc>
                <a:tc>
                  <a:txBody>
                    <a:bodyPr/>
                    <a:lstStyle/>
                    <a:p>
                      <a:pPr algn="ctr" fontAlgn="ctr"/>
                      <a:r>
                        <a:rPr lang="el-GR" sz="1800" u="none" strike="noStrike" dirty="0"/>
                        <a:t>16.6</a:t>
                      </a:r>
                      <a:endParaRPr lang="el-GR" sz="1800" b="0" i="0" u="none" strike="noStrike" dirty="0">
                        <a:latin typeface="+mn-lt"/>
                      </a:endParaRPr>
                    </a:p>
                  </a:txBody>
                  <a:tcPr marL="0" marR="0" marT="8023" marB="8023" anchor="ctr"/>
                </a:tc>
                <a:tc>
                  <a:txBody>
                    <a:bodyPr/>
                    <a:lstStyle/>
                    <a:p>
                      <a:pPr algn="ctr" fontAlgn="ctr"/>
                      <a:r>
                        <a:rPr lang="el-GR" sz="1800" u="none" strike="noStrike" dirty="0"/>
                        <a:t>8.2</a:t>
                      </a:r>
                      <a:endParaRPr lang="el-GR" sz="1800" b="0" i="0" u="none" strike="noStrike" dirty="0">
                        <a:latin typeface="+mn-lt"/>
                      </a:endParaRPr>
                    </a:p>
                  </a:txBody>
                  <a:tcPr marL="0" marR="0" marT="8023" marB="8023" anchor="ctr"/>
                </a:tc>
                <a:tc>
                  <a:txBody>
                    <a:bodyPr/>
                    <a:lstStyle/>
                    <a:p>
                      <a:pPr algn="ctr" fontAlgn="ctr"/>
                      <a:r>
                        <a:rPr lang="el-GR" sz="1800" u="none" strike="noStrike" dirty="0"/>
                        <a:t>0.4</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174917"/>
                          </a:solidFill>
                        </a:rPr>
                        <a:t>τριχλωροαιθυλένιο</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19.0</a:t>
                      </a:r>
                      <a:endParaRPr lang="el-GR" sz="1800" b="0" i="0" u="none" strike="noStrike" dirty="0">
                        <a:latin typeface="+mn-lt"/>
                      </a:endParaRPr>
                    </a:p>
                  </a:txBody>
                  <a:tcPr marL="0" marR="0" marT="8023" marB="8023"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3.1</a:t>
                      </a:r>
                      <a:endParaRPr lang="el-GR" sz="1800" b="0" i="0" u="none" strike="noStrike" dirty="0">
                        <a:latin typeface="+mn-lt"/>
                      </a:endParaRPr>
                    </a:p>
                  </a:txBody>
                  <a:tcPr marL="0" marR="0" marT="8023" marB="8023" anchor="ctr"/>
                </a:tc>
                <a:tc>
                  <a:txBody>
                    <a:bodyPr/>
                    <a:lstStyle/>
                    <a:p>
                      <a:pPr algn="ctr" fontAlgn="ctr"/>
                      <a:r>
                        <a:rPr lang="el-GR" sz="1800" u="none" strike="noStrike" dirty="0"/>
                        <a:t>5.3</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174917"/>
                          </a:solidFill>
                        </a:rPr>
                        <a:t>τετραχλωράνθρακας</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17.8</a:t>
                      </a:r>
                      <a:endParaRPr lang="el-GR" sz="1800" b="0" i="0" u="none" strike="noStrike" dirty="0">
                        <a:latin typeface="+mn-lt"/>
                      </a:endParaRPr>
                    </a:p>
                  </a:txBody>
                  <a:tcPr marL="0" marR="0" marT="8023" marB="8023" anchor="ctr"/>
                </a:tc>
                <a:tc>
                  <a:txBody>
                    <a:bodyPr/>
                    <a:lstStyle/>
                    <a:p>
                      <a:pPr algn="ctr" fontAlgn="ctr"/>
                      <a:r>
                        <a:rPr lang="el-GR" sz="1800" u="none" strike="noStrike" dirty="0"/>
                        <a:t>17.8</a:t>
                      </a:r>
                      <a:endParaRPr lang="el-GR" sz="1800" b="0" i="0" u="none" strike="noStrike" dirty="0">
                        <a:latin typeface="+mn-lt"/>
                      </a:endParaRPr>
                    </a:p>
                  </a:txBody>
                  <a:tcPr marL="0" marR="0" marT="8023" marB="8023" anchor="ctr"/>
                </a:tc>
                <a:tc>
                  <a:txBody>
                    <a:bodyPr/>
                    <a:lstStyle/>
                    <a:p>
                      <a:pPr algn="ctr" fontAlgn="ctr"/>
                      <a:r>
                        <a:rPr lang="el-GR" sz="1800" u="none" strike="noStrike" dirty="0"/>
                        <a:t>0.0</a:t>
                      </a:r>
                      <a:endParaRPr lang="el-GR" sz="1800" b="0" i="0" u="none" strike="noStrike" dirty="0">
                        <a:latin typeface="+mn-lt"/>
                      </a:endParaRPr>
                    </a:p>
                  </a:txBody>
                  <a:tcPr marL="0" marR="0" marT="8023" marB="8023" anchor="ctr"/>
                </a:tc>
                <a:tc>
                  <a:txBody>
                    <a:bodyPr/>
                    <a:lstStyle/>
                    <a:p>
                      <a:pPr algn="ctr" fontAlgn="ctr"/>
                      <a:r>
                        <a:rPr lang="el-GR" sz="1800" u="none" strike="noStrike" dirty="0"/>
                        <a:t>0.6</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174917"/>
                          </a:solidFill>
                        </a:rPr>
                        <a:t>χλωροβενζόλιο</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19.6</a:t>
                      </a:r>
                      <a:endParaRPr lang="el-GR" sz="1800" b="0" i="0" u="none" strike="noStrike" dirty="0">
                        <a:latin typeface="+mn-lt"/>
                      </a:endParaRPr>
                    </a:p>
                  </a:txBody>
                  <a:tcPr marL="0" marR="0" marT="8023" marB="8023" anchor="ctr"/>
                </a:tc>
                <a:tc>
                  <a:txBody>
                    <a:bodyPr/>
                    <a:lstStyle/>
                    <a:p>
                      <a:pPr algn="ctr" fontAlgn="ctr"/>
                      <a:r>
                        <a:rPr lang="el-GR" sz="1800" u="none" strike="noStrike" dirty="0"/>
                        <a:t>19.0</a:t>
                      </a:r>
                      <a:endParaRPr lang="el-GR" sz="1800" b="0" i="0" u="none" strike="noStrike" dirty="0">
                        <a:latin typeface="+mn-lt"/>
                      </a:endParaRPr>
                    </a:p>
                  </a:txBody>
                  <a:tcPr marL="0" marR="0" marT="8023" marB="8023" anchor="ctr"/>
                </a:tc>
                <a:tc>
                  <a:txBody>
                    <a:bodyPr/>
                    <a:lstStyle/>
                    <a:p>
                      <a:pPr algn="ctr" fontAlgn="ctr"/>
                      <a:r>
                        <a:rPr lang="el-GR" sz="1800" u="none" strike="noStrike" dirty="0"/>
                        <a:t>4.3</a:t>
                      </a:r>
                      <a:endParaRPr lang="el-GR" sz="1800" b="0" i="0" u="none" strike="noStrike" dirty="0">
                        <a:latin typeface="+mn-lt"/>
                      </a:endParaRPr>
                    </a:p>
                  </a:txBody>
                  <a:tcPr marL="0" marR="0" marT="8023" marB="8023" anchor="ctr"/>
                </a:tc>
                <a:tc>
                  <a:txBody>
                    <a:bodyPr/>
                    <a:lstStyle/>
                    <a:p>
                      <a:pPr algn="ctr" fontAlgn="ctr"/>
                      <a:r>
                        <a:rPr lang="el-GR" sz="1800" u="none" strike="noStrike" dirty="0"/>
                        <a:t>2.0</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174917"/>
                          </a:solidFill>
                        </a:rPr>
                        <a:t>o-</a:t>
                      </a:r>
                      <a:r>
                        <a:rPr lang="el-GR" sz="1800" b="1" u="none" strike="noStrike" dirty="0" err="1" smtClean="0">
                          <a:solidFill>
                            <a:srgbClr val="174917"/>
                          </a:solidFill>
                        </a:rPr>
                        <a:t>διχλωροχλωροβενζόλιο</a:t>
                      </a:r>
                      <a:r>
                        <a:rPr lang="en-US" sz="1800" b="1" u="none" strike="noStrike" dirty="0" smtClean="0">
                          <a:solidFill>
                            <a:srgbClr val="174917"/>
                          </a:solidFill>
                        </a:rPr>
                        <a:t> </a:t>
                      </a:r>
                      <a:endParaRPr lang="en-US" sz="1800" b="1" i="0" u="none" strike="noStrike" dirty="0">
                        <a:solidFill>
                          <a:srgbClr val="174917"/>
                        </a:solidFill>
                        <a:latin typeface="+mn-lt"/>
                      </a:endParaRPr>
                    </a:p>
                  </a:txBody>
                  <a:tcPr marL="36000" marR="0" marT="7200" marB="7200" anchor="ctr"/>
                </a:tc>
                <a:tc>
                  <a:txBody>
                    <a:bodyPr/>
                    <a:lstStyle/>
                    <a:p>
                      <a:pPr algn="ctr" fontAlgn="ctr"/>
                      <a:r>
                        <a:rPr lang="el-GR" sz="1800" u="none" strike="noStrike" dirty="0"/>
                        <a:t>20.5</a:t>
                      </a:r>
                      <a:endParaRPr lang="el-GR" sz="1800" b="0" i="0" u="none" strike="noStrike" dirty="0">
                        <a:latin typeface="+mn-lt"/>
                      </a:endParaRPr>
                    </a:p>
                  </a:txBody>
                  <a:tcPr marL="0" marR="0" marT="8023" marB="8023" anchor="ctr"/>
                </a:tc>
                <a:tc>
                  <a:txBody>
                    <a:bodyPr/>
                    <a:lstStyle/>
                    <a:p>
                      <a:pPr algn="ctr" fontAlgn="ctr"/>
                      <a:r>
                        <a:rPr lang="el-GR" sz="1800" u="none" strike="noStrike" dirty="0"/>
                        <a:t>19.2</a:t>
                      </a:r>
                      <a:endParaRPr lang="el-GR" sz="1800" b="0" i="0" u="none" strike="noStrike" dirty="0">
                        <a:latin typeface="+mn-lt"/>
                      </a:endParaRPr>
                    </a:p>
                  </a:txBody>
                  <a:tcPr marL="0" marR="0" marT="8023" marB="8023" anchor="ctr"/>
                </a:tc>
                <a:tc>
                  <a:txBody>
                    <a:bodyPr/>
                    <a:lstStyle/>
                    <a:p>
                      <a:pPr algn="ctr" fontAlgn="ctr"/>
                      <a:r>
                        <a:rPr lang="el-GR" sz="1800" u="none" strike="noStrike" dirty="0"/>
                        <a:t>6.3</a:t>
                      </a:r>
                      <a:endParaRPr lang="el-GR" sz="1800" b="0" i="0" u="none" strike="noStrike" dirty="0">
                        <a:latin typeface="+mn-lt"/>
                      </a:endParaRPr>
                    </a:p>
                  </a:txBody>
                  <a:tcPr marL="0" marR="0" marT="8023" marB="8023" anchor="ctr"/>
                </a:tc>
                <a:tc>
                  <a:txBody>
                    <a:bodyPr/>
                    <a:lstStyle/>
                    <a:p>
                      <a:pPr algn="ctr" fontAlgn="ctr"/>
                      <a:r>
                        <a:rPr lang="el-GR" sz="1800" u="none" strike="noStrike" dirty="0"/>
                        <a:t>3.3</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B64324"/>
                          </a:solidFill>
                        </a:rPr>
                        <a:t>τετραυδροφουράνιο</a:t>
                      </a:r>
                      <a:r>
                        <a:rPr lang="el-GR" sz="1800" b="1" u="none" strike="noStrike" baseline="0" dirty="0" smtClean="0">
                          <a:solidFill>
                            <a:srgbClr val="B64324"/>
                          </a:solidFill>
                        </a:rPr>
                        <a:t> (</a:t>
                      </a:r>
                      <a:r>
                        <a:rPr lang="en-US" sz="1800" b="1" u="none" strike="noStrike" baseline="0" dirty="0" smtClean="0">
                          <a:solidFill>
                            <a:srgbClr val="B64324"/>
                          </a:solidFill>
                        </a:rPr>
                        <a:t>THF)</a:t>
                      </a:r>
                      <a:endParaRPr lang="en-US" sz="1800" b="1" i="0" u="none" strike="noStrike" dirty="0">
                        <a:solidFill>
                          <a:srgbClr val="B64324"/>
                        </a:solidFill>
                        <a:latin typeface="+mn-lt"/>
                      </a:endParaRPr>
                    </a:p>
                  </a:txBody>
                  <a:tcPr marL="36000" marR="0" marT="7200" marB="7200" anchor="ctr"/>
                </a:tc>
                <a:tc>
                  <a:txBody>
                    <a:bodyPr/>
                    <a:lstStyle/>
                    <a:p>
                      <a:pPr algn="ctr" fontAlgn="ctr"/>
                      <a:r>
                        <a:rPr lang="el-GR" sz="1800" u="none" strike="noStrike" dirty="0"/>
                        <a:t>19.4</a:t>
                      </a:r>
                      <a:endParaRPr lang="el-GR" sz="1800" b="0" i="0" u="none" strike="noStrike" dirty="0">
                        <a:latin typeface="+mn-lt"/>
                      </a:endParaRPr>
                    </a:p>
                  </a:txBody>
                  <a:tcPr marL="0" marR="0" marT="8023" marB="8023" anchor="ctr"/>
                </a:tc>
                <a:tc>
                  <a:txBody>
                    <a:bodyPr/>
                    <a:lstStyle/>
                    <a:p>
                      <a:pPr algn="ctr" fontAlgn="ctr"/>
                      <a:r>
                        <a:rPr lang="el-GR" sz="1800" u="none" strike="noStrike" dirty="0"/>
                        <a:t>16.8</a:t>
                      </a:r>
                      <a:endParaRPr lang="el-GR" sz="1800" b="0" i="0" u="none" strike="noStrike" dirty="0">
                        <a:latin typeface="+mn-lt"/>
                      </a:endParaRPr>
                    </a:p>
                  </a:txBody>
                  <a:tcPr marL="0" marR="0" marT="8023" marB="8023" anchor="ctr"/>
                </a:tc>
                <a:tc>
                  <a:txBody>
                    <a:bodyPr/>
                    <a:lstStyle/>
                    <a:p>
                      <a:pPr algn="ctr" fontAlgn="ctr"/>
                      <a:r>
                        <a:rPr lang="el-GR" sz="1800" u="none" strike="noStrike" dirty="0"/>
                        <a:t>5.7</a:t>
                      </a:r>
                      <a:endParaRPr lang="el-GR" sz="1800" b="0" i="0" u="none" strike="noStrike" dirty="0">
                        <a:latin typeface="+mn-lt"/>
                      </a:endParaRPr>
                    </a:p>
                  </a:txBody>
                  <a:tcPr marL="0" marR="0" marT="8023" marB="8023" anchor="ctr"/>
                </a:tc>
                <a:tc>
                  <a:txBody>
                    <a:bodyPr/>
                    <a:lstStyle/>
                    <a:p>
                      <a:pPr algn="ctr" fontAlgn="ctr"/>
                      <a:r>
                        <a:rPr lang="el-GR" sz="1800" u="none" strike="noStrike" dirty="0"/>
                        <a:t>8.0</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B64324"/>
                          </a:solidFill>
                        </a:rPr>
                        <a:t>1,4 </a:t>
                      </a:r>
                      <a:r>
                        <a:rPr lang="el-GR" sz="1800" b="1" u="none" strike="noStrike" dirty="0" smtClean="0">
                          <a:solidFill>
                            <a:srgbClr val="B64324"/>
                          </a:solidFill>
                        </a:rPr>
                        <a:t>διοξάνιο</a:t>
                      </a:r>
                      <a:endParaRPr lang="en-US" sz="1800" b="1" i="0" u="none" strike="noStrike" dirty="0">
                        <a:solidFill>
                          <a:srgbClr val="B64324"/>
                        </a:solidFill>
                        <a:latin typeface="+mn-lt"/>
                      </a:endParaRPr>
                    </a:p>
                  </a:txBody>
                  <a:tcPr marL="36000" marR="0" marT="7200" marB="7200" anchor="ctr"/>
                </a:tc>
                <a:tc>
                  <a:txBody>
                    <a:bodyPr/>
                    <a:lstStyle/>
                    <a:p>
                      <a:pPr algn="ctr" fontAlgn="ctr"/>
                      <a:r>
                        <a:rPr lang="el-GR" sz="1800" u="none" strike="noStrike" dirty="0"/>
                        <a:t>20.5</a:t>
                      </a:r>
                      <a:endParaRPr lang="el-GR" sz="1800" b="0" i="0" u="none" strike="noStrike" dirty="0">
                        <a:latin typeface="+mn-lt"/>
                      </a:endParaRPr>
                    </a:p>
                  </a:txBody>
                  <a:tcPr marL="0" marR="0" marT="8023" marB="8023" anchor="ctr"/>
                </a:tc>
                <a:tc>
                  <a:txBody>
                    <a:bodyPr/>
                    <a:lstStyle/>
                    <a:p>
                      <a:pPr algn="ctr" fontAlgn="ctr"/>
                      <a:r>
                        <a:rPr lang="el-GR" sz="1800" u="none" strike="noStrike" dirty="0"/>
                        <a:t>19.0</a:t>
                      </a:r>
                      <a:endParaRPr lang="el-GR" sz="1800" b="0" i="0" u="none" strike="noStrike" dirty="0">
                        <a:latin typeface="+mn-lt"/>
                      </a:endParaRPr>
                    </a:p>
                  </a:txBody>
                  <a:tcPr marL="0" marR="0" marT="8023" marB="8023" anchor="ctr"/>
                </a:tc>
                <a:tc>
                  <a:txBody>
                    <a:bodyPr/>
                    <a:lstStyle/>
                    <a:p>
                      <a:pPr algn="ctr" fontAlgn="ctr"/>
                      <a:r>
                        <a:rPr lang="el-GR" sz="1800" u="none" strike="noStrike" dirty="0"/>
                        <a:t>1.8</a:t>
                      </a:r>
                      <a:endParaRPr lang="el-GR" sz="1800" b="0" i="0" u="none" strike="noStrike" dirty="0">
                        <a:latin typeface="+mn-lt"/>
                      </a:endParaRPr>
                    </a:p>
                  </a:txBody>
                  <a:tcPr marL="0" marR="0" marT="8023" marB="8023" anchor="ctr"/>
                </a:tc>
                <a:tc>
                  <a:txBody>
                    <a:bodyPr/>
                    <a:lstStyle/>
                    <a:p>
                      <a:pPr algn="ctr" fontAlgn="ctr"/>
                      <a:r>
                        <a:rPr lang="el-GR" sz="1800" u="none" strike="noStrike" dirty="0"/>
                        <a:t>7.4</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B64324"/>
                          </a:solidFill>
                        </a:rPr>
                        <a:t>διαιθυλαιθέρας</a:t>
                      </a:r>
                      <a:endParaRPr lang="en-US" sz="1800" b="1" i="0" u="none" strike="noStrike" dirty="0">
                        <a:solidFill>
                          <a:srgbClr val="B64324"/>
                        </a:solidFill>
                        <a:latin typeface="+mn-lt"/>
                      </a:endParaRPr>
                    </a:p>
                  </a:txBody>
                  <a:tcPr marL="36000" marR="0" marT="7200" marB="7200" anchor="ctr"/>
                </a:tc>
                <a:tc>
                  <a:txBody>
                    <a:bodyPr/>
                    <a:lstStyle/>
                    <a:p>
                      <a:pPr algn="ctr" fontAlgn="ctr"/>
                      <a:r>
                        <a:rPr lang="el-GR" sz="1800" u="none" strike="noStrike" dirty="0"/>
                        <a:t>15.8</a:t>
                      </a:r>
                      <a:endParaRPr lang="el-GR" sz="1800" b="0" i="0" u="none" strike="noStrike" dirty="0">
                        <a:latin typeface="+mn-lt"/>
                      </a:endParaRPr>
                    </a:p>
                  </a:txBody>
                  <a:tcPr marL="0" marR="0" marT="8023" marB="8023" anchor="ctr"/>
                </a:tc>
                <a:tc>
                  <a:txBody>
                    <a:bodyPr/>
                    <a:lstStyle/>
                    <a:p>
                      <a:pPr algn="ctr" fontAlgn="ctr"/>
                      <a:r>
                        <a:rPr lang="el-GR" sz="1800" u="none" strike="noStrike" dirty="0"/>
                        <a:t>14.5</a:t>
                      </a:r>
                      <a:endParaRPr lang="el-GR" sz="1800" b="0" i="0" u="none" strike="noStrike" dirty="0">
                        <a:latin typeface="+mn-lt"/>
                      </a:endParaRPr>
                    </a:p>
                  </a:txBody>
                  <a:tcPr marL="0" marR="0" marT="8023" marB="8023" anchor="ctr"/>
                </a:tc>
                <a:tc>
                  <a:txBody>
                    <a:bodyPr/>
                    <a:lstStyle/>
                    <a:p>
                      <a:pPr algn="ctr" fontAlgn="ctr"/>
                      <a:r>
                        <a:rPr lang="el-GR" sz="1800" u="none" strike="noStrike" dirty="0"/>
                        <a:t>2.9</a:t>
                      </a:r>
                      <a:endParaRPr lang="el-GR" sz="1800" b="0" i="0" u="none" strike="noStrike" dirty="0">
                        <a:latin typeface="+mn-lt"/>
                      </a:endParaRPr>
                    </a:p>
                  </a:txBody>
                  <a:tcPr marL="0" marR="0" marT="8023" marB="8023" anchor="ctr"/>
                </a:tc>
                <a:tc>
                  <a:txBody>
                    <a:bodyPr/>
                    <a:lstStyle/>
                    <a:p>
                      <a:pPr algn="ctr" fontAlgn="ctr"/>
                      <a:r>
                        <a:rPr lang="el-GR" sz="1800" u="none" strike="noStrike" dirty="0"/>
                        <a:t>5.1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B64324"/>
                          </a:solidFill>
                        </a:rPr>
                        <a:t>διβενζυλαιθέρας</a:t>
                      </a:r>
                      <a:endParaRPr lang="en-US" sz="1800" b="1" i="0" u="none" strike="noStrike" dirty="0">
                        <a:solidFill>
                          <a:srgbClr val="B64324"/>
                        </a:solidFill>
                        <a:latin typeface="+mn-lt"/>
                      </a:endParaRPr>
                    </a:p>
                  </a:txBody>
                  <a:tcPr marL="36000" marR="0" marT="7200" marB="7200" anchor="ctr"/>
                </a:tc>
                <a:tc>
                  <a:txBody>
                    <a:bodyPr/>
                    <a:lstStyle/>
                    <a:p>
                      <a:pPr algn="ctr" fontAlgn="ctr"/>
                      <a:r>
                        <a:rPr lang="el-GR" sz="1800" u="none" strike="noStrike" dirty="0"/>
                        <a:t>19.3</a:t>
                      </a:r>
                      <a:endParaRPr lang="el-GR" sz="1800" b="0" i="0" u="none" strike="noStrike" dirty="0">
                        <a:latin typeface="+mn-lt"/>
                      </a:endParaRPr>
                    </a:p>
                  </a:txBody>
                  <a:tcPr marL="0" marR="0" marT="8023" marB="8023" anchor="ctr"/>
                </a:tc>
                <a:tc>
                  <a:txBody>
                    <a:bodyPr/>
                    <a:lstStyle/>
                    <a:p>
                      <a:pPr algn="ctr" fontAlgn="ctr"/>
                      <a:r>
                        <a:rPr lang="el-GR" sz="1800" u="none" strike="noStrike" dirty="0"/>
                        <a:t>17.4</a:t>
                      </a:r>
                      <a:endParaRPr lang="el-GR" sz="1800" b="0" i="0" u="none" strike="noStrike" dirty="0">
                        <a:latin typeface="+mn-lt"/>
                      </a:endParaRPr>
                    </a:p>
                  </a:txBody>
                  <a:tcPr marL="0" marR="0" marT="8023" marB="8023" anchor="ctr"/>
                </a:tc>
                <a:tc>
                  <a:txBody>
                    <a:bodyPr/>
                    <a:lstStyle/>
                    <a:p>
                      <a:pPr algn="ctr" fontAlgn="ctr"/>
                      <a:r>
                        <a:rPr lang="el-GR" sz="1800" u="none" strike="noStrike" dirty="0"/>
                        <a:t>3.7</a:t>
                      </a:r>
                      <a:endParaRPr lang="el-GR" sz="1800" b="0" i="0" u="none" strike="noStrike" dirty="0">
                        <a:latin typeface="+mn-lt"/>
                      </a:endParaRPr>
                    </a:p>
                  </a:txBody>
                  <a:tcPr marL="0" marR="0" marT="8023" marB="8023" anchor="ctr"/>
                </a:tc>
                <a:tc>
                  <a:txBody>
                    <a:bodyPr/>
                    <a:lstStyle/>
                    <a:p>
                      <a:pPr algn="ctr" fontAlgn="ctr"/>
                      <a:r>
                        <a:rPr lang="el-GR" sz="1800" u="none" strike="noStrike" dirty="0"/>
                        <a:t>7.4</a:t>
                      </a:r>
                      <a:endParaRPr lang="el-GR" sz="1800" b="0" i="0" u="none" strike="noStrike" dirty="0">
                        <a:latin typeface="+mn-lt"/>
                      </a:endParaRPr>
                    </a:p>
                  </a:txBody>
                  <a:tcPr marL="0" marR="0" marT="0" marB="0" anchor="ctr"/>
                </a:tc>
              </a:tr>
            </a:tbl>
          </a:graphicData>
        </a:graphic>
      </p:graphicFrame>
    </p:spTree>
    <p:extLst>
      <p:ext uri="{BB962C8B-B14F-4D97-AF65-F5344CB8AC3E}">
        <p14:creationId xmlns:p14="http://schemas.microsoft.com/office/powerpoint/2010/main" val="63629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Πίνακας: παράμετροι </a:t>
            </a:r>
            <a:r>
              <a:rPr lang="en-US" sz="4400" dirty="0" smtClean="0"/>
              <a:t>Hansen </a:t>
            </a:r>
            <a:r>
              <a:rPr lang="el-GR" sz="4400" dirty="0" smtClean="0"/>
              <a:t>για διαλύτες στους 25</a:t>
            </a:r>
            <a:r>
              <a:rPr lang="en-US" sz="4400" dirty="0" smtClean="0">
                <a:cs typeface="Arial" pitchFamily="34" charset="0"/>
              </a:rPr>
              <a:t>°</a:t>
            </a:r>
            <a:r>
              <a:rPr lang="en-US" sz="4400" dirty="0" smtClean="0"/>
              <a:t>C </a:t>
            </a:r>
            <a:r>
              <a:rPr lang="en-US" sz="3600" b="0" dirty="0" smtClean="0"/>
              <a:t>(</a:t>
            </a:r>
            <a:r>
              <a:rPr lang="el-GR" sz="3600" b="0" dirty="0" smtClean="0"/>
              <a:t>3</a:t>
            </a:r>
            <a:r>
              <a:rPr lang="en-US" sz="3600" b="0" dirty="0" smtClean="0"/>
              <a:t> </a:t>
            </a:r>
            <a:r>
              <a:rPr lang="el-GR" sz="3600" b="0" dirty="0" smtClean="0"/>
              <a:t>από 8)</a:t>
            </a:r>
            <a:endParaRPr lang="el-GR" sz="3600" dirty="0"/>
          </a:p>
        </p:txBody>
      </p:sp>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16</a:t>
            </a:fld>
            <a:endParaRPr lang="el-GR" dirty="0">
              <a:solidFill>
                <a:prstClr val="black"/>
              </a:solidFill>
            </a:endParaRPr>
          </a:p>
        </p:txBody>
      </p:sp>
      <p:graphicFrame>
        <p:nvGraphicFramePr>
          <p:cNvPr id="6" name="3 - Πίνακας"/>
          <p:cNvGraphicFramePr>
            <a:graphicFrameLocks noGrp="1"/>
          </p:cNvGraphicFramePr>
          <p:nvPr>
            <p:extLst/>
          </p:nvPr>
        </p:nvGraphicFramePr>
        <p:xfrm>
          <a:off x="1691680" y="2276872"/>
          <a:ext cx="5904656" cy="2091910"/>
        </p:xfrm>
        <a:graphic>
          <a:graphicData uri="http://schemas.openxmlformats.org/drawingml/2006/table">
            <a:tbl>
              <a:tblPr>
                <a:tableStyleId>{5940675A-B579-460E-94D1-54222C63F5DA}</a:tableStyleId>
              </a:tblPr>
              <a:tblGrid>
                <a:gridCol w="2701574"/>
                <a:gridCol w="739173"/>
                <a:gridCol w="862368"/>
                <a:gridCol w="862368"/>
                <a:gridCol w="739173"/>
              </a:tblGrid>
              <a:tr h="65552">
                <a:tc>
                  <a:txBody>
                    <a:bodyPr/>
                    <a:lstStyle/>
                    <a:p>
                      <a:pPr marL="72000" algn="ctr" fontAlgn="ctr"/>
                      <a:r>
                        <a:rPr lang="el-GR" sz="2200" b="1" u="none" strike="noStrike" dirty="0" smtClean="0"/>
                        <a:t>Διαλύτης </a:t>
                      </a:r>
                      <a:endParaRPr lang="en-US" sz="2200" b="1" i="0" u="none" strike="noStrike" dirty="0">
                        <a:solidFill>
                          <a:schemeClr val="tx1"/>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h</a:t>
                      </a:r>
                      <a:r>
                        <a:rPr lang="en-US" sz="2200" b="1" u="none" strike="noStrike" dirty="0"/>
                        <a:t> </a:t>
                      </a:r>
                      <a:endParaRPr lang="en-US" sz="2200" b="1" i="0" u="none" strike="noStrike" dirty="0">
                        <a:solidFill>
                          <a:schemeClr val="tx1"/>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d</a:t>
                      </a:r>
                      <a:r>
                        <a:rPr lang="en-US" sz="2200" b="1" u="none" strike="noStrike" dirty="0"/>
                        <a:t> </a:t>
                      </a:r>
                      <a:endParaRPr lang="en-US" sz="2200" b="1" i="0" u="none" strike="noStrike" dirty="0">
                        <a:solidFill>
                          <a:schemeClr val="tx1"/>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p</a:t>
                      </a:r>
                      <a:r>
                        <a:rPr lang="en-US" sz="2200" b="1" u="none" strike="noStrike" dirty="0"/>
                        <a:t> </a:t>
                      </a:r>
                      <a:endParaRPr lang="en-US" sz="2200" b="1" i="0" u="none" strike="noStrike" dirty="0">
                        <a:solidFill>
                          <a:schemeClr val="tx1"/>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t</a:t>
                      </a:r>
                      <a:r>
                        <a:rPr lang="en-US" sz="2200" b="1" u="none" strike="noStrike" dirty="0"/>
                        <a:t> </a:t>
                      </a:r>
                      <a:endParaRPr lang="en-US" sz="2200" b="1" i="0" u="none" strike="noStrike" dirty="0">
                        <a:solidFill>
                          <a:schemeClr val="tx1"/>
                        </a:solidFill>
                        <a:latin typeface="+mn-lt"/>
                      </a:endParaRPr>
                    </a:p>
                  </a:txBody>
                  <a:tcPr marL="0" marR="0" marT="0" marB="0" anchor="ctr">
                    <a:solidFill>
                      <a:schemeClr val="accent1">
                        <a:lumMod val="20000"/>
                        <a:lumOff val="80000"/>
                      </a:schemeClr>
                    </a:solidFill>
                  </a:tcPr>
                </a:tc>
              </a:tr>
              <a:tr h="65552">
                <a:tc>
                  <a:txBody>
                    <a:bodyPr/>
                    <a:lstStyle/>
                    <a:p>
                      <a:pPr marL="72000" algn="l" fontAlgn="ctr"/>
                      <a:r>
                        <a:rPr lang="el-GR" sz="2200" b="1" u="none" strike="noStrike" dirty="0" smtClean="0">
                          <a:solidFill>
                            <a:srgbClr val="174917"/>
                          </a:solidFill>
                        </a:rPr>
                        <a:t>Διχλωρομεθάνιο</a:t>
                      </a:r>
                      <a:endParaRPr lang="en-US" sz="2200" b="1" i="0" u="none" strike="noStrike" dirty="0">
                        <a:solidFill>
                          <a:srgbClr val="174917"/>
                        </a:solidFill>
                        <a:latin typeface="+mn-lt"/>
                      </a:endParaRPr>
                    </a:p>
                  </a:txBody>
                  <a:tcPr marL="36000" marR="0" marT="7200" marB="7200" anchor="ctr"/>
                </a:tc>
                <a:tc>
                  <a:txBody>
                    <a:bodyPr/>
                    <a:lstStyle/>
                    <a:p>
                      <a:pPr algn="ctr" fontAlgn="ctr"/>
                      <a:r>
                        <a:rPr lang="el-GR" sz="2200" u="none" strike="noStrike" dirty="0"/>
                        <a:t>20.3</a:t>
                      </a:r>
                      <a:endParaRPr lang="el-GR" sz="2200" b="0" i="0" u="none" strike="noStrike" dirty="0">
                        <a:latin typeface="+mn-lt"/>
                      </a:endParaRPr>
                    </a:p>
                  </a:txBody>
                  <a:tcPr marL="0" marR="0" marT="8023" marB="8023" anchor="ctr"/>
                </a:tc>
                <a:tc>
                  <a:txBody>
                    <a:bodyPr/>
                    <a:lstStyle/>
                    <a:p>
                      <a:pPr algn="ctr" fontAlgn="ctr"/>
                      <a:r>
                        <a:rPr lang="el-GR" sz="2200" u="none" strike="noStrike" dirty="0"/>
                        <a:t>18.2</a:t>
                      </a:r>
                      <a:endParaRPr lang="el-GR" sz="2200" b="0" i="0" u="none" strike="noStrike" dirty="0">
                        <a:latin typeface="+mn-lt"/>
                      </a:endParaRPr>
                    </a:p>
                  </a:txBody>
                  <a:tcPr marL="0" marR="0" marT="8023" marB="8023" anchor="ctr"/>
                </a:tc>
                <a:tc>
                  <a:txBody>
                    <a:bodyPr/>
                    <a:lstStyle/>
                    <a:p>
                      <a:pPr algn="ctr" fontAlgn="ctr"/>
                      <a:r>
                        <a:rPr lang="el-GR" sz="2200" u="none" strike="noStrike" dirty="0"/>
                        <a:t>6.3</a:t>
                      </a:r>
                      <a:endParaRPr lang="el-GR" sz="2200" b="0" i="0" u="none" strike="noStrike" dirty="0">
                        <a:latin typeface="+mn-lt"/>
                      </a:endParaRPr>
                    </a:p>
                  </a:txBody>
                  <a:tcPr marL="0" marR="0" marT="8023" marB="8023" anchor="ctr"/>
                </a:tc>
                <a:tc>
                  <a:txBody>
                    <a:bodyPr/>
                    <a:lstStyle/>
                    <a:p>
                      <a:pPr algn="ctr" fontAlgn="ctr"/>
                      <a:r>
                        <a:rPr lang="el-GR" sz="2200" u="none" strike="noStrike" dirty="0"/>
                        <a:t>6.1</a:t>
                      </a:r>
                      <a:endParaRPr lang="el-GR" sz="2200" b="0" i="0" u="none" strike="noStrike" dirty="0">
                        <a:latin typeface="+mn-lt"/>
                      </a:endParaRPr>
                    </a:p>
                  </a:txBody>
                  <a:tcPr marL="0" marR="0" marT="0" marB="0" anchor="ctr"/>
                </a:tc>
              </a:tr>
              <a:tr h="65552">
                <a:tc>
                  <a:txBody>
                    <a:bodyPr/>
                    <a:lstStyle/>
                    <a:p>
                      <a:pPr marL="72000" algn="l" fontAlgn="ctr"/>
                      <a:r>
                        <a:rPr lang="el-GR" sz="2200" b="1" u="none" strike="noStrike" dirty="0" smtClean="0">
                          <a:solidFill>
                            <a:srgbClr val="174917"/>
                          </a:solidFill>
                        </a:rPr>
                        <a:t>Χλωροφόρμιο</a:t>
                      </a:r>
                      <a:endParaRPr lang="en-US" sz="2200" b="1" i="0" u="none" strike="noStrike" dirty="0">
                        <a:solidFill>
                          <a:srgbClr val="174917"/>
                        </a:solidFill>
                        <a:latin typeface="+mn-lt"/>
                      </a:endParaRPr>
                    </a:p>
                  </a:txBody>
                  <a:tcPr marL="36000" marR="0" marT="7200" marB="7200" anchor="ctr"/>
                </a:tc>
                <a:tc>
                  <a:txBody>
                    <a:bodyPr/>
                    <a:lstStyle/>
                    <a:p>
                      <a:pPr algn="ctr" fontAlgn="ctr"/>
                      <a:r>
                        <a:rPr lang="el-GR" sz="2200" u="none" strike="noStrike" dirty="0"/>
                        <a:t>19.0</a:t>
                      </a:r>
                      <a:endParaRPr lang="el-GR" sz="2200" b="0" i="0" u="none" strike="noStrike" dirty="0">
                        <a:latin typeface="+mn-lt"/>
                      </a:endParaRPr>
                    </a:p>
                  </a:txBody>
                  <a:tcPr marL="0" marR="0" marT="8023" marB="8023" anchor="ctr"/>
                </a:tc>
                <a:tc>
                  <a:txBody>
                    <a:bodyPr/>
                    <a:lstStyle/>
                    <a:p>
                      <a:pPr algn="ctr" fontAlgn="ctr"/>
                      <a:r>
                        <a:rPr lang="el-GR" sz="2200" u="none" strike="noStrike" dirty="0"/>
                        <a:t>17.8</a:t>
                      </a:r>
                      <a:endParaRPr lang="el-GR" sz="2200" b="0" i="0" u="none" strike="noStrike" dirty="0">
                        <a:latin typeface="+mn-lt"/>
                      </a:endParaRPr>
                    </a:p>
                  </a:txBody>
                  <a:tcPr marL="0" marR="0" marT="8023" marB="8023" anchor="ctr"/>
                </a:tc>
                <a:tc>
                  <a:txBody>
                    <a:bodyPr/>
                    <a:lstStyle/>
                    <a:p>
                      <a:pPr algn="ctr" fontAlgn="ctr"/>
                      <a:r>
                        <a:rPr lang="el-GR" sz="2200" u="none" strike="noStrike" dirty="0"/>
                        <a:t>3.1</a:t>
                      </a:r>
                      <a:endParaRPr lang="el-GR" sz="2200" b="0" i="0" u="none" strike="noStrike" dirty="0">
                        <a:latin typeface="+mn-lt"/>
                      </a:endParaRPr>
                    </a:p>
                  </a:txBody>
                  <a:tcPr marL="0" marR="0" marT="8023" marB="8023" anchor="ctr"/>
                </a:tc>
                <a:tc>
                  <a:txBody>
                    <a:bodyPr/>
                    <a:lstStyle/>
                    <a:p>
                      <a:pPr algn="ctr" fontAlgn="ctr"/>
                      <a:r>
                        <a:rPr lang="el-GR" sz="2200" u="none" strike="noStrike" dirty="0"/>
                        <a:t>5.7</a:t>
                      </a:r>
                      <a:endParaRPr lang="el-GR" sz="2200" b="0" i="0" u="none" strike="noStrike" dirty="0">
                        <a:latin typeface="+mn-lt"/>
                      </a:endParaRPr>
                    </a:p>
                  </a:txBody>
                  <a:tcPr marL="0" marR="0" marT="0" marB="0" anchor="ctr"/>
                </a:tc>
              </a:tr>
              <a:tr h="65552">
                <a:tc>
                  <a:txBody>
                    <a:bodyPr/>
                    <a:lstStyle/>
                    <a:p>
                      <a:pPr marL="72000" algn="l" fontAlgn="ctr"/>
                      <a:r>
                        <a:rPr lang="en-US" sz="2200" b="1" u="none" strike="noStrike" dirty="0" smtClean="0">
                          <a:solidFill>
                            <a:srgbClr val="174917"/>
                          </a:solidFill>
                        </a:rPr>
                        <a:t>1,1 </a:t>
                      </a:r>
                      <a:r>
                        <a:rPr lang="el-GR" sz="2200" b="1" u="none" strike="noStrike" dirty="0" smtClean="0">
                          <a:solidFill>
                            <a:srgbClr val="174917"/>
                          </a:solidFill>
                        </a:rPr>
                        <a:t>διχλωροαιθάνιο</a:t>
                      </a:r>
                      <a:r>
                        <a:rPr lang="en-US" sz="2200" b="1" u="none" strike="noStrike" dirty="0" smtClean="0">
                          <a:solidFill>
                            <a:srgbClr val="174917"/>
                          </a:solidFill>
                        </a:rPr>
                        <a:t> </a:t>
                      </a:r>
                      <a:endParaRPr lang="en-US" sz="2200" b="1" i="0" u="none" strike="noStrike" dirty="0">
                        <a:solidFill>
                          <a:srgbClr val="174917"/>
                        </a:solidFill>
                        <a:latin typeface="+mn-lt"/>
                      </a:endParaRPr>
                    </a:p>
                  </a:txBody>
                  <a:tcPr marL="36000" marR="0" marT="7200" marB="7200" anchor="ctr"/>
                </a:tc>
                <a:tc>
                  <a:txBody>
                    <a:bodyPr/>
                    <a:lstStyle/>
                    <a:p>
                      <a:pPr algn="ctr" fontAlgn="ctr"/>
                      <a:r>
                        <a:rPr lang="el-GR" sz="2200" u="none" strike="noStrike" dirty="0"/>
                        <a:t>18.5</a:t>
                      </a:r>
                      <a:endParaRPr lang="el-GR" sz="2200" b="0" i="0" u="none" strike="noStrike" dirty="0">
                        <a:latin typeface="+mn-lt"/>
                      </a:endParaRPr>
                    </a:p>
                  </a:txBody>
                  <a:tcPr marL="0" marR="0" marT="8023" marB="8023" anchor="ctr"/>
                </a:tc>
                <a:tc>
                  <a:txBody>
                    <a:bodyPr/>
                    <a:lstStyle/>
                    <a:p>
                      <a:pPr algn="ctr" fontAlgn="ctr"/>
                      <a:r>
                        <a:rPr lang="el-GR" sz="2200" u="none" strike="noStrike" dirty="0"/>
                        <a:t>16.6</a:t>
                      </a:r>
                      <a:endParaRPr lang="el-GR" sz="2200" b="0" i="0" u="none" strike="noStrike" dirty="0">
                        <a:latin typeface="+mn-lt"/>
                      </a:endParaRPr>
                    </a:p>
                  </a:txBody>
                  <a:tcPr marL="0" marR="0" marT="8023" marB="8023" anchor="ctr"/>
                </a:tc>
                <a:tc>
                  <a:txBody>
                    <a:bodyPr/>
                    <a:lstStyle/>
                    <a:p>
                      <a:pPr algn="ctr" fontAlgn="ctr"/>
                      <a:r>
                        <a:rPr lang="el-GR" sz="2200" u="none" strike="noStrike" dirty="0"/>
                        <a:t>8.2</a:t>
                      </a:r>
                      <a:endParaRPr lang="el-GR" sz="2200" b="0" i="0" u="none" strike="noStrike" dirty="0">
                        <a:latin typeface="+mn-lt"/>
                      </a:endParaRPr>
                    </a:p>
                  </a:txBody>
                  <a:tcPr marL="0" marR="0" marT="8023" marB="8023" anchor="ctr"/>
                </a:tc>
                <a:tc>
                  <a:txBody>
                    <a:bodyPr/>
                    <a:lstStyle/>
                    <a:p>
                      <a:pPr algn="ctr" fontAlgn="ctr"/>
                      <a:r>
                        <a:rPr lang="el-GR" sz="2200" u="none" strike="noStrike" dirty="0"/>
                        <a:t>0.4</a:t>
                      </a:r>
                      <a:endParaRPr lang="el-GR" sz="2200" b="0" i="0" u="none" strike="noStrike" dirty="0">
                        <a:latin typeface="+mn-lt"/>
                      </a:endParaRPr>
                    </a:p>
                  </a:txBody>
                  <a:tcPr marL="0" marR="0" marT="0" marB="0" anchor="ctr"/>
                </a:tc>
              </a:tr>
              <a:tr h="65552">
                <a:tc>
                  <a:txBody>
                    <a:bodyPr/>
                    <a:lstStyle/>
                    <a:p>
                      <a:pPr marL="72000" algn="l" fontAlgn="ctr"/>
                      <a:r>
                        <a:rPr lang="el-GR" sz="2200" b="1" u="none" strike="noStrike" dirty="0" smtClean="0">
                          <a:solidFill>
                            <a:srgbClr val="B64324"/>
                          </a:solidFill>
                        </a:rPr>
                        <a:t>Διαιθυλαιθέρας</a:t>
                      </a:r>
                      <a:endParaRPr lang="en-US" sz="2200" b="1" i="0" u="none" strike="noStrike" dirty="0">
                        <a:solidFill>
                          <a:srgbClr val="B64324"/>
                        </a:solidFill>
                        <a:latin typeface="+mn-lt"/>
                      </a:endParaRPr>
                    </a:p>
                  </a:txBody>
                  <a:tcPr marL="36000" marR="0" marT="7200" marB="7200" anchor="ctr"/>
                </a:tc>
                <a:tc>
                  <a:txBody>
                    <a:bodyPr/>
                    <a:lstStyle/>
                    <a:p>
                      <a:pPr algn="ctr" fontAlgn="ctr"/>
                      <a:r>
                        <a:rPr lang="el-GR" sz="2200" u="none" strike="noStrike" dirty="0"/>
                        <a:t>15.8</a:t>
                      </a:r>
                      <a:endParaRPr lang="el-GR" sz="2200" b="0" i="0" u="none" strike="noStrike" dirty="0">
                        <a:latin typeface="+mn-lt"/>
                      </a:endParaRPr>
                    </a:p>
                  </a:txBody>
                  <a:tcPr marL="0" marR="0" marT="8023" marB="8023" anchor="ctr"/>
                </a:tc>
                <a:tc>
                  <a:txBody>
                    <a:bodyPr/>
                    <a:lstStyle/>
                    <a:p>
                      <a:pPr algn="ctr" fontAlgn="ctr"/>
                      <a:r>
                        <a:rPr lang="el-GR" sz="2200" u="none" strike="noStrike" dirty="0"/>
                        <a:t>14.5</a:t>
                      </a:r>
                      <a:endParaRPr lang="el-GR" sz="2200" b="0" i="0" u="none" strike="noStrike" dirty="0">
                        <a:latin typeface="+mn-lt"/>
                      </a:endParaRPr>
                    </a:p>
                  </a:txBody>
                  <a:tcPr marL="0" marR="0" marT="8023" marB="8023" anchor="ctr"/>
                </a:tc>
                <a:tc>
                  <a:txBody>
                    <a:bodyPr/>
                    <a:lstStyle/>
                    <a:p>
                      <a:pPr algn="ctr" fontAlgn="ctr"/>
                      <a:r>
                        <a:rPr lang="el-GR" sz="2200" u="none" strike="noStrike" dirty="0"/>
                        <a:t>2.9</a:t>
                      </a:r>
                      <a:endParaRPr lang="el-GR" sz="2200" b="0" i="0" u="none" strike="noStrike" dirty="0">
                        <a:latin typeface="+mn-lt"/>
                      </a:endParaRPr>
                    </a:p>
                  </a:txBody>
                  <a:tcPr marL="0" marR="0" marT="8023" marB="8023" anchor="ctr"/>
                </a:tc>
                <a:tc>
                  <a:txBody>
                    <a:bodyPr/>
                    <a:lstStyle/>
                    <a:p>
                      <a:pPr algn="ctr" fontAlgn="ctr"/>
                      <a:r>
                        <a:rPr lang="el-GR" sz="2200" u="none" strike="noStrike" dirty="0"/>
                        <a:t>5.1</a:t>
                      </a:r>
                      <a:endParaRPr lang="el-GR" sz="2200" b="0" i="0" u="none" strike="noStrike" dirty="0">
                        <a:latin typeface="+mn-lt"/>
                      </a:endParaRPr>
                    </a:p>
                  </a:txBody>
                  <a:tcPr marL="0" marR="0" marT="0" marB="0" anchor="ctr"/>
                </a:tc>
              </a:tr>
              <a:tr h="65552">
                <a:tc>
                  <a:txBody>
                    <a:bodyPr/>
                    <a:lstStyle/>
                    <a:p>
                      <a:pPr marL="72000" algn="l" fontAlgn="ctr"/>
                      <a:r>
                        <a:rPr lang="el-GR" sz="2200" b="1" u="none" strike="noStrike" dirty="0" smtClean="0">
                          <a:solidFill>
                            <a:srgbClr val="820000"/>
                          </a:solidFill>
                        </a:rPr>
                        <a:t>Ακετόνη</a:t>
                      </a:r>
                      <a:endParaRPr lang="en-US" sz="2200" b="1" i="0" u="none" strike="noStrike" dirty="0">
                        <a:solidFill>
                          <a:srgbClr val="820000"/>
                        </a:solidFill>
                        <a:latin typeface="+mn-lt"/>
                      </a:endParaRPr>
                    </a:p>
                  </a:txBody>
                  <a:tcPr marL="36000" marR="0" marT="7200" marB="7200" anchor="ctr"/>
                </a:tc>
                <a:tc>
                  <a:txBody>
                    <a:bodyPr/>
                    <a:lstStyle/>
                    <a:p>
                      <a:pPr algn="ctr" fontAlgn="ctr"/>
                      <a:r>
                        <a:rPr lang="el-GR" sz="2200" u="none" strike="noStrike" dirty="0"/>
                        <a:t>20.0</a:t>
                      </a:r>
                      <a:endParaRPr lang="el-GR" sz="2200" b="0" i="0" u="none" strike="noStrike" dirty="0">
                        <a:latin typeface="+mn-lt"/>
                      </a:endParaRPr>
                    </a:p>
                  </a:txBody>
                  <a:tcPr marL="0" marR="0" marT="8023" marB="8023" anchor="ctr"/>
                </a:tc>
                <a:tc>
                  <a:txBody>
                    <a:bodyPr/>
                    <a:lstStyle/>
                    <a:p>
                      <a:pPr algn="ctr" fontAlgn="ctr"/>
                      <a:r>
                        <a:rPr lang="el-GR" sz="2200" u="none" strike="noStrike" dirty="0"/>
                        <a:t>15.5</a:t>
                      </a:r>
                      <a:endParaRPr lang="el-GR" sz="2200" b="0" i="0" u="none" strike="noStrike" dirty="0">
                        <a:latin typeface="+mn-lt"/>
                      </a:endParaRPr>
                    </a:p>
                  </a:txBody>
                  <a:tcPr marL="0" marR="0" marT="8023" marB="8023" anchor="ctr"/>
                </a:tc>
                <a:tc>
                  <a:txBody>
                    <a:bodyPr/>
                    <a:lstStyle/>
                    <a:p>
                      <a:pPr algn="ctr" fontAlgn="ctr"/>
                      <a:r>
                        <a:rPr lang="el-GR" sz="2200" u="none" strike="noStrike" dirty="0"/>
                        <a:t>10.4</a:t>
                      </a:r>
                      <a:endParaRPr lang="el-GR" sz="2200" b="0" i="0" u="none" strike="noStrike" dirty="0">
                        <a:latin typeface="+mn-lt"/>
                      </a:endParaRPr>
                    </a:p>
                  </a:txBody>
                  <a:tcPr marL="0" marR="0" marT="8023" marB="8023" anchor="ctr"/>
                </a:tc>
                <a:tc>
                  <a:txBody>
                    <a:bodyPr/>
                    <a:lstStyle/>
                    <a:p>
                      <a:pPr algn="ctr" fontAlgn="ctr"/>
                      <a:r>
                        <a:rPr lang="el-GR" sz="2200" u="none" strike="noStrike" dirty="0"/>
                        <a:t>7.0</a:t>
                      </a:r>
                      <a:endParaRPr lang="el-GR" sz="2200" b="0" i="0" u="none" strike="noStrike" dirty="0">
                        <a:latin typeface="+mn-lt"/>
                      </a:endParaRPr>
                    </a:p>
                  </a:txBody>
                  <a:tcPr marL="0" marR="0" marT="0" marB="0" anchor="ctr"/>
                </a:tc>
              </a:tr>
            </a:tbl>
          </a:graphicData>
        </a:graphic>
      </p:graphicFrame>
    </p:spTree>
    <p:extLst>
      <p:ext uri="{BB962C8B-B14F-4D97-AF65-F5344CB8AC3E}">
        <p14:creationId xmlns:p14="http://schemas.microsoft.com/office/powerpoint/2010/main" val="270616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Πίνακας: παράμετροι </a:t>
            </a:r>
            <a:r>
              <a:rPr lang="en-US" sz="4400" dirty="0"/>
              <a:t>Hansen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4</a:t>
            </a:r>
            <a:r>
              <a:rPr lang="en-US" sz="3600" b="0" dirty="0" smtClean="0"/>
              <a:t> </a:t>
            </a:r>
            <a:r>
              <a:rPr lang="el-GR" sz="3600" b="0" dirty="0"/>
              <a:t>από </a:t>
            </a:r>
            <a:r>
              <a:rPr lang="el-GR" sz="3600" b="0" dirty="0" smtClean="0"/>
              <a:t>8)</a:t>
            </a:r>
            <a:endParaRPr lang="el-GR" sz="3600" dirty="0"/>
          </a:p>
        </p:txBody>
      </p:sp>
      <p:sp>
        <p:nvSpPr>
          <p:cNvPr id="4" name="Θέση αριθμού διαφάνειας 3"/>
          <p:cNvSpPr>
            <a:spLocks noGrp="1"/>
          </p:cNvSpPr>
          <p:nvPr>
            <p:ph type="sldNum" sz="quarter" idx="12"/>
          </p:nvPr>
        </p:nvSpPr>
        <p:spPr>
          <a:xfrm>
            <a:off x="7002155" y="6492875"/>
            <a:ext cx="2133600" cy="365125"/>
          </a:xfrm>
        </p:spPr>
        <p:txBody>
          <a:bodyPr/>
          <a:lstStyle/>
          <a:p>
            <a:pPr>
              <a:defRPr/>
            </a:pPr>
            <a:fld id="{4A7D7C4A-9E7A-4B12-A007-4ACD1234BE2B}" type="slidenum">
              <a:rPr lang="el-GR" smtClean="0">
                <a:solidFill>
                  <a:prstClr val="black"/>
                </a:solidFill>
              </a:rPr>
              <a:pPr>
                <a:defRPr/>
              </a:pPr>
              <a:t>17</a:t>
            </a:fld>
            <a:endParaRPr lang="el-GR" dirty="0">
              <a:solidFill>
                <a:prstClr val="black"/>
              </a:solidFill>
            </a:endParaRPr>
          </a:p>
        </p:txBody>
      </p:sp>
      <p:graphicFrame>
        <p:nvGraphicFramePr>
          <p:cNvPr id="6" name="Πίνακας 5"/>
          <p:cNvGraphicFramePr>
            <a:graphicFrameLocks noGrp="1"/>
          </p:cNvGraphicFramePr>
          <p:nvPr>
            <p:extLst/>
          </p:nvPr>
        </p:nvGraphicFramePr>
        <p:xfrm>
          <a:off x="179512" y="1412776"/>
          <a:ext cx="8795321" cy="5253810"/>
        </p:xfrm>
        <a:graphic>
          <a:graphicData uri="http://schemas.openxmlformats.org/drawingml/2006/table">
            <a:tbl>
              <a:tblPr>
                <a:tableStyleId>{5940675A-B579-460E-94D1-54222C63F5DA}</a:tableStyleId>
              </a:tblPr>
              <a:tblGrid>
                <a:gridCol w="4024145"/>
                <a:gridCol w="1101041"/>
                <a:gridCol w="1284547"/>
                <a:gridCol w="1284547"/>
                <a:gridCol w="1101041"/>
              </a:tblGrid>
              <a:tr h="65552">
                <a:tc>
                  <a:txBody>
                    <a:bodyPr/>
                    <a:lstStyle/>
                    <a:p>
                      <a:pPr algn="ctr" fontAlgn="ctr"/>
                      <a:r>
                        <a:rPr lang="en-US" sz="2200" b="1" u="none" strike="noStrike" dirty="0"/>
                        <a:t>solvent</a:t>
                      </a:r>
                      <a:endParaRPr lang="en-US" sz="2200" b="1" i="0" u="none" strike="noStrike" dirty="0">
                        <a:solidFill>
                          <a:srgbClr val="FFFFFF"/>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h</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d</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p</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t</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r>
              <a:tr h="65552">
                <a:tc>
                  <a:txBody>
                    <a:bodyPr/>
                    <a:lstStyle/>
                    <a:p>
                      <a:pPr algn="l" fontAlgn="ctr"/>
                      <a:r>
                        <a:rPr lang="el-GR" sz="1800" b="1" u="none" strike="noStrike" dirty="0" smtClean="0">
                          <a:solidFill>
                            <a:srgbClr val="820000"/>
                          </a:solidFill>
                        </a:rPr>
                        <a:t>ακετόνη</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20.0</a:t>
                      </a:r>
                      <a:endParaRPr lang="el-GR" sz="1800" b="0" i="0" u="none" strike="noStrike" dirty="0">
                        <a:latin typeface="+mn-lt"/>
                      </a:endParaRPr>
                    </a:p>
                  </a:txBody>
                  <a:tcPr marL="0" marR="0" marT="8023" marB="8023" anchor="ctr"/>
                </a:tc>
                <a:tc>
                  <a:txBody>
                    <a:bodyPr/>
                    <a:lstStyle/>
                    <a:p>
                      <a:pPr algn="ctr" fontAlgn="ctr"/>
                      <a:r>
                        <a:rPr lang="el-GR" sz="1800" u="none" strike="noStrike" dirty="0"/>
                        <a:t>15.5</a:t>
                      </a:r>
                      <a:endParaRPr lang="el-GR" sz="1800" b="0" i="0" u="none" strike="noStrike" dirty="0">
                        <a:latin typeface="+mn-lt"/>
                      </a:endParaRPr>
                    </a:p>
                  </a:txBody>
                  <a:tcPr marL="0" marR="0" marT="8023" marB="8023" anchor="ctr"/>
                </a:tc>
                <a:tc>
                  <a:txBody>
                    <a:bodyPr/>
                    <a:lstStyle/>
                    <a:p>
                      <a:pPr algn="ctr" fontAlgn="ctr"/>
                      <a:r>
                        <a:rPr lang="el-GR" sz="1800" u="none" strike="noStrike" dirty="0"/>
                        <a:t>10.4</a:t>
                      </a:r>
                      <a:endParaRPr lang="el-GR" sz="1800" b="0" i="0" u="none" strike="noStrike" dirty="0">
                        <a:latin typeface="+mn-lt"/>
                      </a:endParaRPr>
                    </a:p>
                  </a:txBody>
                  <a:tcPr marL="0" marR="0" marT="8023" marB="8023" anchor="ctr"/>
                </a:tc>
                <a:tc>
                  <a:txBody>
                    <a:bodyPr/>
                    <a:lstStyle/>
                    <a:p>
                      <a:pPr algn="ctr" fontAlgn="ctr"/>
                      <a:r>
                        <a:rPr lang="el-GR" sz="1800" u="none" strike="noStrike" dirty="0"/>
                        <a:t>7.0</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820000"/>
                          </a:solidFill>
                        </a:rPr>
                        <a:t>μεθυλαιθυλκετόνη (ΜΕΚ)</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19.0</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9.0</a:t>
                      </a:r>
                      <a:endParaRPr lang="el-GR" sz="1800" b="0" i="0" u="none" strike="noStrike" dirty="0">
                        <a:latin typeface="+mn-lt"/>
                      </a:endParaRPr>
                    </a:p>
                  </a:txBody>
                  <a:tcPr marL="0" marR="0" marT="8023" marB="8023" anchor="ctr"/>
                </a:tc>
                <a:tc>
                  <a:txBody>
                    <a:bodyPr/>
                    <a:lstStyle/>
                    <a:p>
                      <a:pPr algn="ctr" fontAlgn="ctr"/>
                      <a:r>
                        <a:rPr lang="el-GR" sz="1800" u="none" strike="noStrike" dirty="0"/>
                        <a:t>5.1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820000"/>
                          </a:solidFill>
                        </a:rPr>
                        <a:t>κυκλοεξανόνη</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19.6</a:t>
                      </a:r>
                      <a:endParaRPr lang="el-GR" sz="1800" b="0" i="0" u="none" strike="noStrike" dirty="0">
                        <a:latin typeface="+mn-lt"/>
                      </a:endParaRPr>
                    </a:p>
                  </a:txBody>
                  <a:tcPr marL="0" marR="0" marT="8023" marB="8023" anchor="ctr"/>
                </a:tc>
                <a:tc>
                  <a:txBody>
                    <a:bodyPr/>
                    <a:lstStyle/>
                    <a:p>
                      <a:pPr algn="ctr" fontAlgn="ctr"/>
                      <a:r>
                        <a:rPr lang="el-GR" sz="1800" u="none" strike="noStrike" dirty="0"/>
                        <a:t>17.8</a:t>
                      </a:r>
                      <a:endParaRPr lang="el-GR" sz="1800" b="0" i="0" u="none" strike="noStrike" dirty="0">
                        <a:latin typeface="+mn-lt"/>
                      </a:endParaRPr>
                    </a:p>
                  </a:txBody>
                  <a:tcPr marL="0" marR="0" marT="8023" marB="8023" anchor="ctr"/>
                </a:tc>
                <a:tc>
                  <a:txBody>
                    <a:bodyPr/>
                    <a:lstStyle/>
                    <a:p>
                      <a:pPr algn="ctr" fontAlgn="ctr"/>
                      <a:r>
                        <a:rPr lang="el-GR" sz="1800" u="none" strike="noStrike" dirty="0"/>
                        <a:t>6.3</a:t>
                      </a:r>
                      <a:endParaRPr lang="el-GR" sz="1800" b="0" i="0" u="none" strike="noStrike" dirty="0">
                        <a:latin typeface="+mn-lt"/>
                      </a:endParaRPr>
                    </a:p>
                  </a:txBody>
                  <a:tcPr marL="0" marR="0" marT="8023" marB="8023" anchor="ctr"/>
                </a:tc>
                <a:tc>
                  <a:txBody>
                    <a:bodyPr/>
                    <a:lstStyle/>
                    <a:p>
                      <a:pPr algn="ctr" fontAlgn="ctr"/>
                      <a:r>
                        <a:rPr lang="el-GR" sz="1800" u="none" strike="noStrike" dirty="0"/>
                        <a:t>5.1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820000"/>
                          </a:solidFill>
                        </a:rPr>
                        <a:t>διαιθυλοκετόνη</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18.1</a:t>
                      </a:r>
                      <a:endParaRPr lang="el-GR" sz="1800" b="0" i="0" u="none" strike="noStrike" dirty="0">
                        <a:latin typeface="+mn-lt"/>
                      </a:endParaRPr>
                    </a:p>
                  </a:txBody>
                  <a:tcPr marL="0" marR="0" marT="8023" marB="8023" anchor="ctr"/>
                </a:tc>
                <a:tc>
                  <a:txBody>
                    <a:bodyPr/>
                    <a:lstStyle/>
                    <a:p>
                      <a:pPr algn="ctr" fontAlgn="ctr"/>
                      <a:r>
                        <a:rPr lang="el-GR" sz="1800" u="none" strike="noStrike" dirty="0"/>
                        <a:t>15.8</a:t>
                      </a:r>
                      <a:endParaRPr lang="el-GR" sz="1800" b="0" i="0" u="none" strike="noStrike" dirty="0">
                        <a:latin typeface="+mn-lt"/>
                      </a:endParaRPr>
                    </a:p>
                  </a:txBody>
                  <a:tcPr marL="0" marR="0" marT="8023" marB="8023" anchor="ctr"/>
                </a:tc>
                <a:tc>
                  <a:txBody>
                    <a:bodyPr/>
                    <a:lstStyle/>
                    <a:p>
                      <a:pPr algn="ctr" fontAlgn="ctr"/>
                      <a:r>
                        <a:rPr lang="el-GR" sz="1800" u="none" strike="noStrike" dirty="0"/>
                        <a:t>7.6</a:t>
                      </a:r>
                      <a:endParaRPr lang="el-GR" sz="1800" b="0" i="0" u="none" strike="noStrike" dirty="0">
                        <a:latin typeface="+mn-lt"/>
                      </a:endParaRPr>
                    </a:p>
                  </a:txBody>
                  <a:tcPr marL="0" marR="0" marT="8023" marB="8023" anchor="ctr"/>
                </a:tc>
                <a:tc>
                  <a:txBody>
                    <a:bodyPr/>
                    <a:lstStyle/>
                    <a:p>
                      <a:pPr algn="ctr" fontAlgn="ctr"/>
                      <a:r>
                        <a:rPr lang="el-GR" sz="1800" u="none" strike="noStrike" dirty="0"/>
                        <a:t>4.7</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820000"/>
                          </a:solidFill>
                        </a:rPr>
                        <a:t>ακετοφαινόνη</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21.8</a:t>
                      </a:r>
                      <a:endParaRPr lang="el-GR" sz="1800" b="0" i="0" u="none" strike="noStrike" dirty="0">
                        <a:latin typeface="+mn-lt"/>
                      </a:endParaRPr>
                    </a:p>
                  </a:txBody>
                  <a:tcPr marL="0" marR="0" marT="8023" marB="8023" anchor="ctr"/>
                </a:tc>
                <a:tc>
                  <a:txBody>
                    <a:bodyPr/>
                    <a:lstStyle/>
                    <a:p>
                      <a:pPr algn="ctr" fontAlgn="ctr"/>
                      <a:r>
                        <a:rPr lang="el-GR" sz="1800" u="none" strike="noStrike" dirty="0"/>
                        <a:t>19.6</a:t>
                      </a:r>
                      <a:endParaRPr lang="el-GR" sz="1800" b="0" i="0" u="none" strike="noStrike" dirty="0">
                        <a:latin typeface="+mn-lt"/>
                      </a:endParaRPr>
                    </a:p>
                  </a:txBody>
                  <a:tcPr marL="0" marR="0" marT="8023" marB="8023" anchor="ctr"/>
                </a:tc>
                <a:tc>
                  <a:txBody>
                    <a:bodyPr/>
                    <a:lstStyle/>
                    <a:p>
                      <a:pPr algn="ctr" fontAlgn="ctr"/>
                      <a:r>
                        <a:rPr lang="el-GR" sz="1800" u="none" strike="noStrike" dirty="0"/>
                        <a:t>8.6</a:t>
                      </a:r>
                      <a:endParaRPr lang="el-GR" sz="1800" b="0" i="0" u="none" strike="noStrike" dirty="0">
                        <a:latin typeface="+mn-lt"/>
                      </a:endParaRPr>
                    </a:p>
                  </a:txBody>
                  <a:tcPr marL="0" marR="0" marT="8023" marB="8023" anchor="ctr"/>
                </a:tc>
                <a:tc>
                  <a:txBody>
                    <a:bodyPr/>
                    <a:lstStyle/>
                    <a:p>
                      <a:pPr algn="ctr" fontAlgn="ctr"/>
                      <a:r>
                        <a:rPr lang="el-GR" sz="1800" u="none" strike="noStrike" dirty="0"/>
                        <a:t>3.7</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820000"/>
                          </a:solidFill>
                        </a:rPr>
                        <a:t>μεθυλο-</a:t>
                      </a:r>
                      <a:r>
                        <a:rPr lang="el-GR" sz="1800" b="1" u="none" strike="noStrike" dirty="0" err="1" smtClean="0">
                          <a:solidFill>
                            <a:srgbClr val="820000"/>
                          </a:solidFill>
                        </a:rPr>
                        <a:t>ισοβουτυλοκετόνη</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17.0</a:t>
                      </a:r>
                      <a:endParaRPr lang="el-GR" sz="1800" b="0" i="0" u="none" strike="noStrike" dirty="0">
                        <a:latin typeface="+mn-lt"/>
                      </a:endParaRPr>
                    </a:p>
                  </a:txBody>
                  <a:tcPr marL="0" marR="0" marT="8023" marB="8023" anchor="ctr"/>
                </a:tc>
                <a:tc>
                  <a:txBody>
                    <a:bodyPr/>
                    <a:lstStyle/>
                    <a:p>
                      <a:pPr algn="ctr" fontAlgn="ctr"/>
                      <a:r>
                        <a:rPr lang="el-GR" sz="1800" u="none" strike="noStrike" dirty="0"/>
                        <a:t>15.3</a:t>
                      </a:r>
                      <a:endParaRPr lang="el-GR" sz="1800" b="0" i="0" u="none" strike="noStrike" dirty="0">
                        <a:latin typeface="+mn-lt"/>
                      </a:endParaRPr>
                    </a:p>
                  </a:txBody>
                  <a:tcPr marL="0" marR="0" marT="8023" marB="8023" anchor="ctr"/>
                </a:tc>
                <a:tc>
                  <a:txBody>
                    <a:bodyPr/>
                    <a:lstStyle/>
                    <a:p>
                      <a:pPr algn="ctr" fontAlgn="ctr"/>
                      <a:r>
                        <a:rPr lang="el-GR" sz="1800" u="none" strike="noStrike" dirty="0"/>
                        <a:t>6.1</a:t>
                      </a:r>
                      <a:endParaRPr lang="el-GR" sz="1800" b="0" i="0" u="none" strike="noStrike" dirty="0">
                        <a:latin typeface="+mn-lt"/>
                      </a:endParaRPr>
                    </a:p>
                  </a:txBody>
                  <a:tcPr marL="0" marR="0" marT="8023" marB="8023" anchor="ctr"/>
                </a:tc>
                <a:tc>
                  <a:txBody>
                    <a:bodyPr/>
                    <a:lstStyle/>
                    <a:p>
                      <a:pPr algn="ctr" fontAlgn="ctr"/>
                      <a:r>
                        <a:rPr lang="el-GR" sz="1800" u="none" strike="noStrike" dirty="0"/>
                        <a:t>4.1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820000"/>
                          </a:solidFill>
                        </a:rPr>
                        <a:t>μεθυλο-</a:t>
                      </a:r>
                      <a:r>
                        <a:rPr lang="el-GR" sz="1800" b="1" u="none" strike="noStrike" dirty="0" err="1" smtClean="0">
                          <a:solidFill>
                            <a:srgbClr val="820000"/>
                          </a:solidFill>
                        </a:rPr>
                        <a:t>ισοαμυλοκετόνη</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17.4</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5.7</a:t>
                      </a:r>
                      <a:endParaRPr lang="el-GR" sz="1800" b="0" i="0" u="none" strike="noStrike" dirty="0">
                        <a:latin typeface="+mn-lt"/>
                      </a:endParaRPr>
                    </a:p>
                  </a:txBody>
                  <a:tcPr marL="0" marR="0" marT="8023" marB="8023" anchor="ctr"/>
                </a:tc>
                <a:tc>
                  <a:txBody>
                    <a:bodyPr/>
                    <a:lstStyle/>
                    <a:p>
                      <a:pPr algn="ctr" fontAlgn="ctr"/>
                      <a:r>
                        <a:rPr lang="el-GR" sz="1800" u="none" strike="noStrike" dirty="0"/>
                        <a:t>4.1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820000"/>
                          </a:solidFill>
                        </a:rPr>
                        <a:t>ισοφορόνη</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19.9</a:t>
                      </a:r>
                      <a:endParaRPr lang="el-GR" sz="1800" b="0" i="0" u="none" strike="noStrike" dirty="0">
                        <a:latin typeface="+mn-lt"/>
                      </a:endParaRPr>
                    </a:p>
                  </a:txBody>
                  <a:tcPr marL="0" marR="0" marT="8023" marB="8023" anchor="ctr"/>
                </a:tc>
                <a:tc>
                  <a:txBody>
                    <a:bodyPr/>
                    <a:lstStyle/>
                    <a:p>
                      <a:pPr algn="ctr" fontAlgn="ctr"/>
                      <a:r>
                        <a:rPr lang="el-GR" sz="1800" u="none" strike="noStrike" dirty="0"/>
                        <a:t>16.6</a:t>
                      </a:r>
                      <a:endParaRPr lang="el-GR" sz="1800" b="0" i="0" u="none" strike="noStrike" dirty="0">
                        <a:latin typeface="+mn-lt"/>
                      </a:endParaRPr>
                    </a:p>
                  </a:txBody>
                  <a:tcPr marL="0" marR="0" marT="8023" marB="8023" anchor="ctr"/>
                </a:tc>
                <a:tc>
                  <a:txBody>
                    <a:bodyPr/>
                    <a:lstStyle/>
                    <a:p>
                      <a:pPr algn="ctr" fontAlgn="ctr"/>
                      <a:r>
                        <a:rPr lang="el-GR" sz="1800" u="none" strike="noStrike" dirty="0"/>
                        <a:t>8.2</a:t>
                      </a:r>
                      <a:endParaRPr lang="el-GR" sz="1800" b="0" i="0" u="none" strike="noStrike" dirty="0">
                        <a:latin typeface="+mn-lt"/>
                      </a:endParaRPr>
                    </a:p>
                  </a:txBody>
                  <a:tcPr marL="0" marR="0" marT="8023" marB="8023" anchor="ctr"/>
                </a:tc>
                <a:tc>
                  <a:txBody>
                    <a:bodyPr/>
                    <a:lstStyle/>
                    <a:p>
                      <a:pPr algn="ctr" fontAlgn="ctr"/>
                      <a:r>
                        <a:rPr lang="el-GR" sz="1800" u="none" strike="noStrike" dirty="0"/>
                        <a:t>7.4</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820000"/>
                          </a:solidFill>
                        </a:rPr>
                        <a:t>δι-ισοβουτυλοκετόνη</a:t>
                      </a:r>
                      <a:endParaRPr lang="en-US" sz="1800" b="1" i="0" u="none" strike="noStrike" dirty="0">
                        <a:solidFill>
                          <a:srgbClr val="820000"/>
                        </a:solidFill>
                        <a:latin typeface="+mn-lt"/>
                      </a:endParaRPr>
                    </a:p>
                  </a:txBody>
                  <a:tcPr marL="36000" marR="0" marT="7200" marB="7200" anchor="ctr"/>
                </a:tc>
                <a:tc>
                  <a:txBody>
                    <a:bodyPr/>
                    <a:lstStyle/>
                    <a:p>
                      <a:pPr algn="ctr" fontAlgn="ctr"/>
                      <a:r>
                        <a:rPr lang="el-GR" sz="1800" u="none" strike="noStrike" dirty="0"/>
                        <a:t>16.9</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3.7</a:t>
                      </a:r>
                      <a:endParaRPr lang="el-GR" sz="1800" b="0" i="0" u="none" strike="noStrike" dirty="0">
                        <a:latin typeface="+mn-lt"/>
                      </a:endParaRPr>
                    </a:p>
                  </a:txBody>
                  <a:tcPr marL="0" marR="0" marT="8023" marB="8023" anchor="ctr"/>
                </a:tc>
                <a:tc>
                  <a:txBody>
                    <a:bodyPr/>
                    <a:lstStyle/>
                    <a:p>
                      <a:pPr algn="ctr" fontAlgn="ctr"/>
                      <a:r>
                        <a:rPr lang="el-GR" sz="1800" u="none" strike="noStrike" dirty="0"/>
                        <a:t>4.1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καρβονικός εστέρας αιθυλενογλυκόλης</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29.6</a:t>
                      </a:r>
                      <a:endParaRPr lang="el-GR" sz="1800" b="0" i="0" u="none" strike="noStrike" dirty="0">
                        <a:latin typeface="+mn-lt"/>
                      </a:endParaRPr>
                    </a:p>
                  </a:txBody>
                  <a:tcPr marL="0" marR="0" marT="8023" marB="8023" anchor="ctr"/>
                </a:tc>
                <a:tc>
                  <a:txBody>
                    <a:bodyPr/>
                    <a:lstStyle/>
                    <a:p>
                      <a:pPr algn="ctr" fontAlgn="ctr"/>
                      <a:r>
                        <a:rPr lang="el-GR" sz="1800" u="none" strike="noStrike" dirty="0"/>
                        <a:t>19.4</a:t>
                      </a:r>
                      <a:endParaRPr lang="el-GR" sz="1800" b="0" i="0" u="none" strike="noStrike" dirty="0">
                        <a:latin typeface="+mn-lt"/>
                      </a:endParaRPr>
                    </a:p>
                  </a:txBody>
                  <a:tcPr marL="0" marR="0" marT="8023" marB="8023" anchor="ctr"/>
                </a:tc>
                <a:tc>
                  <a:txBody>
                    <a:bodyPr/>
                    <a:lstStyle/>
                    <a:p>
                      <a:pPr algn="ctr" fontAlgn="ctr"/>
                      <a:r>
                        <a:rPr lang="el-GR" sz="1800" u="none" strike="noStrike" dirty="0"/>
                        <a:t>21.7</a:t>
                      </a:r>
                      <a:endParaRPr lang="el-GR" sz="1800" b="0" i="0" u="none" strike="noStrike" dirty="0">
                        <a:latin typeface="+mn-lt"/>
                      </a:endParaRPr>
                    </a:p>
                  </a:txBody>
                  <a:tcPr marL="0" marR="0" marT="8023" marB="8023" anchor="ctr"/>
                </a:tc>
                <a:tc>
                  <a:txBody>
                    <a:bodyPr/>
                    <a:lstStyle/>
                    <a:p>
                      <a:pPr algn="ctr" fontAlgn="ctr"/>
                      <a:r>
                        <a:rPr lang="el-GR" sz="1800" u="none" strike="noStrike" dirty="0"/>
                        <a:t>5.1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οξικός μεθυλεστέρας</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18.7</a:t>
                      </a:r>
                      <a:endParaRPr lang="el-GR" sz="1800" b="0" i="0" u="none" strike="noStrike" dirty="0">
                        <a:latin typeface="+mn-lt"/>
                      </a:endParaRPr>
                    </a:p>
                  </a:txBody>
                  <a:tcPr marL="0" marR="0" marT="8023" marB="8023" anchor="ctr"/>
                </a:tc>
                <a:tc>
                  <a:txBody>
                    <a:bodyPr/>
                    <a:lstStyle/>
                    <a:p>
                      <a:pPr algn="ctr" fontAlgn="ctr"/>
                      <a:r>
                        <a:rPr lang="el-GR" sz="1800" u="none" strike="noStrike" dirty="0"/>
                        <a:t>15.5</a:t>
                      </a:r>
                      <a:endParaRPr lang="el-GR" sz="1800" b="0" i="0" u="none" strike="noStrike" dirty="0">
                        <a:latin typeface="+mn-lt"/>
                      </a:endParaRPr>
                    </a:p>
                  </a:txBody>
                  <a:tcPr marL="0" marR="0" marT="8023" marB="8023" anchor="ctr"/>
                </a:tc>
                <a:tc>
                  <a:txBody>
                    <a:bodyPr/>
                    <a:lstStyle/>
                    <a:p>
                      <a:pPr algn="ctr" fontAlgn="ctr"/>
                      <a:r>
                        <a:rPr lang="el-GR" sz="1800" u="none" strike="noStrike" dirty="0"/>
                        <a:t>7.2</a:t>
                      </a:r>
                      <a:endParaRPr lang="el-GR" sz="1800" b="0" i="0" u="none" strike="noStrike" dirty="0">
                        <a:latin typeface="+mn-lt"/>
                      </a:endParaRPr>
                    </a:p>
                  </a:txBody>
                  <a:tcPr marL="0" marR="0" marT="8023" marB="8023" anchor="ctr"/>
                </a:tc>
                <a:tc>
                  <a:txBody>
                    <a:bodyPr/>
                    <a:lstStyle/>
                    <a:p>
                      <a:pPr algn="ctr" fontAlgn="ctr"/>
                      <a:r>
                        <a:rPr lang="el-GR" sz="1800" u="none" strike="noStrike" dirty="0"/>
                        <a:t>7.6</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μυρμηκικός</a:t>
                      </a:r>
                      <a:r>
                        <a:rPr lang="el-GR" sz="1800" b="1" u="none" strike="noStrike" baseline="0" dirty="0" smtClean="0">
                          <a:solidFill>
                            <a:srgbClr val="552C25"/>
                          </a:solidFill>
                        </a:rPr>
                        <a:t> αιθυλεστέρας</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18.7</a:t>
                      </a:r>
                      <a:endParaRPr lang="el-GR" sz="1800" b="0" i="0" u="none" strike="noStrike" dirty="0">
                        <a:latin typeface="+mn-lt"/>
                      </a:endParaRPr>
                    </a:p>
                  </a:txBody>
                  <a:tcPr marL="0" marR="0" marT="8023" marB="8023" anchor="ctr"/>
                </a:tc>
                <a:tc>
                  <a:txBody>
                    <a:bodyPr/>
                    <a:lstStyle/>
                    <a:p>
                      <a:pPr algn="ctr" fontAlgn="ctr"/>
                      <a:r>
                        <a:rPr lang="el-GR" sz="1800" u="none" strike="noStrike" dirty="0"/>
                        <a:t>15.5</a:t>
                      </a:r>
                      <a:endParaRPr lang="el-GR" sz="1800" b="0" i="0" u="none" strike="noStrike" dirty="0">
                        <a:latin typeface="+mn-lt"/>
                      </a:endParaRPr>
                    </a:p>
                  </a:txBody>
                  <a:tcPr marL="0" marR="0" marT="8023" marB="8023" anchor="ctr"/>
                </a:tc>
                <a:tc>
                  <a:txBody>
                    <a:bodyPr/>
                    <a:lstStyle/>
                    <a:p>
                      <a:pPr algn="ctr" fontAlgn="ctr"/>
                      <a:r>
                        <a:rPr lang="el-GR" sz="1800" u="none" strike="noStrike" dirty="0"/>
                        <a:t>7.2</a:t>
                      </a:r>
                      <a:endParaRPr lang="el-GR" sz="1800" b="0" i="0" u="none" strike="noStrike" dirty="0">
                        <a:latin typeface="+mn-lt"/>
                      </a:endParaRPr>
                    </a:p>
                  </a:txBody>
                  <a:tcPr marL="0" marR="0" marT="8023" marB="8023" anchor="ctr"/>
                </a:tc>
                <a:tc>
                  <a:txBody>
                    <a:bodyPr/>
                    <a:lstStyle/>
                    <a:p>
                      <a:pPr algn="ctr" fontAlgn="ctr"/>
                      <a:r>
                        <a:rPr lang="el-GR" sz="1800" u="none" strike="noStrike" dirty="0"/>
                        <a:t>7.6</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καρβονικός εστέρας της προπυλένογλυκόλης-1,2</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27.3</a:t>
                      </a:r>
                      <a:endParaRPr lang="el-GR" sz="1800" b="0" i="0" u="none" strike="noStrike" dirty="0">
                        <a:latin typeface="+mn-lt"/>
                      </a:endParaRPr>
                    </a:p>
                  </a:txBody>
                  <a:tcPr marL="0" marR="0" marT="8023" marB="8023" anchor="ctr"/>
                </a:tc>
                <a:tc>
                  <a:txBody>
                    <a:bodyPr/>
                    <a:lstStyle/>
                    <a:p>
                      <a:pPr algn="ctr" fontAlgn="ctr"/>
                      <a:r>
                        <a:rPr lang="el-GR" sz="1800" u="none" strike="noStrike" dirty="0"/>
                        <a:t>20.0</a:t>
                      </a:r>
                      <a:endParaRPr lang="el-GR" sz="1800" b="0" i="0" u="none" strike="noStrike" dirty="0">
                        <a:latin typeface="+mn-lt"/>
                      </a:endParaRPr>
                    </a:p>
                  </a:txBody>
                  <a:tcPr marL="0" marR="0" marT="8023" marB="8023"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4.1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οξικός αιθυλεστέρας</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18.1</a:t>
                      </a:r>
                      <a:endParaRPr lang="el-GR" sz="1800" b="0" i="0" u="none" strike="noStrike" dirty="0">
                        <a:latin typeface="+mn-lt"/>
                      </a:endParaRPr>
                    </a:p>
                  </a:txBody>
                  <a:tcPr marL="0" marR="0" marT="8023" marB="8023" anchor="ctr"/>
                </a:tc>
                <a:tc>
                  <a:txBody>
                    <a:bodyPr/>
                    <a:lstStyle/>
                    <a:p>
                      <a:pPr algn="ctr" fontAlgn="ctr"/>
                      <a:r>
                        <a:rPr lang="el-GR" sz="1800" u="none" strike="noStrike" dirty="0"/>
                        <a:t>15.8</a:t>
                      </a:r>
                      <a:endParaRPr lang="el-GR" sz="1800" b="0" i="0" u="none" strike="noStrike" dirty="0">
                        <a:latin typeface="+mn-lt"/>
                      </a:endParaRPr>
                    </a:p>
                  </a:txBody>
                  <a:tcPr marL="0" marR="0" marT="8023" marB="8023" anchor="ctr"/>
                </a:tc>
                <a:tc>
                  <a:txBody>
                    <a:bodyPr/>
                    <a:lstStyle/>
                    <a:p>
                      <a:pPr algn="ctr" fontAlgn="ctr"/>
                      <a:r>
                        <a:rPr lang="el-GR" sz="1800" u="none" strike="noStrike" dirty="0"/>
                        <a:t>5.3</a:t>
                      </a:r>
                      <a:endParaRPr lang="el-GR" sz="1800" b="0" i="0" u="none" strike="noStrike" dirty="0">
                        <a:latin typeface="+mn-lt"/>
                      </a:endParaRPr>
                    </a:p>
                  </a:txBody>
                  <a:tcPr marL="0" marR="0" marT="8023" marB="8023" anchor="ctr"/>
                </a:tc>
                <a:tc>
                  <a:txBody>
                    <a:bodyPr/>
                    <a:lstStyle/>
                    <a:p>
                      <a:pPr algn="ctr" fontAlgn="ctr"/>
                      <a:r>
                        <a:rPr lang="el-GR" sz="1800" u="none" strike="noStrike" dirty="0"/>
                        <a:t>7.2</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καρβονικός διαιθυλεστέρας </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17.9</a:t>
                      </a:r>
                      <a:endParaRPr lang="el-GR" sz="1800" b="0" i="0" u="none" strike="noStrike" dirty="0">
                        <a:latin typeface="+mn-lt"/>
                      </a:endParaRPr>
                    </a:p>
                  </a:txBody>
                  <a:tcPr marL="0" marR="0" marT="8023" marB="8023" anchor="ctr"/>
                </a:tc>
                <a:tc>
                  <a:txBody>
                    <a:bodyPr/>
                    <a:lstStyle/>
                    <a:p>
                      <a:pPr algn="ctr" fontAlgn="ctr"/>
                      <a:r>
                        <a:rPr lang="el-GR" sz="1800" u="none" strike="noStrike" dirty="0"/>
                        <a:t>16.6</a:t>
                      </a:r>
                      <a:endParaRPr lang="el-GR" sz="1800" b="0" i="0" u="none" strike="noStrike" dirty="0">
                        <a:latin typeface="+mn-lt"/>
                      </a:endParaRPr>
                    </a:p>
                  </a:txBody>
                  <a:tcPr marL="0" marR="0" marT="8023" marB="8023" anchor="ctr"/>
                </a:tc>
                <a:tc>
                  <a:txBody>
                    <a:bodyPr/>
                    <a:lstStyle/>
                    <a:p>
                      <a:pPr algn="ctr" fontAlgn="ctr"/>
                      <a:r>
                        <a:rPr lang="el-GR" sz="1800" u="none" strike="noStrike" dirty="0"/>
                        <a:t>3.1</a:t>
                      </a:r>
                      <a:endParaRPr lang="el-GR" sz="1800" b="0" i="0" u="none" strike="noStrike" dirty="0">
                        <a:latin typeface="+mn-lt"/>
                      </a:endParaRPr>
                    </a:p>
                  </a:txBody>
                  <a:tcPr marL="0" marR="0" marT="8023" marB="8023" anchor="ctr"/>
                </a:tc>
                <a:tc>
                  <a:txBody>
                    <a:bodyPr/>
                    <a:lstStyle/>
                    <a:p>
                      <a:pPr algn="ctr" fontAlgn="ctr"/>
                      <a:r>
                        <a:rPr lang="el-GR" sz="1800" u="none" strike="noStrike" dirty="0"/>
                        <a:t>6.1</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552C25"/>
                          </a:solidFill>
                        </a:rPr>
                        <a:t>θειικός διαιθυλεστέρας</a:t>
                      </a:r>
                      <a:endParaRPr lang="en-US" sz="1800" b="1" i="0" u="none" strike="noStrike" dirty="0">
                        <a:solidFill>
                          <a:srgbClr val="552C25"/>
                        </a:solidFill>
                        <a:latin typeface="+mn-lt"/>
                      </a:endParaRPr>
                    </a:p>
                  </a:txBody>
                  <a:tcPr marL="36000" marR="0" marT="7200" marB="7200" anchor="ctr"/>
                </a:tc>
                <a:tc>
                  <a:txBody>
                    <a:bodyPr/>
                    <a:lstStyle/>
                    <a:p>
                      <a:pPr algn="ctr" fontAlgn="ctr"/>
                      <a:r>
                        <a:rPr lang="el-GR" sz="1800" u="none" strike="noStrike" dirty="0"/>
                        <a:t>22.8</a:t>
                      </a:r>
                      <a:endParaRPr lang="el-GR" sz="1800" b="0" i="0" u="none" strike="noStrike" dirty="0">
                        <a:latin typeface="+mn-lt"/>
                      </a:endParaRPr>
                    </a:p>
                  </a:txBody>
                  <a:tcPr marL="0" marR="0" marT="8023" marB="8023" anchor="ctr"/>
                </a:tc>
                <a:tc>
                  <a:txBody>
                    <a:bodyPr/>
                    <a:lstStyle/>
                    <a:p>
                      <a:pPr algn="ctr" fontAlgn="ctr"/>
                      <a:r>
                        <a:rPr lang="el-GR" sz="1800" u="none" strike="noStrike" dirty="0"/>
                        <a:t>15.8</a:t>
                      </a:r>
                      <a:endParaRPr lang="el-GR" sz="1800" b="0" i="0" u="none" strike="noStrike" dirty="0">
                        <a:latin typeface="+mn-lt"/>
                      </a:endParaRPr>
                    </a:p>
                  </a:txBody>
                  <a:tcPr marL="0" marR="0" marT="8023" marB="8023" anchor="ctr"/>
                </a:tc>
                <a:tc>
                  <a:txBody>
                    <a:bodyPr/>
                    <a:lstStyle/>
                    <a:p>
                      <a:pPr algn="ctr" fontAlgn="ctr"/>
                      <a:r>
                        <a:rPr lang="el-GR" sz="1800" u="none" strike="noStrike" dirty="0"/>
                        <a:t>14.7</a:t>
                      </a:r>
                      <a:endParaRPr lang="el-GR" sz="1800" b="0" i="0" u="none" strike="noStrike" dirty="0">
                        <a:latin typeface="+mn-lt"/>
                      </a:endParaRPr>
                    </a:p>
                  </a:txBody>
                  <a:tcPr marL="0" marR="0" marT="8023" marB="8023" anchor="ctr"/>
                </a:tc>
                <a:tc>
                  <a:txBody>
                    <a:bodyPr/>
                    <a:lstStyle/>
                    <a:p>
                      <a:pPr algn="ctr" fontAlgn="ctr"/>
                      <a:r>
                        <a:rPr lang="el-GR" sz="1800" u="none" strike="noStrike" dirty="0"/>
                        <a:t>7.2</a:t>
                      </a:r>
                      <a:endParaRPr lang="el-GR" sz="1800" b="0" i="0" u="none" strike="noStrike" dirty="0">
                        <a:latin typeface="+mn-lt"/>
                      </a:endParaRPr>
                    </a:p>
                  </a:txBody>
                  <a:tcPr marL="0" marR="0" marT="0" marB="0" anchor="ctr"/>
                </a:tc>
              </a:tr>
            </a:tbl>
          </a:graphicData>
        </a:graphic>
      </p:graphicFrame>
    </p:spTree>
    <p:extLst>
      <p:ext uri="{BB962C8B-B14F-4D97-AF65-F5344CB8AC3E}">
        <p14:creationId xmlns:p14="http://schemas.microsoft.com/office/powerpoint/2010/main" val="2773276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Πίνακας: παράμετροι </a:t>
            </a:r>
            <a:r>
              <a:rPr lang="en-US" sz="4400" dirty="0"/>
              <a:t>Hansen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5</a:t>
            </a:r>
            <a:r>
              <a:rPr lang="en-US" sz="3600" b="0" dirty="0" smtClean="0"/>
              <a:t> </a:t>
            </a:r>
            <a:r>
              <a:rPr lang="el-GR" sz="3600" b="0" dirty="0"/>
              <a:t>από </a:t>
            </a:r>
            <a:r>
              <a:rPr lang="el-GR" sz="3600" b="0" dirty="0" smtClean="0"/>
              <a:t>8)</a:t>
            </a:r>
            <a:endParaRPr lang="el-GR" sz="3600" dirty="0"/>
          </a:p>
        </p:txBody>
      </p:sp>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18</a:t>
            </a:fld>
            <a:endParaRPr lang="el-GR" dirty="0">
              <a:solidFill>
                <a:prstClr val="black"/>
              </a:solidFill>
            </a:endParaRPr>
          </a:p>
        </p:txBody>
      </p:sp>
      <p:graphicFrame>
        <p:nvGraphicFramePr>
          <p:cNvPr id="6" name="Πίνακας 5"/>
          <p:cNvGraphicFramePr>
            <a:graphicFrameLocks noGrp="1"/>
          </p:cNvGraphicFramePr>
          <p:nvPr>
            <p:extLst/>
          </p:nvPr>
        </p:nvGraphicFramePr>
        <p:xfrm>
          <a:off x="575557" y="1340768"/>
          <a:ext cx="7992887" cy="5271502"/>
        </p:xfrm>
        <a:graphic>
          <a:graphicData uri="http://schemas.openxmlformats.org/drawingml/2006/table">
            <a:tbl>
              <a:tblPr>
                <a:tableStyleId>{5940675A-B579-460E-94D1-54222C63F5DA}</a:tableStyleId>
              </a:tblPr>
              <a:tblGrid>
                <a:gridCol w="3657007"/>
                <a:gridCol w="1000588"/>
                <a:gridCol w="1167352"/>
                <a:gridCol w="1167352"/>
                <a:gridCol w="1000588"/>
              </a:tblGrid>
              <a:tr h="65552">
                <a:tc>
                  <a:txBody>
                    <a:bodyPr/>
                    <a:lstStyle/>
                    <a:p>
                      <a:pPr algn="ctr" fontAlgn="ctr"/>
                      <a:r>
                        <a:rPr lang="en-US" sz="2200" b="1" u="none" strike="noStrike" dirty="0"/>
                        <a:t>solvent</a:t>
                      </a:r>
                      <a:endParaRPr lang="en-US" sz="2200" b="1" i="0" u="none" strike="noStrike" dirty="0">
                        <a:solidFill>
                          <a:srgbClr val="FFFFFF"/>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h</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d</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p</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t</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r>
              <a:tr h="65552">
                <a:tc>
                  <a:txBody>
                    <a:bodyPr/>
                    <a:lstStyle/>
                    <a:p>
                      <a:pPr algn="l" fontAlgn="ctr"/>
                      <a:r>
                        <a:rPr lang="el-GR" sz="1800" b="1" u="none" strike="noStrike" dirty="0" smtClean="0">
                          <a:solidFill>
                            <a:srgbClr val="552C25"/>
                          </a:solidFill>
                        </a:rPr>
                        <a:t>οξικός</a:t>
                      </a:r>
                      <a:r>
                        <a:rPr lang="el-GR" sz="1800" b="1" u="none" strike="noStrike" baseline="0" dirty="0" smtClean="0">
                          <a:solidFill>
                            <a:srgbClr val="552C25"/>
                          </a:solidFill>
                        </a:rPr>
                        <a:t> </a:t>
                      </a:r>
                      <a:r>
                        <a:rPr lang="en-US" sz="1800" b="1" u="none" strike="noStrike" dirty="0" smtClean="0">
                          <a:solidFill>
                            <a:srgbClr val="552C25"/>
                          </a:solidFill>
                        </a:rPr>
                        <a:t>n-</a:t>
                      </a:r>
                      <a:r>
                        <a:rPr lang="el-GR" sz="1800" b="1" u="none" strike="noStrike" dirty="0" err="1" smtClean="0">
                          <a:solidFill>
                            <a:srgbClr val="552C25"/>
                          </a:solidFill>
                        </a:rPr>
                        <a:t>βουτυλεστέρας</a:t>
                      </a:r>
                      <a:r>
                        <a:rPr lang="en-US" sz="1800" b="1" u="none" strike="noStrike" dirty="0" smtClean="0">
                          <a:solidFill>
                            <a:srgbClr val="552C25"/>
                          </a:solidFill>
                        </a:rPr>
                        <a:t> </a:t>
                      </a:r>
                      <a:endParaRPr lang="en-US" sz="1800" b="1" i="0" u="none" strike="noStrike" dirty="0">
                        <a:solidFill>
                          <a:srgbClr val="552C25"/>
                        </a:solidFill>
                        <a:latin typeface="Arial Narrow" pitchFamily="34" charset="0"/>
                      </a:endParaRPr>
                    </a:p>
                  </a:txBody>
                  <a:tcPr marL="36000" marR="0" marT="7200" marB="7200" anchor="ctr"/>
                </a:tc>
                <a:tc>
                  <a:txBody>
                    <a:bodyPr/>
                    <a:lstStyle/>
                    <a:p>
                      <a:pPr algn="ctr" fontAlgn="ctr"/>
                      <a:r>
                        <a:rPr lang="el-GR" sz="1800" u="none" strike="noStrike" dirty="0"/>
                        <a:t>17.4</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15.8</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3.7</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6.3</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552C25"/>
                          </a:solidFill>
                        </a:rPr>
                        <a:t>οξικός</a:t>
                      </a:r>
                      <a:r>
                        <a:rPr lang="el-GR" sz="1800" b="1" u="none" strike="noStrike" baseline="0" dirty="0" smtClean="0">
                          <a:solidFill>
                            <a:srgbClr val="552C25"/>
                          </a:solidFill>
                        </a:rPr>
                        <a:t> ισο</a:t>
                      </a:r>
                      <a:r>
                        <a:rPr lang="el-GR" sz="1800" b="1" u="none" strike="noStrike" dirty="0" smtClean="0">
                          <a:solidFill>
                            <a:srgbClr val="552C25"/>
                          </a:solidFill>
                        </a:rPr>
                        <a:t>βουτυλεστέρας</a:t>
                      </a:r>
                      <a:r>
                        <a:rPr lang="en-US" sz="1800" b="1" u="none" strike="noStrike" dirty="0" smtClean="0">
                          <a:solidFill>
                            <a:srgbClr val="552C25"/>
                          </a:solidFill>
                        </a:rPr>
                        <a:t> </a:t>
                      </a:r>
                      <a:endParaRPr lang="en-US" sz="1800" b="1" i="0" u="none" strike="noStrike" dirty="0">
                        <a:solidFill>
                          <a:srgbClr val="552C25"/>
                        </a:solidFill>
                        <a:latin typeface="Arial Narrow" pitchFamily="34" charset="0"/>
                      </a:endParaRPr>
                    </a:p>
                  </a:txBody>
                  <a:tcPr marL="36000" marR="0" marT="7200" marB="7200" anchor="ctr"/>
                </a:tc>
                <a:tc>
                  <a:txBody>
                    <a:bodyPr/>
                    <a:lstStyle/>
                    <a:p>
                      <a:pPr algn="ctr" fontAlgn="ctr"/>
                      <a:r>
                        <a:rPr lang="el-GR" sz="1800" u="none" strike="noStrike" dirty="0"/>
                        <a:t>16.8</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15.1</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3.7</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6.3</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552C25"/>
                          </a:solidFill>
                        </a:rPr>
                        <a:t>οξικός</a:t>
                      </a:r>
                      <a:r>
                        <a:rPr lang="el-GR" sz="1800" b="1" u="none" strike="noStrike" baseline="0" dirty="0" smtClean="0">
                          <a:solidFill>
                            <a:srgbClr val="552C25"/>
                          </a:solidFill>
                        </a:rPr>
                        <a:t> 2-αιθοξυαιθυλεστέρας</a:t>
                      </a:r>
                      <a:endParaRPr lang="en-US" sz="1800" b="1" i="0" u="none" strike="noStrike" dirty="0">
                        <a:solidFill>
                          <a:srgbClr val="552C25"/>
                        </a:solidFill>
                        <a:latin typeface="Arial Narrow" pitchFamily="34" charset="0"/>
                      </a:endParaRPr>
                    </a:p>
                  </a:txBody>
                  <a:tcPr marL="36000" marR="0" marT="7200" marB="7200" anchor="ctr"/>
                </a:tc>
                <a:tc>
                  <a:txBody>
                    <a:bodyPr/>
                    <a:lstStyle/>
                    <a:p>
                      <a:pPr algn="ctr" fontAlgn="ctr"/>
                      <a:r>
                        <a:rPr lang="el-GR" sz="1800" u="none" strike="noStrike" dirty="0"/>
                        <a:t>20.0</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16.0</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4.7</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10.6</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552C25"/>
                          </a:solidFill>
                        </a:rPr>
                        <a:t>οξικός</a:t>
                      </a:r>
                      <a:r>
                        <a:rPr lang="el-GR" sz="1800" b="1" u="none" strike="noStrike" baseline="0" dirty="0" smtClean="0">
                          <a:solidFill>
                            <a:srgbClr val="552C25"/>
                          </a:solidFill>
                        </a:rPr>
                        <a:t> ισοαμυλεστέρας</a:t>
                      </a:r>
                      <a:endParaRPr lang="en-US" sz="1800" b="1" i="0" u="none" strike="noStrike" dirty="0">
                        <a:solidFill>
                          <a:srgbClr val="552C25"/>
                        </a:solidFill>
                        <a:latin typeface="Arial Narrow" pitchFamily="34" charset="0"/>
                      </a:endParaRPr>
                    </a:p>
                  </a:txBody>
                  <a:tcPr marL="36000" marR="0" marT="7200" marB="7200" anchor="ctr"/>
                </a:tc>
                <a:tc>
                  <a:txBody>
                    <a:bodyPr/>
                    <a:lstStyle/>
                    <a:p>
                      <a:pPr algn="ctr" fontAlgn="ctr"/>
                      <a:r>
                        <a:rPr lang="el-GR" sz="1800" u="none" strike="noStrike" dirty="0"/>
                        <a:t>17.1</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15.3</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3.1</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7.0</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i="0" u="none" strike="noStrike" dirty="0" smtClean="0">
                          <a:solidFill>
                            <a:srgbClr val="552C25"/>
                          </a:solidFill>
                          <a:latin typeface="+mn-lt"/>
                        </a:rPr>
                        <a:t>ισοβουτυρικός</a:t>
                      </a:r>
                      <a:r>
                        <a:rPr lang="el-GR" sz="1800" b="1" i="0" u="none" strike="noStrike" baseline="0" dirty="0" smtClean="0">
                          <a:solidFill>
                            <a:srgbClr val="552C25"/>
                          </a:solidFill>
                          <a:latin typeface="+mn-lt"/>
                        </a:rPr>
                        <a:t> ισοβουτυλεστέρας</a:t>
                      </a:r>
                      <a:endParaRPr lang="en-US" sz="1800" b="1" i="0" u="none" strike="noStrike" dirty="0">
                        <a:solidFill>
                          <a:srgbClr val="552C25"/>
                        </a:solidFill>
                        <a:latin typeface="Arial Narrow" pitchFamily="34" charset="0"/>
                      </a:endParaRPr>
                    </a:p>
                  </a:txBody>
                  <a:tcPr marL="36000" marR="0" marT="7200" marB="7200" anchor="ctr"/>
                </a:tc>
                <a:tc>
                  <a:txBody>
                    <a:bodyPr/>
                    <a:lstStyle/>
                    <a:p>
                      <a:pPr algn="ctr" fontAlgn="ctr"/>
                      <a:r>
                        <a:rPr lang="el-GR" sz="1800" u="none" strike="noStrike" dirty="0"/>
                        <a:t>16.5</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15.1</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2.9</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5.9</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νιτρομεθάνιο</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25.1</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15.8</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18.8</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5.1</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νιτροαιθάνιο</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22.7</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16.0</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15.5</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4.5</a:t>
                      </a:r>
                      <a:endParaRPr lang="el-GR" sz="1800" b="0" i="0" u="none" strike="noStrike" dirty="0">
                        <a:latin typeface="Arial Narrow" pitchFamily="34" charset="0"/>
                      </a:endParaRPr>
                    </a:p>
                  </a:txBody>
                  <a:tcPr marL="0" marR="0" marT="0" marB="0" anchor="ctr"/>
                </a:tc>
              </a:tr>
              <a:tr h="65552">
                <a:tc>
                  <a:txBody>
                    <a:bodyPr/>
                    <a:lstStyle/>
                    <a:p>
                      <a:pPr algn="l" fontAlgn="ctr"/>
                      <a:r>
                        <a:rPr lang="en-US" sz="1800" b="1" u="none" strike="noStrike" dirty="0" smtClean="0">
                          <a:solidFill>
                            <a:srgbClr val="004A82"/>
                          </a:solidFill>
                        </a:rPr>
                        <a:t>2-</a:t>
                      </a:r>
                      <a:r>
                        <a:rPr lang="el-GR" sz="1800" b="1" u="none" strike="noStrike" dirty="0" err="1" smtClean="0">
                          <a:solidFill>
                            <a:srgbClr val="004A82"/>
                          </a:solidFill>
                        </a:rPr>
                        <a:t>νιτροπροπάνιο</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20.6</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16.2</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12.1</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4.1</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νιτροβενζόλιο</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22.2</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20.0</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8.6</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4.1</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αιθανολαμίνη</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31.5</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17.2</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15.6</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21.3</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αιθυλενοδιαμίνη</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25.3</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16.6</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8.8</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17.0</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πυριδίνη</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21.8</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19.0</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8.8</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5.9</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μορφολίνη</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21.5</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18.8</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4.9</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9.2</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ανιλίνη</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22.6</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19.4</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5.1</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10.0</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Ν-μεθυλ-</a:t>
                      </a:r>
                      <a:r>
                        <a:rPr lang="el-GR" sz="1800" b="1" u="none" strike="noStrike" dirty="0" err="1" smtClean="0">
                          <a:solidFill>
                            <a:srgbClr val="004A82"/>
                          </a:solidFill>
                        </a:rPr>
                        <a:t>πυρολιδόνη</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22.9</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18.0</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12.3</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7.2</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κυκλοεξυλαμίνη</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18.9</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17.4</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3.1</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6.6</a:t>
                      </a:r>
                      <a:endParaRPr lang="el-GR" sz="1800" b="0" i="0" u="none" strike="noStrike" dirty="0">
                        <a:latin typeface="Arial Narrow" pitchFamily="34" charset="0"/>
                      </a:endParaRPr>
                    </a:p>
                  </a:txBody>
                  <a:tcPr marL="0" marR="0" marT="0" marB="0" anchor="ctr"/>
                </a:tc>
              </a:tr>
              <a:tr h="65552">
                <a:tc>
                  <a:txBody>
                    <a:bodyPr/>
                    <a:lstStyle/>
                    <a:p>
                      <a:pPr algn="l" fontAlgn="ctr"/>
                      <a:r>
                        <a:rPr lang="el-GR" sz="1800" b="1" u="none" strike="noStrike" dirty="0" smtClean="0">
                          <a:solidFill>
                            <a:srgbClr val="004A82"/>
                          </a:solidFill>
                        </a:rPr>
                        <a:t>κινολίνη</a:t>
                      </a:r>
                      <a:endParaRPr lang="en-US" sz="1800" b="1" i="0" u="none" strike="noStrike" dirty="0">
                        <a:solidFill>
                          <a:srgbClr val="004A82"/>
                        </a:solidFill>
                        <a:latin typeface="Arial Narrow" pitchFamily="34" charset="0"/>
                      </a:endParaRPr>
                    </a:p>
                  </a:txBody>
                  <a:tcPr marL="36000" marR="0" marT="7200" marB="7200" anchor="ctr"/>
                </a:tc>
                <a:tc>
                  <a:txBody>
                    <a:bodyPr/>
                    <a:lstStyle/>
                    <a:p>
                      <a:pPr algn="ctr" fontAlgn="ctr"/>
                      <a:r>
                        <a:rPr lang="el-GR" sz="1800" u="none" strike="noStrike" dirty="0"/>
                        <a:t>22.0</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19.4</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7.0</a:t>
                      </a:r>
                      <a:endParaRPr lang="el-GR" sz="1800" b="0" i="0" u="none" strike="noStrike" dirty="0">
                        <a:latin typeface="Arial Narrow" pitchFamily="34" charset="0"/>
                      </a:endParaRPr>
                    </a:p>
                  </a:txBody>
                  <a:tcPr marL="0" marR="0" marT="8023" marB="8023" anchor="ctr"/>
                </a:tc>
                <a:tc>
                  <a:txBody>
                    <a:bodyPr/>
                    <a:lstStyle/>
                    <a:p>
                      <a:pPr algn="ctr" fontAlgn="ctr"/>
                      <a:r>
                        <a:rPr lang="el-GR" sz="1800" u="none" strike="noStrike" dirty="0"/>
                        <a:t>7.6</a:t>
                      </a:r>
                      <a:endParaRPr lang="el-GR" sz="1800" b="0" i="0" u="none" strike="noStrike" dirty="0">
                        <a:latin typeface="Arial Narrow" pitchFamily="34" charset="0"/>
                      </a:endParaRPr>
                    </a:p>
                  </a:txBody>
                  <a:tcPr marL="0" marR="0" marT="0" marB="0" anchor="ctr"/>
                </a:tc>
              </a:tr>
            </a:tbl>
          </a:graphicData>
        </a:graphic>
      </p:graphicFrame>
    </p:spTree>
    <p:extLst>
      <p:ext uri="{BB962C8B-B14F-4D97-AF65-F5344CB8AC3E}">
        <p14:creationId xmlns:p14="http://schemas.microsoft.com/office/powerpoint/2010/main" val="135144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Παράμετροι διαλυτότητας </a:t>
            </a:r>
            <a:r>
              <a:rPr lang="en-US" dirty="0" smtClean="0"/>
              <a:t>Hildebrand</a:t>
            </a:r>
            <a:endParaRPr lang="el-GR" dirty="0"/>
          </a:p>
        </p:txBody>
      </p:sp>
      <p:sp>
        <p:nvSpPr>
          <p:cNvPr id="3" name="2 - Θέση περιεχομένου"/>
          <p:cNvSpPr>
            <a:spLocks noGrp="1"/>
          </p:cNvSpPr>
          <p:nvPr>
            <p:ph idx="1"/>
          </p:nvPr>
        </p:nvSpPr>
        <p:spPr>
          <a:xfrm>
            <a:off x="457200" y="1600200"/>
            <a:ext cx="8229600" cy="892696"/>
          </a:xfrm>
        </p:spPr>
        <p:txBody>
          <a:bodyPr>
            <a:normAutofit/>
          </a:bodyPr>
          <a:lstStyle/>
          <a:p>
            <a:pPr>
              <a:spcBef>
                <a:spcPts val="3600"/>
              </a:spcBef>
            </a:pPr>
            <a:r>
              <a:rPr lang="el-GR" sz="2400" dirty="0" smtClean="0"/>
              <a:t>Οι παράμετροι διαλυτότητας </a:t>
            </a:r>
            <a:r>
              <a:rPr lang="en-US" sz="2400" dirty="0" smtClean="0"/>
              <a:t>Hildebrand</a:t>
            </a:r>
            <a:r>
              <a:rPr lang="el-GR" sz="2400" dirty="0" smtClean="0"/>
              <a:t> για μια χημική ένωση προσδιορίζονται πειραματικά μέσω της εξάτμισής της, </a:t>
            </a:r>
          </a:p>
          <a:p>
            <a:endParaRPr lang="el-GR" dirty="0"/>
          </a:p>
        </p:txBody>
      </p:sp>
      <p:sp>
        <p:nvSpPr>
          <p:cNvPr id="8" name="Ορθογώνιο 7"/>
          <p:cNvSpPr/>
          <p:nvPr/>
        </p:nvSpPr>
        <p:spPr>
          <a:xfrm>
            <a:off x="457200" y="2986313"/>
            <a:ext cx="2768387" cy="461665"/>
          </a:xfrm>
          <a:prstGeom prst="rect">
            <a:avLst/>
          </a:prstGeom>
        </p:spPr>
        <p:txBody>
          <a:bodyPr wrap="none">
            <a:spAutoFit/>
          </a:bodyPr>
          <a:lstStyle/>
          <a:p>
            <a:pPr marL="342900" indent="-342900">
              <a:spcBef>
                <a:spcPts val="3600"/>
              </a:spcBef>
              <a:buFont typeface="Arial" panose="020B0604020202020204" pitchFamily="34" charset="0"/>
              <a:buChar char="•"/>
            </a:pPr>
            <a:r>
              <a:rPr lang="el-GR" sz="2400" dirty="0">
                <a:solidFill>
                  <a:prstClr val="black"/>
                </a:solidFill>
                <a:latin typeface="Calibri"/>
              </a:rPr>
              <a:t>βάσει της σχέσης:</a:t>
            </a:r>
          </a:p>
        </p:txBody>
      </p:sp>
      <mc:AlternateContent xmlns:mc="http://schemas.openxmlformats.org/markup-compatibility/2006" xmlns:a14="http://schemas.microsoft.com/office/drawing/2010/main">
        <mc:Choice Requires="a14">
          <p:sp>
            <p:nvSpPr>
              <p:cNvPr id="4" name="TextBox 3"/>
              <p:cNvSpPr txBox="1"/>
              <p:nvPr/>
            </p:nvSpPr>
            <p:spPr>
              <a:xfrm>
                <a:off x="3347864" y="2515061"/>
                <a:ext cx="3250505"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800" i="1" smtClean="0">
                          <a:solidFill>
                            <a:prstClr val="black"/>
                          </a:solidFill>
                          <a:latin typeface="Cambria Math" panose="02040503050406030204" pitchFamily="18" charset="0"/>
                        </a:rPr>
                        <m:t>𝛿</m:t>
                      </m:r>
                      <m:r>
                        <a:rPr lang="el-GR" sz="2800" i="1" smtClean="0">
                          <a:solidFill>
                            <a:prstClr val="black"/>
                          </a:solidFill>
                          <a:latin typeface="Cambria Math" panose="02040503050406030204" pitchFamily="18" charset="0"/>
                        </a:rPr>
                        <m:t>=</m:t>
                      </m:r>
                      <m:rad>
                        <m:radPr>
                          <m:degHide m:val="on"/>
                          <m:ctrlPr>
                            <a:rPr lang="el-GR" sz="2800" i="1" smtClean="0">
                              <a:solidFill>
                                <a:prstClr val="black"/>
                              </a:solidFill>
                              <a:latin typeface="Cambria Math" panose="02040503050406030204" pitchFamily="18" charset="0"/>
                            </a:rPr>
                          </m:ctrlPr>
                        </m:radPr>
                        <m:deg/>
                        <m:e>
                          <m:r>
                            <a:rPr lang="en-US" sz="2800" i="1" smtClean="0">
                              <a:solidFill>
                                <a:prstClr val="black"/>
                              </a:solidFill>
                              <a:latin typeface="Cambria Math" panose="02040503050406030204" pitchFamily="18" charset="0"/>
                            </a:rPr>
                            <m:t>𝑐</m:t>
                          </m:r>
                        </m:e>
                      </m:rad>
                      <m:r>
                        <a:rPr lang="en-US" sz="2800" i="1" smtClean="0">
                          <a:solidFill>
                            <a:prstClr val="black"/>
                          </a:solidFill>
                          <a:latin typeface="Cambria Math" panose="02040503050406030204" pitchFamily="18" charset="0"/>
                        </a:rPr>
                        <m:t>=</m:t>
                      </m:r>
                      <m:rad>
                        <m:radPr>
                          <m:degHide m:val="on"/>
                          <m:ctrlPr>
                            <a:rPr lang="en-US" sz="2800" i="1" smtClean="0">
                              <a:solidFill>
                                <a:prstClr val="black"/>
                              </a:solidFill>
                              <a:latin typeface="Cambria Math" panose="02040503050406030204" pitchFamily="18" charset="0"/>
                            </a:rPr>
                          </m:ctrlPr>
                        </m:radPr>
                        <m:deg/>
                        <m:e>
                          <m:f>
                            <m:fPr>
                              <m:ctrlPr>
                                <a:rPr lang="en-US" sz="2800" i="1" smtClean="0">
                                  <a:solidFill>
                                    <a:prstClr val="black"/>
                                  </a:solidFill>
                                  <a:latin typeface="Cambria Math" panose="02040503050406030204" pitchFamily="18" charset="0"/>
                                </a:rPr>
                              </m:ctrlPr>
                            </m:fPr>
                            <m:num>
                              <m:r>
                                <m:rPr>
                                  <m:sty m:val="p"/>
                                </m:rPr>
                                <a:rPr lang="el-GR" sz="2800" smtClean="0">
                                  <a:solidFill>
                                    <a:prstClr val="black"/>
                                  </a:solidFill>
                                  <a:latin typeface="Cambria Math" panose="02040503050406030204" pitchFamily="18" charset="0"/>
                                </a:rPr>
                                <m:t>Δ</m:t>
                              </m:r>
                              <m:r>
                                <m:rPr>
                                  <m:sty m:val="p"/>
                                </m:rPr>
                                <a:rPr lang="en-US" sz="2800" smtClean="0">
                                  <a:solidFill>
                                    <a:prstClr val="black"/>
                                  </a:solidFill>
                                  <a:latin typeface="Cambria Math" panose="02040503050406030204" pitchFamily="18" charset="0"/>
                                </a:rPr>
                                <m:t>H</m:t>
                              </m:r>
                              <m:r>
                                <a:rPr lang="en-US" sz="2800" smtClean="0">
                                  <a:solidFill>
                                    <a:prstClr val="black"/>
                                  </a:solidFill>
                                  <a:latin typeface="Cambria Math" panose="02040503050406030204" pitchFamily="18" charset="0"/>
                                </a:rPr>
                                <m:t>−</m:t>
                              </m:r>
                              <m:r>
                                <m:rPr>
                                  <m:sty m:val="p"/>
                                </m:rPr>
                                <a:rPr lang="en-US" sz="2800" smtClean="0">
                                  <a:solidFill>
                                    <a:prstClr val="black"/>
                                  </a:solidFill>
                                  <a:latin typeface="Cambria Math" panose="02040503050406030204" pitchFamily="18" charset="0"/>
                                </a:rPr>
                                <m:t>RT</m:t>
                              </m:r>
                            </m:num>
                            <m:den>
                              <m:r>
                                <a:rPr lang="en-US" sz="2800" i="1" smtClean="0">
                                  <a:solidFill>
                                    <a:prstClr val="black"/>
                                  </a:solidFill>
                                  <a:latin typeface="Cambria Math" panose="02040503050406030204" pitchFamily="18" charset="0"/>
                                </a:rPr>
                                <m:t>𝑉</m:t>
                              </m:r>
                            </m:den>
                          </m:f>
                        </m:e>
                      </m:rad>
                    </m:oMath>
                  </m:oMathPara>
                </a14:m>
                <a:endParaRPr lang="el-GR" sz="2800"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47864" y="2515061"/>
                <a:ext cx="3250505" cy="1273041"/>
              </a:xfrm>
              <a:prstGeom prst="rect">
                <a:avLst/>
              </a:prstGeom>
              <a:blipFill rotWithShape="0">
                <a:blip r:embed="rId2"/>
                <a:stretch>
                  <a:fillRect/>
                </a:stretch>
              </a:blipFill>
            </p:spPr>
            <p:txBody>
              <a:bodyPr/>
              <a:lstStyle/>
              <a:p>
                <a:r>
                  <a:rPr lang="el-GR">
                    <a:noFill/>
                  </a:rPr>
                  <a:t> </a:t>
                </a:r>
              </a:p>
            </p:txBody>
          </p:sp>
        </mc:Fallback>
      </mc:AlternateContent>
      <p:sp>
        <p:nvSpPr>
          <p:cNvPr id="7" name="Ορθογώνιο 6"/>
          <p:cNvSpPr/>
          <p:nvPr/>
        </p:nvSpPr>
        <p:spPr>
          <a:xfrm>
            <a:off x="755576" y="3593827"/>
            <a:ext cx="4572000" cy="3062377"/>
          </a:xfrm>
          <a:prstGeom prst="rect">
            <a:avLst/>
          </a:prstGeom>
        </p:spPr>
        <p:txBody>
          <a:bodyPr>
            <a:spAutoFit/>
          </a:bodyPr>
          <a:lstStyle/>
          <a:p>
            <a:r>
              <a:rPr lang="el-GR" sz="2400" dirty="0">
                <a:solidFill>
                  <a:prstClr val="black"/>
                </a:solidFill>
                <a:latin typeface="Calibri"/>
              </a:rPr>
              <a:t>όπου: </a:t>
            </a:r>
          </a:p>
          <a:p>
            <a:pPr>
              <a:spcBef>
                <a:spcPts val="600"/>
              </a:spcBef>
            </a:pPr>
            <a:r>
              <a:rPr lang="el-GR" sz="2400" dirty="0">
                <a:solidFill>
                  <a:prstClr val="black"/>
                </a:solidFill>
                <a:latin typeface="Calibri"/>
              </a:rPr>
              <a:t>c = Πυκνότητα ενέργειας συνοχής</a:t>
            </a:r>
          </a:p>
          <a:p>
            <a:pPr>
              <a:spcBef>
                <a:spcPts val="600"/>
              </a:spcBef>
            </a:pPr>
            <a:r>
              <a:rPr lang="el-GR" sz="2400" dirty="0">
                <a:solidFill>
                  <a:prstClr val="black"/>
                </a:solidFill>
                <a:latin typeface="Calibri"/>
              </a:rPr>
              <a:t>ΔH = θερμότητα εξαέρωσης</a:t>
            </a:r>
          </a:p>
          <a:p>
            <a:pPr>
              <a:spcBef>
                <a:spcPts val="600"/>
              </a:spcBef>
            </a:pPr>
            <a:r>
              <a:rPr lang="el-GR" sz="2400" dirty="0">
                <a:solidFill>
                  <a:prstClr val="black"/>
                </a:solidFill>
                <a:latin typeface="Calibri"/>
              </a:rPr>
              <a:t>R = παγκόσμια σταθερά των αερίων </a:t>
            </a:r>
          </a:p>
          <a:p>
            <a:pPr>
              <a:spcBef>
                <a:spcPts val="600"/>
              </a:spcBef>
            </a:pPr>
            <a:r>
              <a:rPr lang="el-GR" sz="2400" dirty="0">
                <a:solidFill>
                  <a:prstClr val="black"/>
                </a:solidFill>
                <a:latin typeface="Calibri"/>
              </a:rPr>
              <a:t>T = θερμοκρασία (Kelvin)</a:t>
            </a:r>
          </a:p>
          <a:p>
            <a:pPr>
              <a:spcBef>
                <a:spcPts val="600"/>
              </a:spcBef>
            </a:pPr>
            <a:r>
              <a:rPr lang="el-GR" sz="2400" dirty="0">
                <a:solidFill>
                  <a:prstClr val="black"/>
                </a:solidFill>
                <a:latin typeface="Calibri"/>
              </a:rPr>
              <a:t>Vm = μοριακός όγκος </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1847669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Πίνακας: παράμετροι </a:t>
            </a:r>
            <a:r>
              <a:rPr lang="en-US" sz="4400" dirty="0"/>
              <a:t>Hansen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6</a:t>
            </a:r>
            <a:r>
              <a:rPr lang="en-US" sz="3600" b="0" dirty="0" smtClean="0"/>
              <a:t> </a:t>
            </a:r>
            <a:r>
              <a:rPr lang="el-GR" sz="3600" b="0" dirty="0"/>
              <a:t>από </a:t>
            </a:r>
            <a:r>
              <a:rPr lang="el-GR" sz="3600" b="0" dirty="0" smtClean="0"/>
              <a:t>8)</a:t>
            </a:r>
            <a:endParaRPr lang="el-GR" sz="3600" dirty="0"/>
          </a:p>
        </p:txBody>
      </p:sp>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19</a:t>
            </a:fld>
            <a:endParaRPr lang="el-GR" dirty="0">
              <a:solidFill>
                <a:prstClr val="black"/>
              </a:solidFill>
            </a:endParaRPr>
          </a:p>
        </p:txBody>
      </p:sp>
      <p:graphicFrame>
        <p:nvGraphicFramePr>
          <p:cNvPr id="5" name="Πίνακας 4"/>
          <p:cNvGraphicFramePr>
            <a:graphicFrameLocks noGrp="1"/>
          </p:cNvGraphicFramePr>
          <p:nvPr>
            <p:extLst/>
          </p:nvPr>
        </p:nvGraphicFramePr>
        <p:xfrm>
          <a:off x="827584" y="1700808"/>
          <a:ext cx="7560840" cy="4400404"/>
        </p:xfrm>
        <a:graphic>
          <a:graphicData uri="http://schemas.openxmlformats.org/drawingml/2006/table">
            <a:tbl>
              <a:tblPr>
                <a:tableStyleId>{5940675A-B579-460E-94D1-54222C63F5DA}</a:tableStyleId>
              </a:tblPr>
              <a:tblGrid>
                <a:gridCol w="3459330"/>
                <a:gridCol w="946503"/>
                <a:gridCol w="1104252"/>
                <a:gridCol w="1104252"/>
                <a:gridCol w="946503"/>
              </a:tblGrid>
              <a:tr h="65552">
                <a:tc>
                  <a:txBody>
                    <a:bodyPr/>
                    <a:lstStyle/>
                    <a:p>
                      <a:pPr algn="ctr" fontAlgn="ctr"/>
                      <a:r>
                        <a:rPr lang="en-US" sz="2200" b="1" u="none" strike="noStrike" dirty="0"/>
                        <a:t>solvent</a:t>
                      </a:r>
                      <a:endParaRPr lang="en-US" sz="2200" b="1" i="0" u="none" strike="noStrike" dirty="0">
                        <a:solidFill>
                          <a:srgbClr val="FFFFFF"/>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h</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d</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p</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t</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r>
              <a:tr h="65552">
                <a:tc>
                  <a:txBody>
                    <a:bodyPr/>
                    <a:lstStyle/>
                    <a:p>
                      <a:pPr algn="l" fontAlgn="ctr"/>
                      <a:r>
                        <a:rPr lang="el-GR" sz="1800" b="1" u="none" strike="noStrike" dirty="0" smtClean="0">
                          <a:solidFill>
                            <a:srgbClr val="004A82"/>
                          </a:solidFill>
                          <a:latin typeface="+mn-lt"/>
                        </a:rPr>
                        <a:t>φορμαμίδιο</a:t>
                      </a:r>
                      <a:endParaRPr lang="en-US" sz="1800" b="1" i="0" u="none" strike="noStrike" dirty="0">
                        <a:solidFill>
                          <a:srgbClr val="004A82"/>
                        </a:solidFill>
                        <a:latin typeface="+mn-lt"/>
                      </a:endParaRPr>
                    </a:p>
                  </a:txBody>
                  <a:tcPr marL="36000" marR="0" marT="7200" marB="7200" anchor="ctr"/>
                </a:tc>
                <a:tc>
                  <a:txBody>
                    <a:bodyPr/>
                    <a:lstStyle/>
                    <a:p>
                      <a:pPr algn="ctr" fontAlgn="ctr"/>
                      <a:r>
                        <a:rPr lang="el-GR" sz="1800" u="none" strike="noStrike" dirty="0">
                          <a:latin typeface="+mn-lt"/>
                        </a:rPr>
                        <a:t>36.6</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17.2</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26.2</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19.0</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004A82"/>
                          </a:solidFill>
                          <a:latin typeface="+mn-lt"/>
                        </a:rPr>
                        <a:t>N,N-</a:t>
                      </a:r>
                      <a:r>
                        <a:rPr lang="el-GR" sz="1800" b="1" u="none" strike="noStrike" dirty="0" smtClean="0">
                          <a:solidFill>
                            <a:srgbClr val="004A82"/>
                          </a:solidFill>
                          <a:latin typeface="+mn-lt"/>
                        </a:rPr>
                        <a:t>διμεθυλοφορμαμίδιο (</a:t>
                      </a:r>
                      <a:r>
                        <a:rPr lang="en-US" sz="1800" b="1" u="none" strike="noStrike" dirty="0" smtClean="0">
                          <a:solidFill>
                            <a:srgbClr val="004A82"/>
                          </a:solidFill>
                          <a:latin typeface="+mn-lt"/>
                        </a:rPr>
                        <a:t>DMF) </a:t>
                      </a:r>
                      <a:endParaRPr lang="en-US" sz="1800" b="1" i="0" u="none" strike="noStrike" dirty="0">
                        <a:solidFill>
                          <a:srgbClr val="004A82"/>
                        </a:solidFill>
                        <a:latin typeface="+mn-lt"/>
                      </a:endParaRPr>
                    </a:p>
                  </a:txBody>
                  <a:tcPr marL="36000" marR="0" marT="7200" marB="7200" anchor="ctr"/>
                </a:tc>
                <a:tc>
                  <a:txBody>
                    <a:bodyPr/>
                    <a:lstStyle/>
                    <a:p>
                      <a:pPr algn="ctr" fontAlgn="ctr"/>
                      <a:r>
                        <a:rPr lang="el-GR" sz="1800" u="none" strike="noStrike" dirty="0">
                          <a:latin typeface="+mn-lt"/>
                        </a:rPr>
                        <a:t>24.8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17.4</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13.7</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11.3</a:t>
                      </a:r>
                      <a:endParaRPr lang="el-GR" sz="1800" b="0" i="0" u="none" strike="noStrike" dirty="0">
                        <a:latin typeface="+mn-lt"/>
                      </a:endParaRPr>
                    </a:p>
                  </a:txBody>
                  <a:tcPr marL="0" marR="0" marT="0" marB="0" anchor="ctr"/>
                </a:tc>
              </a:tr>
              <a:tr h="65552">
                <a:tc>
                  <a:txBody>
                    <a:bodyPr/>
                    <a:lstStyle/>
                    <a:p>
                      <a:pPr algn="l" fontAlgn="ctr"/>
                      <a:r>
                        <a:rPr lang="el-GR" sz="1800" b="1" i="0" u="none" strike="noStrike" dirty="0" smtClean="0">
                          <a:solidFill>
                            <a:srgbClr val="7E7C1E"/>
                          </a:solidFill>
                          <a:latin typeface="+mn-lt"/>
                        </a:rPr>
                        <a:t>διθειάνθρακας</a:t>
                      </a:r>
                      <a:endParaRPr lang="en-US" sz="1800" b="1" i="0" u="none" strike="noStrike" dirty="0">
                        <a:solidFill>
                          <a:srgbClr val="7E7C1E"/>
                        </a:solidFill>
                        <a:latin typeface="+mn-lt"/>
                      </a:endParaRPr>
                    </a:p>
                  </a:txBody>
                  <a:tcPr marL="36000" marR="0" marT="7200" marB="7200" anchor="ctr"/>
                </a:tc>
                <a:tc>
                  <a:txBody>
                    <a:bodyPr/>
                    <a:lstStyle/>
                    <a:p>
                      <a:pPr algn="ctr" fontAlgn="ctr"/>
                      <a:r>
                        <a:rPr lang="el-GR" sz="1800" u="none" strike="noStrike" dirty="0">
                          <a:latin typeface="+mn-lt"/>
                        </a:rPr>
                        <a:t>20.5</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20.5</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0.0</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0.6</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7E7C1E"/>
                          </a:solidFill>
                          <a:latin typeface="+mn-lt"/>
                        </a:rPr>
                        <a:t>διμεθυλοσουλφοξείδιο (</a:t>
                      </a:r>
                      <a:r>
                        <a:rPr lang="en-US" sz="1800" b="1" u="none" strike="noStrike" dirty="0" smtClean="0">
                          <a:solidFill>
                            <a:srgbClr val="7E7C1E"/>
                          </a:solidFill>
                          <a:latin typeface="+mn-lt"/>
                        </a:rPr>
                        <a:t>DMSO)</a:t>
                      </a:r>
                      <a:endParaRPr lang="en-US" sz="1800" b="1" i="0" u="none" strike="noStrike" dirty="0">
                        <a:solidFill>
                          <a:srgbClr val="7E7C1E"/>
                        </a:solidFill>
                        <a:latin typeface="+mn-lt"/>
                      </a:endParaRPr>
                    </a:p>
                  </a:txBody>
                  <a:tcPr marL="36000" marR="0" marT="7200" marB="7200" anchor="ctr"/>
                </a:tc>
                <a:tc>
                  <a:txBody>
                    <a:bodyPr/>
                    <a:lstStyle/>
                    <a:p>
                      <a:pPr algn="ctr" fontAlgn="ctr"/>
                      <a:r>
                        <a:rPr lang="el-GR" sz="1800" u="none" strike="noStrike" dirty="0">
                          <a:latin typeface="+mn-lt"/>
                        </a:rPr>
                        <a:t>26.7</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18.4</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16.4</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10.2</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7E7C1E"/>
                          </a:solidFill>
                          <a:latin typeface="+mn-lt"/>
                        </a:rPr>
                        <a:t>αιθανοθειόλη</a:t>
                      </a:r>
                      <a:endParaRPr lang="en-US" sz="1800" b="1" i="0" u="none" strike="noStrike" dirty="0">
                        <a:solidFill>
                          <a:srgbClr val="7E7C1E"/>
                        </a:solidFill>
                        <a:latin typeface="+mn-lt"/>
                      </a:endParaRPr>
                    </a:p>
                  </a:txBody>
                  <a:tcPr marL="36000" marR="0" marT="7200" marB="7200" anchor="ctr"/>
                </a:tc>
                <a:tc>
                  <a:txBody>
                    <a:bodyPr/>
                    <a:lstStyle/>
                    <a:p>
                      <a:pPr algn="ctr" fontAlgn="ctr"/>
                      <a:r>
                        <a:rPr lang="el-GR" sz="1800" u="none" strike="noStrike" dirty="0">
                          <a:latin typeface="+mn-lt"/>
                        </a:rPr>
                        <a:t>18.6</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15.8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6.6</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7.2</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latin typeface="+mn-lt"/>
                        </a:rPr>
                        <a:t>μεθανόλη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29.6</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15.1</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12.3</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22.3</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latin typeface="+mn-lt"/>
                        </a:rPr>
                        <a:t>αιθανόλη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26.5</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15.8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8.8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19.4</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latin typeface="+mn-lt"/>
                        </a:rPr>
                        <a:t>αλλυλική αλκοόλη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25.7</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16.2</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10.8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16.8</a:t>
                      </a:r>
                      <a:endParaRPr lang="el-GR" sz="1800" b="0" i="0" u="none" strike="noStrike" dirty="0">
                        <a:latin typeface="+mn-lt"/>
                      </a:endParaRPr>
                    </a:p>
                  </a:txBody>
                  <a:tcPr marL="0" marR="0" marT="0" marB="0" anchor="ctr"/>
                </a:tc>
              </a:tr>
              <a:tr h="65552">
                <a:tc>
                  <a:txBody>
                    <a:bodyPr/>
                    <a:lstStyle/>
                    <a:p>
                      <a:pPr algn="l" fontAlgn="ctr"/>
                      <a:r>
                        <a:rPr lang="el-GR" sz="1800" b="1" u="none" strike="noStrike" noProof="0" dirty="0" smtClean="0">
                          <a:solidFill>
                            <a:srgbClr val="2D1341"/>
                          </a:solidFill>
                          <a:latin typeface="+mn-lt"/>
                        </a:rPr>
                        <a:t>1</a:t>
                      </a:r>
                      <a:r>
                        <a:rPr lang="en-US" sz="1800" b="1" u="none" strike="noStrike" dirty="0" smtClean="0">
                          <a:solidFill>
                            <a:srgbClr val="2D1341"/>
                          </a:solidFill>
                          <a:latin typeface="+mn-lt"/>
                        </a:rPr>
                        <a:t>-</a:t>
                      </a:r>
                      <a:r>
                        <a:rPr lang="el-GR" sz="1800" b="1" u="none" strike="noStrike" dirty="0" err="1" smtClean="0">
                          <a:solidFill>
                            <a:srgbClr val="2D1341"/>
                          </a:solidFill>
                          <a:latin typeface="+mn-lt"/>
                        </a:rPr>
                        <a:t>προπανόλη</a:t>
                      </a:r>
                      <a:r>
                        <a:rPr lang="en-US" sz="1800" b="1" u="none" strike="noStrike" dirty="0" smtClean="0">
                          <a:solidFill>
                            <a:srgbClr val="2D1341"/>
                          </a:solidFill>
                          <a:latin typeface="+mn-lt"/>
                        </a:rPr>
                        <a:t> </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24.5</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16.0</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6.8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17.4</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2D1341"/>
                          </a:solidFill>
                          <a:latin typeface="+mn-lt"/>
                        </a:rPr>
                        <a:t>2-</a:t>
                      </a:r>
                      <a:r>
                        <a:rPr lang="el-GR" sz="1800" b="1" u="none" strike="noStrike" dirty="0" smtClean="0">
                          <a:solidFill>
                            <a:srgbClr val="2D1341"/>
                          </a:solidFill>
                          <a:latin typeface="+mn-lt"/>
                        </a:rPr>
                        <a:t>προπανόλη</a:t>
                      </a:r>
                      <a:r>
                        <a:rPr lang="en-US" sz="1800" b="1" u="none" strike="noStrike" dirty="0" smtClean="0">
                          <a:solidFill>
                            <a:srgbClr val="2D1341"/>
                          </a:solidFill>
                          <a:latin typeface="+mn-lt"/>
                        </a:rPr>
                        <a:t> </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23.5</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15.8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6.1</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16.4</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2D1341"/>
                          </a:solidFill>
                          <a:latin typeface="+mn-lt"/>
                        </a:rPr>
                        <a:t>1-</a:t>
                      </a:r>
                      <a:r>
                        <a:rPr lang="el-GR" sz="1800" b="1" u="none" strike="noStrike" dirty="0" smtClean="0">
                          <a:solidFill>
                            <a:srgbClr val="2D1341"/>
                          </a:solidFill>
                          <a:latin typeface="+mn-lt"/>
                        </a:rPr>
                        <a:t>βουτανόλη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23.1</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16.0</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5.7</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15.8</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2D1341"/>
                          </a:solidFill>
                          <a:latin typeface="+mn-lt"/>
                        </a:rPr>
                        <a:t>2-</a:t>
                      </a:r>
                      <a:r>
                        <a:rPr lang="el-GR" sz="1800" b="1" u="none" strike="noStrike" dirty="0" smtClean="0">
                          <a:solidFill>
                            <a:srgbClr val="2D1341"/>
                          </a:solidFill>
                          <a:latin typeface="+mn-lt"/>
                        </a:rPr>
                        <a:t>βουτανόλη</a:t>
                      </a:r>
                      <a:r>
                        <a:rPr lang="en-US" sz="1800" b="1" u="none" strike="noStrike" dirty="0" smtClean="0">
                          <a:solidFill>
                            <a:srgbClr val="2D1341"/>
                          </a:solidFill>
                          <a:latin typeface="+mn-lt"/>
                        </a:rPr>
                        <a:t> </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22.2</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15.8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5.7</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14.5</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latin typeface="+mn-lt"/>
                        </a:rPr>
                        <a:t>ισοβουτανόλη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22.7</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15.1</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5.7</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16.0</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latin typeface="+mn-lt"/>
                        </a:rPr>
                        <a:t>βενζυλική αλκοόλη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latin typeface="+mn-lt"/>
                        </a:rPr>
                        <a:t>23.8</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18.4</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6.3</a:t>
                      </a:r>
                      <a:endParaRPr lang="el-GR" sz="1800" b="0" i="0" u="none" strike="noStrike" dirty="0">
                        <a:latin typeface="+mn-lt"/>
                      </a:endParaRPr>
                    </a:p>
                  </a:txBody>
                  <a:tcPr marL="0" marR="0" marT="8023" marB="8023" anchor="ctr"/>
                </a:tc>
                <a:tc>
                  <a:txBody>
                    <a:bodyPr/>
                    <a:lstStyle/>
                    <a:p>
                      <a:pPr algn="ctr" fontAlgn="ctr"/>
                      <a:r>
                        <a:rPr lang="el-GR" sz="1800" u="none" strike="noStrike" dirty="0">
                          <a:latin typeface="+mn-lt"/>
                        </a:rPr>
                        <a:t>13.7</a:t>
                      </a:r>
                      <a:endParaRPr lang="el-GR" sz="1800" b="0" i="0" u="none" strike="noStrike" dirty="0">
                        <a:latin typeface="+mn-lt"/>
                      </a:endParaRPr>
                    </a:p>
                  </a:txBody>
                  <a:tcPr marL="0" marR="0" marT="0" marB="0" anchor="ctr"/>
                </a:tc>
              </a:tr>
            </a:tbl>
          </a:graphicData>
        </a:graphic>
      </p:graphicFrame>
    </p:spTree>
    <p:extLst>
      <p:ext uri="{BB962C8B-B14F-4D97-AF65-F5344CB8AC3E}">
        <p14:creationId xmlns:p14="http://schemas.microsoft.com/office/powerpoint/2010/main" val="3080056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Πίνακας: παράμετροι </a:t>
            </a:r>
            <a:r>
              <a:rPr lang="en-US" sz="4400" dirty="0"/>
              <a:t>Hansen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7</a:t>
            </a:r>
            <a:r>
              <a:rPr lang="en-US" sz="3600" b="0" dirty="0" smtClean="0"/>
              <a:t> </a:t>
            </a:r>
            <a:r>
              <a:rPr lang="el-GR" sz="3600" b="0" dirty="0"/>
              <a:t>από </a:t>
            </a:r>
            <a:r>
              <a:rPr lang="el-GR" sz="3600" b="0" dirty="0" smtClean="0"/>
              <a:t>8)</a:t>
            </a:r>
            <a:endParaRPr lang="el-GR" sz="3600" dirty="0"/>
          </a:p>
        </p:txBody>
      </p:sp>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20</a:t>
            </a:fld>
            <a:endParaRPr lang="el-GR" dirty="0">
              <a:solidFill>
                <a:prstClr val="black"/>
              </a:solidFill>
            </a:endParaRPr>
          </a:p>
        </p:txBody>
      </p:sp>
      <p:graphicFrame>
        <p:nvGraphicFramePr>
          <p:cNvPr id="6" name="Πίνακας 5"/>
          <p:cNvGraphicFramePr>
            <a:graphicFrameLocks noGrp="1"/>
          </p:cNvGraphicFramePr>
          <p:nvPr>
            <p:extLst/>
          </p:nvPr>
        </p:nvGraphicFramePr>
        <p:xfrm>
          <a:off x="899592" y="1700808"/>
          <a:ext cx="7344816" cy="4110038"/>
        </p:xfrm>
        <a:graphic>
          <a:graphicData uri="http://schemas.openxmlformats.org/drawingml/2006/table">
            <a:tbl>
              <a:tblPr>
                <a:tableStyleId>{5940675A-B579-460E-94D1-54222C63F5DA}</a:tableStyleId>
              </a:tblPr>
              <a:tblGrid>
                <a:gridCol w="4367405"/>
                <a:gridCol w="817171"/>
                <a:gridCol w="648072"/>
                <a:gridCol w="648072"/>
                <a:gridCol w="864096"/>
              </a:tblGrid>
              <a:tr h="65552">
                <a:tc>
                  <a:txBody>
                    <a:bodyPr/>
                    <a:lstStyle/>
                    <a:p>
                      <a:pPr algn="ctr" fontAlgn="ctr"/>
                      <a:r>
                        <a:rPr lang="en-US" sz="2200" b="1" u="none" strike="noStrike" dirty="0"/>
                        <a:t>solvent</a:t>
                      </a:r>
                      <a:endParaRPr lang="en-US" sz="2200" b="1" i="0" u="none" strike="noStrike" dirty="0">
                        <a:solidFill>
                          <a:srgbClr val="FFFFFF"/>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h</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d</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p</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t</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r>
              <a:tr h="65552">
                <a:tc>
                  <a:txBody>
                    <a:bodyPr/>
                    <a:lstStyle/>
                    <a:p>
                      <a:pPr algn="l" fontAlgn="ctr"/>
                      <a:r>
                        <a:rPr lang="el-GR" sz="1800" b="1" u="none" strike="noStrike" dirty="0" smtClean="0">
                          <a:solidFill>
                            <a:srgbClr val="2D1341"/>
                          </a:solidFill>
                        </a:rPr>
                        <a:t>κυκλοεξανόλη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22.4</a:t>
                      </a:r>
                      <a:endParaRPr lang="el-GR" sz="1800" b="0" i="0" u="none" strike="noStrike" dirty="0">
                        <a:latin typeface="+mn-lt"/>
                      </a:endParaRPr>
                    </a:p>
                  </a:txBody>
                  <a:tcPr marL="0" marR="0" marT="8023" marB="8023" anchor="ctr"/>
                </a:tc>
                <a:tc>
                  <a:txBody>
                    <a:bodyPr/>
                    <a:lstStyle/>
                    <a:p>
                      <a:pPr algn="ctr" fontAlgn="ctr"/>
                      <a:r>
                        <a:rPr lang="el-GR" sz="1800" u="none" strike="noStrike" dirty="0"/>
                        <a:t>17.4</a:t>
                      </a:r>
                      <a:endParaRPr lang="el-GR" sz="1800" b="0" i="0" u="none" strike="noStrike" dirty="0">
                        <a:latin typeface="+mn-lt"/>
                      </a:endParaRPr>
                    </a:p>
                  </a:txBody>
                  <a:tcPr marL="0" marR="0" marT="8023" marB="8023" anchor="ctr"/>
                </a:tc>
                <a:tc>
                  <a:txBody>
                    <a:bodyPr/>
                    <a:lstStyle/>
                    <a:p>
                      <a:pPr algn="ctr" fontAlgn="ctr"/>
                      <a:r>
                        <a:rPr lang="el-GR" sz="1800" u="none" strike="noStrike" dirty="0"/>
                        <a:t>4.1</a:t>
                      </a:r>
                      <a:endParaRPr lang="el-GR" sz="1800" b="0" i="0" u="none" strike="noStrike" dirty="0">
                        <a:latin typeface="+mn-lt"/>
                      </a:endParaRPr>
                    </a:p>
                  </a:txBody>
                  <a:tcPr marL="0" marR="0" marT="8023" marB="8023" anchor="ctr"/>
                </a:tc>
                <a:tc>
                  <a:txBody>
                    <a:bodyPr/>
                    <a:lstStyle/>
                    <a:p>
                      <a:pPr algn="ctr" fontAlgn="ctr"/>
                      <a:r>
                        <a:rPr lang="el-GR" sz="1800" u="none" strike="noStrike" dirty="0"/>
                        <a:t>13.5</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rPr>
                        <a:t>διακετονοαλκοόλη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20.8</a:t>
                      </a:r>
                      <a:endParaRPr lang="el-GR" sz="1800" b="0" i="0" u="none" strike="noStrike" dirty="0">
                        <a:latin typeface="+mn-lt"/>
                      </a:endParaRPr>
                    </a:p>
                  </a:txBody>
                  <a:tcPr marL="0" marR="0" marT="8023" marB="8023" anchor="ctr"/>
                </a:tc>
                <a:tc>
                  <a:txBody>
                    <a:bodyPr/>
                    <a:lstStyle/>
                    <a:p>
                      <a:pPr algn="ctr" fontAlgn="ctr"/>
                      <a:r>
                        <a:rPr lang="el-GR" sz="1800" u="none" strike="noStrike" dirty="0"/>
                        <a:t>15.8</a:t>
                      </a:r>
                      <a:endParaRPr lang="el-GR" sz="1800" b="0" i="0" u="none" strike="noStrike" dirty="0">
                        <a:latin typeface="+mn-lt"/>
                      </a:endParaRPr>
                    </a:p>
                  </a:txBody>
                  <a:tcPr marL="0" marR="0" marT="8023" marB="8023" anchor="ctr"/>
                </a:tc>
                <a:tc>
                  <a:txBody>
                    <a:bodyPr/>
                    <a:lstStyle/>
                    <a:p>
                      <a:pPr algn="ctr" fontAlgn="ctr"/>
                      <a:r>
                        <a:rPr lang="el-GR" sz="1800" u="none" strike="noStrike" dirty="0"/>
                        <a:t>8.2</a:t>
                      </a:r>
                      <a:endParaRPr lang="el-GR" sz="1800" b="0" i="0" u="none" strike="noStrike" dirty="0">
                        <a:latin typeface="+mn-lt"/>
                      </a:endParaRPr>
                    </a:p>
                  </a:txBody>
                  <a:tcPr marL="0" marR="0" marT="8023" marB="8023" anchor="ctr"/>
                </a:tc>
                <a:tc>
                  <a:txBody>
                    <a:bodyPr/>
                    <a:lstStyle/>
                    <a:p>
                      <a:pPr algn="ctr" fontAlgn="ctr"/>
                      <a:r>
                        <a:rPr lang="el-GR" sz="1800" u="none" strike="noStrike" dirty="0"/>
                        <a:t>10.8</a:t>
                      </a:r>
                      <a:endParaRPr lang="el-GR" sz="1800" b="0" i="0" u="none" strike="noStrike" dirty="0">
                        <a:latin typeface="+mn-lt"/>
                      </a:endParaRPr>
                    </a:p>
                  </a:txBody>
                  <a:tcPr marL="0" marR="0" marT="0" marB="0" anchor="ctr"/>
                </a:tc>
              </a:tr>
              <a:tr h="65552">
                <a:tc>
                  <a:txBody>
                    <a:bodyPr/>
                    <a:lstStyle/>
                    <a:p>
                      <a:pPr algn="l" fontAlgn="ctr"/>
                      <a:r>
                        <a:rPr lang="el-GR" sz="1800" b="1" i="0" u="none" strike="noStrike" dirty="0" smtClean="0">
                          <a:solidFill>
                            <a:srgbClr val="2D1341"/>
                          </a:solidFill>
                          <a:latin typeface="+mn-lt"/>
                        </a:rPr>
                        <a:t>μονοαιθυλαιθέρας της</a:t>
                      </a:r>
                      <a:r>
                        <a:rPr lang="el-GR" sz="1800" b="1" i="0" u="none" strike="noStrike" baseline="0" dirty="0" smtClean="0">
                          <a:solidFill>
                            <a:srgbClr val="2D1341"/>
                          </a:solidFill>
                          <a:latin typeface="+mn-lt"/>
                        </a:rPr>
                        <a:t> αιθυλενογλυκόλης</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23.5</a:t>
                      </a:r>
                      <a:endParaRPr lang="el-GR" sz="1800" b="0" i="0" u="none" strike="noStrike" dirty="0">
                        <a:latin typeface="+mn-lt"/>
                      </a:endParaRPr>
                    </a:p>
                  </a:txBody>
                  <a:tcPr marL="0" marR="0" marT="8023" marB="8023" anchor="ctr"/>
                </a:tc>
                <a:tc>
                  <a:txBody>
                    <a:bodyPr/>
                    <a:lstStyle/>
                    <a:p>
                      <a:pPr algn="ctr" fontAlgn="ctr"/>
                      <a:r>
                        <a:rPr lang="el-GR" sz="1800" u="none" strike="noStrike" dirty="0"/>
                        <a:t>16.2</a:t>
                      </a:r>
                      <a:endParaRPr lang="el-GR" sz="1800" b="0" i="0" u="none" strike="noStrike" dirty="0">
                        <a:latin typeface="+mn-lt"/>
                      </a:endParaRPr>
                    </a:p>
                  </a:txBody>
                  <a:tcPr marL="0" marR="0" marT="8023" marB="8023" anchor="ctr"/>
                </a:tc>
                <a:tc>
                  <a:txBody>
                    <a:bodyPr/>
                    <a:lstStyle/>
                    <a:p>
                      <a:pPr algn="ctr" fontAlgn="ctr"/>
                      <a:r>
                        <a:rPr lang="el-GR" sz="1800" u="none" strike="noStrike" dirty="0"/>
                        <a:t>9.2</a:t>
                      </a:r>
                      <a:endParaRPr lang="el-GR" sz="1800" b="0" i="0" u="none" strike="noStrike" dirty="0">
                        <a:latin typeface="+mn-lt"/>
                      </a:endParaRPr>
                    </a:p>
                  </a:txBody>
                  <a:tcPr marL="0" marR="0" marT="8023" marB="8023" anchor="ctr"/>
                </a:tc>
                <a:tc>
                  <a:txBody>
                    <a:bodyPr/>
                    <a:lstStyle/>
                    <a:p>
                      <a:pPr algn="ctr" fontAlgn="ctr"/>
                      <a:r>
                        <a:rPr lang="el-GR" sz="1800" u="none" strike="noStrike" dirty="0"/>
                        <a:t>14.3</a:t>
                      </a:r>
                      <a:endParaRPr lang="el-GR" sz="1800" b="0" i="0" u="none" strike="noStrike" dirty="0">
                        <a:latin typeface="+mn-lt"/>
                      </a:endParaRPr>
                    </a:p>
                  </a:txBody>
                  <a:tcPr marL="0" marR="0" marT="0" marB="0" anchor="ctr"/>
                </a:tc>
              </a:tr>
              <a:tr h="108494">
                <a:tc>
                  <a:txBody>
                    <a:bodyPr/>
                    <a:lstStyle/>
                    <a:p>
                      <a:pPr algn="l" fontAlgn="ctr"/>
                      <a:r>
                        <a:rPr lang="el-GR" sz="1800" b="1" i="0" u="none" strike="noStrike" dirty="0" smtClean="0">
                          <a:solidFill>
                            <a:srgbClr val="2D1341"/>
                          </a:solidFill>
                          <a:latin typeface="+mn-lt"/>
                        </a:rPr>
                        <a:t>μονοαιθυλαιθέρας της</a:t>
                      </a:r>
                      <a:r>
                        <a:rPr lang="el-GR" sz="1800" b="1" i="0" u="none" strike="noStrike" baseline="0" dirty="0" smtClean="0">
                          <a:solidFill>
                            <a:srgbClr val="2D1341"/>
                          </a:solidFill>
                          <a:latin typeface="+mn-lt"/>
                        </a:rPr>
                        <a:t> διαιθυλενογλυκόλης</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22.0</a:t>
                      </a:r>
                      <a:endParaRPr lang="el-GR" sz="1800" b="0" i="0" u="none" strike="noStrike" dirty="0">
                        <a:latin typeface="+mn-lt"/>
                      </a:endParaRPr>
                    </a:p>
                  </a:txBody>
                  <a:tcPr marL="0" marR="0" marT="8023" marB="8023" anchor="ctr"/>
                </a:tc>
                <a:tc>
                  <a:txBody>
                    <a:bodyPr/>
                    <a:lstStyle/>
                    <a:p>
                      <a:pPr algn="ctr" fontAlgn="ctr"/>
                      <a:r>
                        <a:rPr lang="el-GR" sz="1800" u="none" strike="noStrike" dirty="0"/>
                        <a:t>16.2</a:t>
                      </a:r>
                      <a:endParaRPr lang="el-GR" sz="1800" b="0" i="0" u="none" strike="noStrike" dirty="0">
                        <a:latin typeface="+mn-lt"/>
                      </a:endParaRPr>
                    </a:p>
                  </a:txBody>
                  <a:tcPr marL="0" marR="0" marT="8023" marB="8023" anchor="ctr"/>
                </a:tc>
                <a:tc>
                  <a:txBody>
                    <a:bodyPr/>
                    <a:lstStyle/>
                    <a:p>
                      <a:pPr algn="ctr" fontAlgn="ctr"/>
                      <a:r>
                        <a:rPr lang="el-GR" sz="1800" u="none" strike="noStrike" dirty="0"/>
                        <a:t>7.8</a:t>
                      </a:r>
                      <a:endParaRPr lang="el-GR" sz="1800" b="0" i="0" u="none" strike="noStrike" dirty="0">
                        <a:latin typeface="+mn-lt"/>
                      </a:endParaRPr>
                    </a:p>
                  </a:txBody>
                  <a:tcPr marL="0" marR="0" marT="8023" marB="8023" anchor="ctr"/>
                </a:tc>
                <a:tc>
                  <a:txBody>
                    <a:bodyPr/>
                    <a:lstStyle/>
                    <a:p>
                      <a:pPr algn="ctr" fontAlgn="ctr"/>
                      <a:r>
                        <a:rPr lang="el-GR" sz="1800" u="none" strike="noStrike" dirty="0"/>
                        <a:t>12.7</a:t>
                      </a:r>
                      <a:endParaRPr lang="el-GR" sz="1800" b="0" i="0" u="none" strike="noStrike" dirty="0">
                        <a:latin typeface="+mn-lt"/>
                      </a:endParaRPr>
                    </a:p>
                  </a:txBody>
                  <a:tcPr marL="0" marR="0" marT="0" marB="0" anchor="ctr"/>
                </a:tc>
              </a:tr>
              <a:tr h="108494">
                <a:tc>
                  <a:txBody>
                    <a:bodyPr/>
                    <a:lstStyle/>
                    <a:p>
                      <a:pPr algn="l" fontAlgn="ctr"/>
                      <a:r>
                        <a:rPr lang="el-GR" sz="1800" b="1" i="0" u="none" strike="noStrike" dirty="0" smtClean="0">
                          <a:solidFill>
                            <a:srgbClr val="2D1341"/>
                          </a:solidFill>
                          <a:latin typeface="+mn-lt"/>
                        </a:rPr>
                        <a:t>μονομεθυλαιθέρας της</a:t>
                      </a:r>
                      <a:r>
                        <a:rPr lang="el-GR" sz="1800" b="1" i="0" u="none" strike="noStrike" baseline="0" dirty="0" smtClean="0">
                          <a:solidFill>
                            <a:srgbClr val="2D1341"/>
                          </a:solidFill>
                          <a:latin typeface="+mn-lt"/>
                        </a:rPr>
                        <a:t> διαιθυλενογλυκόλης</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22.3</a:t>
                      </a:r>
                      <a:endParaRPr lang="el-GR" sz="1800" b="0" i="0" u="none" strike="noStrike" dirty="0">
                        <a:latin typeface="+mn-lt"/>
                      </a:endParaRPr>
                    </a:p>
                  </a:txBody>
                  <a:tcPr marL="0" marR="0" marT="8023" marB="8023" anchor="ctr"/>
                </a:tc>
                <a:tc>
                  <a:txBody>
                    <a:bodyPr/>
                    <a:lstStyle/>
                    <a:p>
                      <a:pPr algn="ctr" fontAlgn="ctr"/>
                      <a:r>
                        <a:rPr lang="el-GR" sz="1800" u="none" strike="noStrike" dirty="0"/>
                        <a:t>16.2</a:t>
                      </a:r>
                      <a:endParaRPr lang="el-GR" sz="1800" b="0" i="0" u="none" strike="noStrike" dirty="0">
                        <a:latin typeface="+mn-lt"/>
                      </a:endParaRPr>
                    </a:p>
                  </a:txBody>
                  <a:tcPr marL="0" marR="0" marT="8023" marB="8023" anchor="ctr"/>
                </a:tc>
                <a:tc>
                  <a:txBody>
                    <a:bodyPr/>
                    <a:lstStyle/>
                    <a:p>
                      <a:pPr algn="ctr" fontAlgn="ctr"/>
                      <a:r>
                        <a:rPr lang="el-GR" sz="1800" u="none" strike="noStrike" dirty="0"/>
                        <a:t>9.2</a:t>
                      </a:r>
                      <a:endParaRPr lang="el-GR" sz="1800" b="0" i="0" u="none" strike="noStrike" dirty="0">
                        <a:latin typeface="+mn-lt"/>
                      </a:endParaRPr>
                    </a:p>
                  </a:txBody>
                  <a:tcPr marL="0" marR="0" marT="8023" marB="8023" anchor="ctr"/>
                </a:tc>
                <a:tc>
                  <a:txBody>
                    <a:bodyPr/>
                    <a:lstStyle/>
                    <a:p>
                      <a:pPr algn="ctr" fontAlgn="ctr"/>
                      <a:r>
                        <a:rPr lang="el-GR" sz="1800" u="none" strike="noStrike" dirty="0"/>
                        <a:t>12.3</a:t>
                      </a:r>
                      <a:endParaRPr lang="el-GR" sz="1800" b="0" i="0" u="none" strike="noStrike" dirty="0">
                        <a:latin typeface="+mn-lt"/>
                      </a:endParaRPr>
                    </a:p>
                  </a:txBody>
                  <a:tcPr marL="0" marR="0" marT="0" marB="0" anchor="ctr"/>
                </a:tc>
              </a:tr>
              <a:tr h="65552">
                <a:tc>
                  <a:txBody>
                    <a:bodyPr/>
                    <a:lstStyle/>
                    <a:p>
                      <a:pPr algn="l" fontAlgn="ctr"/>
                      <a:r>
                        <a:rPr lang="el-GR" sz="1800" b="1" i="0" u="none" strike="noStrike" dirty="0" smtClean="0">
                          <a:solidFill>
                            <a:srgbClr val="2D1341"/>
                          </a:solidFill>
                          <a:latin typeface="+mn-lt"/>
                        </a:rPr>
                        <a:t>μονοβουτυλαιθέρας της</a:t>
                      </a:r>
                      <a:r>
                        <a:rPr lang="el-GR" sz="1800" b="1" i="0" u="none" strike="noStrike" baseline="0" dirty="0" smtClean="0">
                          <a:solidFill>
                            <a:srgbClr val="2D1341"/>
                          </a:solidFill>
                          <a:latin typeface="+mn-lt"/>
                        </a:rPr>
                        <a:t> αιθυλενογλυκόλης</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20.8</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5.1</a:t>
                      </a:r>
                      <a:endParaRPr lang="el-GR" sz="1800" b="0" i="0" u="none" strike="noStrike" dirty="0">
                        <a:latin typeface="+mn-lt"/>
                      </a:endParaRPr>
                    </a:p>
                  </a:txBody>
                  <a:tcPr marL="0" marR="0" marT="8023" marB="8023" anchor="ctr"/>
                </a:tc>
                <a:tc>
                  <a:txBody>
                    <a:bodyPr/>
                    <a:lstStyle/>
                    <a:p>
                      <a:pPr algn="ctr" fontAlgn="ctr"/>
                      <a:r>
                        <a:rPr lang="el-GR" sz="1800" u="none" strike="noStrike" dirty="0"/>
                        <a:t>12.3</a:t>
                      </a:r>
                      <a:endParaRPr lang="el-GR" sz="1800" b="0" i="0" u="none" strike="noStrike" dirty="0">
                        <a:latin typeface="+mn-lt"/>
                      </a:endParaRPr>
                    </a:p>
                  </a:txBody>
                  <a:tcPr marL="0" marR="0" marT="0" marB="0" anchor="ctr"/>
                </a:tc>
              </a:tr>
              <a:tr h="108494">
                <a:tc>
                  <a:txBody>
                    <a:bodyPr/>
                    <a:lstStyle/>
                    <a:p>
                      <a:pPr algn="l" fontAlgn="ctr"/>
                      <a:r>
                        <a:rPr lang="el-GR" sz="1800" b="1" i="0" u="none" strike="noStrike" dirty="0" smtClean="0">
                          <a:solidFill>
                            <a:srgbClr val="2D1341"/>
                          </a:solidFill>
                          <a:latin typeface="+mn-lt"/>
                        </a:rPr>
                        <a:t>μονοβουτυλαιθέρας της</a:t>
                      </a:r>
                      <a:r>
                        <a:rPr lang="el-GR" sz="1800" b="1" i="0" u="none" strike="noStrike" baseline="0" dirty="0" smtClean="0">
                          <a:solidFill>
                            <a:srgbClr val="2D1341"/>
                          </a:solidFill>
                          <a:latin typeface="+mn-lt"/>
                        </a:rPr>
                        <a:t> διαιθυλενογλυκόλης</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20.4</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7.0</a:t>
                      </a:r>
                      <a:endParaRPr lang="el-GR" sz="1800" b="0" i="0" u="none" strike="noStrike" dirty="0">
                        <a:latin typeface="+mn-lt"/>
                      </a:endParaRPr>
                    </a:p>
                  </a:txBody>
                  <a:tcPr marL="0" marR="0" marT="8023" marB="8023" anchor="ctr"/>
                </a:tc>
                <a:tc>
                  <a:txBody>
                    <a:bodyPr/>
                    <a:lstStyle/>
                    <a:p>
                      <a:pPr algn="ctr" fontAlgn="ctr"/>
                      <a:r>
                        <a:rPr lang="el-GR" sz="1800" u="none" strike="noStrike" dirty="0"/>
                        <a:t>10.6</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a:solidFill>
                            <a:srgbClr val="2D1341"/>
                          </a:solidFill>
                        </a:rPr>
                        <a:t>1 </a:t>
                      </a:r>
                      <a:r>
                        <a:rPr lang="en-US" sz="1800" b="1" u="none" strike="noStrike" dirty="0" smtClean="0">
                          <a:solidFill>
                            <a:srgbClr val="2D1341"/>
                          </a:solidFill>
                        </a:rPr>
                        <a:t>-</a:t>
                      </a:r>
                      <a:r>
                        <a:rPr lang="el-GR" sz="1800" b="1" u="none" strike="noStrike" dirty="0" smtClean="0">
                          <a:solidFill>
                            <a:srgbClr val="2D1341"/>
                          </a:solidFill>
                        </a:rPr>
                        <a:t>δεκανόλη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20.4</a:t>
                      </a:r>
                      <a:endParaRPr lang="el-GR" sz="1800" b="0" i="0" u="none" strike="noStrike" dirty="0">
                        <a:latin typeface="+mn-lt"/>
                      </a:endParaRPr>
                    </a:p>
                  </a:txBody>
                  <a:tcPr marL="0" marR="0" marT="8023" marB="8023" anchor="ctr"/>
                </a:tc>
                <a:tc>
                  <a:txBody>
                    <a:bodyPr/>
                    <a:lstStyle/>
                    <a:p>
                      <a:pPr algn="ctr" fontAlgn="ctr"/>
                      <a:r>
                        <a:rPr lang="el-GR" sz="1800" u="none" strike="noStrike" dirty="0"/>
                        <a:t>17.6</a:t>
                      </a:r>
                      <a:endParaRPr lang="el-GR" sz="1800" b="0" i="0" u="none" strike="noStrike" dirty="0">
                        <a:latin typeface="+mn-lt"/>
                      </a:endParaRPr>
                    </a:p>
                  </a:txBody>
                  <a:tcPr marL="0" marR="0" marT="8023" marB="8023" anchor="ctr"/>
                </a:tc>
                <a:tc>
                  <a:txBody>
                    <a:bodyPr/>
                    <a:lstStyle/>
                    <a:p>
                      <a:pPr algn="ctr" fontAlgn="ctr"/>
                      <a:r>
                        <a:rPr lang="el-GR" sz="1800" u="none" strike="noStrike" dirty="0"/>
                        <a:t>2.7</a:t>
                      </a:r>
                      <a:endParaRPr lang="el-GR" sz="1800" b="0" i="0" u="none" strike="noStrike" dirty="0">
                        <a:latin typeface="+mn-lt"/>
                      </a:endParaRPr>
                    </a:p>
                  </a:txBody>
                  <a:tcPr marL="0" marR="0" marT="8023" marB="8023" anchor="ctr"/>
                </a:tc>
                <a:tc>
                  <a:txBody>
                    <a:bodyPr/>
                    <a:lstStyle/>
                    <a:p>
                      <a:pPr algn="ctr" fontAlgn="ctr"/>
                      <a:r>
                        <a:rPr lang="el-GR" sz="1800" u="none" strike="noStrike" dirty="0"/>
                        <a:t>10.0</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chemeClr val="accent4">
                              <a:lumMod val="75000"/>
                            </a:schemeClr>
                          </a:solidFill>
                        </a:rPr>
                        <a:t>μυρμηκικό οξύ</a:t>
                      </a:r>
                      <a:endParaRPr lang="en-US" sz="1800" b="1" i="0" u="none" strike="noStrike" dirty="0">
                        <a:solidFill>
                          <a:schemeClr val="accent4">
                            <a:lumMod val="75000"/>
                          </a:schemeClr>
                        </a:solidFill>
                        <a:latin typeface="+mn-lt"/>
                      </a:endParaRPr>
                    </a:p>
                  </a:txBody>
                  <a:tcPr marL="36000" marR="0" marT="7200" marB="7200" anchor="ctr"/>
                </a:tc>
                <a:tc>
                  <a:txBody>
                    <a:bodyPr/>
                    <a:lstStyle/>
                    <a:p>
                      <a:pPr algn="ctr" fontAlgn="ctr"/>
                      <a:r>
                        <a:rPr lang="el-GR" sz="1800" u="none" strike="noStrike" dirty="0"/>
                        <a:t>24.9</a:t>
                      </a:r>
                      <a:endParaRPr lang="el-GR" sz="1800" b="0" i="0" u="none" strike="noStrike" dirty="0">
                        <a:latin typeface="+mn-lt"/>
                      </a:endParaRPr>
                    </a:p>
                  </a:txBody>
                  <a:tcPr marL="0" marR="0" marT="8023" marB="8023" anchor="ctr"/>
                </a:tc>
                <a:tc>
                  <a:txBody>
                    <a:bodyPr/>
                    <a:lstStyle/>
                    <a:p>
                      <a:pPr algn="ctr" fontAlgn="ctr"/>
                      <a:r>
                        <a:rPr lang="el-GR" sz="1800" u="none" strike="noStrike" dirty="0"/>
                        <a:t>14.3</a:t>
                      </a:r>
                      <a:endParaRPr lang="el-GR" sz="1800" b="0" i="0" u="none" strike="noStrike" dirty="0">
                        <a:latin typeface="+mn-lt"/>
                      </a:endParaRPr>
                    </a:p>
                  </a:txBody>
                  <a:tcPr marL="0" marR="0" marT="8023" marB="8023" anchor="ctr"/>
                </a:tc>
                <a:tc>
                  <a:txBody>
                    <a:bodyPr/>
                    <a:lstStyle/>
                    <a:p>
                      <a:pPr algn="ctr" fontAlgn="ctr"/>
                      <a:r>
                        <a:rPr lang="el-GR" sz="1800" u="none" strike="noStrike" dirty="0"/>
                        <a:t>11.9</a:t>
                      </a:r>
                      <a:endParaRPr lang="el-GR" sz="1800" b="0" i="0" u="none" strike="noStrike" dirty="0">
                        <a:latin typeface="+mn-lt"/>
                      </a:endParaRPr>
                    </a:p>
                  </a:txBody>
                  <a:tcPr marL="0" marR="0" marT="8023" marB="8023" anchor="ctr"/>
                </a:tc>
                <a:tc>
                  <a:txBody>
                    <a:bodyPr/>
                    <a:lstStyle/>
                    <a:p>
                      <a:pPr algn="ctr" fontAlgn="ctr"/>
                      <a:r>
                        <a:rPr lang="el-GR" sz="1800" u="none" strike="noStrike" dirty="0"/>
                        <a:t>16.6</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chemeClr val="accent4">
                              <a:lumMod val="75000"/>
                            </a:schemeClr>
                          </a:solidFill>
                        </a:rPr>
                        <a:t>οξικό οξύ</a:t>
                      </a:r>
                      <a:r>
                        <a:rPr lang="en-US" sz="1800" b="1" u="none" strike="noStrike" dirty="0" smtClean="0">
                          <a:solidFill>
                            <a:schemeClr val="accent4">
                              <a:lumMod val="75000"/>
                            </a:schemeClr>
                          </a:solidFill>
                        </a:rPr>
                        <a:t> </a:t>
                      </a:r>
                      <a:endParaRPr lang="en-US" sz="1800" b="1" i="0" u="none" strike="noStrike" dirty="0">
                        <a:solidFill>
                          <a:schemeClr val="accent4">
                            <a:lumMod val="75000"/>
                          </a:schemeClr>
                        </a:solidFill>
                        <a:latin typeface="+mn-lt"/>
                      </a:endParaRPr>
                    </a:p>
                  </a:txBody>
                  <a:tcPr marL="36000" marR="0" marT="7200" marB="7200" anchor="ctr"/>
                </a:tc>
                <a:tc>
                  <a:txBody>
                    <a:bodyPr/>
                    <a:lstStyle/>
                    <a:p>
                      <a:pPr algn="ctr" fontAlgn="ctr"/>
                      <a:r>
                        <a:rPr lang="el-GR" sz="1800" u="none" strike="noStrike" dirty="0"/>
                        <a:t>21.4</a:t>
                      </a:r>
                      <a:endParaRPr lang="el-GR" sz="1800" b="0" i="0" u="none" strike="noStrike" dirty="0">
                        <a:latin typeface="+mn-lt"/>
                      </a:endParaRPr>
                    </a:p>
                  </a:txBody>
                  <a:tcPr marL="0" marR="0" marT="8023" marB="8023" anchor="ctr"/>
                </a:tc>
                <a:tc>
                  <a:txBody>
                    <a:bodyPr/>
                    <a:lstStyle/>
                    <a:p>
                      <a:pPr algn="ctr" fontAlgn="ctr"/>
                      <a:r>
                        <a:rPr lang="el-GR" sz="1800" u="none" strike="noStrike" dirty="0"/>
                        <a:t>14.5</a:t>
                      </a:r>
                      <a:endParaRPr lang="el-GR" sz="1800" b="0" i="0" u="none" strike="noStrike" dirty="0">
                        <a:latin typeface="+mn-lt"/>
                      </a:endParaRPr>
                    </a:p>
                  </a:txBody>
                  <a:tcPr marL="0" marR="0" marT="8023" marB="8023" anchor="ctr"/>
                </a:tc>
                <a:tc>
                  <a:txBody>
                    <a:bodyPr/>
                    <a:lstStyle/>
                    <a:p>
                      <a:pPr algn="ctr" fontAlgn="ctr"/>
                      <a:r>
                        <a:rPr lang="el-GR" sz="1800" u="none" strike="noStrike" dirty="0"/>
                        <a:t>8.0</a:t>
                      </a:r>
                      <a:endParaRPr lang="el-GR" sz="1800" b="0" i="0" u="none" strike="noStrike" dirty="0">
                        <a:latin typeface="+mn-lt"/>
                      </a:endParaRPr>
                    </a:p>
                  </a:txBody>
                  <a:tcPr marL="0" marR="0" marT="8023" marB="8023" anchor="ctr"/>
                </a:tc>
                <a:tc>
                  <a:txBody>
                    <a:bodyPr/>
                    <a:lstStyle/>
                    <a:p>
                      <a:pPr algn="ctr" fontAlgn="ctr"/>
                      <a:r>
                        <a:rPr lang="el-GR" sz="1800" u="none" strike="noStrike" dirty="0"/>
                        <a:t>13.5</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chemeClr val="accent4">
                              <a:lumMod val="75000"/>
                            </a:schemeClr>
                          </a:solidFill>
                        </a:rPr>
                        <a:t>βενζοϊκό οξύ</a:t>
                      </a:r>
                      <a:endParaRPr lang="en-US" sz="1800" b="1" i="0" u="none" strike="noStrike" dirty="0">
                        <a:solidFill>
                          <a:schemeClr val="accent4">
                            <a:lumMod val="75000"/>
                          </a:schemeClr>
                        </a:solidFill>
                        <a:latin typeface="+mn-lt"/>
                      </a:endParaRPr>
                    </a:p>
                  </a:txBody>
                  <a:tcPr marL="36000" marR="0" marT="7200" marB="7200" anchor="ctr"/>
                </a:tc>
                <a:tc>
                  <a:txBody>
                    <a:bodyPr/>
                    <a:lstStyle/>
                    <a:p>
                      <a:pPr algn="ctr" fontAlgn="ctr"/>
                      <a:r>
                        <a:rPr lang="el-GR" sz="1800" u="none" strike="noStrike" dirty="0"/>
                        <a:t>21.8</a:t>
                      </a:r>
                      <a:endParaRPr lang="el-GR" sz="1800" b="0" i="0" u="none" strike="noStrike" dirty="0">
                        <a:latin typeface="+mn-lt"/>
                      </a:endParaRPr>
                    </a:p>
                  </a:txBody>
                  <a:tcPr marL="0" marR="0" marT="8023" marB="8023" anchor="ctr"/>
                </a:tc>
                <a:tc>
                  <a:txBody>
                    <a:bodyPr/>
                    <a:lstStyle/>
                    <a:p>
                      <a:pPr algn="ctr" fontAlgn="ctr"/>
                      <a:r>
                        <a:rPr lang="el-GR" sz="1800" u="none" strike="noStrike" dirty="0"/>
                        <a:t>18.2</a:t>
                      </a:r>
                      <a:endParaRPr lang="el-GR" sz="1800" b="0" i="0" u="none" strike="noStrike" dirty="0">
                        <a:latin typeface="+mn-lt"/>
                      </a:endParaRPr>
                    </a:p>
                  </a:txBody>
                  <a:tcPr marL="0" marR="0" marT="8023" marB="8023" anchor="ctr"/>
                </a:tc>
                <a:tc>
                  <a:txBody>
                    <a:bodyPr/>
                    <a:lstStyle/>
                    <a:p>
                      <a:pPr algn="ctr" fontAlgn="ctr"/>
                      <a:r>
                        <a:rPr lang="el-GR" sz="1800" u="none" strike="noStrike" dirty="0"/>
                        <a:t>7.0</a:t>
                      </a:r>
                      <a:endParaRPr lang="el-GR" sz="1800" b="0" i="0" u="none" strike="noStrike" dirty="0">
                        <a:latin typeface="+mn-lt"/>
                      </a:endParaRPr>
                    </a:p>
                  </a:txBody>
                  <a:tcPr marL="0" marR="0" marT="8023" marB="8023" anchor="ctr"/>
                </a:tc>
                <a:tc>
                  <a:txBody>
                    <a:bodyPr/>
                    <a:lstStyle/>
                    <a:p>
                      <a:pPr algn="ctr" fontAlgn="ctr"/>
                      <a:r>
                        <a:rPr lang="el-GR" sz="1800" u="none" strike="noStrike" dirty="0"/>
                        <a:t>9.8</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chemeClr val="accent4">
                              <a:lumMod val="75000"/>
                            </a:schemeClr>
                          </a:solidFill>
                        </a:rPr>
                        <a:t>ελαϊκό οξύ</a:t>
                      </a:r>
                      <a:endParaRPr lang="en-US" sz="1800" b="1" i="0" u="none" strike="noStrike" dirty="0">
                        <a:solidFill>
                          <a:schemeClr val="accent4">
                            <a:lumMod val="75000"/>
                          </a:schemeClr>
                        </a:solidFill>
                        <a:latin typeface="+mn-lt"/>
                      </a:endParaRPr>
                    </a:p>
                  </a:txBody>
                  <a:tcPr marL="36000" marR="0" marT="7200" marB="7200" anchor="ctr"/>
                </a:tc>
                <a:tc>
                  <a:txBody>
                    <a:bodyPr/>
                    <a:lstStyle/>
                    <a:p>
                      <a:pPr algn="ctr" fontAlgn="ctr"/>
                      <a:r>
                        <a:rPr lang="el-GR" sz="1800" u="none" strike="noStrike" dirty="0"/>
                        <a:t>15.6</a:t>
                      </a:r>
                      <a:endParaRPr lang="el-GR" sz="1800" b="0" i="0" u="none" strike="noStrike" dirty="0">
                        <a:latin typeface="+mn-lt"/>
                      </a:endParaRPr>
                    </a:p>
                  </a:txBody>
                  <a:tcPr marL="0" marR="0" marT="8023" marB="8023" anchor="ctr"/>
                </a:tc>
                <a:tc>
                  <a:txBody>
                    <a:bodyPr/>
                    <a:lstStyle/>
                    <a:p>
                      <a:pPr algn="ctr" fontAlgn="ctr"/>
                      <a:r>
                        <a:rPr lang="el-GR" sz="1800" u="none" strike="noStrike" dirty="0"/>
                        <a:t>14.3</a:t>
                      </a:r>
                      <a:endParaRPr lang="el-GR" sz="1800" b="0" i="0" u="none" strike="noStrike" dirty="0">
                        <a:latin typeface="+mn-lt"/>
                      </a:endParaRPr>
                    </a:p>
                  </a:txBody>
                  <a:tcPr marL="0" marR="0" marT="8023" marB="8023" anchor="ctr"/>
                </a:tc>
                <a:tc>
                  <a:txBody>
                    <a:bodyPr/>
                    <a:lstStyle/>
                    <a:p>
                      <a:pPr algn="ctr" fontAlgn="ctr"/>
                      <a:r>
                        <a:rPr lang="el-GR" sz="1800" u="none" strike="noStrike" dirty="0"/>
                        <a:t>3.1</a:t>
                      </a:r>
                      <a:endParaRPr lang="el-GR" sz="1800" b="0" i="0" u="none" strike="noStrike" dirty="0">
                        <a:latin typeface="+mn-lt"/>
                      </a:endParaRPr>
                    </a:p>
                  </a:txBody>
                  <a:tcPr marL="0" marR="0" marT="8023" marB="8023" anchor="ctr"/>
                </a:tc>
                <a:tc>
                  <a:txBody>
                    <a:bodyPr/>
                    <a:lstStyle/>
                    <a:p>
                      <a:pPr algn="ctr" fontAlgn="ctr"/>
                      <a:r>
                        <a:rPr lang="el-GR" sz="1800" u="none" strike="noStrike" dirty="0"/>
                        <a:t>14.3</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chemeClr val="accent4">
                              <a:lumMod val="75000"/>
                            </a:schemeClr>
                          </a:solidFill>
                        </a:rPr>
                        <a:t>στεατικό οξύ</a:t>
                      </a:r>
                      <a:endParaRPr lang="en-US" sz="1800" b="1" i="0" u="none" strike="noStrike" dirty="0">
                        <a:solidFill>
                          <a:schemeClr val="accent4">
                            <a:lumMod val="75000"/>
                          </a:schemeClr>
                        </a:solidFill>
                        <a:latin typeface="+mn-lt"/>
                      </a:endParaRPr>
                    </a:p>
                  </a:txBody>
                  <a:tcPr marL="36000" marR="0" marT="7200" marB="7200" anchor="ctr"/>
                </a:tc>
                <a:tc>
                  <a:txBody>
                    <a:bodyPr/>
                    <a:lstStyle/>
                    <a:p>
                      <a:pPr algn="ctr" fontAlgn="ctr"/>
                      <a:r>
                        <a:rPr lang="el-GR" sz="1800" u="none" strike="noStrike" dirty="0"/>
                        <a:t>17.6</a:t>
                      </a:r>
                      <a:endParaRPr lang="el-GR" sz="1800" b="0" i="0" u="none" strike="noStrike" dirty="0">
                        <a:latin typeface="+mn-lt"/>
                      </a:endParaRPr>
                    </a:p>
                  </a:txBody>
                  <a:tcPr marL="0" marR="0" marT="8023" marB="8023" anchor="ctr"/>
                </a:tc>
                <a:tc>
                  <a:txBody>
                    <a:bodyPr/>
                    <a:lstStyle/>
                    <a:p>
                      <a:pPr algn="ctr" fontAlgn="ctr"/>
                      <a:r>
                        <a:rPr lang="el-GR" sz="1800" u="none" strike="noStrike" dirty="0"/>
                        <a:t>16.4</a:t>
                      </a:r>
                      <a:endParaRPr lang="el-GR" sz="1800" b="0" i="0" u="none" strike="noStrike" dirty="0">
                        <a:latin typeface="+mn-lt"/>
                      </a:endParaRPr>
                    </a:p>
                  </a:txBody>
                  <a:tcPr marL="0" marR="0" marT="8023" marB="8023" anchor="ctr"/>
                </a:tc>
                <a:tc>
                  <a:txBody>
                    <a:bodyPr/>
                    <a:lstStyle/>
                    <a:p>
                      <a:pPr algn="ctr" fontAlgn="ctr"/>
                      <a:r>
                        <a:rPr lang="el-GR" sz="1800" u="none" strike="noStrike" dirty="0"/>
                        <a:t>3.3</a:t>
                      </a:r>
                      <a:endParaRPr lang="el-GR" sz="1800" b="0" i="0" u="none" strike="noStrike" dirty="0">
                        <a:latin typeface="+mn-lt"/>
                      </a:endParaRPr>
                    </a:p>
                  </a:txBody>
                  <a:tcPr marL="0" marR="0" marT="8023" marB="8023" anchor="ctr"/>
                </a:tc>
                <a:tc>
                  <a:txBody>
                    <a:bodyPr/>
                    <a:lstStyle/>
                    <a:p>
                      <a:pPr algn="ctr" fontAlgn="ctr"/>
                      <a:r>
                        <a:rPr lang="el-GR" sz="1800" u="none" strike="noStrike" dirty="0"/>
                        <a:t>5.5</a:t>
                      </a:r>
                      <a:endParaRPr lang="el-GR" sz="1800" b="0" i="0" u="none" strike="noStrike" dirty="0">
                        <a:latin typeface="+mn-lt"/>
                      </a:endParaRPr>
                    </a:p>
                  </a:txBody>
                  <a:tcPr marL="0" marR="0" marT="0" marB="0" anchor="ctr"/>
                </a:tc>
              </a:tr>
            </a:tbl>
          </a:graphicData>
        </a:graphic>
      </p:graphicFrame>
    </p:spTree>
    <p:extLst>
      <p:ext uri="{BB962C8B-B14F-4D97-AF65-F5344CB8AC3E}">
        <p14:creationId xmlns:p14="http://schemas.microsoft.com/office/powerpoint/2010/main" val="644557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Πίνακας: παράμετροι </a:t>
            </a:r>
            <a:r>
              <a:rPr lang="en-US" sz="4400" dirty="0"/>
              <a:t>Hansen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8</a:t>
            </a:r>
            <a:r>
              <a:rPr lang="en-US" sz="3600" b="0" dirty="0" smtClean="0"/>
              <a:t> </a:t>
            </a:r>
            <a:r>
              <a:rPr lang="el-GR" sz="3600" b="0" dirty="0"/>
              <a:t>από </a:t>
            </a:r>
            <a:r>
              <a:rPr lang="el-GR" sz="3600" b="0" dirty="0" smtClean="0"/>
              <a:t>8)</a:t>
            </a:r>
            <a:endParaRPr lang="el-GR" sz="3600" dirty="0"/>
          </a:p>
        </p:txBody>
      </p:sp>
      <p:graphicFrame>
        <p:nvGraphicFramePr>
          <p:cNvPr id="5" name="Πίνακας 4"/>
          <p:cNvGraphicFramePr>
            <a:graphicFrameLocks noGrp="1"/>
          </p:cNvGraphicFramePr>
          <p:nvPr>
            <p:extLst/>
          </p:nvPr>
        </p:nvGraphicFramePr>
        <p:xfrm>
          <a:off x="971600" y="1988840"/>
          <a:ext cx="6912768" cy="3529306"/>
        </p:xfrm>
        <a:graphic>
          <a:graphicData uri="http://schemas.openxmlformats.org/drawingml/2006/table">
            <a:tbl>
              <a:tblPr>
                <a:tableStyleId>{5940675A-B579-460E-94D1-54222C63F5DA}</a:tableStyleId>
              </a:tblPr>
              <a:tblGrid>
                <a:gridCol w="2899248"/>
                <a:gridCol w="1061192"/>
                <a:gridCol w="1008112"/>
                <a:gridCol w="936104"/>
                <a:gridCol w="1008112"/>
              </a:tblGrid>
              <a:tr h="65552">
                <a:tc>
                  <a:txBody>
                    <a:bodyPr/>
                    <a:lstStyle/>
                    <a:p>
                      <a:pPr algn="ctr" fontAlgn="ctr"/>
                      <a:r>
                        <a:rPr lang="en-US" sz="2200" b="1" u="none" strike="noStrike" dirty="0"/>
                        <a:t>solvent</a:t>
                      </a:r>
                      <a:endParaRPr lang="en-US" sz="2200" b="1" i="0" u="none" strike="noStrike" dirty="0">
                        <a:solidFill>
                          <a:srgbClr val="FFFFFF"/>
                        </a:solidFill>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h</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d</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p</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c>
                  <a:txBody>
                    <a:bodyPr/>
                    <a:lstStyle/>
                    <a:p>
                      <a:pPr algn="ctr" fontAlgn="ctr"/>
                      <a:r>
                        <a:rPr lang="el-GR" sz="2200" b="1" u="none" strike="noStrike" dirty="0"/>
                        <a:t>δ</a:t>
                      </a:r>
                      <a:r>
                        <a:rPr lang="en-US" sz="2200" b="1" u="none" strike="noStrike" baseline="-25000" dirty="0"/>
                        <a:t>t</a:t>
                      </a:r>
                      <a:r>
                        <a:rPr lang="en-US" sz="2200" b="1" u="none" strike="noStrike" dirty="0"/>
                        <a:t> </a:t>
                      </a:r>
                      <a:endParaRPr lang="en-US" sz="2200" b="1" i="0" u="none" strike="noStrike" dirty="0">
                        <a:latin typeface="+mn-lt"/>
                      </a:endParaRPr>
                    </a:p>
                  </a:txBody>
                  <a:tcPr marL="0" marR="0" marT="0" marB="0" anchor="ctr">
                    <a:solidFill>
                      <a:schemeClr val="accent1">
                        <a:lumMod val="20000"/>
                        <a:lumOff val="80000"/>
                      </a:schemeClr>
                    </a:solidFill>
                  </a:tcPr>
                </a:tc>
              </a:tr>
              <a:tr h="65552">
                <a:tc>
                  <a:txBody>
                    <a:bodyPr/>
                    <a:lstStyle/>
                    <a:p>
                      <a:pPr algn="l" fontAlgn="ctr"/>
                      <a:r>
                        <a:rPr lang="el-GR" sz="1800" b="1" u="none" strike="noStrike" dirty="0" smtClean="0">
                          <a:solidFill>
                            <a:srgbClr val="2D1341"/>
                          </a:solidFill>
                        </a:rPr>
                        <a:t>φαινόλη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24.1</a:t>
                      </a:r>
                      <a:endParaRPr lang="el-GR" sz="1800" b="0" i="0" u="none" strike="noStrike" dirty="0">
                        <a:latin typeface="+mn-lt"/>
                      </a:endParaRPr>
                    </a:p>
                  </a:txBody>
                  <a:tcPr marL="0" marR="0" marT="8023" marB="8023"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5.9</a:t>
                      </a:r>
                      <a:endParaRPr lang="el-GR" sz="1800" b="0" i="0" u="none" strike="noStrike" dirty="0">
                        <a:latin typeface="+mn-lt"/>
                      </a:endParaRPr>
                    </a:p>
                  </a:txBody>
                  <a:tcPr marL="0" marR="0" marT="8023" marB="8023" anchor="ctr"/>
                </a:tc>
                <a:tc>
                  <a:txBody>
                    <a:bodyPr/>
                    <a:lstStyle/>
                    <a:p>
                      <a:pPr algn="ctr" fontAlgn="ctr"/>
                      <a:r>
                        <a:rPr lang="el-GR" sz="1800" u="none" strike="noStrike" dirty="0"/>
                        <a:t>14.9</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rPr>
                        <a:t>ρεσορκινόλη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29.0</a:t>
                      </a:r>
                      <a:endParaRPr lang="el-GR" sz="1800" b="0" i="0" u="none" strike="noStrike" dirty="0">
                        <a:latin typeface="+mn-lt"/>
                      </a:endParaRPr>
                    </a:p>
                  </a:txBody>
                  <a:tcPr marL="0" marR="0" marT="8023" marB="8023"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8.4</a:t>
                      </a:r>
                      <a:endParaRPr lang="el-GR" sz="1800" b="0" i="0" u="none" strike="noStrike" dirty="0">
                        <a:latin typeface="+mn-lt"/>
                      </a:endParaRPr>
                    </a:p>
                  </a:txBody>
                  <a:tcPr marL="0" marR="0" marT="8023" marB="8023" anchor="ctr"/>
                </a:tc>
                <a:tc>
                  <a:txBody>
                    <a:bodyPr/>
                    <a:lstStyle/>
                    <a:p>
                      <a:pPr algn="ctr" fontAlgn="ctr"/>
                      <a:r>
                        <a:rPr lang="el-GR" sz="1800" u="none" strike="noStrike" dirty="0"/>
                        <a:t>21.1</a:t>
                      </a:r>
                      <a:endParaRPr lang="el-GR" sz="1800" b="0" i="0" u="none" strike="noStrike" dirty="0">
                        <a:latin typeface="+mn-lt"/>
                      </a:endParaRPr>
                    </a:p>
                  </a:txBody>
                  <a:tcPr marL="0" marR="0" marT="0" marB="0" anchor="ctr"/>
                </a:tc>
              </a:tr>
              <a:tr h="65552">
                <a:tc>
                  <a:txBody>
                    <a:bodyPr/>
                    <a:lstStyle/>
                    <a:p>
                      <a:pPr algn="l" fontAlgn="ctr"/>
                      <a:r>
                        <a:rPr lang="en-US" sz="1800" b="1" u="none" strike="noStrike" dirty="0" smtClean="0">
                          <a:solidFill>
                            <a:srgbClr val="2D1341"/>
                          </a:solidFill>
                        </a:rPr>
                        <a:t>m-</a:t>
                      </a:r>
                      <a:r>
                        <a:rPr lang="el-GR" sz="1800" b="1" u="none" strike="noStrike" dirty="0" err="1" smtClean="0">
                          <a:solidFill>
                            <a:srgbClr val="2D1341"/>
                          </a:solidFill>
                        </a:rPr>
                        <a:t>κρεσόλη</a:t>
                      </a:r>
                      <a:r>
                        <a:rPr lang="en-US" sz="1800" b="1" u="none" strike="noStrike" dirty="0" smtClean="0">
                          <a:solidFill>
                            <a:srgbClr val="2D1341"/>
                          </a:solidFill>
                        </a:rPr>
                        <a:t> </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22.7</a:t>
                      </a:r>
                      <a:endParaRPr lang="el-GR" sz="1800" b="0" i="0" u="none" strike="noStrike" dirty="0">
                        <a:latin typeface="+mn-lt"/>
                      </a:endParaRPr>
                    </a:p>
                  </a:txBody>
                  <a:tcPr marL="0" marR="0" marT="8023" marB="8023" anchor="ctr"/>
                </a:tc>
                <a:tc>
                  <a:txBody>
                    <a:bodyPr/>
                    <a:lstStyle/>
                    <a:p>
                      <a:pPr algn="ctr" fontAlgn="ctr"/>
                      <a:r>
                        <a:rPr lang="el-GR" sz="1800" u="none" strike="noStrike" dirty="0"/>
                        <a:t>18.0</a:t>
                      </a:r>
                      <a:endParaRPr lang="el-GR" sz="1800" b="0" i="0" u="none" strike="noStrike" dirty="0">
                        <a:latin typeface="+mn-lt"/>
                      </a:endParaRPr>
                    </a:p>
                  </a:txBody>
                  <a:tcPr marL="0" marR="0" marT="8023" marB="8023" anchor="ctr"/>
                </a:tc>
                <a:tc>
                  <a:txBody>
                    <a:bodyPr/>
                    <a:lstStyle/>
                    <a:p>
                      <a:pPr algn="ctr" fontAlgn="ctr"/>
                      <a:r>
                        <a:rPr lang="el-GR" sz="1800" u="none" strike="noStrike" dirty="0"/>
                        <a:t>5.1</a:t>
                      </a:r>
                      <a:endParaRPr lang="el-GR" sz="1800" b="0" i="0" u="none" strike="noStrike" dirty="0">
                        <a:latin typeface="+mn-lt"/>
                      </a:endParaRPr>
                    </a:p>
                  </a:txBody>
                  <a:tcPr marL="0" marR="0" marT="8023" marB="8023" anchor="ctr"/>
                </a:tc>
                <a:tc>
                  <a:txBody>
                    <a:bodyPr/>
                    <a:lstStyle/>
                    <a:p>
                      <a:pPr algn="ctr" fontAlgn="ctr"/>
                      <a:r>
                        <a:rPr lang="el-GR" sz="1800" u="none" strike="noStrike" dirty="0"/>
                        <a:t>12.9</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rPr>
                        <a:t>σαλικυλικός</a:t>
                      </a:r>
                      <a:r>
                        <a:rPr lang="el-GR" sz="1800" b="1" u="none" strike="noStrike" baseline="0" dirty="0" smtClean="0">
                          <a:solidFill>
                            <a:srgbClr val="2D1341"/>
                          </a:solidFill>
                        </a:rPr>
                        <a:t> μεθυλεστέρας</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21.7</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8.0</a:t>
                      </a:r>
                      <a:endParaRPr lang="el-GR" sz="1800" b="0" i="0" u="none" strike="noStrike" dirty="0">
                        <a:latin typeface="+mn-lt"/>
                      </a:endParaRPr>
                    </a:p>
                  </a:txBody>
                  <a:tcPr marL="0" marR="0" marT="8023" marB="8023" anchor="ctr"/>
                </a:tc>
                <a:tc>
                  <a:txBody>
                    <a:bodyPr/>
                    <a:lstStyle/>
                    <a:p>
                      <a:pPr algn="ctr" fontAlgn="ctr"/>
                      <a:r>
                        <a:rPr lang="el-GR" sz="1800" u="none" strike="noStrike" dirty="0"/>
                        <a:t>12.3</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rPr>
                        <a:t>αιθυλενογλυκόλη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32.9</a:t>
                      </a:r>
                      <a:endParaRPr lang="el-GR" sz="1800" b="0" i="0" u="none" strike="noStrike" dirty="0">
                        <a:latin typeface="+mn-lt"/>
                      </a:endParaRPr>
                    </a:p>
                  </a:txBody>
                  <a:tcPr marL="0" marR="0" marT="8023" marB="8023" anchor="ctr"/>
                </a:tc>
                <a:tc>
                  <a:txBody>
                    <a:bodyPr/>
                    <a:lstStyle/>
                    <a:p>
                      <a:pPr algn="ctr" fontAlgn="ctr"/>
                      <a:r>
                        <a:rPr lang="el-GR" sz="1800" u="none" strike="noStrike" dirty="0"/>
                        <a:t>17.0</a:t>
                      </a:r>
                      <a:endParaRPr lang="el-GR" sz="1800" b="0" i="0" u="none" strike="noStrike" dirty="0">
                        <a:latin typeface="+mn-lt"/>
                      </a:endParaRPr>
                    </a:p>
                  </a:txBody>
                  <a:tcPr marL="0" marR="0" marT="8023" marB="8023" anchor="ctr"/>
                </a:tc>
                <a:tc>
                  <a:txBody>
                    <a:bodyPr/>
                    <a:lstStyle/>
                    <a:p>
                      <a:pPr algn="ctr" fontAlgn="ctr"/>
                      <a:r>
                        <a:rPr lang="el-GR" sz="1800" u="none" strike="noStrike" dirty="0"/>
                        <a:t>11.0</a:t>
                      </a:r>
                      <a:endParaRPr lang="el-GR" sz="1800" b="0" i="0" u="none" strike="noStrike" dirty="0">
                        <a:latin typeface="+mn-lt"/>
                      </a:endParaRPr>
                    </a:p>
                  </a:txBody>
                  <a:tcPr marL="0" marR="0" marT="8023" marB="8023" anchor="ctr"/>
                </a:tc>
                <a:tc>
                  <a:txBody>
                    <a:bodyPr/>
                    <a:lstStyle/>
                    <a:p>
                      <a:pPr algn="ctr" fontAlgn="ctr"/>
                      <a:r>
                        <a:rPr lang="el-GR" sz="1800" u="none" strike="noStrike" dirty="0"/>
                        <a:t>26.0</a:t>
                      </a:r>
                      <a:endParaRPr lang="el-GR" sz="1800" b="0" i="0" u="none" strike="noStrike" dirty="0">
                        <a:latin typeface="+mn-lt"/>
                      </a:endParaRPr>
                    </a:p>
                  </a:txBody>
                  <a:tcPr marL="0" marR="0" marT="0" marB="0" anchor="ctr"/>
                </a:tc>
              </a:tr>
              <a:tr h="65552">
                <a:tc>
                  <a:txBody>
                    <a:bodyPr/>
                    <a:lstStyle/>
                    <a:p>
                      <a:pPr algn="l" fontAlgn="ctr"/>
                      <a:r>
                        <a:rPr lang="el-GR" sz="1800" b="1" i="0" u="none" strike="noStrike" dirty="0" smtClean="0">
                          <a:solidFill>
                            <a:srgbClr val="2D1341"/>
                          </a:solidFill>
                          <a:latin typeface="+mn-lt"/>
                        </a:rPr>
                        <a:t>γλυκερόλη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36.1</a:t>
                      </a:r>
                      <a:endParaRPr lang="el-GR" sz="1800" b="0" i="0" u="none" strike="noStrike" dirty="0">
                        <a:latin typeface="+mn-lt"/>
                      </a:endParaRPr>
                    </a:p>
                  </a:txBody>
                  <a:tcPr marL="0" marR="0" marT="8023" marB="8023" anchor="ctr"/>
                </a:tc>
                <a:tc>
                  <a:txBody>
                    <a:bodyPr/>
                    <a:lstStyle/>
                    <a:p>
                      <a:pPr algn="ctr" fontAlgn="ctr"/>
                      <a:r>
                        <a:rPr lang="el-GR" sz="1800" u="none" strike="noStrike" dirty="0"/>
                        <a:t>17.4</a:t>
                      </a:r>
                      <a:endParaRPr lang="el-GR" sz="1800" b="0" i="0" u="none" strike="noStrike" dirty="0">
                        <a:latin typeface="+mn-lt"/>
                      </a:endParaRPr>
                    </a:p>
                  </a:txBody>
                  <a:tcPr marL="0" marR="0" marT="8023" marB="8023" anchor="ctr"/>
                </a:tc>
                <a:tc>
                  <a:txBody>
                    <a:bodyPr/>
                    <a:lstStyle/>
                    <a:p>
                      <a:pPr algn="ctr" fontAlgn="ctr"/>
                      <a:r>
                        <a:rPr lang="el-GR" sz="1800" u="none" strike="noStrike" dirty="0"/>
                        <a:t>12.1</a:t>
                      </a:r>
                      <a:endParaRPr lang="el-GR" sz="1800" b="0" i="0" u="none" strike="noStrike" dirty="0">
                        <a:latin typeface="+mn-lt"/>
                      </a:endParaRPr>
                    </a:p>
                  </a:txBody>
                  <a:tcPr marL="0" marR="0" marT="8023" marB="8023" anchor="ctr"/>
                </a:tc>
                <a:tc>
                  <a:txBody>
                    <a:bodyPr/>
                    <a:lstStyle/>
                    <a:p>
                      <a:pPr algn="ctr" fontAlgn="ctr"/>
                      <a:r>
                        <a:rPr lang="el-GR" sz="1800" u="none" strike="noStrike" dirty="0"/>
                        <a:t>29.3</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rPr>
                        <a:t>προπυλενογλυκόλη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30.2</a:t>
                      </a:r>
                      <a:endParaRPr lang="el-GR" sz="1800" b="0" i="0" u="none" strike="noStrike" dirty="0">
                        <a:latin typeface="+mn-lt"/>
                      </a:endParaRPr>
                    </a:p>
                  </a:txBody>
                  <a:tcPr marL="0" marR="0" marT="8023" marB="8023" anchor="ctr"/>
                </a:tc>
                <a:tc>
                  <a:txBody>
                    <a:bodyPr/>
                    <a:lstStyle/>
                    <a:p>
                      <a:pPr algn="ctr" fontAlgn="ctr"/>
                      <a:r>
                        <a:rPr lang="el-GR" sz="1800" u="none" strike="noStrike" dirty="0"/>
                        <a:t>16.8</a:t>
                      </a:r>
                      <a:endParaRPr lang="el-GR" sz="1800" b="0" i="0" u="none" strike="noStrike" dirty="0">
                        <a:latin typeface="+mn-lt"/>
                      </a:endParaRPr>
                    </a:p>
                  </a:txBody>
                  <a:tcPr marL="0" marR="0" marT="8023" marB="8023" anchor="ctr"/>
                </a:tc>
                <a:tc>
                  <a:txBody>
                    <a:bodyPr/>
                    <a:lstStyle/>
                    <a:p>
                      <a:pPr algn="ctr" fontAlgn="ctr"/>
                      <a:r>
                        <a:rPr lang="el-GR" sz="1800" u="none" strike="noStrike" dirty="0"/>
                        <a:t>9.4</a:t>
                      </a:r>
                      <a:endParaRPr lang="el-GR" sz="1800" b="0" i="0" u="none" strike="noStrike" dirty="0">
                        <a:latin typeface="+mn-lt"/>
                      </a:endParaRPr>
                    </a:p>
                  </a:txBody>
                  <a:tcPr marL="0" marR="0" marT="8023" marB="8023" anchor="ctr"/>
                </a:tc>
                <a:tc>
                  <a:txBody>
                    <a:bodyPr/>
                    <a:lstStyle/>
                    <a:p>
                      <a:pPr algn="ctr" fontAlgn="ctr"/>
                      <a:r>
                        <a:rPr lang="el-GR" sz="1800" u="none" strike="noStrike" dirty="0"/>
                        <a:t>23.3</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rPr>
                        <a:t>διαιθυλενογλυκόλη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29.9</a:t>
                      </a:r>
                      <a:endParaRPr lang="el-GR" sz="1800" b="0" i="0" u="none" strike="noStrike" dirty="0">
                        <a:latin typeface="+mn-lt"/>
                      </a:endParaRPr>
                    </a:p>
                  </a:txBody>
                  <a:tcPr marL="0" marR="0" marT="8023" marB="8023" anchor="ctr"/>
                </a:tc>
                <a:tc>
                  <a:txBody>
                    <a:bodyPr/>
                    <a:lstStyle/>
                    <a:p>
                      <a:pPr algn="ctr" fontAlgn="ctr"/>
                      <a:r>
                        <a:rPr lang="el-GR" sz="1800" u="none" strike="noStrike" dirty="0"/>
                        <a:t>16.2</a:t>
                      </a:r>
                      <a:endParaRPr lang="el-GR" sz="1800" b="0" i="0" u="none" strike="noStrike" dirty="0">
                        <a:latin typeface="+mn-lt"/>
                      </a:endParaRPr>
                    </a:p>
                  </a:txBody>
                  <a:tcPr marL="0" marR="0" marT="8023" marB="8023" anchor="ctr"/>
                </a:tc>
                <a:tc>
                  <a:txBody>
                    <a:bodyPr/>
                    <a:lstStyle/>
                    <a:p>
                      <a:pPr algn="ctr" fontAlgn="ctr"/>
                      <a:r>
                        <a:rPr lang="el-GR" sz="1800" u="none" strike="noStrike" dirty="0"/>
                        <a:t>14.7</a:t>
                      </a:r>
                      <a:endParaRPr lang="el-GR" sz="1800" b="0" i="0" u="none" strike="noStrike" dirty="0">
                        <a:latin typeface="+mn-lt"/>
                      </a:endParaRPr>
                    </a:p>
                  </a:txBody>
                  <a:tcPr marL="0" marR="0" marT="8023" marB="8023" anchor="ctr"/>
                </a:tc>
                <a:tc>
                  <a:txBody>
                    <a:bodyPr/>
                    <a:lstStyle/>
                    <a:p>
                      <a:pPr algn="ctr" fontAlgn="ctr"/>
                      <a:r>
                        <a:rPr lang="el-GR" sz="1800" u="none" strike="noStrike" dirty="0"/>
                        <a:t>20.5</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rPr>
                        <a:t>τριαιθυλενογλυκόλη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27.5</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12.5</a:t>
                      </a:r>
                      <a:endParaRPr lang="el-GR" sz="1800" b="0" i="0" u="none" strike="noStrike" dirty="0">
                        <a:latin typeface="+mn-lt"/>
                      </a:endParaRPr>
                    </a:p>
                  </a:txBody>
                  <a:tcPr marL="0" marR="0" marT="8023" marB="8023" anchor="ctr"/>
                </a:tc>
                <a:tc>
                  <a:txBody>
                    <a:bodyPr/>
                    <a:lstStyle/>
                    <a:p>
                      <a:pPr algn="ctr" fontAlgn="ctr"/>
                      <a:r>
                        <a:rPr lang="el-GR" sz="1800" u="none" strike="noStrike" dirty="0"/>
                        <a:t>18.6</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solidFill>
                            <a:srgbClr val="2D1341"/>
                          </a:solidFill>
                        </a:rPr>
                        <a:t>διπροπυλενογλυκόλη</a:t>
                      </a:r>
                      <a:endParaRPr lang="en-US" sz="1800" b="1" i="0" u="none" strike="noStrike" dirty="0">
                        <a:solidFill>
                          <a:srgbClr val="2D1341"/>
                        </a:solidFill>
                        <a:latin typeface="+mn-lt"/>
                      </a:endParaRPr>
                    </a:p>
                  </a:txBody>
                  <a:tcPr marL="36000" marR="0" marT="7200" marB="7200" anchor="ctr"/>
                </a:tc>
                <a:tc>
                  <a:txBody>
                    <a:bodyPr/>
                    <a:lstStyle/>
                    <a:p>
                      <a:pPr algn="ctr" fontAlgn="ctr"/>
                      <a:r>
                        <a:rPr lang="el-GR" sz="1800" u="none" strike="noStrike" dirty="0"/>
                        <a:t>31.7</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20.3</a:t>
                      </a:r>
                      <a:endParaRPr lang="el-GR" sz="1800" b="0" i="0" u="none" strike="noStrike" dirty="0">
                        <a:latin typeface="+mn-lt"/>
                      </a:endParaRPr>
                    </a:p>
                  </a:txBody>
                  <a:tcPr marL="0" marR="0" marT="8023" marB="8023" anchor="ctr"/>
                </a:tc>
                <a:tc>
                  <a:txBody>
                    <a:bodyPr/>
                    <a:lstStyle/>
                    <a:p>
                      <a:pPr algn="ctr" fontAlgn="ctr"/>
                      <a:r>
                        <a:rPr lang="el-GR" sz="1800" u="none" strike="noStrike" dirty="0"/>
                        <a:t>18.4</a:t>
                      </a:r>
                      <a:endParaRPr lang="el-GR" sz="1800" b="0" i="0" u="none" strike="noStrike" dirty="0">
                        <a:latin typeface="+mn-lt"/>
                      </a:endParaRPr>
                    </a:p>
                  </a:txBody>
                  <a:tcPr marL="0" marR="0" marT="0" marB="0" anchor="ctr"/>
                </a:tc>
              </a:tr>
              <a:tr h="65552">
                <a:tc>
                  <a:txBody>
                    <a:bodyPr/>
                    <a:lstStyle/>
                    <a:p>
                      <a:pPr algn="l" fontAlgn="ctr"/>
                      <a:r>
                        <a:rPr lang="el-GR" sz="1800" b="1" u="none" strike="noStrike" dirty="0" smtClean="0"/>
                        <a:t>νερό</a:t>
                      </a:r>
                      <a:endParaRPr lang="en-US" sz="1800" b="1" i="0" u="none" strike="noStrike" dirty="0">
                        <a:latin typeface="+mn-lt"/>
                      </a:endParaRPr>
                    </a:p>
                  </a:txBody>
                  <a:tcPr marL="36000" marR="0" marT="7200" marB="7200" anchor="ctr"/>
                </a:tc>
                <a:tc>
                  <a:txBody>
                    <a:bodyPr/>
                    <a:lstStyle/>
                    <a:p>
                      <a:pPr algn="ctr" fontAlgn="ctr"/>
                      <a:r>
                        <a:rPr lang="el-GR" sz="1800" u="none" strike="noStrike" dirty="0"/>
                        <a:t>47.8</a:t>
                      </a:r>
                      <a:endParaRPr lang="el-GR" sz="1800" b="0" i="0" u="none" strike="noStrike" dirty="0">
                        <a:latin typeface="+mn-lt"/>
                      </a:endParaRPr>
                    </a:p>
                  </a:txBody>
                  <a:tcPr marL="0" marR="0" marT="8023" marB="8023" anchor="ctr"/>
                </a:tc>
                <a:tc>
                  <a:txBody>
                    <a:bodyPr/>
                    <a:lstStyle/>
                    <a:p>
                      <a:pPr algn="ctr" fontAlgn="ctr"/>
                      <a:r>
                        <a:rPr lang="el-GR" sz="1800" u="none" strike="noStrike" dirty="0"/>
                        <a:t>15.6</a:t>
                      </a:r>
                      <a:endParaRPr lang="el-GR" sz="1800" b="0" i="0" u="none" strike="noStrike" dirty="0">
                        <a:latin typeface="+mn-lt"/>
                      </a:endParaRPr>
                    </a:p>
                  </a:txBody>
                  <a:tcPr marL="0" marR="0" marT="8023" marB="8023" anchor="ctr"/>
                </a:tc>
                <a:tc>
                  <a:txBody>
                    <a:bodyPr/>
                    <a:lstStyle/>
                    <a:p>
                      <a:pPr algn="ctr" fontAlgn="ctr"/>
                      <a:r>
                        <a:rPr lang="el-GR" sz="1800" u="none" strike="noStrike" dirty="0"/>
                        <a:t>16.0</a:t>
                      </a:r>
                      <a:endParaRPr lang="el-GR" sz="1800" b="0" i="0" u="none" strike="noStrike" dirty="0">
                        <a:latin typeface="+mn-lt"/>
                      </a:endParaRPr>
                    </a:p>
                  </a:txBody>
                  <a:tcPr marL="0" marR="0" marT="8023" marB="8023" anchor="ctr"/>
                </a:tc>
                <a:tc>
                  <a:txBody>
                    <a:bodyPr/>
                    <a:lstStyle/>
                    <a:p>
                      <a:pPr algn="ctr" fontAlgn="ctr"/>
                      <a:r>
                        <a:rPr lang="el-GR" sz="1800" u="none" strike="noStrike" dirty="0"/>
                        <a:t>42.3</a:t>
                      </a:r>
                      <a:endParaRPr lang="el-GR" sz="1800" b="0" i="0" u="none" strike="noStrike" dirty="0">
                        <a:latin typeface="+mn-lt"/>
                      </a:endParaRPr>
                    </a:p>
                  </a:txBody>
                  <a:tcPr marL="0" marR="0" marT="0" marB="0" anchor="ctr"/>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170050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58"/>
          <p:cNvSpPr>
            <a:spLocks noGrp="1" noChangeArrowheads="1"/>
          </p:cNvSpPr>
          <p:nvPr>
            <p:ph type="title"/>
          </p:nvPr>
        </p:nvSpPr>
        <p:spPr/>
        <p:txBody>
          <a:bodyPr>
            <a:noAutofit/>
          </a:bodyPr>
          <a:lstStyle/>
          <a:p>
            <a:pPr eaLnBrk="1" hangingPunct="1"/>
            <a:r>
              <a:rPr lang="el-GR" sz="4000" dirty="0" smtClean="0"/>
              <a:t>Παράμετροι διαλυτότητας </a:t>
            </a:r>
            <a:r>
              <a:rPr lang="en-US" sz="4000" dirty="0" smtClean="0"/>
              <a:t>Hansen </a:t>
            </a:r>
            <a:r>
              <a:rPr lang="el-GR" sz="4000" dirty="0" smtClean="0"/>
              <a:t>για ρητίνες, πολυμερή, κλπ. </a:t>
            </a:r>
            <a:endParaRPr lang="en-US" sz="4000" dirty="0" smtClean="0"/>
          </a:p>
        </p:txBody>
      </p:sp>
      <p:sp>
        <p:nvSpPr>
          <p:cNvPr id="5" name="4 - Θέση αριθμού διαφάνειας"/>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22</a:t>
            </a:fld>
            <a:endParaRPr lang="el-GR" dirty="0">
              <a:solidFill>
                <a:prstClr val="black"/>
              </a:solidFill>
            </a:endParaRPr>
          </a:p>
        </p:txBody>
      </p:sp>
      <p:graphicFrame>
        <p:nvGraphicFramePr>
          <p:cNvPr id="4" name="3 - Πίνακας"/>
          <p:cNvGraphicFramePr>
            <a:graphicFrameLocks noGrp="1"/>
          </p:cNvGraphicFramePr>
          <p:nvPr>
            <p:extLst/>
          </p:nvPr>
        </p:nvGraphicFramePr>
        <p:xfrm>
          <a:off x="678630" y="1643050"/>
          <a:ext cx="7786740" cy="4149597"/>
        </p:xfrm>
        <a:graphic>
          <a:graphicData uri="http://schemas.openxmlformats.org/drawingml/2006/table">
            <a:tbl>
              <a:tblPr>
                <a:tableStyleId>{5940675A-B579-460E-94D1-54222C63F5DA}</a:tableStyleId>
              </a:tblPr>
              <a:tblGrid>
                <a:gridCol w="5147168"/>
                <a:gridCol w="659893"/>
                <a:gridCol w="659893"/>
                <a:gridCol w="659893"/>
                <a:gridCol w="659893"/>
              </a:tblGrid>
              <a:tr h="223255">
                <a:tc>
                  <a:txBody>
                    <a:bodyPr/>
                    <a:lstStyle/>
                    <a:p>
                      <a:pPr algn="ctr">
                        <a:spcAft>
                          <a:spcPts val="0"/>
                        </a:spcAft>
                      </a:pPr>
                      <a:r>
                        <a:rPr lang="el-GR" sz="2400" b="1" dirty="0" smtClean="0"/>
                        <a:t>Πολυμερές</a:t>
                      </a:r>
                      <a:endParaRPr lang="el-GR" sz="1800" b="1" dirty="0">
                        <a:latin typeface="+mn-lt"/>
                        <a:ea typeface="Times New Roman"/>
                      </a:endParaRPr>
                    </a:p>
                  </a:txBody>
                  <a:tcPr marL="28380" marR="28380" marT="28380" marB="28380">
                    <a:solidFill>
                      <a:schemeClr val="accent1">
                        <a:lumMod val="20000"/>
                        <a:lumOff val="80000"/>
                      </a:schemeClr>
                    </a:solidFill>
                  </a:tcPr>
                </a:tc>
                <a:tc>
                  <a:txBody>
                    <a:bodyPr/>
                    <a:lstStyle/>
                    <a:p>
                      <a:pPr algn="ctr">
                        <a:spcAft>
                          <a:spcPts val="0"/>
                        </a:spcAft>
                      </a:pPr>
                      <a:r>
                        <a:rPr lang="el-GR" sz="1800" b="1" dirty="0" smtClean="0"/>
                        <a:t>δ</a:t>
                      </a:r>
                      <a:r>
                        <a:rPr lang="el-GR" sz="1800" b="1" baseline="-25000" dirty="0" smtClean="0"/>
                        <a:t>d</a:t>
                      </a:r>
                      <a:r>
                        <a:rPr lang="el-GR" sz="1800" b="1" dirty="0" smtClean="0"/>
                        <a:t> </a:t>
                      </a:r>
                      <a:endParaRPr lang="el-GR" sz="1800" b="1" dirty="0">
                        <a:latin typeface="+mn-lt"/>
                        <a:ea typeface="Times New Roman"/>
                      </a:endParaRPr>
                    </a:p>
                  </a:txBody>
                  <a:tcPr marL="28380" marR="28380" marT="28380" marB="28380">
                    <a:solidFill>
                      <a:schemeClr val="accent1">
                        <a:lumMod val="20000"/>
                        <a:lumOff val="80000"/>
                      </a:schemeClr>
                    </a:solidFill>
                  </a:tcPr>
                </a:tc>
                <a:tc>
                  <a:txBody>
                    <a:bodyPr/>
                    <a:lstStyle/>
                    <a:p>
                      <a:pPr algn="ctr">
                        <a:spcAft>
                          <a:spcPts val="0"/>
                        </a:spcAft>
                      </a:pPr>
                      <a:r>
                        <a:rPr lang="el-GR" sz="1800" b="1" dirty="0" smtClean="0"/>
                        <a:t>δ</a:t>
                      </a:r>
                      <a:r>
                        <a:rPr lang="el-GR" sz="1800" b="1" baseline="-25000" dirty="0" smtClean="0"/>
                        <a:t>p</a:t>
                      </a:r>
                      <a:r>
                        <a:rPr lang="el-GR" sz="1800" b="1" dirty="0" smtClean="0"/>
                        <a:t> </a:t>
                      </a:r>
                      <a:endParaRPr lang="el-GR" sz="1800" b="1" dirty="0">
                        <a:latin typeface="+mn-lt"/>
                        <a:ea typeface="Times New Roman"/>
                      </a:endParaRPr>
                    </a:p>
                  </a:txBody>
                  <a:tcPr marL="28380" marR="28380" marT="28380" marB="28380">
                    <a:solidFill>
                      <a:schemeClr val="accent1">
                        <a:lumMod val="20000"/>
                        <a:lumOff val="80000"/>
                      </a:schemeClr>
                    </a:solidFill>
                  </a:tcPr>
                </a:tc>
                <a:tc>
                  <a:txBody>
                    <a:bodyPr/>
                    <a:lstStyle/>
                    <a:p>
                      <a:pPr algn="ctr">
                        <a:spcAft>
                          <a:spcPts val="0"/>
                        </a:spcAft>
                      </a:pPr>
                      <a:r>
                        <a:rPr lang="el-GR" sz="1800" b="1" dirty="0" smtClean="0"/>
                        <a:t>δ</a:t>
                      </a:r>
                      <a:r>
                        <a:rPr lang="el-GR" sz="1800" b="1" baseline="-25000" dirty="0" smtClean="0"/>
                        <a:t>h</a:t>
                      </a:r>
                      <a:r>
                        <a:rPr lang="el-GR" sz="1800" b="1" dirty="0" smtClean="0"/>
                        <a:t> </a:t>
                      </a:r>
                      <a:endParaRPr lang="el-GR" sz="1800" b="1" dirty="0">
                        <a:latin typeface="+mn-lt"/>
                        <a:ea typeface="Times New Roman"/>
                      </a:endParaRPr>
                    </a:p>
                  </a:txBody>
                  <a:tcPr marL="28380" marR="28380" marT="28380" marB="28380">
                    <a:solidFill>
                      <a:schemeClr val="accent1">
                        <a:lumMod val="20000"/>
                        <a:lumOff val="80000"/>
                      </a:schemeClr>
                    </a:solidFill>
                  </a:tcPr>
                </a:tc>
                <a:tc>
                  <a:txBody>
                    <a:bodyPr/>
                    <a:lstStyle/>
                    <a:p>
                      <a:pPr algn="ctr">
                        <a:spcAft>
                          <a:spcPts val="0"/>
                        </a:spcAft>
                      </a:pPr>
                      <a:r>
                        <a:rPr lang="el-GR" sz="1800" b="1" dirty="0"/>
                        <a:t>R </a:t>
                      </a:r>
                      <a:endParaRPr lang="el-GR" sz="1800" b="1" dirty="0">
                        <a:solidFill>
                          <a:srgbClr val="004A82"/>
                        </a:solidFill>
                        <a:latin typeface="+mn-lt"/>
                        <a:ea typeface="Times New Roman"/>
                      </a:endParaRPr>
                    </a:p>
                  </a:txBody>
                  <a:tcPr marL="28380" marR="28380" marT="28380" marB="28380">
                    <a:solidFill>
                      <a:schemeClr val="accent1">
                        <a:lumMod val="20000"/>
                        <a:lumOff val="80000"/>
                      </a:schemeClr>
                    </a:solidFill>
                  </a:tcPr>
                </a:tc>
              </a:tr>
              <a:tr h="283799">
                <a:tc>
                  <a:txBody>
                    <a:bodyPr/>
                    <a:lstStyle/>
                    <a:p>
                      <a:pPr>
                        <a:spcAft>
                          <a:spcPts val="0"/>
                        </a:spcAft>
                      </a:pPr>
                      <a:r>
                        <a:rPr lang="el-GR" sz="1800" dirty="0" smtClean="0"/>
                        <a:t>Οξική κυτταρίνη </a:t>
                      </a:r>
                      <a:endParaRPr lang="el-GR" sz="1800" dirty="0">
                        <a:latin typeface="+mn-lt"/>
                        <a:ea typeface="Times New Roman"/>
                      </a:endParaRPr>
                    </a:p>
                  </a:txBody>
                  <a:tcPr marL="28380" marR="28380" marT="28380" marB="28380"/>
                </a:tc>
                <a:tc>
                  <a:txBody>
                    <a:bodyPr/>
                    <a:lstStyle/>
                    <a:p>
                      <a:pPr algn="r">
                        <a:spcAft>
                          <a:spcPts val="0"/>
                        </a:spcAft>
                      </a:pPr>
                      <a:r>
                        <a:rPr lang="el-GR" sz="1800" dirty="0"/>
                        <a:t>18.6 </a:t>
                      </a:r>
                      <a:endParaRPr lang="el-GR" sz="1800" dirty="0">
                        <a:latin typeface="+mn-lt"/>
                        <a:ea typeface="Times New Roman"/>
                      </a:endParaRPr>
                    </a:p>
                  </a:txBody>
                  <a:tcPr marL="28380" marR="28380" marT="28380" marB="28380"/>
                </a:tc>
                <a:tc>
                  <a:txBody>
                    <a:bodyPr/>
                    <a:lstStyle/>
                    <a:p>
                      <a:pPr algn="r">
                        <a:spcAft>
                          <a:spcPts val="0"/>
                        </a:spcAft>
                      </a:pPr>
                      <a:r>
                        <a:rPr lang="el-GR" sz="1800" dirty="0"/>
                        <a:t>12.7 </a:t>
                      </a:r>
                      <a:endParaRPr lang="el-GR" sz="1800" dirty="0">
                        <a:latin typeface="+mn-lt"/>
                        <a:ea typeface="Times New Roman"/>
                      </a:endParaRPr>
                    </a:p>
                  </a:txBody>
                  <a:tcPr marL="28380" marR="28380" marT="28380" marB="28380"/>
                </a:tc>
                <a:tc>
                  <a:txBody>
                    <a:bodyPr/>
                    <a:lstStyle/>
                    <a:p>
                      <a:pPr algn="r">
                        <a:spcAft>
                          <a:spcPts val="0"/>
                        </a:spcAft>
                      </a:pPr>
                      <a:r>
                        <a:rPr lang="el-GR" sz="1800" dirty="0"/>
                        <a:t>11.0 </a:t>
                      </a:r>
                      <a:endParaRPr lang="el-GR" sz="1800" dirty="0">
                        <a:latin typeface="+mn-lt"/>
                        <a:ea typeface="Times New Roman"/>
                      </a:endParaRPr>
                    </a:p>
                  </a:txBody>
                  <a:tcPr marL="28380" marR="28380" marT="28380" marB="28380"/>
                </a:tc>
                <a:tc>
                  <a:txBody>
                    <a:bodyPr/>
                    <a:lstStyle/>
                    <a:p>
                      <a:pPr algn="r">
                        <a:spcAft>
                          <a:spcPts val="0"/>
                        </a:spcAft>
                      </a:pPr>
                      <a:r>
                        <a:rPr lang="el-GR" sz="1800" dirty="0"/>
                        <a:t>7.6 </a:t>
                      </a:r>
                      <a:endParaRPr lang="el-GR" sz="1800" b="1" dirty="0">
                        <a:solidFill>
                          <a:srgbClr val="004A82"/>
                        </a:solidFill>
                        <a:latin typeface="+mn-lt"/>
                        <a:ea typeface="Times New Roman"/>
                      </a:endParaRPr>
                    </a:p>
                  </a:txBody>
                  <a:tcPr marL="28380" marR="28380" marT="28380" marB="28380"/>
                </a:tc>
              </a:tr>
              <a:tr h="283799">
                <a:tc>
                  <a:txBody>
                    <a:bodyPr/>
                    <a:lstStyle/>
                    <a:p>
                      <a:pPr>
                        <a:spcAft>
                          <a:spcPts val="0"/>
                        </a:spcAft>
                      </a:pPr>
                      <a:r>
                        <a:rPr lang="el-GR" sz="1800" dirty="0" smtClean="0"/>
                        <a:t>Ελαστομερές ισοπρενίου </a:t>
                      </a:r>
                      <a:r>
                        <a:rPr lang="el-GR" sz="1800" dirty="0"/>
                        <a:t>(Ceriflex® </a:t>
                      </a:r>
                      <a:r>
                        <a:rPr lang="el-GR" sz="1800" dirty="0" smtClean="0"/>
                        <a:t>IR305, </a:t>
                      </a:r>
                      <a:r>
                        <a:rPr lang="el-GR" sz="1800" dirty="0"/>
                        <a:t>Shell) </a:t>
                      </a:r>
                      <a:endParaRPr lang="el-GR" sz="1800" dirty="0">
                        <a:latin typeface="+mn-lt"/>
                        <a:ea typeface="Times New Roman"/>
                      </a:endParaRPr>
                    </a:p>
                  </a:txBody>
                  <a:tcPr marL="28380" marR="28380" marT="28380" marB="28380"/>
                </a:tc>
                <a:tc>
                  <a:txBody>
                    <a:bodyPr/>
                    <a:lstStyle/>
                    <a:p>
                      <a:pPr algn="r">
                        <a:spcAft>
                          <a:spcPts val="0"/>
                        </a:spcAft>
                      </a:pPr>
                      <a:r>
                        <a:rPr lang="el-GR" sz="1800" dirty="0"/>
                        <a:t>16.6 </a:t>
                      </a:r>
                      <a:endParaRPr lang="el-GR" sz="1800" dirty="0">
                        <a:latin typeface="+mn-lt"/>
                        <a:ea typeface="Times New Roman"/>
                      </a:endParaRPr>
                    </a:p>
                  </a:txBody>
                  <a:tcPr marL="28380" marR="28380" marT="28380" marB="28380"/>
                </a:tc>
                <a:tc>
                  <a:txBody>
                    <a:bodyPr/>
                    <a:lstStyle/>
                    <a:p>
                      <a:pPr algn="r">
                        <a:spcAft>
                          <a:spcPts val="0"/>
                        </a:spcAft>
                      </a:pPr>
                      <a:r>
                        <a:rPr lang="el-GR" sz="1800" dirty="0"/>
                        <a:t>1.4 </a:t>
                      </a:r>
                      <a:endParaRPr lang="el-GR" sz="1800" dirty="0">
                        <a:latin typeface="+mn-lt"/>
                        <a:ea typeface="Times New Roman"/>
                      </a:endParaRPr>
                    </a:p>
                  </a:txBody>
                  <a:tcPr marL="28380" marR="28380" marT="28380" marB="28380"/>
                </a:tc>
                <a:tc>
                  <a:txBody>
                    <a:bodyPr/>
                    <a:lstStyle/>
                    <a:p>
                      <a:pPr algn="r">
                        <a:spcAft>
                          <a:spcPts val="0"/>
                        </a:spcAft>
                      </a:pPr>
                      <a:r>
                        <a:rPr lang="el-GR" sz="1800" dirty="0"/>
                        <a:t>-0.8 </a:t>
                      </a:r>
                      <a:endParaRPr lang="el-GR" sz="1800" dirty="0">
                        <a:latin typeface="+mn-lt"/>
                        <a:ea typeface="Times New Roman"/>
                      </a:endParaRPr>
                    </a:p>
                  </a:txBody>
                  <a:tcPr marL="28380" marR="28380" marT="28380" marB="28380"/>
                </a:tc>
                <a:tc>
                  <a:txBody>
                    <a:bodyPr/>
                    <a:lstStyle/>
                    <a:p>
                      <a:pPr algn="r">
                        <a:spcAft>
                          <a:spcPts val="0"/>
                        </a:spcAft>
                      </a:pPr>
                      <a:r>
                        <a:rPr lang="el-GR" sz="1800" dirty="0"/>
                        <a:t>9.6 </a:t>
                      </a:r>
                      <a:endParaRPr lang="el-GR" sz="1800" b="1" dirty="0">
                        <a:solidFill>
                          <a:srgbClr val="004A82"/>
                        </a:solidFill>
                        <a:latin typeface="+mn-lt"/>
                        <a:ea typeface="Times New Roman"/>
                      </a:endParaRPr>
                    </a:p>
                  </a:txBody>
                  <a:tcPr marL="28380" marR="28380" marT="28380" marB="28380"/>
                </a:tc>
              </a:tr>
              <a:tr h="208119">
                <a:tc>
                  <a:txBody>
                    <a:bodyPr/>
                    <a:lstStyle/>
                    <a:p>
                      <a:pPr>
                        <a:spcAft>
                          <a:spcPts val="0"/>
                        </a:spcAft>
                      </a:pPr>
                      <a:r>
                        <a:rPr lang="el-GR" sz="1800" dirty="0" smtClean="0"/>
                        <a:t>Νιτρική κυτταρίνη</a:t>
                      </a:r>
                      <a:endParaRPr lang="el-GR" sz="1800" dirty="0">
                        <a:latin typeface="+mn-lt"/>
                        <a:ea typeface="Times New Roman"/>
                      </a:endParaRPr>
                    </a:p>
                  </a:txBody>
                  <a:tcPr marL="28380" marR="28380" marT="28380" marB="28380"/>
                </a:tc>
                <a:tc>
                  <a:txBody>
                    <a:bodyPr/>
                    <a:lstStyle/>
                    <a:p>
                      <a:pPr algn="r">
                        <a:spcAft>
                          <a:spcPts val="0"/>
                        </a:spcAft>
                      </a:pPr>
                      <a:r>
                        <a:rPr lang="el-GR" sz="1800" dirty="0"/>
                        <a:t>15.4 </a:t>
                      </a:r>
                      <a:endParaRPr lang="el-GR" sz="1800" dirty="0">
                        <a:latin typeface="+mn-lt"/>
                        <a:ea typeface="Times New Roman"/>
                      </a:endParaRPr>
                    </a:p>
                  </a:txBody>
                  <a:tcPr marL="28380" marR="28380" marT="28380" marB="28380"/>
                </a:tc>
                <a:tc>
                  <a:txBody>
                    <a:bodyPr/>
                    <a:lstStyle/>
                    <a:p>
                      <a:pPr algn="r">
                        <a:spcAft>
                          <a:spcPts val="0"/>
                        </a:spcAft>
                      </a:pPr>
                      <a:r>
                        <a:rPr lang="el-GR" sz="1800" dirty="0"/>
                        <a:t>14.7 </a:t>
                      </a:r>
                      <a:endParaRPr lang="el-GR" sz="1800" dirty="0">
                        <a:latin typeface="+mn-lt"/>
                        <a:ea typeface="Times New Roman"/>
                      </a:endParaRPr>
                    </a:p>
                  </a:txBody>
                  <a:tcPr marL="28380" marR="28380" marT="28380" marB="28380"/>
                </a:tc>
                <a:tc>
                  <a:txBody>
                    <a:bodyPr/>
                    <a:lstStyle/>
                    <a:p>
                      <a:pPr algn="r">
                        <a:spcAft>
                          <a:spcPts val="0"/>
                        </a:spcAft>
                      </a:pPr>
                      <a:r>
                        <a:rPr lang="el-GR" sz="1800" dirty="0"/>
                        <a:t>8.8 </a:t>
                      </a:r>
                      <a:endParaRPr lang="el-GR" sz="1800" dirty="0">
                        <a:latin typeface="+mn-lt"/>
                        <a:ea typeface="Times New Roman"/>
                      </a:endParaRPr>
                    </a:p>
                  </a:txBody>
                  <a:tcPr marL="28380" marR="28380" marT="28380" marB="28380"/>
                </a:tc>
                <a:tc>
                  <a:txBody>
                    <a:bodyPr/>
                    <a:lstStyle/>
                    <a:p>
                      <a:pPr algn="r">
                        <a:spcAft>
                          <a:spcPts val="0"/>
                        </a:spcAft>
                      </a:pPr>
                      <a:r>
                        <a:rPr lang="el-GR" sz="1800" dirty="0"/>
                        <a:t>11.5 </a:t>
                      </a:r>
                      <a:endParaRPr lang="el-GR" sz="1800" b="1" dirty="0">
                        <a:solidFill>
                          <a:srgbClr val="004A82"/>
                        </a:solidFill>
                        <a:latin typeface="+mn-lt"/>
                        <a:ea typeface="Times New Roman"/>
                      </a:endParaRPr>
                    </a:p>
                  </a:txBody>
                  <a:tcPr marL="28380" marR="28380" marT="28380" marB="28380"/>
                </a:tc>
              </a:tr>
              <a:tr h="359479">
                <a:tc>
                  <a:txBody>
                    <a:bodyPr/>
                    <a:lstStyle/>
                    <a:p>
                      <a:pPr>
                        <a:spcAft>
                          <a:spcPts val="0"/>
                        </a:spcAft>
                      </a:pPr>
                      <a:r>
                        <a:rPr lang="el-GR" sz="1800" dirty="0" smtClean="0"/>
                        <a:t>Πολυαμίδιο </a:t>
                      </a:r>
                      <a:r>
                        <a:rPr lang="en-GB" sz="1800" dirty="0" smtClean="0"/>
                        <a:t>(Versamid</a:t>
                      </a:r>
                      <a:r>
                        <a:rPr lang="en-GB" sz="1800" dirty="0"/>
                        <a:t>® </a:t>
                      </a:r>
                      <a:r>
                        <a:rPr lang="en-GB" sz="1800" dirty="0" smtClean="0"/>
                        <a:t>930, </a:t>
                      </a:r>
                      <a:r>
                        <a:rPr lang="en-GB" sz="1800" dirty="0"/>
                        <a:t>General Mills) </a:t>
                      </a:r>
                      <a:endParaRPr lang="el-GR" sz="1800" dirty="0">
                        <a:latin typeface="+mn-lt"/>
                        <a:ea typeface="Times New Roman"/>
                      </a:endParaRPr>
                    </a:p>
                  </a:txBody>
                  <a:tcPr marL="28380" marR="28380" marT="28380" marB="28380"/>
                </a:tc>
                <a:tc>
                  <a:txBody>
                    <a:bodyPr/>
                    <a:lstStyle/>
                    <a:p>
                      <a:pPr algn="r">
                        <a:spcAft>
                          <a:spcPts val="0"/>
                        </a:spcAft>
                      </a:pPr>
                      <a:r>
                        <a:rPr lang="el-GR" sz="1800" dirty="0"/>
                        <a:t>17.4 </a:t>
                      </a:r>
                      <a:endParaRPr lang="el-GR" sz="1800" dirty="0">
                        <a:latin typeface="+mn-lt"/>
                        <a:ea typeface="Times New Roman"/>
                      </a:endParaRPr>
                    </a:p>
                  </a:txBody>
                  <a:tcPr marL="28380" marR="28380" marT="28380" marB="28380"/>
                </a:tc>
                <a:tc>
                  <a:txBody>
                    <a:bodyPr/>
                    <a:lstStyle/>
                    <a:p>
                      <a:pPr algn="r">
                        <a:spcAft>
                          <a:spcPts val="0"/>
                        </a:spcAft>
                      </a:pPr>
                      <a:r>
                        <a:rPr lang="el-GR" sz="1800" dirty="0"/>
                        <a:t>-1.9 </a:t>
                      </a:r>
                      <a:endParaRPr lang="el-GR" sz="1800" dirty="0">
                        <a:latin typeface="+mn-lt"/>
                        <a:ea typeface="Times New Roman"/>
                      </a:endParaRPr>
                    </a:p>
                  </a:txBody>
                  <a:tcPr marL="28380" marR="28380" marT="28380" marB="28380"/>
                </a:tc>
                <a:tc>
                  <a:txBody>
                    <a:bodyPr/>
                    <a:lstStyle/>
                    <a:p>
                      <a:pPr algn="r">
                        <a:spcAft>
                          <a:spcPts val="0"/>
                        </a:spcAft>
                      </a:pPr>
                      <a:r>
                        <a:rPr lang="el-GR" sz="1800" dirty="0"/>
                        <a:t>14.9 </a:t>
                      </a:r>
                      <a:endParaRPr lang="el-GR" sz="1800" dirty="0">
                        <a:latin typeface="+mn-lt"/>
                        <a:ea typeface="Times New Roman"/>
                      </a:endParaRPr>
                    </a:p>
                  </a:txBody>
                  <a:tcPr marL="28380" marR="28380" marT="28380" marB="28380"/>
                </a:tc>
                <a:tc>
                  <a:txBody>
                    <a:bodyPr/>
                    <a:lstStyle/>
                    <a:p>
                      <a:pPr algn="r">
                        <a:spcAft>
                          <a:spcPts val="0"/>
                        </a:spcAft>
                      </a:pPr>
                      <a:r>
                        <a:rPr lang="el-GR" sz="1800" dirty="0"/>
                        <a:t>9.6 </a:t>
                      </a:r>
                      <a:endParaRPr lang="el-GR" sz="1800" b="1" dirty="0">
                        <a:solidFill>
                          <a:srgbClr val="004A82"/>
                        </a:solidFill>
                        <a:latin typeface="+mn-lt"/>
                        <a:ea typeface="Times New Roman"/>
                      </a:endParaRPr>
                    </a:p>
                  </a:txBody>
                  <a:tcPr marL="28380" marR="28380" marT="28380" marB="28380"/>
                </a:tc>
              </a:tr>
              <a:tr h="283799">
                <a:tc>
                  <a:txBody>
                    <a:bodyPr/>
                    <a:lstStyle/>
                    <a:p>
                      <a:pPr>
                        <a:spcAft>
                          <a:spcPts val="0"/>
                        </a:spcAft>
                      </a:pPr>
                      <a:r>
                        <a:rPr lang="el-GR" sz="1800" dirty="0" smtClean="0"/>
                        <a:t>Πολύ-ισοβουτένιο (Lutonal</a:t>
                      </a:r>
                      <a:r>
                        <a:rPr lang="el-GR" sz="1800" dirty="0"/>
                        <a:t>® </a:t>
                      </a:r>
                      <a:r>
                        <a:rPr lang="el-GR" sz="1800" dirty="0" smtClean="0"/>
                        <a:t>IC-123, </a:t>
                      </a:r>
                      <a:r>
                        <a:rPr lang="el-GR" sz="1800" dirty="0"/>
                        <a:t>BASF) </a:t>
                      </a:r>
                      <a:endParaRPr lang="el-GR" sz="1800" dirty="0">
                        <a:latin typeface="+mn-lt"/>
                        <a:ea typeface="Times New Roman"/>
                      </a:endParaRPr>
                    </a:p>
                  </a:txBody>
                  <a:tcPr marL="28380" marR="28380" marT="28380" marB="28380"/>
                </a:tc>
                <a:tc>
                  <a:txBody>
                    <a:bodyPr/>
                    <a:lstStyle/>
                    <a:p>
                      <a:pPr algn="r">
                        <a:spcAft>
                          <a:spcPts val="0"/>
                        </a:spcAft>
                      </a:pPr>
                      <a:r>
                        <a:rPr lang="el-GR" sz="1800" dirty="0"/>
                        <a:t>14.5 </a:t>
                      </a:r>
                      <a:endParaRPr lang="el-GR" sz="1800" dirty="0">
                        <a:latin typeface="+mn-lt"/>
                        <a:ea typeface="Times New Roman"/>
                      </a:endParaRPr>
                    </a:p>
                  </a:txBody>
                  <a:tcPr marL="28380" marR="28380" marT="28380" marB="28380"/>
                </a:tc>
                <a:tc>
                  <a:txBody>
                    <a:bodyPr/>
                    <a:lstStyle/>
                    <a:p>
                      <a:pPr algn="r">
                        <a:spcAft>
                          <a:spcPts val="0"/>
                        </a:spcAft>
                      </a:pPr>
                      <a:r>
                        <a:rPr lang="el-GR" sz="1800" dirty="0"/>
                        <a:t>2.5 </a:t>
                      </a:r>
                      <a:endParaRPr lang="el-GR" sz="1800" dirty="0">
                        <a:latin typeface="+mn-lt"/>
                        <a:ea typeface="Times New Roman"/>
                      </a:endParaRPr>
                    </a:p>
                  </a:txBody>
                  <a:tcPr marL="28380" marR="28380" marT="28380" marB="28380"/>
                </a:tc>
                <a:tc>
                  <a:txBody>
                    <a:bodyPr/>
                    <a:lstStyle/>
                    <a:p>
                      <a:pPr algn="r">
                        <a:spcAft>
                          <a:spcPts val="0"/>
                        </a:spcAft>
                      </a:pPr>
                      <a:r>
                        <a:rPr lang="el-GR" sz="1800" dirty="0"/>
                        <a:t>4.7 </a:t>
                      </a:r>
                      <a:endParaRPr lang="el-GR" sz="1800" dirty="0">
                        <a:latin typeface="+mn-lt"/>
                        <a:ea typeface="Times New Roman"/>
                      </a:endParaRPr>
                    </a:p>
                  </a:txBody>
                  <a:tcPr marL="28380" marR="28380" marT="28380" marB="28380"/>
                </a:tc>
                <a:tc>
                  <a:txBody>
                    <a:bodyPr/>
                    <a:lstStyle/>
                    <a:p>
                      <a:pPr algn="r">
                        <a:spcAft>
                          <a:spcPts val="0"/>
                        </a:spcAft>
                      </a:pPr>
                      <a:r>
                        <a:rPr lang="el-GR" sz="1800" dirty="0"/>
                        <a:t>12.7 </a:t>
                      </a:r>
                      <a:endParaRPr lang="el-GR" sz="1800" b="1" dirty="0">
                        <a:solidFill>
                          <a:srgbClr val="004A82"/>
                        </a:solidFill>
                        <a:latin typeface="+mn-lt"/>
                        <a:ea typeface="Times New Roman"/>
                      </a:endParaRPr>
                    </a:p>
                  </a:txBody>
                  <a:tcPr marL="28380" marR="28380" marT="28380" marB="28380"/>
                </a:tc>
              </a:tr>
              <a:tr h="359479">
                <a:tc>
                  <a:txBody>
                    <a:bodyPr/>
                    <a:lstStyle/>
                    <a:p>
                      <a:pPr>
                        <a:spcAft>
                          <a:spcPts val="0"/>
                        </a:spcAft>
                      </a:pPr>
                      <a:r>
                        <a:rPr lang="el-GR" sz="1800" dirty="0" smtClean="0"/>
                        <a:t>Πολυμεθακρυλικός</a:t>
                      </a:r>
                      <a:r>
                        <a:rPr lang="el-GR" sz="1800" baseline="0" dirty="0" smtClean="0"/>
                        <a:t> αιθυλεστέρας</a:t>
                      </a:r>
                      <a:r>
                        <a:rPr lang="el-GR" sz="1800" dirty="0" smtClean="0"/>
                        <a:t> </a:t>
                      </a:r>
                      <a:r>
                        <a:rPr lang="en-GB" sz="1800" dirty="0" smtClean="0"/>
                        <a:t>(</a:t>
                      </a:r>
                      <a:r>
                        <a:rPr lang="en-US" sz="1800" dirty="0" smtClean="0"/>
                        <a:t>PEMA</a:t>
                      </a:r>
                      <a:r>
                        <a:rPr lang="en-GB" sz="1800" dirty="0" smtClean="0"/>
                        <a:t>)</a:t>
                      </a:r>
                      <a:endParaRPr lang="el-GR" sz="1800" dirty="0">
                        <a:latin typeface="+mn-lt"/>
                        <a:ea typeface="Times New Roman"/>
                      </a:endParaRPr>
                    </a:p>
                  </a:txBody>
                  <a:tcPr marL="28380" marR="28380" marT="28380" marB="28380"/>
                </a:tc>
                <a:tc>
                  <a:txBody>
                    <a:bodyPr/>
                    <a:lstStyle/>
                    <a:p>
                      <a:pPr algn="r">
                        <a:spcAft>
                          <a:spcPts val="0"/>
                        </a:spcAft>
                      </a:pPr>
                      <a:r>
                        <a:rPr lang="el-GR" sz="1800" dirty="0"/>
                        <a:t>17.6 </a:t>
                      </a:r>
                      <a:endParaRPr lang="el-GR" sz="1800" dirty="0">
                        <a:latin typeface="+mn-lt"/>
                        <a:ea typeface="Times New Roman"/>
                      </a:endParaRPr>
                    </a:p>
                  </a:txBody>
                  <a:tcPr marL="28380" marR="28380" marT="28380" marB="28380"/>
                </a:tc>
                <a:tc>
                  <a:txBody>
                    <a:bodyPr/>
                    <a:lstStyle/>
                    <a:p>
                      <a:pPr algn="r">
                        <a:spcAft>
                          <a:spcPts val="0"/>
                        </a:spcAft>
                      </a:pPr>
                      <a:r>
                        <a:rPr lang="el-GR" sz="1800" dirty="0"/>
                        <a:t>9.7 </a:t>
                      </a:r>
                      <a:endParaRPr lang="el-GR" sz="1800" dirty="0">
                        <a:latin typeface="+mn-lt"/>
                        <a:ea typeface="Times New Roman"/>
                      </a:endParaRPr>
                    </a:p>
                  </a:txBody>
                  <a:tcPr marL="28380" marR="28380" marT="28380" marB="28380"/>
                </a:tc>
                <a:tc>
                  <a:txBody>
                    <a:bodyPr/>
                    <a:lstStyle/>
                    <a:p>
                      <a:pPr algn="r">
                        <a:spcAft>
                          <a:spcPts val="0"/>
                        </a:spcAft>
                      </a:pPr>
                      <a:r>
                        <a:rPr lang="el-GR" sz="1800" dirty="0"/>
                        <a:t>4.0 </a:t>
                      </a:r>
                      <a:endParaRPr lang="el-GR" sz="1800" dirty="0">
                        <a:latin typeface="+mn-lt"/>
                        <a:ea typeface="Times New Roman"/>
                      </a:endParaRPr>
                    </a:p>
                  </a:txBody>
                  <a:tcPr marL="28380" marR="28380" marT="28380" marB="28380"/>
                </a:tc>
                <a:tc>
                  <a:txBody>
                    <a:bodyPr/>
                    <a:lstStyle/>
                    <a:p>
                      <a:pPr algn="r">
                        <a:spcAft>
                          <a:spcPts val="0"/>
                        </a:spcAft>
                      </a:pPr>
                      <a:r>
                        <a:rPr lang="el-GR" sz="1800" dirty="0"/>
                        <a:t>10.6 </a:t>
                      </a:r>
                      <a:endParaRPr lang="el-GR" sz="1800" b="1" dirty="0">
                        <a:solidFill>
                          <a:srgbClr val="004A82"/>
                        </a:solidFill>
                        <a:latin typeface="+mn-lt"/>
                        <a:ea typeface="Times New Roman"/>
                      </a:endParaRPr>
                    </a:p>
                  </a:txBody>
                  <a:tcPr marL="28380" marR="28380" marT="28380" marB="28380"/>
                </a:tc>
              </a:tr>
              <a:tr h="359479">
                <a:tc>
                  <a:txBody>
                    <a:bodyPr/>
                    <a:lstStyle/>
                    <a:p>
                      <a:pPr>
                        <a:spcAft>
                          <a:spcPts val="0"/>
                        </a:spcAft>
                      </a:pPr>
                      <a:r>
                        <a:rPr lang="el-GR" sz="1800" dirty="0" smtClean="0"/>
                        <a:t>Πολυμεθακρυλικός</a:t>
                      </a:r>
                      <a:r>
                        <a:rPr lang="el-GR" sz="1800" baseline="0" dirty="0" smtClean="0"/>
                        <a:t> μεθυλεστέρας</a:t>
                      </a:r>
                      <a:r>
                        <a:rPr lang="el-GR" sz="1800" dirty="0" smtClean="0"/>
                        <a:t> </a:t>
                      </a:r>
                      <a:r>
                        <a:rPr lang="en-GB" sz="1800" dirty="0" smtClean="0"/>
                        <a:t>(PMMA)</a:t>
                      </a:r>
                      <a:endParaRPr lang="el-GR" sz="1800" dirty="0">
                        <a:latin typeface="+mn-lt"/>
                        <a:ea typeface="Times New Roman"/>
                      </a:endParaRPr>
                    </a:p>
                  </a:txBody>
                  <a:tcPr marL="28380" marR="28380" marT="28380" marB="28380"/>
                </a:tc>
                <a:tc>
                  <a:txBody>
                    <a:bodyPr/>
                    <a:lstStyle/>
                    <a:p>
                      <a:pPr algn="r">
                        <a:spcAft>
                          <a:spcPts val="0"/>
                        </a:spcAft>
                      </a:pPr>
                      <a:r>
                        <a:rPr lang="el-GR" sz="1800" dirty="0"/>
                        <a:t>18.6 </a:t>
                      </a:r>
                      <a:endParaRPr lang="el-GR" sz="1800" dirty="0">
                        <a:latin typeface="+mn-lt"/>
                        <a:ea typeface="Times New Roman"/>
                      </a:endParaRPr>
                    </a:p>
                  </a:txBody>
                  <a:tcPr marL="28380" marR="28380" marT="28380" marB="28380"/>
                </a:tc>
                <a:tc>
                  <a:txBody>
                    <a:bodyPr/>
                    <a:lstStyle/>
                    <a:p>
                      <a:pPr algn="r">
                        <a:spcAft>
                          <a:spcPts val="0"/>
                        </a:spcAft>
                      </a:pPr>
                      <a:r>
                        <a:rPr lang="el-GR" sz="1800" dirty="0"/>
                        <a:t>10.5 </a:t>
                      </a:r>
                      <a:endParaRPr lang="el-GR" sz="1800" dirty="0">
                        <a:latin typeface="+mn-lt"/>
                        <a:ea typeface="Times New Roman"/>
                      </a:endParaRPr>
                    </a:p>
                  </a:txBody>
                  <a:tcPr marL="28380" marR="28380" marT="28380" marB="28380"/>
                </a:tc>
                <a:tc>
                  <a:txBody>
                    <a:bodyPr/>
                    <a:lstStyle/>
                    <a:p>
                      <a:pPr algn="r">
                        <a:spcAft>
                          <a:spcPts val="0"/>
                        </a:spcAft>
                      </a:pPr>
                      <a:r>
                        <a:rPr lang="el-GR" sz="1800" dirty="0"/>
                        <a:t>7.5 </a:t>
                      </a:r>
                      <a:endParaRPr lang="el-GR" sz="1800" dirty="0">
                        <a:latin typeface="+mn-lt"/>
                        <a:ea typeface="Times New Roman"/>
                      </a:endParaRPr>
                    </a:p>
                  </a:txBody>
                  <a:tcPr marL="28380" marR="28380" marT="28380" marB="28380"/>
                </a:tc>
                <a:tc>
                  <a:txBody>
                    <a:bodyPr/>
                    <a:lstStyle/>
                    <a:p>
                      <a:pPr algn="r">
                        <a:spcAft>
                          <a:spcPts val="0"/>
                        </a:spcAft>
                      </a:pPr>
                      <a:r>
                        <a:rPr lang="el-GR" sz="1800" dirty="0"/>
                        <a:t>8.6 </a:t>
                      </a:r>
                      <a:endParaRPr lang="el-GR" sz="1800" b="1" dirty="0">
                        <a:solidFill>
                          <a:srgbClr val="004A82"/>
                        </a:solidFill>
                        <a:latin typeface="+mn-lt"/>
                        <a:ea typeface="Times New Roman"/>
                      </a:endParaRPr>
                    </a:p>
                  </a:txBody>
                  <a:tcPr marL="28380" marR="28380" marT="28380" marB="28380"/>
                </a:tc>
              </a:tr>
              <a:tr h="283799">
                <a:tc>
                  <a:txBody>
                    <a:bodyPr/>
                    <a:lstStyle/>
                    <a:p>
                      <a:pPr>
                        <a:spcAft>
                          <a:spcPts val="0"/>
                        </a:spcAft>
                      </a:pPr>
                      <a:r>
                        <a:rPr lang="el-GR" sz="1800" dirty="0" smtClean="0"/>
                        <a:t>Πολυστυρένιο (Polystyrene LO, </a:t>
                      </a:r>
                      <a:r>
                        <a:rPr lang="el-GR" sz="1800" dirty="0"/>
                        <a:t>BASF) </a:t>
                      </a:r>
                      <a:endParaRPr lang="el-GR" sz="1800" dirty="0">
                        <a:latin typeface="+mn-lt"/>
                        <a:ea typeface="Times New Roman"/>
                      </a:endParaRPr>
                    </a:p>
                  </a:txBody>
                  <a:tcPr marL="28380" marR="28380" marT="28380" marB="28380"/>
                </a:tc>
                <a:tc>
                  <a:txBody>
                    <a:bodyPr/>
                    <a:lstStyle/>
                    <a:p>
                      <a:pPr algn="r">
                        <a:spcAft>
                          <a:spcPts val="0"/>
                        </a:spcAft>
                      </a:pPr>
                      <a:r>
                        <a:rPr lang="el-GR" sz="1800" dirty="0"/>
                        <a:t>21.3 </a:t>
                      </a:r>
                      <a:endParaRPr lang="el-GR" sz="1800" dirty="0">
                        <a:latin typeface="+mn-lt"/>
                        <a:ea typeface="Times New Roman"/>
                      </a:endParaRPr>
                    </a:p>
                  </a:txBody>
                  <a:tcPr marL="28380" marR="28380" marT="28380" marB="28380"/>
                </a:tc>
                <a:tc>
                  <a:txBody>
                    <a:bodyPr/>
                    <a:lstStyle/>
                    <a:p>
                      <a:pPr algn="r">
                        <a:spcAft>
                          <a:spcPts val="0"/>
                        </a:spcAft>
                      </a:pPr>
                      <a:r>
                        <a:rPr lang="el-GR" sz="1800" dirty="0"/>
                        <a:t>5.8 </a:t>
                      </a:r>
                      <a:endParaRPr lang="el-GR" sz="1800" dirty="0">
                        <a:latin typeface="+mn-lt"/>
                        <a:ea typeface="Times New Roman"/>
                      </a:endParaRPr>
                    </a:p>
                  </a:txBody>
                  <a:tcPr marL="28380" marR="28380" marT="28380" marB="28380"/>
                </a:tc>
                <a:tc>
                  <a:txBody>
                    <a:bodyPr/>
                    <a:lstStyle/>
                    <a:p>
                      <a:pPr algn="r">
                        <a:spcAft>
                          <a:spcPts val="0"/>
                        </a:spcAft>
                      </a:pPr>
                      <a:r>
                        <a:rPr lang="el-GR" sz="1800" dirty="0"/>
                        <a:t>4.3 </a:t>
                      </a:r>
                      <a:endParaRPr lang="el-GR" sz="1800" dirty="0">
                        <a:latin typeface="+mn-lt"/>
                        <a:ea typeface="Times New Roman"/>
                      </a:endParaRPr>
                    </a:p>
                  </a:txBody>
                  <a:tcPr marL="28380" marR="28380" marT="28380" marB="28380"/>
                </a:tc>
                <a:tc>
                  <a:txBody>
                    <a:bodyPr/>
                    <a:lstStyle/>
                    <a:p>
                      <a:pPr algn="r">
                        <a:spcAft>
                          <a:spcPts val="0"/>
                        </a:spcAft>
                      </a:pPr>
                      <a:r>
                        <a:rPr lang="el-GR" sz="1800" dirty="0"/>
                        <a:t>12.7 </a:t>
                      </a:r>
                      <a:endParaRPr lang="el-GR" sz="1800" b="1" dirty="0">
                        <a:solidFill>
                          <a:srgbClr val="004A82"/>
                        </a:solidFill>
                        <a:latin typeface="+mn-lt"/>
                        <a:ea typeface="Times New Roman"/>
                      </a:endParaRPr>
                    </a:p>
                  </a:txBody>
                  <a:tcPr marL="28380" marR="28380" marT="28380" marB="28380"/>
                </a:tc>
              </a:tr>
              <a:tr h="283799">
                <a:tc>
                  <a:txBody>
                    <a:bodyPr/>
                    <a:lstStyle/>
                    <a:p>
                      <a:pPr>
                        <a:spcAft>
                          <a:spcPts val="0"/>
                        </a:spcAft>
                      </a:pPr>
                      <a:r>
                        <a:rPr lang="el-GR" sz="1800" dirty="0" smtClean="0"/>
                        <a:t>Οξικός πολυβινυλεστέρας (</a:t>
                      </a:r>
                      <a:r>
                        <a:rPr lang="en-US" sz="1800" dirty="0" smtClean="0"/>
                        <a:t>Mowilith</a:t>
                      </a:r>
                      <a:r>
                        <a:rPr lang="en-GB" sz="1800" dirty="0" smtClean="0"/>
                        <a:t>) </a:t>
                      </a:r>
                      <a:endParaRPr lang="el-GR" sz="1800" dirty="0">
                        <a:latin typeface="+mn-lt"/>
                        <a:ea typeface="Times New Roman"/>
                      </a:endParaRPr>
                    </a:p>
                  </a:txBody>
                  <a:tcPr marL="28380" marR="28380" marT="28380" marB="28380"/>
                </a:tc>
                <a:tc>
                  <a:txBody>
                    <a:bodyPr/>
                    <a:lstStyle/>
                    <a:p>
                      <a:pPr algn="r">
                        <a:spcAft>
                          <a:spcPts val="0"/>
                        </a:spcAft>
                      </a:pPr>
                      <a:r>
                        <a:rPr lang="el-GR" sz="1800" dirty="0"/>
                        <a:t>20.9 </a:t>
                      </a:r>
                      <a:endParaRPr lang="el-GR" sz="1800" dirty="0">
                        <a:latin typeface="+mn-lt"/>
                        <a:ea typeface="Times New Roman"/>
                      </a:endParaRPr>
                    </a:p>
                  </a:txBody>
                  <a:tcPr marL="28380" marR="28380" marT="28380" marB="28380"/>
                </a:tc>
                <a:tc>
                  <a:txBody>
                    <a:bodyPr/>
                    <a:lstStyle/>
                    <a:p>
                      <a:pPr algn="r">
                        <a:spcAft>
                          <a:spcPts val="0"/>
                        </a:spcAft>
                      </a:pPr>
                      <a:r>
                        <a:rPr lang="el-GR" sz="1800" dirty="0"/>
                        <a:t>11.3 </a:t>
                      </a:r>
                      <a:endParaRPr lang="el-GR" sz="1800" dirty="0">
                        <a:latin typeface="+mn-lt"/>
                        <a:ea typeface="Times New Roman"/>
                      </a:endParaRPr>
                    </a:p>
                  </a:txBody>
                  <a:tcPr marL="28380" marR="28380" marT="28380" marB="28380"/>
                </a:tc>
                <a:tc>
                  <a:txBody>
                    <a:bodyPr/>
                    <a:lstStyle/>
                    <a:p>
                      <a:pPr algn="r">
                        <a:spcAft>
                          <a:spcPts val="0"/>
                        </a:spcAft>
                      </a:pPr>
                      <a:r>
                        <a:rPr lang="el-GR" sz="1800" dirty="0"/>
                        <a:t>9.6 </a:t>
                      </a:r>
                      <a:endParaRPr lang="el-GR" sz="1800" dirty="0">
                        <a:latin typeface="+mn-lt"/>
                        <a:ea typeface="Times New Roman"/>
                      </a:endParaRPr>
                    </a:p>
                  </a:txBody>
                  <a:tcPr marL="28380" marR="28380" marT="28380" marB="28380"/>
                </a:tc>
                <a:tc>
                  <a:txBody>
                    <a:bodyPr/>
                    <a:lstStyle/>
                    <a:p>
                      <a:pPr algn="r">
                        <a:spcAft>
                          <a:spcPts val="0"/>
                        </a:spcAft>
                      </a:pPr>
                      <a:r>
                        <a:rPr lang="el-GR" sz="1800" dirty="0"/>
                        <a:t>13.7 </a:t>
                      </a:r>
                      <a:endParaRPr lang="el-GR" sz="1800" b="1" dirty="0">
                        <a:solidFill>
                          <a:srgbClr val="004A82"/>
                        </a:solidFill>
                        <a:latin typeface="+mn-lt"/>
                        <a:ea typeface="Times New Roman"/>
                      </a:endParaRPr>
                    </a:p>
                  </a:txBody>
                  <a:tcPr marL="28380" marR="28380" marT="28380" marB="28380"/>
                </a:tc>
              </a:tr>
              <a:tr h="283799">
                <a:tc>
                  <a:txBody>
                    <a:bodyPr/>
                    <a:lstStyle/>
                    <a:p>
                      <a:pPr>
                        <a:spcAft>
                          <a:spcPts val="0"/>
                        </a:spcAft>
                      </a:pPr>
                      <a:r>
                        <a:rPr lang="el-GR" sz="1800" dirty="0" smtClean="0"/>
                        <a:t>Πολυβινυλική βουτυράλη</a:t>
                      </a:r>
                      <a:r>
                        <a:rPr lang="en-GB" sz="1800" dirty="0" smtClean="0"/>
                        <a:t> </a:t>
                      </a:r>
                      <a:endParaRPr lang="el-GR" sz="1800" dirty="0">
                        <a:latin typeface="+mn-lt"/>
                        <a:ea typeface="Times New Roman"/>
                      </a:endParaRPr>
                    </a:p>
                  </a:txBody>
                  <a:tcPr marL="28380" marR="28380" marT="28380" marB="28380"/>
                </a:tc>
                <a:tc>
                  <a:txBody>
                    <a:bodyPr/>
                    <a:lstStyle/>
                    <a:p>
                      <a:pPr algn="r">
                        <a:spcAft>
                          <a:spcPts val="0"/>
                        </a:spcAft>
                      </a:pPr>
                      <a:r>
                        <a:rPr lang="el-GR" sz="1800" dirty="0"/>
                        <a:t>18.6 </a:t>
                      </a:r>
                      <a:endParaRPr lang="el-GR" sz="1800" dirty="0">
                        <a:latin typeface="+mn-lt"/>
                        <a:ea typeface="Times New Roman"/>
                      </a:endParaRPr>
                    </a:p>
                  </a:txBody>
                  <a:tcPr marL="28380" marR="28380" marT="28380" marB="28380"/>
                </a:tc>
                <a:tc>
                  <a:txBody>
                    <a:bodyPr/>
                    <a:lstStyle/>
                    <a:p>
                      <a:pPr algn="r">
                        <a:spcAft>
                          <a:spcPts val="0"/>
                        </a:spcAft>
                      </a:pPr>
                      <a:r>
                        <a:rPr lang="el-GR" sz="1800" dirty="0"/>
                        <a:t>4.4 </a:t>
                      </a:r>
                      <a:endParaRPr lang="el-GR" sz="1800" dirty="0">
                        <a:latin typeface="+mn-lt"/>
                        <a:ea typeface="Times New Roman"/>
                      </a:endParaRPr>
                    </a:p>
                  </a:txBody>
                  <a:tcPr marL="28380" marR="28380" marT="28380" marB="28380"/>
                </a:tc>
                <a:tc>
                  <a:txBody>
                    <a:bodyPr/>
                    <a:lstStyle/>
                    <a:p>
                      <a:pPr algn="r">
                        <a:spcAft>
                          <a:spcPts val="0"/>
                        </a:spcAft>
                      </a:pPr>
                      <a:r>
                        <a:rPr lang="el-GR" sz="1800" dirty="0"/>
                        <a:t>13.0 </a:t>
                      </a:r>
                      <a:endParaRPr lang="el-GR" sz="1800" dirty="0">
                        <a:latin typeface="+mn-lt"/>
                        <a:ea typeface="Times New Roman"/>
                      </a:endParaRPr>
                    </a:p>
                  </a:txBody>
                  <a:tcPr marL="28380" marR="28380" marT="28380" marB="28380"/>
                </a:tc>
                <a:tc>
                  <a:txBody>
                    <a:bodyPr/>
                    <a:lstStyle/>
                    <a:p>
                      <a:pPr algn="r">
                        <a:spcAft>
                          <a:spcPts val="0"/>
                        </a:spcAft>
                      </a:pPr>
                      <a:r>
                        <a:rPr lang="el-GR" sz="1800" dirty="0"/>
                        <a:t>10.6 </a:t>
                      </a:r>
                      <a:endParaRPr lang="el-GR" sz="1800" b="1" dirty="0">
                        <a:solidFill>
                          <a:srgbClr val="004A82"/>
                        </a:solidFill>
                        <a:latin typeface="+mn-lt"/>
                        <a:ea typeface="Times New Roman"/>
                      </a:endParaRPr>
                    </a:p>
                  </a:txBody>
                  <a:tcPr marL="28380" marR="28380" marT="28380" marB="28380"/>
                </a:tc>
              </a:tr>
              <a:tr h="283799">
                <a:tc>
                  <a:txBody>
                    <a:bodyPr/>
                    <a:lstStyle/>
                    <a:p>
                      <a:pPr>
                        <a:spcAft>
                          <a:spcPts val="0"/>
                        </a:spcAft>
                      </a:pPr>
                      <a:r>
                        <a:rPr lang="el-GR" sz="1800" dirty="0" smtClean="0"/>
                        <a:t>Πολυβινυλοχλωρίδιο</a:t>
                      </a:r>
                      <a:r>
                        <a:rPr lang="el-GR" sz="1800" baseline="0" dirty="0" smtClean="0"/>
                        <a:t> (</a:t>
                      </a:r>
                      <a:r>
                        <a:rPr lang="en-US" sz="1800" baseline="0" dirty="0" smtClean="0"/>
                        <a:t>PVC</a:t>
                      </a:r>
                      <a:r>
                        <a:rPr lang="el-GR" sz="1800" dirty="0" smtClean="0"/>
                        <a:t>)</a:t>
                      </a:r>
                      <a:endParaRPr lang="el-GR" sz="1800" dirty="0">
                        <a:latin typeface="+mn-lt"/>
                        <a:ea typeface="Times New Roman"/>
                      </a:endParaRPr>
                    </a:p>
                  </a:txBody>
                  <a:tcPr marL="28380" marR="28380" marT="28380" marB="28380"/>
                </a:tc>
                <a:tc>
                  <a:txBody>
                    <a:bodyPr/>
                    <a:lstStyle/>
                    <a:p>
                      <a:pPr algn="r">
                        <a:spcAft>
                          <a:spcPts val="0"/>
                        </a:spcAft>
                      </a:pPr>
                      <a:r>
                        <a:rPr lang="el-GR" sz="1800" dirty="0"/>
                        <a:t>18.2 </a:t>
                      </a:r>
                      <a:endParaRPr lang="el-GR" sz="1800" dirty="0">
                        <a:latin typeface="+mn-lt"/>
                        <a:ea typeface="Times New Roman"/>
                      </a:endParaRPr>
                    </a:p>
                  </a:txBody>
                  <a:tcPr marL="28380" marR="28380" marT="28380" marB="28380"/>
                </a:tc>
                <a:tc>
                  <a:txBody>
                    <a:bodyPr/>
                    <a:lstStyle/>
                    <a:p>
                      <a:pPr algn="r">
                        <a:spcAft>
                          <a:spcPts val="0"/>
                        </a:spcAft>
                      </a:pPr>
                      <a:r>
                        <a:rPr lang="el-GR" sz="1800" dirty="0"/>
                        <a:t>7.5 </a:t>
                      </a:r>
                      <a:endParaRPr lang="el-GR" sz="1800" dirty="0">
                        <a:latin typeface="+mn-lt"/>
                        <a:ea typeface="Times New Roman"/>
                      </a:endParaRPr>
                    </a:p>
                  </a:txBody>
                  <a:tcPr marL="28380" marR="28380" marT="28380" marB="28380"/>
                </a:tc>
                <a:tc>
                  <a:txBody>
                    <a:bodyPr/>
                    <a:lstStyle/>
                    <a:p>
                      <a:pPr algn="r">
                        <a:spcAft>
                          <a:spcPts val="0"/>
                        </a:spcAft>
                      </a:pPr>
                      <a:r>
                        <a:rPr lang="el-GR" sz="1800" dirty="0"/>
                        <a:t>8.3 </a:t>
                      </a:r>
                      <a:endParaRPr lang="el-GR" sz="1800" dirty="0">
                        <a:latin typeface="+mn-lt"/>
                        <a:ea typeface="Times New Roman"/>
                      </a:endParaRPr>
                    </a:p>
                  </a:txBody>
                  <a:tcPr marL="28380" marR="28380" marT="28380" marB="28380"/>
                </a:tc>
                <a:tc>
                  <a:txBody>
                    <a:bodyPr/>
                    <a:lstStyle/>
                    <a:p>
                      <a:pPr algn="r">
                        <a:spcAft>
                          <a:spcPts val="0"/>
                        </a:spcAft>
                      </a:pPr>
                      <a:r>
                        <a:rPr lang="el-GR" sz="1800" dirty="0"/>
                        <a:t>3.5 </a:t>
                      </a:r>
                      <a:endParaRPr lang="el-GR" sz="1800" b="1" dirty="0">
                        <a:solidFill>
                          <a:srgbClr val="004A82"/>
                        </a:solidFill>
                        <a:latin typeface="+mn-lt"/>
                        <a:ea typeface="Times New Roman"/>
                      </a:endParaRPr>
                    </a:p>
                  </a:txBody>
                  <a:tcPr marL="28380" marR="28380" marT="28380" marB="28380"/>
                </a:tc>
              </a:tr>
            </a:tbl>
          </a:graphicData>
        </a:graphic>
      </p:graphicFrame>
    </p:spTree>
    <p:extLst>
      <p:ext uri="{BB962C8B-B14F-4D97-AF65-F5344CB8AC3E}">
        <p14:creationId xmlns:p14="http://schemas.microsoft.com/office/powerpoint/2010/main" val="3002295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nvPr>
        </p:nvGraphicFramePr>
        <p:xfrm>
          <a:off x="511752" y="2276872"/>
          <a:ext cx="8072492" cy="1267560"/>
        </p:xfrm>
        <a:graphic>
          <a:graphicData uri="http://schemas.openxmlformats.org/drawingml/2006/table">
            <a:tbl>
              <a:tblPr>
                <a:tableStyleId>{5940675A-B579-460E-94D1-54222C63F5DA}</a:tableStyleId>
              </a:tblPr>
              <a:tblGrid>
                <a:gridCol w="5336056"/>
                <a:gridCol w="684109"/>
                <a:gridCol w="684109"/>
                <a:gridCol w="684109"/>
                <a:gridCol w="684109"/>
              </a:tblGrid>
              <a:tr h="223255">
                <a:tc>
                  <a:txBody>
                    <a:bodyPr/>
                    <a:lstStyle/>
                    <a:p>
                      <a:pPr algn="ctr">
                        <a:spcAft>
                          <a:spcPts val="0"/>
                        </a:spcAft>
                      </a:pPr>
                      <a:r>
                        <a:rPr lang="el-GR" sz="2400" b="1" dirty="0" smtClean="0"/>
                        <a:t>Πολυμερές</a:t>
                      </a:r>
                      <a:endParaRPr lang="el-GR" sz="2400" b="1" dirty="0">
                        <a:latin typeface="+mn-lt"/>
                        <a:ea typeface="Times New Roman"/>
                      </a:endParaRPr>
                    </a:p>
                  </a:txBody>
                  <a:tcPr marL="28380" marR="28380" marT="28380" marB="28380">
                    <a:solidFill>
                      <a:schemeClr val="accent1">
                        <a:lumMod val="20000"/>
                        <a:lumOff val="80000"/>
                      </a:schemeClr>
                    </a:solidFill>
                  </a:tcPr>
                </a:tc>
                <a:tc>
                  <a:txBody>
                    <a:bodyPr/>
                    <a:lstStyle/>
                    <a:p>
                      <a:pPr algn="ctr">
                        <a:spcAft>
                          <a:spcPts val="0"/>
                        </a:spcAft>
                      </a:pPr>
                      <a:r>
                        <a:rPr lang="el-GR" sz="2400" b="1" dirty="0" smtClean="0"/>
                        <a:t>δ</a:t>
                      </a:r>
                      <a:r>
                        <a:rPr lang="el-GR" sz="2400" b="1" baseline="-25000" dirty="0" smtClean="0"/>
                        <a:t>d</a:t>
                      </a:r>
                      <a:r>
                        <a:rPr lang="el-GR" sz="2400" b="1" dirty="0" smtClean="0"/>
                        <a:t> </a:t>
                      </a:r>
                      <a:endParaRPr lang="el-GR" sz="2400" b="1" dirty="0">
                        <a:latin typeface="+mn-lt"/>
                        <a:ea typeface="Times New Roman"/>
                      </a:endParaRPr>
                    </a:p>
                  </a:txBody>
                  <a:tcPr marL="28380" marR="28380" marT="28380" marB="28380">
                    <a:solidFill>
                      <a:schemeClr val="accent1">
                        <a:lumMod val="20000"/>
                        <a:lumOff val="80000"/>
                      </a:schemeClr>
                    </a:solidFill>
                  </a:tcPr>
                </a:tc>
                <a:tc>
                  <a:txBody>
                    <a:bodyPr/>
                    <a:lstStyle/>
                    <a:p>
                      <a:pPr algn="ctr">
                        <a:spcAft>
                          <a:spcPts val="0"/>
                        </a:spcAft>
                      </a:pPr>
                      <a:r>
                        <a:rPr lang="el-GR" sz="2400" b="1" dirty="0" smtClean="0"/>
                        <a:t>δ</a:t>
                      </a:r>
                      <a:r>
                        <a:rPr lang="el-GR" sz="2400" b="1" baseline="-25000" dirty="0" smtClean="0"/>
                        <a:t>p</a:t>
                      </a:r>
                      <a:r>
                        <a:rPr lang="el-GR" sz="2400" b="1" dirty="0" smtClean="0"/>
                        <a:t> </a:t>
                      </a:r>
                      <a:endParaRPr lang="el-GR" sz="2400" b="1" dirty="0">
                        <a:latin typeface="+mn-lt"/>
                        <a:ea typeface="Times New Roman"/>
                      </a:endParaRPr>
                    </a:p>
                  </a:txBody>
                  <a:tcPr marL="28380" marR="28380" marT="28380" marB="28380">
                    <a:solidFill>
                      <a:schemeClr val="accent1">
                        <a:lumMod val="20000"/>
                        <a:lumOff val="80000"/>
                      </a:schemeClr>
                    </a:solidFill>
                  </a:tcPr>
                </a:tc>
                <a:tc>
                  <a:txBody>
                    <a:bodyPr/>
                    <a:lstStyle/>
                    <a:p>
                      <a:pPr algn="ctr">
                        <a:spcAft>
                          <a:spcPts val="0"/>
                        </a:spcAft>
                      </a:pPr>
                      <a:r>
                        <a:rPr lang="el-GR" sz="2400" b="1" dirty="0" smtClean="0"/>
                        <a:t>δ</a:t>
                      </a:r>
                      <a:r>
                        <a:rPr lang="el-GR" sz="2400" b="1" baseline="-25000" dirty="0" smtClean="0"/>
                        <a:t>h</a:t>
                      </a:r>
                      <a:r>
                        <a:rPr lang="el-GR" sz="2400" b="1" dirty="0" smtClean="0"/>
                        <a:t> </a:t>
                      </a:r>
                      <a:endParaRPr lang="el-GR" sz="2400" b="1" dirty="0">
                        <a:latin typeface="+mn-lt"/>
                        <a:ea typeface="Times New Roman"/>
                      </a:endParaRPr>
                    </a:p>
                  </a:txBody>
                  <a:tcPr marL="28380" marR="28380" marT="28380" marB="28380">
                    <a:solidFill>
                      <a:schemeClr val="accent1">
                        <a:lumMod val="20000"/>
                        <a:lumOff val="80000"/>
                      </a:schemeClr>
                    </a:solidFill>
                  </a:tcPr>
                </a:tc>
                <a:tc>
                  <a:txBody>
                    <a:bodyPr/>
                    <a:lstStyle/>
                    <a:p>
                      <a:pPr algn="ctr">
                        <a:spcAft>
                          <a:spcPts val="0"/>
                        </a:spcAft>
                      </a:pPr>
                      <a:r>
                        <a:rPr lang="el-GR" sz="2400" b="1" dirty="0"/>
                        <a:t>R </a:t>
                      </a:r>
                      <a:endParaRPr lang="el-GR" sz="2400" b="1" dirty="0">
                        <a:solidFill>
                          <a:srgbClr val="820000"/>
                        </a:solidFill>
                        <a:latin typeface="+mn-lt"/>
                        <a:ea typeface="Times New Roman"/>
                      </a:endParaRPr>
                    </a:p>
                  </a:txBody>
                  <a:tcPr marL="28380" marR="28380" marT="28380" marB="28380">
                    <a:solidFill>
                      <a:schemeClr val="accent1">
                        <a:lumMod val="20000"/>
                        <a:lumOff val="80000"/>
                      </a:schemeClr>
                    </a:solidFill>
                  </a:tcPr>
                </a:tc>
              </a:tr>
              <a:tr h="283799">
                <a:tc>
                  <a:txBody>
                    <a:bodyPr/>
                    <a:lstStyle/>
                    <a:p>
                      <a:pPr>
                        <a:spcAft>
                          <a:spcPts val="0"/>
                        </a:spcAft>
                      </a:pPr>
                      <a:r>
                        <a:rPr lang="el-GR" sz="2400" dirty="0" smtClean="0"/>
                        <a:t>Οξικός πολυβινυλεστέρας (</a:t>
                      </a:r>
                      <a:r>
                        <a:rPr lang="en-US" sz="2400" dirty="0" smtClean="0"/>
                        <a:t>Mowilith</a:t>
                      </a:r>
                      <a:r>
                        <a:rPr lang="en-GB" sz="2400" dirty="0" smtClean="0"/>
                        <a:t>) </a:t>
                      </a:r>
                      <a:endParaRPr lang="el-GR" sz="2400" dirty="0">
                        <a:latin typeface="+mn-lt"/>
                        <a:ea typeface="Times New Roman"/>
                      </a:endParaRPr>
                    </a:p>
                  </a:txBody>
                  <a:tcPr marL="28380" marR="28380" marT="28380" marB="28380"/>
                </a:tc>
                <a:tc>
                  <a:txBody>
                    <a:bodyPr/>
                    <a:lstStyle/>
                    <a:p>
                      <a:pPr algn="r">
                        <a:spcAft>
                          <a:spcPts val="0"/>
                        </a:spcAft>
                      </a:pPr>
                      <a:r>
                        <a:rPr lang="el-GR" sz="2400" dirty="0"/>
                        <a:t>20.9 </a:t>
                      </a:r>
                      <a:endParaRPr lang="el-GR" sz="2400" dirty="0">
                        <a:latin typeface="+mn-lt"/>
                        <a:ea typeface="Times New Roman"/>
                      </a:endParaRPr>
                    </a:p>
                  </a:txBody>
                  <a:tcPr marL="28380" marR="28380" marT="28380" marB="28380"/>
                </a:tc>
                <a:tc>
                  <a:txBody>
                    <a:bodyPr/>
                    <a:lstStyle/>
                    <a:p>
                      <a:pPr algn="r">
                        <a:spcAft>
                          <a:spcPts val="0"/>
                        </a:spcAft>
                      </a:pPr>
                      <a:r>
                        <a:rPr lang="el-GR" sz="2400" dirty="0"/>
                        <a:t>11.3 </a:t>
                      </a:r>
                      <a:endParaRPr lang="el-GR" sz="2400" dirty="0">
                        <a:latin typeface="+mn-lt"/>
                        <a:ea typeface="Times New Roman"/>
                      </a:endParaRPr>
                    </a:p>
                  </a:txBody>
                  <a:tcPr marL="28380" marR="28380" marT="28380" marB="28380"/>
                </a:tc>
                <a:tc>
                  <a:txBody>
                    <a:bodyPr/>
                    <a:lstStyle/>
                    <a:p>
                      <a:pPr algn="r">
                        <a:spcAft>
                          <a:spcPts val="0"/>
                        </a:spcAft>
                      </a:pPr>
                      <a:r>
                        <a:rPr lang="el-GR" sz="2400" dirty="0"/>
                        <a:t>9.6 </a:t>
                      </a:r>
                      <a:endParaRPr lang="el-GR" sz="2400" dirty="0">
                        <a:latin typeface="+mn-lt"/>
                        <a:ea typeface="Times New Roman"/>
                      </a:endParaRPr>
                    </a:p>
                  </a:txBody>
                  <a:tcPr marL="28380" marR="28380" marT="28380" marB="28380"/>
                </a:tc>
                <a:tc>
                  <a:txBody>
                    <a:bodyPr/>
                    <a:lstStyle/>
                    <a:p>
                      <a:pPr algn="r">
                        <a:spcAft>
                          <a:spcPts val="0"/>
                        </a:spcAft>
                      </a:pPr>
                      <a:r>
                        <a:rPr lang="el-GR" sz="2400" dirty="0"/>
                        <a:t>13.7 </a:t>
                      </a:r>
                      <a:endParaRPr lang="el-GR" sz="2400" b="1" dirty="0">
                        <a:solidFill>
                          <a:srgbClr val="820000"/>
                        </a:solidFill>
                        <a:latin typeface="+mn-lt"/>
                        <a:ea typeface="Times New Roman"/>
                      </a:endParaRPr>
                    </a:p>
                  </a:txBody>
                  <a:tcPr marL="28380" marR="28380" marT="28380" marB="28380"/>
                </a:tc>
              </a:tr>
              <a:tr h="283799">
                <a:tc>
                  <a:txBody>
                    <a:bodyPr/>
                    <a:lstStyle/>
                    <a:p>
                      <a:pPr>
                        <a:spcAft>
                          <a:spcPts val="0"/>
                        </a:spcAft>
                      </a:pPr>
                      <a:r>
                        <a:rPr lang="el-GR" sz="2400" dirty="0" smtClean="0"/>
                        <a:t>Πολυβινυλοχλωρίδιο</a:t>
                      </a:r>
                      <a:r>
                        <a:rPr lang="el-GR" sz="2400" baseline="0" dirty="0" smtClean="0"/>
                        <a:t> (</a:t>
                      </a:r>
                      <a:r>
                        <a:rPr lang="en-US" sz="2400" baseline="0" dirty="0" smtClean="0"/>
                        <a:t>PVC</a:t>
                      </a:r>
                      <a:r>
                        <a:rPr lang="el-GR" sz="2400" dirty="0" smtClean="0"/>
                        <a:t>)</a:t>
                      </a:r>
                      <a:endParaRPr lang="el-GR" sz="2400" dirty="0">
                        <a:latin typeface="+mn-lt"/>
                        <a:ea typeface="Times New Roman"/>
                      </a:endParaRPr>
                    </a:p>
                  </a:txBody>
                  <a:tcPr marL="28380" marR="28380" marT="28380" marB="28380"/>
                </a:tc>
                <a:tc>
                  <a:txBody>
                    <a:bodyPr/>
                    <a:lstStyle/>
                    <a:p>
                      <a:pPr algn="r">
                        <a:spcAft>
                          <a:spcPts val="0"/>
                        </a:spcAft>
                      </a:pPr>
                      <a:r>
                        <a:rPr lang="el-GR" sz="2400" dirty="0"/>
                        <a:t>18.2 </a:t>
                      </a:r>
                      <a:endParaRPr lang="el-GR" sz="2400" dirty="0">
                        <a:latin typeface="+mn-lt"/>
                        <a:ea typeface="Times New Roman"/>
                      </a:endParaRPr>
                    </a:p>
                  </a:txBody>
                  <a:tcPr marL="28380" marR="28380" marT="28380" marB="28380"/>
                </a:tc>
                <a:tc>
                  <a:txBody>
                    <a:bodyPr/>
                    <a:lstStyle/>
                    <a:p>
                      <a:pPr algn="r">
                        <a:spcAft>
                          <a:spcPts val="0"/>
                        </a:spcAft>
                      </a:pPr>
                      <a:r>
                        <a:rPr lang="el-GR" sz="2400" dirty="0"/>
                        <a:t>7.5 </a:t>
                      </a:r>
                      <a:endParaRPr lang="el-GR" sz="2400" dirty="0">
                        <a:latin typeface="+mn-lt"/>
                        <a:ea typeface="Times New Roman"/>
                      </a:endParaRPr>
                    </a:p>
                  </a:txBody>
                  <a:tcPr marL="28380" marR="28380" marT="28380" marB="28380"/>
                </a:tc>
                <a:tc>
                  <a:txBody>
                    <a:bodyPr/>
                    <a:lstStyle/>
                    <a:p>
                      <a:pPr algn="r">
                        <a:spcAft>
                          <a:spcPts val="0"/>
                        </a:spcAft>
                      </a:pPr>
                      <a:r>
                        <a:rPr lang="el-GR" sz="2400" dirty="0"/>
                        <a:t>8.3 </a:t>
                      </a:r>
                      <a:endParaRPr lang="el-GR" sz="2400" dirty="0">
                        <a:latin typeface="+mn-lt"/>
                        <a:ea typeface="Times New Roman"/>
                      </a:endParaRPr>
                    </a:p>
                  </a:txBody>
                  <a:tcPr marL="28380" marR="28380" marT="28380" marB="28380"/>
                </a:tc>
                <a:tc>
                  <a:txBody>
                    <a:bodyPr/>
                    <a:lstStyle/>
                    <a:p>
                      <a:pPr algn="r">
                        <a:spcAft>
                          <a:spcPts val="0"/>
                        </a:spcAft>
                      </a:pPr>
                      <a:r>
                        <a:rPr lang="el-GR" sz="2400" dirty="0"/>
                        <a:t>3.5 </a:t>
                      </a:r>
                      <a:endParaRPr lang="el-GR" sz="2400" b="1" dirty="0">
                        <a:solidFill>
                          <a:srgbClr val="820000"/>
                        </a:solidFill>
                        <a:latin typeface="+mn-lt"/>
                        <a:ea typeface="Times New Roman"/>
                      </a:endParaRPr>
                    </a:p>
                  </a:txBody>
                  <a:tcPr marL="28380" marR="28380" marT="28380" marB="28380"/>
                </a:tc>
              </a:tr>
            </a:tbl>
          </a:graphicData>
        </a:graphic>
      </p:graphicFrame>
      <p:sp>
        <p:nvSpPr>
          <p:cNvPr id="31746" name="Rectangle 1658"/>
          <p:cNvSpPr>
            <a:spLocks noGrp="1" noChangeArrowheads="1"/>
          </p:cNvSpPr>
          <p:nvPr>
            <p:ph type="title"/>
          </p:nvPr>
        </p:nvSpPr>
        <p:spPr/>
        <p:txBody>
          <a:bodyPr>
            <a:noAutofit/>
          </a:bodyPr>
          <a:lstStyle/>
          <a:p>
            <a:pPr eaLnBrk="1" hangingPunct="1"/>
            <a:r>
              <a:rPr lang="el-GR" sz="4000" dirty="0" smtClean="0"/>
              <a:t>Σφαίρα αντί για σημείο διαλυτότητας </a:t>
            </a:r>
            <a:r>
              <a:rPr lang="en-US" sz="4000" dirty="0" smtClean="0"/>
              <a:t>Hansen</a:t>
            </a:r>
            <a:r>
              <a:rPr lang="el-GR" sz="4000" dirty="0" smtClean="0"/>
              <a:t> </a:t>
            </a:r>
            <a:r>
              <a:rPr lang="el-GR" sz="3200" b="0" dirty="0" smtClean="0"/>
              <a:t>(1 από 2)</a:t>
            </a:r>
            <a:endParaRPr lang="en-US" sz="3200" b="0" dirty="0" smtClean="0"/>
          </a:p>
        </p:txBody>
      </p:sp>
      <p:sp>
        <p:nvSpPr>
          <p:cNvPr id="27" name="26 - Θέση αριθμού διαφάνειας"/>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203324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normAutofit fontScale="90000"/>
          </a:bodyPr>
          <a:lstStyle/>
          <a:p>
            <a:r>
              <a:rPr lang="el-GR" sz="4400" dirty="0"/>
              <a:t>Σφαίρα αντί για σημείο διαλυτότητας </a:t>
            </a:r>
            <a:r>
              <a:rPr lang="en-US" sz="4400" dirty="0"/>
              <a:t>Hansen</a:t>
            </a:r>
            <a:r>
              <a:rPr lang="el-GR" sz="4400" dirty="0"/>
              <a:t> </a:t>
            </a:r>
            <a:r>
              <a:rPr lang="el-GR" sz="3600" b="0" dirty="0" smtClean="0"/>
              <a:t>(2 </a:t>
            </a:r>
            <a:r>
              <a:rPr lang="el-GR" sz="3600" b="0" dirty="0"/>
              <a:t>από 2)</a:t>
            </a:r>
            <a:endParaRPr lang="el-GR" sz="3600" dirty="0"/>
          </a:p>
        </p:txBody>
      </p:sp>
      <p:grpSp>
        <p:nvGrpSpPr>
          <p:cNvPr id="28" name="Ομάδα 27"/>
          <p:cNvGrpSpPr/>
          <p:nvPr/>
        </p:nvGrpSpPr>
        <p:grpSpPr>
          <a:xfrm>
            <a:off x="976298" y="649269"/>
            <a:ext cx="6643702" cy="6072206"/>
            <a:chOff x="1043608" y="669474"/>
            <a:chExt cx="6643702" cy="6072206"/>
          </a:xfrm>
        </p:grpSpPr>
        <p:grpSp>
          <p:nvGrpSpPr>
            <p:cNvPr id="6" name="25 - Ομάδα"/>
            <p:cNvGrpSpPr/>
            <p:nvPr/>
          </p:nvGrpSpPr>
          <p:grpSpPr>
            <a:xfrm>
              <a:off x="4472632" y="2669738"/>
              <a:ext cx="1285884" cy="1285884"/>
              <a:chOff x="5214942" y="2786058"/>
              <a:chExt cx="1285884" cy="1285884"/>
            </a:xfrm>
          </p:grpSpPr>
          <p:sp>
            <p:nvSpPr>
              <p:cNvPr id="7" name="21 - Έλλειψη"/>
              <p:cNvSpPr/>
              <p:nvPr/>
            </p:nvSpPr>
            <p:spPr>
              <a:xfrm>
                <a:off x="5214942" y="2786058"/>
                <a:ext cx="1285884" cy="12858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 name="23 - Ευθύγραμμο βέλος σύνδεσης"/>
              <p:cNvCxnSpPr>
                <a:endCxn id="7" idx="5"/>
              </p:cNvCxnSpPr>
              <p:nvPr/>
            </p:nvCxnSpPr>
            <p:spPr>
              <a:xfrm rot="16200000" flipH="1">
                <a:off x="5857884" y="3428999"/>
                <a:ext cx="454629" cy="454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24 - TextBox"/>
              <p:cNvSpPr txBox="1"/>
              <p:nvPr/>
            </p:nvSpPr>
            <p:spPr>
              <a:xfrm>
                <a:off x="6000760" y="3228945"/>
                <a:ext cx="328936" cy="400110"/>
              </a:xfrm>
              <a:prstGeom prst="rect">
                <a:avLst/>
              </a:prstGeom>
              <a:noFill/>
            </p:spPr>
            <p:txBody>
              <a:bodyPr wrap="none" rtlCol="0">
                <a:spAutoFit/>
              </a:bodyPr>
              <a:lstStyle/>
              <a:p>
                <a:r>
                  <a:rPr lang="en-US" sz="2000" b="1" dirty="0" smtClean="0">
                    <a:solidFill>
                      <a:prstClr val="black"/>
                    </a:solidFill>
                  </a:rPr>
                  <a:t>R</a:t>
                </a:r>
                <a:endParaRPr lang="el-GR" sz="2000" b="1" dirty="0">
                  <a:solidFill>
                    <a:prstClr val="black"/>
                  </a:solidFill>
                </a:endParaRPr>
              </a:p>
            </p:txBody>
          </p:sp>
        </p:grpSp>
        <p:grpSp>
          <p:nvGrpSpPr>
            <p:cNvPr id="10" name="30 - Ομάδα"/>
            <p:cNvGrpSpPr/>
            <p:nvPr/>
          </p:nvGrpSpPr>
          <p:grpSpPr>
            <a:xfrm>
              <a:off x="4758384" y="2955490"/>
              <a:ext cx="714380" cy="714380"/>
              <a:chOff x="5214942" y="2786058"/>
              <a:chExt cx="1285884" cy="1285884"/>
            </a:xfrm>
          </p:grpSpPr>
          <p:sp>
            <p:nvSpPr>
              <p:cNvPr id="11" name="31 - Έλλειψη"/>
              <p:cNvSpPr/>
              <p:nvPr/>
            </p:nvSpPr>
            <p:spPr>
              <a:xfrm>
                <a:off x="5214942" y="2786058"/>
                <a:ext cx="1285884" cy="12858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2" name="32 - Ευθύγραμμο βέλος σύνδεσης"/>
              <p:cNvCxnSpPr>
                <a:endCxn id="11" idx="5"/>
              </p:cNvCxnSpPr>
              <p:nvPr/>
            </p:nvCxnSpPr>
            <p:spPr>
              <a:xfrm rot="16200000" flipH="1">
                <a:off x="5857884" y="3428999"/>
                <a:ext cx="454629" cy="454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33 - TextBox"/>
              <p:cNvSpPr txBox="1"/>
              <p:nvPr/>
            </p:nvSpPr>
            <p:spPr>
              <a:xfrm>
                <a:off x="6000760" y="3228945"/>
                <a:ext cx="328936" cy="400110"/>
              </a:xfrm>
              <a:prstGeom prst="rect">
                <a:avLst/>
              </a:prstGeom>
              <a:noFill/>
            </p:spPr>
            <p:txBody>
              <a:bodyPr wrap="none" rtlCol="0">
                <a:spAutoFit/>
              </a:bodyPr>
              <a:lstStyle/>
              <a:p>
                <a:r>
                  <a:rPr lang="en-US" sz="2000" b="1" dirty="0" smtClean="0">
                    <a:solidFill>
                      <a:prstClr val="black"/>
                    </a:solidFill>
                  </a:rPr>
                  <a:t>R</a:t>
                </a:r>
                <a:endParaRPr lang="el-GR" sz="2000" b="1" dirty="0">
                  <a:solidFill>
                    <a:prstClr val="black"/>
                  </a:solidFill>
                </a:endParaRPr>
              </a:p>
            </p:txBody>
          </p:sp>
        </p:grpSp>
        <p:grpSp>
          <p:nvGrpSpPr>
            <p:cNvPr id="14" name="19 - Ομάδα"/>
            <p:cNvGrpSpPr/>
            <p:nvPr/>
          </p:nvGrpSpPr>
          <p:grpSpPr>
            <a:xfrm>
              <a:off x="1043608" y="669474"/>
              <a:ext cx="6643702" cy="6072206"/>
              <a:chOff x="2500298" y="785794"/>
              <a:chExt cx="6643702" cy="6072206"/>
            </a:xfrm>
          </p:grpSpPr>
          <p:pic>
            <p:nvPicPr>
              <p:cNvPr id="15" name="Picture 3" descr="D:\Dropbox\TEI\ΜΑΘΗΜΑΤΑ-ΕΡΓΑΣΤΗΡΙΑ\ΕΠΙΣΤΗΜΗ ΥΛΙΚΩΝ ΙΙ (Θ)\ΣΥΝΘΕΤΙΚΑ ΥΛΙΚΑ\ΔΙΑΛΥΤΕΣ\3D-components.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00298" y="785794"/>
                <a:ext cx="6643702" cy="6072206"/>
              </a:xfrm>
              <a:prstGeom prst="rect">
                <a:avLst/>
              </a:prstGeom>
              <a:noFill/>
            </p:spPr>
          </p:pic>
          <p:grpSp>
            <p:nvGrpSpPr>
              <p:cNvPr id="16" name="18 - Ομάδα"/>
              <p:cNvGrpSpPr/>
              <p:nvPr/>
            </p:nvGrpSpPr>
            <p:grpSpPr>
              <a:xfrm>
                <a:off x="2887851" y="2214554"/>
                <a:ext cx="5284597" cy="4462193"/>
                <a:chOff x="2887851" y="2214554"/>
                <a:chExt cx="5284597" cy="4462193"/>
              </a:xfrm>
            </p:grpSpPr>
            <p:sp>
              <p:nvSpPr>
                <p:cNvPr id="17" name="5 - Έλλειψη"/>
                <p:cNvSpPr/>
                <p:nvPr/>
              </p:nvSpPr>
              <p:spPr>
                <a:xfrm>
                  <a:off x="5000628" y="2500306"/>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1 - Έλλειψη"/>
                <p:cNvSpPr/>
                <p:nvPr/>
              </p:nvSpPr>
              <p:spPr>
                <a:xfrm>
                  <a:off x="7786710" y="5214950"/>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2 - Έλλειψη"/>
                <p:cNvSpPr/>
                <p:nvPr/>
              </p:nvSpPr>
              <p:spPr>
                <a:xfrm>
                  <a:off x="3643306" y="5929330"/>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3 - Έλλειψη"/>
                <p:cNvSpPr/>
                <p:nvPr/>
              </p:nvSpPr>
              <p:spPr>
                <a:xfrm>
                  <a:off x="6429388" y="3286124"/>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14 - Ορθογώνιο"/>
                <p:cNvSpPr/>
                <p:nvPr/>
              </p:nvSpPr>
              <p:spPr>
                <a:xfrm>
                  <a:off x="4572000" y="2214554"/>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h</a:t>
                  </a:r>
                  <a:endParaRPr lang="el-GR" sz="2400" dirty="0">
                    <a:solidFill>
                      <a:prstClr val="black"/>
                    </a:solidFill>
                  </a:endParaRPr>
                </a:p>
              </p:txBody>
            </p:sp>
            <p:sp>
              <p:nvSpPr>
                <p:cNvPr id="22" name="15 - Ορθογώνιο"/>
                <p:cNvSpPr/>
                <p:nvPr/>
              </p:nvSpPr>
              <p:spPr>
                <a:xfrm>
                  <a:off x="3500430" y="6215082"/>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d</a:t>
                  </a:r>
                  <a:endParaRPr lang="el-GR" sz="2400" dirty="0">
                    <a:solidFill>
                      <a:prstClr val="black"/>
                    </a:solidFill>
                  </a:endParaRPr>
                </a:p>
              </p:txBody>
            </p:sp>
            <p:sp>
              <p:nvSpPr>
                <p:cNvPr id="23" name="16 - Ορθογώνιο"/>
                <p:cNvSpPr/>
                <p:nvPr/>
              </p:nvSpPr>
              <p:spPr>
                <a:xfrm>
                  <a:off x="7715272" y="4643446"/>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p</a:t>
                  </a:r>
                  <a:endParaRPr lang="el-GR" sz="2400" dirty="0">
                    <a:solidFill>
                      <a:prstClr val="black"/>
                    </a:solidFill>
                  </a:endParaRPr>
                </a:p>
              </p:txBody>
            </p:sp>
            <p:sp>
              <p:nvSpPr>
                <p:cNvPr id="24" name="17 - Ορθογώνιο"/>
                <p:cNvSpPr/>
                <p:nvPr/>
              </p:nvSpPr>
              <p:spPr>
                <a:xfrm>
                  <a:off x="7286644" y="3429000"/>
                  <a:ext cx="575799" cy="707886"/>
                </a:xfrm>
                <a:prstGeom prst="rect">
                  <a:avLst/>
                </a:prstGeom>
              </p:spPr>
              <p:txBody>
                <a:bodyPr wrap="none">
                  <a:spAutoFit/>
                </a:bodyPr>
                <a:lstStyle/>
                <a:p>
                  <a:r>
                    <a:rPr lang="el-GR" sz="4000" b="1" i="1" dirty="0" smtClean="0">
                      <a:solidFill>
                        <a:prstClr val="black"/>
                      </a:solidFill>
                    </a:rPr>
                    <a:t>δ</a:t>
                  </a:r>
                  <a:r>
                    <a:rPr lang="en-US" sz="4000" b="1" i="1" baseline="-25000" dirty="0" smtClean="0">
                      <a:solidFill>
                        <a:prstClr val="black"/>
                      </a:solidFill>
                    </a:rPr>
                    <a:t>t</a:t>
                  </a:r>
                  <a:endParaRPr lang="el-GR" sz="4000" dirty="0">
                    <a:solidFill>
                      <a:prstClr val="black"/>
                    </a:solidFill>
                  </a:endParaRPr>
                </a:p>
              </p:txBody>
            </p:sp>
            <p:sp>
              <p:nvSpPr>
                <p:cNvPr id="25" name="18 - TextBox"/>
                <p:cNvSpPr txBox="1"/>
                <p:nvPr/>
              </p:nvSpPr>
              <p:spPr>
                <a:xfrm>
                  <a:off x="5500694" y="4929198"/>
                  <a:ext cx="1781385" cy="369332"/>
                </a:xfrm>
                <a:prstGeom prst="rect">
                  <a:avLst/>
                </a:prstGeom>
                <a:noFill/>
              </p:spPr>
              <p:txBody>
                <a:bodyPr wrap="none" rtlCol="0">
                  <a:spAutoFit/>
                </a:bodyPr>
                <a:lstStyle/>
                <a:p>
                  <a:r>
                    <a:rPr lang="el-GR" b="1" dirty="0" smtClean="0">
                      <a:solidFill>
                        <a:srgbClr val="C00000"/>
                      </a:solidFill>
                    </a:rPr>
                    <a:t>ξηρή πολικότητα</a:t>
                  </a:r>
                  <a:endParaRPr lang="el-GR" b="1" dirty="0">
                    <a:solidFill>
                      <a:srgbClr val="C00000"/>
                    </a:solidFill>
                  </a:endParaRPr>
                </a:p>
              </p:txBody>
            </p:sp>
            <p:sp>
              <p:nvSpPr>
                <p:cNvPr id="26" name="19 - TextBox"/>
                <p:cNvSpPr txBox="1"/>
                <p:nvPr/>
              </p:nvSpPr>
              <p:spPr>
                <a:xfrm rot="19928269">
                  <a:off x="2887851" y="5421309"/>
                  <a:ext cx="2197589" cy="369332"/>
                </a:xfrm>
                <a:prstGeom prst="rect">
                  <a:avLst/>
                </a:prstGeom>
                <a:noFill/>
              </p:spPr>
              <p:txBody>
                <a:bodyPr wrap="none" rtlCol="0">
                  <a:spAutoFit/>
                </a:bodyPr>
                <a:lstStyle/>
                <a:p>
                  <a:r>
                    <a:rPr lang="el-GR" b="1" dirty="0" smtClean="0">
                      <a:solidFill>
                        <a:srgbClr val="C00000"/>
                      </a:solidFill>
                    </a:rPr>
                    <a:t>δυνάμεις διασποράς</a:t>
                  </a:r>
                  <a:endParaRPr lang="el-GR" b="1" dirty="0">
                    <a:solidFill>
                      <a:srgbClr val="C00000"/>
                    </a:solidFill>
                  </a:endParaRPr>
                </a:p>
              </p:txBody>
            </p:sp>
            <p:sp>
              <p:nvSpPr>
                <p:cNvPr id="27" name="20 - TextBox"/>
                <p:cNvSpPr txBox="1"/>
                <p:nvPr/>
              </p:nvSpPr>
              <p:spPr>
                <a:xfrm rot="16200000">
                  <a:off x="3898851" y="3530645"/>
                  <a:ext cx="2001382" cy="369332"/>
                </a:xfrm>
                <a:prstGeom prst="rect">
                  <a:avLst/>
                </a:prstGeom>
                <a:noFill/>
              </p:spPr>
              <p:txBody>
                <a:bodyPr wrap="none" rtlCol="0">
                  <a:spAutoFit/>
                </a:bodyPr>
                <a:lstStyle/>
                <a:p>
                  <a:r>
                    <a:rPr lang="el-GR" b="1" dirty="0" smtClean="0">
                      <a:solidFill>
                        <a:srgbClr val="C00000"/>
                      </a:solidFill>
                    </a:rPr>
                    <a:t>δεσμοί υδρογόνου</a:t>
                  </a:r>
                  <a:endParaRPr lang="el-GR" b="1" dirty="0">
                    <a:solidFill>
                      <a:srgbClr val="C00000"/>
                    </a:solidFill>
                  </a:endParaRPr>
                </a:p>
              </p:txBody>
            </p:sp>
          </p:grpSp>
        </p:grpSp>
      </p:grpSp>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889230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16632"/>
            <a:ext cx="9144000" cy="908720"/>
          </a:xfrm>
        </p:spPr>
        <p:txBody>
          <a:bodyPr>
            <a:noAutofit/>
          </a:bodyPr>
          <a:lstStyle/>
          <a:p>
            <a:pPr eaLnBrk="1" hangingPunct="1"/>
            <a:r>
              <a:rPr lang="el-GR" dirty="0" smtClean="0"/>
              <a:t>Επιστροφή στην αφαίρεση στρώματος φυσικού πολυμερούς με διαλύτες</a:t>
            </a:r>
          </a:p>
        </p:txBody>
      </p:sp>
      <p:sp>
        <p:nvSpPr>
          <p:cNvPr id="20487" name="Text Box 12"/>
          <p:cNvSpPr txBox="1">
            <a:spLocks noChangeArrowheads="1"/>
          </p:cNvSpPr>
          <p:nvPr/>
        </p:nvSpPr>
        <p:spPr bwMode="auto">
          <a:xfrm>
            <a:off x="214296" y="1675135"/>
            <a:ext cx="4573727" cy="4432367"/>
          </a:xfrm>
          <a:prstGeom prst="rect">
            <a:avLst/>
          </a:prstGeom>
          <a:noFill/>
          <a:ln w="9525">
            <a:noFill/>
            <a:miter lim="800000"/>
            <a:headEnd/>
            <a:tailEnd/>
          </a:ln>
        </p:spPr>
        <p:txBody>
          <a:bodyPr wrap="square">
            <a:spAutoFit/>
          </a:bodyPr>
          <a:lstStyle/>
          <a:p>
            <a:pPr marL="288000" indent="-288000">
              <a:lnSpc>
                <a:spcPct val="114000"/>
              </a:lnSpc>
              <a:spcBef>
                <a:spcPts val="1200"/>
              </a:spcBef>
              <a:buFontTx/>
              <a:buChar char="•"/>
            </a:pPr>
            <a:r>
              <a:rPr lang="el-GR" sz="2400" dirty="0" smtClean="0">
                <a:solidFill>
                  <a:prstClr val="black"/>
                </a:solidFill>
                <a:latin typeface="Calibri"/>
              </a:rPr>
              <a:t>Γιατί, το στρώμα λινελαίου αφαιρείται από τους χλωριωμένους διαλύτες, ενώ όχι από την ακετόνη και την ΜΕΚ;</a:t>
            </a:r>
          </a:p>
          <a:p>
            <a:pPr marL="288000" indent="-288000">
              <a:lnSpc>
                <a:spcPct val="114000"/>
              </a:lnSpc>
              <a:spcBef>
                <a:spcPts val="1200"/>
              </a:spcBef>
              <a:buFontTx/>
              <a:buChar char="•"/>
            </a:pPr>
            <a:r>
              <a:rPr lang="el-GR" sz="2400" dirty="0" smtClean="0">
                <a:solidFill>
                  <a:prstClr val="black"/>
                </a:solidFill>
                <a:latin typeface="Calibri"/>
              </a:rPr>
              <a:t>Αν και οι παράμετροι </a:t>
            </a:r>
            <a:r>
              <a:rPr lang="en-US" sz="2400" dirty="0" smtClean="0">
                <a:solidFill>
                  <a:prstClr val="black"/>
                </a:solidFill>
                <a:latin typeface="Calibri"/>
              </a:rPr>
              <a:t>Hildebrand </a:t>
            </a:r>
            <a:r>
              <a:rPr lang="el-GR" sz="2400" dirty="0" smtClean="0">
                <a:solidFill>
                  <a:prstClr val="black"/>
                </a:solidFill>
                <a:latin typeface="Calibri"/>
              </a:rPr>
              <a:t>είναι παρόμοιες για τους διαλύτες αυτούς, οι χλωριωμένοι διαλύτες έχουν παρόμοιες τιμές </a:t>
            </a:r>
            <a:r>
              <a:rPr lang="el-GR" sz="2400" b="1" i="1" dirty="0" smtClean="0">
                <a:solidFill>
                  <a:prstClr val="black"/>
                </a:solidFill>
                <a:latin typeface="Calibri"/>
              </a:rPr>
              <a:t>δ</a:t>
            </a:r>
            <a:r>
              <a:rPr lang="en-US" sz="2400" b="1" baseline="-25000" dirty="0" smtClean="0">
                <a:solidFill>
                  <a:prstClr val="black"/>
                </a:solidFill>
                <a:latin typeface="Calibri"/>
              </a:rPr>
              <a:t>d</a:t>
            </a:r>
            <a:r>
              <a:rPr lang="el-GR" sz="2400" dirty="0" smtClean="0">
                <a:solidFill>
                  <a:prstClr val="black"/>
                </a:solidFill>
                <a:latin typeface="Calibri"/>
              </a:rPr>
              <a:t> με το λινέλαιο. </a:t>
            </a:r>
            <a:endParaRPr lang="el-GR" sz="2400" dirty="0">
              <a:solidFill>
                <a:prstClr val="black"/>
              </a:solidFill>
              <a:latin typeface="Calibri"/>
            </a:endParaRPr>
          </a:p>
        </p:txBody>
      </p:sp>
      <p:grpSp>
        <p:nvGrpSpPr>
          <p:cNvPr id="2" name="19 - Ομάδα"/>
          <p:cNvGrpSpPr/>
          <p:nvPr/>
        </p:nvGrpSpPr>
        <p:grpSpPr>
          <a:xfrm>
            <a:off x="3929026" y="1457316"/>
            <a:ext cx="5214974" cy="3943368"/>
            <a:chOff x="3571868" y="1457316"/>
            <a:chExt cx="5214974" cy="3943368"/>
          </a:xfrm>
        </p:grpSpPr>
        <p:graphicFrame>
          <p:nvGraphicFramePr>
            <p:cNvPr id="15" name="3 - Γράφημα"/>
            <p:cNvGraphicFramePr/>
            <p:nvPr>
              <p:extLst/>
            </p:nvPr>
          </p:nvGraphicFramePr>
          <p:xfrm>
            <a:off x="3571868" y="1457316"/>
            <a:ext cx="5214974" cy="394336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1"/>
            <p:cNvGrpSpPr>
              <a:grpSpLocks/>
            </p:cNvGrpSpPr>
            <p:nvPr/>
          </p:nvGrpSpPr>
          <p:grpSpPr bwMode="auto">
            <a:xfrm>
              <a:off x="5643570" y="1643050"/>
              <a:ext cx="714380" cy="2928958"/>
              <a:chOff x="3456" y="960"/>
              <a:chExt cx="192" cy="2160"/>
            </a:xfrm>
          </p:grpSpPr>
          <p:grpSp>
            <p:nvGrpSpPr>
              <p:cNvPr id="4" name="Group 9"/>
              <p:cNvGrpSpPr>
                <a:grpSpLocks/>
              </p:cNvGrpSpPr>
              <p:nvPr/>
            </p:nvGrpSpPr>
            <p:grpSpPr bwMode="auto">
              <a:xfrm>
                <a:off x="3456" y="960"/>
                <a:ext cx="192" cy="2160"/>
                <a:chOff x="3456" y="960"/>
                <a:chExt cx="192" cy="2160"/>
              </a:xfrm>
            </p:grpSpPr>
            <p:sp>
              <p:nvSpPr>
                <p:cNvPr id="20493" name="Line 7"/>
                <p:cNvSpPr>
                  <a:spLocks noChangeShapeType="1"/>
                </p:cNvSpPr>
                <p:nvPr/>
              </p:nvSpPr>
              <p:spPr bwMode="auto">
                <a:xfrm>
                  <a:off x="3456" y="960"/>
                  <a:ext cx="0" cy="2160"/>
                </a:xfrm>
                <a:prstGeom prst="line">
                  <a:avLst/>
                </a:prstGeom>
                <a:noFill/>
                <a:ln w="19050">
                  <a:solidFill>
                    <a:srgbClr val="FF3300"/>
                  </a:solidFill>
                  <a:prstDash val="sysDot"/>
                  <a:round/>
                  <a:headEnd/>
                  <a:tailEnd/>
                </a:ln>
              </p:spPr>
              <p:txBody>
                <a:bodyPr/>
                <a:lstStyle/>
                <a:p>
                  <a:endParaRPr lang="el-GR" dirty="0">
                    <a:solidFill>
                      <a:prstClr val="black"/>
                    </a:solidFill>
                  </a:endParaRPr>
                </a:p>
              </p:txBody>
            </p:sp>
            <p:sp>
              <p:nvSpPr>
                <p:cNvPr id="20494" name="Line 8"/>
                <p:cNvSpPr>
                  <a:spLocks noChangeShapeType="1"/>
                </p:cNvSpPr>
                <p:nvPr/>
              </p:nvSpPr>
              <p:spPr bwMode="auto">
                <a:xfrm>
                  <a:off x="3648" y="960"/>
                  <a:ext cx="0" cy="2160"/>
                </a:xfrm>
                <a:prstGeom prst="line">
                  <a:avLst/>
                </a:prstGeom>
                <a:noFill/>
                <a:ln w="19050">
                  <a:solidFill>
                    <a:srgbClr val="FF3300"/>
                  </a:solidFill>
                  <a:prstDash val="sysDot"/>
                  <a:round/>
                  <a:headEnd/>
                  <a:tailEnd/>
                </a:ln>
              </p:spPr>
              <p:txBody>
                <a:bodyPr/>
                <a:lstStyle/>
                <a:p>
                  <a:endParaRPr lang="el-GR" dirty="0">
                    <a:solidFill>
                      <a:prstClr val="black"/>
                    </a:solidFill>
                  </a:endParaRPr>
                </a:p>
              </p:txBody>
            </p:sp>
          </p:grpSp>
          <p:sp>
            <p:nvSpPr>
              <p:cNvPr id="20492" name="Rectangle 10"/>
              <p:cNvSpPr>
                <a:spLocks noChangeArrowheads="1"/>
              </p:cNvSpPr>
              <p:nvPr/>
            </p:nvSpPr>
            <p:spPr bwMode="auto">
              <a:xfrm>
                <a:off x="3456" y="1008"/>
                <a:ext cx="192" cy="2007"/>
              </a:xfrm>
              <a:prstGeom prst="rect">
                <a:avLst/>
              </a:prstGeom>
              <a:solidFill>
                <a:srgbClr val="FFC000">
                  <a:alpha val="21000"/>
                </a:srgbClr>
              </a:solidFill>
              <a:ln w="9525">
                <a:solidFill>
                  <a:schemeClr val="tx1"/>
                </a:solidFill>
                <a:prstDash val="sysDot"/>
                <a:miter lim="800000"/>
                <a:headEnd/>
                <a:tailEnd/>
              </a:ln>
            </p:spPr>
            <p:txBody>
              <a:bodyPr wrap="none" anchor="ctr"/>
              <a:lstStyle/>
              <a:p>
                <a:endParaRPr lang="el-GR" dirty="0">
                  <a:solidFill>
                    <a:prstClr val="black"/>
                  </a:solidFill>
                </a:endParaRPr>
              </a:p>
            </p:txBody>
          </p:sp>
        </p:grpSp>
      </p:grpSp>
      <p:sp>
        <p:nvSpPr>
          <p:cNvPr id="20484" name="Text Box 5"/>
          <p:cNvSpPr txBox="1">
            <a:spLocks noChangeArrowheads="1"/>
          </p:cNvSpPr>
          <p:nvPr/>
        </p:nvSpPr>
        <p:spPr bwMode="auto">
          <a:xfrm>
            <a:off x="4429108" y="5445224"/>
            <a:ext cx="4572000" cy="923330"/>
          </a:xfrm>
          <a:prstGeom prst="rect">
            <a:avLst/>
          </a:prstGeom>
          <a:noFill/>
          <a:ln w="9525">
            <a:noFill/>
            <a:miter lim="800000"/>
            <a:headEnd/>
            <a:tailEnd/>
          </a:ln>
        </p:spPr>
        <p:txBody>
          <a:bodyPr wrap="square">
            <a:spAutoFit/>
          </a:bodyPr>
          <a:lstStyle/>
          <a:p>
            <a:pPr algn="ctr"/>
            <a:r>
              <a:rPr lang="el-GR" dirty="0" smtClean="0">
                <a:solidFill>
                  <a:prstClr val="black"/>
                </a:solidFill>
                <a:latin typeface="Calibri"/>
              </a:rPr>
              <a:t>(</a:t>
            </a:r>
            <a:r>
              <a:rPr lang="en-US" dirty="0" smtClean="0">
                <a:solidFill>
                  <a:prstClr val="black"/>
                </a:solidFill>
                <a:latin typeface="Calibri"/>
              </a:rPr>
              <a:t>Burke, J., Solubility Parameters and Application, The Book and Paper Group, J. American Inst. for Conserv., v. 3, 1984</a:t>
            </a:r>
            <a:endParaRPr lang="el-GR" dirty="0">
              <a:solidFill>
                <a:prstClr val="black"/>
              </a:solidFill>
              <a:latin typeface="Calibri"/>
            </a:endParaRPr>
          </a:p>
        </p:txBody>
      </p:sp>
      <p:sp>
        <p:nvSpPr>
          <p:cNvPr id="12" name="11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199133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Ποιες παραμέτρους χρησιμοποιούμε;</a:t>
            </a:r>
            <a:endParaRPr lang="el-GR" dirty="0"/>
          </a:p>
        </p:txBody>
      </p:sp>
      <p:sp>
        <p:nvSpPr>
          <p:cNvPr id="3" name="2 - Θέση περιεχομένου"/>
          <p:cNvSpPr>
            <a:spLocks noGrp="1"/>
          </p:cNvSpPr>
          <p:nvPr>
            <p:ph idx="1"/>
          </p:nvPr>
        </p:nvSpPr>
        <p:spPr>
          <a:xfrm>
            <a:off x="457200" y="1487234"/>
            <a:ext cx="8229600" cy="3093893"/>
          </a:xfrm>
        </p:spPr>
        <p:txBody>
          <a:bodyPr>
            <a:normAutofit lnSpcReduction="10000"/>
          </a:bodyPr>
          <a:lstStyle/>
          <a:p>
            <a:pPr>
              <a:spcBef>
                <a:spcPts val="1800"/>
              </a:spcBef>
            </a:pPr>
            <a:r>
              <a:rPr lang="el-GR" sz="2400" dirty="0" smtClean="0"/>
              <a:t>Δεν χρησιμοποιούμε τις παραμέτρους διαλυτότητας </a:t>
            </a:r>
            <a:r>
              <a:rPr lang="en-US" sz="2400" dirty="0" smtClean="0"/>
              <a:t>Hildebrand</a:t>
            </a:r>
            <a:r>
              <a:rPr lang="el-GR" sz="2400" dirty="0" smtClean="0"/>
              <a:t>!</a:t>
            </a:r>
            <a:endParaRPr lang="en-US" sz="2400" dirty="0" smtClean="0"/>
          </a:p>
          <a:p>
            <a:pPr>
              <a:spcBef>
                <a:spcPts val="1800"/>
              </a:spcBef>
            </a:pPr>
            <a:r>
              <a:rPr lang="el-GR" sz="2400" dirty="0" smtClean="0"/>
              <a:t>Αντί για αυτές χρησιμοποιούμε το τριμερές σύστημα των </a:t>
            </a:r>
            <a:r>
              <a:rPr lang="el-GR" sz="2400" b="1" i="1" dirty="0" smtClean="0"/>
              <a:t>δ</a:t>
            </a:r>
            <a:r>
              <a:rPr lang="en-GB" sz="2400" b="1" baseline="-25000" dirty="0" smtClean="0"/>
              <a:t>d</a:t>
            </a:r>
            <a:r>
              <a:rPr lang="el-GR" sz="2400" b="1" dirty="0" smtClean="0"/>
              <a:t>,</a:t>
            </a:r>
            <a:r>
              <a:rPr lang="en-GB" sz="2400" b="1" dirty="0" smtClean="0"/>
              <a:t> </a:t>
            </a:r>
            <a:r>
              <a:rPr lang="el-GR" sz="2400" b="1" i="1" dirty="0" smtClean="0"/>
              <a:t>δ</a:t>
            </a:r>
            <a:r>
              <a:rPr lang="en-GB" sz="2400" b="1" baseline="-25000" dirty="0" smtClean="0"/>
              <a:t>p</a:t>
            </a:r>
            <a:r>
              <a:rPr lang="el-GR" sz="2400" b="1" dirty="0" smtClean="0"/>
              <a:t>,</a:t>
            </a:r>
            <a:r>
              <a:rPr lang="en-GB" sz="2400" b="1" dirty="0" smtClean="0"/>
              <a:t> </a:t>
            </a:r>
            <a:r>
              <a:rPr lang="el-GR" sz="2400" dirty="0" smtClean="0"/>
              <a:t>και</a:t>
            </a:r>
            <a:r>
              <a:rPr lang="el-GR" sz="2400" b="1" dirty="0" smtClean="0"/>
              <a:t> </a:t>
            </a:r>
            <a:r>
              <a:rPr lang="el-GR" sz="2400" b="1" i="1" dirty="0" smtClean="0"/>
              <a:t>δ</a:t>
            </a:r>
            <a:r>
              <a:rPr lang="en-GB" sz="2400" b="1" baseline="-25000" dirty="0" smtClean="0"/>
              <a:t>h</a:t>
            </a:r>
            <a:r>
              <a:rPr lang="el-GR" sz="2400" dirty="0" smtClean="0"/>
              <a:t>  .</a:t>
            </a:r>
          </a:p>
          <a:p>
            <a:pPr>
              <a:spcBef>
                <a:spcPts val="1800"/>
              </a:spcBef>
            </a:pPr>
            <a:r>
              <a:rPr lang="el-GR" sz="2400" dirty="0" smtClean="0"/>
              <a:t>Η χρήση των τρισδιάστατων χώρων έχει πολλές δυσκολίες.</a:t>
            </a:r>
            <a:endParaRPr lang="en-US" sz="2400" dirty="0" smtClean="0"/>
          </a:p>
          <a:p>
            <a:pPr>
              <a:spcBef>
                <a:spcPts val="1800"/>
              </a:spcBef>
            </a:pPr>
            <a:r>
              <a:rPr lang="el-GR" sz="2400" dirty="0" smtClean="0"/>
              <a:t>Πιο εύχρηστη είναι η χρήση </a:t>
            </a:r>
            <a:r>
              <a:rPr lang="el-GR" sz="2400" b="1" dirty="0" smtClean="0"/>
              <a:t>κλασματικών παραμέτρων </a:t>
            </a:r>
            <a:r>
              <a:rPr lang="el-GR" sz="2400" dirty="0" smtClean="0"/>
              <a:t>διαλυτότητας (ή παραμέτρων </a:t>
            </a:r>
            <a:r>
              <a:rPr lang="en-US" sz="2400" dirty="0" smtClean="0"/>
              <a:t>Teas)</a:t>
            </a:r>
            <a:r>
              <a:rPr lang="el-GR" sz="2400" dirty="0" smtClean="0"/>
              <a:t>.</a:t>
            </a:r>
            <a:endParaRPr lang="en-US" sz="2400" dirty="0" smtClean="0"/>
          </a:p>
          <a:p>
            <a:endParaRPr lang="el-GR" sz="2400" dirty="0" smtClean="0"/>
          </a:p>
          <a:p>
            <a:endParaRPr lang="el-GR" sz="2400" dirty="0"/>
          </a:p>
        </p:txBody>
      </p:sp>
      <mc:AlternateContent xmlns:mc="http://schemas.openxmlformats.org/markup-compatibility/2006" xmlns:a14="http://schemas.microsoft.com/office/drawing/2010/main">
        <mc:Choice Requires="a14">
          <p:sp>
            <p:nvSpPr>
              <p:cNvPr id="4" name="TextBox 3"/>
              <p:cNvSpPr txBox="1"/>
              <p:nvPr/>
            </p:nvSpPr>
            <p:spPr>
              <a:xfrm>
                <a:off x="2987824" y="4941168"/>
                <a:ext cx="2520755" cy="80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𝑓</m:t>
                          </m:r>
                        </m:e>
                        <m:sub>
                          <m:r>
                            <a:rPr lang="en-US" sz="2400" i="1" smtClean="0">
                              <a:solidFill>
                                <a:prstClr val="black"/>
                              </a:solidFill>
                              <a:latin typeface="Cambria Math" panose="02040503050406030204" pitchFamily="18" charset="0"/>
                            </a:rPr>
                            <m:t>𝑑</m:t>
                          </m:r>
                        </m:sub>
                      </m:sSub>
                      <m:r>
                        <a:rPr lang="en-US" sz="2400" i="1" smtClean="0">
                          <a:solidFill>
                            <a:prstClr val="black"/>
                          </a:solidFill>
                          <a:latin typeface="Cambria Math" panose="02040503050406030204" pitchFamily="18" charset="0"/>
                        </a:rPr>
                        <m:t>=</m:t>
                      </m:r>
                      <m:f>
                        <m:fPr>
                          <m:ctrlPr>
                            <a:rPr lang="el-GR" sz="2400" i="1" smtClean="0">
                              <a:solidFill>
                                <a:prstClr val="black"/>
                              </a:solidFill>
                              <a:latin typeface="Cambria Math" panose="02040503050406030204" pitchFamily="18" charset="0"/>
                            </a:rPr>
                          </m:ctrlPr>
                        </m:fPr>
                        <m:num>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𝑑</m:t>
                              </m:r>
                            </m:sub>
                          </m:sSub>
                        </m:num>
                        <m:den>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𝑑</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𝑝</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h</m:t>
                              </m:r>
                            </m:sub>
                          </m:sSub>
                        </m:den>
                      </m:f>
                    </m:oMath>
                  </m:oMathPara>
                </a14:m>
                <a:endParaRPr lang="el-GR" sz="2400"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87824" y="4941168"/>
                <a:ext cx="2520755" cy="805157"/>
              </a:xfrm>
              <a:prstGeom prst="rect">
                <a:avLst/>
              </a:prstGeom>
              <a:blipFill rotWithShape="0">
                <a:blip r:embed="rId2"/>
                <a:stretch>
                  <a:fillRect/>
                </a:stretch>
              </a:blipFill>
            </p:spPr>
            <p:txBody>
              <a:bodyPr/>
              <a:lstStyle/>
              <a:p>
                <a:r>
                  <a:rPr lang="el-GR">
                    <a:noFill/>
                  </a:rPr>
                  <a:t> </a:t>
                </a:r>
              </a:p>
            </p:txBody>
          </p:sp>
        </mc:Fallback>
      </mc:AlternateContent>
      <p:sp>
        <p:nvSpPr>
          <p:cNvPr id="5" name="4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3344548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Κλασματικές παράμετροι διαλυτότητας (παράμετροι </a:t>
            </a:r>
            <a:r>
              <a:rPr lang="en-US" dirty="0" smtClean="0"/>
              <a:t>Teas)</a:t>
            </a:r>
            <a:endParaRPr lang="el-GR" dirty="0"/>
          </a:p>
        </p:txBody>
      </p:sp>
      <p:sp>
        <p:nvSpPr>
          <p:cNvPr id="3" name="2 - Θέση περιεχομένου"/>
          <p:cNvSpPr>
            <a:spLocks noGrp="1"/>
          </p:cNvSpPr>
          <p:nvPr>
            <p:ph idx="1"/>
          </p:nvPr>
        </p:nvSpPr>
        <p:spPr>
          <a:xfrm>
            <a:off x="314324" y="1536696"/>
            <a:ext cx="8229600" cy="985737"/>
          </a:xfrm>
        </p:spPr>
        <p:txBody>
          <a:bodyPr>
            <a:normAutofit/>
          </a:bodyPr>
          <a:lstStyle/>
          <a:p>
            <a:r>
              <a:rPr lang="el-GR" sz="2400" dirty="0" smtClean="0"/>
              <a:t>Οι τρεις κλασματικές παράμετροι διαλυτότητας που σχηματίζονται με τον παραπάνω τρόπο είναι :</a:t>
            </a:r>
          </a:p>
        </p:txBody>
      </p:sp>
      <p:grpSp>
        <p:nvGrpSpPr>
          <p:cNvPr id="4" name="Ομάδα 3"/>
          <p:cNvGrpSpPr/>
          <p:nvPr/>
        </p:nvGrpSpPr>
        <p:grpSpPr>
          <a:xfrm>
            <a:off x="1301092" y="2637818"/>
            <a:ext cx="6138305" cy="3500462"/>
            <a:chOff x="1301092" y="2857496"/>
            <a:chExt cx="6138305" cy="3500462"/>
          </a:xfrm>
        </p:grpSpPr>
        <p:sp>
          <p:nvSpPr>
            <p:cNvPr id="8" name="7 - Δεξιό άγκιστρο" title="αγκύλη"/>
            <p:cNvSpPr/>
            <p:nvPr/>
          </p:nvSpPr>
          <p:spPr>
            <a:xfrm>
              <a:off x="3929058" y="2857496"/>
              <a:ext cx="1000132" cy="3500462"/>
            </a:xfrm>
            <a:prstGeom prst="rightBrace">
              <a:avLst>
                <a:gd name="adj1" fmla="val 24956"/>
                <a:gd name="adj2" fmla="val 5033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mc:AlternateContent xmlns:mc="http://schemas.openxmlformats.org/markup-compatibility/2006" xmlns:a14="http://schemas.microsoft.com/office/drawing/2010/main">
          <mc:Choice Requires="a14">
            <p:sp>
              <p:nvSpPr>
                <p:cNvPr id="12" name="TextBox 11"/>
                <p:cNvSpPr txBox="1"/>
                <p:nvPr/>
              </p:nvSpPr>
              <p:spPr>
                <a:xfrm>
                  <a:off x="1301092" y="2947440"/>
                  <a:ext cx="2520755" cy="80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𝑓</m:t>
                            </m:r>
                          </m:e>
                          <m:sub>
                            <m:r>
                              <a:rPr lang="en-US" sz="2400" i="1" smtClean="0">
                                <a:solidFill>
                                  <a:prstClr val="black"/>
                                </a:solidFill>
                                <a:latin typeface="Cambria Math" panose="02040503050406030204" pitchFamily="18" charset="0"/>
                              </a:rPr>
                              <m:t>𝑑</m:t>
                            </m:r>
                          </m:sub>
                        </m:sSub>
                        <m:r>
                          <a:rPr lang="en-US" sz="2400" i="1" smtClean="0">
                            <a:solidFill>
                              <a:prstClr val="black"/>
                            </a:solidFill>
                            <a:latin typeface="Cambria Math" panose="02040503050406030204" pitchFamily="18" charset="0"/>
                          </a:rPr>
                          <m:t>=</m:t>
                        </m:r>
                        <m:f>
                          <m:fPr>
                            <m:ctrlPr>
                              <a:rPr lang="el-GR" sz="2400" i="1" smtClean="0">
                                <a:solidFill>
                                  <a:prstClr val="black"/>
                                </a:solidFill>
                                <a:latin typeface="Cambria Math" panose="02040503050406030204" pitchFamily="18" charset="0"/>
                              </a:rPr>
                            </m:ctrlPr>
                          </m:fPr>
                          <m:num>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𝑑</m:t>
                                </m:r>
                              </m:sub>
                            </m:sSub>
                          </m:num>
                          <m:den>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𝑑</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𝑝</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h</m:t>
                                </m:r>
                              </m:sub>
                            </m:sSub>
                          </m:den>
                        </m:f>
                      </m:oMath>
                    </m:oMathPara>
                  </a14:m>
                  <a:endParaRPr lang="el-GR" sz="2400"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01092" y="2947440"/>
                  <a:ext cx="2520755" cy="805157"/>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91310" y="4169339"/>
                  <a:ext cx="2430537" cy="814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𝑓</m:t>
                            </m:r>
                          </m:e>
                          <m:sub>
                            <m:r>
                              <a:rPr lang="en-US" sz="2400" i="1" smtClean="0">
                                <a:solidFill>
                                  <a:prstClr val="black"/>
                                </a:solidFill>
                                <a:latin typeface="Cambria Math" panose="02040503050406030204" pitchFamily="18" charset="0"/>
                              </a:rPr>
                              <m:t>𝑝</m:t>
                            </m:r>
                          </m:sub>
                        </m:sSub>
                        <m:r>
                          <a:rPr lang="en-US" sz="2400" i="1" smtClean="0">
                            <a:solidFill>
                              <a:prstClr val="black"/>
                            </a:solidFill>
                            <a:latin typeface="Cambria Math" panose="02040503050406030204" pitchFamily="18" charset="0"/>
                          </a:rPr>
                          <m:t>=</m:t>
                        </m:r>
                        <m:f>
                          <m:fPr>
                            <m:ctrlPr>
                              <a:rPr lang="el-GR" sz="2400" i="1" smtClean="0">
                                <a:solidFill>
                                  <a:prstClr val="black"/>
                                </a:solidFill>
                                <a:latin typeface="Cambria Math" panose="02040503050406030204" pitchFamily="18" charset="0"/>
                              </a:rPr>
                            </m:ctrlPr>
                          </m:fPr>
                          <m:num>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𝑝</m:t>
                                </m:r>
                              </m:sub>
                            </m:sSub>
                          </m:num>
                          <m:den>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𝑑</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𝑝</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h</m:t>
                                </m:r>
                              </m:sub>
                            </m:sSub>
                          </m:den>
                        </m:f>
                      </m:oMath>
                    </m:oMathPara>
                  </a14:m>
                  <a:endParaRPr lang="el-GR" sz="2400"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91310" y="4169339"/>
                  <a:ext cx="2430537" cy="814582"/>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84641" y="5323698"/>
                  <a:ext cx="2443874" cy="814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𝑓</m:t>
                            </m:r>
                          </m:e>
                          <m:sub>
                            <m:r>
                              <a:rPr lang="en-US" sz="2400" i="1" smtClean="0">
                                <a:solidFill>
                                  <a:prstClr val="black"/>
                                </a:solidFill>
                                <a:latin typeface="Cambria Math" panose="02040503050406030204" pitchFamily="18" charset="0"/>
                              </a:rPr>
                              <m:t>h</m:t>
                            </m:r>
                          </m:sub>
                        </m:sSub>
                        <m:r>
                          <a:rPr lang="en-US" sz="2400" i="1" smtClean="0">
                            <a:solidFill>
                              <a:prstClr val="black"/>
                            </a:solidFill>
                            <a:latin typeface="Cambria Math" panose="02040503050406030204" pitchFamily="18" charset="0"/>
                          </a:rPr>
                          <m:t>=</m:t>
                        </m:r>
                        <m:f>
                          <m:fPr>
                            <m:ctrlPr>
                              <a:rPr lang="el-GR" sz="2400" i="1" smtClean="0">
                                <a:solidFill>
                                  <a:prstClr val="black"/>
                                </a:solidFill>
                                <a:latin typeface="Cambria Math" panose="02040503050406030204" pitchFamily="18" charset="0"/>
                              </a:rPr>
                            </m:ctrlPr>
                          </m:fPr>
                          <m:num>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h</m:t>
                                </m:r>
                              </m:sub>
                            </m:sSub>
                          </m:num>
                          <m:den>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𝑑</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𝑝</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l-GR" sz="2400" i="1" smtClean="0">
                                    <a:solidFill>
                                      <a:prstClr val="black"/>
                                    </a:solidFill>
                                    <a:latin typeface="Cambria Math" panose="02040503050406030204" pitchFamily="18" charset="0"/>
                                  </a:rPr>
                                  <m:t>𝛿</m:t>
                                </m:r>
                              </m:e>
                              <m:sub>
                                <m:r>
                                  <a:rPr lang="en-US" sz="2400" i="1" smtClean="0">
                                    <a:solidFill>
                                      <a:prstClr val="black"/>
                                    </a:solidFill>
                                    <a:latin typeface="Cambria Math" panose="02040503050406030204" pitchFamily="18" charset="0"/>
                                  </a:rPr>
                                  <m:t>h</m:t>
                                </m:r>
                              </m:sub>
                            </m:sSub>
                          </m:den>
                        </m:f>
                      </m:oMath>
                    </m:oMathPara>
                  </a14:m>
                  <a:endParaRPr lang="el-GR" sz="2400"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84641" y="5323698"/>
                  <a:ext cx="2443874" cy="814582"/>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20072" y="4408794"/>
                  <a:ext cx="2219325"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𝑓</m:t>
                            </m:r>
                          </m:e>
                          <m:sub>
                            <m:r>
                              <a:rPr lang="en-US" sz="2400" i="1" smtClean="0">
                                <a:solidFill>
                                  <a:prstClr val="black"/>
                                </a:solidFill>
                                <a:latin typeface="Cambria Math" panose="02040503050406030204" pitchFamily="18" charset="0"/>
                              </a:rPr>
                              <m:t>𝑑</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𝑓</m:t>
                            </m:r>
                          </m:e>
                          <m:sub>
                            <m:r>
                              <a:rPr lang="en-US" sz="2400" i="1" smtClean="0">
                                <a:solidFill>
                                  <a:prstClr val="black"/>
                                </a:solidFill>
                                <a:latin typeface="Cambria Math" panose="02040503050406030204" pitchFamily="18" charset="0"/>
                              </a:rPr>
                              <m:t>𝑝</m:t>
                            </m:r>
                          </m:sub>
                        </m:sSub>
                        <m:r>
                          <a:rPr lang="en-US" sz="2400" i="1" smtClean="0">
                            <a:solidFill>
                              <a:prstClr val="black"/>
                            </a:solidFill>
                            <a:latin typeface="Cambria Math" panose="02040503050406030204" pitchFamily="18" charset="0"/>
                          </a:rPr>
                          <m:t>+</m:t>
                        </m:r>
                        <m:sSub>
                          <m:sSubPr>
                            <m:ctrlPr>
                              <a:rPr lang="el-GR"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𝑓</m:t>
                            </m:r>
                          </m:e>
                          <m:sub>
                            <m:r>
                              <a:rPr lang="en-US" sz="2400" i="1" smtClean="0">
                                <a:solidFill>
                                  <a:prstClr val="black"/>
                                </a:solidFill>
                                <a:latin typeface="Cambria Math" panose="02040503050406030204" pitchFamily="18" charset="0"/>
                              </a:rPr>
                              <m:t>h</m:t>
                            </m:r>
                          </m:sub>
                        </m:sSub>
                        <m:r>
                          <a:rPr lang="en-US" sz="2400" i="1" smtClean="0">
                            <a:solidFill>
                              <a:prstClr val="black"/>
                            </a:solidFill>
                            <a:latin typeface="Cambria Math" panose="02040503050406030204" pitchFamily="18" charset="0"/>
                          </a:rPr>
                          <m:t>=1</m:t>
                        </m:r>
                      </m:oMath>
                    </m:oMathPara>
                  </a14:m>
                  <a:endParaRPr lang="el-GR" sz="24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20072" y="4408794"/>
                  <a:ext cx="2219325" cy="397866"/>
                </a:xfrm>
                <a:prstGeom prst="rect">
                  <a:avLst/>
                </a:prstGeom>
                <a:blipFill rotWithShape="0">
                  <a:blip r:embed="rId5"/>
                  <a:stretch>
                    <a:fillRect l="-3846" r="-2747" b="-27692"/>
                  </a:stretch>
                </a:blipFill>
              </p:spPr>
              <p:txBody>
                <a:bodyPr/>
                <a:lstStyle/>
                <a:p>
                  <a:r>
                    <a:rPr lang="el-GR">
                      <a:noFill/>
                    </a:rPr>
                    <a:t> </a:t>
                  </a:r>
                </a:p>
              </p:txBody>
            </p:sp>
          </mc:Fallback>
        </mc:AlternateContent>
      </p:grpSp>
      <p:sp>
        <p:nvSpPr>
          <p:cNvPr id="9" name="8 - TextBox"/>
          <p:cNvSpPr txBox="1"/>
          <p:nvPr/>
        </p:nvSpPr>
        <p:spPr>
          <a:xfrm>
            <a:off x="4572000" y="5413711"/>
            <a:ext cx="4321620" cy="1107996"/>
          </a:xfrm>
          <a:prstGeom prst="rect">
            <a:avLst/>
          </a:prstGeom>
          <a:noFill/>
        </p:spPr>
        <p:txBody>
          <a:bodyPr wrap="square" rtlCol="0">
            <a:spAutoFit/>
          </a:bodyPr>
          <a:lstStyle/>
          <a:p>
            <a:r>
              <a:rPr lang="el-GR" sz="2200" dirty="0" smtClean="0">
                <a:solidFill>
                  <a:prstClr val="black"/>
                </a:solidFill>
                <a:latin typeface="Calibri"/>
              </a:rPr>
              <a:t>Στην πράξη χρησιμοποιούνται οι παράμετροι 100</a:t>
            </a:r>
            <a:r>
              <a:rPr lang="en-US" sz="2200" i="1" dirty="0" smtClean="0">
                <a:solidFill>
                  <a:prstClr val="black"/>
                </a:solidFill>
                <a:latin typeface="Calibri"/>
              </a:rPr>
              <a:t>f</a:t>
            </a:r>
            <a:r>
              <a:rPr lang="en-US" sz="2200" baseline="-25000" dirty="0" smtClean="0">
                <a:solidFill>
                  <a:prstClr val="black"/>
                </a:solidFill>
                <a:latin typeface="Calibri"/>
              </a:rPr>
              <a:t>d</a:t>
            </a:r>
            <a:r>
              <a:rPr lang="en-US" sz="2200" dirty="0" smtClean="0">
                <a:solidFill>
                  <a:prstClr val="black"/>
                </a:solidFill>
                <a:latin typeface="Calibri"/>
              </a:rPr>
              <a:t>, </a:t>
            </a:r>
            <a:r>
              <a:rPr lang="el-GR" sz="2200" dirty="0" smtClean="0">
                <a:solidFill>
                  <a:prstClr val="black"/>
                </a:solidFill>
                <a:latin typeface="Calibri"/>
              </a:rPr>
              <a:t>100</a:t>
            </a:r>
            <a:r>
              <a:rPr lang="en-US" sz="2200" i="1" dirty="0" smtClean="0">
                <a:solidFill>
                  <a:prstClr val="black"/>
                </a:solidFill>
                <a:latin typeface="Calibri"/>
              </a:rPr>
              <a:t>f</a:t>
            </a:r>
            <a:r>
              <a:rPr lang="en-US" sz="2200" baseline="-25000" dirty="0" smtClean="0">
                <a:solidFill>
                  <a:prstClr val="black"/>
                </a:solidFill>
                <a:latin typeface="Calibri"/>
              </a:rPr>
              <a:t>p</a:t>
            </a:r>
            <a:r>
              <a:rPr lang="en-US" sz="2200" dirty="0" smtClean="0">
                <a:solidFill>
                  <a:prstClr val="black"/>
                </a:solidFill>
                <a:latin typeface="Calibri"/>
              </a:rPr>
              <a:t>, </a:t>
            </a:r>
            <a:r>
              <a:rPr lang="el-GR" sz="2200" dirty="0" smtClean="0">
                <a:solidFill>
                  <a:prstClr val="black"/>
                </a:solidFill>
                <a:latin typeface="Calibri"/>
              </a:rPr>
              <a:t>και 100</a:t>
            </a:r>
            <a:r>
              <a:rPr lang="en-US" sz="2200" i="1" dirty="0" smtClean="0">
                <a:solidFill>
                  <a:prstClr val="black"/>
                </a:solidFill>
                <a:latin typeface="Calibri"/>
              </a:rPr>
              <a:t>f</a:t>
            </a:r>
            <a:r>
              <a:rPr lang="en-US" sz="2200" baseline="-25000" dirty="0" smtClean="0">
                <a:solidFill>
                  <a:prstClr val="black"/>
                </a:solidFill>
                <a:latin typeface="Calibri"/>
              </a:rPr>
              <a:t>h</a:t>
            </a:r>
            <a:r>
              <a:rPr lang="en-US" sz="2200" dirty="0" smtClean="0">
                <a:solidFill>
                  <a:prstClr val="black"/>
                </a:solidFill>
                <a:latin typeface="Calibri"/>
              </a:rPr>
              <a:t> .</a:t>
            </a:r>
          </a:p>
          <a:p>
            <a:r>
              <a:rPr lang="en-US" sz="2200" dirty="0" smtClean="0">
                <a:solidFill>
                  <a:prstClr val="black"/>
                </a:solidFill>
                <a:latin typeface="Calibri"/>
              </a:rPr>
              <a:t> </a:t>
            </a:r>
            <a:endParaRPr lang="el-GR" sz="2200" dirty="0">
              <a:solidFill>
                <a:prstClr val="black"/>
              </a:solidFill>
              <a:latin typeface="Calibri"/>
            </a:endParaRPr>
          </a:p>
        </p:txBody>
      </p:sp>
      <p:sp>
        <p:nvSpPr>
          <p:cNvPr id="10" name="9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527752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noAutofit/>
          </a:bodyPr>
          <a:lstStyle/>
          <a:p>
            <a:r>
              <a:rPr lang="el-GR" dirty="0"/>
              <a:t>Πίνακας: παράμετροι </a:t>
            </a:r>
            <a:r>
              <a:rPr lang="en-US" dirty="0"/>
              <a:t>Teas</a:t>
            </a:r>
            <a:r>
              <a:rPr lang="en-US" dirty="0" smtClean="0"/>
              <a:t> </a:t>
            </a:r>
            <a:r>
              <a:rPr lang="el-GR" dirty="0"/>
              <a:t>για διαλύτες στους 25</a:t>
            </a:r>
            <a:r>
              <a:rPr lang="en-US" dirty="0" smtClean="0">
                <a:cs typeface="Arial" pitchFamily="34" charset="0"/>
              </a:rPr>
              <a:t>°</a:t>
            </a:r>
            <a:r>
              <a:rPr lang="en-US" dirty="0" smtClean="0"/>
              <a:t>C </a:t>
            </a:r>
            <a:r>
              <a:rPr lang="en-US" sz="3200" b="0" dirty="0" smtClean="0"/>
              <a:t>(1 </a:t>
            </a:r>
            <a:r>
              <a:rPr lang="el-GR" sz="3200" b="0" dirty="0" smtClean="0"/>
              <a:t>από 8)</a:t>
            </a:r>
            <a:endParaRPr lang="el-GR" sz="3200" b="0" dirty="0"/>
          </a:p>
        </p:txBody>
      </p:sp>
      <p:graphicFrame>
        <p:nvGraphicFramePr>
          <p:cNvPr id="5" name="Πίνακας 4"/>
          <p:cNvGraphicFramePr>
            <a:graphicFrameLocks noGrp="1"/>
          </p:cNvGraphicFramePr>
          <p:nvPr>
            <p:extLst/>
          </p:nvPr>
        </p:nvGraphicFramePr>
        <p:xfrm>
          <a:off x="1835696" y="1556792"/>
          <a:ext cx="5472608" cy="4924320"/>
        </p:xfrm>
        <a:graphic>
          <a:graphicData uri="http://schemas.openxmlformats.org/drawingml/2006/table">
            <a:tbl>
              <a:tblPr>
                <a:tableStyleId>{5940675A-B579-460E-94D1-54222C63F5DA}</a:tableStyleId>
              </a:tblPr>
              <a:tblGrid>
                <a:gridCol w="2635680"/>
                <a:gridCol w="964720"/>
                <a:gridCol w="936104"/>
                <a:gridCol w="936104"/>
              </a:tblGrid>
              <a:tr h="42944">
                <a:tc>
                  <a:txBody>
                    <a:bodyPr/>
                    <a:lstStyle/>
                    <a:p>
                      <a:pPr algn="ctr" fontAlgn="b"/>
                      <a:r>
                        <a:rPr lang="en-GB" sz="2000" b="1" i="0" u="none" strike="noStrike" dirty="0">
                          <a:solidFill>
                            <a:schemeClr val="tx1"/>
                          </a:solidFill>
                          <a:latin typeface="+mn-lt"/>
                        </a:rPr>
                        <a:t>solvent</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fd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fp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fh </a:t>
                      </a:r>
                    </a:p>
                  </a:txBody>
                  <a:tcPr marL="0" marR="0" marT="0" marB="0" anchor="b">
                    <a:solidFill>
                      <a:schemeClr val="accent1">
                        <a:lumMod val="20000"/>
                        <a:lumOff val="80000"/>
                      </a:schemeClr>
                    </a:solidFill>
                  </a:tcPr>
                </a:tc>
              </a:tr>
              <a:tr h="65552">
                <a:tc>
                  <a:txBody>
                    <a:bodyPr/>
                    <a:lstStyle/>
                    <a:p>
                      <a:pPr algn="l" fontAlgn="ctr"/>
                      <a:r>
                        <a:rPr lang="en-US" sz="1800" b="1" u="none" strike="noStrike" dirty="0">
                          <a:solidFill>
                            <a:srgbClr val="552C25"/>
                          </a:solidFill>
                        </a:rPr>
                        <a:t>n-Butane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100,00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n-Pentane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100,00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n-Hexane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100,00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n-Heptane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100,00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n-Octane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100,00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Isooctane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100,00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n-Dodecane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100,00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Cyclohexane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98,82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1,18</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Methylcyclohexane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100,00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u="none" strike="noStrike" dirty="0"/>
                        <a:t>Benzene </a:t>
                      </a:r>
                      <a:endParaRPr lang="en-US" sz="1800" b="0" i="0" u="none" strike="noStrike" dirty="0">
                        <a:solidFill>
                          <a:srgbClr val="4A452A"/>
                        </a:solidFill>
                        <a:latin typeface="+mn-lt"/>
                      </a:endParaRPr>
                    </a:p>
                  </a:txBody>
                  <a:tcPr marL="36000" marR="0" marT="7200" marB="7200" anchor="ctr"/>
                </a:tc>
                <a:tc>
                  <a:txBody>
                    <a:bodyPr/>
                    <a:lstStyle/>
                    <a:p>
                      <a:pPr algn="r" fontAlgn="b"/>
                      <a:r>
                        <a:rPr lang="el-GR" sz="1800" b="0" i="0" u="none" strike="noStrike" dirty="0" smtClean="0">
                          <a:latin typeface="+mn-lt"/>
                        </a:rPr>
                        <a:t>90,29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9,71</a:t>
                      </a:r>
                      <a:endParaRPr lang="el-GR" sz="1800" b="0" i="0" u="none" strike="noStrike" dirty="0">
                        <a:latin typeface="+mn-lt"/>
                      </a:endParaRPr>
                    </a:p>
                  </a:txBody>
                  <a:tcPr marL="0" marR="23662" marT="0" marB="0" anchor="b"/>
                </a:tc>
              </a:tr>
              <a:tr h="65552">
                <a:tc>
                  <a:txBody>
                    <a:bodyPr/>
                    <a:lstStyle/>
                    <a:p>
                      <a:pPr algn="l" fontAlgn="ctr"/>
                      <a:r>
                        <a:rPr lang="en-US" sz="1800" u="none" strike="noStrike" dirty="0"/>
                        <a:t>Toluene </a:t>
                      </a:r>
                      <a:endParaRPr lang="en-US" sz="1800" b="0" i="0" u="none" strike="noStrike" dirty="0">
                        <a:solidFill>
                          <a:srgbClr val="4A452A"/>
                        </a:solidFill>
                        <a:latin typeface="+mn-lt"/>
                      </a:endParaRPr>
                    </a:p>
                  </a:txBody>
                  <a:tcPr marL="36000" marR="0" marT="7200" marB="7200" anchor="ctr"/>
                </a:tc>
                <a:tc>
                  <a:txBody>
                    <a:bodyPr/>
                    <a:lstStyle/>
                    <a:p>
                      <a:pPr algn="r" fontAlgn="b"/>
                      <a:r>
                        <a:rPr lang="el-GR" sz="1800" b="0" i="0" u="none" strike="noStrike" dirty="0" smtClean="0">
                          <a:latin typeface="+mn-lt"/>
                        </a:rPr>
                        <a:t>84,26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6,48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9,26</a:t>
                      </a:r>
                      <a:endParaRPr lang="el-GR" sz="1800" b="0" i="0" u="none" strike="noStrike" dirty="0">
                        <a:latin typeface="+mn-lt"/>
                      </a:endParaRPr>
                    </a:p>
                  </a:txBody>
                  <a:tcPr marL="0" marR="23662" marT="0" marB="0" anchor="b"/>
                </a:tc>
              </a:tr>
              <a:tr h="65552">
                <a:tc>
                  <a:txBody>
                    <a:bodyPr/>
                    <a:lstStyle/>
                    <a:p>
                      <a:pPr algn="l" fontAlgn="ctr"/>
                      <a:r>
                        <a:rPr lang="en-US" sz="1800" u="none" strike="noStrike" dirty="0"/>
                        <a:t>Napthalene </a:t>
                      </a:r>
                      <a:endParaRPr lang="en-US" sz="1800" b="0" i="0" u="none" strike="noStrike" dirty="0">
                        <a:solidFill>
                          <a:srgbClr val="4A452A"/>
                        </a:solidFill>
                        <a:latin typeface="+mn-lt"/>
                      </a:endParaRPr>
                    </a:p>
                  </a:txBody>
                  <a:tcPr marL="36000" marR="0" marT="7200" marB="7200" anchor="ctr"/>
                </a:tc>
                <a:tc>
                  <a:txBody>
                    <a:bodyPr/>
                    <a:lstStyle/>
                    <a:p>
                      <a:pPr algn="r" fontAlgn="b"/>
                      <a:r>
                        <a:rPr lang="el-GR" sz="1800" b="0" i="0" u="none" strike="noStrike" dirty="0" smtClean="0">
                          <a:latin typeface="+mn-lt"/>
                        </a:rPr>
                        <a:t>71,99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7,09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20,92</a:t>
                      </a:r>
                      <a:endParaRPr lang="el-GR" sz="1800" b="0" i="0" u="none" strike="noStrike" dirty="0">
                        <a:latin typeface="+mn-lt"/>
                      </a:endParaRPr>
                    </a:p>
                  </a:txBody>
                  <a:tcPr marL="0" marR="23662" marT="0" marB="0" anchor="b"/>
                </a:tc>
              </a:tr>
              <a:tr h="65552">
                <a:tc>
                  <a:txBody>
                    <a:bodyPr/>
                    <a:lstStyle/>
                    <a:p>
                      <a:pPr algn="l" fontAlgn="ctr"/>
                      <a:r>
                        <a:rPr lang="en-US" sz="1800" u="none" strike="noStrike" dirty="0"/>
                        <a:t>Styrene </a:t>
                      </a:r>
                      <a:endParaRPr lang="en-US" sz="1800" b="0" i="0" u="none" strike="noStrike" dirty="0">
                        <a:solidFill>
                          <a:srgbClr val="4A452A"/>
                        </a:solidFill>
                        <a:latin typeface="+mn-lt"/>
                      </a:endParaRPr>
                    </a:p>
                  </a:txBody>
                  <a:tcPr marL="36000" marR="0" marT="7200" marB="7200" anchor="ctr"/>
                </a:tc>
                <a:tc>
                  <a:txBody>
                    <a:bodyPr/>
                    <a:lstStyle/>
                    <a:p>
                      <a:pPr algn="r" fontAlgn="b"/>
                      <a:r>
                        <a:rPr lang="el-GR" sz="1800" b="0" i="0" u="none" strike="noStrike" dirty="0" smtClean="0">
                          <a:latin typeface="+mn-lt"/>
                        </a:rPr>
                        <a:t>78,84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4,15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17,01</a:t>
                      </a:r>
                      <a:endParaRPr lang="el-GR" sz="1800" b="0" i="0" u="none" strike="noStrike" dirty="0">
                        <a:latin typeface="+mn-lt"/>
                      </a:endParaRPr>
                    </a:p>
                  </a:txBody>
                  <a:tcPr marL="0" marR="23662" marT="0" marB="0" anchor="b"/>
                </a:tc>
              </a:tr>
              <a:tr h="65552">
                <a:tc>
                  <a:txBody>
                    <a:bodyPr/>
                    <a:lstStyle/>
                    <a:p>
                      <a:pPr algn="l" fontAlgn="ctr"/>
                      <a:r>
                        <a:rPr lang="en-US" sz="1800" u="none" strike="noStrike" dirty="0"/>
                        <a:t>o-Xylene </a:t>
                      </a:r>
                      <a:endParaRPr lang="en-US" sz="1800" b="0" i="0" u="none" strike="noStrike" dirty="0">
                        <a:solidFill>
                          <a:srgbClr val="4A452A"/>
                        </a:solidFill>
                        <a:latin typeface="+mn-lt"/>
                      </a:endParaRPr>
                    </a:p>
                  </a:txBody>
                  <a:tcPr marL="36000" marR="0" marT="7200" marB="7200" anchor="ctr"/>
                </a:tc>
                <a:tc>
                  <a:txBody>
                    <a:bodyPr/>
                    <a:lstStyle/>
                    <a:p>
                      <a:pPr algn="r" fontAlgn="b"/>
                      <a:r>
                        <a:rPr lang="el-GR" sz="1800" b="0" i="0" u="none" strike="noStrike" dirty="0" smtClean="0">
                          <a:latin typeface="+mn-lt"/>
                        </a:rPr>
                        <a:t>81,45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4,52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14,03</a:t>
                      </a:r>
                      <a:endParaRPr lang="el-GR" sz="1800" b="0" i="0" u="none" strike="noStrike" dirty="0">
                        <a:latin typeface="+mn-lt"/>
                      </a:endParaRPr>
                    </a:p>
                  </a:txBody>
                  <a:tcPr marL="0" marR="23662" marT="0" marB="0" anchor="b"/>
                </a:tc>
              </a:tr>
              <a:tr h="65552">
                <a:tc>
                  <a:txBody>
                    <a:bodyPr/>
                    <a:lstStyle/>
                    <a:p>
                      <a:pPr algn="l" fontAlgn="ctr"/>
                      <a:r>
                        <a:rPr lang="en-US" sz="1800" u="none" strike="noStrike" dirty="0"/>
                        <a:t>Ethyl benzene </a:t>
                      </a:r>
                      <a:endParaRPr lang="en-US" sz="1800" b="0" i="0" u="none" strike="noStrike" dirty="0">
                        <a:solidFill>
                          <a:srgbClr val="4A452A"/>
                        </a:solidFill>
                        <a:latin typeface="+mn-lt"/>
                      </a:endParaRPr>
                    </a:p>
                  </a:txBody>
                  <a:tcPr marL="36000" marR="0" marT="7200" marB="7200" anchor="ctr"/>
                </a:tc>
                <a:tc>
                  <a:txBody>
                    <a:bodyPr/>
                    <a:lstStyle/>
                    <a:p>
                      <a:pPr algn="r" fontAlgn="b"/>
                      <a:r>
                        <a:rPr lang="el-GR" sz="1800" b="0" i="0" u="none" strike="noStrike" dirty="0" smtClean="0">
                          <a:latin typeface="+mn-lt"/>
                        </a:rPr>
                        <a:t>89,90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3,03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7,07</a:t>
                      </a:r>
                      <a:endParaRPr lang="el-GR" sz="1800" b="0" i="0" u="none" strike="noStrike" dirty="0">
                        <a:latin typeface="+mn-lt"/>
                      </a:endParaRPr>
                    </a:p>
                  </a:txBody>
                  <a:tcPr marL="0" marR="23662" marT="0" marB="0" anchor="b"/>
                </a:tc>
              </a:tr>
              <a:tr h="65552">
                <a:tc>
                  <a:txBody>
                    <a:bodyPr/>
                    <a:lstStyle/>
                    <a:p>
                      <a:pPr algn="l" fontAlgn="ctr"/>
                      <a:r>
                        <a:rPr lang="en-US" sz="1800" u="none" strike="noStrike" dirty="0"/>
                        <a:t>p- Diethyl benzene </a:t>
                      </a:r>
                      <a:endParaRPr lang="en-US" sz="1800" b="0" i="0" u="none" strike="noStrike" dirty="0">
                        <a:solidFill>
                          <a:srgbClr val="4A452A"/>
                        </a:solidFill>
                        <a:latin typeface="+mn-lt"/>
                      </a:endParaRPr>
                    </a:p>
                  </a:txBody>
                  <a:tcPr marL="36000" marR="0" marT="7200" marB="7200" anchor="ctr"/>
                </a:tc>
                <a:tc>
                  <a:txBody>
                    <a:bodyPr/>
                    <a:lstStyle/>
                    <a:p>
                      <a:pPr algn="r" fontAlgn="b"/>
                      <a:r>
                        <a:rPr lang="el-GR" sz="1800" b="0" i="0" u="none" strike="noStrike" dirty="0" smtClean="0">
                          <a:latin typeface="+mn-lt"/>
                        </a:rPr>
                        <a:t>96,77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3,23</a:t>
                      </a:r>
                      <a:endParaRPr lang="el-GR" sz="1800" b="0" i="0" u="none" strike="noStrike" dirty="0">
                        <a:latin typeface="+mn-lt"/>
                      </a:endParaRPr>
                    </a:p>
                  </a:txBody>
                  <a:tcPr marL="0" marR="23662"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4159131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1" y="143668"/>
            <a:ext cx="9144000" cy="1143000"/>
          </a:xfrm>
        </p:spPr>
        <p:txBody>
          <a:bodyPr>
            <a:noAutofit/>
          </a:bodyPr>
          <a:lstStyle/>
          <a:p>
            <a:pPr eaLnBrk="1" hangingPunct="1"/>
            <a:r>
              <a:rPr lang="el-GR" dirty="0" smtClean="0"/>
              <a:t>Παράμετροι διαλυτότητας: χωρισμός σε 3 συνιστώσες</a:t>
            </a:r>
          </a:p>
        </p:txBody>
      </p:sp>
      <p:sp>
        <p:nvSpPr>
          <p:cNvPr id="6147" name="Rectangle 3"/>
          <p:cNvSpPr>
            <a:spLocks noGrp="1" noChangeArrowheads="1"/>
          </p:cNvSpPr>
          <p:nvPr>
            <p:ph type="body" idx="1"/>
          </p:nvPr>
        </p:nvSpPr>
        <p:spPr>
          <a:xfrm>
            <a:off x="251520" y="1484784"/>
            <a:ext cx="8496944" cy="4871566"/>
          </a:xfrm>
        </p:spPr>
        <p:txBody>
          <a:bodyPr>
            <a:noAutofit/>
          </a:bodyPr>
          <a:lstStyle/>
          <a:p>
            <a:pPr marL="0" indent="0">
              <a:buNone/>
            </a:pPr>
            <a:r>
              <a:rPr lang="el-GR" sz="2400" dirty="0" smtClean="0"/>
              <a:t>Οι δυνάμεις συνοχής μεταξύ μορίων μπορούν να χωριστούν σε τρία είδη :</a:t>
            </a:r>
          </a:p>
          <a:p>
            <a:pPr>
              <a:spcBef>
                <a:spcPts val="2400"/>
              </a:spcBef>
            </a:pPr>
            <a:r>
              <a:rPr lang="el-GR" sz="2400" dirty="0" smtClean="0"/>
              <a:t>Δυνάμεις διασποράς (</a:t>
            </a:r>
            <a:r>
              <a:rPr lang="en-US" sz="2400" dirty="0" smtClean="0"/>
              <a:t>London),</a:t>
            </a:r>
          </a:p>
          <a:p>
            <a:pPr>
              <a:spcBef>
                <a:spcPts val="2400"/>
              </a:spcBef>
            </a:pPr>
            <a:r>
              <a:rPr lang="el-GR" sz="2400" dirty="0" smtClean="0"/>
              <a:t>Δυνάμεις ξηρής πολικότητας (δυνάμεις </a:t>
            </a:r>
            <a:r>
              <a:rPr lang="en-US" sz="2400" dirty="0" smtClean="0"/>
              <a:t>Debye </a:t>
            </a:r>
            <a:r>
              <a:rPr lang="el-GR" sz="2400" dirty="0" smtClean="0"/>
              <a:t>και </a:t>
            </a:r>
            <a:r>
              <a:rPr lang="en-US" sz="2400" dirty="0" smtClean="0"/>
              <a:t>Keesom),</a:t>
            </a:r>
            <a:endParaRPr lang="el-GR" sz="2400" dirty="0" smtClean="0"/>
          </a:p>
          <a:p>
            <a:pPr>
              <a:spcBef>
                <a:spcPts val="2400"/>
              </a:spcBef>
            </a:pPr>
            <a:r>
              <a:rPr lang="el-GR" sz="2400" dirty="0" smtClean="0"/>
              <a:t>Δυνάμεις δεσμών υδρογόνου</a:t>
            </a:r>
            <a:r>
              <a:rPr lang="en-US" sz="2400" dirty="0" smtClean="0"/>
              <a:t>.</a:t>
            </a:r>
            <a:endParaRPr lang="el-GR" sz="2400" dirty="0" smtClean="0"/>
          </a:p>
          <a:p>
            <a:pPr eaLnBrk="1" hangingPunct="1">
              <a:spcBef>
                <a:spcPts val="2400"/>
              </a:spcBef>
            </a:pPr>
            <a:endParaRPr lang="el-GR" sz="24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2</a:t>
            </a:fld>
            <a:endParaRPr lang="el-GR" dirty="0">
              <a:solidFill>
                <a:prstClr val="black"/>
              </a:solidFill>
            </a:endParaRPr>
          </a:p>
        </p:txBody>
      </p:sp>
    </p:spTree>
    <p:extLst>
      <p:ext uri="{BB962C8B-B14F-4D97-AF65-F5344CB8AC3E}">
        <p14:creationId xmlns:p14="http://schemas.microsoft.com/office/powerpoint/2010/main" val="956970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normAutofit fontScale="90000"/>
          </a:bodyPr>
          <a:lstStyle/>
          <a:p>
            <a:r>
              <a:rPr lang="el-GR" sz="4400" dirty="0"/>
              <a:t>Πίνακας: παράμετροι </a:t>
            </a:r>
            <a:r>
              <a:rPr lang="en-US" sz="4400" dirty="0"/>
              <a:t>Teas</a:t>
            </a:r>
            <a:r>
              <a:rPr lang="en-US" sz="4400" dirty="0" smtClean="0"/>
              <a:t>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2</a:t>
            </a:r>
            <a:r>
              <a:rPr lang="en-US" sz="3600" b="0" dirty="0" smtClean="0"/>
              <a:t> </a:t>
            </a:r>
            <a:r>
              <a:rPr lang="el-GR" sz="3600" b="0" dirty="0"/>
              <a:t>από </a:t>
            </a:r>
            <a:r>
              <a:rPr lang="el-GR" sz="3600" b="0" dirty="0" smtClean="0"/>
              <a:t>8)</a:t>
            </a:r>
            <a:endParaRPr lang="el-GR" sz="3600" dirty="0"/>
          </a:p>
        </p:txBody>
      </p:sp>
      <p:graphicFrame>
        <p:nvGraphicFramePr>
          <p:cNvPr id="5" name="Πίνακας 4"/>
          <p:cNvGraphicFramePr>
            <a:graphicFrameLocks noGrp="1"/>
          </p:cNvGraphicFramePr>
          <p:nvPr>
            <p:extLst/>
          </p:nvPr>
        </p:nvGraphicFramePr>
        <p:xfrm>
          <a:off x="1655676" y="1628800"/>
          <a:ext cx="5832648" cy="4635600"/>
        </p:xfrm>
        <a:graphic>
          <a:graphicData uri="http://schemas.openxmlformats.org/drawingml/2006/table">
            <a:tbl>
              <a:tblPr>
                <a:tableStyleId>{5940675A-B579-460E-94D1-54222C63F5DA}</a:tableStyleId>
              </a:tblPr>
              <a:tblGrid>
                <a:gridCol w="3096344"/>
                <a:gridCol w="936104"/>
                <a:gridCol w="864096"/>
                <a:gridCol w="936104"/>
              </a:tblGrid>
              <a:tr h="65552">
                <a:tc>
                  <a:txBody>
                    <a:bodyPr/>
                    <a:lstStyle/>
                    <a:p>
                      <a:pPr algn="ctr" fontAlgn="b"/>
                      <a:r>
                        <a:rPr lang="en-GB" sz="2000" b="1" i="0" u="none" strike="noStrike" dirty="0">
                          <a:solidFill>
                            <a:schemeClr val="tx1"/>
                          </a:solidFill>
                          <a:latin typeface="+mn-lt"/>
                        </a:rPr>
                        <a:t>solvent</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fd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fp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fh </a:t>
                      </a:r>
                    </a:p>
                  </a:txBody>
                  <a:tcPr marL="0" marR="0" marT="0" marB="0" anchor="b">
                    <a:solidFill>
                      <a:schemeClr val="accent1">
                        <a:lumMod val="20000"/>
                        <a:lumOff val="80000"/>
                      </a:schemeClr>
                    </a:solidFill>
                  </a:tcPr>
                </a:tc>
              </a:tr>
              <a:tr h="65552">
                <a:tc>
                  <a:txBody>
                    <a:bodyPr/>
                    <a:lstStyle/>
                    <a:p>
                      <a:pPr algn="l" fontAlgn="ctr"/>
                      <a:r>
                        <a:rPr lang="en-US" sz="1800" b="1" u="none" strike="noStrike" dirty="0">
                          <a:solidFill>
                            <a:srgbClr val="174917"/>
                          </a:solidFill>
                        </a:rPr>
                        <a:t>Chloro methane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62,96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22,59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14,44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174917"/>
                          </a:solidFill>
                        </a:rPr>
                        <a:t>Methylene chloride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62,08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19,27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18,65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smtClean="0">
                          <a:solidFill>
                            <a:srgbClr val="174917"/>
                          </a:solidFill>
                        </a:rPr>
                        <a:t>1,1 </a:t>
                      </a:r>
                      <a:r>
                        <a:rPr lang="en-US" sz="1800" b="1" u="none" strike="noStrike" dirty="0">
                          <a:solidFill>
                            <a:srgbClr val="174917"/>
                          </a:solidFill>
                        </a:rPr>
                        <a:t>Dichloroethylene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62,46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22,59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14,95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174917"/>
                          </a:solidFill>
                        </a:rPr>
                        <a:t>Ethylene dichloride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64,51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22,84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12,65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174917"/>
                          </a:solidFill>
                        </a:rPr>
                        <a:t>Chloroform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68,35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11,15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20,50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smtClean="0">
                          <a:solidFill>
                            <a:srgbClr val="174917"/>
                          </a:solidFill>
                        </a:rPr>
                        <a:t>1,1 </a:t>
                      </a:r>
                      <a:r>
                        <a:rPr lang="en-US" sz="1800" b="1" u="none" strike="noStrike" dirty="0">
                          <a:solidFill>
                            <a:srgbClr val="174917"/>
                          </a:solidFill>
                        </a:rPr>
                        <a:t>Dichloroethane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68,27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30,26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1,48</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174917"/>
                          </a:solidFill>
                        </a:rPr>
                        <a:t>Trichloroethylene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69,34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11,31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19,34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174917"/>
                          </a:solidFill>
                        </a:rPr>
                        <a:t>Carbon tetrachloride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96,74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3,26</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174917"/>
                          </a:solidFill>
                        </a:rPr>
                        <a:t>Chlorobenzene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75,68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16,60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7,72</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174917"/>
                          </a:solidFill>
                        </a:rPr>
                        <a:t>o-Dichlorobenzene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68,11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20,93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10,96</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smtClean="0">
                          <a:solidFill>
                            <a:srgbClr val="174917"/>
                          </a:solidFill>
                        </a:rPr>
                        <a:t>1,1,2 </a:t>
                      </a:r>
                      <a:r>
                        <a:rPr lang="en-US" sz="1800" b="1" u="none" strike="noStrike" dirty="0">
                          <a:solidFill>
                            <a:srgbClr val="174917"/>
                          </a:solidFill>
                        </a:rPr>
                        <a:t>Trichlorotrifluoroethane </a:t>
                      </a:r>
                      <a:endParaRPr lang="en-US" sz="1800" b="1" i="0" u="none" strike="noStrike" dirty="0">
                        <a:solidFill>
                          <a:srgbClr val="174917"/>
                        </a:solidFill>
                        <a:latin typeface="+mn-lt"/>
                      </a:endParaRPr>
                    </a:p>
                  </a:txBody>
                  <a:tcPr marL="36000" marR="0" marT="7200" marB="7200" anchor="ctr"/>
                </a:tc>
                <a:tc>
                  <a:txBody>
                    <a:bodyPr/>
                    <a:lstStyle/>
                    <a:p>
                      <a:pPr algn="r" fontAlgn="b"/>
                      <a:r>
                        <a:rPr lang="el-GR" sz="1800" b="0" i="0" u="none" strike="noStrike" dirty="0" smtClean="0">
                          <a:latin typeface="+mn-lt"/>
                        </a:rPr>
                        <a:t>90,18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9,82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B64324"/>
                          </a:solidFill>
                        </a:rPr>
                        <a:t>Tetrahydrofuran </a:t>
                      </a:r>
                      <a:endParaRPr lang="en-US" sz="1800" b="1" i="0" u="none" strike="noStrike" dirty="0">
                        <a:solidFill>
                          <a:srgbClr val="B64324"/>
                        </a:solidFill>
                        <a:latin typeface="+mn-lt"/>
                      </a:endParaRPr>
                    </a:p>
                  </a:txBody>
                  <a:tcPr marL="36000" marR="0" marT="7200" marB="7200" anchor="ctr"/>
                </a:tc>
                <a:tc>
                  <a:txBody>
                    <a:bodyPr/>
                    <a:lstStyle/>
                    <a:p>
                      <a:pPr algn="r" fontAlgn="b"/>
                      <a:r>
                        <a:rPr lang="el-GR" sz="1800" b="0" i="0" u="none" strike="noStrike" dirty="0" smtClean="0">
                          <a:latin typeface="+mn-lt"/>
                        </a:rPr>
                        <a:t>58,61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17,22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24,17</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smtClean="0">
                          <a:solidFill>
                            <a:srgbClr val="B64324"/>
                          </a:solidFill>
                        </a:rPr>
                        <a:t>1,4 </a:t>
                      </a:r>
                      <a:r>
                        <a:rPr lang="en-US" sz="1800" b="1" u="none" strike="noStrike" dirty="0">
                          <a:solidFill>
                            <a:srgbClr val="B64324"/>
                          </a:solidFill>
                        </a:rPr>
                        <a:t>Dioxane </a:t>
                      </a:r>
                      <a:endParaRPr lang="en-US" sz="1800" b="1" i="0" u="none" strike="noStrike" dirty="0">
                        <a:solidFill>
                          <a:srgbClr val="B64324"/>
                        </a:solidFill>
                        <a:latin typeface="+mn-lt"/>
                      </a:endParaRPr>
                    </a:p>
                  </a:txBody>
                  <a:tcPr marL="36000" marR="0" marT="7200" marB="7200" anchor="ctr"/>
                </a:tc>
                <a:tc>
                  <a:txBody>
                    <a:bodyPr/>
                    <a:lstStyle/>
                    <a:p>
                      <a:pPr algn="r" fontAlgn="b"/>
                      <a:r>
                        <a:rPr lang="el-GR" sz="1800" b="0" i="0" u="none" strike="noStrike" dirty="0" smtClean="0">
                          <a:latin typeface="+mn-lt"/>
                        </a:rPr>
                        <a:t>69,02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6,06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24,92</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B64324"/>
                          </a:solidFill>
                        </a:rPr>
                        <a:t>Diethyl ether </a:t>
                      </a:r>
                      <a:endParaRPr lang="en-US" sz="1800" b="1" i="0" u="none" strike="noStrike" dirty="0">
                        <a:solidFill>
                          <a:srgbClr val="B64324"/>
                        </a:solidFill>
                        <a:latin typeface="+mn-lt"/>
                      </a:endParaRPr>
                    </a:p>
                  </a:txBody>
                  <a:tcPr marL="36000" marR="0" marT="7200" marB="7200" anchor="ctr"/>
                </a:tc>
                <a:tc>
                  <a:txBody>
                    <a:bodyPr/>
                    <a:lstStyle/>
                    <a:p>
                      <a:pPr algn="r" fontAlgn="b"/>
                      <a:r>
                        <a:rPr lang="el-GR" sz="1800" b="0" i="0" u="none" strike="noStrike" dirty="0" smtClean="0">
                          <a:latin typeface="+mn-lt"/>
                        </a:rPr>
                        <a:t>66,39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12,18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21,43</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B64324"/>
                          </a:solidFill>
                        </a:rPr>
                        <a:t>Dibenzyl ether </a:t>
                      </a:r>
                      <a:endParaRPr lang="en-US" sz="1800" b="1" i="0" u="none" strike="noStrike" dirty="0">
                        <a:solidFill>
                          <a:srgbClr val="B64324"/>
                        </a:solidFill>
                        <a:latin typeface="+mn-lt"/>
                      </a:endParaRPr>
                    </a:p>
                  </a:txBody>
                  <a:tcPr marL="36000" marR="0" marT="7200" marB="7200" anchor="ctr"/>
                </a:tc>
                <a:tc>
                  <a:txBody>
                    <a:bodyPr/>
                    <a:lstStyle/>
                    <a:p>
                      <a:pPr algn="r" fontAlgn="b"/>
                      <a:r>
                        <a:rPr lang="el-GR" sz="1800" b="0" i="0" u="none" strike="noStrike" dirty="0" smtClean="0">
                          <a:latin typeface="+mn-lt"/>
                        </a:rPr>
                        <a:t>63,49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12,17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24,34</a:t>
                      </a:r>
                      <a:endParaRPr lang="el-GR" sz="1800" b="0" i="0" u="none" strike="noStrike" dirty="0">
                        <a:latin typeface="+mn-lt"/>
                      </a:endParaRPr>
                    </a:p>
                  </a:txBody>
                  <a:tcPr marL="0" marR="23662"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6597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normAutofit fontScale="90000"/>
          </a:bodyPr>
          <a:lstStyle/>
          <a:p>
            <a:r>
              <a:rPr lang="el-GR" sz="4400" dirty="0" smtClean="0"/>
              <a:t>Πίνακας: παράμετροι </a:t>
            </a:r>
            <a:r>
              <a:rPr lang="en-US" sz="4400" dirty="0"/>
              <a:t>Teas</a:t>
            </a:r>
            <a:r>
              <a:rPr lang="en-US" sz="4400" dirty="0" smtClean="0"/>
              <a:t> </a:t>
            </a:r>
            <a:r>
              <a:rPr lang="el-GR" sz="4400" dirty="0" smtClean="0"/>
              <a:t>για διαλύτες στους 25</a:t>
            </a:r>
            <a:r>
              <a:rPr lang="en-US" sz="4400" dirty="0" smtClean="0">
                <a:cs typeface="Arial" pitchFamily="34" charset="0"/>
              </a:rPr>
              <a:t>°</a:t>
            </a:r>
            <a:r>
              <a:rPr lang="en-US" sz="4400" dirty="0" smtClean="0"/>
              <a:t>C </a:t>
            </a:r>
            <a:r>
              <a:rPr lang="en-US" sz="3600" b="0" dirty="0" smtClean="0"/>
              <a:t>(</a:t>
            </a:r>
            <a:r>
              <a:rPr lang="el-GR" sz="3600" b="0" dirty="0" smtClean="0"/>
              <a:t>3</a:t>
            </a:r>
            <a:r>
              <a:rPr lang="en-US" sz="3600" b="0" dirty="0" smtClean="0"/>
              <a:t> </a:t>
            </a:r>
            <a:r>
              <a:rPr lang="el-GR" sz="3600" b="0" dirty="0" smtClean="0"/>
              <a:t>από 8)</a:t>
            </a:r>
            <a:endParaRPr lang="el-GR" sz="3600" dirty="0"/>
          </a:p>
        </p:txBody>
      </p:sp>
      <p:graphicFrame>
        <p:nvGraphicFramePr>
          <p:cNvPr id="6" name="3 - Πίνακας"/>
          <p:cNvGraphicFramePr>
            <a:graphicFrameLocks noGrp="1"/>
          </p:cNvGraphicFramePr>
          <p:nvPr>
            <p:extLst/>
          </p:nvPr>
        </p:nvGraphicFramePr>
        <p:xfrm>
          <a:off x="1439652" y="2276872"/>
          <a:ext cx="6264696" cy="2266560"/>
        </p:xfrm>
        <a:graphic>
          <a:graphicData uri="http://schemas.openxmlformats.org/drawingml/2006/table">
            <a:tbl>
              <a:tblPr>
                <a:tableStyleId>{5940675A-B579-460E-94D1-54222C63F5DA}</a:tableStyleId>
              </a:tblPr>
              <a:tblGrid>
                <a:gridCol w="3240360"/>
                <a:gridCol w="936104"/>
                <a:gridCol w="1008112"/>
                <a:gridCol w="1080120"/>
              </a:tblGrid>
              <a:tr h="65552">
                <a:tc>
                  <a:txBody>
                    <a:bodyPr/>
                    <a:lstStyle/>
                    <a:p>
                      <a:pPr marL="72000" algn="ctr" fontAlgn="ctr"/>
                      <a:r>
                        <a:rPr lang="el-GR" sz="2400" b="1" u="none" strike="noStrike" dirty="0" smtClean="0">
                          <a:latin typeface="+mn-lt"/>
                        </a:rPr>
                        <a:t>Διαλύτης </a:t>
                      </a:r>
                      <a:endParaRPr lang="en-US" sz="2400" b="1" i="0" u="none" strike="noStrike" dirty="0">
                        <a:solidFill>
                          <a:schemeClr val="tx1"/>
                        </a:solidFill>
                        <a:latin typeface="+mn-lt"/>
                      </a:endParaRPr>
                    </a:p>
                  </a:txBody>
                  <a:tcPr marL="0" marR="0" marT="0" marB="0" anchor="ctr">
                    <a:solidFill>
                      <a:schemeClr val="accent1">
                        <a:lumMod val="20000"/>
                        <a:lumOff val="80000"/>
                      </a:schemeClr>
                    </a:solidFill>
                  </a:tcPr>
                </a:tc>
                <a:tc>
                  <a:txBody>
                    <a:bodyPr/>
                    <a:lstStyle/>
                    <a:p>
                      <a:pPr algn="ctr" fontAlgn="ctr"/>
                      <a:r>
                        <a:rPr lang="en-US" sz="2400" b="1" i="0" u="none" strike="noStrike" dirty="0" smtClean="0">
                          <a:solidFill>
                            <a:schemeClr val="tx1"/>
                          </a:solidFill>
                          <a:latin typeface="+mn-lt"/>
                        </a:rPr>
                        <a:t>100f</a:t>
                      </a:r>
                      <a:r>
                        <a:rPr lang="en-US" sz="2400" b="1" i="0" u="none" strike="noStrike" baseline="-25000" dirty="0" smtClean="0">
                          <a:solidFill>
                            <a:schemeClr val="tx1"/>
                          </a:solidFill>
                          <a:latin typeface="+mn-lt"/>
                        </a:rPr>
                        <a:t>h</a:t>
                      </a:r>
                      <a:r>
                        <a:rPr lang="en-US" sz="2400" b="1" i="0" u="none" strike="noStrike" dirty="0" smtClean="0">
                          <a:solidFill>
                            <a:schemeClr val="tx1"/>
                          </a:solidFill>
                          <a:latin typeface="+mn-lt"/>
                        </a:rPr>
                        <a:t> </a:t>
                      </a:r>
                      <a:endParaRPr lang="en-US" sz="2400" b="1" i="0" u="none" strike="noStrike" dirty="0">
                        <a:solidFill>
                          <a:schemeClr val="tx1"/>
                        </a:solidFill>
                        <a:latin typeface="+mn-lt"/>
                      </a:endParaRPr>
                    </a:p>
                  </a:txBody>
                  <a:tcPr marL="0" marR="0" marT="0" marB="0" anchor="ctr">
                    <a:solidFill>
                      <a:schemeClr val="accent1">
                        <a:lumMod val="20000"/>
                        <a:lumOff val="80000"/>
                      </a:schemeClr>
                    </a:solidFill>
                  </a:tcPr>
                </a:tc>
                <a:tc>
                  <a:txBody>
                    <a:bodyPr/>
                    <a:lstStyle/>
                    <a:p>
                      <a:pPr algn="ctr" fontAlgn="ctr"/>
                      <a:r>
                        <a:rPr lang="en-US" sz="2400" b="1" i="0" u="none" strike="noStrike" dirty="0" smtClean="0">
                          <a:solidFill>
                            <a:schemeClr val="tx1"/>
                          </a:solidFill>
                          <a:latin typeface="+mn-lt"/>
                        </a:rPr>
                        <a:t>100f</a:t>
                      </a:r>
                      <a:r>
                        <a:rPr lang="en-US" sz="2400" b="1" i="0" u="none" strike="noStrike" baseline="-25000" dirty="0" smtClean="0">
                          <a:solidFill>
                            <a:schemeClr val="tx1"/>
                          </a:solidFill>
                          <a:latin typeface="+mn-lt"/>
                        </a:rPr>
                        <a:t>d</a:t>
                      </a:r>
                      <a:r>
                        <a:rPr lang="en-US" sz="2400" b="1" i="0" u="none" strike="noStrike" dirty="0" smtClean="0">
                          <a:solidFill>
                            <a:schemeClr val="tx1"/>
                          </a:solidFill>
                          <a:latin typeface="+mn-lt"/>
                        </a:rPr>
                        <a:t> </a:t>
                      </a:r>
                      <a:endParaRPr lang="en-US" sz="2400" b="1" i="0" u="none" strike="noStrike" dirty="0">
                        <a:solidFill>
                          <a:schemeClr val="tx1"/>
                        </a:solidFill>
                        <a:latin typeface="+mn-lt"/>
                      </a:endParaRPr>
                    </a:p>
                  </a:txBody>
                  <a:tcPr marL="0" marR="0" marT="0" marB="0" anchor="ctr">
                    <a:solidFill>
                      <a:schemeClr val="accent1">
                        <a:lumMod val="20000"/>
                        <a:lumOff val="80000"/>
                      </a:schemeClr>
                    </a:solidFill>
                  </a:tcPr>
                </a:tc>
                <a:tc>
                  <a:txBody>
                    <a:bodyPr/>
                    <a:lstStyle/>
                    <a:p>
                      <a:pPr algn="ctr" fontAlgn="ctr"/>
                      <a:r>
                        <a:rPr lang="en-US" sz="2400" b="1" i="0" u="none" strike="noStrike" dirty="0" smtClean="0">
                          <a:solidFill>
                            <a:schemeClr val="tx1"/>
                          </a:solidFill>
                          <a:latin typeface="+mn-lt"/>
                        </a:rPr>
                        <a:t>100f</a:t>
                      </a:r>
                      <a:r>
                        <a:rPr lang="en-US" sz="2400" b="1" i="0" u="none" strike="noStrike" baseline="-25000" dirty="0" smtClean="0">
                          <a:solidFill>
                            <a:schemeClr val="tx1"/>
                          </a:solidFill>
                          <a:latin typeface="+mn-lt"/>
                        </a:rPr>
                        <a:t>p</a:t>
                      </a:r>
                      <a:r>
                        <a:rPr lang="en-US" sz="2400" b="1" i="0" u="none" strike="noStrike" dirty="0" smtClean="0">
                          <a:solidFill>
                            <a:schemeClr val="tx1"/>
                          </a:solidFill>
                          <a:latin typeface="+mn-lt"/>
                        </a:rPr>
                        <a:t> </a:t>
                      </a:r>
                      <a:endParaRPr lang="en-US" sz="2400" b="1" i="0" u="none" strike="noStrike" dirty="0">
                        <a:solidFill>
                          <a:schemeClr val="tx1"/>
                        </a:solidFill>
                        <a:latin typeface="+mn-lt"/>
                      </a:endParaRPr>
                    </a:p>
                  </a:txBody>
                  <a:tcPr marL="0" marR="0" marT="0" marB="0" anchor="ctr">
                    <a:solidFill>
                      <a:schemeClr val="accent1">
                        <a:lumMod val="20000"/>
                        <a:lumOff val="80000"/>
                      </a:schemeClr>
                    </a:solidFill>
                  </a:tcPr>
                </a:tc>
              </a:tr>
              <a:tr h="65552">
                <a:tc>
                  <a:txBody>
                    <a:bodyPr/>
                    <a:lstStyle/>
                    <a:p>
                      <a:pPr marL="72000" algn="l" fontAlgn="ctr"/>
                      <a:r>
                        <a:rPr lang="el-GR" sz="2400" b="1" u="none" strike="noStrike" dirty="0" smtClean="0">
                          <a:solidFill>
                            <a:srgbClr val="174917"/>
                          </a:solidFill>
                          <a:latin typeface="+mn-lt"/>
                        </a:rPr>
                        <a:t>Διχλωρομεθάνιο</a:t>
                      </a:r>
                      <a:endParaRPr lang="en-US" sz="2400" b="1" i="0" u="none" strike="noStrike" dirty="0">
                        <a:solidFill>
                          <a:srgbClr val="174917"/>
                        </a:solidFill>
                        <a:latin typeface="+mn-lt"/>
                      </a:endParaRPr>
                    </a:p>
                  </a:txBody>
                  <a:tcPr marL="36000" marR="0" marT="7200" marB="7200" anchor="ctr"/>
                </a:tc>
                <a:tc>
                  <a:txBody>
                    <a:bodyPr/>
                    <a:lstStyle/>
                    <a:p>
                      <a:pPr algn="r" fontAlgn="b"/>
                      <a:r>
                        <a:rPr lang="el-GR" sz="2400" b="0" i="0" u="none" strike="noStrike" dirty="0" smtClean="0">
                          <a:latin typeface="+mn-lt"/>
                        </a:rPr>
                        <a:t>62,4</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22,5</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14,9</a:t>
                      </a:r>
                      <a:endParaRPr lang="el-GR" sz="2400" b="0" i="0" u="none" strike="noStrike" dirty="0">
                        <a:latin typeface="+mn-lt"/>
                      </a:endParaRPr>
                    </a:p>
                  </a:txBody>
                  <a:tcPr marL="0" marR="23662" marT="0" marB="0" anchor="b"/>
                </a:tc>
              </a:tr>
              <a:tr h="65552">
                <a:tc>
                  <a:txBody>
                    <a:bodyPr/>
                    <a:lstStyle/>
                    <a:p>
                      <a:pPr marL="72000" algn="l" fontAlgn="ctr"/>
                      <a:r>
                        <a:rPr lang="el-GR" sz="2400" b="1" u="none" strike="noStrike" dirty="0" smtClean="0">
                          <a:solidFill>
                            <a:srgbClr val="174917"/>
                          </a:solidFill>
                          <a:latin typeface="+mn-lt"/>
                        </a:rPr>
                        <a:t>Χλωροφόρμιο</a:t>
                      </a:r>
                      <a:endParaRPr lang="en-US" sz="2400" b="1" i="0" u="none" strike="noStrike" dirty="0">
                        <a:solidFill>
                          <a:srgbClr val="174917"/>
                        </a:solidFill>
                        <a:latin typeface="+mn-lt"/>
                      </a:endParaRPr>
                    </a:p>
                  </a:txBody>
                  <a:tcPr marL="36000" marR="0" marT="7200" marB="7200" anchor="ctr"/>
                </a:tc>
                <a:tc>
                  <a:txBody>
                    <a:bodyPr/>
                    <a:lstStyle/>
                    <a:p>
                      <a:pPr algn="r" fontAlgn="b"/>
                      <a:r>
                        <a:rPr lang="el-GR" sz="2400" b="0" i="0" u="none" strike="noStrike" dirty="0" smtClean="0">
                          <a:latin typeface="+mn-lt"/>
                        </a:rPr>
                        <a:t>68,3</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11,1</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20,5</a:t>
                      </a:r>
                      <a:endParaRPr lang="el-GR" sz="2400" b="0" i="0" u="none" strike="noStrike" dirty="0">
                        <a:latin typeface="+mn-lt"/>
                      </a:endParaRPr>
                    </a:p>
                  </a:txBody>
                  <a:tcPr marL="0" marR="23662" marT="0" marB="0" anchor="b"/>
                </a:tc>
              </a:tr>
              <a:tr h="65552">
                <a:tc>
                  <a:txBody>
                    <a:bodyPr/>
                    <a:lstStyle/>
                    <a:p>
                      <a:pPr marL="72000" algn="l" fontAlgn="ctr"/>
                      <a:r>
                        <a:rPr lang="en-US" sz="2400" b="1" u="none" strike="noStrike" dirty="0" smtClean="0">
                          <a:solidFill>
                            <a:srgbClr val="174917"/>
                          </a:solidFill>
                          <a:latin typeface="+mn-lt"/>
                        </a:rPr>
                        <a:t>1,1 </a:t>
                      </a:r>
                      <a:r>
                        <a:rPr lang="el-GR" sz="2400" b="1" u="none" strike="noStrike" dirty="0" smtClean="0">
                          <a:solidFill>
                            <a:srgbClr val="174917"/>
                          </a:solidFill>
                          <a:latin typeface="+mn-lt"/>
                        </a:rPr>
                        <a:t>διχλωροαιθάνιο</a:t>
                      </a:r>
                      <a:r>
                        <a:rPr lang="en-US" sz="2400" b="1" u="none" strike="noStrike" dirty="0" smtClean="0">
                          <a:solidFill>
                            <a:srgbClr val="174917"/>
                          </a:solidFill>
                          <a:latin typeface="+mn-lt"/>
                        </a:rPr>
                        <a:t> </a:t>
                      </a:r>
                      <a:endParaRPr lang="en-US" sz="2400" b="1" i="0" u="none" strike="noStrike" dirty="0">
                        <a:solidFill>
                          <a:srgbClr val="174917"/>
                        </a:solidFill>
                        <a:latin typeface="+mn-lt"/>
                      </a:endParaRPr>
                    </a:p>
                  </a:txBody>
                  <a:tcPr marL="36000" marR="0" marT="7200" marB="7200" anchor="ctr"/>
                </a:tc>
                <a:tc>
                  <a:txBody>
                    <a:bodyPr/>
                    <a:lstStyle/>
                    <a:p>
                      <a:pPr algn="r" fontAlgn="b"/>
                      <a:r>
                        <a:rPr lang="el-GR" sz="2400" b="0" i="0" u="none" strike="noStrike" dirty="0" smtClean="0">
                          <a:latin typeface="+mn-lt"/>
                        </a:rPr>
                        <a:t>68,</a:t>
                      </a:r>
                      <a:r>
                        <a:rPr lang="en-US" sz="2400" b="0" i="0" u="none" strike="noStrike" dirty="0" smtClean="0">
                          <a:latin typeface="+mn-lt"/>
                        </a:rPr>
                        <a:t>3</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30,</a:t>
                      </a:r>
                      <a:r>
                        <a:rPr lang="en-US" sz="2400" b="0" i="0" u="none" strike="noStrike" dirty="0" smtClean="0">
                          <a:latin typeface="+mn-lt"/>
                        </a:rPr>
                        <a:t>3</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1,</a:t>
                      </a:r>
                      <a:r>
                        <a:rPr lang="en-US" sz="2400" b="0" i="0" u="none" strike="noStrike" dirty="0" smtClean="0">
                          <a:latin typeface="+mn-lt"/>
                        </a:rPr>
                        <a:t>5</a:t>
                      </a:r>
                      <a:endParaRPr lang="el-GR" sz="2400" b="0" i="0" u="none" strike="noStrike" dirty="0">
                        <a:latin typeface="+mn-lt"/>
                      </a:endParaRPr>
                    </a:p>
                  </a:txBody>
                  <a:tcPr marL="0" marR="23662" marT="0" marB="0" anchor="b"/>
                </a:tc>
              </a:tr>
              <a:tr h="65552">
                <a:tc>
                  <a:txBody>
                    <a:bodyPr/>
                    <a:lstStyle/>
                    <a:p>
                      <a:pPr marL="72000" algn="l" fontAlgn="ctr"/>
                      <a:r>
                        <a:rPr lang="el-GR" sz="2400" b="1" u="none" strike="noStrike" dirty="0" smtClean="0">
                          <a:solidFill>
                            <a:srgbClr val="B64324"/>
                          </a:solidFill>
                          <a:latin typeface="+mn-lt"/>
                        </a:rPr>
                        <a:t>Διαιθυλαιθέρας</a:t>
                      </a:r>
                      <a:endParaRPr lang="en-US" sz="2400" b="1" i="0" u="none" strike="noStrike" dirty="0">
                        <a:solidFill>
                          <a:srgbClr val="B64324"/>
                        </a:solidFill>
                        <a:latin typeface="+mn-lt"/>
                      </a:endParaRPr>
                    </a:p>
                  </a:txBody>
                  <a:tcPr marL="36000" marR="0" marT="7200" marB="7200" anchor="ctr"/>
                </a:tc>
                <a:tc>
                  <a:txBody>
                    <a:bodyPr/>
                    <a:lstStyle/>
                    <a:p>
                      <a:pPr algn="r" fontAlgn="b"/>
                      <a:r>
                        <a:rPr lang="el-GR" sz="2400" b="0" i="0" u="none" strike="noStrike" dirty="0" smtClean="0">
                          <a:latin typeface="+mn-lt"/>
                        </a:rPr>
                        <a:t>66,</a:t>
                      </a:r>
                      <a:r>
                        <a:rPr lang="en-US" sz="2400" b="0" i="0" u="none" strike="noStrike" dirty="0" smtClean="0">
                          <a:latin typeface="+mn-lt"/>
                        </a:rPr>
                        <a:t>4</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12,</a:t>
                      </a:r>
                      <a:r>
                        <a:rPr lang="en-US" sz="2400" b="0" i="0" u="none" strike="noStrike" dirty="0" smtClean="0">
                          <a:latin typeface="+mn-lt"/>
                        </a:rPr>
                        <a:t>2</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21,4</a:t>
                      </a:r>
                      <a:endParaRPr lang="el-GR" sz="2400" b="0" i="0" u="none" strike="noStrike" dirty="0">
                        <a:latin typeface="+mn-lt"/>
                      </a:endParaRPr>
                    </a:p>
                  </a:txBody>
                  <a:tcPr marL="0" marR="23662" marT="0" marB="0" anchor="b"/>
                </a:tc>
              </a:tr>
              <a:tr h="65552">
                <a:tc>
                  <a:txBody>
                    <a:bodyPr/>
                    <a:lstStyle/>
                    <a:p>
                      <a:pPr marL="72000" algn="l" fontAlgn="ctr"/>
                      <a:r>
                        <a:rPr lang="el-GR" sz="2400" b="1" u="none" strike="noStrike" dirty="0" smtClean="0">
                          <a:solidFill>
                            <a:srgbClr val="820000"/>
                          </a:solidFill>
                          <a:latin typeface="+mn-lt"/>
                        </a:rPr>
                        <a:t>Ακετόνη</a:t>
                      </a:r>
                      <a:endParaRPr lang="en-US" sz="2400" b="1" i="0" u="none" strike="noStrike" dirty="0">
                        <a:solidFill>
                          <a:srgbClr val="820000"/>
                        </a:solidFill>
                        <a:latin typeface="+mn-lt"/>
                      </a:endParaRPr>
                    </a:p>
                  </a:txBody>
                  <a:tcPr marL="36000" marR="0" marT="7200" marB="7200" anchor="ctr"/>
                </a:tc>
                <a:tc>
                  <a:txBody>
                    <a:bodyPr/>
                    <a:lstStyle/>
                    <a:p>
                      <a:pPr algn="r" fontAlgn="b"/>
                      <a:r>
                        <a:rPr lang="el-GR" sz="2400" b="0" i="0" u="none" strike="noStrike" dirty="0" smtClean="0">
                          <a:latin typeface="+mn-lt"/>
                        </a:rPr>
                        <a:t>53,</a:t>
                      </a:r>
                      <a:r>
                        <a:rPr lang="en-US" sz="2400" b="0" i="0" u="none" strike="noStrike" dirty="0" smtClean="0">
                          <a:latin typeface="+mn-lt"/>
                        </a:rPr>
                        <a:t>5</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27,</a:t>
                      </a:r>
                      <a:r>
                        <a:rPr lang="en-US" sz="2400" b="0" i="0" u="none" strike="noStrike" dirty="0" smtClean="0">
                          <a:latin typeface="+mn-lt"/>
                        </a:rPr>
                        <a:t>8</a:t>
                      </a:r>
                      <a:endParaRPr lang="el-GR" sz="2400" b="0" i="0" u="none" strike="noStrike" dirty="0">
                        <a:latin typeface="+mn-lt"/>
                      </a:endParaRPr>
                    </a:p>
                  </a:txBody>
                  <a:tcPr marL="0" marR="23662" marT="0" marB="0" anchor="b"/>
                </a:tc>
                <a:tc>
                  <a:txBody>
                    <a:bodyPr/>
                    <a:lstStyle/>
                    <a:p>
                      <a:pPr algn="r" fontAlgn="b"/>
                      <a:r>
                        <a:rPr lang="el-GR" sz="2400" b="0" i="0" u="none" strike="noStrike" dirty="0" smtClean="0">
                          <a:latin typeface="+mn-lt"/>
                        </a:rPr>
                        <a:t>18,7</a:t>
                      </a:r>
                      <a:endParaRPr lang="el-GR" sz="2400" b="0" i="0" u="none" strike="noStrike" dirty="0">
                        <a:latin typeface="+mn-lt"/>
                      </a:endParaRPr>
                    </a:p>
                  </a:txBody>
                  <a:tcPr marL="0" marR="23662"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38128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normAutofit fontScale="90000"/>
          </a:bodyPr>
          <a:lstStyle/>
          <a:p>
            <a:r>
              <a:rPr lang="el-GR" sz="4400" dirty="0"/>
              <a:t>Πίνακας: παράμετροι </a:t>
            </a:r>
            <a:r>
              <a:rPr lang="en-US" sz="4400" dirty="0"/>
              <a:t>Teas</a:t>
            </a:r>
            <a:r>
              <a:rPr lang="en-US" sz="4400" dirty="0" smtClean="0"/>
              <a:t>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4</a:t>
            </a:r>
            <a:r>
              <a:rPr lang="en-US" sz="3600" b="0" dirty="0" smtClean="0"/>
              <a:t> </a:t>
            </a:r>
            <a:r>
              <a:rPr lang="el-GR" sz="3600" b="0" dirty="0"/>
              <a:t>από </a:t>
            </a:r>
            <a:r>
              <a:rPr lang="el-GR" sz="3600" b="0" dirty="0" smtClean="0"/>
              <a:t>8)</a:t>
            </a:r>
            <a:endParaRPr lang="el-GR" sz="3600" dirty="0"/>
          </a:p>
        </p:txBody>
      </p:sp>
      <p:graphicFrame>
        <p:nvGraphicFramePr>
          <p:cNvPr id="6" name="Πίνακας 5"/>
          <p:cNvGraphicFramePr>
            <a:graphicFrameLocks noGrp="1"/>
          </p:cNvGraphicFramePr>
          <p:nvPr>
            <p:extLst/>
          </p:nvPr>
        </p:nvGraphicFramePr>
        <p:xfrm>
          <a:off x="1259632" y="1700808"/>
          <a:ext cx="6624736" cy="4924320"/>
        </p:xfrm>
        <a:graphic>
          <a:graphicData uri="http://schemas.openxmlformats.org/drawingml/2006/table">
            <a:tbl>
              <a:tblPr>
                <a:tableStyleId>{5940675A-B579-460E-94D1-54222C63F5DA}</a:tableStyleId>
              </a:tblPr>
              <a:tblGrid>
                <a:gridCol w="3447099"/>
                <a:gridCol w="1161413"/>
                <a:gridCol w="936104"/>
                <a:gridCol w="1080120"/>
              </a:tblGrid>
              <a:tr h="65552">
                <a:tc>
                  <a:txBody>
                    <a:bodyPr/>
                    <a:lstStyle/>
                    <a:p>
                      <a:pPr algn="ctr" fontAlgn="b"/>
                      <a:r>
                        <a:rPr lang="en-GB" sz="2000" b="1" i="0" u="none" strike="noStrike" dirty="0">
                          <a:solidFill>
                            <a:schemeClr val="tx1"/>
                          </a:solidFill>
                          <a:latin typeface="+mn-lt"/>
                        </a:rPr>
                        <a:t>solvent</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fd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fp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fh </a:t>
                      </a:r>
                    </a:p>
                  </a:txBody>
                  <a:tcPr marL="0" marR="0" marT="0" marB="0" anchor="b">
                    <a:solidFill>
                      <a:schemeClr val="accent1">
                        <a:lumMod val="20000"/>
                        <a:lumOff val="80000"/>
                      </a:schemeClr>
                    </a:solidFill>
                  </a:tcPr>
                </a:tc>
              </a:tr>
              <a:tr h="65552">
                <a:tc>
                  <a:txBody>
                    <a:bodyPr/>
                    <a:lstStyle/>
                    <a:p>
                      <a:pPr algn="l" fontAlgn="ctr"/>
                      <a:r>
                        <a:rPr lang="en-US" sz="1800" b="1" u="none" strike="noStrike" dirty="0">
                          <a:solidFill>
                            <a:srgbClr val="820000"/>
                          </a:solidFill>
                        </a:rPr>
                        <a:t>Acetone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63,49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12,17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24,34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820000"/>
                          </a:solidFill>
                        </a:rPr>
                        <a:t>Methyl ethyl ketone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53,48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27,81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18,72</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820000"/>
                          </a:solidFill>
                        </a:rPr>
                        <a:t>Cyclohexanone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57,40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27,19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15,41</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820000"/>
                          </a:solidFill>
                        </a:rPr>
                        <a:t>Diethyl ketone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63,23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20,32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16,45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820000"/>
                          </a:solidFill>
                        </a:rPr>
                        <a:t>Acetophenone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59,54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25,00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15,46</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820000"/>
                          </a:solidFill>
                        </a:rPr>
                        <a:t>Methyl isobutyl ketone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63,93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25,22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10,85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820000"/>
                          </a:solidFill>
                        </a:rPr>
                        <a:t>Methyl isoamyl ketone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62,50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22,43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15,07</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820000"/>
                          </a:solidFill>
                        </a:rPr>
                        <a:t>Isophorone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63,97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20,96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15,07</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820000"/>
                          </a:solidFill>
                        </a:rPr>
                        <a:t>Di-(isobutyl) ketone </a:t>
                      </a:r>
                      <a:endParaRPr lang="en-US" sz="1800" b="1" i="0" u="none" strike="noStrike" dirty="0">
                        <a:solidFill>
                          <a:srgbClr val="820000"/>
                        </a:solidFill>
                        <a:latin typeface="+mn-lt"/>
                      </a:endParaRPr>
                    </a:p>
                  </a:txBody>
                  <a:tcPr marL="36000" marR="0" marT="7200" marB="7200" anchor="ctr"/>
                </a:tc>
                <a:tc>
                  <a:txBody>
                    <a:bodyPr/>
                    <a:lstStyle/>
                    <a:p>
                      <a:pPr algn="r" fontAlgn="b"/>
                      <a:r>
                        <a:rPr lang="el-GR" sz="1800" b="0" i="0" u="none" strike="noStrike" dirty="0" smtClean="0">
                          <a:latin typeface="+mn-lt"/>
                        </a:rPr>
                        <a:t>56,06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23,10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20,85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Ethylene carbonate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68,42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14,98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16,60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Methyl acetate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52,48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38,48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9,04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Ethyl formate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55,82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21,49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22,69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Propylene </a:t>
                      </a:r>
                      <a:r>
                        <a:rPr lang="en-US" sz="1800" b="1" u="none" strike="noStrike" dirty="0" smtClean="0">
                          <a:solidFill>
                            <a:srgbClr val="552C25"/>
                          </a:solidFill>
                        </a:rPr>
                        <a:t>1,2 </a:t>
                      </a:r>
                      <a:r>
                        <a:rPr lang="en-US" sz="1800" b="1" u="none" strike="noStrike" dirty="0">
                          <a:solidFill>
                            <a:srgbClr val="552C25"/>
                          </a:solidFill>
                        </a:rPr>
                        <a:t>carbonate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55,82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21,49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22,69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Ethyl acetate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55,26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36,44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8,30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Diethyl carbonate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59,15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17,32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23,53</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Diethyl sulfate </a:t>
                      </a:r>
                      <a:endParaRPr lang="en-US" sz="1800" b="1" i="0" u="none" strike="noStrike" dirty="0">
                        <a:solidFill>
                          <a:srgbClr val="552C25"/>
                        </a:solidFill>
                        <a:latin typeface="+mn-lt"/>
                      </a:endParaRPr>
                    </a:p>
                  </a:txBody>
                  <a:tcPr marL="36000" marR="0" marT="7200" marB="7200" anchor="ctr"/>
                </a:tc>
                <a:tc>
                  <a:txBody>
                    <a:bodyPr/>
                    <a:lstStyle/>
                    <a:p>
                      <a:pPr algn="r" fontAlgn="b"/>
                      <a:r>
                        <a:rPr lang="el-GR" sz="1800" b="0" i="0" u="none" strike="noStrike" dirty="0" smtClean="0">
                          <a:latin typeface="+mn-lt"/>
                        </a:rPr>
                        <a:t>66,05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11,44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22,51</a:t>
                      </a:r>
                      <a:endParaRPr lang="el-GR" sz="1800" b="0" i="0" u="none" strike="noStrike" dirty="0">
                        <a:latin typeface="+mn-lt"/>
                      </a:endParaRPr>
                    </a:p>
                  </a:txBody>
                  <a:tcPr marL="0" marR="23662"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017280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143000"/>
          </a:xfrm>
        </p:spPr>
        <p:txBody>
          <a:bodyPr>
            <a:normAutofit fontScale="90000"/>
          </a:bodyPr>
          <a:lstStyle/>
          <a:p>
            <a:r>
              <a:rPr lang="el-GR" sz="4400" dirty="0"/>
              <a:t>Πίνακας: παράμετροι </a:t>
            </a:r>
            <a:r>
              <a:rPr lang="en-US" sz="4400" dirty="0"/>
              <a:t>Teas</a:t>
            </a:r>
            <a:r>
              <a:rPr lang="en-US" sz="4400" dirty="0" smtClean="0"/>
              <a:t>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5</a:t>
            </a:r>
            <a:r>
              <a:rPr lang="en-US" sz="3600" b="0" dirty="0" smtClean="0"/>
              <a:t> </a:t>
            </a:r>
            <a:r>
              <a:rPr lang="el-GR" sz="3600" b="0" dirty="0"/>
              <a:t>από </a:t>
            </a:r>
            <a:r>
              <a:rPr lang="el-GR" sz="3600" b="0" dirty="0" smtClean="0"/>
              <a:t>8)</a:t>
            </a:r>
            <a:endParaRPr lang="el-GR" sz="3600" dirty="0"/>
          </a:p>
        </p:txBody>
      </p:sp>
      <p:graphicFrame>
        <p:nvGraphicFramePr>
          <p:cNvPr id="6" name="Πίνακας 5"/>
          <p:cNvGraphicFramePr>
            <a:graphicFrameLocks noGrp="1"/>
          </p:cNvGraphicFramePr>
          <p:nvPr>
            <p:extLst/>
          </p:nvPr>
        </p:nvGraphicFramePr>
        <p:xfrm>
          <a:off x="1187624" y="1505984"/>
          <a:ext cx="6768752" cy="5213040"/>
        </p:xfrm>
        <a:graphic>
          <a:graphicData uri="http://schemas.openxmlformats.org/drawingml/2006/table">
            <a:tbl>
              <a:tblPr>
                <a:tableStyleId>{5940675A-B579-460E-94D1-54222C63F5DA}</a:tableStyleId>
              </a:tblPr>
              <a:tblGrid>
                <a:gridCol w="3565669"/>
                <a:gridCol w="1114851"/>
                <a:gridCol w="1080120"/>
                <a:gridCol w="1008112"/>
              </a:tblGrid>
              <a:tr h="65552">
                <a:tc>
                  <a:txBody>
                    <a:bodyPr/>
                    <a:lstStyle/>
                    <a:p>
                      <a:pPr algn="ctr" fontAlgn="b"/>
                      <a:r>
                        <a:rPr lang="en-GB" sz="2000" b="1" i="0" u="none" strike="noStrike" dirty="0">
                          <a:solidFill>
                            <a:schemeClr val="tx1"/>
                          </a:solidFill>
                          <a:latin typeface="+mn-lt"/>
                        </a:rPr>
                        <a:t>solvent</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fd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fp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fh </a:t>
                      </a:r>
                    </a:p>
                  </a:txBody>
                  <a:tcPr marL="0" marR="0" marT="0" marB="0" anchor="b">
                    <a:solidFill>
                      <a:schemeClr val="accent1">
                        <a:lumMod val="20000"/>
                        <a:lumOff val="80000"/>
                      </a:schemeClr>
                    </a:solidFill>
                  </a:tcPr>
                </a:tc>
              </a:tr>
              <a:tr h="65552">
                <a:tc>
                  <a:txBody>
                    <a:bodyPr/>
                    <a:lstStyle/>
                    <a:p>
                      <a:pPr algn="l" fontAlgn="ctr"/>
                      <a:r>
                        <a:rPr lang="en-US" sz="1800" b="1" u="none" strike="noStrike" dirty="0">
                          <a:solidFill>
                            <a:srgbClr val="552C25"/>
                          </a:solidFill>
                        </a:rPr>
                        <a:t>n-Butyl acetate </a:t>
                      </a:r>
                      <a:endParaRPr lang="en-US" sz="1800" b="1" i="0" u="none" strike="noStrike" dirty="0">
                        <a:solidFill>
                          <a:srgbClr val="552C25"/>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63,50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13,50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22,99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Isobutyl acetate </a:t>
                      </a:r>
                      <a:endParaRPr lang="en-US" sz="1800" b="1" i="0" u="none" strike="noStrike" dirty="0">
                        <a:solidFill>
                          <a:srgbClr val="552C25"/>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62,69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13,81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23,51</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2-Ethoxyethyl acetate </a:t>
                      </a:r>
                      <a:endParaRPr lang="en-US" sz="1800" b="1" i="0" u="none" strike="noStrike" dirty="0">
                        <a:solidFill>
                          <a:srgbClr val="552C25"/>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56,66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13,31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30,03</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Isoamyl acetate </a:t>
                      </a:r>
                      <a:endParaRPr lang="en-US" sz="1800" b="1" i="0" u="none" strike="noStrike" dirty="0">
                        <a:solidFill>
                          <a:srgbClr val="552C25"/>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62,87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11,40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25,74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552C25"/>
                          </a:solidFill>
                        </a:rPr>
                        <a:t>Isobutyl isobutyrate </a:t>
                      </a:r>
                      <a:endParaRPr lang="en-US" sz="1800" b="1" i="0" u="none" strike="noStrike" dirty="0">
                        <a:solidFill>
                          <a:srgbClr val="552C25"/>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65,22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11,46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23,32</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Nitromethane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51,22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38,37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10,41</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Nitroethane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53,16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36,30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10,54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2-Nitropropane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55,98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32,88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11,14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Nitrobenzene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63,61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24,64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11,75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Ethanolamine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46,05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22,81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31,14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Ethylene diem me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49,51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17,22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33,27</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Pyridine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59,73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24,11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16,16</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Morpholine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60,39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13,76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25,84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Analine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59,95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13,53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26,53</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N-Methyl-2-pyrrolidone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54,01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29,01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16,98</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Cyclohexylamine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66,08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10,84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23,08</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004A82"/>
                          </a:solidFill>
                        </a:rPr>
                        <a:t>Quinoline </a:t>
                      </a:r>
                      <a:endParaRPr lang="en-US" sz="1800" b="1" i="0" u="none" strike="noStrike" dirty="0">
                        <a:solidFill>
                          <a:srgbClr val="004A82"/>
                        </a:solidFill>
                        <a:latin typeface="Arial Narrow" pitchFamily="34" charset="0"/>
                      </a:endParaRPr>
                    </a:p>
                  </a:txBody>
                  <a:tcPr marL="36000" marR="0" marT="7200" marB="7200" anchor="ctr"/>
                </a:tc>
                <a:tc>
                  <a:txBody>
                    <a:bodyPr/>
                    <a:lstStyle/>
                    <a:p>
                      <a:pPr algn="r" fontAlgn="b"/>
                      <a:r>
                        <a:rPr lang="el-GR" sz="1800" b="0" i="0" u="none" strike="noStrike" dirty="0" smtClean="0">
                          <a:latin typeface="+mn-lt"/>
                        </a:rPr>
                        <a:t>60,11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19,13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20,77</a:t>
                      </a:r>
                      <a:endParaRPr lang="el-GR" sz="1800" b="0" i="0" u="none" strike="noStrike" dirty="0">
                        <a:latin typeface="+mn-lt"/>
                      </a:endParaRPr>
                    </a:p>
                  </a:txBody>
                  <a:tcPr marL="0" marR="23662"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360810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normAutofit fontScale="90000"/>
          </a:bodyPr>
          <a:lstStyle/>
          <a:p>
            <a:r>
              <a:rPr lang="el-GR" sz="4400" dirty="0"/>
              <a:t>Πίνακας: παράμετροι </a:t>
            </a:r>
            <a:r>
              <a:rPr lang="en-US" sz="4400" dirty="0"/>
              <a:t>Teas</a:t>
            </a:r>
            <a:r>
              <a:rPr lang="en-US" sz="4400" dirty="0" smtClean="0"/>
              <a:t>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6</a:t>
            </a:r>
            <a:r>
              <a:rPr lang="en-US" sz="3600" b="0" dirty="0" smtClean="0"/>
              <a:t> </a:t>
            </a:r>
            <a:r>
              <a:rPr lang="el-GR" sz="3600" b="0" dirty="0"/>
              <a:t>από </a:t>
            </a:r>
            <a:r>
              <a:rPr lang="el-GR" sz="3600" b="0" dirty="0" smtClean="0"/>
              <a:t>8)</a:t>
            </a:r>
            <a:endParaRPr lang="el-GR" sz="3600" dirty="0"/>
          </a:p>
        </p:txBody>
      </p:sp>
      <p:graphicFrame>
        <p:nvGraphicFramePr>
          <p:cNvPr id="5" name="Πίνακας 4"/>
          <p:cNvGraphicFramePr>
            <a:graphicFrameLocks noGrp="1"/>
          </p:cNvGraphicFramePr>
          <p:nvPr>
            <p:extLst/>
          </p:nvPr>
        </p:nvGraphicFramePr>
        <p:xfrm>
          <a:off x="1295637" y="1844824"/>
          <a:ext cx="6552727" cy="4346880"/>
        </p:xfrm>
        <a:graphic>
          <a:graphicData uri="http://schemas.openxmlformats.org/drawingml/2006/table">
            <a:tbl>
              <a:tblPr>
                <a:tableStyleId>{5940675A-B579-460E-94D1-54222C63F5DA}</a:tableStyleId>
              </a:tblPr>
              <a:tblGrid>
                <a:gridCol w="3960439"/>
                <a:gridCol w="864096"/>
                <a:gridCol w="864096"/>
                <a:gridCol w="864096"/>
              </a:tblGrid>
              <a:tr h="65552">
                <a:tc>
                  <a:txBody>
                    <a:bodyPr/>
                    <a:lstStyle/>
                    <a:p>
                      <a:pPr algn="ctr" fontAlgn="b"/>
                      <a:r>
                        <a:rPr lang="en-GB" sz="2000" b="1" i="0" u="none" strike="noStrike" dirty="0">
                          <a:solidFill>
                            <a:schemeClr val="tx1"/>
                          </a:solidFill>
                          <a:latin typeface="+mn-lt"/>
                        </a:rPr>
                        <a:t>solvent</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fd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fp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fh </a:t>
                      </a:r>
                    </a:p>
                  </a:txBody>
                  <a:tcPr marL="0" marR="0" marT="0" marB="0" anchor="b">
                    <a:solidFill>
                      <a:schemeClr val="accent1">
                        <a:lumMod val="20000"/>
                        <a:lumOff val="80000"/>
                      </a:schemeClr>
                    </a:solidFill>
                  </a:tcPr>
                </a:tc>
              </a:tr>
              <a:tr h="65552">
                <a:tc>
                  <a:txBody>
                    <a:bodyPr/>
                    <a:lstStyle/>
                    <a:p>
                      <a:pPr algn="l" fontAlgn="ctr"/>
                      <a:r>
                        <a:rPr lang="en-US" sz="1800" b="1" u="none" strike="noStrike" dirty="0">
                          <a:solidFill>
                            <a:srgbClr val="004A82"/>
                          </a:solidFill>
                          <a:latin typeface="+mn-lt"/>
                        </a:rPr>
                        <a:t>Formamide </a:t>
                      </a:r>
                      <a:endParaRPr lang="en-US" sz="1800" b="1" i="0" u="none" strike="noStrike" dirty="0">
                        <a:solidFill>
                          <a:srgbClr val="004A82"/>
                        </a:solidFill>
                        <a:latin typeface="+mn-lt"/>
                      </a:endParaRPr>
                    </a:p>
                  </a:txBody>
                  <a:tcPr marL="36000" marR="0" marT="7200" marB="7200" anchor="ctr"/>
                </a:tc>
                <a:tc>
                  <a:txBody>
                    <a:bodyPr/>
                    <a:lstStyle/>
                    <a:p>
                      <a:pPr algn="r" fontAlgn="b"/>
                      <a:r>
                        <a:rPr lang="el-GR" sz="1800" b="0" i="0" u="none" strike="noStrike" dirty="0" smtClean="0">
                          <a:latin typeface="+mn-lt"/>
                        </a:rPr>
                        <a:t>44,74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32,03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23,23</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smtClean="0">
                          <a:solidFill>
                            <a:srgbClr val="004A82"/>
                          </a:solidFill>
                          <a:latin typeface="+mn-lt"/>
                        </a:rPr>
                        <a:t>N,N-Dimethylformamide </a:t>
                      </a:r>
                      <a:endParaRPr lang="en-US" sz="1800" b="1" i="0" u="none" strike="noStrike" dirty="0">
                        <a:solidFill>
                          <a:srgbClr val="004A82"/>
                        </a:solidFill>
                        <a:latin typeface="+mn-lt"/>
                      </a:endParaRPr>
                    </a:p>
                  </a:txBody>
                  <a:tcPr marL="36000" marR="0" marT="7200" marB="7200" anchor="ctr"/>
                </a:tc>
                <a:tc>
                  <a:txBody>
                    <a:bodyPr/>
                    <a:lstStyle/>
                    <a:p>
                      <a:pPr algn="r" fontAlgn="b"/>
                      <a:r>
                        <a:rPr lang="el-GR" sz="1800" b="0" i="0" u="none" strike="noStrike" dirty="0" smtClean="0">
                          <a:latin typeface="+mn-lt"/>
                        </a:rPr>
                        <a:t>49,80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27,51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22,69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7E7C1E"/>
                          </a:solidFill>
                          <a:latin typeface="+mn-lt"/>
                        </a:rPr>
                        <a:t>Carbon disulfide </a:t>
                      </a:r>
                      <a:endParaRPr lang="en-US" sz="1800" b="1" i="0" u="none" strike="noStrike" dirty="0">
                        <a:solidFill>
                          <a:srgbClr val="7E7C1E"/>
                        </a:solidFill>
                        <a:latin typeface="+mn-lt"/>
                      </a:endParaRPr>
                    </a:p>
                  </a:txBody>
                  <a:tcPr marL="36000" marR="0" marT="7200" marB="7200" anchor="ctr"/>
                </a:tc>
                <a:tc>
                  <a:txBody>
                    <a:bodyPr/>
                    <a:lstStyle/>
                    <a:p>
                      <a:pPr algn="r" fontAlgn="b"/>
                      <a:r>
                        <a:rPr lang="el-GR" sz="1800" b="0" i="0" u="none" strike="noStrike" dirty="0" smtClean="0">
                          <a:latin typeface="+mn-lt"/>
                        </a:rPr>
                        <a:t>97,16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2,84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7E7C1E"/>
                          </a:solidFill>
                          <a:latin typeface="+mn-lt"/>
                        </a:rPr>
                        <a:t>Dimethylsulphoxide </a:t>
                      </a:r>
                      <a:endParaRPr lang="en-US" sz="1800" b="1" i="0" u="none" strike="noStrike" dirty="0">
                        <a:solidFill>
                          <a:srgbClr val="7E7C1E"/>
                        </a:solidFill>
                        <a:latin typeface="+mn-lt"/>
                      </a:endParaRPr>
                    </a:p>
                  </a:txBody>
                  <a:tcPr marL="36000" marR="0" marT="7200" marB="7200" anchor="ctr"/>
                </a:tc>
                <a:tc>
                  <a:txBody>
                    <a:bodyPr/>
                    <a:lstStyle/>
                    <a:p>
                      <a:pPr algn="r" fontAlgn="b"/>
                      <a:r>
                        <a:rPr lang="el-GR" sz="1800" b="0" i="0" u="none" strike="noStrike" dirty="0" smtClean="0">
                          <a:latin typeface="+mn-lt"/>
                        </a:rPr>
                        <a:t>50,09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30,77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19,14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7E7C1E"/>
                          </a:solidFill>
                          <a:latin typeface="+mn-lt"/>
                        </a:rPr>
                        <a:t>Ethanethiol </a:t>
                      </a:r>
                      <a:endParaRPr lang="en-US" sz="1800" b="1" i="0" u="none" strike="noStrike" dirty="0">
                        <a:solidFill>
                          <a:srgbClr val="7E7C1E"/>
                        </a:solidFill>
                        <a:latin typeface="+mn-lt"/>
                      </a:endParaRPr>
                    </a:p>
                  </a:txBody>
                  <a:tcPr marL="36000" marR="0" marT="7200" marB="7200" anchor="ctr"/>
                </a:tc>
                <a:tc>
                  <a:txBody>
                    <a:bodyPr/>
                    <a:lstStyle/>
                    <a:p>
                      <a:pPr algn="r" fontAlgn="b"/>
                      <a:r>
                        <a:rPr lang="el-GR" sz="1800" b="0" i="0" u="none" strike="noStrike" dirty="0" smtClean="0">
                          <a:latin typeface="+mn-lt"/>
                        </a:rPr>
                        <a:t>57,41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20,37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22,22</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Methanol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46,11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19,16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34,74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Ethanol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48,45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16,09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35,47</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Allyl alcohol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48,22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20,26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31,52</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1-Propanol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50,31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13,96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35,73</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2-Propanol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51,09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13,26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35,65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1-B utanol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51,79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12,78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35,43</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2-Butanol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52,36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13,44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34,20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Isobutanol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51,13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12,84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36,04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latin typeface="+mn-lt"/>
                        </a:rPr>
                        <a:t>Benzyl alcohol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54,34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14,38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31,28</a:t>
                      </a:r>
                      <a:endParaRPr lang="el-GR" sz="1800" b="0" i="0" u="none" strike="noStrike" dirty="0">
                        <a:latin typeface="+mn-lt"/>
                      </a:endParaRPr>
                    </a:p>
                  </a:txBody>
                  <a:tcPr marL="0" marR="23662"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837714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normAutofit fontScale="90000"/>
          </a:bodyPr>
          <a:lstStyle/>
          <a:p>
            <a:r>
              <a:rPr lang="el-GR" sz="4400" dirty="0"/>
              <a:t>Πίνακας: παράμετροι </a:t>
            </a:r>
            <a:r>
              <a:rPr lang="en-US" sz="4400" dirty="0"/>
              <a:t>Teas</a:t>
            </a:r>
            <a:r>
              <a:rPr lang="en-US" sz="4400" dirty="0" smtClean="0"/>
              <a:t>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7</a:t>
            </a:r>
            <a:r>
              <a:rPr lang="en-US" sz="3600" b="0" dirty="0" smtClean="0"/>
              <a:t> </a:t>
            </a:r>
            <a:r>
              <a:rPr lang="el-GR" sz="3600" b="0" dirty="0"/>
              <a:t>από </a:t>
            </a:r>
            <a:r>
              <a:rPr lang="el-GR" sz="3600" b="0" dirty="0" smtClean="0"/>
              <a:t>8)</a:t>
            </a:r>
            <a:endParaRPr lang="el-GR" sz="3600" dirty="0"/>
          </a:p>
        </p:txBody>
      </p:sp>
      <p:graphicFrame>
        <p:nvGraphicFramePr>
          <p:cNvPr id="6" name="Πίνακας 5"/>
          <p:cNvGraphicFramePr>
            <a:graphicFrameLocks noGrp="1"/>
          </p:cNvGraphicFramePr>
          <p:nvPr>
            <p:extLst/>
          </p:nvPr>
        </p:nvGraphicFramePr>
        <p:xfrm>
          <a:off x="738276" y="1844824"/>
          <a:ext cx="7667449" cy="4058160"/>
        </p:xfrm>
        <a:graphic>
          <a:graphicData uri="http://schemas.openxmlformats.org/drawingml/2006/table">
            <a:tbl>
              <a:tblPr>
                <a:tableStyleId>{5940675A-B579-460E-94D1-54222C63F5DA}</a:tableStyleId>
              </a:tblPr>
              <a:tblGrid>
                <a:gridCol w="4387935"/>
                <a:gridCol w="983854"/>
                <a:gridCol w="1147830"/>
                <a:gridCol w="1147830"/>
              </a:tblGrid>
              <a:tr h="65552">
                <a:tc>
                  <a:txBody>
                    <a:bodyPr/>
                    <a:lstStyle/>
                    <a:p>
                      <a:pPr algn="ctr" fontAlgn="b"/>
                      <a:r>
                        <a:rPr lang="en-GB" sz="2000" b="1" i="0" u="none" strike="noStrike" dirty="0">
                          <a:solidFill>
                            <a:schemeClr val="tx1"/>
                          </a:solidFill>
                          <a:latin typeface="+mn-lt"/>
                        </a:rPr>
                        <a:t>solvent</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fd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fp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fh </a:t>
                      </a:r>
                    </a:p>
                  </a:txBody>
                  <a:tcPr marL="0" marR="0" marT="0" marB="0" anchor="b">
                    <a:solidFill>
                      <a:schemeClr val="accent1">
                        <a:lumMod val="20000"/>
                        <a:lumOff val="80000"/>
                      </a:schemeClr>
                    </a:solidFill>
                  </a:tcPr>
                </a:tc>
              </a:tr>
              <a:tr h="65552">
                <a:tc>
                  <a:txBody>
                    <a:bodyPr/>
                    <a:lstStyle/>
                    <a:p>
                      <a:pPr algn="l" fontAlgn="ctr"/>
                      <a:r>
                        <a:rPr lang="en-US" sz="1800" b="1" u="none" strike="noStrike" dirty="0">
                          <a:solidFill>
                            <a:srgbClr val="2D1341"/>
                          </a:solidFill>
                        </a:rPr>
                        <a:t>Cyclohexanol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56,00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10,25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33,75</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Diacetone alcohol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52,26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20,60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27,14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Ethylene glycol monoethyl ether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50,00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19,57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30,43</a:t>
                      </a:r>
                      <a:endParaRPr lang="el-GR" sz="1800" b="0" i="0" u="none" strike="noStrike" dirty="0">
                        <a:latin typeface="+mn-lt"/>
                      </a:endParaRPr>
                    </a:p>
                  </a:txBody>
                  <a:tcPr marL="0" marR="23662" marT="0" marB="0" anchor="b"/>
                </a:tc>
              </a:tr>
              <a:tr h="108494">
                <a:tc>
                  <a:txBody>
                    <a:bodyPr/>
                    <a:lstStyle/>
                    <a:p>
                      <a:pPr algn="l" fontAlgn="ctr"/>
                      <a:r>
                        <a:rPr lang="en-US" sz="1800" b="1" u="none" strike="noStrike" dirty="0">
                          <a:solidFill>
                            <a:srgbClr val="2D1341"/>
                          </a:solidFill>
                        </a:rPr>
                        <a:t>Diethylene glycol monomethyl ether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51,76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18,35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29,88</a:t>
                      </a:r>
                      <a:endParaRPr lang="el-GR" sz="1800" b="0" i="0" u="none" strike="noStrike" dirty="0">
                        <a:latin typeface="+mn-lt"/>
                      </a:endParaRPr>
                    </a:p>
                  </a:txBody>
                  <a:tcPr marL="0" marR="23662" marT="0" marB="0" anchor="b"/>
                </a:tc>
              </a:tr>
              <a:tr h="108494">
                <a:tc>
                  <a:txBody>
                    <a:bodyPr/>
                    <a:lstStyle/>
                    <a:p>
                      <a:pPr algn="l" fontAlgn="ctr"/>
                      <a:r>
                        <a:rPr lang="en-US" sz="1800" b="1" u="none" strike="noStrike" dirty="0">
                          <a:solidFill>
                            <a:srgbClr val="2D1341"/>
                          </a:solidFill>
                        </a:rPr>
                        <a:t>Diethylene glycol monoethyl ether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50,91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21,00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28,08</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Ethylene glycol monobutyl ether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54,45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13,35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32,20</a:t>
                      </a:r>
                      <a:endParaRPr lang="el-GR" sz="1800" b="0" i="0" u="none" strike="noStrike" dirty="0">
                        <a:latin typeface="+mn-lt"/>
                      </a:endParaRPr>
                    </a:p>
                  </a:txBody>
                  <a:tcPr marL="0" marR="23662" marT="0" marB="0" anchor="b"/>
                </a:tc>
              </a:tr>
              <a:tr h="108494">
                <a:tc>
                  <a:txBody>
                    <a:bodyPr/>
                    <a:lstStyle/>
                    <a:p>
                      <a:pPr algn="l" fontAlgn="ctr"/>
                      <a:r>
                        <a:rPr lang="en-US" sz="1800" b="1" u="none" strike="noStrike" dirty="0">
                          <a:solidFill>
                            <a:srgbClr val="2D1341"/>
                          </a:solidFill>
                        </a:rPr>
                        <a:t>Diethylene glycol monobutyl ether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53,68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18,42</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27,89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1 -Decanol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61,63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8,16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30,21</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chemeClr val="accent4">
                              <a:lumMod val="75000"/>
                            </a:schemeClr>
                          </a:solidFill>
                        </a:rPr>
                        <a:t>Formic acid </a:t>
                      </a:r>
                      <a:endParaRPr lang="en-US" sz="1800" b="1" i="0" u="none" strike="noStrike" dirty="0">
                        <a:solidFill>
                          <a:schemeClr val="accent4">
                            <a:lumMod val="75000"/>
                          </a:schemeClr>
                        </a:solidFill>
                        <a:latin typeface="+mn-lt"/>
                      </a:endParaRPr>
                    </a:p>
                  </a:txBody>
                  <a:tcPr marL="36000" marR="0" marT="7200" marB="7200" anchor="ctr"/>
                </a:tc>
                <a:tc>
                  <a:txBody>
                    <a:bodyPr/>
                    <a:lstStyle/>
                    <a:p>
                      <a:pPr algn="r" fontAlgn="b"/>
                      <a:r>
                        <a:rPr lang="el-GR" sz="1800" b="0" i="0" u="none" strike="noStrike" dirty="0" smtClean="0">
                          <a:latin typeface="+mn-lt"/>
                        </a:rPr>
                        <a:t>46,63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22,28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31,09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chemeClr val="accent4">
                              <a:lumMod val="75000"/>
                            </a:schemeClr>
                          </a:solidFill>
                        </a:rPr>
                        <a:t>Acetic acid </a:t>
                      </a:r>
                      <a:endParaRPr lang="en-US" sz="1800" b="1" i="0" u="none" strike="noStrike" dirty="0">
                        <a:solidFill>
                          <a:schemeClr val="accent4">
                            <a:lumMod val="75000"/>
                          </a:schemeClr>
                        </a:solidFill>
                        <a:latin typeface="+mn-lt"/>
                      </a:endParaRPr>
                    </a:p>
                  </a:txBody>
                  <a:tcPr marL="36000" marR="0" marT="7200" marB="7200" anchor="ctr"/>
                </a:tc>
                <a:tc>
                  <a:txBody>
                    <a:bodyPr/>
                    <a:lstStyle/>
                    <a:p>
                      <a:pPr algn="r" fontAlgn="b"/>
                      <a:r>
                        <a:rPr lang="el-GR" sz="1800" b="0" i="0" u="none" strike="noStrike" dirty="0" smtClean="0">
                          <a:latin typeface="+mn-lt"/>
                        </a:rPr>
                        <a:t>49,88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18,65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31,47</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chemeClr val="accent4">
                              <a:lumMod val="75000"/>
                            </a:schemeClr>
                          </a:solidFill>
                        </a:rPr>
                        <a:t>Benzoic acid </a:t>
                      </a:r>
                      <a:endParaRPr lang="en-US" sz="1800" b="1" i="0" u="none" strike="noStrike" dirty="0">
                        <a:solidFill>
                          <a:schemeClr val="accent4">
                            <a:lumMod val="75000"/>
                          </a:schemeClr>
                        </a:solidFill>
                        <a:latin typeface="+mn-lt"/>
                      </a:endParaRPr>
                    </a:p>
                  </a:txBody>
                  <a:tcPr marL="36000" marR="0" marT="7200" marB="7200" anchor="ctr"/>
                </a:tc>
                <a:tc>
                  <a:txBody>
                    <a:bodyPr/>
                    <a:lstStyle/>
                    <a:p>
                      <a:pPr algn="r" fontAlgn="b"/>
                      <a:r>
                        <a:rPr lang="el-GR" sz="1800" b="0" i="0" u="none" strike="noStrike" dirty="0" smtClean="0">
                          <a:latin typeface="+mn-lt"/>
                        </a:rPr>
                        <a:t>56,48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18,13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25,39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chemeClr val="accent4">
                              <a:lumMod val="75000"/>
                            </a:schemeClr>
                          </a:solidFill>
                        </a:rPr>
                        <a:t>Oleic acid </a:t>
                      </a:r>
                      <a:endParaRPr lang="en-US" sz="1800" b="1" i="0" u="none" strike="noStrike" dirty="0">
                        <a:solidFill>
                          <a:schemeClr val="accent4">
                            <a:lumMod val="75000"/>
                          </a:schemeClr>
                        </a:solidFill>
                        <a:latin typeface="+mn-lt"/>
                      </a:endParaRPr>
                    </a:p>
                  </a:txBody>
                  <a:tcPr marL="36000" marR="0" marT="7200" marB="7200" anchor="ctr"/>
                </a:tc>
                <a:tc>
                  <a:txBody>
                    <a:bodyPr/>
                    <a:lstStyle/>
                    <a:p>
                      <a:pPr algn="r" fontAlgn="b"/>
                      <a:r>
                        <a:rPr lang="el-GR" sz="1800" b="0" i="0" u="none" strike="noStrike" dirty="0" smtClean="0">
                          <a:latin typeface="+mn-lt"/>
                        </a:rPr>
                        <a:t>47,27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9,39</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43,33</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chemeClr val="accent4">
                              <a:lumMod val="75000"/>
                            </a:schemeClr>
                          </a:solidFill>
                        </a:rPr>
                        <a:t>Stearic acid </a:t>
                      </a:r>
                      <a:endParaRPr lang="en-US" sz="1800" b="1" i="0" u="none" strike="noStrike" dirty="0">
                        <a:solidFill>
                          <a:schemeClr val="accent4">
                            <a:lumMod val="75000"/>
                          </a:schemeClr>
                        </a:solidFill>
                        <a:latin typeface="+mn-lt"/>
                      </a:endParaRPr>
                    </a:p>
                  </a:txBody>
                  <a:tcPr marL="36000" marR="0" marT="7200" marB="7200" anchor="ctr"/>
                </a:tc>
                <a:tc>
                  <a:txBody>
                    <a:bodyPr/>
                    <a:lstStyle/>
                    <a:p>
                      <a:pPr algn="r" fontAlgn="b"/>
                      <a:r>
                        <a:rPr lang="el-GR" sz="1800" b="0" i="0" u="none" strike="noStrike" dirty="0" smtClean="0">
                          <a:latin typeface="+mn-lt"/>
                        </a:rPr>
                        <a:t>66,67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12,50</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20,83</a:t>
                      </a:r>
                      <a:endParaRPr lang="el-GR" sz="1800" b="0" i="0" u="none" strike="noStrike" dirty="0">
                        <a:latin typeface="+mn-lt"/>
                      </a:endParaRPr>
                    </a:p>
                  </a:txBody>
                  <a:tcPr marL="0" marR="23662"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877110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normAutofit fontScale="90000"/>
          </a:bodyPr>
          <a:lstStyle/>
          <a:p>
            <a:r>
              <a:rPr lang="el-GR" sz="4400" dirty="0"/>
              <a:t>Πίνακας: παράμετροι </a:t>
            </a:r>
            <a:r>
              <a:rPr lang="en-US" sz="4400" dirty="0"/>
              <a:t>Teas</a:t>
            </a:r>
            <a:r>
              <a:rPr lang="en-US" sz="4400" dirty="0" smtClean="0"/>
              <a:t> </a:t>
            </a:r>
            <a:r>
              <a:rPr lang="el-GR" sz="4400" dirty="0"/>
              <a:t>για διαλύτες στους 25</a:t>
            </a:r>
            <a:r>
              <a:rPr lang="en-US" sz="4400" dirty="0">
                <a:cs typeface="Arial" pitchFamily="34" charset="0"/>
              </a:rPr>
              <a:t>°</a:t>
            </a:r>
            <a:r>
              <a:rPr lang="en-US" sz="4400" dirty="0"/>
              <a:t>C </a:t>
            </a:r>
            <a:r>
              <a:rPr lang="en-US" sz="3600" b="0" dirty="0" smtClean="0"/>
              <a:t>(</a:t>
            </a:r>
            <a:r>
              <a:rPr lang="el-GR" sz="3600" b="0" dirty="0" smtClean="0"/>
              <a:t>8</a:t>
            </a:r>
            <a:r>
              <a:rPr lang="en-US" sz="3600" b="0" dirty="0" smtClean="0"/>
              <a:t> </a:t>
            </a:r>
            <a:r>
              <a:rPr lang="el-GR" sz="3600" b="0" dirty="0"/>
              <a:t>από </a:t>
            </a:r>
            <a:r>
              <a:rPr lang="el-GR" sz="3600" b="0" dirty="0" smtClean="0"/>
              <a:t>8)</a:t>
            </a:r>
            <a:endParaRPr lang="el-GR" sz="3600" dirty="0"/>
          </a:p>
        </p:txBody>
      </p:sp>
      <p:graphicFrame>
        <p:nvGraphicFramePr>
          <p:cNvPr id="5" name="Πίνακας 4"/>
          <p:cNvGraphicFramePr>
            <a:graphicFrameLocks noGrp="1"/>
          </p:cNvGraphicFramePr>
          <p:nvPr>
            <p:extLst/>
          </p:nvPr>
        </p:nvGraphicFramePr>
        <p:xfrm>
          <a:off x="899592" y="2060848"/>
          <a:ext cx="7344816" cy="3480720"/>
        </p:xfrm>
        <a:graphic>
          <a:graphicData uri="http://schemas.openxmlformats.org/drawingml/2006/table">
            <a:tbl>
              <a:tblPr>
                <a:tableStyleId>{5940675A-B579-460E-94D1-54222C63F5DA}</a:tableStyleId>
              </a:tblPr>
              <a:tblGrid>
                <a:gridCol w="4320480"/>
                <a:gridCol w="1008112"/>
                <a:gridCol w="1080120"/>
                <a:gridCol w="936104"/>
              </a:tblGrid>
              <a:tr h="65552">
                <a:tc>
                  <a:txBody>
                    <a:bodyPr/>
                    <a:lstStyle/>
                    <a:p>
                      <a:pPr algn="ctr" fontAlgn="b"/>
                      <a:r>
                        <a:rPr lang="en-GB" sz="2000" b="1" i="0" u="none" strike="noStrike" dirty="0">
                          <a:solidFill>
                            <a:schemeClr val="tx1"/>
                          </a:solidFill>
                          <a:latin typeface="+mn-lt"/>
                        </a:rPr>
                        <a:t>solvent</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fd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fp </a:t>
                      </a:r>
                    </a:p>
                  </a:txBody>
                  <a:tcPr marL="0" marR="0" marT="0" marB="0" anchor="b">
                    <a:solidFill>
                      <a:schemeClr val="accent1">
                        <a:lumMod val="20000"/>
                        <a:lumOff val="80000"/>
                      </a:schemeClr>
                    </a:solidFill>
                  </a:tcPr>
                </a:tc>
                <a:tc>
                  <a:txBody>
                    <a:bodyPr/>
                    <a:lstStyle/>
                    <a:p>
                      <a:pPr algn="ctr" fontAlgn="b"/>
                      <a:r>
                        <a:rPr lang="en-GB" sz="2000" b="1" i="0" u="none" strike="noStrike" dirty="0">
                          <a:solidFill>
                            <a:schemeClr val="tx1"/>
                          </a:solidFill>
                          <a:latin typeface="+mn-lt"/>
                        </a:rPr>
                        <a:t>fh </a:t>
                      </a:r>
                    </a:p>
                  </a:txBody>
                  <a:tcPr marL="0" marR="0" marT="0" marB="0" anchor="b">
                    <a:solidFill>
                      <a:schemeClr val="accent1">
                        <a:lumMod val="20000"/>
                        <a:lumOff val="80000"/>
                      </a:schemeClr>
                    </a:solidFill>
                  </a:tcPr>
                </a:tc>
              </a:tr>
              <a:tr h="65552">
                <a:tc>
                  <a:txBody>
                    <a:bodyPr/>
                    <a:lstStyle/>
                    <a:p>
                      <a:pPr algn="l" fontAlgn="ctr"/>
                      <a:r>
                        <a:rPr lang="en-US" sz="1800" b="1" u="none" strike="noStrike" dirty="0">
                          <a:solidFill>
                            <a:srgbClr val="2D1341"/>
                          </a:solidFill>
                        </a:rPr>
                        <a:t>Phenol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53,67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13,14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33,18</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Resorcinol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49,57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14,36</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36,07</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m-Cresol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55,77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12,53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31,70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Methyl salicylate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51,67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19,05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29,29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Ethylene glycol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47,07</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15,74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37,20</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Glycerol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46,58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15,61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37,81</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Propylene glycol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48,01</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14,94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37,04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Diethylene glycol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45,93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22,58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31,49</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Triethylene glycol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46,93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21,33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31,74</a:t>
                      </a:r>
                      <a:endParaRPr lang="el-GR" sz="1800" b="0" i="0" u="none" strike="noStrike" dirty="0">
                        <a:latin typeface="+mn-lt"/>
                      </a:endParaRPr>
                    </a:p>
                  </a:txBody>
                  <a:tcPr marL="0" marR="23662" marT="0" marB="0" anchor="b"/>
                </a:tc>
              </a:tr>
              <a:tr h="65552">
                <a:tc>
                  <a:txBody>
                    <a:bodyPr/>
                    <a:lstStyle/>
                    <a:p>
                      <a:pPr algn="l" fontAlgn="ctr"/>
                      <a:r>
                        <a:rPr lang="en-US" sz="1800" b="1" u="none" strike="noStrike" dirty="0">
                          <a:solidFill>
                            <a:srgbClr val="2D1341"/>
                          </a:solidFill>
                        </a:rPr>
                        <a:t>Dipropylene glycol </a:t>
                      </a:r>
                      <a:endParaRPr lang="en-US" sz="1800" b="1" i="0" u="none" strike="noStrike" dirty="0">
                        <a:solidFill>
                          <a:srgbClr val="2D1341"/>
                        </a:solidFill>
                        <a:latin typeface="+mn-lt"/>
                      </a:endParaRPr>
                    </a:p>
                  </a:txBody>
                  <a:tcPr marL="36000" marR="0" marT="7200" marB="7200" anchor="ctr"/>
                </a:tc>
                <a:tc>
                  <a:txBody>
                    <a:bodyPr/>
                    <a:lstStyle/>
                    <a:p>
                      <a:pPr algn="r" fontAlgn="b"/>
                      <a:r>
                        <a:rPr lang="el-GR" sz="1800" b="0" i="0" u="none" strike="noStrike" dirty="0" smtClean="0">
                          <a:latin typeface="+mn-lt"/>
                        </a:rPr>
                        <a:t>45,03</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28,84</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26,14</a:t>
                      </a:r>
                      <a:endParaRPr lang="el-GR" sz="1800" b="0" i="0" u="none" strike="noStrike" dirty="0">
                        <a:latin typeface="+mn-lt"/>
                      </a:endParaRPr>
                    </a:p>
                  </a:txBody>
                  <a:tcPr marL="0" marR="23662" marT="0" marB="0" anchor="b"/>
                </a:tc>
              </a:tr>
              <a:tr h="65552">
                <a:tc>
                  <a:txBody>
                    <a:bodyPr/>
                    <a:lstStyle/>
                    <a:p>
                      <a:pPr algn="l" fontAlgn="ctr"/>
                      <a:r>
                        <a:rPr lang="en-US" sz="1800" u="none" strike="noStrike" dirty="0"/>
                        <a:t>Water </a:t>
                      </a:r>
                      <a:endParaRPr lang="en-US" sz="1800" b="0" i="0" u="none" strike="noStrike" dirty="0">
                        <a:latin typeface="+mn-lt"/>
                      </a:endParaRPr>
                    </a:p>
                  </a:txBody>
                  <a:tcPr marL="36000" marR="0" marT="7200" marB="7200" anchor="ctr"/>
                </a:tc>
                <a:tc>
                  <a:txBody>
                    <a:bodyPr/>
                    <a:lstStyle/>
                    <a:p>
                      <a:pPr algn="r" fontAlgn="b"/>
                      <a:r>
                        <a:rPr lang="el-GR" sz="1800" b="0" i="0" u="none" strike="noStrike" dirty="0" smtClean="0">
                          <a:latin typeface="+mn-lt"/>
                        </a:rPr>
                        <a:t>45,05</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15,08</a:t>
                      </a:r>
                      <a:endParaRPr lang="el-GR" sz="1800" b="0" i="0" u="none" strike="noStrike" dirty="0">
                        <a:latin typeface="+mn-lt"/>
                      </a:endParaRPr>
                    </a:p>
                  </a:txBody>
                  <a:tcPr marL="0" marR="23662" marT="0" marB="0" anchor="b"/>
                </a:tc>
                <a:tc>
                  <a:txBody>
                    <a:bodyPr/>
                    <a:lstStyle/>
                    <a:p>
                      <a:pPr algn="r" fontAlgn="b"/>
                      <a:r>
                        <a:rPr lang="el-GR" sz="1800" b="0" i="0" u="none" strike="noStrike" dirty="0" smtClean="0">
                          <a:latin typeface="+mn-lt"/>
                        </a:rPr>
                        <a:t>39,87</a:t>
                      </a:r>
                      <a:endParaRPr lang="el-GR" sz="1800" b="0" i="0" u="none" strike="noStrike" dirty="0">
                        <a:latin typeface="+mn-lt"/>
                      </a:endParaRPr>
                    </a:p>
                  </a:txBody>
                  <a:tcPr marL="0" marR="23662"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4A7D7C4A-9E7A-4B12-A007-4ACD1234BE2B}"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287816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116632"/>
            <a:ext cx="8229600" cy="1080120"/>
          </a:xfrm>
        </p:spPr>
        <p:txBody>
          <a:bodyPr>
            <a:normAutofit fontScale="90000"/>
          </a:bodyPr>
          <a:lstStyle/>
          <a:p>
            <a:pPr eaLnBrk="1" hangingPunct="1"/>
            <a:r>
              <a:rPr lang="el-GR" dirty="0" smtClean="0"/>
              <a:t>Το τριγωνικό διάγραμμα διαλυτότητας (ή διάγραμμα </a:t>
            </a:r>
            <a:r>
              <a:rPr lang="en-US" dirty="0" smtClean="0"/>
              <a:t>Teas)</a:t>
            </a:r>
            <a:endParaRPr lang="el-GR" dirty="0" smtClean="0"/>
          </a:p>
        </p:txBody>
      </p:sp>
      <p:grpSp>
        <p:nvGrpSpPr>
          <p:cNvPr id="29" name="28 - Ομάδα"/>
          <p:cNvGrpSpPr/>
          <p:nvPr/>
        </p:nvGrpSpPr>
        <p:grpSpPr>
          <a:xfrm>
            <a:off x="4057621" y="1537190"/>
            <a:ext cx="4857784" cy="4775136"/>
            <a:chOff x="3500430" y="1714488"/>
            <a:chExt cx="4857784" cy="4625913"/>
          </a:xfrm>
        </p:grpSpPr>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0430" y="1714488"/>
              <a:ext cx="4857784" cy="4429156"/>
            </a:xfrm>
            <a:prstGeom prst="rect">
              <a:avLst/>
            </a:prstGeom>
            <a:noFill/>
            <a:ln w="9525">
              <a:noFill/>
              <a:miter lim="800000"/>
              <a:headEnd/>
              <a:tailEnd/>
            </a:ln>
            <a:effectLst/>
          </p:spPr>
        </p:pic>
        <p:sp>
          <p:nvSpPr>
            <p:cNvPr id="26" name="Text Box 5"/>
            <p:cNvSpPr txBox="1">
              <a:spLocks noChangeArrowheads="1"/>
            </p:cNvSpPr>
            <p:nvPr/>
          </p:nvSpPr>
          <p:spPr bwMode="auto">
            <a:xfrm>
              <a:off x="4481522" y="5952794"/>
              <a:ext cx="2684838" cy="387607"/>
            </a:xfrm>
            <a:prstGeom prst="rect">
              <a:avLst/>
            </a:prstGeom>
            <a:noFill/>
            <a:ln w="9525">
              <a:noFill/>
              <a:miter lim="800000"/>
              <a:headEnd/>
              <a:tailEnd/>
            </a:ln>
          </p:spPr>
          <p:txBody>
            <a:bodyPr wrap="none">
              <a:spAutoFit/>
            </a:bodyPr>
            <a:lstStyle/>
            <a:p>
              <a:r>
                <a:rPr lang="el-GR" sz="2000" b="1" dirty="0">
                  <a:solidFill>
                    <a:srgbClr val="7E7C1E"/>
                  </a:solidFill>
                  <a:latin typeface="Calibri"/>
                </a:rPr>
                <a:t>Δυνάμεις </a:t>
              </a:r>
              <a:r>
                <a:rPr lang="el-GR" sz="2000" b="1" dirty="0" smtClean="0">
                  <a:solidFill>
                    <a:srgbClr val="7E7C1E"/>
                  </a:solidFill>
                  <a:latin typeface="Calibri"/>
                </a:rPr>
                <a:t>διασποράς, </a:t>
              </a:r>
              <a:r>
                <a:rPr lang="en-US" sz="2000" b="1" dirty="0" smtClean="0">
                  <a:solidFill>
                    <a:srgbClr val="7E7C1E"/>
                  </a:solidFill>
                  <a:latin typeface="Calibri"/>
                </a:rPr>
                <a:t>d</a:t>
              </a:r>
              <a:endParaRPr lang="el-GR" sz="2000" b="1" baseline="-25000" dirty="0">
                <a:solidFill>
                  <a:srgbClr val="7E7C1E"/>
                </a:solidFill>
                <a:latin typeface="Calibri"/>
              </a:endParaRPr>
            </a:p>
          </p:txBody>
        </p:sp>
        <p:sp>
          <p:nvSpPr>
            <p:cNvPr id="27" name="Text Box 6"/>
            <p:cNvSpPr txBox="1">
              <a:spLocks noChangeArrowheads="1"/>
            </p:cNvSpPr>
            <p:nvPr/>
          </p:nvSpPr>
          <p:spPr bwMode="auto">
            <a:xfrm rot="3563509">
              <a:off x="5618764" y="3368363"/>
              <a:ext cx="2978791" cy="400110"/>
            </a:xfrm>
            <a:prstGeom prst="rect">
              <a:avLst/>
            </a:prstGeom>
            <a:noFill/>
            <a:ln w="9525">
              <a:noFill/>
              <a:miter lim="800000"/>
              <a:headEnd/>
              <a:tailEnd/>
            </a:ln>
          </p:spPr>
          <p:txBody>
            <a:bodyPr wrap="none">
              <a:spAutoFit/>
            </a:bodyPr>
            <a:lstStyle/>
            <a:p>
              <a:r>
                <a:rPr lang="el-GR" sz="2000" b="1" dirty="0">
                  <a:solidFill>
                    <a:srgbClr val="820000"/>
                  </a:solidFill>
                  <a:latin typeface="Calibri"/>
                </a:rPr>
                <a:t>Ξηρές Πολικές </a:t>
              </a:r>
              <a:r>
                <a:rPr lang="el-GR" sz="2000" b="1" dirty="0" smtClean="0">
                  <a:solidFill>
                    <a:srgbClr val="820000"/>
                  </a:solidFill>
                  <a:latin typeface="Calibri"/>
                </a:rPr>
                <a:t>δυνάμεις</a:t>
              </a:r>
              <a:r>
                <a:rPr lang="en-US" sz="2000" b="1" dirty="0" smtClean="0">
                  <a:solidFill>
                    <a:srgbClr val="820000"/>
                  </a:solidFill>
                  <a:latin typeface="Calibri"/>
                </a:rPr>
                <a:t>,</a:t>
              </a:r>
              <a:r>
                <a:rPr lang="el-GR" sz="2000" b="1" dirty="0" smtClean="0">
                  <a:solidFill>
                    <a:srgbClr val="820000"/>
                  </a:solidFill>
                  <a:latin typeface="Calibri"/>
                </a:rPr>
                <a:t>, </a:t>
              </a:r>
              <a:r>
                <a:rPr lang="en-US" sz="2000" b="1" dirty="0" smtClean="0">
                  <a:solidFill>
                    <a:srgbClr val="820000"/>
                  </a:solidFill>
                  <a:latin typeface="Calibri"/>
                </a:rPr>
                <a:t>p</a:t>
              </a:r>
              <a:endParaRPr lang="el-GR" sz="2000" b="1" baseline="-25000" dirty="0">
                <a:solidFill>
                  <a:srgbClr val="820000"/>
                </a:solidFill>
                <a:latin typeface="Calibri"/>
              </a:endParaRPr>
            </a:p>
          </p:txBody>
        </p:sp>
        <p:sp>
          <p:nvSpPr>
            <p:cNvPr id="28" name="Text Box 7"/>
            <p:cNvSpPr txBox="1">
              <a:spLocks noChangeArrowheads="1"/>
            </p:cNvSpPr>
            <p:nvPr/>
          </p:nvSpPr>
          <p:spPr bwMode="auto">
            <a:xfrm rot="18014594">
              <a:off x="2814576" y="3626653"/>
              <a:ext cx="3494978" cy="400110"/>
            </a:xfrm>
            <a:prstGeom prst="rect">
              <a:avLst/>
            </a:prstGeom>
            <a:noFill/>
            <a:ln w="9525">
              <a:noFill/>
              <a:miter lim="800000"/>
              <a:headEnd/>
              <a:tailEnd/>
            </a:ln>
          </p:spPr>
          <p:txBody>
            <a:bodyPr wrap="none">
              <a:spAutoFit/>
            </a:bodyPr>
            <a:lstStyle/>
            <a:p>
              <a:r>
                <a:rPr lang="el-GR" sz="2000" b="1" dirty="0">
                  <a:solidFill>
                    <a:srgbClr val="004A82"/>
                  </a:solidFill>
                  <a:latin typeface="Calibri"/>
                </a:rPr>
                <a:t>Δυνάμεις δεσμών </a:t>
              </a:r>
              <a:r>
                <a:rPr lang="el-GR" sz="2000" b="1" dirty="0" smtClean="0">
                  <a:solidFill>
                    <a:srgbClr val="004A82"/>
                  </a:solidFill>
                  <a:latin typeface="Calibri"/>
                </a:rPr>
                <a:t>υδρογόνου, </a:t>
              </a:r>
              <a:r>
                <a:rPr lang="en-US" sz="2000" b="1" dirty="0" smtClean="0">
                  <a:solidFill>
                    <a:srgbClr val="004A82"/>
                  </a:solidFill>
                  <a:latin typeface="Calibri"/>
                </a:rPr>
                <a:t>h</a:t>
              </a:r>
              <a:endParaRPr lang="el-GR" sz="2000" b="1" baseline="-25000" dirty="0">
                <a:solidFill>
                  <a:srgbClr val="004A82"/>
                </a:solidFill>
                <a:latin typeface="Calibri"/>
              </a:endParaRPr>
            </a:p>
          </p:txBody>
        </p:sp>
      </p:grpSp>
      <p:grpSp>
        <p:nvGrpSpPr>
          <p:cNvPr id="54" name="53 - Ομάδα"/>
          <p:cNvGrpSpPr/>
          <p:nvPr/>
        </p:nvGrpSpPr>
        <p:grpSpPr>
          <a:xfrm>
            <a:off x="4445517" y="2502204"/>
            <a:ext cx="3929090" cy="2930546"/>
            <a:chOff x="4572000" y="2214554"/>
            <a:chExt cx="3929090" cy="2930546"/>
          </a:xfrm>
        </p:grpSpPr>
        <p:cxnSp>
          <p:nvCxnSpPr>
            <p:cNvPr id="31" name="30 - Ευθεία γραμμή σύνδεσης"/>
            <p:cNvCxnSpPr/>
            <p:nvPr/>
          </p:nvCxnSpPr>
          <p:spPr>
            <a:xfrm>
              <a:off x="4572000" y="5143512"/>
              <a:ext cx="3929090"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a:off x="4714876" y="4786322"/>
              <a:ext cx="3571900"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32 - Ευθεία γραμμή σύνδεσης"/>
            <p:cNvCxnSpPr/>
            <p:nvPr/>
          </p:nvCxnSpPr>
          <p:spPr>
            <a:xfrm>
              <a:off x="5000628" y="4429132"/>
              <a:ext cx="3071834"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a:off x="5286380" y="4071942"/>
              <a:ext cx="2571768"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p:nvPr/>
          </p:nvCxnSpPr>
          <p:spPr>
            <a:xfrm>
              <a:off x="5429256" y="3714752"/>
              <a:ext cx="2214578"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a:off x="5715008" y="3286124"/>
              <a:ext cx="1643074"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5857884" y="2928934"/>
              <a:ext cx="1357322"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47 - Ευθεία γραμμή σύνδεσης"/>
            <p:cNvCxnSpPr/>
            <p:nvPr/>
          </p:nvCxnSpPr>
          <p:spPr>
            <a:xfrm>
              <a:off x="6143636" y="2571744"/>
              <a:ext cx="857256"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p:nvPr/>
          </p:nvCxnSpPr>
          <p:spPr>
            <a:xfrm>
              <a:off x="6286512" y="2214554"/>
              <a:ext cx="500066"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5" name="54 - Ομάδα"/>
          <p:cNvGrpSpPr/>
          <p:nvPr/>
        </p:nvGrpSpPr>
        <p:grpSpPr>
          <a:xfrm rot="7197642">
            <a:off x="4755005" y="3028824"/>
            <a:ext cx="3929090" cy="2879241"/>
            <a:chOff x="4572000" y="2214554"/>
            <a:chExt cx="3929090" cy="2930546"/>
          </a:xfrm>
        </p:grpSpPr>
        <p:cxnSp>
          <p:nvCxnSpPr>
            <p:cNvPr id="56" name="55 - Ευθεία γραμμή σύνδεσης"/>
            <p:cNvCxnSpPr/>
            <p:nvPr/>
          </p:nvCxnSpPr>
          <p:spPr>
            <a:xfrm>
              <a:off x="4572000" y="5143512"/>
              <a:ext cx="3929090"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56 - Ευθεία γραμμή σύνδεσης"/>
            <p:cNvCxnSpPr/>
            <p:nvPr/>
          </p:nvCxnSpPr>
          <p:spPr>
            <a:xfrm>
              <a:off x="4714876" y="4786322"/>
              <a:ext cx="3571900"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57 - Ευθεία γραμμή σύνδεσης"/>
            <p:cNvCxnSpPr/>
            <p:nvPr/>
          </p:nvCxnSpPr>
          <p:spPr>
            <a:xfrm>
              <a:off x="5000628" y="4429132"/>
              <a:ext cx="3071834"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58 - Ευθεία γραμμή σύνδεσης"/>
            <p:cNvCxnSpPr/>
            <p:nvPr/>
          </p:nvCxnSpPr>
          <p:spPr>
            <a:xfrm>
              <a:off x="5286380" y="4071942"/>
              <a:ext cx="2571768"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59 - Ευθεία γραμμή σύνδεσης"/>
            <p:cNvCxnSpPr/>
            <p:nvPr/>
          </p:nvCxnSpPr>
          <p:spPr>
            <a:xfrm>
              <a:off x="5429256" y="3714752"/>
              <a:ext cx="2214578"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60 - Ευθεία γραμμή σύνδεσης"/>
            <p:cNvCxnSpPr/>
            <p:nvPr/>
          </p:nvCxnSpPr>
          <p:spPr>
            <a:xfrm>
              <a:off x="5715008" y="3286124"/>
              <a:ext cx="1643074"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61 - Ευθεία γραμμή σύνδεσης"/>
            <p:cNvCxnSpPr/>
            <p:nvPr/>
          </p:nvCxnSpPr>
          <p:spPr>
            <a:xfrm>
              <a:off x="5857884" y="2928934"/>
              <a:ext cx="135732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62 - Ευθεία γραμμή σύνδεσης"/>
            <p:cNvCxnSpPr/>
            <p:nvPr/>
          </p:nvCxnSpPr>
          <p:spPr>
            <a:xfrm>
              <a:off x="6143636" y="2571744"/>
              <a:ext cx="857256"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63 - Ευθεία γραμμή σύνδεσης"/>
            <p:cNvCxnSpPr/>
            <p:nvPr/>
          </p:nvCxnSpPr>
          <p:spPr>
            <a:xfrm>
              <a:off x="6286512" y="2214554"/>
              <a:ext cx="500066"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5" name="64 - Ομάδα"/>
          <p:cNvGrpSpPr/>
          <p:nvPr/>
        </p:nvGrpSpPr>
        <p:grpSpPr>
          <a:xfrm rot="14382737">
            <a:off x="4188747" y="3042030"/>
            <a:ext cx="3929090" cy="2930546"/>
            <a:chOff x="4572000" y="2214554"/>
            <a:chExt cx="3929090" cy="2930546"/>
          </a:xfrm>
        </p:grpSpPr>
        <p:cxnSp>
          <p:nvCxnSpPr>
            <p:cNvPr id="66" name="65 - Ευθεία γραμμή σύνδεσης"/>
            <p:cNvCxnSpPr/>
            <p:nvPr/>
          </p:nvCxnSpPr>
          <p:spPr>
            <a:xfrm>
              <a:off x="4572000" y="5143512"/>
              <a:ext cx="3929090"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7" name="66 - Ευθεία γραμμή σύνδεσης"/>
            <p:cNvCxnSpPr/>
            <p:nvPr/>
          </p:nvCxnSpPr>
          <p:spPr>
            <a:xfrm>
              <a:off x="4714876" y="4786322"/>
              <a:ext cx="3571900"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8" name="67 - Ευθεία γραμμή σύνδεσης"/>
            <p:cNvCxnSpPr/>
            <p:nvPr/>
          </p:nvCxnSpPr>
          <p:spPr>
            <a:xfrm>
              <a:off x="5000628" y="4429132"/>
              <a:ext cx="3071834"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9" name="68 - Ευθεία γραμμή σύνδεσης"/>
            <p:cNvCxnSpPr/>
            <p:nvPr/>
          </p:nvCxnSpPr>
          <p:spPr>
            <a:xfrm>
              <a:off x="5286380" y="4071942"/>
              <a:ext cx="2571768"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0" name="69 - Ευθεία γραμμή σύνδεσης"/>
            <p:cNvCxnSpPr/>
            <p:nvPr/>
          </p:nvCxnSpPr>
          <p:spPr>
            <a:xfrm>
              <a:off x="5429256" y="3714752"/>
              <a:ext cx="2214578"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1" name="70 - Ευθεία γραμμή σύνδεσης"/>
            <p:cNvCxnSpPr/>
            <p:nvPr/>
          </p:nvCxnSpPr>
          <p:spPr>
            <a:xfrm>
              <a:off x="5715008" y="3286124"/>
              <a:ext cx="1643074"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2" name="71 - Ευθεία γραμμή σύνδεσης"/>
            <p:cNvCxnSpPr/>
            <p:nvPr/>
          </p:nvCxnSpPr>
          <p:spPr>
            <a:xfrm>
              <a:off x="5857884" y="2928934"/>
              <a:ext cx="1357322"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3" name="72 - Ευθεία γραμμή σύνδεσης"/>
            <p:cNvCxnSpPr/>
            <p:nvPr/>
          </p:nvCxnSpPr>
          <p:spPr>
            <a:xfrm>
              <a:off x="6143636" y="2571744"/>
              <a:ext cx="857256"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4" name="73 - Ευθεία γραμμή σύνδεσης"/>
            <p:cNvCxnSpPr/>
            <p:nvPr/>
          </p:nvCxnSpPr>
          <p:spPr>
            <a:xfrm>
              <a:off x="6286512" y="2214554"/>
              <a:ext cx="500066"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grpSp>
      <p:grpSp>
        <p:nvGrpSpPr>
          <p:cNvPr id="38" name="19 - Ομάδα"/>
          <p:cNvGrpSpPr/>
          <p:nvPr/>
        </p:nvGrpSpPr>
        <p:grpSpPr>
          <a:xfrm>
            <a:off x="757409" y="1334086"/>
            <a:ext cx="3286148" cy="3643338"/>
            <a:chOff x="2390524" y="499387"/>
            <a:chExt cx="7196392" cy="6177360"/>
          </a:xfrm>
        </p:grpSpPr>
        <p:pic>
          <p:nvPicPr>
            <p:cNvPr id="39" name="Picture 3" descr="D:\Dropbox\TEI\ΜΑΘΗΜΑΤΑ-ΕΡΓΑΣΤΗΡΙΑ\ΕΠΙΣΤΗΜΗ ΥΛΙΚΩΝ ΙΙ (Θ)\ΣΥΝΘΕΤΙΚΑ ΥΛΙΚΑ\ΔΙΑΛΥΤΕΣ\3D-components.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3213" y="499387"/>
              <a:ext cx="6643703" cy="6072207"/>
            </a:xfrm>
            <a:prstGeom prst="rect">
              <a:avLst/>
            </a:prstGeom>
            <a:noFill/>
          </p:spPr>
        </p:pic>
        <p:grpSp>
          <p:nvGrpSpPr>
            <p:cNvPr id="41" name="18 - Ομάδα"/>
            <p:cNvGrpSpPr/>
            <p:nvPr/>
          </p:nvGrpSpPr>
          <p:grpSpPr>
            <a:xfrm>
              <a:off x="2390524" y="1587790"/>
              <a:ext cx="6029552" cy="5088957"/>
              <a:chOff x="2390524" y="1587790"/>
              <a:chExt cx="6029552" cy="5088957"/>
            </a:xfrm>
          </p:grpSpPr>
          <p:sp>
            <p:nvSpPr>
              <p:cNvPr id="49" name="48 - Ορθογώνιο"/>
              <p:cNvSpPr/>
              <p:nvPr/>
            </p:nvSpPr>
            <p:spPr>
              <a:xfrm>
                <a:off x="4714867" y="1587790"/>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h</a:t>
                </a:r>
                <a:endParaRPr lang="el-GR" sz="2400" dirty="0">
                  <a:solidFill>
                    <a:prstClr val="black"/>
                  </a:solidFill>
                </a:endParaRPr>
              </a:p>
            </p:txBody>
          </p:sp>
          <p:sp>
            <p:nvSpPr>
              <p:cNvPr id="50" name="49 - Ορθογώνιο"/>
              <p:cNvSpPr/>
              <p:nvPr/>
            </p:nvSpPr>
            <p:spPr>
              <a:xfrm>
                <a:off x="3500430" y="6215082"/>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d</a:t>
                </a:r>
                <a:endParaRPr lang="el-GR" sz="2400" dirty="0">
                  <a:solidFill>
                    <a:prstClr val="black"/>
                  </a:solidFill>
                </a:endParaRPr>
              </a:p>
            </p:txBody>
          </p:sp>
          <p:sp>
            <p:nvSpPr>
              <p:cNvPr id="52" name="51 - Ορθογώνιο"/>
              <p:cNvSpPr/>
              <p:nvPr/>
            </p:nvSpPr>
            <p:spPr>
              <a:xfrm>
                <a:off x="7962900" y="4452055"/>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p</a:t>
                </a:r>
                <a:endParaRPr lang="el-GR" sz="2400" dirty="0">
                  <a:solidFill>
                    <a:prstClr val="black"/>
                  </a:solidFill>
                </a:endParaRPr>
              </a:p>
            </p:txBody>
          </p:sp>
          <p:sp>
            <p:nvSpPr>
              <p:cNvPr id="53" name="52 - Ορθογώνιο"/>
              <p:cNvSpPr/>
              <p:nvPr/>
            </p:nvSpPr>
            <p:spPr>
              <a:xfrm>
                <a:off x="7077073" y="2275212"/>
                <a:ext cx="1328741" cy="839129"/>
              </a:xfrm>
              <a:prstGeom prst="rect">
                <a:avLst/>
              </a:prstGeom>
            </p:spPr>
            <p:txBody>
              <a:bodyPr wrap="square">
                <a:spAutoFit/>
              </a:bodyPr>
              <a:lstStyle/>
              <a:p>
                <a:r>
                  <a:rPr lang="el-GR" sz="2800" b="1" i="1" dirty="0" smtClean="0">
                    <a:solidFill>
                      <a:prstClr val="black"/>
                    </a:solidFill>
                  </a:rPr>
                  <a:t>δ</a:t>
                </a:r>
                <a:r>
                  <a:rPr lang="en-US" sz="2800" b="1" i="1" baseline="-25000" dirty="0" smtClean="0">
                    <a:solidFill>
                      <a:prstClr val="black"/>
                    </a:solidFill>
                  </a:rPr>
                  <a:t>t</a:t>
                </a:r>
                <a:endParaRPr lang="el-GR" sz="2800" dirty="0">
                  <a:solidFill>
                    <a:prstClr val="black"/>
                  </a:solidFill>
                </a:endParaRPr>
              </a:p>
            </p:txBody>
          </p:sp>
          <p:sp>
            <p:nvSpPr>
              <p:cNvPr id="75" name="74 - TextBox"/>
              <p:cNvSpPr txBox="1"/>
              <p:nvPr/>
            </p:nvSpPr>
            <p:spPr>
              <a:xfrm>
                <a:off x="5453056" y="4681197"/>
                <a:ext cx="2611462" cy="444245"/>
              </a:xfrm>
              <a:prstGeom prst="rect">
                <a:avLst/>
              </a:prstGeom>
              <a:noFill/>
            </p:spPr>
            <p:txBody>
              <a:bodyPr wrap="none" rtlCol="0">
                <a:spAutoFit/>
              </a:bodyPr>
              <a:lstStyle/>
              <a:p>
                <a:r>
                  <a:rPr lang="el-GR" sz="1100" b="1" dirty="0" smtClean="0">
                    <a:solidFill>
                      <a:srgbClr val="C00000"/>
                    </a:solidFill>
                  </a:rPr>
                  <a:t>ξηρή πολικότητα</a:t>
                </a:r>
                <a:endParaRPr lang="el-GR" sz="1100" b="1" dirty="0">
                  <a:solidFill>
                    <a:srgbClr val="C00000"/>
                  </a:solidFill>
                </a:endParaRPr>
              </a:p>
            </p:txBody>
          </p:sp>
          <p:sp>
            <p:nvSpPr>
              <p:cNvPr id="76" name="75 - TextBox"/>
              <p:cNvSpPr txBox="1"/>
              <p:nvPr/>
            </p:nvSpPr>
            <p:spPr>
              <a:xfrm rot="19645841">
                <a:off x="2390524" y="5236074"/>
                <a:ext cx="3143902" cy="444245"/>
              </a:xfrm>
              <a:prstGeom prst="rect">
                <a:avLst/>
              </a:prstGeom>
              <a:noFill/>
            </p:spPr>
            <p:txBody>
              <a:bodyPr wrap="none" rtlCol="0">
                <a:spAutoFit/>
              </a:bodyPr>
              <a:lstStyle/>
              <a:p>
                <a:r>
                  <a:rPr lang="el-GR" sz="1100" b="1" dirty="0" smtClean="0">
                    <a:solidFill>
                      <a:srgbClr val="C00000"/>
                    </a:solidFill>
                  </a:rPr>
                  <a:t>δυνάμεις διασποράς</a:t>
                </a:r>
                <a:endParaRPr lang="el-GR" sz="1100" b="1" dirty="0">
                  <a:solidFill>
                    <a:srgbClr val="C00000"/>
                  </a:solidFill>
                </a:endParaRPr>
              </a:p>
            </p:txBody>
          </p:sp>
          <p:sp>
            <p:nvSpPr>
              <p:cNvPr id="77" name="76 - TextBox"/>
              <p:cNvSpPr txBox="1"/>
              <p:nvPr/>
            </p:nvSpPr>
            <p:spPr>
              <a:xfrm rot="16200000">
                <a:off x="3873668" y="3408094"/>
                <a:ext cx="2363075" cy="606605"/>
              </a:xfrm>
              <a:prstGeom prst="rect">
                <a:avLst/>
              </a:prstGeom>
              <a:noFill/>
            </p:spPr>
            <p:txBody>
              <a:bodyPr wrap="none" rtlCol="0">
                <a:spAutoFit/>
              </a:bodyPr>
              <a:lstStyle/>
              <a:p>
                <a:r>
                  <a:rPr lang="el-GR" sz="1200" b="1" dirty="0" smtClean="0">
                    <a:solidFill>
                      <a:srgbClr val="C00000"/>
                    </a:solidFill>
                  </a:rPr>
                  <a:t>δεσμοί υδρογόνου</a:t>
                </a:r>
                <a:endParaRPr lang="el-GR" sz="1200" b="1" dirty="0">
                  <a:solidFill>
                    <a:srgbClr val="C00000"/>
                  </a:solidFill>
                </a:endParaRPr>
              </a:p>
            </p:txBody>
          </p:sp>
        </p:grpSp>
      </p:grpSp>
      <p:sp>
        <p:nvSpPr>
          <p:cNvPr id="78" name="77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54483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38"/>
                                        </p:tgtEl>
                                        <p:attrNameLst>
                                          <p:attrName>ppt_w</p:attrName>
                                        </p:attrNameLst>
                                      </p:cBhvr>
                                      <p:tavLst>
                                        <p:tav tm="0">
                                          <p:val>
                                            <p:strVal val="ppt_w"/>
                                          </p:val>
                                        </p:tav>
                                        <p:tav tm="100000">
                                          <p:val>
                                            <p:fltVal val="0"/>
                                          </p:val>
                                        </p:tav>
                                      </p:tavLst>
                                    </p:anim>
                                    <p:anim calcmode="lin" valueType="num">
                                      <p:cBhvr>
                                        <p:cTn id="7" dur="500"/>
                                        <p:tgtEl>
                                          <p:spTgt spid="38"/>
                                        </p:tgtEl>
                                        <p:attrNameLst>
                                          <p:attrName>ppt_h</p:attrName>
                                        </p:attrNameLst>
                                      </p:cBhvr>
                                      <p:tavLst>
                                        <p:tav tm="0">
                                          <p:val>
                                            <p:strVal val="ppt_h"/>
                                          </p:val>
                                        </p:tav>
                                        <p:tav tm="100000">
                                          <p:val>
                                            <p:fltVal val="0"/>
                                          </p:val>
                                        </p:tav>
                                      </p:tavLst>
                                    </p:anim>
                                    <p:animEffect transition="out" filter="fade">
                                      <p:cBhvr>
                                        <p:cTn id="8" dur="500"/>
                                        <p:tgtEl>
                                          <p:spTgt spid="38"/>
                                        </p:tgtEl>
                                      </p:cBhvr>
                                    </p:animEffect>
                                    <p:set>
                                      <p:cBhvr>
                                        <p:cTn id="9" dur="1" fill="hold">
                                          <p:stCondLst>
                                            <p:cond delay="499"/>
                                          </p:stCondLst>
                                        </p:cTn>
                                        <p:tgtEl>
                                          <p:spTgt spid="3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dirty="0" smtClean="0"/>
              <a:t>Το τρίγωνο διαλυτότητας</a:t>
            </a:r>
          </a:p>
        </p:txBody>
      </p:sp>
      <p:sp>
        <p:nvSpPr>
          <p:cNvPr id="34819" name="Rectangle 3"/>
          <p:cNvSpPr>
            <a:spLocks noGrp="1" noChangeArrowheads="1"/>
          </p:cNvSpPr>
          <p:nvPr>
            <p:ph type="body" idx="1"/>
          </p:nvPr>
        </p:nvSpPr>
        <p:spPr>
          <a:xfrm>
            <a:off x="228600" y="1500174"/>
            <a:ext cx="3843334" cy="4143404"/>
          </a:xfrm>
        </p:spPr>
        <p:txBody>
          <a:bodyPr>
            <a:noAutofit/>
          </a:bodyPr>
          <a:lstStyle/>
          <a:p>
            <a:pPr marL="0" indent="0" eaLnBrk="1" hangingPunct="1">
              <a:spcBef>
                <a:spcPct val="0"/>
              </a:spcBef>
              <a:buFontTx/>
              <a:buNone/>
            </a:pPr>
            <a:r>
              <a:rPr lang="el-GR" sz="2400" dirty="0" smtClean="0"/>
              <a:t>Τα αλκάνια (κορεσμένοι υδρογ/κες) έχουν διαμοριακές δυνάμεις αποκλειστικά λόγω των δυνάμεων διασποράς επειδή</a:t>
            </a:r>
          </a:p>
          <a:p>
            <a:pPr marL="0" indent="0">
              <a:spcBef>
                <a:spcPts val="1800"/>
              </a:spcBef>
              <a:buNone/>
            </a:pPr>
            <a:r>
              <a:rPr lang="en-US" sz="2400" b="1" i="1" dirty="0" smtClean="0"/>
              <a:t>f</a:t>
            </a:r>
            <a:r>
              <a:rPr lang="en-US" sz="2400" b="1" baseline="-25000" dirty="0" smtClean="0"/>
              <a:t>p </a:t>
            </a:r>
            <a:r>
              <a:rPr lang="en-US" sz="2400" b="1" dirty="0" smtClean="0"/>
              <a:t>= 0 </a:t>
            </a:r>
            <a:r>
              <a:rPr lang="el-GR" sz="2400" b="1" dirty="0" smtClean="0"/>
              <a:t>και </a:t>
            </a:r>
            <a:r>
              <a:rPr lang="en-US" sz="2400" b="1" i="1" dirty="0" smtClean="0"/>
              <a:t>f</a:t>
            </a:r>
            <a:r>
              <a:rPr lang="en-US" sz="2400" b="1" baseline="-25000" dirty="0" smtClean="0"/>
              <a:t>h</a:t>
            </a:r>
            <a:r>
              <a:rPr lang="en-US" sz="2400" b="1" dirty="0" smtClean="0"/>
              <a:t> =0</a:t>
            </a:r>
          </a:p>
          <a:p>
            <a:pPr marL="0" indent="0" eaLnBrk="1" hangingPunct="1">
              <a:spcBef>
                <a:spcPts val="1800"/>
              </a:spcBef>
              <a:buFontTx/>
              <a:buNone/>
            </a:pPr>
            <a:r>
              <a:rPr lang="el-GR" sz="2400" dirty="0" smtClean="0"/>
              <a:t>Συνεπώς στο τριγωνικό διάγραμμα θα βρεθούν στην κάτω δεξιά γωνία.</a:t>
            </a:r>
          </a:p>
        </p:txBody>
      </p:sp>
      <p:grpSp>
        <p:nvGrpSpPr>
          <p:cNvPr id="4" name="54 - Ομάδα"/>
          <p:cNvGrpSpPr/>
          <p:nvPr/>
        </p:nvGrpSpPr>
        <p:grpSpPr>
          <a:xfrm rot="7197642">
            <a:off x="5111243" y="3187856"/>
            <a:ext cx="3929090" cy="2879241"/>
            <a:chOff x="4572000" y="2214554"/>
            <a:chExt cx="3929090" cy="2930546"/>
          </a:xfrm>
        </p:grpSpPr>
        <p:cxnSp>
          <p:nvCxnSpPr>
            <p:cNvPr id="56" name="55 - Ευθεία γραμμή σύνδεσης"/>
            <p:cNvCxnSpPr/>
            <p:nvPr/>
          </p:nvCxnSpPr>
          <p:spPr>
            <a:xfrm>
              <a:off x="4572000" y="5143512"/>
              <a:ext cx="3929090"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56 - Ευθεία γραμμή σύνδεσης"/>
            <p:cNvCxnSpPr/>
            <p:nvPr/>
          </p:nvCxnSpPr>
          <p:spPr>
            <a:xfrm>
              <a:off x="4714876" y="4786322"/>
              <a:ext cx="3571900"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57 - Ευθεία γραμμή σύνδεσης"/>
            <p:cNvCxnSpPr/>
            <p:nvPr/>
          </p:nvCxnSpPr>
          <p:spPr>
            <a:xfrm>
              <a:off x="5000628" y="4429132"/>
              <a:ext cx="3071834"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58 - Ευθεία γραμμή σύνδεσης"/>
            <p:cNvCxnSpPr/>
            <p:nvPr/>
          </p:nvCxnSpPr>
          <p:spPr>
            <a:xfrm>
              <a:off x="5286380" y="4071942"/>
              <a:ext cx="2571768"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59 - Ευθεία γραμμή σύνδεσης"/>
            <p:cNvCxnSpPr/>
            <p:nvPr/>
          </p:nvCxnSpPr>
          <p:spPr>
            <a:xfrm>
              <a:off x="5429256" y="3714752"/>
              <a:ext cx="2214578"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60 - Ευθεία γραμμή σύνδεσης"/>
            <p:cNvCxnSpPr/>
            <p:nvPr/>
          </p:nvCxnSpPr>
          <p:spPr>
            <a:xfrm>
              <a:off x="5715008" y="3286124"/>
              <a:ext cx="1643074"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61 - Ευθεία γραμμή σύνδεσης"/>
            <p:cNvCxnSpPr/>
            <p:nvPr/>
          </p:nvCxnSpPr>
          <p:spPr>
            <a:xfrm>
              <a:off x="5857884" y="2928934"/>
              <a:ext cx="135732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62 - Ευθεία γραμμή σύνδεσης"/>
            <p:cNvCxnSpPr/>
            <p:nvPr/>
          </p:nvCxnSpPr>
          <p:spPr>
            <a:xfrm>
              <a:off x="6143636" y="2571744"/>
              <a:ext cx="857256"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63 - Ευθεία γραμμή σύνδεσης"/>
            <p:cNvCxnSpPr/>
            <p:nvPr/>
          </p:nvCxnSpPr>
          <p:spPr>
            <a:xfrm>
              <a:off x="6286512" y="2214554"/>
              <a:ext cx="500066"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5" name="64 - Ομάδα"/>
          <p:cNvGrpSpPr/>
          <p:nvPr/>
        </p:nvGrpSpPr>
        <p:grpSpPr>
          <a:xfrm rot="14382737">
            <a:off x="4098083" y="3190086"/>
            <a:ext cx="3929090" cy="2930546"/>
            <a:chOff x="4572000" y="2214554"/>
            <a:chExt cx="3929090" cy="2930546"/>
          </a:xfrm>
        </p:grpSpPr>
        <p:cxnSp>
          <p:nvCxnSpPr>
            <p:cNvPr id="66" name="65 - Ευθεία γραμμή σύνδεσης"/>
            <p:cNvCxnSpPr/>
            <p:nvPr/>
          </p:nvCxnSpPr>
          <p:spPr>
            <a:xfrm>
              <a:off x="4572000" y="5143512"/>
              <a:ext cx="3929090"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7" name="66 - Ευθεία γραμμή σύνδεσης"/>
            <p:cNvCxnSpPr/>
            <p:nvPr/>
          </p:nvCxnSpPr>
          <p:spPr>
            <a:xfrm>
              <a:off x="4714876" y="4786322"/>
              <a:ext cx="3571900"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8" name="67 - Ευθεία γραμμή σύνδεσης"/>
            <p:cNvCxnSpPr/>
            <p:nvPr/>
          </p:nvCxnSpPr>
          <p:spPr>
            <a:xfrm>
              <a:off x="5000628" y="4429132"/>
              <a:ext cx="3071834"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9" name="68 - Ευθεία γραμμή σύνδεσης"/>
            <p:cNvCxnSpPr/>
            <p:nvPr/>
          </p:nvCxnSpPr>
          <p:spPr>
            <a:xfrm>
              <a:off x="5286380" y="4071942"/>
              <a:ext cx="2571768"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0" name="69 - Ευθεία γραμμή σύνδεσης"/>
            <p:cNvCxnSpPr/>
            <p:nvPr/>
          </p:nvCxnSpPr>
          <p:spPr>
            <a:xfrm>
              <a:off x="5429256" y="3714752"/>
              <a:ext cx="2214578"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1" name="70 - Ευθεία γραμμή σύνδεσης"/>
            <p:cNvCxnSpPr/>
            <p:nvPr/>
          </p:nvCxnSpPr>
          <p:spPr>
            <a:xfrm>
              <a:off x="5715008" y="3286124"/>
              <a:ext cx="1643074"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2" name="71 - Ευθεία γραμμή σύνδεσης"/>
            <p:cNvCxnSpPr/>
            <p:nvPr/>
          </p:nvCxnSpPr>
          <p:spPr>
            <a:xfrm>
              <a:off x="5857884" y="2928934"/>
              <a:ext cx="1357322"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3" name="72 - Ευθεία γραμμή σύνδεσης"/>
            <p:cNvCxnSpPr/>
            <p:nvPr/>
          </p:nvCxnSpPr>
          <p:spPr>
            <a:xfrm>
              <a:off x="6143636" y="2571744"/>
              <a:ext cx="857256"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4" name="73 - Ευθεία γραμμή σύνδεσης"/>
            <p:cNvCxnSpPr/>
            <p:nvPr/>
          </p:nvCxnSpPr>
          <p:spPr>
            <a:xfrm>
              <a:off x="6286512" y="2214554"/>
              <a:ext cx="500066"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grpSp>
      <p:grpSp>
        <p:nvGrpSpPr>
          <p:cNvPr id="6" name="Ομάδα 5"/>
          <p:cNvGrpSpPr/>
          <p:nvPr/>
        </p:nvGrpSpPr>
        <p:grpSpPr>
          <a:xfrm>
            <a:off x="4143372" y="1500174"/>
            <a:ext cx="4857784" cy="4763628"/>
            <a:chOff x="4143372" y="1500174"/>
            <a:chExt cx="4857784" cy="4763628"/>
          </a:xfrm>
        </p:grpSpPr>
        <p:grpSp>
          <p:nvGrpSpPr>
            <p:cNvPr id="2" name="28 - Ομάδα"/>
            <p:cNvGrpSpPr/>
            <p:nvPr/>
          </p:nvGrpSpPr>
          <p:grpSpPr>
            <a:xfrm>
              <a:off x="4143372" y="1500174"/>
              <a:ext cx="4857784" cy="4763628"/>
              <a:chOff x="3500430" y="1714488"/>
              <a:chExt cx="4857784" cy="4614765"/>
            </a:xfrm>
          </p:grpSpPr>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0430" y="1714488"/>
                <a:ext cx="4857784" cy="4429156"/>
              </a:xfrm>
              <a:prstGeom prst="rect">
                <a:avLst/>
              </a:prstGeom>
              <a:noFill/>
              <a:ln w="9525">
                <a:noFill/>
                <a:miter lim="800000"/>
                <a:headEnd/>
                <a:tailEnd/>
              </a:ln>
              <a:effectLst/>
            </p:spPr>
          </p:pic>
          <p:sp>
            <p:nvSpPr>
              <p:cNvPr id="26" name="Text Box 5"/>
              <p:cNvSpPr txBox="1">
                <a:spLocks noChangeArrowheads="1"/>
              </p:cNvSpPr>
              <p:nvPr/>
            </p:nvSpPr>
            <p:spPr bwMode="auto">
              <a:xfrm>
                <a:off x="4749506" y="5941646"/>
                <a:ext cx="2635786" cy="387607"/>
              </a:xfrm>
              <a:prstGeom prst="rect">
                <a:avLst/>
              </a:prstGeom>
              <a:noFill/>
              <a:ln w="9525">
                <a:noFill/>
                <a:miter lim="800000"/>
                <a:headEnd/>
                <a:tailEnd/>
              </a:ln>
            </p:spPr>
            <p:txBody>
              <a:bodyPr wrap="none">
                <a:spAutoFit/>
              </a:bodyPr>
              <a:lstStyle/>
              <a:p>
                <a:r>
                  <a:rPr lang="el-GR" sz="2000" dirty="0">
                    <a:solidFill>
                      <a:srgbClr val="1C1C1C"/>
                    </a:solidFill>
                    <a:latin typeface="Calibri"/>
                  </a:rPr>
                  <a:t>Δυνάμεις </a:t>
                </a:r>
                <a:r>
                  <a:rPr lang="el-GR" sz="2000" dirty="0" smtClean="0">
                    <a:solidFill>
                      <a:srgbClr val="1C1C1C"/>
                    </a:solidFill>
                    <a:latin typeface="Calibri"/>
                  </a:rPr>
                  <a:t>διασποράς, </a:t>
                </a:r>
                <a:r>
                  <a:rPr lang="en-US" sz="2000" dirty="0">
                    <a:solidFill>
                      <a:srgbClr val="1C1C1C"/>
                    </a:solidFill>
                    <a:latin typeface="Calibri"/>
                  </a:rPr>
                  <a:t>i</a:t>
                </a:r>
                <a:r>
                  <a:rPr lang="en-US" sz="2000" baseline="-25000" dirty="0">
                    <a:solidFill>
                      <a:srgbClr val="1C1C1C"/>
                    </a:solidFill>
                    <a:latin typeface="Calibri"/>
                  </a:rPr>
                  <a:t>d</a:t>
                </a:r>
                <a:endParaRPr lang="el-GR" sz="2000" baseline="-25000" dirty="0">
                  <a:solidFill>
                    <a:srgbClr val="1C1C1C"/>
                  </a:solidFill>
                  <a:latin typeface="Calibri"/>
                </a:endParaRPr>
              </a:p>
            </p:txBody>
          </p:sp>
          <p:sp>
            <p:nvSpPr>
              <p:cNvPr id="27" name="Text Box 6"/>
              <p:cNvSpPr txBox="1">
                <a:spLocks noChangeArrowheads="1"/>
              </p:cNvSpPr>
              <p:nvPr/>
            </p:nvSpPr>
            <p:spPr bwMode="auto">
              <a:xfrm rot="3563509">
                <a:off x="5733829" y="3539388"/>
                <a:ext cx="2880584" cy="400110"/>
              </a:xfrm>
              <a:prstGeom prst="rect">
                <a:avLst/>
              </a:prstGeom>
              <a:noFill/>
              <a:ln w="9525">
                <a:noFill/>
                <a:miter lim="800000"/>
                <a:headEnd/>
                <a:tailEnd/>
              </a:ln>
            </p:spPr>
            <p:txBody>
              <a:bodyPr wrap="none">
                <a:spAutoFit/>
              </a:bodyPr>
              <a:lstStyle/>
              <a:p>
                <a:r>
                  <a:rPr lang="el-GR" sz="2000" dirty="0">
                    <a:solidFill>
                      <a:prstClr val="black"/>
                    </a:solidFill>
                    <a:latin typeface="Calibri"/>
                  </a:rPr>
                  <a:t>Ξηρές Πολικές </a:t>
                </a:r>
                <a:r>
                  <a:rPr lang="el-GR" sz="2000" dirty="0" smtClean="0">
                    <a:solidFill>
                      <a:prstClr val="black"/>
                    </a:solidFill>
                    <a:latin typeface="Calibri"/>
                  </a:rPr>
                  <a:t>δυνάμεις, </a:t>
                </a:r>
                <a:r>
                  <a:rPr lang="en-US" sz="2000" dirty="0">
                    <a:solidFill>
                      <a:prstClr val="black"/>
                    </a:solidFill>
                    <a:latin typeface="Calibri"/>
                  </a:rPr>
                  <a:t>i</a:t>
                </a:r>
                <a:r>
                  <a:rPr lang="en-US" sz="2000" baseline="-25000" dirty="0">
                    <a:solidFill>
                      <a:prstClr val="black"/>
                    </a:solidFill>
                    <a:latin typeface="Calibri"/>
                  </a:rPr>
                  <a:t>p</a:t>
                </a:r>
                <a:endParaRPr lang="el-GR" sz="2000" baseline="-25000" dirty="0">
                  <a:solidFill>
                    <a:prstClr val="black"/>
                  </a:solidFill>
                  <a:latin typeface="Calibri"/>
                </a:endParaRPr>
              </a:p>
            </p:txBody>
          </p:sp>
          <p:sp>
            <p:nvSpPr>
              <p:cNvPr id="28" name="Text Box 7"/>
              <p:cNvSpPr txBox="1">
                <a:spLocks noChangeArrowheads="1"/>
              </p:cNvSpPr>
              <p:nvPr/>
            </p:nvSpPr>
            <p:spPr bwMode="auto">
              <a:xfrm rot="18014594">
                <a:off x="2748507" y="3776332"/>
                <a:ext cx="3434041" cy="400110"/>
              </a:xfrm>
              <a:prstGeom prst="rect">
                <a:avLst/>
              </a:prstGeom>
              <a:noFill/>
              <a:ln w="9525">
                <a:noFill/>
                <a:miter lim="800000"/>
                <a:headEnd/>
                <a:tailEnd/>
              </a:ln>
            </p:spPr>
            <p:txBody>
              <a:bodyPr wrap="none">
                <a:spAutoFit/>
              </a:bodyPr>
              <a:lstStyle/>
              <a:p>
                <a:r>
                  <a:rPr lang="el-GR" sz="2000" dirty="0">
                    <a:solidFill>
                      <a:prstClr val="black"/>
                    </a:solidFill>
                    <a:latin typeface="Calibri"/>
                  </a:rPr>
                  <a:t>Δυνάμεις δεσμών </a:t>
                </a:r>
                <a:r>
                  <a:rPr lang="el-GR" sz="2000" dirty="0" smtClean="0">
                    <a:solidFill>
                      <a:prstClr val="black"/>
                    </a:solidFill>
                    <a:latin typeface="Calibri"/>
                  </a:rPr>
                  <a:t>υδρογόνου, </a:t>
                </a:r>
                <a:r>
                  <a:rPr lang="en-US" sz="2000" dirty="0">
                    <a:solidFill>
                      <a:prstClr val="black"/>
                    </a:solidFill>
                    <a:latin typeface="Calibri"/>
                  </a:rPr>
                  <a:t>i</a:t>
                </a:r>
                <a:r>
                  <a:rPr lang="en-US" sz="2000" baseline="-25000" dirty="0">
                    <a:solidFill>
                      <a:prstClr val="black"/>
                    </a:solidFill>
                    <a:latin typeface="Calibri"/>
                  </a:rPr>
                  <a:t>h</a:t>
                </a:r>
                <a:endParaRPr lang="el-GR" sz="2000" baseline="-25000" dirty="0">
                  <a:solidFill>
                    <a:prstClr val="black"/>
                  </a:solidFill>
                  <a:latin typeface="Calibri"/>
                </a:endParaRPr>
              </a:p>
            </p:txBody>
          </p:sp>
        </p:grpSp>
        <p:grpSp>
          <p:nvGrpSpPr>
            <p:cNvPr id="3" name="53 - Ομάδα"/>
            <p:cNvGrpSpPr/>
            <p:nvPr/>
          </p:nvGrpSpPr>
          <p:grpSpPr>
            <a:xfrm>
              <a:off x="4572000" y="2214554"/>
              <a:ext cx="3929090" cy="2930546"/>
              <a:chOff x="4572000" y="2214554"/>
              <a:chExt cx="3929090" cy="2930546"/>
            </a:xfrm>
          </p:grpSpPr>
          <p:cxnSp>
            <p:nvCxnSpPr>
              <p:cNvPr id="31" name="30 - Ευθεία γραμμή σύνδεσης"/>
              <p:cNvCxnSpPr/>
              <p:nvPr/>
            </p:nvCxnSpPr>
            <p:spPr>
              <a:xfrm>
                <a:off x="4572000" y="5143512"/>
                <a:ext cx="3929090"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a:off x="4714876" y="4786322"/>
                <a:ext cx="3571900"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32 - Ευθεία γραμμή σύνδεσης"/>
              <p:cNvCxnSpPr/>
              <p:nvPr/>
            </p:nvCxnSpPr>
            <p:spPr>
              <a:xfrm>
                <a:off x="5000628" y="4429132"/>
                <a:ext cx="3071834"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a:off x="5286380" y="4071942"/>
                <a:ext cx="2571768"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p:nvPr/>
            </p:nvCxnSpPr>
            <p:spPr>
              <a:xfrm>
                <a:off x="5429256" y="3714752"/>
                <a:ext cx="2214578"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a:off x="5715008" y="3286124"/>
                <a:ext cx="1643074"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5857884" y="2928934"/>
                <a:ext cx="1357322"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47 - Ευθεία γραμμή σύνδεσης"/>
              <p:cNvCxnSpPr/>
              <p:nvPr/>
            </p:nvCxnSpPr>
            <p:spPr>
              <a:xfrm>
                <a:off x="6143636" y="2571744"/>
                <a:ext cx="857256"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p:nvPr/>
            </p:nvCxnSpPr>
            <p:spPr>
              <a:xfrm>
                <a:off x="6286512" y="2214554"/>
                <a:ext cx="500066"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5" name="74 - Έλλειψη"/>
            <p:cNvSpPr/>
            <p:nvPr/>
          </p:nvSpPr>
          <p:spPr>
            <a:xfrm>
              <a:off x="8215338" y="5072074"/>
              <a:ext cx="714380" cy="785818"/>
            </a:xfrm>
            <a:prstGeom prst="ellipse">
              <a:avLst/>
            </a:prstGeom>
            <a:solidFill>
              <a:schemeClr val="accent2">
                <a:lumMod val="40000"/>
                <a:lumOff val="60000"/>
                <a:alpha val="1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41" name="40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2774587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l-GR" dirty="0" smtClean="0"/>
              <a:t>Το τριγωνικό διάγραμμα διαλυτότητας</a:t>
            </a:r>
          </a:p>
        </p:txBody>
      </p:sp>
      <p:sp>
        <p:nvSpPr>
          <p:cNvPr id="34819" name="Rectangle 3"/>
          <p:cNvSpPr>
            <a:spLocks noGrp="1" noChangeArrowheads="1"/>
          </p:cNvSpPr>
          <p:nvPr>
            <p:ph type="body" idx="1"/>
          </p:nvPr>
        </p:nvSpPr>
        <p:spPr>
          <a:xfrm>
            <a:off x="539552" y="1681158"/>
            <a:ext cx="3818390" cy="4067188"/>
          </a:xfrm>
        </p:spPr>
        <p:txBody>
          <a:bodyPr>
            <a:noAutofit/>
          </a:bodyPr>
          <a:lstStyle/>
          <a:p>
            <a:pPr marL="0" indent="0" eaLnBrk="1" hangingPunct="1">
              <a:lnSpc>
                <a:spcPct val="114000"/>
              </a:lnSpc>
              <a:spcBef>
                <a:spcPct val="0"/>
              </a:spcBef>
              <a:buFontTx/>
              <a:buNone/>
            </a:pPr>
            <a:r>
              <a:rPr lang="el-GR" sz="2400" dirty="0" smtClean="0"/>
              <a:t>Πιο πολικά μόρια έχουν την παράμετρο των δυνάμεων διασποράς κάτω του 100, ενώ οι πολικές δυνάμεις μοιράζονται μεταξύ ξηρής πολικότητας και δεσμών υδρογόνου.</a:t>
            </a:r>
          </a:p>
        </p:txBody>
      </p:sp>
      <p:grpSp>
        <p:nvGrpSpPr>
          <p:cNvPr id="7" name="Ομάδα 6"/>
          <p:cNvGrpSpPr/>
          <p:nvPr/>
        </p:nvGrpSpPr>
        <p:grpSpPr>
          <a:xfrm>
            <a:off x="4143372" y="1500173"/>
            <a:ext cx="4857784" cy="5119731"/>
            <a:chOff x="4143372" y="1500173"/>
            <a:chExt cx="4857784" cy="5119731"/>
          </a:xfrm>
        </p:grpSpPr>
        <p:grpSp>
          <p:nvGrpSpPr>
            <p:cNvPr id="6" name="Ομάδα 5"/>
            <p:cNvGrpSpPr/>
            <p:nvPr/>
          </p:nvGrpSpPr>
          <p:grpSpPr>
            <a:xfrm>
              <a:off x="4143372" y="1500173"/>
              <a:ext cx="4857784" cy="4783147"/>
              <a:chOff x="4143372" y="1500173"/>
              <a:chExt cx="4857784" cy="4783147"/>
            </a:xfrm>
          </p:grpSpPr>
          <p:grpSp>
            <p:nvGrpSpPr>
              <p:cNvPr id="2" name="28 - Ομάδα"/>
              <p:cNvGrpSpPr/>
              <p:nvPr/>
            </p:nvGrpSpPr>
            <p:grpSpPr>
              <a:xfrm>
                <a:off x="4143372" y="1500173"/>
                <a:ext cx="4857784" cy="4783147"/>
                <a:chOff x="3500430" y="1714488"/>
                <a:chExt cx="4857784" cy="4633674"/>
              </a:xfrm>
            </p:grpSpPr>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0430" y="1714488"/>
                  <a:ext cx="4857784" cy="4429156"/>
                </a:xfrm>
                <a:prstGeom prst="rect">
                  <a:avLst/>
                </a:prstGeom>
                <a:noFill/>
                <a:ln w="9525">
                  <a:noFill/>
                  <a:miter lim="800000"/>
                  <a:headEnd/>
                  <a:tailEnd/>
                </a:ln>
                <a:effectLst/>
              </p:spPr>
            </p:pic>
            <p:sp>
              <p:nvSpPr>
                <p:cNvPr id="26" name="Text Box 5"/>
                <p:cNvSpPr txBox="1">
                  <a:spLocks noChangeArrowheads="1"/>
                </p:cNvSpPr>
                <p:nvPr/>
              </p:nvSpPr>
              <p:spPr bwMode="auto">
                <a:xfrm>
                  <a:off x="4691775" y="5960555"/>
                  <a:ext cx="2635786" cy="387607"/>
                </a:xfrm>
                <a:prstGeom prst="rect">
                  <a:avLst/>
                </a:prstGeom>
                <a:noFill/>
                <a:ln w="9525">
                  <a:noFill/>
                  <a:miter lim="800000"/>
                  <a:headEnd/>
                  <a:tailEnd/>
                </a:ln>
              </p:spPr>
              <p:txBody>
                <a:bodyPr wrap="none">
                  <a:spAutoFit/>
                </a:bodyPr>
                <a:lstStyle/>
                <a:p>
                  <a:r>
                    <a:rPr lang="el-GR" sz="2000" dirty="0">
                      <a:solidFill>
                        <a:srgbClr val="1C1C1C"/>
                      </a:solidFill>
                      <a:latin typeface="Calibri"/>
                    </a:rPr>
                    <a:t>Δυνάμεις </a:t>
                  </a:r>
                  <a:r>
                    <a:rPr lang="el-GR" sz="2000" dirty="0" smtClean="0">
                      <a:solidFill>
                        <a:srgbClr val="1C1C1C"/>
                      </a:solidFill>
                      <a:latin typeface="Calibri"/>
                    </a:rPr>
                    <a:t>διασποράς, </a:t>
                  </a:r>
                  <a:r>
                    <a:rPr lang="en-US" sz="2000" dirty="0">
                      <a:solidFill>
                        <a:srgbClr val="1C1C1C"/>
                      </a:solidFill>
                      <a:latin typeface="Calibri"/>
                    </a:rPr>
                    <a:t>i</a:t>
                  </a:r>
                  <a:r>
                    <a:rPr lang="en-US" sz="2000" baseline="-25000" dirty="0">
                      <a:solidFill>
                        <a:srgbClr val="1C1C1C"/>
                      </a:solidFill>
                      <a:latin typeface="Calibri"/>
                    </a:rPr>
                    <a:t>d</a:t>
                  </a:r>
                  <a:endParaRPr lang="el-GR" sz="2000" baseline="-25000" dirty="0">
                    <a:solidFill>
                      <a:srgbClr val="1C1C1C"/>
                    </a:solidFill>
                    <a:latin typeface="Calibri"/>
                  </a:endParaRPr>
                </a:p>
              </p:txBody>
            </p:sp>
            <p:sp>
              <p:nvSpPr>
                <p:cNvPr id="27" name="Text Box 6"/>
                <p:cNvSpPr txBox="1">
                  <a:spLocks noChangeArrowheads="1"/>
                </p:cNvSpPr>
                <p:nvPr/>
              </p:nvSpPr>
              <p:spPr bwMode="auto">
                <a:xfrm rot="3563509">
                  <a:off x="5677929" y="3379384"/>
                  <a:ext cx="2880584" cy="400110"/>
                </a:xfrm>
                <a:prstGeom prst="rect">
                  <a:avLst/>
                </a:prstGeom>
                <a:noFill/>
                <a:ln w="9525">
                  <a:noFill/>
                  <a:miter lim="800000"/>
                  <a:headEnd/>
                  <a:tailEnd/>
                </a:ln>
              </p:spPr>
              <p:txBody>
                <a:bodyPr wrap="none">
                  <a:spAutoFit/>
                </a:bodyPr>
                <a:lstStyle/>
                <a:p>
                  <a:r>
                    <a:rPr lang="el-GR" sz="2000" dirty="0">
                      <a:solidFill>
                        <a:prstClr val="black"/>
                      </a:solidFill>
                      <a:latin typeface="Calibri"/>
                    </a:rPr>
                    <a:t>Ξηρές Πολικές </a:t>
                  </a:r>
                  <a:r>
                    <a:rPr lang="el-GR" sz="2000" dirty="0" smtClean="0">
                      <a:solidFill>
                        <a:prstClr val="black"/>
                      </a:solidFill>
                      <a:latin typeface="Calibri"/>
                    </a:rPr>
                    <a:t>δυνάμεις, </a:t>
                  </a:r>
                  <a:r>
                    <a:rPr lang="en-US" sz="2000" dirty="0">
                      <a:solidFill>
                        <a:prstClr val="black"/>
                      </a:solidFill>
                      <a:latin typeface="Calibri"/>
                    </a:rPr>
                    <a:t>i</a:t>
                  </a:r>
                  <a:r>
                    <a:rPr lang="en-US" sz="2000" baseline="-25000" dirty="0">
                      <a:solidFill>
                        <a:prstClr val="black"/>
                      </a:solidFill>
                      <a:latin typeface="Calibri"/>
                    </a:rPr>
                    <a:t>p</a:t>
                  </a:r>
                  <a:endParaRPr lang="el-GR" sz="2000" baseline="-25000" dirty="0">
                    <a:solidFill>
                      <a:prstClr val="black"/>
                    </a:solidFill>
                    <a:latin typeface="Calibri"/>
                  </a:endParaRPr>
                </a:p>
              </p:txBody>
            </p:sp>
            <p:sp>
              <p:nvSpPr>
                <p:cNvPr id="28" name="Text Box 7"/>
                <p:cNvSpPr txBox="1">
                  <a:spLocks noChangeArrowheads="1"/>
                </p:cNvSpPr>
                <p:nvPr/>
              </p:nvSpPr>
              <p:spPr bwMode="auto">
                <a:xfrm rot="18083205">
                  <a:off x="2751269" y="3744430"/>
                  <a:ext cx="3434041" cy="400110"/>
                </a:xfrm>
                <a:prstGeom prst="rect">
                  <a:avLst/>
                </a:prstGeom>
                <a:noFill/>
                <a:ln w="9525">
                  <a:noFill/>
                  <a:miter lim="800000"/>
                  <a:headEnd/>
                  <a:tailEnd/>
                </a:ln>
              </p:spPr>
              <p:txBody>
                <a:bodyPr wrap="none">
                  <a:spAutoFit/>
                </a:bodyPr>
                <a:lstStyle/>
                <a:p>
                  <a:r>
                    <a:rPr lang="el-GR" sz="2000" dirty="0">
                      <a:solidFill>
                        <a:prstClr val="black"/>
                      </a:solidFill>
                      <a:latin typeface="Calibri"/>
                    </a:rPr>
                    <a:t>Δυνάμεις δεσμών </a:t>
                  </a:r>
                  <a:r>
                    <a:rPr lang="el-GR" sz="2000" dirty="0" smtClean="0">
                      <a:solidFill>
                        <a:prstClr val="black"/>
                      </a:solidFill>
                      <a:latin typeface="Calibri"/>
                    </a:rPr>
                    <a:t>υδρογόνου, </a:t>
                  </a:r>
                  <a:r>
                    <a:rPr lang="en-US" sz="2000" dirty="0">
                      <a:solidFill>
                        <a:prstClr val="black"/>
                      </a:solidFill>
                      <a:latin typeface="Calibri"/>
                    </a:rPr>
                    <a:t>i</a:t>
                  </a:r>
                  <a:r>
                    <a:rPr lang="en-US" sz="2000" baseline="-25000" dirty="0">
                      <a:solidFill>
                        <a:prstClr val="black"/>
                      </a:solidFill>
                      <a:latin typeface="Calibri"/>
                    </a:rPr>
                    <a:t>h</a:t>
                  </a:r>
                  <a:endParaRPr lang="el-GR" sz="2000" baseline="-25000" dirty="0">
                    <a:solidFill>
                      <a:prstClr val="black"/>
                    </a:solidFill>
                    <a:latin typeface="Calibri"/>
                  </a:endParaRPr>
                </a:p>
              </p:txBody>
            </p:sp>
          </p:grpSp>
          <p:grpSp>
            <p:nvGrpSpPr>
              <p:cNvPr id="3" name="53 - Ομάδα"/>
              <p:cNvGrpSpPr/>
              <p:nvPr/>
            </p:nvGrpSpPr>
            <p:grpSpPr>
              <a:xfrm>
                <a:off x="4572000" y="2214554"/>
                <a:ext cx="3929090" cy="2930546"/>
                <a:chOff x="4572000" y="2214554"/>
                <a:chExt cx="3929090" cy="2930546"/>
              </a:xfrm>
            </p:grpSpPr>
            <p:cxnSp>
              <p:nvCxnSpPr>
                <p:cNvPr id="31" name="30 - Ευθεία γραμμή σύνδεσης"/>
                <p:cNvCxnSpPr/>
                <p:nvPr/>
              </p:nvCxnSpPr>
              <p:spPr>
                <a:xfrm>
                  <a:off x="4572000" y="5143512"/>
                  <a:ext cx="3929090"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a:off x="4714876" y="4786322"/>
                  <a:ext cx="3571900"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32 - Ευθεία γραμμή σύνδεσης"/>
                <p:cNvCxnSpPr/>
                <p:nvPr/>
              </p:nvCxnSpPr>
              <p:spPr>
                <a:xfrm>
                  <a:off x="5000628" y="4429132"/>
                  <a:ext cx="3071834"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a:off x="5286380" y="4071942"/>
                  <a:ext cx="2571768"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p:nvPr/>
              </p:nvCxnSpPr>
              <p:spPr>
                <a:xfrm>
                  <a:off x="5429256" y="3714752"/>
                  <a:ext cx="2214578"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a:off x="5715008" y="3286124"/>
                  <a:ext cx="1643074"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5857884" y="2928934"/>
                  <a:ext cx="1357322"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47 - Ευθεία γραμμή σύνδεσης"/>
                <p:cNvCxnSpPr/>
                <p:nvPr/>
              </p:nvCxnSpPr>
              <p:spPr>
                <a:xfrm>
                  <a:off x="6143636" y="2571744"/>
                  <a:ext cx="857256"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p:nvPr/>
              </p:nvCxnSpPr>
              <p:spPr>
                <a:xfrm>
                  <a:off x="6286512" y="2214554"/>
                  <a:ext cx="500066"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 name="54 - Ομάδα"/>
            <p:cNvGrpSpPr/>
            <p:nvPr/>
          </p:nvGrpSpPr>
          <p:grpSpPr>
            <a:xfrm rot="7197642">
              <a:off x="5111243" y="3187856"/>
              <a:ext cx="3929090" cy="2879241"/>
              <a:chOff x="4572000" y="2214554"/>
              <a:chExt cx="3929090" cy="2930546"/>
            </a:xfrm>
          </p:grpSpPr>
          <p:cxnSp>
            <p:nvCxnSpPr>
              <p:cNvPr id="56" name="55 - Ευθεία γραμμή σύνδεσης"/>
              <p:cNvCxnSpPr/>
              <p:nvPr/>
            </p:nvCxnSpPr>
            <p:spPr>
              <a:xfrm>
                <a:off x="4572000" y="5143512"/>
                <a:ext cx="3929090"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56 - Ευθεία γραμμή σύνδεσης"/>
              <p:cNvCxnSpPr/>
              <p:nvPr/>
            </p:nvCxnSpPr>
            <p:spPr>
              <a:xfrm>
                <a:off x="4714876" y="4786322"/>
                <a:ext cx="3571900"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57 - Ευθεία γραμμή σύνδεσης"/>
              <p:cNvCxnSpPr/>
              <p:nvPr/>
            </p:nvCxnSpPr>
            <p:spPr>
              <a:xfrm>
                <a:off x="5000628" y="4429132"/>
                <a:ext cx="3071834"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58 - Ευθεία γραμμή σύνδεσης"/>
              <p:cNvCxnSpPr/>
              <p:nvPr/>
            </p:nvCxnSpPr>
            <p:spPr>
              <a:xfrm>
                <a:off x="5286380" y="4071942"/>
                <a:ext cx="2571768"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59 - Ευθεία γραμμή σύνδεσης"/>
              <p:cNvCxnSpPr/>
              <p:nvPr/>
            </p:nvCxnSpPr>
            <p:spPr>
              <a:xfrm>
                <a:off x="5429256" y="3714752"/>
                <a:ext cx="2214578"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60 - Ευθεία γραμμή σύνδεσης"/>
              <p:cNvCxnSpPr/>
              <p:nvPr/>
            </p:nvCxnSpPr>
            <p:spPr>
              <a:xfrm>
                <a:off x="5715008" y="3286124"/>
                <a:ext cx="1643074"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61 - Ευθεία γραμμή σύνδεσης"/>
              <p:cNvCxnSpPr/>
              <p:nvPr/>
            </p:nvCxnSpPr>
            <p:spPr>
              <a:xfrm>
                <a:off x="5857884" y="2928934"/>
                <a:ext cx="135732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62 - Ευθεία γραμμή σύνδεσης"/>
              <p:cNvCxnSpPr/>
              <p:nvPr/>
            </p:nvCxnSpPr>
            <p:spPr>
              <a:xfrm>
                <a:off x="6143636" y="2571744"/>
                <a:ext cx="857256"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63 - Ευθεία γραμμή σύνδεσης"/>
              <p:cNvCxnSpPr/>
              <p:nvPr/>
            </p:nvCxnSpPr>
            <p:spPr>
              <a:xfrm>
                <a:off x="6286512" y="2214554"/>
                <a:ext cx="500066"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5" name="64 - Ομάδα"/>
            <p:cNvGrpSpPr/>
            <p:nvPr/>
          </p:nvGrpSpPr>
          <p:grpSpPr>
            <a:xfrm rot="14382737">
              <a:off x="4098083" y="3190086"/>
              <a:ext cx="3929090" cy="2930546"/>
              <a:chOff x="4572000" y="2214554"/>
              <a:chExt cx="3929090" cy="2930546"/>
            </a:xfrm>
          </p:grpSpPr>
          <p:cxnSp>
            <p:nvCxnSpPr>
              <p:cNvPr id="66" name="65 - Ευθεία γραμμή σύνδεσης"/>
              <p:cNvCxnSpPr/>
              <p:nvPr/>
            </p:nvCxnSpPr>
            <p:spPr>
              <a:xfrm>
                <a:off x="4572000" y="5143512"/>
                <a:ext cx="3929090"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7" name="66 - Ευθεία γραμμή σύνδεσης"/>
              <p:cNvCxnSpPr/>
              <p:nvPr/>
            </p:nvCxnSpPr>
            <p:spPr>
              <a:xfrm>
                <a:off x="4714876" y="4786322"/>
                <a:ext cx="3571900"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8" name="67 - Ευθεία γραμμή σύνδεσης"/>
              <p:cNvCxnSpPr/>
              <p:nvPr/>
            </p:nvCxnSpPr>
            <p:spPr>
              <a:xfrm>
                <a:off x="5000628" y="4429132"/>
                <a:ext cx="3071834"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9" name="68 - Ευθεία γραμμή σύνδεσης"/>
              <p:cNvCxnSpPr/>
              <p:nvPr/>
            </p:nvCxnSpPr>
            <p:spPr>
              <a:xfrm>
                <a:off x="5286380" y="4071942"/>
                <a:ext cx="2571768"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0" name="69 - Ευθεία γραμμή σύνδεσης"/>
              <p:cNvCxnSpPr/>
              <p:nvPr/>
            </p:nvCxnSpPr>
            <p:spPr>
              <a:xfrm>
                <a:off x="5429256" y="3714752"/>
                <a:ext cx="2214578"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1" name="70 - Ευθεία γραμμή σύνδεσης"/>
              <p:cNvCxnSpPr/>
              <p:nvPr/>
            </p:nvCxnSpPr>
            <p:spPr>
              <a:xfrm>
                <a:off x="5715008" y="3286124"/>
                <a:ext cx="1643074"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2" name="71 - Ευθεία γραμμή σύνδεσης"/>
              <p:cNvCxnSpPr/>
              <p:nvPr/>
            </p:nvCxnSpPr>
            <p:spPr>
              <a:xfrm>
                <a:off x="5857884" y="2928934"/>
                <a:ext cx="1357322"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3" name="72 - Ευθεία γραμμή σύνδεσης"/>
              <p:cNvCxnSpPr/>
              <p:nvPr/>
            </p:nvCxnSpPr>
            <p:spPr>
              <a:xfrm>
                <a:off x="6143636" y="2571744"/>
                <a:ext cx="857256"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4" name="73 - Ευθεία γραμμή σύνδεσης"/>
              <p:cNvCxnSpPr/>
              <p:nvPr/>
            </p:nvCxnSpPr>
            <p:spPr>
              <a:xfrm>
                <a:off x="6286512" y="2214554"/>
                <a:ext cx="500066" cy="1588"/>
              </a:xfrm>
              <a:prstGeom prst="line">
                <a:avLst/>
              </a:prstGeom>
              <a:ln>
                <a:solidFill>
                  <a:srgbClr val="00CC00"/>
                </a:solidFill>
              </a:ln>
            </p:spPr>
            <p:style>
              <a:lnRef idx="1">
                <a:schemeClr val="accent1"/>
              </a:lnRef>
              <a:fillRef idx="0">
                <a:schemeClr val="accent1"/>
              </a:fillRef>
              <a:effectRef idx="0">
                <a:schemeClr val="accent1"/>
              </a:effectRef>
              <a:fontRef idx="minor">
                <a:schemeClr val="tx1"/>
              </a:fontRef>
            </p:style>
          </p:cxnSp>
        </p:grpSp>
      </p:grpSp>
      <p:sp>
        <p:nvSpPr>
          <p:cNvPr id="39" name="38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3459178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16632"/>
            <a:ext cx="9144000" cy="908720"/>
          </a:xfrm>
        </p:spPr>
        <p:txBody>
          <a:bodyPr>
            <a:noAutofit/>
          </a:bodyPr>
          <a:lstStyle/>
          <a:p>
            <a:pPr eaLnBrk="1" hangingPunct="1"/>
            <a:r>
              <a:rPr lang="el-GR" sz="3600" dirty="0" smtClean="0"/>
              <a:t>Γιατί είναι καλύτερο το μοντέλο με διαχωρισμένες τις δυνάμεις συνοχής; </a:t>
            </a:r>
            <a:r>
              <a:rPr lang="el-GR" sz="3000" b="0" dirty="0" smtClean="0"/>
              <a:t>(1 από 2)</a:t>
            </a:r>
          </a:p>
        </p:txBody>
      </p:sp>
      <p:sp>
        <p:nvSpPr>
          <p:cNvPr id="32771" name="Rectangle 3"/>
          <p:cNvSpPr>
            <a:spLocks noGrp="1" noChangeArrowheads="1"/>
          </p:cNvSpPr>
          <p:nvPr>
            <p:ph type="body" idx="1"/>
          </p:nvPr>
        </p:nvSpPr>
        <p:spPr>
          <a:xfrm>
            <a:off x="285720" y="1571612"/>
            <a:ext cx="8715436" cy="5000660"/>
          </a:xfrm>
        </p:spPr>
        <p:txBody>
          <a:bodyPr>
            <a:noAutofit/>
          </a:bodyPr>
          <a:lstStyle/>
          <a:p>
            <a:pPr>
              <a:lnSpc>
                <a:spcPct val="114000"/>
              </a:lnSpc>
              <a:spcBef>
                <a:spcPts val="1200"/>
              </a:spcBef>
            </a:pPr>
            <a:r>
              <a:rPr lang="el-GR" sz="2400" dirty="0" smtClean="0"/>
              <a:t>Είδαμε ότι η παγκόσμια παράμετρος διαλυτότητας </a:t>
            </a:r>
            <a:r>
              <a:rPr lang="en-US" sz="2400" dirty="0" smtClean="0"/>
              <a:t>(Hildebrand) </a:t>
            </a:r>
            <a:r>
              <a:rPr lang="el-GR" sz="2400" b="1" dirty="0" smtClean="0"/>
              <a:t>δ</a:t>
            </a:r>
            <a:r>
              <a:rPr lang="en-US" sz="2400" dirty="0" smtClean="0"/>
              <a:t> </a:t>
            </a:r>
            <a:r>
              <a:rPr lang="el-GR" sz="2400" dirty="0" smtClean="0"/>
              <a:t>μπορεί να οδηγήσει σε λανθασμένες προβλέψεις.</a:t>
            </a:r>
          </a:p>
          <a:p>
            <a:pPr>
              <a:lnSpc>
                <a:spcPct val="114000"/>
              </a:lnSpc>
              <a:spcBef>
                <a:spcPts val="1200"/>
              </a:spcBef>
            </a:pPr>
            <a:r>
              <a:rPr lang="el-GR" sz="2400" dirty="0" smtClean="0"/>
              <a:t>Ο διαχωρισμός της παραμέτρου </a:t>
            </a:r>
            <a:r>
              <a:rPr lang="el-GR" sz="2400" b="1" dirty="0" smtClean="0"/>
              <a:t>δ </a:t>
            </a:r>
            <a:r>
              <a:rPr lang="el-GR" sz="2400" dirty="0" smtClean="0"/>
              <a:t>σε τρεις επί μέρους συνιστώσες αυξάνει την </a:t>
            </a:r>
            <a:r>
              <a:rPr lang="el-GR" sz="2400" b="1" dirty="0" smtClean="0"/>
              <a:t>ακρίβεια</a:t>
            </a:r>
            <a:r>
              <a:rPr lang="el-GR" sz="2400" dirty="0" smtClean="0"/>
              <a:t> με την οποία μπορούμε να περιγράψουμε τις μοριακές δυνάμεις που ασκούνται μεταξύ των συστατικών ενός </a:t>
            </a:r>
            <a:r>
              <a:rPr lang="el-GR" sz="2400" b="1" dirty="0" smtClean="0"/>
              <a:t>διαλύματος.</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3</a:t>
            </a:fld>
            <a:endParaRPr lang="el-GR" dirty="0">
              <a:solidFill>
                <a:prstClr val="black"/>
              </a:solidFill>
            </a:endParaRPr>
          </a:p>
        </p:txBody>
      </p:sp>
    </p:spTree>
    <p:extLst>
      <p:ext uri="{BB962C8B-B14F-4D97-AF65-F5344CB8AC3E}">
        <p14:creationId xmlns:p14="http://schemas.microsoft.com/office/powerpoint/2010/main" val="213239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Η εύρεση της θέσης στο τριγωνικό διάγραμμα</a:t>
            </a:r>
            <a:endParaRPr lang="el-GR" dirty="0"/>
          </a:p>
        </p:txBody>
      </p:sp>
      <p:sp>
        <p:nvSpPr>
          <p:cNvPr id="3" name="2 - Θέση περιεχομένου"/>
          <p:cNvSpPr>
            <a:spLocks noGrp="1"/>
          </p:cNvSpPr>
          <p:nvPr>
            <p:ph idx="1"/>
          </p:nvPr>
        </p:nvSpPr>
        <p:spPr>
          <a:xfrm>
            <a:off x="785786" y="2196694"/>
            <a:ext cx="2857520" cy="1714512"/>
          </a:xfrm>
        </p:spPr>
        <p:txBody>
          <a:bodyPr>
            <a:noAutofit/>
          </a:bodyPr>
          <a:lstStyle/>
          <a:p>
            <a:pPr>
              <a:spcBef>
                <a:spcPts val="1800"/>
              </a:spcBef>
              <a:buNone/>
            </a:pPr>
            <a:r>
              <a:rPr lang="el-GR" sz="2400" dirty="0" smtClean="0"/>
              <a:t>Παράδειγμα:</a:t>
            </a:r>
          </a:p>
          <a:p>
            <a:pPr>
              <a:spcBef>
                <a:spcPts val="1800"/>
              </a:spcBef>
              <a:buNone/>
            </a:pPr>
            <a:r>
              <a:rPr lang="el-GR" sz="2400" b="1" dirty="0" smtClean="0"/>
              <a:t>Χλωροφόρμιο</a:t>
            </a:r>
          </a:p>
          <a:p>
            <a:pPr>
              <a:spcBef>
                <a:spcPts val="1800"/>
              </a:spcBef>
              <a:buNone/>
            </a:pPr>
            <a:r>
              <a:rPr lang="en-US" sz="2400" dirty="0" smtClean="0"/>
              <a:t>f</a:t>
            </a:r>
            <a:r>
              <a:rPr lang="en-US" sz="2400" baseline="-25000" dirty="0" smtClean="0"/>
              <a:t>d</a:t>
            </a:r>
            <a:r>
              <a:rPr lang="en-US" sz="2400" dirty="0" smtClean="0"/>
              <a:t>=68, f</a:t>
            </a:r>
            <a:r>
              <a:rPr lang="en-US" sz="2400" baseline="-25000" dirty="0" smtClean="0"/>
              <a:t>p</a:t>
            </a:r>
            <a:r>
              <a:rPr lang="en-US" sz="2400" dirty="0" smtClean="0"/>
              <a:t>=11, f</a:t>
            </a:r>
            <a:r>
              <a:rPr lang="en-US" sz="2400" baseline="-25000" dirty="0" smtClean="0"/>
              <a:t>h</a:t>
            </a:r>
            <a:r>
              <a:rPr lang="en-US" sz="2400" dirty="0" smtClean="0"/>
              <a:t>=21</a:t>
            </a:r>
            <a:endParaRPr lang="el-GR" sz="2400" dirty="0"/>
          </a:p>
        </p:txBody>
      </p:sp>
      <p:grpSp>
        <p:nvGrpSpPr>
          <p:cNvPr id="4" name="Ομάδα 3"/>
          <p:cNvGrpSpPr/>
          <p:nvPr/>
        </p:nvGrpSpPr>
        <p:grpSpPr>
          <a:xfrm>
            <a:off x="3643306" y="1428736"/>
            <a:ext cx="4907869" cy="4964940"/>
            <a:chOff x="3643306" y="1428736"/>
            <a:chExt cx="4907869" cy="4964940"/>
          </a:xfrm>
        </p:grpSpPr>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3306" y="1428736"/>
              <a:ext cx="4857784" cy="4964940"/>
            </a:xfrm>
            <a:prstGeom prst="rect">
              <a:avLst/>
            </a:prstGeom>
            <a:noFill/>
            <a:ln w="9525">
              <a:noFill/>
              <a:miter lim="800000"/>
              <a:headEnd/>
              <a:tailEnd/>
            </a:ln>
            <a:effectLst/>
          </p:spPr>
        </p:pic>
        <p:sp>
          <p:nvSpPr>
            <p:cNvPr id="49" name="48 - TextBox"/>
            <p:cNvSpPr txBox="1"/>
            <p:nvPr/>
          </p:nvSpPr>
          <p:spPr>
            <a:xfrm>
              <a:off x="6715140" y="5857891"/>
              <a:ext cx="550151" cy="523220"/>
            </a:xfrm>
            <a:prstGeom prst="rect">
              <a:avLst/>
            </a:prstGeom>
            <a:noFill/>
            <a:ln>
              <a:noFill/>
            </a:ln>
          </p:spPr>
          <p:txBody>
            <a:bodyPr wrap="none" rtlCol="0">
              <a:spAutoFit/>
            </a:bodyPr>
            <a:lstStyle/>
            <a:p>
              <a:r>
                <a:rPr lang="en-US" sz="2800" b="1" dirty="0" smtClean="0">
                  <a:solidFill>
                    <a:srgbClr val="7E7C1E"/>
                  </a:solidFill>
                  <a:latin typeface="Calibri"/>
                </a:rPr>
                <a:t>68</a:t>
              </a:r>
              <a:endParaRPr lang="el-GR" sz="2800" b="1" dirty="0">
                <a:solidFill>
                  <a:srgbClr val="7E7C1E"/>
                </a:solidFill>
                <a:latin typeface="Calibri"/>
              </a:endParaRPr>
            </a:p>
          </p:txBody>
        </p:sp>
        <p:sp>
          <p:nvSpPr>
            <p:cNvPr id="50" name="49 - TextBox"/>
            <p:cNvSpPr txBox="1"/>
            <p:nvPr/>
          </p:nvSpPr>
          <p:spPr>
            <a:xfrm>
              <a:off x="8001024" y="5000635"/>
              <a:ext cx="550151" cy="523220"/>
            </a:xfrm>
            <a:prstGeom prst="rect">
              <a:avLst/>
            </a:prstGeom>
            <a:noFill/>
            <a:ln>
              <a:noFill/>
            </a:ln>
          </p:spPr>
          <p:txBody>
            <a:bodyPr wrap="none" rtlCol="0">
              <a:spAutoFit/>
            </a:bodyPr>
            <a:lstStyle/>
            <a:p>
              <a:r>
                <a:rPr lang="en-US" sz="2800" b="1" dirty="0" smtClean="0">
                  <a:solidFill>
                    <a:srgbClr val="820000"/>
                  </a:solidFill>
                  <a:latin typeface="Calibri"/>
                </a:rPr>
                <a:t>11</a:t>
              </a:r>
              <a:endParaRPr lang="el-GR" sz="2800" b="1" dirty="0">
                <a:solidFill>
                  <a:srgbClr val="820000"/>
                </a:solidFill>
                <a:latin typeface="Calibri"/>
              </a:endParaRPr>
            </a:p>
          </p:txBody>
        </p:sp>
        <p:sp>
          <p:nvSpPr>
            <p:cNvPr id="54" name="53 - TextBox"/>
            <p:cNvSpPr txBox="1"/>
            <p:nvPr/>
          </p:nvSpPr>
          <p:spPr>
            <a:xfrm>
              <a:off x="5143504" y="2285991"/>
              <a:ext cx="550151" cy="523220"/>
            </a:xfrm>
            <a:prstGeom prst="rect">
              <a:avLst/>
            </a:prstGeom>
            <a:noFill/>
            <a:ln>
              <a:noFill/>
            </a:ln>
          </p:spPr>
          <p:txBody>
            <a:bodyPr wrap="none" rtlCol="0">
              <a:spAutoFit/>
            </a:bodyPr>
            <a:lstStyle/>
            <a:p>
              <a:r>
                <a:rPr lang="en-US" sz="2800" b="1" dirty="0" smtClean="0">
                  <a:solidFill>
                    <a:srgbClr val="004A82"/>
                  </a:solidFill>
                  <a:latin typeface="Calibri"/>
                </a:rPr>
                <a:t>21</a:t>
              </a:r>
              <a:endParaRPr lang="el-GR" sz="2800" b="1" dirty="0">
                <a:solidFill>
                  <a:srgbClr val="004A82"/>
                </a:solidFill>
                <a:latin typeface="Calibri"/>
              </a:endParaRPr>
            </a:p>
          </p:txBody>
        </p:sp>
        <p:sp>
          <p:nvSpPr>
            <p:cNvPr id="56" name="55 - Έλλειψη"/>
            <p:cNvSpPr/>
            <p:nvPr/>
          </p:nvSpPr>
          <p:spPr>
            <a:xfrm>
              <a:off x="7000892" y="5214950"/>
              <a:ext cx="214314" cy="1428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0" name="39 - Ευθεία γραμμή σύνδεσης"/>
            <p:cNvCxnSpPr/>
            <p:nvPr/>
          </p:nvCxnSpPr>
          <p:spPr>
            <a:xfrm rot="5400000" flipH="1" flipV="1">
              <a:off x="6500826" y="4714883"/>
              <a:ext cx="1357322" cy="785818"/>
            </a:xfrm>
            <a:prstGeom prst="line">
              <a:avLst/>
            </a:prstGeom>
            <a:ln w="19050">
              <a:solidFill>
                <a:srgbClr val="7E7C1E"/>
              </a:solidFill>
              <a:prstDash val="dash"/>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4214810" y="5286387"/>
              <a:ext cx="3786214" cy="1588"/>
            </a:xfrm>
            <a:prstGeom prst="line">
              <a:avLst/>
            </a:prstGeom>
            <a:ln w="19050">
              <a:solidFill>
                <a:srgbClr val="820000"/>
              </a:solidFill>
              <a:prstDash val="dash"/>
            </a:ln>
          </p:spPr>
          <p:style>
            <a:lnRef idx="1">
              <a:schemeClr val="accent1"/>
            </a:lnRef>
            <a:fillRef idx="0">
              <a:schemeClr val="accent1"/>
            </a:fillRef>
            <a:effectRef idx="0">
              <a:schemeClr val="accent1"/>
            </a:effectRef>
            <a:fontRef idx="minor">
              <a:schemeClr val="tx1"/>
            </a:fontRef>
          </p:style>
        </p:cxnSp>
        <p:cxnSp>
          <p:nvCxnSpPr>
            <p:cNvPr id="52" name="51 - Ευθεία γραμμή σύνδεσης"/>
            <p:cNvCxnSpPr/>
            <p:nvPr/>
          </p:nvCxnSpPr>
          <p:spPr>
            <a:xfrm rot="16200000" flipH="1">
              <a:off x="4929190" y="3357561"/>
              <a:ext cx="3214710" cy="1785950"/>
            </a:xfrm>
            <a:prstGeom prst="line">
              <a:avLst/>
            </a:prstGeom>
            <a:ln w="19050">
              <a:solidFill>
                <a:srgbClr val="004A82"/>
              </a:solidFill>
              <a:prstDash val="dashDot"/>
            </a:ln>
          </p:spPr>
          <p:style>
            <a:lnRef idx="1">
              <a:schemeClr val="accent1"/>
            </a:lnRef>
            <a:fillRef idx="0">
              <a:schemeClr val="accent1"/>
            </a:fillRef>
            <a:effectRef idx="0">
              <a:schemeClr val="accent1"/>
            </a:effectRef>
            <a:fontRef idx="minor">
              <a:schemeClr val="tx1"/>
            </a:fontRef>
          </p:style>
        </p:cxnSp>
        <p:sp>
          <p:nvSpPr>
            <p:cNvPr id="12" name="11 - Έλλειψη"/>
            <p:cNvSpPr/>
            <p:nvPr/>
          </p:nvSpPr>
          <p:spPr>
            <a:xfrm>
              <a:off x="7000892" y="5143512"/>
              <a:ext cx="214314" cy="21431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13" name="12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4175015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Η θέση ενός διαλύτη στο τριγωνικό διάγραμμα</a:t>
            </a:r>
            <a:endParaRPr lang="el-GR" dirty="0"/>
          </a:p>
        </p:txBody>
      </p:sp>
      <p:sp>
        <p:nvSpPr>
          <p:cNvPr id="3" name="2 - Θέση περιεχομένου"/>
          <p:cNvSpPr>
            <a:spLocks noGrp="1"/>
          </p:cNvSpPr>
          <p:nvPr>
            <p:ph idx="1"/>
          </p:nvPr>
        </p:nvSpPr>
        <p:spPr>
          <a:xfrm>
            <a:off x="755576" y="2214553"/>
            <a:ext cx="3066134" cy="1928826"/>
          </a:xfrm>
        </p:spPr>
        <p:txBody>
          <a:bodyPr>
            <a:noAutofit/>
          </a:bodyPr>
          <a:lstStyle/>
          <a:p>
            <a:pPr>
              <a:spcBef>
                <a:spcPts val="1800"/>
              </a:spcBef>
              <a:buNone/>
            </a:pPr>
            <a:r>
              <a:rPr lang="el-GR" sz="2400" dirty="0" smtClean="0"/>
              <a:t>Παράδειγμα:</a:t>
            </a:r>
          </a:p>
          <a:p>
            <a:pPr>
              <a:spcBef>
                <a:spcPts val="1800"/>
              </a:spcBef>
              <a:buNone/>
            </a:pPr>
            <a:r>
              <a:rPr lang="el-GR" sz="2400" b="1" dirty="0" smtClean="0"/>
              <a:t>Εξάνιο</a:t>
            </a:r>
          </a:p>
          <a:p>
            <a:pPr>
              <a:spcBef>
                <a:spcPts val="1800"/>
              </a:spcBef>
              <a:buNone/>
            </a:pPr>
            <a:r>
              <a:rPr lang="en-US" sz="2400" dirty="0" smtClean="0"/>
              <a:t>f</a:t>
            </a:r>
            <a:r>
              <a:rPr lang="en-US" sz="2400" baseline="-25000" dirty="0" smtClean="0"/>
              <a:t>d</a:t>
            </a:r>
            <a:r>
              <a:rPr lang="en-US" sz="2400" dirty="0" smtClean="0"/>
              <a:t>=</a:t>
            </a:r>
            <a:r>
              <a:rPr lang="el-GR" sz="2400" dirty="0" smtClean="0"/>
              <a:t>100</a:t>
            </a:r>
            <a:r>
              <a:rPr lang="en-US" sz="2400" dirty="0" smtClean="0"/>
              <a:t>, f</a:t>
            </a:r>
            <a:r>
              <a:rPr lang="en-US" sz="2400" baseline="-25000" dirty="0" smtClean="0"/>
              <a:t>p</a:t>
            </a:r>
            <a:r>
              <a:rPr lang="en-US" sz="2400" dirty="0" smtClean="0"/>
              <a:t>=</a:t>
            </a:r>
            <a:r>
              <a:rPr lang="el-GR" sz="2400" dirty="0" smtClean="0"/>
              <a:t>0</a:t>
            </a:r>
            <a:r>
              <a:rPr lang="en-US" sz="2400" dirty="0" smtClean="0"/>
              <a:t>, f</a:t>
            </a:r>
            <a:r>
              <a:rPr lang="en-US" sz="2400" baseline="-25000" dirty="0" smtClean="0"/>
              <a:t>h</a:t>
            </a:r>
            <a:r>
              <a:rPr lang="en-US" sz="2400" dirty="0" smtClean="0"/>
              <a:t>=</a:t>
            </a:r>
            <a:r>
              <a:rPr lang="el-GR" sz="2400" dirty="0" smtClean="0"/>
              <a:t>0</a:t>
            </a:r>
            <a:endParaRPr lang="el-GR" sz="2400" dirty="0"/>
          </a:p>
        </p:txBody>
      </p:sp>
      <p:grpSp>
        <p:nvGrpSpPr>
          <p:cNvPr id="4" name="Ομάδα 3"/>
          <p:cNvGrpSpPr/>
          <p:nvPr/>
        </p:nvGrpSpPr>
        <p:grpSpPr>
          <a:xfrm>
            <a:off x="3643306" y="1428736"/>
            <a:ext cx="5072098" cy="4962259"/>
            <a:chOff x="3643306" y="1428736"/>
            <a:chExt cx="5072098" cy="4962259"/>
          </a:xfrm>
        </p:grpSpPr>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3306" y="1428736"/>
              <a:ext cx="4857784" cy="4929222"/>
            </a:xfrm>
            <a:prstGeom prst="rect">
              <a:avLst/>
            </a:prstGeom>
            <a:noFill/>
            <a:ln w="9525">
              <a:noFill/>
              <a:miter lim="800000"/>
              <a:headEnd/>
              <a:tailEnd/>
            </a:ln>
            <a:effectLst/>
          </p:spPr>
        </p:pic>
        <p:sp>
          <p:nvSpPr>
            <p:cNvPr id="49" name="48 - TextBox"/>
            <p:cNvSpPr txBox="1"/>
            <p:nvPr/>
          </p:nvSpPr>
          <p:spPr>
            <a:xfrm>
              <a:off x="7643834" y="5929330"/>
              <a:ext cx="651140" cy="461665"/>
            </a:xfrm>
            <a:prstGeom prst="rect">
              <a:avLst/>
            </a:prstGeom>
            <a:noFill/>
            <a:ln>
              <a:noFill/>
            </a:ln>
          </p:spPr>
          <p:txBody>
            <a:bodyPr wrap="none" rtlCol="0">
              <a:spAutoFit/>
            </a:bodyPr>
            <a:lstStyle/>
            <a:p>
              <a:r>
                <a:rPr lang="el-GR" sz="2400" b="1" dirty="0" smtClean="0">
                  <a:solidFill>
                    <a:srgbClr val="EEECE1">
                      <a:lumMod val="50000"/>
                    </a:srgbClr>
                  </a:solidFill>
                  <a:latin typeface="Calibri"/>
                </a:rPr>
                <a:t>100</a:t>
              </a:r>
              <a:endParaRPr lang="el-GR" sz="2400" b="1" dirty="0">
                <a:solidFill>
                  <a:srgbClr val="EEECE1">
                    <a:lumMod val="50000"/>
                  </a:srgbClr>
                </a:solidFill>
                <a:latin typeface="Calibri"/>
              </a:endParaRPr>
            </a:p>
          </p:txBody>
        </p:sp>
        <p:sp>
          <p:nvSpPr>
            <p:cNvPr id="50" name="49 - TextBox"/>
            <p:cNvSpPr txBox="1"/>
            <p:nvPr/>
          </p:nvSpPr>
          <p:spPr>
            <a:xfrm>
              <a:off x="8286776" y="5286388"/>
              <a:ext cx="340158" cy="461665"/>
            </a:xfrm>
            <a:prstGeom prst="rect">
              <a:avLst/>
            </a:prstGeom>
            <a:noFill/>
            <a:ln>
              <a:noFill/>
            </a:ln>
          </p:spPr>
          <p:txBody>
            <a:bodyPr wrap="none" rtlCol="0">
              <a:spAutoFit/>
            </a:bodyPr>
            <a:lstStyle/>
            <a:p>
              <a:r>
                <a:rPr lang="el-GR" sz="2400" b="1" dirty="0" smtClean="0">
                  <a:solidFill>
                    <a:srgbClr val="820000"/>
                  </a:solidFill>
                  <a:latin typeface="Calibri"/>
                </a:rPr>
                <a:t>0</a:t>
              </a:r>
              <a:endParaRPr lang="el-GR" sz="2400" b="1" dirty="0">
                <a:solidFill>
                  <a:srgbClr val="820000"/>
                </a:solidFill>
                <a:latin typeface="Calibri"/>
              </a:endParaRPr>
            </a:p>
          </p:txBody>
        </p:sp>
        <p:sp>
          <p:nvSpPr>
            <p:cNvPr id="54" name="53 - TextBox"/>
            <p:cNvSpPr txBox="1"/>
            <p:nvPr/>
          </p:nvSpPr>
          <p:spPr>
            <a:xfrm>
              <a:off x="5572132" y="1500174"/>
              <a:ext cx="340158" cy="461665"/>
            </a:xfrm>
            <a:prstGeom prst="rect">
              <a:avLst/>
            </a:prstGeom>
            <a:noFill/>
            <a:ln>
              <a:noFill/>
            </a:ln>
          </p:spPr>
          <p:txBody>
            <a:bodyPr wrap="none" rtlCol="0">
              <a:spAutoFit/>
            </a:bodyPr>
            <a:lstStyle/>
            <a:p>
              <a:r>
                <a:rPr lang="el-GR" sz="2400" b="1" dirty="0" smtClean="0">
                  <a:solidFill>
                    <a:srgbClr val="004A82"/>
                  </a:solidFill>
                  <a:latin typeface="Calibri"/>
                </a:rPr>
                <a:t>0</a:t>
              </a:r>
              <a:endParaRPr lang="el-GR" sz="2400" b="1" dirty="0">
                <a:solidFill>
                  <a:srgbClr val="004A82"/>
                </a:solidFill>
                <a:latin typeface="Calibri"/>
              </a:endParaRPr>
            </a:p>
          </p:txBody>
        </p:sp>
        <p:sp>
          <p:nvSpPr>
            <p:cNvPr id="56" name="55 - Έλλειψη"/>
            <p:cNvSpPr/>
            <p:nvPr/>
          </p:nvSpPr>
          <p:spPr>
            <a:xfrm>
              <a:off x="7000892" y="5214950"/>
              <a:ext cx="214314" cy="1428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0" name="39 - Ευθεία γραμμή σύνδεσης"/>
            <p:cNvCxnSpPr/>
            <p:nvPr/>
          </p:nvCxnSpPr>
          <p:spPr>
            <a:xfrm rot="5400000" flipH="1" flipV="1">
              <a:off x="7822429" y="5179231"/>
              <a:ext cx="1143008" cy="642942"/>
            </a:xfrm>
            <a:prstGeom prst="line">
              <a:avLst/>
            </a:prstGeom>
            <a:ln w="19050">
              <a:solidFill>
                <a:srgbClr val="857B4B"/>
              </a:solidFill>
              <a:prstDash val="dash"/>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4857752" y="5715016"/>
              <a:ext cx="3786214" cy="1588"/>
            </a:xfrm>
            <a:prstGeom prst="line">
              <a:avLst/>
            </a:prstGeom>
            <a:ln w="19050">
              <a:solidFill>
                <a:srgbClr val="820000"/>
              </a:solidFill>
              <a:prstDash val="dash"/>
            </a:ln>
          </p:spPr>
          <p:style>
            <a:lnRef idx="1">
              <a:schemeClr val="accent1"/>
            </a:lnRef>
            <a:fillRef idx="0">
              <a:schemeClr val="accent1"/>
            </a:fillRef>
            <a:effectRef idx="0">
              <a:schemeClr val="accent1"/>
            </a:effectRef>
            <a:fontRef idx="minor">
              <a:schemeClr val="tx1"/>
            </a:fontRef>
          </p:style>
        </p:cxnSp>
        <p:cxnSp>
          <p:nvCxnSpPr>
            <p:cNvPr id="52" name="51 - Ευθεία γραμμή σύνδεσης"/>
            <p:cNvCxnSpPr/>
            <p:nvPr/>
          </p:nvCxnSpPr>
          <p:spPr>
            <a:xfrm rot="16200000" flipH="1">
              <a:off x="5429256" y="3143248"/>
              <a:ext cx="4071966" cy="2214578"/>
            </a:xfrm>
            <a:prstGeom prst="line">
              <a:avLst/>
            </a:prstGeom>
            <a:ln w="19050">
              <a:solidFill>
                <a:srgbClr val="004A82"/>
              </a:solidFill>
              <a:prstDash val="dashDot"/>
            </a:ln>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8143900" y="5643578"/>
              <a:ext cx="142876" cy="1428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13" name="12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40</a:t>
            </a:fld>
            <a:endParaRPr lang="el-GR" dirty="0">
              <a:solidFill>
                <a:prstClr val="black"/>
              </a:solidFill>
            </a:endParaRPr>
          </a:p>
        </p:txBody>
      </p:sp>
    </p:spTree>
    <p:extLst>
      <p:ext uri="{BB962C8B-B14F-4D97-AF65-F5344CB8AC3E}">
        <p14:creationId xmlns:p14="http://schemas.microsoft.com/office/powerpoint/2010/main" val="1224489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Η σημασία της θέσης στο τριγωνικό διάγραμμα</a:t>
            </a:r>
            <a:endParaRPr lang="el-GR" dirty="0"/>
          </a:p>
        </p:txBody>
      </p:sp>
      <p:sp>
        <p:nvSpPr>
          <p:cNvPr id="3" name="2 - Θέση περιεχομένου"/>
          <p:cNvSpPr>
            <a:spLocks noGrp="1"/>
          </p:cNvSpPr>
          <p:nvPr>
            <p:ph idx="1"/>
          </p:nvPr>
        </p:nvSpPr>
        <p:spPr>
          <a:xfrm>
            <a:off x="214282" y="1785926"/>
            <a:ext cx="3781654" cy="4357718"/>
          </a:xfrm>
        </p:spPr>
        <p:txBody>
          <a:bodyPr>
            <a:noAutofit/>
          </a:bodyPr>
          <a:lstStyle/>
          <a:p>
            <a:pPr>
              <a:lnSpc>
                <a:spcPct val="114000"/>
              </a:lnSpc>
              <a:buNone/>
            </a:pPr>
            <a:r>
              <a:rPr lang="el-GR" sz="2400" b="1" dirty="0" smtClean="0"/>
              <a:t>Χλωροφόρμιο</a:t>
            </a:r>
          </a:p>
          <a:p>
            <a:pPr>
              <a:lnSpc>
                <a:spcPct val="114000"/>
              </a:lnSpc>
              <a:buNone/>
            </a:pPr>
            <a:r>
              <a:rPr lang="en-US" sz="2400" dirty="0" smtClean="0"/>
              <a:t>f</a:t>
            </a:r>
            <a:r>
              <a:rPr lang="en-US" sz="2400" baseline="-25000" dirty="0" smtClean="0"/>
              <a:t>d</a:t>
            </a:r>
            <a:r>
              <a:rPr lang="en-US" sz="2400" dirty="0" smtClean="0"/>
              <a:t>=68, f</a:t>
            </a:r>
            <a:r>
              <a:rPr lang="en-US" sz="2400" baseline="-25000" dirty="0" smtClean="0"/>
              <a:t>p</a:t>
            </a:r>
            <a:r>
              <a:rPr lang="en-US" sz="2400" dirty="0" smtClean="0"/>
              <a:t>=11, f</a:t>
            </a:r>
            <a:r>
              <a:rPr lang="en-US" sz="2400" baseline="-25000" dirty="0" smtClean="0"/>
              <a:t>h</a:t>
            </a:r>
            <a:r>
              <a:rPr lang="en-US" sz="2400" dirty="0" smtClean="0"/>
              <a:t>=21</a:t>
            </a:r>
            <a:endParaRPr lang="el-GR" sz="2400" dirty="0" smtClean="0"/>
          </a:p>
          <a:p>
            <a:pPr marL="0" indent="0">
              <a:lnSpc>
                <a:spcPct val="114000"/>
              </a:lnSpc>
              <a:spcBef>
                <a:spcPts val="1800"/>
              </a:spcBef>
              <a:buNone/>
            </a:pPr>
            <a:r>
              <a:rPr lang="el-GR" sz="2400" dirty="0" smtClean="0"/>
              <a:t>Εάν μια </a:t>
            </a:r>
            <a:r>
              <a:rPr lang="el-GR" sz="2400" b="1" dirty="0" smtClean="0"/>
              <a:t>ρητίνη</a:t>
            </a:r>
            <a:r>
              <a:rPr lang="el-GR" sz="2400" dirty="0" smtClean="0"/>
              <a:t> (βερνίκι) έχει </a:t>
            </a:r>
            <a:r>
              <a:rPr lang="el-GR" sz="2400" b="1" dirty="0" smtClean="0">
                <a:solidFill>
                  <a:srgbClr val="004A82"/>
                </a:solidFill>
              </a:rPr>
              <a:t>τη θέση της </a:t>
            </a:r>
            <a:r>
              <a:rPr lang="el-GR" sz="2400" dirty="0" smtClean="0"/>
              <a:t>στο τρίγωνο στην περιοχή που βρίσκεται το χλωροφόρμιο, τότε μπορεί να απομακρυνθεί με αυτό το διαλύτη. </a:t>
            </a:r>
            <a:endParaRPr lang="el-GR" sz="2400" dirty="0"/>
          </a:p>
        </p:txBody>
      </p:sp>
      <p:grpSp>
        <p:nvGrpSpPr>
          <p:cNvPr id="4" name="Ομάδα 3"/>
          <p:cNvGrpSpPr/>
          <p:nvPr/>
        </p:nvGrpSpPr>
        <p:grpSpPr>
          <a:xfrm>
            <a:off x="3643306" y="1428736"/>
            <a:ext cx="4857784" cy="4964940"/>
            <a:chOff x="3643306" y="1428736"/>
            <a:chExt cx="4857784" cy="4964940"/>
          </a:xfrm>
        </p:grpSpPr>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3306" y="1428736"/>
              <a:ext cx="4857784" cy="4964940"/>
            </a:xfrm>
            <a:prstGeom prst="rect">
              <a:avLst/>
            </a:prstGeom>
            <a:noFill/>
            <a:ln w="9525">
              <a:noFill/>
              <a:miter lim="800000"/>
              <a:headEnd/>
              <a:tailEnd/>
            </a:ln>
            <a:effectLst/>
          </p:spPr>
        </p:pic>
        <p:sp>
          <p:nvSpPr>
            <p:cNvPr id="49" name="48 - TextBox"/>
            <p:cNvSpPr txBox="1"/>
            <p:nvPr/>
          </p:nvSpPr>
          <p:spPr>
            <a:xfrm>
              <a:off x="6715140" y="5857891"/>
              <a:ext cx="495649" cy="461665"/>
            </a:xfrm>
            <a:prstGeom prst="rect">
              <a:avLst/>
            </a:prstGeom>
            <a:noFill/>
            <a:ln>
              <a:noFill/>
            </a:ln>
          </p:spPr>
          <p:txBody>
            <a:bodyPr wrap="none" rtlCol="0">
              <a:spAutoFit/>
            </a:bodyPr>
            <a:lstStyle/>
            <a:p>
              <a:r>
                <a:rPr lang="en-US" sz="2400" b="1" dirty="0" smtClean="0">
                  <a:solidFill>
                    <a:srgbClr val="EEECE1">
                      <a:lumMod val="50000"/>
                    </a:srgbClr>
                  </a:solidFill>
                  <a:latin typeface="Calibri"/>
                </a:rPr>
                <a:t>67</a:t>
              </a:r>
              <a:endParaRPr lang="el-GR" sz="2400" b="1" dirty="0">
                <a:solidFill>
                  <a:srgbClr val="EEECE1">
                    <a:lumMod val="50000"/>
                  </a:srgbClr>
                </a:solidFill>
                <a:latin typeface="Calibri"/>
              </a:endParaRPr>
            </a:p>
          </p:txBody>
        </p:sp>
        <p:sp>
          <p:nvSpPr>
            <p:cNvPr id="50" name="49 - TextBox"/>
            <p:cNvSpPr txBox="1"/>
            <p:nvPr/>
          </p:nvSpPr>
          <p:spPr>
            <a:xfrm>
              <a:off x="8001024" y="5000635"/>
              <a:ext cx="495649" cy="461665"/>
            </a:xfrm>
            <a:prstGeom prst="rect">
              <a:avLst/>
            </a:prstGeom>
            <a:noFill/>
            <a:ln>
              <a:noFill/>
            </a:ln>
          </p:spPr>
          <p:txBody>
            <a:bodyPr wrap="none" rtlCol="0">
              <a:spAutoFit/>
            </a:bodyPr>
            <a:lstStyle/>
            <a:p>
              <a:r>
                <a:rPr lang="en-US" sz="2400" b="1" dirty="0" smtClean="0">
                  <a:solidFill>
                    <a:srgbClr val="820000"/>
                  </a:solidFill>
                  <a:latin typeface="Calibri"/>
                </a:rPr>
                <a:t>11</a:t>
              </a:r>
              <a:endParaRPr lang="el-GR" sz="2400" b="1" dirty="0">
                <a:solidFill>
                  <a:srgbClr val="820000"/>
                </a:solidFill>
                <a:latin typeface="Calibri"/>
              </a:endParaRPr>
            </a:p>
          </p:txBody>
        </p:sp>
        <p:sp>
          <p:nvSpPr>
            <p:cNvPr id="54" name="53 - TextBox"/>
            <p:cNvSpPr txBox="1"/>
            <p:nvPr/>
          </p:nvSpPr>
          <p:spPr>
            <a:xfrm>
              <a:off x="5143504" y="2285991"/>
              <a:ext cx="527709" cy="461665"/>
            </a:xfrm>
            <a:prstGeom prst="rect">
              <a:avLst/>
            </a:prstGeom>
            <a:noFill/>
            <a:ln>
              <a:noFill/>
            </a:ln>
          </p:spPr>
          <p:txBody>
            <a:bodyPr wrap="none" rtlCol="0">
              <a:spAutoFit/>
            </a:bodyPr>
            <a:lstStyle/>
            <a:p>
              <a:r>
                <a:rPr lang="en-US" sz="2400" b="1" dirty="0" smtClean="0">
                  <a:solidFill>
                    <a:srgbClr val="004A82"/>
                  </a:solidFill>
                </a:rPr>
                <a:t>21</a:t>
              </a:r>
              <a:endParaRPr lang="el-GR" sz="2400" b="1" dirty="0">
                <a:solidFill>
                  <a:srgbClr val="004A82"/>
                </a:solidFill>
              </a:endParaRPr>
            </a:p>
          </p:txBody>
        </p:sp>
        <p:sp>
          <p:nvSpPr>
            <p:cNvPr id="56" name="55 - Έλλειψη"/>
            <p:cNvSpPr/>
            <p:nvPr/>
          </p:nvSpPr>
          <p:spPr>
            <a:xfrm>
              <a:off x="7000892" y="5214950"/>
              <a:ext cx="214314" cy="1428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0" name="39 - Ευθεία γραμμή σύνδεσης"/>
            <p:cNvCxnSpPr/>
            <p:nvPr/>
          </p:nvCxnSpPr>
          <p:spPr>
            <a:xfrm rot="5400000" flipH="1" flipV="1">
              <a:off x="6500826" y="4714883"/>
              <a:ext cx="1357322" cy="785818"/>
            </a:xfrm>
            <a:prstGeom prst="line">
              <a:avLst/>
            </a:prstGeom>
            <a:ln w="19050">
              <a:solidFill>
                <a:srgbClr val="857B4B"/>
              </a:solidFill>
              <a:prstDash val="dash"/>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4214810" y="5286387"/>
              <a:ext cx="3786214" cy="1588"/>
            </a:xfrm>
            <a:prstGeom prst="line">
              <a:avLst/>
            </a:prstGeom>
            <a:ln w="19050">
              <a:solidFill>
                <a:srgbClr val="820000"/>
              </a:solidFill>
              <a:prstDash val="dash"/>
            </a:ln>
          </p:spPr>
          <p:style>
            <a:lnRef idx="1">
              <a:schemeClr val="accent1"/>
            </a:lnRef>
            <a:fillRef idx="0">
              <a:schemeClr val="accent1"/>
            </a:fillRef>
            <a:effectRef idx="0">
              <a:schemeClr val="accent1"/>
            </a:effectRef>
            <a:fontRef idx="minor">
              <a:schemeClr val="tx1"/>
            </a:fontRef>
          </p:style>
        </p:cxnSp>
        <p:cxnSp>
          <p:nvCxnSpPr>
            <p:cNvPr id="52" name="51 - Ευθεία γραμμή σύνδεσης"/>
            <p:cNvCxnSpPr/>
            <p:nvPr/>
          </p:nvCxnSpPr>
          <p:spPr>
            <a:xfrm rot="16200000" flipH="1">
              <a:off x="4929190" y="3357561"/>
              <a:ext cx="3214710" cy="1785950"/>
            </a:xfrm>
            <a:prstGeom prst="line">
              <a:avLst/>
            </a:prstGeom>
            <a:ln w="19050">
              <a:solidFill>
                <a:srgbClr val="004A82"/>
              </a:solidFill>
              <a:prstDash val="dashDot"/>
            </a:ln>
          </p:spPr>
          <p:style>
            <a:lnRef idx="1">
              <a:schemeClr val="accent1"/>
            </a:lnRef>
            <a:fillRef idx="0">
              <a:schemeClr val="accent1"/>
            </a:fillRef>
            <a:effectRef idx="0">
              <a:schemeClr val="accent1"/>
            </a:effectRef>
            <a:fontRef idx="minor">
              <a:schemeClr val="tx1"/>
            </a:fontRef>
          </p:style>
        </p:cxnSp>
        <p:sp>
          <p:nvSpPr>
            <p:cNvPr id="12" name="11 - Έλλειψη"/>
            <p:cNvSpPr/>
            <p:nvPr/>
          </p:nvSpPr>
          <p:spPr>
            <a:xfrm rot="2234963">
              <a:off x="6915598" y="5041749"/>
              <a:ext cx="442014" cy="386567"/>
            </a:xfrm>
            <a:prstGeom prst="ellipse">
              <a:avLst/>
            </a:prstGeom>
            <a:solidFill>
              <a:schemeClr val="accent1">
                <a:lumMod val="60000"/>
                <a:lumOff val="40000"/>
                <a:alpha val="2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13" name="12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41</a:t>
            </a:fld>
            <a:endParaRPr lang="el-GR" dirty="0">
              <a:solidFill>
                <a:prstClr val="black"/>
              </a:solidFill>
            </a:endParaRPr>
          </a:p>
        </p:txBody>
      </p:sp>
    </p:spTree>
    <p:extLst>
      <p:ext uri="{BB962C8B-B14F-4D97-AF65-F5344CB8AC3E}">
        <p14:creationId xmlns:p14="http://schemas.microsoft.com/office/powerpoint/2010/main" val="3608627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Μίγματα διαλυτών</a:t>
            </a:r>
            <a:endParaRPr lang="el-GR" dirty="0"/>
          </a:p>
        </p:txBody>
      </p:sp>
      <p:sp>
        <p:nvSpPr>
          <p:cNvPr id="3" name="2 - Θέση περιεχομένου"/>
          <p:cNvSpPr>
            <a:spLocks noGrp="1"/>
          </p:cNvSpPr>
          <p:nvPr>
            <p:ph idx="1"/>
          </p:nvPr>
        </p:nvSpPr>
        <p:spPr>
          <a:xfrm>
            <a:off x="478617" y="1357298"/>
            <a:ext cx="8186766" cy="5043510"/>
          </a:xfrm>
        </p:spPr>
        <p:txBody>
          <a:bodyPr>
            <a:noAutofit/>
          </a:bodyPr>
          <a:lstStyle/>
          <a:p>
            <a:pPr>
              <a:spcBef>
                <a:spcPts val="1200"/>
              </a:spcBef>
            </a:pPr>
            <a:r>
              <a:rPr lang="el-GR" sz="2400" dirty="0" smtClean="0"/>
              <a:t>Συχνά προκύπτει η ανάγκη να χρησιμοποιηθεί μίγμα δυο ή περισσότερων διαλυτών για να επιτευχθεί αποτελεσματικότερη διαλυτοποίηση.</a:t>
            </a:r>
          </a:p>
          <a:p>
            <a:pPr>
              <a:spcBef>
                <a:spcPts val="1200"/>
              </a:spcBef>
            </a:pPr>
            <a:r>
              <a:rPr lang="el-GR" sz="2400" dirty="0" smtClean="0"/>
              <a:t>Ας υποθέσουμε ότι αναμιγνύουμε </a:t>
            </a:r>
            <a:r>
              <a:rPr lang="el-GR" sz="2400" b="1" dirty="0" smtClean="0"/>
              <a:t>χλωροφόρμιο</a:t>
            </a:r>
            <a:r>
              <a:rPr lang="el-GR" sz="2400" dirty="0" smtClean="0"/>
              <a:t> (</a:t>
            </a:r>
            <a:r>
              <a:rPr lang="en-US" sz="2400" dirty="0" smtClean="0"/>
              <a:t>f</a:t>
            </a:r>
            <a:r>
              <a:rPr lang="en-US" sz="2400" baseline="-25000" dirty="0" smtClean="0"/>
              <a:t>d</a:t>
            </a:r>
            <a:r>
              <a:rPr lang="en-US" sz="2400" dirty="0" smtClean="0"/>
              <a:t>=68, f</a:t>
            </a:r>
            <a:r>
              <a:rPr lang="en-US" sz="2400" baseline="-25000" dirty="0" smtClean="0"/>
              <a:t>p</a:t>
            </a:r>
            <a:r>
              <a:rPr lang="en-US" sz="2400" dirty="0" smtClean="0"/>
              <a:t>=11, f</a:t>
            </a:r>
            <a:r>
              <a:rPr lang="en-US" sz="2400" baseline="-25000" dirty="0" smtClean="0"/>
              <a:t>h</a:t>
            </a:r>
            <a:r>
              <a:rPr lang="en-US" sz="2400" dirty="0" smtClean="0"/>
              <a:t>=21</a:t>
            </a:r>
            <a:r>
              <a:rPr lang="el-GR" sz="2400" dirty="0" smtClean="0"/>
              <a:t>) και </a:t>
            </a:r>
            <a:r>
              <a:rPr lang="el-GR" sz="2400" b="1" dirty="0" smtClean="0"/>
              <a:t>αιθανόλη</a:t>
            </a:r>
            <a:r>
              <a:rPr lang="el-GR" sz="2400" dirty="0" smtClean="0"/>
              <a:t> (</a:t>
            </a:r>
            <a:r>
              <a:rPr lang="en-US" sz="2400" dirty="0" smtClean="0"/>
              <a:t>f</a:t>
            </a:r>
            <a:r>
              <a:rPr lang="en-US" sz="2400" baseline="-25000" dirty="0" smtClean="0"/>
              <a:t>d</a:t>
            </a:r>
            <a:r>
              <a:rPr lang="en-US" sz="2400" dirty="0" smtClean="0"/>
              <a:t>=</a:t>
            </a:r>
            <a:r>
              <a:rPr lang="el-GR" sz="2400" dirty="0" smtClean="0"/>
              <a:t>36</a:t>
            </a:r>
            <a:r>
              <a:rPr lang="en-US" sz="2400" dirty="0" smtClean="0"/>
              <a:t>, f</a:t>
            </a:r>
            <a:r>
              <a:rPr lang="en-US" sz="2400" baseline="-25000" dirty="0" smtClean="0"/>
              <a:t>p</a:t>
            </a:r>
            <a:r>
              <a:rPr lang="en-US" sz="2400" dirty="0" smtClean="0"/>
              <a:t>=1</a:t>
            </a:r>
            <a:r>
              <a:rPr lang="el-GR" sz="2400" dirty="0" smtClean="0"/>
              <a:t>8</a:t>
            </a:r>
            <a:r>
              <a:rPr lang="en-US" sz="2400" dirty="0" smtClean="0"/>
              <a:t>, f</a:t>
            </a:r>
            <a:r>
              <a:rPr lang="en-US" sz="2400" baseline="-25000" dirty="0" smtClean="0"/>
              <a:t>h</a:t>
            </a:r>
            <a:r>
              <a:rPr lang="en-US" sz="2400" dirty="0" smtClean="0"/>
              <a:t>=</a:t>
            </a:r>
            <a:r>
              <a:rPr lang="el-GR" sz="2400" dirty="0" smtClean="0"/>
              <a:t>46) σε αναλογία 30 </a:t>
            </a:r>
            <a:r>
              <a:rPr lang="en-US" sz="2400" dirty="0" smtClean="0"/>
              <a:t>:</a:t>
            </a:r>
            <a:r>
              <a:rPr lang="el-GR" sz="2400" dirty="0" smtClean="0"/>
              <a:t> </a:t>
            </a:r>
            <a:r>
              <a:rPr lang="en-US" sz="2400" dirty="0" smtClean="0"/>
              <a:t>7</a:t>
            </a:r>
            <a:r>
              <a:rPr lang="el-GR" sz="2400" dirty="0" smtClean="0"/>
              <a:t>0 </a:t>
            </a:r>
            <a:r>
              <a:rPr lang="en-US" sz="2400" dirty="0" smtClean="0"/>
              <a:t>v/v</a:t>
            </a:r>
            <a:r>
              <a:rPr lang="el-GR" sz="2400" dirty="0" smtClean="0"/>
              <a:t>.</a:t>
            </a:r>
          </a:p>
          <a:p>
            <a:pPr>
              <a:spcBef>
                <a:spcPts val="1200"/>
              </a:spcBef>
              <a:buNone/>
            </a:pPr>
            <a:r>
              <a:rPr lang="el-GR" sz="2400" b="1" dirty="0" smtClean="0"/>
              <a:t>Υπολογιστική μέθοδος</a:t>
            </a:r>
          </a:p>
          <a:p>
            <a:pPr>
              <a:spcBef>
                <a:spcPts val="1200"/>
              </a:spcBef>
            </a:pPr>
            <a:r>
              <a:rPr lang="el-GR" sz="2400" dirty="0" smtClean="0"/>
              <a:t>Ο «νέος» διαλύτης που θα προκύψει θα έχει :</a:t>
            </a:r>
          </a:p>
          <a:p>
            <a:pPr marL="987425" lvl="1">
              <a:spcBef>
                <a:spcPts val="1200"/>
              </a:spcBef>
              <a:buNone/>
            </a:pPr>
            <a:r>
              <a:rPr lang="en-US" sz="2400" b="1" dirty="0" smtClean="0"/>
              <a:t>100f</a:t>
            </a:r>
            <a:r>
              <a:rPr lang="en-US" sz="2400" b="1" baseline="-25000" dirty="0" smtClean="0"/>
              <a:t>d</a:t>
            </a:r>
            <a:r>
              <a:rPr lang="en-US" sz="2400" dirty="0" smtClean="0"/>
              <a:t> = 0.3×</a:t>
            </a:r>
            <a:r>
              <a:rPr lang="el-GR" sz="2400" dirty="0" smtClean="0"/>
              <a:t>68</a:t>
            </a:r>
            <a:r>
              <a:rPr lang="en-US" sz="2400" dirty="0" smtClean="0"/>
              <a:t> + 0.7×36= </a:t>
            </a:r>
            <a:r>
              <a:rPr lang="en-US" sz="2400" b="1" dirty="0" smtClean="0"/>
              <a:t>45.6</a:t>
            </a:r>
          </a:p>
          <a:p>
            <a:pPr marL="987425" lvl="1">
              <a:spcBef>
                <a:spcPts val="1200"/>
              </a:spcBef>
              <a:buNone/>
            </a:pPr>
            <a:r>
              <a:rPr lang="en-US" sz="2400" b="1" dirty="0" smtClean="0"/>
              <a:t>100f</a:t>
            </a:r>
            <a:r>
              <a:rPr lang="en-US" sz="2400" b="1" baseline="-25000" dirty="0" smtClean="0"/>
              <a:t>p</a:t>
            </a:r>
            <a:r>
              <a:rPr lang="en-US" sz="2400" dirty="0" smtClean="0"/>
              <a:t> = 0.3×11 + 0.7×18= </a:t>
            </a:r>
            <a:r>
              <a:rPr lang="en-US" sz="2400" b="1" dirty="0" smtClean="0"/>
              <a:t>15.9</a:t>
            </a:r>
          </a:p>
          <a:p>
            <a:pPr marL="987425" lvl="1">
              <a:spcBef>
                <a:spcPts val="1200"/>
              </a:spcBef>
              <a:buNone/>
            </a:pPr>
            <a:r>
              <a:rPr lang="en-US" sz="2400" b="1" dirty="0" smtClean="0"/>
              <a:t>100f</a:t>
            </a:r>
            <a:r>
              <a:rPr lang="en-US" sz="2400" b="1" baseline="-25000" dirty="0" smtClean="0"/>
              <a:t>h</a:t>
            </a:r>
            <a:r>
              <a:rPr lang="en-US" sz="2400" dirty="0" smtClean="0"/>
              <a:t> = 0.3×21 + 0.7×46= </a:t>
            </a:r>
            <a:r>
              <a:rPr lang="en-US" sz="2400" b="1" dirty="0" smtClean="0"/>
              <a:t>38.5</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3724834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θέση του μίγματος διαλυτών στο τριγωνικό διάγραμμα</a:t>
            </a:r>
            <a:endParaRPr lang="el-GR" dirty="0"/>
          </a:p>
        </p:txBody>
      </p:sp>
      <p:sp>
        <p:nvSpPr>
          <p:cNvPr id="3" name="2 - Θέση περιεχομένου"/>
          <p:cNvSpPr>
            <a:spLocks noGrp="1"/>
          </p:cNvSpPr>
          <p:nvPr>
            <p:ph idx="1"/>
          </p:nvPr>
        </p:nvSpPr>
        <p:spPr>
          <a:xfrm>
            <a:off x="428596" y="1785926"/>
            <a:ext cx="3643338" cy="4500594"/>
          </a:xfrm>
        </p:spPr>
        <p:txBody>
          <a:bodyPr>
            <a:noAutofit/>
          </a:bodyPr>
          <a:lstStyle/>
          <a:p>
            <a:pPr>
              <a:spcBef>
                <a:spcPts val="1800"/>
              </a:spcBef>
              <a:buNone/>
            </a:pPr>
            <a:r>
              <a:rPr lang="el-GR" sz="2400" b="1" dirty="0" smtClean="0"/>
              <a:t>χλωροφόρμιο</a:t>
            </a:r>
            <a:r>
              <a:rPr lang="el-GR" sz="2400" dirty="0" smtClean="0"/>
              <a:t> </a:t>
            </a:r>
          </a:p>
          <a:p>
            <a:pPr>
              <a:spcBef>
                <a:spcPts val="1800"/>
              </a:spcBef>
              <a:buNone/>
            </a:pPr>
            <a:r>
              <a:rPr lang="el-GR" sz="2400" dirty="0" smtClean="0"/>
              <a:t>(</a:t>
            </a:r>
            <a:r>
              <a:rPr lang="en-US" sz="2400" dirty="0" smtClean="0"/>
              <a:t>f</a:t>
            </a:r>
            <a:r>
              <a:rPr lang="en-US" sz="2400" baseline="-25000" dirty="0" smtClean="0"/>
              <a:t>d</a:t>
            </a:r>
            <a:r>
              <a:rPr lang="en-US" sz="2400" dirty="0" smtClean="0"/>
              <a:t>=68, f</a:t>
            </a:r>
            <a:r>
              <a:rPr lang="en-US" sz="2400" baseline="-25000" dirty="0" smtClean="0"/>
              <a:t>p</a:t>
            </a:r>
            <a:r>
              <a:rPr lang="en-US" sz="2400" dirty="0" smtClean="0"/>
              <a:t>=11, f</a:t>
            </a:r>
            <a:r>
              <a:rPr lang="en-US" sz="2400" baseline="-25000" dirty="0" smtClean="0"/>
              <a:t>h</a:t>
            </a:r>
            <a:r>
              <a:rPr lang="en-US" sz="2400" dirty="0" smtClean="0"/>
              <a:t>=21</a:t>
            </a:r>
            <a:r>
              <a:rPr lang="el-GR" sz="2400" dirty="0" smtClean="0"/>
              <a:t>)</a:t>
            </a:r>
            <a:endParaRPr lang="el-GR" sz="2400" b="1" dirty="0" smtClean="0"/>
          </a:p>
          <a:p>
            <a:pPr>
              <a:spcBef>
                <a:spcPts val="1800"/>
              </a:spcBef>
              <a:buNone/>
            </a:pPr>
            <a:r>
              <a:rPr lang="el-GR" sz="2400" b="1" dirty="0" smtClean="0"/>
              <a:t>αιθανόλη</a:t>
            </a:r>
            <a:r>
              <a:rPr lang="el-GR" sz="2400" dirty="0" smtClean="0"/>
              <a:t> </a:t>
            </a:r>
          </a:p>
          <a:p>
            <a:pPr>
              <a:spcBef>
                <a:spcPts val="1800"/>
              </a:spcBef>
              <a:buNone/>
            </a:pPr>
            <a:r>
              <a:rPr lang="el-GR" sz="2400" dirty="0" smtClean="0"/>
              <a:t>(</a:t>
            </a:r>
            <a:r>
              <a:rPr lang="en-US" sz="2400" dirty="0" smtClean="0"/>
              <a:t>f</a:t>
            </a:r>
            <a:r>
              <a:rPr lang="en-US" sz="2400" baseline="-25000" dirty="0" smtClean="0"/>
              <a:t>d</a:t>
            </a:r>
            <a:r>
              <a:rPr lang="en-US" sz="2400" dirty="0" smtClean="0"/>
              <a:t>=</a:t>
            </a:r>
            <a:r>
              <a:rPr lang="el-GR" sz="2400" dirty="0" smtClean="0"/>
              <a:t>36</a:t>
            </a:r>
            <a:r>
              <a:rPr lang="en-US" sz="2400" dirty="0" smtClean="0"/>
              <a:t>, f</a:t>
            </a:r>
            <a:r>
              <a:rPr lang="en-US" sz="2400" baseline="-25000" dirty="0" smtClean="0"/>
              <a:t>p</a:t>
            </a:r>
            <a:r>
              <a:rPr lang="en-US" sz="2400" dirty="0" smtClean="0"/>
              <a:t>=1</a:t>
            </a:r>
            <a:r>
              <a:rPr lang="el-GR" sz="2400" dirty="0" smtClean="0"/>
              <a:t>8</a:t>
            </a:r>
            <a:r>
              <a:rPr lang="en-US" sz="2400" dirty="0" smtClean="0"/>
              <a:t>, f</a:t>
            </a:r>
            <a:r>
              <a:rPr lang="en-US" sz="2400" baseline="-25000" dirty="0" smtClean="0"/>
              <a:t>h</a:t>
            </a:r>
            <a:r>
              <a:rPr lang="en-US" sz="2400" dirty="0" smtClean="0"/>
              <a:t>=</a:t>
            </a:r>
            <a:r>
              <a:rPr lang="el-GR" sz="2400" dirty="0" smtClean="0"/>
              <a:t>46)</a:t>
            </a:r>
          </a:p>
          <a:p>
            <a:pPr>
              <a:spcBef>
                <a:spcPts val="1800"/>
              </a:spcBef>
              <a:buNone/>
            </a:pPr>
            <a:r>
              <a:rPr lang="el-GR" sz="2400" b="1" dirty="0" smtClean="0">
                <a:solidFill>
                  <a:srgbClr val="820000"/>
                </a:solidFill>
              </a:rPr>
              <a:t>Μίγμα 30:70</a:t>
            </a:r>
          </a:p>
          <a:p>
            <a:pPr>
              <a:spcBef>
                <a:spcPts val="1800"/>
              </a:spcBef>
              <a:buNone/>
            </a:pPr>
            <a:r>
              <a:rPr lang="en-US" sz="2400" b="1" dirty="0" smtClean="0">
                <a:solidFill>
                  <a:srgbClr val="7E7C1E"/>
                </a:solidFill>
              </a:rPr>
              <a:t>f</a:t>
            </a:r>
            <a:r>
              <a:rPr lang="en-US" sz="2400" b="1" baseline="-25000" dirty="0" smtClean="0">
                <a:solidFill>
                  <a:srgbClr val="7E7C1E"/>
                </a:solidFill>
              </a:rPr>
              <a:t>d</a:t>
            </a:r>
            <a:r>
              <a:rPr lang="en-US" sz="2400" b="1" dirty="0" smtClean="0">
                <a:solidFill>
                  <a:srgbClr val="7E7C1E"/>
                </a:solidFill>
              </a:rPr>
              <a:t>=</a:t>
            </a:r>
            <a:r>
              <a:rPr lang="el-GR" sz="2400" b="1" dirty="0" smtClean="0">
                <a:solidFill>
                  <a:srgbClr val="7E7C1E"/>
                </a:solidFill>
              </a:rPr>
              <a:t>45.6</a:t>
            </a:r>
            <a:r>
              <a:rPr lang="en-US" sz="2400" b="1" dirty="0" smtClean="0">
                <a:solidFill>
                  <a:srgbClr val="7E7C1E"/>
                </a:solidFill>
              </a:rPr>
              <a:t>, </a:t>
            </a:r>
            <a:r>
              <a:rPr lang="en-US" sz="2400" b="1" dirty="0" smtClean="0">
                <a:solidFill>
                  <a:srgbClr val="174917"/>
                </a:solidFill>
              </a:rPr>
              <a:t>f</a:t>
            </a:r>
            <a:r>
              <a:rPr lang="en-US" sz="2400" b="1" baseline="-25000" dirty="0" smtClean="0">
                <a:solidFill>
                  <a:srgbClr val="174917"/>
                </a:solidFill>
              </a:rPr>
              <a:t>p</a:t>
            </a:r>
            <a:r>
              <a:rPr lang="en-US" sz="2400" b="1" dirty="0" smtClean="0">
                <a:solidFill>
                  <a:srgbClr val="174917"/>
                </a:solidFill>
              </a:rPr>
              <a:t>=1</a:t>
            </a:r>
            <a:r>
              <a:rPr lang="el-GR" sz="2400" b="1" dirty="0" smtClean="0">
                <a:solidFill>
                  <a:srgbClr val="174917"/>
                </a:solidFill>
              </a:rPr>
              <a:t>5.9</a:t>
            </a:r>
            <a:r>
              <a:rPr lang="en-US" sz="2400" b="1" dirty="0" smtClean="0">
                <a:solidFill>
                  <a:srgbClr val="174917"/>
                </a:solidFill>
              </a:rPr>
              <a:t>, </a:t>
            </a:r>
            <a:r>
              <a:rPr lang="en-US" sz="2400" b="1" dirty="0" smtClean="0">
                <a:solidFill>
                  <a:srgbClr val="004A82"/>
                </a:solidFill>
              </a:rPr>
              <a:t>f</a:t>
            </a:r>
            <a:r>
              <a:rPr lang="en-US" sz="2400" b="1" baseline="-25000" dirty="0" smtClean="0">
                <a:solidFill>
                  <a:srgbClr val="004A82"/>
                </a:solidFill>
              </a:rPr>
              <a:t>h</a:t>
            </a:r>
            <a:r>
              <a:rPr lang="en-US" sz="2400" b="1" dirty="0" smtClean="0">
                <a:solidFill>
                  <a:srgbClr val="004A82"/>
                </a:solidFill>
              </a:rPr>
              <a:t>=</a:t>
            </a:r>
            <a:r>
              <a:rPr lang="el-GR" sz="2400" b="1" dirty="0" smtClean="0">
                <a:solidFill>
                  <a:srgbClr val="004A82"/>
                </a:solidFill>
              </a:rPr>
              <a:t>38.5</a:t>
            </a:r>
          </a:p>
        </p:txBody>
      </p:sp>
      <p:grpSp>
        <p:nvGrpSpPr>
          <p:cNvPr id="4" name="Ομάδα 3"/>
          <p:cNvGrpSpPr/>
          <p:nvPr/>
        </p:nvGrpSpPr>
        <p:grpSpPr>
          <a:xfrm>
            <a:off x="3714744" y="1785926"/>
            <a:ext cx="5162049" cy="4429156"/>
            <a:chOff x="3714744" y="1785926"/>
            <a:chExt cx="5162049" cy="4429156"/>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4744" y="1785926"/>
              <a:ext cx="4857784" cy="4429156"/>
            </a:xfrm>
            <a:prstGeom prst="rect">
              <a:avLst/>
            </a:prstGeom>
            <a:noFill/>
            <a:ln w="9525">
              <a:noFill/>
              <a:miter lim="800000"/>
              <a:headEnd/>
              <a:tailEnd/>
            </a:ln>
            <a:effectLst/>
          </p:spPr>
        </p:pic>
        <p:sp>
          <p:nvSpPr>
            <p:cNvPr id="49" name="48 - TextBox"/>
            <p:cNvSpPr txBox="1"/>
            <p:nvPr/>
          </p:nvSpPr>
          <p:spPr>
            <a:xfrm>
              <a:off x="5286380" y="5715016"/>
              <a:ext cx="732893" cy="461665"/>
            </a:xfrm>
            <a:prstGeom prst="rect">
              <a:avLst/>
            </a:prstGeom>
            <a:noFill/>
            <a:ln>
              <a:noFill/>
            </a:ln>
          </p:spPr>
          <p:txBody>
            <a:bodyPr wrap="none" rtlCol="0">
              <a:spAutoFit/>
            </a:bodyPr>
            <a:lstStyle/>
            <a:p>
              <a:r>
                <a:rPr lang="el-GR" sz="2400" b="1" dirty="0" smtClean="0">
                  <a:solidFill>
                    <a:srgbClr val="EEECE1">
                      <a:lumMod val="50000"/>
                    </a:srgbClr>
                  </a:solidFill>
                  <a:latin typeface="Calibri"/>
                </a:rPr>
                <a:t>45.6</a:t>
              </a:r>
              <a:endParaRPr lang="el-GR" sz="2400" b="1" dirty="0">
                <a:solidFill>
                  <a:srgbClr val="EEECE1">
                    <a:lumMod val="50000"/>
                  </a:srgbClr>
                </a:solidFill>
                <a:latin typeface="Calibri"/>
              </a:endParaRPr>
            </a:p>
          </p:txBody>
        </p:sp>
        <p:sp>
          <p:nvSpPr>
            <p:cNvPr id="50" name="49 - TextBox"/>
            <p:cNvSpPr txBox="1"/>
            <p:nvPr/>
          </p:nvSpPr>
          <p:spPr>
            <a:xfrm>
              <a:off x="8143900" y="4857760"/>
              <a:ext cx="732893" cy="461665"/>
            </a:xfrm>
            <a:prstGeom prst="rect">
              <a:avLst/>
            </a:prstGeom>
            <a:noFill/>
            <a:ln>
              <a:noFill/>
            </a:ln>
          </p:spPr>
          <p:txBody>
            <a:bodyPr wrap="none" rtlCol="0">
              <a:spAutoFit/>
            </a:bodyPr>
            <a:lstStyle/>
            <a:p>
              <a:r>
                <a:rPr lang="el-GR" sz="2400" b="1" dirty="0" smtClean="0">
                  <a:solidFill>
                    <a:srgbClr val="820000"/>
                  </a:solidFill>
                  <a:latin typeface="Calibri"/>
                </a:rPr>
                <a:t>15.9</a:t>
              </a:r>
              <a:endParaRPr lang="el-GR" sz="2400" b="1" dirty="0">
                <a:solidFill>
                  <a:srgbClr val="820000"/>
                </a:solidFill>
                <a:latin typeface="Calibri"/>
              </a:endParaRPr>
            </a:p>
          </p:txBody>
        </p:sp>
        <p:sp>
          <p:nvSpPr>
            <p:cNvPr id="54" name="53 - TextBox"/>
            <p:cNvSpPr txBox="1"/>
            <p:nvPr/>
          </p:nvSpPr>
          <p:spPr>
            <a:xfrm>
              <a:off x="4786314" y="2714620"/>
              <a:ext cx="732893" cy="461665"/>
            </a:xfrm>
            <a:prstGeom prst="rect">
              <a:avLst/>
            </a:prstGeom>
            <a:noFill/>
            <a:ln>
              <a:noFill/>
            </a:ln>
          </p:spPr>
          <p:txBody>
            <a:bodyPr wrap="none" rtlCol="0">
              <a:spAutoFit/>
            </a:bodyPr>
            <a:lstStyle/>
            <a:p>
              <a:r>
                <a:rPr lang="el-GR" sz="2400" b="1" dirty="0" smtClean="0">
                  <a:solidFill>
                    <a:srgbClr val="004A82"/>
                  </a:solidFill>
                  <a:latin typeface="Calibri"/>
                </a:rPr>
                <a:t>38.5</a:t>
              </a:r>
              <a:endParaRPr lang="el-GR" sz="2400" b="1" dirty="0">
                <a:solidFill>
                  <a:srgbClr val="004A82"/>
                </a:solidFill>
                <a:latin typeface="Calibri"/>
              </a:endParaRPr>
            </a:p>
          </p:txBody>
        </p:sp>
        <p:cxnSp>
          <p:nvCxnSpPr>
            <p:cNvPr id="40" name="39 - Ευθεία γραμμή σύνδεσης"/>
            <p:cNvCxnSpPr/>
            <p:nvPr/>
          </p:nvCxnSpPr>
          <p:spPr>
            <a:xfrm rot="5400000" flipH="1" flipV="1">
              <a:off x="5536413" y="4107661"/>
              <a:ext cx="2071702" cy="1143008"/>
            </a:xfrm>
            <a:prstGeom prst="line">
              <a:avLst/>
            </a:prstGeom>
            <a:ln w="19050">
              <a:solidFill>
                <a:srgbClr val="7E7C1E"/>
              </a:solidFill>
              <a:prstDash val="dash"/>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4429124" y="5072074"/>
              <a:ext cx="3786214" cy="1588"/>
            </a:xfrm>
            <a:prstGeom prst="line">
              <a:avLst/>
            </a:prstGeom>
            <a:ln w="19050">
              <a:solidFill>
                <a:srgbClr val="820000"/>
              </a:solidFill>
              <a:prstDash val="dash"/>
            </a:ln>
          </p:spPr>
          <p:style>
            <a:lnRef idx="1">
              <a:schemeClr val="accent1"/>
            </a:lnRef>
            <a:fillRef idx="0">
              <a:schemeClr val="accent1"/>
            </a:fillRef>
            <a:effectRef idx="0">
              <a:schemeClr val="accent1"/>
            </a:effectRef>
            <a:fontRef idx="minor">
              <a:schemeClr val="tx1"/>
            </a:fontRef>
          </p:style>
        </p:cxnSp>
        <p:cxnSp>
          <p:nvCxnSpPr>
            <p:cNvPr id="52" name="51 - Ευθεία γραμμή σύνδεσης"/>
            <p:cNvCxnSpPr/>
            <p:nvPr/>
          </p:nvCxnSpPr>
          <p:spPr>
            <a:xfrm rot="16200000" flipH="1">
              <a:off x="4607719" y="3750471"/>
              <a:ext cx="2857520" cy="1643074"/>
            </a:xfrm>
            <a:prstGeom prst="line">
              <a:avLst/>
            </a:prstGeom>
            <a:ln w="19050">
              <a:solidFill>
                <a:srgbClr val="004A82"/>
              </a:solidFill>
              <a:prstDash val="dashDot"/>
            </a:ln>
          </p:spPr>
          <p:style>
            <a:lnRef idx="1">
              <a:schemeClr val="accent1"/>
            </a:lnRef>
            <a:fillRef idx="0">
              <a:schemeClr val="accent1"/>
            </a:fillRef>
            <a:effectRef idx="0">
              <a:schemeClr val="accent1"/>
            </a:effectRef>
            <a:fontRef idx="minor">
              <a:schemeClr val="tx1"/>
            </a:fontRef>
          </p:style>
        </p:cxnSp>
        <p:sp>
          <p:nvSpPr>
            <p:cNvPr id="17" name="16 - Έλλειψη"/>
            <p:cNvSpPr/>
            <p:nvPr/>
          </p:nvSpPr>
          <p:spPr>
            <a:xfrm>
              <a:off x="6286512" y="5072074"/>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12" name="11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662725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Η θέση του μίγματος διαλυτών στο τριγωνικό διάγραμμα</a:t>
            </a:r>
            <a:endParaRPr lang="el-GR" dirty="0"/>
          </a:p>
        </p:txBody>
      </p:sp>
      <p:sp>
        <p:nvSpPr>
          <p:cNvPr id="3" name="2 - Θέση περιεχομένου"/>
          <p:cNvSpPr>
            <a:spLocks noGrp="1"/>
          </p:cNvSpPr>
          <p:nvPr>
            <p:ph idx="1"/>
          </p:nvPr>
        </p:nvSpPr>
        <p:spPr>
          <a:xfrm>
            <a:off x="611560" y="1916832"/>
            <a:ext cx="3643338" cy="4104456"/>
          </a:xfrm>
        </p:spPr>
        <p:txBody>
          <a:bodyPr>
            <a:noAutofit/>
          </a:bodyPr>
          <a:lstStyle/>
          <a:p>
            <a:pPr>
              <a:spcBef>
                <a:spcPts val="1800"/>
              </a:spcBef>
              <a:buNone/>
            </a:pPr>
            <a:r>
              <a:rPr lang="el-GR" sz="2400" dirty="0" smtClean="0"/>
              <a:t>Γραφική μέθοδος</a:t>
            </a:r>
          </a:p>
          <a:p>
            <a:pPr>
              <a:spcBef>
                <a:spcPts val="1800"/>
              </a:spcBef>
              <a:buNone/>
            </a:pPr>
            <a:r>
              <a:rPr lang="el-GR" sz="2400" b="1" dirty="0" smtClean="0"/>
              <a:t>χλωροφόρμιο</a:t>
            </a:r>
            <a:endParaRPr lang="el-GR" sz="2400" dirty="0" smtClean="0"/>
          </a:p>
          <a:p>
            <a:pPr>
              <a:spcBef>
                <a:spcPts val="1800"/>
              </a:spcBef>
              <a:buNone/>
            </a:pPr>
            <a:r>
              <a:rPr lang="el-GR" sz="2400" dirty="0" smtClean="0"/>
              <a:t>(</a:t>
            </a:r>
            <a:r>
              <a:rPr lang="en-US" sz="2400" dirty="0" smtClean="0"/>
              <a:t>f</a:t>
            </a:r>
            <a:r>
              <a:rPr lang="en-US" sz="2400" baseline="-25000" dirty="0" smtClean="0"/>
              <a:t>d</a:t>
            </a:r>
            <a:r>
              <a:rPr lang="en-US" sz="2400" dirty="0" smtClean="0"/>
              <a:t>=68, f</a:t>
            </a:r>
            <a:r>
              <a:rPr lang="en-US" sz="2400" baseline="-25000" dirty="0" smtClean="0"/>
              <a:t>p</a:t>
            </a:r>
            <a:r>
              <a:rPr lang="en-US" sz="2400" dirty="0" smtClean="0"/>
              <a:t>=11, f</a:t>
            </a:r>
            <a:r>
              <a:rPr lang="en-US" sz="2400" baseline="-25000" dirty="0" smtClean="0"/>
              <a:t>h</a:t>
            </a:r>
            <a:r>
              <a:rPr lang="en-US" sz="2400" dirty="0" smtClean="0"/>
              <a:t>=21</a:t>
            </a:r>
            <a:r>
              <a:rPr lang="el-GR" sz="2400" dirty="0" smtClean="0"/>
              <a:t>)</a:t>
            </a:r>
            <a:endParaRPr lang="el-GR" sz="2400" b="1" dirty="0" smtClean="0"/>
          </a:p>
          <a:p>
            <a:pPr>
              <a:spcBef>
                <a:spcPts val="1800"/>
              </a:spcBef>
              <a:buNone/>
            </a:pPr>
            <a:r>
              <a:rPr lang="el-GR" sz="2400" b="1" dirty="0" smtClean="0"/>
              <a:t>αιθανόλη</a:t>
            </a:r>
            <a:r>
              <a:rPr lang="el-GR" sz="2400" dirty="0" smtClean="0"/>
              <a:t> </a:t>
            </a:r>
          </a:p>
          <a:p>
            <a:pPr>
              <a:spcBef>
                <a:spcPts val="1800"/>
              </a:spcBef>
              <a:buNone/>
            </a:pPr>
            <a:r>
              <a:rPr lang="el-GR" sz="2400" dirty="0" smtClean="0"/>
              <a:t>(</a:t>
            </a:r>
            <a:r>
              <a:rPr lang="en-US" sz="2400" dirty="0" smtClean="0"/>
              <a:t>f</a:t>
            </a:r>
            <a:r>
              <a:rPr lang="en-US" sz="2400" baseline="-25000" dirty="0" smtClean="0"/>
              <a:t>d</a:t>
            </a:r>
            <a:r>
              <a:rPr lang="en-US" sz="2400" dirty="0" smtClean="0"/>
              <a:t>=</a:t>
            </a:r>
            <a:r>
              <a:rPr lang="el-GR" sz="2400" dirty="0" smtClean="0"/>
              <a:t>36</a:t>
            </a:r>
            <a:r>
              <a:rPr lang="en-US" sz="2400" dirty="0" smtClean="0"/>
              <a:t>, f</a:t>
            </a:r>
            <a:r>
              <a:rPr lang="en-US" sz="2400" baseline="-25000" dirty="0" smtClean="0"/>
              <a:t>p</a:t>
            </a:r>
            <a:r>
              <a:rPr lang="en-US" sz="2400" dirty="0" smtClean="0"/>
              <a:t>=1</a:t>
            </a:r>
            <a:r>
              <a:rPr lang="el-GR" sz="2400" dirty="0" smtClean="0"/>
              <a:t>8</a:t>
            </a:r>
            <a:r>
              <a:rPr lang="en-US" sz="2400" dirty="0" smtClean="0"/>
              <a:t>, f</a:t>
            </a:r>
            <a:r>
              <a:rPr lang="en-US" sz="2400" baseline="-25000" dirty="0" smtClean="0"/>
              <a:t>h</a:t>
            </a:r>
            <a:r>
              <a:rPr lang="en-US" sz="2400" dirty="0" smtClean="0"/>
              <a:t>=</a:t>
            </a:r>
            <a:r>
              <a:rPr lang="el-GR" sz="2400" dirty="0" smtClean="0"/>
              <a:t>46)</a:t>
            </a:r>
          </a:p>
          <a:p>
            <a:pPr>
              <a:spcBef>
                <a:spcPts val="1800"/>
              </a:spcBef>
              <a:buNone/>
            </a:pPr>
            <a:r>
              <a:rPr lang="el-GR" sz="2400" b="1" dirty="0" smtClean="0">
                <a:solidFill>
                  <a:srgbClr val="820000"/>
                </a:solidFill>
              </a:rPr>
              <a:t>Μίγμα 30:70</a:t>
            </a:r>
          </a:p>
          <a:p>
            <a:pPr>
              <a:spcBef>
                <a:spcPts val="1800"/>
              </a:spcBef>
              <a:buNone/>
            </a:pPr>
            <a:r>
              <a:rPr lang="en-US" sz="2400" b="1" dirty="0" smtClean="0">
                <a:solidFill>
                  <a:srgbClr val="820000"/>
                </a:solidFill>
              </a:rPr>
              <a:t>f</a:t>
            </a:r>
            <a:r>
              <a:rPr lang="en-US" sz="2400" b="1" baseline="-25000" dirty="0" smtClean="0">
                <a:solidFill>
                  <a:srgbClr val="820000"/>
                </a:solidFill>
              </a:rPr>
              <a:t>d</a:t>
            </a:r>
            <a:r>
              <a:rPr lang="en-US" sz="2400" b="1" dirty="0" smtClean="0">
                <a:solidFill>
                  <a:srgbClr val="820000"/>
                </a:solidFill>
              </a:rPr>
              <a:t>=</a:t>
            </a:r>
            <a:r>
              <a:rPr lang="el-GR" sz="2400" b="1" dirty="0" smtClean="0">
                <a:solidFill>
                  <a:srgbClr val="820000"/>
                </a:solidFill>
              </a:rPr>
              <a:t>45.6</a:t>
            </a:r>
            <a:r>
              <a:rPr lang="en-US" sz="2400" b="1" dirty="0" smtClean="0">
                <a:solidFill>
                  <a:srgbClr val="820000"/>
                </a:solidFill>
              </a:rPr>
              <a:t>, f</a:t>
            </a:r>
            <a:r>
              <a:rPr lang="en-US" sz="2400" b="1" baseline="-25000" dirty="0" smtClean="0">
                <a:solidFill>
                  <a:srgbClr val="820000"/>
                </a:solidFill>
              </a:rPr>
              <a:t>p</a:t>
            </a:r>
            <a:r>
              <a:rPr lang="en-US" sz="2400" b="1" dirty="0" smtClean="0">
                <a:solidFill>
                  <a:srgbClr val="820000"/>
                </a:solidFill>
              </a:rPr>
              <a:t>=1</a:t>
            </a:r>
            <a:r>
              <a:rPr lang="el-GR" sz="2400" b="1" dirty="0" smtClean="0">
                <a:solidFill>
                  <a:srgbClr val="820000"/>
                </a:solidFill>
              </a:rPr>
              <a:t>5.9</a:t>
            </a:r>
            <a:r>
              <a:rPr lang="en-US" sz="2400" b="1" dirty="0" smtClean="0">
                <a:solidFill>
                  <a:srgbClr val="820000"/>
                </a:solidFill>
              </a:rPr>
              <a:t>, f</a:t>
            </a:r>
            <a:r>
              <a:rPr lang="en-US" sz="2400" b="1" baseline="-25000" dirty="0" smtClean="0">
                <a:solidFill>
                  <a:srgbClr val="820000"/>
                </a:solidFill>
              </a:rPr>
              <a:t>h</a:t>
            </a:r>
            <a:r>
              <a:rPr lang="en-US" sz="2400" b="1" dirty="0" smtClean="0">
                <a:solidFill>
                  <a:srgbClr val="820000"/>
                </a:solidFill>
              </a:rPr>
              <a:t>=</a:t>
            </a:r>
            <a:r>
              <a:rPr lang="el-GR" sz="2400" b="1" dirty="0" smtClean="0">
                <a:solidFill>
                  <a:srgbClr val="820000"/>
                </a:solidFill>
              </a:rPr>
              <a:t>38.5</a:t>
            </a:r>
          </a:p>
        </p:txBody>
      </p:sp>
      <p:grpSp>
        <p:nvGrpSpPr>
          <p:cNvPr id="4" name="Ομάδα 3"/>
          <p:cNvGrpSpPr/>
          <p:nvPr/>
        </p:nvGrpSpPr>
        <p:grpSpPr>
          <a:xfrm>
            <a:off x="3714744" y="1785926"/>
            <a:ext cx="5162049" cy="4429156"/>
            <a:chOff x="3714744" y="1785926"/>
            <a:chExt cx="5162049" cy="4429156"/>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4744" y="1785926"/>
              <a:ext cx="4857784" cy="4429156"/>
            </a:xfrm>
            <a:prstGeom prst="rect">
              <a:avLst/>
            </a:prstGeom>
            <a:noFill/>
            <a:ln w="9525">
              <a:noFill/>
              <a:miter lim="800000"/>
              <a:headEnd/>
              <a:tailEnd/>
            </a:ln>
            <a:effectLst/>
          </p:spPr>
        </p:pic>
        <p:sp>
          <p:nvSpPr>
            <p:cNvPr id="49" name="48 - TextBox"/>
            <p:cNvSpPr txBox="1"/>
            <p:nvPr/>
          </p:nvSpPr>
          <p:spPr>
            <a:xfrm>
              <a:off x="5286380" y="5715016"/>
              <a:ext cx="732893" cy="461665"/>
            </a:xfrm>
            <a:prstGeom prst="rect">
              <a:avLst/>
            </a:prstGeom>
            <a:noFill/>
            <a:ln>
              <a:noFill/>
            </a:ln>
          </p:spPr>
          <p:txBody>
            <a:bodyPr wrap="none" rtlCol="0">
              <a:spAutoFit/>
            </a:bodyPr>
            <a:lstStyle/>
            <a:p>
              <a:r>
                <a:rPr lang="el-GR" sz="2400" b="1" dirty="0" smtClean="0">
                  <a:solidFill>
                    <a:srgbClr val="EEECE1">
                      <a:lumMod val="50000"/>
                    </a:srgbClr>
                  </a:solidFill>
                  <a:latin typeface="Calibri"/>
                </a:rPr>
                <a:t>45.6</a:t>
              </a:r>
              <a:endParaRPr lang="el-GR" sz="2400" b="1" dirty="0">
                <a:solidFill>
                  <a:srgbClr val="EEECE1">
                    <a:lumMod val="50000"/>
                  </a:srgbClr>
                </a:solidFill>
                <a:latin typeface="Calibri"/>
              </a:endParaRPr>
            </a:p>
          </p:txBody>
        </p:sp>
        <p:sp>
          <p:nvSpPr>
            <p:cNvPr id="50" name="49 - TextBox"/>
            <p:cNvSpPr txBox="1"/>
            <p:nvPr/>
          </p:nvSpPr>
          <p:spPr>
            <a:xfrm>
              <a:off x="8143900" y="4857760"/>
              <a:ext cx="732893" cy="461665"/>
            </a:xfrm>
            <a:prstGeom prst="rect">
              <a:avLst/>
            </a:prstGeom>
            <a:noFill/>
            <a:ln>
              <a:noFill/>
            </a:ln>
          </p:spPr>
          <p:txBody>
            <a:bodyPr wrap="none" rtlCol="0">
              <a:spAutoFit/>
            </a:bodyPr>
            <a:lstStyle/>
            <a:p>
              <a:r>
                <a:rPr lang="el-GR" sz="2400" b="1" dirty="0" smtClean="0">
                  <a:solidFill>
                    <a:srgbClr val="820000"/>
                  </a:solidFill>
                  <a:latin typeface="Calibri"/>
                </a:rPr>
                <a:t>15.9</a:t>
              </a:r>
              <a:endParaRPr lang="el-GR" sz="2400" b="1" dirty="0">
                <a:solidFill>
                  <a:srgbClr val="820000"/>
                </a:solidFill>
                <a:latin typeface="Calibri"/>
              </a:endParaRPr>
            </a:p>
          </p:txBody>
        </p:sp>
        <p:sp>
          <p:nvSpPr>
            <p:cNvPr id="54" name="53 - TextBox"/>
            <p:cNvSpPr txBox="1"/>
            <p:nvPr/>
          </p:nvSpPr>
          <p:spPr>
            <a:xfrm>
              <a:off x="4786314" y="2714620"/>
              <a:ext cx="732893" cy="461665"/>
            </a:xfrm>
            <a:prstGeom prst="rect">
              <a:avLst/>
            </a:prstGeom>
            <a:noFill/>
            <a:ln>
              <a:noFill/>
            </a:ln>
          </p:spPr>
          <p:txBody>
            <a:bodyPr wrap="none" rtlCol="0">
              <a:spAutoFit/>
            </a:bodyPr>
            <a:lstStyle/>
            <a:p>
              <a:r>
                <a:rPr lang="el-GR" sz="2400" b="1" dirty="0" smtClean="0">
                  <a:solidFill>
                    <a:srgbClr val="004A82"/>
                  </a:solidFill>
                  <a:latin typeface="Calibri"/>
                </a:rPr>
                <a:t>38.5</a:t>
              </a:r>
              <a:endParaRPr lang="el-GR" sz="2400" b="1" dirty="0">
                <a:solidFill>
                  <a:srgbClr val="004A82"/>
                </a:solidFill>
                <a:latin typeface="Calibri"/>
              </a:endParaRPr>
            </a:p>
          </p:txBody>
        </p:sp>
        <p:sp>
          <p:nvSpPr>
            <p:cNvPr id="17" name="16 - Έλλειψη"/>
            <p:cNvSpPr/>
            <p:nvPr/>
          </p:nvSpPr>
          <p:spPr>
            <a:xfrm>
              <a:off x="6286512" y="5072074"/>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3" name="12 - Ευθεία γραμμή σύνδεσης"/>
            <p:cNvCxnSpPr/>
            <p:nvPr/>
          </p:nvCxnSpPr>
          <p:spPr>
            <a:xfrm>
              <a:off x="5857884" y="5000636"/>
              <a:ext cx="1214446" cy="285752"/>
            </a:xfrm>
            <a:prstGeom prst="line">
              <a:avLst/>
            </a:prstGeom>
            <a:ln w="19050">
              <a:solidFill>
                <a:srgbClr val="004A82"/>
              </a:solidFill>
              <a:prstDash val="sysDash"/>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5857884" y="4714884"/>
              <a:ext cx="631904" cy="400110"/>
            </a:xfrm>
            <a:prstGeom prst="rect">
              <a:avLst/>
            </a:prstGeom>
            <a:noFill/>
          </p:spPr>
          <p:txBody>
            <a:bodyPr wrap="none" rtlCol="0">
              <a:spAutoFit/>
            </a:bodyPr>
            <a:lstStyle/>
            <a:p>
              <a:r>
                <a:rPr lang="el-GR" sz="2000" b="1" dirty="0" smtClean="0">
                  <a:solidFill>
                    <a:srgbClr val="004A82"/>
                  </a:solidFill>
                  <a:latin typeface="Calibri"/>
                </a:rPr>
                <a:t>30%</a:t>
              </a:r>
              <a:endParaRPr lang="el-GR" sz="2000" b="1" dirty="0">
                <a:solidFill>
                  <a:srgbClr val="004A82"/>
                </a:solidFill>
                <a:latin typeface="Calibri"/>
              </a:endParaRPr>
            </a:p>
          </p:txBody>
        </p:sp>
        <p:sp>
          <p:nvSpPr>
            <p:cNvPr id="20" name="19 - TextBox"/>
            <p:cNvSpPr txBox="1"/>
            <p:nvPr/>
          </p:nvSpPr>
          <p:spPr>
            <a:xfrm>
              <a:off x="6357950" y="5214950"/>
              <a:ext cx="631904" cy="400110"/>
            </a:xfrm>
            <a:prstGeom prst="rect">
              <a:avLst/>
            </a:prstGeom>
            <a:noFill/>
          </p:spPr>
          <p:txBody>
            <a:bodyPr wrap="none" rtlCol="0">
              <a:spAutoFit/>
            </a:bodyPr>
            <a:lstStyle/>
            <a:p>
              <a:r>
                <a:rPr lang="el-GR" sz="2000" b="1" dirty="0" smtClean="0">
                  <a:solidFill>
                    <a:srgbClr val="004A82"/>
                  </a:solidFill>
                  <a:latin typeface="Calibri"/>
                </a:rPr>
                <a:t>70%</a:t>
              </a:r>
              <a:endParaRPr lang="el-GR" sz="2000" b="1" dirty="0">
                <a:solidFill>
                  <a:srgbClr val="004A82"/>
                </a:solidFill>
                <a:latin typeface="Calibri"/>
              </a:endParaRPr>
            </a:p>
          </p:txBody>
        </p:sp>
        <p:sp>
          <p:nvSpPr>
            <p:cNvPr id="21" name="20 - TextBox"/>
            <p:cNvSpPr txBox="1"/>
            <p:nvPr/>
          </p:nvSpPr>
          <p:spPr>
            <a:xfrm>
              <a:off x="4786314" y="4786322"/>
              <a:ext cx="1113446" cy="369332"/>
            </a:xfrm>
            <a:prstGeom prst="rect">
              <a:avLst/>
            </a:prstGeom>
            <a:noFill/>
          </p:spPr>
          <p:txBody>
            <a:bodyPr wrap="none" rtlCol="0">
              <a:spAutoFit/>
            </a:bodyPr>
            <a:lstStyle/>
            <a:p>
              <a:r>
                <a:rPr lang="el-GR" b="1" dirty="0" smtClean="0">
                  <a:solidFill>
                    <a:prstClr val="black"/>
                  </a:solidFill>
                </a:rPr>
                <a:t>αιθανόλη</a:t>
              </a:r>
              <a:endParaRPr lang="el-GR" dirty="0">
                <a:solidFill>
                  <a:prstClr val="black"/>
                </a:solidFill>
              </a:endParaRPr>
            </a:p>
          </p:txBody>
        </p:sp>
        <p:sp>
          <p:nvSpPr>
            <p:cNvPr id="22" name="21 - TextBox"/>
            <p:cNvSpPr txBox="1"/>
            <p:nvPr/>
          </p:nvSpPr>
          <p:spPr>
            <a:xfrm>
              <a:off x="6643702" y="4786322"/>
              <a:ext cx="1530868" cy="369332"/>
            </a:xfrm>
            <a:prstGeom prst="rect">
              <a:avLst/>
            </a:prstGeom>
            <a:noFill/>
          </p:spPr>
          <p:txBody>
            <a:bodyPr wrap="none" rtlCol="0">
              <a:spAutoFit/>
            </a:bodyPr>
            <a:lstStyle/>
            <a:p>
              <a:r>
                <a:rPr lang="el-GR" b="1" dirty="0" smtClean="0">
                  <a:solidFill>
                    <a:prstClr val="black"/>
                  </a:solidFill>
                </a:rPr>
                <a:t>χλωροφόρμιο</a:t>
              </a:r>
              <a:endParaRPr lang="el-GR" dirty="0">
                <a:solidFill>
                  <a:prstClr val="black"/>
                </a:solidFill>
              </a:endParaRPr>
            </a:p>
          </p:txBody>
        </p:sp>
      </p:grpSp>
      <p:sp>
        <p:nvSpPr>
          <p:cNvPr id="14" name="1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44</a:t>
            </a:fld>
            <a:endParaRPr lang="el-GR" dirty="0">
              <a:solidFill>
                <a:prstClr val="black"/>
              </a:solidFill>
            </a:endParaRPr>
          </a:p>
        </p:txBody>
      </p:sp>
    </p:spTree>
    <p:extLst>
      <p:ext uri="{BB962C8B-B14F-4D97-AF65-F5344CB8AC3E}">
        <p14:creationId xmlns:p14="http://schemas.microsoft.com/office/powerpoint/2010/main" val="3909203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152128"/>
          </a:xfrm>
        </p:spPr>
        <p:txBody>
          <a:bodyPr>
            <a:noAutofit/>
          </a:bodyPr>
          <a:lstStyle/>
          <a:p>
            <a:r>
              <a:rPr lang="el-GR" dirty="0" smtClean="0"/>
              <a:t>Κατηγορίες διαλυτών: αλειφατικοί υδρογονάνθρακες</a:t>
            </a:r>
            <a:endParaRPr lang="el-GR" dirty="0"/>
          </a:p>
        </p:txBody>
      </p:sp>
      <p:graphicFrame>
        <p:nvGraphicFramePr>
          <p:cNvPr id="18" name="17 - Θέση περιεχομένου"/>
          <p:cNvGraphicFramePr>
            <a:graphicFrameLocks noGrp="1"/>
          </p:cNvGraphicFramePr>
          <p:nvPr>
            <p:ph idx="1"/>
            <p:extLst/>
          </p:nvPr>
        </p:nvGraphicFramePr>
        <p:xfrm>
          <a:off x="323528" y="2754739"/>
          <a:ext cx="3168352" cy="1920240"/>
        </p:xfrm>
        <a:graphic>
          <a:graphicData uri="http://schemas.openxmlformats.org/drawingml/2006/table">
            <a:tbl>
              <a:tblPr/>
              <a:tblGrid>
                <a:gridCol w="1579210"/>
                <a:gridCol w="529714"/>
                <a:gridCol w="529714"/>
                <a:gridCol w="529714"/>
              </a:tblGrid>
              <a:tr h="139617">
                <a:tc>
                  <a:txBody>
                    <a:bodyPr/>
                    <a:lstStyle/>
                    <a:p>
                      <a:pPr algn="l" fontAlgn="t"/>
                      <a:r>
                        <a:rPr lang="en-US" sz="1800" b="0" i="0" u="none" strike="noStrike" dirty="0">
                          <a:latin typeface="+mn-lt"/>
                        </a:rPr>
                        <a:t>n-Pentane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100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n- Hexane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100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n-Heptane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100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n-Dodecane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100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Cyclohexane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94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V M&amp; P Naphtha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94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Mineral Spirits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90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Ομάδα 2"/>
          <p:cNvGrpSpPr/>
          <p:nvPr/>
        </p:nvGrpSpPr>
        <p:grpSpPr>
          <a:xfrm>
            <a:off x="3643306" y="1571612"/>
            <a:ext cx="5241348" cy="4694237"/>
            <a:chOff x="3643306" y="1571612"/>
            <a:chExt cx="5241348" cy="4694237"/>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3306" y="1571612"/>
              <a:ext cx="5008563" cy="4694237"/>
            </a:xfrm>
            <a:prstGeom prst="rect">
              <a:avLst/>
            </a:prstGeom>
            <a:noFill/>
            <a:ln w="9525">
              <a:noFill/>
              <a:miter lim="800000"/>
              <a:headEnd/>
              <a:tailEnd/>
            </a:ln>
            <a:effectLst/>
          </p:spPr>
        </p:pic>
        <p:sp>
          <p:nvSpPr>
            <p:cNvPr id="6" name="5 - TextBox"/>
            <p:cNvSpPr txBox="1"/>
            <p:nvPr/>
          </p:nvSpPr>
          <p:spPr>
            <a:xfrm>
              <a:off x="6572264" y="4929198"/>
              <a:ext cx="1435073" cy="400110"/>
            </a:xfrm>
            <a:prstGeom prst="rect">
              <a:avLst/>
            </a:prstGeom>
            <a:noFill/>
          </p:spPr>
          <p:txBody>
            <a:bodyPr wrap="none" rtlCol="0">
              <a:spAutoFit/>
            </a:bodyPr>
            <a:lstStyle/>
            <a:p>
              <a:r>
                <a:rPr lang="en-US" sz="2000" b="1" dirty="0" smtClean="0">
                  <a:solidFill>
                    <a:srgbClr val="174917"/>
                  </a:solidFill>
                  <a:latin typeface="Calibri"/>
                </a:rPr>
                <a:t>White spirit</a:t>
              </a:r>
              <a:endParaRPr lang="el-GR" sz="2000" b="1" dirty="0">
                <a:solidFill>
                  <a:srgbClr val="174917"/>
                </a:solidFill>
                <a:latin typeface="Calibri"/>
              </a:endParaRPr>
            </a:p>
          </p:txBody>
        </p:sp>
        <p:cxnSp>
          <p:nvCxnSpPr>
            <p:cNvPr id="8" name="7 - Ευθύγραμμο βέλος σύνδεσης"/>
            <p:cNvCxnSpPr/>
            <p:nvPr/>
          </p:nvCxnSpPr>
          <p:spPr>
            <a:xfrm>
              <a:off x="7500958" y="5214950"/>
              <a:ext cx="285752" cy="214314"/>
            </a:xfrm>
            <a:prstGeom prst="straightConnector1">
              <a:avLst/>
            </a:prstGeom>
            <a:ln w="15875">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7358082" y="4500570"/>
              <a:ext cx="1526572" cy="400110"/>
            </a:xfrm>
            <a:prstGeom prst="rect">
              <a:avLst/>
            </a:prstGeom>
            <a:noFill/>
          </p:spPr>
          <p:txBody>
            <a:bodyPr wrap="none" rtlCol="0">
              <a:spAutoFit/>
            </a:bodyPr>
            <a:lstStyle/>
            <a:p>
              <a:r>
                <a:rPr lang="el-GR" sz="2000" b="1" dirty="0" smtClean="0">
                  <a:solidFill>
                    <a:srgbClr val="174917"/>
                  </a:solidFill>
                  <a:latin typeface="Calibri"/>
                </a:rPr>
                <a:t>κυκλοεξάνιο</a:t>
              </a:r>
              <a:endParaRPr lang="el-GR" sz="2000" b="1" dirty="0">
                <a:solidFill>
                  <a:srgbClr val="174917"/>
                </a:solidFill>
                <a:latin typeface="Calibri"/>
              </a:endParaRPr>
            </a:p>
          </p:txBody>
        </p:sp>
        <p:cxnSp>
          <p:nvCxnSpPr>
            <p:cNvPr id="11" name="10 - Ευθύγραμμο βέλος σύνδεσης"/>
            <p:cNvCxnSpPr>
              <a:stCxn id="10" idx="2"/>
            </p:cNvCxnSpPr>
            <p:nvPr/>
          </p:nvCxnSpPr>
          <p:spPr>
            <a:xfrm flipH="1">
              <a:off x="7929587" y="4900680"/>
              <a:ext cx="191781" cy="600025"/>
            </a:xfrm>
            <a:prstGeom prst="straightConnector1">
              <a:avLst/>
            </a:prstGeom>
            <a:ln w="15875">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7" name="16 - Έλλειψη"/>
            <p:cNvSpPr/>
            <p:nvPr/>
          </p:nvSpPr>
          <p:spPr>
            <a:xfrm>
              <a:off x="8001024" y="5357826"/>
              <a:ext cx="357190" cy="50006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12" name="11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45</a:t>
            </a:fld>
            <a:endParaRPr lang="el-GR" dirty="0">
              <a:solidFill>
                <a:prstClr val="black"/>
              </a:solidFill>
            </a:endParaRPr>
          </a:p>
        </p:txBody>
      </p:sp>
    </p:spTree>
    <p:extLst>
      <p:ext uri="{BB962C8B-B14F-4D97-AF65-F5344CB8AC3E}">
        <p14:creationId xmlns:p14="http://schemas.microsoft.com/office/powerpoint/2010/main" val="428766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Κατηγορίες διαλυτών: αρωματικοί υδρογονάνθρακες</a:t>
            </a:r>
            <a:endParaRPr lang="el-GR" dirty="0"/>
          </a:p>
        </p:txBody>
      </p:sp>
      <p:graphicFrame>
        <p:nvGraphicFramePr>
          <p:cNvPr id="19" name="18 - Θέση περιεχομένου"/>
          <p:cNvGraphicFramePr>
            <a:graphicFrameLocks noGrp="1"/>
          </p:cNvGraphicFramePr>
          <p:nvPr>
            <p:ph idx="1"/>
            <p:extLst/>
          </p:nvPr>
        </p:nvGraphicFramePr>
        <p:xfrm>
          <a:off x="327220" y="2722242"/>
          <a:ext cx="2808311" cy="2194560"/>
        </p:xfrm>
        <a:graphic>
          <a:graphicData uri="http://schemas.openxmlformats.org/drawingml/2006/table">
            <a:tbl>
              <a:tblPr/>
              <a:tblGrid>
                <a:gridCol w="1399754"/>
                <a:gridCol w="469519"/>
                <a:gridCol w="469519"/>
                <a:gridCol w="469519"/>
              </a:tblGrid>
              <a:tr h="139617">
                <a:tc>
                  <a:txBody>
                    <a:bodyPr/>
                    <a:lstStyle/>
                    <a:p>
                      <a:pPr algn="l" fontAlgn="t"/>
                      <a:r>
                        <a:rPr lang="en-US" sz="1800" b="0" i="0" u="none" strike="noStrike" dirty="0">
                          <a:latin typeface="+mn-lt"/>
                        </a:rPr>
                        <a:t>Benzene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78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Toluene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80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o-Xylene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83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Naphthalene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70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Styrene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78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Ethylbenzene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87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1" u="none" strike="noStrike" dirty="0">
                          <a:latin typeface="+mn-lt"/>
                        </a:rPr>
                        <a:t>p-</a:t>
                      </a:r>
                      <a:r>
                        <a:rPr lang="en-US" sz="1800" b="0" i="0" u="none" strike="noStrike" dirty="0">
                          <a:latin typeface="+mn-lt"/>
                        </a:rPr>
                        <a:t>Diethyl benzene </a:t>
                      </a:r>
                      <a:endParaRPr lang="en-US" sz="1800" b="0" i="1" u="none" strike="noStrike" dirty="0">
                        <a:latin typeface="+mn-lt"/>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97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Ομάδα 2"/>
          <p:cNvGrpSpPr/>
          <p:nvPr/>
        </p:nvGrpSpPr>
        <p:grpSpPr>
          <a:xfrm>
            <a:off x="3491660" y="1643051"/>
            <a:ext cx="5497904" cy="4629928"/>
            <a:chOff x="3491660" y="1643051"/>
            <a:chExt cx="5497904" cy="4629928"/>
          </a:xfrm>
        </p:grpSpPr>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1660" y="1643051"/>
              <a:ext cx="5080867" cy="4629928"/>
            </a:xfrm>
            <a:prstGeom prst="rect">
              <a:avLst/>
            </a:prstGeom>
            <a:noFill/>
            <a:ln w="9525">
              <a:noFill/>
              <a:miter lim="800000"/>
              <a:headEnd/>
              <a:tailEnd/>
            </a:ln>
            <a:effectLst/>
          </p:spPr>
        </p:pic>
        <p:sp>
          <p:nvSpPr>
            <p:cNvPr id="5" name="4 - TextBox"/>
            <p:cNvSpPr txBox="1"/>
            <p:nvPr/>
          </p:nvSpPr>
          <p:spPr>
            <a:xfrm>
              <a:off x="7215206" y="4214818"/>
              <a:ext cx="1124860" cy="400110"/>
            </a:xfrm>
            <a:prstGeom prst="rect">
              <a:avLst/>
            </a:prstGeom>
            <a:noFill/>
          </p:spPr>
          <p:txBody>
            <a:bodyPr wrap="none" rtlCol="0">
              <a:spAutoFit/>
            </a:bodyPr>
            <a:lstStyle/>
            <a:p>
              <a:r>
                <a:rPr lang="el-GR" sz="2000" b="1" dirty="0" smtClean="0">
                  <a:solidFill>
                    <a:srgbClr val="174917"/>
                  </a:solidFill>
                  <a:latin typeface="Calibri"/>
                </a:rPr>
                <a:t>βενζόλιο</a:t>
              </a:r>
              <a:endParaRPr lang="el-GR" sz="2000" b="1" dirty="0">
                <a:solidFill>
                  <a:srgbClr val="174917"/>
                </a:solidFill>
                <a:latin typeface="Calibri"/>
              </a:endParaRPr>
            </a:p>
          </p:txBody>
        </p:sp>
        <p:cxnSp>
          <p:nvCxnSpPr>
            <p:cNvPr id="6" name="5 - Ευθύγραμμο βέλος σύνδεσης"/>
            <p:cNvCxnSpPr/>
            <p:nvPr/>
          </p:nvCxnSpPr>
          <p:spPr>
            <a:xfrm rot="5400000">
              <a:off x="7114120" y="4815972"/>
              <a:ext cx="702238" cy="214314"/>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5572132" y="4357694"/>
              <a:ext cx="1454757" cy="400110"/>
            </a:xfrm>
            <a:prstGeom prst="rect">
              <a:avLst/>
            </a:prstGeom>
            <a:noFill/>
          </p:spPr>
          <p:txBody>
            <a:bodyPr wrap="none" rtlCol="0">
              <a:spAutoFit/>
            </a:bodyPr>
            <a:lstStyle/>
            <a:p>
              <a:r>
                <a:rPr lang="el-GR" sz="2000" b="1" dirty="0" smtClean="0">
                  <a:solidFill>
                    <a:srgbClr val="174917"/>
                  </a:solidFill>
                  <a:latin typeface="Calibri"/>
                </a:rPr>
                <a:t>ναφθαλίνιο</a:t>
              </a:r>
              <a:endParaRPr lang="el-GR" sz="2000" b="1" dirty="0">
                <a:solidFill>
                  <a:srgbClr val="174917"/>
                </a:solidFill>
                <a:latin typeface="Calibri"/>
              </a:endParaRPr>
            </a:p>
          </p:txBody>
        </p:sp>
        <p:cxnSp>
          <p:nvCxnSpPr>
            <p:cNvPr id="9" name="8 - Ευθύγραμμο βέλος σύνδεσης"/>
            <p:cNvCxnSpPr/>
            <p:nvPr/>
          </p:nvCxnSpPr>
          <p:spPr>
            <a:xfrm>
              <a:off x="6357950" y="4714886"/>
              <a:ext cx="571504" cy="571502"/>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7643834" y="4500570"/>
              <a:ext cx="1291251" cy="400110"/>
            </a:xfrm>
            <a:prstGeom prst="rect">
              <a:avLst/>
            </a:prstGeom>
            <a:noFill/>
          </p:spPr>
          <p:txBody>
            <a:bodyPr wrap="none" rtlCol="0">
              <a:spAutoFit/>
            </a:bodyPr>
            <a:lstStyle/>
            <a:p>
              <a:r>
                <a:rPr lang="el-GR" sz="2000" b="1" dirty="0" smtClean="0">
                  <a:solidFill>
                    <a:srgbClr val="174917"/>
                  </a:solidFill>
                  <a:latin typeface="Calibri"/>
                </a:rPr>
                <a:t>τολουόλιο</a:t>
              </a:r>
              <a:endParaRPr lang="el-GR" sz="2000" b="1" dirty="0">
                <a:solidFill>
                  <a:srgbClr val="174917"/>
                </a:solidFill>
                <a:latin typeface="Calibri"/>
              </a:endParaRPr>
            </a:p>
          </p:txBody>
        </p:sp>
        <p:cxnSp>
          <p:nvCxnSpPr>
            <p:cNvPr id="12" name="11 - Ευθύγραμμο βέλος σύνδεσης"/>
            <p:cNvCxnSpPr/>
            <p:nvPr/>
          </p:nvCxnSpPr>
          <p:spPr>
            <a:xfrm rot="5400000">
              <a:off x="7393801" y="4893479"/>
              <a:ext cx="500066" cy="42862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8001024" y="4786322"/>
              <a:ext cx="988540" cy="400110"/>
            </a:xfrm>
            <a:prstGeom prst="rect">
              <a:avLst/>
            </a:prstGeom>
            <a:noFill/>
          </p:spPr>
          <p:txBody>
            <a:bodyPr wrap="none" rtlCol="0">
              <a:spAutoFit/>
            </a:bodyPr>
            <a:lstStyle/>
            <a:p>
              <a:r>
                <a:rPr lang="el-GR" sz="2000" b="1" dirty="0" smtClean="0">
                  <a:solidFill>
                    <a:srgbClr val="174917"/>
                  </a:solidFill>
                  <a:latin typeface="Calibri"/>
                </a:rPr>
                <a:t>ξυλένιο</a:t>
              </a:r>
              <a:endParaRPr lang="el-GR" sz="2000" b="1" dirty="0">
                <a:solidFill>
                  <a:srgbClr val="174917"/>
                </a:solidFill>
                <a:latin typeface="Calibri"/>
              </a:endParaRPr>
            </a:p>
          </p:txBody>
        </p:sp>
        <p:cxnSp>
          <p:nvCxnSpPr>
            <p:cNvPr id="15" name="14 - Ευθύγραμμο βέλος σύνδεσης"/>
            <p:cNvCxnSpPr/>
            <p:nvPr/>
          </p:nvCxnSpPr>
          <p:spPr>
            <a:xfrm rot="10800000" flipV="1">
              <a:off x="7500958" y="5072074"/>
              <a:ext cx="571504" cy="357190"/>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grpSp>
      <p:sp>
        <p:nvSpPr>
          <p:cNvPr id="13" name="12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46</a:t>
            </a:fld>
            <a:endParaRPr lang="el-GR" dirty="0">
              <a:solidFill>
                <a:prstClr val="black"/>
              </a:solidFill>
            </a:endParaRPr>
          </a:p>
        </p:txBody>
      </p:sp>
    </p:spTree>
    <p:extLst>
      <p:ext uri="{BB962C8B-B14F-4D97-AF65-F5344CB8AC3E}">
        <p14:creationId xmlns:p14="http://schemas.microsoft.com/office/powerpoint/2010/main" val="2648861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Κατηγορίες διαλυτών: χλωριωμένοι διαλύτες </a:t>
            </a:r>
            <a:endParaRPr lang="el-GR" dirty="0"/>
          </a:p>
        </p:txBody>
      </p:sp>
      <p:graphicFrame>
        <p:nvGraphicFramePr>
          <p:cNvPr id="4" name="3 - Θέση περιεχομένου"/>
          <p:cNvGraphicFramePr>
            <a:graphicFrameLocks noGrp="1"/>
          </p:cNvGraphicFramePr>
          <p:nvPr>
            <p:ph idx="1"/>
            <p:extLst/>
          </p:nvPr>
        </p:nvGraphicFramePr>
        <p:xfrm>
          <a:off x="27571" y="2334024"/>
          <a:ext cx="3603678" cy="2194560"/>
        </p:xfrm>
        <a:graphic>
          <a:graphicData uri="http://schemas.openxmlformats.org/drawingml/2006/table">
            <a:tbl>
              <a:tblPr/>
              <a:tblGrid>
                <a:gridCol w="2259317"/>
                <a:gridCol w="513121"/>
                <a:gridCol w="424598"/>
                <a:gridCol w="406642"/>
              </a:tblGrid>
              <a:tr h="139617">
                <a:tc>
                  <a:txBody>
                    <a:bodyPr/>
                    <a:lstStyle/>
                    <a:p>
                      <a:pPr algn="l" fontAlgn="t">
                        <a:spcBef>
                          <a:spcPts val="300"/>
                        </a:spcBef>
                        <a:spcAft>
                          <a:spcPts val="300"/>
                        </a:spcAft>
                      </a:pPr>
                      <a:r>
                        <a:rPr lang="en-US" sz="1800" b="0" i="0" u="none" strike="noStrike" dirty="0">
                          <a:latin typeface="+mn-lt"/>
                        </a:rPr>
                        <a:t>Methylene chloride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300"/>
                        </a:spcBef>
                        <a:spcAft>
                          <a:spcPts val="300"/>
                        </a:spcAft>
                      </a:pPr>
                      <a:r>
                        <a:rPr lang="el-GR" sz="1800" b="0" i="0" u="none" strike="noStrike" dirty="0">
                          <a:latin typeface="+mn-lt"/>
                        </a:rPr>
                        <a:t>21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solidFill>
                            <a:schemeClr val="tx1"/>
                          </a:solidFill>
                          <a:latin typeface="+mn-lt"/>
                        </a:rPr>
                        <a:t>59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latin typeface="+mn-lt"/>
                        </a:rPr>
                        <a:t>20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spcBef>
                          <a:spcPts val="300"/>
                        </a:spcBef>
                        <a:spcAft>
                          <a:spcPts val="300"/>
                        </a:spcAft>
                      </a:pPr>
                      <a:r>
                        <a:rPr lang="en-US" sz="1800" b="0" i="0" u="none" strike="noStrike" dirty="0">
                          <a:latin typeface="+mn-lt"/>
                        </a:rPr>
                        <a:t>Ethylene dichloride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300"/>
                        </a:spcBef>
                        <a:spcAft>
                          <a:spcPts val="300"/>
                        </a:spcAft>
                      </a:pPr>
                      <a:r>
                        <a:rPr lang="el-GR" sz="1800" b="0" i="0" u="none" strike="noStrike" dirty="0">
                          <a:latin typeface="+mn-lt"/>
                        </a:rPr>
                        <a:t>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solidFill>
                            <a:schemeClr val="tx1"/>
                          </a:solidFill>
                          <a:latin typeface="+mn-lt"/>
                        </a:rPr>
                        <a:t>67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latin typeface="+mn-lt"/>
                        </a:rPr>
                        <a:t>14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spcBef>
                          <a:spcPts val="300"/>
                        </a:spcBef>
                        <a:spcAft>
                          <a:spcPts val="300"/>
                        </a:spcAft>
                      </a:pPr>
                      <a:r>
                        <a:rPr lang="en-US" sz="1800" b="0" i="0" u="none" strike="noStrike" dirty="0">
                          <a:latin typeface="+mn-lt"/>
                        </a:rPr>
                        <a:t>Chloroform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300"/>
                        </a:spcBef>
                        <a:spcAft>
                          <a:spcPts val="300"/>
                        </a:spcAft>
                      </a:pPr>
                      <a:r>
                        <a:rPr lang="el-GR" sz="1800" b="0" i="0" u="none" strike="noStrike" dirty="0">
                          <a:latin typeface="+mn-lt"/>
                        </a:rPr>
                        <a:t>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solidFill>
                            <a:schemeClr val="tx1"/>
                          </a:solidFill>
                          <a:latin typeface="+mn-lt"/>
                        </a:rPr>
                        <a:t>67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latin typeface="+mn-lt"/>
                        </a:rPr>
                        <a:t>21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spcBef>
                          <a:spcPts val="300"/>
                        </a:spcBef>
                        <a:spcAft>
                          <a:spcPts val="300"/>
                        </a:spcAft>
                      </a:pPr>
                      <a:r>
                        <a:rPr lang="en-US" sz="1800" b="0" i="0" u="none" strike="noStrike" dirty="0">
                          <a:latin typeface="+mn-lt"/>
                        </a:rPr>
                        <a:t>Trichloroethylene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300"/>
                        </a:spcBef>
                        <a:spcAft>
                          <a:spcPts val="300"/>
                        </a:spcAft>
                      </a:pPr>
                      <a:r>
                        <a:rPr lang="el-GR" sz="1800" b="0" i="0" u="none" strike="noStrike" dirty="0">
                          <a:latin typeface="+mn-lt"/>
                        </a:rPr>
                        <a:t>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solidFill>
                            <a:schemeClr val="tx1"/>
                          </a:solidFill>
                          <a:latin typeface="+mn-lt"/>
                        </a:rPr>
                        <a:t>68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latin typeface="+mn-lt"/>
                        </a:rPr>
                        <a:t>20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spcBef>
                          <a:spcPts val="300"/>
                        </a:spcBef>
                        <a:spcAft>
                          <a:spcPts val="300"/>
                        </a:spcAft>
                      </a:pPr>
                      <a:r>
                        <a:rPr lang="en-US" sz="1800" b="0" i="0" u="none" strike="noStrike" dirty="0">
                          <a:latin typeface="+mn-lt"/>
                        </a:rPr>
                        <a:t>Carbon tetrachloride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300"/>
                        </a:spcBef>
                        <a:spcAft>
                          <a:spcPts val="300"/>
                        </a:spcAft>
                      </a:pPr>
                      <a:r>
                        <a:rPr lang="el-GR" sz="1800" b="0" i="0" u="none" strike="noStrike" dirty="0">
                          <a:latin typeface="+mn-lt"/>
                        </a:rPr>
                        <a:t>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solidFill>
                            <a:schemeClr val="tx1"/>
                          </a:solidFill>
                          <a:latin typeface="+mn-lt"/>
                        </a:rPr>
                        <a:t>85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latin typeface="+mn-lt"/>
                        </a:rPr>
                        <a:t>13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spcBef>
                          <a:spcPts val="300"/>
                        </a:spcBef>
                        <a:spcAft>
                          <a:spcPts val="300"/>
                        </a:spcAft>
                      </a:pPr>
                      <a:r>
                        <a:rPr lang="en-US" sz="1800" b="0" i="0" u="none" strike="noStrike" dirty="0" smtClean="0">
                          <a:latin typeface="+mn-lt"/>
                        </a:rPr>
                        <a:t>1,1,1 </a:t>
                      </a:r>
                      <a:r>
                        <a:rPr lang="en-US" sz="1800" b="0" i="0" u="none" strike="noStrike" dirty="0">
                          <a:latin typeface="+mn-lt"/>
                        </a:rPr>
                        <a:t>Trichloroethane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300"/>
                        </a:spcBef>
                        <a:spcAft>
                          <a:spcPts val="300"/>
                        </a:spcAft>
                      </a:pPr>
                      <a:r>
                        <a:rPr lang="el-GR" sz="1800" b="0" i="0" u="none" strike="noStrike" dirty="0">
                          <a:latin typeface="+mn-lt"/>
                        </a:rPr>
                        <a:t>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solidFill>
                            <a:schemeClr val="tx1"/>
                          </a:solidFill>
                          <a:latin typeface="+mn-lt"/>
                        </a:rPr>
                        <a:t>70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latin typeface="+mn-lt"/>
                        </a:rPr>
                        <a:t>11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spcBef>
                          <a:spcPts val="300"/>
                        </a:spcBef>
                        <a:spcAft>
                          <a:spcPts val="300"/>
                        </a:spcAft>
                      </a:pPr>
                      <a:r>
                        <a:rPr lang="en-US" sz="1800" b="0" i="0" u="none" strike="noStrike" dirty="0">
                          <a:latin typeface="+mn-lt"/>
                        </a:rPr>
                        <a:t>Chlorobenzene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300"/>
                        </a:spcBef>
                        <a:spcAft>
                          <a:spcPts val="300"/>
                        </a:spcAft>
                      </a:pPr>
                      <a:r>
                        <a:rPr lang="el-GR" sz="1800" b="0" i="0" u="none" strike="noStrike" dirty="0">
                          <a:latin typeface="+mn-lt"/>
                        </a:rPr>
                        <a:t>17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solidFill>
                            <a:schemeClr val="tx1"/>
                          </a:solidFill>
                          <a:latin typeface="+mn-lt"/>
                        </a:rPr>
                        <a:t>65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latin typeface="+mn-lt"/>
                        </a:rPr>
                        <a:t>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spcBef>
                          <a:spcPts val="300"/>
                        </a:spcBef>
                        <a:spcAft>
                          <a:spcPts val="300"/>
                        </a:spcAft>
                      </a:pPr>
                      <a:r>
                        <a:rPr lang="en-US" sz="1800" b="0" i="0" u="none" strike="noStrike" dirty="0">
                          <a:latin typeface="+mn-lt"/>
                        </a:rPr>
                        <a:t>Trichlorotrifluoroethane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300"/>
                        </a:spcBef>
                        <a:spcAft>
                          <a:spcPts val="300"/>
                        </a:spcAft>
                      </a:pPr>
                      <a:r>
                        <a:rPr lang="el-GR" sz="1800" b="0" i="0" u="none" strike="noStrike" dirty="0">
                          <a:latin typeface="+mn-lt"/>
                        </a:rPr>
                        <a:t>10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solidFill>
                            <a:schemeClr val="tx1"/>
                          </a:solidFill>
                          <a:latin typeface="+mn-lt"/>
                        </a:rPr>
                        <a:t>90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l-GR" sz="1800" b="0" i="0" u="none" strike="noStrike" dirty="0">
                          <a:latin typeface="+mn-lt"/>
                        </a:rPr>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Ομάδα 2"/>
          <p:cNvGrpSpPr/>
          <p:nvPr/>
        </p:nvGrpSpPr>
        <p:grpSpPr>
          <a:xfrm>
            <a:off x="3555122" y="1421031"/>
            <a:ext cx="5344275" cy="4727050"/>
            <a:chOff x="3535361" y="1313874"/>
            <a:chExt cx="5588878" cy="4727050"/>
          </a:xfrm>
        </p:grpSpPr>
        <p:pic>
          <p:nvPicPr>
            <p:cNvPr id="2048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5361" y="1313874"/>
              <a:ext cx="5151439" cy="4694237"/>
            </a:xfrm>
            <a:prstGeom prst="rect">
              <a:avLst/>
            </a:prstGeom>
            <a:noFill/>
            <a:ln w="9525">
              <a:noFill/>
              <a:miter lim="800000"/>
              <a:headEnd/>
              <a:tailEnd/>
            </a:ln>
            <a:effectLst/>
          </p:spPr>
        </p:pic>
        <p:sp>
          <p:nvSpPr>
            <p:cNvPr id="6" name="5 - TextBox"/>
            <p:cNvSpPr txBox="1"/>
            <p:nvPr/>
          </p:nvSpPr>
          <p:spPr>
            <a:xfrm>
              <a:off x="4821245" y="3957080"/>
              <a:ext cx="1977208" cy="369332"/>
            </a:xfrm>
            <a:prstGeom prst="rect">
              <a:avLst/>
            </a:prstGeom>
            <a:noFill/>
          </p:spPr>
          <p:txBody>
            <a:bodyPr wrap="none" rtlCol="0">
              <a:spAutoFit/>
            </a:bodyPr>
            <a:lstStyle/>
            <a:p>
              <a:r>
                <a:rPr lang="el-GR" b="1" dirty="0" smtClean="0">
                  <a:solidFill>
                    <a:srgbClr val="174917"/>
                  </a:solidFill>
                </a:rPr>
                <a:t>διχλωρομεθάνιο</a:t>
              </a:r>
              <a:endParaRPr lang="el-GR" b="1" dirty="0">
                <a:solidFill>
                  <a:srgbClr val="174917"/>
                </a:solidFill>
              </a:endParaRPr>
            </a:p>
          </p:txBody>
        </p:sp>
        <p:cxnSp>
          <p:nvCxnSpPr>
            <p:cNvPr id="7" name="6 - Ευθύγραμμο βέλος σύνδεσης"/>
            <p:cNvCxnSpPr/>
            <p:nvPr/>
          </p:nvCxnSpPr>
          <p:spPr>
            <a:xfrm>
              <a:off x="6250005" y="4314270"/>
              <a:ext cx="571504" cy="214314"/>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6250005" y="3599890"/>
              <a:ext cx="2629631" cy="369332"/>
            </a:xfrm>
            <a:prstGeom prst="rect">
              <a:avLst/>
            </a:prstGeom>
            <a:solidFill>
              <a:schemeClr val="bg1"/>
            </a:solidFill>
          </p:spPr>
          <p:txBody>
            <a:bodyPr wrap="none" rtlCol="0">
              <a:spAutoFit/>
            </a:bodyPr>
            <a:lstStyle/>
            <a:p>
              <a:r>
                <a:rPr lang="el-GR" b="1" dirty="0" smtClean="0">
                  <a:solidFill>
                    <a:srgbClr val="174917"/>
                  </a:solidFill>
                </a:rPr>
                <a:t>1,1,1-τριχλωροαιθάνιο</a:t>
              </a:r>
              <a:endParaRPr lang="el-GR" b="1" dirty="0">
                <a:solidFill>
                  <a:srgbClr val="174917"/>
                </a:solidFill>
              </a:endParaRPr>
            </a:p>
          </p:txBody>
        </p:sp>
        <p:cxnSp>
          <p:nvCxnSpPr>
            <p:cNvPr id="9" name="8 - Ευθύγραμμο βέλος σύνδεσης"/>
            <p:cNvCxnSpPr/>
            <p:nvPr/>
          </p:nvCxnSpPr>
          <p:spPr>
            <a:xfrm rot="5400000">
              <a:off x="7142980" y="4135675"/>
              <a:ext cx="642942" cy="285752"/>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4964121" y="5028650"/>
              <a:ext cx="1717521" cy="369332"/>
            </a:xfrm>
            <a:prstGeom prst="rect">
              <a:avLst/>
            </a:prstGeom>
            <a:noFill/>
          </p:spPr>
          <p:txBody>
            <a:bodyPr wrap="none" rtlCol="0">
              <a:spAutoFit/>
            </a:bodyPr>
            <a:lstStyle/>
            <a:p>
              <a:r>
                <a:rPr lang="el-GR" b="1" dirty="0" smtClean="0">
                  <a:solidFill>
                    <a:srgbClr val="174917"/>
                  </a:solidFill>
                </a:rPr>
                <a:t>χλωροφόρμιο</a:t>
              </a:r>
              <a:endParaRPr lang="el-GR" b="1" dirty="0">
                <a:solidFill>
                  <a:srgbClr val="174917"/>
                </a:solidFill>
              </a:endParaRPr>
            </a:p>
          </p:txBody>
        </p:sp>
        <p:cxnSp>
          <p:nvCxnSpPr>
            <p:cNvPr id="11" name="10 - Ευθύγραμμο βέλος σύνδεσης"/>
            <p:cNvCxnSpPr>
              <a:stCxn id="10" idx="3"/>
            </p:cNvCxnSpPr>
            <p:nvPr/>
          </p:nvCxnSpPr>
          <p:spPr>
            <a:xfrm flipV="1">
              <a:off x="6681642" y="4957212"/>
              <a:ext cx="303127" cy="256104"/>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6678633" y="5671592"/>
              <a:ext cx="2445606" cy="369332"/>
            </a:xfrm>
            <a:prstGeom prst="rect">
              <a:avLst/>
            </a:prstGeom>
            <a:noFill/>
          </p:spPr>
          <p:txBody>
            <a:bodyPr wrap="none" rtlCol="0">
              <a:spAutoFit/>
            </a:bodyPr>
            <a:lstStyle/>
            <a:p>
              <a:r>
                <a:rPr lang="el-GR" b="1" dirty="0" smtClean="0">
                  <a:solidFill>
                    <a:srgbClr val="174917"/>
                  </a:solidFill>
                </a:rPr>
                <a:t>τετραχλωράνθρακας</a:t>
              </a:r>
              <a:endParaRPr lang="el-GR" b="1" dirty="0">
                <a:solidFill>
                  <a:srgbClr val="174917"/>
                </a:solidFill>
              </a:endParaRPr>
            </a:p>
          </p:txBody>
        </p:sp>
        <p:cxnSp>
          <p:nvCxnSpPr>
            <p:cNvPr id="13" name="12 - Ευθύγραμμο βέλος σύνδεσης"/>
            <p:cNvCxnSpPr/>
            <p:nvPr/>
          </p:nvCxnSpPr>
          <p:spPr>
            <a:xfrm rot="5400000" flipH="1" flipV="1">
              <a:off x="7315504" y="5534787"/>
              <a:ext cx="369332" cy="7143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grpSp>
      <p:sp>
        <p:nvSpPr>
          <p:cNvPr id="14" name="1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17051824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Κατηγορίες διαλυτών: αιθερικοί διαλύτες</a:t>
            </a:r>
            <a:endParaRPr lang="el-GR" dirty="0"/>
          </a:p>
        </p:txBody>
      </p:sp>
      <p:graphicFrame>
        <p:nvGraphicFramePr>
          <p:cNvPr id="4" name="3 - Θέση περιεχομένου"/>
          <p:cNvGraphicFramePr>
            <a:graphicFrameLocks noGrp="1"/>
          </p:cNvGraphicFramePr>
          <p:nvPr>
            <p:ph idx="1"/>
            <p:extLst/>
          </p:nvPr>
        </p:nvGraphicFramePr>
        <p:xfrm>
          <a:off x="395536" y="2205992"/>
          <a:ext cx="3232256" cy="3017520"/>
        </p:xfrm>
        <a:graphic>
          <a:graphicData uri="http://schemas.openxmlformats.org/drawingml/2006/table">
            <a:tbl>
              <a:tblPr/>
              <a:tblGrid>
                <a:gridCol w="1611062"/>
                <a:gridCol w="540398"/>
                <a:gridCol w="540398"/>
                <a:gridCol w="540398"/>
              </a:tblGrid>
              <a:tr h="139617">
                <a:tc>
                  <a:txBody>
                    <a:bodyPr/>
                    <a:lstStyle/>
                    <a:p>
                      <a:pPr algn="l" fontAlgn="t"/>
                      <a:r>
                        <a:rPr lang="en-US" sz="1800" b="0" i="0" u="none" strike="noStrike" dirty="0">
                          <a:latin typeface="+mn-lt"/>
                        </a:rPr>
                        <a:t>Diethyl ether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smtClean="0">
                          <a:latin typeface="+mn-lt"/>
                        </a:rPr>
                        <a:t>Tetrahydrofuran (THF) </a:t>
                      </a:r>
                      <a:endParaRPr lang="en-US" sz="1800" b="0" i="0" u="none" strike="noStrike" dirty="0">
                        <a:latin typeface="+mn-lt"/>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Dioxane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Methyl Cellosolve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Cellosolve 8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Butyl Cellosolve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Methyl Carbitol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Carbitol ®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Butyl Carbitol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Ομάδα 2"/>
          <p:cNvGrpSpPr/>
          <p:nvPr/>
        </p:nvGrpSpPr>
        <p:grpSpPr>
          <a:xfrm>
            <a:off x="3464711" y="1643050"/>
            <a:ext cx="5494931" cy="4694237"/>
            <a:chOff x="3464711" y="1643050"/>
            <a:chExt cx="5494931" cy="4694237"/>
          </a:xfrm>
        </p:grpSpPr>
        <p:pic>
          <p:nvPicPr>
            <p:cNvPr id="1740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6182" y="1643050"/>
              <a:ext cx="4937125" cy="4694237"/>
            </a:xfrm>
            <a:prstGeom prst="rect">
              <a:avLst/>
            </a:prstGeom>
            <a:noFill/>
            <a:ln w="9525">
              <a:noFill/>
              <a:miter lim="800000"/>
              <a:headEnd/>
              <a:tailEnd/>
            </a:ln>
            <a:effectLst/>
          </p:spPr>
        </p:pic>
        <p:sp>
          <p:nvSpPr>
            <p:cNvPr id="6" name="5 - TextBox"/>
            <p:cNvSpPr txBox="1"/>
            <p:nvPr/>
          </p:nvSpPr>
          <p:spPr>
            <a:xfrm>
              <a:off x="7072330" y="4429132"/>
              <a:ext cx="1887312" cy="400110"/>
            </a:xfrm>
            <a:prstGeom prst="rect">
              <a:avLst/>
            </a:prstGeom>
            <a:solidFill>
              <a:schemeClr val="bg1"/>
            </a:solidFill>
          </p:spPr>
          <p:txBody>
            <a:bodyPr wrap="none" rtlCol="0">
              <a:spAutoFit/>
            </a:bodyPr>
            <a:lstStyle/>
            <a:p>
              <a:r>
                <a:rPr lang="el-GR" sz="2000" b="1" dirty="0" smtClean="0">
                  <a:solidFill>
                    <a:srgbClr val="174917"/>
                  </a:solidFill>
                  <a:latin typeface="Calibri"/>
                </a:rPr>
                <a:t>διαιθυλαιθέρας</a:t>
              </a:r>
              <a:endParaRPr lang="el-GR" sz="2000" b="1" dirty="0">
                <a:solidFill>
                  <a:srgbClr val="174917"/>
                </a:solidFill>
                <a:latin typeface="Calibri"/>
              </a:endParaRPr>
            </a:p>
          </p:txBody>
        </p:sp>
        <p:cxnSp>
          <p:nvCxnSpPr>
            <p:cNvPr id="7" name="6 - Ευθύγραμμο βέλος σύνδεσης"/>
            <p:cNvCxnSpPr/>
            <p:nvPr/>
          </p:nvCxnSpPr>
          <p:spPr>
            <a:xfrm rot="10800000" flipV="1">
              <a:off x="7072330" y="4786322"/>
              <a:ext cx="500066" cy="357190"/>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6929454" y="4143380"/>
              <a:ext cx="590226" cy="400110"/>
            </a:xfrm>
            <a:prstGeom prst="rect">
              <a:avLst/>
            </a:prstGeom>
            <a:solidFill>
              <a:schemeClr val="bg1"/>
            </a:solidFill>
          </p:spPr>
          <p:txBody>
            <a:bodyPr wrap="none" rtlCol="0">
              <a:spAutoFit/>
            </a:bodyPr>
            <a:lstStyle/>
            <a:p>
              <a:r>
                <a:rPr lang="en-US" sz="2000" b="1" dirty="0" smtClean="0">
                  <a:solidFill>
                    <a:srgbClr val="174917"/>
                  </a:solidFill>
                  <a:latin typeface="Calibri"/>
                </a:rPr>
                <a:t>THF</a:t>
              </a:r>
              <a:endParaRPr lang="el-GR" sz="2000" b="1" dirty="0">
                <a:solidFill>
                  <a:srgbClr val="174917"/>
                </a:solidFill>
                <a:latin typeface="Calibri"/>
              </a:endParaRPr>
            </a:p>
          </p:txBody>
        </p:sp>
        <p:cxnSp>
          <p:nvCxnSpPr>
            <p:cNvPr id="10" name="9 - Ευθύγραμμο βέλος σύνδεσης"/>
            <p:cNvCxnSpPr/>
            <p:nvPr/>
          </p:nvCxnSpPr>
          <p:spPr>
            <a:xfrm rot="5400000">
              <a:off x="6751592" y="4606994"/>
              <a:ext cx="416486" cy="20363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4572000" y="3429000"/>
              <a:ext cx="2214578" cy="1323439"/>
            </a:xfrm>
            <a:prstGeom prst="rect">
              <a:avLst/>
            </a:prstGeom>
            <a:solidFill>
              <a:schemeClr val="bg1"/>
            </a:solidFill>
          </p:spPr>
          <p:txBody>
            <a:bodyPr wrap="square" rtlCol="0">
              <a:spAutoFit/>
            </a:bodyPr>
            <a:lstStyle/>
            <a:p>
              <a:r>
                <a:rPr lang="en-US" sz="2000" b="1" dirty="0" smtClean="0">
                  <a:solidFill>
                    <a:srgbClr val="174917"/>
                  </a:solidFill>
                  <a:latin typeface="Calibri"/>
                </a:rPr>
                <a:t>Methyl Cellosolve</a:t>
              </a:r>
              <a:r>
                <a:rPr lang="el-GR" sz="2000" b="1" dirty="0" smtClean="0">
                  <a:solidFill>
                    <a:srgbClr val="174917"/>
                  </a:solidFill>
                  <a:latin typeface="Calibri"/>
                </a:rPr>
                <a:t> </a:t>
              </a:r>
            </a:p>
            <a:p>
              <a:r>
                <a:rPr lang="el-GR" sz="2000" b="1" dirty="0" smtClean="0">
                  <a:solidFill>
                    <a:srgbClr val="174917"/>
                  </a:solidFill>
                  <a:latin typeface="Calibri"/>
                </a:rPr>
                <a:t>(μονο-μεθυλαιθέρας γλυκόλης)</a:t>
              </a:r>
              <a:endParaRPr lang="el-GR" sz="2000" b="1" dirty="0">
                <a:solidFill>
                  <a:srgbClr val="174917"/>
                </a:solidFill>
                <a:latin typeface="Calibri"/>
              </a:endParaRPr>
            </a:p>
          </p:txBody>
        </p:sp>
        <p:cxnSp>
          <p:nvCxnSpPr>
            <p:cNvPr id="13" name="12 - Ευθύγραμμο βέλος σύνδεσης"/>
            <p:cNvCxnSpPr/>
            <p:nvPr/>
          </p:nvCxnSpPr>
          <p:spPr>
            <a:xfrm rot="16200000" flipH="1">
              <a:off x="5572132" y="4214818"/>
              <a:ext cx="785818" cy="500066"/>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3464711" y="5857892"/>
              <a:ext cx="2214578" cy="400110"/>
            </a:xfrm>
            <a:prstGeom prst="rect">
              <a:avLst/>
            </a:prstGeom>
            <a:solidFill>
              <a:schemeClr val="bg1"/>
            </a:solidFill>
          </p:spPr>
          <p:txBody>
            <a:bodyPr wrap="square" rtlCol="0">
              <a:spAutoFit/>
            </a:bodyPr>
            <a:lstStyle/>
            <a:p>
              <a:r>
                <a:rPr lang="en-US" sz="2000" b="1" dirty="0" smtClean="0">
                  <a:solidFill>
                    <a:srgbClr val="174917"/>
                  </a:solidFill>
                  <a:latin typeface="Calibri"/>
                </a:rPr>
                <a:t>Butyl Cellosolve</a:t>
              </a:r>
              <a:r>
                <a:rPr lang="el-GR" sz="2000" b="1" dirty="0" smtClean="0">
                  <a:solidFill>
                    <a:srgbClr val="174917"/>
                  </a:solidFill>
                  <a:latin typeface="Calibri"/>
                </a:rPr>
                <a:t> </a:t>
              </a:r>
            </a:p>
          </p:txBody>
        </p:sp>
        <p:cxnSp>
          <p:nvCxnSpPr>
            <p:cNvPr id="19" name="18 - Ευθύγραμμο βέλος σύνδεσης"/>
            <p:cNvCxnSpPr/>
            <p:nvPr/>
          </p:nvCxnSpPr>
          <p:spPr>
            <a:xfrm flipV="1">
              <a:off x="5143504" y="5072074"/>
              <a:ext cx="1285884" cy="78581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23" name="22 - Ορθογώνιο"/>
            <p:cNvSpPr/>
            <p:nvPr/>
          </p:nvSpPr>
          <p:spPr>
            <a:xfrm>
              <a:off x="4286248" y="4857760"/>
              <a:ext cx="1517595" cy="400110"/>
            </a:xfrm>
            <a:prstGeom prst="rect">
              <a:avLst/>
            </a:prstGeom>
            <a:solidFill>
              <a:schemeClr val="bg1"/>
            </a:solidFill>
          </p:spPr>
          <p:txBody>
            <a:bodyPr wrap="none">
              <a:spAutoFit/>
            </a:bodyPr>
            <a:lstStyle/>
            <a:p>
              <a:r>
                <a:rPr lang="en-US" sz="2000" b="1" dirty="0" smtClean="0">
                  <a:solidFill>
                    <a:srgbClr val="174917"/>
                  </a:solidFill>
                  <a:latin typeface="Calibri"/>
                </a:rPr>
                <a:t>Cellosolve</a:t>
              </a:r>
              <a:r>
                <a:rPr lang="el-GR" sz="2000" b="1" dirty="0" smtClean="0">
                  <a:solidFill>
                    <a:srgbClr val="174917"/>
                  </a:solidFill>
                  <a:latin typeface="Calibri"/>
                </a:rPr>
                <a:t> 8</a:t>
              </a:r>
              <a:r>
                <a:rPr lang="el-GR" b="1" dirty="0" smtClean="0">
                  <a:solidFill>
                    <a:srgbClr val="008000"/>
                  </a:solidFill>
                </a:rPr>
                <a:t> </a:t>
              </a:r>
              <a:endParaRPr lang="el-GR" dirty="0">
                <a:solidFill>
                  <a:prstClr val="black"/>
                </a:solidFill>
              </a:endParaRPr>
            </a:p>
          </p:txBody>
        </p:sp>
        <p:cxnSp>
          <p:nvCxnSpPr>
            <p:cNvPr id="24" name="23 - Ευθύγραμμο βέλος σύνδεσης"/>
            <p:cNvCxnSpPr>
              <a:stCxn id="23" idx="3"/>
            </p:cNvCxnSpPr>
            <p:nvPr/>
          </p:nvCxnSpPr>
          <p:spPr>
            <a:xfrm flipV="1">
              <a:off x="5803843" y="4988494"/>
              <a:ext cx="411231" cy="69321"/>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pic>
          <p:nvPicPr>
            <p:cNvPr id="17413" name="Picture 5" descr="File:2-(2-Methoxyethoxy)ethanol.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388" y="2714620"/>
              <a:ext cx="1643074" cy="311880"/>
            </a:xfrm>
            <a:prstGeom prst="rect">
              <a:avLst/>
            </a:prstGeom>
            <a:solidFill>
              <a:schemeClr val="bg1"/>
            </a:solidFill>
          </p:spPr>
        </p:pic>
        <p:sp>
          <p:nvSpPr>
            <p:cNvPr id="28" name="27 - TextBox"/>
            <p:cNvSpPr txBox="1"/>
            <p:nvPr/>
          </p:nvSpPr>
          <p:spPr>
            <a:xfrm>
              <a:off x="6143636" y="3059668"/>
              <a:ext cx="1857388" cy="400110"/>
            </a:xfrm>
            <a:prstGeom prst="rect">
              <a:avLst/>
            </a:prstGeom>
            <a:solidFill>
              <a:schemeClr val="bg1"/>
            </a:solidFill>
          </p:spPr>
          <p:txBody>
            <a:bodyPr wrap="square" rtlCol="0">
              <a:spAutoFit/>
            </a:bodyPr>
            <a:lstStyle/>
            <a:p>
              <a:r>
                <a:rPr lang="en-US" sz="2000" b="1" dirty="0" smtClean="0">
                  <a:solidFill>
                    <a:srgbClr val="174917"/>
                  </a:solidFill>
                  <a:latin typeface="Calibri"/>
                </a:rPr>
                <a:t>Methyl carbitol</a:t>
              </a:r>
              <a:endParaRPr lang="el-GR" sz="2000" b="1" dirty="0" smtClean="0">
                <a:solidFill>
                  <a:srgbClr val="174917"/>
                </a:solidFill>
                <a:latin typeface="Calibri"/>
              </a:endParaRPr>
            </a:p>
          </p:txBody>
        </p:sp>
        <p:cxnSp>
          <p:nvCxnSpPr>
            <p:cNvPr id="29" name="28 - Ευθύγραμμο βέλος σύνδεσης"/>
            <p:cNvCxnSpPr/>
            <p:nvPr/>
          </p:nvCxnSpPr>
          <p:spPr>
            <a:xfrm rot="5400000">
              <a:off x="5929322" y="3929066"/>
              <a:ext cx="1428760" cy="42862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rot="5400000">
              <a:off x="6393669" y="3964785"/>
              <a:ext cx="1143008" cy="642942"/>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39" name="38 - Ορθογώνιο"/>
            <p:cNvSpPr/>
            <p:nvPr/>
          </p:nvSpPr>
          <p:spPr>
            <a:xfrm>
              <a:off x="7215206" y="3429000"/>
              <a:ext cx="995016" cy="400110"/>
            </a:xfrm>
            <a:prstGeom prst="rect">
              <a:avLst/>
            </a:prstGeom>
          </p:spPr>
          <p:txBody>
            <a:bodyPr wrap="none">
              <a:spAutoFit/>
            </a:bodyPr>
            <a:lstStyle/>
            <a:p>
              <a:r>
                <a:rPr lang="en-US" sz="2000" b="1" dirty="0" smtClean="0">
                  <a:solidFill>
                    <a:srgbClr val="174917"/>
                  </a:solidFill>
                  <a:latin typeface="Calibri"/>
                </a:rPr>
                <a:t>carbitol</a:t>
              </a:r>
              <a:endParaRPr lang="el-GR" sz="2000" b="1" dirty="0">
                <a:solidFill>
                  <a:srgbClr val="174917"/>
                </a:solidFill>
                <a:latin typeface="Calibri"/>
              </a:endParaRPr>
            </a:p>
          </p:txBody>
        </p:sp>
        <p:sp>
          <p:nvSpPr>
            <p:cNvPr id="40" name="39 - Ορθογώνιο"/>
            <p:cNvSpPr/>
            <p:nvPr/>
          </p:nvSpPr>
          <p:spPr>
            <a:xfrm>
              <a:off x="6929454" y="5929330"/>
              <a:ext cx="1111971" cy="400110"/>
            </a:xfrm>
            <a:prstGeom prst="rect">
              <a:avLst/>
            </a:prstGeom>
          </p:spPr>
          <p:txBody>
            <a:bodyPr wrap="none">
              <a:spAutoFit/>
            </a:bodyPr>
            <a:lstStyle/>
            <a:p>
              <a:r>
                <a:rPr lang="el-GR" sz="2000" b="1" dirty="0" smtClean="0">
                  <a:solidFill>
                    <a:srgbClr val="174917"/>
                  </a:solidFill>
                  <a:latin typeface="Calibri"/>
                </a:rPr>
                <a:t>διοξάνιο</a:t>
              </a:r>
              <a:endParaRPr lang="el-GR" sz="2000" b="1" dirty="0">
                <a:solidFill>
                  <a:srgbClr val="174917"/>
                </a:solidFill>
                <a:latin typeface="Calibri"/>
              </a:endParaRPr>
            </a:p>
          </p:txBody>
        </p:sp>
        <p:cxnSp>
          <p:nvCxnSpPr>
            <p:cNvPr id="41" name="40 - Ευθύγραμμο βέλος σύνδεσης"/>
            <p:cNvCxnSpPr/>
            <p:nvPr/>
          </p:nvCxnSpPr>
          <p:spPr>
            <a:xfrm rot="16200000" flipV="1">
              <a:off x="6929454" y="5643578"/>
              <a:ext cx="428628" cy="142876"/>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grpSp>
      <p:sp>
        <p:nvSpPr>
          <p:cNvPr id="22" name="21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965976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16632"/>
            <a:ext cx="9144000" cy="908720"/>
          </a:xfrm>
        </p:spPr>
        <p:txBody>
          <a:bodyPr>
            <a:noAutofit/>
          </a:bodyPr>
          <a:lstStyle/>
          <a:p>
            <a:pPr eaLnBrk="1" hangingPunct="1"/>
            <a:r>
              <a:rPr lang="el-GR" sz="3600" dirty="0" smtClean="0"/>
              <a:t>Γιατί είναι καλύτερο το μοντέλο με διαχωρισμένες τις δυνάμεις συνοχής; </a:t>
            </a:r>
            <a:r>
              <a:rPr lang="el-GR" sz="3000" b="0" dirty="0" smtClean="0"/>
              <a:t>(2 από 2)</a:t>
            </a:r>
          </a:p>
        </p:txBody>
      </p:sp>
      <p:sp>
        <p:nvSpPr>
          <p:cNvPr id="32771" name="Rectangle 3"/>
          <p:cNvSpPr>
            <a:spLocks noGrp="1" noChangeArrowheads="1"/>
          </p:cNvSpPr>
          <p:nvPr>
            <p:ph type="body" idx="1"/>
          </p:nvPr>
        </p:nvSpPr>
        <p:spPr>
          <a:xfrm>
            <a:off x="285720" y="1571612"/>
            <a:ext cx="8715436" cy="5000660"/>
          </a:xfrm>
        </p:spPr>
        <p:txBody>
          <a:bodyPr>
            <a:noAutofit/>
          </a:bodyPr>
          <a:lstStyle/>
          <a:p>
            <a:pPr marL="0" indent="0" eaLnBrk="1" hangingPunct="1">
              <a:lnSpc>
                <a:spcPct val="114000"/>
              </a:lnSpc>
              <a:spcBef>
                <a:spcPts val="1200"/>
              </a:spcBef>
              <a:spcAft>
                <a:spcPts val="600"/>
              </a:spcAft>
              <a:buNone/>
            </a:pPr>
            <a:r>
              <a:rPr lang="el-GR" sz="2400" dirty="0" smtClean="0"/>
              <a:t>Το μοντέλο των τριών επί μέρους παραμέτρων μπορεί επίσης να ερμηνεύσει </a:t>
            </a:r>
            <a:r>
              <a:rPr lang="en-US" sz="2400" dirty="0" smtClean="0"/>
              <a:t>:</a:t>
            </a:r>
            <a:endParaRPr lang="el-GR" sz="2400" dirty="0" smtClean="0"/>
          </a:p>
          <a:p>
            <a:pPr>
              <a:lnSpc>
                <a:spcPct val="114000"/>
              </a:lnSpc>
              <a:spcBef>
                <a:spcPts val="1200"/>
              </a:spcBef>
            </a:pPr>
            <a:r>
              <a:rPr lang="el-GR" sz="2400" dirty="0" smtClean="0"/>
              <a:t>τη σύνδεση μεταξύ χρωστικής και συνδετικού μέσου</a:t>
            </a:r>
            <a:r>
              <a:rPr lang="en-US" sz="2400" dirty="0" smtClean="0"/>
              <a:t>,</a:t>
            </a:r>
            <a:endParaRPr lang="el-GR" sz="2400" dirty="0" smtClean="0"/>
          </a:p>
          <a:p>
            <a:pPr>
              <a:lnSpc>
                <a:spcPct val="114000"/>
              </a:lnSpc>
              <a:spcBef>
                <a:spcPts val="1200"/>
              </a:spcBef>
            </a:pPr>
            <a:r>
              <a:rPr lang="el-GR" sz="2400" dirty="0" smtClean="0"/>
              <a:t>Τις μηχανικές ιδιότητες πολυμερών</a:t>
            </a:r>
            <a:r>
              <a:rPr lang="en-US" sz="2400" dirty="0" smtClean="0"/>
              <a:t>,</a:t>
            </a:r>
            <a:endParaRPr lang="el-GR" sz="2400" dirty="0" smtClean="0"/>
          </a:p>
          <a:p>
            <a:pPr>
              <a:lnSpc>
                <a:spcPct val="114000"/>
              </a:lnSpc>
              <a:spcBef>
                <a:spcPts val="1200"/>
              </a:spcBef>
            </a:pPr>
            <a:r>
              <a:rPr lang="el-GR" sz="2400" dirty="0" smtClean="0"/>
              <a:t>Τη δράση των τασιενεργών μορίων</a:t>
            </a:r>
            <a:r>
              <a:rPr lang="en-US" sz="2400" dirty="0" smtClean="0"/>
              <a:t>.</a:t>
            </a:r>
            <a:endParaRPr lang="el-GR" sz="24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a:t>
            </a:fld>
            <a:endParaRPr lang="el-GR" dirty="0">
              <a:solidFill>
                <a:prstClr val="black"/>
              </a:solidFill>
            </a:endParaRPr>
          </a:p>
        </p:txBody>
      </p:sp>
    </p:spTree>
    <p:extLst>
      <p:ext uri="{BB962C8B-B14F-4D97-AF65-F5344CB8AC3E}">
        <p14:creationId xmlns:p14="http://schemas.microsoft.com/office/powerpoint/2010/main" val="3827734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Κατηγορίες διαλυτών: κετονικοί διαλύτες</a:t>
            </a:r>
            <a:endParaRPr lang="el-GR" dirty="0"/>
          </a:p>
        </p:txBody>
      </p:sp>
      <p:graphicFrame>
        <p:nvGraphicFramePr>
          <p:cNvPr id="26" name="25 - Θέση περιεχομένου"/>
          <p:cNvGraphicFramePr>
            <a:graphicFrameLocks noGrp="1"/>
          </p:cNvGraphicFramePr>
          <p:nvPr>
            <p:ph idx="1"/>
            <p:extLst/>
          </p:nvPr>
        </p:nvGraphicFramePr>
        <p:xfrm>
          <a:off x="251520" y="2123811"/>
          <a:ext cx="3513870" cy="3291840"/>
        </p:xfrm>
        <a:graphic>
          <a:graphicData uri="http://schemas.openxmlformats.org/drawingml/2006/table">
            <a:tbl>
              <a:tblPr/>
              <a:tblGrid>
                <a:gridCol w="1751427"/>
                <a:gridCol w="587481"/>
                <a:gridCol w="587481"/>
                <a:gridCol w="587481"/>
              </a:tblGrid>
              <a:tr h="139617">
                <a:tc>
                  <a:txBody>
                    <a:bodyPr/>
                    <a:lstStyle/>
                    <a:p>
                      <a:pPr algn="l" fontAlgn="t"/>
                      <a:r>
                        <a:rPr lang="en-US" sz="1800" b="0" i="0" u="none" strike="noStrike" dirty="0">
                          <a:latin typeface="+mn-lt"/>
                        </a:rPr>
                        <a:t>Acetone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Methyl ethyl ketone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Cyclohexanone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Diethyl ketone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Mesityl oxide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Methyl isobutyl ketone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Methyl isoamyl ketone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Isophorone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Di-isobutyl ketone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Ομάδα 2"/>
          <p:cNvGrpSpPr/>
          <p:nvPr/>
        </p:nvGrpSpPr>
        <p:grpSpPr>
          <a:xfrm>
            <a:off x="3851920" y="1482921"/>
            <a:ext cx="5141544" cy="4794825"/>
            <a:chOff x="3851920" y="1482921"/>
            <a:chExt cx="5141544" cy="4794825"/>
          </a:xfrm>
        </p:grpSpPr>
        <p:pic>
          <p:nvPicPr>
            <p:cNvPr id="1945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0" y="1482921"/>
              <a:ext cx="4937125" cy="4694237"/>
            </a:xfrm>
            <a:prstGeom prst="rect">
              <a:avLst/>
            </a:prstGeom>
            <a:noFill/>
            <a:ln w="9525">
              <a:noFill/>
              <a:miter lim="800000"/>
              <a:headEnd/>
              <a:tailEnd/>
            </a:ln>
            <a:effectLst/>
          </p:spPr>
        </p:pic>
        <p:sp>
          <p:nvSpPr>
            <p:cNvPr id="5" name="4 - TextBox"/>
            <p:cNvSpPr txBox="1"/>
            <p:nvPr/>
          </p:nvSpPr>
          <p:spPr>
            <a:xfrm>
              <a:off x="6137936" y="3283844"/>
              <a:ext cx="1070549" cy="400110"/>
            </a:xfrm>
            <a:prstGeom prst="rect">
              <a:avLst/>
            </a:prstGeom>
            <a:solidFill>
              <a:schemeClr val="bg1"/>
            </a:solidFill>
          </p:spPr>
          <p:txBody>
            <a:bodyPr wrap="none" rtlCol="0">
              <a:spAutoFit/>
            </a:bodyPr>
            <a:lstStyle/>
            <a:p>
              <a:r>
                <a:rPr lang="el-GR" sz="2000" b="1" dirty="0" smtClean="0">
                  <a:solidFill>
                    <a:srgbClr val="174917"/>
                  </a:solidFill>
                  <a:latin typeface="Calibri"/>
                </a:rPr>
                <a:t>ακετόνη</a:t>
              </a:r>
              <a:endParaRPr lang="el-GR" sz="2000" b="1" dirty="0">
                <a:solidFill>
                  <a:srgbClr val="174917"/>
                </a:solidFill>
                <a:latin typeface="Calibri"/>
              </a:endParaRPr>
            </a:p>
          </p:txBody>
        </p:sp>
        <p:cxnSp>
          <p:nvCxnSpPr>
            <p:cNvPr id="6" name="5 - Ευθύγραμμο βέλος σύνδεσης"/>
            <p:cNvCxnSpPr/>
            <p:nvPr/>
          </p:nvCxnSpPr>
          <p:spPr>
            <a:xfrm rot="5400000">
              <a:off x="6602283" y="4018970"/>
              <a:ext cx="500066" cy="158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6638002" y="2926654"/>
              <a:ext cx="675185" cy="400110"/>
            </a:xfrm>
            <a:prstGeom prst="rect">
              <a:avLst/>
            </a:prstGeom>
            <a:solidFill>
              <a:schemeClr val="bg1"/>
            </a:solidFill>
          </p:spPr>
          <p:txBody>
            <a:bodyPr wrap="none" rtlCol="0">
              <a:spAutoFit/>
            </a:bodyPr>
            <a:lstStyle/>
            <a:p>
              <a:r>
                <a:rPr lang="el-GR" sz="2000" b="1" dirty="0" smtClean="0">
                  <a:solidFill>
                    <a:srgbClr val="174917"/>
                  </a:solidFill>
                  <a:latin typeface="Calibri"/>
                </a:rPr>
                <a:t>ΜΕΚ</a:t>
              </a:r>
              <a:endParaRPr lang="el-GR" sz="2000" b="1" dirty="0">
                <a:solidFill>
                  <a:srgbClr val="174917"/>
                </a:solidFill>
                <a:latin typeface="Calibri"/>
              </a:endParaRPr>
            </a:p>
          </p:txBody>
        </p:sp>
        <p:cxnSp>
          <p:nvCxnSpPr>
            <p:cNvPr id="9" name="8 - Ευθύγραμμο βέλος σύνδεσης"/>
            <p:cNvCxnSpPr/>
            <p:nvPr/>
          </p:nvCxnSpPr>
          <p:spPr>
            <a:xfrm rot="5400000">
              <a:off x="6530845" y="3876094"/>
              <a:ext cx="1000132" cy="7143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7280944" y="3140968"/>
              <a:ext cx="1712520" cy="400110"/>
            </a:xfrm>
            <a:prstGeom prst="rect">
              <a:avLst/>
            </a:prstGeom>
            <a:solidFill>
              <a:schemeClr val="bg1"/>
            </a:solidFill>
          </p:spPr>
          <p:txBody>
            <a:bodyPr wrap="none" rtlCol="0">
              <a:spAutoFit/>
            </a:bodyPr>
            <a:lstStyle/>
            <a:p>
              <a:r>
                <a:rPr lang="el-GR" sz="2000" b="1" dirty="0" smtClean="0">
                  <a:solidFill>
                    <a:srgbClr val="174917"/>
                  </a:solidFill>
                  <a:latin typeface="Calibri"/>
                </a:rPr>
                <a:t>κυκλοεξανόνη</a:t>
              </a:r>
              <a:endParaRPr lang="el-GR" sz="2000" b="1" dirty="0">
                <a:solidFill>
                  <a:srgbClr val="174917"/>
                </a:solidFill>
                <a:latin typeface="Calibri"/>
              </a:endParaRPr>
            </a:p>
          </p:txBody>
        </p:sp>
        <p:cxnSp>
          <p:nvCxnSpPr>
            <p:cNvPr id="12" name="11 - Ευθύγραμμο βέλος σύνδεσης"/>
            <p:cNvCxnSpPr/>
            <p:nvPr/>
          </p:nvCxnSpPr>
          <p:spPr>
            <a:xfrm rot="5400000">
              <a:off x="6888035" y="3804656"/>
              <a:ext cx="857256" cy="500066"/>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5157944" y="4988894"/>
              <a:ext cx="1782219" cy="400110"/>
            </a:xfrm>
            <a:prstGeom prst="rect">
              <a:avLst/>
            </a:prstGeom>
            <a:solidFill>
              <a:schemeClr val="bg1"/>
            </a:solidFill>
          </p:spPr>
          <p:txBody>
            <a:bodyPr wrap="none" rtlCol="0">
              <a:spAutoFit/>
            </a:bodyPr>
            <a:lstStyle/>
            <a:p>
              <a:r>
                <a:rPr lang="el-GR" sz="2000" b="1" dirty="0" smtClean="0">
                  <a:solidFill>
                    <a:srgbClr val="174917"/>
                  </a:solidFill>
                  <a:latin typeface="Calibri"/>
                </a:rPr>
                <a:t>μεσιτυλοξείδιο</a:t>
              </a:r>
              <a:endParaRPr lang="el-GR" sz="2000" b="1" dirty="0">
                <a:solidFill>
                  <a:srgbClr val="174917"/>
                </a:solidFill>
                <a:latin typeface="Calibri"/>
              </a:endParaRPr>
            </a:p>
          </p:txBody>
        </p:sp>
        <p:cxnSp>
          <p:nvCxnSpPr>
            <p:cNvPr id="16" name="15 - Ευθύγραμμο βέλος σύνδεσης"/>
            <p:cNvCxnSpPr/>
            <p:nvPr/>
          </p:nvCxnSpPr>
          <p:spPr>
            <a:xfrm rot="5400000" flipH="1" flipV="1">
              <a:off x="6638002" y="4769069"/>
              <a:ext cx="357190" cy="214314"/>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4351986" y="4283976"/>
              <a:ext cx="1386918" cy="400110"/>
            </a:xfrm>
            <a:prstGeom prst="rect">
              <a:avLst/>
            </a:prstGeom>
            <a:solidFill>
              <a:schemeClr val="bg1"/>
            </a:solidFill>
          </p:spPr>
          <p:txBody>
            <a:bodyPr wrap="none" rtlCol="0">
              <a:spAutoFit/>
            </a:bodyPr>
            <a:lstStyle/>
            <a:p>
              <a:r>
                <a:rPr lang="el-GR" sz="2000" b="1" dirty="0" smtClean="0">
                  <a:solidFill>
                    <a:srgbClr val="174917"/>
                  </a:solidFill>
                  <a:latin typeface="Calibri"/>
                </a:rPr>
                <a:t>ισοφορόνη</a:t>
              </a:r>
              <a:endParaRPr lang="el-GR" sz="2000" b="1" dirty="0">
                <a:solidFill>
                  <a:srgbClr val="174917"/>
                </a:solidFill>
                <a:latin typeface="Calibri"/>
              </a:endParaRPr>
            </a:p>
          </p:txBody>
        </p:sp>
        <p:cxnSp>
          <p:nvCxnSpPr>
            <p:cNvPr id="19" name="18 - Ευθύγραμμο βέλος σύνδεσης"/>
            <p:cNvCxnSpPr/>
            <p:nvPr/>
          </p:nvCxnSpPr>
          <p:spPr>
            <a:xfrm>
              <a:off x="5995060" y="4626193"/>
              <a:ext cx="785818" cy="158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pic>
          <p:nvPicPr>
            <p:cNvPr id="19459" name="Picture 3" descr="File:Isophoro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6234" y="3697499"/>
              <a:ext cx="714380" cy="719183"/>
            </a:xfrm>
            <a:prstGeom prst="rect">
              <a:avLst/>
            </a:prstGeom>
            <a:noFill/>
          </p:spPr>
        </p:pic>
        <p:sp>
          <p:nvSpPr>
            <p:cNvPr id="23" name="22 - TextBox"/>
            <p:cNvSpPr txBox="1"/>
            <p:nvPr/>
          </p:nvSpPr>
          <p:spPr>
            <a:xfrm>
              <a:off x="6995193" y="5569860"/>
              <a:ext cx="1857388" cy="707886"/>
            </a:xfrm>
            <a:prstGeom prst="rect">
              <a:avLst/>
            </a:prstGeom>
            <a:solidFill>
              <a:schemeClr val="bg1"/>
            </a:solidFill>
          </p:spPr>
          <p:txBody>
            <a:bodyPr wrap="square" rtlCol="0">
              <a:spAutoFit/>
            </a:bodyPr>
            <a:lstStyle/>
            <a:p>
              <a:r>
                <a:rPr lang="el-GR" sz="2000" b="1" dirty="0" smtClean="0">
                  <a:solidFill>
                    <a:srgbClr val="174917"/>
                  </a:solidFill>
                  <a:latin typeface="Calibri"/>
                </a:rPr>
                <a:t>διισοβουτυλο-κετόνη</a:t>
              </a:r>
              <a:endParaRPr lang="el-GR" sz="2000" b="1" dirty="0">
                <a:solidFill>
                  <a:srgbClr val="174917"/>
                </a:solidFill>
                <a:latin typeface="Calibri"/>
              </a:endParaRPr>
            </a:p>
          </p:txBody>
        </p:sp>
        <p:cxnSp>
          <p:nvCxnSpPr>
            <p:cNvPr id="24" name="23 - Ευθύγραμμο βέλος σύνδεσης"/>
            <p:cNvCxnSpPr/>
            <p:nvPr/>
          </p:nvCxnSpPr>
          <p:spPr>
            <a:xfrm rot="16200000" flipV="1">
              <a:off x="7030911" y="5304854"/>
              <a:ext cx="571504" cy="7143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grpSp>
      <p:sp>
        <p:nvSpPr>
          <p:cNvPr id="20" name="19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31261360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Κατηγορίες διαλυτών: εστερικοί διαλύτες</a:t>
            </a:r>
            <a:endParaRPr lang="el-GR" dirty="0"/>
          </a:p>
        </p:txBody>
      </p:sp>
      <p:graphicFrame>
        <p:nvGraphicFramePr>
          <p:cNvPr id="4" name="3 - Θέση περιεχομένου"/>
          <p:cNvGraphicFramePr>
            <a:graphicFrameLocks noGrp="1"/>
          </p:cNvGraphicFramePr>
          <p:nvPr>
            <p:ph idx="1"/>
            <p:extLst/>
          </p:nvPr>
        </p:nvGraphicFramePr>
        <p:xfrm>
          <a:off x="179512" y="1169763"/>
          <a:ext cx="3107055" cy="4937760"/>
        </p:xfrm>
        <a:graphic>
          <a:graphicData uri="http://schemas.openxmlformats.org/drawingml/2006/table">
            <a:tbl>
              <a:tblPr/>
              <a:tblGrid>
                <a:gridCol w="1548657"/>
                <a:gridCol w="519466"/>
                <a:gridCol w="519466"/>
                <a:gridCol w="519466"/>
              </a:tblGrid>
              <a:tr h="139617">
                <a:tc>
                  <a:txBody>
                    <a:bodyPr/>
                    <a:lstStyle/>
                    <a:p>
                      <a:pPr algn="l" fontAlgn="t"/>
                      <a:r>
                        <a:rPr lang="en-US" sz="1800" b="0" i="0" u="none" strike="noStrike" dirty="0">
                          <a:latin typeface="+mn-lt"/>
                        </a:rPr>
                        <a:t>Methyl acetate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Propylene carbonate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Ethyl acetate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Trimethyl phosphate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Diethyl carbonate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Diethyl sulfate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1" u="none" strike="noStrike" dirty="0">
                          <a:latin typeface="+mn-lt"/>
                        </a:rPr>
                        <a:t>n-</a:t>
                      </a:r>
                      <a:r>
                        <a:rPr lang="en-US" sz="1800" b="0" i="0" u="none" strike="noStrike" dirty="0">
                          <a:latin typeface="+mn-lt"/>
                        </a:rPr>
                        <a:t>Butyl acetate </a:t>
                      </a:r>
                      <a:endParaRPr lang="en-US" sz="1800" b="0" i="1" u="none" strike="noStrike" dirty="0">
                        <a:latin typeface="+mn-lt"/>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Isobutyl acetate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Isobutyl isobutyrate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Isoamyl acetate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60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Cellosolve® acetate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Ethyl lactate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Butyl lactate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Ομάδα 2"/>
          <p:cNvGrpSpPr/>
          <p:nvPr/>
        </p:nvGrpSpPr>
        <p:grpSpPr>
          <a:xfrm>
            <a:off x="3392485" y="1169763"/>
            <a:ext cx="5585707" cy="5240495"/>
            <a:chOff x="3392485" y="1169763"/>
            <a:chExt cx="5585707" cy="5240495"/>
          </a:xfrm>
        </p:grpSpPr>
        <p:pic>
          <p:nvPicPr>
            <p:cNvPr id="1843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2485" y="1169763"/>
              <a:ext cx="5294315" cy="5033854"/>
            </a:xfrm>
            <a:prstGeom prst="rect">
              <a:avLst/>
            </a:prstGeom>
            <a:noFill/>
            <a:ln w="9525">
              <a:noFill/>
              <a:miter lim="800000"/>
              <a:headEnd/>
              <a:tailEnd/>
            </a:ln>
            <a:effectLst/>
          </p:spPr>
        </p:pic>
        <p:sp>
          <p:nvSpPr>
            <p:cNvPr id="6" name="5 - TextBox"/>
            <p:cNvSpPr txBox="1"/>
            <p:nvPr/>
          </p:nvSpPr>
          <p:spPr>
            <a:xfrm>
              <a:off x="7192274" y="3630670"/>
              <a:ext cx="1571636" cy="1015663"/>
            </a:xfrm>
            <a:prstGeom prst="rect">
              <a:avLst/>
            </a:prstGeom>
            <a:solidFill>
              <a:schemeClr val="bg1"/>
            </a:solidFill>
          </p:spPr>
          <p:txBody>
            <a:bodyPr wrap="square" rtlCol="0">
              <a:spAutoFit/>
            </a:bodyPr>
            <a:lstStyle/>
            <a:p>
              <a:r>
                <a:rPr lang="el-GR" sz="2000" b="1" dirty="0" smtClean="0">
                  <a:solidFill>
                    <a:srgbClr val="174917"/>
                  </a:solidFill>
                  <a:latin typeface="Calibri"/>
                </a:rPr>
                <a:t>οξικός μεθυλεστέρας</a:t>
              </a:r>
              <a:endParaRPr lang="el-GR" sz="2000" b="1" dirty="0">
                <a:solidFill>
                  <a:srgbClr val="174917"/>
                </a:solidFill>
                <a:latin typeface="Calibri"/>
              </a:endParaRPr>
            </a:p>
          </p:txBody>
        </p:sp>
        <p:cxnSp>
          <p:nvCxnSpPr>
            <p:cNvPr id="7" name="6 - Ευθύγραμμο βέλος σύνδεσης"/>
            <p:cNvCxnSpPr/>
            <p:nvPr/>
          </p:nvCxnSpPr>
          <p:spPr>
            <a:xfrm rot="10800000" flipV="1">
              <a:off x="6678633" y="4081148"/>
              <a:ext cx="500066" cy="71438"/>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6763646" y="4273612"/>
              <a:ext cx="2214546" cy="707886"/>
            </a:xfrm>
            <a:prstGeom prst="rect">
              <a:avLst/>
            </a:prstGeom>
            <a:solidFill>
              <a:schemeClr val="bg1"/>
            </a:solidFill>
          </p:spPr>
          <p:txBody>
            <a:bodyPr wrap="square" rtlCol="0">
              <a:spAutoFit/>
            </a:bodyPr>
            <a:lstStyle/>
            <a:p>
              <a:r>
                <a:rPr lang="el-GR" sz="2000" b="1" dirty="0" smtClean="0">
                  <a:solidFill>
                    <a:srgbClr val="174917"/>
                  </a:solidFill>
                  <a:latin typeface="Calibri"/>
                </a:rPr>
                <a:t>οξικός αιθυλεστέρας</a:t>
              </a:r>
              <a:endParaRPr lang="el-GR" sz="2000" b="1" dirty="0">
                <a:solidFill>
                  <a:srgbClr val="174917"/>
                </a:solidFill>
                <a:latin typeface="Calibri"/>
              </a:endParaRPr>
            </a:p>
          </p:txBody>
        </p:sp>
        <p:cxnSp>
          <p:nvCxnSpPr>
            <p:cNvPr id="15" name="14 - Ευθύγραμμο βέλος σύνδεσης"/>
            <p:cNvCxnSpPr/>
            <p:nvPr/>
          </p:nvCxnSpPr>
          <p:spPr>
            <a:xfrm rot="10800000" flipV="1">
              <a:off x="6464319" y="4509776"/>
              <a:ext cx="285752" cy="214314"/>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4765866" y="5263117"/>
              <a:ext cx="2000264" cy="707886"/>
            </a:xfrm>
            <a:prstGeom prst="rect">
              <a:avLst/>
            </a:prstGeom>
            <a:solidFill>
              <a:schemeClr val="bg1"/>
            </a:solidFill>
          </p:spPr>
          <p:txBody>
            <a:bodyPr wrap="square" rtlCol="0">
              <a:spAutoFit/>
            </a:bodyPr>
            <a:lstStyle/>
            <a:p>
              <a:r>
                <a:rPr lang="en-US" sz="2000" b="1" dirty="0" smtClean="0">
                  <a:solidFill>
                    <a:srgbClr val="174917"/>
                  </a:solidFill>
                  <a:latin typeface="Calibri"/>
                </a:rPr>
                <a:t>Cellosolve acetate</a:t>
              </a:r>
              <a:endParaRPr lang="el-GR" sz="2000" b="1" dirty="0">
                <a:solidFill>
                  <a:srgbClr val="174917"/>
                </a:solidFill>
                <a:latin typeface="Calibri"/>
              </a:endParaRPr>
            </a:p>
          </p:txBody>
        </p:sp>
        <p:cxnSp>
          <p:nvCxnSpPr>
            <p:cNvPr id="22" name="21 - Ευθύγραμμο βέλος σύνδεσης"/>
            <p:cNvCxnSpPr/>
            <p:nvPr/>
          </p:nvCxnSpPr>
          <p:spPr>
            <a:xfrm rot="5400000" flipH="1" flipV="1">
              <a:off x="6089278" y="4884817"/>
              <a:ext cx="214314" cy="321487"/>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25" name="24 - TextBox"/>
            <p:cNvSpPr txBox="1"/>
            <p:nvPr/>
          </p:nvSpPr>
          <p:spPr>
            <a:xfrm>
              <a:off x="4620506" y="3987860"/>
              <a:ext cx="1428760" cy="707886"/>
            </a:xfrm>
            <a:prstGeom prst="rect">
              <a:avLst/>
            </a:prstGeom>
            <a:solidFill>
              <a:schemeClr val="bg1"/>
            </a:solidFill>
          </p:spPr>
          <p:txBody>
            <a:bodyPr wrap="square" rtlCol="0">
              <a:spAutoFit/>
            </a:bodyPr>
            <a:lstStyle/>
            <a:p>
              <a:r>
                <a:rPr lang="en-US" sz="2000" b="1" dirty="0" smtClean="0">
                  <a:solidFill>
                    <a:srgbClr val="174917"/>
                  </a:solidFill>
                  <a:latin typeface="Calibri"/>
                </a:rPr>
                <a:t>Ethyl lactate</a:t>
              </a:r>
              <a:endParaRPr lang="el-GR" sz="2000" b="1" dirty="0">
                <a:solidFill>
                  <a:srgbClr val="174917"/>
                </a:solidFill>
                <a:latin typeface="Calibri"/>
              </a:endParaRPr>
            </a:p>
          </p:txBody>
        </p:sp>
        <p:cxnSp>
          <p:nvCxnSpPr>
            <p:cNvPr id="26" name="25 - Ευθύγραμμο βέλος σύνδεσης"/>
            <p:cNvCxnSpPr/>
            <p:nvPr/>
          </p:nvCxnSpPr>
          <p:spPr>
            <a:xfrm>
              <a:off x="5749939" y="4295462"/>
              <a:ext cx="428630" cy="357190"/>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sp>
          <p:nvSpPr>
            <p:cNvPr id="29" name="28 - TextBox"/>
            <p:cNvSpPr txBox="1"/>
            <p:nvPr/>
          </p:nvSpPr>
          <p:spPr>
            <a:xfrm>
              <a:off x="3826784" y="4648074"/>
              <a:ext cx="1428760" cy="707886"/>
            </a:xfrm>
            <a:prstGeom prst="rect">
              <a:avLst/>
            </a:prstGeom>
            <a:solidFill>
              <a:schemeClr val="bg1"/>
            </a:solidFill>
          </p:spPr>
          <p:txBody>
            <a:bodyPr wrap="square" rtlCol="0">
              <a:spAutoFit/>
            </a:bodyPr>
            <a:lstStyle/>
            <a:p>
              <a:r>
                <a:rPr lang="en-US" sz="2000" b="1" dirty="0" smtClean="0">
                  <a:solidFill>
                    <a:srgbClr val="174917"/>
                  </a:solidFill>
                  <a:latin typeface="Calibri"/>
                </a:rPr>
                <a:t>Butyl lactate</a:t>
              </a:r>
              <a:endParaRPr lang="el-GR" sz="2000" b="1" dirty="0">
                <a:solidFill>
                  <a:srgbClr val="174917"/>
                </a:solidFill>
                <a:latin typeface="Calibri"/>
              </a:endParaRPr>
            </a:p>
          </p:txBody>
        </p:sp>
        <p:cxnSp>
          <p:nvCxnSpPr>
            <p:cNvPr id="30" name="29 - Ευθύγραμμο βέλος σύνδεσης"/>
            <p:cNvCxnSpPr>
              <a:stCxn id="29" idx="3"/>
            </p:cNvCxnSpPr>
            <p:nvPr/>
          </p:nvCxnSpPr>
          <p:spPr>
            <a:xfrm flipV="1">
              <a:off x="5255544" y="4775214"/>
              <a:ext cx="730187" cy="226803"/>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434" name="Object 2"/>
            <p:cNvGraphicFramePr>
              <a:graphicFrameLocks noChangeAspect="1"/>
            </p:cNvGraphicFramePr>
            <p:nvPr>
              <p:extLst/>
            </p:nvPr>
          </p:nvGraphicFramePr>
          <p:xfrm>
            <a:off x="3463923" y="3152454"/>
            <a:ext cx="1299459" cy="711199"/>
          </p:xfrm>
          <a:graphic>
            <a:graphicData uri="http://schemas.openxmlformats.org/presentationml/2006/ole">
              <mc:AlternateContent xmlns:mc="http://schemas.openxmlformats.org/markup-compatibility/2006">
                <mc:Choice xmlns:v="urn:schemas-microsoft-com:vml" Requires="v">
                  <p:oleObj spid="_x0000_s5127" name="ChemSketch" r:id="rId4" imgW="1560600" imgH="853560" progId="ACD.ChemSketch.20">
                    <p:embed/>
                  </p:oleObj>
                </mc:Choice>
                <mc:Fallback>
                  <p:oleObj name="ChemSketch" r:id="rId4" imgW="1560600" imgH="85356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923" y="3152454"/>
                          <a:ext cx="1299459" cy="71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33 - TextBox"/>
            <p:cNvSpPr txBox="1"/>
            <p:nvPr/>
          </p:nvSpPr>
          <p:spPr>
            <a:xfrm>
              <a:off x="6120704" y="5702372"/>
              <a:ext cx="2000264" cy="707886"/>
            </a:xfrm>
            <a:prstGeom prst="rect">
              <a:avLst/>
            </a:prstGeom>
            <a:solidFill>
              <a:schemeClr val="bg1"/>
            </a:solidFill>
          </p:spPr>
          <p:txBody>
            <a:bodyPr wrap="square" rtlCol="0">
              <a:spAutoFit/>
            </a:bodyPr>
            <a:lstStyle/>
            <a:p>
              <a:pPr algn="ctr"/>
              <a:r>
                <a:rPr lang="el-GR" sz="2000" b="1" dirty="0" smtClean="0">
                  <a:solidFill>
                    <a:srgbClr val="174917"/>
                  </a:solidFill>
                  <a:latin typeface="Calibri"/>
                </a:rPr>
                <a:t>Οξικός ισοαμυλεστέρας</a:t>
              </a:r>
              <a:endParaRPr lang="el-GR" sz="2000" b="1" dirty="0">
                <a:solidFill>
                  <a:srgbClr val="174917"/>
                </a:solidFill>
                <a:latin typeface="Calibri"/>
              </a:endParaRPr>
            </a:p>
          </p:txBody>
        </p:sp>
        <p:cxnSp>
          <p:nvCxnSpPr>
            <p:cNvPr id="35" name="34 - Ευθύγραμμο βέλος σύνδεσης"/>
            <p:cNvCxnSpPr/>
            <p:nvPr/>
          </p:nvCxnSpPr>
          <p:spPr>
            <a:xfrm rot="16200000" flipV="1">
              <a:off x="6500038" y="5259875"/>
              <a:ext cx="642942" cy="285752"/>
            </a:xfrm>
            <a:prstGeom prst="straightConnector1">
              <a:avLst/>
            </a:prstGeom>
            <a:ln>
              <a:solidFill>
                <a:srgbClr val="174917"/>
              </a:solidFill>
              <a:tailEnd type="arrow"/>
            </a:ln>
          </p:spPr>
          <p:style>
            <a:lnRef idx="1">
              <a:schemeClr val="accent1"/>
            </a:lnRef>
            <a:fillRef idx="0">
              <a:schemeClr val="accent1"/>
            </a:fillRef>
            <a:effectRef idx="0">
              <a:schemeClr val="accent1"/>
            </a:effectRef>
            <a:fontRef idx="minor">
              <a:schemeClr val="tx1"/>
            </a:fontRef>
          </p:style>
        </p:cxnSp>
      </p:grpSp>
      <p:sp>
        <p:nvSpPr>
          <p:cNvPr id="18" name="17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50</a:t>
            </a:fld>
            <a:endParaRPr lang="el-GR" dirty="0">
              <a:solidFill>
                <a:prstClr val="black"/>
              </a:solidFill>
            </a:endParaRPr>
          </a:p>
        </p:txBody>
      </p:sp>
    </p:spTree>
    <p:extLst>
      <p:ext uri="{BB962C8B-B14F-4D97-AF65-F5344CB8AC3E}">
        <p14:creationId xmlns:p14="http://schemas.microsoft.com/office/powerpoint/2010/main" val="1466377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Κατηγορίες διαλυτών: αλκοόλες</a:t>
            </a:r>
            <a:endParaRPr lang="el-GR" dirty="0"/>
          </a:p>
        </p:txBody>
      </p:sp>
      <p:graphicFrame>
        <p:nvGraphicFramePr>
          <p:cNvPr id="4" name="3 - Θέση περιεχομένου"/>
          <p:cNvGraphicFramePr>
            <a:graphicFrameLocks noGrp="1"/>
          </p:cNvGraphicFramePr>
          <p:nvPr>
            <p:ph idx="1"/>
            <p:extLst/>
          </p:nvPr>
        </p:nvGraphicFramePr>
        <p:xfrm>
          <a:off x="339159" y="1032505"/>
          <a:ext cx="2971803" cy="5486400"/>
        </p:xfrm>
        <a:graphic>
          <a:graphicData uri="http://schemas.openxmlformats.org/drawingml/2006/table">
            <a:tbl>
              <a:tblPr/>
              <a:tblGrid>
                <a:gridCol w="1481244"/>
                <a:gridCol w="496853"/>
                <a:gridCol w="496853"/>
                <a:gridCol w="496853"/>
              </a:tblGrid>
              <a:tr h="139617">
                <a:tc>
                  <a:txBody>
                    <a:bodyPr/>
                    <a:lstStyle/>
                    <a:p>
                      <a:pPr algn="l" fontAlgn="t"/>
                      <a:r>
                        <a:rPr lang="en-US" sz="1800" b="0" i="0" u="none" strike="noStrike" dirty="0">
                          <a:latin typeface="+mn-lt"/>
                        </a:rPr>
                        <a:t>Methanol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Ethanol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1-Propanol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2-Propanol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1-Butanol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2-Butanol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Benzyl alcohol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Cyclohexanol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1" u="none" strike="noStrike" dirty="0">
                          <a:latin typeface="+mn-lt"/>
                        </a:rPr>
                        <a:t>n</a:t>
                      </a:r>
                      <a:r>
                        <a:rPr lang="en-US" sz="1800" b="0" i="0" u="none" strike="noStrike" dirty="0">
                          <a:latin typeface="+mn-lt"/>
                        </a:rPr>
                        <a:t>-amyl alcohol </a:t>
                      </a:r>
                      <a:endParaRPr lang="en-US" sz="1800" b="0" i="1" u="none" strike="noStrike" dirty="0">
                        <a:latin typeface="+mn-lt"/>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Diacetone alcohol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2-Ethyl-1-hexanol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Ethylene glycol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Glycerol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Propylene glycol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n-US" sz="1800" b="0" i="0" u="none" strike="noStrike" dirty="0">
                          <a:latin typeface="+mn-lt"/>
                        </a:rPr>
                        <a:t>Diethylene glycol </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31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40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39617">
                <a:tc>
                  <a:txBody>
                    <a:bodyPr/>
                    <a:lstStyle/>
                    <a:p>
                      <a:pPr algn="l" fontAlgn="t"/>
                      <a:r>
                        <a:rPr lang="el-GR" sz="1800" b="1" i="0" u="none" strike="noStrike" dirty="0" smtClean="0">
                          <a:latin typeface="+mn-lt"/>
                        </a:rPr>
                        <a:t>Η2Ο</a:t>
                      </a:r>
                      <a:endParaRPr lang="en-US" sz="1800" b="1" i="0" u="none" strike="noStrike" dirty="0">
                        <a:latin typeface="+mn-lt"/>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28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18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l-GR" sz="1800" b="0" i="0" u="none" strike="noStrike" dirty="0">
                          <a:latin typeface="+mn-lt"/>
                        </a:rPr>
                        <a:t>54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Ομάδα 2"/>
          <p:cNvGrpSpPr/>
          <p:nvPr/>
        </p:nvGrpSpPr>
        <p:grpSpPr>
          <a:xfrm>
            <a:off x="3563888" y="1045694"/>
            <a:ext cx="5420828" cy="5388604"/>
            <a:chOff x="3399644" y="1025352"/>
            <a:chExt cx="5833830" cy="5388604"/>
          </a:xfrm>
        </p:grpSpPr>
        <p:pic>
          <p:nvPicPr>
            <p:cNvPr id="163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9644" y="1025352"/>
              <a:ext cx="5297500" cy="5036883"/>
            </a:xfrm>
            <a:prstGeom prst="rect">
              <a:avLst/>
            </a:prstGeom>
            <a:noFill/>
            <a:ln w="9525">
              <a:noFill/>
              <a:miter lim="800000"/>
              <a:headEnd/>
              <a:tailEnd/>
            </a:ln>
            <a:effectLst/>
          </p:spPr>
        </p:pic>
        <p:sp>
          <p:nvSpPr>
            <p:cNvPr id="6" name="5 - TextBox"/>
            <p:cNvSpPr txBox="1"/>
            <p:nvPr/>
          </p:nvSpPr>
          <p:spPr>
            <a:xfrm>
              <a:off x="4696615" y="3097054"/>
              <a:ext cx="769731" cy="400110"/>
            </a:xfrm>
            <a:prstGeom prst="rect">
              <a:avLst/>
            </a:prstGeom>
            <a:solidFill>
              <a:schemeClr val="bg1"/>
            </a:solidFill>
          </p:spPr>
          <p:txBody>
            <a:bodyPr wrap="square" rtlCol="0">
              <a:spAutoFit/>
            </a:bodyPr>
            <a:lstStyle/>
            <a:p>
              <a:r>
                <a:rPr lang="el-GR" sz="2000" b="1" dirty="0" smtClean="0">
                  <a:solidFill>
                    <a:srgbClr val="174917"/>
                  </a:solidFill>
                  <a:latin typeface="Calibri"/>
                </a:rPr>
                <a:t>Η</a:t>
              </a:r>
              <a:r>
                <a:rPr lang="el-GR" sz="2000" b="1" baseline="-25000" dirty="0" smtClean="0">
                  <a:solidFill>
                    <a:srgbClr val="174917"/>
                  </a:solidFill>
                  <a:latin typeface="Calibri"/>
                </a:rPr>
                <a:t>2</a:t>
              </a:r>
              <a:r>
                <a:rPr lang="el-GR" sz="2000" b="1" dirty="0" smtClean="0">
                  <a:solidFill>
                    <a:srgbClr val="174917"/>
                  </a:solidFill>
                  <a:latin typeface="Calibri"/>
                </a:rPr>
                <a:t>Ο</a:t>
              </a:r>
              <a:endParaRPr lang="el-GR" sz="2000" b="1" dirty="0">
                <a:solidFill>
                  <a:srgbClr val="174917"/>
                </a:solidFill>
                <a:latin typeface="Calibri"/>
              </a:endParaRPr>
            </a:p>
          </p:txBody>
        </p:sp>
        <p:cxnSp>
          <p:nvCxnSpPr>
            <p:cNvPr id="7" name="6 - Ευθύγραμμο βέλος σύνδεσης"/>
            <p:cNvCxnSpPr>
              <a:stCxn id="6" idx="2"/>
            </p:cNvCxnSpPr>
            <p:nvPr/>
          </p:nvCxnSpPr>
          <p:spPr>
            <a:xfrm>
              <a:off x="5081481" y="3497164"/>
              <a:ext cx="186640" cy="7429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5268119" y="2811302"/>
              <a:ext cx="1638261" cy="400110"/>
            </a:xfrm>
            <a:prstGeom prst="rect">
              <a:avLst/>
            </a:prstGeom>
            <a:solidFill>
              <a:schemeClr val="bg1"/>
            </a:solidFill>
          </p:spPr>
          <p:txBody>
            <a:bodyPr wrap="square" rtlCol="0">
              <a:spAutoFit/>
            </a:bodyPr>
            <a:lstStyle/>
            <a:p>
              <a:r>
                <a:rPr lang="el-GR" sz="2000" b="1" dirty="0" smtClean="0">
                  <a:solidFill>
                    <a:srgbClr val="174917"/>
                  </a:solidFill>
                  <a:latin typeface="Calibri"/>
                </a:rPr>
                <a:t>μεθανόλη</a:t>
              </a:r>
              <a:endParaRPr lang="el-GR" sz="2000" b="1" dirty="0">
                <a:solidFill>
                  <a:srgbClr val="174917"/>
                </a:solidFill>
                <a:latin typeface="Calibri"/>
              </a:endParaRPr>
            </a:p>
          </p:txBody>
        </p:sp>
        <p:cxnSp>
          <p:nvCxnSpPr>
            <p:cNvPr id="13" name="12 - Ευθύγραμμο βέλος σύνδεσης"/>
            <p:cNvCxnSpPr/>
            <p:nvPr/>
          </p:nvCxnSpPr>
          <p:spPr>
            <a:xfrm rot="5400000">
              <a:off x="5053808" y="3882872"/>
              <a:ext cx="1143006" cy="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4696616" y="5668822"/>
              <a:ext cx="1357322" cy="400110"/>
            </a:xfrm>
            <a:prstGeom prst="rect">
              <a:avLst/>
            </a:prstGeom>
            <a:solidFill>
              <a:schemeClr val="bg1"/>
            </a:solidFill>
          </p:spPr>
          <p:txBody>
            <a:bodyPr wrap="square" rtlCol="0">
              <a:spAutoFit/>
            </a:bodyPr>
            <a:lstStyle/>
            <a:p>
              <a:r>
                <a:rPr lang="el-GR" sz="2000" b="1" dirty="0" smtClean="0">
                  <a:solidFill>
                    <a:srgbClr val="174917"/>
                  </a:solidFill>
                  <a:latin typeface="Calibri"/>
                </a:rPr>
                <a:t>αιθανόλη</a:t>
              </a:r>
              <a:endParaRPr lang="el-GR" sz="2000" b="1" dirty="0">
                <a:solidFill>
                  <a:srgbClr val="174917"/>
                </a:solidFill>
                <a:latin typeface="Calibri"/>
              </a:endParaRPr>
            </a:p>
          </p:txBody>
        </p:sp>
        <p:cxnSp>
          <p:nvCxnSpPr>
            <p:cNvPr id="21" name="20 - Ευθύγραμμο βέλος σύνδεσης"/>
            <p:cNvCxnSpPr/>
            <p:nvPr/>
          </p:nvCxnSpPr>
          <p:spPr>
            <a:xfrm rot="5400000" flipH="1" flipV="1">
              <a:off x="5232401" y="5061599"/>
              <a:ext cx="857256" cy="214314"/>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4696616" y="6013846"/>
              <a:ext cx="1714512" cy="400110"/>
            </a:xfrm>
            <a:prstGeom prst="rect">
              <a:avLst/>
            </a:prstGeom>
            <a:solidFill>
              <a:schemeClr val="bg1"/>
            </a:solidFill>
          </p:spPr>
          <p:txBody>
            <a:bodyPr wrap="square" rtlCol="0">
              <a:spAutoFit/>
            </a:bodyPr>
            <a:lstStyle/>
            <a:p>
              <a:r>
                <a:rPr lang="el-GR" sz="2000" b="1" dirty="0" smtClean="0">
                  <a:solidFill>
                    <a:srgbClr val="174917"/>
                  </a:solidFill>
                  <a:latin typeface="Calibri"/>
                </a:rPr>
                <a:t>προπανόλη-1</a:t>
              </a:r>
              <a:endParaRPr lang="el-GR" sz="2000" b="1" dirty="0">
                <a:solidFill>
                  <a:srgbClr val="174917"/>
                </a:solidFill>
                <a:latin typeface="Calibri"/>
              </a:endParaRPr>
            </a:p>
          </p:txBody>
        </p:sp>
        <p:cxnSp>
          <p:nvCxnSpPr>
            <p:cNvPr id="27" name="26 - Ευθύγραμμο βέλος σύνδεσης"/>
            <p:cNvCxnSpPr/>
            <p:nvPr/>
          </p:nvCxnSpPr>
          <p:spPr>
            <a:xfrm rot="5400000" flipH="1" flipV="1">
              <a:off x="5268914" y="5383070"/>
              <a:ext cx="1213652" cy="7223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2" name="31 - TextBox"/>
            <p:cNvSpPr txBox="1"/>
            <p:nvPr/>
          </p:nvSpPr>
          <p:spPr>
            <a:xfrm>
              <a:off x="7054070" y="4668690"/>
              <a:ext cx="1368410" cy="707886"/>
            </a:xfrm>
            <a:prstGeom prst="rect">
              <a:avLst/>
            </a:prstGeom>
            <a:solidFill>
              <a:schemeClr val="bg1"/>
            </a:solidFill>
          </p:spPr>
          <p:txBody>
            <a:bodyPr wrap="square" rtlCol="0">
              <a:spAutoFit/>
            </a:bodyPr>
            <a:lstStyle/>
            <a:p>
              <a:r>
                <a:rPr lang="el-GR" sz="2000" b="1" dirty="0" smtClean="0">
                  <a:solidFill>
                    <a:srgbClr val="174917"/>
                  </a:solidFill>
                  <a:latin typeface="Calibri"/>
                </a:rPr>
                <a:t>Βενζυλική αλκοόλη</a:t>
              </a:r>
              <a:endParaRPr lang="el-GR" sz="2000" b="1" dirty="0">
                <a:solidFill>
                  <a:srgbClr val="174917"/>
                </a:solidFill>
                <a:latin typeface="Calibri"/>
              </a:endParaRPr>
            </a:p>
          </p:txBody>
        </p:sp>
        <p:cxnSp>
          <p:nvCxnSpPr>
            <p:cNvPr id="33" name="32 - Ευθύγραμμο βέλος σύνδεσης"/>
            <p:cNvCxnSpPr>
              <a:stCxn id="32" idx="1"/>
            </p:cNvCxnSpPr>
            <p:nvPr/>
          </p:nvCxnSpPr>
          <p:spPr>
            <a:xfrm flipH="1" flipV="1">
              <a:off x="6339690" y="4740128"/>
              <a:ext cx="714380" cy="282505"/>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6" name="35 - TextBox"/>
            <p:cNvSpPr txBox="1"/>
            <p:nvPr/>
          </p:nvSpPr>
          <p:spPr>
            <a:xfrm>
              <a:off x="7176424" y="5362824"/>
              <a:ext cx="1847848" cy="400110"/>
            </a:xfrm>
            <a:prstGeom prst="rect">
              <a:avLst/>
            </a:prstGeom>
            <a:solidFill>
              <a:schemeClr val="bg1"/>
            </a:solidFill>
          </p:spPr>
          <p:txBody>
            <a:bodyPr wrap="square" rtlCol="0">
              <a:spAutoFit/>
            </a:bodyPr>
            <a:lstStyle/>
            <a:p>
              <a:r>
                <a:rPr lang="el-GR" sz="2000" b="1" dirty="0" smtClean="0">
                  <a:solidFill>
                    <a:srgbClr val="174917"/>
                  </a:solidFill>
                  <a:latin typeface="Calibri"/>
                </a:rPr>
                <a:t>κυκλοεξανόλη</a:t>
              </a:r>
              <a:endParaRPr lang="el-GR" sz="2000" b="1" dirty="0">
                <a:solidFill>
                  <a:srgbClr val="174917"/>
                </a:solidFill>
                <a:latin typeface="Calibri"/>
              </a:endParaRPr>
            </a:p>
          </p:txBody>
        </p:sp>
        <p:cxnSp>
          <p:nvCxnSpPr>
            <p:cNvPr id="37" name="36 - Ευθύγραμμο βέλος σύνδεσης"/>
            <p:cNvCxnSpPr>
              <a:stCxn id="36" idx="1"/>
            </p:cNvCxnSpPr>
            <p:nvPr/>
          </p:nvCxnSpPr>
          <p:spPr>
            <a:xfrm flipH="1" flipV="1">
              <a:off x="6319168" y="5005634"/>
              <a:ext cx="857256" cy="557245"/>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0" name="39 - TextBox"/>
            <p:cNvSpPr txBox="1"/>
            <p:nvPr/>
          </p:nvSpPr>
          <p:spPr>
            <a:xfrm>
              <a:off x="6196813" y="3168492"/>
              <a:ext cx="1495199" cy="707886"/>
            </a:xfrm>
            <a:prstGeom prst="rect">
              <a:avLst/>
            </a:prstGeom>
            <a:solidFill>
              <a:schemeClr val="bg1"/>
            </a:solidFill>
          </p:spPr>
          <p:txBody>
            <a:bodyPr wrap="square" rtlCol="0">
              <a:spAutoFit/>
            </a:bodyPr>
            <a:lstStyle/>
            <a:p>
              <a:r>
                <a:rPr lang="el-GR" sz="2000" b="1" dirty="0" smtClean="0">
                  <a:solidFill>
                    <a:srgbClr val="174917"/>
                  </a:solidFill>
                  <a:latin typeface="Calibri"/>
                </a:rPr>
                <a:t>διαιθυλενο-γλυκόλη</a:t>
              </a:r>
              <a:endParaRPr lang="el-GR" sz="2000" b="1" dirty="0">
                <a:solidFill>
                  <a:srgbClr val="174917"/>
                </a:solidFill>
                <a:latin typeface="Calibri"/>
              </a:endParaRPr>
            </a:p>
          </p:txBody>
        </p:sp>
        <p:cxnSp>
          <p:nvCxnSpPr>
            <p:cNvPr id="41" name="40 - Ευθύγραμμο βέλος σύνδεσης"/>
            <p:cNvCxnSpPr/>
            <p:nvPr/>
          </p:nvCxnSpPr>
          <p:spPr>
            <a:xfrm rot="5400000">
              <a:off x="5911062" y="3739996"/>
              <a:ext cx="428628" cy="42862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7" name="46 - TextBox"/>
            <p:cNvSpPr txBox="1"/>
            <p:nvPr/>
          </p:nvSpPr>
          <p:spPr>
            <a:xfrm>
              <a:off x="6411128" y="3882872"/>
              <a:ext cx="2822346" cy="400110"/>
            </a:xfrm>
            <a:prstGeom prst="rect">
              <a:avLst/>
            </a:prstGeom>
            <a:solidFill>
              <a:schemeClr val="bg1"/>
            </a:solidFill>
          </p:spPr>
          <p:txBody>
            <a:bodyPr wrap="square" rtlCol="0">
              <a:spAutoFit/>
            </a:bodyPr>
            <a:lstStyle/>
            <a:p>
              <a:r>
                <a:rPr lang="en-US" sz="2000" b="1" i="1" dirty="0" smtClean="0">
                  <a:solidFill>
                    <a:srgbClr val="174917"/>
                  </a:solidFill>
                  <a:latin typeface="Calibri"/>
                </a:rPr>
                <a:t>n</a:t>
              </a:r>
              <a:r>
                <a:rPr lang="en-US" sz="2000" b="1" dirty="0" smtClean="0">
                  <a:solidFill>
                    <a:srgbClr val="174917"/>
                  </a:solidFill>
                  <a:latin typeface="Calibri"/>
                </a:rPr>
                <a:t>-</a:t>
              </a:r>
              <a:r>
                <a:rPr lang="el-GR" sz="2000" b="1" dirty="0" smtClean="0">
                  <a:solidFill>
                    <a:srgbClr val="174917"/>
                  </a:solidFill>
                  <a:latin typeface="Calibri"/>
                </a:rPr>
                <a:t>αμυλική αλκοόλη</a:t>
              </a:r>
              <a:endParaRPr lang="el-GR" sz="2000" b="1" dirty="0">
                <a:solidFill>
                  <a:srgbClr val="174917"/>
                </a:solidFill>
                <a:latin typeface="Calibri"/>
              </a:endParaRPr>
            </a:p>
          </p:txBody>
        </p:sp>
        <p:cxnSp>
          <p:nvCxnSpPr>
            <p:cNvPr id="48" name="47 - Ευθύγραμμο βέλος σύνδεσης"/>
            <p:cNvCxnSpPr/>
            <p:nvPr/>
          </p:nvCxnSpPr>
          <p:spPr>
            <a:xfrm rot="5400000">
              <a:off x="5911062" y="4311500"/>
              <a:ext cx="571504"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22" name="21 - Θέση αριθμού διαφάνειας"/>
          <p:cNvSpPr>
            <a:spLocks noGrp="1"/>
          </p:cNvSpPr>
          <p:nvPr>
            <p:ph type="sldNum" sz="quarter" idx="12"/>
          </p:nvPr>
        </p:nvSpPr>
        <p:spPr>
          <a:xfrm>
            <a:off x="6911194" y="6419425"/>
            <a:ext cx="2133600" cy="365125"/>
          </a:xfrm>
        </p:spPr>
        <p:txBody>
          <a:bodyPr/>
          <a:lstStyle/>
          <a:p>
            <a:fld id="{D3F1D1C4-C2D9-4231-9FB2-B2D9D97AA41D}" type="slidenum">
              <a:rPr lang="el-GR" smtClean="0">
                <a:solidFill>
                  <a:prstClr val="black"/>
                </a:solidFill>
              </a:rPr>
              <a:pPr/>
              <a:t>51</a:t>
            </a:fld>
            <a:endParaRPr lang="el-GR" dirty="0">
              <a:solidFill>
                <a:prstClr val="black"/>
              </a:solidFill>
            </a:endParaRPr>
          </a:p>
        </p:txBody>
      </p:sp>
    </p:spTree>
    <p:extLst>
      <p:ext uri="{BB962C8B-B14F-4D97-AF65-F5344CB8AC3E}">
        <p14:creationId xmlns:p14="http://schemas.microsoft.com/office/powerpoint/2010/main" val="2652435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Παράδειγμα διαλυτοποίησης : κερί μέλισσας</a:t>
            </a:r>
            <a:endParaRPr lang="el-GR" dirty="0"/>
          </a:p>
        </p:txBody>
      </p:sp>
      <p:sp>
        <p:nvSpPr>
          <p:cNvPr id="3" name="2 - Θέση περιεχομένου"/>
          <p:cNvSpPr>
            <a:spLocks noGrp="1"/>
          </p:cNvSpPr>
          <p:nvPr>
            <p:ph idx="1"/>
          </p:nvPr>
        </p:nvSpPr>
        <p:spPr>
          <a:xfrm>
            <a:off x="86288" y="1609746"/>
            <a:ext cx="3466728" cy="4525963"/>
          </a:xfrm>
        </p:spPr>
        <p:txBody>
          <a:bodyPr>
            <a:noAutofit/>
          </a:bodyPr>
          <a:lstStyle/>
          <a:p>
            <a:pPr>
              <a:lnSpc>
                <a:spcPct val="110000"/>
              </a:lnSpc>
              <a:spcBef>
                <a:spcPts val="1800"/>
              </a:spcBef>
            </a:pPr>
            <a:r>
              <a:rPr lang="el-GR" sz="2400" dirty="0" smtClean="0"/>
              <a:t>Το κερί μέλισσας έχει περίπλοκη σύσταση που ποικίλλει.</a:t>
            </a:r>
          </a:p>
          <a:p>
            <a:pPr>
              <a:lnSpc>
                <a:spcPct val="110000"/>
              </a:lnSpc>
              <a:spcBef>
                <a:spcPts val="1800"/>
              </a:spcBef>
            </a:pPr>
            <a:r>
              <a:rPr lang="el-GR" sz="2400" dirty="0" smtClean="0"/>
              <a:t>Στις περισσότερες περιπτώσεις έχει παράθυρο διαλυτότητας που φαίνεται στο σχήμα.</a:t>
            </a:r>
            <a:endParaRPr lang="el-GR" sz="2400" dirty="0"/>
          </a:p>
        </p:txBody>
      </p:sp>
      <p:grpSp>
        <p:nvGrpSpPr>
          <p:cNvPr id="4" name="Ομάδα 3" descr="Παράδειγμα διαλυτοποίησης για το κερί μέλισσας"/>
          <p:cNvGrpSpPr/>
          <p:nvPr/>
        </p:nvGrpSpPr>
        <p:grpSpPr>
          <a:xfrm>
            <a:off x="3563888" y="1811100"/>
            <a:ext cx="5328592" cy="4780076"/>
            <a:chOff x="2714612" y="928670"/>
            <a:chExt cx="6429388" cy="5572164"/>
          </a:xfrm>
        </p:grpSpPr>
        <p:pic>
          <p:nvPicPr>
            <p:cNvPr id="65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4612" y="928670"/>
              <a:ext cx="6072230" cy="5572164"/>
            </a:xfrm>
            <a:prstGeom prst="rect">
              <a:avLst/>
            </a:prstGeom>
            <a:noFill/>
            <a:ln w="9525">
              <a:noFill/>
              <a:miter lim="800000"/>
              <a:headEnd/>
              <a:tailEnd/>
            </a:ln>
            <a:effectLst/>
          </p:spPr>
        </p:pic>
        <p:sp>
          <p:nvSpPr>
            <p:cNvPr id="7" name="6 - Ελεύθερη σχεδίαση"/>
            <p:cNvSpPr/>
            <p:nvPr/>
          </p:nvSpPr>
          <p:spPr>
            <a:xfrm>
              <a:off x="7096125" y="4772025"/>
              <a:ext cx="1287463" cy="1029848"/>
            </a:xfrm>
            <a:custGeom>
              <a:avLst/>
              <a:gdLst>
                <a:gd name="connsiteX0" fmla="*/ 1190625 w 1287463"/>
                <a:gd name="connsiteY0" fmla="*/ 1019175 h 1029848"/>
                <a:gd name="connsiteX1" fmla="*/ 1171575 w 1287463"/>
                <a:gd name="connsiteY1" fmla="*/ 990600 h 1029848"/>
                <a:gd name="connsiteX2" fmla="*/ 1143000 w 1287463"/>
                <a:gd name="connsiteY2" fmla="*/ 962025 h 1029848"/>
                <a:gd name="connsiteX3" fmla="*/ 1104900 w 1287463"/>
                <a:gd name="connsiteY3" fmla="*/ 904875 h 1029848"/>
                <a:gd name="connsiteX4" fmla="*/ 1085850 w 1287463"/>
                <a:gd name="connsiteY4" fmla="*/ 838200 h 1029848"/>
                <a:gd name="connsiteX5" fmla="*/ 1066800 w 1287463"/>
                <a:gd name="connsiteY5" fmla="*/ 809625 h 1029848"/>
                <a:gd name="connsiteX6" fmla="*/ 1047750 w 1287463"/>
                <a:gd name="connsiteY6" fmla="*/ 752475 h 1029848"/>
                <a:gd name="connsiteX7" fmla="*/ 1019175 w 1287463"/>
                <a:gd name="connsiteY7" fmla="*/ 723900 h 1029848"/>
                <a:gd name="connsiteX8" fmla="*/ 981075 w 1287463"/>
                <a:gd name="connsiteY8" fmla="*/ 666750 h 1029848"/>
                <a:gd name="connsiteX9" fmla="*/ 952500 w 1287463"/>
                <a:gd name="connsiteY9" fmla="*/ 609600 h 1029848"/>
                <a:gd name="connsiteX10" fmla="*/ 942975 w 1287463"/>
                <a:gd name="connsiteY10" fmla="*/ 561975 h 1029848"/>
                <a:gd name="connsiteX11" fmla="*/ 904875 w 1287463"/>
                <a:gd name="connsiteY11" fmla="*/ 504825 h 1029848"/>
                <a:gd name="connsiteX12" fmla="*/ 857250 w 1287463"/>
                <a:gd name="connsiteY12" fmla="*/ 457200 h 1029848"/>
                <a:gd name="connsiteX13" fmla="*/ 809625 w 1287463"/>
                <a:gd name="connsiteY13" fmla="*/ 400050 h 1029848"/>
                <a:gd name="connsiteX14" fmla="*/ 790575 w 1287463"/>
                <a:gd name="connsiteY14" fmla="*/ 371475 h 1029848"/>
                <a:gd name="connsiteX15" fmla="*/ 723900 w 1287463"/>
                <a:gd name="connsiteY15" fmla="*/ 314325 h 1029848"/>
                <a:gd name="connsiteX16" fmla="*/ 685800 w 1287463"/>
                <a:gd name="connsiteY16" fmla="*/ 266700 h 1029848"/>
                <a:gd name="connsiteX17" fmla="*/ 676275 w 1287463"/>
                <a:gd name="connsiteY17" fmla="*/ 238125 h 1029848"/>
                <a:gd name="connsiteX18" fmla="*/ 638175 w 1287463"/>
                <a:gd name="connsiteY18" fmla="*/ 209550 h 1029848"/>
                <a:gd name="connsiteX19" fmla="*/ 619125 w 1287463"/>
                <a:gd name="connsiteY19" fmla="*/ 180975 h 1029848"/>
                <a:gd name="connsiteX20" fmla="*/ 533400 w 1287463"/>
                <a:gd name="connsiteY20" fmla="*/ 114300 h 1029848"/>
                <a:gd name="connsiteX21" fmla="*/ 514350 w 1287463"/>
                <a:gd name="connsiteY21" fmla="*/ 85725 h 1029848"/>
                <a:gd name="connsiteX22" fmla="*/ 457200 w 1287463"/>
                <a:gd name="connsiteY22" fmla="*/ 66675 h 1029848"/>
                <a:gd name="connsiteX23" fmla="*/ 419100 w 1287463"/>
                <a:gd name="connsiteY23" fmla="*/ 38100 h 1029848"/>
                <a:gd name="connsiteX24" fmla="*/ 390525 w 1287463"/>
                <a:gd name="connsiteY24" fmla="*/ 28575 h 1029848"/>
                <a:gd name="connsiteX25" fmla="*/ 304800 w 1287463"/>
                <a:gd name="connsiteY25" fmla="*/ 9525 h 1029848"/>
                <a:gd name="connsiteX26" fmla="*/ 276225 w 1287463"/>
                <a:gd name="connsiteY26" fmla="*/ 0 h 1029848"/>
                <a:gd name="connsiteX27" fmla="*/ 47625 w 1287463"/>
                <a:gd name="connsiteY27" fmla="*/ 9525 h 1029848"/>
                <a:gd name="connsiteX28" fmla="*/ 19050 w 1287463"/>
                <a:gd name="connsiteY28" fmla="*/ 28575 h 1029848"/>
                <a:gd name="connsiteX29" fmla="*/ 0 w 1287463"/>
                <a:gd name="connsiteY29" fmla="*/ 114300 h 1029848"/>
                <a:gd name="connsiteX30" fmla="*/ 9525 w 1287463"/>
                <a:gd name="connsiteY30" fmla="*/ 295275 h 1029848"/>
                <a:gd name="connsiteX31" fmla="*/ 28575 w 1287463"/>
                <a:gd name="connsiteY31" fmla="*/ 361950 h 1029848"/>
                <a:gd name="connsiteX32" fmla="*/ 47625 w 1287463"/>
                <a:gd name="connsiteY32" fmla="*/ 428625 h 1029848"/>
                <a:gd name="connsiteX33" fmla="*/ 85725 w 1287463"/>
                <a:gd name="connsiteY33" fmla="*/ 485775 h 1029848"/>
                <a:gd name="connsiteX34" fmla="*/ 123825 w 1287463"/>
                <a:gd name="connsiteY34" fmla="*/ 552450 h 1029848"/>
                <a:gd name="connsiteX35" fmla="*/ 152400 w 1287463"/>
                <a:gd name="connsiteY35" fmla="*/ 581025 h 1029848"/>
                <a:gd name="connsiteX36" fmla="*/ 171450 w 1287463"/>
                <a:gd name="connsiteY36" fmla="*/ 609600 h 1029848"/>
                <a:gd name="connsiteX37" fmla="*/ 238125 w 1287463"/>
                <a:gd name="connsiteY37" fmla="*/ 695325 h 1029848"/>
                <a:gd name="connsiteX38" fmla="*/ 295275 w 1287463"/>
                <a:gd name="connsiteY38" fmla="*/ 781050 h 1029848"/>
                <a:gd name="connsiteX39" fmla="*/ 304800 w 1287463"/>
                <a:gd name="connsiteY39" fmla="*/ 809625 h 1029848"/>
                <a:gd name="connsiteX40" fmla="*/ 333375 w 1287463"/>
                <a:gd name="connsiteY40" fmla="*/ 838200 h 1029848"/>
                <a:gd name="connsiteX41" fmla="*/ 352425 w 1287463"/>
                <a:gd name="connsiteY41" fmla="*/ 866775 h 1029848"/>
                <a:gd name="connsiteX42" fmla="*/ 381000 w 1287463"/>
                <a:gd name="connsiteY42" fmla="*/ 895350 h 1029848"/>
                <a:gd name="connsiteX43" fmla="*/ 438150 w 1287463"/>
                <a:gd name="connsiteY43" fmla="*/ 942975 h 1029848"/>
                <a:gd name="connsiteX44" fmla="*/ 457200 w 1287463"/>
                <a:gd name="connsiteY44" fmla="*/ 981075 h 1029848"/>
                <a:gd name="connsiteX45" fmla="*/ 590550 w 1287463"/>
                <a:gd name="connsiteY45" fmla="*/ 1019175 h 1029848"/>
                <a:gd name="connsiteX46" fmla="*/ 1190625 w 1287463"/>
                <a:gd name="connsiteY46" fmla="*/ 1019175 h 10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87463" h="1029848">
                  <a:moveTo>
                    <a:pt x="1190625" y="1019175"/>
                  </a:moveTo>
                  <a:cubicBezTo>
                    <a:pt x="1287463" y="1014412"/>
                    <a:pt x="1178904" y="999394"/>
                    <a:pt x="1171575" y="990600"/>
                  </a:cubicBezTo>
                  <a:cubicBezTo>
                    <a:pt x="1162951" y="980252"/>
                    <a:pt x="1150472" y="973233"/>
                    <a:pt x="1143000" y="962025"/>
                  </a:cubicBezTo>
                  <a:cubicBezTo>
                    <a:pt x="1087861" y="879317"/>
                    <a:pt x="1196057" y="996032"/>
                    <a:pt x="1104900" y="904875"/>
                  </a:cubicBezTo>
                  <a:cubicBezTo>
                    <a:pt x="1101848" y="892668"/>
                    <a:pt x="1092682" y="851865"/>
                    <a:pt x="1085850" y="838200"/>
                  </a:cubicBezTo>
                  <a:cubicBezTo>
                    <a:pt x="1080730" y="827961"/>
                    <a:pt x="1071449" y="820086"/>
                    <a:pt x="1066800" y="809625"/>
                  </a:cubicBezTo>
                  <a:cubicBezTo>
                    <a:pt x="1058645" y="791275"/>
                    <a:pt x="1054100" y="771525"/>
                    <a:pt x="1047750" y="752475"/>
                  </a:cubicBezTo>
                  <a:cubicBezTo>
                    <a:pt x="1043490" y="739696"/>
                    <a:pt x="1027445" y="734533"/>
                    <a:pt x="1019175" y="723900"/>
                  </a:cubicBezTo>
                  <a:cubicBezTo>
                    <a:pt x="1005119" y="705828"/>
                    <a:pt x="988315" y="688470"/>
                    <a:pt x="981075" y="666750"/>
                  </a:cubicBezTo>
                  <a:cubicBezTo>
                    <a:pt x="967930" y="627315"/>
                    <a:pt x="977119" y="646529"/>
                    <a:pt x="952500" y="609600"/>
                  </a:cubicBezTo>
                  <a:cubicBezTo>
                    <a:pt x="949325" y="593725"/>
                    <a:pt x="949674" y="576713"/>
                    <a:pt x="942975" y="561975"/>
                  </a:cubicBezTo>
                  <a:cubicBezTo>
                    <a:pt x="933501" y="541132"/>
                    <a:pt x="917575" y="523875"/>
                    <a:pt x="904875" y="504825"/>
                  </a:cubicBezTo>
                  <a:cubicBezTo>
                    <a:pt x="879475" y="466725"/>
                    <a:pt x="895350" y="482600"/>
                    <a:pt x="857250" y="457200"/>
                  </a:cubicBezTo>
                  <a:cubicBezTo>
                    <a:pt x="809952" y="386254"/>
                    <a:pt x="870741" y="473389"/>
                    <a:pt x="809625" y="400050"/>
                  </a:cubicBezTo>
                  <a:cubicBezTo>
                    <a:pt x="802296" y="391256"/>
                    <a:pt x="798025" y="380167"/>
                    <a:pt x="790575" y="371475"/>
                  </a:cubicBezTo>
                  <a:cubicBezTo>
                    <a:pt x="759779" y="335546"/>
                    <a:pt x="757605" y="336795"/>
                    <a:pt x="723900" y="314325"/>
                  </a:cubicBezTo>
                  <a:cubicBezTo>
                    <a:pt x="699959" y="242501"/>
                    <a:pt x="735039" y="328248"/>
                    <a:pt x="685800" y="266700"/>
                  </a:cubicBezTo>
                  <a:cubicBezTo>
                    <a:pt x="679528" y="258860"/>
                    <a:pt x="682703" y="245838"/>
                    <a:pt x="676275" y="238125"/>
                  </a:cubicBezTo>
                  <a:cubicBezTo>
                    <a:pt x="666112" y="225929"/>
                    <a:pt x="649400" y="220775"/>
                    <a:pt x="638175" y="209550"/>
                  </a:cubicBezTo>
                  <a:cubicBezTo>
                    <a:pt x="630080" y="201455"/>
                    <a:pt x="626730" y="189531"/>
                    <a:pt x="619125" y="180975"/>
                  </a:cubicBezTo>
                  <a:cubicBezTo>
                    <a:pt x="565020" y="120107"/>
                    <a:pt x="583753" y="131084"/>
                    <a:pt x="533400" y="114300"/>
                  </a:cubicBezTo>
                  <a:cubicBezTo>
                    <a:pt x="527050" y="104775"/>
                    <a:pt x="524058" y="91792"/>
                    <a:pt x="514350" y="85725"/>
                  </a:cubicBezTo>
                  <a:cubicBezTo>
                    <a:pt x="497322" y="75082"/>
                    <a:pt x="457200" y="66675"/>
                    <a:pt x="457200" y="66675"/>
                  </a:cubicBezTo>
                  <a:cubicBezTo>
                    <a:pt x="444500" y="57150"/>
                    <a:pt x="432883" y="45976"/>
                    <a:pt x="419100" y="38100"/>
                  </a:cubicBezTo>
                  <a:cubicBezTo>
                    <a:pt x="410383" y="33119"/>
                    <a:pt x="400179" y="31333"/>
                    <a:pt x="390525" y="28575"/>
                  </a:cubicBezTo>
                  <a:cubicBezTo>
                    <a:pt x="322079" y="9019"/>
                    <a:pt x="383366" y="29167"/>
                    <a:pt x="304800" y="9525"/>
                  </a:cubicBezTo>
                  <a:cubicBezTo>
                    <a:pt x="295060" y="7090"/>
                    <a:pt x="285750" y="3175"/>
                    <a:pt x="276225" y="0"/>
                  </a:cubicBezTo>
                  <a:cubicBezTo>
                    <a:pt x="200025" y="3175"/>
                    <a:pt x="123425" y="1103"/>
                    <a:pt x="47625" y="9525"/>
                  </a:cubicBezTo>
                  <a:cubicBezTo>
                    <a:pt x="36247" y="10789"/>
                    <a:pt x="25400" y="19050"/>
                    <a:pt x="19050" y="28575"/>
                  </a:cubicBezTo>
                  <a:cubicBezTo>
                    <a:pt x="15207" y="34340"/>
                    <a:pt x="210" y="113250"/>
                    <a:pt x="0" y="114300"/>
                  </a:cubicBezTo>
                  <a:cubicBezTo>
                    <a:pt x="3175" y="174625"/>
                    <a:pt x="4292" y="235094"/>
                    <a:pt x="9525" y="295275"/>
                  </a:cubicBezTo>
                  <a:cubicBezTo>
                    <a:pt x="11386" y="316677"/>
                    <a:pt x="22656" y="341233"/>
                    <a:pt x="28575" y="361950"/>
                  </a:cubicBezTo>
                  <a:cubicBezTo>
                    <a:pt x="31476" y="372105"/>
                    <a:pt x="40908" y="416534"/>
                    <a:pt x="47625" y="428625"/>
                  </a:cubicBezTo>
                  <a:cubicBezTo>
                    <a:pt x="58744" y="448639"/>
                    <a:pt x="75486" y="465297"/>
                    <a:pt x="85725" y="485775"/>
                  </a:cubicBezTo>
                  <a:cubicBezTo>
                    <a:pt x="97370" y="509066"/>
                    <a:pt x="106996" y="532255"/>
                    <a:pt x="123825" y="552450"/>
                  </a:cubicBezTo>
                  <a:cubicBezTo>
                    <a:pt x="132449" y="562798"/>
                    <a:pt x="143776" y="570677"/>
                    <a:pt x="152400" y="581025"/>
                  </a:cubicBezTo>
                  <a:cubicBezTo>
                    <a:pt x="159729" y="589819"/>
                    <a:pt x="164121" y="600806"/>
                    <a:pt x="171450" y="609600"/>
                  </a:cubicBezTo>
                  <a:cubicBezTo>
                    <a:pt x="246057" y="699129"/>
                    <a:pt x="141830" y="550882"/>
                    <a:pt x="238125" y="695325"/>
                  </a:cubicBezTo>
                  <a:lnTo>
                    <a:pt x="295275" y="781050"/>
                  </a:lnTo>
                  <a:cubicBezTo>
                    <a:pt x="300844" y="789404"/>
                    <a:pt x="299231" y="801271"/>
                    <a:pt x="304800" y="809625"/>
                  </a:cubicBezTo>
                  <a:cubicBezTo>
                    <a:pt x="312272" y="820833"/>
                    <a:pt x="324751" y="827852"/>
                    <a:pt x="333375" y="838200"/>
                  </a:cubicBezTo>
                  <a:cubicBezTo>
                    <a:pt x="340704" y="846994"/>
                    <a:pt x="345096" y="857981"/>
                    <a:pt x="352425" y="866775"/>
                  </a:cubicBezTo>
                  <a:cubicBezTo>
                    <a:pt x="361049" y="877123"/>
                    <a:pt x="370652" y="886726"/>
                    <a:pt x="381000" y="895350"/>
                  </a:cubicBezTo>
                  <a:cubicBezTo>
                    <a:pt x="410486" y="919922"/>
                    <a:pt x="413596" y="908600"/>
                    <a:pt x="438150" y="942975"/>
                  </a:cubicBezTo>
                  <a:cubicBezTo>
                    <a:pt x="446403" y="954529"/>
                    <a:pt x="445841" y="972556"/>
                    <a:pt x="457200" y="981075"/>
                  </a:cubicBezTo>
                  <a:cubicBezTo>
                    <a:pt x="469276" y="990132"/>
                    <a:pt x="586023" y="1019079"/>
                    <a:pt x="590550" y="1019175"/>
                  </a:cubicBezTo>
                  <a:cubicBezTo>
                    <a:pt x="1092188" y="1029848"/>
                    <a:pt x="1093787" y="1023938"/>
                    <a:pt x="1190625" y="1019175"/>
                  </a:cubicBezTo>
                  <a:close/>
                </a:path>
              </a:pathLst>
            </a:custGeom>
            <a:solidFill>
              <a:schemeClr val="bg2">
                <a:lumMod val="90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TextBox"/>
            <p:cNvSpPr txBox="1"/>
            <p:nvPr/>
          </p:nvSpPr>
          <p:spPr>
            <a:xfrm>
              <a:off x="7334787" y="4063899"/>
              <a:ext cx="1809213" cy="430887"/>
            </a:xfrm>
            <a:prstGeom prst="rect">
              <a:avLst/>
            </a:prstGeom>
            <a:noFill/>
          </p:spPr>
          <p:txBody>
            <a:bodyPr wrap="none" rtlCol="0">
              <a:spAutoFit/>
            </a:bodyPr>
            <a:lstStyle/>
            <a:p>
              <a:r>
                <a:rPr lang="el-GR" sz="2200" dirty="0" smtClean="0">
                  <a:solidFill>
                    <a:prstClr val="black"/>
                  </a:solidFill>
                  <a:latin typeface="Calibri"/>
                </a:rPr>
                <a:t>Κερί μέλισσας</a:t>
              </a:r>
              <a:endParaRPr lang="el-GR" sz="2200" dirty="0">
                <a:solidFill>
                  <a:prstClr val="black"/>
                </a:solidFill>
                <a:latin typeface="Calibri"/>
              </a:endParaRPr>
            </a:p>
          </p:txBody>
        </p:sp>
        <p:cxnSp>
          <p:nvCxnSpPr>
            <p:cNvPr id="10" name="9 - Ευθύγραμμο βέλος σύνδεσης" title="βέλος"/>
            <p:cNvCxnSpPr/>
            <p:nvPr/>
          </p:nvCxnSpPr>
          <p:spPr>
            <a:xfrm rot="5400000">
              <a:off x="7715272" y="4572008"/>
              <a:ext cx="642942" cy="357190"/>
            </a:xfrm>
            <a:prstGeom prst="straightConnector1">
              <a:avLst/>
            </a:prstGeom>
            <a:ln w="28575">
              <a:solidFill>
                <a:srgbClr val="82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8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52</a:t>
            </a:fld>
            <a:endParaRPr lang="el-GR" dirty="0">
              <a:solidFill>
                <a:prstClr val="black"/>
              </a:solidFill>
            </a:endParaRPr>
          </a:p>
        </p:txBody>
      </p:sp>
    </p:spTree>
    <p:extLst>
      <p:ext uri="{BB962C8B-B14F-4D97-AF65-F5344CB8AC3E}">
        <p14:creationId xmlns:p14="http://schemas.microsoft.com/office/powerpoint/2010/main" val="32225898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Παράδειγμα διαλυτοποίησης : γομαλάκα</a:t>
            </a:r>
            <a:endParaRPr lang="el-GR" dirty="0"/>
          </a:p>
        </p:txBody>
      </p:sp>
      <p:sp>
        <p:nvSpPr>
          <p:cNvPr id="3" name="2 - Θέση περιεχομένου"/>
          <p:cNvSpPr>
            <a:spLocks noGrp="1"/>
          </p:cNvSpPr>
          <p:nvPr>
            <p:ph idx="1"/>
          </p:nvPr>
        </p:nvSpPr>
        <p:spPr>
          <a:xfrm>
            <a:off x="186977" y="1535781"/>
            <a:ext cx="3304903" cy="4525963"/>
          </a:xfrm>
        </p:spPr>
        <p:txBody>
          <a:bodyPr>
            <a:noAutofit/>
          </a:bodyPr>
          <a:lstStyle/>
          <a:p>
            <a:pPr>
              <a:lnSpc>
                <a:spcPct val="110000"/>
              </a:lnSpc>
              <a:spcBef>
                <a:spcPts val="1800"/>
              </a:spcBef>
            </a:pPr>
            <a:r>
              <a:rPr lang="el-GR" sz="2400" dirty="0" smtClean="0"/>
              <a:t>Η γομαλάκα, είναι επίσης φυσικό υλικό με περίπλοκη σύσταση που ποικίλλει.</a:t>
            </a:r>
          </a:p>
          <a:p>
            <a:pPr>
              <a:lnSpc>
                <a:spcPct val="110000"/>
              </a:lnSpc>
              <a:spcBef>
                <a:spcPts val="1800"/>
              </a:spcBef>
            </a:pPr>
            <a:r>
              <a:rPr lang="el-GR" sz="2400" dirty="0" smtClean="0"/>
              <a:t>Στις περισσότερες περιπτώσεις έχει παράθυρο διαλυτότητας που φαίνεται στο σχήμα</a:t>
            </a:r>
            <a:r>
              <a:rPr lang="el-GR" sz="2400" dirty="0"/>
              <a:t>.</a:t>
            </a:r>
            <a:endParaRPr lang="el-GR" sz="2400" dirty="0" smtClean="0"/>
          </a:p>
        </p:txBody>
      </p:sp>
      <p:grpSp>
        <p:nvGrpSpPr>
          <p:cNvPr id="4" name="Ομάδα 3" descr="Παράδειγμα διαλυτοποίησης για γομαλάκα"/>
          <p:cNvGrpSpPr/>
          <p:nvPr/>
        </p:nvGrpSpPr>
        <p:grpSpPr>
          <a:xfrm>
            <a:off x="3491880" y="1556792"/>
            <a:ext cx="5294962" cy="4944042"/>
            <a:chOff x="2714612" y="928670"/>
            <a:chExt cx="6072230" cy="5572164"/>
          </a:xfrm>
        </p:grpSpPr>
        <p:pic>
          <p:nvPicPr>
            <p:cNvPr id="65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4612" y="928670"/>
              <a:ext cx="6072230" cy="5572164"/>
            </a:xfrm>
            <a:prstGeom prst="rect">
              <a:avLst/>
            </a:prstGeom>
            <a:noFill/>
            <a:ln w="9525">
              <a:noFill/>
              <a:miter lim="800000"/>
              <a:headEnd/>
              <a:tailEnd/>
            </a:ln>
            <a:effectLst/>
          </p:spPr>
        </p:pic>
        <p:sp>
          <p:nvSpPr>
            <p:cNvPr id="8" name="7 - TextBox"/>
            <p:cNvSpPr txBox="1"/>
            <p:nvPr/>
          </p:nvSpPr>
          <p:spPr>
            <a:xfrm>
              <a:off x="5151433" y="3044520"/>
              <a:ext cx="1341393" cy="430887"/>
            </a:xfrm>
            <a:prstGeom prst="rect">
              <a:avLst/>
            </a:prstGeom>
            <a:noFill/>
          </p:spPr>
          <p:txBody>
            <a:bodyPr wrap="none" rtlCol="0">
              <a:spAutoFit/>
            </a:bodyPr>
            <a:lstStyle/>
            <a:p>
              <a:r>
                <a:rPr lang="el-GR" sz="2200" dirty="0" smtClean="0">
                  <a:solidFill>
                    <a:prstClr val="black"/>
                  </a:solidFill>
                  <a:latin typeface="Calibri"/>
                </a:rPr>
                <a:t>γομαλάκα</a:t>
              </a:r>
              <a:endParaRPr lang="el-GR" sz="2200" dirty="0">
                <a:solidFill>
                  <a:prstClr val="black"/>
                </a:solidFill>
                <a:latin typeface="Calibri"/>
              </a:endParaRPr>
            </a:p>
          </p:txBody>
        </p:sp>
        <p:cxnSp>
          <p:nvCxnSpPr>
            <p:cNvPr id="10" name="9 - Ευθύγραμμο βέλος σύνδεσης" title="βέλος"/>
            <p:cNvCxnSpPr/>
            <p:nvPr/>
          </p:nvCxnSpPr>
          <p:spPr>
            <a:xfrm rot="16200000" flipH="1">
              <a:off x="5286380" y="3929066"/>
              <a:ext cx="1143008" cy="142876"/>
            </a:xfrm>
            <a:prstGeom prst="straightConnector1">
              <a:avLst/>
            </a:prstGeom>
            <a:ln w="28575">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11" name="10 - Ελεύθερη σχεδίαση"/>
            <p:cNvSpPr/>
            <p:nvPr/>
          </p:nvSpPr>
          <p:spPr>
            <a:xfrm>
              <a:off x="5712534" y="4448175"/>
              <a:ext cx="1240716" cy="1010799"/>
            </a:xfrm>
            <a:custGeom>
              <a:avLst/>
              <a:gdLst>
                <a:gd name="connsiteX0" fmla="*/ 11991 w 1240716"/>
                <a:gd name="connsiteY0" fmla="*/ 276225 h 1010799"/>
                <a:gd name="connsiteX1" fmla="*/ 31041 w 1240716"/>
                <a:gd name="connsiteY1" fmla="*/ 219075 h 1010799"/>
                <a:gd name="connsiteX2" fmla="*/ 59616 w 1240716"/>
                <a:gd name="connsiteY2" fmla="*/ 200025 h 1010799"/>
                <a:gd name="connsiteX3" fmla="*/ 88191 w 1240716"/>
                <a:gd name="connsiteY3" fmla="*/ 171450 h 1010799"/>
                <a:gd name="connsiteX4" fmla="*/ 164391 w 1240716"/>
                <a:gd name="connsiteY4" fmla="*/ 133350 h 1010799"/>
                <a:gd name="connsiteX5" fmla="*/ 221541 w 1240716"/>
                <a:gd name="connsiteY5" fmla="*/ 104775 h 1010799"/>
                <a:gd name="connsiteX6" fmla="*/ 250116 w 1240716"/>
                <a:gd name="connsiteY6" fmla="*/ 85725 h 1010799"/>
                <a:gd name="connsiteX7" fmla="*/ 316791 w 1240716"/>
                <a:gd name="connsiteY7" fmla="*/ 66675 h 1010799"/>
                <a:gd name="connsiteX8" fmla="*/ 402516 w 1240716"/>
                <a:gd name="connsiteY8" fmla="*/ 38100 h 1010799"/>
                <a:gd name="connsiteX9" fmla="*/ 459666 w 1240716"/>
                <a:gd name="connsiteY9" fmla="*/ 28575 h 1010799"/>
                <a:gd name="connsiteX10" fmla="*/ 497766 w 1240716"/>
                <a:gd name="connsiteY10" fmla="*/ 19050 h 1010799"/>
                <a:gd name="connsiteX11" fmla="*/ 554916 w 1240716"/>
                <a:gd name="connsiteY11" fmla="*/ 0 h 1010799"/>
                <a:gd name="connsiteX12" fmla="*/ 926391 w 1240716"/>
                <a:gd name="connsiteY12" fmla="*/ 9525 h 1010799"/>
                <a:gd name="connsiteX13" fmla="*/ 983541 w 1240716"/>
                <a:gd name="connsiteY13" fmla="*/ 28575 h 1010799"/>
                <a:gd name="connsiteX14" fmla="*/ 1012116 w 1240716"/>
                <a:gd name="connsiteY14" fmla="*/ 38100 h 1010799"/>
                <a:gd name="connsiteX15" fmla="*/ 1078791 w 1240716"/>
                <a:gd name="connsiteY15" fmla="*/ 95250 h 1010799"/>
                <a:gd name="connsiteX16" fmla="*/ 1116891 w 1240716"/>
                <a:gd name="connsiteY16" fmla="*/ 171450 h 1010799"/>
                <a:gd name="connsiteX17" fmla="*/ 1135941 w 1240716"/>
                <a:gd name="connsiteY17" fmla="*/ 209550 h 1010799"/>
                <a:gd name="connsiteX18" fmla="*/ 1154991 w 1240716"/>
                <a:gd name="connsiteY18" fmla="*/ 238125 h 1010799"/>
                <a:gd name="connsiteX19" fmla="*/ 1174041 w 1240716"/>
                <a:gd name="connsiteY19" fmla="*/ 304800 h 1010799"/>
                <a:gd name="connsiteX20" fmla="*/ 1193091 w 1240716"/>
                <a:gd name="connsiteY20" fmla="*/ 333375 h 1010799"/>
                <a:gd name="connsiteX21" fmla="*/ 1212141 w 1240716"/>
                <a:gd name="connsiteY21" fmla="*/ 371475 h 1010799"/>
                <a:gd name="connsiteX22" fmla="*/ 1240716 w 1240716"/>
                <a:gd name="connsiteY22" fmla="*/ 438150 h 1010799"/>
                <a:gd name="connsiteX23" fmla="*/ 1231191 w 1240716"/>
                <a:gd name="connsiteY23" fmla="*/ 714375 h 1010799"/>
                <a:gd name="connsiteX24" fmla="*/ 1202616 w 1240716"/>
                <a:gd name="connsiteY24" fmla="*/ 771525 h 1010799"/>
                <a:gd name="connsiteX25" fmla="*/ 1183566 w 1240716"/>
                <a:gd name="connsiteY25" fmla="*/ 809625 h 1010799"/>
                <a:gd name="connsiteX26" fmla="*/ 1145466 w 1240716"/>
                <a:gd name="connsiteY26" fmla="*/ 866775 h 1010799"/>
                <a:gd name="connsiteX27" fmla="*/ 1097841 w 1240716"/>
                <a:gd name="connsiteY27" fmla="*/ 923925 h 1010799"/>
                <a:gd name="connsiteX28" fmla="*/ 1031166 w 1240716"/>
                <a:gd name="connsiteY28" fmla="*/ 952500 h 1010799"/>
                <a:gd name="connsiteX29" fmla="*/ 1002591 w 1240716"/>
                <a:gd name="connsiteY29" fmla="*/ 981075 h 1010799"/>
                <a:gd name="connsiteX30" fmla="*/ 964491 w 1240716"/>
                <a:gd name="connsiteY30" fmla="*/ 990600 h 1010799"/>
                <a:gd name="connsiteX31" fmla="*/ 821616 w 1240716"/>
                <a:gd name="connsiteY31" fmla="*/ 1009650 h 1010799"/>
                <a:gd name="connsiteX32" fmla="*/ 583491 w 1240716"/>
                <a:gd name="connsiteY32" fmla="*/ 990600 h 1010799"/>
                <a:gd name="connsiteX33" fmla="*/ 526341 w 1240716"/>
                <a:gd name="connsiteY33" fmla="*/ 971550 h 1010799"/>
                <a:gd name="connsiteX34" fmla="*/ 497766 w 1240716"/>
                <a:gd name="connsiteY34" fmla="*/ 962025 h 1010799"/>
                <a:gd name="connsiteX35" fmla="*/ 421566 w 1240716"/>
                <a:gd name="connsiteY35" fmla="*/ 923925 h 1010799"/>
                <a:gd name="connsiteX36" fmla="*/ 402516 w 1240716"/>
                <a:gd name="connsiteY36" fmla="*/ 895350 h 1010799"/>
                <a:gd name="connsiteX37" fmla="*/ 345366 w 1240716"/>
                <a:gd name="connsiteY37" fmla="*/ 847725 h 1010799"/>
                <a:gd name="connsiteX38" fmla="*/ 307266 w 1240716"/>
                <a:gd name="connsiteY38" fmla="*/ 828675 h 1010799"/>
                <a:gd name="connsiteX39" fmla="*/ 278691 w 1240716"/>
                <a:gd name="connsiteY39" fmla="*/ 800100 h 1010799"/>
                <a:gd name="connsiteX40" fmla="*/ 221541 w 1240716"/>
                <a:gd name="connsiteY40" fmla="*/ 771525 h 1010799"/>
                <a:gd name="connsiteX41" fmla="*/ 154866 w 1240716"/>
                <a:gd name="connsiteY41" fmla="*/ 704850 h 1010799"/>
                <a:gd name="connsiteX42" fmla="*/ 116766 w 1240716"/>
                <a:gd name="connsiteY42" fmla="*/ 647700 h 1010799"/>
                <a:gd name="connsiteX43" fmla="*/ 97716 w 1240716"/>
                <a:gd name="connsiteY43" fmla="*/ 619125 h 1010799"/>
                <a:gd name="connsiteX44" fmla="*/ 69141 w 1240716"/>
                <a:gd name="connsiteY44" fmla="*/ 590550 h 1010799"/>
                <a:gd name="connsiteX45" fmla="*/ 31041 w 1240716"/>
                <a:gd name="connsiteY45" fmla="*/ 504825 h 1010799"/>
                <a:gd name="connsiteX46" fmla="*/ 21516 w 1240716"/>
                <a:gd name="connsiteY46" fmla="*/ 428625 h 1010799"/>
                <a:gd name="connsiteX47" fmla="*/ 2466 w 1240716"/>
                <a:gd name="connsiteY47" fmla="*/ 361950 h 1010799"/>
                <a:gd name="connsiteX48" fmla="*/ 11991 w 1240716"/>
                <a:gd name="connsiteY48" fmla="*/ 276225 h 10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40716" h="1010799">
                  <a:moveTo>
                    <a:pt x="11991" y="276225"/>
                  </a:moveTo>
                  <a:cubicBezTo>
                    <a:pt x="16753" y="252413"/>
                    <a:pt x="20398" y="236103"/>
                    <a:pt x="31041" y="219075"/>
                  </a:cubicBezTo>
                  <a:cubicBezTo>
                    <a:pt x="37108" y="209367"/>
                    <a:pt x="50822" y="207354"/>
                    <a:pt x="59616" y="200025"/>
                  </a:cubicBezTo>
                  <a:cubicBezTo>
                    <a:pt x="69964" y="191401"/>
                    <a:pt x="77843" y="180074"/>
                    <a:pt x="88191" y="171450"/>
                  </a:cubicBezTo>
                  <a:cubicBezTo>
                    <a:pt x="121293" y="143865"/>
                    <a:pt x="120624" y="155233"/>
                    <a:pt x="164391" y="133350"/>
                  </a:cubicBezTo>
                  <a:cubicBezTo>
                    <a:pt x="238249" y="96421"/>
                    <a:pt x="149717" y="128716"/>
                    <a:pt x="221541" y="104775"/>
                  </a:cubicBezTo>
                  <a:cubicBezTo>
                    <a:pt x="231066" y="98425"/>
                    <a:pt x="239877" y="90845"/>
                    <a:pt x="250116" y="85725"/>
                  </a:cubicBezTo>
                  <a:cubicBezTo>
                    <a:pt x="266121" y="77722"/>
                    <a:pt x="301532" y="71253"/>
                    <a:pt x="316791" y="66675"/>
                  </a:cubicBezTo>
                  <a:lnTo>
                    <a:pt x="402516" y="38100"/>
                  </a:lnTo>
                  <a:cubicBezTo>
                    <a:pt x="420838" y="31993"/>
                    <a:pt x="440728" y="32363"/>
                    <a:pt x="459666" y="28575"/>
                  </a:cubicBezTo>
                  <a:cubicBezTo>
                    <a:pt x="472503" y="26008"/>
                    <a:pt x="485227" y="22812"/>
                    <a:pt x="497766" y="19050"/>
                  </a:cubicBezTo>
                  <a:cubicBezTo>
                    <a:pt x="517000" y="13280"/>
                    <a:pt x="554916" y="0"/>
                    <a:pt x="554916" y="0"/>
                  </a:cubicBezTo>
                  <a:cubicBezTo>
                    <a:pt x="678741" y="3175"/>
                    <a:pt x="802800" y="1286"/>
                    <a:pt x="926391" y="9525"/>
                  </a:cubicBezTo>
                  <a:cubicBezTo>
                    <a:pt x="946427" y="10861"/>
                    <a:pt x="964491" y="22225"/>
                    <a:pt x="983541" y="28575"/>
                  </a:cubicBezTo>
                  <a:lnTo>
                    <a:pt x="1012116" y="38100"/>
                  </a:lnTo>
                  <a:cubicBezTo>
                    <a:pt x="1037969" y="55335"/>
                    <a:pt x="1060313" y="67533"/>
                    <a:pt x="1078791" y="95250"/>
                  </a:cubicBezTo>
                  <a:cubicBezTo>
                    <a:pt x="1094543" y="118879"/>
                    <a:pt x="1104191" y="146050"/>
                    <a:pt x="1116891" y="171450"/>
                  </a:cubicBezTo>
                  <a:cubicBezTo>
                    <a:pt x="1123241" y="184150"/>
                    <a:pt x="1128065" y="197736"/>
                    <a:pt x="1135941" y="209550"/>
                  </a:cubicBezTo>
                  <a:cubicBezTo>
                    <a:pt x="1142291" y="219075"/>
                    <a:pt x="1149871" y="227886"/>
                    <a:pt x="1154991" y="238125"/>
                  </a:cubicBezTo>
                  <a:cubicBezTo>
                    <a:pt x="1173527" y="275196"/>
                    <a:pt x="1155730" y="262074"/>
                    <a:pt x="1174041" y="304800"/>
                  </a:cubicBezTo>
                  <a:cubicBezTo>
                    <a:pt x="1178550" y="315322"/>
                    <a:pt x="1187411" y="323436"/>
                    <a:pt x="1193091" y="333375"/>
                  </a:cubicBezTo>
                  <a:cubicBezTo>
                    <a:pt x="1200136" y="345703"/>
                    <a:pt x="1207155" y="358180"/>
                    <a:pt x="1212141" y="371475"/>
                  </a:cubicBezTo>
                  <a:cubicBezTo>
                    <a:pt x="1238501" y="441769"/>
                    <a:pt x="1202110" y="380242"/>
                    <a:pt x="1240716" y="438150"/>
                  </a:cubicBezTo>
                  <a:cubicBezTo>
                    <a:pt x="1237541" y="530225"/>
                    <a:pt x="1236938" y="622425"/>
                    <a:pt x="1231191" y="714375"/>
                  </a:cubicBezTo>
                  <a:cubicBezTo>
                    <a:pt x="1229659" y="738885"/>
                    <a:pt x="1213994" y="751613"/>
                    <a:pt x="1202616" y="771525"/>
                  </a:cubicBezTo>
                  <a:cubicBezTo>
                    <a:pt x="1195571" y="783853"/>
                    <a:pt x="1188552" y="796330"/>
                    <a:pt x="1183566" y="809625"/>
                  </a:cubicBezTo>
                  <a:cubicBezTo>
                    <a:pt x="1163064" y="864298"/>
                    <a:pt x="1192105" y="835682"/>
                    <a:pt x="1145466" y="866775"/>
                  </a:cubicBezTo>
                  <a:cubicBezTo>
                    <a:pt x="1130276" y="889560"/>
                    <a:pt x="1121176" y="907257"/>
                    <a:pt x="1097841" y="923925"/>
                  </a:cubicBezTo>
                  <a:cubicBezTo>
                    <a:pt x="1077243" y="938638"/>
                    <a:pt x="1054485" y="944727"/>
                    <a:pt x="1031166" y="952500"/>
                  </a:cubicBezTo>
                  <a:cubicBezTo>
                    <a:pt x="1021641" y="962025"/>
                    <a:pt x="1014287" y="974392"/>
                    <a:pt x="1002591" y="981075"/>
                  </a:cubicBezTo>
                  <a:cubicBezTo>
                    <a:pt x="991225" y="987570"/>
                    <a:pt x="977270" y="987760"/>
                    <a:pt x="964491" y="990600"/>
                  </a:cubicBezTo>
                  <a:cubicBezTo>
                    <a:pt x="899925" y="1004948"/>
                    <a:pt x="904696" y="1001342"/>
                    <a:pt x="821616" y="1009650"/>
                  </a:cubicBezTo>
                  <a:cubicBezTo>
                    <a:pt x="755967" y="1006368"/>
                    <a:pt x="657552" y="1010799"/>
                    <a:pt x="583491" y="990600"/>
                  </a:cubicBezTo>
                  <a:cubicBezTo>
                    <a:pt x="564118" y="985316"/>
                    <a:pt x="545391" y="977900"/>
                    <a:pt x="526341" y="971550"/>
                  </a:cubicBezTo>
                  <a:cubicBezTo>
                    <a:pt x="516816" y="968375"/>
                    <a:pt x="506746" y="966515"/>
                    <a:pt x="497766" y="962025"/>
                  </a:cubicBezTo>
                  <a:lnTo>
                    <a:pt x="421566" y="923925"/>
                  </a:lnTo>
                  <a:cubicBezTo>
                    <a:pt x="415216" y="914400"/>
                    <a:pt x="409845" y="904144"/>
                    <a:pt x="402516" y="895350"/>
                  </a:cubicBezTo>
                  <a:cubicBezTo>
                    <a:pt x="384607" y="873859"/>
                    <a:pt x="369206" y="861348"/>
                    <a:pt x="345366" y="847725"/>
                  </a:cubicBezTo>
                  <a:cubicBezTo>
                    <a:pt x="333038" y="840680"/>
                    <a:pt x="318820" y="836928"/>
                    <a:pt x="307266" y="828675"/>
                  </a:cubicBezTo>
                  <a:cubicBezTo>
                    <a:pt x="296305" y="820845"/>
                    <a:pt x="289039" y="808724"/>
                    <a:pt x="278691" y="800100"/>
                  </a:cubicBezTo>
                  <a:cubicBezTo>
                    <a:pt x="254072" y="779584"/>
                    <a:pt x="250180" y="781071"/>
                    <a:pt x="221541" y="771525"/>
                  </a:cubicBezTo>
                  <a:cubicBezTo>
                    <a:pt x="199316" y="749300"/>
                    <a:pt x="172301" y="731002"/>
                    <a:pt x="154866" y="704850"/>
                  </a:cubicBezTo>
                  <a:lnTo>
                    <a:pt x="116766" y="647700"/>
                  </a:lnTo>
                  <a:cubicBezTo>
                    <a:pt x="110416" y="638175"/>
                    <a:pt x="105811" y="627220"/>
                    <a:pt x="97716" y="619125"/>
                  </a:cubicBezTo>
                  <a:lnTo>
                    <a:pt x="69141" y="590550"/>
                  </a:lnTo>
                  <a:cubicBezTo>
                    <a:pt x="46471" y="522540"/>
                    <a:pt x="61230" y="550108"/>
                    <a:pt x="31041" y="504825"/>
                  </a:cubicBezTo>
                  <a:cubicBezTo>
                    <a:pt x="27866" y="479425"/>
                    <a:pt x="26095" y="453810"/>
                    <a:pt x="21516" y="428625"/>
                  </a:cubicBezTo>
                  <a:cubicBezTo>
                    <a:pt x="15392" y="394944"/>
                    <a:pt x="4594" y="400256"/>
                    <a:pt x="2466" y="361950"/>
                  </a:cubicBezTo>
                  <a:cubicBezTo>
                    <a:pt x="0" y="317568"/>
                    <a:pt x="7229" y="300037"/>
                    <a:pt x="11991" y="276225"/>
                  </a:cubicBezTo>
                  <a:close/>
                </a:path>
              </a:pathLst>
            </a:custGeom>
            <a:solidFill>
              <a:schemeClr val="accent2">
                <a:lumMod val="40000"/>
                <a:lumOff val="60000"/>
                <a:alpha val="33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9" name="8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700106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 </a:t>
            </a:r>
            <a:r>
              <a:rPr lang="el-GR" sz="3200" b="0" dirty="0" smtClean="0"/>
              <a:t>(1 από 2)</a:t>
            </a:r>
            <a:endParaRPr lang="el-GR" sz="3200" b="0" dirty="0"/>
          </a:p>
        </p:txBody>
      </p:sp>
      <p:sp>
        <p:nvSpPr>
          <p:cNvPr id="201729" name="Rectangle 1"/>
          <p:cNvSpPr>
            <a:spLocks noChangeArrowheads="1"/>
          </p:cNvSpPr>
          <p:nvPr/>
        </p:nvSpPr>
        <p:spPr bwMode="auto">
          <a:xfrm>
            <a:off x="296064" y="1024965"/>
            <a:ext cx="8572560" cy="48167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indent="-266700" eaLnBrk="0" hangingPunct="0">
              <a:spcBef>
                <a:spcPts val="1800"/>
              </a:spcBef>
              <a:spcAft>
                <a:spcPts val="600"/>
              </a:spcAft>
              <a:buFont typeface="Arial" pitchFamily="34" charset="0"/>
              <a:buChar char="•"/>
            </a:pPr>
            <a:r>
              <a:rPr lang="en-US" sz="2200" dirty="0" smtClean="0">
                <a:solidFill>
                  <a:prstClr val="black"/>
                </a:solidFill>
                <a:latin typeface="Calibri"/>
                <a:ea typeface="Calibri" pitchFamily="34" charset="0"/>
                <a:cs typeface="Arial" pitchFamily="34" charset="0"/>
              </a:rPr>
              <a:t>Hansen, C. M., The Three Dimensional  Solibility Parameter and Solvent Diffusion Coefficient, PhD Thesis, Danish Technical Press, Copenhagen, 1967 </a:t>
            </a:r>
          </a:p>
          <a:p>
            <a:pPr marL="266700" indent="-266700" eaLnBrk="0" hangingPunct="0">
              <a:spcBef>
                <a:spcPts val="1800"/>
              </a:spcBef>
              <a:spcAft>
                <a:spcPts val="600"/>
              </a:spcAft>
              <a:buFont typeface="Arial" pitchFamily="34" charset="0"/>
              <a:buChar char="•"/>
            </a:pPr>
            <a:r>
              <a:rPr lang="en-US" sz="2200" dirty="0" smtClean="0">
                <a:solidFill>
                  <a:prstClr val="black"/>
                </a:solidFill>
                <a:latin typeface="Calibri"/>
                <a:ea typeface="Calibri" pitchFamily="34" charset="0"/>
                <a:cs typeface="Arial" pitchFamily="34" charset="0"/>
              </a:rPr>
              <a:t>Burke, J., Solubility Parameters and Application, </a:t>
            </a:r>
            <a:r>
              <a:rPr lang="en-US" sz="2200" i="1" dirty="0" smtClean="0">
                <a:solidFill>
                  <a:prstClr val="black"/>
                </a:solidFill>
                <a:latin typeface="Calibri"/>
                <a:ea typeface="Calibri" pitchFamily="34" charset="0"/>
                <a:cs typeface="Arial" pitchFamily="34" charset="0"/>
              </a:rPr>
              <a:t>The Book and Paper Group</a:t>
            </a:r>
            <a:r>
              <a:rPr lang="en-US" sz="2200" dirty="0" smtClean="0">
                <a:solidFill>
                  <a:prstClr val="black"/>
                </a:solidFill>
                <a:latin typeface="Calibri"/>
                <a:ea typeface="Calibri" pitchFamily="34" charset="0"/>
                <a:cs typeface="Arial" pitchFamily="34" charset="0"/>
              </a:rPr>
              <a:t>, </a:t>
            </a:r>
            <a:r>
              <a:rPr lang="en-US" sz="2200" i="1" dirty="0" smtClean="0">
                <a:solidFill>
                  <a:prstClr val="black"/>
                </a:solidFill>
                <a:latin typeface="Calibri"/>
                <a:ea typeface="Calibri" pitchFamily="34" charset="0"/>
                <a:cs typeface="Arial" pitchFamily="34" charset="0"/>
              </a:rPr>
              <a:t>J. American Inst. for Conserv.,</a:t>
            </a:r>
            <a:r>
              <a:rPr lang="en-US" sz="2200" dirty="0" smtClean="0">
                <a:solidFill>
                  <a:prstClr val="black"/>
                </a:solidFill>
                <a:latin typeface="Calibri"/>
                <a:ea typeface="Calibri" pitchFamily="34" charset="0"/>
                <a:cs typeface="Arial" pitchFamily="34" charset="0"/>
              </a:rPr>
              <a:t> v. 3, 1984;</a:t>
            </a:r>
            <a:r>
              <a:rPr lang="el-GR" sz="2200" dirty="0" smtClean="0">
                <a:solidFill>
                  <a:prstClr val="black"/>
                </a:solidFill>
                <a:latin typeface="Calibri"/>
                <a:ea typeface="Calibri" pitchFamily="34" charset="0"/>
                <a:cs typeface="Arial" pitchFamily="34" charset="0"/>
              </a:rPr>
              <a:t> </a:t>
            </a:r>
            <a:r>
              <a:rPr lang="en-US" sz="2200" dirty="0" smtClean="0">
                <a:solidFill>
                  <a:prstClr val="black"/>
                </a:solidFill>
                <a:latin typeface="Calibri"/>
                <a:ea typeface="Calibri" pitchFamily="34" charset="0"/>
                <a:cs typeface="Arial" pitchFamily="34" charset="0"/>
                <a:hlinkClick r:id="rId2"/>
              </a:rPr>
              <a:t>The Book and Paper Group ANNUAL, Volume three, 1984 </a:t>
            </a:r>
            <a:endParaRPr lang="el-GR" sz="2200" dirty="0" smtClean="0">
              <a:solidFill>
                <a:prstClr val="black"/>
              </a:solidFill>
              <a:latin typeface="Calibri"/>
              <a:ea typeface="Calibri" pitchFamily="34" charset="0"/>
              <a:cs typeface="Arial" pitchFamily="34" charset="0"/>
            </a:endParaRPr>
          </a:p>
          <a:p>
            <a:pPr marL="266700" indent="-266700" eaLnBrk="0" hangingPunct="0">
              <a:spcBef>
                <a:spcPts val="1800"/>
              </a:spcBef>
              <a:spcAft>
                <a:spcPts val="600"/>
              </a:spcAft>
              <a:buFont typeface="Arial" pitchFamily="34" charset="0"/>
              <a:buChar char="•"/>
            </a:pPr>
            <a:r>
              <a:rPr lang="en-US" sz="2200" dirty="0" smtClean="0">
                <a:solidFill>
                  <a:prstClr val="black"/>
                </a:solidFill>
                <a:latin typeface="Calibri"/>
                <a:ea typeface="Calibri" pitchFamily="34" charset="0"/>
                <a:cs typeface="Arial" pitchFamily="34" charset="0"/>
              </a:rPr>
              <a:t>Horie, V., Materials for Conservation, Elsevier &amp; Butterworth-Heinemann, 2</a:t>
            </a:r>
            <a:r>
              <a:rPr lang="en-US" sz="2200" baseline="30000" dirty="0" smtClean="0">
                <a:solidFill>
                  <a:prstClr val="black"/>
                </a:solidFill>
                <a:latin typeface="Calibri"/>
                <a:ea typeface="Calibri" pitchFamily="34" charset="0"/>
                <a:cs typeface="Arial" pitchFamily="34" charset="0"/>
              </a:rPr>
              <a:t>nd</a:t>
            </a:r>
            <a:r>
              <a:rPr lang="en-US" sz="2200" dirty="0" smtClean="0">
                <a:solidFill>
                  <a:prstClr val="black"/>
                </a:solidFill>
                <a:latin typeface="Calibri"/>
                <a:ea typeface="Calibri" pitchFamily="34" charset="0"/>
                <a:cs typeface="Arial" pitchFamily="34" charset="0"/>
              </a:rPr>
              <a:t> Ed., Amsterdam 2010</a:t>
            </a:r>
          </a:p>
          <a:p>
            <a:pPr marL="266700" indent="-266700" eaLnBrk="0" hangingPunct="0">
              <a:spcBef>
                <a:spcPts val="1800"/>
              </a:spcBef>
              <a:spcAft>
                <a:spcPts val="600"/>
              </a:spcAft>
              <a:buFont typeface="Arial" pitchFamily="34" charset="0"/>
              <a:buChar char="•"/>
            </a:pPr>
            <a:r>
              <a:rPr lang="en-US" sz="2200" dirty="0" smtClean="0">
                <a:solidFill>
                  <a:prstClr val="black"/>
                </a:solidFill>
                <a:latin typeface="Calibri"/>
                <a:ea typeface="Calibri" pitchFamily="34" charset="0"/>
                <a:cs typeface="Arial" pitchFamily="34" charset="0"/>
              </a:rPr>
              <a:t>Durkee, J. B., Cleaning with Solvents. Science and Technology, Elsevier &amp; William Andrew, Amsterdam 2014</a:t>
            </a:r>
            <a:endParaRPr lang="el-GR" sz="2200" dirty="0" smtClean="0">
              <a:solidFill>
                <a:prstClr val="black"/>
              </a:solidFill>
              <a:latin typeface="Calibri"/>
              <a:ea typeface="Calibri" pitchFamily="34" charset="0"/>
              <a:cs typeface="Arial" pitchFamily="34" charset="0"/>
            </a:endParaRPr>
          </a:p>
          <a:p>
            <a:pPr marL="266700" indent="-266700" eaLnBrk="0" hangingPunct="0">
              <a:spcAft>
                <a:spcPts val="600"/>
              </a:spcAft>
              <a:buFont typeface="Arial" pitchFamily="34" charset="0"/>
              <a:buChar char="•"/>
            </a:pPr>
            <a:endParaRPr lang="el-GR" sz="2200" dirty="0" smtClean="0">
              <a:solidFill>
                <a:prstClr val="black"/>
              </a:solidFill>
              <a:latin typeface="Calibri"/>
              <a:cs typeface="Arial" pitchFamily="34" charset="0"/>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54</a:t>
            </a:fld>
            <a:endParaRPr lang="el-GR" dirty="0">
              <a:solidFill>
                <a:prstClr val="black"/>
              </a:solidFill>
            </a:endParaRPr>
          </a:p>
        </p:txBody>
      </p:sp>
    </p:spTree>
    <p:extLst>
      <p:ext uri="{BB962C8B-B14F-4D97-AF65-F5344CB8AC3E}">
        <p14:creationId xmlns:p14="http://schemas.microsoft.com/office/powerpoint/2010/main" val="3265715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 </a:t>
            </a:r>
            <a:r>
              <a:rPr lang="el-GR" sz="3200" b="0" dirty="0" smtClean="0"/>
              <a:t>(</a:t>
            </a:r>
            <a:r>
              <a:rPr lang="en-US" sz="3200" b="0" dirty="0" smtClean="0"/>
              <a:t>2</a:t>
            </a:r>
            <a:r>
              <a:rPr lang="el-GR" sz="3200" b="0" dirty="0" smtClean="0"/>
              <a:t> </a:t>
            </a:r>
            <a:r>
              <a:rPr lang="el-GR" sz="3200" b="0" dirty="0"/>
              <a:t>από 2)</a:t>
            </a:r>
            <a:endParaRPr lang="el-GR" dirty="0"/>
          </a:p>
        </p:txBody>
      </p:sp>
      <p:sp>
        <p:nvSpPr>
          <p:cNvPr id="3" name="Θέση περιεχομένου 2"/>
          <p:cNvSpPr>
            <a:spLocks noGrp="1"/>
          </p:cNvSpPr>
          <p:nvPr>
            <p:ph idx="1"/>
          </p:nvPr>
        </p:nvSpPr>
        <p:spPr/>
        <p:txBody>
          <a:bodyPr/>
          <a:lstStyle/>
          <a:p>
            <a:pPr>
              <a:spcBef>
                <a:spcPts val="3000"/>
              </a:spcBef>
            </a:pPr>
            <a:r>
              <a:rPr lang="en-US" sz="2400" dirty="0"/>
              <a:t>Wypych G., Handbook of Solvents, ChemTec Publishing, Toronto-New York, 2000</a:t>
            </a:r>
          </a:p>
          <a:p>
            <a:pPr>
              <a:spcBef>
                <a:spcPts val="3000"/>
              </a:spcBef>
            </a:pPr>
            <a:r>
              <a:rPr lang="en-US" sz="2400" dirty="0"/>
              <a:t>Moncrieff, A. and; Weaver, G; Science for Conservators Book 2: Cleaning. Conservation Unit/Routledge 1987</a:t>
            </a:r>
          </a:p>
          <a:p>
            <a:pPr>
              <a:spcBef>
                <a:spcPts val="3000"/>
              </a:spcBef>
            </a:pPr>
            <a:r>
              <a:rPr lang="en-US" sz="2400" dirty="0"/>
              <a:t>Torraca, G; Solubility and solvents for conservation problems. ICCROM, Rome 1978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395182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«Επιστήμη Υλικών ΙΙ (Θ). Ενότητα 3</a:t>
            </a:r>
            <a:r>
              <a:rPr lang="en-US" sz="2000" dirty="0" smtClean="0"/>
              <a:t>:</a:t>
            </a:r>
            <a:r>
              <a:rPr lang="el-GR" sz="2000" dirty="0" smtClean="0"/>
              <a:t> </a:t>
            </a:r>
            <a:r>
              <a:rPr lang="el-GR" sz="2000" dirty="0"/>
              <a:t>Παράμετροι </a:t>
            </a:r>
            <a:r>
              <a:rPr lang="el-GR" sz="2000" dirty="0" smtClean="0"/>
              <a:t>διαλυτότητας».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eaLnBrk="1" hangingPunct="1"/>
            <a:r>
              <a:rPr lang="el-GR" dirty="0" smtClean="0"/>
              <a:t>Όταν ασκούνται και τα τρία είδη δυνάμεων συνοχής </a:t>
            </a:r>
          </a:p>
        </p:txBody>
      </p:sp>
      <p:sp>
        <p:nvSpPr>
          <p:cNvPr id="6147" name="Rectangle 3"/>
          <p:cNvSpPr>
            <a:spLocks noGrp="1" noChangeArrowheads="1"/>
          </p:cNvSpPr>
          <p:nvPr>
            <p:ph idx="1"/>
          </p:nvPr>
        </p:nvSpPr>
        <p:spPr>
          <a:xfrm>
            <a:off x="179512" y="1484784"/>
            <a:ext cx="4752528" cy="4752528"/>
          </a:xfrm>
        </p:spPr>
        <p:txBody>
          <a:bodyPr>
            <a:normAutofit/>
          </a:bodyPr>
          <a:lstStyle/>
          <a:p>
            <a:pPr>
              <a:lnSpc>
                <a:spcPct val="114000"/>
              </a:lnSpc>
              <a:spcBef>
                <a:spcPts val="1200"/>
              </a:spcBef>
            </a:pPr>
            <a:r>
              <a:rPr lang="el-GR" sz="2400" dirty="0" smtClean="0"/>
              <a:t>Οι δυνάμεις συνοχής μεταξύ μορίων μπορούν να χωριστούν σε τρία είδη :</a:t>
            </a:r>
          </a:p>
          <a:p>
            <a:pPr>
              <a:lnSpc>
                <a:spcPct val="114000"/>
              </a:lnSpc>
              <a:spcBef>
                <a:spcPts val="1200"/>
              </a:spcBef>
            </a:pPr>
            <a:r>
              <a:rPr lang="el-GR" sz="2400" b="1" dirty="0" smtClean="0">
                <a:solidFill>
                  <a:srgbClr val="174917"/>
                </a:solidFill>
              </a:rPr>
              <a:t>Δυνάμεις διασποράς (</a:t>
            </a:r>
            <a:r>
              <a:rPr lang="en-US" sz="2400" b="1" dirty="0" smtClean="0">
                <a:solidFill>
                  <a:srgbClr val="174917"/>
                </a:solidFill>
              </a:rPr>
              <a:t>London)</a:t>
            </a:r>
            <a:r>
              <a:rPr lang="el-GR" sz="2400" b="1" dirty="0" smtClean="0">
                <a:solidFill>
                  <a:srgbClr val="174917"/>
                </a:solidFill>
              </a:rPr>
              <a:t>,</a:t>
            </a:r>
          </a:p>
          <a:p>
            <a:pPr>
              <a:lnSpc>
                <a:spcPct val="114000"/>
              </a:lnSpc>
              <a:spcBef>
                <a:spcPts val="1200"/>
              </a:spcBef>
            </a:pPr>
            <a:r>
              <a:rPr lang="el-GR" sz="2400" b="1" dirty="0" smtClean="0">
                <a:solidFill>
                  <a:srgbClr val="820000"/>
                </a:solidFill>
              </a:rPr>
              <a:t>Δυνάμεις ξηρής πολικότητας,</a:t>
            </a:r>
          </a:p>
          <a:p>
            <a:pPr>
              <a:lnSpc>
                <a:spcPct val="114000"/>
              </a:lnSpc>
              <a:spcBef>
                <a:spcPts val="1200"/>
              </a:spcBef>
            </a:pPr>
            <a:r>
              <a:rPr lang="el-GR" sz="2400" b="1" dirty="0" smtClean="0">
                <a:solidFill>
                  <a:srgbClr val="004A82"/>
                </a:solidFill>
              </a:rPr>
              <a:t>Δυνάμεις δεσμών υδρογόνου.</a:t>
            </a:r>
          </a:p>
        </p:txBody>
      </p:sp>
      <p:sp>
        <p:nvSpPr>
          <p:cNvPr id="116" name="115 - TextBox"/>
          <p:cNvSpPr txBox="1"/>
          <p:nvPr/>
        </p:nvSpPr>
        <p:spPr>
          <a:xfrm>
            <a:off x="4572000" y="5286388"/>
            <a:ext cx="4286280" cy="1200329"/>
          </a:xfrm>
          <a:prstGeom prst="rect">
            <a:avLst/>
          </a:prstGeom>
          <a:noFill/>
        </p:spPr>
        <p:txBody>
          <a:bodyPr wrap="square" rtlCol="0">
            <a:spAutoFit/>
          </a:bodyPr>
          <a:lstStyle/>
          <a:p>
            <a:pPr algn="r"/>
            <a:r>
              <a:rPr lang="el-GR" sz="2400" dirty="0" smtClean="0">
                <a:solidFill>
                  <a:prstClr val="black"/>
                </a:solidFill>
                <a:latin typeface="Calibri"/>
              </a:rPr>
              <a:t>Μεταξύ των μορίων της </a:t>
            </a:r>
            <a:r>
              <a:rPr lang="el-GR" sz="2400" b="1" dirty="0" smtClean="0">
                <a:solidFill>
                  <a:prstClr val="black"/>
                </a:solidFill>
                <a:latin typeface="Calibri"/>
              </a:rPr>
              <a:t>ισοπροπανόλης</a:t>
            </a:r>
            <a:r>
              <a:rPr lang="el-GR" sz="2400" dirty="0" smtClean="0">
                <a:solidFill>
                  <a:prstClr val="black"/>
                </a:solidFill>
                <a:latin typeface="Calibri"/>
              </a:rPr>
              <a:t> ασκούνται και τα τρία είδη δυνάμεων</a:t>
            </a:r>
            <a:endParaRPr lang="el-GR" sz="2400" dirty="0">
              <a:solidFill>
                <a:prstClr val="black"/>
              </a:solidFill>
              <a:latin typeface="Calibri"/>
            </a:endParaRPr>
          </a:p>
        </p:txBody>
      </p:sp>
      <p:grpSp>
        <p:nvGrpSpPr>
          <p:cNvPr id="4" name="Ομάδα 3" descr="σχηματικά τα τρία είδη δυνάμεων συνοχής μεταξύ μορίων"/>
          <p:cNvGrpSpPr/>
          <p:nvPr/>
        </p:nvGrpSpPr>
        <p:grpSpPr>
          <a:xfrm>
            <a:off x="2000232" y="1714488"/>
            <a:ext cx="6786578" cy="4889916"/>
            <a:chOff x="2000232" y="1714488"/>
            <a:chExt cx="6786578" cy="4889916"/>
          </a:xfrm>
        </p:grpSpPr>
        <p:grpSp>
          <p:nvGrpSpPr>
            <p:cNvPr id="2" name="112 - Ομάδα"/>
            <p:cNvGrpSpPr/>
            <p:nvPr/>
          </p:nvGrpSpPr>
          <p:grpSpPr>
            <a:xfrm>
              <a:off x="5072066" y="1714488"/>
              <a:ext cx="3714744" cy="3429024"/>
              <a:chOff x="5429256" y="1714488"/>
              <a:chExt cx="3714744" cy="3429024"/>
            </a:xfrm>
          </p:grpSpPr>
          <p:grpSp>
            <p:nvGrpSpPr>
              <p:cNvPr id="3" name="115 - Ομάδα"/>
              <p:cNvGrpSpPr/>
              <p:nvPr/>
            </p:nvGrpSpPr>
            <p:grpSpPr>
              <a:xfrm>
                <a:off x="5429256" y="1714488"/>
                <a:ext cx="3714744" cy="3429024"/>
                <a:chOff x="4857752" y="1928802"/>
                <a:chExt cx="2071702" cy="1857388"/>
              </a:xfrm>
            </p:grpSpPr>
            <p:sp>
              <p:nvSpPr>
                <p:cNvPr id="5" name="4 - Έλλειψη"/>
                <p:cNvSpPr/>
                <p:nvPr/>
              </p:nvSpPr>
              <p:spPr>
                <a:xfrm>
                  <a:off x="5053018"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a:off x="5205418" y="28122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Έλλειψη"/>
                <p:cNvSpPr/>
                <p:nvPr/>
              </p:nvSpPr>
              <p:spPr>
                <a:xfrm>
                  <a:off x="5357818"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5286380" y="260746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Έλλειψη"/>
                <p:cNvSpPr/>
                <p:nvPr/>
              </p:nvSpPr>
              <p:spPr>
                <a:xfrm>
                  <a:off x="5429256" y="27503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9 - Έλλειψη"/>
                <p:cNvSpPr/>
                <p:nvPr/>
              </p:nvSpPr>
              <p:spPr>
                <a:xfrm>
                  <a:off x="5572132"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Έλλειψη"/>
                <p:cNvSpPr/>
                <p:nvPr/>
              </p:nvSpPr>
              <p:spPr>
                <a:xfrm>
                  <a:off x="5214942" y="239314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5643570" y="27503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Έλλειψη"/>
                <p:cNvSpPr/>
                <p:nvPr/>
              </p:nvSpPr>
              <p:spPr>
                <a:xfrm>
                  <a:off x="5857884" y="282177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3 - Έλλειψη"/>
                <p:cNvSpPr/>
                <p:nvPr/>
              </p:nvSpPr>
              <p:spPr>
                <a:xfrm>
                  <a:off x="5535045" y="22383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a:off x="5500694" y="25360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5 - Έλλειψη"/>
                <p:cNvSpPr/>
                <p:nvPr/>
              </p:nvSpPr>
              <p:spPr>
                <a:xfrm>
                  <a:off x="5805494" y="25550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Έλλειψη"/>
                <p:cNvSpPr/>
                <p:nvPr/>
              </p:nvSpPr>
              <p:spPr>
                <a:xfrm>
                  <a:off x="6034102" y="27122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a:off x="5786446" y="232171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6338902" y="30170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9 - Έλλειψη"/>
                <p:cNvSpPr/>
                <p:nvPr/>
              </p:nvSpPr>
              <p:spPr>
                <a:xfrm>
                  <a:off x="6267464"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20 - Έλλειψη"/>
                <p:cNvSpPr/>
                <p:nvPr/>
              </p:nvSpPr>
              <p:spPr>
                <a:xfrm>
                  <a:off x="6410340" y="280272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 name="21 - Έλλειψη"/>
                <p:cNvSpPr/>
                <p:nvPr/>
              </p:nvSpPr>
              <p:spPr>
                <a:xfrm>
                  <a:off x="6553216" y="30170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 name="22 - Έλλειψη"/>
                <p:cNvSpPr/>
                <p:nvPr/>
              </p:nvSpPr>
              <p:spPr>
                <a:xfrm>
                  <a:off x="6196026" y="24455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 name="23 - Έλλειψη"/>
                <p:cNvSpPr/>
                <p:nvPr/>
              </p:nvSpPr>
              <p:spPr>
                <a:xfrm>
                  <a:off x="6624654" y="280272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 name="24 - Έλλειψη"/>
                <p:cNvSpPr/>
                <p:nvPr/>
              </p:nvSpPr>
              <p:spPr>
                <a:xfrm>
                  <a:off x="5929322" y="203595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25 - Έλλειψη"/>
                <p:cNvSpPr/>
                <p:nvPr/>
              </p:nvSpPr>
              <p:spPr>
                <a:xfrm>
                  <a:off x="6072198" y="22502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 name="26 - Έλλειψη"/>
                <p:cNvSpPr/>
                <p:nvPr/>
              </p:nvSpPr>
              <p:spPr>
                <a:xfrm>
                  <a:off x="6481778" y="25884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 name="27 - Έλλειψη"/>
                <p:cNvSpPr/>
                <p:nvPr/>
              </p:nvSpPr>
              <p:spPr>
                <a:xfrm>
                  <a:off x="5572132" y="31789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9" name="28 - Έλλειψη"/>
                <p:cNvSpPr/>
                <p:nvPr/>
              </p:nvSpPr>
              <p:spPr>
                <a:xfrm>
                  <a:off x="5695960" y="33027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0" name="29 - Έλλειψη"/>
                <p:cNvSpPr/>
                <p:nvPr/>
              </p:nvSpPr>
              <p:spPr>
                <a:xfrm>
                  <a:off x="5848360" y="34551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1" name="30 - Έλλειψη"/>
                <p:cNvSpPr/>
                <p:nvPr/>
              </p:nvSpPr>
              <p:spPr>
                <a:xfrm>
                  <a:off x="6000760" y="36075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2" name="31 - Έλλειψη"/>
                <p:cNvSpPr/>
                <p:nvPr/>
              </p:nvSpPr>
              <p:spPr>
                <a:xfrm>
                  <a:off x="5929322" y="325040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3" name="32 - Έλλειψη"/>
                <p:cNvSpPr/>
                <p:nvPr/>
              </p:nvSpPr>
              <p:spPr>
                <a:xfrm>
                  <a:off x="6072198"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4" name="33 - Έλλειψη"/>
                <p:cNvSpPr/>
                <p:nvPr/>
              </p:nvSpPr>
              <p:spPr>
                <a:xfrm>
                  <a:off x="5715008" y="210739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 name="34 - Έλλειψη"/>
                <p:cNvSpPr/>
                <p:nvPr/>
              </p:nvSpPr>
              <p:spPr>
                <a:xfrm>
                  <a:off x="5857884" y="303609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6" name="35 - Έλλειψη"/>
                <p:cNvSpPr/>
                <p:nvPr/>
              </p:nvSpPr>
              <p:spPr>
                <a:xfrm>
                  <a:off x="6286512"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36 - Έλλειψη"/>
                <p:cNvSpPr/>
                <p:nvPr/>
              </p:nvSpPr>
              <p:spPr>
                <a:xfrm>
                  <a:off x="6000760" y="25360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8" name="37 - Έλλειψη"/>
                <p:cNvSpPr/>
                <p:nvPr/>
              </p:nvSpPr>
              <p:spPr>
                <a:xfrm>
                  <a:off x="6143636" y="28932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 name="38 - Έλλειψη"/>
                <p:cNvSpPr/>
                <p:nvPr/>
              </p:nvSpPr>
              <p:spPr>
                <a:xfrm>
                  <a:off x="6143636" y="31789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 name="39 - Έλλειψη"/>
                <p:cNvSpPr/>
                <p:nvPr/>
              </p:nvSpPr>
              <p:spPr>
                <a:xfrm>
                  <a:off x="6448436" y="31980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4" name="43 - Ευθύγραμμο βέλος σύνδεσης"/>
                <p:cNvCxnSpPr>
                  <a:stCxn id="15" idx="0"/>
                </p:cNvCxnSpPr>
                <p:nvPr/>
              </p:nvCxnSpPr>
              <p:spPr>
                <a:xfrm rot="5400000" flipH="1" flipV="1">
                  <a:off x="5447115" y="2411009"/>
                  <a:ext cx="214314" cy="35719"/>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45 - Ευθύγραμμο βέλος σύνδεσης"/>
                <p:cNvCxnSpPr>
                  <a:endCxn id="14" idx="3"/>
                </p:cNvCxnSpPr>
                <p:nvPr/>
              </p:nvCxnSpPr>
              <p:spPr>
                <a:xfrm flipV="1">
                  <a:off x="5320731" y="2299343"/>
                  <a:ext cx="224776" cy="8190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113 - Ορθογώνιο"/>
                <p:cNvSpPr/>
                <p:nvPr/>
              </p:nvSpPr>
              <p:spPr>
                <a:xfrm>
                  <a:off x="4857752" y="1928802"/>
                  <a:ext cx="2071702" cy="185738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cxnSp>
            <p:nvCxnSpPr>
              <p:cNvPr id="100" name="99 - Ευθύγραμμο βέλος σύνδεσης"/>
              <p:cNvCxnSpPr/>
              <p:nvPr/>
            </p:nvCxnSpPr>
            <p:spPr>
              <a:xfrm flipV="1">
                <a:off x="6215074" y="2500306"/>
                <a:ext cx="403043" cy="151200"/>
              </a:xfrm>
              <a:prstGeom prst="straightConnector1">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100 - Ευθύγραμμο βέλος σύνδεσης"/>
              <p:cNvCxnSpPr/>
              <p:nvPr/>
            </p:nvCxnSpPr>
            <p:spPr>
              <a:xfrm flipV="1">
                <a:off x="6215074" y="2357430"/>
                <a:ext cx="331605" cy="142876"/>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102 - Ευθύγραμμο βέλος σύνδεσης"/>
              <p:cNvCxnSpPr/>
              <p:nvPr/>
            </p:nvCxnSpPr>
            <p:spPr>
              <a:xfrm rot="5400000" flipH="1" flipV="1">
                <a:off x="6590764" y="2624682"/>
                <a:ext cx="320190" cy="71438"/>
              </a:xfrm>
              <a:prstGeom prst="straightConnector1">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104 - Ευθύγραμμο βέλος σύνδεσης"/>
              <p:cNvCxnSpPr/>
              <p:nvPr/>
            </p:nvCxnSpPr>
            <p:spPr>
              <a:xfrm rot="5400000" flipH="1" flipV="1">
                <a:off x="6465107" y="2607463"/>
                <a:ext cx="285752" cy="7143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7" name="116 - Δεξιό βέλος"/>
            <p:cNvSpPr/>
            <p:nvPr/>
          </p:nvSpPr>
          <p:spPr>
            <a:xfrm rot="19316709">
              <a:off x="4093544" y="4267017"/>
              <a:ext cx="1998359" cy="285752"/>
            </a:xfrm>
            <a:prstGeom prst="rightArrow">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3075" name="Object 3"/>
            <p:cNvGraphicFramePr>
              <a:graphicFrameLocks noChangeAspect="1"/>
            </p:cNvGraphicFramePr>
            <p:nvPr>
              <p:extLst/>
            </p:nvPr>
          </p:nvGraphicFramePr>
          <p:xfrm>
            <a:off x="2000232" y="5000636"/>
            <a:ext cx="2071702" cy="1603768"/>
          </p:xfrm>
          <a:graphic>
            <a:graphicData uri="http://schemas.openxmlformats.org/presentationml/2006/ole">
              <mc:AlternateContent xmlns:mc="http://schemas.openxmlformats.org/markup-compatibility/2006">
                <mc:Choice xmlns:v="urn:schemas-microsoft-com:vml" Requires="v">
                  <p:oleObj spid="_x0000_s1031" name="ChemSketch" r:id="rId3" imgW="822960" imgH="637200" progId="ACD.ChemSketch.20">
                    <p:embed/>
                  </p:oleObj>
                </mc:Choice>
                <mc:Fallback>
                  <p:oleObj name="ChemSketch" r:id="rId3" imgW="822960" imgH="6372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5000636"/>
                          <a:ext cx="2071702" cy="160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2" name="51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5</a:t>
            </a:fld>
            <a:endParaRPr lang="el-GR" dirty="0">
              <a:solidFill>
                <a:prstClr val="black"/>
              </a:solidFill>
            </a:endParaRPr>
          </a:p>
        </p:txBody>
      </p:sp>
    </p:spTree>
    <p:extLst>
      <p:ext uri="{BB962C8B-B14F-4D97-AF65-F5344CB8AC3E}">
        <p14:creationId xmlns:p14="http://schemas.microsoft.com/office/powerpoint/2010/main" val="1543104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5974703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3505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5663178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79265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008112"/>
          </a:xfrm>
        </p:spPr>
        <p:txBody>
          <a:bodyPr>
            <a:noAutofit/>
          </a:bodyPr>
          <a:lstStyle/>
          <a:p>
            <a:r>
              <a:rPr lang="el-GR" dirty="0" smtClean="0"/>
              <a:t>Όταν ασκούνται δύο είδη δυνάμεων συνοχής</a:t>
            </a:r>
          </a:p>
        </p:txBody>
      </p:sp>
      <p:sp>
        <p:nvSpPr>
          <p:cNvPr id="6147" name="Rectangle 3"/>
          <p:cNvSpPr>
            <a:spLocks noGrp="1" noChangeArrowheads="1"/>
          </p:cNvSpPr>
          <p:nvPr>
            <p:ph type="body" idx="1"/>
          </p:nvPr>
        </p:nvSpPr>
        <p:spPr>
          <a:xfrm>
            <a:off x="357158" y="1718888"/>
            <a:ext cx="4572032" cy="1785950"/>
          </a:xfrm>
        </p:spPr>
        <p:txBody>
          <a:bodyPr>
            <a:normAutofit/>
          </a:bodyPr>
          <a:lstStyle/>
          <a:p>
            <a:pPr algn="r">
              <a:lnSpc>
                <a:spcPct val="80000"/>
              </a:lnSpc>
            </a:pPr>
            <a:endParaRPr lang="el-GR" sz="2400" dirty="0" smtClean="0"/>
          </a:p>
          <a:p>
            <a:pPr>
              <a:lnSpc>
                <a:spcPct val="80000"/>
              </a:lnSpc>
            </a:pPr>
            <a:r>
              <a:rPr lang="el-GR" sz="2400" b="1" dirty="0" smtClean="0">
                <a:solidFill>
                  <a:srgbClr val="174917"/>
                </a:solidFill>
              </a:rPr>
              <a:t>Δυνάμεις διασποράς (</a:t>
            </a:r>
            <a:r>
              <a:rPr lang="en-US" sz="2400" b="1" dirty="0" smtClean="0">
                <a:solidFill>
                  <a:srgbClr val="174917"/>
                </a:solidFill>
              </a:rPr>
              <a:t>London)</a:t>
            </a:r>
            <a:r>
              <a:rPr lang="el-GR" sz="2400" b="1" dirty="0" smtClean="0">
                <a:solidFill>
                  <a:srgbClr val="174917"/>
                </a:solidFill>
              </a:rPr>
              <a:t>,</a:t>
            </a:r>
          </a:p>
          <a:p>
            <a:pPr algn="r">
              <a:lnSpc>
                <a:spcPct val="80000"/>
              </a:lnSpc>
            </a:pPr>
            <a:endParaRPr lang="en-US" sz="2400" dirty="0" smtClean="0"/>
          </a:p>
          <a:p>
            <a:pPr>
              <a:lnSpc>
                <a:spcPct val="80000"/>
              </a:lnSpc>
            </a:pPr>
            <a:r>
              <a:rPr lang="el-GR" sz="2400" b="1" dirty="0" smtClean="0">
                <a:solidFill>
                  <a:srgbClr val="820000"/>
                </a:solidFill>
              </a:rPr>
              <a:t>Δυνάμεις ξηρής πολικότητας.</a:t>
            </a:r>
          </a:p>
          <a:p>
            <a:pPr algn="r">
              <a:lnSpc>
                <a:spcPct val="80000"/>
              </a:lnSpc>
            </a:pPr>
            <a:endParaRPr lang="el-GR" sz="2400" dirty="0" smtClean="0"/>
          </a:p>
          <a:p>
            <a:pPr eaLnBrk="1" hangingPunct="1">
              <a:lnSpc>
                <a:spcPct val="80000"/>
              </a:lnSpc>
            </a:pPr>
            <a:endParaRPr lang="el-GR" sz="2400" dirty="0" smtClean="0"/>
          </a:p>
        </p:txBody>
      </p:sp>
      <p:sp>
        <p:nvSpPr>
          <p:cNvPr id="116" name="115 - TextBox"/>
          <p:cNvSpPr txBox="1"/>
          <p:nvPr/>
        </p:nvSpPr>
        <p:spPr>
          <a:xfrm>
            <a:off x="4929190" y="5286388"/>
            <a:ext cx="3929090" cy="1200329"/>
          </a:xfrm>
          <a:prstGeom prst="rect">
            <a:avLst/>
          </a:prstGeom>
          <a:noFill/>
        </p:spPr>
        <p:txBody>
          <a:bodyPr wrap="square" rtlCol="0">
            <a:spAutoFit/>
          </a:bodyPr>
          <a:lstStyle/>
          <a:p>
            <a:r>
              <a:rPr lang="el-GR" sz="2400" dirty="0" smtClean="0">
                <a:solidFill>
                  <a:prstClr val="black"/>
                </a:solidFill>
                <a:latin typeface="Calibri"/>
              </a:rPr>
              <a:t>Μεταξύ των μορίων της ακετόνης ασκούνται δύο είδη δυνάμεων.</a:t>
            </a:r>
            <a:endParaRPr lang="el-GR" sz="2400" dirty="0">
              <a:solidFill>
                <a:prstClr val="black"/>
              </a:solidFill>
              <a:latin typeface="Calibri"/>
            </a:endParaRPr>
          </a:p>
        </p:txBody>
      </p:sp>
      <p:grpSp>
        <p:nvGrpSpPr>
          <p:cNvPr id="4" name="Ομάδα 3" descr="σχηματικά δυο είδη δυνάμεων συνοχής μεταξύ μορίων"/>
          <p:cNvGrpSpPr/>
          <p:nvPr/>
        </p:nvGrpSpPr>
        <p:grpSpPr>
          <a:xfrm>
            <a:off x="2388482" y="1714488"/>
            <a:ext cx="6398328" cy="4286280"/>
            <a:chOff x="2388482" y="1714488"/>
            <a:chExt cx="6398328" cy="4286280"/>
          </a:xfrm>
        </p:grpSpPr>
        <p:grpSp>
          <p:nvGrpSpPr>
            <p:cNvPr id="2" name="112 - Ομάδα"/>
            <p:cNvGrpSpPr/>
            <p:nvPr/>
          </p:nvGrpSpPr>
          <p:grpSpPr>
            <a:xfrm>
              <a:off x="5072066" y="1714488"/>
              <a:ext cx="3714744" cy="3429024"/>
              <a:chOff x="5429256" y="1714488"/>
              <a:chExt cx="3714744" cy="3429024"/>
            </a:xfrm>
          </p:grpSpPr>
          <p:grpSp>
            <p:nvGrpSpPr>
              <p:cNvPr id="3" name="115 - Ομάδα"/>
              <p:cNvGrpSpPr/>
              <p:nvPr/>
            </p:nvGrpSpPr>
            <p:grpSpPr>
              <a:xfrm>
                <a:off x="5429256" y="1714488"/>
                <a:ext cx="3714744" cy="3429024"/>
                <a:chOff x="4857752" y="1928802"/>
                <a:chExt cx="2071702" cy="1857388"/>
              </a:xfrm>
            </p:grpSpPr>
            <p:sp>
              <p:nvSpPr>
                <p:cNvPr id="5" name="4 - Έλλειψη"/>
                <p:cNvSpPr/>
                <p:nvPr/>
              </p:nvSpPr>
              <p:spPr>
                <a:xfrm>
                  <a:off x="5053018" y="265985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a:off x="5205418" y="281225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Έλλειψη"/>
                <p:cNvSpPr/>
                <p:nvPr/>
              </p:nvSpPr>
              <p:spPr>
                <a:xfrm>
                  <a:off x="5357818" y="296465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5286380" y="260746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Έλλειψη"/>
                <p:cNvSpPr/>
                <p:nvPr/>
              </p:nvSpPr>
              <p:spPr>
                <a:xfrm>
                  <a:off x="5429256" y="2750339"/>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9 - Έλλειψη"/>
                <p:cNvSpPr/>
                <p:nvPr/>
              </p:nvSpPr>
              <p:spPr>
                <a:xfrm>
                  <a:off x="5572132" y="296465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Έλλειψη"/>
                <p:cNvSpPr/>
                <p:nvPr/>
              </p:nvSpPr>
              <p:spPr>
                <a:xfrm>
                  <a:off x="5214942" y="2393149"/>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5643570" y="2750339"/>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Έλλειψη"/>
                <p:cNvSpPr/>
                <p:nvPr/>
              </p:nvSpPr>
              <p:spPr>
                <a:xfrm>
                  <a:off x="5857884" y="282177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3 - Έλλειψη"/>
                <p:cNvSpPr/>
                <p:nvPr/>
              </p:nvSpPr>
              <p:spPr>
                <a:xfrm>
                  <a:off x="5535045" y="223836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a:off x="5500694" y="253602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5 - Έλλειψη"/>
                <p:cNvSpPr/>
                <p:nvPr/>
              </p:nvSpPr>
              <p:spPr>
                <a:xfrm>
                  <a:off x="5805494" y="255507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Έλλειψη"/>
                <p:cNvSpPr/>
                <p:nvPr/>
              </p:nvSpPr>
              <p:spPr>
                <a:xfrm>
                  <a:off x="6034102" y="271224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a:off x="5786446" y="2321711"/>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6338902" y="301704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9 - Έλλειψη"/>
                <p:cNvSpPr/>
                <p:nvPr/>
              </p:nvSpPr>
              <p:spPr>
                <a:xfrm>
                  <a:off x="6267464" y="265985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20 - Έλλειψη"/>
                <p:cNvSpPr/>
                <p:nvPr/>
              </p:nvSpPr>
              <p:spPr>
                <a:xfrm>
                  <a:off x="6410340" y="2802729"/>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 name="21 - Έλλειψη"/>
                <p:cNvSpPr/>
                <p:nvPr/>
              </p:nvSpPr>
              <p:spPr>
                <a:xfrm>
                  <a:off x="6553216" y="301704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 name="22 - Έλλειψη"/>
                <p:cNvSpPr/>
                <p:nvPr/>
              </p:nvSpPr>
              <p:spPr>
                <a:xfrm>
                  <a:off x="6196026" y="2445539"/>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 name="23 - Έλλειψη"/>
                <p:cNvSpPr/>
                <p:nvPr/>
              </p:nvSpPr>
              <p:spPr>
                <a:xfrm>
                  <a:off x="6624654" y="2802729"/>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 name="24 - Έλλειψη"/>
                <p:cNvSpPr/>
                <p:nvPr/>
              </p:nvSpPr>
              <p:spPr>
                <a:xfrm>
                  <a:off x="5929322" y="2035959"/>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25 - Έλλειψη"/>
                <p:cNvSpPr/>
                <p:nvPr/>
              </p:nvSpPr>
              <p:spPr>
                <a:xfrm>
                  <a:off x="6072198" y="2250273"/>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 name="26 - Έλλειψη"/>
                <p:cNvSpPr/>
                <p:nvPr/>
              </p:nvSpPr>
              <p:spPr>
                <a:xfrm>
                  <a:off x="6481778" y="258841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 name="27 - Έλλειψη"/>
                <p:cNvSpPr/>
                <p:nvPr/>
              </p:nvSpPr>
              <p:spPr>
                <a:xfrm>
                  <a:off x="5572132" y="317896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9" name="28 - Έλλειψη"/>
                <p:cNvSpPr/>
                <p:nvPr/>
              </p:nvSpPr>
              <p:spPr>
                <a:xfrm>
                  <a:off x="5695960" y="330279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0" name="29 - Έλλειψη"/>
                <p:cNvSpPr/>
                <p:nvPr/>
              </p:nvSpPr>
              <p:spPr>
                <a:xfrm>
                  <a:off x="5848360" y="345519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1" name="30 - Έλλειψη"/>
                <p:cNvSpPr/>
                <p:nvPr/>
              </p:nvSpPr>
              <p:spPr>
                <a:xfrm>
                  <a:off x="6000760" y="360759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2" name="31 - Έλλειψη"/>
                <p:cNvSpPr/>
                <p:nvPr/>
              </p:nvSpPr>
              <p:spPr>
                <a:xfrm>
                  <a:off x="5929322" y="325040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3" name="32 - Έλλειψη"/>
                <p:cNvSpPr/>
                <p:nvPr/>
              </p:nvSpPr>
              <p:spPr>
                <a:xfrm>
                  <a:off x="6072198" y="3393281"/>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4" name="33 - Έλλειψη"/>
                <p:cNvSpPr/>
                <p:nvPr/>
              </p:nvSpPr>
              <p:spPr>
                <a:xfrm>
                  <a:off x="5715008" y="210739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 name="34 - Έλλειψη"/>
                <p:cNvSpPr/>
                <p:nvPr/>
              </p:nvSpPr>
              <p:spPr>
                <a:xfrm>
                  <a:off x="5857884" y="3036091"/>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6" name="35 - Έλλειψη"/>
                <p:cNvSpPr/>
                <p:nvPr/>
              </p:nvSpPr>
              <p:spPr>
                <a:xfrm>
                  <a:off x="6286512" y="3393281"/>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36 - Έλλειψη"/>
                <p:cNvSpPr/>
                <p:nvPr/>
              </p:nvSpPr>
              <p:spPr>
                <a:xfrm>
                  <a:off x="6000760" y="253602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8" name="37 - Έλλειψη"/>
                <p:cNvSpPr/>
                <p:nvPr/>
              </p:nvSpPr>
              <p:spPr>
                <a:xfrm>
                  <a:off x="6143636" y="289321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 name="38 - Έλλειψη"/>
                <p:cNvSpPr/>
                <p:nvPr/>
              </p:nvSpPr>
              <p:spPr>
                <a:xfrm>
                  <a:off x="6143636" y="317896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 name="39 - Έλλειψη"/>
                <p:cNvSpPr/>
                <p:nvPr/>
              </p:nvSpPr>
              <p:spPr>
                <a:xfrm>
                  <a:off x="6448436" y="319801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4" name="113 - Ορθογώνιο"/>
                <p:cNvSpPr/>
                <p:nvPr/>
              </p:nvSpPr>
              <p:spPr>
                <a:xfrm>
                  <a:off x="4857752" y="1928802"/>
                  <a:ext cx="2071702" cy="185738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cxnSp>
            <p:nvCxnSpPr>
              <p:cNvPr id="100" name="99 - Ευθύγραμμο βέλος σύνδεσης"/>
              <p:cNvCxnSpPr/>
              <p:nvPr/>
            </p:nvCxnSpPr>
            <p:spPr>
              <a:xfrm flipV="1">
                <a:off x="6215074" y="2428868"/>
                <a:ext cx="403043" cy="151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100 - Ευθύγραμμο βέλος σύνδεσης"/>
              <p:cNvCxnSpPr/>
              <p:nvPr/>
            </p:nvCxnSpPr>
            <p:spPr>
              <a:xfrm flipV="1">
                <a:off x="6215074" y="2357430"/>
                <a:ext cx="331605" cy="142876"/>
              </a:xfrm>
              <a:prstGeom prst="straightConnector1">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102 - Ευθύγραμμο βέλος σύνδεσης"/>
              <p:cNvCxnSpPr/>
              <p:nvPr/>
            </p:nvCxnSpPr>
            <p:spPr>
              <a:xfrm rot="5400000" flipH="1" flipV="1">
                <a:off x="6590764" y="2624682"/>
                <a:ext cx="320190" cy="7143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104 - Ευθύγραμμο βέλος σύνδεσης"/>
              <p:cNvCxnSpPr/>
              <p:nvPr/>
            </p:nvCxnSpPr>
            <p:spPr>
              <a:xfrm rot="5400000" flipH="1" flipV="1">
                <a:off x="6536545" y="2607463"/>
                <a:ext cx="285752" cy="71438"/>
              </a:xfrm>
              <a:prstGeom prst="straightConnector1">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2050" name="Object 2"/>
            <p:cNvGraphicFramePr>
              <a:graphicFrameLocks noChangeAspect="1"/>
            </p:cNvGraphicFramePr>
            <p:nvPr>
              <p:extLst/>
            </p:nvPr>
          </p:nvGraphicFramePr>
          <p:xfrm>
            <a:off x="2388482" y="4643446"/>
            <a:ext cx="2183518" cy="1357322"/>
          </p:xfrm>
          <a:graphic>
            <a:graphicData uri="http://schemas.openxmlformats.org/presentationml/2006/ole">
              <mc:AlternateContent xmlns:mc="http://schemas.openxmlformats.org/markup-compatibility/2006">
                <mc:Choice xmlns:v="urn:schemas-microsoft-com:vml" Requires="v">
                  <p:oleObj spid="_x0000_s2055" name="ChemSketch" r:id="rId3" imgW="822960" imgH="511920" progId="ACD.ChemSketch.20">
                    <p:embed/>
                  </p:oleObj>
                </mc:Choice>
                <mc:Fallback>
                  <p:oleObj name="ChemSketch" r:id="rId3" imgW="822960" imgH="5119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482" y="4643446"/>
                          <a:ext cx="2183518"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 name="50 - Δεξιό βέλος"/>
            <p:cNvSpPr/>
            <p:nvPr/>
          </p:nvSpPr>
          <p:spPr>
            <a:xfrm rot="19316709">
              <a:off x="4602875" y="4091368"/>
              <a:ext cx="1428454" cy="285752"/>
            </a:xfrm>
            <a:prstGeom prs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50" name="49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6</a:t>
            </a:fld>
            <a:endParaRPr lang="el-GR" dirty="0">
              <a:solidFill>
                <a:prstClr val="black"/>
              </a:solidFill>
            </a:endParaRPr>
          </a:p>
        </p:txBody>
      </p:sp>
    </p:spTree>
    <p:extLst>
      <p:ext uri="{BB962C8B-B14F-4D97-AF65-F5344CB8AC3E}">
        <p14:creationId xmlns:p14="http://schemas.microsoft.com/office/powerpoint/2010/main" val="263338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6632"/>
            <a:ext cx="9144000" cy="908720"/>
          </a:xfrm>
        </p:spPr>
        <p:txBody>
          <a:bodyPr>
            <a:noAutofit/>
          </a:bodyPr>
          <a:lstStyle/>
          <a:p>
            <a:r>
              <a:rPr lang="el-GR" dirty="0" smtClean="0"/>
              <a:t>Όταν ασκείται μόνο ένα είδος δυνάμεων συνοχής</a:t>
            </a:r>
          </a:p>
        </p:txBody>
      </p:sp>
      <p:sp>
        <p:nvSpPr>
          <p:cNvPr id="6147" name="Rectangle 3"/>
          <p:cNvSpPr>
            <a:spLocks noGrp="1" noChangeArrowheads="1"/>
          </p:cNvSpPr>
          <p:nvPr>
            <p:ph type="body" idx="1"/>
          </p:nvPr>
        </p:nvSpPr>
        <p:spPr>
          <a:xfrm>
            <a:off x="395536" y="1714488"/>
            <a:ext cx="4429156" cy="1785950"/>
          </a:xfrm>
        </p:spPr>
        <p:txBody>
          <a:bodyPr>
            <a:normAutofit/>
          </a:bodyPr>
          <a:lstStyle/>
          <a:p>
            <a:pPr algn="r">
              <a:lnSpc>
                <a:spcPct val="80000"/>
              </a:lnSpc>
            </a:pPr>
            <a:endParaRPr lang="el-GR" sz="2400" dirty="0" smtClean="0"/>
          </a:p>
          <a:p>
            <a:pPr>
              <a:lnSpc>
                <a:spcPct val="80000"/>
              </a:lnSpc>
            </a:pPr>
            <a:r>
              <a:rPr lang="el-GR" sz="2400" b="1" dirty="0" smtClean="0">
                <a:solidFill>
                  <a:srgbClr val="174917"/>
                </a:solidFill>
              </a:rPr>
              <a:t>Δυνάμεις διασποράς (</a:t>
            </a:r>
            <a:r>
              <a:rPr lang="en-US" sz="2400" b="1" dirty="0" smtClean="0">
                <a:solidFill>
                  <a:srgbClr val="174917"/>
                </a:solidFill>
              </a:rPr>
              <a:t>London)</a:t>
            </a:r>
            <a:endParaRPr lang="el-GR" sz="2400" b="1" dirty="0" smtClean="0">
              <a:solidFill>
                <a:srgbClr val="174917"/>
              </a:solidFill>
            </a:endParaRPr>
          </a:p>
          <a:p>
            <a:pPr algn="r">
              <a:lnSpc>
                <a:spcPct val="80000"/>
              </a:lnSpc>
            </a:pPr>
            <a:endParaRPr lang="en-US" sz="2400" dirty="0" smtClean="0"/>
          </a:p>
          <a:p>
            <a:pPr algn="r">
              <a:lnSpc>
                <a:spcPct val="80000"/>
              </a:lnSpc>
              <a:buNone/>
            </a:pPr>
            <a:endParaRPr lang="el-GR" sz="2400" dirty="0" smtClean="0"/>
          </a:p>
          <a:p>
            <a:pPr eaLnBrk="1" hangingPunct="1">
              <a:lnSpc>
                <a:spcPct val="80000"/>
              </a:lnSpc>
            </a:pPr>
            <a:endParaRPr lang="el-GR" sz="2400" dirty="0" smtClean="0"/>
          </a:p>
        </p:txBody>
      </p:sp>
      <p:sp>
        <p:nvSpPr>
          <p:cNvPr id="116" name="115 - TextBox"/>
          <p:cNvSpPr txBox="1"/>
          <p:nvPr/>
        </p:nvSpPr>
        <p:spPr>
          <a:xfrm>
            <a:off x="4929190" y="5286388"/>
            <a:ext cx="3929090" cy="1200329"/>
          </a:xfrm>
          <a:prstGeom prst="rect">
            <a:avLst/>
          </a:prstGeom>
          <a:noFill/>
        </p:spPr>
        <p:txBody>
          <a:bodyPr wrap="square" rtlCol="0">
            <a:spAutoFit/>
          </a:bodyPr>
          <a:lstStyle/>
          <a:p>
            <a:r>
              <a:rPr lang="el-GR" sz="2400" dirty="0" smtClean="0">
                <a:solidFill>
                  <a:prstClr val="black"/>
                </a:solidFill>
                <a:latin typeface="Calibri"/>
              </a:rPr>
              <a:t>Μεταξύ των μορίων του εξανίου ασκείται ένα είδος δυνάμεων.</a:t>
            </a:r>
            <a:endParaRPr lang="el-GR" sz="2400" dirty="0">
              <a:solidFill>
                <a:prstClr val="black"/>
              </a:solidFill>
              <a:latin typeface="Calibri"/>
            </a:endParaRPr>
          </a:p>
        </p:txBody>
      </p:sp>
      <p:grpSp>
        <p:nvGrpSpPr>
          <p:cNvPr id="4" name="Ομάδα 3" descr="σχηματικά ενα είδος δύναμης συνοχής μεταξύ μορίων"/>
          <p:cNvGrpSpPr/>
          <p:nvPr/>
        </p:nvGrpSpPr>
        <p:grpSpPr>
          <a:xfrm>
            <a:off x="1214414" y="1714488"/>
            <a:ext cx="7572396" cy="3643338"/>
            <a:chOff x="1214414" y="1714488"/>
            <a:chExt cx="7572396" cy="3643338"/>
          </a:xfrm>
        </p:grpSpPr>
        <p:grpSp>
          <p:nvGrpSpPr>
            <p:cNvPr id="2" name="112 - Ομάδα"/>
            <p:cNvGrpSpPr/>
            <p:nvPr/>
          </p:nvGrpSpPr>
          <p:grpSpPr>
            <a:xfrm>
              <a:off x="5072066" y="1714488"/>
              <a:ext cx="3714744" cy="3429024"/>
              <a:chOff x="5429256" y="1714488"/>
              <a:chExt cx="3714744" cy="3429024"/>
            </a:xfrm>
          </p:grpSpPr>
          <p:grpSp>
            <p:nvGrpSpPr>
              <p:cNvPr id="3" name="115 - Ομάδα"/>
              <p:cNvGrpSpPr/>
              <p:nvPr/>
            </p:nvGrpSpPr>
            <p:grpSpPr>
              <a:xfrm>
                <a:off x="5429256" y="1714488"/>
                <a:ext cx="3714744" cy="3429024"/>
                <a:chOff x="4857752" y="1928802"/>
                <a:chExt cx="2071702" cy="1857388"/>
              </a:xfrm>
            </p:grpSpPr>
            <p:sp>
              <p:nvSpPr>
                <p:cNvPr id="5" name="4 - Έλλειψη"/>
                <p:cNvSpPr/>
                <p:nvPr/>
              </p:nvSpPr>
              <p:spPr>
                <a:xfrm>
                  <a:off x="5053018" y="265985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a:off x="5205418" y="281225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Έλλειψη"/>
                <p:cNvSpPr/>
                <p:nvPr/>
              </p:nvSpPr>
              <p:spPr>
                <a:xfrm>
                  <a:off x="5357818" y="296465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5286380" y="260746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Έλλειψη"/>
                <p:cNvSpPr/>
                <p:nvPr/>
              </p:nvSpPr>
              <p:spPr>
                <a:xfrm>
                  <a:off x="5429256" y="2750339"/>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9 - Έλλειψη"/>
                <p:cNvSpPr/>
                <p:nvPr/>
              </p:nvSpPr>
              <p:spPr>
                <a:xfrm>
                  <a:off x="5572132" y="296465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Έλλειψη"/>
                <p:cNvSpPr/>
                <p:nvPr/>
              </p:nvSpPr>
              <p:spPr>
                <a:xfrm>
                  <a:off x="5214942" y="2393149"/>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5643570" y="2750339"/>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Έλλειψη"/>
                <p:cNvSpPr/>
                <p:nvPr/>
              </p:nvSpPr>
              <p:spPr>
                <a:xfrm>
                  <a:off x="5857884" y="2821777"/>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3 - Έλλειψη"/>
                <p:cNvSpPr/>
                <p:nvPr/>
              </p:nvSpPr>
              <p:spPr>
                <a:xfrm>
                  <a:off x="5535045" y="2238367"/>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a:off x="5500694" y="253602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5 - Έλλειψη"/>
                <p:cNvSpPr/>
                <p:nvPr/>
              </p:nvSpPr>
              <p:spPr>
                <a:xfrm>
                  <a:off x="5805494" y="255507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Έλλειψη"/>
                <p:cNvSpPr/>
                <p:nvPr/>
              </p:nvSpPr>
              <p:spPr>
                <a:xfrm>
                  <a:off x="6034102" y="271224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a:off x="5786446" y="2321711"/>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6338902" y="301704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9 - Έλλειψη"/>
                <p:cNvSpPr/>
                <p:nvPr/>
              </p:nvSpPr>
              <p:spPr>
                <a:xfrm>
                  <a:off x="6267464" y="265985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20 - Έλλειψη"/>
                <p:cNvSpPr/>
                <p:nvPr/>
              </p:nvSpPr>
              <p:spPr>
                <a:xfrm>
                  <a:off x="6410340" y="2802729"/>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 name="21 - Έλλειψη"/>
                <p:cNvSpPr/>
                <p:nvPr/>
              </p:nvSpPr>
              <p:spPr>
                <a:xfrm>
                  <a:off x="6553216" y="301704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 name="22 - Έλλειψη"/>
                <p:cNvSpPr/>
                <p:nvPr/>
              </p:nvSpPr>
              <p:spPr>
                <a:xfrm>
                  <a:off x="6196026" y="2445539"/>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 name="23 - Έλλειψη"/>
                <p:cNvSpPr/>
                <p:nvPr/>
              </p:nvSpPr>
              <p:spPr>
                <a:xfrm>
                  <a:off x="6624654" y="2802729"/>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 name="24 - Έλλειψη"/>
                <p:cNvSpPr/>
                <p:nvPr/>
              </p:nvSpPr>
              <p:spPr>
                <a:xfrm>
                  <a:off x="5929322" y="2035959"/>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25 - Έλλειψη"/>
                <p:cNvSpPr/>
                <p:nvPr/>
              </p:nvSpPr>
              <p:spPr>
                <a:xfrm>
                  <a:off x="6072198" y="2250273"/>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 name="26 - Έλλειψη"/>
                <p:cNvSpPr/>
                <p:nvPr/>
              </p:nvSpPr>
              <p:spPr>
                <a:xfrm>
                  <a:off x="6481778" y="258841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 name="27 - Έλλειψη"/>
                <p:cNvSpPr/>
                <p:nvPr/>
              </p:nvSpPr>
              <p:spPr>
                <a:xfrm>
                  <a:off x="5572132" y="3178967"/>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9" name="28 - Έλλειψη"/>
                <p:cNvSpPr/>
                <p:nvPr/>
              </p:nvSpPr>
              <p:spPr>
                <a:xfrm>
                  <a:off x="5695960" y="330279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0" name="29 - Έλλειψη"/>
                <p:cNvSpPr/>
                <p:nvPr/>
              </p:nvSpPr>
              <p:spPr>
                <a:xfrm>
                  <a:off x="5848360" y="345519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1" name="30 - Έλλειψη"/>
                <p:cNvSpPr/>
                <p:nvPr/>
              </p:nvSpPr>
              <p:spPr>
                <a:xfrm>
                  <a:off x="6000760" y="360759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2" name="31 - Έλλειψη"/>
                <p:cNvSpPr/>
                <p:nvPr/>
              </p:nvSpPr>
              <p:spPr>
                <a:xfrm>
                  <a:off x="5929322" y="325040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3" name="32 - Έλλειψη"/>
                <p:cNvSpPr/>
                <p:nvPr/>
              </p:nvSpPr>
              <p:spPr>
                <a:xfrm>
                  <a:off x="6072198" y="3393281"/>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4" name="33 - Έλλειψη"/>
                <p:cNvSpPr/>
                <p:nvPr/>
              </p:nvSpPr>
              <p:spPr>
                <a:xfrm>
                  <a:off x="5715008" y="2107397"/>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 name="34 - Έλλειψη"/>
                <p:cNvSpPr/>
                <p:nvPr/>
              </p:nvSpPr>
              <p:spPr>
                <a:xfrm>
                  <a:off x="5857884" y="3036091"/>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6" name="35 - Έλλειψη"/>
                <p:cNvSpPr/>
                <p:nvPr/>
              </p:nvSpPr>
              <p:spPr>
                <a:xfrm>
                  <a:off x="6286512" y="3393281"/>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36 - Έλλειψη"/>
                <p:cNvSpPr/>
                <p:nvPr/>
              </p:nvSpPr>
              <p:spPr>
                <a:xfrm>
                  <a:off x="6000760" y="253602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8" name="37 - Έλλειψη"/>
                <p:cNvSpPr/>
                <p:nvPr/>
              </p:nvSpPr>
              <p:spPr>
                <a:xfrm>
                  <a:off x="6143636" y="289321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 name="38 - Έλλειψη"/>
                <p:cNvSpPr/>
                <p:nvPr/>
              </p:nvSpPr>
              <p:spPr>
                <a:xfrm>
                  <a:off x="6143636" y="3178967"/>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 name="39 - Έλλειψη"/>
                <p:cNvSpPr/>
                <p:nvPr/>
              </p:nvSpPr>
              <p:spPr>
                <a:xfrm>
                  <a:off x="6448436" y="3198015"/>
                  <a:ext cx="71438" cy="714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4" name="113 - Ορθογώνιο"/>
                <p:cNvSpPr/>
                <p:nvPr/>
              </p:nvSpPr>
              <p:spPr>
                <a:xfrm>
                  <a:off x="4857752" y="1928802"/>
                  <a:ext cx="2071702" cy="185738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cxnSp>
            <p:nvCxnSpPr>
              <p:cNvPr id="100" name="99 - Ευθύγραμμο βέλος σύνδεσης"/>
              <p:cNvCxnSpPr/>
              <p:nvPr/>
            </p:nvCxnSpPr>
            <p:spPr>
              <a:xfrm flipV="1">
                <a:off x="6215074" y="2428868"/>
                <a:ext cx="403043" cy="151200"/>
              </a:xfrm>
              <a:prstGeom prst="straightConnector1">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102 - Ευθύγραμμο βέλος σύνδεσης"/>
              <p:cNvCxnSpPr>
                <a:endCxn id="14" idx="4"/>
              </p:cNvCxnSpPr>
              <p:nvPr/>
            </p:nvCxnSpPr>
            <p:spPr>
              <a:xfrm rot="5400000" flipH="1" flipV="1">
                <a:off x="6474418" y="2587164"/>
                <a:ext cx="402617" cy="64048"/>
              </a:xfrm>
              <a:prstGeom prst="straightConnector1">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026" name="Object 2"/>
            <p:cNvGraphicFramePr>
              <a:graphicFrameLocks noChangeAspect="1"/>
            </p:cNvGraphicFramePr>
            <p:nvPr>
              <p:extLst/>
            </p:nvPr>
          </p:nvGraphicFramePr>
          <p:xfrm>
            <a:off x="1214414" y="4572008"/>
            <a:ext cx="3487787" cy="785818"/>
          </p:xfrm>
          <a:graphic>
            <a:graphicData uri="http://schemas.openxmlformats.org/presentationml/2006/ole">
              <mc:AlternateContent xmlns:mc="http://schemas.openxmlformats.org/markup-compatibility/2006">
                <mc:Choice xmlns:v="urn:schemas-microsoft-com:vml" Requires="v">
                  <p:oleObj spid="_x0000_s3079" name="ChemSketch" r:id="rId3" imgW="1429560" imgH="322920" progId="ACD.ChemSketch.20">
                    <p:embed/>
                  </p:oleObj>
                </mc:Choice>
                <mc:Fallback>
                  <p:oleObj name="ChemSketch" r:id="rId3" imgW="1429560" imgH="3229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4572008"/>
                          <a:ext cx="3487787" cy="7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 name="49 - Δεξιό βέλος"/>
            <p:cNvSpPr/>
            <p:nvPr/>
          </p:nvSpPr>
          <p:spPr>
            <a:xfrm rot="19316709">
              <a:off x="4602875" y="4091368"/>
              <a:ext cx="1428454" cy="285752"/>
            </a:xfrm>
            <a:prstGeom prst="rightArrow">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48" name="47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7</a:t>
            </a:fld>
            <a:endParaRPr lang="el-GR" dirty="0">
              <a:solidFill>
                <a:prstClr val="black"/>
              </a:solidFill>
            </a:endParaRPr>
          </a:p>
        </p:txBody>
      </p:sp>
    </p:spTree>
    <p:extLst>
      <p:ext uri="{BB962C8B-B14F-4D97-AF65-F5344CB8AC3E}">
        <p14:creationId xmlns:p14="http://schemas.microsoft.com/office/powerpoint/2010/main" val="289079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 y="116632"/>
            <a:ext cx="9086803" cy="908720"/>
          </a:xfrm>
        </p:spPr>
        <p:txBody>
          <a:bodyPr>
            <a:noAutofit/>
          </a:bodyPr>
          <a:lstStyle/>
          <a:p>
            <a:pPr eaLnBrk="1" hangingPunct="1"/>
            <a:r>
              <a:rPr lang="el-GR" dirty="0" smtClean="0"/>
              <a:t>Οι δυνάμεις μεταξύ διαφορετικών μορίων</a:t>
            </a:r>
          </a:p>
        </p:txBody>
      </p:sp>
      <p:sp>
        <p:nvSpPr>
          <p:cNvPr id="6147" name="Rectangle 3"/>
          <p:cNvSpPr>
            <a:spLocks noGrp="1" noChangeArrowheads="1"/>
          </p:cNvSpPr>
          <p:nvPr>
            <p:ph type="body" idx="1"/>
          </p:nvPr>
        </p:nvSpPr>
        <p:spPr>
          <a:xfrm>
            <a:off x="424837" y="1484696"/>
            <a:ext cx="4574882" cy="3286148"/>
          </a:xfrm>
        </p:spPr>
        <p:txBody>
          <a:bodyPr>
            <a:normAutofit/>
          </a:bodyPr>
          <a:lstStyle/>
          <a:p>
            <a:pPr>
              <a:lnSpc>
                <a:spcPct val="114000"/>
              </a:lnSpc>
              <a:spcBef>
                <a:spcPts val="1200"/>
              </a:spcBef>
            </a:pPr>
            <a:r>
              <a:rPr lang="el-GR" sz="2400" dirty="0" smtClean="0"/>
              <a:t>Μεταξύ διαφορετικών μορίων μπορούν να ασκηθούν και τα τρία είδη μορίων :</a:t>
            </a:r>
          </a:p>
          <a:p>
            <a:pPr>
              <a:lnSpc>
                <a:spcPct val="114000"/>
              </a:lnSpc>
              <a:spcBef>
                <a:spcPts val="1200"/>
              </a:spcBef>
            </a:pPr>
            <a:r>
              <a:rPr lang="el-GR" sz="2400" b="1" dirty="0" smtClean="0">
                <a:solidFill>
                  <a:srgbClr val="174917"/>
                </a:solidFill>
              </a:rPr>
              <a:t>Δυνάμεις διασποράς (</a:t>
            </a:r>
            <a:r>
              <a:rPr lang="en-US" sz="2400" b="1" dirty="0" smtClean="0">
                <a:solidFill>
                  <a:srgbClr val="174917"/>
                </a:solidFill>
              </a:rPr>
              <a:t>London)</a:t>
            </a:r>
            <a:r>
              <a:rPr lang="el-GR" sz="2400" b="1" dirty="0" smtClean="0">
                <a:solidFill>
                  <a:srgbClr val="174917"/>
                </a:solidFill>
              </a:rPr>
              <a:t>,</a:t>
            </a:r>
          </a:p>
          <a:p>
            <a:pPr>
              <a:lnSpc>
                <a:spcPct val="114000"/>
              </a:lnSpc>
              <a:spcBef>
                <a:spcPts val="1200"/>
              </a:spcBef>
            </a:pPr>
            <a:r>
              <a:rPr lang="el-GR" sz="2400" b="1" dirty="0" smtClean="0">
                <a:solidFill>
                  <a:srgbClr val="820000"/>
                </a:solidFill>
              </a:rPr>
              <a:t>Δυνάμεις ξηρής πολικότητας,</a:t>
            </a:r>
          </a:p>
          <a:p>
            <a:pPr>
              <a:lnSpc>
                <a:spcPct val="114000"/>
              </a:lnSpc>
              <a:spcBef>
                <a:spcPts val="1200"/>
              </a:spcBef>
            </a:pPr>
            <a:r>
              <a:rPr lang="el-GR" sz="2400" b="1" dirty="0" smtClean="0">
                <a:solidFill>
                  <a:srgbClr val="004A82"/>
                </a:solidFill>
              </a:rPr>
              <a:t>Δυνάμεις δεσμών υδρογόνου.</a:t>
            </a:r>
          </a:p>
        </p:txBody>
      </p:sp>
      <p:sp>
        <p:nvSpPr>
          <p:cNvPr id="116" name="115 - TextBox"/>
          <p:cNvSpPr txBox="1"/>
          <p:nvPr/>
        </p:nvSpPr>
        <p:spPr>
          <a:xfrm>
            <a:off x="4829127" y="5373216"/>
            <a:ext cx="4257676" cy="1200329"/>
          </a:xfrm>
          <a:prstGeom prst="rect">
            <a:avLst/>
          </a:prstGeom>
          <a:noFill/>
        </p:spPr>
        <p:txBody>
          <a:bodyPr wrap="square" rtlCol="0">
            <a:spAutoFit/>
          </a:bodyPr>
          <a:lstStyle/>
          <a:p>
            <a:r>
              <a:rPr lang="el-GR" sz="2400" dirty="0" smtClean="0">
                <a:solidFill>
                  <a:prstClr val="black"/>
                </a:solidFill>
                <a:latin typeface="Calibri"/>
              </a:rPr>
              <a:t>Σε διάλυμα </a:t>
            </a:r>
            <a:r>
              <a:rPr lang="el-GR" sz="2400" b="1" dirty="0" smtClean="0">
                <a:solidFill>
                  <a:srgbClr val="820000"/>
                </a:solidFill>
                <a:latin typeface="Calibri"/>
              </a:rPr>
              <a:t>ακετόνης </a:t>
            </a:r>
            <a:r>
              <a:rPr lang="el-GR" sz="2400" dirty="0" smtClean="0">
                <a:solidFill>
                  <a:prstClr val="black"/>
                </a:solidFill>
                <a:latin typeface="Calibri"/>
              </a:rPr>
              <a:t>σε ισοπροπανόλη ασκούνται και τα τρία είδη δυνάμεων.</a:t>
            </a:r>
            <a:endParaRPr lang="el-GR" sz="2400" dirty="0">
              <a:solidFill>
                <a:prstClr val="black"/>
              </a:solidFill>
              <a:latin typeface="Calibri"/>
            </a:endParaRPr>
          </a:p>
        </p:txBody>
      </p:sp>
      <p:grpSp>
        <p:nvGrpSpPr>
          <p:cNvPr id="3" name="Ομάδα 2" descr="σχηματικά  δυνάμεις συνοχής μεταξύ διαφορετικών μορίων "/>
          <p:cNvGrpSpPr/>
          <p:nvPr/>
        </p:nvGrpSpPr>
        <p:grpSpPr>
          <a:xfrm>
            <a:off x="2000232" y="1357298"/>
            <a:ext cx="7000892" cy="5450321"/>
            <a:chOff x="2000232" y="1357298"/>
            <a:chExt cx="7000892" cy="5450321"/>
          </a:xfrm>
        </p:grpSpPr>
        <p:grpSp>
          <p:nvGrpSpPr>
            <p:cNvPr id="2" name="Ομάδα 1"/>
            <p:cNvGrpSpPr/>
            <p:nvPr/>
          </p:nvGrpSpPr>
          <p:grpSpPr>
            <a:xfrm>
              <a:off x="2000232" y="1489075"/>
              <a:ext cx="7000892" cy="5318544"/>
              <a:chOff x="2000232" y="1285860"/>
              <a:chExt cx="7000892" cy="5318544"/>
            </a:xfrm>
          </p:grpSpPr>
          <p:grpSp>
            <p:nvGrpSpPr>
              <p:cNvPr id="104" name="103 - Ομάδα"/>
              <p:cNvGrpSpPr/>
              <p:nvPr/>
            </p:nvGrpSpPr>
            <p:grpSpPr>
              <a:xfrm>
                <a:off x="5000628" y="1285860"/>
                <a:ext cx="4000496" cy="3964809"/>
                <a:chOff x="5214942" y="1622039"/>
                <a:chExt cx="3429024" cy="3342878"/>
              </a:xfrm>
            </p:grpSpPr>
            <p:cxnSp>
              <p:nvCxnSpPr>
                <p:cNvPr id="100" name="99 - Ευθύγραμμο βέλος σύνδεσης"/>
                <p:cNvCxnSpPr/>
                <p:nvPr/>
              </p:nvCxnSpPr>
              <p:spPr>
                <a:xfrm flipV="1">
                  <a:off x="5786446" y="2571744"/>
                  <a:ext cx="403043" cy="151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49 - Ομάδα"/>
                <p:cNvGrpSpPr/>
                <p:nvPr/>
              </p:nvGrpSpPr>
              <p:grpSpPr>
                <a:xfrm>
                  <a:off x="5214942" y="1622039"/>
                  <a:ext cx="3429024" cy="3342878"/>
                  <a:chOff x="5000628" y="3908055"/>
                  <a:chExt cx="2071702" cy="2021275"/>
                </a:xfrm>
              </p:grpSpPr>
              <p:sp>
                <p:nvSpPr>
                  <p:cNvPr id="51" name="Rectangle 17"/>
                  <p:cNvSpPr>
                    <a:spLocks noChangeArrowheads="1"/>
                  </p:cNvSpPr>
                  <p:nvPr/>
                </p:nvSpPr>
                <p:spPr bwMode="auto">
                  <a:xfrm>
                    <a:off x="5500694" y="5286388"/>
                    <a:ext cx="184150" cy="641350"/>
                  </a:xfrm>
                  <a:prstGeom prst="rect">
                    <a:avLst/>
                  </a:prstGeom>
                  <a:noFill/>
                  <a:ln w="9525">
                    <a:noFill/>
                    <a:miter lim="800000"/>
                    <a:headEnd/>
                    <a:tailEnd/>
                  </a:ln>
                </p:spPr>
                <p:txBody>
                  <a:bodyPr wrap="none" anchor="ctr">
                    <a:spAutoFit/>
                  </a:bodyPr>
                  <a:lstStyle/>
                  <a:p>
                    <a:endParaRPr lang="el-GR" dirty="0">
                      <a:solidFill>
                        <a:prstClr val="black"/>
                      </a:solidFill>
                    </a:endParaRPr>
                  </a:p>
                  <a:p>
                    <a:pPr eaLnBrk="0" hangingPunct="0"/>
                    <a:endParaRPr lang="el-GR" dirty="0">
                      <a:solidFill>
                        <a:prstClr val="black"/>
                      </a:solidFill>
                    </a:endParaRPr>
                  </a:p>
                </p:txBody>
              </p:sp>
              <p:sp>
                <p:nvSpPr>
                  <p:cNvPr id="52" name="51 - Έλλειψη"/>
                  <p:cNvSpPr/>
                  <p:nvPr/>
                </p:nvSpPr>
                <p:spPr>
                  <a:xfrm>
                    <a:off x="5173672" y="484824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3" name="52 - Έλλειψη"/>
                  <p:cNvSpPr/>
                  <p:nvPr/>
                </p:nvSpPr>
                <p:spPr>
                  <a:xfrm>
                    <a:off x="5326072" y="500064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4" name="53 - Έλλειψη"/>
                  <p:cNvSpPr/>
                  <p:nvPr/>
                </p:nvSpPr>
                <p:spPr>
                  <a:xfrm>
                    <a:off x="5478472" y="515304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5" name="54 - Έλλειψη"/>
                  <p:cNvSpPr/>
                  <p:nvPr/>
                </p:nvSpPr>
                <p:spPr>
                  <a:xfrm>
                    <a:off x="5407034" y="479585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6" name="55 - Έλλειψη"/>
                  <p:cNvSpPr/>
                  <p:nvPr/>
                </p:nvSpPr>
                <p:spPr>
                  <a:xfrm>
                    <a:off x="5549910" y="493873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7" name="56 - Έλλειψη"/>
                  <p:cNvSpPr/>
                  <p:nvPr/>
                </p:nvSpPr>
                <p:spPr>
                  <a:xfrm>
                    <a:off x="5692786" y="5153048"/>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8" name="57 - Έλλειψη"/>
                  <p:cNvSpPr/>
                  <p:nvPr/>
                </p:nvSpPr>
                <p:spPr>
                  <a:xfrm>
                    <a:off x="5335596" y="458154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9" name="58 - Έλλειψη"/>
                  <p:cNvSpPr/>
                  <p:nvPr/>
                </p:nvSpPr>
                <p:spPr>
                  <a:xfrm>
                    <a:off x="5764224" y="493873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0" name="59 - Έλλειψη"/>
                  <p:cNvSpPr/>
                  <p:nvPr/>
                </p:nvSpPr>
                <p:spPr>
                  <a:xfrm>
                    <a:off x="5978538" y="5010172"/>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1" name="60 - Έλλειψη"/>
                  <p:cNvSpPr/>
                  <p:nvPr/>
                </p:nvSpPr>
                <p:spPr>
                  <a:xfrm>
                    <a:off x="5621348" y="4438668"/>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2" name="61 - Έλλειψη"/>
                  <p:cNvSpPr/>
                  <p:nvPr/>
                </p:nvSpPr>
                <p:spPr>
                  <a:xfrm>
                    <a:off x="5621348" y="472442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3" name="62 - Έλλειψη"/>
                  <p:cNvSpPr/>
                  <p:nvPr/>
                </p:nvSpPr>
                <p:spPr>
                  <a:xfrm>
                    <a:off x="5926148" y="474346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4" name="63 - Έλλειψη"/>
                  <p:cNvSpPr/>
                  <p:nvPr/>
                </p:nvSpPr>
                <p:spPr>
                  <a:xfrm>
                    <a:off x="6154756" y="490063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5" name="64 - Έλλειψη"/>
                  <p:cNvSpPr/>
                  <p:nvPr/>
                </p:nvSpPr>
                <p:spPr>
                  <a:xfrm>
                    <a:off x="5907100" y="4510106"/>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6" name="65 - Έλλειψη"/>
                  <p:cNvSpPr/>
                  <p:nvPr/>
                </p:nvSpPr>
                <p:spPr>
                  <a:xfrm>
                    <a:off x="6459556" y="520543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7" name="66 - Έλλειψη"/>
                  <p:cNvSpPr/>
                  <p:nvPr/>
                </p:nvSpPr>
                <p:spPr>
                  <a:xfrm>
                    <a:off x="6388118" y="484824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8" name="67 - Έλλειψη"/>
                  <p:cNvSpPr/>
                  <p:nvPr/>
                </p:nvSpPr>
                <p:spPr>
                  <a:xfrm>
                    <a:off x="6530994" y="499112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9" name="68 - Έλλειψη"/>
                  <p:cNvSpPr/>
                  <p:nvPr/>
                </p:nvSpPr>
                <p:spPr>
                  <a:xfrm>
                    <a:off x="6673870" y="520543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0" name="69 - Έλλειψη"/>
                  <p:cNvSpPr/>
                  <p:nvPr/>
                </p:nvSpPr>
                <p:spPr>
                  <a:xfrm>
                    <a:off x="6316680" y="4633934"/>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1" name="70 - Έλλειψη"/>
                  <p:cNvSpPr/>
                  <p:nvPr/>
                </p:nvSpPr>
                <p:spPr>
                  <a:xfrm>
                    <a:off x="6745308" y="499112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2" name="71 - Έλλειψη"/>
                  <p:cNvSpPr/>
                  <p:nvPr/>
                </p:nvSpPr>
                <p:spPr>
                  <a:xfrm>
                    <a:off x="6049976" y="422435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3" name="72 - Έλλειψη"/>
                  <p:cNvSpPr/>
                  <p:nvPr/>
                </p:nvSpPr>
                <p:spPr>
                  <a:xfrm>
                    <a:off x="6192852" y="443866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4" name="73 - Έλλειψη"/>
                  <p:cNvSpPr/>
                  <p:nvPr/>
                </p:nvSpPr>
                <p:spPr>
                  <a:xfrm>
                    <a:off x="6602432" y="477681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5" name="74 - Έλλειψη"/>
                  <p:cNvSpPr/>
                  <p:nvPr/>
                </p:nvSpPr>
                <p:spPr>
                  <a:xfrm>
                    <a:off x="5692786" y="5367362"/>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6" name="75 - Έλλειψη"/>
                  <p:cNvSpPr/>
                  <p:nvPr/>
                </p:nvSpPr>
                <p:spPr>
                  <a:xfrm>
                    <a:off x="5816614" y="549119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7" name="76 - Έλλειψη"/>
                  <p:cNvSpPr/>
                  <p:nvPr/>
                </p:nvSpPr>
                <p:spPr>
                  <a:xfrm>
                    <a:off x="5969014" y="564359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8" name="77 - Έλλειψη"/>
                  <p:cNvSpPr/>
                  <p:nvPr/>
                </p:nvSpPr>
                <p:spPr>
                  <a:xfrm>
                    <a:off x="6121414" y="579599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9" name="78 - Έλλειψη"/>
                  <p:cNvSpPr/>
                  <p:nvPr/>
                </p:nvSpPr>
                <p:spPr>
                  <a:xfrm>
                    <a:off x="6049976" y="543880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0" name="79 - Έλλειψη"/>
                  <p:cNvSpPr/>
                  <p:nvPr/>
                </p:nvSpPr>
                <p:spPr>
                  <a:xfrm>
                    <a:off x="6192852" y="5581676"/>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1" name="80 - Έλλειψη"/>
                  <p:cNvSpPr/>
                  <p:nvPr/>
                </p:nvSpPr>
                <p:spPr>
                  <a:xfrm>
                    <a:off x="5835662" y="4295792"/>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2" name="81 - Έλλειψη"/>
                  <p:cNvSpPr/>
                  <p:nvPr/>
                </p:nvSpPr>
                <p:spPr>
                  <a:xfrm>
                    <a:off x="5978538" y="5224486"/>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3" name="82 - Έλλειψη"/>
                  <p:cNvSpPr/>
                  <p:nvPr/>
                </p:nvSpPr>
                <p:spPr>
                  <a:xfrm>
                    <a:off x="6407166" y="5581676"/>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4" name="83 - Έλλειψη"/>
                  <p:cNvSpPr/>
                  <p:nvPr/>
                </p:nvSpPr>
                <p:spPr>
                  <a:xfrm>
                    <a:off x="6121414" y="472442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5" name="84 - Έλλειψη"/>
                  <p:cNvSpPr/>
                  <p:nvPr/>
                </p:nvSpPr>
                <p:spPr>
                  <a:xfrm>
                    <a:off x="6264290" y="5081610"/>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6" name="85 - Έλλειψη"/>
                  <p:cNvSpPr/>
                  <p:nvPr/>
                </p:nvSpPr>
                <p:spPr>
                  <a:xfrm>
                    <a:off x="6264290" y="5367362"/>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7" name="86 - Έλλειψη"/>
                  <p:cNvSpPr/>
                  <p:nvPr/>
                </p:nvSpPr>
                <p:spPr>
                  <a:xfrm>
                    <a:off x="6569090" y="538641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9" name="88 - Ευθύγραμμο βέλος σύνδεσης"/>
                  <p:cNvCxnSpPr/>
                  <p:nvPr/>
                </p:nvCxnSpPr>
                <p:spPr>
                  <a:xfrm flipV="1">
                    <a:off x="5407034" y="4527184"/>
                    <a:ext cx="148518" cy="54360"/>
                  </a:xfrm>
                  <a:prstGeom prst="straightConnector1">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98 - Ευθύγραμμο βέλος σύνδεσης"/>
                  <p:cNvCxnSpPr/>
                  <p:nvPr/>
                </p:nvCxnSpPr>
                <p:spPr>
                  <a:xfrm flipV="1">
                    <a:off x="5432233" y="4527184"/>
                    <a:ext cx="197310" cy="102476"/>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101 - Ορθογώνιο"/>
                  <p:cNvSpPr/>
                  <p:nvPr/>
                </p:nvSpPr>
                <p:spPr>
                  <a:xfrm>
                    <a:off x="5000628" y="3908055"/>
                    <a:ext cx="2071702" cy="202127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sp>
            <p:nvSpPr>
              <p:cNvPr id="106" name="105 - Δεξιό βέλος"/>
              <p:cNvSpPr/>
              <p:nvPr/>
            </p:nvSpPr>
            <p:spPr>
              <a:xfrm rot="19316709">
                <a:off x="4093544" y="4267017"/>
                <a:ext cx="1998359" cy="285752"/>
              </a:xfrm>
              <a:prstGeom prst="rightArrow">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107" name="Object 3"/>
              <p:cNvGraphicFramePr>
                <a:graphicFrameLocks noChangeAspect="1"/>
              </p:cNvGraphicFramePr>
              <p:nvPr>
                <p:extLst/>
              </p:nvPr>
            </p:nvGraphicFramePr>
            <p:xfrm>
              <a:off x="2000232" y="5000636"/>
              <a:ext cx="2071702" cy="1603768"/>
            </p:xfrm>
            <a:graphic>
              <a:graphicData uri="http://schemas.openxmlformats.org/presentationml/2006/ole">
                <mc:AlternateContent xmlns:mc="http://schemas.openxmlformats.org/markup-compatibility/2006">
                  <mc:Choice xmlns:v="urn:schemas-microsoft-com:vml" Requires="v">
                    <p:oleObj spid="_x0000_s4108" name="ChemSketch" r:id="rId3" imgW="822960" imgH="637200" progId="ACD.ChemSketch.20">
                      <p:embed/>
                    </p:oleObj>
                  </mc:Choice>
                  <mc:Fallback>
                    <p:oleObj name="ChemSketch" r:id="rId3" imgW="822960" imgH="6372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5000636"/>
                            <a:ext cx="2071702" cy="160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08" name="Object 2"/>
            <p:cNvGraphicFramePr>
              <a:graphicFrameLocks noChangeAspect="1"/>
            </p:cNvGraphicFramePr>
            <p:nvPr>
              <p:extLst/>
            </p:nvPr>
          </p:nvGraphicFramePr>
          <p:xfrm>
            <a:off x="7572396" y="1357298"/>
            <a:ext cx="1369927" cy="851576"/>
          </p:xfrm>
          <a:graphic>
            <a:graphicData uri="http://schemas.openxmlformats.org/presentationml/2006/ole">
              <mc:AlternateContent xmlns:mc="http://schemas.openxmlformats.org/markup-compatibility/2006">
                <mc:Choice xmlns:v="urn:schemas-microsoft-com:vml" Requires="v">
                  <p:oleObj spid="_x0000_s4109" name="ChemSketch" r:id="rId5" imgW="822960" imgH="511920" progId="ACD.ChemSketch.20">
                    <p:embed/>
                  </p:oleObj>
                </mc:Choice>
                <mc:Fallback>
                  <p:oleObj name="ChemSketch" r:id="rId5" imgW="822960" imgH="51192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96" y="1357298"/>
                          <a:ext cx="1369927" cy="85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 name="108 - Δεξιό βέλος"/>
            <p:cNvSpPr/>
            <p:nvPr/>
          </p:nvSpPr>
          <p:spPr>
            <a:xfrm rot="8270804">
              <a:off x="7586738" y="2281729"/>
              <a:ext cx="630550" cy="285752"/>
            </a:xfrm>
            <a:prstGeom prs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12" name="111 - Ευθύγραμμο βέλος σύνδεσης"/>
            <p:cNvCxnSpPr/>
            <p:nvPr/>
          </p:nvCxnSpPr>
          <p:spPr>
            <a:xfrm rot="10800000" flipV="1">
              <a:off x="6215075" y="2127762"/>
              <a:ext cx="382039" cy="15822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112 - Ευθύγραμμο βέλος σύνδεσης"/>
            <p:cNvCxnSpPr/>
            <p:nvPr/>
          </p:nvCxnSpPr>
          <p:spPr>
            <a:xfrm rot="10800000" flipV="1">
              <a:off x="6357950" y="2143116"/>
              <a:ext cx="357190" cy="179122"/>
            </a:xfrm>
            <a:prstGeom prst="straightConnector1">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114 - Ευθύγραμμο βέλος σύνδεσης"/>
            <p:cNvCxnSpPr/>
            <p:nvPr/>
          </p:nvCxnSpPr>
          <p:spPr>
            <a:xfrm rot="10800000" flipV="1">
              <a:off x="6429389" y="2237496"/>
              <a:ext cx="334413" cy="191372"/>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8" name="87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8</a:t>
            </a:fld>
            <a:endParaRPr lang="el-GR" dirty="0">
              <a:solidFill>
                <a:prstClr val="black"/>
              </a:solidFill>
            </a:endParaRPr>
          </a:p>
        </p:txBody>
      </p:sp>
    </p:spTree>
    <p:extLst>
      <p:ext uri="{BB962C8B-B14F-4D97-AF65-F5344CB8AC3E}">
        <p14:creationId xmlns:p14="http://schemas.microsoft.com/office/powerpoint/2010/main" val="6468902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cbd56391b157b1951fab542fd2dbbf24941242c"/>
</p:tagLst>
</file>

<file path=ppt/theme/theme1.xml><?xml version="1.0" encoding="utf-8"?>
<a:theme xmlns:a="http://schemas.openxmlformats.org/drawingml/2006/main" name="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TotalTime>
  <Words>4578</Words>
  <Application>Microsoft Office PowerPoint</Application>
  <PresentationFormat>Προβολή στην οθόνη (4:3)</PresentationFormat>
  <Paragraphs>1791</Paragraphs>
  <Slides>63</Slides>
  <Notes>16</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63</vt:i4>
      </vt:variant>
    </vt:vector>
  </HeadingPairs>
  <TitlesOfParts>
    <vt:vector size="73" baseType="lpstr">
      <vt:lpstr>Arial</vt:lpstr>
      <vt:lpstr>Arial Narrow</vt:lpstr>
      <vt:lpstr>Calibri</vt:lpstr>
      <vt:lpstr>Cambria Math</vt:lpstr>
      <vt:lpstr>Times New Roman</vt:lpstr>
      <vt:lpstr>Wingdings</vt:lpstr>
      <vt:lpstr>OC_template_updated</vt:lpstr>
      <vt:lpstr>1_OC_template_updated</vt:lpstr>
      <vt:lpstr>2_OC_template_updated</vt:lpstr>
      <vt:lpstr>ChemSketch</vt:lpstr>
      <vt:lpstr>Επιστήμη Υλικών ΙΙ (Θ)</vt:lpstr>
      <vt:lpstr>Παράμετροι διαλυτότητας Hildebrand</vt:lpstr>
      <vt:lpstr>Παράμετροι διαλυτότητας: χωρισμός σε 3 συνιστώσες</vt:lpstr>
      <vt:lpstr>Γιατί είναι καλύτερο το μοντέλο με διαχωρισμένες τις δυνάμεις συνοχής; (1 από 2)</vt:lpstr>
      <vt:lpstr>Γιατί είναι καλύτερο το μοντέλο με διαχωρισμένες τις δυνάμεις συνοχής; (2 από 2)</vt:lpstr>
      <vt:lpstr>Όταν ασκούνται και τα τρία είδη δυνάμεων συνοχής </vt:lpstr>
      <vt:lpstr>Όταν ασκούνται δύο είδη δυνάμεων συνοχής</vt:lpstr>
      <vt:lpstr>Όταν ασκείται μόνο ένα είδος δυνάμεων συνοχής</vt:lpstr>
      <vt:lpstr>Οι δυνάμεις μεταξύ διαφορετικών μορίων</vt:lpstr>
      <vt:lpstr>Πότε ασκούνται συγκεκριμένες δυνάμεις συνοχής;</vt:lpstr>
      <vt:lpstr>Διαλυτότητα τριών παραμέτρων:  Παράμετροι διαλυτότητας Hansen (HSP)</vt:lpstr>
      <vt:lpstr>Τρισδιάστατο μοντέλο παραμέτρων διαλυτότητας δ (1 από 2)</vt:lpstr>
      <vt:lpstr>Τριδιάστατο μοντέλο παραμέτρων διαλυτότητας δ (2 από 2)</vt:lpstr>
      <vt:lpstr>Πώς προσδιορίζονται οι παράμετροι διαλυτότητας Hansen;</vt:lpstr>
      <vt:lpstr>Πίνακας: παράμετροι Hansen για διαλύτες στους 25°C (1 από 8)</vt:lpstr>
      <vt:lpstr>Πίνακας: παράμετροι Hansen για διαλύτες στους 25°C (2 από 8)</vt:lpstr>
      <vt:lpstr>Πίνακας: παράμετροι Hansen για διαλύτες στους 25°C (3 από 8)</vt:lpstr>
      <vt:lpstr>Πίνακας: παράμετροι Hansen για διαλύτες στους 25°C (4 από 8)</vt:lpstr>
      <vt:lpstr>Πίνακας: παράμετροι Hansen για διαλύτες στους 25°C (5 από 8)</vt:lpstr>
      <vt:lpstr>Πίνακας: παράμετροι Hansen για διαλύτες στους 25°C (6 από 8)</vt:lpstr>
      <vt:lpstr>Πίνακας: παράμετροι Hansen για διαλύτες στους 25°C (7 από 8)</vt:lpstr>
      <vt:lpstr>Πίνακας: παράμετροι Hansen για διαλύτες στους 25°C (8 από 8)</vt:lpstr>
      <vt:lpstr>Παράμετροι διαλυτότητας Hansen για ρητίνες, πολυμερή, κλπ. </vt:lpstr>
      <vt:lpstr>Σφαίρα αντί για σημείο διαλυτότητας Hansen (1 από 2)</vt:lpstr>
      <vt:lpstr>Σφαίρα αντί για σημείο διαλυτότητας Hansen (2 από 2)</vt:lpstr>
      <vt:lpstr>Επιστροφή στην αφαίρεση στρώματος φυσικού πολυμερούς με διαλύτες</vt:lpstr>
      <vt:lpstr>Ποιες παραμέτρους χρησιμοποιούμε;</vt:lpstr>
      <vt:lpstr>Κλασματικές παράμετροι διαλυτότητας (παράμετροι Teas)</vt:lpstr>
      <vt:lpstr>Πίνακας: παράμετροι Teas για διαλύτες στους 25°C (1 από 8)</vt:lpstr>
      <vt:lpstr>Πίνακας: παράμετροι Teas για διαλύτες στους 25°C (2 από 8)</vt:lpstr>
      <vt:lpstr>Πίνακας: παράμετροι Teas για διαλύτες στους 25°C (3 από 8)</vt:lpstr>
      <vt:lpstr>Πίνακας: παράμετροι Teas για διαλύτες στους 25°C (4 από 8)</vt:lpstr>
      <vt:lpstr>Πίνακας: παράμετροι Teas για διαλύτες στους 25°C (5 από 8)</vt:lpstr>
      <vt:lpstr>Πίνακας: παράμετροι Teas για διαλύτες στους 25°C (6 από 8)</vt:lpstr>
      <vt:lpstr>Πίνακας: παράμετροι Teas για διαλύτες στους 25°C (7 από 8)</vt:lpstr>
      <vt:lpstr>Πίνακας: παράμετροι Teas για διαλύτες στους 25°C (8 από 8)</vt:lpstr>
      <vt:lpstr>Το τριγωνικό διάγραμμα διαλυτότητας (ή διάγραμμα Teas)</vt:lpstr>
      <vt:lpstr>Το τρίγωνο διαλυτότητας</vt:lpstr>
      <vt:lpstr>Το τριγωνικό διάγραμμα διαλυτότητας</vt:lpstr>
      <vt:lpstr>Η εύρεση της θέσης στο τριγωνικό διάγραμμα</vt:lpstr>
      <vt:lpstr>Η θέση ενός διαλύτη στο τριγωνικό διάγραμμα</vt:lpstr>
      <vt:lpstr>Η σημασία της θέσης στο τριγωνικό διάγραμμα</vt:lpstr>
      <vt:lpstr>Μίγματα διαλυτών</vt:lpstr>
      <vt:lpstr>Η θέση του μίγματος διαλυτών στο τριγωνικό διάγραμμα</vt:lpstr>
      <vt:lpstr>Η θέση του μίγματος διαλυτών στο τριγωνικό διάγραμμα</vt:lpstr>
      <vt:lpstr>Κατηγορίες διαλυτών: αλειφατικοί υδρογονάνθρακες</vt:lpstr>
      <vt:lpstr>Κατηγορίες διαλυτών: αρωματικοί υδρογονάνθρακες</vt:lpstr>
      <vt:lpstr>Κατηγορίες διαλυτών: χλωριωμένοι διαλύτες </vt:lpstr>
      <vt:lpstr>Κατηγορίες διαλυτών: αιθερικοί διαλύτες</vt:lpstr>
      <vt:lpstr>Κατηγορίες διαλυτών: κετονικοί διαλύτες</vt:lpstr>
      <vt:lpstr>Κατηγορίες διαλυτών: εστερικοί διαλύτες</vt:lpstr>
      <vt:lpstr>Κατηγορίες διαλυτών: αλκοόλες</vt:lpstr>
      <vt:lpstr>Παράδειγμα διαλυτοποίησης : κερί μέλισσας</vt:lpstr>
      <vt:lpstr>Παράδειγμα διαλυτοποίησης : γομαλάκα</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Natassa Karap</cp:lastModifiedBy>
  <cp:revision>42</cp:revision>
  <dcterms:created xsi:type="dcterms:W3CDTF">2013-03-04T13:35:19Z</dcterms:created>
  <dcterms:modified xsi:type="dcterms:W3CDTF">2015-09-15T09:44:44Z</dcterms:modified>
</cp:coreProperties>
</file>