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42"/>
  </p:notesMasterIdLst>
  <p:handoutMasterIdLst>
    <p:handoutMasterId r:id="rId43"/>
  </p:handoutMasterIdLst>
  <p:sldIdLst>
    <p:sldId id="25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302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257" r:id="rId35"/>
    <p:sldId id="262" r:id="rId36"/>
    <p:sldId id="264" r:id="rId37"/>
    <p:sldId id="269" r:id="rId38"/>
    <p:sldId id="270" r:id="rId39"/>
    <p:sldId id="266" r:id="rId40"/>
    <p:sldId id="261" r:id="rId41"/>
  </p:sldIdLst>
  <p:sldSz cx="9144000" cy="6858000" type="screen4x3"/>
  <p:notesSz cx="7104063" cy="10234613"/>
  <p:custDataLst>
    <p:tags r:id="rId4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5" d="100"/>
          <a:sy n="105" d="100"/>
        </p:scale>
        <p:origin x="-1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18/11/2015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18/11/2015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112568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Πρόσθετες Ύλες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30425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2</a:t>
            </a:r>
            <a:r>
              <a:rPr lang="el-GR" sz="2600" dirty="0"/>
              <a:t>: Χρωστικές πρόσθετες ύλες τροφίμων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Αναστασία </a:t>
            </a:r>
            <a:r>
              <a:rPr lang="el-GR" sz="2200" dirty="0" err="1" smtClean="0"/>
              <a:t>Κανέλλου</a:t>
            </a:r>
            <a:r>
              <a:rPr lang="el-GR" sz="2200" dirty="0" smtClean="0"/>
              <a:t>, </a:t>
            </a:r>
            <a:endParaRPr lang="en-US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Τεχνολογίας Τροφίμων</a:t>
            </a:r>
            <a:endParaRPr lang="en-US" sz="2200" dirty="0" smtClean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</a:t>
            </a:r>
            <a:r>
              <a:rPr lang="el-GR" dirty="0" smtClean="0"/>
              <a:t>οχενίλλη - Ε120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Μίγμα από </a:t>
            </a:r>
            <a:r>
              <a:rPr lang="el-GR" dirty="0" err="1" smtClean="0"/>
              <a:t>κοκκοειδή</a:t>
            </a:r>
            <a:r>
              <a:rPr lang="el-GR" dirty="0" smtClean="0"/>
              <a:t>.</a:t>
            </a:r>
          </a:p>
          <a:p>
            <a:r>
              <a:rPr lang="el-GR" dirty="0" smtClean="0"/>
              <a:t>Εκχυλίσματα από αποξηραμένα σώματα θηλυκών εντόμων.</a:t>
            </a:r>
          </a:p>
          <a:p>
            <a:r>
              <a:rPr lang="el-GR" dirty="0" err="1" smtClean="0"/>
              <a:t>Καρμινικό</a:t>
            </a:r>
            <a:r>
              <a:rPr lang="el-GR" dirty="0" smtClean="0"/>
              <a:t> οξύ = η βασική χρωστική.</a:t>
            </a:r>
          </a:p>
          <a:p>
            <a:r>
              <a:rPr lang="el-GR" dirty="0" smtClean="0"/>
              <a:t>Σε όξινο </a:t>
            </a:r>
            <a:r>
              <a:rPr lang="en-US" dirty="0" smtClean="0"/>
              <a:t>pH : </a:t>
            </a:r>
            <a:r>
              <a:rPr lang="el-GR" dirty="0" smtClean="0"/>
              <a:t>Πορτοκαλί.</a:t>
            </a:r>
          </a:p>
          <a:p>
            <a:r>
              <a:rPr lang="el-GR" dirty="0" smtClean="0"/>
              <a:t>Σε ελαφρώς όξινο/ουδέτερο </a:t>
            </a:r>
            <a:r>
              <a:rPr lang="en-US" dirty="0" smtClean="0"/>
              <a:t>pH: </a:t>
            </a:r>
            <a:r>
              <a:rPr lang="el-GR" dirty="0" smtClean="0"/>
              <a:t>Κόκκινο.</a:t>
            </a:r>
          </a:p>
          <a:p>
            <a:r>
              <a:rPr lang="el-GR" dirty="0" smtClean="0"/>
              <a:t>Με ιόντα </a:t>
            </a:r>
            <a:r>
              <a:rPr lang="en-US" dirty="0" smtClean="0"/>
              <a:t>Al: </a:t>
            </a:r>
            <a:r>
              <a:rPr lang="el-GR" dirty="0" smtClean="0"/>
              <a:t>ροζ ως μωβ.</a:t>
            </a:r>
          </a:p>
          <a:p>
            <a:pPr marL="355600" indent="0">
              <a:buNone/>
            </a:pPr>
            <a:r>
              <a:rPr lang="en-US" dirty="0" smtClean="0"/>
              <a:t>ADI 5,0 mg/kg</a:t>
            </a:r>
            <a:endParaRPr lang="el-G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D4DD-ECF3-4B90-9B88-41A94324EA30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286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Χλωροφύλλες - Ε140</a:t>
            </a:r>
            <a:r>
              <a:rPr lang="en-US" dirty="0" smtClean="0"/>
              <a:t>, E141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Πράσινες χρωστικές</a:t>
            </a:r>
          </a:p>
          <a:p>
            <a:r>
              <a:rPr lang="el-GR" dirty="0" smtClean="0"/>
              <a:t>Ευδιάλυτες</a:t>
            </a:r>
          </a:p>
          <a:p>
            <a:pPr lvl="1"/>
            <a:r>
              <a:rPr lang="el-GR" dirty="0" smtClean="0"/>
              <a:t>Προϊόντα ζαχαροπλαστικής</a:t>
            </a:r>
          </a:p>
          <a:p>
            <a:pPr lvl="1"/>
            <a:r>
              <a:rPr lang="el-GR" dirty="0" smtClean="0"/>
              <a:t>Ζαχαρωτά</a:t>
            </a:r>
          </a:p>
          <a:p>
            <a:pPr lvl="1"/>
            <a:r>
              <a:rPr lang="el-GR" dirty="0" smtClean="0"/>
              <a:t>Τσίχλες</a:t>
            </a:r>
          </a:p>
          <a:p>
            <a:pPr lvl="1"/>
            <a:r>
              <a:rPr lang="el-GR" dirty="0" smtClean="0"/>
              <a:t>Επιδόρπια</a:t>
            </a:r>
          </a:p>
          <a:p>
            <a:pPr lvl="1"/>
            <a:r>
              <a:rPr lang="el-GR" dirty="0" smtClean="0"/>
              <a:t>Παγωτά </a:t>
            </a:r>
          </a:p>
          <a:p>
            <a:pPr lvl="1"/>
            <a:r>
              <a:rPr lang="el-GR" dirty="0" smtClean="0"/>
              <a:t>Λάδι</a:t>
            </a:r>
          </a:p>
          <a:p>
            <a:pPr lvl="1"/>
            <a:r>
              <a:rPr lang="el-GR" dirty="0" smtClean="0"/>
              <a:t>Λευκά τυριά και τελεμές</a:t>
            </a:r>
          </a:p>
          <a:p>
            <a:pPr>
              <a:buNone/>
            </a:pPr>
            <a:r>
              <a:rPr lang="en-US" b="1" dirty="0" smtClean="0"/>
              <a:t>E141</a:t>
            </a:r>
            <a:r>
              <a:rPr lang="en-US" dirty="0" smtClean="0"/>
              <a:t>: 	</a:t>
            </a:r>
            <a:r>
              <a:rPr lang="el-GR" dirty="0" err="1" smtClean="0"/>
              <a:t>σύμπλοκο</a:t>
            </a:r>
            <a:r>
              <a:rPr lang="el-GR" dirty="0" smtClean="0"/>
              <a:t> με </a:t>
            </a:r>
            <a:r>
              <a:rPr lang="en-US" dirty="0" smtClean="0"/>
              <a:t>Cu</a:t>
            </a:r>
            <a:r>
              <a:rPr lang="el-GR" dirty="0"/>
              <a:t> </a:t>
            </a:r>
            <a:r>
              <a:rPr lang="el-GR" dirty="0" smtClean="0"/>
              <a:t>για σταθερότητα της </a:t>
            </a:r>
            <a:r>
              <a:rPr lang="el-GR" dirty="0" err="1" smtClean="0"/>
              <a:t>φυσ.χλωροφ</a:t>
            </a:r>
            <a:r>
              <a:rPr lang="el-GR" dirty="0" smtClean="0"/>
              <a:t>.</a:t>
            </a:r>
          </a:p>
          <a:p>
            <a:pPr>
              <a:buNone/>
            </a:pPr>
            <a:r>
              <a:rPr lang="en-US" dirty="0" smtClean="0"/>
              <a:t>		ADI: 15,0 mg/Kg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D4DD-ECF3-4B90-9B88-41A94324EA30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357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Καραμελόχρωμα</a:t>
            </a:r>
            <a:r>
              <a:rPr lang="el-GR" dirty="0" smtClean="0"/>
              <a:t> - Ε150</a:t>
            </a:r>
            <a:r>
              <a:rPr lang="en-US" dirty="0" smtClean="0"/>
              <a:t> </a:t>
            </a:r>
            <a:r>
              <a:rPr lang="el-GR" dirty="0" err="1" smtClean="0"/>
              <a:t>αβγδ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Παράγεται από θερμικά κατεργασμένους υδατάνθρακες πχ Γλυκόζη και σιρόπι γλυκόζης, φρουκτόζη.</a:t>
            </a:r>
          </a:p>
          <a:p>
            <a:pPr>
              <a:buNone/>
            </a:pPr>
            <a:r>
              <a:rPr lang="el-GR" dirty="0" smtClean="0"/>
              <a:t>4 διαφορετικοί τύποι ανάλογα με βοηθητική ουσία</a:t>
            </a:r>
          </a:p>
          <a:p>
            <a:r>
              <a:rPr lang="el-GR" dirty="0" smtClean="0"/>
              <a:t>Απλό </a:t>
            </a:r>
            <a:r>
              <a:rPr lang="el-GR" dirty="0" err="1" smtClean="0"/>
              <a:t>καραμελόχρωμα</a:t>
            </a:r>
            <a:r>
              <a:rPr lang="el-GR" dirty="0" smtClean="0"/>
              <a:t>  Ε150α, </a:t>
            </a:r>
            <a:r>
              <a:rPr lang="en-US" dirty="0" smtClean="0"/>
              <a:t>ADI –</a:t>
            </a:r>
            <a:endParaRPr lang="el-GR" dirty="0" smtClean="0"/>
          </a:p>
          <a:p>
            <a:r>
              <a:rPr lang="el-GR" dirty="0" smtClean="0"/>
              <a:t>Καυστικό θειώδες Ε150β, </a:t>
            </a:r>
            <a:r>
              <a:rPr lang="en-US" dirty="0" smtClean="0"/>
              <a:t>ADI –</a:t>
            </a:r>
            <a:endParaRPr lang="el-GR" dirty="0" smtClean="0"/>
          </a:p>
          <a:p>
            <a:r>
              <a:rPr lang="el-GR" dirty="0" err="1" smtClean="0"/>
              <a:t>Εναμμώνιο</a:t>
            </a:r>
            <a:r>
              <a:rPr lang="el-GR" dirty="0" smtClean="0"/>
              <a:t> Ε150γ, </a:t>
            </a:r>
            <a:r>
              <a:rPr lang="en-US" dirty="0" smtClean="0"/>
              <a:t>ADI </a:t>
            </a:r>
            <a:r>
              <a:rPr lang="el-GR" dirty="0" smtClean="0"/>
              <a:t>200</a:t>
            </a:r>
            <a:r>
              <a:rPr lang="en-US" dirty="0" smtClean="0"/>
              <a:t> mg/kg</a:t>
            </a:r>
          </a:p>
          <a:p>
            <a:r>
              <a:rPr lang="el-GR" dirty="0" err="1" smtClean="0"/>
              <a:t>Εναμμώνιο</a:t>
            </a:r>
            <a:r>
              <a:rPr lang="el-GR" dirty="0" smtClean="0"/>
              <a:t> θειώδες, Ε150δ, </a:t>
            </a:r>
            <a:r>
              <a:rPr lang="en-US" dirty="0" smtClean="0"/>
              <a:t>ADI </a:t>
            </a:r>
            <a:r>
              <a:rPr lang="el-GR" dirty="0" smtClean="0"/>
              <a:t>200</a:t>
            </a:r>
            <a:r>
              <a:rPr lang="en-US" dirty="0" smtClean="0"/>
              <a:t> mg/kg</a:t>
            </a:r>
          </a:p>
          <a:p>
            <a:pPr>
              <a:buNone/>
            </a:pPr>
            <a:r>
              <a:rPr lang="el-GR" dirty="0" smtClean="0"/>
              <a:t>Στα αλκοολούχα ποτά, αναψυκτικά, αρτοποιία.</a:t>
            </a:r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D4DD-ECF3-4B90-9B88-41A94324EA30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444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Φυσικός άνθρακας Ε153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Από απανθράκωση φυτικών υλών (ξύλο, κυτταρίνη, τύρφη, καρποί).</a:t>
            </a:r>
          </a:p>
          <a:p>
            <a:r>
              <a:rPr lang="el-GR" dirty="0" smtClean="0"/>
              <a:t>Λεπτή μαύρη άοσμη άγευστη σκόνη.</a:t>
            </a:r>
          </a:p>
          <a:p>
            <a:r>
              <a:rPr lang="el-GR" dirty="0" smtClean="0"/>
              <a:t>Αδιάλυτη σε νερό και λίπος.</a:t>
            </a:r>
          </a:p>
          <a:p>
            <a:r>
              <a:rPr lang="el-GR" dirty="0" smtClean="0"/>
              <a:t>Μπορεί να απορροφήσει λίγη υγρασία.</a:t>
            </a:r>
            <a:endParaRPr lang="el-GR" dirty="0"/>
          </a:p>
          <a:p>
            <a:r>
              <a:rPr lang="el-GR" dirty="0" smtClean="0"/>
              <a:t>Χρώση προϊόντων συσκευασίας.</a:t>
            </a:r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D4DD-ECF3-4B90-9B88-41A94324EA30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971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Καροτενοειδή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Πολύ διαδεδομένα στη φύση.</a:t>
            </a:r>
          </a:p>
          <a:p>
            <a:r>
              <a:rPr lang="el-GR" dirty="0" smtClean="0"/>
              <a:t>Κίτρινο-πορτοκαλί χρώμα.</a:t>
            </a:r>
          </a:p>
          <a:p>
            <a:r>
              <a:rPr lang="el-GR" dirty="0" smtClean="0"/>
              <a:t>Φυτικοί ιστοί: καρότα, τομάτες, πάπρικα.</a:t>
            </a:r>
          </a:p>
          <a:p>
            <a:r>
              <a:rPr lang="el-GR" dirty="0" smtClean="0"/>
              <a:t>Ζωικοί ιστοί: Μπαρμπούνι, σολομός.</a:t>
            </a:r>
          </a:p>
          <a:p>
            <a:r>
              <a:rPr lang="el-GR" dirty="0" smtClean="0"/>
              <a:t>Μπορούν να αξιοποιηθούν και για διατροφικούς σκοπούς</a:t>
            </a:r>
          </a:p>
          <a:p>
            <a:pPr lvl="1"/>
            <a:r>
              <a:rPr lang="el-GR" dirty="0" smtClean="0"/>
              <a:t>προβιταμίνη Α στις μαργαρίνες, </a:t>
            </a:r>
          </a:p>
          <a:p>
            <a:pPr lvl="1"/>
            <a:r>
              <a:rPr lang="el-GR" dirty="0" smtClean="0"/>
              <a:t>συμπλήρωμα διατροφής.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D4DD-ECF3-4B90-9B88-41A94324EA30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851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Ταξινόμηση</a:t>
            </a:r>
            <a:endParaRPr lang="el-GR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3200" dirty="0" smtClean="0"/>
              <a:t>Ξανθοφύλλες – Ε161</a:t>
            </a:r>
            <a:endParaRPr lang="el-GR" dirty="0"/>
          </a:p>
          <a:p>
            <a:r>
              <a:rPr lang="el-GR" sz="3200" dirty="0"/>
              <a:t>Καροτένια – Ε160</a:t>
            </a:r>
          </a:p>
          <a:p>
            <a:endParaRPr lang="el-GR" sz="3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D4DD-ECF3-4B90-9B88-41A94324EA30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208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Καροτένια – Ε160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l-GR" b="1" dirty="0" smtClean="0">
                <a:solidFill>
                  <a:schemeClr val="accent5">
                    <a:lumMod val="50000"/>
                  </a:schemeClr>
                </a:solidFill>
              </a:rPr>
              <a:t>Β-από8’-καροτενάλη Ε160ε</a:t>
            </a:r>
          </a:p>
          <a:p>
            <a:pPr>
              <a:buNone/>
            </a:pPr>
            <a:r>
              <a:rPr lang="el-GR" dirty="0" smtClean="0"/>
              <a:t>Μεταλλική μωβ λάμψη</a:t>
            </a:r>
          </a:p>
          <a:p>
            <a:pPr>
              <a:buNone/>
            </a:pPr>
            <a:r>
              <a:rPr lang="el-GR" dirty="0" smtClean="0"/>
              <a:t>Παγωτά, Ζαχαρώδη παρασκευάσματα, Στιγμιαίες σούπες, Τουρσιά </a:t>
            </a:r>
          </a:p>
          <a:p>
            <a:pPr>
              <a:buNone/>
            </a:pPr>
            <a:r>
              <a:rPr lang="el-GR" b="1" dirty="0" err="1" smtClean="0">
                <a:solidFill>
                  <a:schemeClr val="accent5">
                    <a:lumMod val="50000"/>
                  </a:schemeClr>
                </a:solidFill>
              </a:rPr>
              <a:t>Αιθυλεστέρας</a:t>
            </a:r>
            <a:r>
              <a:rPr lang="el-GR" b="1" dirty="0" smtClean="0">
                <a:solidFill>
                  <a:schemeClr val="accent5">
                    <a:lumMod val="50000"/>
                  </a:schemeClr>
                </a:solidFill>
              </a:rPr>
              <a:t> της, Ε160στ</a:t>
            </a:r>
          </a:p>
          <a:p>
            <a:pPr>
              <a:buNone/>
            </a:pPr>
            <a:r>
              <a:rPr lang="el-GR" dirty="0" smtClean="0"/>
              <a:t>Κόκκινο μωβ </a:t>
            </a:r>
          </a:p>
          <a:p>
            <a:pPr marL="0" indent="0">
              <a:buNone/>
            </a:pPr>
            <a:r>
              <a:rPr lang="el-GR" dirty="0" smtClean="0"/>
              <a:t>Μη αλκοολούχα αρωματισμένα ποτά, </a:t>
            </a:r>
            <a:r>
              <a:rPr lang="el-GR" dirty="0" err="1" smtClean="0"/>
              <a:t>φρουτοποτά</a:t>
            </a:r>
            <a:r>
              <a:rPr lang="el-GR" dirty="0" smtClean="0"/>
              <a:t>, παγωτά, σάλτσες, τουρσιά</a:t>
            </a:r>
          </a:p>
          <a:p>
            <a:pPr>
              <a:buNone/>
            </a:pPr>
            <a:r>
              <a:rPr lang="el-GR" b="1" dirty="0" err="1" smtClean="0">
                <a:solidFill>
                  <a:schemeClr val="accent5">
                    <a:lumMod val="50000"/>
                  </a:schemeClr>
                </a:solidFill>
              </a:rPr>
              <a:t>Λυκοπένιο</a:t>
            </a:r>
            <a:r>
              <a:rPr lang="el-GR" b="1" dirty="0" smtClean="0">
                <a:solidFill>
                  <a:schemeClr val="accent5">
                    <a:lumMod val="50000"/>
                  </a:schemeClr>
                </a:solidFill>
              </a:rPr>
              <a:t> - Ε160δ</a:t>
            </a:r>
          </a:p>
          <a:p>
            <a:pPr>
              <a:buNone/>
            </a:pPr>
            <a:r>
              <a:rPr lang="el-GR" dirty="0" smtClean="0"/>
              <a:t>Κύρια χρωστική τομάτας</a:t>
            </a:r>
          </a:p>
          <a:p>
            <a:pPr>
              <a:buNone/>
            </a:pPr>
            <a:r>
              <a:rPr lang="el-GR" dirty="0" smtClean="0"/>
              <a:t>Στιγμιαίες σούπες, σάλτσες, </a:t>
            </a:r>
            <a:r>
              <a:rPr lang="el-GR" dirty="0" err="1" smtClean="0"/>
              <a:t>προμαγειρεμένα</a:t>
            </a:r>
            <a:r>
              <a:rPr lang="el-GR" dirty="0" smtClean="0"/>
              <a:t> θαλασσινά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D4DD-ECF3-4B90-9B88-41A94324EA30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151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Καροτένια – Ε160 </a:t>
            </a:r>
            <a:r>
              <a:rPr lang="el-GR" sz="3000" b="0" dirty="0" smtClean="0"/>
              <a:t>2/2</a:t>
            </a:r>
            <a:endParaRPr lang="el-GR" sz="3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b="1" dirty="0">
                <a:solidFill>
                  <a:schemeClr val="accent5">
                    <a:lumMod val="50000"/>
                  </a:schemeClr>
                </a:solidFill>
              </a:rPr>
              <a:t>Εκχύλισμα Πάπρικας Ε160γ</a:t>
            </a:r>
          </a:p>
          <a:p>
            <a:pPr>
              <a:buNone/>
            </a:pPr>
            <a:r>
              <a:rPr lang="el-GR" dirty="0"/>
              <a:t>Εκχύλισμα από κόκκινο πιπέρι</a:t>
            </a:r>
          </a:p>
          <a:p>
            <a:pPr>
              <a:buNone/>
            </a:pPr>
            <a:r>
              <a:rPr lang="el-GR" dirty="0"/>
              <a:t>Σκούρο κόκκινο παχύρευστο</a:t>
            </a:r>
          </a:p>
          <a:p>
            <a:pPr>
              <a:buNone/>
            </a:pPr>
            <a:r>
              <a:rPr lang="el-GR" dirty="0"/>
              <a:t>Βασικά συστατικά</a:t>
            </a:r>
          </a:p>
          <a:p>
            <a:r>
              <a:rPr lang="el-GR" dirty="0" err="1"/>
              <a:t>Καψαϊκίνη</a:t>
            </a:r>
            <a:r>
              <a:rPr lang="el-GR" dirty="0"/>
              <a:t> = </a:t>
            </a:r>
            <a:r>
              <a:rPr lang="el-GR" dirty="0" err="1"/>
              <a:t>καψανθίνη</a:t>
            </a:r>
            <a:endParaRPr lang="el-GR" dirty="0"/>
          </a:p>
          <a:p>
            <a:r>
              <a:rPr lang="el-GR" dirty="0" err="1"/>
              <a:t>Καψορουμπίνη</a:t>
            </a:r>
            <a:endParaRPr lang="el-GR" dirty="0"/>
          </a:p>
          <a:p>
            <a:pPr>
              <a:buNone/>
            </a:pPr>
            <a:r>
              <a:rPr lang="el-GR" dirty="0" err="1"/>
              <a:t>Πτηνοτροφές</a:t>
            </a:r>
            <a:r>
              <a:rPr lang="el-GR" dirty="0"/>
              <a:t> για κρόκο αβγού</a:t>
            </a:r>
          </a:p>
          <a:p>
            <a:pPr>
              <a:buNone/>
            </a:pPr>
            <a:r>
              <a:rPr lang="el-GR" dirty="0"/>
              <a:t>Κατεργασμένα τυριά</a:t>
            </a:r>
          </a:p>
          <a:p>
            <a:pPr>
              <a:buNone/>
            </a:pPr>
            <a:r>
              <a:rPr lang="el-GR" dirty="0"/>
              <a:t>Ζελέ</a:t>
            </a:r>
          </a:p>
          <a:p>
            <a:pPr>
              <a:buNone/>
            </a:pPr>
            <a:r>
              <a:rPr lang="el-GR" dirty="0"/>
              <a:t>Γλυκά από κόκκινα φρούτα</a:t>
            </a:r>
          </a:p>
          <a:p>
            <a:pPr>
              <a:buNone/>
            </a:pPr>
            <a:r>
              <a:rPr lang="el-GR" dirty="0"/>
              <a:t>Καπνιστά ψάρια</a:t>
            </a:r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D4DD-ECF3-4B90-9B88-41A94324EA30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274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Ξανθοφύλλες – 161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4248472" cy="5373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b="1" dirty="0" err="1" smtClean="0">
                <a:solidFill>
                  <a:schemeClr val="accent5">
                    <a:lumMod val="50000"/>
                  </a:schemeClr>
                </a:solidFill>
              </a:rPr>
              <a:t>Λουτεΐνη</a:t>
            </a:r>
            <a:r>
              <a:rPr lang="el-GR" b="1" dirty="0" smtClean="0">
                <a:solidFill>
                  <a:schemeClr val="accent5">
                    <a:lumMod val="50000"/>
                  </a:schemeClr>
                </a:solidFill>
              </a:rPr>
              <a:t> Ε161β</a:t>
            </a:r>
          </a:p>
          <a:p>
            <a:r>
              <a:rPr lang="el-GR" dirty="0" smtClean="0"/>
              <a:t>Από χόρτα και τσουκνίδες.</a:t>
            </a:r>
          </a:p>
          <a:p>
            <a:r>
              <a:rPr lang="el-GR" dirty="0" smtClean="0"/>
              <a:t>Κίτρινη χρωστική.</a:t>
            </a:r>
          </a:p>
          <a:p>
            <a:pPr marL="0" indent="0">
              <a:buNone/>
            </a:pPr>
            <a:r>
              <a:rPr lang="el-GR" dirty="0" smtClean="0"/>
              <a:t>Σπάνια και μόνο σε αλκοολούχα ποτά.</a:t>
            </a:r>
          </a:p>
          <a:p>
            <a:pPr>
              <a:buNone/>
            </a:pPr>
            <a:r>
              <a:rPr lang="el-GR" b="1" dirty="0" err="1" smtClean="0">
                <a:solidFill>
                  <a:schemeClr val="accent5">
                    <a:lumMod val="50000"/>
                  </a:schemeClr>
                </a:solidFill>
              </a:rPr>
              <a:t>Κανθαξανθίνη</a:t>
            </a:r>
            <a:r>
              <a:rPr lang="el-GR" b="1" dirty="0" smtClean="0">
                <a:solidFill>
                  <a:schemeClr val="accent5">
                    <a:lumMod val="50000"/>
                  </a:schemeClr>
                </a:solidFill>
              </a:rPr>
              <a:t> Ε161ζ</a:t>
            </a:r>
          </a:p>
          <a:p>
            <a:pPr marL="0" indent="0">
              <a:buNone/>
            </a:pPr>
            <a:r>
              <a:rPr lang="el-GR" dirty="0" smtClean="0"/>
              <a:t>Βαθύ μωβ χρώμα.</a:t>
            </a:r>
          </a:p>
          <a:p>
            <a:pPr marL="0" indent="0">
              <a:buNone/>
            </a:pPr>
            <a:r>
              <a:rPr lang="el-GR" dirty="0" smtClean="0"/>
              <a:t>Φτερά </a:t>
            </a:r>
            <a:r>
              <a:rPr lang="el-GR" dirty="0" err="1" smtClean="0"/>
              <a:t>φλαμίνγκος</a:t>
            </a:r>
            <a:r>
              <a:rPr lang="el-GR" dirty="0" smtClean="0"/>
              <a:t>, ορισμένα μανιτάρια.</a:t>
            </a:r>
          </a:p>
          <a:p>
            <a:pPr marL="0" indent="0">
              <a:buNone/>
            </a:pPr>
            <a:r>
              <a:rPr lang="el-GR" dirty="0" smtClean="0"/>
              <a:t>Χρωστική στη μαργαρίνη.</a:t>
            </a:r>
          </a:p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D4DD-ECF3-4B90-9B88-41A94324EA30}" type="slidenum">
              <a:rPr lang="el-GR" smtClean="0"/>
              <a:pPr/>
              <a:t>17</a:t>
            </a:fld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756150" y="1484784"/>
            <a:ext cx="4387850" cy="52578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None/>
            </a:pPr>
            <a:r>
              <a:rPr lang="el-GR" sz="2400" b="1" dirty="0" smtClean="0">
                <a:solidFill>
                  <a:schemeClr val="accent5">
                    <a:lumMod val="50000"/>
                  </a:schemeClr>
                </a:solidFill>
              </a:rPr>
              <a:t>Βεταλαϊνες  - Ε162</a:t>
            </a:r>
          </a:p>
          <a:p>
            <a:pPr>
              <a:spcBef>
                <a:spcPts val="1200"/>
              </a:spcBef>
              <a:buNone/>
            </a:pPr>
            <a:r>
              <a:rPr lang="el-GR" sz="2400" dirty="0" smtClean="0"/>
              <a:t>Κόκκινη χρωστική</a:t>
            </a:r>
          </a:p>
          <a:p>
            <a:pPr>
              <a:spcBef>
                <a:spcPts val="1200"/>
              </a:spcBef>
              <a:buNone/>
            </a:pPr>
            <a:r>
              <a:rPr lang="el-GR" sz="2400" dirty="0" smtClean="0"/>
              <a:t>Από </a:t>
            </a:r>
            <a:r>
              <a:rPr lang="el-GR" sz="2400" dirty="0" err="1" smtClean="0"/>
              <a:t>πατζάρι</a:t>
            </a:r>
            <a:r>
              <a:rPr lang="el-GR" sz="2400" dirty="0" smtClean="0"/>
              <a:t>, σέσκουλα</a:t>
            </a:r>
          </a:p>
          <a:p>
            <a:pPr>
              <a:spcBef>
                <a:spcPts val="1200"/>
              </a:spcBef>
              <a:buNone/>
            </a:pPr>
            <a:r>
              <a:rPr lang="el-GR" sz="2400" dirty="0" err="1" smtClean="0"/>
              <a:t>Βετανίνη</a:t>
            </a:r>
            <a:r>
              <a:rPr lang="el-GR" sz="2400" dirty="0" smtClean="0"/>
              <a:t> (η σημαντικότερη)</a:t>
            </a:r>
          </a:p>
          <a:p>
            <a:pPr>
              <a:spcBef>
                <a:spcPts val="1200"/>
              </a:spcBef>
              <a:buNone/>
            </a:pPr>
            <a:r>
              <a:rPr lang="el-GR" sz="2400" dirty="0" smtClean="0"/>
              <a:t>Σταθερή σε </a:t>
            </a:r>
            <a:r>
              <a:rPr lang="en-US" sz="2400" dirty="0" smtClean="0"/>
              <a:t>pH 4-6</a:t>
            </a:r>
          </a:p>
          <a:p>
            <a:pPr>
              <a:spcBef>
                <a:spcPts val="1200"/>
              </a:spcBef>
              <a:buNone/>
            </a:pPr>
            <a:r>
              <a:rPr lang="el-GR" sz="2400" dirty="0" smtClean="0"/>
              <a:t>Μη </a:t>
            </a:r>
            <a:r>
              <a:rPr lang="el-GR" sz="2400" dirty="0" err="1" smtClean="0"/>
              <a:t>θερμοσταθερή</a:t>
            </a:r>
            <a:endParaRPr lang="el-GR" sz="2400" dirty="0" smtClean="0"/>
          </a:p>
          <a:p>
            <a:pPr>
              <a:spcBef>
                <a:spcPts val="1200"/>
              </a:spcBef>
              <a:buNone/>
            </a:pPr>
            <a:r>
              <a:rPr lang="el-GR" sz="2400" dirty="0" smtClean="0"/>
              <a:t>Γιαούρτι	λουκάνικα</a:t>
            </a:r>
          </a:p>
          <a:p>
            <a:pPr>
              <a:spcBef>
                <a:spcPts val="1200"/>
              </a:spcBef>
              <a:buNone/>
            </a:pPr>
            <a:r>
              <a:rPr lang="el-GR" sz="2400" dirty="0" smtClean="0"/>
              <a:t>Τσίχλες	καπνιστά ψάρια</a:t>
            </a:r>
          </a:p>
          <a:p>
            <a:pPr>
              <a:spcBef>
                <a:spcPts val="1200"/>
              </a:spcBef>
              <a:buNone/>
            </a:pPr>
            <a:r>
              <a:rPr lang="el-GR" sz="2400" dirty="0" smtClean="0"/>
              <a:t>Μαρμελάδες   Παγωτά</a:t>
            </a:r>
            <a:endParaRPr lang="el-GR" sz="2400" dirty="0"/>
          </a:p>
          <a:p>
            <a:pPr>
              <a:spcBef>
                <a:spcPts val="1200"/>
              </a:spcBef>
              <a:buNone/>
            </a:pPr>
            <a:r>
              <a:rPr lang="el-GR" sz="2400" dirty="0" smtClean="0"/>
              <a:t>Ξίδι		πολτός </a:t>
            </a:r>
            <a:r>
              <a:rPr lang="el-GR" sz="2400" dirty="0" err="1" smtClean="0"/>
              <a:t>θαλ</a:t>
            </a:r>
            <a:r>
              <a:rPr lang="el-GR" sz="2400" dirty="0" smtClean="0"/>
              <a:t>/</a:t>
            </a:r>
            <a:r>
              <a:rPr lang="el-GR" sz="2400" dirty="0" err="1" smtClean="0"/>
              <a:t>νων</a:t>
            </a:r>
            <a:endParaRPr lang="el-GR" sz="2400" dirty="0"/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4572000" y="1556792"/>
            <a:ext cx="0" cy="51125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Ξανθοφύλλες – 161 </a:t>
            </a:r>
            <a:r>
              <a:rPr lang="el-GR" sz="3000" b="0" dirty="0" smtClean="0">
                <a:solidFill>
                  <a:prstClr val="white"/>
                </a:solidFill>
              </a:rPr>
              <a:t>2/3</a:t>
            </a:r>
            <a:endParaRPr lang="el-G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4536504" cy="511256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b="1" dirty="0" err="1" smtClean="0">
                <a:solidFill>
                  <a:schemeClr val="accent5">
                    <a:lumMod val="50000"/>
                  </a:schemeClr>
                </a:solidFill>
              </a:rPr>
              <a:t>Φλαβονοειδή</a:t>
            </a:r>
            <a:r>
              <a:rPr lang="el-GR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l-GR" dirty="0" smtClean="0"/>
              <a:t>Βασική τάξη </a:t>
            </a:r>
            <a:r>
              <a:rPr lang="el-GR" dirty="0" err="1" smtClean="0"/>
              <a:t>φαινολικών</a:t>
            </a:r>
            <a:r>
              <a:rPr lang="el-GR" dirty="0" smtClean="0"/>
              <a:t> ενώσεων</a:t>
            </a:r>
          </a:p>
          <a:p>
            <a:pPr>
              <a:buNone/>
            </a:pPr>
            <a:r>
              <a:rPr lang="el-GR" dirty="0" smtClean="0"/>
              <a:t>&gt;5000 είδη:</a:t>
            </a:r>
          </a:p>
          <a:p>
            <a:r>
              <a:rPr lang="el-GR" dirty="0" err="1" smtClean="0"/>
              <a:t>Φλαβόνες</a:t>
            </a:r>
            <a:endParaRPr lang="el-GR" dirty="0" smtClean="0"/>
          </a:p>
          <a:p>
            <a:r>
              <a:rPr lang="el-GR" dirty="0" err="1" smtClean="0"/>
              <a:t>Ισοφλαβόνες</a:t>
            </a:r>
            <a:endParaRPr lang="el-GR" dirty="0" smtClean="0"/>
          </a:p>
          <a:p>
            <a:r>
              <a:rPr lang="el-GR" dirty="0" err="1" smtClean="0"/>
              <a:t>Φλαβονόλες</a:t>
            </a:r>
            <a:endParaRPr lang="el-GR" dirty="0" smtClean="0"/>
          </a:p>
          <a:p>
            <a:r>
              <a:rPr lang="el-GR" dirty="0" err="1" smtClean="0"/>
              <a:t>Ανθοκυανίνες</a:t>
            </a:r>
            <a:r>
              <a:rPr lang="el-GR" dirty="0" smtClean="0"/>
              <a:t> –Ε163</a:t>
            </a:r>
          </a:p>
          <a:p>
            <a:r>
              <a:rPr lang="el-GR" dirty="0" smtClean="0"/>
              <a:t>Παγωτά, ποτά, χυμός φρούτων</a:t>
            </a:r>
          </a:p>
          <a:p>
            <a:pPr marL="0" indent="0">
              <a:buNone/>
            </a:pPr>
            <a:r>
              <a:rPr lang="el-GR" dirty="0" smtClean="0"/>
              <a:t>Από κουκούτσι σταφυλιού, κόκκινο λάχανο, μούρα, μαύρη σταφίδα, ραπανάκι, γλυκοπατάτα.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D4DD-ECF3-4B90-9B88-41A94324EA30}" type="slidenum">
              <a:rPr lang="el-GR" smtClean="0"/>
              <a:pPr/>
              <a:t>18</a:t>
            </a:fld>
            <a:endParaRPr lang="el-GR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4294967295"/>
          </p:nvPr>
        </p:nvGraphicFramePr>
        <p:xfrm>
          <a:off x="4679950" y="1341438"/>
          <a:ext cx="4464495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165"/>
                <a:gridCol w="1488165"/>
                <a:gridCol w="148816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κατηγορία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ενώσεις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πηγές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φλαβόνες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λουτεολίνη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Κόκκινές</a:t>
                      </a:r>
                      <a:r>
                        <a:rPr lang="el-GR" baseline="0" dirty="0" smtClean="0"/>
                        <a:t> πιπεριές,</a:t>
                      </a:r>
                    </a:p>
                    <a:p>
                      <a:r>
                        <a:rPr lang="el-GR" baseline="0" dirty="0" err="1" smtClean="0"/>
                        <a:t>σέληνο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Ισοφλαβόνες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Γκενιστεϊνη</a:t>
                      </a:r>
                      <a:endParaRPr lang="el-GR" dirty="0" smtClean="0"/>
                    </a:p>
                    <a:p>
                      <a:r>
                        <a:rPr lang="el-GR" dirty="0" err="1" smtClean="0"/>
                        <a:t>Νταιζντεϊνη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Σόγια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Φλαβονόλες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Κατεχίνες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Πράσινο τσάι</a:t>
                      </a:r>
                    </a:p>
                    <a:p>
                      <a:r>
                        <a:rPr lang="el-GR" dirty="0" smtClean="0"/>
                        <a:t>κρασί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Φλαβονόνες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Εσπεριδίνη</a:t>
                      </a:r>
                      <a:endParaRPr lang="el-GR" dirty="0" smtClean="0"/>
                    </a:p>
                    <a:p>
                      <a:r>
                        <a:rPr lang="el-GR" dirty="0" err="1" smtClean="0"/>
                        <a:t>Κερκετίνη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Πορτοκάλια,</a:t>
                      </a:r>
                    </a:p>
                    <a:p>
                      <a:r>
                        <a:rPr lang="el-GR" dirty="0" smtClean="0"/>
                        <a:t>Κρεμμύδια, τσάι, κρασί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Ανθοκυανίνες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Κυανιδίνη</a:t>
                      </a:r>
                      <a:endParaRPr lang="el-GR" dirty="0" smtClean="0"/>
                    </a:p>
                    <a:p>
                      <a:r>
                        <a:rPr lang="el-GR" dirty="0" err="1" smtClean="0"/>
                        <a:t>Δελφινιδίνη</a:t>
                      </a:r>
                      <a:endParaRPr lang="el-GR" dirty="0" smtClean="0"/>
                    </a:p>
                    <a:p>
                      <a:r>
                        <a:rPr lang="el-GR" dirty="0" err="1" smtClean="0"/>
                        <a:t>Μαλβινιδίνη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Κεράσια</a:t>
                      </a:r>
                    </a:p>
                    <a:p>
                      <a:r>
                        <a:rPr lang="el-GR" dirty="0" smtClean="0"/>
                        <a:t>Δαμάσκηνα</a:t>
                      </a:r>
                    </a:p>
                    <a:p>
                      <a:r>
                        <a:rPr lang="el-GR" dirty="0" smtClean="0"/>
                        <a:t>Μούρα</a:t>
                      </a:r>
                    </a:p>
                    <a:p>
                      <a:r>
                        <a:rPr lang="el-GR" dirty="0" smtClean="0"/>
                        <a:t>Σταφύλια</a:t>
                      </a:r>
                    </a:p>
                    <a:p>
                      <a:r>
                        <a:rPr lang="el-GR" dirty="0" smtClean="0"/>
                        <a:t>φράουλες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542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χρώμα των τροφίμων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1</a:t>
            </a:r>
            <a:r>
              <a:rPr lang="el-GR" baseline="30000" dirty="0" smtClean="0"/>
              <a:t>ο</a:t>
            </a:r>
            <a:r>
              <a:rPr lang="el-GR" dirty="0" smtClean="0"/>
              <a:t> σημείο επαφής του καταναλωτή με το τρόφιμο και καθοριστικό για αποδοχή του.</a:t>
            </a:r>
          </a:p>
          <a:p>
            <a:r>
              <a:rPr lang="el-GR" dirty="0" smtClean="0"/>
              <a:t>Καταναλωτής εκτιμά την ποιότητα με:</a:t>
            </a:r>
          </a:p>
          <a:p>
            <a:pPr lvl="1"/>
            <a:r>
              <a:rPr lang="el-GR" dirty="0" smtClean="0"/>
              <a:t>Χρώμα.</a:t>
            </a:r>
          </a:p>
          <a:p>
            <a:pPr lvl="1"/>
            <a:r>
              <a:rPr lang="el-GR" dirty="0" smtClean="0"/>
              <a:t>Υφή.</a:t>
            </a:r>
          </a:p>
          <a:p>
            <a:pPr lvl="1"/>
            <a:r>
              <a:rPr lang="el-GR" dirty="0" smtClean="0"/>
              <a:t>Σχήμα.</a:t>
            </a:r>
          </a:p>
          <a:p>
            <a:pPr lvl="1"/>
            <a:r>
              <a:rPr lang="el-GR" dirty="0" smtClean="0"/>
              <a:t>Άρωμα/γεύση.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D4DD-ECF3-4B90-9B88-41A94324EA30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22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Ξανθοφύλλες – 161 </a:t>
            </a:r>
            <a:r>
              <a:rPr lang="el-GR" sz="3000" b="0" dirty="0" smtClean="0">
                <a:solidFill>
                  <a:prstClr val="white"/>
                </a:solidFill>
              </a:rPr>
              <a:t>3/3</a:t>
            </a:r>
            <a:endParaRPr lang="el-GR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51520" y="1484784"/>
            <a:ext cx="4032448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 err="1" smtClean="0">
                <a:solidFill>
                  <a:schemeClr val="accent5">
                    <a:lumMod val="50000"/>
                  </a:schemeClr>
                </a:solidFill>
              </a:rPr>
              <a:t>Σπιρουλίνα</a:t>
            </a:r>
            <a:endParaRPr lang="el-GR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l-GR" dirty="0" smtClean="0"/>
              <a:t>Μη εγκεκριμένη για χρωστική από ΕΕ.</a:t>
            </a:r>
          </a:p>
          <a:p>
            <a:r>
              <a:rPr lang="el-GR" dirty="0" smtClean="0"/>
              <a:t>Παράγωγο </a:t>
            </a:r>
            <a:r>
              <a:rPr lang="el-GR" dirty="0" err="1" smtClean="0"/>
              <a:t>κυανοβακτηρίων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Μπλε πράσινο.</a:t>
            </a:r>
          </a:p>
          <a:p>
            <a:r>
              <a:rPr lang="el-GR" dirty="0" smtClean="0"/>
              <a:t>Φυσική χρωστική </a:t>
            </a:r>
            <a:r>
              <a:rPr lang="en-US" dirty="0" err="1" smtClean="0"/>
              <a:t>Lina</a:t>
            </a:r>
            <a:r>
              <a:rPr lang="en-US" dirty="0" smtClean="0"/>
              <a:t> blue</a:t>
            </a:r>
            <a:r>
              <a:rPr lang="el-GR" dirty="0" smtClean="0"/>
              <a:t> σε γλυκά, παγωτά.</a:t>
            </a:r>
          </a:p>
          <a:p>
            <a:r>
              <a:rPr lang="el-GR" dirty="0" smtClean="0"/>
              <a:t>Κυρίως ως συμπλήρωμα διατροφής</a:t>
            </a:r>
            <a:r>
              <a:rPr lang="el-GR" dirty="0"/>
              <a:t>.</a:t>
            </a:r>
            <a:endParaRPr lang="el-G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D4DD-ECF3-4B90-9B88-41A94324EA30}" type="slidenum">
              <a:rPr lang="el-GR" smtClean="0"/>
              <a:pPr/>
              <a:t>19</a:t>
            </a:fld>
            <a:endParaRPr lang="el-GR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294967295"/>
          </p:nvPr>
        </p:nvSpPr>
        <p:spPr>
          <a:xfrm>
            <a:off x="4716016" y="1526827"/>
            <a:ext cx="4427984" cy="5331173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l-GR" sz="2400" b="1" dirty="0">
                <a:solidFill>
                  <a:schemeClr val="accent5">
                    <a:lumMod val="50000"/>
                  </a:schemeClr>
                </a:solidFill>
              </a:rPr>
              <a:t>Το κόκκινο </a:t>
            </a:r>
            <a:r>
              <a:rPr lang="el-GR" sz="2400" b="1" dirty="0" smtClean="0">
                <a:solidFill>
                  <a:schemeClr val="accent5">
                    <a:lumMod val="50000"/>
                  </a:schemeClr>
                </a:solidFill>
              </a:rPr>
              <a:t>ρύζι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Μη εγκεκριμένη για χρωστική από ΕΕ γιατί περιέχει ναρκωτική φαρμακευτική ουσία (</a:t>
            </a:r>
            <a:r>
              <a:rPr lang="en-US" sz="2400" dirty="0" smtClean="0"/>
              <a:t>monacolin)</a:t>
            </a:r>
            <a:r>
              <a:rPr lang="el-GR" sz="24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l-GR" sz="2400" dirty="0" err="1" smtClean="0"/>
              <a:t>Πορτοκαλο</a:t>
            </a:r>
            <a:r>
              <a:rPr lang="el-GR" sz="2400" dirty="0" smtClean="0"/>
              <a:t>-κόκκινο χρώμα.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Ζυμωμένο ρύζι από μύκητες.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Άπω Ανατολή σε σκόνη ως: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/>
              <a:t>Αρωματικό.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/>
              <a:t>Χρωστικό.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/>
              <a:t>Συντηρητικό.</a:t>
            </a:r>
          </a:p>
        </p:txBody>
      </p:sp>
      <p:cxnSp>
        <p:nvCxnSpPr>
          <p:cNvPr id="9" name="Ευθεία γραμμή σύνδεσης 8"/>
          <p:cNvCxnSpPr/>
          <p:nvPr/>
        </p:nvCxnSpPr>
        <p:spPr>
          <a:xfrm>
            <a:off x="4572000" y="1556792"/>
            <a:ext cx="0" cy="51125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63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Συνθετικές Χρωστικές</a:t>
            </a:r>
            <a:endParaRPr lang="el-GR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Οι τεχνητές χρωστικές είναι πιο οικονομικές για τον παρασκευαστή τροφίμων.</a:t>
            </a:r>
          </a:p>
          <a:p>
            <a:r>
              <a:rPr lang="el-GR" dirty="0" smtClean="0"/>
              <a:t>Βρίσκουν εφαρμογή στην παρασκευή από:</a:t>
            </a:r>
          </a:p>
          <a:p>
            <a:pPr lvl="1"/>
            <a:r>
              <a:rPr lang="el-GR" dirty="0" smtClean="0"/>
              <a:t>Παγωτά</a:t>
            </a:r>
          </a:p>
          <a:p>
            <a:pPr lvl="1"/>
            <a:r>
              <a:rPr lang="el-GR" dirty="0" smtClean="0"/>
              <a:t>Μπισκότα</a:t>
            </a:r>
          </a:p>
          <a:p>
            <a:pPr lvl="1"/>
            <a:r>
              <a:rPr lang="el-GR" dirty="0" smtClean="0"/>
              <a:t>Αλκοολούχα ποτά</a:t>
            </a:r>
          </a:p>
          <a:p>
            <a:pPr lvl="1"/>
            <a:r>
              <a:rPr lang="el-GR" dirty="0" err="1" smtClean="0"/>
              <a:t>Φρουτοποτά</a:t>
            </a:r>
            <a:endParaRPr lang="el-GR" dirty="0" smtClean="0"/>
          </a:p>
          <a:p>
            <a:pPr lvl="1"/>
            <a:r>
              <a:rPr lang="el-GR" dirty="0" smtClean="0"/>
              <a:t>Καρυκεύματα</a:t>
            </a:r>
          </a:p>
          <a:p>
            <a:pPr lvl="1"/>
            <a:r>
              <a:rPr lang="el-GR" dirty="0" smtClean="0"/>
              <a:t>Σιρόπια</a:t>
            </a:r>
          </a:p>
          <a:p>
            <a:pPr lvl="1"/>
            <a:r>
              <a:rPr lang="el-GR" dirty="0" err="1" smtClean="0"/>
              <a:t>Κρεατοσκευάσματα</a:t>
            </a:r>
            <a:endParaRPr lang="el-G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D4DD-ECF3-4B90-9B88-41A94324EA30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41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Προστίθενται στα τρόφιμα</a:t>
            </a:r>
            <a:endParaRPr lang="el-G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1484784"/>
            <a:ext cx="3960440" cy="53285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sz="2300" dirty="0" smtClean="0"/>
              <a:t>Προϊόντα ζαχαροπλαστικής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sz="2300" dirty="0" smtClean="0"/>
              <a:t>Μη αλκοολούχα ποτά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sz="2300" dirty="0" smtClean="0"/>
              <a:t>Ενεργειακά ποτά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sz="2300" dirty="0" smtClean="0"/>
              <a:t>Στιγμιαίες σούπες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sz="2300" dirty="0" smtClean="0"/>
              <a:t>Μαρμελάδες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sz="2300" dirty="0" smtClean="0"/>
              <a:t>Τουρσί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sz="2300" dirty="0" smtClean="0"/>
              <a:t>Γιαούρτι, γαλακτοκομικά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sz="2300" dirty="0" smtClean="0"/>
              <a:t>Κονσέρβες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sz="2300" dirty="0" smtClean="0"/>
              <a:t>Αρτοσκευάσματα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sz="2300" dirty="0" err="1" smtClean="0"/>
              <a:t>Ιχθοσκευάσματα</a:t>
            </a:r>
            <a:r>
              <a:rPr lang="el-GR" sz="2300" dirty="0" smtClean="0"/>
              <a:t>, καπνιστά θαλασσινά και κρέας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D4DD-ECF3-4B90-9B88-41A94324EA30}" type="slidenum">
              <a:rPr lang="el-GR" smtClean="0"/>
              <a:pPr/>
              <a:t>21</a:t>
            </a:fld>
            <a:endParaRPr lang="el-GR"/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4860032" y="1484784"/>
            <a:ext cx="4038600" cy="504031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l-GR" sz="2300" dirty="0" smtClean="0"/>
              <a:t>Βαφή κερασιών</a:t>
            </a:r>
          </a:p>
          <a:p>
            <a:pPr>
              <a:spcBef>
                <a:spcPts val="600"/>
              </a:spcBef>
            </a:pPr>
            <a:r>
              <a:rPr lang="el-GR" sz="2300" dirty="0" smtClean="0"/>
              <a:t>Αβγά ψαριών</a:t>
            </a:r>
          </a:p>
          <a:p>
            <a:pPr>
              <a:spcBef>
                <a:spcPts val="600"/>
              </a:spcBef>
            </a:pPr>
            <a:r>
              <a:rPr lang="el-GR" sz="2300" dirty="0" smtClean="0"/>
              <a:t>Οινοπνευματώδη ποτά</a:t>
            </a:r>
          </a:p>
          <a:p>
            <a:pPr>
              <a:spcBef>
                <a:spcPts val="600"/>
              </a:spcBef>
            </a:pPr>
            <a:r>
              <a:rPr lang="el-GR" sz="2300" dirty="0" smtClean="0"/>
              <a:t>Καραμέλες</a:t>
            </a:r>
          </a:p>
          <a:p>
            <a:pPr>
              <a:spcBef>
                <a:spcPts val="600"/>
              </a:spcBef>
            </a:pPr>
            <a:r>
              <a:rPr lang="el-GR" sz="2300" dirty="0" smtClean="0"/>
              <a:t>Ζελέ</a:t>
            </a:r>
          </a:p>
          <a:p>
            <a:pPr>
              <a:spcBef>
                <a:spcPts val="600"/>
              </a:spcBef>
            </a:pPr>
            <a:r>
              <a:rPr lang="el-GR" sz="2300" dirty="0" smtClean="0"/>
              <a:t>Παγωτά</a:t>
            </a:r>
          </a:p>
          <a:p>
            <a:pPr>
              <a:spcBef>
                <a:spcPts val="600"/>
              </a:spcBef>
            </a:pPr>
            <a:r>
              <a:rPr lang="el-GR" sz="2300" dirty="0" smtClean="0"/>
              <a:t>Γκοφρέτες</a:t>
            </a:r>
          </a:p>
          <a:p>
            <a:pPr>
              <a:spcBef>
                <a:spcPts val="600"/>
              </a:spcBef>
            </a:pPr>
            <a:r>
              <a:rPr lang="el-GR" sz="2300" dirty="0" smtClean="0"/>
              <a:t>Μπισκότα</a:t>
            </a:r>
          </a:p>
          <a:p>
            <a:pPr>
              <a:spcBef>
                <a:spcPts val="600"/>
              </a:spcBef>
            </a:pPr>
            <a:r>
              <a:rPr lang="el-GR" sz="2300" dirty="0" smtClean="0"/>
              <a:t>Επικάλυψη κέικ σοκολάτας</a:t>
            </a:r>
          </a:p>
          <a:p>
            <a:pPr>
              <a:spcBef>
                <a:spcPts val="600"/>
              </a:spcBef>
            </a:pPr>
            <a:r>
              <a:rPr lang="el-GR" sz="2300" dirty="0" smtClean="0"/>
              <a:t>Ξηροί καρποί</a:t>
            </a:r>
          </a:p>
          <a:p>
            <a:pPr>
              <a:spcBef>
                <a:spcPts val="600"/>
              </a:spcBef>
            </a:pPr>
            <a:r>
              <a:rPr lang="el-GR" sz="2300" dirty="0" smtClean="0"/>
              <a:t>Περίβλημα στα τυροκομικά</a:t>
            </a:r>
          </a:p>
        </p:txBody>
      </p:sp>
      <p:cxnSp>
        <p:nvCxnSpPr>
          <p:cNvPr id="9" name="Ευθεία γραμμή σύνδεσης 8"/>
          <p:cNvCxnSpPr/>
          <p:nvPr/>
        </p:nvCxnSpPr>
        <p:spPr>
          <a:xfrm>
            <a:off x="4716016" y="1556792"/>
            <a:ext cx="0" cy="51125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13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Πιθανές παρενέργειες</a:t>
            </a:r>
            <a:endParaRPr lang="el-GR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51520" y="1484784"/>
            <a:ext cx="3960440" cy="5112568"/>
          </a:xfrm>
        </p:spPr>
        <p:txBody>
          <a:bodyPr/>
          <a:lstStyle/>
          <a:p>
            <a:r>
              <a:rPr lang="el-GR" dirty="0" smtClean="0"/>
              <a:t>Αλλεργίες</a:t>
            </a:r>
          </a:p>
          <a:p>
            <a:r>
              <a:rPr lang="el-GR" dirty="0" smtClean="0"/>
              <a:t>Θυρεοειδής παιδιών Ε127</a:t>
            </a:r>
          </a:p>
          <a:p>
            <a:r>
              <a:rPr lang="el-GR" dirty="0" err="1" smtClean="0"/>
              <a:t>Φωτοτοξικότητα</a:t>
            </a:r>
            <a:r>
              <a:rPr lang="el-GR" dirty="0" smtClean="0"/>
              <a:t> Ε127</a:t>
            </a:r>
          </a:p>
          <a:p>
            <a:r>
              <a:rPr lang="el-GR" dirty="0" smtClean="0"/>
              <a:t>Εξανθήματα</a:t>
            </a:r>
          </a:p>
          <a:p>
            <a:r>
              <a:rPr lang="el-GR" dirty="0" smtClean="0"/>
              <a:t>Κνησμό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D4DD-ECF3-4B90-9B88-41A94324EA30}" type="slidenum">
              <a:rPr lang="el-GR" smtClean="0"/>
              <a:pPr/>
              <a:t>22</a:t>
            </a:fld>
            <a:endParaRPr lang="el-GR"/>
          </a:p>
        </p:txBody>
      </p:sp>
      <p:sp>
        <p:nvSpPr>
          <p:cNvPr id="13" name="Content Placeholder 12"/>
          <p:cNvSpPr>
            <a:spLocks noGrp="1"/>
          </p:cNvSpPr>
          <p:nvPr>
            <p:ph sz="half" idx="4294967295"/>
          </p:nvPr>
        </p:nvSpPr>
        <p:spPr>
          <a:xfrm>
            <a:off x="4716016" y="1484784"/>
            <a:ext cx="4038600" cy="50403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 smtClean="0"/>
              <a:t>Ε151 μεταβολίτες από δράση εντερικών βακτηρίων εκκρίνονται στα ούρα.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 err="1" smtClean="0"/>
              <a:t>Δυσαπορρόφηση</a:t>
            </a:r>
            <a:r>
              <a:rPr lang="el-GR" sz="2400" dirty="0" smtClean="0"/>
              <a:t>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 smtClean="0"/>
              <a:t>Σπάνια δύσπνοια, οίδημα, ναυτία, έμετος, υπέρταση</a:t>
            </a:r>
            <a:r>
              <a:rPr lang="el-GR" sz="2400" dirty="0"/>
              <a:t>.</a:t>
            </a:r>
            <a:endParaRPr lang="el-GR" sz="2400" dirty="0" smtClean="0"/>
          </a:p>
        </p:txBody>
      </p:sp>
      <p:cxnSp>
        <p:nvCxnSpPr>
          <p:cNvPr id="9" name="Ευθεία γραμμή σύνδεσης 8"/>
          <p:cNvCxnSpPr/>
          <p:nvPr/>
        </p:nvCxnSpPr>
        <p:spPr>
          <a:xfrm>
            <a:off x="4572000" y="1556792"/>
            <a:ext cx="0" cy="29523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17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Ορισμένες τεχνητές χρωστικές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231497"/>
              </p:ext>
            </p:extLst>
          </p:nvPr>
        </p:nvGraphicFramePr>
        <p:xfrm>
          <a:off x="107504" y="1484784"/>
          <a:ext cx="8928992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3443"/>
                <a:gridCol w="1989518"/>
                <a:gridCol w="597845"/>
                <a:gridCol w="3349609"/>
                <a:gridCol w="181857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Αρίθμηση</a:t>
                      </a:r>
                      <a:r>
                        <a:rPr lang="el-GR" sz="1800" baseline="0" dirty="0" smtClean="0"/>
                        <a:t> ΕΟΚ</a:t>
                      </a:r>
                      <a:endParaRPr lang="el-GR" sz="18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Ονομασία</a:t>
                      </a:r>
                      <a:endParaRPr lang="el-GR" sz="18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ADI</a:t>
                      </a:r>
                      <a:endParaRPr lang="el-GR" sz="18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Τρόφιμα</a:t>
                      </a:r>
                      <a:endParaRPr lang="el-GR" sz="18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Πιθανές Παρενέργειες</a:t>
                      </a:r>
                      <a:endParaRPr lang="el-GR" sz="1800" dirty="0"/>
                    </a:p>
                  </a:txBody>
                  <a:tcPr marL="96026" marR="96026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Ε102</a:t>
                      </a:r>
                      <a:endParaRPr lang="el-GR" sz="18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err="1" smtClean="0"/>
                        <a:t>Ταρτραζίνη</a:t>
                      </a:r>
                      <a:endParaRPr lang="el-GR" sz="18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7,5</a:t>
                      </a:r>
                      <a:endParaRPr lang="el-GR" sz="18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r>
                        <a:rPr lang="el-GR" sz="1800" dirty="0" err="1" smtClean="0"/>
                        <a:t>Υδατοδιαλυτή</a:t>
                      </a:r>
                      <a:r>
                        <a:rPr lang="el-GR" sz="1800" baseline="0" dirty="0" smtClean="0"/>
                        <a:t> χρωστική σε:</a:t>
                      </a:r>
                    </a:p>
                    <a:p>
                      <a:r>
                        <a:rPr lang="el-GR" sz="1800" baseline="0" dirty="0" smtClean="0"/>
                        <a:t>προϊόντα ζαχαροπλαστικής</a:t>
                      </a:r>
                    </a:p>
                    <a:p>
                      <a:r>
                        <a:rPr lang="el-GR" sz="1800" baseline="0" dirty="0" smtClean="0"/>
                        <a:t>Μη αλκοολούχα ποτά</a:t>
                      </a:r>
                    </a:p>
                    <a:p>
                      <a:r>
                        <a:rPr lang="el-GR" sz="1800" baseline="0" dirty="0" smtClean="0"/>
                        <a:t>Ενεργειακά ποτά</a:t>
                      </a:r>
                    </a:p>
                    <a:p>
                      <a:r>
                        <a:rPr lang="el-GR" sz="1800" baseline="0" dirty="0" smtClean="0"/>
                        <a:t>Αρτοσκευάσματα</a:t>
                      </a:r>
                    </a:p>
                    <a:p>
                      <a:r>
                        <a:rPr lang="el-GR" sz="1800" baseline="0" dirty="0" smtClean="0"/>
                        <a:t>Στιγμιαίες σούπες</a:t>
                      </a:r>
                    </a:p>
                    <a:p>
                      <a:r>
                        <a:rPr lang="el-GR" sz="1800" baseline="0" dirty="0" smtClean="0"/>
                        <a:t>Μαρμελάδα τουρσί</a:t>
                      </a:r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Ευαισθησία αλλεργικών και ασθματικών</a:t>
                      </a:r>
                      <a:r>
                        <a:rPr lang="el-GR" sz="1800" baseline="0" dirty="0" smtClean="0"/>
                        <a:t> ατόμων, κυρίως στους ευαίσθητους στην ασπιρίνη</a:t>
                      </a:r>
                      <a:endParaRPr lang="el-GR" sz="1800" dirty="0"/>
                    </a:p>
                  </a:txBody>
                  <a:tcPr marL="96026" marR="96026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Ε104</a:t>
                      </a:r>
                      <a:endParaRPr lang="el-GR" sz="18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Κίτρινο</a:t>
                      </a:r>
                      <a:r>
                        <a:rPr lang="el-GR" sz="1800" baseline="0" dirty="0" smtClean="0"/>
                        <a:t> </a:t>
                      </a:r>
                      <a:r>
                        <a:rPr lang="el-GR" sz="1800" baseline="0" dirty="0" err="1" smtClean="0"/>
                        <a:t>κινόλης</a:t>
                      </a:r>
                      <a:endParaRPr lang="el-GR" sz="18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0,5</a:t>
                      </a:r>
                      <a:endParaRPr lang="el-GR" sz="18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Πολύ ευδιάλυτη</a:t>
                      </a:r>
                      <a:r>
                        <a:rPr lang="el-GR" sz="1800" baseline="0" dirty="0" smtClean="0"/>
                        <a:t> στο νερό σε διάφορα προϊόντα</a:t>
                      </a:r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-</a:t>
                      </a:r>
                      <a:endParaRPr lang="el-GR" sz="1800" dirty="0"/>
                    </a:p>
                  </a:txBody>
                  <a:tcPr marL="96026" marR="96026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Ε110</a:t>
                      </a:r>
                      <a:endParaRPr lang="el-GR" sz="18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Κίτρινο </a:t>
                      </a:r>
                      <a:r>
                        <a:rPr lang="en-US" sz="1800" dirty="0" smtClean="0"/>
                        <a:t>sunset FCF</a:t>
                      </a:r>
                      <a:endParaRPr lang="el-GR" sz="18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l-GR" sz="18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Υδροδιαλυτή</a:t>
                      </a:r>
                    </a:p>
                    <a:p>
                      <a:r>
                        <a:rPr lang="el-GR" sz="1800" dirty="0" smtClean="0"/>
                        <a:t>Σε τρόφιμα που θα θερμανθούν : μαρμελάδες, Ζαχαρωτά ,σούπες</a:t>
                      </a:r>
                      <a:endParaRPr lang="el-GR" sz="18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Ευαισθησία αλλεργικών και ασθματικών</a:t>
                      </a:r>
                      <a:r>
                        <a:rPr lang="el-GR" sz="1800" baseline="0" dirty="0" smtClean="0"/>
                        <a:t> ατόμων, κυρίως στους ευαίσθητους στην ασπιρίνη</a:t>
                      </a:r>
                      <a:endParaRPr lang="el-GR" sz="1800" dirty="0"/>
                    </a:p>
                  </a:txBody>
                  <a:tcPr marL="96026" marR="96026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76256" y="6492875"/>
            <a:ext cx="2133600" cy="365125"/>
          </a:xfrm>
        </p:spPr>
        <p:txBody>
          <a:bodyPr/>
          <a:lstStyle/>
          <a:p>
            <a:fld id="{3D7ED4DD-ECF3-4B90-9B88-41A94324EA30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800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prstClr val="white"/>
                </a:solidFill>
              </a:rPr>
              <a:t>Ορισμένες τεχνητές χρωστικές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endParaRPr lang="el-GR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764304"/>
              </p:ext>
            </p:extLst>
          </p:nvPr>
        </p:nvGraphicFramePr>
        <p:xfrm>
          <a:off x="101519" y="1484313"/>
          <a:ext cx="8940963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815"/>
                <a:gridCol w="1800200"/>
                <a:gridCol w="659348"/>
                <a:gridCol w="2808312"/>
                <a:gridCol w="25922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Αρίθμηση ΕΟΚ</a:t>
                      </a:r>
                      <a:endParaRPr lang="el-GR" sz="18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Ονομασία</a:t>
                      </a:r>
                      <a:endParaRPr lang="el-GR" sz="18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ADI</a:t>
                      </a:r>
                      <a:endParaRPr lang="el-GR" sz="18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Τρόφιμα</a:t>
                      </a:r>
                      <a:endParaRPr lang="el-GR" sz="18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Πιθανές παρενέργειες</a:t>
                      </a:r>
                      <a:endParaRPr lang="el-GR" sz="1800" dirty="0"/>
                    </a:p>
                  </a:txBody>
                  <a:tcPr marL="96026" marR="96026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Ε124</a:t>
                      </a:r>
                      <a:endParaRPr lang="el-GR" sz="18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err="1" smtClean="0"/>
                        <a:t>Πονσώ</a:t>
                      </a:r>
                      <a:r>
                        <a:rPr lang="el-GR" sz="1800" baseline="0" dirty="0" smtClean="0"/>
                        <a:t> 4</a:t>
                      </a:r>
                      <a:r>
                        <a:rPr lang="en-US" sz="1800" baseline="0" dirty="0" smtClean="0"/>
                        <a:t>R</a:t>
                      </a:r>
                      <a:endParaRPr lang="el-GR" sz="1800" baseline="0" dirty="0" smtClean="0"/>
                    </a:p>
                    <a:p>
                      <a:pPr algn="ctr"/>
                      <a:r>
                        <a:rPr lang="el-GR" sz="1800" baseline="0" dirty="0" smtClean="0">
                          <a:solidFill>
                            <a:srgbClr val="C00000"/>
                          </a:solidFill>
                        </a:rPr>
                        <a:t>Απαγορευμένο στις ΗΠΑ</a:t>
                      </a:r>
                      <a:endParaRPr lang="el-GR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0,7</a:t>
                      </a:r>
                      <a:endParaRPr lang="el-GR" sz="18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r>
                        <a:rPr lang="el-GR" sz="1800" dirty="0" err="1" smtClean="0"/>
                        <a:t>Υδατοδιαλυτή</a:t>
                      </a:r>
                      <a:r>
                        <a:rPr lang="el-GR" sz="1800" baseline="0" dirty="0" smtClean="0"/>
                        <a:t> χρωστική σε</a:t>
                      </a:r>
                    </a:p>
                    <a:p>
                      <a:r>
                        <a:rPr lang="el-GR" sz="1800" baseline="0" dirty="0" smtClean="0"/>
                        <a:t>Καραμέλες, μαρμελάδες, ζελέ, παγωτά, γκοφρέτες, μπισκότα, στιγμ. σούπες</a:t>
                      </a:r>
                      <a:endParaRPr lang="el-GR" sz="18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Ευαισθησία αλλεργικών και ασθματικών</a:t>
                      </a:r>
                      <a:r>
                        <a:rPr lang="el-GR" sz="1800" baseline="0" dirty="0" smtClean="0"/>
                        <a:t> ατόμων, κυρίως στους ευαίσθητους στην ασπιρίνη</a:t>
                      </a:r>
                      <a:endParaRPr lang="el-GR" sz="1800" dirty="0"/>
                    </a:p>
                  </a:txBody>
                  <a:tcPr marL="96026" marR="96026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Ε129</a:t>
                      </a:r>
                      <a:endParaRPr lang="el-GR" sz="18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Ερυθρό </a:t>
                      </a:r>
                      <a:r>
                        <a:rPr lang="en-US" sz="1800" dirty="0" err="1" smtClean="0"/>
                        <a:t>Allura</a:t>
                      </a:r>
                      <a:r>
                        <a:rPr lang="en-US" sz="1800" baseline="0" dirty="0" smtClean="0"/>
                        <a:t> AC</a:t>
                      </a:r>
                      <a:endParaRPr lang="el-GR" sz="18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l-GR" sz="18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r>
                        <a:rPr lang="el-GR" sz="1800" dirty="0" err="1" smtClean="0"/>
                        <a:t>Υδατοδιαλυτή</a:t>
                      </a:r>
                      <a:r>
                        <a:rPr lang="el-GR" sz="1800" baseline="0" dirty="0" smtClean="0"/>
                        <a:t> χρωστική σε</a:t>
                      </a:r>
                    </a:p>
                    <a:p>
                      <a:r>
                        <a:rPr lang="el-GR" sz="1800" baseline="0" dirty="0" smtClean="0"/>
                        <a:t>Καραμέλες, παγωτά, προϊόντα αρτοποιίας, μη αλκοολούχα ποτά, </a:t>
                      </a:r>
                      <a:r>
                        <a:rPr lang="el-GR" sz="1800" baseline="0" dirty="0" err="1" smtClean="0"/>
                        <a:t>ιχθυοσκευάσματα</a:t>
                      </a:r>
                      <a:endParaRPr lang="el-GR" sz="18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r>
                        <a:rPr lang="el-GR" sz="1800" baseline="0" dirty="0" smtClean="0"/>
                        <a:t>εμφάνιση εξανθημάτων σε άτομα με ευαίσθητο δέρμα</a:t>
                      </a:r>
                      <a:endParaRPr lang="el-GR" sz="1800" dirty="0"/>
                    </a:p>
                  </a:txBody>
                  <a:tcPr marL="96026" marR="96026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Ε122</a:t>
                      </a:r>
                      <a:endParaRPr lang="el-GR" sz="18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err="1" smtClean="0"/>
                        <a:t>Καρμοϊσίνη</a:t>
                      </a:r>
                      <a:r>
                        <a:rPr lang="el-GR" sz="1800" dirty="0" smtClean="0"/>
                        <a:t>, </a:t>
                      </a:r>
                      <a:r>
                        <a:rPr lang="el-GR" sz="1800" dirty="0" err="1" smtClean="0"/>
                        <a:t>Αζωρουμπίνη</a:t>
                      </a:r>
                      <a:endParaRPr lang="el-GR" sz="18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4</a:t>
                      </a:r>
                      <a:endParaRPr lang="el-GR" sz="18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Κόκκινη </a:t>
                      </a:r>
                      <a:r>
                        <a:rPr lang="el-GR" sz="1800" dirty="0" err="1" smtClean="0"/>
                        <a:t>υδατοδιαλυτή</a:t>
                      </a:r>
                      <a:r>
                        <a:rPr lang="el-GR" sz="1800" baseline="0" dirty="0" smtClean="0"/>
                        <a:t> σε αμυγδαλωτά, μαρμελάδες, γιαούρτι, κονσέρβες, αρτοσκευάσματα</a:t>
                      </a:r>
                      <a:endParaRPr lang="el-GR" sz="1800" dirty="0"/>
                    </a:p>
                  </a:txBody>
                  <a:tcPr marL="96026" marR="960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Ευαισθησία αλλεργικών και ασθματικών</a:t>
                      </a:r>
                      <a:r>
                        <a:rPr lang="el-GR" sz="1800" baseline="0" dirty="0" smtClean="0"/>
                        <a:t> ατόμων, κυρίως στους ευαίσθητους στην ασπιρίνη</a:t>
                      </a:r>
                      <a:endParaRPr lang="el-GR" sz="1800" dirty="0" smtClean="0"/>
                    </a:p>
                  </a:txBody>
                  <a:tcPr marL="96026" marR="96026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D4DD-ECF3-4B90-9B88-41A94324EA30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665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Σταθεροποιητές χρωστικών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Σταθεροποιούν τις φυσικές χρωστικές ώστε </a:t>
            </a:r>
          </a:p>
          <a:p>
            <a:r>
              <a:rPr lang="el-GR" dirty="0" smtClean="0"/>
              <a:t>να μην αποχρωματίζονται ή </a:t>
            </a:r>
          </a:p>
          <a:p>
            <a:r>
              <a:rPr lang="el-GR" dirty="0" smtClean="0"/>
              <a:t>να μην αλλοιώνεται </a:t>
            </a:r>
          </a:p>
          <a:p>
            <a:pPr>
              <a:buNone/>
            </a:pPr>
            <a:r>
              <a:rPr lang="el-GR" dirty="0" smtClean="0"/>
              <a:t>το χρώμα τους </a:t>
            </a:r>
          </a:p>
          <a:p>
            <a:r>
              <a:rPr lang="el-GR" dirty="0" smtClean="0"/>
              <a:t>στην επεξεργασία</a:t>
            </a:r>
          </a:p>
          <a:p>
            <a:r>
              <a:rPr lang="el-GR" dirty="0"/>
              <a:t>σ</a:t>
            </a:r>
            <a:r>
              <a:rPr lang="el-GR" dirty="0" smtClean="0"/>
              <a:t>την αποθήκευση</a:t>
            </a:r>
          </a:p>
          <a:p>
            <a:pPr marL="0" indent="0">
              <a:buNone/>
            </a:pPr>
            <a:r>
              <a:rPr lang="el-GR" dirty="0" smtClean="0"/>
              <a:t>Πχ προσθήκη νιτρωδών κ νιτρικών αλάτων για να διατηρηθεί η κόκκινη χρωστική της μυοσφαιρίνης στα </a:t>
            </a:r>
            <a:r>
              <a:rPr lang="el-GR" dirty="0" err="1" smtClean="0"/>
              <a:t>κρεατοσκευάσματα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D4DD-ECF3-4B90-9B88-41A94324EA30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352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prstClr val="white"/>
                </a:solidFill>
              </a:rPr>
              <a:t>Σταθεροποιητές χρωστικών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endParaRPr lang="el-GR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328592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  <a:spcBef>
                <a:spcPts val="900"/>
              </a:spcBef>
            </a:pPr>
            <a:r>
              <a:rPr lang="el-GR" sz="2200" dirty="0" smtClean="0"/>
              <a:t>Για το χρώμα της χλωροφύλλης: </a:t>
            </a:r>
            <a:r>
              <a:rPr lang="en-US" sz="2200" dirty="0" smtClean="0"/>
              <a:t>Cu </a:t>
            </a:r>
            <a:r>
              <a:rPr lang="el-GR" sz="2200" dirty="0" smtClean="0"/>
              <a:t>αντί για</a:t>
            </a:r>
            <a:r>
              <a:rPr lang="en-US" sz="2200" dirty="0" smtClean="0"/>
              <a:t> Mg</a:t>
            </a:r>
            <a:r>
              <a:rPr lang="el-GR" sz="2200" dirty="0" smtClean="0"/>
              <a:t>.</a:t>
            </a:r>
          </a:p>
          <a:p>
            <a:pPr>
              <a:lnSpc>
                <a:spcPct val="105000"/>
              </a:lnSpc>
              <a:spcBef>
                <a:spcPts val="900"/>
              </a:spcBef>
            </a:pPr>
            <a:r>
              <a:rPr lang="el-GR" sz="2200" dirty="0" smtClean="0"/>
              <a:t>Για φωτεινότερη απόχρωση: Λευκαντικές ουσίες πχ </a:t>
            </a:r>
            <a:r>
              <a:rPr lang="en-US" sz="2200" dirty="0" smtClean="0"/>
              <a:t>SO2 </a:t>
            </a:r>
            <a:r>
              <a:rPr lang="el-GR" sz="2200" dirty="0" smtClean="0"/>
              <a:t>-&gt; αναστέλλει οξείδωση που μεταβάλλει χρώμα τροφίμων.</a:t>
            </a:r>
          </a:p>
          <a:p>
            <a:pPr>
              <a:lnSpc>
                <a:spcPct val="105000"/>
              </a:lnSpc>
              <a:spcBef>
                <a:spcPts val="900"/>
              </a:spcBef>
            </a:pPr>
            <a:r>
              <a:rPr lang="el-GR" sz="2200" dirty="0" smtClean="0"/>
              <a:t>Πολλές απορροφούν/δεσμεύουν οξυγόνο για να αποφευχθεί οξείδωση = αντιοξειδωτικά.</a:t>
            </a:r>
          </a:p>
          <a:p>
            <a:pPr lvl="1">
              <a:lnSpc>
                <a:spcPct val="105000"/>
              </a:lnSpc>
              <a:spcBef>
                <a:spcPts val="900"/>
              </a:spcBef>
              <a:buNone/>
            </a:pPr>
            <a:r>
              <a:rPr lang="el-GR" sz="2200" dirty="0" smtClean="0"/>
              <a:t>Πχ </a:t>
            </a:r>
            <a:r>
              <a:rPr lang="el-GR" sz="2200" dirty="0" err="1" smtClean="0"/>
              <a:t>Ασκορβικό</a:t>
            </a:r>
            <a:r>
              <a:rPr lang="el-GR" sz="2200" dirty="0" smtClean="0"/>
              <a:t> οξύ Ε300 </a:t>
            </a:r>
          </a:p>
          <a:p>
            <a:pPr lvl="1">
              <a:lnSpc>
                <a:spcPct val="105000"/>
              </a:lnSpc>
              <a:spcBef>
                <a:spcPts val="900"/>
              </a:spcBef>
            </a:pPr>
            <a:r>
              <a:rPr lang="el-GR" sz="2200" dirty="0" smtClean="0"/>
              <a:t>στα ροδάκινα κομπόστα,  </a:t>
            </a:r>
          </a:p>
          <a:p>
            <a:pPr lvl="1">
              <a:lnSpc>
                <a:spcPct val="105000"/>
              </a:lnSpc>
              <a:spcBef>
                <a:spcPts val="900"/>
              </a:spcBef>
            </a:pPr>
            <a:r>
              <a:rPr lang="el-GR" sz="2200" dirty="0" smtClean="0"/>
              <a:t>στο κρασί,</a:t>
            </a:r>
          </a:p>
          <a:p>
            <a:pPr lvl="1">
              <a:lnSpc>
                <a:spcPct val="105000"/>
              </a:lnSpc>
              <a:spcBef>
                <a:spcPts val="900"/>
              </a:spcBef>
            </a:pPr>
            <a:r>
              <a:rPr lang="el-GR" sz="2200" dirty="0" smtClean="0"/>
              <a:t>Στους χυμούς φρούτων,</a:t>
            </a:r>
          </a:p>
          <a:p>
            <a:pPr lvl="1">
              <a:lnSpc>
                <a:spcPct val="105000"/>
              </a:lnSpc>
              <a:spcBef>
                <a:spcPts val="900"/>
              </a:spcBef>
            </a:pPr>
            <a:r>
              <a:rPr lang="el-GR" sz="2200" dirty="0"/>
              <a:t>π</a:t>
            </a:r>
            <a:r>
              <a:rPr lang="el-GR" sz="2200" dirty="0" smtClean="0"/>
              <a:t>αιδικές τροφές.</a:t>
            </a:r>
          </a:p>
          <a:p>
            <a:pPr marL="355600" lvl="1" indent="4763">
              <a:lnSpc>
                <a:spcPct val="105000"/>
              </a:lnSpc>
              <a:spcBef>
                <a:spcPts val="900"/>
              </a:spcBef>
              <a:buNone/>
            </a:pPr>
            <a:r>
              <a:rPr lang="el-GR" sz="2200" dirty="0" smtClean="0"/>
              <a:t>Πχ χλωριούχος κασσίτερος Ε512 για διατήρηση χρώματος και </a:t>
            </a:r>
            <a:r>
              <a:rPr lang="el-GR" sz="2200" dirty="0" err="1" smtClean="0"/>
              <a:t>αντιοξείδωση</a:t>
            </a:r>
            <a:r>
              <a:rPr lang="el-GR" sz="2200" dirty="0" smtClean="0"/>
              <a:t> σε εμφιαλωμένα/κονσερβοποιημένα τρόφιμα.</a:t>
            </a:r>
            <a:endParaRPr lang="el-GR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D4DD-ECF3-4B90-9B88-41A94324EA30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7142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Συνθετικές χρωστικές και υγεία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Πιο ενοχοποιημένες από τα άλλα πρόσθετα ιδιαίτερα για υγεία παιδιών, εγκύων, ασθενών.</a:t>
            </a:r>
          </a:p>
          <a:p>
            <a:r>
              <a:rPr lang="el-GR" dirty="0" err="1" smtClean="0"/>
              <a:t>Υπερκινινητικά</a:t>
            </a:r>
            <a:r>
              <a:rPr lang="el-GR" dirty="0" smtClean="0"/>
              <a:t> τα φυσιολογικά παιδιά 3-8 χρόνων από συνθετικές χρωστικές (Ε102, 104, 110, 124 129, 122) και βενζοϊκό νάτριο (συντηρητικό Ε211).</a:t>
            </a:r>
          </a:p>
          <a:p>
            <a:pPr lvl="1"/>
            <a:r>
              <a:rPr lang="el-GR" dirty="0" smtClean="0"/>
              <a:t>Απόσπαση προσοχής, μαθησιακές δυσκολίες, προβλήματα ανάπτυξης.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D4DD-ECF3-4B90-9B88-41A94324EA30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308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prstClr val="white"/>
                </a:solidFill>
              </a:rPr>
              <a:t>Συνθετικές χρωστικές και υγεία </a:t>
            </a:r>
            <a:r>
              <a:rPr lang="el-GR" sz="3000" b="0" dirty="0" smtClean="0">
                <a:solidFill>
                  <a:prstClr val="white"/>
                </a:solidFill>
              </a:rPr>
              <a:t>2/3</a:t>
            </a:r>
            <a:endParaRPr lang="el-GR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Ευαισθησίες και αλλεργίες</a:t>
            </a:r>
          </a:p>
          <a:p>
            <a:r>
              <a:rPr lang="el-GR" dirty="0" err="1" smtClean="0"/>
              <a:t>Ταρτραζίνη</a:t>
            </a:r>
            <a:r>
              <a:rPr lang="el-GR" dirty="0" smtClean="0"/>
              <a:t> Ε102</a:t>
            </a:r>
          </a:p>
          <a:p>
            <a:pPr lvl="1"/>
            <a:r>
              <a:rPr lang="el-GR" dirty="0" smtClean="0"/>
              <a:t>Κνίδωση</a:t>
            </a:r>
          </a:p>
          <a:p>
            <a:pPr lvl="1"/>
            <a:r>
              <a:rPr lang="el-GR" dirty="0" smtClean="0"/>
              <a:t>Ημικρανίες</a:t>
            </a:r>
          </a:p>
          <a:p>
            <a:pPr lvl="1"/>
            <a:r>
              <a:rPr lang="el-GR" dirty="0" smtClean="0"/>
              <a:t>Διάρροια</a:t>
            </a:r>
          </a:p>
          <a:p>
            <a:pPr lvl="1"/>
            <a:r>
              <a:rPr lang="el-GR" dirty="0" smtClean="0"/>
              <a:t>Ρινική συμφόρηση</a:t>
            </a:r>
          </a:p>
          <a:p>
            <a:pPr lvl="1"/>
            <a:r>
              <a:rPr lang="el-GR" dirty="0" smtClean="0"/>
              <a:t>Άγχος/κατάθλιψη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D4DD-ECF3-4B90-9B88-41A94324EA30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191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Χρώμα συνδέεται με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Ωριμότητα πχ φρούτων.</a:t>
            </a:r>
          </a:p>
          <a:p>
            <a:r>
              <a:rPr lang="el-GR" dirty="0" smtClean="0"/>
              <a:t>Συνθήκες επεξεργασίας πχ αλεύρι.</a:t>
            </a:r>
          </a:p>
          <a:p>
            <a:r>
              <a:rPr lang="el-GR" dirty="0" smtClean="0"/>
              <a:t>Ανεπιθύμητες μεταβολές της γεύσης/υφής.</a:t>
            </a:r>
          </a:p>
          <a:p>
            <a:r>
              <a:rPr lang="el-GR" dirty="0" smtClean="0"/>
              <a:t>Θρεπτικότητα τροφίμου (πχ βιταμίνη </a:t>
            </a:r>
            <a:r>
              <a:rPr lang="en-US" dirty="0" smtClean="0"/>
              <a:t>C </a:t>
            </a:r>
            <a:r>
              <a:rPr lang="el-GR" dirty="0" smtClean="0"/>
              <a:t>σε χυμό).</a:t>
            </a:r>
          </a:p>
          <a:p>
            <a:r>
              <a:rPr lang="el-GR" dirty="0" smtClean="0"/>
              <a:t>Οποιαδήποτε απόκλιση από σύνηθες συγκεκριμένο χρώμα θεωρείται υποβάθμιση του τροφίμου, για τον καταναλωτή.</a:t>
            </a:r>
          </a:p>
          <a:p>
            <a:r>
              <a:rPr lang="el-GR" dirty="0" smtClean="0"/>
              <a:t>Βιομηχανία τροφίμων επενδύει στο χρώμα.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D4DD-ECF3-4B90-9B88-41A94324EA30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607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Συνθετικές χρωστικές και υγεία </a:t>
            </a:r>
            <a:r>
              <a:rPr lang="el-GR" sz="3000" b="0" dirty="0" smtClean="0">
                <a:solidFill>
                  <a:prstClr val="white"/>
                </a:solidFill>
              </a:rPr>
              <a:t>3/3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Υποψία καρκινογόνου δράσης</a:t>
            </a:r>
          </a:p>
          <a:p>
            <a:r>
              <a:rPr lang="el-GR" dirty="0" smtClean="0"/>
              <a:t>Κόκκινη χρωστική  Σουδάν Ι σε </a:t>
            </a:r>
            <a:r>
              <a:rPr lang="el-GR" dirty="0" err="1" smtClean="0"/>
              <a:t>παρτίδια</a:t>
            </a:r>
            <a:r>
              <a:rPr lang="el-GR" dirty="0" smtClean="0"/>
              <a:t> του κίτρινου </a:t>
            </a:r>
            <a:r>
              <a:rPr lang="en-US" dirty="0" smtClean="0"/>
              <a:t>Sunset E110</a:t>
            </a:r>
          </a:p>
          <a:p>
            <a:r>
              <a:rPr lang="el-GR" dirty="0" err="1" smtClean="0"/>
              <a:t>Πονσώ</a:t>
            </a:r>
            <a:r>
              <a:rPr lang="el-GR" dirty="0" smtClean="0"/>
              <a:t> </a:t>
            </a:r>
            <a:r>
              <a:rPr lang="en-US" dirty="0" smtClean="0"/>
              <a:t>4R </a:t>
            </a:r>
            <a:r>
              <a:rPr lang="el-GR" dirty="0" smtClean="0"/>
              <a:t>απαγορεύεται στις ΗΠΑ</a:t>
            </a:r>
          </a:p>
          <a:p>
            <a:endParaRPr lang="el-G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Διαιτολόγοι συστήνουν αποφυγή τεχνητών χρωστικών.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Πωλήσεις πρόσθετων αυξάνουν συνέχεια.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Φυσικές χρωστικές χρησιμοποιούνται με αυξητική τάση από βιομηχανία τροφίμων.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D4DD-ECF3-4B90-9B88-41A94324EA30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723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Ε</a:t>
            </a:r>
            <a:r>
              <a:rPr lang="en-US" sz="3200" dirty="0" smtClean="0"/>
              <a:t>FSA </a:t>
            </a:r>
            <a:r>
              <a:rPr lang="el-GR" sz="3200" dirty="0" smtClean="0"/>
              <a:t>Ευρωπαϊκή Αρχή για Ασφάλεια Τροφίμων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l-GR" sz="3200" dirty="0" smtClean="0"/>
              <a:t>συχνοί έλεγχοι, αναθεωρήσεις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8892480" cy="5373216"/>
          </a:xfrm>
        </p:spPr>
        <p:txBody>
          <a:bodyPr numCol="2">
            <a:noAutofit/>
          </a:bodyPr>
          <a:lstStyle/>
          <a:p>
            <a:pPr>
              <a:spcBef>
                <a:spcPts val="600"/>
              </a:spcBef>
            </a:pPr>
            <a:r>
              <a:rPr lang="el-GR" sz="2200" dirty="0" smtClean="0"/>
              <a:t>1994 οδηγία 94/36/ΕΚ.</a:t>
            </a:r>
          </a:p>
          <a:p>
            <a:pPr>
              <a:spcBef>
                <a:spcPts val="600"/>
              </a:spcBef>
            </a:pPr>
            <a:r>
              <a:rPr lang="el-GR" sz="2200" dirty="0" smtClean="0"/>
              <a:t>Τροποποίηση 2006/52/ΕΚ.</a:t>
            </a:r>
          </a:p>
          <a:p>
            <a:pPr>
              <a:spcBef>
                <a:spcPts val="600"/>
              </a:spcBef>
            </a:pPr>
            <a:r>
              <a:rPr lang="el-GR" sz="2200" dirty="0" smtClean="0"/>
              <a:t>Επείγοντα μέτρα για αναστολή της Ε128 Ερυθρό 2</a:t>
            </a:r>
            <a:r>
              <a:rPr lang="en-US" sz="2200" dirty="0" smtClean="0"/>
              <a:t>G</a:t>
            </a:r>
            <a:r>
              <a:rPr lang="el-GR" sz="2200" dirty="0"/>
              <a:t>.</a:t>
            </a:r>
            <a:endParaRPr lang="el-GR" sz="2200" dirty="0" smtClean="0"/>
          </a:p>
          <a:p>
            <a:pPr lvl="1">
              <a:spcBef>
                <a:spcPts val="600"/>
              </a:spcBef>
            </a:pPr>
            <a:r>
              <a:rPr lang="el-GR" sz="2200" dirty="0" smtClean="0"/>
              <a:t>Σε συσκευασίες τροφίμων για χρώμα.</a:t>
            </a:r>
          </a:p>
          <a:p>
            <a:pPr lvl="1">
              <a:spcBef>
                <a:spcPts val="600"/>
              </a:spcBef>
            </a:pPr>
            <a:r>
              <a:rPr lang="el-GR" sz="2200" dirty="0" smtClean="0"/>
              <a:t>Μαρμελάδα, ζελέ.</a:t>
            </a:r>
          </a:p>
          <a:p>
            <a:pPr lvl="1">
              <a:spcBef>
                <a:spcPts val="600"/>
              </a:spcBef>
            </a:pPr>
            <a:r>
              <a:rPr lang="el-GR" sz="2200" dirty="0" smtClean="0"/>
              <a:t>Λουκάνικα Φρανκφούρτης.</a:t>
            </a:r>
          </a:p>
          <a:p>
            <a:pPr lvl="1">
              <a:spcBef>
                <a:spcPts val="600"/>
              </a:spcBef>
            </a:pPr>
            <a:r>
              <a:rPr lang="el-GR" sz="2200" dirty="0" smtClean="0"/>
              <a:t>Χάμπουργκερ, συντηρημένα ζωικά προϊόντα.</a:t>
            </a:r>
          </a:p>
          <a:p>
            <a:pPr lvl="1">
              <a:spcBef>
                <a:spcPts val="600"/>
              </a:spcBef>
            </a:pPr>
            <a:r>
              <a:rPr lang="el-GR" sz="2200" dirty="0" smtClean="0"/>
              <a:t>Δημητριακά πρωινού με κομμάτια φρούτων.</a:t>
            </a:r>
            <a:endParaRPr lang="en-US" sz="2200" dirty="0" smtClean="0"/>
          </a:p>
          <a:p>
            <a:pPr marL="355600" lvl="1" indent="0">
              <a:spcBef>
                <a:spcPts val="600"/>
              </a:spcBef>
              <a:buNone/>
            </a:pPr>
            <a:r>
              <a:rPr lang="el-GR" sz="2200" dirty="0" smtClean="0"/>
              <a:t>Σύμφωνα με </a:t>
            </a:r>
            <a:r>
              <a:rPr lang="en-US" sz="2200" dirty="0" smtClean="0"/>
              <a:t>EFSA </a:t>
            </a:r>
            <a:r>
              <a:rPr lang="el-GR" sz="2200" dirty="0" smtClean="0"/>
              <a:t>ενοχοποιείται για:</a:t>
            </a:r>
            <a:endParaRPr lang="en-US" sz="2200" dirty="0" smtClean="0"/>
          </a:p>
          <a:p>
            <a:pPr lvl="1">
              <a:spcBef>
                <a:spcPts val="600"/>
              </a:spcBef>
            </a:pPr>
            <a:r>
              <a:rPr lang="el-GR" sz="2200" dirty="0" smtClean="0"/>
              <a:t>Βλάβες στο </a:t>
            </a:r>
            <a:r>
              <a:rPr lang="en-US" sz="2200" dirty="0" smtClean="0"/>
              <a:t>DNA</a:t>
            </a:r>
            <a:r>
              <a:rPr lang="el-GR" sz="2200" dirty="0" smtClean="0"/>
              <a:t>.</a:t>
            </a:r>
          </a:p>
          <a:p>
            <a:pPr lvl="1">
              <a:spcBef>
                <a:spcPts val="600"/>
              </a:spcBef>
            </a:pPr>
            <a:r>
              <a:rPr lang="el-GR" sz="2200" dirty="0" smtClean="0"/>
              <a:t>Καρκίνος.</a:t>
            </a:r>
          </a:p>
          <a:p>
            <a:pPr lvl="1">
              <a:spcBef>
                <a:spcPts val="600"/>
              </a:spcBef>
            </a:pPr>
            <a:r>
              <a:rPr lang="el-GR" sz="2200" dirty="0" smtClean="0"/>
              <a:t>Αλλεργίες.</a:t>
            </a:r>
          </a:p>
          <a:p>
            <a:pPr lvl="1">
              <a:spcBef>
                <a:spcPts val="600"/>
              </a:spcBef>
            </a:pPr>
            <a:r>
              <a:rPr lang="el-GR" sz="2200" dirty="0" err="1" smtClean="0"/>
              <a:t>Υπερκινητικότητα</a:t>
            </a:r>
            <a:r>
              <a:rPr lang="el-GR" sz="2200" dirty="0" smtClean="0"/>
              <a:t> παιδιών.</a:t>
            </a:r>
            <a:endParaRPr lang="el-GR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D4DD-ECF3-4B90-9B88-41A94324EA30}" type="slidenum">
              <a:rPr lang="el-GR" smtClean="0"/>
              <a:pPr/>
              <a:t>30</a:t>
            </a:fld>
            <a:endParaRPr lang="el-GR"/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4644008" y="1556792"/>
            <a:ext cx="0" cy="51125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13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EFSA </a:t>
            </a:r>
            <a:r>
              <a:rPr lang="el-GR" dirty="0" smtClean="0"/>
              <a:t>συχνοί έλεγχοι, αναθεωρήσεις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Οδηγία 208/128/ΕΚ κριτήρια καθαρότητας στις χρωστικές και στα κριτήρια χρήσης.</a:t>
            </a:r>
          </a:p>
          <a:p>
            <a:pPr lvl="1"/>
            <a:r>
              <a:rPr lang="el-GR" dirty="0" smtClean="0"/>
              <a:t>Αποκατάστασης αρχικής εμφάνισης τροφίμου.</a:t>
            </a:r>
          </a:p>
          <a:p>
            <a:pPr lvl="1"/>
            <a:r>
              <a:rPr lang="el-GR" dirty="0" smtClean="0"/>
              <a:t>Βελτίωσης οπτικής ελκυστικότητας.</a:t>
            </a:r>
          </a:p>
          <a:p>
            <a:pPr lvl="1"/>
            <a:r>
              <a:rPr lang="el-GR" dirty="0" smtClean="0"/>
              <a:t>Χρώμα σε άχρωμα τρόφιμα.</a:t>
            </a:r>
          </a:p>
          <a:p>
            <a:r>
              <a:rPr lang="el-GR" dirty="0" smtClean="0"/>
              <a:t>Κανονισμός ΕΚ 257/2010 επαναξιολόγηση όλων των χρωστικών ως το 2015.</a:t>
            </a:r>
          </a:p>
          <a:p>
            <a:r>
              <a:rPr lang="el-GR" dirty="0" smtClean="0"/>
              <a:t>Κανονισμός ΕΚ 238/2010 επισήμανση ποτών με χρωστικές και &gt;1,2% αλκοόλ.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D4DD-ECF3-4B90-9B88-41A94324EA30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06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Αναστασία </a:t>
            </a:r>
            <a:r>
              <a:rPr lang="el-GR" sz="2000" dirty="0" err="1" smtClean="0"/>
              <a:t>Κανέλλου</a:t>
            </a:r>
            <a:r>
              <a:rPr lang="el-GR" sz="2000" dirty="0" smtClean="0"/>
              <a:t> 2014. </a:t>
            </a:r>
            <a:r>
              <a:rPr lang="el-GR" sz="2000" dirty="0"/>
              <a:t>Αναστασία </a:t>
            </a:r>
            <a:r>
              <a:rPr lang="el-GR" sz="2000" dirty="0" err="1"/>
              <a:t>Κανέλλου</a:t>
            </a:r>
            <a:r>
              <a:rPr lang="el-GR" sz="2000" dirty="0"/>
              <a:t> . </a:t>
            </a:r>
            <a:r>
              <a:rPr lang="el-GR" sz="2000" dirty="0" smtClean="0"/>
              <a:t>«Πρόσθετες Ύλες. Ενότητα 2</a:t>
            </a:r>
            <a:r>
              <a:rPr lang="en-US" sz="2000" dirty="0" smtClean="0"/>
              <a:t>:</a:t>
            </a:r>
            <a:r>
              <a:rPr lang="el-GR" sz="2000" dirty="0"/>
              <a:t> Χρωστικές πρόσθετες ύλες τροφίμων».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Χρωστικές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Είναι πρόσθετα κυρίως για:</a:t>
            </a:r>
          </a:p>
          <a:p>
            <a:r>
              <a:rPr lang="el-GR" dirty="0" smtClean="0"/>
              <a:t>να κάνουν το χρώμα των τροφίμων πιο ελκυστικό,</a:t>
            </a:r>
          </a:p>
          <a:p>
            <a:r>
              <a:rPr lang="el-GR" dirty="0" smtClean="0"/>
              <a:t>να αποκατασταθούν ανεπιθύμητες μεταβολές χρώματος στην αποθήκευση.</a:t>
            </a:r>
          </a:p>
          <a:p>
            <a:pPr>
              <a:buNone/>
            </a:pPr>
            <a:r>
              <a:rPr lang="el-GR" dirty="0" smtClean="0"/>
              <a:t>Αυξανόμενη τάση για φυσικές χρωστικές:</a:t>
            </a:r>
          </a:p>
          <a:p>
            <a:r>
              <a:rPr lang="el-GR" dirty="0" err="1" smtClean="0"/>
              <a:t>Φλαβονοειδή</a:t>
            </a:r>
            <a:r>
              <a:rPr lang="el-GR" dirty="0" smtClean="0"/>
              <a:t>.</a:t>
            </a:r>
          </a:p>
          <a:p>
            <a:r>
              <a:rPr lang="el-GR" dirty="0" smtClean="0"/>
              <a:t>Βεταλαϊνες.</a:t>
            </a:r>
          </a:p>
          <a:p>
            <a:r>
              <a:rPr lang="el-GR" dirty="0" err="1" smtClean="0"/>
              <a:t>Καροτενοειδή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D4DD-ECF3-4B90-9B88-41A94324EA30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484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Ταξινόμηση των χρωστικών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Φυσικές χρωστικές και οι όμοιές τους συνθετικές.</a:t>
            </a:r>
          </a:p>
          <a:p>
            <a:r>
              <a:rPr lang="el-GR" dirty="0" smtClean="0"/>
              <a:t>Συνθετικές χρωστικές που δεν υπάρχουν στη φύση, όπως:</a:t>
            </a:r>
          </a:p>
          <a:p>
            <a:pPr lvl="1"/>
            <a:r>
              <a:rPr lang="el-GR" dirty="0" err="1" smtClean="0"/>
              <a:t>Αζωχρώματα</a:t>
            </a:r>
            <a:r>
              <a:rPr lang="el-GR" dirty="0" smtClean="0"/>
              <a:t>.</a:t>
            </a:r>
          </a:p>
          <a:p>
            <a:pPr lvl="1"/>
            <a:r>
              <a:rPr lang="el-GR" dirty="0" smtClean="0"/>
              <a:t>Ανόργανες χρωστικές.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D4DD-ECF3-4B90-9B88-41A94324EA30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168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Φυσικές χρωστικές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Παράγονται από ζωντανούς οργανισμούς ή ακριβώς ίδιες με χημικές μεθόδους.</a:t>
            </a:r>
          </a:p>
          <a:p>
            <a:r>
              <a:rPr lang="el-GR" dirty="0" smtClean="0"/>
              <a:t>Ευρέως διαδεδομένες στη φύση σε:</a:t>
            </a:r>
          </a:p>
          <a:p>
            <a:pPr lvl="1"/>
            <a:r>
              <a:rPr lang="el-GR" dirty="0" err="1" smtClean="0"/>
              <a:t>Προκαρυώτες</a:t>
            </a:r>
            <a:r>
              <a:rPr lang="el-GR" dirty="0" smtClean="0"/>
              <a:t>.</a:t>
            </a:r>
          </a:p>
          <a:p>
            <a:pPr lvl="1"/>
            <a:r>
              <a:rPr lang="el-GR" dirty="0" smtClean="0"/>
              <a:t>Μύκητες.</a:t>
            </a:r>
          </a:p>
          <a:p>
            <a:pPr lvl="1"/>
            <a:r>
              <a:rPr lang="el-GR" dirty="0" smtClean="0"/>
              <a:t>Φυτά.</a:t>
            </a:r>
          </a:p>
          <a:p>
            <a:pPr lvl="1"/>
            <a:r>
              <a:rPr lang="el-GR" dirty="0" smtClean="0"/>
              <a:t>Ζώα.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D4DD-ECF3-4B90-9B88-41A94324EA30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000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Κουρκουμίνη</a:t>
            </a:r>
            <a:r>
              <a:rPr lang="el-GR" dirty="0" smtClean="0"/>
              <a:t> - Ε100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Κίτρινη σκόνη </a:t>
            </a:r>
          </a:p>
          <a:p>
            <a:r>
              <a:rPr lang="el-GR" dirty="0" smtClean="0"/>
              <a:t>Από ρίζες μπαχαρικού </a:t>
            </a:r>
            <a:r>
              <a:rPr lang="el-GR" dirty="0" err="1" smtClean="0"/>
              <a:t>Κουρκουμάς</a:t>
            </a:r>
            <a:endParaRPr lang="el-GR" dirty="0" smtClean="0"/>
          </a:p>
          <a:p>
            <a:r>
              <a:rPr lang="el-GR" dirty="0" smtClean="0"/>
              <a:t>Δίνει λαμπερό κίτρινο χρώμα</a:t>
            </a:r>
          </a:p>
          <a:p>
            <a:r>
              <a:rPr lang="el-GR" dirty="0" err="1" smtClean="0"/>
              <a:t>Αρτυματικές</a:t>
            </a:r>
            <a:r>
              <a:rPr lang="el-GR" dirty="0" smtClean="0"/>
              <a:t> ύλες (μπαχαρικά)</a:t>
            </a:r>
          </a:p>
          <a:p>
            <a:pPr lvl="1"/>
            <a:r>
              <a:rPr lang="el-GR" dirty="0" smtClean="0"/>
              <a:t>Κάρυ, μουστάρδα, μαγιονέζα</a:t>
            </a:r>
          </a:p>
          <a:p>
            <a:r>
              <a:rPr lang="el-GR" dirty="0" smtClean="0"/>
              <a:t>Γαλακτοκομικά</a:t>
            </a:r>
          </a:p>
          <a:p>
            <a:pPr lvl="1"/>
            <a:r>
              <a:rPr lang="el-GR" dirty="0" smtClean="0"/>
              <a:t> παγωτό </a:t>
            </a:r>
          </a:p>
          <a:p>
            <a:pPr lvl="1"/>
            <a:r>
              <a:rPr lang="el-GR" dirty="0" smtClean="0"/>
              <a:t>Γιαούρτι</a:t>
            </a:r>
          </a:p>
          <a:p>
            <a:r>
              <a:rPr lang="el-GR" dirty="0" smtClean="0"/>
              <a:t>Σάλτσες, σούπες</a:t>
            </a:r>
          </a:p>
          <a:p>
            <a:r>
              <a:rPr lang="el-GR" dirty="0" err="1" smtClean="0"/>
              <a:t>Ποπ</a:t>
            </a:r>
            <a:r>
              <a:rPr lang="el-GR" dirty="0" smtClean="0"/>
              <a:t> </a:t>
            </a:r>
            <a:r>
              <a:rPr lang="el-GR" dirty="0" err="1" smtClean="0"/>
              <a:t>κορν</a:t>
            </a:r>
            <a:endParaRPr lang="el-GR" dirty="0" smtClean="0"/>
          </a:p>
          <a:p>
            <a:r>
              <a:rPr lang="el-GR" dirty="0" smtClean="0"/>
              <a:t>Γλυκά  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D4DD-ECF3-4B90-9B88-41A94324EA30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418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solidFill>
                  <a:prstClr val="white"/>
                </a:solidFill>
              </a:rPr>
              <a:t>Κουρκουμίνη</a:t>
            </a:r>
            <a:r>
              <a:rPr lang="el-GR" dirty="0">
                <a:solidFill>
                  <a:prstClr val="white"/>
                </a:solidFill>
              </a:rPr>
              <a:t> - Ε100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endParaRPr lang="el-GR" sz="1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Δε διαλύεται στο νερό αλλά στο λάδι και στο αλκοόλ.</a:t>
            </a:r>
          </a:p>
          <a:p>
            <a:r>
              <a:rPr lang="el-GR" dirty="0" smtClean="0"/>
              <a:t>Κυκλοφορούν και </a:t>
            </a:r>
            <a:r>
              <a:rPr lang="el-GR" dirty="0" err="1" smtClean="0"/>
              <a:t>υδατοδιαλυτά</a:t>
            </a:r>
            <a:r>
              <a:rPr lang="el-GR" dirty="0" smtClean="0"/>
              <a:t> άλατά της.</a:t>
            </a:r>
          </a:p>
          <a:p>
            <a:r>
              <a:rPr lang="el-GR" dirty="0" smtClean="0"/>
              <a:t>Μόριο είναι ευαίσθητο στο φως αλλά σταθεροποιείται παρουσία ιόντων μετάλλων.</a:t>
            </a:r>
          </a:p>
          <a:p>
            <a:r>
              <a:rPr lang="el-GR" dirty="0" smtClean="0"/>
              <a:t>Είναι </a:t>
            </a:r>
            <a:r>
              <a:rPr lang="el-GR" dirty="0" err="1" smtClean="0"/>
              <a:t>θερμοσταθερή</a:t>
            </a:r>
            <a:r>
              <a:rPr lang="el-GR" dirty="0" smtClean="0"/>
              <a:t> </a:t>
            </a:r>
            <a:r>
              <a:rPr lang="el-GR" dirty="0" err="1" smtClean="0"/>
              <a:t>γι’αυτό</a:t>
            </a:r>
            <a:r>
              <a:rPr lang="el-GR" dirty="0" smtClean="0"/>
              <a:t> χρησιμοποιείται ευρέως σε θερμικά επεξεργασμένα τρόφιμα (ψητά).</a:t>
            </a:r>
          </a:p>
          <a:p>
            <a:pPr marL="355600" indent="0">
              <a:buNone/>
            </a:pPr>
            <a:r>
              <a:rPr lang="en-US" dirty="0" smtClean="0"/>
              <a:t>ADI</a:t>
            </a:r>
            <a:r>
              <a:rPr lang="el-GR" dirty="0" smtClean="0"/>
              <a:t> 1,0 </a:t>
            </a:r>
            <a:r>
              <a:rPr lang="en-US" dirty="0" smtClean="0"/>
              <a:t>mg/kg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D4DD-ECF3-4B90-9B88-41A94324EA30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590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Ριβοφλαβίνη</a:t>
            </a:r>
            <a:r>
              <a:rPr lang="el-GR" dirty="0" smtClean="0"/>
              <a:t> - Ε101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Φυσική χρωστική από γάλα, αβγό, συκώτι, λαχανικά.</a:t>
            </a:r>
          </a:p>
          <a:p>
            <a:r>
              <a:rPr lang="el-GR" dirty="0" smtClean="0"/>
              <a:t>Παρασκευάζεται από μαγιά ή συνθετικά.</a:t>
            </a:r>
          </a:p>
          <a:p>
            <a:r>
              <a:rPr lang="el-GR" dirty="0" smtClean="0"/>
              <a:t>Κίτρινο χρώμα.</a:t>
            </a:r>
          </a:p>
          <a:p>
            <a:r>
              <a:rPr lang="el-GR" dirty="0" smtClean="0"/>
              <a:t>Όχι πολύ ευδιάλυτη στο νερό.</a:t>
            </a:r>
          </a:p>
          <a:p>
            <a:r>
              <a:rPr lang="el-GR" dirty="0" smtClean="0"/>
              <a:t>Σε τρόφιμα όπως και η Ε100.</a:t>
            </a:r>
          </a:p>
          <a:p>
            <a:pPr marL="355600" indent="0">
              <a:buNone/>
            </a:pPr>
            <a:r>
              <a:rPr lang="en-US" dirty="0" smtClean="0"/>
              <a:t>ADI 0,5</a:t>
            </a:r>
            <a:r>
              <a:rPr lang="el-GR" dirty="0"/>
              <a:t> </a:t>
            </a:r>
            <a:r>
              <a:rPr lang="en-US" dirty="0" smtClean="0"/>
              <a:t>mg/Kg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D4DD-ECF3-4B90-9B88-41A94324EA30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131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82</TotalTime>
  <Words>2043</Words>
  <Application>Microsoft Office PowerPoint</Application>
  <PresentationFormat>Προβολή στην οθόνη (4:3)</PresentationFormat>
  <Paragraphs>447</Paragraphs>
  <Slides>39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39</vt:i4>
      </vt:variant>
    </vt:vector>
  </HeadingPairs>
  <TitlesOfParts>
    <vt:vector size="41" baseType="lpstr">
      <vt:lpstr>template</vt:lpstr>
      <vt:lpstr>OC_template_updated</vt:lpstr>
      <vt:lpstr>Πρόσθετες Ύλες</vt:lpstr>
      <vt:lpstr>Το χρώμα των τροφίμων </vt:lpstr>
      <vt:lpstr>Χρώμα συνδέεται με</vt:lpstr>
      <vt:lpstr>Χρωστικές</vt:lpstr>
      <vt:lpstr>Ταξινόμηση των χρωστικών</vt:lpstr>
      <vt:lpstr>Φυσικές χρωστικές</vt:lpstr>
      <vt:lpstr>Κουρκουμίνη - Ε100 1/2</vt:lpstr>
      <vt:lpstr>Κουρκουμίνη - Ε100 2/2</vt:lpstr>
      <vt:lpstr>Ριβοφλαβίνη - Ε101</vt:lpstr>
      <vt:lpstr>Κοχενίλλη - Ε120</vt:lpstr>
      <vt:lpstr>Χλωροφύλλες - Ε140, E141</vt:lpstr>
      <vt:lpstr>Καραμελόχρωμα - Ε150 αβγδ</vt:lpstr>
      <vt:lpstr>Φυσικός άνθρακας Ε153</vt:lpstr>
      <vt:lpstr>Καροτενοειδή</vt:lpstr>
      <vt:lpstr>Ταξινόμηση</vt:lpstr>
      <vt:lpstr>Καροτένια – Ε160 1/2</vt:lpstr>
      <vt:lpstr>Καροτένια – Ε160 2/2</vt:lpstr>
      <vt:lpstr>Ξανθοφύλλες – 161 1/3</vt:lpstr>
      <vt:lpstr>Ξανθοφύλλες – 161 2/3</vt:lpstr>
      <vt:lpstr>Ξανθοφύλλες – 161 3/3</vt:lpstr>
      <vt:lpstr>Συνθετικές Χρωστικές</vt:lpstr>
      <vt:lpstr>Προστίθενται στα τρόφιμα</vt:lpstr>
      <vt:lpstr>Πιθανές παρενέργειες</vt:lpstr>
      <vt:lpstr>Ορισμένες τεχνητές χρωστικές 1/2</vt:lpstr>
      <vt:lpstr>Ορισμένες τεχνητές χρωστικές 2/2</vt:lpstr>
      <vt:lpstr>Σταθεροποιητές χρωστικών 1/2</vt:lpstr>
      <vt:lpstr>Σταθεροποιητές χρωστικών 2/2</vt:lpstr>
      <vt:lpstr>Συνθετικές χρωστικές και υγεία 1/3</vt:lpstr>
      <vt:lpstr>Συνθετικές χρωστικές και υγεία 2/3</vt:lpstr>
      <vt:lpstr>Συνθετικές χρωστικές και υγεία 3/3</vt:lpstr>
      <vt:lpstr>ΕFSA Ευρωπαϊκή Αρχή για Ασφάλεια Τροφίμων  συχνοί έλεγχοι, αναθεωρήσεις</vt:lpstr>
      <vt:lpstr>EFSA συχνοί έλεγχοι, αναθεωρήσεις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Πρόσθετες Ύλες</dc:title>
  <dc:creator>opencourses@teiath.gr</dc:creator>
  <cp:lastModifiedBy>fkaram2</cp:lastModifiedBy>
  <cp:revision>11</cp:revision>
  <dcterms:created xsi:type="dcterms:W3CDTF">2015-09-22T09:05:00Z</dcterms:created>
  <dcterms:modified xsi:type="dcterms:W3CDTF">2015-11-18T09:31:34Z</dcterms:modified>
</cp:coreProperties>
</file>