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5" r:id="rId3"/>
    <p:sldId id="316" r:id="rId4"/>
    <p:sldId id="317" r:id="rId5"/>
    <p:sldId id="318" r:id="rId6"/>
    <p:sldId id="319" r:id="rId7"/>
    <p:sldId id="257" r:id="rId8"/>
    <p:sldId id="262" r:id="rId9"/>
    <p:sldId id="264" r:id="rId10"/>
    <p:sldId id="265" r:id="rId11"/>
    <p:sldId id="313" r:id="rId12"/>
    <p:sldId id="266" r:id="rId13"/>
    <p:sldId id="261" r:id="rId14"/>
  </p:sldIdLst>
  <p:sldSz cx="9144000" cy="6858000" type="screen4x3"/>
  <p:notesSz cx="7104063" cy="10234613"/>
  <p:custDataLst>
    <p:tags r:id="rId1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equim.com.mx/html/APARATOSPUNTODEFUSION.htm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2</a:t>
            </a:r>
            <a:r>
              <a:rPr lang="el-GR" sz="2800" dirty="0" smtClean="0"/>
              <a:t>: </a:t>
            </a:r>
            <a:r>
              <a:rPr lang="el-GR" sz="2800" dirty="0"/>
              <a:t>Προσδιορισμός σημείου τήξης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/>
              <a:t>.</a:t>
            </a:r>
          </a:p>
          <a:p>
            <a:pPr algn="ctr"/>
            <a:r>
              <a:rPr lang="el-GR" altLang="el-GR"/>
              <a:t>  </a:t>
            </a:r>
            <a:endParaRPr lang="el-GR" altLang="el-GR" sz="9600"/>
          </a:p>
        </p:txBody>
      </p:sp>
      <p:pic>
        <p:nvPicPr>
          <p:cNvPr id="3076" name="Picture 13" descr="http://store.clarksonlab.com/images/products/detail/IA93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1484784"/>
            <a:ext cx="618172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Προσδιορισμός σημείου τήξης</a:t>
            </a:r>
            <a:br>
              <a:rPr lang="el-GR" dirty="0"/>
            </a:br>
            <a:r>
              <a:rPr lang="en-US" dirty="0"/>
              <a:t>Melting point determination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2286000" y="6325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3"/>
              </a:rPr>
              <a:t>labequim.com.mx</a:t>
            </a:r>
            <a:endParaRPr lang="el-GR" sz="12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50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Προσδιορισμός σημείου τήξης</a:t>
            </a:r>
            <a:endParaRPr lang="el-GR" altLang="el-GR" sz="4000" smtClean="0">
              <a:latin typeface="Arial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528392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Καθαρές, κρυσταλλικές ουσίες </a:t>
            </a:r>
            <a:r>
              <a:rPr lang="el-GR" altLang="el-GR" sz="2400" dirty="0">
                <a:sym typeface="Wingdings" pitchFamily="2" charset="2"/>
              </a:rPr>
              <a:t> σημείο τήξης επακριβώς </a:t>
            </a:r>
            <a:r>
              <a:rPr lang="el-GR" altLang="el-GR" sz="2400" dirty="0" smtClean="0">
                <a:sym typeface="Wingdings" pitchFamily="2" charset="2"/>
              </a:rPr>
              <a:t>καθορισμένο.</a:t>
            </a:r>
            <a:endParaRPr lang="el-GR" altLang="el-GR" sz="2400" dirty="0"/>
          </a:p>
          <a:p>
            <a:r>
              <a:rPr lang="el-GR" altLang="el-GR" sz="2400" dirty="0"/>
              <a:t>Ύπαρξη προσμίξεων </a:t>
            </a:r>
            <a:r>
              <a:rPr lang="el-GR" altLang="el-GR" sz="2400" dirty="0">
                <a:sym typeface="Wingdings" pitchFamily="2" charset="2"/>
              </a:rPr>
              <a:t> </a:t>
            </a:r>
            <a:r>
              <a:rPr lang="el-GR" altLang="el-GR" sz="2400" dirty="0"/>
              <a:t>μεταβολή του σημείου τήξης ή διεύρυνση της περιοχής θερμοκρασιών τήξης.</a:t>
            </a:r>
          </a:p>
          <a:p>
            <a:r>
              <a:rPr lang="el-GR" altLang="el-GR" sz="2400" b="1" dirty="0"/>
              <a:t>Έλεγχος της καθαρότητας οργανικών και φαρμακευτικών ουσιών</a:t>
            </a:r>
            <a:r>
              <a:rPr lang="el-GR" altLang="el-GR" sz="2400" b="1" dirty="0" smtClean="0"/>
              <a:t>.</a:t>
            </a:r>
            <a:endParaRPr lang="el-GR" altLang="el-GR" sz="2400" b="1" dirty="0"/>
          </a:p>
        </p:txBody>
      </p:sp>
      <p:sp>
        <p:nvSpPr>
          <p:cNvPr id="4099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/>
              <a:t>.</a:t>
            </a:r>
          </a:p>
          <a:p>
            <a:pPr algn="ctr"/>
            <a:r>
              <a:rPr lang="el-GR" altLang="el-GR"/>
              <a:t>  </a:t>
            </a:r>
            <a:endParaRPr lang="el-GR" altLang="el-GR" sz="96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492500" y="1299646"/>
            <a:ext cx="51831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 dirty="0">
                <a:latin typeface="+mn-lt"/>
              </a:rPr>
              <a:t>Η θερμοκρασία στην οποία μια ουσία μετατρέπεται από στερεή σε υγρή.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971550" y="1484313"/>
            <a:ext cx="18069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Σημείο τήξης</a:t>
            </a:r>
          </a:p>
        </p:txBody>
      </p:sp>
      <p:cxnSp>
        <p:nvCxnSpPr>
          <p:cNvPr id="11" name="Straight Arrow Connector 10"/>
          <p:cNvCxnSpPr>
            <a:stCxn id="4101" idx="3"/>
            <a:endCxn id="4100" idx="1"/>
          </p:cNvCxnSpPr>
          <p:nvPr/>
        </p:nvCxnSpPr>
        <p:spPr>
          <a:xfrm flipV="1">
            <a:off x="2778455" y="1715145"/>
            <a:ext cx="714045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34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/>
              <a:t>.</a:t>
            </a:r>
          </a:p>
          <a:p>
            <a:pPr algn="ctr"/>
            <a:r>
              <a:rPr lang="el-GR" altLang="el-GR"/>
              <a:t>  </a:t>
            </a:r>
            <a:endParaRPr lang="el-GR" altLang="el-GR" sz="9600"/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Προσδιορισμός σημείου τήξης</a:t>
            </a:r>
            <a:endParaRPr lang="el-GR" altLang="el-GR" sz="4000" smtClean="0">
              <a:latin typeface="Arial" charset="0"/>
            </a:endParaRPr>
          </a:p>
        </p:txBody>
      </p:sp>
      <p:pic>
        <p:nvPicPr>
          <p:cNvPr id="512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1873250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349500"/>
            <a:ext cx="181451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5"/>
          <p:cNvSpPr>
            <a:spLocks noChangeArrowheads="1"/>
          </p:cNvSpPr>
          <p:nvPr/>
        </p:nvSpPr>
        <p:spPr bwMode="auto">
          <a:xfrm>
            <a:off x="5364163" y="321310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400">
                <a:latin typeface="+mn-lt"/>
              </a:rPr>
              <a:t>Δειγματοληψία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229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/>
              <a:t>.</a:t>
            </a:r>
          </a:p>
          <a:p>
            <a:pPr algn="ctr"/>
            <a:r>
              <a:rPr lang="el-GR" altLang="el-GR"/>
              <a:t>  </a:t>
            </a:r>
            <a:endParaRPr lang="el-GR" altLang="el-GR" sz="9600"/>
          </a:p>
        </p:txBody>
      </p:sp>
      <p:pic>
        <p:nvPicPr>
          <p:cNvPr id="6147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133600"/>
            <a:ext cx="27495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Προσδιορισμός σημείου τήξης</a:t>
            </a:r>
            <a:endParaRPr lang="el-GR" altLang="el-GR" sz="4000" smtClean="0">
              <a:latin typeface="Arial" charset="0"/>
            </a:endParaRPr>
          </a:p>
        </p:txBody>
      </p:sp>
      <p:sp>
        <p:nvSpPr>
          <p:cNvPr id="6149" name="Rectangle 16"/>
          <p:cNvSpPr>
            <a:spLocks noChangeArrowheads="1"/>
          </p:cNvSpPr>
          <p:nvPr/>
        </p:nvSpPr>
        <p:spPr bwMode="auto">
          <a:xfrm>
            <a:off x="3059113" y="1125538"/>
            <a:ext cx="2520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l-GR" altLang="el-GR" sz="2400">
                <a:latin typeface="+mn-lt"/>
              </a:rPr>
              <a:t>Στάδια τήξης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724525" y="1916113"/>
            <a:ext cx="2592388" cy="1800225"/>
            <a:chOff x="5436096" y="4579558"/>
            <a:chExt cx="2088233" cy="1388169"/>
          </a:xfrm>
        </p:grpSpPr>
        <p:pic>
          <p:nvPicPr>
            <p:cNvPr id="6156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4579558"/>
              <a:ext cx="2088232" cy="333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4869160"/>
              <a:ext cx="2088231" cy="225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8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5085184"/>
              <a:ext cx="2088232" cy="225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9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5301208"/>
              <a:ext cx="2088232" cy="225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0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7" y="5517232"/>
              <a:ext cx="2088232" cy="4504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4" name="Straight Arrow Connector 23"/>
          <p:cNvCxnSpPr/>
          <p:nvPr/>
        </p:nvCxnSpPr>
        <p:spPr>
          <a:xfrm>
            <a:off x="4067175" y="2924175"/>
            <a:ext cx="11525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118" y="4221163"/>
            <a:ext cx="29972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Arrow Connector 18"/>
          <p:cNvCxnSpPr>
            <a:stCxn id="6160" idx="2"/>
          </p:cNvCxnSpPr>
          <p:nvPr/>
        </p:nvCxnSpPr>
        <p:spPr>
          <a:xfrm flipH="1">
            <a:off x="7013120" y="3716338"/>
            <a:ext cx="7600" cy="504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3995738" y="5157788"/>
            <a:ext cx="11525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283686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862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l-GR" altLang="el-GR"/>
              <a:t>.</a:t>
            </a:r>
          </a:p>
          <a:p>
            <a:pPr algn="ctr"/>
            <a:r>
              <a:rPr lang="el-GR" altLang="el-GR"/>
              <a:t>  </a:t>
            </a:r>
            <a:endParaRPr lang="el-GR" altLang="el-GR" sz="9600"/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z="4000" smtClean="0"/>
              <a:t>Προσδιορισμός σημείου τήξης</a:t>
            </a:r>
            <a:endParaRPr lang="el-GR" altLang="el-GR" sz="4000" smtClean="0">
              <a:latin typeface="Arial" charset="0"/>
            </a:endParaRPr>
          </a:p>
        </p:txBody>
      </p:sp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dirty="0"/>
              <a:t>Η ακρίβεια προσδιορισμού του σημείου τήξης προϋποθέτει</a:t>
            </a:r>
            <a:r>
              <a:rPr lang="en-US" dirty="0"/>
              <a:t>:</a:t>
            </a:r>
            <a:endParaRPr lang="el-GR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l-GR" b="1" dirty="0" smtClean="0"/>
              <a:t>Προσεκτική </a:t>
            </a:r>
            <a:r>
              <a:rPr lang="el-GR" b="1" dirty="0"/>
              <a:t>παρασκευή δείγματος</a:t>
            </a:r>
            <a:endParaRPr lang="en-US" b="1" dirty="0"/>
          </a:p>
          <a:p>
            <a:pPr marL="538163">
              <a:buFont typeface="Courier New" panose="02070309020205020404" pitchFamily="49" charset="0"/>
              <a:buChar char="o"/>
              <a:defRPr/>
            </a:pPr>
            <a:r>
              <a:rPr lang="el-GR" dirty="0"/>
              <a:t>Ξήρανση, </a:t>
            </a:r>
            <a:r>
              <a:rPr lang="el-GR" dirty="0" err="1"/>
              <a:t>λειοτρίβηση</a:t>
            </a:r>
            <a:r>
              <a:rPr lang="el-GR" dirty="0"/>
              <a:t> ή/και </a:t>
            </a:r>
            <a:r>
              <a:rPr lang="el-GR" dirty="0" err="1"/>
              <a:t>ομογενοποίηση</a:t>
            </a:r>
            <a:r>
              <a:rPr lang="el-GR" dirty="0"/>
              <a:t> του δείγματος, αν πρόκειται για μίγμα ουσιών</a:t>
            </a:r>
          </a:p>
          <a:p>
            <a:pPr marL="538163">
              <a:buFont typeface="Courier New" panose="02070309020205020404" pitchFamily="49" charset="0"/>
              <a:buChar char="o"/>
              <a:defRPr/>
            </a:pPr>
            <a:r>
              <a:rPr lang="el-GR" dirty="0"/>
              <a:t>Ποσότητα δείγματος </a:t>
            </a:r>
            <a:r>
              <a:rPr lang="en-US" dirty="0"/>
              <a:t>2.0 mm </a:t>
            </a:r>
            <a:r>
              <a:rPr lang="el-GR" dirty="0"/>
              <a:t>-</a:t>
            </a:r>
            <a:r>
              <a:rPr lang="en-US" dirty="0"/>
              <a:t> 3.0 </a:t>
            </a:r>
            <a:r>
              <a:rPr lang="en-US" dirty="0" smtClean="0"/>
              <a:t>mm</a:t>
            </a:r>
            <a:endParaRPr lang="el-GR" dirty="0" smtClean="0"/>
          </a:p>
          <a:p>
            <a:pPr marL="541338" indent="0">
              <a:spcBef>
                <a:spcPts val="200"/>
              </a:spcBef>
              <a:buNone/>
              <a:defRPr/>
            </a:pPr>
            <a:r>
              <a:rPr lang="el-GR" dirty="0" smtClean="0"/>
              <a:t>(μεγαλύτερη </a:t>
            </a:r>
            <a:r>
              <a:rPr lang="el-GR" dirty="0"/>
              <a:t>ποσότητα απαιτεί περισσότερη θέρμανση </a:t>
            </a:r>
            <a:r>
              <a:rPr lang="el-GR" dirty="0">
                <a:sym typeface="Wingdings"/>
              </a:rPr>
              <a:t> διεύρυνση της περιοχής θερμοκρασιών τήξης)</a:t>
            </a:r>
          </a:p>
          <a:p>
            <a:pPr marL="538163">
              <a:buFont typeface="Courier New" panose="02070309020205020404" pitchFamily="49" charset="0"/>
              <a:buChar char="o"/>
              <a:defRPr/>
            </a:pPr>
            <a:r>
              <a:rPr lang="el-GR" dirty="0">
                <a:sym typeface="Wingdings"/>
              </a:rPr>
              <a:t>Σωστή πάκτωση δείγματος στον τριχοειδή </a:t>
            </a:r>
            <a:r>
              <a:rPr lang="el-GR" dirty="0" smtClean="0">
                <a:sym typeface="Wingdings"/>
              </a:rPr>
              <a:t>σωλήνα</a:t>
            </a:r>
            <a:endParaRPr lang="en-US" b="1" dirty="0"/>
          </a:p>
          <a:p>
            <a:pPr marL="457200" indent="-457200">
              <a:buFont typeface="+mj-lt"/>
              <a:buAutoNum type="arabicPeriod" startAt="2"/>
              <a:defRPr/>
            </a:pPr>
            <a:r>
              <a:rPr lang="el-GR" b="1" dirty="0" smtClean="0"/>
              <a:t>Περιοδικό </a:t>
            </a:r>
            <a:r>
              <a:rPr lang="el-GR" b="1" dirty="0"/>
              <a:t>έλεγχο βαθμονόμησης της κλίμακας θερμοκρασιών της </a:t>
            </a:r>
            <a:r>
              <a:rPr lang="el-GR" b="1" dirty="0" smtClean="0"/>
              <a:t>συσκευής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02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 smtClean="0"/>
              <a:t>Ενότητα 2: </a:t>
            </a:r>
            <a:r>
              <a:rPr lang="el-GR" sz="2000" dirty="0"/>
              <a:t>Προσδιορισμός σημείου τήξης».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59b165ce56ea43c3faeaa75c1e6e12fed92b9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1717</TotalTime>
  <Words>729</Words>
  <Application>Microsoft Office PowerPoint</Application>
  <PresentationFormat>On-screen Show (4:3)</PresentationFormat>
  <Paragraphs>102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OC_template_updated</vt:lpstr>
      <vt:lpstr>Οργανική Χημεία (Ε)</vt:lpstr>
      <vt:lpstr>Προσδιορισμός σημείου τήξης Melting point determination</vt:lpstr>
      <vt:lpstr>Προσδιορισμός σημείου τήξης</vt:lpstr>
      <vt:lpstr>Προσδιορισμός σημείου τήξης</vt:lpstr>
      <vt:lpstr>Προσδιορισμός σημείου τήξης</vt:lpstr>
      <vt:lpstr>Προσδιορισμός σημείου τήξης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324</cp:revision>
  <dcterms:created xsi:type="dcterms:W3CDTF">2013-03-04T13:35:19Z</dcterms:created>
  <dcterms:modified xsi:type="dcterms:W3CDTF">2015-09-15T09:00:05Z</dcterms:modified>
</cp:coreProperties>
</file>