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57" r:id="rId28"/>
    <p:sldId id="262" r:id="rId29"/>
    <p:sldId id="264" r:id="rId30"/>
    <p:sldId id="265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1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paper-textures-crumpled-backgrounds-wallpapers-paper-textures-crumpled-phot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391384" y="1196752"/>
            <a:ext cx="8361232" cy="5184576"/>
          </a:xfrm>
          <a:prstGeom prst="roundRect">
            <a:avLst>
              <a:gd name="adj" fmla="val 3352"/>
            </a:avLst>
          </a:prstGeom>
          <a:solidFill>
            <a:schemeClr val="bg1">
              <a:alpha val="78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 userDrawn="1"/>
        </p:nvSpPr>
        <p:spPr>
          <a:xfrm>
            <a:off x="467544" y="116632"/>
            <a:ext cx="8208912" cy="93610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>
              <a:defRPr sz="2000"/>
            </a:lvl3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6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2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5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6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1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3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5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8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4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Τεκμηριωμένη Λήψη Κλινικής Απόφασης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Συγγραφή Συστηματικής Ανασκόπησης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Κλαίρη </a:t>
            </a:r>
            <a:r>
              <a:rPr lang="el-GR" sz="2400" dirty="0" err="1" smtClean="0"/>
              <a:t>Γουρουντή</a:t>
            </a:r>
            <a:r>
              <a:rPr lang="el-GR" sz="2400" dirty="0" smtClean="0"/>
              <a:t>, </a:t>
            </a:r>
            <a:r>
              <a:rPr lang="en-US" sz="2400" dirty="0" smtClean="0"/>
              <a:t>PhD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Μαιευτικής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Αναζήτηση και επιλογή των μελετών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Το </a:t>
            </a:r>
            <a:r>
              <a:rPr lang="el-GR" altLang="el-GR" b="1" dirty="0"/>
              <a:t>τρίτο βήμα</a:t>
            </a:r>
            <a:r>
              <a:rPr lang="el-GR" altLang="el-GR" dirty="0"/>
              <a:t> της συστηματικής ανασκόπησης είναι η αναζήτηση των ερευνών που πρόκειται να συμπεριληφθούν στην ανασκόπηση. 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Είναι απαραίτητο να καθορίζεται αναλυτικά και με σαφήνεια η στρατηγική αναζήτησης των κατάλληλων μελετών, έτσι ώστε να είναι δυνατή τόσο η επανάληψη της αναζήτησης από άλλους ερευνητές όσο και η εκτίμηση της εξωτερικής εγκυρότητας (Γαλάνης, 2009).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Η αναζήτηση θα πρέπει να είναι πλήρης, περιλαμβάνουσα όχι μόνο τις ηλεκτρονικές βάσεις δεδομένων (π.χ. </a:t>
            </a:r>
            <a:r>
              <a:rPr lang="en-US" altLang="el-GR" dirty="0"/>
              <a:t>MEDLINE</a:t>
            </a:r>
            <a:r>
              <a:rPr lang="el-GR" altLang="el-GR" dirty="0"/>
              <a:t>) αλλά επίσης, όπου είναι δυνατόν, και την πρόσβαση σε αδημοσίευτες μελέτες, σε έντυπο υλικό.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Εξαγωγή των δεδομένων- Κατασκευή πίνακα περιγραφής των μελετών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Το </a:t>
            </a:r>
            <a:r>
              <a:rPr lang="el-GR" altLang="el-GR" b="1" dirty="0"/>
              <a:t>τέταρτο βήμα</a:t>
            </a:r>
            <a:r>
              <a:rPr lang="el-GR" altLang="el-GR" dirty="0"/>
              <a:t> μιας συστηματικής ανασκόπησης είναι η εξαγωγή των δεδομένων. </a:t>
            </a:r>
            <a:r>
              <a:rPr lang="el-GR" altLang="el-GR" dirty="0" err="1"/>
              <a:t>Εχοντας</a:t>
            </a:r>
            <a:r>
              <a:rPr lang="el-GR" altLang="el-GR" dirty="0"/>
              <a:t> αποφασίσει ποιές μελέτες είναι επιλέξιμες, οι συγγραφείς είναι ανάγκη να ταξινομούν (κατατάσσουν) τα χαρακτηριστικά τους. Αυτή η περιγραφή θα πρέπει να περιλαμβάνει τις μεθόδους μελέτης, τις λεπτομέρειες για τους συμμετέχοντες, την ακριβή φύση των παρεμβάσεων και τις μετρούμενες εκβάσεις. 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Τις περισσότερες φορές η παρουσίαση των δεδομένων που εξάγονται γίνεται υπό μορφή πίνακα ώστε να διευκολύνεται η εκτίμηση του βαθμού ομοιότητας των μελετών.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Δεδομένα που μπορούν να εξαχθούν από μία μελέτη </a:t>
            </a:r>
            <a:r>
              <a:rPr lang="el-GR" sz="3000" b="0" dirty="0" smtClean="0"/>
              <a:t>(1 από 3)</a:t>
            </a:r>
            <a:endParaRPr lang="el-GR" sz="30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96975"/>
          <a:ext cx="8229600" cy="477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Γενικές Πληροφορίες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</a:t>
                      </a:r>
                      <a:r>
                        <a:rPr lang="el-GR" baseline="0" dirty="0" smtClean="0"/>
                        <a:t> ερευνητής που εξήγαγε τα δεδομένα</a:t>
                      </a:r>
                    </a:p>
                    <a:p>
                      <a:r>
                        <a:rPr lang="el-GR" baseline="0" dirty="0" smtClean="0"/>
                        <a:t>Ημερομηνία εξαγωγής των δεδομένων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Γενικά χαρακτηριστικά</a:t>
                      </a:r>
                      <a:r>
                        <a:rPr lang="el-GR" baseline="0" dirty="0" smtClean="0"/>
                        <a:t> της κάθε μελέτης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Συγγραφέας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Τίτλος άρθρου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Τύπος δημοσίευσης (π.χ. άρθρο, περίληψη συνεδρίου)</a:t>
                      </a:r>
                    </a:p>
                    <a:p>
                      <a:r>
                        <a:rPr lang="el-GR" dirty="0" smtClean="0"/>
                        <a:t>Χώρα διεξαγωγής της έρευνας</a:t>
                      </a:r>
                    </a:p>
                    <a:p>
                      <a:r>
                        <a:rPr lang="el-GR" dirty="0" smtClean="0"/>
                        <a:t>Πηγή χρηματοδότησης</a:t>
                      </a:r>
                      <a:r>
                        <a:rPr lang="el-GR" baseline="0" dirty="0" smtClean="0"/>
                        <a:t> της έρευνας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Χαρακτηριστικά μελέτης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Σκοποί</a:t>
                      </a:r>
                      <a:r>
                        <a:rPr lang="el-GR" baseline="0" dirty="0" smtClean="0"/>
                        <a:t> και στόχοι της μελέτης</a:t>
                      </a:r>
                    </a:p>
                    <a:p>
                      <a:r>
                        <a:rPr lang="el-GR" baseline="0" dirty="0" smtClean="0"/>
                        <a:t>Σχεδιασμός μελέτης (π.χ. τυχαιοποιημένη μελέτη)</a:t>
                      </a:r>
                    </a:p>
                    <a:p>
                      <a:r>
                        <a:rPr lang="el-GR" baseline="0" dirty="0" smtClean="0"/>
                        <a:t>Κριτήρια ένταξης και αποκλεισμού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Διαδικασία συλλογής δεδομένων (π.χ. λεπτομέρειες για την </a:t>
                      </a:r>
                      <a:r>
                        <a:rPr lang="el-GR" dirty="0" err="1" smtClean="0"/>
                        <a:t>τυχαιοποίηση</a:t>
                      </a:r>
                      <a:r>
                        <a:rPr lang="el-GR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Δεδομένα που μπορούν να εξαχθούν από μία μελέτη </a:t>
            </a:r>
            <a:r>
              <a:rPr lang="el-GR" sz="3300" b="0" dirty="0" smtClean="0"/>
              <a:t>(2 </a:t>
            </a:r>
            <a:r>
              <a:rPr lang="el-GR" sz="3300" b="0" dirty="0"/>
              <a:t>από </a:t>
            </a:r>
            <a:r>
              <a:rPr lang="el-GR" sz="3300" b="0" dirty="0" smtClean="0"/>
              <a:t>3)</a:t>
            </a:r>
            <a:endParaRPr lang="el-GR" sz="3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611560" y="1556792"/>
          <a:ext cx="7920880" cy="385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4392488"/>
              </a:tblGrid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Χαρακτηριστικά δείγματος μελέτης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Τόπος διεξαγωγής έρευνας (π.χ.</a:t>
                      </a:r>
                      <a:r>
                        <a:rPr lang="el-GR" baseline="0" dirty="0" smtClean="0"/>
                        <a:t> κλινική νοσοκομείου, κέντρο υγείας)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Ηλικία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Φύλο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Εθνικότητα</a:t>
                      </a:r>
                    </a:p>
                    <a:p>
                      <a:r>
                        <a:rPr lang="el-GR" dirty="0" smtClean="0"/>
                        <a:t>Δημογραφικά στοιχεία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Ιατρικά χαρακτηριστικά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Χαρακτηριστικά</a:t>
                      </a:r>
                      <a:r>
                        <a:rPr lang="el-GR" baseline="0" dirty="0" smtClean="0"/>
                        <a:t> παρέμβασης</a:t>
                      </a:r>
                    </a:p>
                    <a:p>
                      <a:r>
                        <a:rPr lang="el-GR" baseline="0" dirty="0" smtClean="0"/>
                        <a:t>Στοιχεία έκβασης / αποτελεσμάτων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Τόπος διεξαγωγής παρέμβασης </a:t>
                      </a:r>
                    </a:p>
                    <a:p>
                      <a:r>
                        <a:rPr lang="el-GR" dirty="0" smtClean="0"/>
                        <a:t>Περιγραφή της παρέμβασης και της συγκριτικής παρέμβασης (</a:t>
                      </a:r>
                      <a:r>
                        <a:rPr lang="en-US" dirty="0" smtClean="0"/>
                        <a:t>control)</a:t>
                      </a:r>
                    </a:p>
                    <a:p>
                      <a:r>
                        <a:rPr lang="el-GR" dirty="0" smtClean="0"/>
                        <a:t>Τρόπος</a:t>
                      </a:r>
                      <a:r>
                        <a:rPr lang="el-GR" baseline="0" dirty="0" smtClean="0"/>
                        <a:t> συλλογής δεδομένων (π.χ. ερωτηματολόγιο, εργαστηριακές εξετάσεις)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2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Δεδομένα που μπορούν να εξαχθούν από μία μελέτη </a:t>
            </a:r>
            <a:r>
              <a:rPr lang="el-GR" sz="3300" b="0" dirty="0" smtClean="0"/>
              <a:t>(3 </a:t>
            </a:r>
            <a:r>
              <a:rPr lang="el-GR" sz="3300" b="0" dirty="0"/>
              <a:t>από </a:t>
            </a:r>
            <a:r>
              <a:rPr lang="el-GR" sz="3300" b="0" dirty="0" smtClean="0"/>
              <a:t>3)</a:t>
            </a:r>
            <a:endParaRPr lang="el-GR" sz="3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1619672" y="1844824"/>
          <a:ext cx="6096000" cy="3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Είδος στατιστικών αναλύσεων</a:t>
                      </a:r>
                    </a:p>
                    <a:p>
                      <a:pPr algn="r"/>
                      <a:r>
                        <a:rPr lang="el-GR" dirty="0" smtClean="0"/>
                        <a:t>Μέγεθος δείγματος</a:t>
                      </a:r>
                    </a:p>
                    <a:p>
                      <a:pPr algn="r"/>
                      <a:r>
                        <a:rPr lang="el-GR" dirty="0" smtClean="0"/>
                        <a:t>Διάρκεια παρακολούθησης των</a:t>
                      </a:r>
                      <a:r>
                        <a:rPr lang="el-GR" baseline="0" dirty="0" smtClean="0"/>
                        <a:t> </a:t>
                      </a:r>
                    </a:p>
                    <a:p>
                      <a:pPr algn="r"/>
                      <a:r>
                        <a:rPr lang="el-GR" baseline="0" dirty="0" smtClean="0"/>
                        <a:t>Συμμετεχόντων (</a:t>
                      </a:r>
                      <a:r>
                        <a:rPr lang="en-US" baseline="0" dirty="0" smtClean="0"/>
                        <a:t>follow up length)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Ποσοστό</a:t>
                      </a:r>
                      <a:r>
                        <a:rPr lang="el-GR" baseline="0" dirty="0" smtClean="0"/>
                        <a:t> μη συμμετεχόντων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Συμπέρασμα μελέτης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Ευρήματα μελέτης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Τελικό</a:t>
                      </a:r>
                      <a:r>
                        <a:rPr lang="el-GR" baseline="0" dirty="0" smtClean="0"/>
                        <a:t> συμπέρασμα μελέτης και συστάσεις για κλινική πράξη και μελλοντικές έρευνες.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8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Αξιολόγηση της μεθοδολογικής ποιότητας των συμπεριλαμβανομένων μελετών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Το </a:t>
            </a:r>
            <a:r>
              <a:rPr lang="el-GR" altLang="el-GR" b="1" dirty="0"/>
              <a:t>πέμπτο βήμα</a:t>
            </a:r>
            <a:r>
              <a:rPr lang="el-GR" altLang="el-GR" dirty="0"/>
              <a:t> είναι η αξιολόγηση της μεθοδολογικής ποιότητας των μελετών.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Οι μελέτες που πληρούν τα κριτήρια ένταξης και μπορούν να συμπεριληφθούν στην συστηματική ανασκόπηση μπορεί να διαφέρουν σημαντικά ως προς την μεθοδολογική τους ποιότητα. 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Ως εκ τούτου, είναι απαραίτητο να γίνεται μεθοδολογική αξιολόγηση των μελετών που μπορούν να συμπεριληφθούν στην ανασκόπηση </a:t>
            </a:r>
            <a:r>
              <a:rPr lang="el-GR" altLang="el-GR" dirty="0" err="1"/>
              <a:t>χρησιμοποιόντας</a:t>
            </a:r>
            <a:r>
              <a:rPr lang="el-GR" altLang="el-GR" dirty="0"/>
              <a:t> μια τυποποιημένη λίστα.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Λίστες αξιολόγησης μελετών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ποιότητα των μελετών θα πρέπει να βαθμολογείται χρησιμοποιώντας τυποποιημένη λίστα ελέγχου ή σύστημα βαθμολογίας με πόντους. </a:t>
            </a:r>
          </a:p>
          <a:p>
            <a:r>
              <a:rPr lang="el-GR" dirty="0"/>
              <a:t>Βασικός λόγος της χρήσης τυποποιημένων μορφών μεθοδολογικής αξιολόγησης των μελετών είναι η διασφάλιση αντικειμενικής και </a:t>
            </a:r>
            <a:r>
              <a:rPr lang="el-GR" dirty="0" err="1"/>
              <a:t>αμερόπληπτης</a:t>
            </a:r>
            <a:r>
              <a:rPr lang="el-GR" dirty="0"/>
              <a:t> εκτίμησης της ποιότητας των μελετών. </a:t>
            </a:r>
          </a:p>
          <a:p>
            <a:r>
              <a:rPr lang="el-GR" dirty="0"/>
              <a:t>Με την υιοθέτηση τυποποιημένων μορφών αξιολόγησης ο </a:t>
            </a:r>
            <a:r>
              <a:rPr lang="el-GR" dirty="0" err="1"/>
              <a:t>ανασκόπος</a:t>
            </a:r>
            <a:r>
              <a:rPr lang="el-GR" dirty="0"/>
              <a:t> δεν μπορεί να δράσει μεροληπτικά. Επίσης, με την χρήση εργαλείων αξιολόγησης υπάρχει μια «κοινή γλώσσα επικοινωνίας» ανάμεσα στους ερευνητές οπότε είναι ιδιαίτερα εύκολο να καταλάβουν οι αναγνώστες τους λόγους που ο </a:t>
            </a:r>
            <a:r>
              <a:rPr lang="el-GR" dirty="0" err="1"/>
              <a:t>ανασκόπος</a:t>
            </a:r>
            <a:r>
              <a:rPr lang="el-GR" dirty="0"/>
              <a:t> έπρεπε να απορρίψει ή να συμπεριλάβει μια μελέτη στην ανασκόπηση του.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/>
              <a:t>Τυποποιημένη λίστα </a:t>
            </a:r>
            <a:r>
              <a:rPr lang="en-US" sz="4000" dirty="0" smtClean="0"/>
              <a:t>CONSORT</a:t>
            </a:r>
            <a:r>
              <a:rPr lang="el-GR" sz="4000" dirty="0" smtClean="0"/>
              <a:t> </a:t>
            </a:r>
            <a:br>
              <a:rPr lang="el-GR" sz="4000" dirty="0" smtClean="0"/>
            </a:br>
            <a:r>
              <a:rPr lang="el-GR" sz="3300" b="0" dirty="0" smtClean="0"/>
              <a:t>(1 από 4)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Η τυποποιημένη λίστα </a:t>
            </a:r>
            <a:r>
              <a:rPr lang="en-US" b="1" dirty="0" smtClean="0"/>
              <a:t>CONSORT </a:t>
            </a:r>
            <a:r>
              <a:rPr lang="el-GR" dirty="0" smtClean="0"/>
              <a:t>για την μεθοδολογική αξιολόγηση των τυχαιοποιημένων μελετών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755576" y="2132856"/>
          <a:ext cx="7776864" cy="338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554461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Παράγοντες</a:t>
                      </a:r>
                      <a:r>
                        <a:rPr lang="el-GR" b="1" baseline="0" dirty="0" smtClean="0"/>
                        <a:t> ελέγχου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Σύσταση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Τίτλος – Περίληψη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Πως έγινε η κατανομή των συμμετεχόντων στην ομάδα παρέμβασης</a:t>
                      </a:r>
                      <a:r>
                        <a:rPr lang="el-GR" baseline="0" dirty="0" smtClean="0"/>
                        <a:t> και στην ομάδα ελέγχου (π.χ. τυχαιοποιημένο)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Εισαγωγή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Παρουσίαση</a:t>
                      </a:r>
                      <a:r>
                        <a:rPr lang="el-GR" baseline="0" dirty="0" smtClean="0"/>
                        <a:t> της επιστημονικής βάσης της μελέτης και της αναγκαιότητας της διενέργειας μελέτης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Μέθοδος</a:t>
                      </a:r>
                    </a:p>
                    <a:p>
                      <a:r>
                        <a:rPr lang="el-GR" dirty="0" smtClean="0"/>
                        <a:t>Συμμετέχοντες </a:t>
                      </a:r>
                    </a:p>
                    <a:p>
                      <a:r>
                        <a:rPr lang="el-GR" dirty="0" smtClean="0"/>
                        <a:t>Παρεμβάσεις </a:t>
                      </a:r>
                    </a:p>
                    <a:p>
                      <a:r>
                        <a:rPr lang="el-GR" dirty="0" smtClean="0"/>
                        <a:t>Σκοποί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Περιγραφή του τόπου συλλογής δεδομένων</a:t>
                      </a:r>
                      <a:r>
                        <a:rPr lang="el-GR" baseline="0" dirty="0" smtClean="0"/>
                        <a:t> και των κριτηρίων συμπερίληψης των συμμετεχόντων.</a:t>
                      </a:r>
                    </a:p>
                    <a:p>
                      <a:r>
                        <a:rPr lang="el-GR" baseline="0" dirty="0" smtClean="0"/>
                        <a:t>Λεπτομερής περιγραφή των παρεμβάσεων και του τρόπου που εφαρμόζονται.</a:t>
                      </a:r>
                    </a:p>
                    <a:p>
                      <a:r>
                        <a:rPr lang="el-GR" baseline="0" dirty="0" smtClean="0"/>
                        <a:t>Δήλωση των σκοπών και των ερευνητικών υποθέσεων.</a:t>
                      </a:r>
                      <a:endParaRPr lang="el-GR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4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Τυποποιημένη λίστα </a:t>
            </a:r>
            <a:r>
              <a:rPr lang="en-US" sz="4000" dirty="0"/>
              <a:t>CONSORT</a:t>
            </a:r>
            <a:r>
              <a:rPr lang="el-GR" sz="4000" dirty="0"/>
              <a:t>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3300" b="0" dirty="0" smtClean="0"/>
              <a:t>(2 </a:t>
            </a:r>
            <a:r>
              <a:rPr lang="el-GR" sz="3300" b="0" dirty="0"/>
              <a:t>από </a:t>
            </a:r>
            <a:r>
              <a:rPr lang="el-GR" sz="3300" b="0" dirty="0" smtClean="0"/>
              <a:t>4)</a:t>
            </a:r>
            <a:endParaRPr lang="el-GR" sz="3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539552" y="1412776"/>
          <a:ext cx="792088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1896"/>
                <a:gridCol w="580898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Εκβάσεις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Περιγραφή των βασικών και δευτερευόντων εκβάσεων και περιγραφή των μεθόδων που τυχόν χρησιμοποιήθηκαν για την μέτρηση των εκβάσεων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Μέγεθος δείγματος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Περιγραφή</a:t>
                      </a:r>
                      <a:r>
                        <a:rPr lang="el-GR" baseline="0" dirty="0" smtClean="0"/>
                        <a:t> της μεθόδου υπολογισμού του μεγέθους του δείγματος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Τυχαιοποίηση</a:t>
                      </a:r>
                      <a:r>
                        <a:rPr lang="el-GR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Περιγραφή της μεθόδου της τυχαιοποιημένης</a:t>
                      </a:r>
                      <a:r>
                        <a:rPr lang="el-GR" baseline="0" dirty="0" smtClean="0"/>
                        <a:t> κατανομής των συμμετεχόντων στις δύο ομάδες και της διαδικασίας που ακολουθήθηκε για να επιτευχθεί η τυχαιοποιημένη κατανομή.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Τυφλή διαδικασία κατανομής</a:t>
                      </a:r>
                    </a:p>
                    <a:p>
                      <a:r>
                        <a:rPr lang="el-GR" dirty="0" smtClean="0"/>
                        <a:t>Στατιστικές αναλύσεις</a:t>
                      </a:r>
                    </a:p>
                    <a:p>
                      <a:r>
                        <a:rPr lang="el-GR" b="1" dirty="0" smtClean="0"/>
                        <a:t>Αποτελέσματα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Περιγραφή της τυφλής διαδικασίας όσον αφορά την κατανομή των συμμετεχόντων στις δύο ομάδες (</a:t>
                      </a:r>
                      <a:r>
                        <a:rPr lang="el-GR" dirty="0" err="1" smtClean="0"/>
                        <a:t>π.χ</a:t>
                      </a:r>
                      <a:r>
                        <a:rPr lang="el-GR" dirty="0" smtClean="0"/>
                        <a:t> γνώριζαν οι συμμετέχοντες</a:t>
                      </a:r>
                      <a:r>
                        <a:rPr lang="el-GR" baseline="0" dirty="0" smtClean="0"/>
                        <a:t> αν τοποθετήθηκαν στην ομάδα παρέμβασης, γνώριζαν οι ερευνητές σε ποια ομάδα κατανεμήθηκαν οι συμμετέχοντες</a:t>
                      </a:r>
                      <a:r>
                        <a:rPr lang="el-GR" dirty="0" smtClean="0"/>
                        <a:t>)</a:t>
                      </a:r>
                    </a:p>
                    <a:p>
                      <a:r>
                        <a:rPr lang="el-GR" dirty="0" smtClean="0"/>
                        <a:t>Περιγραφή των στατιστικών αναλύσεων που χρησιμοποιήθηκαν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Τυποποιημένη λίστα </a:t>
            </a:r>
            <a:r>
              <a:rPr lang="en-US" sz="4000" dirty="0" smtClean="0"/>
              <a:t>CONSORT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3300" dirty="0" smtClean="0"/>
              <a:t> </a:t>
            </a:r>
            <a:r>
              <a:rPr lang="el-GR" sz="3300" b="0" dirty="0" smtClean="0"/>
              <a:t>(3 </a:t>
            </a:r>
            <a:r>
              <a:rPr lang="el-GR" sz="3300" b="0" dirty="0"/>
              <a:t>από </a:t>
            </a:r>
            <a:r>
              <a:rPr lang="el-GR" sz="3300" b="0" dirty="0" smtClean="0"/>
              <a:t>4)</a:t>
            </a:r>
            <a:endParaRPr lang="el-GR" sz="3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539552" y="1340768"/>
          <a:ext cx="7992888" cy="475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494488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Διάγραμμα ροής συμμετεχόντων</a:t>
                      </a:r>
                    </a:p>
                    <a:p>
                      <a:endParaRPr lang="el-GR" dirty="0" smtClean="0"/>
                    </a:p>
                    <a:p>
                      <a:r>
                        <a:rPr lang="el-GR" dirty="0" smtClean="0"/>
                        <a:t>Δημογραφικά χαρακτηριστικά </a:t>
                      </a:r>
                    </a:p>
                    <a:p>
                      <a:endParaRPr lang="el-GR" dirty="0" smtClean="0"/>
                    </a:p>
                    <a:p>
                      <a:r>
                        <a:rPr lang="el-GR" b="0" dirty="0" smtClean="0"/>
                        <a:t>Εκβάσεις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Παρουσίαση</a:t>
                      </a:r>
                      <a:r>
                        <a:rPr lang="el-GR" baseline="0" dirty="0" smtClean="0"/>
                        <a:t> της ροής των συμμετεχόντων σε διάγραμμα. </a:t>
                      </a:r>
                    </a:p>
                    <a:p>
                      <a:r>
                        <a:rPr lang="el-GR" baseline="0" dirty="0" smtClean="0"/>
                        <a:t>Συγκεκριμένα πρέπει να διευκρινιστεί πόσοι συμμετέχοντες κατανεμήθηκαν στις δύο ομάδες, αν παρέμειναν στην μελέτη μέχρι το τέλος ή αν κάποιοι εξαιρέθηκαν πριν την ολοκλήρωση της μελέτης (</a:t>
                      </a:r>
                      <a:r>
                        <a:rPr lang="en-US" baseline="0" dirty="0" smtClean="0"/>
                        <a:t>Intension to treat analysis).</a:t>
                      </a:r>
                    </a:p>
                    <a:p>
                      <a:r>
                        <a:rPr lang="el-GR" baseline="0" dirty="0" smtClean="0"/>
                        <a:t>Περιγραφή των δημογραφικών και </a:t>
                      </a:r>
                      <a:r>
                        <a:rPr lang="el-GR" baseline="0" dirty="0" err="1" smtClean="0"/>
                        <a:t>βιο</a:t>
                      </a:r>
                      <a:r>
                        <a:rPr lang="el-GR" baseline="0" dirty="0" smtClean="0"/>
                        <a:t>-ιατρικών χαρακτηριστικών δείγματος.</a:t>
                      </a:r>
                    </a:p>
                    <a:p>
                      <a:r>
                        <a:rPr lang="el-GR" baseline="0" dirty="0" smtClean="0"/>
                        <a:t>Περιγραφή των αποτελεσμάτων όσον αφορά τις εκβάσεις.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l-GR" b="1" dirty="0" smtClean="0"/>
                        <a:t>Συζήτηση </a:t>
                      </a:r>
                      <a:endParaRPr lang="el-G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Κύρια ευρήματα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Περιγραφή</a:t>
                      </a:r>
                      <a:r>
                        <a:rPr lang="el-GR" baseline="0" dirty="0" smtClean="0"/>
                        <a:t> των κύριων ευρημάτων σε σχέση με τους σκοπούς μελέτης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Ερμηνεία</a:t>
                      </a:r>
                      <a:r>
                        <a:rPr lang="el-GR" baseline="0" dirty="0" smtClean="0"/>
                        <a:t> ευρημάτων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Ερμηνεία των ευρημάτων βάσει των ερευνητικών υποθέσεων,</a:t>
                      </a:r>
                      <a:r>
                        <a:rPr lang="el-GR" baseline="0" dirty="0" smtClean="0"/>
                        <a:t> πηγές σφαλμάτων.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Συστηματική ανασκόπηση στην κορυφή της πυραμίδας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Τραπέζιο 4"/>
          <p:cNvSpPr/>
          <p:nvPr/>
        </p:nvSpPr>
        <p:spPr>
          <a:xfrm>
            <a:off x="2123728" y="5013176"/>
            <a:ext cx="5328592" cy="576064"/>
          </a:xfrm>
          <a:prstGeom prst="trapezoid">
            <a:avLst>
              <a:gd name="adj" fmla="val 769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127414"/>
                </a:solidFill>
              </a:rPr>
              <a:t>Editorials, Expert Opinion</a:t>
            </a:r>
            <a:endParaRPr lang="el-GR" sz="2000" b="1" dirty="0">
              <a:solidFill>
                <a:srgbClr val="127414"/>
              </a:solidFill>
            </a:endParaRPr>
          </a:p>
        </p:txBody>
      </p:sp>
      <p:sp>
        <p:nvSpPr>
          <p:cNvPr id="6" name="Τραπέζιο 5"/>
          <p:cNvSpPr/>
          <p:nvPr/>
        </p:nvSpPr>
        <p:spPr>
          <a:xfrm>
            <a:off x="2555776" y="4437112"/>
            <a:ext cx="4464496" cy="576064"/>
          </a:xfrm>
          <a:prstGeom prst="trapezoid">
            <a:avLst>
              <a:gd name="adj" fmla="val 769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4A82"/>
                </a:solidFill>
              </a:rPr>
              <a:t>Case Series, Case Reports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7" name="Τραπέζιο 6"/>
          <p:cNvSpPr/>
          <p:nvPr/>
        </p:nvSpPr>
        <p:spPr>
          <a:xfrm>
            <a:off x="2987824" y="3861048"/>
            <a:ext cx="3600400" cy="576064"/>
          </a:xfrm>
          <a:prstGeom prst="trapezoid">
            <a:avLst>
              <a:gd name="adj" fmla="val 769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471E68"/>
                </a:solidFill>
              </a:rPr>
              <a:t>Case- Control Studies</a:t>
            </a:r>
            <a:endParaRPr lang="el-GR" b="1" dirty="0">
              <a:solidFill>
                <a:srgbClr val="471E68"/>
              </a:solidFill>
            </a:endParaRPr>
          </a:p>
        </p:txBody>
      </p:sp>
      <p:sp>
        <p:nvSpPr>
          <p:cNvPr id="8" name="Τραπέζιο 7"/>
          <p:cNvSpPr/>
          <p:nvPr/>
        </p:nvSpPr>
        <p:spPr>
          <a:xfrm>
            <a:off x="3419872" y="3299000"/>
            <a:ext cx="2736304" cy="576064"/>
          </a:xfrm>
          <a:prstGeom prst="trapezoid">
            <a:avLst>
              <a:gd name="adj" fmla="val 769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20000"/>
                </a:solidFill>
              </a:rPr>
              <a:t>Cohort Studies</a:t>
            </a: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9" name="Τραπέζιο 8"/>
          <p:cNvSpPr/>
          <p:nvPr/>
        </p:nvSpPr>
        <p:spPr>
          <a:xfrm>
            <a:off x="3851920" y="2722936"/>
            <a:ext cx="1872208" cy="576064"/>
          </a:xfrm>
          <a:prstGeom prst="trapezoid">
            <a:avLst>
              <a:gd name="adj" fmla="val 769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Τραπέζιο 9"/>
          <p:cNvSpPr/>
          <p:nvPr/>
        </p:nvSpPr>
        <p:spPr>
          <a:xfrm>
            <a:off x="4283968" y="2146872"/>
            <a:ext cx="1008112" cy="576064"/>
          </a:xfrm>
          <a:prstGeom prst="trapezoid">
            <a:avLst>
              <a:gd name="adj" fmla="val 769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5026" y="267023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Randomized Controlled Trials</a:t>
            </a:r>
            <a:endParaRPr lang="el-GR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cxnSp>
        <p:nvCxnSpPr>
          <p:cNvPr id="13" name="Ευθύγραμμο βέλος σύνδεσης 12" title="βέλος"/>
          <p:cNvCxnSpPr>
            <a:stCxn id="11" idx="3"/>
            <a:endCxn id="9" idx="1"/>
          </p:cNvCxnSpPr>
          <p:nvPr/>
        </p:nvCxnSpPr>
        <p:spPr>
          <a:xfrm>
            <a:off x="3403218" y="2993401"/>
            <a:ext cx="670262" cy="17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 title="βέλος"/>
          <p:cNvCxnSpPr>
            <a:stCxn id="23" idx="1"/>
            <a:endCxn id="10" idx="3"/>
          </p:cNvCxnSpPr>
          <p:nvPr/>
        </p:nvCxnSpPr>
        <p:spPr>
          <a:xfrm flipH="1">
            <a:off x="5070520" y="2434903"/>
            <a:ext cx="645741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16261" y="2111737"/>
            <a:ext cx="130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Systematic Reviews</a:t>
            </a:r>
            <a:endParaRPr lang="el-GR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1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Τυποποιημένη λίστα </a:t>
            </a:r>
            <a:r>
              <a:rPr lang="en-US" sz="4000" dirty="0"/>
              <a:t>CONSORT</a:t>
            </a:r>
            <a:r>
              <a:rPr lang="el-GR" sz="4000" dirty="0"/>
              <a:t>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539552" y="2204864"/>
          <a:ext cx="7992888" cy="192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494488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Περιορισμοί και δυνατά σημεία μελέτης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Αναγνώριση και περιγραφή των περιορισμών και των δυνατών σημείων μελέτης.</a:t>
                      </a:r>
                      <a:r>
                        <a:rPr lang="el-GR" baseline="0" dirty="0" smtClean="0"/>
                        <a:t> Πιθανές πηγές σφάλματος.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Γενίκευση</a:t>
                      </a:r>
                      <a:r>
                        <a:rPr lang="el-GR" baseline="0" dirty="0" smtClean="0"/>
                        <a:t> ευρημάτων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Υπάρχει δυνατότητα γενίκευσης</a:t>
                      </a:r>
                      <a:r>
                        <a:rPr lang="el-GR" baseline="0" dirty="0" smtClean="0"/>
                        <a:t> των ευρημάτων (εξωτερική εγκυρότητα)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2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Παρουσίαση και ανάλυση των αποτελεσμάτων των συμπεριλαμβανομένων </a:t>
            </a:r>
            <a:r>
              <a:rPr lang="el-GR" sz="3200" dirty="0" smtClean="0"/>
              <a:t>μελετών </a:t>
            </a:r>
            <a:r>
              <a:rPr lang="el-GR" sz="3000" b="0" dirty="0" smtClean="0"/>
              <a:t>(1 από 5)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altLang="el-GR" dirty="0"/>
              <a:t>Το έκτο βήμα συγγραφής μιας συστηματικής ανασκόπησης είναι η παρουσίαση των αποτελεσμάτων.</a:t>
            </a:r>
          </a:p>
          <a:p>
            <a:r>
              <a:rPr lang="el-GR" altLang="el-GR" dirty="0"/>
              <a:t>Αρχικά, οι συγγραφείς θα πρέπει να παρουσιάσουν ένα </a:t>
            </a:r>
            <a:r>
              <a:rPr lang="el-GR" altLang="el-GR" b="1" dirty="0"/>
              <a:t>διάγραμμα ροής</a:t>
            </a:r>
            <a:r>
              <a:rPr lang="el-GR" altLang="el-GR" dirty="0"/>
              <a:t>  που δείχνει τον αριθμό των μελετών που συμπεριλαμβάνονται στην ανασκόπηση σε κάθε βήμα της ανασκόπησης.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Παρουσίαση και ανάλυση των αποτελεσμάτων των συμπεριλαμβανομένων μελετών </a:t>
            </a:r>
            <a:r>
              <a:rPr lang="el-GR" sz="3000" b="0" dirty="0" smtClean="0"/>
              <a:t>(2 </a:t>
            </a:r>
            <a:r>
              <a:rPr lang="el-GR" sz="3000" b="0" dirty="0"/>
              <a:t>από </a:t>
            </a:r>
            <a:r>
              <a:rPr lang="el-GR" sz="3000" b="0" dirty="0" smtClean="0"/>
              <a:t>5)</a:t>
            </a:r>
            <a:endParaRPr lang="el-GR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2520280" cy="9361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dirty="0" smtClean="0"/>
              <a:t>Πιθανόν σχετικές μελέτες βάσει τίτλου και περίληψης (Ν=82)</a:t>
            </a: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Γωνιακή σύνδεση 5" title="βέλος"/>
          <p:cNvCxnSpPr/>
          <p:nvPr/>
        </p:nvCxnSpPr>
        <p:spPr>
          <a:xfrm rot="16200000" flipH="1">
            <a:off x="3567208" y="359466"/>
            <a:ext cx="377657" cy="406845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5776375" y="1556792"/>
            <a:ext cx="2736304" cy="12256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Μελέτες που κατόπιν ανάγνωσης του πλήρους κειμένου κρίθηκαν τελικά μη σχετικές (Ν=59)</a:t>
            </a:r>
            <a:endParaRPr lang="el-GR" sz="1800" dirty="0">
              <a:solidFill>
                <a:prstClr val="black"/>
              </a:solidFill>
            </a:endParaRPr>
          </a:p>
        </p:txBody>
      </p:sp>
      <p:cxnSp>
        <p:nvCxnSpPr>
          <p:cNvPr id="10" name="Γωνιακή σύνδεση 9" title="βέλος"/>
          <p:cNvCxnSpPr>
            <a:endCxn id="12" idx="1"/>
          </p:cNvCxnSpPr>
          <p:nvPr/>
        </p:nvCxnSpPr>
        <p:spPr>
          <a:xfrm>
            <a:off x="1727686" y="2582521"/>
            <a:ext cx="4068451" cy="1089698"/>
          </a:xfrm>
          <a:prstGeom prst="bentConnector3">
            <a:avLst>
              <a:gd name="adj1" fmla="val 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5796137" y="3195358"/>
            <a:ext cx="2736304" cy="9537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Μελέτες που δεν ήταν δυνατή η ανάκτηση του πλήρους κειμένου (Ν=3)</a:t>
            </a:r>
            <a:endParaRPr lang="el-GR" sz="1800" dirty="0">
              <a:solidFill>
                <a:prstClr val="black"/>
              </a:solidFill>
            </a:endParaRPr>
          </a:p>
        </p:txBody>
      </p:sp>
      <p:cxnSp>
        <p:nvCxnSpPr>
          <p:cNvPr id="21" name="Ευθύγραμμο βέλος σύνδεσης 20" title="βέλος"/>
          <p:cNvCxnSpPr>
            <a:stCxn id="3" idx="2"/>
            <a:endCxn id="22" idx="0"/>
          </p:cNvCxnSpPr>
          <p:nvPr/>
        </p:nvCxnSpPr>
        <p:spPr>
          <a:xfrm flipH="1">
            <a:off x="1721810" y="2204864"/>
            <a:ext cx="5874" cy="309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Θέση περιεχομένου 2"/>
          <p:cNvSpPr txBox="1">
            <a:spLocks/>
          </p:cNvSpPr>
          <p:nvPr/>
        </p:nvSpPr>
        <p:spPr>
          <a:xfrm>
            <a:off x="461670" y="5301208"/>
            <a:ext cx="2520280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Μελέτες προς περαιτέρω διερεύνηση (Ν=20)</a:t>
            </a:r>
            <a:endParaRPr lang="el-G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Παρουσίαση και ανάλυση των αποτελεσμάτων των συμπεριλαμβανομένων μελετών </a:t>
            </a:r>
            <a:r>
              <a:rPr lang="el-GR" sz="3000" b="0" dirty="0" smtClean="0"/>
              <a:t>(3 </a:t>
            </a:r>
            <a:r>
              <a:rPr lang="el-GR" sz="3000" b="0" dirty="0"/>
              <a:t>από </a:t>
            </a:r>
            <a:r>
              <a:rPr lang="el-GR" sz="3000" b="0" dirty="0" smtClean="0"/>
              <a:t>5)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67544" y="1412776"/>
            <a:ext cx="2520280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Μελέτες προς περαιτέρω διερεύνηση (Ν=20)</a:t>
            </a:r>
            <a:endParaRPr lang="el-GR" sz="1800" dirty="0">
              <a:solidFill>
                <a:prstClr val="black"/>
              </a:solidFill>
            </a:endParaRPr>
          </a:p>
        </p:txBody>
      </p:sp>
      <p:cxnSp>
        <p:nvCxnSpPr>
          <p:cNvPr id="6" name="Γωνιακή σύνδεση 5" title="βέλος"/>
          <p:cNvCxnSpPr>
            <a:stCxn id="5" idx="2"/>
            <a:endCxn id="7" idx="1"/>
          </p:cNvCxnSpPr>
          <p:nvPr/>
        </p:nvCxnSpPr>
        <p:spPr>
          <a:xfrm rot="16200000" flipH="1">
            <a:off x="2998166" y="1078398"/>
            <a:ext cx="519376" cy="306034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788024" y="1392092"/>
            <a:ext cx="3758546" cy="2952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Μελέτες που δεν πληρούσα τα κριτήρια εισόδου (Ν=13)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Δεν ήταν τυχαιοποιημένες μελέτες (Ν=2)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Δεν συμπεριλαμβανόταν μόνον επίτοκες χαμηλού κινδύνου (Ν=4)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Δεν αφορούσαν το </a:t>
            </a:r>
            <a:r>
              <a:rPr lang="el-GR" sz="1800" dirty="0" err="1" smtClean="0">
                <a:solidFill>
                  <a:prstClr val="black"/>
                </a:solidFill>
              </a:rPr>
              <a:t>καρδιοτοκογράφημα</a:t>
            </a:r>
            <a:r>
              <a:rPr lang="el-GR" sz="1800" dirty="0" smtClean="0">
                <a:solidFill>
                  <a:prstClr val="black"/>
                </a:solidFill>
              </a:rPr>
              <a:t> εισαγωγής (Ν=5)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Δεν αξιολογούσαν το νεογνικό </a:t>
            </a:r>
            <a:r>
              <a:rPr lang="en-US" sz="1800" dirty="0" smtClean="0">
                <a:solidFill>
                  <a:prstClr val="black"/>
                </a:solidFill>
              </a:rPr>
              <a:t>Apgar score (N=2)</a:t>
            </a:r>
            <a:endParaRPr lang="el-GR" sz="1800" dirty="0">
              <a:solidFill>
                <a:prstClr val="black"/>
              </a:solidFill>
            </a:endParaRPr>
          </a:p>
        </p:txBody>
      </p:sp>
      <p:cxnSp>
        <p:nvCxnSpPr>
          <p:cNvPr id="10" name="Ευθύγραμμο βέλος σύνδεσης 9" title="βέλος"/>
          <p:cNvCxnSpPr>
            <a:stCxn id="5" idx="2"/>
            <a:endCxn id="12" idx="0"/>
          </p:cNvCxnSpPr>
          <p:nvPr/>
        </p:nvCxnSpPr>
        <p:spPr>
          <a:xfrm flipH="1">
            <a:off x="1727683" y="2348880"/>
            <a:ext cx="1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467543" y="3356992"/>
            <a:ext cx="2520280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Μελέτες προς περαιτέρω διερεύνηση (Ν=20)</a:t>
            </a:r>
            <a:endParaRPr lang="el-GR" sz="1800" dirty="0">
              <a:solidFill>
                <a:prstClr val="black"/>
              </a:solidFill>
            </a:endParaRPr>
          </a:p>
        </p:txBody>
      </p:sp>
      <p:cxnSp>
        <p:nvCxnSpPr>
          <p:cNvPr id="18" name="Γωνιακή σύνδεση 17" title="βέλος"/>
          <p:cNvCxnSpPr>
            <a:stCxn id="12" idx="2"/>
            <a:endCxn id="20" idx="1"/>
          </p:cNvCxnSpPr>
          <p:nvPr/>
        </p:nvCxnSpPr>
        <p:spPr>
          <a:xfrm rot="16200000" flipH="1">
            <a:off x="2897813" y="3122965"/>
            <a:ext cx="1080120" cy="342038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Θέση περιεχομένου 2"/>
          <p:cNvSpPr txBox="1">
            <a:spLocks/>
          </p:cNvSpPr>
          <p:nvPr/>
        </p:nvSpPr>
        <p:spPr>
          <a:xfrm>
            <a:off x="5148064" y="4437112"/>
            <a:ext cx="3312368" cy="1872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Μελέτες που δεν πληρούσαν τα κριτήρια μεθοδολογικής ποιότητας (Ν=4)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Ανεπαρκές μέγεθος δείγματος (Ν=2)</a:t>
            </a: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Ποσοστό </a:t>
            </a:r>
            <a:r>
              <a:rPr lang="en-US" sz="1800" dirty="0" smtClean="0">
                <a:solidFill>
                  <a:prstClr val="black"/>
                </a:solidFill>
              </a:rPr>
              <a:t>follow up &lt;70% (N=2)</a:t>
            </a:r>
            <a:endParaRPr lang="el-GR" sz="1800" dirty="0">
              <a:solidFill>
                <a:prstClr val="black"/>
              </a:solidFill>
            </a:endParaRPr>
          </a:p>
        </p:txBody>
      </p:sp>
      <p:cxnSp>
        <p:nvCxnSpPr>
          <p:cNvPr id="24" name="Ευθύγραμμο βέλος σύνδεσης 23" title="βέλος"/>
          <p:cNvCxnSpPr/>
          <p:nvPr/>
        </p:nvCxnSpPr>
        <p:spPr>
          <a:xfrm flipH="1">
            <a:off x="1727682" y="4833445"/>
            <a:ext cx="6" cy="539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Θέση περιεχομένου 2"/>
          <p:cNvSpPr txBox="1">
            <a:spLocks/>
          </p:cNvSpPr>
          <p:nvPr/>
        </p:nvSpPr>
        <p:spPr>
          <a:xfrm>
            <a:off x="539552" y="5373216"/>
            <a:ext cx="2520280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sz="1800" dirty="0" smtClean="0">
                <a:solidFill>
                  <a:prstClr val="black"/>
                </a:solidFill>
              </a:rPr>
              <a:t>Μελέτες που συμπεριλήφθηκαν στην ανασκόπηση (Ν=3)</a:t>
            </a:r>
            <a:endParaRPr lang="el-G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Παρουσίαση και ανάλυση των αποτελεσμάτων των συμπεριλαμβανομένων μελετών </a:t>
            </a:r>
            <a:r>
              <a:rPr lang="el-GR" sz="3000" b="0" dirty="0" smtClean="0"/>
              <a:t>(4 από 5)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/>
          </p:nvPr>
        </p:nvGraphicFramePr>
        <p:xfrm>
          <a:off x="1259632" y="1556792"/>
          <a:ext cx="6984776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1800200"/>
                <a:gridCol w="1584176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Μελέτη</a:t>
                      </a:r>
                      <a:endParaRPr lang="el-G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Σχεδιασμός μελέτης</a:t>
                      </a:r>
                      <a:endParaRPr lang="el-G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Συμμετέχοντες </a:t>
                      </a:r>
                      <a:endParaRPr lang="el-G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Παρέμβαση</a:t>
                      </a:r>
                      <a:r>
                        <a:rPr lang="el-GR" sz="1700" b="1" baseline="0" dirty="0" smtClean="0"/>
                        <a:t> </a:t>
                      </a:r>
                      <a:endParaRPr lang="el-GR" sz="17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Impey</a:t>
                      </a:r>
                      <a:r>
                        <a:rPr lang="en-US" baseline="0" dirty="0" smtClean="0"/>
                        <a:t> et al., 2003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Τυχαιοποιημένη</a:t>
                      </a:r>
                      <a:r>
                        <a:rPr lang="el-GR" baseline="0" dirty="0" smtClean="0"/>
                        <a:t> μελέτη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Επίτοκες χαμηλού κινδύνου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Καρδιοτοκογράφημα</a:t>
                      </a:r>
                      <a:r>
                        <a:rPr lang="el-GR" dirty="0" smtClean="0"/>
                        <a:t> εισαγωγής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Mires</a:t>
                      </a:r>
                      <a:r>
                        <a:rPr lang="en-US" baseline="0" dirty="0" smtClean="0"/>
                        <a:t> et al., 2001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Τυχαιοποιημένη μελέτη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Επίτοκες χαμηλού κινδύνου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Καρδιοτοκογράφημα</a:t>
                      </a:r>
                      <a:r>
                        <a:rPr lang="el-GR" dirty="0" smtClean="0"/>
                        <a:t> εισαγωγής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Cheyne</a:t>
                      </a:r>
                      <a:r>
                        <a:rPr lang="en-US" dirty="0" smtClean="0"/>
                        <a:t> et.,</a:t>
                      </a:r>
                      <a:r>
                        <a:rPr lang="en-US" baseline="0" dirty="0" smtClean="0"/>
                        <a:t> al 2003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Τυχαιοποιημένη μελέτη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Επίτοκες χαμηλού κινδύνου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Καρδιοτοκογράφημα</a:t>
                      </a:r>
                      <a:r>
                        <a:rPr lang="el-GR" dirty="0" smtClean="0"/>
                        <a:t> εισαγωγής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4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Παρουσίαση και ανάλυση των αποτελεσμάτων των συμπεριλαμβανομένων μελετών </a:t>
            </a:r>
            <a:r>
              <a:rPr lang="el-GR" sz="3000" b="0" dirty="0" smtClean="0"/>
              <a:t>(5 </a:t>
            </a:r>
            <a:r>
              <a:rPr lang="el-GR" sz="3000" b="0" dirty="0"/>
              <a:t>από 5)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755576" y="1916832"/>
          <a:ext cx="7776864" cy="311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Συγκριτική παρέμβαση</a:t>
                      </a:r>
                      <a:endParaRPr lang="el-G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Έκβαση </a:t>
                      </a:r>
                      <a:endParaRPr lang="el-GR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700" b="1" dirty="0" smtClean="0"/>
                        <a:t>Μέγεθος δείγματος </a:t>
                      </a:r>
                      <a:endParaRPr lang="el-GR" sz="17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Διακεκκομένη</a:t>
                      </a:r>
                      <a:r>
                        <a:rPr lang="el-GR" dirty="0" smtClean="0"/>
                        <a:t> ακρόαση παλμών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Νεογνικό </a:t>
                      </a:r>
                      <a:r>
                        <a:rPr lang="en-US" dirty="0" smtClean="0"/>
                        <a:t>Apgar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score, </a:t>
                      </a:r>
                      <a:r>
                        <a:rPr lang="el-GR" dirty="0" smtClean="0"/>
                        <a:t>καισαρική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τομή</a:t>
                      </a:r>
                      <a:r>
                        <a:rPr lang="el-GR" baseline="0" dirty="0" smtClean="0"/>
                        <a:t>, παρεμβατικός τοκετός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8580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Διακεκκομένη</a:t>
                      </a:r>
                      <a:r>
                        <a:rPr lang="el-GR" dirty="0" smtClean="0"/>
                        <a:t> ακρόαση παλμών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Νεογνικό </a:t>
                      </a:r>
                      <a:r>
                        <a:rPr lang="en-US" dirty="0" smtClean="0"/>
                        <a:t>Apgar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score, </a:t>
                      </a:r>
                      <a:r>
                        <a:rPr lang="el-GR" dirty="0" smtClean="0"/>
                        <a:t>καισαρική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τομή</a:t>
                      </a:r>
                      <a:r>
                        <a:rPr lang="el-GR" baseline="0" dirty="0" smtClean="0"/>
                        <a:t>, παρεμβατικός τοκετός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2367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Διακεκκομένη</a:t>
                      </a:r>
                      <a:r>
                        <a:rPr lang="el-GR" dirty="0" smtClean="0"/>
                        <a:t> ακρόαση παλμών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Νεογνικό</a:t>
                      </a:r>
                      <a:r>
                        <a:rPr lang="en-US" dirty="0" smtClean="0"/>
                        <a:t>Apgar</a:t>
                      </a:r>
                      <a:r>
                        <a:rPr lang="el-GR" dirty="0" smtClean="0"/>
                        <a:t>  </a:t>
                      </a:r>
                      <a:r>
                        <a:rPr lang="en-US" dirty="0" smtClean="0"/>
                        <a:t>score, </a:t>
                      </a:r>
                      <a:r>
                        <a:rPr lang="el-GR" dirty="0" smtClean="0"/>
                        <a:t>καισαρική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τομή</a:t>
                      </a:r>
                      <a:r>
                        <a:rPr lang="el-GR" baseline="0" dirty="0" smtClean="0"/>
                        <a:t>, παρεμβατικός τοκετός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312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5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 2014. </a:t>
            </a:r>
            <a:r>
              <a:rPr lang="el-GR" sz="2000" dirty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. «Τεκμηριωμένη Λήψη Κλινικής Απόφασης. Ενότητα </a:t>
            </a:r>
            <a:r>
              <a:rPr lang="en-US" sz="2000" dirty="0" smtClean="0"/>
              <a:t>7:</a:t>
            </a:r>
            <a:r>
              <a:rPr lang="el-GR" sz="2000" dirty="0"/>
              <a:t> Συγγραφή Συστηματικής </a:t>
            </a:r>
            <a:r>
              <a:rPr lang="el-GR" sz="2000" dirty="0" smtClean="0"/>
              <a:t>Ανασκόπησης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Βήματα συγγραφής συστηματικής ανασκόπησης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Η συγγραφή μιας συστηματικής ανασκόπησης περιλαμβάνει μια σειρά από διακριτά βήματα:</a:t>
            </a:r>
          </a:p>
          <a:p>
            <a:r>
              <a:rPr lang="el-GR" dirty="0"/>
              <a:t>Διατύπωση επιστημονικής </a:t>
            </a:r>
            <a:r>
              <a:rPr lang="el-GR" dirty="0" smtClean="0"/>
              <a:t>ερώτησης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Καθορισμός κριτηρίων ένταξης και αποκλεισμού των μελετών (τυχαιοποιημένες μελέτες, Αγγλική γλώσσα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Αναζήτηση και επιλογή των </a:t>
            </a:r>
            <a:r>
              <a:rPr lang="el-GR" dirty="0" smtClean="0"/>
              <a:t>μελετών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Εξαγωγή των δεδομένων- Κατασκευή πίνακα περιγραφής των χαρακτηριστικών των συμπεριλαμβανόμενων </a:t>
            </a:r>
            <a:r>
              <a:rPr lang="el-GR" dirty="0" smtClean="0"/>
              <a:t>μελετών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Αξιολόγηση της μεθοδολογικής ποιότητας των συμπεριλαμβανομένων μελετών (χρήση έγκυρων ερωτηματολογίων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Ανάλυση των αποτελεσμάτων των συμπεριλαμβανομένων μελετών (πιθανή μετά-ανάλυση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Συγγραφή της ανασκόπησης σε τελική </a:t>
            </a:r>
            <a:r>
              <a:rPr lang="el-GR" dirty="0" smtClean="0"/>
              <a:t>μορφή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Ερευνητικό ερώτημα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altLang="el-GR" dirty="0"/>
              <a:t>Το </a:t>
            </a:r>
            <a:r>
              <a:rPr lang="el-GR" altLang="el-GR" b="1" dirty="0"/>
              <a:t>πρώτο βήμα</a:t>
            </a:r>
            <a:r>
              <a:rPr lang="el-GR" altLang="el-GR" dirty="0"/>
              <a:t> μιας συστηματικής ανασκόπησης αποτελεί η διατύπωση της επιστημονικής υπόθεσης ή/και του ερευνητικού ερωτήματος. </a:t>
            </a:r>
          </a:p>
          <a:p>
            <a:r>
              <a:rPr lang="el-GR" altLang="el-GR" dirty="0"/>
              <a:t>Στην περίπτωση των συστηματικών ανασκοπήσεων είναι σημαντικό να καθοριστούν με ακρίβεια από την αρχή τρία στοιχεία: α) </a:t>
            </a:r>
            <a:r>
              <a:rPr lang="el-GR" altLang="el-GR" b="1" dirty="0"/>
              <a:t>ο πληθυσμός-στόχος</a:t>
            </a:r>
            <a:r>
              <a:rPr lang="el-GR" altLang="el-GR" dirty="0"/>
              <a:t>, β) </a:t>
            </a:r>
            <a:r>
              <a:rPr lang="el-GR" altLang="el-GR" b="1" dirty="0"/>
              <a:t>η παρέμβαση</a:t>
            </a:r>
            <a:r>
              <a:rPr lang="el-GR" altLang="el-GR" dirty="0"/>
              <a:t> και γ) </a:t>
            </a:r>
            <a:r>
              <a:rPr lang="el-GR" altLang="el-GR" b="1" dirty="0"/>
              <a:t>η έκβαση</a:t>
            </a:r>
            <a:r>
              <a:rPr lang="el-GR" altLang="el-GR" dirty="0"/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Τύποι ερευνητικών </a:t>
            </a:r>
            <a:r>
              <a:rPr lang="el-GR" sz="4000" dirty="0" smtClean="0"/>
              <a:t>ερωτημάτων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300" b="0" dirty="0" smtClean="0"/>
              <a:t>(1 </a:t>
            </a:r>
            <a:r>
              <a:rPr lang="el-GR" sz="3300" b="0" dirty="0" smtClean="0"/>
              <a:t>από 2)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Οι τύποι των ερευνητικών ερωτήσεων μπορεί να είναι πέντε: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ερωτήματα </a:t>
            </a:r>
            <a:r>
              <a:rPr lang="el-GR" b="1" dirty="0"/>
              <a:t>αξιολόγησης μιας παρέμβασης </a:t>
            </a:r>
            <a:r>
              <a:rPr lang="el-GR" dirty="0"/>
              <a:t>(π.χ. μπορεί να μειώσει τα ποσοστά καισαρικών τομών η εφαρμογή λήψης εμβρυικού αίματος κατά την διάρκεια του τοκετού;),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ερωτήματα </a:t>
            </a:r>
            <a:r>
              <a:rPr lang="el-GR" b="1" dirty="0"/>
              <a:t>συχνότητας ή ποσοστού παθήσεων ή ασθενειών </a:t>
            </a:r>
            <a:r>
              <a:rPr lang="el-GR" dirty="0"/>
              <a:t>(π.χ. ποιά είναι η συχνότητας εμφάνισης πρόωρου τοκετού σε έγκυες γυναίκες άνω των 40 ετών;),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ερωτήματα </a:t>
            </a:r>
            <a:r>
              <a:rPr lang="el-GR" b="1" dirty="0"/>
              <a:t>αξιολόγησης της προγνωστικής αξίας ενός διαγνωστικού τεστ</a:t>
            </a:r>
            <a:r>
              <a:rPr lang="el-GR" dirty="0"/>
              <a:t> ή μιας μεθόδου </a:t>
            </a:r>
            <a:r>
              <a:rPr lang="el-GR" dirty="0" err="1"/>
              <a:t>screening</a:t>
            </a:r>
            <a:r>
              <a:rPr lang="el-GR" dirty="0"/>
              <a:t> (π.χ. ποιά είναι η προγνωστική αξία του υπερηχογραφήματος της αυχενικής διαφάνειας στην ανίχνευση του συνδρόμου </a:t>
            </a:r>
            <a:r>
              <a:rPr lang="el-GR" dirty="0" err="1"/>
              <a:t>Down</a:t>
            </a:r>
            <a:r>
              <a:rPr lang="el-GR" dirty="0"/>
              <a:t>;),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Τύποι ερευνητικών ερωτημάτων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300" b="0" dirty="0" smtClean="0"/>
              <a:t>(</a:t>
            </a:r>
            <a:r>
              <a:rPr lang="el-GR" sz="3300" b="0" dirty="0" smtClean="0"/>
              <a:t>2</a:t>
            </a:r>
            <a:r>
              <a:rPr lang="en-US" sz="3300" b="0" dirty="0" smtClean="0"/>
              <a:t> </a:t>
            </a:r>
            <a:r>
              <a:rPr lang="el-GR" sz="3300" b="0" dirty="0"/>
              <a:t>από </a:t>
            </a:r>
            <a:r>
              <a:rPr lang="el-GR" sz="3300" b="0" dirty="0" smtClean="0"/>
              <a:t>2)</a:t>
            </a:r>
            <a:endParaRPr lang="el-GR" sz="33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l-GR" dirty="0" smtClean="0"/>
              <a:t>ερωτήματα </a:t>
            </a:r>
            <a:r>
              <a:rPr lang="el-GR" b="1" dirty="0"/>
              <a:t>αξιολόγησης της σχέσης μεταξύ παραγόντων κινδύνου και εμφάνισης νόσου ή κατάστασης </a:t>
            </a:r>
            <a:r>
              <a:rPr lang="el-GR" dirty="0"/>
              <a:t>(π.χ. σχετίζεται η έκθεση σε </a:t>
            </a:r>
            <a:r>
              <a:rPr lang="el-GR" dirty="0" err="1"/>
              <a:t>οργανοχλωριούχες</a:t>
            </a:r>
            <a:r>
              <a:rPr lang="el-GR" dirty="0"/>
              <a:t> ουσίες με την εμφάνιση καρκίνου του μαστού;),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l-GR" dirty="0" smtClean="0"/>
              <a:t>ερωτήματα </a:t>
            </a:r>
            <a:r>
              <a:rPr lang="el-GR" b="1" dirty="0"/>
              <a:t>οικονομικής αξιολόγησης </a:t>
            </a:r>
            <a:r>
              <a:rPr lang="el-GR" dirty="0"/>
              <a:t>και αξιολόγησης του κόστους και ωφέλειας μιας παρέμβασης (π.χ. ποιό είναι το κόστος έναντι της ωφέλειας αν δημιουργηθούν φυσικά κέντρα τοκετού;). </a:t>
            </a:r>
          </a:p>
          <a:p>
            <a:pPr marL="457200" indent="-457200">
              <a:buFont typeface="+mj-lt"/>
              <a:buAutoNum type="arabicPeriod" startAt="4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ερευνητικής ερώτησης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l-GR" dirty="0"/>
              <a:t>Ένα παράδειγμα ερευνητικής ερώτησης που αξιολογεί μια παρέμβαση είναι </a:t>
            </a:r>
            <a:r>
              <a:rPr lang="el-GR" altLang="el-GR" b="1" dirty="0"/>
              <a:t>«κατά πόσο η εφαρμογή του </a:t>
            </a:r>
            <a:r>
              <a:rPr lang="el-GR" altLang="el-GR" b="1" dirty="0" err="1"/>
              <a:t>καρδιοτοκογραφήματος</a:t>
            </a:r>
            <a:r>
              <a:rPr lang="el-GR" altLang="el-GR" b="1" dirty="0"/>
              <a:t> εισαγωγής σε σχέση με την </a:t>
            </a:r>
            <a:r>
              <a:rPr lang="el-GR" altLang="el-GR" b="1" dirty="0" err="1"/>
              <a:t>διακεκκομένη</a:t>
            </a:r>
            <a:r>
              <a:rPr lang="el-GR" altLang="el-GR" b="1" dirty="0"/>
              <a:t> ακρόαση εμβρυικών παλμών μπορεί να βελτιώσει το νεογνικό </a:t>
            </a:r>
            <a:r>
              <a:rPr lang="en-US" altLang="el-GR" b="1" dirty="0"/>
              <a:t>Apgar score</a:t>
            </a:r>
            <a:r>
              <a:rPr lang="el-GR" altLang="el-GR" b="1" dirty="0"/>
              <a:t>, να μειώσει τα ποσοστά καισαρικής τομής και τα ποσοστά παρεμβατικού τοκετού σε επίτοκες γυναίκες χαμηλού κινδύνου».</a:t>
            </a:r>
            <a:r>
              <a:rPr lang="el-GR" altLang="el-GR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l-GR" altLang="el-GR" dirty="0"/>
              <a:t> </a:t>
            </a:r>
            <a:r>
              <a:rPr lang="el-GR" altLang="el-GR" dirty="0" smtClean="0"/>
              <a:t>  Το </a:t>
            </a:r>
            <a:r>
              <a:rPr lang="el-GR" altLang="el-GR" dirty="0"/>
              <a:t>παρόν ερευνητικό ερώτημα φαίνεται ότι έχει διατυπωθεί με ακρίβεια εφόσον προσδιορίζει επαρκώς τον </a:t>
            </a:r>
            <a:r>
              <a:rPr lang="el-GR" altLang="el-GR" b="1" dirty="0"/>
              <a:t>πληθυσμό της μελέτης</a:t>
            </a:r>
            <a:r>
              <a:rPr lang="el-GR" altLang="el-GR" dirty="0"/>
              <a:t> (επίτοκες γυναίκες χαμηλού κινδύνου), </a:t>
            </a:r>
            <a:r>
              <a:rPr lang="el-GR" altLang="el-GR" b="1" dirty="0"/>
              <a:t>την παρέμβαση</a:t>
            </a:r>
            <a:r>
              <a:rPr lang="el-GR" altLang="el-GR" dirty="0"/>
              <a:t> (</a:t>
            </a:r>
            <a:r>
              <a:rPr lang="el-GR" altLang="el-GR" dirty="0" err="1"/>
              <a:t>καρδιοτοκογράφημα</a:t>
            </a:r>
            <a:r>
              <a:rPr lang="el-GR" altLang="el-GR" dirty="0"/>
              <a:t> εισαγωγής) και </a:t>
            </a:r>
            <a:r>
              <a:rPr lang="el-GR" altLang="el-GR" b="1" dirty="0"/>
              <a:t>την συγκριτική παρέμβαση</a:t>
            </a:r>
            <a:r>
              <a:rPr lang="el-GR" altLang="el-GR" dirty="0"/>
              <a:t> (</a:t>
            </a:r>
            <a:r>
              <a:rPr lang="el-GR" altLang="el-GR" dirty="0" err="1"/>
              <a:t>διακεκκομένη</a:t>
            </a:r>
            <a:r>
              <a:rPr lang="el-GR" altLang="el-GR" dirty="0"/>
              <a:t> ακρόαση παλμών), καθώς και τις </a:t>
            </a:r>
            <a:r>
              <a:rPr lang="el-GR" altLang="el-GR" b="1" dirty="0"/>
              <a:t>εκβάσεις </a:t>
            </a:r>
            <a:r>
              <a:rPr lang="el-GR" altLang="el-GR" dirty="0"/>
              <a:t>(νεογνικό </a:t>
            </a:r>
            <a:r>
              <a:rPr lang="en-US" altLang="el-GR" dirty="0"/>
              <a:t>Apgar score</a:t>
            </a:r>
            <a:r>
              <a:rPr lang="el-GR" altLang="el-GR" dirty="0"/>
              <a:t>, καισαρική τομή και παρεμβατικός τοκετός</a:t>
            </a:r>
            <a:r>
              <a:rPr lang="el-GR" altLang="el-GR" dirty="0" smtClean="0"/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Κριτήρια ένταξης και </a:t>
            </a:r>
            <a:r>
              <a:rPr lang="el-GR" sz="4000" dirty="0" smtClean="0"/>
              <a:t>αποκλεισμού 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Το </a:t>
            </a:r>
            <a:r>
              <a:rPr lang="el-GR" altLang="el-GR" b="1" dirty="0"/>
              <a:t>δεύτερο βήμα</a:t>
            </a:r>
            <a:r>
              <a:rPr lang="el-GR" altLang="el-GR" dirty="0"/>
              <a:t> μιας συστηματικής ανασκόπησης είναι να αποφασισθεί ποιες μελέτες θα πρέπει να </a:t>
            </a:r>
            <a:r>
              <a:rPr lang="el-GR" altLang="el-GR" dirty="0" err="1"/>
              <a:t>περιληφούν</a:t>
            </a:r>
            <a:r>
              <a:rPr lang="el-GR" altLang="el-GR" dirty="0"/>
              <a:t> και ποιές όχι. Αυτό θα γίνει με τον καθορισμό αυστηρών κριτηρίων ένταξης και αποκλεισμού των μελετών έτσι ώστε να είναι δυνατή η αποφυγή των εκ συστήματος μεροληψιών και σφαλμάτων.  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Τα κριτήρια αυτά θα πρέπει να δηλώνονται στην ανασκόπηση.  Τα κριτήρια που ορίζονται θα πρέπει να  αφορούν τον </a:t>
            </a:r>
            <a:r>
              <a:rPr lang="el-GR" altLang="el-GR" b="1" dirty="0"/>
              <a:t>σχεδιασμό της μελέτης</a:t>
            </a:r>
            <a:r>
              <a:rPr lang="el-GR" altLang="el-GR" dirty="0"/>
              <a:t>, τον </a:t>
            </a:r>
            <a:r>
              <a:rPr lang="el-GR" altLang="el-GR" b="1" dirty="0"/>
              <a:t>τύπο των συμμετεχόντων</a:t>
            </a:r>
            <a:r>
              <a:rPr lang="el-GR" altLang="el-GR" dirty="0"/>
              <a:t>, τον </a:t>
            </a:r>
            <a:r>
              <a:rPr lang="el-GR" altLang="el-GR" b="1" dirty="0"/>
              <a:t>τύπο των παρεμβάσεων</a:t>
            </a:r>
            <a:r>
              <a:rPr lang="el-GR" altLang="el-GR" dirty="0"/>
              <a:t> και τον </a:t>
            </a:r>
            <a:r>
              <a:rPr lang="el-GR" altLang="el-GR" b="1" dirty="0"/>
              <a:t>τύπο των εκβάσεων</a:t>
            </a:r>
            <a:r>
              <a:rPr lang="el-GR" alt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Κριτήρια ένταξης και αποκλεισμού</a:t>
            </a:r>
            <a:r>
              <a:rPr lang="el-GR" sz="4400" dirty="0"/>
              <a:t> 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l-GR" altLang="el-GR" dirty="0"/>
              <a:t>Για παράδειγμα, τα κριτήρια που τέθηκαν στην συστηματική ανασκόπηση για την απάντηση του ερωτήματος «κατά πόσο η εφαρμογή του </a:t>
            </a:r>
            <a:r>
              <a:rPr lang="el-GR" altLang="el-GR" dirty="0" err="1"/>
              <a:t>καρδιοτοκογραφήματος</a:t>
            </a:r>
            <a:r>
              <a:rPr lang="el-GR" altLang="el-GR" dirty="0"/>
              <a:t> εισαγωγής σε σχέση με την </a:t>
            </a:r>
            <a:r>
              <a:rPr lang="el-GR" altLang="el-GR" dirty="0" err="1"/>
              <a:t>διακεκκομένη</a:t>
            </a:r>
            <a:r>
              <a:rPr lang="el-GR" altLang="el-GR" dirty="0"/>
              <a:t> ακρόαση εμβρυικών παλμών μπορεί να βελτιώσει το νεογνικό </a:t>
            </a:r>
            <a:r>
              <a:rPr lang="en-US" altLang="el-GR" dirty="0"/>
              <a:t>Apgar score</a:t>
            </a:r>
            <a:r>
              <a:rPr lang="el-GR" altLang="el-GR" dirty="0"/>
              <a:t>, να μειώσει τα ποσοστά καισαρικής τομής και τα ποσοστά παρεμβατικού τοκετού σε επίτοκες γυναίκες χαμηλού κινδύνου» ήταν: 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</a:pPr>
            <a:r>
              <a:rPr lang="el-GR" altLang="el-GR" b="1" dirty="0" smtClean="0"/>
              <a:t>τυχαιοποιημένες </a:t>
            </a:r>
            <a:r>
              <a:rPr lang="el-GR" altLang="el-GR" b="1" dirty="0"/>
              <a:t>μελέτες</a:t>
            </a:r>
            <a:r>
              <a:rPr lang="el-GR" altLang="el-GR" dirty="0"/>
              <a:t>, 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</a:pPr>
            <a:r>
              <a:rPr lang="el-GR" altLang="el-GR" dirty="0" smtClean="0"/>
              <a:t>μελέτες </a:t>
            </a:r>
            <a:r>
              <a:rPr lang="el-GR" altLang="el-GR" dirty="0"/>
              <a:t>που περιλαμβάνουν </a:t>
            </a:r>
            <a:r>
              <a:rPr lang="el-GR" altLang="el-GR" b="1" dirty="0"/>
              <a:t>επίτοκες μόνο χαμηλού κινδύνου</a:t>
            </a:r>
            <a:r>
              <a:rPr lang="el-GR" altLang="el-GR" dirty="0"/>
              <a:t>, 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</a:pPr>
            <a:r>
              <a:rPr lang="el-GR" altLang="el-GR" dirty="0" smtClean="0"/>
              <a:t>μελέτες </a:t>
            </a:r>
            <a:r>
              <a:rPr lang="el-GR" altLang="el-GR" dirty="0"/>
              <a:t>που </a:t>
            </a:r>
            <a:r>
              <a:rPr lang="el-GR" altLang="el-GR" b="1" dirty="0"/>
              <a:t>διερευνούν την επίδραση του </a:t>
            </a:r>
            <a:r>
              <a:rPr lang="el-GR" altLang="el-GR" b="1" dirty="0" err="1"/>
              <a:t>καρδιοτοκογραφήματος</a:t>
            </a:r>
            <a:r>
              <a:rPr lang="el-GR" altLang="el-GR" b="1" dirty="0"/>
              <a:t> εισαγωγής</a:t>
            </a:r>
            <a:r>
              <a:rPr lang="el-GR" altLang="el-GR" dirty="0"/>
              <a:t> και </a:t>
            </a:r>
          </a:p>
          <a:p>
            <a:pPr marL="457200" indent="-457200">
              <a:lnSpc>
                <a:spcPct val="80000"/>
              </a:lnSpc>
              <a:buFont typeface="+mj-lt"/>
              <a:buAutoNum type="alphaLcParenR"/>
            </a:pPr>
            <a:r>
              <a:rPr lang="el-GR" altLang="el-GR" dirty="0" smtClean="0"/>
              <a:t>μελέτες </a:t>
            </a:r>
            <a:r>
              <a:rPr lang="el-GR" altLang="el-GR" dirty="0"/>
              <a:t>που χρησιμοποιούν </a:t>
            </a:r>
            <a:r>
              <a:rPr lang="el-GR" altLang="el-GR" b="1" dirty="0"/>
              <a:t>ως εκβάσεις το νεογνικό </a:t>
            </a:r>
            <a:r>
              <a:rPr lang="en-US" altLang="el-GR" b="1" dirty="0"/>
              <a:t>Apgar score</a:t>
            </a:r>
            <a:r>
              <a:rPr lang="el-GR" altLang="el-GR" b="1" dirty="0"/>
              <a:t>, τις καισαρικές τομές και τους παρεμβατικούς τοκετούς</a:t>
            </a:r>
            <a:r>
              <a:rPr lang="el-GR" altLang="el-GR" dirty="0"/>
              <a:t>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6723957c4e7f547841ae4b2dc8d8fa1b4e278df"/>
</p:tagLst>
</file>

<file path=ppt/theme/theme1.xml><?xml version="1.0" encoding="utf-8"?>
<a:theme xmlns:a="http://schemas.openxmlformats.org/drawingml/2006/main" name="OC_template_updated">
  <a:themeElements>
    <a:clrScheme name="Προσαρμοσμένο 1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2149</Words>
  <Application>Microsoft Office PowerPoint</Application>
  <PresentationFormat>Προβολή στην οθόνη (4:3)</PresentationFormat>
  <Paragraphs>251</Paragraphs>
  <Slides>31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Times New Roman</vt:lpstr>
      <vt:lpstr>Wingdings</vt:lpstr>
      <vt:lpstr>OC_template_updated</vt:lpstr>
      <vt:lpstr>OC_template_1</vt:lpstr>
      <vt:lpstr>Τεκμηριωμένη Λήψη Κλινικής Απόφασης</vt:lpstr>
      <vt:lpstr>Συστηματική ανασκόπηση στην κορυφή της πυραμίδας</vt:lpstr>
      <vt:lpstr>Βήματα συγγραφής συστηματικής ανασκόπησης</vt:lpstr>
      <vt:lpstr>Ερευνητικό ερώτημα</vt:lpstr>
      <vt:lpstr>Τύποι ερευνητικών ερωτημάτων (1 από 2)</vt:lpstr>
      <vt:lpstr>Τύποι ερευνητικών ερωτημάτων (2 από 2)</vt:lpstr>
      <vt:lpstr>Παράδειγμα ερευνητικής ερώτησης</vt:lpstr>
      <vt:lpstr>Κριτήρια ένταξης και αποκλεισμού  (1 από 2)</vt:lpstr>
      <vt:lpstr>Κριτήρια ένταξης και αποκλεισμού  (2 από 2)</vt:lpstr>
      <vt:lpstr>Αναζήτηση και επιλογή των μελετών </vt:lpstr>
      <vt:lpstr>Εξαγωγή των δεδομένων- Κατασκευή πίνακα περιγραφής των μελετών</vt:lpstr>
      <vt:lpstr>Δεδομένα που μπορούν να εξαχθούν από μία μελέτη (1 από 3)</vt:lpstr>
      <vt:lpstr>Δεδομένα που μπορούν να εξαχθούν από μία μελέτη (2 από 3)</vt:lpstr>
      <vt:lpstr>Δεδομένα που μπορούν να εξαχθούν από μία μελέτη (3 από 3)</vt:lpstr>
      <vt:lpstr>Αξιολόγηση της μεθοδολογικής ποιότητας των συμπεριλαμβανομένων μελετών </vt:lpstr>
      <vt:lpstr>Λίστες αξιολόγησης μελετών</vt:lpstr>
      <vt:lpstr>Τυποποιημένη λίστα CONSORT  (1 από 4)</vt:lpstr>
      <vt:lpstr>Τυποποιημένη λίστα CONSORT  (2 από 4)</vt:lpstr>
      <vt:lpstr>Τυποποιημένη λίστα CONSORT  (3 από 4)</vt:lpstr>
      <vt:lpstr>Τυποποιημένη λίστα CONSORT  (4 από 4)</vt:lpstr>
      <vt:lpstr>Παρουσίαση και ανάλυση των αποτελεσμάτων των συμπεριλαμβανομένων μελετών (1 από 5)</vt:lpstr>
      <vt:lpstr>Παρουσίαση και ανάλυση των αποτελεσμάτων των συμπεριλαμβανομένων μελετών (2 από 5)</vt:lpstr>
      <vt:lpstr>Παρουσίαση και ανάλυση των αποτελεσμάτων των συμπεριλαμβανομένων μελετών (3 από 5)</vt:lpstr>
      <vt:lpstr>Παρουσίαση και ανάλυση των αποτελεσμάτων των συμπεριλαμβανομένων μελετών (4 από 5)</vt:lpstr>
      <vt:lpstr>Παρουσίαση και ανάλυση των αποτελεσμάτων των συμπεριλαμβανομένων μελετών (5 από 5)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Elenh Xoumh</cp:lastModifiedBy>
  <cp:revision>38</cp:revision>
  <dcterms:created xsi:type="dcterms:W3CDTF">2013-03-04T13:35:19Z</dcterms:created>
  <dcterms:modified xsi:type="dcterms:W3CDTF">2014-11-03T08:13:45Z</dcterms:modified>
</cp:coreProperties>
</file>