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15" r:id="rId3"/>
  </p:sldMasterIdLst>
  <p:notesMasterIdLst>
    <p:notesMasterId r:id="rId45"/>
  </p:notesMasterIdLst>
  <p:handoutMasterIdLst>
    <p:handoutMasterId r:id="rId46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7" r:id="rId12"/>
    <p:sldId id="265" r:id="rId13"/>
    <p:sldId id="294" r:id="rId14"/>
    <p:sldId id="266" r:id="rId15"/>
    <p:sldId id="295" r:id="rId16"/>
    <p:sldId id="267" r:id="rId17"/>
    <p:sldId id="268" r:id="rId18"/>
    <p:sldId id="269" r:id="rId19"/>
    <p:sldId id="296" r:id="rId20"/>
    <p:sldId id="270" r:id="rId21"/>
    <p:sldId id="271" r:id="rId22"/>
    <p:sldId id="298" r:id="rId23"/>
    <p:sldId id="27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3" r:id="rId35"/>
    <p:sldId id="299" r:id="rId36"/>
    <p:sldId id="300" r:id="rId37"/>
    <p:sldId id="301" r:id="rId38"/>
    <p:sldId id="307" r:id="rId39"/>
    <p:sldId id="308" r:id="rId40"/>
    <p:sldId id="303" r:id="rId41"/>
    <p:sldId id="304" r:id="rId42"/>
    <p:sldId id="305" r:id="rId43"/>
    <p:sldId id="306" r:id="rId44"/>
  </p:sldIdLst>
  <p:sldSz cx="9144000" cy="6858000" type="screen4x3"/>
  <p:notesSz cx="7104063" cy="10234613"/>
  <p:custDataLst>
    <p:tags r:id="rId4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39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781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176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95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4E854C-8490-461D-A9D5-6C472BD2299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A77B1-57E6-4733-A066-ACDE3ECC72C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7FAC2-8AB4-43B5-93AA-AC91FD42006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736A5-3B1B-49E6-94C8-8F90A20F8B0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FE0E0-D5C3-4329-917E-545472E22AF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108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FE0E0-D5C3-4329-917E-545472E22AF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91046-B5AB-49AF-8318-33138C0189F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76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80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80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80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26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20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74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E3AB-5DCD-40F7-B886-7F3030FF13E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8D66-A416-484A-97C6-FA3C357B467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7263-B368-4DF2-B469-BA0BDEB906B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7271-559C-41D0-80B1-8EE3B0606CE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0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E483-31F9-49A0-A165-004FE0EC711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63CD-A61A-45DE-9897-82B4FBD8F40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7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8DEB-E83B-4004-8634-1423462DA8E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4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5332-2AD4-4743-886A-8F25E6FAD25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3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6"/>
          <p:cNvSpPr/>
          <p:nvPr userDrawn="1"/>
        </p:nvSpPr>
        <p:spPr>
          <a:xfrm>
            <a:off x="358775" y="1052513"/>
            <a:ext cx="8426450" cy="36512"/>
          </a:xfrm>
          <a:prstGeom prst="rect">
            <a:avLst/>
          </a:prstGeom>
          <a:solidFill>
            <a:srgbClr val="82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8A08-AA3C-4C97-8891-CFE974E63D0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00C8-B174-471D-A6B6-B429FE59D6D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AD64-C540-4B22-97B2-79E6AEE23FE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2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A8ED-DE0B-4A21-81E0-5C59D1A4520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27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C54A-26CA-47F1-86CC-0122FED1185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29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F2E7-D3EA-426B-AEF6-E023B75E0B6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14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DC6F-EC13-4D9E-878C-4F99273823E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39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8FA7-24FF-4A46-B318-B33E16A42D3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9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79BC-3742-4DD7-AD7D-54A30438F1C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2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72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7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9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9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5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0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A93B6-D539-4820-AE4E-48D560D6FF1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6%CF%89%CF%84%CF%8C%CE%BD%CE%B9%CE%B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/index.php?title=%CE%91%CE%BA%CF%84%CE%B9%CE%BD%CE%BF%CE%B2%CE%BF%CE%BB%CE%AF%CE%B1_%CF%80%CE%AD%CE%B4%CE%B7%CF%83%CE%B7%CF%82&amp;action=edit&amp;redlink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www.fotopedia.com/items/flickr-270206067" TargetMode="External"/><Relationship Id="rId7" Type="http://schemas.openxmlformats.org/officeDocument/2006/relationships/hyperlink" Target="http://commons.wikimedia.org/wiki/File:X-ray_tube_filamen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-nc-nd/2.0/" TargetMode="External"/><Relationship Id="rId10" Type="http://schemas.openxmlformats.org/officeDocument/2006/relationships/hyperlink" Target="http://commons.wikimedia.org/wiki/File:X-ray_tube_anode.jpg" TargetMode="External"/><Relationship Id="rId4" Type="http://schemas.openxmlformats.org/officeDocument/2006/relationships/hyperlink" Target="http://www.flickr.com/photos/10597538@N00" TargetMode="Externa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xtinction-law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s.rit.edu/research/thesis/bs/1999/spiliotis/copyright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iversity_of_Freibur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n.wikipedia.org/wiki/Ludwig_Zehnder" TargetMode="External"/><Relationship Id="rId2" Type="http://schemas.openxmlformats.org/officeDocument/2006/relationships/hyperlink" Target="http://en.wikipedia.org/wiki/Wilhelm_Conrad_R%C3%B6ntg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ilhelm_R%C3%B6ntgen" TargetMode="External"/><Relationship Id="rId5" Type="http://schemas.openxmlformats.org/officeDocument/2006/relationships/hyperlink" Target="http://commons.wikimedia.org/wiki/User:Melamed_katz" TargetMode="External"/><Relationship Id="rId4" Type="http://schemas.openxmlformats.org/officeDocument/2006/relationships/hyperlink" Target="http://commons.wikimedia.org/wiki/File:First_medical_X-ray_by_Wilhelm_R%C3%B6ntgen_of_his_wife_Anna_Bertha_Ludwig's_hand_-_18951222.g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oddstuffmagazine.com/coloured-x-rays-of-flowers-turning-x-ray-into-an-art-by-hugh-turvey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nasadata.larc.nasa.gov/images/EM_Spectrum3-new.jpg" TargetMode="External"/><Relationship Id="rId5" Type="http://schemas.openxmlformats.org/officeDocument/2006/relationships/hyperlink" Target="http://commons.wikimedia.org/wiki/User:Inductiveload" TargetMode="External"/><Relationship Id="rId4" Type="http://schemas.openxmlformats.org/officeDocument/2006/relationships/hyperlink" Target="http://commons.wikimedia.org/wiki/File:EM_Spectrum_Properties_edit.sv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27719.12273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X-ray_tu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l.wikipedia.org/wiki/%CE%9C%CF%8C%CF%81%CE%B9%CE%BF" TargetMode="External"/><Relationship Id="rId3" Type="http://schemas.openxmlformats.org/officeDocument/2006/relationships/hyperlink" Target="http://en.wikipedia.org/wiki/Electronvolt" TargetMode="External"/><Relationship Id="rId7" Type="http://schemas.openxmlformats.org/officeDocument/2006/relationships/hyperlink" Target="http://el.wikipedia.org/wiki/%CE%86%CF%84%CE%BF%CE%BC%CE%B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.wikipedia.org/w/index.php?title=%CE%99%CE%BF%CE%BD%CE%B9%CF%83%CE%BC%CF%8C%CF%82&amp;action=edit&amp;redlink=1" TargetMode="External"/><Relationship Id="rId5" Type="http://schemas.openxmlformats.org/officeDocument/2006/relationships/hyperlink" Target="http://el.wikipedia.org/w/index.php?title=%CE%99%CE%BF%CE%BD%CE%AF%CE%B6%CE%BF%CF%85%CF%83%CE%B1_%CE%B1%CE%BA%CF%84%CE%B9%CE%BD%CE%BF%CE%B2%CE%BF%CE%BB%CE%AF%CE%B1&amp;action=edit&amp;redlink=1" TargetMode="External"/><Relationship Id="rId4" Type="http://schemas.openxmlformats.org/officeDocument/2006/relationships/hyperlink" Target="http://en.wikipedia.org/wiki/Ke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entgen-Roehre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Hmil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2%CE%BF%CE%BB%CF%86%CF%81%CE%AC%CE%BC%CE%B9%CE%BF" TargetMode="External"/><Relationship Id="rId2" Type="http://schemas.openxmlformats.org/officeDocument/2006/relationships/hyperlink" Target="http://el.wikipedia.org/wiki/%CE%91%CF%84%CE%BF%CE%BC%CE%B9%CE%BA%CF%8C%CF%82_%CE%B1%CF%81%CE%B9%CE%B8%CE%BC%CF%8C%CF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.wikipedia.org/wiki/%CE%86%CF%84%CE%BF%CE%BC%CE%BF" TargetMode="External"/><Relationship Id="rId5" Type="http://schemas.openxmlformats.org/officeDocument/2006/relationships/hyperlink" Target="http://el.wikipedia.org/wiki/%CE%95%CE%BD%CE%AD%CF%81%CE%B3%CE%B5%CE%B9%CE%B1" TargetMode="External"/><Relationship Id="rId4" Type="http://schemas.openxmlformats.org/officeDocument/2006/relationships/hyperlink" Target="http://el.wikipedia.org/wiki/%CE%9C%CE%BF%CE%BB%CF%85%CE%B2%CE%B4%CE%AD%CE%BD%CE%B9%CE%B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Φυσικοχημικ</a:t>
            </a:r>
            <a:r>
              <a:rPr lang="el-GR" sz="4400" b="1" dirty="0">
                <a:solidFill>
                  <a:schemeClr val="tx1"/>
                </a:solidFill>
                <a:latin typeface="+mn-lt"/>
              </a:rPr>
              <a:t>έ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ς Μέθοδοι Διάγνωσης - Τεκμηρίωσης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l-GR" sz="3900" b="1" dirty="0" smtClean="0"/>
              <a:t>Ενότητα 9</a:t>
            </a:r>
            <a:r>
              <a:rPr lang="el-GR" sz="3900" dirty="0" smtClean="0"/>
              <a:t>:</a:t>
            </a:r>
            <a:r>
              <a:rPr lang="en-US" sz="3900" dirty="0" smtClean="0"/>
              <a:t> </a:t>
            </a:r>
            <a:r>
              <a:rPr lang="el-GR" sz="3900" dirty="0"/>
              <a:t>Διαγνωστικές Μέθοδοι με ΑΚΤΙΝΕΣ </a:t>
            </a:r>
            <a:r>
              <a:rPr lang="el-GR" sz="3900" dirty="0" smtClean="0"/>
              <a:t>Χ,</a:t>
            </a:r>
            <a:r>
              <a:rPr lang="en-US" sz="3900" dirty="0" smtClean="0"/>
              <a:t> </a:t>
            </a:r>
            <a:r>
              <a:rPr lang="el-GR" sz="3900" dirty="0" smtClean="0"/>
              <a:t>Ακτινογραφία</a:t>
            </a:r>
          </a:p>
          <a:p>
            <a:endParaRPr lang="el-GR" dirty="0"/>
          </a:p>
          <a:p>
            <a:r>
              <a:rPr lang="el-GR" dirty="0"/>
              <a:t>Δρ. Αθηνά Α. Αλεξοπούλου-</a:t>
            </a:r>
            <a:r>
              <a:rPr lang="el-GR" dirty="0" err="1"/>
              <a:t>Αγοράνου</a:t>
            </a:r>
            <a:endParaRPr lang="el-GR" dirty="0"/>
          </a:p>
          <a:p>
            <a:r>
              <a:rPr lang="el-GR" dirty="0"/>
              <a:t>Καθηγήτρια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538" y="5268913"/>
            <a:ext cx="3543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Παραγωγή </a:t>
            </a:r>
            <a:r>
              <a:rPr lang="el-GR" sz="4400" dirty="0" smtClean="0"/>
              <a:t>ακτινών </a:t>
            </a:r>
            <a:r>
              <a:rPr lang="el-GR" sz="4400" dirty="0"/>
              <a:t>Χ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600" b="0" dirty="0" smtClean="0"/>
              <a:t>(4 από 7)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tabLst>
                <a:tab pos="2693988" algn="l"/>
              </a:tabLs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Το μεγαλύτερο ποσοστό της παραγόμενης ενέργειας είναι θερμότητα. 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tabLst>
                <a:tab pos="2693988" algn="l"/>
              </a:tabLs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Το </a:t>
            </a:r>
            <a:r>
              <a:rPr lang="el-GR" altLang="zh-CN" sz="2400" kern="0" dirty="0">
                <a:solidFill>
                  <a:srgbClr val="000000"/>
                </a:solidFill>
              </a:rPr>
              <a:t>υπόλοιπο ποσοστό οφείλεται σε ηλεκτρόνια που κατορθώνουν να φτάσουν στη γειτονιά πυρήνων του υλικού της ανόδου. </a:t>
            </a:r>
            <a:endParaRPr lang="el-GR" altLang="zh-CN" sz="2400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ts val="1200"/>
              </a:spcBef>
              <a:spcAft>
                <a:spcPct val="0"/>
              </a:spcAft>
              <a:tabLst>
                <a:tab pos="2693988" algn="l"/>
              </a:tabLs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Δυνάμεις </a:t>
            </a:r>
            <a:r>
              <a:rPr lang="el-GR" altLang="zh-CN" sz="2400" kern="0" dirty="0" err="1">
                <a:solidFill>
                  <a:srgbClr val="000000"/>
                </a:solidFill>
              </a:rPr>
              <a:t>Coulomb</a:t>
            </a:r>
            <a:r>
              <a:rPr lang="el-GR" altLang="zh-CN" sz="2400" kern="0" dirty="0">
                <a:solidFill>
                  <a:srgbClr val="000000"/>
                </a:solidFill>
              </a:rPr>
              <a:t> έλκουν και επιβραδύνουν τα ηλεκτρόνια προκαλώντας σημαντική απώλεια της κινητικής τους ενέργειας και αλλαγή (κάμψη) της ευθύγραμμης πορείας τους. Σύμφωνα με το νόμο της διατήρησης της ενέργειας, η κινητική ενέργεια που χάνει κάθε ηλεκτρόνιο (αυτής της κατηγορίας) μετατρέπεται σε φωτόνιο Χ ίσης ενέργειας. </a:t>
            </a:r>
            <a:endParaRPr lang="el-GR" altLang="zh-CN" sz="2400" kern="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tabLst>
                <a:tab pos="2693988" algn="l"/>
              </a:tabLst>
            </a:pP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8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Παραγωγή </a:t>
            </a:r>
            <a:r>
              <a:rPr lang="el-GR" sz="4400" dirty="0" smtClean="0"/>
              <a:t>ακτινών </a:t>
            </a:r>
            <a:r>
              <a:rPr lang="el-GR" sz="4400" dirty="0"/>
              <a:t>Χ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600" b="0" dirty="0" smtClean="0"/>
              <a:t>(5 από 7)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>
                <a:solidFill>
                  <a:srgbClr val="000000"/>
                </a:solidFill>
              </a:rPr>
              <a:t>Τα παραγόμενα φωτόνια Χ συνιστούν τη λεγόμενη ακτινοβολία πέδησης από το «φρενάρισμα» των ηλεκτρονίων στο πεδίο του πυρήνα.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Το </a:t>
            </a:r>
            <a:r>
              <a:rPr lang="el-GR" altLang="zh-CN" sz="2400" kern="0" dirty="0">
                <a:solidFill>
                  <a:srgbClr val="000000"/>
                </a:solidFill>
              </a:rPr>
              <a:t>εκπεμπόμενο φάσμα είναι συνεχές και το μήκος κύματος της ακτινοβολίας Χ είναι της τάξης μεγέθους των ατομικών διαστάσεων ή των </a:t>
            </a:r>
            <a:r>
              <a:rPr lang="el-GR" altLang="zh-CN" sz="2400" kern="0" dirty="0" err="1">
                <a:solidFill>
                  <a:srgbClr val="000000"/>
                </a:solidFill>
              </a:rPr>
              <a:t>ενδοατομικών</a:t>
            </a:r>
            <a:r>
              <a:rPr lang="el-GR" altLang="zh-CN" sz="2400" kern="0" dirty="0">
                <a:solidFill>
                  <a:srgbClr val="000000"/>
                </a:solidFill>
              </a:rPr>
              <a:t> αποστάσεων. </a:t>
            </a:r>
            <a:endParaRPr lang="el-GR" altLang="zh-CN" sz="2400" kern="0" dirty="0" smtClean="0">
              <a:solidFill>
                <a:srgbClr val="000000"/>
              </a:solidFill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Το </a:t>
            </a:r>
            <a:r>
              <a:rPr lang="el-GR" altLang="zh-CN" sz="2400" kern="0" dirty="0">
                <a:solidFill>
                  <a:srgbClr val="000000"/>
                </a:solidFill>
              </a:rPr>
              <a:t>φωτόνιο Χ έχει </a:t>
            </a:r>
            <a:r>
              <a:rPr lang="el-GR" altLang="zh-CN" sz="2400" kern="0" dirty="0" err="1">
                <a:solidFill>
                  <a:srgbClr val="000000"/>
                </a:solidFill>
              </a:rPr>
              <a:t>μιά</a:t>
            </a:r>
            <a:r>
              <a:rPr lang="el-GR" altLang="zh-CN" sz="2400" kern="0" dirty="0">
                <a:solidFill>
                  <a:srgbClr val="000000"/>
                </a:solidFill>
              </a:rPr>
              <a:t> ενέργεια συγκρίσιμη με την ενέργεια του δεσμού των ηλεκτρονίων των εσωτερικών στιβάδων των μέσων ή βαρέων μετάλλων. </a:t>
            </a:r>
            <a:endParaRPr lang="el-GR" altLang="zh-CN" sz="2400" kern="0" dirty="0" smtClean="0">
              <a:solidFill>
                <a:srgbClr val="000000"/>
              </a:solidFill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Κατά </a:t>
            </a:r>
            <a:r>
              <a:rPr lang="el-GR" altLang="zh-CN" sz="2400" kern="0" dirty="0">
                <a:solidFill>
                  <a:srgbClr val="000000"/>
                </a:solidFill>
              </a:rPr>
              <a:t>κάποιο πολύ σχηματικό τρόπο θα έλεγε κανείς ότι οι ακτίνες Χ "βλέπουν" στο εσωτερικό της ύλης τα άτομα "ξεχωριστά". </a:t>
            </a:r>
          </a:p>
          <a:p>
            <a:pPr>
              <a:spcBef>
                <a:spcPts val="1200"/>
              </a:spcBef>
            </a:pP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Παραγωγή </a:t>
            </a:r>
            <a:r>
              <a:rPr lang="el-GR" sz="4400" dirty="0" smtClean="0"/>
              <a:t>ακτινών Χ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(6 από 7)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>
                <a:solidFill>
                  <a:srgbClr val="000000"/>
                </a:solidFill>
              </a:rPr>
              <a:t>Παράλλήλα, όμως η ενέργεια που αποδίδουν στα άτομα του στόχου είναι αρκετή για να διεγείρει και ηλεκτρόνια των εσωτερικών στοιβάδων των ατόμων. </a:t>
            </a:r>
            <a:endParaRPr lang="el-GR" altLang="zh-CN" sz="2400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Αποτέλεσμα </a:t>
            </a:r>
            <a:r>
              <a:rPr lang="el-GR" altLang="zh-CN" sz="2400" kern="0" dirty="0">
                <a:solidFill>
                  <a:srgbClr val="000000"/>
                </a:solidFill>
              </a:rPr>
              <a:t>αυτού είναι η συμπλήρωση των στοιβάδων αυτών από ηλεκτρόνια υψηλότερων ενεργειακά στοιβάδων και έτσι παράγονται τα </a:t>
            </a:r>
            <a:r>
              <a:rPr lang="el-GR" altLang="zh-CN" sz="2400" kern="0" dirty="0">
                <a:solidFill>
                  <a:srgbClr val="000000"/>
                </a:solidFill>
                <a:hlinkClick r:id="rId3" tooltip="Φωτόνιο"/>
              </a:rPr>
              <a:t>φωτόνια</a:t>
            </a:r>
            <a:r>
              <a:rPr lang="el-GR" altLang="zh-CN" sz="2400" kern="0" dirty="0">
                <a:solidFill>
                  <a:srgbClr val="000000"/>
                </a:solidFill>
              </a:rPr>
              <a:t> των </a:t>
            </a:r>
            <a:r>
              <a:rPr lang="el-GR" altLang="zh-CN" sz="2400" kern="0" dirty="0" smtClean="0">
                <a:solidFill>
                  <a:srgbClr val="000000"/>
                </a:solidFill>
              </a:rPr>
              <a:t>ακτινών </a:t>
            </a:r>
            <a:r>
              <a:rPr lang="el-GR" altLang="zh-CN" sz="2400" kern="0" dirty="0">
                <a:solidFill>
                  <a:srgbClr val="000000"/>
                </a:solidFill>
              </a:rPr>
              <a:t>Χ.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0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Παραγωγή </a:t>
            </a:r>
            <a:r>
              <a:rPr lang="el-GR" sz="4400" dirty="0" smtClean="0"/>
              <a:t>ακτινών Χ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(7 από 7)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Επειδή </a:t>
            </a:r>
            <a:r>
              <a:rPr lang="el-GR" altLang="zh-CN" sz="2400" kern="0" dirty="0">
                <a:solidFill>
                  <a:srgbClr val="000000"/>
                </a:solidFill>
              </a:rPr>
              <a:t>τα ηλεκτρόνια που έχουν επιταχυνθεί αρχικά εναποθέτουν συγκεκριμένες τιμές ενέργειας στα άτομα του στόχου, το φάσμα που προέρχεται από την </a:t>
            </a:r>
            <a:r>
              <a:rPr lang="el-GR" altLang="zh-CN" sz="2400" kern="0" dirty="0" err="1">
                <a:solidFill>
                  <a:srgbClr val="000000"/>
                </a:solidFill>
              </a:rPr>
              <a:t>αποδιέγερση</a:t>
            </a:r>
            <a:r>
              <a:rPr lang="el-GR" altLang="zh-CN" sz="2400" kern="0" dirty="0">
                <a:solidFill>
                  <a:srgbClr val="000000"/>
                </a:solidFill>
              </a:rPr>
              <a:t> και συμπλήρωση των στοιβάδων των ατόμων του μεταλλικού στόχου, είναι γραμμικό. </a:t>
            </a:r>
            <a:endParaRPr lang="el-GR" altLang="zh-CN" sz="2400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Υπάρχει </a:t>
            </a:r>
            <a:r>
              <a:rPr lang="el-GR" altLang="zh-CN" sz="2400" kern="0" dirty="0">
                <a:solidFill>
                  <a:srgbClr val="000000"/>
                </a:solidFill>
              </a:rPr>
              <a:t>όμως και ένα συνεχές τμήμα του φάσματος των </a:t>
            </a:r>
            <a:r>
              <a:rPr lang="el-GR" altLang="zh-CN" sz="2400" kern="0" dirty="0" smtClean="0">
                <a:solidFill>
                  <a:srgbClr val="000000"/>
                </a:solidFill>
              </a:rPr>
              <a:t>ακτινών </a:t>
            </a:r>
            <a:r>
              <a:rPr lang="el-GR" altLang="zh-CN" sz="2400" kern="0" dirty="0">
                <a:solidFill>
                  <a:srgbClr val="000000"/>
                </a:solidFill>
              </a:rPr>
              <a:t>Χ το οποίο προέρχεται από τη λεγόμενη </a:t>
            </a:r>
            <a:r>
              <a:rPr lang="el-GR" altLang="zh-CN" sz="2400" kern="0" dirty="0">
                <a:solidFill>
                  <a:srgbClr val="000000"/>
                </a:solidFill>
                <a:hlinkClick r:id="rId3" tooltip="Ακτινοβολία πέδησης (δεν έχει γραφτεί ακόμα)"/>
              </a:rPr>
              <a:t>ακτινοβολία πέδησης</a:t>
            </a:r>
            <a:r>
              <a:rPr lang="el-GR" altLang="zh-CN" sz="2400" kern="0" dirty="0">
                <a:solidFill>
                  <a:srgbClr val="000000"/>
                </a:solidFill>
              </a:rPr>
              <a:t> που δίνεται από τα ηλεκτρόνια που επιταχύνονται από το ισχυρό ηλεκτρικό πεδίο που υπάρχει κοντά στον μεγάλου ατομικού αριθμού πυρήνα.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Λυχνία παραγωγής </a:t>
            </a:r>
            <a:r>
              <a:rPr lang="el-GR" dirty="0" smtClean="0"/>
              <a:t>ακτινών </a:t>
            </a:r>
            <a:r>
              <a:rPr lang="el-GR" dirty="0"/>
              <a:t>Χ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52266" y="1191887"/>
            <a:ext cx="3206774" cy="23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248235" y="3587823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“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3"/>
              </a:rPr>
              <a:t>X-ray tube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4"/>
              </a:rPr>
              <a:t>sean94110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l-G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διαθέσιμο </a:t>
            </a:r>
            <a:endParaRPr lang="el-GR" sz="120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  <a:p>
            <a:pPr algn="ctr">
              <a:defRPr/>
            </a:pP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με </a:t>
            </a:r>
            <a:r>
              <a:rPr lang="el-G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άδεια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5"/>
              </a:rPr>
              <a:t>CC BY-NC-ND 2.0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840728"/>
            <a:ext cx="26193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83568" y="3356991"/>
            <a:ext cx="1309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200" dirty="0">
                <a:latin typeface="Calibri" pitchFamily="34" charset="0"/>
              </a:rPr>
              <a:t>Κάθοδος </a:t>
            </a:r>
          </a:p>
        </p:txBody>
      </p:sp>
      <p:cxnSp>
        <p:nvCxnSpPr>
          <p:cNvPr id="9" name="Straight Arrow Connector 8" title="βέλος"/>
          <p:cNvCxnSpPr/>
          <p:nvPr/>
        </p:nvCxnSpPr>
        <p:spPr>
          <a:xfrm flipH="1">
            <a:off x="2411760" y="5373216"/>
            <a:ext cx="100806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419822" y="5158109"/>
            <a:ext cx="1682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200" dirty="0">
                <a:latin typeface="Calibri" pitchFamily="34" charset="0"/>
              </a:rPr>
              <a:t>Μικρή εστία</a:t>
            </a:r>
          </a:p>
        </p:txBody>
      </p:sp>
      <p:cxnSp>
        <p:nvCxnSpPr>
          <p:cNvPr id="11" name="Straight Arrow Connector 10" title="βέλος"/>
          <p:cNvCxnSpPr/>
          <p:nvPr/>
        </p:nvCxnSpPr>
        <p:spPr>
          <a:xfrm flipH="1">
            <a:off x="2411760" y="5805264"/>
            <a:ext cx="100806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419822" y="5589364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200" dirty="0">
                <a:latin typeface="Calibri" pitchFamily="34" charset="0"/>
              </a:rPr>
              <a:t>Μεγάλη εστία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116" y="6147436"/>
            <a:ext cx="34369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“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7"/>
              </a:rPr>
              <a:t>X-ray tube filament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Drickey</a:t>
            </a:r>
            <a:r>
              <a:rPr lang="el-G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8"/>
              </a:rPr>
              <a:t>CC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8"/>
              </a:rPr>
              <a:t>BY-SA 3.0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61390"/>
            <a:ext cx="35417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6805786" y="3669657"/>
            <a:ext cx="1325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200" dirty="0">
                <a:latin typeface="Calibri" pitchFamily="34" charset="0"/>
              </a:rPr>
              <a:t>Άνοδος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17245" y="6210671"/>
            <a:ext cx="34385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“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10"/>
              </a:rPr>
              <a:t>X-ray tube anode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Drickey</a:t>
            </a:r>
            <a:r>
              <a:rPr lang="el-G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8"/>
              </a:rPr>
              <a:t>CC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8"/>
              </a:rPr>
              <a:t>BY-SA 3.0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9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Φάσμα Ακτινών Χ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pSp>
        <p:nvGrpSpPr>
          <p:cNvPr id="59" name="Group 58" title="Ακτινοβολία Πέδησης"/>
          <p:cNvGrpSpPr/>
          <p:nvPr/>
        </p:nvGrpSpPr>
        <p:grpSpPr>
          <a:xfrm>
            <a:off x="509604" y="1335415"/>
            <a:ext cx="2506344" cy="2124236"/>
            <a:chOff x="985536" y="2015732"/>
            <a:chExt cx="2506344" cy="212423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03648" y="2060848"/>
              <a:ext cx="0" cy="1584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403648" y="3645024"/>
              <a:ext cx="20882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03648" y="2276872"/>
              <a:ext cx="2088232" cy="136815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1743456" y="3077850"/>
              <a:ext cx="1719072" cy="579750"/>
            </a:xfrm>
            <a:custGeom>
              <a:avLst/>
              <a:gdLst>
                <a:gd name="connsiteX0" fmla="*/ 0 w 1719072"/>
                <a:gd name="connsiteY0" fmla="*/ 555366 h 579750"/>
                <a:gd name="connsiteX1" fmla="*/ 280416 w 1719072"/>
                <a:gd name="connsiteY1" fmla="*/ 31110 h 579750"/>
                <a:gd name="connsiteX2" fmla="*/ 914400 w 1719072"/>
                <a:gd name="connsiteY2" fmla="*/ 116454 h 579750"/>
                <a:gd name="connsiteX3" fmla="*/ 1719072 w 1719072"/>
                <a:gd name="connsiteY3" fmla="*/ 579750 h 57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9072" h="579750">
                  <a:moveTo>
                    <a:pt x="0" y="555366"/>
                  </a:moveTo>
                  <a:cubicBezTo>
                    <a:pt x="64008" y="329814"/>
                    <a:pt x="128016" y="104262"/>
                    <a:pt x="280416" y="31110"/>
                  </a:cubicBezTo>
                  <a:cubicBezTo>
                    <a:pt x="432816" y="-42042"/>
                    <a:pt x="674624" y="25014"/>
                    <a:pt x="914400" y="116454"/>
                  </a:cubicBezTo>
                  <a:cubicBezTo>
                    <a:pt x="1154176" y="207894"/>
                    <a:pt x="1436624" y="393822"/>
                    <a:pt x="1719072" y="5797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23473" y="2877795"/>
              <a:ext cx="2124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Relative intensity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47664" y="3657600"/>
              <a:ext cx="1514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Energy (</a:t>
              </a:r>
              <a:r>
                <a:rPr lang="en-US" sz="2000" dirty="0" err="1" smtClean="0">
                  <a:latin typeface="+mn-lt"/>
                </a:rPr>
                <a:t>keV</a:t>
              </a:r>
              <a:r>
                <a:rPr lang="en-US" sz="2000" dirty="0" smtClean="0">
                  <a:latin typeface="+mn-lt"/>
                </a:rPr>
                <a:t>)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17750" y="2469881"/>
            <a:ext cx="4125528" cy="2719714"/>
            <a:chOff x="4041921" y="2778586"/>
            <a:chExt cx="4325583" cy="287332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932040" y="2960948"/>
              <a:ext cx="0" cy="19653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932040" y="4907260"/>
              <a:ext cx="3024336" cy="190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427983" y="2778586"/>
              <a:ext cx="648072" cy="42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1.0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27984" y="3131041"/>
              <a:ext cx="648071" cy="42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0.8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27984" y="3570583"/>
              <a:ext cx="648071" cy="42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0.6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27984" y="3970693"/>
              <a:ext cx="648071" cy="42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0.4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27983" y="4370803"/>
              <a:ext cx="648072" cy="42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0.2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6056" y="4916785"/>
              <a:ext cx="3291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20       40     60    80    100  120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3179858" y="3823011"/>
              <a:ext cx="2124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Relative intensity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8143" y="5229200"/>
              <a:ext cx="2088232" cy="42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Energy (</a:t>
              </a:r>
              <a:r>
                <a:rPr lang="en-US" sz="2000" dirty="0" err="1" smtClean="0">
                  <a:latin typeface="+mn-lt"/>
                </a:rPr>
                <a:t>keV</a:t>
              </a:r>
              <a:r>
                <a:rPr lang="en-US" sz="2000" dirty="0" smtClean="0">
                  <a:latin typeface="+mn-lt"/>
                </a:rPr>
                <a:t>)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13248" y="3026842"/>
              <a:ext cx="2060448" cy="1886534"/>
            </a:xfrm>
            <a:custGeom>
              <a:avLst/>
              <a:gdLst>
                <a:gd name="connsiteX0" fmla="*/ 0 w 2060448"/>
                <a:gd name="connsiteY0" fmla="*/ 1886534 h 1886534"/>
                <a:gd name="connsiteX1" fmla="*/ 146304 w 2060448"/>
                <a:gd name="connsiteY1" fmla="*/ 1654886 h 1886534"/>
                <a:gd name="connsiteX2" fmla="*/ 268224 w 2060448"/>
                <a:gd name="connsiteY2" fmla="*/ 1362278 h 1886534"/>
                <a:gd name="connsiteX3" fmla="*/ 402336 w 2060448"/>
                <a:gd name="connsiteY3" fmla="*/ 1252550 h 1886534"/>
                <a:gd name="connsiteX4" fmla="*/ 548640 w 2060448"/>
                <a:gd name="connsiteY4" fmla="*/ 1215974 h 1886534"/>
                <a:gd name="connsiteX5" fmla="*/ 792480 w 2060448"/>
                <a:gd name="connsiteY5" fmla="*/ 1252550 h 1886534"/>
                <a:gd name="connsiteX6" fmla="*/ 963168 w 2060448"/>
                <a:gd name="connsiteY6" fmla="*/ 1313510 h 1886534"/>
                <a:gd name="connsiteX7" fmla="*/ 1011936 w 2060448"/>
                <a:gd name="connsiteY7" fmla="*/ 1350086 h 1886534"/>
                <a:gd name="connsiteX8" fmla="*/ 1024128 w 2060448"/>
                <a:gd name="connsiteY8" fmla="*/ 972134 h 1886534"/>
                <a:gd name="connsiteX9" fmla="*/ 1024128 w 2060448"/>
                <a:gd name="connsiteY9" fmla="*/ 740486 h 1886534"/>
                <a:gd name="connsiteX10" fmla="*/ 1048512 w 2060448"/>
                <a:gd name="connsiteY10" fmla="*/ 8966 h 1886534"/>
                <a:gd name="connsiteX11" fmla="*/ 1060704 w 2060448"/>
                <a:gd name="connsiteY11" fmla="*/ 1301318 h 1886534"/>
                <a:gd name="connsiteX12" fmla="*/ 1292352 w 2060448"/>
                <a:gd name="connsiteY12" fmla="*/ 1472006 h 1886534"/>
                <a:gd name="connsiteX13" fmla="*/ 1316736 w 2060448"/>
                <a:gd name="connsiteY13" fmla="*/ 1045286 h 1886534"/>
                <a:gd name="connsiteX14" fmla="*/ 1353312 w 2060448"/>
                <a:gd name="connsiteY14" fmla="*/ 1472006 h 1886534"/>
                <a:gd name="connsiteX15" fmla="*/ 2060448 w 2060448"/>
                <a:gd name="connsiteY15" fmla="*/ 1874342 h 188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0448" h="1886534">
                  <a:moveTo>
                    <a:pt x="0" y="1886534"/>
                  </a:moveTo>
                  <a:cubicBezTo>
                    <a:pt x="50800" y="1814398"/>
                    <a:pt x="101600" y="1742262"/>
                    <a:pt x="146304" y="1654886"/>
                  </a:cubicBezTo>
                  <a:cubicBezTo>
                    <a:pt x="191008" y="1567510"/>
                    <a:pt x="225552" y="1429334"/>
                    <a:pt x="268224" y="1362278"/>
                  </a:cubicBezTo>
                  <a:cubicBezTo>
                    <a:pt x="310896" y="1295222"/>
                    <a:pt x="355600" y="1276934"/>
                    <a:pt x="402336" y="1252550"/>
                  </a:cubicBezTo>
                  <a:cubicBezTo>
                    <a:pt x="449072" y="1228166"/>
                    <a:pt x="483616" y="1215974"/>
                    <a:pt x="548640" y="1215974"/>
                  </a:cubicBezTo>
                  <a:cubicBezTo>
                    <a:pt x="613664" y="1215974"/>
                    <a:pt x="723392" y="1236294"/>
                    <a:pt x="792480" y="1252550"/>
                  </a:cubicBezTo>
                  <a:cubicBezTo>
                    <a:pt x="861568" y="1268806"/>
                    <a:pt x="926592" y="1297254"/>
                    <a:pt x="963168" y="1313510"/>
                  </a:cubicBezTo>
                  <a:cubicBezTo>
                    <a:pt x="999744" y="1329766"/>
                    <a:pt x="1001776" y="1406982"/>
                    <a:pt x="1011936" y="1350086"/>
                  </a:cubicBezTo>
                  <a:cubicBezTo>
                    <a:pt x="1022096" y="1293190"/>
                    <a:pt x="1022096" y="1073734"/>
                    <a:pt x="1024128" y="972134"/>
                  </a:cubicBezTo>
                  <a:cubicBezTo>
                    <a:pt x="1026160" y="870534"/>
                    <a:pt x="1020064" y="901014"/>
                    <a:pt x="1024128" y="740486"/>
                  </a:cubicBezTo>
                  <a:cubicBezTo>
                    <a:pt x="1028192" y="579958"/>
                    <a:pt x="1042416" y="-84506"/>
                    <a:pt x="1048512" y="8966"/>
                  </a:cubicBezTo>
                  <a:cubicBezTo>
                    <a:pt x="1054608" y="102438"/>
                    <a:pt x="1020064" y="1057478"/>
                    <a:pt x="1060704" y="1301318"/>
                  </a:cubicBezTo>
                  <a:cubicBezTo>
                    <a:pt x="1101344" y="1545158"/>
                    <a:pt x="1249680" y="1514678"/>
                    <a:pt x="1292352" y="1472006"/>
                  </a:cubicBezTo>
                  <a:cubicBezTo>
                    <a:pt x="1335024" y="1429334"/>
                    <a:pt x="1306576" y="1045286"/>
                    <a:pt x="1316736" y="1045286"/>
                  </a:cubicBezTo>
                  <a:cubicBezTo>
                    <a:pt x="1326896" y="1045286"/>
                    <a:pt x="1229360" y="1333830"/>
                    <a:pt x="1353312" y="1472006"/>
                  </a:cubicBezTo>
                  <a:cubicBezTo>
                    <a:pt x="1477264" y="1610182"/>
                    <a:pt x="1768856" y="1742262"/>
                    <a:pt x="2060448" y="187434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Oval 41"/>
            <p:cNvSpPr/>
            <p:nvPr/>
          </p:nvSpPr>
          <p:spPr>
            <a:xfrm>
              <a:off x="6455044" y="4372152"/>
              <a:ext cx="216024" cy="20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481700" y="4376928"/>
              <a:ext cx="280416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 title="Χαρακτηριστική Ακτινοβολία Ανόδου"/>
          <p:cNvGrpSpPr/>
          <p:nvPr/>
        </p:nvGrpSpPr>
        <p:grpSpPr>
          <a:xfrm>
            <a:off x="196579" y="4051437"/>
            <a:ext cx="4389446" cy="2607172"/>
            <a:chOff x="176412" y="3943765"/>
            <a:chExt cx="4250955" cy="28507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991903" y="4126127"/>
              <a:ext cx="0" cy="19653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91903" y="6072439"/>
              <a:ext cx="3024336" cy="190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87847" y="394376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1.0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7847" y="429622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0.8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7847" y="473576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0.6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7847" y="513587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0.4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7847" y="553598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0.2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35919" y="6081964"/>
              <a:ext cx="3291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20       40     60    80    100  120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761432" y="4935818"/>
              <a:ext cx="2275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Relative intensity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28007" y="6394379"/>
              <a:ext cx="1514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Energy (</a:t>
              </a:r>
              <a:r>
                <a:rPr lang="en-US" sz="2000" dirty="0" err="1" smtClean="0">
                  <a:latin typeface="+mn-lt"/>
                </a:rPr>
                <a:t>keV</a:t>
              </a:r>
              <a:r>
                <a:rPr lang="en-US" sz="2000" dirty="0" smtClean="0">
                  <a:latin typeface="+mn-lt"/>
                </a:rPr>
                <a:t>)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47764" y="4170748"/>
              <a:ext cx="161324" cy="1937444"/>
            </a:xfrm>
            <a:custGeom>
              <a:avLst/>
              <a:gdLst>
                <a:gd name="connsiteX0" fmla="*/ 0 w 121920"/>
                <a:gd name="connsiteY0" fmla="*/ 1321166 h 1357742"/>
                <a:gd name="connsiteX1" fmla="*/ 24384 w 121920"/>
                <a:gd name="connsiteY1" fmla="*/ 833486 h 1357742"/>
                <a:gd name="connsiteX2" fmla="*/ 48768 w 121920"/>
                <a:gd name="connsiteY2" fmla="*/ 309230 h 1357742"/>
                <a:gd name="connsiteX3" fmla="*/ 60960 w 121920"/>
                <a:gd name="connsiteY3" fmla="*/ 53198 h 1357742"/>
                <a:gd name="connsiteX4" fmla="*/ 121920 w 121920"/>
                <a:gd name="connsiteY4" fmla="*/ 1357742 h 135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" h="1357742">
                  <a:moveTo>
                    <a:pt x="0" y="1321166"/>
                  </a:moveTo>
                  <a:cubicBezTo>
                    <a:pt x="8128" y="1161654"/>
                    <a:pt x="16256" y="1002142"/>
                    <a:pt x="24384" y="833486"/>
                  </a:cubicBezTo>
                  <a:cubicBezTo>
                    <a:pt x="32512" y="664830"/>
                    <a:pt x="42672" y="439278"/>
                    <a:pt x="48768" y="309230"/>
                  </a:cubicBezTo>
                  <a:cubicBezTo>
                    <a:pt x="54864" y="179182"/>
                    <a:pt x="48768" y="-121554"/>
                    <a:pt x="60960" y="53198"/>
                  </a:cubicBezTo>
                  <a:cubicBezTo>
                    <a:pt x="73152" y="227950"/>
                    <a:pt x="97536" y="792846"/>
                    <a:pt x="121920" y="135774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85206" y="5188245"/>
              <a:ext cx="82378" cy="907755"/>
            </a:xfrm>
            <a:custGeom>
              <a:avLst/>
              <a:gdLst>
                <a:gd name="connsiteX0" fmla="*/ 0 w 73152"/>
                <a:gd name="connsiteY0" fmla="*/ 573024 h 573024"/>
                <a:gd name="connsiteX1" fmla="*/ 36576 w 73152"/>
                <a:gd name="connsiteY1" fmla="*/ 0 h 573024"/>
                <a:gd name="connsiteX2" fmla="*/ 73152 w 73152"/>
                <a:gd name="connsiteY2" fmla="*/ 573024 h 57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" h="573024">
                  <a:moveTo>
                    <a:pt x="0" y="573024"/>
                  </a:moveTo>
                  <a:cubicBezTo>
                    <a:pt x="12192" y="286512"/>
                    <a:pt x="24384" y="0"/>
                    <a:pt x="36576" y="0"/>
                  </a:cubicBezTo>
                  <a:cubicBezTo>
                    <a:pt x="48768" y="0"/>
                    <a:pt x="60960" y="286512"/>
                    <a:pt x="73152" y="57302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37583" y="1052736"/>
            <a:ext cx="3342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Ακτινοβολία Πέδησης</a:t>
            </a:r>
            <a:endParaRPr lang="el-GR" sz="22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3977" y="3627536"/>
            <a:ext cx="446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Χαρακτηριστική Ακτινοβολία Ανόδου</a:t>
            </a:r>
            <a:endParaRPr lang="el-GR" sz="22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79968" y="2024747"/>
            <a:ext cx="2144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Τελικό Φάσμα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65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Αρχή </a:t>
            </a:r>
            <a:r>
              <a:rPr lang="el-GR" sz="4400" dirty="0" smtClean="0"/>
              <a:t>λειτουργίας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Η ακτινογραφία λαμβάνεται με τη συνεργασία δύο μηχανικών συγκροτημάτων. Το ένα είναι η πηγή-λυχνία των </a:t>
            </a:r>
            <a:r>
              <a:rPr lang="el-GR" sz="2400" dirty="0" smtClean="0"/>
              <a:t>ακτινών </a:t>
            </a:r>
            <a:r>
              <a:rPr lang="el-GR" sz="2400" dirty="0"/>
              <a:t>Χ και τοποθετείται στη μία πλευρά του εξεταζόμενου και το δεύτερο είναι η ανιχνευτική συσκευή που τοποθετείται στην πίσω πλευρά του εξεταζόμενου.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3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Αρχή </a:t>
            </a:r>
            <a:r>
              <a:rPr lang="el-GR" sz="4400" dirty="0" smtClean="0"/>
              <a:t>λειτουργίας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2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λυχνία εκπέμπει ένα σύντομο παλμό (συνήθως μισού δευτερολέπτου) </a:t>
            </a:r>
            <a:r>
              <a:rPr lang="el-GR" sz="2400" dirty="0" err="1"/>
              <a:t>ακτίνων</a:t>
            </a:r>
            <a:r>
              <a:rPr lang="el-GR" sz="2400" dirty="0"/>
              <a:t> Χ, μεγάλο μέρος των οποίων αλληλεπιδρά με το εξεταζόμενο αντικείμενο.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Όσες </a:t>
            </a:r>
            <a:r>
              <a:rPr lang="el-GR" sz="2400" dirty="0"/>
              <a:t>ακτίνες δεν απορροφηθούν, «συλλαμβάνονται» από το ανιχνευτικό σύστημα μετά την έξοδό τους από το αντικείμενο.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Ο </a:t>
            </a:r>
            <a:r>
              <a:rPr lang="el-GR" sz="2400" dirty="0"/>
              <a:t>ανιχνευτής της ακτινογραφίας μπορεί να είναι ένα ακτινογραφικό φιλμ ή μια ηλεκτρονική συσκευή (</a:t>
            </a:r>
            <a:r>
              <a:rPr lang="el-GR" sz="2400" dirty="0" err="1"/>
              <a:t>screen</a:t>
            </a:r>
            <a:r>
              <a:rPr lang="el-GR" sz="2400" dirty="0"/>
              <a:t>-</a:t>
            </a:r>
            <a:r>
              <a:rPr lang="el-GR" sz="2400" dirty="0" err="1"/>
              <a:t>film</a:t>
            </a:r>
            <a:r>
              <a:rPr lang="el-GR" sz="2400" dirty="0"/>
              <a:t> </a:t>
            </a:r>
            <a:r>
              <a:rPr lang="el-GR" sz="2400" dirty="0" err="1"/>
              <a:t>radiography</a:t>
            </a:r>
            <a:r>
              <a:rPr lang="el-GR" sz="2400" dirty="0"/>
              <a:t>) ή σύστημα ψηφιακής ακτινογραφίας.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7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Αρχή λειτουργίας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3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Οι εξερχόμενες ακτίνες καταλήγουν στην ειδική επιφάνεια του ανιχνευτή, όπου και σχηματίζεται η εικόνα του εσωτερικού του αντικειμένου. 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αρχική ομοιογένεια των </a:t>
            </a:r>
            <a:r>
              <a:rPr lang="el-GR" sz="2400" dirty="0" err="1"/>
              <a:t>ακτίνων</a:t>
            </a:r>
            <a:r>
              <a:rPr lang="el-GR" sz="2400" dirty="0"/>
              <a:t> επηρεάζεται και διαμορφώνεται - καθώς οι ακτίνες διαπερνούν το αντικείμενο (με απορρόφηση και σκεδασμό) -ανάλογα με το είδος και την πυκνότητα των υλικών που  παρεμβλήθηκαν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6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el-GR" sz="3600" dirty="0" smtClean="0"/>
              <a:t>Ο εκθετικός νόμος της απορρόφησης της ακτινοβολίας Χ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sz="2400" dirty="0" smtClean="0"/>
                  <a:t>Όταν μία ακτινοβολία X έντασης I διαπερνά κάποιο υλικό πάχους h ελαττώνεται σύμφωνα με τον εκθετικό νόμο. Η τιμή της απορρόφησης εξαρτάται από το είδος της ακτινοβολίας, τα χαρακτηριστικά και το πάχος του εν λόγω υλικού: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Ι</m:t>
                    </m:r>
                    <m:r>
                      <a:rPr lang="el-GR" sz="2400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Χ</m:t>
                        </m:r>
                      </m:sup>
                    </m:sSup>
                  </m:oMath>
                </a14:m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</a:t>
                </a:r>
                <a:r>
                  <a:rPr lang="el-GR" sz="2400" dirty="0"/>
                  <a:t>η ακτινοβολία, σε βάθος χ (επιφανειακή ένταση) και μ είναι ο συντελεστής απορρόφησης του υλικού.</a:t>
                </a:r>
              </a:p>
              <a:p>
                <a:pPr>
                  <a:spcBef>
                    <a:spcPts val="1200"/>
                  </a:spcBef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Autofit/>
          </a:bodyPr>
          <a:lstStyle/>
          <a:p>
            <a:r>
              <a:rPr lang="el-GR" sz="3600" dirty="0" smtClean="0"/>
              <a:t>Ακτινογραφία </a:t>
            </a:r>
            <a:r>
              <a:rPr lang="el-GR" sz="3600" dirty="0" err="1"/>
              <a:t>Roentgen</a:t>
            </a:r>
            <a:r>
              <a:rPr lang="el-GR" sz="3600" dirty="0"/>
              <a:t> ή ακτινογραφία Χ ή ακτινογραφία ή ραδιογραφία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Η ακτινογραφία είναι μία από τις παλαιότερες μεθόδους, που χρησιμοποιούν οι ερευνητές όλου του κόσμου, προσπαθώντας συλλέξουν πληροφορίες σχετικά με τον τρόπο και τα υλικά  κατασκευής ενός έργου τέχνης ή αρχαιολογικού αντικειμένου. 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Μαζί με την </a:t>
            </a:r>
            <a:r>
              <a:rPr lang="el-GR" sz="2400" b="1" dirty="0"/>
              <a:t>υπέρυθρη </a:t>
            </a:r>
            <a:r>
              <a:rPr lang="el-GR" sz="2400" b="1" dirty="0" err="1"/>
              <a:t>ανακλαστογραφία</a:t>
            </a:r>
            <a:r>
              <a:rPr lang="el-GR" sz="2400" b="1" dirty="0"/>
              <a:t> </a:t>
            </a:r>
            <a:r>
              <a:rPr lang="el-GR" sz="2400" dirty="0"/>
              <a:t>αποτελούν τις πιο σημαντικές μεθόδους για την διερεύνηση της </a:t>
            </a:r>
            <a:r>
              <a:rPr lang="el-GR" sz="2400" b="1" dirty="0"/>
              <a:t>τεχνολογίας κατασκευής</a:t>
            </a:r>
            <a:r>
              <a:rPr lang="el-GR" sz="2400" dirty="0"/>
              <a:t> και της </a:t>
            </a:r>
            <a:r>
              <a:rPr lang="el-GR" sz="2400" b="1" dirty="0"/>
              <a:t>κατάστασης διατήρησης </a:t>
            </a:r>
            <a:r>
              <a:rPr lang="el-GR" sz="2400" dirty="0"/>
              <a:t>ενός αντικείμενου στο </a:t>
            </a:r>
            <a:r>
              <a:rPr lang="el-GR" sz="2400" b="1" dirty="0"/>
              <a:t>εσωτερικό</a:t>
            </a:r>
            <a:r>
              <a:rPr lang="el-GR" sz="2400" dirty="0"/>
              <a:t> του.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6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el-GR" sz="3600" dirty="0" smtClean="0"/>
              <a:t>Ο εκθετικός νόμος της απορρόφησης της ακτινοβολίας Χ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τιμή του πάχους, που είναι αναγκαία, ώστε να μειωθεί η ένταση της ακτινοβολίας X, που διέρχεται μέσα από το υλικό, στο ήμισυ, καλείται στρώμα (πάχους χ) ημισείας τιμής (</a:t>
            </a:r>
            <a:r>
              <a:rPr lang="el-GR" sz="2400" dirty="0" err="1"/>
              <a:t>Half</a:t>
            </a:r>
            <a:r>
              <a:rPr lang="el-GR" sz="2400" dirty="0"/>
              <a:t> </a:t>
            </a:r>
            <a:r>
              <a:rPr lang="el-GR" sz="2400" dirty="0" err="1"/>
              <a:t>Value</a:t>
            </a:r>
            <a:r>
              <a:rPr lang="el-GR" sz="2400" dirty="0"/>
              <a:t> </a:t>
            </a:r>
            <a:r>
              <a:rPr lang="el-GR" sz="2400" dirty="0" err="1"/>
              <a:t>Layer</a:t>
            </a:r>
            <a:r>
              <a:rPr lang="el-GR" sz="2400" dirty="0"/>
              <a:t>, HVL), ενώ η τιμή του πάχους, που είναι αναγκαία ώστε η ένταση της διερχόμενης ακτινοβολίας X να μειωθεί στο 1/10 καλείται στρώμα (πάχους χ) του 1/10 της τιμής (</a:t>
            </a:r>
            <a:r>
              <a:rPr lang="el-GR" sz="2400" dirty="0" err="1"/>
              <a:t>Tenth</a:t>
            </a:r>
            <a:r>
              <a:rPr lang="el-GR" sz="2400" dirty="0"/>
              <a:t> </a:t>
            </a:r>
            <a:r>
              <a:rPr lang="el-GR" sz="2400" dirty="0" err="1"/>
              <a:t>Value</a:t>
            </a:r>
            <a:r>
              <a:rPr lang="el-GR" sz="2400" dirty="0"/>
              <a:t> </a:t>
            </a:r>
            <a:r>
              <a:rPr lang="el-GR" sz="2400" dirty="0" err="1"/>
              <a:t>Layer</a:t>
            </a:r>
            <a:r>
              <a:rPr lang="el-GR" sz="2400" dirty="0"/>
              <a:t>, TVL). </a:t>
            </a: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τιμές HVL και TVL χαρακτηρίζουν την διεισδυτικότητα της ακτινοβολίας X και χρησιμοποιούνται επίσης για τον υπολογισμό της απορρόφησης και της προστασίας από την ακτινοβολία. </a:t>
            </a:r>
            <a:r>
              <a:rPr lang="el-GR" sz="2400" dirty="0" err="1"/>
              <a:t>Roentgen</a:t>
            </a:r>
            <a:r>
              <a:rPr lang="el-GR" sz="2400" dirty="0"/>
              <a:t>.</a:t>
            </a:r>
          </a:p>
          <a:p>
            <a:pPr>
              <a:spcBef>
                <a:spcPts val="1200"/>
              </a:spcBef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5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Φάσμα απορρόφησης </a:t>
            </a:r>
            <a:r>
              <a:rPr lang="el-GR" sz="3600" dirty="0" err="1"/>
              <a:t>ακτίνων</a:t>
            </a:r>
            <a:r>
              <a:rPr lang="el-GR" sz="3600" dirty="0"/>
              <a:t> Χ σε </a:t>
            </a:r>
            <a:r>
              <a:rPr lang="el-GR" sz="3600" dirty="0" err="1" smtClean="0"/>
              <a:t>Pb</a:t>
            </a: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pSp>
        <p:nvGrpSpPr>
          <p:cNvPr id="63" name="Group 62" title="Φάσμα απορρόφησης ακτίνων Χ σε Pb."/>
          <p:cNvGrpSpPr/>
          <p:nvPr/>
        </p:nvGrpSpPr>
        <p:grpSpPr>
          <a:xfrm>
            <a:off x="305815" y="1190376"/>
            <a:ext cx="4387637" cy="4567679"/>
            <a:chOff x="123473" y="1593126"/>
            <a:chExt cx="4387637" cy="456767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71600" y="1772816"/>
              <a:ext cx="0" cy="37444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71600" y="5517232"/>
              <a:ext cx="31683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9512" y="159312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1000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528" y="2492896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100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512" y="3444969"/>
              <a:ext cx="495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10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312" y="436510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1.0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604" y="5229200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0.1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442" y="5517232"/>
              <a:ext cx="3910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0.05  0.1 0.2  0.5 1.0  2.0   5.0  10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9594" y="5760695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err="1">
                  <a:latin typeface="+mn-lt"/>
                </a:rPr>
                <a:t>λ</a:t>
              </a:r>
              <a:r>
                <a:rPr lang="el-GR" sz="2000" dirty="0" err="1" smtClean="0">
                  <a:latin typeface="+mn-lt"/>
                </a:rPr>
                <a:t>(Α</a:t>
              </a:r>
              <a:r>
                <a:rPr lang="el-GR" sz="2000" dirty="0" smtClean="0">
                  <a:latin typeface="+mn-lt"/>
                </a:rPr>
                <a:t>)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648580" y="3665059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Απορρόφηση, α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971600" y="3717032"/>
              <a:ext cx="576064" cy="86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547664" y="3717032"/>
              <a:ext cx="0" cy="5040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547664" y="2564904"/>
              <a:ext cx="864096" cy="16561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555776" y="2204864"/>
              <a:ext cx="350920" cy="576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88149" y="2138522"/>
              <a:ext cx="317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L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800000" flipH="1" flipV="1">
              <a:off x="1403648" y="3449287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K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411760" y="2493184"/>
              <a:ext cx="0" cy="717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2426208" y="2535936"/>
              <a:ext cx="146853" cy="268224"/>
            </a:xfrm>
            <a:custGeom>
              <a:avLst/>
              <a:gdLst>
                <a:gd name="connsiteX0" fmla="*/ 0 w 146853"/>
                <a:gd name="connsiteY0" fmla="*/ 0 h 268224"/>
                <a:gd name="connsiteX1" fmla="*/ 12192 w 146853"/>
                <a:gd name="connsiteY1" fmla="*/ 60960 h 268224"/>
                <a:gd name="connsiteX2" fmla="*/ 60960 w 146853"/>
                <a:gd name="connsiteY2" fmla="*/ 0 h 268224"/>
                <a:gd name="connsiteX3" fmla="*/ 73152 w 146853"/>
                <a:gd name="connsiteY3" fmla="*/ 60960 h 268224"/>
                <a:gd name="connsiteX4" fmla="*/ 85344 w 146853"/>
                <a:gd name="connsiteY4" fmla="*/ 97536 h 268224"/>
                <a:gd name="connsiteX5" fmla="*/ 121920 w 146853"/>
                <a:gd name="connsiteY5" fmla="*/ 73152 h 268224"/>
                <a:gd name="connsiteX6" fmla="*/ 134112 w 146853"/>
                <a:gd name="connsiteY6" fmla="*/ 36576 h 268224"/>
                <a:gd name="connsiteX7" fmla="*/ 146304 w 146853"/>
                <a:gd name="connsiteY7" fmla="*/ 268224 h 26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53" h="268224">
                  <a:moveTo>
                    <a:pt x="0" y="0"/>
                  </a:moveTo>
                  <a:cubicBezTo>
                    <a:pt x="4064" y="20320"/>
                    <a:pt x="-4386" y="48527"/>
                    <a:pt x="12192" y="60960"/>
                  </a:cubicBezTo>
                  <a:cubicBezTo>
                    <a:pt x="41604" y="83019"/>
                    <a:pt x="59796" y="3492"/>
                    <a:pt x="60960" y="0"/>
                  </a:cubicBezTo>
                  <a:cubicBezTo>
                    <a:pt x="65024" y="20320"/>
                    <a:pt x="68126" y="40856"/>
                    <a:pt x="73152" y="60960"/>
                  </a:cubicBezTo>
                  <a:cubicBezTo>
                    <a:pt x="76269" y="73428"/>
                    <a:pt x="72876" y="94419"/>
                    <a:pt x="85344" y="97536"/>
                  </a:cubicBezTo>
                  <a:cubicBezTo>
                    <a:pt x="99559" y="101090"/>
                    <a:pt x="109728" y="81280"/>
                    <a:pt x="121920" y="73152"/>
                  </a:cubicBezTo>
                  <a:cubicBezTo>
                    <a:pt x="125984" y="60960"/>
                    <a:pt x="130048" y="24384"/>
                    <a:pt x="134112" y="36576"/>
                  </a:cubicBezTo>
                  <a:cubicBezTo>
                    <a:pt x="150792" y="86616"/>
                    <a:pt x="146304" y="220022"/>
                    <a:pt x="146304" y="26822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48" name="Rectangle 2047"/>
          <p:cNvSpPr/>
          <p:nvPr/>
        </p:nvSpPr>
        <p:spPr>
          <a:xfrm>
            <a:off x="67286" y="5914702"/>
            <a:ext cx="542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Στον κάθετο άξονα αναπαριστάται </a:t>
            </a:r>
            <a:r>
              <a:rPr lang="el-GR" sz="2000" dirty="0" smtClean="0">
                <a:latin typeface="+mn-lt"/>
              </a:rPr>
              <a:t>η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λογαριθμική </a:t>
            </a:r>
            <a:r>
              <a:rPr lang="el-GR" sz="2000" dirty="0">
                <a:latin typeface="+mn-lt"/>
              </a:rPr>
              <a:t>μεταβολή </a:t>
            </a:r>
            <a:r>
              <a:rPr lang="el-GR" sz="2000" dirty="0" smtClean="0">
                <a:latin typeface="+mn-lt"/>
              </a:rPr>
              <a:t>του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συντελεστή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απορρόφησης</a:t>
            </a:r>
            <a:r>
              <a:rPr lang="el-GR" sz="2000" dirty="0">
                <a:latin typeface="+mn-lt"/>
              </a:rPr>
              <a:t>.</a:t>
            </a:r>
          </a:p>
        </p:txBody>
      </p:sp>
      <p:pic>
        <p:nvPicPr>
          <p:cNvPr id="2052" name="Picture 4" title="Extinction-la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030" y="1253273"/>
            <a:ext cx="3054708" cy="43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5796136" y="5503323"/>
            <a:ext cx="318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“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hlinkClick r:id="rId3"/>
              </a:rPr>
              <a:t>Extinction-law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”,  </a:t>
            </a:r>
          </a:p>
          <a:p>
            <a:pPr algn="ctr">
              <a:defRPr/>
            </a:pP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από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Loqueelvientoajuarez</a:t>
            </a:r>
            <a:r>
              <a:rPr lang="el-G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διαθέσιμο ως κοινό κτήμα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71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Σχηματική διάταξη ακτινογράφησης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5" name="Cube 4"/>
          <p:cNvSpPr/>
          <p:nvPr/>
        </p:nvSpPr>
        <p:spPr>
          <a:xfrm>
            <a:off x="749569" y="4677328"/>
            <a:ext cx="3528392" cy="867246"/>
          </a:xfrm>
          <a:prstGeom prst="cube">
            <a:avLst>
              <a:gd name="adj" fmla="val 88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C:\Users\alex\Desktop\764px-The_Harvesters,_painting_by_Brugel,_with_fra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041" y="4240554"/>
            <a:ext cx="2027448" cy="1589678"/>
          </a:xfrm>
          <a:prstGeom prst="rect">
            <a:avLst/>
          </a:prstGeom>
          <a:noFill/>
          <a:scene3d>
            <a:camera prst="isometricOffAxis2Top">
              <a:rot lat="18075715" lon="3207254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ex\Desktop\16167-brown-cone-design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125"/>
                    </a14:imgEffect>
                    <a14:imgEffect>
                      <a14:brightnessContrast bright="-9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99796" y="1936298"/>
            <a:ext cx="8279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be 14"/>
          <p:cNvSpPr/>
          <p:nvPr/>
        </p:nvSpPr>
        <p:spPr>
          <a:xfrm>
            <a:off x="4932444" y="4659811"/>
            <a:ext cx="3528392" cy="867246"/>
          </a:xfrm>
          <a:prstGeom prst="cube">
            <a:avLst>
              <a:gd name="adj" fmla="val 88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Picture 4" descr="C:\Users\alex\Desktop\764px-The_Harvesters,_painting_by_Brugel,_with_fra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2915" y="2818025"/>
            <a:ext cx="2027448" cy="1589678"/>
          </a:xfrm>
          <a:prstGeom prst="rect">
            <a:avLst/>
          </a:prstGeom>
          <a:noFill/>
          <a:scene3d>
            <a:camera prst="isometricOffAxis2Top">
              <a:rot lat="18075715" lon="3207254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lex\Desktop\16167-brown-cone-design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125"/>
                    </a14:imgEffect>
                    <a14:imgEffect>
                      <a14:brightnessContrast bright="-9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82671" y="1918781"/>
            <a:ext cx="8279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 rot="5400000">
            <a:off x="1609920" y="1044295"/>
            <a:ext cx="227866" cy="15798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Can 18"/>
          <p:cNvSpPr/>
          <p:nvPr/>
        </p:nvSpPr>
        <p:spPr>
          <a:xfrm rot="5400000">
            <a:off x="5693252" y="959465"/>
            <a:ext cx="216025" cy="17376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-42519" y="4055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Αντικείμενο</a:t>
            </a:r>
            <a:endParaRPr lang="el-GR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749569" y="4425220"/>
            <a:ext cx="792088" cy="610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9848" y="5830232"/>
            <a:ext cx="166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Ακτινογραφικό φιλμ</a:t>
            </a:r>
            <a:endParaRPr lang="el-GR" dirty="0">
              <a:latin typeface="+mn-lt"/>
            </a:endParaRPr>
          </a:p>
        </p:txBody>
      </p:sp>
      <p:cxnSp>
        <p:nvCxnSpPr>
          <p:cNvPr id="24" name="Straight Connector 23"/>
          <p:cNvCxnSpPr>
            <a:stCxn id="5" idx="3"/>
            <a:endCxn id="11" idx="0"/>
          </p:cNvCxnSpPr>
          <p:nvPr/>
        </p:nvCxnSpPr>
        <p:spPr>
          <a:xfrm>
            <a:off x="2130039" y="5544574"/>
            <a:ext cx="491996" cy="285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93180" y="3592482"/>
            <a:ext cx="98973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07700" y="1948139"/>
            <a:ext cx="0" cy="1630442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2"/>
          </p:cNvCxnSpPr>
          <p:nvPr/>
        </p:nvCxnSpPr>
        <p:spPr>
          <a:xfrm flipH="1" flipV="1">
            <a:off x="4907700" y="3592482"/>
            <a:ext cx="24744" cy="1884678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10608" y="2099780"/>
                <a:ext cx="1584176" cy="66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𝑚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08" y="2099780"/>
                <a:ext cx="1584176" cy="6635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693180" y="2578694"/>
                <a:ext cx="48385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80" y="2578694"/>
                <a:ext cx="4838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87857" y="4307996"/>
                <a:ext cx="4891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857" y="4307996"/>
                <a:ext cx="48917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975359" y="11247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A</a:t>
            </a:r>
            <a:endParaRPr lang="el-GR" sz="2800" b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26187" y="11247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B</a:t>
            </a:r>
            <a:endParaRPr lang="el-G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Ενδεικτική </a:t>
            </a:r>
            <a:r>
              <a:rPr lang="el-GR" dirty="0" err="1" smtClean="0"/>
              <a:t>στρωματογραφική</a:t>
            </a:r>
            <a:r>
              <a:rPr lang="el-GR" dirty="0" smtClean="0"/>
              <a:t> δομή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081" y="1268760"/>
            <a:ext cx="3299838" cy="53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5784939"/>
            <a:ext cx="31318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Copyright 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1999 </a:t>
            </a: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Center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for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Imaging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Science</a:t>
            </a: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Rochester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Institute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of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Technology</a:t>
            </a: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Times New Roman" pitchFamily="18" charset="0"/>
            </a:endParaRPr>
          </a:p>
          <a:p>
            <a:pPr lvl="0" algn="ctr" eaLnBrk="0" hangingPunct="0"/>
            <a:r>
              <a:rPr kumimoji="0" lang="el-GR" altLang="el-GR" sz="1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Rochester</a:t>
            </a:r>
            <a:r>
              <a:rPr kumimoji="0" lang="el-GR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, NY 14623-5604</a:t>
            </a: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pitchFamily="18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Multi-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Dimesional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Segmentation of an Oil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Painting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Author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Pano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Spiliotis</a:t>
            </a: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Ακτινογραφία ξύλου με στοές από </a:t>
            </a:r>
            <a:r>
              <a:rPr lang="el-GR" dirty="0" err="1" smtClean="0"/>
              <a:t>ξυλοφάγα</a:t>
            </a:r>
            <a:r>
              <a:rPr lang="el-GR" dirty="0" smtClean="0"/>
              <a:t> έντομα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29600" cy="44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sz="3200" dirty="0"/>
              <a:t>Μελέτη της τεχνολογίας κατασκευής</a:t>
            </a:r>
            <a:br>
              <a:rPr lang="el-GR" sz="3200" dirty="0"/>
            </a:br>
            <a:r>
              <a:rPr lang="el-GR" sz="3200" dirty="0"/>
              <a:t>Ασπρόμαυρη φωτογραφία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2400" dirty="0" smtClean="0"/>
              <a:t>(</a:t>
            </a:r>
            <a:r>
              <a:rPr lang="en-US" sz="2400" dirty="0" smtClean="0"/>
              <a:t>“</a:t>
            </a:r>
            <a:r>
              <a:rPr lang="el-GR" sz="2400" dirty="0" smtClean="0"/>
              <a:t>Ολυμπία</a:t>
            </a:r>
            <a:r>
              <a:rPr lang="en-US" sz="2400" dirty="0" smtClean="0"/>
              <a:t>”</a:t>
            </a:r>
            <a:r>
              <a:rPr lang="el-GR" sz="2400" dirty="0" smtClean="0"/>
              <a:t> του Μανέ)</a:t>
            </a:r>
            <a:endParaRPr lang="el-GR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3508" y="1484313"/>
            <a:ext cx="6856984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358775" y="1340768"/>
            <a:ext cx="8426450" cy="36512"/>
          </a:xfrm>
          <a:prstGeom prst="rect">
            <a:avLst/>
          </a:prstGeom>
          <a:solidFill>
            <a:srgbClr val="82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9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sz="3200" dirty="0" smtClean="0"/>
              <a:t>Μελέτη της τεχνολογίας κατασκευής</a:t>
            </a:r>
            <a:br>
              <a:rPr lang="el-GR" sz="3200" dirty="0" smtClean="0"/>
            </a:br>
            <a:r>
              <a:rPr lang="el-GR" sz="3200" dirty="0" smtClean="0"/>
              <a:t>Ακτινογραφία </a:t>
            </a:r>
            <a:br>
              <a:rPr lang="el-GR" sz="3200" dirty="0" smtClean="0"/>
            </a:br>
            <a:r>
              <a:rPr lang="el-GR" sz="2400" dirty="0" smtClean="0"/>
              <a:t>(</a:t>
            </a:r>
            <a:r>
              <a:rPr lang="en-US" sz="2400" dirty="0"/>
              <a:t>“</a:t>
            </a:r>
            <a:r>
              <a:rPr lang="el-GR" sz="2400" dirty="0"/>
              <a:t>Ολυμπία</a:t>
            </a:r>
            <a:r>
              <a:rPr lang="en-US" sz="2400" dirty="0"/>
              <a:t>”</a:t>
            </a:r>
            <a:r>
              <a:rPr lang="el-GR" sz="2400" dirty="0"/>
              <a:t> του Μανέ)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3712" y="1484313"/>
            <a:ext cx="67365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58775" y="1340768"/>
            <a:ext cx="8426450" cy="36512"/>
          </a:xfrm>
          <a:prstGeom prst="rect">
            <a:avLst/>
          </a:prstGeom>
          <a:solidFill>
            <a:srgbClr val="82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Ανίχνευση επάλληλων στρωμάτων ζωγραφικής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08" y="1484784"/>
            <a:ext cx="3616912" cy="48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356" y="1484784"/>
            <a:ext cx="3858342" cy="48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/>
          <p:cNvSpPr/>
          <p:nvPr/>
        </p:nvSpPr>
        <p:spPr>
          <a:xfrm rot="16200000">
            <a:off x="6194399" y="3020485"/>
            <a:ext cx="720080" cy="300383"/>
          </a:xfrm>
          <a:prstGeom prst="trapezoid">
            <a:avLst>
              <a:gd name="adj" fmla="val 556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rapezoid 5"/>
          <p:cNvSpPr/>
          <p:nvPr/>
        </p:nvSpPr>
        <p:spPr>
          <a:xfrm rot="16200000">
            <a:off x="3540944" y="3028500"/>
            <a:ext cx="720080" cy="300383"/>
          </a:xfrm>
          <a:prstGeom prst="trapezoid">
            <a:avLst>
              <a:gd name="adj" fmla="val 5561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Αποκάλυψη προγενέστερης ζωγραφικής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“</a:t>
            </a:r>
            <a:r>
              <a:rPr lang="el-GR" sz="3600" dirty="0" smtClean="0"/>
              <a:t>Το μαρτύριο του Αγίου Ματθαίου</a:t>
            </a:r>
            <a:r>
              <a:rPr lang="en-US" sz="3600" dirty="0" smtClean="0"/>
              <a:t>”</a:t>
            </a:r>
            <a:r>
              <a:rPr lang="el-GR" sz="3600" dirty="0" smtClean="0"/>
              <a:t> </a:t>
            </a:r>
            <a:r>
              <a:rPr lang="en-US" sz="3600" dirty="0" smtClean="0"/>
              <a:t>Caravaggio </a:t>
            </a: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1026" name="Picture 2" descr="http://upload.wikimedia.org/wikipedia/commons/thumb/5/57/The_Martyrdom_of_Saint_Matthew-Caravaggio_%28c._1599-1600%29.jpg/1024px-The_Martyrdom_of_Saint_Matthew-Caravaggio_%28c._1599-1600%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67" y="1493537"/>
            <a:ext cx="3613189" cy="335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05" y="1509569"/>
            <a:ext cx="2411214" cy="33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8137" y="2628895"/>
            <a:ext cx="1493420" cy="22189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996" y="1500009"/>
            <a:ext cx="2376264" cy="334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4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Μελέτη της τεχνικής κατασκευής</a:t>
            </a:r>
            <a:br>
              <a:rPr lang="el-GR" dirty="0" smtClean="0"/>
            </a:br>
            <a:r>
              <a:rPr lang="el-GR" dirty="0" smtClean="0"/>
              <a:t>Μόνα Λίζα – Λεονάρντο Νταβίντσι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4898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1340768"/>
            <a:ext cx="3487225" cy="50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3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Ιστορικά στοιχεία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752528"/>
          </a:xfrm>
        </p:spPr>
        <p:txBody>
          <a:bodyPr/>
          <a:lstStyle/>
          <a:p>
            <a:r>
              <a:rPr lang="el-GR" sz="2400" dirty="0"/>
              <a:t>1895 </a:t>
            </a:r>
            <a:r>
              <a:rPr lang="el-GR" sz="2400" dirty="0">
                <a:hlinkClick r:id="rId2"/>
              </a:rPr>
              <a:t>Wilhelm </a:t>
            </a:r>
            <a:r>
              <a:rPr lang="el-GR" sz="2400" dirty="0" err="1">
                <a:hlinkClick r:id="rId2"/>
              </a:rPr>
              <a:t>Conrad</a:t>
            </a:r>
            <a:r>
              <a:rPr lang="el-GR" sz="2400" dirty="0">
                <a:hlinkClick r:id="rId2"/>
              </a:rPr>
              <a:t> </a:t>
            </a:r>
            <a:r>
              <a:rPr lang="el-GR" sz="2400" dirty="0" err="1">
                <a:hlinkClick r:id="rId2"/>
              </a:rPr>
              <a:t>Röntgen</a:t>
            </a:r>
            <a:r>
              <a:rPr lang="el-GR" sz="2400" dirty="0">
                <a:hlinkClick r:id="rId2"/>
              </a:rPr>
              <a:t> </a:t>
            </a:r>
            <a:r>
              <a:rPr lang="el-GR" sz="2400" dirty="0"/>
              <a:t>άγνωστη ακτινοβολία που αμαύρωσε το φωτογραφικό φιλμ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275953" cy="333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7924" y="4965443"/>
            <a:ext cx="341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“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4"/>
              </a:rPr>
              <a:t>First medical X-ray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4"/>
              </a:rPr>
              <a:t>από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4"/>
              </a:rPr>
              <a:t>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4"/>
              </a:rPr>
              <a:t>Wilhelm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4"/>
              </a:rPr>
              <a:t>Röntgen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4"/>
              </a:rPr>
              <a:t> of his wife Anna Bertha Ludwig's hand - 18951222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5"/>
              </a:rPr>
              <a:t>Melamed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5"/>
              </a:rPr>
              <a:t>katz</a:t>
            </a:r>
            <a:r>
              <a:rPr lang="el-G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5"/>
              </a:rPr>
              <a:t>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1" y="3861048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Hand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mit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Ringen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Hand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with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Rings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):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print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of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6" tooltip="Wilhelm Röntgen"/>
              </a:rPr>
              <a:t>Wilhelm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6" tooltip="Wilhelm Röntgen"/>
              </a:rPr>
              <a:t>Röntgen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's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first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"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medical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" X-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ray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of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his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wife's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hand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taken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22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December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1895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presented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to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7" tooltip="Ludwig Zehnder"/>
              </a:rPr>
              <a:t>Ludwig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7" tooltip="Ludwig Zehnder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7" tooltip="Ludwig Zehnder"/>
              </a:rPr>
              <a:t>Zehnder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of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Physik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Institut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8" tooltip="University of Freiburg"/>
              </a:rPr>
              <a:t>University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8" tooltip="University of Freiburg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8" tooltip="University of Freiburg"/>
              </a:rPr>
              <a:t>of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8" tooltip="University of Freiburg"/>
              </a:rPr>
              <a:t>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hlinkClick r:id="rId8" tooltip="University of Freiburg"/>
              </a:rPr>
              <a:t>Freiburg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1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January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1896 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73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Αποκάλυψη του τρόπου υποστήριξης του ξύλινου φορέα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9145"/>
            <a:ext cx="3664779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168" y="1483672"/>
            <a:ext cx="3385552" cy="25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799" y="4143367"/>
            <a:ext cx="3398921" cy="238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Μελέτη μεταγενέστερων επεμβάσεων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Woman in Chair, John G. Brown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340768"/>
            <a:ext cx="32563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Coloured X-Rays of Flowers : Turning X-Ray Into An Art </a:t>
            </a:r>
            <a:r>
              <a:rPr lang="el-GR" sz="2400" dirty="0" smtClean="0">
                <a:hlinkClick r:id="rId2"/>
              </a:rPr>
              <a:t>από</a:t>
            </a:r>
            <a:r>
              <a:rPr lang="en-US" sz="2400" dirty="0" smtClean="0">
                <a:hlinkClick r:id="rId2"/>
              </a:rPr>
              <a:t> </a:t>
            </a:r>
            <a:r>
              <a:rPr lang="en-US" sz="2400" dirty="0">
                <a:hlinkClick r:id="rId2"/>
              </a:rPr>
              <a:t>Hugh </a:t>
            </a:r>
            <a:r>
              <a:rPr lang="en-US" sz="2400" dirty="0" err="1">
                <a:hlinkClick r:id="rId2"/>
              </a:rPr>
              <a:t>Turvey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35843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35844" name="Group 1"/>
          <p:cNvGrpSpPr>
            <a:grpSpLocks/>
          </p:cNvGrpSpPr>
          <p:nvPr/>
        </p:nvGrpSpPr>
        <p:grpSpPr bwMode="auto">
          <a:xfrm>
            <a:off x="1766888" y="5834063"/>
            <a:ext cx="5610225" cy="847725"/>
            <a:chOff x="1838952" y="5833725"/>
            <a:chExt cx="5608735" cy="847725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9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36867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777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Αθηνά Αλεξοπούλου 2014. Αθηνά Αλεξοπούλου. «Φυσικοχημικές Μέθοδοι Διάγνωσης - Τεκμηρίωσης. Ενότητα </a:t>
            </a:r>
            <a:r>
              <a:rPr lang="en-US" sz="2000" dirty="0" smtClean="0"/>
              <a:t>9</a:t>
            </a:r>
            <a:r>
              <a:rPr lang="el-GR" sz="2000" dirty="0" smtClean="0"/>
              <a:t>: </a:t>
            </a:r>
            <a:r>
              <a:rPr lang="el-GR" sz="2000" dirty="0"/>
              <a:t>Διαγνωστικές Μέθοδοι με ΑΚΤΙΝΕΣ Χ, </a:t>
            </a:r>
            <a:r>
              <a:rPr lang="el-GR" sz="2000" dirty="0" smtClean="0"/>
              <a:t>Ακτινογραφία».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17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6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Font typeface="Arial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166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Σημείωμα Χρήσης Έργων Τρίτων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(1/2)</a:t>
            </a:r>
            <a:endParaRPr lang="el-GR" altLang="el-GR" sz="32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</a:t>
            </a:r>
            <a:r>
              <a:rPr lang="el-GR" sz="2000" dirty="0" smtClean="0"/>
              <a:t>περιεχομένου από τα ακόλουθα έργα:</a:t>
            </a:r>
            <a:endParaRPr lang="el-GR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000" dirty="0" err="1"/>
              <a:t>Α.Αλεξοπούλου</a:t>
            </a:r>
            <a:r>
              <a:rPr lang="el-GR" sz="2000" dirty="0"/>
              <a:t>, </a:t>
            </a:r>
            <a:r>
              <a:rPr lang="el-GR" sz="2000" dirty="0" err="1"/>
              <a:t>Κ.Γερακάρη</a:t>
            </a:r>
            <a:r>
              <a:rPr lang="el-GR" sz="2000" dirty="0"/>
              <a:t> </a:t>
            </a:r>
            <a:r>
              <a:rPr lang="el-GR" sz="2000" dirty="0" err="1"/>
              <a:t>Π.Μαριολοπούλου</a:t>
            </a:r>
            <a:r>
              <a:rPr lang="el-GR" sz="2000" dirty="0"/>
              <a:t>, </a:t>
            </a:r>
            <a:r>
              <a:rPr lang="el-GR" sz="2000" dirty="0" err="1"/>
              <a:t>Α.Χατζηστυλιανού</a:t>
            </a:r>
            <a:r>
              <a:rPr lang="el-GR" sz="2000" dirty="0"/>
              <a:t> (2004): «Μεθοδολογία μελέτης φυσικοχημικής τεκμηρίωσης  σε έργα τέχνης»  Ημερίδα «Συντήρηση και Έκθεση Συντηρημένων Έργων» Βυζαντινό και Χριστιανικό Μουσείο.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000" dirty="0" smtClean="0"/>
              <a:t>Αλεξοπούλου-</a:t>
            </a:r>
            <a:r>
              <a:rPr lang="el-GR" sz="2000" dirty="0" err="1" smtClean="0"/>
              <a:t>Αγοράνου</a:t>
            </a:r>
            <a:r>
              <a:rPr lang="el-GR" sz="2000" dirty="0"/>
              <a:t>, </a:t>
            </a:r>
            <a:r>
              <a:rPr lang="el-GR" sz="2000" dirty="0" err="1"/>
              <a:t>Χρυσουλάκης</a:t>
            </a:r>
            <a:r>
              <a:rPr lang="el-GR" sz="2000" dirty="0"/>
              <a:t>, </a:t>
            </a:r>
            <a:r>
              <a:rPr lang="en-US" sz="2000" dirty="0"/>
              <a:t>“</a:t>
            </a:r>
            <a:r>
              <a:rPr lang="el-GR" sz="2000" dirty="0"/>
              <a:t>Θετικές Επιστήμες και Έργα Τέχνης</a:t>
            </a:r>
            <a:r>
              <a:rPr lang="en-US" sz="2000" dirty="0"/>
              <a:t>”</a:t>
            </a:r>
            <a:r>
              <a:rPr lang="el-GR" sz="2000" dirty="0"/>
              <a:t>, Εκδόσεις </a:t>
            </a:r>
            <a:r>
              <a:rPr lang="el-GR" sz="2000" dirty="0" err="1"/>
              <a:t>Γκόνη</a:t>
            </a:r>
            <a:r>
              <a:rPr lang="el-GR" sz="2000" dirty="0"/>
              <a:t>, Αθήνα </a:t>
            </a:r>
            <a:r>
              <a:rPr lang="el-GR" sz="2000" dirty="0" smtClean="0"/>
              <a:t>1993,</a:t>
            </a:r>
            <a:r>
              <a:rPr lang="el-GR" sz="2000" dirty="0"/>
              <a:t> Σχήμα </a:t>
            </a:r>
            <a:r>
              <a:rPr lang="en-US" sz="2000" dirty="0" smtClean="0"/>
              <a:t>IV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A. </a:t>
            </a:r>
            <a:r>
              <a:rPr lang="en-US" sz="2000" dirty="0" err="1"/>
              <a:t>Alexopoulou</a:t>
            </a:r>
            <a:r>
              <a:rPr lang="en-US" sz="2000" dirty="0"/>
              <a:t> and A-A </a:t>
            </a:r>
            <a:r>
              <a:rPr lang="en-US" sz="2000" dirty="0" err="1"/>
              <a:t>Kaminari</a:t>
            </a:r>
            <a:r>
              <a:rPr lang="en-US" sz="2000" dirty="0"/>
              <a:t>, 2012 “Multispectral imaging documentation of the findings of Tomb I and II at Daphne”   Greek and Roman Musical Studies Volume 1, Issue 1, pp 25 –60, Brill 2013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altLang="el-GR" sz="2000" dirty="0" smtClean="0"/>
              <a:t>A.A</a:t>
            </a:r>
            <a:r>
              <a:rPr lang="pt-BR" altLang="el-GR" sz="2000" dirty="0"/>
              <a:t>. Alexopoulou, A-A. </a:t>
            </a:r>
            <a:r>
              <a:rPr lang="en-GB" altLang="el-GR" sz="2000" dirty="0" err="1"/>
              <a:t>Kaminari</a:t>
            </a:r>
            <a:r>
              <a:rPr lang="en-GB" altLang="el-GR" sz="2000" dirty="0"/>
              <a:t>, A. Panagopoulos and E. </a:t>
            </a:r>
            <a:r>
              <a:rPr lang="en-GB" altLang="el-GR" sz="2000" dirty="0" err="1"/>
              <a:t>Poehlmann</a:t>
            </a:r>
            <a:r>
              <a:rPr lang="en-GB" altLang="el-GR" sz="2000" dirty="0"/>
              <a:t>. 2012, “Multispectral documentation and image processing analysis of the papyrus of Tomb II at Daphne, Greece”  Journal of Archaeological Science,  </a:t>
            </a:r>
            <a:r>
              <a:rPr lang="en-US" altLang="el-GR" sz="2000" dirty="0"/>
              <a:t>Vol.40 Issue 2, February 2013, pp.1242-1249, </a:t>
            </a:r>
            <a:r>
              <a:rPr lang="en-GB" altLang="el-GR" sz="2000" dirty="0"/>
              <a:t>Elsevier Pub</a:t>
            </a:r>
            <a:r>
              <a:rPr lang="en-GB" altLang="el-GR" sz="2000" dirty="0" smtClean="0"/>
              <a:t>.,</a:t>
            </a:r>
          </a:p>
          <a:p>
            <a:pPr marL="0" indent="0">
              <a:buFont typeface="Arial" charset="0"/>
              <a:buNone/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939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smtClean="0"/>
              <a:t>ηλεκτρομαγνητικό φάσμα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8" name="Picture 2" descr="File:EM Spectrum Properties edi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015" y="1340768"/>
            <a:ext cx="7279970" cy="43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5776" y="5842138"/>
            <a:ext cx="4032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EM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Spectrum Properties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edit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Inductiveload"/>
              </a:rPr>
              <a:t>Inductiveload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NASA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Σημείωμα Χρήσης Έργων Τρίτων</a:t>
            </a:r>
            <a:r>
              <a:rPr lang="en-US" altLang="el-GR" dirty="0" smtClean="0"/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(2/2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</a:t>
            </a:r>
            <a:r>
              <a:rPr lang="el-GR" sz="2000" dirty="0" smtClean="0"/>
              <a:t>περιεχομένου από τα ακόλουθα έργα:</a:t>
            </a:r>
            <a:endParaRPr lang="el-GR" sz="2000" dirty="0"/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l-GR" sz="2000" dirty="0"/>
              <a:t>Α.</a:t>
            </a:r>
            <a:r>
              <a:rPr lang="en-US" sz="2000" dirty="0" err="1"/>
              <a:t>Alexopoulou</a:t>
            </a:r>
            <a:r>
              <a:rPr lang="en-US" sz="2000" dirty="0"/>
              <a:t>, </a:t>
            </a:r>
            <a:r>
              <a:rPr lang="en-US" sz="2000" dirty="0" err="1"/>
              <a:t>P.Banou</a:t>
            </a:r>
            <a:r>
              <a:rPr lang="en-US" sz="2000" dirty="0"/>
              <a:t>, </a:t>
            </a:r>
            <a:r>
              <a:rPr lang="en-US" sz="2000" dirty="0" err="1"/>
              <a:t>A.Kaminari</a:t>
            </a:r>
            <a:r>
              <a:rPr lang="en-US" sz="2000" dirty="0"/>
              <a:t>, </a:t>
            </a:r>
            <a:r>
              <a:rPr lang="en-US" sz="2000" dirty="0" err="1"/>
              <a:t>A.Moutsatsou</a:t>
            </a:r>
            <a:r>
              <a:rPr lang="en-US" sz="2000" dirty="0"/>
              <a:t>, 2010, «Physicochemical study and documentation of five oil paintings on paper belonging to the National Gallery and Alexandros </a:t>
            </a:r>
            <a:r>
              <a:rPr lang="en-US" sz="2000" dirty="0" err="1"/>
              <a:t>Soutzos</a:t>
            </a:r>
            <a:r>
              <a:rPr lang="en-US" sz="2000" dirty="0"/>
              <a:t> Museum» Scientific  research Program, Technical </a:t>
            </a:r>
            <a:r>
              <a:rPr lang="en-US" sz="2000" dirty="0" smtClean="0"/>
              <a:t>Report</a:t>
            </a: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altLang="el-GR" sz="2000" dirty="0" err="1"/>
              <a:t>A.Alexopoulou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A.Kaminari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A.Panagopoulos</a:t>
            </a:r>
            <a:r>
              <a:rPr lang="en-US" altLang="el-GR" sz="2000" dirty="0"/>
              <a:t>, 2013 ‘Multispectral imaging assisted by image processing: a useful tool for the study of ancient writing and sketches on different substrates’ proceedings of  5th IC-MINDT, </a:t>
            </a:r>
            <a:r>
              <a:rPr lang="en-US" altLang="el-GR" sz="2000" dirty="0" smtClean="0"/>
              <a:t>Athens-Greece</a:t>
            </a: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GB" altLang="el-GR" sz="2000" dirty="0" err="1"/>
              <a:t>A.Alexopoulou</a:t>
            </a:r>
            <a:r>
              <a:rPr lang="en-GB" altLang="el-GR" sz="2000" dirty="0"/>
              <a:t>, 2004: “Comparative study of 12 icons of the </a:t>
            </a:r>
            <a:r>
              <a:rPr lang="en-GB" altLang="el-GR" sz="2000" dirty="0" err="1"/>
              <a:t>Loverdos</a:t>
            </a:r>
            <a:r>
              <a:rPr lang="en-GB" altLang="el-GR" sz="2000" dirty="0"/>
              <a:t>’ Collection” in the CD-ROM titled “</a:t>
            </a:r>
            <a:r>
              <a:rPr lang="en-GB" altLang="el-GR" sz="2000" dirty="0" err="1"/>
              <a:t>DiARTgnosis</a:t>
            </a:r>
            <a:r>
              <a:rPr lang="en-GB" altLang="el-GR" sz="2000" dirty="0"/>
              <a:t>: Study of European religious painting”  Byzantine and Christian Museum, Edited by University of Westminster</a:t>
            </a:r>
            <a:endParaRPr lang="el-GR" altLang="el-GR" sz="2000" dirty="0"/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000" dirty="0" smtClean="0"/>
              <a:t>Xiao </a:t>
            </a:r>
            <a:r>
              <a:rPr lang="en-US" sz="2000" dirty="0"/>
              <a:t>D. He, Kenneth E. Torrance, François X. </a:t>
            </a:r>
            <a:r>
              <a:rPr lang="en-US" sz="2000" dirty="0" err="1"/>
              <a:t>Sillion</a:t>
            </a:r>
            <a:r>
              <a:rPr lang="en-US" sz="2000" dirty="0"/>
              <a:t>, and Donald P. Greenberg. 1991. </a:t>
            </a:r>
            <a:r>
              <a:rPr lang="en-US" sz="2000" dirty="0">
                <a:hlinkClick r:id="rId3"/>
              </a:rPr>
              <a:t>A comprehensive physical model for light reflection</a:t>
            </a:r>
            <a:r>
              <a:rPr lang="en-US" sz="2000" dirty="0"/>
              <a:t>. </a:t>
            </a:r>
            <a:r>
              <a:rPr lang="en-US" sz="2000" i="1" dirty="0"/>
              <a:t>SIGGRAPH </a:t>
            </a:r>
            <a:r>
              <a:rPr lang="en-US" sz="2000" i="1" dirty="0" err="1"/>
              <a:t>Comput</a:t>
            </a:r>
            <a:r>
              <a:rPr lang="en-US" sz="2000" i="1" dirty="0"/>
              <a:t>. Graph.</a:t>
            </a:r>
            <a:r>
              <a:rPr lang="en-US" sz="2000" dirty="0"/>
              <a:t> 25, 4 (July 1991), 175-186. DOI=10.1145/127719.122738, </a:t>
            </a:r>
            <a:r>
              <a:rPr lang="el-GR" sz="2000" dirty="0"/>
              <a:t>Σχήμα 1.</a:t>
            </a:r>
            <a:endParaRPr lang="en-US" sz="2000" dirty="0"/>
          </a:p>
          <a:p>
            <a:pPr marL="457200" indent="-457200">
              <a:buFont typeface="+mj-lt"/>
              <a:buAutoNum type="arabicPeriod" startAt="5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53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Πανεπιστήμιο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1988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 </a:t>
            </a:r>
            <a:r>
              <a:rPr lang="el-GR" dirty="0"/>
              <a:t>και γ-</a:t>
            </a:r>
            <a:r>
              <a:rPr lang="en-US" dirty="0"/>
              <a:t>rays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Διάκριση ανάμεσα  σε ακτίνες X και ακτίνες γ: οι ακτίνες X </a:t>
            </a:r>
            <a:r>
              <a:rPr lang="el-GR" sz="2400" dirty="0">
                <a:hlinkClick r:id="rId2"/>
              </a:rPr>
              <a:t>που εκπέμπονται από καθοδικούς σωλήνες εκπομπής </a:t>
            </a:r>
            <a:r>
              <a:rPr lang="el-GR" sz="2400" dirty="0"/>
              <a:t>έχουν μεγαλύτερο μήκος κύματος από εκείνες που εκπέμπονται από ραδιενεργούς πυρήνες (ακτίνες γ) </a:t>
            </a:r>
          </a:p>
          <a:p>
            <a:pPr>
              <a:spcBef>
                <a:spcPts val="3600"/>
              </a:spcBef>
            </a:pPr>
            <a:r>
              <a:rPr lang="el-GR" sz="2400" dirty="0" smtClean="0"/>
              <a:t>Ακτίνες </a:t>
            </a:r>
            <a:r>
              <a:rPr lang="el-GR" sz="2400" dirty="0"/>
              <a:t>X εκπέμπονται από ηλεκτρόνια των εξωτερικών στοιβάδων ενώ οι ακτίνες γ εκπέμπονται από πυρήνες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3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Ακτίνες Χ (</a:t>
            </a:r>
            <a:r>
              <a:rPr lang="en-US" dirty="0"/>
              <a:t>X-rays)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240360"/>
          </a:xfrm>
        </p:spPr>
        <p:txBody>
          <a:bodyPr/>
          <a:lstStyle/>
          <a:p>
            <a:pPr lvl="0" fontAlgn="base">
              <a:spcBef>
                <a:spcPts val="1800"/>
              </a:spcBef>
              <a:spcAft>
                <a:spcPct val="0"/>
              </a:spcAft>
            </a:pPr>
            <a:r>
              <a:rPr lang="el-GR" sz="2400" kern="0" dirty="0">
                <a:solidFill>
                  <a:srgbClr val="000000"/>
                </a:solidFill>
              </a:rPr>
              <a:t>Ηλεκτρομαγνητική ακτινοβολία 0.01</a:t>
            </a:r>
            <a:r>
              <a:rPr lang="en-US" sz="2400" kern="0" dirty="0">
                <a:solidFill>
                  <a:srgbClr val="000000"/>
                </a:solidFill>
              </a:rPr>
              <a:t>nm</a:t>
            </a:r>
            <a:r>
              <a:rPr lang="el-GR" sz="2400" kern="0" dirty="0">
                <a:solidFill>
                  <a:srgbClr val="000000"/>
                </a:solidFill>
              </a:rPr>
              <a:t> (0,005) </a:t>
            </a:r>
            <a:r>
              <a:rPr lang="el-GR" sz="2400" kern="0" dirty="0" err="1">
                <a:solidFill>
                  <a:srgbClr val="000000"/>
                </a:solidFill>
              </a:rPr>
              <a:t>μεχρι</a:t>
            </a:r>
            <a:r>
              <a:rPr lang="el-GR" sz="2400" kern="0" dirty="0">
                <a:solidFill>
                  <a:srgbClr val="000000"/>
                </a:solidFill>
              </a:rPr>
              <a:t> 10</a:t>
            </a:r>
            <a:r>
              <a:rPr lang="en-US" sz="2400" kern="0" dirty="0">
                <a:solidFill>
                  <a:srgbClr val="000000"/>
                </a:solidFill>
              </a:rPr>
              <a:t>nm </a:t>
            </a:r>
            <a:r>
              <a:rPr lang="el-GR" sz="2400" kern="0" dirty="0">
                <a:solidFill>
                  <a:srgbClr val="000000"/>
                </a:solidFill>
              </a:rPr>
              <a:t>ή 120 </a:t>
            </a:r>
            <a:r>
              <a:rPr lang="el-GR" sz="2400" kern="0" dirty="0">
                <a:solidFill>
                  <a:srgbClr val="000000"/>
                </a:solidFill>
                <a:hlinkClick r:id="rId3" tooltip="Electronvolt"/>
              </a:rPr>
              <a:t>eV</a:t>
            </a:r>
            <a:r>
              <a:rPr lang="el-GR" sz="2400" kern="0" dirty="0">
                <a:solidFill>
                  <a:srgbClr val="000000"/>
                </a:solidFill>
              </a:rPr>
              <a:t> - 120 </a:t>
            </a:r>
            <a:r>
              <a:rPr lang="el-GR" sz="2400" kern="0" dirty="0" smtClean="0">
                <a:solidFill>
                  <a:srgbClr val="000000"/>
                </a:solidFill>
                <a:hlinkClick r:id="rId4" tooltip="KeV"/>
              </a:rPr>
              <a:t>keV</a:t>
            </a:r>
            <a:endParaRPr lang="el-GR" sz="2400" kern="0" dirty="0">
              <a:solidFill>
                <a:srgbClr val="000000"/>
              </a:solidFill>
            </a:endParaRPr>
          </a:p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l-GR" sz="2400" kern="0" dirty="0" smtClean="0">
                <a:solidFill>
                  <a:srgbClr val="000000"/>
                </a:solidFill>
              </a:rPr>
              <a:t>Οι </a:t>
            </a:r>
            <a:r>
              <a:rPr lang="el-GR" sz="2400" kern="0" dirty="0">
                <a:solidFill>
                  <a:srgbClr val="000000"/>
                </a:solidFill>
              </a:rPr>
              <a:t>ακτίνες Χ ανήκουν στις </a:t>
            </a:r>
            <a:r>
              <a:rPr lang="el-GR" sz="2400" kern="0" dirty="0">
                <a:solidFill>
                  <a:srgbClr val="000000"/>
                </a:solidFill>
                <a:hlinkClick r:id="rId5" tooltip="Ιονίζουσα ακτινοβολία (δεν έχει γραφτεί ακόμα)"/>
              </a:rPr>
              <a:t>ιονίζουσες ακτινοβολίες</a:t>
            </a:r>
            <a:r>
              <a:rPr lang="el-GR" sz="2400" kern="0" dirty="0">
                <a:solidFill>
                  <a:srgbClr val="000000"/>
                </a:solidFill>
              </a:rPr>
              <a:t>, αφού η ενέργειά τους είναι ικανή να προκαλέσει τον </a:t>
            </a:r>
            <a:r>
              <a:rPr lang="el-GR" sz="2400" kern="0" dirty="0">
                <a:solidFill>
                  <a:srgbClr val="000000"/>
                </a:solidFill>
                <a:hlinkClick r:id="rId6" tooltip="Ιονισμός (δεν έχει γραφτεί ακόμα)"/>
              </a:rPr>
              <a:t>ιονισμό</a:t>
            </a:r>
            <a:r>
              <a:rPr lang="el-GR" sz="2400" kern="0" dirty="0">
                <a:solidFill>
                  <a:srgbClr val="000000"/>
                </a:solidFill>
              </a:rPr>
              <a:t> </a:t>
            </a:r>
            <a:r>
              <a:rPr lang="el-GR" sz="2400" kern="0" dirty="0">
                <a:solidFill>
                  <a:srgbClr val="000000"/>
                </a:solidFill>
                <a:hlinkClick r:id="rId7" tooltip="Άτομο"/>
              </a:rPr>
              <a:t>ατόμων</a:t>
            </a:r>
            <a:r>
              <a:rPr lang="el-GR" sz="2400" kern="0" dirty="0">
                <a:solidFill>
                  <a:srgbClr val="000000"/>
                </a:solidFill>
              </a:rPr>
              <a:t> και </a:t>
            </a:r>
            <a:r>
              <a:rPr lang="el-GR" sz="2400" kern="0" dirty="0">
                <a:solidFill>
                  <a:srgbClr val="000000"/>
                </a:solidFill>
                <a:hlinkClick r:id="rId8" tooltip="Μόριο"/>
              </a:rPr>
              <a:t>μορίων</a:t>
            </a:r>
            <a:r>
              <a:rPr lang="el-GR" sz="2400" kern="0" dirty="0">
                <a:solidFill>
                  <a:srgbClr val="000000"/>
                </a:solidFill>
              </a:rPr>
              <a:t> εκδιώκοντας ηλεκτρόνια από τις εσωτερικές στοιβάδες. Επομένως παρουσιάζει κινδύνους βλαβών σε ζωντανούς οργανισμούς και όχι μόνο 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115616" y="4581128"/>
            <a:ext cx="6912768" cy="1431161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469900" lvl="0" indent="-469900">
              <a:spcBef>
                <a:spcPts val="1800"/>
              </a:spcBef>
              <a:buClr>
                <a:srgbClr val="CC0000"/>
              </a:buClr>
            </a:pPr>
            <a:r>
              <a:rPr lang="el-GR" sz="2400" kern="0" dirty="0">
                <a:solidFill>
                  <a:srgbClr val="000000"/>
                </a:solidFill>
                <a:latin typeface="+mn-lt"/>
              </a:rPr>
              <a:t>«Μαλακές ακτίνες Χ»: 10nm–0,10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n</a:t>
            </a:r>
            <a:r>
              <a:rPr lang="el-GR" sz="2400" kern="0" dirty="0">
                <a:solidFill>
                  <a:srgbClr val="000000"/>
                </a:solidFill>
                <a:latin typeface="+mn-lt"/>
              </a:rPr>
              <a:t>m,0,12eV -12keV. </a:t>
            </a:r>
          </a:p>
          <a:p>
            <a:pPr marL="469900" lvl="0" indent="-469900">
              <a:spcBef>
                <a:spcPts val="1800"/>
              </a:spcBef>
              <a:buClr>
                <a:srgbClr val="CC0000"/>
              </a:buClr>
            </a:pPr>
            <a:r>
              <a:rPr lang="el-GR" sz="2400" kern="0" dirty="0">
                <a:solidFill>
                  <a:srgbClr val="000000"/>
                </a:solidFill>
                <a:latin typeface="+mn-lt"/>
              </a:rPr>
              <a:t>«Σκληρές ακτίνες Χ»: 0.10-0.01nm, 12-120 </a:t>
            </a:r>
            <a:r>
              <a:rPr lang="el-GR" sz="2400" kern="0" dirty="0" err="1">
                <a:solidFill>
                  <a:srgbClr val="000000"/>
                </a:solidFill>
                <a:latin typeface="+mn-lt"/>
              </a:rPr>
              <a:t>keV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l-GR" sz="2400" kern="0" dirty="0">
                <a:solidFill>
                  <a:srgbClr val="000000"/>
                </a:solidFill>
                <a:latin typeface="+mn-lt"/>
              </a:rPr>
              <a:t>λόγω των ιδιοτήτων διεισδυτικότητας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9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Παραγωγή </a:t>
            </a:r>
            <a:r>
              <a:rPr lang="el-GR" sz="4400" dirty="0" smtClean="0"/>
              <a:t>ακτινών Χ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(1 από 7)</a:t>
            </a:r>
            <a:endParaRPr lang="el-GR" sz="36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545" y="1536192"/>
            <a:ext cx="7820910" cy="47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979712" y="5893402"/>
            <a:ext cx="46085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“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hlinkClick r:id="rId3"/>
              </a:rPr>
              <a:t>Roentgen-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hlinkClick r:id="rId3"/>
              </a:rPr>
              <a:t>Roehre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”,  </a:t>
            </a:r>
          </a:p>
          <a:p>
            <a:pPr algn="ctr">
              <a:defRPr/>
            </a:pP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από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hlinkClick r:id="rId4"/>
              </a:rPr>
              <a:t>Hmilch</a:t>
            </a:r>
            <a:r>
              <a:rPr lang="el-GR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l-GR" sz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διαθέσιμο ως κοινό κτήμα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6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Παραγωγή </a:t>
            </a:r>
            <a:r>
              <a:rPr lang="el-GR" sz="4400" dirty="0" smtClean="0"/>
              <a:t>ακτινών </a:t>
            </a:r>
            <a:r>
              <a:rPr lang="el-GR" sz="4400" dirty="0"/>
              <a:t>Χ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(2 από 7)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>
                <a:solidFill>
                  <a:srgbClr val="000000"/>
                </a:solidFill>
              </a:rPr>
              <a:t>Η εκπομπή των </a:t>
            </a:r>
            <a:r>
              <a:rPr lang="el-GR" altLang="zh-CN" sz="2400" kern="0" dirty="0" smtClean="0">
                <a:solidFill>
                  <a:srgbClr val="000000"/>
                </a:solidFill>
              </a:rPr>
              <a:t>ακτινών </a:t>
            </a:r>
            <a:r>
              <a:rPr lang="el-GR" altLang="zh-CN" sz="2400" kern="0" dirty="0">
                <a:solidFill>
                  <a:srgbClr val="000000"/>
                </a:solidFill>
              </a:rPr>
              <a:t>Χ πραγματοποιείται με τον  βομβαρδισμό ενός μεταλλικού στόχου (</a:t>
            </a:r>
            <a:r>
              <a:rPr lang="el-GR" altLang="zh-CN" sz="2400" kern="0" dirty="0" err="1">
                <a:solidFill>
                  <a:srgbClr val="000000"/>
                </a:solidFill>
              </a:rPr>
              <a:t>αντικάθοδος</a:t>
            </a:r>
            <a:r>
              <a:rPr lang="el-GR" altLang="zh-CN" sz="2400" kern="0" dirty="0">
                <a:solidFill>
                  <a:srgbClr val="000000"/>
                </a:solidFill>
              </a:rPr>
              <a:t> ή άνοδος) </a:t>
            </a:r>
            <a:r>
              <a:rPr lang="el-GR" sz="2400" kern="0" dirty="0">
                <a:solidFill>
                  <a:srgbClr val="000000"/>
                </a:solidFill>
              </a:rPr>
              <a:t>μεγάλου </a:t>
            </a:r>
            <a:r>
              <a:rPr lang="el-GR" sz="2400" kern="0" dirty="0">
                <a:solidFill>
                  <a:srgbClr val="000000"/>
                </a:solidFill>
                <a:hlinkClick r:id="rId2" tooltip="Ατομικός αριθμός"/>
              </a:rPr>
              <a:t>ατομικού αριθμού</a:t>
            </a:r>
            <a:r>
              <a:rPr lang="el-GR" sz="2400" kern="0" dirty="0">
                <a:solidFill>
                  <a:srgbClr val="000000"/>
                </a:solidFill>
              </a:rPr>
              <a:t>, συνήθως </a:t>
            </a:r>
            <a:r>
              <a:rPr lang="el-GR" sz="2400" kern="0" dirty="0">
                <a:solidFill>
                  <a:srgbClr val="000000"/>
                </a:solidFill>
                <a:hlinkClick r:id="rId3" tooltip="Βολφράμιο"/>
              </a:rPr>
              <a:t>βολφράμιο</a:t>
            </a:r>
            <a:r>
              <a:rPr lang="el-GR" sz="2400" kern="0" dirty="0">
                <a:solidFill>
                  <a:srgbClr val="000000"/>
                </a:solidFill>
              </a:rPr>
              <a:t> ή </a:t>
            </a:r>
            <a:r>
              <a:rPr lang="el-GR" sz="2400" kern="0" dirty="0">
                <a:solidFill>
                  <a:srgbClr val="000000"/>
                </a:solidFill>
                <a:hlinkClick r:id="rId4" tooltip="Μολυβδένιο"/>
              </a:rPr>
              <a:t>μολυβδένιο</a:t>
            </a:r>
            <a:r>
              <a:rPr lang="el-GR" sz="2400" kern="0" dirty="0">
                <a:solidFill>
                  <a:srgbClr val="000000"/>
                </a:solidFill>
              </a:rPr>
              <a:t> </a:t>
            </a:r>
            <a:r>
              <a:rPr lang="el-GR" altLang="zh-CN" sz="2400" kern="0" dirty="0">
                <a:solidFill>
                  <a:srgbClr val="000000"/>
                </a:solidFill>
              </a:rPr>
              <a:t>από ηλεκτρονική επιταχυνόμενη δέσμη στο κενό, με τη βοήθεια διαφοράς δυναμικού μερικών δεκάδων μέχρι μερικών εκατοντάδων χιλιάδων </a:t>
            </a:r>
            <a:r>
              <a:rPr lang="el-GR" altLang="zh-CN" sz="2400" kern="0" dirty="0" err="1">
                <a:solidFill>
                  <a:srgbClr val="000000"/>
                </a:solidFill>
              </a:rPr>
              <a:t>Vοlts</a:t>
            </a:r>
            <a:r>
              <a:rPr lang="el-GR" altLang="zh-CN" sz="2400" kern="0" dirty="0">
                <a:solidFill>
                  <a:srgbClr val="000000"/>
                </a:solidFill>
              </a:rPr>
              <a:t>. </a:t>
            </a:r>
            <a:endParaRPr lang="el-GR" altLang="zh-CN" sz="2400" kern="0" dirty="0" smtClean="0">
              <a:solidFill>
                <a:srgbClr val="000000"/>
              </a:solidFill>
            </a:endParaRPr>
          </a:p>
          <a:p>
            <a:pPr lv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Τα </a:t>
            </a:r>
            <a:r>
              <a:rPr lang="el-GR" altLang="zh-CN" sz="2400" kern="0" dirty="0">
                <a:solidFill>
                  <a:srgbClr val="000000"/>
                </a:solidFill>
              </a:rPr>
              <a:t>ηλεκτρόνια προσπίπτοντας στο στόχο χάνουν σταδιακά την </a:t>
            </a:r>
            <a:r>
              <a:rPr lang="el-GR" altLang="zh-CN" sz="2400" kern="0" dirty="0">
                <a:solidFill>
                  <a:srgbClr val="000000"/>
                </a:solidFill>
                <a:hlinkClick r:id="rId5" tooltip="Ενέργεια"/>
              </a:rPr>
              <a:t>ενέργεια</a:t>
            </a:r>
            <a:r>
              <a:rPr lang="el-GR" altLang="zh-CN" sz="2400" kern="0" dirty="0">
                <a:solidFill>
                  <a:srgbClr val="000000"/>
                </a:solidFill>
              </a:rPr>
              <a:t> τους, εφ' όσον υφίστανται επιβραδύνσεις από τα </a:t>
            </a:r>
            <a:r>
              <a:rPr lang="el-GR" altLang="zh-CN" sz="2400" kern="0" dirty="0">
                <a:solidFill>
                  <a:srgbClr val="000000"/>
                </a:solidFill>
                <a:hlinkClick r:id="rId6" tooltip="Άτομο"/>
              </a:rPr>
              <a:t>άτομα</a:t>
            </a:r>
            <a:r>
              <a:rPr lang="el-GR" altLang="zh-CN" sz="2400" kern="0" dirty="0">
                <a:solidFill>
                  <a:srgbClr val="000000"/>
                </a:solidFill>
              </a:rPr>
              <a:t> του υλικού του στόχου. 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9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Παραγωγή </a:t>
            </a:r>
            <a:r>
              <a:rPr lang="el-GR" sz="4400" dirty="0" smtClean="0"/>
              <a:t>ακτινών </a:t>
            </a:r>
            <a:r>
              <a:rPr lang="el-GR" sz="4400" dirty="0"/>
              <a:t>Χ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(3 από 7)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l-GR" altLang="zh-CN" sz="2400" kern="0" dirty="0" smtClean="0">
                <a:solidFill>
                  <a:srgbClr val="000000"/>
                </a:solidFill>
              </a:rPr>
              <a:t>Τη </a:t>
            </a:r>
            <a:r>
              <a:rPr lang="el-GR" altLang="zh-CN" sz="2400" kern="0" dirty="0">
                <a:solidFill>
                  <a:srgbClr val="000000"/>
                </a:solidFill>
              </a:rPr>
              <a:t>στιγμή της σύγκρουσης των ηλεκτρονίων με την άνοδο-στόχο η κινητική τους ενέργεια μετατρέπεται σε άλλες μορφές ενέργειας.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2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c4d316e43c1abe5d6cae2c178c59bbaab8838e"/>
  <p:tag name="ISPRING_RESOURCE_PATHS_HASH_PRESENTER" val="a440bf2372dda8b371f9e353f85958dd824846d3"/>
</p:tagLst>
</file>

<file path=ppt/theme/theme1.xml><?xml version="1.0" encoding="utf-8"?>
<a:theme xmlns:a="http://schemas.openxmlformats.org/drawingml/2006/main" name="OC_template_updated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1710</TotalTime>
  <Words>2176</Words>
  <Application>Microsoft Office PowerPoint</Application>
  <PresentationFormat>On-screen Show (4:3)</PresentationFormat>
  <Paragraphs>246</Paragraphs>
  <Slides>41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OC_template_updated</vt:lpstr>
      <vt:lpstr>1_OC_template_updated</vt:lpstr>
      <vt:lpstr>2_OC_template_updated</vt:lpstr>
      <vt:lpstr>Φυσικοχημικές Μέθοδοι Διάγνωσης - Τεκμηρίωσης</vt:lpstr>
      <vt:lpstr>Ακτινογραφία Roentgen ή ακτινογραφία Χ ή ακτινογραφία ή ραδιογραφία</vt:lpstr>
      <vt:lpstr>Ιστορικά στοιχεία</vt:lpstr>
      <vt:lpstr>To ηλεκτρομαγνητικό φάσμα</vt:lpstr>
      <vt:lpstr>X-rays και γ-rays</vt:lpstr>
      <vt:lpstr>Ακτίνες Χ (X-rays)</vt:lpstr>
      <vt:lpstr>Παραγωγή ακτινών Χ  (1 από 7)</vt:lpstr>
      <vt:lpstr>Παραγωγή ακτινών Χ  (2 από 7)</vt:lpstr>
      <vt:lpstr>Παραγωγή ακτινών Χ  (3 από 7)</vt:lpstr>
      <vt:lpstr>Παραγωγή ακτινών Χ  (4 από 7)</vt:lpstr>
      <vt:lpstr>Παραγωγή ακτινών Χ  (5 από 7)</vt:lpstr>
      <vt:lpstr>Παραγωγή ακτινών Χ (6 από 7)</vt:lpstr>
      <vt:lpstr>Παραγωγή ακτινών Χ (7 από 7)</vt:lpstr>
      <vt:lpstr>Λυχνία παραγωγής ακτινών Χ</vt:lpstr>
      <vt:lpstr>Φάσμα Ακτινών Χ</vt:lpstr>
      <vt:lpstr>Αρχή λειτουργίας  (1 από 3)</vt:lpstr>
      <vt:lpstr>Αρχή λειτουργίας  (2 από 3)</vt:lpstr>
      <vt:lpstr>Αρχή λειτουργίας  (3 από 3)</vt:lpstr>
      <vt:lpstr>Ο εκθετικός νόμος της απορρόφησης της ακτινοβολίας Χ</vt:lpstr>
      <vt:lpstr>Ο εκθετικός νόμος της απορρόφησης της ακτινοβολίας Χ</vt:lpstr>
      <vt:lpstr>Φάσμα απορρόφησης ακτίνων Χ σε Pb</vt:lpstr>
      <vt:lpstr>Σχηματική διάταξη ακτινογράφησης</vt:lpstr>
      <vt:lpstr>Ενδεικτική στρωματογραφική δομή</vt:lpstr>
      <vt:lpstr>Ακτινογραφία ξύλου με στοές από ξυλοφάγα έντομα</vt:lpstr>
      <vt:lpstr>Μελέτη της τεχνολογίας κατασκευής Ασπρόμαυρη φωτογραφία  (“Ολυμπία” του Μανέ)</vt:lpstr>
      <vt:lpstr>Μελέτη της τεχνολογίας κατασκευής Ακτινογραφία  (“Ολυμπία” του Μανέ)</vt:lpstr>
      <vt:lpstr>Ανίχνευση επάλληλων στρωμάτων ζωγραφικής </vt:lpstr>
      <vt:lpstr>Αποκάλυψη προγενέστερης ζωγραφικής “Το μαρτύριο του Αγίου Ματθαίου” Caravaggio </vt:lpstr>
      <vt:lpstr>Μελέτη της τεχνικής κατασκευής Μόνα Λίζα – Λεονάρντο Νταβίντσι </vt:lpstr>
      <vt:lpstr>Αποκάλυψη του τρόπου υποστήριξης του ξύλινου φορέα</vt:lpstr>
      <vt:lpstr>Μελέτη μεταγενέστερων επεμβάσεων Woman in Chair, John G. Brown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 (1/2)</vt:lpstr>
      <vt:lpstr>Σημείωμα Χρήσης Έργων Τρίτων (2/2)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95</cp:revision>
  <dcterms:created xsi:type="dcterms:W3CDTF">2013-06-17T12:57:37Z</dcterms:created>
  <dcterms:modified xsi:type="dcterms:W3CDTF">2015-12-21T17:45:53Z</dcterms:modified>
</cp:coreProperties>
</file>