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19" r:id="rId1"/>
    <p:sldMasterId id="2147483696" r:id="rId2"/>
    <p:sldMasterId id="2147483684" r:id="rId3"/>
    <p:sldMasterId id="2147483708" r:id="rId4"/>
  </p:sldMasterIdLst>
  <p:notesMasterIdLst>
    <p:notesMasterId r:id="rId40"/>
  </p:notesMasterIdLst>
  <p:handoutMasterIdLst>
    <p:handoutMasterId r:id="rId41"/>
  </p:handoutMasterIdLst>
  <p:sldIdLst>
    <p:sldId id="256" r:id="rId5"/>
    <p:sldId id="269" r:id="rId6"/>
    <p:sldId id="270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6" r:id="rId28"/>
    <p:sldId id="292" r:id="rId29"/>
    <p:sldId id="293" r:id="rId30"/>
    <p:sldId id="294" r:id="rId31"/>
    <p:sldId id="295" r:id="rId32"/>
    <p:sldId id="257" r:id="rId33"/>
    <p:sldId id="262" r:id="rId34"/>
    <p:sldId id="264" r:id="rId35"/>
    <p:sldId id="267" r:id="rId36"/>
    <p:sldId id="268" r:id="rId37"/>
    <p:sldId id="266" r:id="rId38"/>
    <p:sldId id="261" r:id="rId39"/>
  </p:sldIdLst>
  <p:sldSz cx="9144000" cy="6858000" type="screen4x3"/>
  <p:notesSz cx="7104063" cy="10234613"/>
  <p:custDataLst>
    <p:tags r:id="rId42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D18F"/>
    <a:srgbClr val="97B953"/>
    <a:srgbClr val="EAC89E"/>
    <a:srgbClr val="404F21"/>
    <a:srgbClr val="004A82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>
        <p:scale>
          <a:sx n="118" d="100"/>
          <a:sy n="118" d="100"/>
        </p:scale>
        <p:origin x="-160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gs" Target="tags/tag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2/7/2015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2/7/2015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200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889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18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2538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2"/>
          <p:cNvSpPr/>
          <p:nvPr userDrawn="1"/>
        </p:nvSpPr>
        <p:spPr>
          <a:xfrm>
            <a:off x="251520" y="-22538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0" name="Rectangle 3"/>
          <p:cNvSpPr/>
          <p:nvPr userDrawn="1"/>
        </p:nvSpPr>
        <p:spPr>
          <a:xfrm>
            <a:off x="0" y="0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8" name="Rectangle 3"/>
          <p:cNvSpPr/>
          <p:nvPr userDrawn="1"/>
        </p:nvSpPr>
        <p:spPr>
          <a:xfrm>
            <a:off x="0" y="-22538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52928" cy="90872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352928" cy="5040560"/>
          </a:xfrm>
        </p:spPr>
        <p:txBody>
          <a:bodyPr>
            <a:normAutofit/>
          </a:bodyPr>
          <a:lstStyle>
            <a:lvl1pPr>
              <a:lnSpc>
                <a:spcPct val="112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2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2000"/>
              </a:lnSpc>
              <a:spcBef>
                <a:spcPts val="1200"/>
              </a:spcBef>
              <a:defRPr sz="2400"/>
            </a:lvl3pPr>
            <a:lvl4pPr>
              <a:lnSpc>
                <a:spcPct val="112000"/>
              </a:lnSpc>
              <a:spcBef>
                <a:spcPts val="1200"/>
              </a:spcBef>
              <a:defRPr sz="2400"/>
            </a:lvl4pPr>
            <a:lvl5pPr>
              <a:lnSpc>
                <a:spcPct val="112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33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95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455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F847-EEAA-44CE-BFC9-E9E1A83AF3AD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89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278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357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950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16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08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62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wave-green-background-backgrounds-wallpapers-wave-green-background-slide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2"/>
            <a:ext cx="9144000" cy="686133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9" name="Content Placeholder 9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71056"/>
          </a:xfrm>
          <a:gradFill flip="none" rotWithShape="1">
            <a:gsLst>
              <a:gs pos="0">
                <a:srgbClr val="E2E2E2">
                  <a:alpha val="0"/>
                </a:srgbClr>
              </a:gs>
              <a:gs pos="8000">
                <a:srgbClr val="F5F5F5">
                  <a:alpha val="63000"/>
                </a:srgbClr>
              </a:gs>
              <a:gs pos="22000">
                <a:schemeClr val="bg1"/>
              </a:gs>
            </a:gsLst>
            <a:lin ang="16200000" scaled="1"/>
            <a:tileRect/>
          </a:gradFill>
        </p:spPr>
        <p:txBody>
          <a:bodyPr>
            <a:normAutofit/>
          </a:bodyPr>
          <a:lstStyle>
            <a:lvl1pPr marL="442913" indent="-342900">
              <a:lnSpc>
                <a:spcPct val="114000"/>
              </a:lnSpc>
              <a:spcBef>
                <a:spcPts val="1200"/>
              </a:spcBef>
              <a:buClr>
                <a:srgbClr val="404F21"/>
              </a:buClr>
              <a:defRPr sz="2200"/>
            </a:lvl1pPr>
            <a:lvl2pPr marL="803275" indent="-442913">
              <a:buClr>
                <a:srgbClr val="404F21"/>
              </a:buClr>
              <a:buFont typeface="Courier New" panose="02070309020205020404" pitchFamily="49" charset="0"/>
              <a:buChar char="o"/>
              <a:defRPr sz="2200"/>
            </a:lvl2pPr>
          </a:lstStyle>
          <a:p>
            <a:pPr lvl="0"/>
            <a:r>
              <a:rPr lang="el-GR" sz="2400" smtClean="0"/>
              <a:t>Στυλ υποδείγματος κειμένου</a:t>
            </a:r>
          </a:p>
          <a:p>
            <a:pPr lvl="1"/>
            <a:r>
              <a:rPr lang="el-GR" sz="2400" smtClean="0"/>
              <a:t>Δεύτερου επιπέδου</a:t>
            </a: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301006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rgbClr val="404F2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0464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262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69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32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66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71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23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908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33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527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46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68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10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EM_spectrum.sv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reativecommons.org/licenses/by-sa/3.0/deed.en" TargetMode="External"/><Relationship Id="rId4" Type="http://schemas.openxmlformats.org/officeDocument/2006/relationships/hyperlink" Target="http://commons.wikimedia.org/wiki/User:Zedh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4000" b="1" dirty="0" smtClean="0">
                <a:solidFill>
                  <a:schemeClr val="tx1"/>
                </a:solidFill>
                <a:latin typeface="+mn-lt"/>
              </a:rPr>
              <a:t>Κοσμητολογία ΙΙ (Θ)</a:t>
            </a:r>
            <a:endParaRPr lang="el-G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0882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l-GR" sz="2600" b="1" dirty="0" smtClean="0"/>
              <a:t>Ενότητα </a:t>
            </a:r>
            <a:r>
              <a:rPr lang="el-GR" sz="2600" b="1" dirty="0"/>
              <a:t>7</a:t>
            </a:r>
            <a:r>
              <a:rPr lang="el-GR" sz="2600" dirty="0" smtClean="0"/>
              <a:t>:</a:t>
            </a:r>
            <a:r>
              <a:rPr lang="en-US" sz="2600" dirty="0" smtClean="0"/>
              <a:t> </a:t>
            </a:r>
            <a:r>
              <a:rPr lang="el-GR" sz="2600" dirty="0"/>
              <a:t>Χρώματα που χρησιμοποιούνται στα καλλυντικά</a:t>
            </a:r>
            <a:endParaRPr lang="el-GR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Δρ. Αθανασία Βαρβαρέσου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Αναπληρώτρια Καθηγήτρια Κοσμητολογίας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Κοσμητολογίας</a:t>
            </a:r>
            <a:endParaRPr lang="el-GR" sz="22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/>
              <a:t>Κ</a:t>
            </a:r>
            <a:r>
              <a:rPr lang="el-GR" altLang="el-GR" b="1" dirty="0" smtClean="0"/>
              <a:t>ατάλογος Ε.Ε - Ελλάδα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96752"/>
            <a:ext cx="8280920" cy="5661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l-GR" altLang="el-GR" dirty="0"/>
              <a:t>Χρώματα που επιτρέπεται </a:t>
            </a:r>
            <a:r>
              <a:rPr lang="el-GR" altLang="el-GR" dirty="0" smtClean="0"/>
              <a:t>να </a:t>
            </a:r>
            <a:r>
              <a:rPr lang="el-GR" altLang="el-GR" dirty="0"/>
              <a:t>περιέχονται σε όλα τα καλλυντικά </a:t>
            </a:r>
            <a:r>
              <a:rPr lang="el-GR" altLang="el-GR" dirty="0" smtClean="0"/>
              <a:t>προϊόντα.</a:t>
            </a:r>
            <a:endParaRPr lang="el-GR" altLang="el-GR" dirty="0"/>
          </a:p>
          <a:p>
            <a:pPr>
              <a:lnSpc>
                <a:spcPct val="100000"/>
              </a:lnSpc>
            </a:pPr>
            <a:r>
              <a:rPr lang="el-GR" altLang="el-GR" dirty="0"/>
              <a:t>Χρώματα που μπορεί να περιέχονται σε όλα τα καλλυντικά προϊόντα, εκτός από αυτά που προορίζονται για εφαρμογή γύρω από τα </a:t>
            </a:r>
            <a:r>
              <a:rPr lang="el-GR" altLang="el-GR" dirty="0" smtClean="0"/>
              <a:t>μάτια.</a:t>
            </a:r>
            <a:endParaRPr lang="el-GR" altLang="el-GR" dirty="0"/>
          </a:p>
          <a:p>
            <a:pPr>
              <a:lnSpc>
                <a:spcPct val="100000"/>
              </a:lnSpc>
            </a:pPr>
            <a:r>
              <a:rPr lang="el-GR" altLang="el-GR" dirty="0"/>
              <a:t>Χρώματα που μπορούν να περιέχονται στα καλλυντικά προϊόντα εκτός από αυτά που προορίζονται να έλθουν σε επαφή με τους </a:t>
            </a:r>
            <a:r>
              <a:rPr lang="el-GR" altLang="el-GR" dirty="0" smtClean="0"/>
              <a:t>βλεννογόνους.</a:t>
            </a:r>
            <a:endParaRPr lang="el-GR" altLang="el-GR" dirty="0"/>
          </a:p>
          <a:p>
            <a:pPr>
              <a:lnSpc>
                <a:spcPct val="100000"/>
              </a:lnSpc>
            </a:pPr>
            <a:r>
              <a:rPr lang="el-GR" altLang="el-GR" dirty="0"/>
              <a:t>Χρώματα που μπορεί να περιέρχονται σε καλλυντικά προϊόντα που θα έλθουν σε επαφή με το δέρμα για σύντομο χρονικό </a:t>
            </a:r>
            <a:r>
              <a:rPr lang="el-GR" altLang="el-GR" dirty="0" smtClean="0"/>
              <a:t>διάστημα.</a:t>
            </a:r>
            <a:endParaRPr lang="el-GR" altLang="el-GR" dirty="0"/>
          </a:p>
          <a:p>
            <a:pPr>
              <a:lnSpc>
                <a:spcPct val="100000"/>
              </a:lnSpc>
            </a:pPr>
            <a:r>
              <a:rPr lang="el-GR" altLang="el-GR" dirty="0"/>
              <a:t>Οδηγίες 76/768, 79/661, 82/368, 83/574, </a:t>
            </a:r>
            <a:r>
              <a:rPr lang="el-GR" altLang="el-GR" dirty="0" smtClean="0"/>
              <a:t>1223/2009.</a:t>
            </a:r>
            <a:endParaRPr lang="el-GR" altLang="el-GR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5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Ταξινόμηση </a:t>
            </a:r>
            <a:endParaRPr lang="el-GR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sz="3000" dirty="0" smtClean="0"/>
              <a:t>Φυσικά.</a:t>
            </a:r>
          </a:p>
          <a:p>
            <a:pPr eaLnBrk="1" hangingPunct="1"/>
            <a:r>
              <a:rPr lang="el-GR" altLang="el-GR" sz="3000" dirty="0" smtClean="0"/>
              <a:t>Ανόργανα.</a:t>
            </a:r>
          </a:p>
          <a:p>
            <a:pPr eaLnBrk="1" hangingPunct="1"/>
            <a:r>
              <a:rPr lang="el-GR" altLang="el-GR" sz="3000" dirty="0" smtClean="0"/>
              <a:t>Πιστοποιημένα.</a:t>
            </a:r>
          </a:p>
          <a:p>
            <a:pPr eaLnBrk="1" hangingPunct="1"/>
            <a:endParaRPr lang="el-GR" altLang="el-GR" sz="3000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2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352928" cy="1080120"/>
          </a:xfrm>
        </p:spPr>
        <p:txBody>
          <a:bodyPr>
            <a:noAutofit/>
          </a:bodyPr>
          <a:lstStyle/>
          <a:p>
            <a:pPr eaLnBrk="1" hangingPunct="1"/>
            <a:r>
              <a:rPr lang="el-GR" altLang="el-GR" b="1" dirty="0" smtClean="0"/>
              <a:t>Φυσικά</a:t>
            </a:r>
            <a:br>
              <a:rPr lang="el-GR" altLang="el-GR" b="1" dirty="0" smtClean="0"/>
            </a:br>
            <a:r>
              <a:rPr lang="el-GR" altLang="el-GR" b="1" dirty="0" smtClean="0"/>
              <a:t>Φυτικής ή ζωϊκής προέλευσης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352928" cy="475252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b="1" dirty="0" smtClean="0"/>
              <a:t>Ανάττο (Β</a:t>
            </a:r>
            <a:r>
              <a:rPr lang="en-US" altLang="el-GR" b="1" dirty="0" smtClean="0"/>
              <a:t>ixa Orellana)</a:t>
            </a:r>
          </a:p>
          <a:p>
            <a:pPr marL="355600" indent="0" eaLnBrk="1" hangingPunct="1">
              <a:lnSpc>
                <a:spcPct val="90000"/>
              </a:lnSpc>
              <a:buFontTx/>
              <a:buNone/>
            </a:pPr>
            <a:r>
              <a:rPr lang="el-GR" altLang="el-GR" dirty="0"/>
              <a:t>Β</a:t>
            </a:r>
            <a:r>
              <a:rPr lang="el-GR" altLang="el-GR" dirty="0" smtClean="0"/>
              <a:t>ιξίνη (καροτενοειδές), πορτοκαλοκίτρινο.</a:t>
            </a:r>
          </a:p>
          <a:p>
            <a:pPr marL="355600" indent="0" eaLnBrk="1" hangingPunct="1">
              <a:lnSpc>
                <a:spcPct val="90000"/>
              </a:lnSpc>
              <a:buFontTx/>
              <a:buNone/>
            </a:pPr>
            <a:r>
              <a:rPr lang="el-GR" altLang="el-GR" dirty="0" smtClean="0"/>
              <a:t>Σκόνη, ελαιώδες διάλυμα και εναιώρημα, γαλάκτωμα.</a:t>
            </a:r>
          </a:p>
          <a:p>
            <a:pPr>
              <a:lnSpc>
                <a:spcPct val="90000"/>
              </a:lnSpc>
            </a:pPr>
            <a:r>
              <a:rPr lang="el-GR" altLang="el-GR" b="1" dirty="0" smtClean="0"/>
              <a:t>Κοχενίλλη (</a:t>
            </a:r>
            <a:r>
              <a:rPr lang="en-US" altLang="el-GR" b="1" dirty="0" smtClean="0"/>
              <a:t>Coccus cacti)</a:t>
            </a:r>
          </a:p>
          <a:p>
            <a:pPr marL="355600" indent="0" eaLnBrk="1" hangingPunct="1">
              <a:lnSpc>
                <a:spcPct val="90000"/>
              </a:lnSpc>
              <a:buFontTx/>
              <a:buNone/>
            </a:pPr>
            <a:r>
              <a:rPr lang="el-GR" altLang="el-GR" dirty="0" smtClean="0"/>
              <a:t>Καρμινικό οξύ, παράγωγο της ανθρακινόνης.</a:t>
            </a:r>
          </a:p>
          <a:p>
            <a:pPr marL="355600" indent="0" eaLnBrk="1" hangingPunct="1">
              <a:lnSpc>
                <a:spcPct val="90000"/>
              </a:lnSpc>
              <a:buFontTx/>
              <a:buNone/>
            </a:pPr>
            <a:r>
              <a:rPr lang="el-GR" altLang="el-GR" dirty="0" smtClean="0"/>
              <a:t>Πορτοκαλί έως κόκκινο.</a:t>
            </a:r>
          </a:p>
          <a:p>
            <a:pPr>
              <a:lnSpc>
                <a:spcPct val="90000"/>
              </a:lnSpc>
            </a:pPr>
            <a:r>
              <a:rPr lang="el-GR" altLang="el-GR" b="1" dirty="0" smtClean="0"/>
              <a:t>Καρμίνη </a:t>
            </a:r>
            <a:r>
              <a:rPr lang="en-US" altLang="el-GR" dirty="0" smtClean="0"/>
              <a:t>= </a:t>
            </a:r>
            <a:r>
              <a:rPr lang="el-GR" altLang="el-GR" dirty="0" smtClean="0"/>
              <a:t>αλάτι καρμινικού οξέος  με αργίλιο ή ασβέστιο σε αλούμινα.      </a:t>
            </a:r>
            <a:endParaRPr lang="el-GR" altLang="el-GR" sz="3600" b="1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86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eaLnBrk="1" hangingPunct="1"/>
            <a:r>
              <a:rPr lang="el-GR" altLang="el-GR" sz="3600" b="1" dirty="0" smtClean="0"/>
              <a:t/>
            </a:r>
            <a:br>
              <a:rPr lang="el-GR" altLang="el-GR" sz="3600" b="1" dirty="0" smtClean="0"/>
            </a:br>
            <a:r>
              <a:rPr lang="el-GR" altLang="el-GR" sz="3600" b="1" dirty="0" smtClean="0">
                <a:solidFill>
                  <a:schemeClr val="tx1"/>
                </a:solidFill>
              </a:rPr>
              <a:t>Χλωροφύλλη</a:t>
            </a:r>
            <a:br>
              <a:rPr lang="el-GR" altLang="el-GR" sz="3600" b="1" dirty="0" smtClean="0">
                <a:solidFill>
                  <a:schemeClr val="tx1"/>
                </a:solidFill>
              </a:rPr>
            </a:br>
            <a:r>
              <a:rPr lang="el-GR" altLang="el-GR" sz="3600" dirty="0" smtClean="0">
                <a:solidFill>
                  <a:schemeClr val="tx1"/>
                </a:solidFill>
              </a:rPr>
              <a:t/>
            </a:r>
            <a:br>
              <a:rPr lang="el-GR" altLang="el-GR" sz="3600" dirty="0" smtClean="0">
                <a:solidFill>
                  <a:schemeClr val="tx1"/>
                </a:solidFill>
              </a:rPr>
            </a:br>
            <a:endParaRPr lang="el-GR" altLang="el-GR" sz="3600" dirty="0" smtClean="0">
              <a:solidFill>
                <a:schemeClr val="tx1"/>
              </a:solidFill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l-GR" altLang="el-GR" dirty="0" smtClean="0"/>
              <a:t>Πράσινο πιγμέντο.</a:t>
            </a:r>
            <a:br>
              <a:rPr lang="el-GR" altLang="el-GR" dirty="0" smtClean="0"/>
            </a:br>
            <a:r>
              <a:rPr lang="el-GR" altLang="el-GR" dirty="0" smtClean="0"/>
              <a:t>Χαλκούχος χλωροφύλλη, υδατοδιαλυτή και σταθερότερη.</a:t>
            </a:r>
          </a:p>
          <a:p>
            <a:pPr marL="0" indent="0" eaLnBrk="1" hangingPunct="1">
              <a:buFontTx/>
              <a:buNone/>
            </a:pPr>
            <a:r>
              <a:rPr lang="el-GR" altLang="el-GR" b="1" dirty="0" smtClean="0"/>
              <a:t>Καροτένιο</a:t>
            </a:r>
          </a:p>
          <a:p>
            <a:pPr marL="0" indent="0" eaLnBrk="1" hangingPunct="1">
              <a:buFontTx/>
              <a:buNone/>
            </a:pPr>
            <a:r>
              <a:rPr lang="el-GR" altLang="el-GR" dirty="0" smtClean="0"/>
              <a:t>β-καροτένιο, αδιάλυτο στο νερό και ελάχιστα διαλυτό στα λάδια, κόκκινο, ευαίσθητο στον αέρα και το φως.</a:t>
            </a:r>
          </a:p>
          <a:p>
            <a:pPr marL="0" indent="0" eaLnBrk="1" hangingPunct="1"/>
            <a:endParaRPr lang="el-GR" altLang="el-GR" dirty="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828800" y="4114800"/>
          <a:ext cx="67818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CS ChemDraw Drawing" r:id="rId3" imgW="5173980" imgH="1866900" progId="">
                  <p:embed/>
                </p:oleObj>
              </mc:Choice>
              <mc:Fallback>
                <p:oleObj name="CS ChemDraw Drawing" r:id="rId3" imgW="5173980" imgH="18669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114800"/>
                        <a:ext cx="6781800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1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352928" cy="1080120"/>
          </a:xfrm>
        </p:spPr>
        <p:txBody>
          <a:bodyPr>
            <a:noAutofit/>
          </a:bodyPr>
          <a:lstStyle/>
          <a:p>
            <a:pPr eaLnBrk="1" hangingPunct="1"/>
            <a:r>
              <a:rPr lang="el-GR" altLang="el-GR" b="1" dirty="0" smtClean="0">
                <a:solidFill>
                  <a:schemeClr val="tx1"/>
                </a:solidFill>
              </a:rPr>
              <a:t>Γουανίνη</a:t>
            </a:r>
            <a:br>
              <a:rPr lang="el-GR" altLang="el-GR" b="1" dirty="0" smtClean="0">
                <a:solidFill>
                  <a:schemeClr val="tx1"/>
                </a:solidFill>
              </a:rPr>
            </a:br>
            <a:r>
              <a:rPr lang="el-GR" altLang="el-GR" sz="3000" b="0" dirty="0" smtClean="0">
                <a:solidFill>
                  <a:schemeClr val="tx1"/>
                </a:solidFill>
              </a:rPr>
              <a:t>Μαργαρώδες πιγμέντο, από τα λέπια ψαριών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556792"/>
            <a:ext cx="8352928" cy="468052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l-GR" altLang="el-GR" dirty="0" smtClean="0"/>
              <a:t>Μίγμα γουανίνης και υποξανθίνης, κραγιόν, βερνίκια νυχιών, και σκιές ματιών.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834968"/>
              </p:ext>
            </p:extLst>
          </p:nvPr>
        </p:nvGraphicFramePr>
        <p:xfrm>
          <a:off x="755576" y="2579712"/>
          <a:ext cx="74676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CS ChemDraw Drawing" r:id="rId3" imgW="4425696" imgH="2289048" progId="">
                  <p:embed/>
                </p:oleObj>
              </mc:Choice>
              <mc:Fallback>
                <p:oleObj name="CS ChemDraw Drawing" r:id="rId3" imgW="4425696" imgH="228904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579712"/>
                        <a:ext cx="7467600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88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Ανόργανα </a:t>
            </a:r>
            <a:r>
              <a:rPr lang="el-GR" dirty="0" smtClean="0"/>
              <a:t>χρώματα</a:t>
            </a:r>
            <a:r>
              <a:rPr lang="en-US" dirty="0" smtClean="0"/>
              <a:t> </a:t>
            </a:r>
            <a:r>
              <a:rPr lang="en-US" sz="3200" b="0" dirty="0" smtClean="0"/>
              <a:t>1/2</a:t>
            </a:r>
            <a:endParaRPr lang="el-GR" sz="3200" b="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b="1" dirty="0" smtClean="0"/>
              <a:t>Οξείδια του σιδήρου</a:t>
            </a:r>
            <a:r>
              <a:rPr lang="en-US" altLang="el-GR" dirty="0" smtClean="0"/>
              <a:t>: </a:t>
            </a:r>
            <a:r>
              <a:rPr lang="el-GR" altLang="el-GR" dirty="0" smtClean="0"/>
              <a:t>Συνθετικά, απαλλαγμένα από μόλυβδο και αρσενικό.</a:t>
            </a:r>
          </a:p>
          <a:p>
            <a:pPr marL="355600" indent="0" eaLnBrk="1" hangingPunct="1">
              <a:buFontTx/>
              <a:buNone/>
            </a:pPr>
            <a:r>
              <a:rPr lang="el-GR" altLang="el-GR" dirty="0" smtClean="0"/>
              <a:t>Κίτρινα οξείδια (Ώχρες), Κόκκινα οξείδια, Μαύρο οξείδιο, Καφέ </a:t>
            </a:r>
            <a:r>
              <a:rPr lang="en-US" altLang="el-GR" dirty="0" smtClean="0"/>
              <a:t>= </a:t>
            </a:r>
            <a:r>
              <a:rPr lang="el-GR" altLang="el-GR" dirty="0" smtClean="0"/>
              <a:t>μίγμα κόκκινων, κίτρινων και μαύρου οξειδίου.</a:t>
            </a:r>
          </a:p>
          <a:p>
            <a:r>
              <a:rPr lang="el-GR" altLang="el-GR" b="1" dirty="0" smtClean="0"/>
              <a:t>Ουλτρα μαρίνες</a:t>
            </a:r>
            <a:r>
              <a:rPr lang="el-GR" altLang="el-GR" dirty="0" smtClean="0"/>
              <a:t> </a:t>
            </a:r>
            <a:r>
              <a:rPr lang="en-US" altLang="el-GR" dirty="0" smtClean="0"/>
              <a:t>= </a:t>
            </a:r>
            <a:r>
              <a:rPr lang="el-GR" altLang="el-GR" dirty="0" smtClean="0"/>
              <a:t>συνθετικά πιγμέντα (αδιάλυτες στο νερό και τα λάδια), αργιλοπυριτικά σουλφονικά άλατα, πράσινη, κυανή, κόκκινη, μολύβια φρυδιών και μάσκαρα.</a:t>
            </a:r>
          </a:p>
          <a:p>
            <a:r>
              <a:rPr lang="el-GR" altLang="el-GR" b="1" dirty="0" smtClean="0"/>
              <a:t>Πράσινα οξείδια του χρωμίου</a:t>
            </a:r>
            <a:r>
              <a:rPr lang="el-GR" altLang="el-GR" dirty="0" smtClean="0"/>
              <a:t> </a:t>
            </a:r>
            <a:r>
              <a:rPr lang="en-US" altLang="el-GR" dirty="0" smtClean="0"/>
              <a:t>= </a:t>
            </a:r>
            <a:r>
              <a:rPr lang="el-GR" altLang="el-GR" dirty="0" smtClean="0"/>
              <a:t>Άνυδρο και ένυδρο (υδροξείδιο του χρωμίου), προϊόντα μακιγιάζ ματιών.</a:t>
            </a:r>
            <a:endParaRPr lang="en-US" altLang="el-GR" dirty="0" smtClean="0"/>
          </a:p>
          <a:p>
            <a:pPr marL="0" indent="0" eaLnBrk="1" hangingPunct="1"/>
            <a:endParaRPr lang="el-GR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39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Ανόργανα </a:t>
            </a:r>
            <a:r>
              <a:rPr lang="el-GR" dirty="0" smtClean="0"/>
              <a:t>χρώματα</a:t>
            </a:r>
            <a:r>
              <a:rPr lang="en-US" dirty="0" smtClean="0"/>
              <a:t> </a:t>
            </a:r>
            <a:r>
              <a:rPr lang="en-US" sz="3200" b="0" dirty="0" smtClean="0">
                <a:solidFill>
                  <a:prstClr val="black"/>
                </a:solidFill>
              </a:rPr>
              <a:t>2</a:t>
            </a:r>
            <a:r>
              <a:rPr lang="en-US" sz="3200" b="0" dirty="0" smtClean="0">
                <a:solidFill>
                  <a:prstClr val="black"/>
                </a:solidFill>
              </a:rPr>
              <a:t>/2</a:t>
            </a:r>
            <a:endParaRPr lang="el-GR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b="1" dirty="0" smtClean="0"/>
              <a:t>Άσπρα πιγμέντα</a:t>
            </a:r>
          </a:p>
          <a:p>
            <a:pPr marL="355600" indent="0" eaLnBrk="1" hangingPunct="1">
              <a:buFontTx/>
              <a:buNone/>
            </a:pPr>
            <a:r>
              <a:rPr lang="el-GR" altLang="el-GR" dirty="0" smtClean="0"/>
              <a:t>Διοξείδιο του τιτανίου.</a:t>
            </a:r>
          </a:p>
          <a:p>
            <a:pPr marL="355600" indent="0" eaLnBrk="1" hangingPunct="1">
              <a:buFontTx/>
              <a:buNone/>
            </a:pPr>
            <a:r>
              <a:rPr lang="el-GR" altLang="el-GR" dirty="0" smtClean="0"/>
              <a:t>Οξείδιο του ψευδαργύρου</a:t>
            </a:r>
            <a:r>
              <a:rPr lang="el-GR" altLang="el-GR" b="1" dirty="0" smtClean="0"/>
              <a:t> 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48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b="1" dirty="0" smtClean="0"/>
              <a:t>Διοξείδιο του τιτανίου (Τ</a:t>
            </a:r>
            <a:r>
              <a:rPr lang="en-US" altLang="el-GR" b="1" dirty="0" smtClean="0"/>
              <a:t>i</a:t>
            </a:r>
            <a:r>
              <a:rPr lang="el-GR" altLang="el-GR" b="1" dirty="0" smtClean="0"/>
              <a:t>Ο</a:t>
            </a:r>
            <a:r>
              <a:rPr lang="el-GR" altLang="el-GR" b="1" baseline="-25000" dirty="0" smtClean="0"/>
              <a:t>2</a:t>
            </a:r>
            <a:r>
              <a:rPr lang="el-GR" altLang="el-GR" b="1" dirty="0" smtClean="0"/>
              <a:t>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96752"/>
            <a:ext cx="8352928" cy="5328592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l-GR" dirty="0"/>
              <a:t>Μ</a:t>
            </a:r>
            <a:r>
              <a:rPr lang="el-GR" altLang="el-GR" dirty="0" smtClean="0"/>
              <a:t>εγάλη δύναμη χρωματισμού και καλυπτική ικανότητα, αδιαφάνεια , λευκότητα.</a:t>
            </a:r>
          </a:p>
          <a:p>
            <a:pPr eaLnBrk="1" hangingPunct="1"/>
            <a:r>
              <a:rPr lang="el-GR" altLang="el-GR" dirty="0" smtClean="0"/>
              <a:t>Ανατάσης, βρουκίτης, ρουτίλιο.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l-GR" altLang="el-GR" b="1" dirty="0" smtClean="0"/>
              <a:t>Ανατάσης</a:t>
            </a:r>
            <a:r>
              <a:rPr lang="en-US" altLang="el-GR" b="1" dirty="0" smtClean="0"/>
              <a:t>:</a:t>
            </a:r>
            <a:r>
              <a:rPr lang="el-GR" altLang="el-GR" b="1" dirty="0" smtClean="0"/>
              <a:t> </a:t>
            </a:r>
            <a:r>
              <a:rPr lang="el-GR" altLang="el-GR" dirty="0"/>
              <a:t>Χ</a:t>
            </a:r>
            <a:r>
              <a:rPr lang="el-GR" altLang="el-GR" dirty="0" smtClean="0"/>
              <a:t>ρησιμοποιείται στα καλλυντικά</a:t>
            </a:r>
            <a:r>
              <a:rPr lang="en-US" altLang="el-GR" dirty="0" smtClean="0"/>
              <a:t>, </a:t>
            </a:r>
            <a:r>
              <a:rPr lang="el-GR" altLang="el-GR" dirty="0" smtClean="0"/>
              <a:t>υψηλός δείκτης διάθλασης, σταθερότητα στο φως, την οξείδωση και τις μεταβολές του </a:t>
            </a:r>
            <a:r>
              <a:rPr lang="en-US" altLang="el-GR" dirty="0" smtClean="0"/>
              <a:t>pH</a:t>
            </a:r>
            <a:r>
              <a:rPr lang="el-GR" altLang="el-GR" dirty="0" smtClean="0"/>
              <a:t>.</a:t>
            </a:r>
          </a:p>
          <a:p>
            <a:pPr marL="355600" indent="0" eaLnBrk="1" hangingPunct="1">
              <a:buFontTx/>
              <a:buNone/>
            </a:pPr>
            <a:r>
              <a:rPr lang="el-GR" altLang="el-GR" dirty="0" smtClean="0"/>
              <a:t>Αντηλιακή δράση.</a:t>
            </a:r>
          </a:p>
          <a:p>
            <a:pPr marL="355600" indent="0" eaLnBrk="1" hangingPunct="1">
              <a:buFontTx/>
              <a:buNone/>
            </a:pPr>
            <a:r>
              <a:rPr lang="el-GR" altLang="el-GR" dirty="0"/>
              <a:t>Μ</a:t>
            </a:r>
            <a:r>
              <a:rPr lang="el-GR" altLang="el-GR" dirty="0" smtClean="0"/>
              <a:t>ειονεκτήματα</a:t>
            </a:r>
            <a:r>
              <a:rPr lang="en-US" altLang="el-GR" dirty="0" smtClean="0"/>
              <a:t>: </a:t>
            </a:r>
            <a:r>
              <a:rPr lang="el-GR" altLang="el-GR" dirty="0" smtClean="0"/>
              <a:t>Δυσκολία ανάμιξης με άλλες σκόνες, κυανοί τόνοι, οξείδωση άλλων χρωμάτων.</a:t>
            </a:r>
          </a:p>
          <a:p>
            <a:pPr marL="355600" indent="0" eaLnBrk="1" hangingPunct="1">
              <a:buFontTx/>
              <a:buNone/>
            </a:pPr>
            <a:r>
              <a:rPr lang="el-GR" altLang="el-GR" dirty="0" smtClean="0"/>
              <a:t>Κραγιόν, μέικ-απ.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1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b="1" dirty="0" smtClean="0"/>
              <a:t>Οξείδιο του ψευδαργύρου (</a:t>
            </a:r>
            <a:r>
              <a:rPr lang="en-US" altLang="el-GR" b="1" dirty="0" smtClean="0"/>
              <a:t>ZnO)</a:t>
            </a:r>
            <a:endParaRPr lang="el-GR" altLang="el-GR" b="1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Άσπρο πιγμέντο.</a:t>
            </a:r>
          </a:p>
          <a:p>
            <a:pPr eaLnBrk="1" hangingPunct="1"/>
            <a:r>
              <a:rPr lang="el-GR" altLang="el-GR" dirty="0"/>
              <a:t>Μ</a:t>
            </a:r>
            <a:r>
              <a:rPr lang="el-GR" altLang="el-GR" dirty="0" smtClean="0"/>
              <a:t>ικρότερη καλυπτική ικανότητα.</a:t>
            </a:r>
          </a:p>
          <a:p>
            <a:pPr eaLnBrk="1" hangingPunct="1"/>
            <a:r>
              <a:rPr lang="el-GR" altLang="el-GR" dirty="0" smtClean="0"/>
              <a:t>Όχι κυανοί τόνοι.</a:t>
            </a:r>
          </a:p>
          <a:p>
            <a:pPr eaLnBrk="1" hangingPunct="1"/>
            <a:r>
              <a:rPr lang="el-GR" altLang="el-GR" dirty="0" smtClean="0"/>
              <a:t>Στυπτικές, αντισηπτικές, αντιφλογιστικές ιδιότητες.</a:t>
            </a:r>
          </a:p>
          <a:p>
            <a:pPr eaLnBrk="1" hangingPunct="1"/>
            <a:r>
              <a:rPr lang="el-GR" altLang="el-GR" dirty="0" smtClean="0"/>
              <a:t>Πούδρες, μέικ-απ.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74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b="1" dirty="0" smtClean="0"/>
              <a:t>Αλούμινα (Α</a:t>
            </a:r>
            <a:r>
              <a:rPr lang="en-US" altLang="el-GR" b="1" dirty="0" smtClean="0"/>
              <a:t>l</a:t>
            </a:r>
            <a:r>
              <a:rPr lang="el-GR" altLang="el-GR" b="1" baseline="-25000" dirty="0" smtClean="0"/>
              <a:t>2</a:t>
            </a:r>
            <a:r>
              <a:rPr lang="el-GR" altLang="el-GR" b="1" dirty="0" smtClean="0"/>
              <a:t>Ο</a:t>
            </a:r>
            <a:r>
              <a:rPr lang="el-GR" altLang="el-GR" b="1" baseline="-25000" dirty="0" smtClean="0"/>
              <a:t>3</a:t>
            </a:r>
            <a:r>
              <a:rPr lang="el-GR" altLang="el-GR" b="1" dirty="0" smtClean="0"/>
              <a:t>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el-GR" altLang="el-GR" dirty="0"/>
              <a:t>Α</a:t>
            </a:r>
            <a:r>
              <a:rPr lang="el-GR" altLang="el-GR" dirty="0" smtClean="0"/>
              <a:t>διάλυτη στο νερό και τους μη πολικούς οργανικούς διαλύτες, πληρωτικό υλικό στις λάκες.</a:t>
            </a:r>
          </a:p>
          <a:p>
            <a:r>
              <a:rPr lang="el-GR" altLang="el-GR" b="1" dirty="0" smtClean="0"/>
              <a:t>Τάλκης</a:t>
            </a:r>
          </a:p>
          <a:p>
            <a:pPr marL="355600" indent="0" eaLnBrk="1" hangingPunct="1">
              <a:buFontTx/>
              <a:buNone/>
            </a:pPr>
            <a:r>
              <a:rPr lang="el-GR" altLang="el-GR" dirty="0" smtClean="0"/>
              <a:t>Ένυδρο πυριτικό μαγνήσιο και αργίλιο.</a:t>
            </a:r>
          </a:p>
          <a:p>
            <a:pPr marL="355600" indent="0" eaLnBrk="1" hangingPunct="1">
              <a:buFontTx/>
              <a:buNone/>
            </a:pPr>
            <a:r>
              <a:rPr lang="el-GR" altLang="el-GR" dirty="0" smtClean="0"/>
              <a:t>Γκριζοάσπρη έως άσπρη σκόνη με λιπαρή υφή και προσροφητική ικανότητα και προσκολλητική ικανότητα, μικρή καλυπτική ικανότητα.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36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38200" indent="-838200" eaLnBrk="1" hangingPunct="1"/>
            <a:r>
              <a:rPr lang="el-GR" altLang="el-GR" sz="3600" dirty="0" smtClean="0"/>
              <a:t>Χρώμα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 smtClean="0"/>
              <a:t>Χρωμοφόρα-Αυξοχρωμία-Βαθυχρωμία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r>
              <a:rPr lang="el-GR" dirty="0"/>
              <a:t>Πιγμέντο </a:t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r>
              <a:rPr lang="el-GR" dirty="0"/>
              <a:t>Χρωστική ύλη</a:t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r>
              <a:rPr lang="el-GR" dirty="0"/>
              <a:t>Λάκα</a:t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r>
              <a:rPr lang="el-GR" dirty="0"/>
              <a:t>Κατάλογος χρωμάτων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04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352928" cy="1584176"/>
          </a:xfrm>
          <a:ln w="19050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el-GR" dirty="0" smtClean="0"/>
              <a:t>Συνθετικά οργανικά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64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Αζωχρώματα</a:t>
            </a: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036406"/>
              </p:ext>
            </p:extLst>
          </p:nvPr>
        </p:nvGraphicFramePr>
        <p:xfrm>
          <a:off x="971600" y="1006092"/>
          <a:ext cx="6696744" cy="5591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CS ChemDraw Drawing" r:id="rId3" imgW="3165348" imgH="2644140" progId="">
                  <p:embed/>
                </p:oleObj>
              </mc:Choice>
              <mc:Fallback>
                <p:oleObj name="CS ChemDraw Drawing" r:id="rId3" imgW="3165348" imgH="264414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006092"/>
                        <a:ext cx="6696744" cy="55912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27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352928" cy="1224136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l-GR" sz="4000" dirty="0" smtClean="0"/>
              <a:t>Χρώματα τριφαινυλομεθανίου</a:t>
            </a:r>
            <a:r>
              <a:rPr lang="el-GR" altLang="el-GR" dirty="0" smtClean="0"/>
              <a:t/>
            </a:r>
            <a:br>
              <a:rPr lang="el-GR" altLang="el-GR" dirty="0" smtClean="0"/>
            </a:br>
            <a:r>
              <a:rPr lang="el-GR" altLang="el-GR" sz="3300" b="0" dirty="0" smtClean="0"/>
              <a:t>Ευαίσθητα στο φώς και τα αλκάλια</a:t>
            </a:r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442263"/>
              </p:ext>
            </p:extLst>
          </p:nvPr>
        </p:nvGraphicFramePr>
        <p:xfrm>
          <a:off x="1331640" y="1556792"/>
          <a:ext cx="6264696" cy="4900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CS ChemDraw Drawing" r:id="rId3" imgW="3070860" imgH="2403348" progId="">
                  <p:embed/>
                </p:oleObj>
              </mc:Choice>
              <mc:Fallback>
                <p:oleObj name="CS ChemDraw Drawing" r:id="rId3" imgW="3070860" imgH="2403348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556792"/>
                        <a:ext cx="6264696" cy="4900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94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352928" cy="115212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l-GR" sz="4000" dirty="0" smtClean="0"/>
              <a:t>Χρώματα ξανθενίου</a:t>
            </a:r>
            <a:r>
              <a:rPr lang="el-GR" altLang="el-GR" dirty="0" smtClean="0"/>
              <a:t/>
            </a:r>
            <a:br>
              <a:rPr lang="el-GR" altLang="el-GR" dirty="0" smtClean="0"/>
            </a:br>
            <a:r>
              <a:rPr lang="el-GR" altLang="el-GR" sz="2800" b="0" dirty="0" smtClean="0"/>
              <a:t>Βρωμιομένα παράγωγα φλουορεσκεϊνης = βρωμοξέα-κραγιόν</a:t>
            </a:r>
          </a:p>
        </p:txBody>
      </p:sp>
      <p:graphicFrame>
        <p:nvGraphicFramePr>
          <p:cNvPr id="6146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8456137"/>
              </p:ext>
            </p:extLst>
          </p:nvPr>
        </p:nvGraphicFramePr>
        <p:xfrm>
          <a:off x="488751" y="1628800"/>
          <a:ext cx="8115697" cy="4248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CS ChemDraw Drawing" r:id="rId3" imgW="5881116" imgH="3080004" progId="">
                  <p:embed/>
                </p:oleObj>
              </mc:Choice>
              <mc:Fallback>
                <p:oleObj name="CS ChemDraw Drawing" r:id="rId3" imgW="5881116" imgH="3080004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51" y="1628800"/>
                        <a:ext cx="8115697" cy="42484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81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Θέση περιεχομένου 6"/>
          <p:cNvSpPr>
            <a:spLocks noGrp="1"/>
          </p:cNvSpPr>
          <p:nvPr>
            <p:ph idx="1"/>
          </p:nvPr>
        </p:nvSpPr>
        <p:spPr>
          <a:xfrm>
            <a:off x="1371600" y="3733800"/>
            <a:ext cx="10485438" cy="7504113"/>
          </a:xfrm>
        </p:spPr>
        <p:txBody>
          <a:bodyPr/>
          <a:lstStyle/>
          <a:p>
            <a:pPr eaLnBrk="1" hangingPunct="1"/>
            <a:endParaRPr lang="el-GR" altLang="el-GR" dirty="0" smtClean="0"/>
          </a:p>
          <a:p>
            <a:pPr eaLnBrk="1" hangingPunct="1"/>
            <a:endParaRPr lang="el-GR" altLang="el-GR" dirty="0" smtClean="0"/>
          </a:p>
        </p:txBody>
      </p:sp>
      <p:sp>
        <p:nvSpPr>
          <p:cNvPr id="20484" name="Rectangle 8"/>
          <p:cNvSpPr>
            <a:spLocks noChangeArrowheads="1"/>
          </p:cNvSpPr>
          <p:nvPr/>
        </p:nvSpPr>
        <p:spPr bwMode="auto">
          <a:xfrm>
            <a:off x="685800" y="1752600"/>
            <a:ext cx="123364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l-GR" altLang="el-GR" dirty="0"/>
          </a:p>
        </p:txBody>
      </p:sp>
      <p:graphicFrame>
        <p:nvGraphicFramePr>
          <p:cNvPr id="20485" name="Αντικείμενο 12"/>
          <p:cNvGraphicFramePr>
            <a:graphicFrameLocks noChangeAspect="1"/>
          </p:cNvGraphicFramePr>
          <p:nvPr/>
        </p:nvGraphicFramePr>
        <p:xfrm>
          <a:off x="685800" y="1752600"/>
          <a:ext cx="7415213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r:id="rId3" imgW="5492496" imgH="2177796" progId="ChemDraw.Document.6.0">
                  <p:embed/>
                </p:oleObj>
              </mc:Choice>
              <mc:Fallback>
                <p:oleObj r:id="rId3" imgW="5492496" imgH="2177796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52600"/>
                        <a:ext cx="7415213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290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352928" cy="115212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l-GR" sz="4000" dirty="0" smtClean="0"/>
              <a:t>Χρώματα κινολίνης</a:t>
            </a:r>
            <a:r>
              <a:rPr lang="el-GR" altLang="el-GR" dirty="0" smtClean="0"/>
              <a:t/>
            </a:r>
            <a:br>
              <a:rPr lang="el-GR" altLang="el-GR" dirty="0" smtClean="0"/>
            </a:br>
            <a:r>
              <a:rPr lang="el-GR" altLang="el-GR" sz="3300" b="0" dirty="0" smtClean="0"/>
              <a:t>σταθερότητα στο φως (σαμπουάν, σαπούνια)</a:t>
            </a:r>
          </a:p>
        </p:txBody>
      </p:sp>
      <p:graphicFrame>
        <p:nvGraphicFramePr>
          <p:cNvPr id="7170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858278"/>
              </p:ext>
            </p:extLst>
          </p:nvPr>
        </p:nvGraphicFramePr>
        <p:xfrm>
          <a:off x="827584" y="1916832"/>
          <a:ext cx="6985817" cy="3528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CS ChemDraw Drawing" r:id="rId3" imgW="2816352" imgH="1420368" progId="">
                  <p:embed/>
                </p:oleObj>
              </mc:Choice>
              <mc:Fallback>
                <p:oleObj name="CS ChemDraw Drawing" r:id="rId3" imgW="2816352" imgH="1420368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916832"/>
                        <a:ext cx="6985817" cy="35283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55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352928" cy="115212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l-GR" sz="4000" dirty="0" smtClean="0"/>
              <a:t>Χρώματα ανθρακινόνης</a:t>
            </a:r>
            <a:r>
              <a:rPr lang="en-US" altLang="el-GR" dirty="0" smtClean="0"/>
              <a:t/>
            </a:r>
            <a:br>
              <a:rPr lang="en-US" altLang="el-GR" dirty="0" smtClean="0"/>
            </a:br>
            <a:r>
              <a:rPr lang="el-GR" altLang="el-GR" sz="3300" b="0" dirty="0"/>
              <a:t>Β</a:t>
            </a:r>
            <a:r>
              <a:rPr lang="el-GR" altLang="el-GR" sz="3300" b="0" dirty="0" smtClean="0"/>
              <a:t>αφές μαλλιών</a:t>
            </a:r>
          </a:p>
        </p:txBody>
      </p:sp>
      <p:graphicFrame>
        <p:nvGraphicFramePr>
          <p:cNvPr id="8194" name="Object 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526847"/>
              </p:ext>
            </p:extLst>
          </p:nvPr>
        </p:nvGraphicFramePr>
        <p:xfrm>
          <a:off x="2051720" y="1521599"/>
          <a:ext cx="4392488" cy="493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CS ChemDraw Drawing" r:id="rId3" imgW="2043684" imgH="2293620" progId="">
                  <p:embed/>
                </p:oleObj>
              </mc:Choice>
              <mc:Fallback>
                <p:oleObj name="CS ChemDraw Drawing" r:id="rId3" imgW="2043684" imgH="229362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521599"/>
                        <a:ext cx="4392488" cy="4931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94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352928" cy="1224136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l-GR" dirty="0" smtClean="0"/>
              <a:t> </a:t>
            </a:r>
            <a:r>
              <a:rPr lang="el-GR" altLang="el-GR" dirty="0"/>
              <a:t>Ν</a:t>
            </a:r>
            <a:r>
              <a:rPr lang="el-GR" altLang="el-GR" dirty="0" smtClean="0"/>
              <a:t>ιτροφαινυλενοδιαμίνες</a:t>
            </a:r>
            <a:br>
              <a:rPr lang="el-GR" altLang="el-GR" dirty="0" smtClean="0"/>
            </a:br>
            <a:r>
              <a:rPr lang="el-GR" altLang="el-GR" sz="3300" b="0" dirty="0" smtClean="0"/>
              <a:t>Βαφές μαλλιών</a:t>
            </a:r>
          </a:p>
        </p:txBody>
      </p:sp>
      <p:graphicFrame>
        <p:nvGraphicFramePr>
          <p:cNvPr id="9218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128037"/>
              </p:ext>
            </p:extLst>
          </p:nvPr>
        </p:nvGraphicFramePr>
        <p:xfrm>
          <a:off x="2555776" y="1556792"/>
          <a:ext cx="4032448" cy="4630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CS ChemDraw Drawing" r:id="rId3" imgW="1232916" imgH="1415796" progId="">
                  <p:embed/>
                </p:oleObj>
              </mc:Choice>
              <mc:Fallback>
                <p:oleObj name="CS ChemDraw Drawing" r:id="rId3" imgW="1232916" imgH="1415796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556792"/>
                        <a:ext cx="4032448" cy="46300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27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Χρώματα ινδικού</a:t>
            </a:r>
          </a:p>
        </p:txBody>
      </p:sp>
      <p:graphicFrame>
        <p:nvGraphicFramePr>
          <p:cNvPr id="10242" name="Object 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005803"/>
              </p:ext>
            </p:extLst>
          </p:nvPr>
        </p:nvGraphicFramePr>
        <p:xfrm>
          <a:off x="1115616" y="1700808"/>
          <a:ext cx="6680997" cy="379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CS ChemDraw Drawing" r:id="rId3" imgW="2939796" imgH="1670304" progId="">
                  <p:embed/>
                </p:oleObj>
              </mc:Choice>
              <mc:Fallback>
                <p:oleObj name="CS ChemDraw Drawing" r:id="rId3" imgW="2939796" imgH="1670304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700808"/>
                        <a:ext cx="6680997" cy="379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38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21307" y="5268948"/>
            <a:ext cx="2880320" cy="576064"/>
          </a:xfrm>
        </p:spPr>
        <p:txBody>
          <a:bodyPr/>
          <a:lstStyle/>
          <a:p>
            <a:pPr eaLnBrk="1" hangingPunct="1"/>
            <a:r>
              <a:rPr lang="en-US" altLang="el-GR" dirty="0" smtClean="0"/>
              <a:t>E</a:t>
            </a:r>
            <a:r>
              <a:rPr lang="el-GR" altLang="el-GR" dirty="0" smtClean="0"/>
              <a:t> </a:t>
            </a:r>
            <a:r>
              <a:rPr lang="en-US" altLang="el-GR" dirty="0" smtClean="0"/>
              <a:t>= h.</a:t>
            </a:r>
            <a:r>
              <a:rPr lang="el-GR" altLang="el-GR" dirty="0" smtClean="0"/>
              <a:t>ν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25602" name="Picture 2" descr="File:EM spectrum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07" y="764704"/>
            <a:ext cx="8211133" cy="439248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/>
          <p:cNvSpPr/>
          <p:nvPr/>
        </p:nvSpPr>
        <p:spPr>
          <a:xfrm>
            <a:off x="6012160" y="5229200"/>
            <a:ext cx="25459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</a:rPr>
              <a:t>“</a:t>
            </a:r>
            <a:r>
              <a:rPr lang="en-US" sz="1200" dirty="0">
                <a:solidFill>
                  <a:prstClr val="black"/>
                </a:solidFill>
                <a:latin typeface="Calibri"/>
                <a:hlinkClick r:id="rId3"/>
              </a:rPr>
              <a:t>EM 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hlinkClick r:id="rId3"/>
              </a:rPr>
              <a:t>spectrum</a:t>
            </a:r>
            <a:r>
              <a:rPr lang="en-US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</a:rPr>
              <a:t>”,  </a:t>
            </a:r>
            <a:r>
              <a:rPr lang="el-GR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</a:rPr>
              <a:t>από</a:t>
            </a:r>
            <a:r>
              <a:rPr lang="en-US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</a:rPr>
              <a:t> </a:t>
            </a:r>
            <a:r>
              <a:rPr lang="en-US" sz="1200" dirty="0">
                <a:solidFill>
                  <a:prstClr val="black"/>
                </a:solidFill>
                <a:latin typeface="Calibri"/>
                <a:hlinkClick r:id="rId4" tooltip="User:Zedh"/>
              </a:rPr>
              <a:t>Zedh</a:t>
            </a:r>
            <a:r>
              <a:rPr lang="el-GR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</a:rPr>
              <a:t>  διαθέσιμο με άδεια</a:t>
            </a:r>
            <a:r>
              <a:rPr lang="en-US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</a:rPr>
              <a:t>  </a:t>
            </a:r>
            <a:r>
              <a:rPr lang="en-US" sz="1200" dirty="0">
                <a:solidFill>
                  <a:prstClr val="black"/>
                </a:solidFill>
                <a:latin typeface="Calibri"/>
                <a:hlinkClick r:id="rId5"/>
              </a:rPr>
              <a:t>CC BY-SA 3.0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374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Αθανασία Βαρβαρέσου 2014. </a:t>
            </a:r>
            <a:r>
              <a:rPr lang="el-GR" sz="2000" dirty="0"/>
              <a:t>Αθανασία Βαρβαρέσου . </a:t>
            </a:r>
            <a:r>
              <a:rPr lang="el-GR" sz="2000" dirty="0" smtClean="0"/>
              <a:t>«Κοσμητολογία ΙΙ </a:t>
            </a:r>
            <a:r>
              <a:rPr lang="en-US" sz="2000" dirty="0" smtClean="0"/>
              <a:t>(</a:t>
            </a:r>
            <a:r>
              <a:rPr lang="el-GR" sz="2000" dirty="0"/>
              <a:t>Θ</a:t>
            </a:r>
            <a:r>
              <a:rPr lang="en-US" sz="2000" dirty="0" smtClean="0"/>
              <a:t>)</a:t>
            </a:r>
            <a:r>
              <a:rPr lang="el-GR" sz="2000" dirty="0" smtClean="0"/>
              <a:t>. Ενότητα 7</a:t>
            </a:r>
            <a:r>
              <a:rPr lang="en-US" sz="2000" dirty="0" smtClean="0"/>
              <a:t>:</a:t>
            </a:r>
            <a:r>
              <a:rPr lang="el-GR" sz="2000" dirty="0" smtClean="0"/>
              <a:t> </a:t>
            </a:r>
            <a:r>
              <a:rPr lang="el-GR" sz="2000" dirty="0"/>
              <a:t>Χρώματα που χρησιμοποιούνται στα καλλυντικά».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338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2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Συμπληρωματικά </a:t>
            </a:r>
            <a:r>
              <a:rPr lang="el-GR" dirty="0" smtClean="0"/>
              <a:t>χρώματα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  <p:graphicFrame>
        <p:nvGraphicFramePr>
          <p:cNvPr id="5" name="Πίνακα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885445"/>
              </p:ext>
            </p:extLst>
          </p:nvPr>
        </p:nvGraphicFramePr>
        <p:xfrm>
          <a:off x="323528" y="1665755"/>
          <a:ext cx="8424936" cy="3275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985"/>
                <a:gridCol w="3298707"/>
                <a:gridCol w="3385244"/>
              </a:tblGrid>
              <a:tr h="636389">
                <a:tc>
                  <a:txBody>
                    <a:bodyPr/>
                    <a:lstStyle/>
                    <a:p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Λ(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nm)</a:t>
                      </a:r>
                      <a:endParaRPr lang="el-G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BBD1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Απορροφούμενο</a:t>
                      </a:r>
                      <a:r>
                        <a:rPr lang="el-GR" sz="2400" b="1" baseline="0" dirty="0" smtClean="0">
                          <a:solidFill>
                            <a:schemeClr val="tx1"/>
                          </a:solidFill>
                        </a:rPr>
                        <a:t> χρώμα</a:t>
                      </a:r>
                      <a:endParaRPr lang="el-G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BBD18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>
                          <a:solidFill>
                            <a:schemeClr val="tx1"/>
                          </a:solidFill>
                        </a:rPr>
                        <a:t>Συμπληρωματικό χρώμα</a:t>
                      </a:r>
                      <a:endParaRPr lang="el-GR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BBD18F"/>
                    </a:solidFill>
                  </a:tcPr>
                </a:tc>
              </a:tr>
              <a:tr h="659756">
                <a:tc>
                  <a:txBody>
                    <a:bodyPr/>
                    <a:lstStyle/>
                    <a:p>
                      <a:r>
                        <a:rPr lang="el-GR" sz="2200" dirty="0" smtClean="0"/>
                        <a:t>400 – 480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200" dirty="0" smtClean="0"/>
                        <a:t>Ιώδες</a:t>
                      </a:r>
                      <a:endParaRPr lang="el-GR" sz="2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200" dirty="0" smtClean="0"/>
                        <a:t>Κίτρινο</a:t>
                      </a:r>
                      <a:endParaRPr lang="el-GR" sz="2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59756">
                <a:tc>
                  <a:txBody>
                    <a:bodyPr/>
                    <a:lstStyle/>
                    <a:p>
                      <a:r>
                        <a:rPr lang="el-GR" sz="2200" dirty="0" smtClean="0"/>
                        <a:t>480 – 560</a:t>
                      </a:r>
                      <a:endParaRPr lang="el-GR" sz="2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200" dirty="0" smtClean="0"/>
                        <a:t>Πράσινο</a:t>
                      </a:r>
                      <a:endParaRPr lang="el-GR" sz="2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200" dirty="0" smtClean="0"/>
                        <a:t>Κόκκινο</a:t>
                      </a:r>
                      <a:endParaRPr lang="el-GR" sz="2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59756">
                <a:tc>
                  <a:txBody>
                    <a:bodyPr/>
                    <a:lstStyle/>
                    <a:p>
                      <a:r>
                        <a:rPr lang="el-GR" sz="2200" dirty="0" smtClean="0"/>
                        <a:t>560 – 600</a:t>
                      </a:r>
                      <a:endParaRPr lang="el-GR" sz="2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200" dirty="0" smtClean="0"/>
                        <a:t>Κίτρινο</a:t>
                      </a:r>
                      <a:endParaRPr lang="el-GR" sz="2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200" dirty="0" smtClean="0"/>
                        <a:t>Ιώδες</a:t>
                      </a:r>
                      <a:endParaRPr lang="el-GR" sz="2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59756">
                <a:tc>
                  <a:txBody>
                    <a:bodyPr/>
                    <a:lstStyle/>
                    <a:p>
                      <a:r>
                        <a:rPr lang="el-GR" sz="2200" dirty="0" smtClean="0"/>
                        <a:t>600 – 750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200" dirty="0" smtClean="0"/>
                        <a:t>Κόκκινο</a:t>
                      </a:r>
                      <a:endParaRPr lang="el-GR" sz="2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200" dirty="0" smtClean="0"/>
                        <a:t>Πράσινο</a:t>
                      </a:r>
                      <a:endParaRPr lang="el-GR" sz="2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41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Χρωμοφόρες και Αυξόχρωμες ομάδες</a:t>
            </a:r>
            <a:endParaRPr lang="el-GR" dirty="0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788751"/>
              </p:ext>
            </p:extLst>
          </p:nvPr>
        </p:nvGraphicFramePr>
        <p:xfrm>
          <a:off x="809540" y="1239614"/>
          <a:ext cx="7290852" cy="5285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CS ChemDraw Drawing" r:id="rId3" imgW="6298692" imgH="4567428" progId="">
                  <p:embed/>
                </p:oleObj>
              </mc:Choice>
              <mc:Fallback>
                <p:oleObj name="CS ChemDraw Drawing" r:id="rId3" imgW="6298692" imgH="456742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540" y="1239614"/>
                        <a:ext cx="7290852" cy="52857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0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352928" cy="1080120"/>
          </a:xfrm>
        </p:spPr>
        <p:txBody>
          <a:bodyPr>
            <a:noAutofit/>
          </a:bodyPr>
          <a:lstStyle/>
          <a:p>
            <a:pPr eaLnBrk="1" hangingPunct="1"/>
            <a:r>
              <a:rPr lang="el-GR" altLang="el-GR" b="1" dirty="0" smtClean="0"/>
              <a:t>Πιγμέντα</a:t>
            </a:r>
            <a:br>
              <a:rPr lang="el-GR" altLang="el-GR" b="1" dirty="0" smtClean="0"/>
            </a:br>
            <a:r>
              <a:rPr lang="el-GR" altLang="el-GR" dirty="0" smtClean="0"/>
              <a:t>Έγχρωμα ή άσπρα, οργανικά ή ανόργανα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352928" cy="4752528"/>
          </a:xfrm>
        </p:spPr>
        <p:txBody>
          <a:bodyPr/>
          <a:lstStyle/>
          <a:p>
            <a:pPr eaLnBrk="1" hangingPunct="1"/>
            <a:r>
              <a:rPr lang="el-GR" altLang="el-GR" dirty="0" smtClean="0"/>
              <a:t>Πιγμέντο για το νερό.</a:t>
            </a:r>
          </a:p>
          <a:p>
            <a:pPr eaLnBrk="1" hangingPunct="1"/>
            <a:r>
              <a:rPr lang="el-GR" altLang="el-GR" dirty="0" smtClean="0"/>
              <a:t>Πιγμέντο για τα λάδια.</a:t>
            </a:r>
          </a:p>
          <a:p>
            <a:pPr eaLnBrk="1" hangingPunct="1"/>
            <a:r>
              <a:rPr lang="el-GR" altLang="el-GR" dirty="0" smtClean="0"/>
              <a:t>Πιγμέντο για το νερό και τα λάδια π.χ.  Διοξείδιο του τιτανίου, οξείδιο του ψευδαργύρου.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7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b="1" dirty="0" smtClean="0"/>
              <a:t>Χρωστική ύλη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l-GR" altLang="el-GR" dirty="0" smtClean="0"/>
              <a:t>Προσδίδει χρώμα και είναι διαλυτή στο φορέα που εφαρμόζεται.</a:t>
            </a:r>
            <a:endParaRPr lang="en-US" altLang="el-GR" dirty="0" smtClean="0"/>
          </a:p>
          <a:p>
            <a:pPr eaLnBrk="1" hangingPunct="1"/>
            <a:r>
              <a:rPr lang="el-GR" altLang="el-GR" dirty="0" smtClean="0"/>
              <a:t>Υδατοδιαλυτή.</a:t>
            </a:r>
          </a:p>
          <a:p>
            <a:pPr eaLnBrk="1" hangingPunct="1"/>
            <a:r>
              <a:rPr lang="el-GR" altLang="el-GR" dirty="0" smtClean="0"/>
              <a:t>Λιποδιαλυτή.</a:t>
            </a:r>
          </a:p>
          <a:p>
            <a:pPr eaLnBrk="1" hangingPunct="1">
              <a:buFontTx/>
              <a:buNone/>
            </a:pPr>
            <a:r>
              <a:rPr lang="el-GR" altLang="el-GR" b="1" dirty="0" smtClean="0"/>
              <a:t>Λάκα</a:t>
            </a:r>
          </a:p>
          <a:p>
            <a:pPr eaLnBrk="1" hangingPunct="1">
              <a:buFontTx/>
              <a:buNone/>
            </a:pPr>
            <a:r>
              <a:rPr lang="el-GR" altLang="el-GR" dirty="0" smtClean="0"/>
              <a:t>Συνήθως αδιάλυτη στο νερό και τα λάδια.</a:t>
            </a:r>
          </a:p>
          <a:p>
            <a:pPr eaLnBrk="1" hangingPunct="1">
              <a:buFontTx/>
              <a:buNone/>
            </a:pPr>
            <a:r>
              <a:rPr lang="el-GR" altLang="el-GR" dirty="0"/>
              <a:t>Α</a:t>
            </a:r>
            <a:r>
              <a:rPr lang="el-GR" altLang="el-GR" dirty="0" smtClean="0"/>
              <a:t>λάτι με Κ, Ν</a:t>
            </a:r>
            <a:r>
              <a:rPr lang="en-US" altLang="el-GR" dirty="0" smtClean="0"/>
              <a:t>a, Ca, Ba</a:t>
            </a:r>
            <a:r>
              <a:rPr lang="el-GR" altLang="el-GR" dirty="0" smtClean="0"/>
              <a:t>.</a:t>
            </a:r>
          </a:p>
          <a:p>
            <a:pPr eaLnBrk="1" hangingPunct="1">
              <a:buFontTx/>
              <a:buNone/>
            </a:pPr>
            <a:r>
              <a:rPr lang="el-GR" altLang="el-GR" dirty="0" smtClean="0"/>
              <a:t>Πληρωτικό υλικό</a:t>
            </a:r>
            <a:r>
              <a:rPr lang="en-US" altLang="el-GR" dirty="0" smtClean="0"/>
              <a:t>: </a:t>
            </a:r>
            <a:r>
              <a:rPr lang="el-GR" altLang="el-GR" dirty="0" smtClean="0"/>
              <a:t>Διοξείδιο του τιτανίου, Αλούμινα.</a:t>
            </a:r>
          </a:p>
          <a:p>
            <a:pPr eaLnBrk="1" hangingPunct="1">
              <a:buFontTx/>
              <a:buNone/>
            </a:pPr>
            <a:r>
              <a:rPr lang="el-GR" altLang="el-GR" dirty="0" smtClean="0"/>
              <a:t>Υψηλή σταθερότητα στο φως και τη θέρμανση.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42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l-GR" b="1" dirty="0" smtClean="0"/>
              <a:t>K</a:t>
            </a:r>
            <a:r>
              <a:rPr lang="el-GR" altLang="el-GR" b="1" dirty="0" smtClean="0"/>
              <a:t>ατάλογος χρωμάτων (</a:t>
            </a:r>
            <a:r>
              <a:rPr lang="en-US" altLang="el-GR" b="1" dirty="0" smtClean="0"/>
              <a:t>No CI)</a:t>
            </a:r>
            <a:r>
              <a:rPr lang="el-GR" altLang="el-GR" dirty="0"/>
              <a:t> </a:t>
            </a:r>
            <a:r>
              <a:rPr lang="en-US" altLang="el-GR" b="1" dirty="0" smtClean="0"/>
              <a:t>FDA</a:t>
            </a:r>
            <a:endParaRPr lang="el-GR" altLang="el-GR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l-GR" dirty="0" smtClean="0"/>
              <a:t>FD</a:t>
            </a:r>
            <a:r>
              <a:rPr lang="el-GR" altLang="el-GR" dirty="0" smtClean="0"/>
              <a:t> </a:t>
            </a:r>
            <a:r>
              <a:rPr lang="en-US" altLang="el-GR" dirty="0" smtClean="0"/>
              <a:t>&amp;</a:t>
            </a:r>
            <a:r>
              <a:rPr lang="el-GR" altLang="el-GR" dirty="0" smtClean="0"/>
              <a:t> </a:t>
            </a:r>
            <a:r>
              <a:rPr lang="en-US" altLang="el-GR" dirty="0" smtClean="0"/>
              <a:t>C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pPr eaLnBrk="1" hangingPunct="1"/>
            <a:r>
              <a:rPr lang="en-US" altLang="el-GR" dirty="0" smtClean="0"/>
              <a:t>D</a:t>
            </a:r>
            <a:r>
              <a:rPr lang="el-GR" altLang="el-GR" dirty="0" smtClean="0"/>
              <a:t> </a:t>
            </a:r>
            <a:r>
              <a:rPr lang="en-US" altLang="el-GR" dirty="0" smtClean="0"/>
              <a:t>&amp;</a:t>
            </a:r>
            <a:r>
              <a:rPr lang="el-GR" altLang="el-GR" dirty="0" smtClean="0"/>
              <a:t> </a:t>
            </a:r>
            <a:r>
              <a:rPr lang="en-US" altLang="el-GR" dirty="0" smtClean="0"/>
              <a:t>C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pPr eaLnBrk="1" hangingPunct="1"/>
            <a:r>
              <a:rPr lang="en-US" altLang="el-GR" dirty="0" smtClean="0"/>
              <a:t>Ext D</a:t>
            </a:r>
            <a:r>
              <a:rPr lang="el-GR" altLang="el-GR" dirty="0" smtClean="0"/>
              <a:t> </a:t>
            </a:r>
            <a:r>
              <a:rPr lang="en-US" altLang="el-GR" dirty="0" smtClean="0"/>
              <a:t>&amp;</a:t>
            </a:r>
            <a:r>
              <a:rPr lang="el-GR" altLang="el-GR" dirty="0" smtClean="0"/>
              <a:t> </a:t>
            </a:r>
            <a:r>
              <a:rPr lang="en-US" altLang="el-GR" dirty="0" smtClean="0"/>
              <a:t>C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pPr marL="0" indent="0" eaLnBrk="1" hangingPunct="1">
              <a:buFontTx/>
              <a:buNone/>
            </a:pPr>
            <a:r>
              <a:rPr lang="el-GR" altLang="el-GR" dirty="0" smtClean="0"/>
              <a:t>Πιστοποιητικό</a:t>
            </a:r>
            <a:r>
              <a:rPr lang="en-US" altLang="el-GR" dirty="0" smtClean="0"/>
              <a:t>: </a:t>
            </a:r>
            <a:r>
              <a:rPr lang="el-GR" altLang="el-GR" dirty="0" smtClean="0"/>
              <a:t>Ονομασία χρώματος, αριθμό παρτίδας παραγωγής, περιεκτικότητα σε καθαρό χρώμα, κατηγορίες προϊόντων που πρόκειται να χρησιμοποιηθεί, σύμβολο αναγνώρισης παρτίδας.</a:t>
            </a:r>
          </a:p>
          <a:p>
            <a:pPr marL="0" indent="0" eaLnBrk="1" hangingPunct="1">
              <a:buFontTx/>
              <a:buNone/>
            </a:pPr>
            <a:r>
              <a:rPr lang="el-GR" altLang="el-GR" dirty="0" smtClean="0"/>
              <a:t>Προδιαγραφές καθαρότητας</a:t>
            </a:r>
            <a:r>
              <a:rPr lang="en-US" altLang="el-GR" dirty="0" smtClean="0"/>
              <a:t>: </a:t>
            </a:r>
            <a:r>
              <a:rPr lang="el-GR" altLang="el-GR" dirty="0" smtClean="0"/>
              <a:t>Επιτρεπτές προσμίξεις και όριό τους.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03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b="1" dirty="0" smtClean="0"/>
              <a:t>Περιγραφή λάκας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l-GR" dirty="0" smtClean="0"/>
              <a:t>FDA </a:t>
            </a:r>
            <a:r>
              <a:rPr lang="el-GR" altLang="el-GR" dirty="0" smtClean="0"/>
              <a:t>ονομασία</a:t>
            </a:r>
            <a:r>
              <a:rPr lang="en-US" altLang="el-GR" dirty="0" smtClean="0"/>
              <a:t>: DC Red No 17 Calcium Lake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r>
              <a:rPr lang="el-GR" altLang="el-GR" dirty="0" smtClean="0"/>
              <a:t>Πληρωτικό υλικό</a:t>
            </a:r>
            <a:r>
              <a:rPr lang="en-US" altLang="el-GR" dirty="0" smtClean="0"/>
              <a:t>: </a:t>
            </a:r>
            <a:r>
              <a:rPr lang="el-GR" altLang="el-GR" dirty="0" smtClean="0"/>
              <a:t>Θειικό βάριο και κολοφώνιο.</a:t>
            </a:r>
          </a:p>
          <a:p>
            <a:r>
              <a:rPr lang="el-GR" altLang="el-GR" dirty="0" smtClean="0"/>
              <a:t>Περιεκτικότητα χρωστικής ύλης</a:t>
            </a:r>
            <a:r>
              <a:rPr lang="en-US" altLang="el-GR" dirty="0" smtClean="0"/>
              <a:t>: 28 %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r>
              <a:rPr lang="el-GR" altLang="el-GR" dirty="0" smtClean="0"/>
              <a:t>Αριθμός καταλόγου χρωμάτων</a:t>
            </a:r>
            <a:r>
              <a:rPr lang="en-US" altLang="el-GR" dirty="0" smtClean="0"/>
              <a:t> (C</a:t>
            </a:r>
            <a:r>
              <a:rPr lang="el-GR" altLang="el-GR" dirty="0" smtClean="0"/>
              <a:t>.Ι.</a:t>
            </a:r>
            <a:r>
              <a:rPr lang="en-US" altLang="el-GR" dirty="0" smtClean="0"/>
              <a:t>) </a:t>
            </a:r>
            <a:r>
              <a:rPr lang="el-GR" altLang="el-GR" dirty="0" smtClean="0"/>
              <a:t>=</a:t>
            </a:r>
            <a:r>
              <a:rPr lang="en-US" altLang="el-GR" dirty="0" smtClean="0"/>
              <a:t> 15850:1</a:t>
            </a:r>
            <a:r>
              <a:rPr lang="el-GR" altLang="el-GR" dirty="0" smtClean="0"/>
              <a:t>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32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late1">
  <a:themeElements>
    <a:clrScheme name="Προσαρμοσμένο 2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58</TotalTime>
  <Words>1265</Words>
  <Application>Microsoft Office PowerPoint</Application>
  <PresentationFormat>Προβολή στην οθόνη (4:3)</PresentationFormat>
  <Paragraphs>199</Paragraphs>
  <Slides>35</Slides>
  <Notes>10</Notes>
  <HiddenSlides>0</HiddenSlides>
  <MMClips>0</MMClips>
  <ScaleCrop>false</ScaleCrop>
  <HeadingPairs>
    <vt:vector size="6" baseType="variant">
      <vt:variant>
        <vt:lpstr>Θέμα</vt:lpstr>
      </vt:variant>
      <vt:variant>
        <vt:i4>4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35</vt:i4>
      </vt:variant>
    </vt:vector>
  </HeadingPairs>
  <TitlesOfParts>
    <vt:vector size="41" baseType="lpstr">
      <vt:lpstr>template</vt:lpstr>
      <vt:lpstr>1_temlate1</vt:lpstr>
      <vt:lpstr>temlate1</vt:lpstr>
      <vt:lpstr>OC_template_updated</vt:lpstr>
      <vt:lpstr>CS ChemDraw Drawing</vt:lpstr>
      <vt:lpstr>ChemDraw.Document.6.0</vt:lpstr>
      <vt:lpstr>Κοσμητολογία ΙΙ (Θ)</vt:lpstr>
      <vt:lpstr>Χρώμα </vt:lpstr>
      <vt:lpstr>Παρουσίαση του PowerPoint</vt:lpstr>
      <vt:lpstr>Συμπληρωματικά χρώματα</vt:lpstr>
      <vt:lpstr>Χρωμοφόρες και Αυξόχρωμες ομάδες</vt:lpstr>
      <vt:lpstr>Πιγμέντα Έγχρωμα ή άσπρα, οργανικά ή ανόργανα</vt:lpstr>
      <vt:lpstr>Χρωστική ύλη</vt:lpstr>
      <vt:lpstr>Kατάλογος χρωμάτων (No CI) FDA</vt:lpstr>
      <vt:lpstr>Περιγραφή λάκας</vt:lpstr>
      <vt:lpstr>Κατάλογος Ε.Ε - Ελλάδα</vt:lpstr>
      <vt:lpstr>Ταξινόμηση </vt:lpstr>
      <vt:lpstr>Φυσικά Φυτικής ή ζωϊκής προέλευσης</vt:lpstr>
      <vt:lpstr> Χλωροφύλλη  </vt:lpstr>
      <vt:lpstr>Γουανίνη Μαργαρώδες πιγμέντο, από τα λέπια ψαριών</vt:lpstr>
      <vt:lpstr>Ανόργανα χρώματα 1/2</vt:lpstr>
      <vt:lpstr>Ανόργανα χρώματα 2/2</vt:lpstr>
      <vt:lpstr>Διοξείδιο του τιτανίου (ΤiΟ2)</vt:lpstr>
      <vt:lpstr>Οξείδιο του ψευδαργύρου (ZnO)</vt:lpstr>
      <vt:lpstr>Αλούμινα (Αl2Ο3)</vt:lpstr>
      <vt:lpstr>Συνθετικά οργανικά</vt:lpstr>
      <vt:lpstr>Αζωχρώματα</vt:lpstr>
      <vt:lpstr>Χρώματα τριφαινυλομεθανίου Ευαίσθητα στο φώς και τα αλκάλια</vt:lpstr>
      <vt:lpstr>Χρώματα ξανθενίου Βρωμιομένα παράγωγα φλουορεσκεϊνης = βρωμοξέα-κραγιόν</vt:lpstr>
      <vt:lpstr>Παρουσίαση του PowerPoint</vt:lpstr>
      <vt:lpstr>Χρώματα κινολίνης σταθερότητα στο φως (σαμπουάν, σαπούνια)</vt:lpstr>
      <vt:lpstr>Χρώματα ανθρακινόνης Βαφές μαλλιών</vt:lpstr>
      <vt:lpstr> Νιτροφαινυλενοδιαμίνες Βαφές μαλλιών</vt:lpstr>
      <vt:lpstr>Χρώματα ινδικού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Κοσμητολογία ΙΙ (Θ)</dc:title>
  <dc:creator>opencourses@teiath.gr</dc:creator>
  <cp:lastModifiedBy>natasakar new</cp:lastModifiedBy>
  <cp:revision>19</cp:revision>
  <dcterms:created xsi:type="dcterms:W3CDTF">2015-05-06T12:13:58Z</dcterms:created>
  <dcterms:modified xsi:type="dcterms:W3CDTF">2015-07-02T11:33:15Z</dcterms:modified>
</cp:coreProperties>
</file>