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23"/>
  </p:notesMasterIdLst>
  <p:handoutMasterIdLst>
    <p:handoutMasterId r:id="rId24"/>
  </p:handoutMasterIdLst>
  <p:sldIdLst>
    <p:sldId id="256" r:id="rId3"/>
    <p:sldId id="271" r:id="rId4"/>
    <p:sldId id="282" r:id="rId5"/>
    <p:sldId id="272" r:id="rId6"/>
    <p:sldId id="273" r:id="rId7"/>
    <p:sldId id="274" r:id="rId8"/>
    <p:sldId id="275" r:id="rId9"/>
    <p:sldId id="276" r:id="rId10"/>
    <p:sldId id="277" r:id="rId11"/>
    <p:sldId id="278" r:id="rId12"/>
    <p:sldId id="279" r:id="rId13"/>
    <p:sldId id="280" r:id="rId14"/>
    <p:sldId id="281" r:id="rId15"/>
    <p:sldId id="257" r:id="rId16"/>
    <p:sldId id="262" r:id="rId17"/>
    <p:sldId id="264" r:id="rId18"/>
    <p:sldId id="269" r:id="rId19"/>
    <p:sldId id="270" r:id="rId20"/>
    <p:sldId id="266" r:id="rId21"/>
    <p:sldId id="261" r:id="rId22"/>
  </p:sldIdLst>
  <p:sldSz cx="9144000" cy="6858000" type="screen4x3"/>
  <p:notesSz cx="7104063" cy="10234613"/>
  <p:custDataLst>
    <p:tags r:id="rId25"/>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3462"/>
    <a:srgbClr val="49385E"/>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81" d="100"/>
          <a:sy n="81" d="100"/>
        </p:scale>
        <p:origin x="-84" y="-6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26/6/2015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26/6/2015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8</a:t>
            </a:fld>
            <a:endParaRPr lang="el-GR" dirty="0"/>
          </a:p>
        </p:txBody>
      </p:sp>
    </p:spTree>
    <p:extLst>
      <p:ext uri="{BB962C8B-B14F-4D97-AF65-F5344CB8AC3E}">
        <p14:creationId xmlns:p14="http://schemas.microsoft.com/office/powerpoint/2010/main" val="636100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13</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14</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15</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16</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18</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405877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087519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419397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439242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378971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6021857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363556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371660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157441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96752"/>
          </a:xfrm>
          <a:solidFill>
            <a:srgbClr val="5B3462"/>
          </a:solidFill>
        </p:spPr>
        <p:txBody>
          <a:bodyPr>
            <a:normAutofit/>
          </a:bodyPr>
          <a:lstStyle>
            <a:lvl1pPr marL="176213" indent="0" algn="l">
              <a:defRPr sz="3600">
                <a:solidFill>
                  <a:schemeClr val="bg1"/>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457200" y="1340768"/>
            <a:ext cx="8229600" cy="4896544"/>
          </a:xfrm>
        </p:spPr>
        <p:txBody>
          <a:bodyPr>
            <a:normAutofit/>
          </a:bodyPr>
          <a:lstStyle>
            <a:lvl1pPr>
              <a:lnSpc>
                <a:spcPct val="110000"/>
              </a:lnSpc>
              <a:spcBef>
                <a:spcPts val="1200"/>
              </a:spcBef>
              <a:defRPr sz="2400"/>
            </a:lvl1pPr>
            <a:lvl2pPr marL="742950" indent="-382588">
              <a:lnSpc>
                <a:spcPct val="110000"/>
              </a:lnSpc>
              <a:spcBef>
                <a:spcPts val="1200"/>
              </a:spcBef>
              <a:buFont typeface="Courier New" panose="02070309020205020404" pitchFamily="49" charset="0"/>
              <a:buChar char="o"/>
              <a:defRPr sz="2400"/>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209546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Τουρισμός και Αερομεταφορές</a:t>
            </a:r>
            <a:endParaRPr lang="el-GR" sz="3600" b="1" dirty="0">
              <a:solidFill>
                <a:schemeClr val="tx1"/>
              </a:solidFill>
              <a:latin typeface="+mn-lt"/>
            </a:endParaRPr>
          </a:p>
        </p:txBody>
      </p:sp>
      <p:sp>
        <p:nvSpPr>
          <p:cNvPr id="3" name="Υπότιτλος 2"/>
          <p:cNvSpPr>
            <a:spLocks noGrp="1"/>
          </p:cNvSpPr>
          <p:nvPr>
            <p:ph type="subTitle" idx="1"/>
          </p:nvPr>
        </p:nvSpPr>
        <p:spPr>
          <a:xfrm>
            <a:off x="0" y="2924944"/>
            <a:ext cx="9144000" cy="2304255"/>
          </a:xfrm>
        </p:spPr>
        <p:txBody>
          <a:bodyPr>
            <a:normAutofit/>
          </a:bodyPr>
          <a:lstStyle/>
          <a:p>
            <a:pPr>
              <a:spcBef>
                <a:spcPts val="0"/>
              </a:spcBef>
              <a:spcAft>
                <a:spcPts val="2400"/>
              </a:spcAft>
            </a:pPr>
            <a:r>
              <a:rPr lang="el-GR" sz="2600" b="1" dirty="0" smtClean="0"/>
              <a:t>Ενότητα 9</a:t>
            </a:r>
            <a:r>
              <a:rPr lang="el-GR" sz="2600" dirty="0" smtClean="0"/>
              <a:t>:</a:t>
            </a:r>
            <a:r>
              <a:rPr lang="en-US" sz="2600" dirty="0" smtClean="0"/>
              <a:t> </a:t>
            </a:r>
            <a:r>
              <a:rPr lang="el-GR" sz="2600" dirty="0"/>
              <a:t>Αερολιμένες - Handling Αεροδρομίου- Εξυπηρέτηση Επιβατών</a:t>
            </a:r>
            <a:endParaRPr lang="en-US" sz="2600" dirty="0" smtClean="0"/>
          </a:p>
          <a:p>
            <a:pPr>
              <a:spcBef>
                <a:spcPts val="0"/>
              </a:spcBef>
            </a:pPr>
            <a:r>
              <a:rPr lang="el-GR" sz="2200" dirty="0" smtClean="0"/>
              <a:t>Δρ.Βασιλική Κατσώνη, Επίκουρος Καθηγήτρια ΤΕΙ Αθήνας</a:t>
            </a:r>
            <a:endParaRPr lang="en-US" sz="2200" dirty="0" smtClean="0"/>
          </a:p>
          <a:p>
            <a:pPr>
              <a:spcBef>
                <a:spcPts val="0"/>
              </a:spcBef>
            </a:pPr>
            <a:r>
              <a:rPr lang="el-GR" sz="2200" dirty="0" smtClean="0"/>
              <a:t>Τμήμα Διοίκησης Επιχειρήσεων/Κατεύθυνση Διοίκησης Επιχειρήσεων και Επιχειρήσεων Φιλοξενίας</a:t>
            </a:r>
            <a:endParaRPr lang="en-US" sz="2200" dirty="0" smtClean="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Εξυπηρέτηση επιβατών </a:t>
            </a:r>
            <a:r>
              <a:rPr lang="el-GR" sz="3000" b="0" dirty="0" smtClean="0"/>
              <a:t>1/4</a:t>
            </a:r>
            <a:endParaRPr lang="el-GR" sz="3000" b="0" dirty="0"/>
          </a:p>
        </p:txBody>
      </p:sp>
      <p:sp>
        <p:nvSpPr>
          <p:cNvPr id="3" name="Θέση περιεχομένου 2"/>
          <p:cNvSpPr>
            <a:spLocks noGrp="1"/>
          </p:cNvSpPr>
          <p:nvPr>
            <p:ph idx="1"/>
          </p:nvPr>
        </p:nvSpPr>
        <p:spPr/>
        <p:txBody>
          <a:bodyPr>
            <a:normAutofit/>
          </a:bodyPr>
          <a:lstStyle/>
          <a:p>
            <a:pPr marL="0" indent="0">
              <a:buNone/>
            </a:pPr>
            <a:r>
              <a:rPr lang="el-GR" b="1" dirty="0"/>
              <a:t>Προετοιμασία</a:t>
            </a:r>
          </a:p>
          <a:p>
            <a:r>
              <a:rPr lang="el-GR" dirty="0" smtClean="0"/>
              <a:t>Το </a:t>
            </a:r>
            <a:r>
              <a:rPr lang="el-GR" b="1" dirty="0"/>
              <a:t>check-in </a:t>
            </a:r>
            <a:r>
              <a:rPr lang="el-GR" dirty="0"/>
              <a:t>ξεκινάει δύο ώρες πριν από την προγραμματισμένη αναχώρηση του αεροπλάνου.</a:t>
            </a:r>
          </a:p>
          <a:p>
            <a:r>
              <a:rPr lang="el-GR" dirty="0" smtClean="0"/>
              <a:t>Για </a:t>
            </a:r>
            <a:r>
              <a:rPr lang="el-GR" dirty="0"/>
              <a:t>να ξεκινήσει όμως αυτή τη διαδικασία θα πρέπει να γίνουν οι απαραίτητες προετοιμασίες οι οποίες θα πρέπει να έχουν ολοκληρωθεί τουλάχιστον μία μέρα πριν την πτήση.</a:t>
            </a:r>
          </a:p>
          <a:p>
            <a:r>
              <a:rPr lang="el-GR" dirty="0" smtClean="0"/>
              <a:t>Από </a:t>
            </a:r>
            <a:r>
              <a:rPr lang="el-GR" dirty="0"/>
              <a:t>το καλοκαίρι του 1999 στις υποχρεώσεις των αεροπορικών εταιριών έχει συμπεριληφθεί η προετοιμασία του Gen-Dec (General Declaration) και Aviareps repot.</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38755433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Εξυπηρέτηση επιβατών </a:t>
            </a:r>
            <a:r>
              <a:rPr lang="el-GR" sz="3000" b="0" dirty="0" smtClean="0">
                <a:solidFill>
                  <a:prstClr val="white"/>
                </a:solidFill>
              </a:rPr>
              <a:t>2/4</a:t>
            </a:r>
            <a:endParaRPr lang="el-GR" dirty="0"/>
          </a:p>
        </p:txBody>
      </p:sp>
      <p:sp>
        <p:nvSpPr>
          <p:cNvPr id="3" name="Θέση περιεχομένου 2"/>
          <p:cNvSpPr>
            <a:spLocks noGrp="1"/>
          </p:cNvSpPr>
          <p:nvPr>
            <p:ph idx="1"/>
          </p:nvPr>
        </p:nvSpPr>
        <p:spPr/>
        <p:txBody>
          <a:bodyPr/>
          <a:lstStyle/>
          <a:p>
            <a:pPr marL="0" indent="0">
              <a:buNone/>
            </a:pPr>
            <a:r>
              <a:rPr lang="el-GR" b="1" dirty="0"/>
              <a:t>Θάλαμος Επιβατών</a:t>
            </a:r>
          </a:p>
          <a:p>
            <a:r>
              <a:rPr lang="el-GR" dirty="0"/>
              <a:t>Το </a:t>
            </a:r>
            <a:r>
              <a:rPr lang="el-GR" b="1" dirty="0"/>
              <a:t>seating plan </a:t>
            </a:r>
            <a:r>
              <a:rPr lang="el-GR" dirty="0"/>
              <a:t>είναι ένα έντυπο (με αυτοκόλλητες θέσεις) στο οποίο απεικονίζεται η κάτοψη του θαλάμου </a:t>
            </a:r>
            <a:r>
              <a:rPr lang="el-GR" dirty="0" smtClean="0"/>
              <a:t>επιβατών. Ετοιμάζεται </a:t>
            </a:r>
            <a:r>
              <a:rPr lang="el-GR" dirty="0"/>
              <a:t>βάση του aircraft allocation list (λίστα που στέλνεται στις αεροπορικές εταιρίες και περιέχει τους τύπους των αεροσκαφών που θα πραγματοποιήσουν την κάθε πτήση</a:t>
            </a:r>
            <a:r>
              <a:rPr lang="el-GR"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25653215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Εξυπηρέτηση επιβατών </a:t>
            </a:r>
            <a:r>
              <a:rPr lang="el-GR" sz="3000" b="0" dirty="0" smtClean="0">
                <a:solidFill>
                  <a:prstClr val="white"/>
                </a:solidFill>
              </a:rPr>
              <a:t>3/4</a:t>
            </a:r>
            <a:endParaRPr lang="el-GR" dirty="0"/>
          </a:p>
        </p:txBody>
      </p:sp>
      <p:sp>
        <p:nvSpPr>
          <p:cNvPr id="3" name="Θέση περιεχομένου 2"/>
          <p:cNvSpPr>
            <a:spLocks noGrp="1"/>
          </p:cNvSpPr>
          <p:nvPr>
            <p:ph idx="1"/>
          </p:nvPr>
        </p:nvSpPr>
        <p:spPr/>
        <p:txBody>
          <a:bodyPr/>
          <a:lstStyle/>
          <a:p>
            <a:pPr marL="0" indent="0">
              <a:buNone/>
            </a:pPr>
            <a:r>
              <a:rPr lang="en-US" b="1" dirty="0"/>
              <a:t>Prebookable </a:t>
            </a:r>
            <a:r>
              <a:rPr lang="en-US" b="1" dirty="0" smtClean="0"/>
              <a:t>services</a:t>
            </a:r>
            <a:endParaRPr lang="el-GR" b="1" dirty="0" smtClean="0"/>
          </a:p>
          <a:p>
            <a:r>
              <a:rPr lang="el-GR" dirty="0"/>
              <a:t>Είναι η υπηρεσία με την οποία ο επιβάτης έχει το δικαίωμα να επιλέξει κάποιες από τις παρεχόμενες υπηρεσίες κατά τη διάρκεια της πτήσης. Οι υπηρεσίες αυτές αναφέρονται στην προκράτηση θέσεων (prebook), στην επιλογή γεύματος (meal) και στην αγορά ειδών από τα πρώην αφορολόγητα είδη στο αεροπλάνο (on board sales).</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42450874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Εξυπηρέτηση επιβατών </a:t>
            </a:r>
            <a:r>
              <a:rPr lang="el-GR" sz="3000" b="0" dirty="0" smtClean="0">
                <a:solidFill>
                  <a:prstClr val="white"/>
                </a:solidFill>
              </a:rPr>
              <a:t>4/4</a:t>
            </a:r>
            <a:endParaRPr lang="el-GR" dirty="0"/>
          </a:p>
        </p:txBody>
      </p:sp>
      <p:sp>
        <p:nvSpPr>
          <p:cNvPr id="3" name="Θέση περιεχομένου 2"/>
          <p:cNvSpPr>
            <a:spLocks noGrp="1"/>
          </p:cNvSpPr>
          <p:nvPr>
            <p:ph idx="1"/>
          </p:nvPr>
        </p:nvSpPr>
        <p:spPr/>
        <p:txBody>
          <a:bodyPr/>
          <a:lstStyle/>
          <a:p>
            <a:pPr marL="0" indent="0">
              <a:buNone/>
            </a:pPr>
            <a:r>
              <a:rPr lang="el-GR" b="1" dirty="0"/>
              <a:t>Εμφάνιση και συμπεριφορά κατά τη διάρκεια του </a:t>
            </a:r>
            <a:r>
              <a:rPr lang="el-GR" b="1" dirty="0" smtClean="0"/>
              <a:t>ελέγχου</a:t>
            </a:r>
          </a:p>
          <a:p>
            <a:r>
              <a:rPr lang="el-GR" dirty="0" smtClean="0"/>
              <a:t>Κατά </a:t>
            </a:r>
            <a:r>
              <a:rPr lang="el-GR" dirty="0"/>
              <a:t>τη διάρκεια του ελέγχου εισιτηρίων και αποσκευών πρέπει να αντιμετωπίζονται οι επιβάτες ευδιάθετα. Η επαφή μαζί τους θα πρέπει να είναι </a:t>
            </a:r>
            <a:r>
              <a:rPr lang="el-GR" dirty="0" smtClean="0"/>
              <a:t>φιλική και </a:t>
            </a:r>
            <a:r>
              <a:rPr lang="el-GR" dirty="0"/>
              <a:t>ευγενική μέσα στα πλαίσια του </a:t>
            </a:r>
            <a:r>
              <a:rPr lang="el-GR" dirty="0" smtClean="0"/>
              <a:t>επαγγελματισμού.</a:t>
            </a:r>
          </a:p>
          <a:p>
            <a:r>
              <a:rPr lang="el-GR" dirty="0"/>
              <a:t>Οι εργαζόμενοι στο χώρο του αεροδρομίου </a:t>
            </a:r>
            <a:r>
              <a:rPr lang="el-GR" dirty="0" smtClean="0"/>
              <a:t>θα </a:t>
            </a:r>
            <a:r>
              <a:rPr lang="el-GR" dirty="0"/>
              <a:t>πρέπει να είναι ιδιαίτερα προσεκτικοί με την εμφάνισή </a:t>
            </a:r>
            <a:r>
              <a:rPr lang="el-GR" dirty="0" smtClean="0"/>
              <a:t>τους.</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17425104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Βασιλική Κατσώνη </a:t>
            </a:r>
            <a:r>
              <a:rPr lang="el-GR" sz="2000" dirty="0" smtClean="0"/>
              <a:t>2014. </a:t>
            </a:r>
            <a:r>
              <a:rPr lang="el-GR" sz="2000" dirty="0"/>
              <a:t>Βασιλική Κατσώνη. «Τουρισμός και Αερομεταφορές. </a:t>
            </a:r>
            <a:r>
              <a:rPr lang="el-GR" sz="2000" dirty="0" smtClean="0"/>
              <a:t>Ενότητα 9</a:t>
            </a:r>
            <a:r>
              <a:rPr lang="en-US" sz="2000" dirty="0" smtClean="0"/>
              <a:t>:</a:t>
            </a:r>
            <a:r>
              <a:rPr lang="el-GR" sz="2000" dirty="0"/>
              <a:t> Αερολιμένες - Handling Αεροδρομίου- Εξυπηρέτηση Επιβατών».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1809098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6249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Αερολιμένες </a:t>
            </a:r>
            <a:r>
              <a:rPr lang="el-GR" sz="3000" b="0" dirty="0" smtClean="0"/>
              <a:t>1/2</a:t>
            </a:r>
            <a:endParaRPr lang="el-GR" sz="3000" b="0" dirty="0"/>
          </a:p>
        </p:txBody>
      </p:sp>
      <p:sp>
        <p:nvSpPr>
          <p:cNvPr id="3" name="Θέση περιεχομένου 2"/>
          <p:cNvSpPr>
            <a:spLocks noGrp="1"/>
          </p:cNvSpPr>
          <p:nvPr>
            <p:ph idx="1"/>
          </p:nvPr>
        </p:nvSpPr>
        <p:spPr>
          <a:xfrm>
            <a:off x="457200" y="1340768"/>
            <a:ext cx="8435280" cy="5400600"/>
          </a:xfrm>
        </p:spPr>
        <p:txBody>
          <a:bodyPr>
            <a:noAutofit/>
          </a:bodyPr>
          <a:lstStyle/>
          <a:p>
            <a:r>
              <a:rPr lang="el-GR" dirty="0"/>
              <a:t>Οι αερολιμένες αποτελούν τμήμα του συνολικού συστήματος διαχείρισης της Εναέριας Κυκλοφορίας (Air Traffic Management</a:t>
            </a:r>
            <a:r>
              <a:rPr lang="el-GR" dirty="0" smtClean="0"/>
              <a:t>). Διακρίνονται σε Ιδιωτικούς και Δημόσιους.</a:t>
            </a:r>
            <a:r>
              <a:rPr lang="el-GR" b="1" dirty="0" smtClean="0"/>
              <a:t> </a:t>
            </a:r>
          </a:p>
          <a:p>
            <a:r>
              <a:rPr lang="el-GR" dirty="0" smtClean="0"/>
              <a:t>Αφορούν:</a:t>
            </a:r>
          </a:p>
          <a:p>
            <a:pPr lvl="1"/>
            <a:r>
              <a:rPr lang="el-GR" dirty="0" smtClean="0"/>
              <a:t>Το </a:t>
            </a:r>
            <a:r>
              <a:rPr lang="el-GR" dirty="0"/>
              <a:t>σύστημα πλευράς αέρα (έλεγχος προσέγγισης αεροσκαφών, διαχείριση κίνησης αεροσκαφών στο πεδίο ελιγμών</a:t>
            </a:r>
            <a:r>
              <a:rPr lang="el-GR" dirty="0" smtClean="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5052888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Αερολιμένες </a:t>
            </a:r>
            <a:r>
              <a:rPr lang="el-GR" sz="3000" b="0" dirty="0"/>
              <a:t>2</a:t>
            </a:r>
            <a:r>
              <a:rPr lang="el-GR" sz="3000" b="0" dirty="0" smtClean="0"/>
              <a:t>/2</a:t>
            </a:r>
            <a:endParaRPr lang="el-GR" sz="3000" b="0" dirty="0"/>
          </a:p>
        </p:txBody>
      </p:sp>
      <p:sp>
        <p:nvSpPr>
          <p:cNvPr id="3" name="Θέση περιεχομένου 2"/>
          <p:cNvSpPr>
            <a:spLocks noGrp="1"/>
          </p:cNvSpPr>
          <p:nvPr>
            <p:ph idx="1"/>
          </p:nvPr>
        </p:nvSpPr>
        <p:spPr>
          <a:xfrm>
            <a:off x="457200" y="1340768"/>
            <a:ext cx="8435280" cy="5400600"/>
          </a:xfrm>
        </p:spPr>
        <p:txBody>
          <a:bodyPr>
            <a:noAutofit/>
          </a:bodyPr>
          <a:lstStyle/>
          <a:p>
            <a:pPr marL="441325" lvl="1"/>
            <a:r>
              <a:rPr lang="el-GR" dirty="0" smtClean="0"/>
              <a:t>Το </a:t>
            </a:r>
            <a:r>
              <a:rPr lang="el-GR" dirty="0"/>
              <a:t>σύστημα πλευράς πόλης (πρόσβαση, ρήση εναλλακτικών μεταφορικών μέσων για τη μετάβαση του επιβάτη στον επόμενο ενδιάμεσο σταθμό ή και στον τελικό προορισμό</a:t>
            </a:r>
            <a:r>
              <a:rPr lang="el-GR" dirty="0" smtClean="0"/>
              <a:t>).</a:t>
            </a:r>
          </a:p>
          <a:p>
            <a:pPr marL="441325" lvl="1"/>
            <a:r>
              <a:rPr lang="el-GR" dirty="0" smtClean="0"/>
              <a:t>Το </a:t>
            </a:r>
            <a:r>
              <a:rPr lang="el-GR" dirty="0"/>
              <a:t>σύστημα του αεροσταθμού (ροές εντός αυτού για εξυπηρέτηση αφικνούμενων και αναχωρούντων επιβατών και αποσκευών, διαφορετικών πτήσεων Schengen και non-Schengen και λοιπά</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28179675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Διεθνής αερολιμένας </a:t>
            </a:r>
            <a:r>
              <a:rPr lang="el-GR" dirty="0" smtClean="0"/>
              <a:t>Αθηνών</a:t>
            </a:r>
            <a:br>
              <a:rPr lang="el-GR" dirty="0" smtClean="0"/>
            </a:br>
            <a:r>
              <a:rPr lang="el-GR" sz="3000" b="0" dirty="0" smtClean="0"/>
              <a:t>(</a:t>
            </a:r>
            <a:r>
              <a:rPr lang="en-US" sz="3000" b="0" dirty="0"/>
              <a:t>Athens International Airport, AIA</a:t>
            </a:r>
            <a:r>
              <a:rPr lang="en-US" sz="3000" b="0" dirty="0" smtClean="0"/>
              <a:t>)</a:t>
            </a:r>
            <a:r>
              <a:rPr lang="el-GR" sz="3000" b="0" dirty="0" smtClean="0"/>
              <a:t> 1/2</a:t>
            </a:r>
            <a:endParaRPr lang="el-GR" sz="3000" b="0" dirty="0"/>
          </a:p>
        </p:txBody>
      </p:sp>
      <p:sp>
        <p:nvSpPr>
          <p:cNvPr id="3" name="Θέση περιεχομένου 2"/>
          <p:cNvSpPr>
            <a:spLocks noGrp="1"/>
          </p:cNvSpPr>
          <p:nvPr>
            <p:ph idx="1"/>
          </p:nvPr>
        </p:nvSpPr>
        <p:spPr>
          <a:xfrm>
            <a:off x="457200" y="1340768"/>
            <a:ext cx="8363272" cy="5400600"/>
          </a:xfrm>
        </p:spPr>
        <p:txBody>
          <a:bodyPr>
            <a:noAutofit/>
          </a:bodyPr>
          <a:lstStyle/>
          <a:p>
            <a:r>
              <a:rPr lang="el-GR" dirty="0"/>
              <a:t>Στις 31 Ιουλίου 1995, η κυβέρνηση της Ελληνικής Δημοκρατίας και η ιδιωτική κοινοπραξία υπό την HOCHTIEF Aktiengesellschaft συνήψαν τη Σύμβαση Ανάπτυξης Αεροδρομίου (Σ.Α.Α.) με κοινό στόχο την ανάπτυξη του νέου διεθνή αερολιμένα στα Σπάτα, μέσω ενός συνεταιριστικού σχήματος Δημοσίου και Ιδιωτικού Τομέα</a:t>
            </a:r>
            <a:r>
              <a:rPr lang="el-GR" dirty="0" smtClean="0"/>
              <a:t>.</a:t>
            </a:r>
          </a:p>
          <a:p>
            <a:r>
              <a:rPr lang="el-GR" dirty="0"/>
              <a:t>Το νέο αεροδρόμιο της Αθήνας έχει χαρακτηριστεί, όχι  άδικα, ως το πιο σύγχρονο της Ευρώπης. Οι προδιαγραφές του δεν έχουν να ζηλέψουν τίποτε από μεγάλα κομβικά αεροδρόμια της υφηλίου.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7860967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Διεθνής αερολιμένας Αθηνών</a:t>
            </a:r>
            <a:br>
              <a:rPr lang="el-GR" dirty="0">
                <a:solidFill>
                  <a:prstClr val="white"/>
                </a:solidFill>
              </a:rPr>
            </a:br>
            <a:r>
              <a:rPr lang="el-GR" sz="3000" b="0" dirty="0">
                <a:solidFill>
                  <a:prstClr val="white"/>
                </a:solidFill>
              </a:rPr>
              <a:t>(</a:t>
            </a:r>
            <a:r>
              <a:rPr lang="en-US" sz="3000" b="0" dirty="0">
                <a:solidFill>
                  <a:prstClr val="white"/>
                </a:solidFill>
              </a:rPr>
              <a:t>Athens International Airport, AIA)</a:t>
            </a:r>
            <a:r>
              <a:rPr lang="el-GR" sz="3000" b="0" dirty="0">
                <a:solidFill>
                  <a:prstClr val="white"/>
                </a:solidFill>
              </a:rPr>
              <a:t> </a:t>
            </a:r>
            <a:r>
              <a:rPr lang="el-GR" sz="3000" b="0" dirty="0" smtClean="0">
                <a:solidFill>
                  <a:prstClr val="white"/>
                </a:solidFill>
              </a:rPr>
              <a:t>2/2</a:t>
            </a:r>
            <a:endParaRPr lang="el-GR" dirty="0"/>
          </a:p>
        </p:txBody>
      </p:sp>
      <p:sp>
        <p:nvSpPr>
          <p:cNvPr id="3" name="Θέση περιεχομένου 2"/>
          <p:cNvSpPr>
            <a:spLocks noGrp="1"/>
          </p:cNvSpPr>
          <p:nvPr>
            <p:ph idx="1"/>
          </p:nvPr>
        </p:nvSpPr>
        <p:spPr/>
        <p:txBody>
          <a:bodyPr>
            <a:normAutofit/>
          </a:bodyPr>
          <a:lstStyle/>
          <a:p>
            <a:pPr marL="0" indent="0">
              <a:buNone/>
            </a:pPr>
            <a:r>
              <a:rPr lang="el-GR" dirty="0"/>
              <a:t>Τα ορόσημα για την τελική δημιουργία του νέου αερολιμένα περιληπτικά είναι:</a:t>
            </a:r>
          </a:p>
          <a:p>
            <a:r>
              <a:rPr lang="el-GR" dirty="0" smtClean="0"/>
              <a:t>1995 </a:t>
            </a:r>
            <a:r>
              <a:rPr lang="el-GR" dirty="0"/>
              <a:t>υπογραφή Σύμβασης Ανάπτυξης </a:t>
            </a:r>
            <a:r>
              <a:rPr lang="el-GR" dirty="0" smtClean="0"/>
              <a:t>Αεροδρομίου.</a:t>
            </a:r>
            <a:endParaRPr lang="el-GR" dirty="0"/>
          </a:p>
          <a:p>
            <a:r>
              <a:rPr lang="el-GR" dirty="0" smtClean="0"/>
              <a:t>1996 </a:t>
            </a:r>
            <a:r>
              <a:rPr lang="el-GR" dirty="0"/>
              <a:t>τελετή </a:t>
            </a:r>
            <a:r>
              <a:rPr lang="el-GR" dirty="0" smtClean="0"/>
              <a:t>θεμελίωσης.</a:t>
            </a:r>
            <a:endParaRPr lang="el-GR" dirty="0"/>
          </a:p>
          <a:p>
            <a:r>
              <a:rPr lang="el-GR" dirty="0" smtClean="0"/>
              <a:t>1997 </a:t>
            </a:r>
            <a:r>
              <a:rPr lang="el-GR" dirty="0"/>
              <a:t>έναρξη </a:t>
            </a:r>
            <a:r>
              <a:rPr lang="el-GR" dirty="0" smtClean="0"/>
              <a:t>κατασκευής.</a:t>
            </a:r>
            <a:endParaRPr lang="el-GR" dirty="0"/>
          </a:p>
          <a:p>
            <a:r>
              <a:rPr lang="el-GR" dirty="0" smtClean="0"/>
              <a:t>Σεπτέμβριος </a:t>
            </a:r>
            <a:r>
              <a:rPr lang="el-GR" dirty="0"/>
              <a:t>2000 ολοκλήρωση </a:t>
            </a:r>
            <a:r>
              <a:rPr lang="el-GR" dirty="0" smtClean="0"/>
              <a:t>εργασιών.</a:t>
            </a:r>
            <a:endParaRPr lang="el-GR" dirty="0"/>
          </a:p>
          <a:p>
            <a:r>
              <a:rPr lang="el-GR" dirty="0" smtClean="0"/>
              <a:t>Οκτώβριος </a:t>
            </a:r>
            <a:r>
              <a:rPr lang="el-GR" dirty="0"/>
              <a:t>2000 έναρξη της 5μηνης περιόδου </a:t>
            </a:r>
            <a:r>
              <a:rPr lang="el-GR" dirty="0" smtClean="0"/>
              <a:t>δοκιμών.</a:t>
            </a:r>
            <a:endParaRPr lang="el-GR" dirty="0"/>
          </a:p>
          <a:p>
            <a:r>
              <a:rPr lang="el-GR" dirty="0" smtClean="0"/>
              <a:t>Μάρτιος </a:t>
            </a:r>
            <a:r>
              <a:rPr lang="el-GR" dirty="0"/>
              <a:t>2001 έναρξη λειτουργίας αεροδρομίου.</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37332985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Άλλα σημαντικά αεροδρόμια </a:t>
            </a:r>
            <a:r>
              <a:rPr lang="el-GR" dirty="0" smtClean="0"/>
              <a:t/>
            </a:r>
            <a:br>
              <a:rPr lang="el-GR" dirty="0" smtClean="0"/>
            </a:br>
            <a:r>
              <a:rPr lang="el-GR" dirty="0" smtClean="0"/>
              <a:t>της </a:t>
            </a:r>
            <a:r>
              <a:rPr lang="el-GR" dirty="0"/>
              <a:t>Ευρώπης</a:t>
            </a:r>
          </a:p>
        </p:txBody>
      </p:sp>
      <p:sp>
        <p:nvSpPr>
          <p:cNvPr id="3" name="Θέση περιεχομένου 2"/>
          <p:cNvSpPr>
            <a:spLocks noGrp="1"/>
          </p:cNvSpPr>
          <p:nvPr>
            <p:ph idx="1"/>
          </p:nvPr>
        </p:nvSpPr>
        <p:spPr/>
        <p:txBody>
          <a:bodyPr/>
          <a:lstStyle/>
          <a:p>
            <a:r>
              <a:rPr lang="el-GR" dirty="0"/>
              <a:t>Αεροδρόμιο Heathrow του </a:t>
            </a:r>
            <a:r>
              <a:rPr lang="el-GR" dirty="0" smtClean="0"/>
              <a:t>Λονδίνου.</a:t>
            </a:r>
            <a:endParaRPr lang="el-GR" dirty="0"/>
          </a:p>
          <a:p>
            <a:r>
              <a:rPr lang="el-GR" dirty="0"/>
              <a:t>Αεροδρόμιο του Μονάχου της Γερμανίας.</a:t>
            </a:r>
          </a:p>
          <a:p>
            <a:r>
              <a:rPr lang="el-GR" dirty="0"/>
              <a:t>Αεροδρόμιο του Παρισιού.</a:t>
            </a:r>
          </a:p>
          <a:p>
            <a:r>
              <a:rPr lang="el-GR" dirty="0"/>
              <a:t>Αεροδρόμιο της Ρώμης.</a:t>
            </a:r>
          </a:p>
          <a:p>
            <a:r>
              <a:rPr lang="el-GR" dirty="0"/>
              <a:t>Αεροδρόμιο του </a:t>
            </a:r>
            <a:r>
              <a:rPr lang="el-GR" dirty="0" smtClean="0"/>
              <a:t>Δουβλίνου.</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32360534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Στόχοι που </a:t>
            </a:r>
            <a:r>
              <a:rPr lang="el-GR" dirty="0"/>
              <a:t>αφορούν τη  διαδικασία του handling στο </a:t>
            </a:r>
            <a:r>
              <a:rPr lang="el-GR" dirty="0" smtClean="0"/>
              <a:t>αεροδρόμιο </a:t>
            </a:r>
            <a:r>
              <a:rPr lang="el-GR" sz="3000" b="0" dirty="0" smtClean="0"/>
              <a:t>1/3</a:t>
            </a:r>
            <a:endParaRPr lang="el-GR" sz="3000" b="0" dirty="0"/>
          </a:p>
        </p:txBody>
      </p:sp>
      <p:sp>
        <p:nvSpPr>
          <p:cNvPr id="3" name="Θέση περιεχομένου 2"/>
          <p:cNvSpPr>
            <a:spLocks noGrp="1"/>
          </p:cNvSpPr>
          <p:nvPr>
            <p:ph idx="1"/>
          </p:nvPr>
        </p:nvSpPr>
        <p:spPr>
          <a:xfrm>
            <a:off x="457200" y="1340768"/>
            <a:ext cx="8363272" cy="4896544"/>
          </a:xfrm>
        </p:spPr>
        <p:txBody>
          <a:bodyPr>
            <a:noAutofit/>
          </a:bodyPr>
          <a:lstStyle/>
          <a:p>
            <a:r>
              <a:rPr lang="el-GR" dirty="0"/>
              <a:t>Να παρέχουν την πλέον γρήγορη και αποτελεσματική μεταφορά από το έναν τύπο μεταφοράς στον άλλο, μέσω κατάλληλα σχεδιασμένων διευκολύνσεων και ελαχιστοποιώντας το handling των επιβατών, των αποσκευών, του φορτίου και του ταχυδρομείου.</a:t>
            </a:r>
          </a:p>
          <a:p>
            <a:r>
              <a:rPr lang="el-GR" dirty="0" smtClean="0"/>
              <a:t>Να </a:t>
            </a:r>
            <a:r>
              <a:rPr lang="el-GR" dirty="0"/>
              <a:t>επιτυγχάνουν την καλύτερη δυνατή προετοιμασία πτήσεως λαμβάνοντας υπόψη τα όρια ασφαλείας, χωρητικότητας και χρόνου που έχουν γίνει αποδεκτά ως πρότυπα από τη βιομηχανία και/ή από τη συγκεκριμένη εταιρία</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19847023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Στόχοι που αφορούν τη  διαδικασία του handling στο αεροδρόμιο </a:t>
            </a:r>
            <a:r>
              <a:rPr lang="el-GR" sz="3000" b="0" dirty="0" smtClean="0"/>
              <a:t>2/3</a:t>
            </a:r>
            <a:endParaRPr lang="el-GR" sz="3000" b="0" dirty="0"/>
          </a:p>
        </p:txBody>
      </p:sp>
      <p:sp>
        <p:nvSpPr>
          <p:cNvPr id="3" name="Θέση περιεχομένου 2"/>
          <p:cNvSpPr>
            <a:spLocks noGrp="1"/>
          </p:cNvSpPr>
          <p:nvPr>
            <p:ph idx="1"/>
          </p:nvPr>
        </p:nvSpPr>
        <p:spPr>
          <a:xfrm>
            <a:off x="457200" y="1340768"/>
            <a:ext cx="8363272" cy="5400600"/>
          </a:xfrm>
        </p:spPr>
        <p:txBody>
          <a:bodyPr>
            <a:noAutofit/>
          </a:bodyPr>
          <a:lstStyle/>
          <a:p>
            <a:r>
              <a:rPr lang="el-GR" dirty="0" smtClean="0"/>
              <a:t>Να </a:t>
            </a:r>
            <a:r>
              <a:rPr lang="el-GR" dirty="0"/>
              <a:t>προσφέρουν την υψηλότερη ποιότητα υπηρεσιών προς τους επιβάτες και πελάτες εντός των διαθεσίμων διευκολύνσεων με επαρκές κατάλληλα εκπαιδευμένο προσωπικό και εργαλεία.</a:t>
            </a:r>
          </a:p>
          <a:p>
            <a:r>
              <a:rPr lang="el-GR" dirty="0" smtClean="0"/>
              <a:t>Να </a:t>
            </a:r>
            <a:r>
              <a:rPr lang="el-GR" dirty="0"/>
              <a:t>επιτυγχάνουν το καλύτερο δυνατό handling  εδάφους μέσω τυποποιημένων διαδικασιών και σταθμίζοντας το handling  ανάλογα με τον όγκο της κίνησης και του διαθέσιμου χρόνου για handling  προσωπικού και εξοπλισμού.</a:t>
            </a:r>
          </a:p>
          <a:p>
            <a:r>
              <a:rPr lang="el-GR" dirty="0" smtClean="0"/>
              <a:t>Να </a:t>
            </a:r>
            <a:r>
              <a:rPr lang="el-GR" dirty="0"/>
              <a:t>εκμοντερνίζει εξοπλισμό και συστήματα, σύμφωνα με τις τελευταίες εξελίξεις με σκοπό να αναπτύξει την εξυπηρέτηση και να μειώσει προσπάθεια και κόστος.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14187074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Στόχοι που αφορούν τη  διαδικασία του handling στο αεροδρόμιο </a:t>
            </a:r>
            <a:r>
              <a:rPr lang="el-GR" sz="3000" b="0" dirty="0" smtClean="0">
                <a:solidFill>
                  <a:prstClr val="white"/>
                </a:solidFill>
              </a:rPr>
              <a:t>3/3</a:t>
            </a:r>
            <a:endParaRPr lang="el-GR" dirty="0"/>
          </a:p>
        </p:txBody>
      </p:sp>
      <p:sp>
        <p:nvSpPr>
          <p:cNvPr id="3" name="Θέση περιεχομένου 2"/>
          <p:cNvSpPr>
            <a:spLocks noGrp="1"/>
          </p:cNvSpPr>
          <p:nvPr>
            <p:ph idx="1"/>
          </p:nvPr>
        </p:nvSpPr>
        <p:spPr/>
        <p:txBody>
          <a:bodyPr/>
          <a:lstStyle/>
          <a:p>
            <a:r>
              <a:rPr lang="en-US" dirty="0"/>
              <a:t>Aircraft </a:t>
            </a:r>
            <a:r>
              <a:rPr lang="en-US" dirty="0" smtClean="0"/>
              <a:t>Handling</a:t>
            </a:r>
            <a:r>
              <a:rPr lang="el-GR" dirty="0" smtClean="0"/>
              <a:t>.</a:t>
            </a:r>
            <a:endParaRPr lang="en-US" dirty="0"/>
          </a:p>
          <a:p>
            <a:r>
              <a:rPr lang="el-GR" dirty="0"/>
              <a:t>Εξυπηρέτηση επιβατών και αποσκευών – </a:t>
            </a:r>
            <a:r>
              <a:rPr lang="en-US" dirty="0"/>
              <a:t>Passenger and baggage </a:t>
            </a:r>
            <a:r>
              <a:rPr lang="en-US" dirty="0" smtClean="0"/>
              <a:t>handling</a:t>
            </a:r>
            <a:r>
              <a:rPr lang="el-GR" dirty="0" smtClean="0"/>
              <a:t>.</a:t>
            </a:r>
            <a:endParaRPr lang="en-US" dirty="0"/>
          </a:p>
          <a:p>
            <a:r>
              <a:rPr lang="el-GR" dirty="0"/>
              <a:t>Καθαρισμός του εσωτερικού του αεροσκάφους – </a:t>
            </a:r>
            <a:r>
              <a:rPr lang="en-US" dirty="0"/>
              <a:t>Ramp handling (</a:t>
            </a:r>
            <a:r>
              <a:rPr lang="el-GR" dirty="0"/>
              <a:t>εξυπηρέτηση στο αεροσκάφος</a:t>
            </a:r>
            <a:r>
              <a:rPr lang="el-GR" dirty="0" smtClean="0"/>
              <a:t>).</a:t>
            </a:r>
            <a:endParaRPr lang="el-GR" dirty="0"/>
          </a:p>
          <a:p>
            <a:r>
              <a:rPr lang="en-US" dirty="0"/>
              <a:t>Handling </a:t>
            </a:r>
            <a:r>
              <a:rPr lang="el-GR" dirty="0"/>
              <a:t>φορτίου (</a:t>
            </a:r>
            <a:r>
              <a:rPr lang="en-US" dirty="0"/>
              <a:t>cargo</a:t>
            </a:r>
            <a:r>
              <a:rPr lang="en-US" dirty="0" smtClean="0"/>
              <a:t>)</a:t>
            </a:r>
            <a:r>
              <a:rPr lang="el-GR" dirty="0" smtClean="0"/>
              <a:t>.</a:t>
            </a:r>
            <a:endParaRPr lang="en-US" dirty="0"/>
          </a:p>
          <a:p>
            <a:r>
              <a:rPr lang="en-US" dirty="0"/>
              <a:t>Handling </a:t>
            </a:r>
            <a:r>
              <a:rPr lang="el-GR" dirty="0" smtClean="0"/>
              <a:t>ταχυδρομείου.</a:t>
            </a:r>
            <a:endParaRPr lang="el-GR" dirty="0"/>
          </a:p>
          <a:p>
            <a:r>
              <a:rPr lang="el-GR" dirty="0"/>
              <a:t>Κύρια είδη εξοπλισμού εξυπηρετήσεως επιβατών και </a:t>
            </a:r>
            <a:r>
              <a:rPr lang="el-GR" dirty="0" smtClean="0"/>
              <a:t>φορτίου.</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350410100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exo-opistho_simeiomata">
  <a:themeElements>
    <a:clrScheme name="Προσαρμοσμένο 2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exo-opistho_simeiomata</Template>
  <TotalTime>299</TotalTime>
  <Words>1328</Words>
  <Application>Microsoft Office PowerPoint</Application>
  <PresentationFormat>Προβολή στην οθόνη (4:3)</PresentationFormat>
  <Paragraphs>131</Paragraphs>
  <Slides>20</Slides>
  <Notes>8</Notes>
  <HiddenSlides>0</HiddenSlides>
  <MMClips>0</MMClips>
  <ScaleCrop>false</ScaleCrop>
  <HeadingPairs>
    <vt:vector size="4" baseType="variant">
      <vt:variant>
        <vt:lpstr>Θέμα</vt:lpstr>
      </vt:variant>
      <vt:variant>
        <vt:i4>2</vt:i4>
      </vt:variant>
      <vt:variant>
        <vt:lpstr>Τίτλοι διαφανειών</vt:lpstr>
      </vt:variant>
      <vt:variant>
        <vt:i4>20</vt:i4>
      </vt:variant>
    </vt:vector>
  </HeadingPairs>
  <TitlesOfParts>
    <vt:vector size="22" baseType="lpstr">
      <vt:lpstr>exo-opistho_simeiomata</vt:lpstr>
      <vt:lpstr>OC_template_updated</vt:lpstr>
      <vt:lpstr>Τουρισμός και Αερομεταφορές</vt:lpstr>
      <vt:lpstr>Αερολιμένες 1/2</vt:lpstr>
      <vt:lpstr>Αερολιμένες 2/2</vt:lpstr>
      <vt:lpstr>Διεθνής αερολιμένας Αθηνών (Athens International Airport, AIA) 1/2</vt:lpstr>
      <vt:lpstr>Διεθνής αερολιμένας Αθηνών (Athens International Airport, AIA) 2/2</vt:lpstr>
      <vt:lpstr>Άλλα σημαντικά αεροδρόμια  της Ευρώπης</vt:lpstr>
      <vt:lpstr>Στόχοι που αφορούν τη  διαδικασία του handling στο αεροδρόμιο 1/3</vt:lpstr>
      <vt:lpstr>Στόχοι που αφορούν τη  διαδικασία του handling στο αεροδρόμιο 2/3</vt:lpstr>
      <vt:lpstr>Στόχοι που αφορούν τη  διαδικασία του handling στο αεροδρόμιο 3/3</vt:lpstr>
      <vt:lpstr>Εξυπηρέτηση επιβατών 1/4</vt:lpstr>
      <vt:lpstr>Εξυπηρέτηση επιβατών 2/4</vt:lpstr>
      <vt:lpstr>Εξυπηρέτηση επιβατών 3/4</vt:lpstr>
      <vt:lpstr>Εξυπηρέτηση επιβατών 4/4</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Τουρισμός και Αερομεταφορές</dc:title>
  <dc:creator>opencourses@teiath.gr</dc:creator>
  <cp:lastModifiedBy>natasakar new</cp:lastModifiedBy>
  <cp:revision>9</cp:revision>
  <dcterms:created xsi:type="dcterms:W3CDTF">2015-04-20T08:55:17Z</dcterms:created>
  <dcterms:modified xsi:type="dcterms:W3CDTF">2015-06-26T10:49:43Z</dcterms:modified>
</cp:coreProperties>
</file>