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8" r:id="rId3"/>
  </p:sldMasterIdLst>
  <p:notesMasterIdLst>
    <p:notesMasterId r:id="rId28"/>
  </p:notesMasterIdLst>
  <p:handoutMasterIdLst>
    <p:handoutMasterId r:id="rId29"/>
  </p:handoutMasterIdLst>
  <p:sldIdLst>
    <p:sldId id="256" r:id="rId4"/>
    <p:sldId id="267" r:id="rId5"/>
    <p:sldId id="268" r:id="rId6"/>
    <p:sldId id="269" r:id="rId7"/>
    <p:sldId id="270" r:id="rId8"/>
    <p:sldId id="271" r:id="rId9"/>
    <p:sldId id="272" r:id="rId10"/>
    <p:sldId id="273" r:id="rId11"/>
    <p:sldId id="274" r:id="rId12"/>
    <p:sldId id="282" r:id="rId13"/>
    <p:sldId id="275" r:id="rId14"/>
    <p:sldId id="276" r:id="rId15"/>
    <p:sldId id="277" r:id="rId16"/>
    <p:sldId id="278" r:id="rId17"/>
    <p:sldId id="279" r:id="rId18"/>
    <p:sldId id="280" r:id="rId19"/>
    <p:sldId id="281" r:id="rId20"/>
    <p:sldId id="257" r:id="rId21"/>
    <p:sldId id="262" r:id="rId22"/>
    <p:sldId id="264" r:id="rId23"/>
    <p:sldId id="283" r:id="rId24"/>
    <p:sldId id="284" r:id="rId25"/>
    <p:sldId id="26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BA7DCBC1-28AA-4781-8FD3-93E86EC3216B}" type="datetimeFigureOut">
              <a:rPr lang="el-GR"/>
              <a:pPr>
                <a:defRPr/>
              </a:pPr>
              <a:t>2/7/2015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CD43A9D7-6CFE-402A-AD58-B4E6F78FFA5C}" type="slidenum">
              <a:rPr lang="el-GR"/>
              <a:pPr>
                <a:defRPr/>
              </a:pPr>
              <a:t>‹#›</a:t>
            </a:fld>
            <a:endParaRPr lang="el-GR"/>
          </a:p>
        </p:txBody>
      </p:sp>
    </p:spTree>
    <p:extLst>
      <p:ext uri="{BB962C8B-B14F-4D97-AF65-F5344CB8AC3E}">
        <p14:creationId xmlns:p14="http://schemas.microsoft.com/office/powerpoint/2010/main" val="2762106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9E4E008F-08B7-49E8-B6EE-A2913968A512}" type="datetimeFigureOut">
              <a:rPr lang="el-GR"/>
              <a:pPr>
                <a:defRPr/>
              </a:pPr>
              <a:t>2/7/2015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333CF6A2-79CB-49D7-9797-80D2E81A0BC3}" type="slidenum">
              <a:rPr lang="el-GR"/>
              <a:pPr>
                <a:defRPr/>
              </a:pPr>
              <a:t>‹#›</a:t>
            </a:fld>
            <a:endParaRPr lang="el-GR"/>
          </a:p>
        </p:txBody>
      </p:sp>
    </p:spTree>
    <p:extLst>
      <p:ext uri="{BB962C8B-B14F-4D97-AF65-F5344CB8AC3E}">
        <p14:creationId xmlns:p14="http://schemas.microsoft.com/office/powerpoint/2010/main" val="28268938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solidFill>
                <a:srgbClr val="FF0000"/>
              </a:solidFill>
            </a:endParaRPr>
          </a:p>
        </p:txBody>
      </p:sp>
      <p:sp>
        <p:nvSpPr>
          <p:cNvPr id="2662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976803A3-C35A-4361-88AD-788CF678720F}" type="slidenum">
              <a:rPr lang="el-GR" altLang="el-GR" smtClean="0"/>
              <a:pPr/>
              <a:t>0</a:t>
            </a:fld>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36867"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AB7282B8-46DA-46DD-847D-6BFA1754D715}" type="slidenum">
              <a:rPr lang="el-GR" altLang="el-GR" smtClean="0">
                <a:solidFill>
                  <a:srgbClr val="000000"/>
                </a:solidFill>
              </a:rPr>
              <a:pPr/>
              <a:t>10</a:t>
            </a:fld>
            <a:endParaRPr lang="el-GR" altLang="el-GR"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505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6C784E95-38B7-42F8-827B-7017CB683143}" type="slidenum">
              <a:rPr lang="el-GR" altLang="el-GR" smtClean="0"/>
              <a:pPr/>
              <a:t>17</a:t>
            </a:fld>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B3C8BA86-FC0A-49DE-AE2B-D9CFBCF67A00}" type="slidenum">
              <a:rPr lang="el-GR" altLang="el-GR" smtClean="0"/>
              <a:pPr/>
              <a:t>18</a:t>
            </a:fld>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9C8C976E-54B6-4474-99F8-E38558390554}" type="slidenum">
              <a:rPr lang="el-GR" altLang="el-GR" smtClean="0"/>
              <a:pPr/>
              <a:t>19</a:t>
            </a:fld>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2A6B5D8D-1551-41DC-8FB6-3B6267F46809}" type="slidenum">
              <a:rPr lang="el-GR" altLang="el-GR" smtClean="0"/>
              <a:pPr/>
              <a:t>22</a:t>
            </a:fld>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85738" indent="-185738">
              <a:buFontTx/>
              <a:buChar char="•"/>
            </a:pPr>
            <a:endParaRPr lang="el-GR" altLang="el-GR" smtClean="0"/>
          </a:p>
        </p:txBody>
      </p:sp>
      <p:sp>
        <p:nvSpPr>
          <p:cNvPr id="55299"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charset="0"/>
              </a:defRPr>
            </a:lvl1pPr>
            <a:lvl2pPr marL="742950" indent="-285750" defTabSz="990600">
              <a:defRPr>
                <a:solidFill>
                  <a:schemeClr val="tx1"/>
                </a:solidFill>
                <a:latin typeface="Arial" charset="0"/>
              </a:defRPr>
            </a:lvl2pPr>
            <a:lvl3pPr marL="1143000" indent="-228600" defTabSz="990600">
              <a:defRPr>
                <a:solidFill>
                  <a:schemeClr val="tx1"/>
                </a:solidFill>
                <a:latin typeface="Arial" charset="0"/>
              </a:defRPr>
            </a:lvl3pPr>
            <a:lvl4pPr marL="1600200" indent="-228600" defTabSz="990600">
              <a:defRPr>
                <a:solidFill>
                  <a:schemeClr val="tx1"/>
                </a:solidFill>
                <a:latin typeface="Arial" charset="0"/>
              </a:defRPr>
            </a:lvl4pPr>
            <a:lvl5pPr marL="2057400" indent="-228600" defTabSz="990600">
              <a:defRPr>
                <a:solidFill>
                  <a:schemeClr val="tx1"/>
                </a:solidFill>
                <a:latin typeface="Arial" charset="0"/>
              </a:defRPr>
            </a:lvl5pPr>
            <a:lvl6pPr marL="2514600" indent="-228600" defTabSz="990600" fontAlgn="base">
              <a:spcBef>
                <a:spcPct val="0"/>
              </a:spcBef>
              <a:spcAft>
                <a:spcPct val="0"/>
              </a:spcAft>
              <a:defRPr>
                <a:solidFill>
                  <a:schemeClr val="tx1"/>
                </a:solidFill>
                <a:latin typeface="Arial" charset="0"/>
              </a:defRPr>
            </a:lvl6pPr>
            <a:lvl7pPr marL="2971800" indent="-228600" defTabSz="990600" fontAlgn="base">
              <a:spcBef>
                <a:spcPct val="0"/>
              </a:spcBef>
              <a:spcAft>
                <a:spcPct val="0"/>
              </a:spcAft>
              <a:defRPr>
                <a:solidFill>
                  <a:schemeClr val="tx1"/>
                </a:solidFill>
                <a:latin typeface="Arial" charset="0"/>
              </a:defRPr>
            </a:lvl7pPr>
            <a:lvl8pPr marL="3429000" indent="-228600" defTabSz="990600" fontAlgn="base">
              <a:spcBef>
                <a:spcPct val="0"/>
              </a:spcBef>
              <a:spcAft>
                <a:spcPct val="0"/>
              </a:spcAft>
              <a:defRPr>
                <a:solidFill>
                  <a:schemeClr val="tx1"/>
                </a:solidFill>
                <a:latin typeface="Arial" charset="0"/>
              </a:defRPr>
            </a:lvl8pPr>
            <a:lvl9pPr marL="3886200" indent="-228600" defTabSz="990600" fontAlgn="base">
              <a:spcBef>
                <a:spcPct val="0"/>
              </a:spcBef>
              <a:spcAft>
                <a:spcPct val="0"/>
              </a:spcAft>
              <a:defRPr>
                <a:solidFill>
                  <a:schemeClr val="tx1"/>
                </a:solidFill>
                <a:latin typeface="Arial" charset="0"/>
              </a:defRPr>
            </a:lvl9pPr>
          </a:lstStyle>
          <a:p>
            <a:fld id="{8C27248C-BCF3-4A50-A03C-5AE6524F4764}" type="slidenum">
              <a:rPr lang="el-GR" altLang="el-GR" smtClean="0"/>
              <a:pPr/>
              <a:t>23</a:t>
            </a:fld>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8F3812F-46D5-4779-8C56-90282F48B9A0}" type="slidenum">
              <a:rPr lang="el-GR"/>
              <a:pPr>
                <a:defRPr/>
              </a:pPr>
              <a:t>‹#›</a:t>
            </a:fld>
            <a:endParaRPr lang="el-GR"/>
          </a:p>
        </p:txBody>
      </p:sp>
    </p:spTree>
    <p:extLst>
      <p:ext uri="{BB962C8B-B14F-4D97-AF65-F5344CB8AC3E}">
        <p14:creationId xmlns:p14="http://schemas.microsoft.com/office/powerpoint/2010/main" val="17041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A99E95B-CD4D-4DA5-927C-0C13BF8CDB83}" type="slidenum">
              <a:rPr lang="el-GR"/>
              <a:pPr>
                <a:defRPr/>
              </a:pPr>
              <a:t>‹#›</a:t>
            </a:fld>
            <a:endParaRPr lang="el-GR"/>
          </a:p>
        </p:txBody>
      </p:sp>
    </p:spTree>
    <p:extLst>
      <p:ext uri="{BB962C8B-B14F-4D97-AF65-F5344CB8AC3E}">
        <p14:creationId xmlns:p14="http://schemas.microsoft.com/office/powerpoint/2010/main" val="211284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6EBF63F0-7575-484A-98BD-C748EC1E820B}" type="slidenum">
              <a:rPr lang="el-GR"/>
              <a:pPr>
                <a:defRPr/>
              </a:pPr>
              <a:t>‹#›</a:t>
            </a:fld>
            <a:endParaRPr lang="el-GR"/>
          </a:p>
        </p:txBody>
      </p:sp>
    </p:spTree>
    <p:extLst>
      <p:ext uri="{BB962C8B-B14F-4D97-AF65-F5344CB8AC3E}">
        <p14:creationId xmlns:p14="http://schemas.microsoft.com/office/powerpoint/2010/main" val="1796137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66D1119-C942-47A0-AF99-D829FBCC3DDC}" type="slidenum">
              <a:rPr lang="el-GR"/>
              <a:pPr>
                <a:defRPr/>
              </a:pPr>
              <a:t>‹#›</a:t>
            </a:fld>
            <a:endParaRPr lang="el-GR"/>
          </a:p>
        </p:txBody>
      </p:sp>
    </p:spTree>
    <p:extLst>
      <p:ext uri="{BB962C8B-B14F-4D97-AF65-F5344CB8AC3E}">
        <p14:creationId xmlns:p14="http://schemas.microsoft.com/office/powerpoint/2010/main" val="890530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FE0C790-19BF-459E-B5DE-5EBBE869964E}" type="slidenum">
              <a:rPr lang="el-GR"/>
              <a:pPr>
                <a:defRPr/>
              </a:pPr>
              <a:t>‹#›</a:t>
            </a:fld>
            <a:endParaRPr lang="el-GR"/>
          </a:p>
        </p:txBody>
      </p:sp>
    </p:spTree>
    <p:extLst>
      <p:ext uri="{BB962C8B-B14F-4D97-AF65-F5344CB8AC3E}">
        <p14:creationId xmlns:p14="http://schemas.microsoft.com/office/powerpoint/2010/main" val="3492448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15E0C37-DCAD-4D6D-8B5E-8F71A5DBA8FD}" type="slidenum">
              <a:rPr lang="el-GR"/>
              <a:pPr>
                <a:defRPr/>
              </a:pPr>
              <a:t>‹#›</a:t>
            </a:fld>
            <a:endParaRPr lang="el-GR"/>
          </a:p>
        </p:txBody>
      </p:sp>
    </p:spTree>
    <p:extLst>
      <p:ext uri="{BB962C8B-B14F-4D97-AF65-F5344CB8AC3E}">
        <p14:creationId xmlns:p14="http://schemas.microsoft.com/office/powerpoint/2010/main" val="1965383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823DAA8F-D05F-4836-BE2C-996C03BB688D}" type="slidenum">
              <a:rPr lang="el-GR"/>
              <a:pPr>
                <a:defRPr/>
              </a:pPr>
              <a:t>‹#›</a:t>
            </a:fld>
            <a:endParaRPr lang="el-GR"/>
          </a:p>
        </p:txBody>
      </p:sp>
    </p:spTree>
    <p:extLst>
      <p:ext uri="{BB962C8B-B14F-4D97-AF65-F5344CB8AC3E}">
        <p14:creationId xmlns:p14="http://schemas.microsoft.com/office/powerpoint/2010/main" val="274340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783C84DD-F3F8-4756-A638-C024BE77F564}" type="slidenum">
              <a:rPr lang="el-GR"/>
              <a:pPr>
                <a:defRPr/>
              </a:pPr>
              <a:t>‹#›</a:t>
            </a:fld>
            <a:endParaRPr lang="el-GR"/>
          </a:p>
        </p:txBody>
      </p:sp>
    </p:spTree>
    <p:extLst>
      <p:ext uri="{BB962C8B-B14F-4D97-AF65-F5344CB8AC3E}">
        <p14:creationId xmlns:p14="http://schemas.microsoft.com/office/powerpoint/2010/main" val="1741805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1AEA1CC-7BE7-425E-A58C-188A48A5FEBF}" type="slidenum">
              <a:rPr lang="el-GR"/>
              <a:pPr>
                <a:defRPr/>
              </a:pPr>
              <a:t>‹#›</a:t>
            </a:fld>
            <a:endParaRPr lang="el-GR"/>
          </a:p>
        </p:txBody>
      </p:sp>
    </p:spTree>
    <p:extLst>
      <p:ext uri="{BB962C8B-B14F-4D97-AF65-F5344CB8AC3E}">
        <p14:creationId xmlns:p14="http://schemas.microsoft.com/office/powerpoint/2010/main" val="1341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7495A57-3E89-4DCC-909D-4DA1E840E895}" type="slidenum">
              <a:rPr lang="el-GR"/>
              <a:pPr>
                <a:defRPr/>
              </a:pPr>
              <a:t>‹#›</a:t>
            </a:fld>
            <a:endParaRPr lang="el-GR"/>
          </a:p>
        </p:txBody>
      </p:sp>
    </p:spTree>
    <p:extLst>
      <p:ext uri="{BB962C8B-B14F-4D97-AF65-F5344CB8AC3E}">
        <p14:creationId xmlns:p14="http://schemas.microsoft.com/office/powerpoint/2010/main" val="602985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8ADD147-8CC0-4D03-A46D-180516CF601C}" type="slidenum">
              <a:rPr lang="el-GR"/>
              <a:pPr>
                <a:defRPr/>
              </a:pPr>
              <a:t>‹#›</a:t>
            </a:fld>
            <a:endParaRPr lang="el-GR"/>
          </a:p>
        </p:txBody>
      </p:sp>
    </p:spTree>
    <p:extLst>
      <p:ext uri="{BB962C8B-B14F-4D97-AF65-F5344CB8AC3E}">
        <p14:creationId xmlns:p14="http://schemas.microsoft.com/office/powerpoint/2010/main" val="244146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B384DAC-D78A-46E9-A6ED-07492B8136E5}" type="slidenum">
              <a:rPr lang="el-GR"/>
              <a:pPr>
                <a:defRPr/>
              </a:pPr>
              <a:t>‹#›</a:t>
            </a:fld>
            <a:endParaRPr lang="el-GR"/>
          </a:p>
        </p:txBody>
      </p:sp>
    </p:spTree>
    <p:extLst>
      <p:ext uri="{BB962C8B-B14F-4D97-AF65-F5344CB8AC3E}">
        <p14:creationId xmlns:p14="http://schemas.microsoft.com/office/powerpoint/2010/main" val="2542681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9BC8A67-BFB7-441F-B16F-32512F03D124}" type="slidenum">
              <a:rPr lang="el-GR"/>
              <a:pPr>
                <a:defRPr/>
              </a:pPr>
              <a:t>‹#›</a:t>
            </a:fld>
            <a:endParaRPr lang="el-GR"/>
          </a:p>
        </p:txBody>
      </p:sp>
    </p:spTree>
    <p:extLst>
      <p:ext uri="{BB962C8B-B14F-4D97-AF65-F5344CB8AC3E}">
        <p14:creationId xmlns:p14="http://schemas.microsoft.com/office/powerpoint/2010/main" val="661626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p:spPr>
        <p:txBody>
          <a:bodyPr/>
          <a:lstStyle>
            <a:lvl1pPr>
              <a:defRPr/>
            </a:lvl1pPr>
          </a:lstStyle>
          <a:p>
            <a:pPr>
              <a:defRPr/>
            </a:pPr>
            <a:endParaRPr lang="el-GR"/>
          </a:p>
        </p:txBody>
      </p:sp>
      <p:sp>
        <p:nvSpPr>
          <p:cNvPr id="3" name="Θέση υποσέλιδου 2"/>
          <p:cNvSpPr>
            <a:spLocks noGrp="1"/>
          </p:cNvSpPr>
          <p:nvPr>
            <p:ph type="ftr" sz="quarter" idx="11"/>
          </p:nvPr>
        </p:nvSpPr>
        <p:spPr>
          <a:xfrm>
            <a:off x="3124200" y="6356350"/>
            <a:ext cx="2895600" cy="365125"/>
          </a:xfrm>
        </p:spPr>
        <p:txBody>
          <a:bodyPr/>
          <a:lstStyle>
            <a:lvl1pPr>
              <a:defRPr/>
            </a:lvl1pPr>
          </a:lstStyle>
          <a:p>
            <a:pPr>
              <a:defRPr/>
            </a:pPr>
            <a:endParaRPr lang="el-GR"/>
          </a:p>
        </p:txBody>
      </p:sp>
      <p:sp>
        <p:nvSpPr>
          <p:cNvPr id="4" name="Θέση αριθμού διαφάνειας 3"/>
          <p:cNvSpPr>
            <a:spLocks noGrp="1"/>
          </p:cNvSpPr>
          <p:nvPr>
            <p:ph type="sldNum" sz="quarter" idx="12"/>
          </p:nvPr>
        </p:nvSpPr>
        <p:spPr>
          <a:xfrm>
            <a:off x="6553200" y="6356350"/>
            <a:ext cx="2133600" cy="365125"/>
          </a:xfrm>
        </p:spPr>
        <p:txBody>
          <a:bodyPr/>
          <a:lstStyle>
            <a:lvl1pPr>
              <a:defRPr/>
            </a:lvl1pPr>
          </a:lstStyle>
          <a:p>
            <a:pPr>
              <a:defRPr/>
            </a:pPr>
            <a:fld id="{B65CD369-E8A7-47DE-9CF2-8CF061FC9B01}" type="slidenum">
              <a:rPr lang="el-GR"/>
              <a:pPr>
                <a:defRPr/>
              </a:pPr>
              <a:t>‹#›</a:t>
            </a:fld>
            <a:endParaRPr lang="el-GR"/>
          </a:p>
        </p:txBody>
      </p:sp>
    </p:spTree>
    <p:extLst>
      <p:ext uri="{BB962C8B-B14F-4D97-AF65-F5344CB8AC3E}">
        <p14:creationId xmlns:p14="http://schemas.microsoft.com/office/powerpoint/2010/main" val="2320023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3126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7147527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501407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652350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309026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2477414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207964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66921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D282606-0C47-41F9-872B-CB4F64607423}" type="slidenum">
              <a:rPr lang="el-GR"/>
              <a:pPr>
                <a:defRPr/>
              </a:pPr>
              <a:t>‹#›</a:t>
            </a:fld>
            <a:endParaRPr lang="el-GR"/>
          </a:p>
        </p:txBody>
      </p:sp>
    </p:spTree>
    <p:extLst>
      <p:ext uri="{BB962C8B-B14F-4D97-AF65-F5344CB8AC3E}">
        <p14:creationId xmlns:p14="http://schemas.microsoft.com/office/powerpoint/2010/main" val="2603503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3253525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8461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C7E376E-E181-4622-A7CB-8614B91FED71}" type="slidenum">
              <a:rPr lang="el-GR"/>
              <a:pPr>
                <a:defRPr/>
              </a:pPr>
              <a:t>‹#›</a:t>
            </a:fld>
            <a:endParaRPr lang="el-GR"/>
          </a:p>
        </p:txBody>
      </p:sp>
    </p:spTree>
    <p:extLst>
      <p:ext uri="{BB962C8B-B14F-4D97-AF65-F5344CB8AC3E}">
        <p14:creationId xmlns:p14="http://schemas.microsoft.com/office/powerpoint/2010/main" val="53964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669B4049-2FBC-41A1-986E-3C10E5B3717B}" type="slidenum">
              <a:rPr lang="el-GR"/>
              <a:pPr>
                <a:defRPr/>
              </a:pPr>
              <a:t>‹#›</a:t>
            </a:fld>
            <a:endParaRPr lang="el-GR"/>
          </a:p>
        </p:txBody>
      </p:sp>
    </p:spTree>
    <p:extLst>
      <p:ext uri="{BB962C8B-B14F-4D97-AF65-F5344CB8AC3E}">
        <p14:creationId xmlns:p14="http://schemas.microsoft.com/office/powerpoint/2010/main" val="848127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88082D0E-3A0A-40DA-8B18-3105AF4A081C}" type="slidenum">
              <a:rPr lang="el-GR"/>
              <a:pPr>
                <a:defRPr/>
              </a:pPr>
              <a:t>‹#›</a:t>
            </a:fld>
            <a:endParaRPr lang="el-GR"/>
          </a:p>
        </p:txBody>
      </p:sp>
    </p:spTree>
    <p:extLst>
      <p:ext uri="{BB962C8B-B14F-4D97-AF65-F5344CB8AC3E}">
        <p14:creationId xmlns:p14="http://schemas.microsoft.com/office/powerpoint/2010/main" val="314274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78B7BF77-509A-414F-8B6D-A2BCB3717E34}" type="slidenum">
              <a:rPr lang="el-GR"/>
              <a:pPr>
                <a:defRPr/>
              </a:pPr>
              <a:t>‹#›</a:t>
            </a:fld>
            <a:endParaRPr lang="el-GR"/>
          </a:p>
        </p:txBody>
      </p:sp>
    </p:spTree>
    <p:extLst>
      <p:ext uri="{BB962C8B-B14F-4D97-AF65-F5344CB8AC3E}">
        <p14:creationId xmlns:p14="http://schemas.microsoft.com/office/powerpoint/2010/main" val="261971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033DCC7C-B0EB-4605-9853-9C2E7E452117}" type="slidenum">
              <a:rPr lang="el-GR"/>
              <a:pPr>
                <a:defRPr/>
              </a:pPr>
              <a:t>‹#›</a:t>
            </a:fld>
            <a:endParaRPr lang="el-GR"/>
          </a:p>
        </p:txBody>
      </p:sp>
    </p:spTree>
    <p:extLst>
      <p:ext uri="{BB962C8B-B14F-4D97-AF65-F5344CB8AC3E}">
        <p14:creationId xmlns:p14="http://schemas.microsoft.com/office/powerpoint/2010/main" val="65430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80CF2FE-8F30-4759-B3C9-91063D876F3E}" type="slidenum">
              <a:rPr lang="el-GR"/>
              <a:pPr>
                <a:defRPr/>
              </a:pPr>
              <a:t>‹#›</a:t>
            </a:fld>
            <a:endParaRPr lang="el-GR"/>
          </a:p>
        </p:txBody>
      </p:sp>
    </p:spTree>
    <p:extLst>
      <p:ext uri="{BB962C8B-B14F-4D97-AF65-F5344CB8AC3E}">
        <p14:creationId xmlns:p14="http://schemas.microsoft.com/office/powerpoint/2010/main" val="4232872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solidFill>
              </a:defRPr>
            </a:lvl1pPr>
          </a:lstStyle>
          <a:p>
            <a:pPr>
              <a:defRPr/>
            </a:pPr>
            <a:fld id="{8B75F4B3-20F4-4A6D-AB5E-7124B19FA21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6" r:id="rId1"/>
    <p:sldLayoutId id="2147483705" r:id="rId2"/>
    <p:sldLayoutId id="2147483704" r:id="rId3"/>
    <p:sldLayoutId id="2147483703" r:id="rId4"/>
    <p:sldLayoutId id="2147483702" r:id="rId5"/>
    <p:sldLayoutId id="2147483701" r:id="rId6"/>
    <p:sldLayoutId id="2147483700" r:id="rId7"/>
    <p:sldLayoutId id="2147483699" r:id="rId8"/>
    <p:sldLayoutId id="2147483698" r:id="rId9"/>
    <p:sldLayoutId id="2147483697"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229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solidFill>
              </a:defRPr>
            </a:lvl1pPr>
          </a:lstStyle>
          <a:p>
            <a:pPr>
              <a:defRPr/>
            </a:pPr>
            <a:fld id="{1E80394D-0707-4C60-89FE-1B2D74ABD139}"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12" r:id="rId5"/>
    <p:sldLayoutId id="2147483711" r:id="rId6"/>
    <p:sldLayoutId id="2147483710" r:id="rId7"/>
    <p:sldLayoutId id="2147483709" r:id="rId8"/>
    <p:sldLayoutId id="2147483708" r:id="rId9"/>
    <p:sldLayoutId id="2147483707" r:id="rId10"/>
    <p:sldLayoutId id="2147483717" r:id="rId11"/>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1346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4213" y="1341438"/>
            <a:ext cx="7772400" cy="1470025"/>
          </a:xfrm>
        </p:spPr>
        <p:txBody>
          <a:bodyPr rtlCol="0">
            <a:normAutofit/>
          </a:bodyPr>
          <a:lstStyle/>
          <a:p>
            <a:pPr lvl="1" fontAlgn="auto">
              <a:spcBef>
                <a:spcPts val="0"/>
              </a:spcBef>
              <a:spcAft>
                <a:spcPts val="0"/>
              </a:spcAft>
              <a:defRPr/>
            </a:pPr>
            <a:r>
              <a:rPr lang="el-GR" sz="4400" dirty="0">
                <a:solidFill>
                  <a:prstClr val="black"/>
                </a:solidFill>
                <a:latin typeface="Calibri"/>
              </a:rPr>
              <a:t>Μελάνια και </a:t>
            </a:r>
            <a:r>
              <a:rPr lang="el-GR" sz="4400" dirty="0" err="1">
                <a:solidFill>
                  <a:prstClr val="black"/>
                </a:solidFill>
                <a:latin typeface="Calibri"/>
              </a:rPr>
              <a:t>επικαλυπτικά</a:t>
            </a:r>
            <a:r>
              <a:rPr lang="el-GR" sz="4400" dirty="0">
                <a:solidFill>
                  <a:prstClr val="black"/>
                </a:solidFill>
                <a:latin typeface="Calibri"/>
              </a:rPr>
              <a:t> (Ε)</a:t>
            </a:r>
            <a:endParaRPr lang="el-GR" sz="3600" dirty="0">
              <a:latin typeface="+mn-lt"/>
            </a:endParaRPr>
          </a:p>
        </p:txBody>
      </p:sp>
      <p:sp>
        <p:nvSpPr>
          <p:cNvPr id="3" name="Υπότιτλος 2"/>
          <p:cNvSpPr>
            <a:spLocks noGrp="1"/>
          </p:cNvSpPr>
          <p:nvPr>
            <p:ph type="subTitle" idx="1"/>
          </p:nvPr>
        </p:nvSpPr>
        <p:spPr>
          <a:xfrm>
            <a:off x="0" y="3097213"/>
            <a:ext cx="9144000" cy="1987550"/>
          </a:xfrm>
        </p:spPr>
        <p:txBody>
          <a:bodyPr rtlCol="0">
            <a:normAutofit lnSpcReduction="10000"/>
          </a:bodyPr>
          <a:lstStyle/>
          <a:p>
            <a:pPr fontAlgn="auto">
              <a:spcAft>
                <a:spcPts val="0"/>
              </a:spcAft>
              <a:buFont typeface="Arial" pitchFamily="34" charset="0"/>
              <a:buNone/>
              <a:defRPr/>
            </a:pPr>
            <a:r>
              <a:rPr lang="el-GR" sz="2600" b="1" dirty="0">
                <a:solidFill>
                  <a:prstClr val="black"/>
                </a:solidFill>
              </a:rPr>
              <a:t>Ενότητα </a:t>
            </a:r>
            <a:r>
              <a:rPr lang="el-GR" sz="2600" b="1" dirty="0" smtClean="0">
                <a:solidFill>
                  <a:prstClr val="black"/>
                </a:solidFill>
              </a:rPr>
              <a:t>11</a:t>
            </a:r>
            <a:r>
              <a:rPr lang="el-GR" sz="2600" dirty="0" smtClean="0">
                <a:solidFill>
                  <a:prstClr val="black"/>
                </a:solidFill>
              </a:rPr>
              <a:t>:</a:t>
            </a:r>
            <a:r>
              <a:rPr lang="en-US" sz="2600" dirty="0" smtClean="0">
                <a:solidFill>
                  <a:prstClr val="black"/>
                </a:solidFill>
              </a:rPr>
              <a:t> </a:t>
            </a:r>
            <a:r>
              <a:rPr lang="el-GR" sz="2600" dirty="0"/>
              <a:t>Έλεγχος των οπτικών ιδιοτήτων των μελανιών εκτύπωσης</a:t>
            </a:r>
            <a:endParaRPr lang="en-US" sz="2600" dirty="0" smtClean="0">
              <a:solidFill>
                <a:prstClr val="black"/>
              </a:solidFill>
            </a:endParaRPr>
          </a:p>
          <a:p>
            <a:pPr fontAlgn="auto">
              <a:spcAft>
                <a:spcPts val="0"/>
              </a:spcAft>
              <a:buFont typeface="Arial" pitchFamily="34" charset="0"/>
              <a:buNone/>
              <a:defRPr/>
            </a:pPr>
            <a:endParaRPr lang="en-US" sz="2200" dirty="0">
              <a:solidFill>
                <a:prstClr val="black"/>
              </a:solidFill>
            </a:endParaRPr>
          </a:p>
          <a:p>
            <a:pPr fontAlgn="auto">
              <a:spcAft>
                <a:spcPts val="0"/>
              </a:spcAft>
              <a:buFont typeface="Arial" pitchFamily="34" charset="0"/>
              <a:buNone/>
              <a:defRPr/>
            </a:pPr>
            <a:r>
              <a:rPr lang="el-GR" altLang="el-GR" sz="2200" dirty="0">
                <a:solidFill>
                  <a:prstClr val="black"/>
                </a:solidFill>
              </a:rPr>
              <a:t>Δρ. </a:t>
            </a:r>
            <a:r>
              <a:rPr lang="el-GR" altLang="el-GR" sz="2200" dirty="0" err="1">
                <a:solidFill>
                  <a:prstClr val="black"/>
                </a:solidFill>
              </a:rPr>
              <a:t>Σταματίνα</a:t>
            </a:r>
            <a:r>
              <a:rPr lang="el-GR" altLang="el-GR" sz="2200" dirty="0">
                <a:solidFill>
                  <a:prstClr val="black"/>
                </a:solidFill>
              </a:rPr>
              <a:t> Θεοχάρη Καθηγήτρια Εφαρμογών</a:t>
            </a:r>
          </a:p>
          <a:p>
            <a:pPr fontAlgn="auto">
              <a:spcAft>
                <a:spcPts val="0"/>
              </a:spcAft>
              <a:buFont typeface="Arial" pitchFamily="34" charset="0"/>
              <a:buNone/>
              <a:defRPr/>
            </a:pPr>
            <a:r>
              <a:rPr lang="el-GR" altLang="el-GR" sz="2200" dirty="0">
                <a:solidFill>
                  <a:prstClr val="black"/>
                </a:solidFill>
              </a:rPr>
              <a:t>Τμήμα Γραφιστικής/Κατεύθυνση Τεχνολογίας Γραφικών Τεχνών</a:t>
            </a:r>
          </a:p>
        </p:txBody>
      </p:sp>
      <p:pic>
        <p:nvPicPr>
          <p:cNvPr id="25603"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75" y="476250"/>
            <a:ext cx="85407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88" y="476250"/>
            <a:ext cx="6826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241425" y="631825"/>
            <a:ext cx="6661150" cy="338138"/>
          </a:xfrm>
          <a:prstGeom prst="rect">
            <a:avLst/>
          </a:prstGeom>
        </p:spPr>
        <p:txBody>
          <a:bodyPr>
            <a:spAutoFit/>
          </a:bodyPr>
          <a:lstStyle/>
          <a:p>
            <a:pPr algn="ctr">
              <a:defRPr/>
            </a:pPr>
            <a:r>
              <a:rPr lang="el-GR" sz="1600" dirty="0">
                <a:latin typeface="+mn-lt"/>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1"/>
          <p:cNvSpPr>
            <a:spLocks noGrp="1"/>
          </p:cNvSpPr>
          <p:nvPr>
            <p:ph type="title" idx="4294967295"/>
          </p:nvPr>
        </p:nvSpPr>
        <p:spPr>
          <a:xfrm>
            <a:off x="0" y="115888"/>
            <a:ext cx="9144000" cy="909637"/>
          </a:xfrm>
        </p:spPr>
        <p:txBody>
          <a:bodyPr/>
          <a:lstStyle/>
          <a:p>
            <a:r>
              <a:rPr lang="el-GR" altLang="el-GR" smtClean="0">
                <a:solidFill>
                  <a:srgbClr val="004A82"/>
                </a:solidFill>
              </a:rPr>
              <a:t>Β΄μέρος</a:t>
            </a:r>
          </a:p>
        </p:txBody>
      </p:sp>
      <p:sp>
        <p:nvSpPr>
          <p:cNvPr id="58371" name="Θέση περιεχομένου 2"/>
          <p:cNvSpPr>
            <a:spLocks noGrp="1"/>
          </p:cNvSpPr>
          <p:nvPr>
            <p:ph idx="4294967295"/>
          </p:nvPr>
        </p:nvSpPr>
        <p:spPr>
          <a:xfrm>
            <a:off x="457200" y="1412875"/>
            <a:ext cx="8229600" cy="4824413"/>
          </a:xfrm>
        </p:spPr>
        <p:txBody>
          <a:bodyPr/>
          <a:lstStyle/>
          <a:p>
            <a:pPr>
              <a:lnSpc>
                <a:spcPct val="114000"/>
              </a:lnSpc>
              <a:spcBef>
                <a:spcPts val="1200"/>
              </a:spcBef>
            </a:pPr>
            <a:r>
              <a:rPr lang="el-GR" altLang="el-GR" sz="2400" smtClean="0"/>
              <a:t>Ακολουθεί η εξάσκηση στην μέτρηση της στιλπνότητας εκτυπωμένων μελανιών/ βερνικιών και στον έλεγχο των χρωματικών χαρακτηριστικών τους με τη χρήση φασματοφωτομέτρου (</a:t>
            </a:r>
            <a:r>
              <a:rPr lang="en-US" altLang="el-GR" sz="2400" smtClean="0"/>
              <a:t>CIE Lab, </a:t>
            </a:r>
            <a:r>
              <a:rPr lang="el-GR" altLang="el-GR" sz="2400" smtClean="0"/>
              <a:t>ΔΕ, φάσμα ανάκλασης, πυκνότητα εκτύπωσης</a:t>
            </a:r>
            <a:r>
              <a:rPr lang="en-US" altLang="el-GR" sz="2400" smtClean="0"/>
              <a:t> D</a:t>
            </a:r>
            <a:r>
              <a:rPr lang="el-GR" altLang="el-GR" sz="2400" smtClean="0"/>
              <a:t>), ενώ τελικά ακολουθεί η εξάσκηση στην επεξεργασία των μετρήσεων και στην κατασκευή διαγραμμάτων.</a:t>
            </a:r>
          </a:p>
          <a:p>
            <a:pPr>
              <a:lnSpc>
                <a:spcPct val="114000"/>
              </a:lnSpc>
              <a:spcBef>
                <a:spcPts val="1200"/>
              </a:spcBef>
            </a:pPr>
            <a:endParaRPr lang="el-GR" altLang="el-GR" sz="2400" smtClean="0"/>
          </a:p>
        </p:txBody>
      </p:sp>
      <p:sp>
        <p:nvSpPr>
          <p:cNvPr id="58372" name="Θέση αριθμού διαφάνειας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fld id="{D14FA5B9-78CA-4939-8941-C21E5ACF95DF}" type="slidenum">
              <a:rPr lang="el-GR" altLang="el-GR" sz="1200">
                <a:solidFill>
                  <a:srgbClr val="000000"/>
                </a:solidFill>
              </a:rPr>
              <a:pPr algn="r"/>
              <a:t>9</a:t>
            </a:fld>
            <a:endParaRPr lang="el-GR" altLang="el-GR" sz="120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1"/>
          <p:cNvSpPr>
            <a:spLocks noGrp="1"/>
          </p:cNvSpPr>
          <p:nvPr>
            <p:ph type="title"/>
          </p:nvPr>
        </p:nvSpPr>
        <p:spPr>
          <a:xfrm>
            <a:off x="0" y="115888"/>
            <a:ext cx="9144000" cy="909637"/>
          </a:xfrm>
        </p:spPr>
        <p:txBody>
          <a:bodyPr/>
          <a:lstStyle/>
          <a:p>
            <a:r>
              <a:rPr lang="el-GR" altLang="el-GR" sz="4400" smtClean="0"/>
              <a:t>Μέτρηση στιλπνότητας</a:t>
            </a:r>
            <a:endParaRPr lang="el-GR" altLang="el-GR" smtClean="0"/>
          </a:p>
        </p:txBody>
      </p:sp>
      <p:sp>
        <p:nvSpPr>
          <p:cNvPr id="35842" name="Θέση περιεχομένου 2"/>
          <p:cNvSpPr>
            <a:spLocks noGrp="1"/>
          </p:cNvSpPr>
          <p:nvPr>
            <p:ph idx="1"/>
          </p:nvPr>
        </p:nvSpPr>
        <p:spPr>
          <a:xfrm>
            <a:off x="827088" y="1412875"/>
            <a:ext cx="3744912" cy="4824413"/>
          </a:xfrm>
        </p:spPr>
        <p:txBody>
          <a:bodyPr/>
          <a:lstStyle/>
          <a:p>
            <a:pPr marL="0" indent="0" algn="just">
              <a:buFont typeface="Arial" charset="0"/>
              <a:buNone/>
            </a:pPr>
            <a:r>
              <a:rPr lang="el-GR" altLang="el-GR" smtClean="0"/>
              <a:t>Ένας αντικειμενικός τρόπος μέτρησης της στιλπνότητας είναι το </a:t>
            </a:r>
            <a:r>
              <a:rPr lang="el-GR" altLang="el-GR" b="1" smtClean="0"/>
              <a:t>στιλπνόμετρο</a:t>
            </a:r>
            <a:r>
              <a:rPr lang="el-GR" altLang="el-GR" smtClean="0"/>
              <a:t>.</a:t>
            </a:r>
          </a:p>
          <a:p>
            <a:pPr marL="0" indent="0">
              <a:buFont typeface="Arial" charset="0"/>
              <a:buNone/>
            </a:pPr>
            <a:r>
              <a:rPr lang="el-GR" altLang="el-GR" smtClean="0"/>
              <a:t>Στο εργαστήριο χρησιμοποιείται  στιλπνόμετρο του τύπου </a:t>
            </a:r>
            <a:r>
              <a:rPr lang="en-US" altLang="el-GR" smtClean="0"/>
              <a:t>Gloss meter </a:t>
            </a:r>
            <a:r>
              <a:rPr lang="el-GR" altLang="el-GR" smtClean="0"/>
              <a:t>του οίκου </a:t>
            </a:r>
            <a:r>
              <a:rPr lang="en-US" altLang="el-GR" smtClean="0"/>
              <a:t>Sheen</a:t>
            </a:r>
            <a:r>
              <a:rPr lang="el-GR" altLang="el-GR" smtClean="0"/>
              <a:t>: Μ</a:t>
            </a:r>
            <a:r>
              <a:rPr lang="en-US" altLang="el-GR" smtClean="0"/>
              <a:t>inigloss</a:t>
            </a:r>
            <a:r>
              <a:rPr lang="el-GR" altLang="el-GR" smtClean="0"/>
              <a:t> 101</a:t>
            </a:r>
            <a:r>
              <a:rPr lang="en-US" altLang="el-GR" smtClean="0"/>
              <a:t>N</a:t>
            </a:r>
            <a:r>
              <a:rPr lang="el-GR" altLang="el-GR" smtClean="0"/>
              <a:t> 60</a:t>
            </a:r>
            <a:r>
              <a:rPr lang="el-GR" altLang="el-GR" baseline="30000" smtClean="0"/>
              <a:t>0</a:t>
            </a:r>
            <a:r>
              <a:rPr lang="el-GR" altLang="el-GR" smtClean="0"/>
              <a:t>, που λειτουργεί σύμφωνα με το πρότυπο </a:t>
            </a:r>
            <a:r>
              <a:rPr lang="en-US" altLang="el-GR" smtClean="0"/>
              <a:t>ISO</a:t>
            </a:r>
            <a:r>
              <a:rPr lang="el-GR" altLang="el-GR" smtClean="0"/>
              <a:t> 2813.</a:t>
            </a:r>
          </a:p>
          <a:p>
            <a:pPr marL="0" indent="0">
              <a:buFont typeface="Arial" charset="0"/>
              <a:buNone/>
            </a:pPr>
            <a:endParaRPr lang="el-GR" altLang="el-GR" smtClean="0"/>
          </a:p>
        </p:txBody>
      </p:sp>
      <p:pic>
        <p:nvPicPr>
          <p:cNvPr id="8" name="Content Placeholder 4"/>
          <p:cNvPicPr>
            <a:picLocks noChangeAspect="1"/>
          </p:cNvPicPr>
          <p:nvPr/>
        </p:nvPicPr>
        <p:blipFill>
          <a:blip r:embed="rId3" cstate="print">
            <a:extLst/>
          </a:blip>
          <a:stretch>
            <a:fillRect/>
          </a:stretch>
        </p:blipFill>
        <p:spPr>
          <a:xfrm>
            <a:off x="5220072" y="1628800"/>
            <a:ext cx="2880320"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844"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726897D-E524-4E53-8E22-1560216001BF}" type="slidenum">
              <a:rPr lang="el-GR" altLang="el-GR">
                <a:solidFill>
                  <a:srgbClr val="000000"/>
                </a:solidFill>
              </a:rPr>
              <a:pPr/>
              <a:t>10</a:t>
            </a:fld>
            <a:endParaRPr lang="el-GR" altLang="el-G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dirty="0" smtClean="0"/>
              <a:t>Πειραματικό μέρος – Μετρήσεις στιλπνότητας </a:t>
            </a:r>
            <a:endParaRPr lang="el-GR" sz="3200" b="0" dirty="0"/>
          </a:p>
        </p:txBody>
      </p:sp>
      <p:sp>
        <p:nvSpPr>
          <p:cNvPr id="37890" name="Θέση περιεχομένου 2"/>
          <p:cNvSpPr>
            <a:spLocks noGrp="1"/>
          </p:cNvSpPr>
          <p:nvPr>
            <p:ph idx="1"/>
          </p:nvPr>
        </p:nvSpPr>
        <p:spPr/>
        <p:txBody>
          <a:bodyPr/>
          <a:lstStyle/>
          <a:p>
            <a:r>
              <a:rPr lang="el-GR" altLang="el-GR" smtClean="0"/>
              <a:t>Αφού γίνει η βαθμονόμηση του οργάνου με τη βοήθεια προτύπου δείγματος με στιλπνή επιφάνεια (9</a:t>
            </a:r>
            <a:r>
              <a:rPr lang="en-US" altLang="el-GR" smtClean="0"/>
              <a:t>2.0</a:t>
            </a:r>
            <a:r>
              <a:rPr lang="el-GR" altLang="el-GR" smtClean="0"/>
              <a:t>), ελέγχεται η στιλπνότητα των δειγμάτων και καταγράφονται οι λαμβανόμενες τιμές σε πίνακα.</a:t>
            </a:r>
          </a:p>
          <a:p>
            <a:r>
              <a:rPr lang="el-GR" altLang="el-GR" smtClean="0"/>
              <a:t>Ακολουθούν σχόλια και συμπεράσματα.</a:t>
            </a:r>
          </a:p>
        </p:txBody>
      </p:sp>
      <p:pic>
        <p:nvPicPr>
          <p:cNvPr id="5" name="Picture 5"/>
          <p:cNvPicPr>
            <a:picLocks noChangeAspect="1"/>
          </p:cNvPicPr>
          <p:nvPr/>
        </p:nvPicPr>
        <p:blipFill>
          <a:blip r:embed="rId2" cstate="print">
            <a:extLst/>
          </a:blip>
          <a:stretch>
            <a:fillRect/>
          </a:stretch>
        </p:blipFill>
        <p:spPr>
          <a:xfrm>
            <a:off x="2915816" y="3717032"/>
            <a:ext cx="2664296" cy="19982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892"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4E15A23-2025-49EA-9BC2-DF134E09EF6C}" type="slidenum">
              <a:rPr lang="el-GR" altLang="el-GR">
                <a:solidFill>
                  <a:srgbClr val="000000"/>
                </a:solidFill>
              </a:rPr>
              <a:pPr/>
              <a:t>11</a:t>
            </a:fld>
            <a:endParaRPr lang="el-GR" altLang="el-G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0" y="115888"/>
            <a:ext cx="9144000" cy="909637"/>
          </a:xfrm>
        </p:spPr>
        <p:txBody>
          <a:bodyPr/>
          <a:lstStyle/>
          <a:p>
            <a:r>
              <a:rPr lang="el-GR" altLang="el-GR" smtClean="0"/>
              <a:t>Αποτελέσματα</a:t>
            </a:r>
          </a:p>
        </p:txBody>
      </p:sp>
      <p:graphicFrame>
        <p:nvGraphicFramePr>
          <p:cNvPr id="5" name="Table 3"/>
          <p:cNvGraphicFramePr>
            <a:graphicFrameLocks noGrp="1"/>
          </p:cNvGraphicFramePr>
          <p:nvPr/>
        </p:nvGraphicFramePr>
        <p:xfrm>
          <a:off x="428596" y="1214422"/>
          <a:ext cx="8286808" cy="4643463"/>
        </p:xfrm>
        <a:graphic>
          <a:graphicData uri="http://schemas.openxmlformats.org/drawingml/2006/table">
            <a:tbl>
              <a:tblPr firstRow="1"/>
              <a:tblGrid>
                <a:gridCol w="2657868"/>
                <a:gridCol w="2969824"/>
                <a:gridCol w="2659116"/>
              </a:tblGrid>
              <a:tr h="422133">
                <a:tc>
                  <a:txBody>
                    <a:bodyPr/>
                    <a:lstStyle/>
                    <a:p>
                      <a:pPr algn="ctr">
                        <a:spcAft>
                          <a:spcPts val="0"/>
                        </a:spcAft>
                      </a:pPr>
                      <a:r>
                        <a:rPr lang="el-GR" sz="2400" dirty="0">
                          <a:highlight>
                            <a:srgbClr val="C0C0C0"/>
                          </a:highlight>
                          <a:latin typeface="+mn-lt"/>
                          <a:ea typeface="Times New Roman"/>
                        </a:rPr>
                        <a:t>α/α</a:t>
                      </a: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l-GR" sz="2400">
                          <a:highlight>
                            <a:srgbClr val="C0C0C0"/>
                          </a:highlight>
                          <a:latin typeface="+mn-lt"/>
                          <a:ea typeface="Times New Roman"/>
                        </a:rPr>
                        <a:t>Δείγμα</a:t>
                      </a:r>
                      <a:endParaRPr lang="el-GR"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spcAft>
                          <a:spcPts val="0"/>
                        </a:spcAft>
                      </a:pPr>
                      <a:r>
                        <a:rPr lang="el-GR" sz="2400">
                          <a:highlight>
                            <a:srgbClr val="C0C0C0"/>
                          </a:highlight>
                          <a:latin typeface="+mn-lt"/>
                          <a:ea typeface="Times New Roman"/>
                        </a:rPr>
                        <a:t>Τιμές</a:t>
                      </a:r>
                      <a:endParaRPr lang="el-GR"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22133">
                <a:tc>
                  <a:txBody>
                    <a:bodyPr/>
                    <a:lstStyle/>
                    <a:p>
                      <a:pPr algn="ctr">
                        <a:spcAft>
                          <a:spcPts val="0"/>
                        </a:spcAft>
                      </a:pPr>
                      <a:r>
                        <a:rPr lang="el-GR" sz="2400" dirty="0">
                          <a:latin typeface="+mn-lt"/>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el-GR" sz="2400">
                          <a:latin typeface="+mn-lt"/>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el-GR" sz="2400">
                          <a:latin typeface="+mn-lt"/>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el-GR" sz="2400">
                          <a:latin typeface="+mn-lt"/>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el-GR" sz="2400" dirty="0">
                          <a:latin typeface="+mn-lt"/>
                          <a:ea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el-GR" sz="2400">
                          <a:latin typeface="+mn-lt"/>
                          <a:ea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el-GR" sz="2400">
                          <a:latin typeface="+mn-lt"/>
                          <a:ea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el-GR" sz="2400">
                          <a:latin typeface="+mn-lt"/>
                          <a:ea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l-GR"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el-GR" sz="2400">
                          <a:latin typeface="+mn-lt"/>
                          <a:ea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133">
                <a:tc>
                  <a:txBody>
                    <a:bodyPr/>
                    <a:lstStyle/>
                    <a:p>
                      <a:pPr algn="ctr">
                        <a:spcAft>
                          <a:spcPts val="0"/>
                        </a:spcAft>
                      </a:pPr>
                      <a:r>
                        <a:rPr lang="el-GR" sz="2400">
                          <a:latin typeface="+mn-lt"/>
                          <a:ea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240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dirty="0">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5310591-A1FE-42FB-A71C-C32988652EA5}" type="slidenum">
              <a:rPr lang="el-GR" altLang="el-GR">
                <a:solidFill>
                  <a:srgbClr val="000000"/>
                </a:solidFill>
              </a:rPr>
              <a:pPr/>
              <a:t>12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Τίτλος"/>
          <p:cNvSpPr>
            <a:spLocks noGrp="1"/>
          </p:cNvSpPr>
          <p:nvPr>
            <p:ph type="title"/>
          </p:nvPr>
        </p:nvSpPr>
        <p:spPr>
          <a:xfrm>
            <a:off x="0" y="115888"/>
            <a:ext cx="9144000" cy="909637"/>
          </a:xfrm>
        </p:spPr>
        <p:txBody>
          <a:bodyPr/>
          <a:lstStyle/>
          <a:p>
            <a:r>
              <a:rPr lang="el-GR" altLang="el-GR" smtClean="0"/>
              <a:t>Έλεγχος χρωματικών παραμέτρων</a:t>
            </a:r>
          </a:p>
        </p:txBody>
      </p:sp>
      <p:sp>
        <p:nvSpPr>
          <p:cNvPr id="39938" name="2 - Θέση περιεχομένου"/>
          <p:cNvSpPr>
            <a:spLocks noGrp="1"/>
          </p:cNvSpPr>
          <p:nvPr>
            <p:ph idx="1"/>
          </p:nvPr>
        </p:nvSpPr>
        <p:spPr/>
        <p:txBody>
          <a:bodyPr/>
          <a:lstStyle/>
          <a:p>
            <a:r>
              <a:rPr lang="el-GR" altLang="el-GR" smtClean="0"/>
              <a:t>Ό έλεγχος των χρωματικών παραμέτρων θα γίνει με την χρήση του φασματοφωτομέτρου (</a:t>
            </a:r>
            <a:r>
              <a:rPr lang="en-US" altLang="el-GR" smtClean="0"/>
              <a:t>Spectrophometer SpectroEye, GretagMacbeth</a:t>
            </a:r>
            <a:r>
              <a:rPr lang="el-GR" altLang="el-GR" smtClean="0"/>
              <a:t>).</a:t>
            </a:r>
          </a:p>
        </p:txBody>
      </p:sp>
      <p:pic>
        <p:nvPicPr>
          <p:cNvPr id="5" name="Content Placeholder 5"/>
          <p:cNvPicPr>
            <a:picLocks noChangeAspect="1"/>
          </p:cNvPicPr>
          <p:nvPr/>
        </p:nvPicPr>
        <p:blipFill>
          <a:blip r:embed="rId2"/>
          <a:stretch>
            <a:fillRect/>
          </a:stretch>
        </p:blipFill>
        <p:spPr>
          <a:xfrm>
            <a:off x="2771775" y="3068638"/>
            <a:ext cx="3600450" cy="2701925"/>
          </a:xfrm>
          <a:prstGeom prst="rect">
            <a:avLst/>
          </a:prstGeom>
          <a:ln>
            <a:noFill/>
          </a:ln>
          <a:effectLst>
            <a:outerShdw blurRad="292100" dist="139700" dir="2700000" algn="tl" rotWithShape="0">
              <a:srgbClr val="333333">
                <a:alpha val="65000"/>
              </a:srgbClr>
            </a:outerShdw>
          </a:effectLst>
        </p:spPr>
      </p:pic>
      <p:sp>
        <p:nvSpPr>
          <p:cNvPr id="39940"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C13E3AE-A3DA-4BDC-B774-7704AF2EC051}" type="slidenum">
              <a:rPr lang="el-GR" altLang="el-GR">
                <a:solidFill>
                  <a:srgbClr val="000000"/>
                </a:solidFill>
              </a:rPr>
              <a:pPr/>
              <a:t>13</a:t>
            </a:fld>
            <a:endParaRPr lang="el-GR" altLang="el-G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5888"/>
            <a:ext cx="9144000" cy="909637"/>
          </a:xfrm>
        </p:spPr>
        <p:txBody>
          <a:bodyPr rtlCol="0">
            <a:normAutofit fontScale="90000"/>
          </a:bodyPr>
          <a:lstStyle/>
          <a:p>
            <a:pPr fontAlgn="auto">
              <a:spcAft>
                <a:spcPts val="0"/>
              </a:spcAft>
              <a:defRPr/>
            </a:pPr>
            <a:r>
              <a:rPr lang="el-GR" sz="4400" dirty="0" err="1"/>
              <a:t>Φασματοφωτόμετρο</a:t>
            </a:r>
            <a:r>
              <a:rPr lang="el-GR" sz="4400" dirty="0"/>
              <a:t> </a:t>
            </a:r>
            <a:r>
              <a:rPr lang="el-GR" sz="4400" dirty="0" smtClean="0"/>
              <a:t/>
            </a:r>
            <a:br>
              <a:rPr lang="el-GR" sz="4400" dirty="0" smtClean="0"/>
            </a:br>
            <a:r>
              <a:rPr lang="el-GR" sz="3600" b="0" dirty="0" smtClean="0"/>
              <a:t>(</a:t>
            </a:r>
            <a:r>
              <a:rPr lang="en-US" sz="3600" b="0" dirty="0"/>
              <a:t>Spectrophotometer)</a:t>
            </a:r>
            <a:endParaRPr lang="el-GR" sz="3600" b="0" dirty="0"/>
          </a:p>
        </p:txBody>
      </p:sp>
      <p:sp>
        <p:nvSpPr>
          <p:cNvPr id="3" name="Θέση περιεχομένου 2"/>
          <p:cNvSpPr>
            <a:spLocks noGrp="1"/>
          </p:cNvSpPr>
          <p:nvPr>
            <p:ph idx="1"/>
          </p:nvPr>
        </p:nvSpPr>
        <p:spPr>
          <a:xfrm>
            <a:off x="457200" y="1341438"/>
            <a:ext cx="8229600" cy="4895850"/>
          </a:xfrm>
        </p:spPr>
        <p:txBody>
          <a:bodyPr>
            <a:normAutofit/>
          </a:bodyPr>
          <a:lstStyle/>
          <a:p>
            <a:pPr marL="0" indent="0">
              <a:lnSpc>
                <a:spcPct val="100000"/>
              </a:lnSpc>
              <a:spcBef>
                <a:spcPts val="600"/>
              </a:spcBef>
            </a:pPr>
            <a:r>
              <a:rPr lang="el-GR" altLang="el-GR" smtClean="0"/>
              <a:t>Σε εκτυπωμένα δοκίμια κάτω από διαφορετικές συνθήκες (μέθοδος εκτύπωσης, στοιχεία μήτρας εκτύπωσης, σύνθεση μελανιού, ιξώδες  κτλ) μετρώνται οι τιμές </a:t>
            </a:r>
            <a:r>
              <a:rPr lang="en-US" altLang="el-GR" smtClean="0"/>
              <a:t>CIE Lab, </a:t>
            </a:r>
            <a:r>
              <a:rPr lang="el-GR" altLang="el-GR" smtClean="0"/>
              <a:t>ΔΕ και </a:t>
            </a:r>
            <a:r>
              <a:rPr lang="en-US" altLang="el-GR" smtClean="0"/>
              <a:t>print density D (</a:t>
            </a:r>
            <a:r>
              <a:rPr lang="el-GR" altLang="el-GR" smtClean="0"/>
              <a:t>πυκνότητα εκτύπωσης) με το Φασματοφωτόμετρο – </a:t>
            </a:r>
            <a:r>
              <a:rPr lang="en-US" altLang="el-GR" smtClean="0"/>
              <a:t>Spectrophometer SpectroEye, GretagMacbeth, </a:t>
            </a:r>
            <a:r>
              <a:rPr lang="el-GR" altLang="el-GR" smtClean="0"/>
              <a:t>με δυνατότητες μέτρησης </a:t>
            </a:r>
            <a:r>
              <a:rPr lang="en-US" altLang="el-GR" smtClean="0"/>
              <a:t>Density (Densitometry), Reflection spectrum (Spectrum) </a:t>
            </a:r>
            <a:r>
              <a:rPr lang="el-GR" altLang="el-GR" smtClean="0"/>
              <a:t>και </a:t>
            </a:r>
            <a:r>
              <a:rPr lang="en-US" altLang="el-GR" smtClean="0"/>
              <a:t>CIE Lab </a:t>
            </a:r>
            <a:r>
              <a:rPr lang="el-GR" altLang="el-GR" smtClean="0"/>
              <a:t>με </a:t>
            </a:r>
            <a:r>
              <a:rPr lang="en-US" altLang="el-GR" smtClean="0"/>
              <a:t>CIE L* a* b* - (Colorimetry).</a:t>
            </a:r>
          </a:p>
        </p:txBody>
      </p:sp>
      <p:sp>
        <p:nvSpPr>
          <p:cNvPr id="4096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6C3571B-1BA5-43AE-AD19-1CE634AF03DD}" type="slidenum">
              <a:rPr lang="el-GR" altLang="el-GR">
                <a:solidFill>
                  <a:srgbClr val="000000"/>
                </a:solidFill>
              </a:rPr>
              <a:pPr/>
              <a:t>14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Τίτλος 1"/>
          <p:cNvSpPr>
            <a:spLocks noGrp="1"/>
          </p:cNvSpPr>
          <p:nvPr>
            <p:ph type="title"/>
          </p:nvPr>
        </p:nvSpPr>
        <p:spPr>
          <a:xfrm>
            <a:off x="0" y="115888"/>
            <a:ext cx="9144000" cy="909637"/>
          </a:xfrm>
        </p:spPr>
        <p:txBody>
          <a:bodyPr/>
          <a:lstStyle/>
          <a:p>
            <a:r>
              <a:rPr lang="el-GR" altLang="el-GR" sz="4400" smtClean="0"/>
              <a:t>Μετρήσεις – αποτελέσματα</a:t>
            </a:r>
            <a:endParaRPr lang="el-GR" altLang="el-GR" sz="3600" b="0" smtClean="0"/>
          </a:p>
        </p:txBody>
      </p:sp>
      <p:sp>
        <p:nvSpPr>
          <p:cNvPr id="41986" name="Θέση περιεχομένου 2"/>
          <p:cNvSpPr>
            <a:spLocks noGrp="1"/>
          </p:cNvSpPr>
          <p:nvPr>
            <p:ph idx="1"/>
          </p:nvPr>
        </p:nvSpPr>
        <p:spPr>
          <a:xfrm>
            <a:off x="457200" y="1341438"/>
            <a:ext cx="8229600" cy="4895850"/>
          </a:xfrm>
        </p:spPr>
        <p:txBody>
          <a:bodyPr/>
          <a:lstStyle/>
          <a:p>
            <a:r>
              <a:rPr lang="el-GR" altLang="el-GR" smtClean="0"/>
              <a:t>Για κάθε μέτρηση λαμβάνονται 5 μετρήσεις και υπολογίζεται ο μέσος όρος αυτών.</a:t>
            </a:r>
          </a:p>
          <a:p>
            <a:r>
              <a:rPr lang="el-GR" altLang="el-GR" smtClean="0"/>
              <a:t>Με βάση τις μετρήσεις κατασκευάζονται πίνακες τιμών και στη συνέχεια, κατασκευάζονται διαγράμματα με πρόγραμμα γραφικών (</a:t>
            </a:r>
            <a:r>
              <a:rPr lang="en-US" altLang="el-GR" smtClean="0"/>
              <a:t>Excel, Origin</a:t>
            </a:r>
            <a:r>
              <a:rPr lang="el-GR" altLang="el-GR" smtClean="0"/>
              <a:t>, κτλ), όπου συσχετίζονται οι παράμετροι εκτύπωσης με τα χρωματικά αποτελέσματα και εξάγονται συμπεράσματα.</a:t>
            </a:r>
          </a:p>
          <a:p>
            <a:endParaRPr lang="el-GR" altLang="el-GR" smtClean="0"/>
          </a:p>
        </p:txBody>
      </p:sp>
      <p:sp>
        <p:nvSpPr>
          <p:cNvPr id="419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D6AA602-E26F-40B3-9173-E052853161F7}" type="slidenum">
              <a:rPr lang="el-GR" altLang="el-GR">
                <a:solidFill>
                  <a:srgbClr val="000000"/>
                </a:solidFill>
              </a:rPr>
              <a:pPr/>
              <a:t>15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Τίτλος 1"/>
          <p:cNvSpPr>
            <a:spLocks noGrp="1"/>
          </p:cNvSpPr>
          <p:nvPr>
            <p:ph type="title"/>
          </p:nvPr>
        </p:nvSpPr>
        <p:spPr>
          <a:xfrm>
            <a:off x="0" y="115888"/>
            <a:ext cx="9144000" cy="909637"/>
          </a:xfrm>
        </p:spPr>
        <p:txBody>
          <a:bodyPr/>
          <a:lstStyle/>
          <a:p>
            <a:r>
              <a:rPr lang="el-GR" altLang="el-GR" sz="4400" smtClean="0"/>
              <a:t>Βιβλιογραφία </a:t>
            </a:r>
          </a:p>
        </p:txBody>
      </p:sp>
      <p:sp>
        <p:nvSpPr>
          <p:cNvPr id="43010" name="Θέση περιεχομένου 2"/>
          <p:cNvSpPr>
            <a:spLocks noGrp="1"/>
          </p:cNvSpPr>
          <p:nvPr>
            <p:ph idx="1"/>
          </p:nvPr>
        </p:nvSpPr>
        <p:spPr/>
        <p:txBody>
          <a:bodyPr/>
          <a:lstStyle/>
          <a:p>
            <a:r>
              <a:rPr lang="el-GR" altLang="el-GR" smtClean="0"/>
              <a:t>Σημειώσεις για το εργαστήριο «Μελάνια», Στ. Θεοχάρη, Σ.Γ.Τ.Κ.Σ., ΤΕΙ Αθήνας, 2008</a:t>
            </a:r>
            <a:r>
              <a:rPr lang="en-US" altLang="el-GR" smtClean="0"/>
              <a:t>.</a:t>
            </a:r>
            <a:endParaRPr lang="el-GR" altLang="el-GR" smtClean="0"/>
          </a:p>
          <a:p>
            <a:r>
              <a:rPr lang="el-GR" altLang="el-GR" smtClean="0"/>
              <a:t>Μελάνια και καλυπτικά εκτυπώσεων, </a:t>
            </a:r>
            <a:r>
              <a:rPr lang="en-GB" altLang="el-GR" smtClean="0"/>
              <a:t>Thompson</a:t>
            </a:r>
            <a:r>
              <a:rPr lang="el-GR" altLang="el-GR" smtClean="0"/>
              <a:t>, </a:t>
            </a:r>
            <a:r>
              <a:rPr lang="en-GB" altLang="el-GR" smtClean="0"/>
              <a:t>B</a:t>
            </a:r>
            <a:r>
              <a:rPr lang="el-GR" altLang="el-GR" smtClean="0"/>
              <a:t>, Εκδ. ΙΩΝ, 1998</a:t>
            </a:r>
            <a:r>
              <a:rPr lang="en-US" altLang="el-GR" smtClean="0"/>
              <a:t>.</a:t>
            </a:r>
            <a:endParaRPr lang="el-GR" altLang="el-GR" smtClean="0"/>
          </a:p>
          <a:p>
            <a:r>
              <a:rPr lang="el-GR" altLang="el-GR" smtClean="0"/>
              <a:t>Μελάνια Εκτυπώσεων, </a:t>
            </a:r>
            <a:r>
              <a:rPr lang="en-US" altLang="el-GR" smtClean="0"/>
              <a:t>Todd R</a:t>
            </a:r>
            <a:r>
              <a:rPr lang="el-GR" altLang="el-GR" smtClean="0"/>
              <a:t>., Εκδ. ΙΩΝ, 1999</a:t>
            </a:r>
            <a:r>
              <a:rPr lang="en-US" altLang="el-GR" smtClean="0"/>
              <a:t>.</a:t>
            </a:r>
            <a:endParaRPr lang="el-GR" altLang="el-GR" smtClean="0"/>
          </a:p>
          <a:p>
            <a:r>
              <a:rPr lang="el-GR" altLang="el-GR" smtClean="0"/>
              <a:t>Εργαστηριακές ασκήσεις Υλικών ΙΙ, Σ.Γ.Τ.Κ.Σ., Τ.Ε.Ι. Αθήνας, Ειρ. Στρατή, Αθήνα 1997</a:t>
            </a:r>
            <a:r>
              <a:rPr lang="en-US" altLang="el-GR" smtClean="0"/>
              <a:t>.</a:t>
            </a:r>
            <a:endParaRPr lang="el-GR" altLang="el-GR" smtClean="0"/>
          </a:p>
          <a:p>
            <a:r>
              <a:rPr lang="el-GR" altLang="el-GR" smtClean="0"/>
              <a:t>Σημειώσεις Μελάνια – Φωτοευαπαθείς ενώσεις, Π. Παπαδάκου, ΤΕΙ Αθήνας, 2007</a:t>
            </a:r>
            <a:r>
              <a:rPr lang="en-US" altLang="el-GR" smtClean="0"/>
              <a:t>.</a:t>
            </a:r>
            <a:endParaRPr lang="el-GR" altLang="el-GR" smtClean="0"/>
          </a:p>
        </p:txBody>
      </p:sp>
      <p:sp>
        <p:nvSpPr>
          <p:cNvPr id="430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7CE652D-84A7-4368-8931-CA9DE8135FB9}" type="slidenum">
              <a:rPr lang="el-GR" altLang="el-GR">
                <a:solidFill>
                  <a:srgbClr val="000000"/>
                </a:solidFill>
              </a:rPr>
              <a:pPr/>
              <a:t>16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Τίτλος 6"/>
          <p:cNvSpPr>
            <a:spLocks noGrp="1"/>
          </p:cNvSpPr>
          <p:nvPr>
            <p:ph type="ctrTitle"/>
          </p:nvPr>
        </p:nvSpPr>
        <p:spPr/>
        <p:txBody>
          <a:bodyPr/>
          <a:lstStyle/>
          <a:p>
            <a:r>
              <a:rPr lang="el-GR" altLang="el-GR" smtClean="0"/>
              <a:t>Τέλος Ενότητας</a:t>
            </a:r>
          </a:p>
        </p:txBody>
      </p:sp>
      <p:sp>
        <p:nvSpPr>
          <p:cNvPr id="44034" name="Υπότιτλος 7"/>
          <p:cNvSpPr>
            <a:spLocks noGrp="1"/>
          </p:cNvSpPr>
          <p:nvPr>
            <p:ph type="subTitle" idx="1"/>
          </p:nvPr>
        </p:nvSpPr>
        <p:spPr/>
        <p:txBody>
          <a:bodyPr/>
          <a:lstStyle/>
          <a:p>
            <a:endParaRPr lang="el-GR" altLang="el-GR" smtClean="0"/>
          </a:p>
        </p:txBody>
      </p:sp>
      <p:grpSp>
        <p:nvGrpSpPr>
          <p:cNvPr id="44035" name="Ομάδα 8"/>
          <p:cNvGrpSpPr>
            <a:grpSpLocks/>
          </p:cNvGrpSpPr>
          <p:nvPr/>
        </p:nvGrpSpPr>
        <p:grpSpPr bwMode="auto">
          <a:xfrm>
            <a:off x="1766888" y="5930900"/>
            <a:ext cx="5829300" cy="768350"/>
            <a:chOff x="1767633" y="5931169"/>
            <a:chExt cx="5828703" cy="768532"/>
          </a:xfrm>
        </p:grpSpPr>
        <p:pic>
          <p:nvPicPr>
            <p:cNvPr id="440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ctrTitle"/>
          </p:nvPr>
        </p:nvSpPr>
        <p:spPr/>
        <p:txBody>
          <a:bodyPr/>
          <a:lstStyle/>
          <a:p>
            <a:r>
              <a:rPr lang="el-GR" altLang="el-GR" sz="4400" smtClean="0"/>
              <a:t>Σημειώματα</a:t>
            </a:r>
          </a:p>
        </p:txBody>
      </p:sp>
      <p:sp>
        <p:nvSpPr>
          <p:cNvPr id="46082" name="Subtitle 1"/>
          <p:cNvSpPr>
            <a:spLocks noGrp="1"/>
          </p:cNvSpPr>
          <p:nvPr>
            <p:ph type="subTitle" idx="1"/>
          </p:nvPr>
        </p:nvSpPr>
        <p:spPr/>
        <p:txBody>
          <a:bodyPr/>
          <a:lstStyle/>
          <a:p>
            <a:endParaRPr lang="el-GR" altLang="el-G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Τίτλος 1"/>
          <p:cNvSpPr>
            <a:spLocks noGrp="1"/>
          </p:cNvSpPr>
          <p:nvPr>
            <p:ph type="title"/>
          </p:nvPr>
        </p:nvSpPr>
        <p:spPr>
          <a:xfrm>
            <a:off x="0" y="115888"/>
            <a:ext cx="9144000" cy="909637"/>
          </a:xfrm>
        </p:spPr>
        <p:txBody>
          <a:bodyPr/>
          <a:lstStyle/>
          <a:p>
            <a:r>
              <a:rPr lang="el-GR" altLang="el-GR" sz="4400" smtClean="0"/>
              <a:t>Στόχος της ενότητας </a:t>
            </a:r>
            <a:endParaRPr lang="el-GR" altLang="el-GR" sz="3200" b="0" smtClean="0"/>
          </a:p>
        </p:txBody>
      </p:sp>
      <p:sp>
        <p:nvSpPr>
          <p:cNvPr id="27650" name="Θέση περιεχομένου 2"/>
          <p:cNvSpPr>
            <a:spLocks noGrp="1"/>
          </p:cNvSpPr>
          <p:nvPr>
            <p:ph idx="1"/>
          </p:nvPr>
        </p:nvSpPr>
        <p:spPr>
          <a:xfrm>
            <a:off x="457200" y="1412875"/>
            <a:ext cx="8229600" cy="4824413"/>
          </a:xfrm>
        </p:spPr>
        <p:txBody>
          <a:bodyPr/>
          <a:lstStyle/>
          <a:p>
            <a:r>
              <a:rPr lang="el-GR" altLang="el-GR" smtClean="0"/>
              <a:t>Στόχος της ενότητας είναι: Α’ η εξήγηση των όρων που σχετίζονται με τις οπτικές ιδιότητες των μελανιών εκτύπωσης (διαφάνεια - αδιαφάνεια, στιλπνότητα, καλυπτικότητα</a:t>
            </a:r>
            <a:r>
              <a:rPr lang="en-US" altLang="el-GR" smtClean="0"/>
              <a:t>, </a:t>
            </a:r>
            <a:r>
              <a:rPr lang="el-GR" altLang="el-GR" smtClean="0"/>
              <a:t>κτλ) </a:t>
            </a:r>
          </a:p>
          <a:p>
            <a:r>
              <a:rPr lang="el-GR" altLang="el-GR" smtClean="0"/>
              <a:t>Β΄ η εξάσκηση των σπουδαστών στην μέτρηση της στιλπνότητας εκτυπωμένων μελανιών και στον έλεγχο των χρωματικών χαρακτηριστικών με τη χρήση φασματοφωτομέτρου (</a:t>
            </a:r>
            <a:r>
              <a:rPr lang="en-US" altLang="el-GR" smtClean="0"/>
              <a:t>CIE lab, </a:t>
            </a:r>
            <a:r>
              <a:rPr lang="el-GR" altLang="el-GR" smtClean="0"/>
              <a:t>ΔΕ, φάσμα ανάκλασης, πυκνότητα εκτύπωσης).</a:t>
            </a:r>
          </a:p>
          <a:p>
            <a:endParaRPr lang="el-GR" altLang="el-GR" smtClean="0"/>
          </a:p>
        </p:txBody>
      </p:sp>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4833885-3897-4D1D-A530-DF782810535D}" type="slidenum">
              <a:rPr lang="el-GR" altLang="el-GR">
                <a:solidFill>
                  <a:srgbClr val="000000"/>
                </a:solidFill>
              </a:rPr>
              <a:pPr/>
              <a:t>1</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l-GR" altLang="el-GR" smtClean="0"/>
              <a:t>Σημείωμα Αναφοράς</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Σταματίνα</a:t>
            </a:r>
            <a:r>
              <a:rPr lang="el-GR" sz="2000" dirty="0" smtClean="0"/>
              <a:t> Θεοχάρη 2014. </a:t>
            </a:r>
            <a:r>
              <a:rPr lang="el-GR" sz="2000" dirty="0" err="1" smtClean="0"/>
              <a:t>Σταματίνα</a:t>
            </a:r>
            <a:r>
              <a:rPr lang="el-GR" sz="2000" dirty="0" smtClean="0"/>
              <a:t> Θεοχάρη</a:t>
            </a:r>
            <a:r>
              <a:rPr lang="el-GR" sz="2000" dirty="0"/>
              <a:t>. «Μελάνια και </a:t>
            </a:r>
            <a:r>
              <a:rPr lang="el-GR" sz="2000" dirty="0" err="1"/>
              <a:t>επικαλυπτικά</a:t>
            </a:r>
            <a:r>
              <a:rPr lang="el-GR" sz="2000" dirty="0"/>
              <a:t> </a:t>
            </a:r>
            <a:r>
              <a:rPr lang="el-GR" sz="2000" dirty="0" smtClean="0"/>
              <a:t>(Ε). Ενότητα 11</a:t>
            </a:r>
            <a:r>
              <a:rPr lang="en-US" sz="2000" dirty="0" smtClean="0"/>
              <a:t>:</a:t>
            </a:r>
            <a:r>
              <a:rPr lang="el-GR" sz="2000" dirty="0"/>
              <a:t> Έλεγχος των οπτικών ιδιοτήτων των μελανιών εκτύπωσης».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628724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552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fontAlgn="auto">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a:t>
            </a:r>
            <a:r>
              <a:rPr lang="el-GR" sz="2400" dirty="0" err="1"/>
              <a:t>υπερσυνδέσμους</a:t>
            </a:r>
            <a:r>
              <a:rPr lang="el-GR" sz="2400" dirty="0"/>
              <a:t>.</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l-GR" altLang="el-GR" smtClean="0"/>
              <a:t>Χρηματοδότηση</a:t>
            </a:r>
          </a:p>
        </p:txBody>
      </p:sp>
      <p:sp>
        <p:nvSpPr>
          <p:cNvPr id="54274" name="Content Placeholder 2"/>
          <p:cNvSpPr>
            <a:spLocks noGrp="1"/>
          </p:cNvSpPr>
          <p:nvPr>
            <p:ph idx="1"/>
          </p:nvPr>
        </p:nvSpPr>
        <p:spPr>
          <a:xfrm>
            <a:off x="457200" y="1341438"/>
            <a:ext cx="8229600" cy="4525962"/>
          </a:xfrm>
        </p:spPr>
        <p:txBody>
          <a:bodyPr/>
          <a:lstStyle/>
          <a:p>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r>
              <a:rPr lang="el-GR" altLang="el-GR" sz="2000" smtClean="0"/>
              <a:t>Το έργο «</a:t>
            </a:r>
            <a:r>
              <a:rPr lang="el-GR" altLang="el-GR" sz="2000" b="1" smtClean="0"/>
              <a:t>Ανοικτά Ακαδημαϊκά Μαθήματα στο ΤΕΙ Αθηνών</a:t>
            </a:r>
            <a:r>
              <a:rPr lang="el-GR" altLang="el-GR" sz="2000" smtClean="0"/>
              <a:t>» έχει χρηματοδοτήσει μόνο την αναδιαμόρφωση του εκπαιδευτικού υλικού. </a:t>
            </a:r>
            <a:endParaRPr lang="en-US" altLang="el-GR" sz="2000" smtClean="0"/>
          </a:p>
          <a:p>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4275"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a:xfrm>
            <a:off x="0" y="115888"/>
            <a:ext cx="9144000" cy="909637"/>
          </a:xfrm>
        </p:spPr>
        <p:txBody>
          <a:bodyPr/>
          <a:lstStyle/>
          <a:p>
            <a:r>
              <a:rPr lang="el-GR" altLang="el-GR" smtClean="0"/>
              <a:t>Α΄μέρος</a:t>
            </a:r>
          </a:p>
        </p:txBody>
      </p:sp>
      <p:sp>
        <p:nvSpPr>
          <p:cNvPr id="28674" name="2 - Θέση περιεχομένου"/>
          <p:cNvSpPr>
            <a:spLocks noGrp="1"/>
          </p:cNvSpPr>
          <p:nvPr>
            <p:ph idx="1"/>
          </p:nvPr>
        </p:nvSpPr>
        <p:spPr/>
        <p:txBody>
          <a:bodyPr/>
          <a:lstStyle/>
          <a:p>
            <a:r>
              <a:rPr lang="el-GR" altLang="el-GR" smtClean="0"/>
              <a:t>Ορολογία των οπτικών ιδιοτήτων των μελανιών εκτύπωσης (διαφάνεια - αδιαφάνεια, στιλπνότητα, καλυπτικότητα, κτλ.)</a:t>
            </a:r>
          </a:p>
        </p:txBody>
      </p:sp>
      <p:sp>
        <p:nvSpPr>
          <p:cNvPr id="28675" name="3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B9847DB-EC2D-4D38-AB49-9A984F1422A2}" type="slidenum">
              <a:rPr lang="el-GR" altLang="el-GR">
                <a:solidFill>
                  <a:srgbClr val="000000"/>
                </a:solidFill>
              </a:rPr>
              <a:pPr/>
              <a:t>2</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Τίτλος 1"/>
          <p:cNvSpPr>
            <a:spLocks noGrp="1"/>
          </p:cNvSpPr>
          <p:nvPr>
            <p:ph type="title"/>
          </p:nvPr>
        </p:nvSpPr>
        <p:spPr>
          <a:xfrm>
            <a:off x="0" y="115888"/>
            <a:ext cx="9144000" cy="909637"/>
          </a:xfrm>
        </p:spPr>
        <p:txBody>
          <a:bodyPr/>
          <a:lstStyle/>
          <a:p>
            <a:r>
              <a:rPr lang="el-GR" altLang="el-GR" sz="4400" smtClean="0"/>
              <a:t>Διαφάνεια </a:t>
            </a:r>
            <a:endParaRPr lang="el-GR" altLang="el-GR" sz="3600" b="0" smtClean="0"/>
          </a:p>
        </p:txBody>
      </p:sp>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5040560"/>
          </a:xfrm>
          <a:blipFill rotWithShape="1">
            <a:blip r:embed="rId2" cstate="print"/>
            <a:stretch>
              <a:fillRect l="-1111" t="-967" r="-889"/>
            </a:stretch>
          </a:blipFill>
        </p:spPr>
        <p:txBody>
          <a:bodyPr rtlCol="0">
            <a:normAutofit/>
          </a:bodyPr>
          <a:lstStyle/>
          <a:p>
            <a:pPr fontAlgn="auto">
              <a:spcAft>
                <a:spcPts val="0"/>
              </a:spcAft>
              <a:buFont typeface="Arial" pitchFamily="34" charset="0"/>
              <a:buChar char="•"/>
              <a:defRPr/>
            </a:pPr>
            <a:r>
              <a:rPr lang="el-GR" dirty="0">
                <a:noFill/>
              </a:rPr>
              <a:t> </a:t>
            </a:r>
          </a:p>
        </p:txBody>
      </p:sp>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AEACC88-8E01-4801-87ED-95DC72D241CD}" type="slidenum">
              <a:rPr lang="el-GR" altLang="el-GR">
                <a:solidFill>
                  <a:srgbClr val="000000"/>
                </a:solidFill>
              </a:rPr>
              <a:pPr/>
              <a:t>3</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Τίτλος 1"/>
          <p:cNvSpPr>
            <a:spLocks noGrp="1"/>
          </p:cNvSpPr>
          <p:nvPr>
            <p:ph type="title"/>
          </p:nvPr>
        </p:nvSpPr>
        <p:spPr>
          <a:xfrm>
            <a:off x="0" y="115888"/>
            <a:ext cx="9144000" cy="909637"/>
          </a:xfrm>
        </p:spPr>
        <p:txBody>
          <a:bodyPr/>
          <a:lstStyle/>
          <a:p>
            <a:r>
              <a:rPr lang="el-GR" altLang="el-GR" sz="4400" smtClean="0"/>
              <a:t>Αδιαφάνεια</a:t>
            </a:r>
            <a:endParaRPr lang="el-GR" altLang="el-GR" smtClean="0"/>
          </a:p>
        </p:txBody>
      </p:sp>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5040560"/>
          </a:xfrm>
          <a:blipFill rotWithShape="1">
            <a:blip r:embed="rId2" cstate="print"/>
            <a:stretch>
              <a:fillRect l="-1111" t="-484"/>
            </a:stretch>
          </a:blipFill>
        </p:spPr>
        <p:txBody>
          <a:bodyPr rtlCol="0">
            <a:normAutofit/>
          </a:bodyPr>
          <a:lstStyle/>
          <a:p>
            <a:pPr fontAlgn="auto">
              <a:spcAft>
                <a:spcPts val="0"/>
              </a:spcAft>
              <a:buFont typeface="Arial" pitchFamily="34" charset="0"/>
              <a:buChar char="•"/>
              <a:defRPr/>
            </a:pPr>
            <a:r>
              <a:rPr lang="el-GR" dirty="0">
                <a:noFill/>
              </a:rPr>
              <a:t> </a:t>
            </a:r>
          </a:p>
        </p:txBody>
      </p:sp>
      <p:sp>
        <p:nvSpPr>
          <p:cNvPr id="307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E320FD5-354D-4064-B387-164A54C3C625}" type="slidenum">
              <a:rPr lang="el-GR" altLang="el-GR">
                <a:solidFill>
                  <a:srgbClr val="000000"/>
                </a:solidFill>
              </a:rPr>
              <a:pPr/>
              <a:t>4</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a:xfrm>
            <a:off x="0" y="115888"/>
            <a:ext cx="9144000" cy="909637"/>
          </a:xfrm>
        </p:spPr>
        <p:txBody>
          <a:bodyPr/>
          <a:lstStyle/>
          <a:p>
            <a:r>
              <a:rPr lang="el-GR" altLang="el-GR" sz="4400" smtClean="0"/>
              <a:t>Έλεγχος διαφάνειας</a:t>
            </a:r>
            <a:endParaRPr lang="el-GR" altLang="el-GR" sz="3200" b="0" smtClean="0"/>
          </a:p>
        </p:txBody>
      </p:sp>
      <p:sp>
        <p:nvSpPr>
          <p:cNvPr id="31746" name="Θέση περιεχομένου 2"/>
          <p:cNvSpPr>
            <a:spLocks noGrp="1"/>
          </p:cNvSpPr>
          <p:nvPr>
            <p:ph idx="1"/>
          </p:nvPr>
        </p:nvSpPr>
        <p:spPr>
          <a:xfrm>
            <a:off x="457200" y="1412875"/>
            <a:ext cx="8229600" cy="4824413"/>
          </a:xfrm>
        </p:spPr>
        <p:txBody>
          <a:bodyPr/>
          <a:lstStyle/>
          <a:p>
            <a:r>
              <a:rPr lang="el-GR" altLang="el-GR" smtClean="0"/>
              <a:t>Ένας </a:t>
            </a:r>
            <a:r>
              <a:rPr lang="el-GR" altLang="el-GR" b="1" smtClean="0"/>
              <a:t>πρακτικός τρόπος </a:t>
            </a:r>
            <a:r>
              <a:rPr lang="el-GR" altLang="el-GR" smtClean="0"/>
              <a:t>ελέγχου της διαφάνειας είναι ο εξής: σε ένα ασπρόμαυρο κομμάτι χαρτόνι με μαύρα και άσπρα τετράγωνα ή ρίγες ή ομόκεντρους κύκλους, στρώνεται με κατάλληλο τρόπο το μελάνι κι ελέγχεται κατά πόσον διακρίνονται τα μαύρα τετράγωνα ή οι ρίγες ή οι μαύροι κύκλοι. </a:t>
            </a:r>
          </a:p>
          <a:p>
            <a:r>
              <a:rPr lang="el-GR" altLang="el-GR" b="1" smtClean="0"/>
              <a:t>Αντικειμενικός τρόπος ελέγχου της διαφάνειας: </a:t>
            </a:r>
            <a:r>
              <a:rPr lang="el-GR" altLang="el-GR" smtClean="0"/>
              <a:t>Με την συσκευή εκτυπωτικής ικανότητας: IGT printability tester) ελέγχεται αντικειμενικά η διαφάνεια.  </a:t>
            </a:r>
          </a:p>
        </p:txBody>
      </p:sp>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A9BFA7C-7FC5-4889-99F7-E68B329AB1B6}" type="slidenum">
              <a:rPr lang="el-GR" altLang="el-GR">
                <a:solidFill>
                  <a:srgbClr val="000000"/>
                </a:solidFill>
              </a:rPr>
              <a:pPr/>
              <a:t>5</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Τίτλος 1"/>
          <p:cNvSpPr>
            <a:spLocks noGrp="1"/>
          </p:cNvSpPr>
          <p:nvPr>
            <p:ph type="title"/>
          </p:nvPr>
        </p:nvSpPr>
        <p:spPr>
          <a:xfrm>
            <a:off x="0" y="115888"/>
            <a:ext cx="9144000" cy="909637"/>
          </a:xfrm>
        </p:spPr>
        <p:txBody>
          <a:bodyPr/>
          <a:lstStyle/>
          <a:p>
            <a:r>
              <a:rPr lang="el-GR" altLang="el-GR" smtClean="0"/>
              <a:t>Καλυπτικότητα</a:t>
            </a:r>
          </a:p>
        </p:txBody>
      </p:sp>
      <p:sp>
        <p:nvSpPr>
          <p:cNvPr id="32770" name="Θέση περιεχομένου 2"/>
          <p:cNvSpPr>
            <a:spLocks noGrp="1"/>
          </p:cNvSpPr>
          <p:nvPr>
            <p:ph idx="1"/>
          </p:nvPr>
        </p:nvSpPr>
        <p:spPr/>
        <p:txBody>
          <a:bodyPr/>
          <a:lstStyle/>
          <a:p>
            <a:r>
              <a:rPr lang="el-GR" altLang="el-GR" smtClean="0"/>
              <a:t>Με τον όρο </a:t>
            </a:r>
            <a:r>
              <a:rPr lang="el-GR" altLang="el-GR" b="1" smtClean="0"/>
              <a:t>καλυπτικότητα </a:t>
            </a:r>
            <a:r>
              <a:rPr lang="el-GR" altLang="el-GR" smtClean="0"/>
              <a:t>του φορέα, εννοείται το κατά πόσον η επικάλυψη της μεταλλικής επιφάνειας είναι συνεχής και ομοιόμορφη επάνω σε ένα υπόστρωμα. Εκφράζεται σε m</a:t>
            </a:r>
            <a:r>
              <a:rPr lang="el-GR" altLang="el-GR" baseline="30000" smtClean="0"/>
              <a:t>2</a:t>
            </a:r>
            <a:r>
              <a:rPr lang="el-GR" altLang="el-GR" smtClean="0"/>
              <a:t>/kg, και μας δείχνει την επιφάνεια σε m</a:t>
            </a:r>
            <a:r>
              <a:rPr lang="el-GR" altLang="el-GR" baseline="30000" smtClean="0"/>
              <a:t>2</a:t>
            </a:r>
            <a:r>
              <a:rPr lang="el-GR" altLang="el-GR" smtClean="0"/>
              <a:t> που καλύπτει 1 kg μελάνι.</a:t>
            </a:r>
          </a:p>
          <a:p>
            <a:r>
              <a:rPr lang="el-GR" altLang="el-GR" smtClean="0"/>
              <a:t>Η πλήρης ή όχι καλυπτικότητα μιας οργανικής επικάλυψης ελέγχεται πρακτικά</a:t>
            </a:r>
            <a:r>
              <a:rPr lang="el-GR" altLang="el-GR" b="1" smtClean="0"/>
              <a:t> </a:t>
            </a:r>
            <a:r>
              <a:rPr lang="el-GR" altLang="el-GR" smtClean="0"/>
              <a:t>με επάλειψη των λακαρισμένων &amp; ψημένων φύλλων με ένα διάλυμα θειικού χαλκού/υδροχλωρικού οξέος. Τα ακάλυπτα σημεία της μεταλλικής επιφάνειας , που παρουσιάζουν ασυνέχειες και εκδορές, αποκτούν ένα καστανόμαυρο χρώμα με την επίδραση του παραπάνω διαλύματος.</a:t>
            </a:r>
          </a:p>
        </p:txBody>
      </p:sp>
      <p:sp>
        <p:nvSpPr>
          <p:cNvPr id="3277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F034230-2AE5-4ABD-9E56-191938E6E919}" type="slidenum">
              <a:rPr lang="el-GR" altLang="el-GR">
                <a:solidFill>
                  <a:srgbClr val="000000"/>
                </a:solidFill>
              </a:rPr>
              <a:pPr/>
              <a:t>6</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a:xfrm>
            <a:off x="0" y="115888"/>
            <a:ext cx="9144000" cy="909637"/>
          </a:xfrm>
        </p:spPr>
        <p:txBody>
          <a:bodyPr/>
          <a:lstStyle/>
          <a:p>
            <a:r>
              <a:rPr lang="el-GR" altLang="el-GR" smtClean="0"/>
              <a:t>Στιλπνότητα (γυαλάδα)</a:t>
            </a:r>
          </a:p>
        </p:txBody>
      </p:sp>
      <p:sp>
        <p:nvSpPr>
          <p:cNvPr id="33794" name="Θέση περιεχομένου 2"/>
          <p:cNvSpPr>
            <a:spLocks noGrp="1"/>
          </p:cNvSpPr>
          <p:nvPr>
            <p:ph idx="1"/>
          </p:nvPr>
        </p:nvSpPr>
        <p:spPr/>
        <p:txBody>
          <a:bodyPr/>
          <a:lstStyle/>
          <a:p>
            <a:r>
              <a:rPr lang="el-GR" altLang="el-GR" smtClean="0"/>
              <a:t>Το ποσοστό του προσπίπτοντος φωτός που ανακλάται υπό γωνία 60◦ από μια επιφάνεια που είναι καλυμμένη από το φορέα, δηλώνει την στιλπνότητα, δηλαδή την γυαλάδα του φορέα. </a:t>
            </a:r>
          </a:p>
          <a:p>
            <a:r>
              <a:rPr lang="el-GR" altLang="el-GR" smtClean="0"/>
              <a:t>Μια επιφάνεια που ανακλά όλο το φως που προσπίπτει επάνω της, θεωρείται γυαλιστερή κι έχει τιμή στιλπνότητας 100, ενώ όταν δεν ανακλά καθόλου το φως, χαρακτηρίζεται ως μη γυαλιστερή επιφάνεια (ματ) κι έχει τιμή στιλπνότητας 0.</a:t>
            </a:r>
          </a:p>
        </p:txBody>
      </p:sp>
      <p:sp>
        <p:nvSpPr>
          <p:cNvPr id="3379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6D867FC-5F3D-4BA1-9087-C1B6DE3C5398}" type="slidenum">
              <a:rPr lang="el-GR" altLang="el-GR">
                <a:solidFill>
                  <a:srgbClr val="000000"/>
                </a:solidFill>
              </a:rPr>
              <a:pPr/>
              <a:t>7</a:t>
            </a:fld>
            <a:endParaRPr lang="el-GR" altLang="el-GR">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a:xfrm>
            <a:off x="0" y="115888"/>
            <a:ext cx="9144000" cy="909637"/>
          </a:xfrm>
        </p:spPr>
        <p:txBody>
          <a:bodyPr/>
          <a:lstStyle/>
          <a:p>
            <a:r>
              <a:rPr lang="el-GR" altLang="el-GR" sz="4400" smtClean="0"/>
              <a:t>Κατηγορίες φορέων</a:t>
            </a:r>
            <a:endParaRPr lang="el-GR" altLang="el-GR" smtClean="0"/>
          </a:p>
        </p:txBody>
      </p:sp>
      <p:sp>
        <p:nvSpPr>
          <p:cNvPr id="3" name="Θέση περιεχομένου 2"/>
          <p:cNvSpPr>
            <a:spLocks noGrp="1"/>
          </p:cNvSpPr>
          <p:nvPr>
            <p:ph idx="1"/>
          </p:nvPr>
        </p:nvSpPr>
        <p:spPr>
          <a:xfrm>
            <a:off x="457200" y="1412875"/>
            <a:ext cx="8229600" cy="4824413"/>
          </a:xfrm>
        </p:spPr>
        <p:txBody>
          <a:bodyPr>
            <a:normAutofit/>
          </a:bodyPr>
          <a:lstStyle/>
          <a:p>
            <a:pPr marL="0" indent="0">
              <a:buFont typeface="Arial" charset="0"/>
              <a:buNone/>
            </a:pPr>
            <a:r>
              <a:rPr lang="el-GR" altLang="el-GR" smtClean="0"/>
              <a:t>Με βάση την στιλπνότητά τους οι φορείς μπορούν να χαρακτηριστούν ως:</a:t>
            </a:r>
          </a:p>
          <a:p>
            <a:pPr marL="0" indent="0"/>
            <a:r>
              <a:rPr lang="el-GR" altLang="el-GR" smtClean="0"/>
              <a:t>Πολύ γυαλιστεροί (super gloss)</a:t>
            </a:r>
            <a:r>
              <a:rPr lang="en-US" altLang="el-GR" smtClean="0"/>
              <a:t>,</a:t>
            </a:r>
            <a:endParaRPr lang="el-GR" altLang="el-GR" smtClean="0"/>
          </a:p>
          <a:p>
            <a:pPr marL="0" indent="0"/>
            <a:r>
              <a:rPr lang="el-GR" altLang="el-GR" smtClean="0"/>
              <a:t>Γυαλιστεροί (glossy)</a:t>
            </a:r>
            <a:r>
              <a:rPr lang="en-US" altLang="el-GR" smtClean="0"/>
              <a:t>,</a:t>
            </a:r>
            <a:endParaRPr lang="el-GR" altLang="el-GR" smtClean="0"/>
          </a:p>
          <a:p>
            <a:pPr marL="0" indent="0"/>
            <a:r>
              <a:rPr lang="el-GR" altLang="el-GR" smtClean="0"/>
              <a:t>Ημι-γυαλιστεροί (semi-gloss)</a:t>
            </a:r>
            <a:r>
              <a:rPr lang="en-US" altLang="el-GR" smtClean="0"/>
              <a:t>,</a:t>
            </a:r>
            <a:endParaRPr lang="el-GR" altLang="el-GR" smtClean="0"/>
          </a:p>
          <a:p>
            <a:pPr marL="0" indent="0"/>
            <a:r>
              <a:rPr lang="el-GR" altLang="el-GR" smtClean="0"/>
              <a:t>Μη-γυαλιστεροί (mat)</a:t>
            </a:r>
            <a:r>
              <a:rPr lang="en-US" altLang="el-GR" smtClean="0"/>
              <a:t>.</a:t>
            </a:r>
            <a:endParaRPr lang="el-GR" altLang="el-GR" smtClean="0"/>
          </a:p>
        </p:txBody>
      </p:sp>
      <p:sp>
        <p:nvSpPr>
          <p:cNvPr id="3481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B001A3-99BD-4E1B-9EE0-5507E173F2B2}" type="slidenum">
              <a:rPr lang="el-GR" altLang="el-GR">
                <a:solidFill>
                  <a:srgbClr val="000000"/>
                </a:solidFill>
              </a:rPr>
              <a:pPr/>
              <a:t>8</a:t>
            </a:fld>
            <a:endParaRPr lang="el-GR" altLang="el-GR">
              <a:solidFill>
                <a:srgbClr val="000000"/>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3d759c873251b553e94f7124eaa98d011b2d79"/>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Προσαρμοσμένο 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370</TotalTime>
  <Words>1360</Words>
  <Application>Microsoft Office PowerPoint</Application>
  <PresentationFormat>Προβολή στην οθόνη (4:3)</PresentationFormat>
  <Paragraphs>142</Paragraphs>
  <Slides>24</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24</vt:i4>
      </vt:variant>
    </vt:vector>
  </HeadingPairs>
  <TitlesOfParts>
    <vt:vector size="27" baseType="lpstr">
      <vt:lpstr>OC_template_updated</vt:lpstr>
      <vt:lpstr>1_OC_template_updated</vt:lpstr>
      <vt:lpstr>2_OC_template_updated</vt:lpstr>
      <vt:lpstr>Μελάνια και επικαλυπτικά (Ε)</vt:lpstr>
      <vt:lpstr>Στόχος της ενότητας </vt:lpstr>
      <vt:lpstr>Α΄μέρος</vt:lpstr>
      <vt:lpstr>Διαφάνεια </vt:lpstr>
      <vt:lpstr>Αδιαφάνεια</vt:lpstr>
      <vt:lpstr>Έλεγχος διαφάνειας</vt:lpstr>
      <vt:lpstr>Καλυπτικότητα</vt:lpstr>
      <vt:lpstr>Στιλπνότητα (γυαλάδα)</vt:lpstr>
      <vt:lpstr>Κατηγορίες φορέων</vt:lpstr>
      <vt:lpstr>Β΄μέρος</vt:lpstr>
      <vt:lpstr>Μέτρηση στιλπνότητας</vt:lpstr>
      <vt:lpstr>Πειραματικό μέρος – Μετρήσεις στιλπνότητας </vt:lpstr>
      <vt:lpstr>Αποτελέσματα</vt:lpstr>
      <vt:lpstr>Έλεγχος χρωματικών παραμέτρων</vt:lpstr>
      <vt:lpstr>Φασματοφωτόμετρο  (Spectrophotometer)</vt:lpstr>
      <vt:lpstr>Μετρήσεις – αποτελέσματα</vt:lpstr>
      <vt:lpstr>Βιβλιογραφία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Μελάνια και επικαλυπτικά (Ε)</dc:title>
  <dc:creator>opencourses@teiath.gr</dc:creator>
  <cp:lastModifiedBy>fkaram2</cp:lastModifiedBy>
  <cp:revision>20</cp:revision>
  <dcterms:created xsi:type="dcterms:W3CDTF">2014-09-29T09:37:04Z</dcterms:created>
  <dcterms:modified xsi:type="dcterms:W3CDTF">2015-07-02T07:09:04Z</dcterms:modified>
</cp:coreProperties>
</file>