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76"/>
  </p:notesMasterIdLst>
  <p:handoutMasterIdLst>
    <p:handoutMasterId r:id="rId77"/>
  </p:handoutMasterIdLst>
  <p:sldIdLst>
    <p:sldId id="25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06" r:id="rId43"/>
    <p:sldId id="307" r:id="rId44"/>
    <p:sldId id="308" r:id="rId45"/>
    <p:sldId id="309" r:id="rId46"/>
    <p:sldId id="310" r:id="rId47"/>
    <p:sldId id="311" r:id="rId48"/>
    <p:sldId id="312" r:id="rId49"/>
    <p:sldId id="313" r:id="rId50"/>
    <p:sldId id="314" r:id="rId51"/>
    <p:sldId id="315" r:id="rId52"/>
    <p:sldId id="316" r:id="rId53"/>
    <p:sldId id="317" r:id="rId54"/>
    <p:sldId id="318" r:id="rId55"/>
    <p:sldId id="319" r:id="rId56"/>
    <p:sldId id="320" r:id="rId57"/>
    <p:sldId id="321" r:id="rId58"/>
    <p:sldId id="322" r:id="rId59"/>
    <p:sldId id="323" r:id="rId60"/>
    <p:sldId id="324" r:id="rId61"/>
    <p:sldId id="325" r:id="rId62"/>
    <p:sldId id="326" r:id="rId63"/>
    <p:sldId id="327" r:id="rId64"/>
    <p:sldId id="328" r:id="rId65"/>
    <p:sldId id="329" r:id="rId66"/>
    <p:sldId id="330" r:id="rId67"/>
    <p:sldId id="331" r:id="rId68"/>
    <p:sldId id="257" r:id="rId69"/>
    <p:sldId id="262" r:id="rId70"/>
    <p:sldId id="264" r:id="rId71"/>
    <p:sldId id="332" r:id="rId72"/>
    <p:sldId id="333" r:id="rId73"/>
    <p:sldId id="266" r:id="rId74"/>
    <p:sldId id="261" r:id="rId75"/>
  </p:sldIdLst>
  <p:sldSz cx="9144000" cy="6858000" type="screen4x3"/>
  <p:notesSz cx="7104063" cy="10234613"/>
  <p:custDataLst>
    <p:tags r:id="rId78"/>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21" autoAdjust="0"/>
    <p:restoredTop sz="94629" autoAdjust="0"/>
  </p:normalViewPr>
  <p:slideViewPr>
    <p:cSldViewPr>
      <p:cViewPr>
        <p:scale>
          <a:sx n="120" d="100"/>
          <a:sy n="120" d="100"/>
        </p:scale>
        <p:origin x="-1548" y="282"/>
      </p:cViewPr>
      <p:guideLst>
        <p:guide orient="horz" pos="2160"/>
        <p:guide pos="2880"/>
      </p:guideLst>
    </p:cSldViewPr>
  </p:slideViewPr>
  <p:outlineViewPr>
    <p:cViewPr>
      <p:scale>
        <a:sx n="33" d="100"/>
        <a:sy n="33" d="100"/>
      </p:scale>
      <p:origin x="0" y="49608"/>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ags" Target="tags/tag1.xml"/><Relationship Id="rId8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13/2/2015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13/2/2015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66</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67</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68</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69</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71</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72</a:t>
            </a:fld>
            <a:endParaRPr lang="el-GR" dirty="0"/>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4</a:t>
            </a:fld>
            <a:endParaRPr lang="el-GR" dirty="0">
              <a:solidFill>
                <a:prstClr val="black"/>
              </a:solidFill>
            </a:endParaRPr>
          </a:p>
        </p:txBody>
      </p:sp>
    </p:spTree>
    <p:extLst>
      <p:ext uri="{BB962C8B-B14F-4D97-AF65-F5344CB8AC3E}">
        <p14:creationId xmlns:p14="http://schemas.microsoft.com/office/powerpoint/2010/main" val="130926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30</a:t>
            </a:fld>
            <a:endParaRPr lang="el-GR" dirty="0">
              <a:solidFill>
                <a:prstClr val="black"/>
              </a:solidFill>
            </a:endParaRPr>
          </a:p>
        </p:txBody>
      </p:sp>
    </p:spTree>
    <p:extLst>
      <p:ext uri="{BB962C8B-B14F-4D97-AF65-F5344CB8AC3E}">
        <p14:creationId xmlns:p14="http://schemas.microsoft.com/office/powerpoint/2010/main" val="2103352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33</a:t>
            </a:fld>
            <a:endParaRPr lang="el-GR" dirty="0">
              <a:solidFill>
                <a:prstClr val="black"/>
              </a:solidFill>
            </a:endParaRPr>
          </a:p>
        </p:txBody>
      </p:sp>
    </p:spTree>
    <p:extLst>
      <p:ext uri="{BB962C8B-B14F-4D97-AF65-F5344CB8AC3E}">
        <p14:creationId xmlns:p14="http://schemas.microsoft.com/office/powerpoint/2010/main" val="2279538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34</a:t>
            </a:fld>
            <a:endParaRPr lang="el-GR" dirty="0">
              <a:solidFill>
                <a:prstClr val="black"/>
              </a:solidFill>
            </a:endParaRPr>
          </a:p>
        </p:txBody>
      </p:sp>
    </p:spTree>
    <p:extLst>
      <p:ext uri="{BB962C8B-B14F-4D97-AF65-F5344CB8AC3E}">
        <p14:creationId xmlns:p14="http://schemas.microsoft.com/office/powerpoint/2010/main" val="1035239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42</a:t>
            </a:fld>
            <a:endParaRPr lang="el-GR" dirty="0">
              <a:solidFill>
                <a:prstClr val="black"/>
              </a:solidFill>
            </a:endParaRPr>
          </a:p>
        </p:txBody>
      </p:sp>
    </p:spTree>
    <p:extLst>
      <p:ext uri="{BB962C8B-B14F-4D97-AF65-F5344CB8AC3E}">
        <p14:creationId xmlns:p14="http://schemas.microsoft.com/office/powerpoint/2010/main" val="2384355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eaLnBrk="1" hangingPunct="1">
              <a:lnSpc>
                <a:spcPct val="80000"/>
              </a:lnSpc>
            </a:pPr>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43</a:t>
            </a:fld>
            <a:endParaRPr lang="el-GR" dirty="0">
              <a:solidFill>
                <a:prstClr val="black"/>
              </a:solidFill>
            </a:endParaRPr>
          </a:p>
        </p:txBody>
      </p:sp>
    </p:spTree>
    <p:extLst>
      <p:ext uri="{BB962C8B-B14F-4D97-AF65-F5344CB8AC3E}">
        <p14:creationId xmlns:p14="http://schemas.microsoft.com/office/powerpoint/2010/main" val="125834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eaLnBrk="1" hangingPunct="1">
              <a:lnSpc>
                <a:spcPct val="80000"/>
              </a:lnSpc>
            </a:pPr>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44</a:t>
            </a:fld>
            <a:endParaRPr lang="el-GR" dirty="0">
              <a:solidFill>
                <a:prstClr val="black"/>
              </a:solidFill>
            </a:endParaRPr>
          </a:p>
        </p:txBody>
      </p:sp>
    </p:spTree>
    <p:extLst>
      <p:ext uri="{BB962C8B-B14F-4D97-AF65-F5344CB8AC3E}">
        <p14:creationId xmlns:p14="http://schemas.microsoft.com/office/powerpoint/2010/main" val="125834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55</a:t>
            </a:fld>
            <a:endParaRPr lang="el-GR" dirty="0">
              <a:solidFill>
                <a:prstClr val="black"/>
              </a:solidFill>
            </a:endParaRPr>
          </a:p>
        </p:txBody>
      </p:sp>
    </p:spTree>
    <p:extLst>
      <p:ext uri="{BB962C8B-B14F-4D97-AF65-F5344CB8AC3E}">
        <p14:creationId xmlns:p14="http://schemas.microsoft.com/office/powerpoint/2010/main" val="2086293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19985639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400"/>
            </a:lvl1pPr>
            <a:lvl2pPr marL="742950" indent="-285750">
              <a:lnSpc>
                <a:spcPct val="112000"/>
              </a:lnSpc>
              <a:spcBef>
                <a:spcPts val="1200"/>
              </a:spcBef>
              <a:buFont typeface="Courier New" panose="02070309020205020404" pitchFamily="49" charset="0"/>
              <a:buChar char="o"/>
              <a:defRPr sz="2400"/>
            </a:lvl2pPr>
            <a:lvl3pPr>
              <a:lnSpc>
                <a:spcPct val="112000"/>
              </a:lnSpc>
              <a:spcBef>
                <a:spcPts val="1200"/>
              </a:spcBef>
              <a:defRPr sz="2400"/>
            </a:lvl3pPr>
            <a:lvl4pPr>
              <a:lnSpc>
                <a:spcPct val="112000"/>
              </a:lnSpc>
              <a:spcBef>
                <a:spcPts val="1200"/>
              </a:spcBef>
              <a:defRPr sz="2400"/>
            </a:lvl4pPr>
            <a:lvl5pPr>
              <a:lnSpc>
                <a:spcPct val="112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3611266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15065554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69884020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13700683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14414706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37201746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2394490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791016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0000"/>
              </a:lnSpc>
              <a:spcBef>
                <a:spcPts val="1200"/>
              </a:spcBef>
              <a:defRPr sz="2400"/>
            </a:lvl1pPr>
            <a:lvl2pPr marL="742950" indent="-285750">
              <a:lnSpc>
                <a:spcPct val="110000"/>
              </a:lnSpc>
              <a:spcBef>
                <a:spcPts val="1200"/>
              </a:spcBef>
              <a:buFont typeface="Courier New" panose="02070309020205020404"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4931222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rgbClr val="004A82"/>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33507692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hyperlink" Target="http://commons.wikimedia.org/wiki/User:ChemNerd" TargetMode="External"/><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hyperlink" Target="http://commons.wikimedia.org/wiki/File:Cholesterol.svg" TargetMode="External"/><Relationship Id="rId5" Type="http://schemas.openxmlformats.org/officeDocument/2006/relationships/hyperlink" Target="http://openclipart.org/user-detail/J_Alves" TargetMode="External"/><Relationship Id="rId4" Type="http://schemas.openxmlformats.org/officeDocument/2006/relationships/hyperlink" Target="http://openclipart.org/detail/62029/cholesterol-by-j_alves"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hyperlink" Target="http://commons.wikimedia.org/wiki/User:Boghog" TargetMode="External"/><Relationship Id="rId4" Type="http://schemas.openxmlformats.org/officeDocument/2006/relationships/hyperlink" Target="http://commons.wikimedia.org/wiki/File:Progesterone_biosynthesis.png"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Slashme" TargetMode="External"/><Relationship Id="rId4" Type="http://schemas.openxmlformats.org/officeDocument/2006/relationships/hyperlink" Target="http://commons.wikimedia.org/wiki/File:Steroidogenesis.svg"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hyperlink" Target="http://commons.wikimedia.org/wiki/User:Intermedichbo" TargetMode="External"/><Relationship Id="rId4" Type="http://schemas.openxmlformats.org/officeDocument/2006/relationships/hyperlink" Target="http://commons.wikimedia.org/wiki/File:Illu_endocrine_system.png"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340769"/>
            <a:ext cx="9144000" cy="1080120"/>
          </a:xfrm>
        </p:spPr>
        <p:txBody>
          <a:bodyPr>
            <a:normAutofit/>
          </a:bodyPr>
          <a:lstStyle/>
          <a:p>
            <a:pPr lvl="1" algn="ctr"/>
            <a:r>
              <a:rPr lang="el-GR" sz="4400" b="1" dirty="0" smtClean="0">
                <a:solidFill>
                  <a:schemeClr val="tx1"/>
                </a:solidFill>
                <a:latin typeface="+mn-lt"/>
              </a:rPr>
              <a:t>Παθολογία</a:t>
            </a:r>
            <a:r>
              <a:rPr lang="en-US" sz="4400" b="1" dirty="0" smtClean="0">
                <a:solidFill>
                  <a:schemeClr val="tx1"/>
                </a:solidFill>
                <a:latin typeface="+mn-lt"/>
              </a:rPr>
              <a:t> </a:t>
            </a:r>
            <a:r>
              <a:rPr lang="el-GR" sz="4400" b="1" dirty="0" smtClean="0">
                <a:solidFill>
                  <a:schemeClr val="tx1"/>
                </a:solidFill>
                <a:latin typeface="+mn-lt"/>
              </a:rPr>
              <a:t>Ενδοκρινών Αδένων</a:t>
            </a:r>
            <a:endParaRPr lang="el-GR" sz="4400" b="1" dirty="0">
              <a:solidFill>
                <a:schemeClr val="tx1"/>
              </a:solidFill>
              <a:latin typeface="+mn-lt"/>
            </a:endParaRPr>
          </a:p>
        </p:txBody>
      </p:sp>
      <p:sp>
        <p:nvSpPr>
          <p:cNvPr id="3" name="Υπότιτλος 2"/>
          <p:cNvSpPr>
            <a:spLocks noGrp="1"/>
          </p:cNvSpPr>
          <p:nvPr>
            <p:ph type="subTitle" idx="1"/>
          </p:nvPr>
        </p:nvSpPr>
        <p:spPr>
          <a:xfrm>
            <a:off x="0" y="2708920"/>
            <a:ext cx="9144000" cy="2448272"/>
          </a:xfrm>
        </p:spPr>
        <p:txBody>
          <a:bodyPr>
            <a:normAutofit lnSpcReduction="10000"/>
          </a:bodyPr>
          <a:lstStyle/>
          <a:p>
            <a:pPr>
              <a:spcBef>
                <a:spcPts val="0"/>
              </a:spcBef>
              <a:spcAft>
                <a:spcPts val="1800"/>
              </a:spcAft>
            </a:pPr>
            <a:r>
              <a:rPr lang="el-GR" sz="2600" b="1" dirty="0" smtClean="0"/>
              <a:t>Ενότητα </a:t>
            </a:r>
            <a:r>
              <a:rPr lang="en-US" sz="2600" b="1" dirty="0" smtClean="0"/>
              <a:t>1</a:t>
            </a:r>
            <a:r>
              <a:rPr lang="el-GR" sz="2600" dirty="0" smtClean="0"/>
              <a:t>:</a:t>
            </a:r>
            <a:r>
              <a:rPr lang="en-US" sz="2600" dirty="0" smtClean="0"/>
              <a:t> </a:t>
            </a:r>
            <a:r>
              <a:rPr lang="el-GR" sz="2600" dirty="0"/>
              <a:t>Ενδοκρινικό σύστημα – Γενικές εισαγωγικές γνώσεις περί των ορμονών</a:t>
            </a:r>
            <a:endParaRPr lang="en-US" sz="2600" dirty="0" smtClean="0"/>
          </a:p>
          <a:p>
            <a:pPr>
              <a:spcBef>
                <a:spcPts val="0"/>
              </a:spcBef>
            </a:pPr>
            <a:r>
              <a:rPr lang="el-GR" sz="2200" dirty="0"/>
              <a:t>Mαρία Bενετίκου, MD, MSc, DipEndo, PhD,</a:t>
            </a:r>
          </a:p>
          <a:p>
            <a:pPr>
              <a:spcBef>
                <a:spcPts val="0"/>
              </a:spcBef>
            </a:pPr>
            <a:r>
              <a:rPr lang="el-GR" sz="2200" dirty="0"/>
              <a:t>Ιατρός ενδοκρινολόγος, καθηγήτρια παθοφυσιολογίας – νοσολογίας, διδάκτωρ πανεπιστήμιου Αθηνών και Λονδίνου</a:t>
            </a:r>
          </a:p>
          <a:p>
            <a:pPr>
              <a:spcBef>
                <a:spcPts val="0"/>
              </a:spcBef>
            </a:pPr>
            <a:r>
              <a:rPr lang="el-GR" sz="2200" dirty="0"/>
              <a:t>Τμήμα </a:t>
            </a:r>
            <a:r>
              <a:rPr lang="el-GR" sz="2200" dirty="0" smtClean="0"/>
              <a:t>Αισθητικής και Κοσμητολογίας</a:t>
            </a:r>
            <a:endParaRPr lang="el-GR" sz="22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Ενδοκρινικό σύστημα </a:t>
            </a:r>
            <a:r>
              <a:rPr lang="el-GR" sz="3200" b="0" dirty="0" smtClean="0"/>
              <a:t>6/9</a:t>
            </a:r>
            <a:endParaRPr lang="el-GR" dirty="0"/>
          </a:p>
        </p:txBody>
      </p:sp>
      <p:sp>
        <p:nvSpPr>
          <p:cNvPr id="8194" name="Rectangle 3"/>
          <p:cNvSpPr>
            <a:spLocks noGrp="1" noChangeArrowheads="1"/>
          </p:cNvSpPr>
          <p:nvPr>
            <p:ph idx="1"/>
          </p:nvPr>
        </p:nvSpPr>
        <p:spPr/>
        <p:txBody>
          <a:bodyPr/>
          <a:lstStyle/>
          <a:p>
            <a:pPr eaLnBrk="1" hangingPunct="1">
              <a:spcBef>
                <a:spcPts val="2400"/>
              </a:spcBef>
            </a:pPr>
            <a:r>
              <a:rPr lang="el-GR" altLang="el-GR" b="1" dirty="0" smtClean="0"/>
              <a:t>Πάγκρεας: </a:t>
            </a:r>
            <a:r>
              <a:rPr lang="el-GR" altLang="el-GR" dirty="0" smtClean="0"/>
              <a:t>Παράγει την ινσουλίνη που είναι απαραίτητη για τον μεταβολισμό των υδατανθράκων.</a:t>
            </a:r>
          </a:p>
          <a:p>
            <a:pPr eaLnBrk="1" hangingPunct="1">
              <a:spcBef>
                <a:spcPts val="2400"/>
              </a:spcBef>
            </a:pPr>
            <a:r>
              <a:rPr lang="el-GR" altLang="el-GR" b="1" dirty="0" smtClean="0"/>
              <a:t>Ωοθήκες: </a:t>
            </a:r>
            <a:r>
              <a:rPr lang="el-GR" altLang="el-GR" dirty="0" smtClean="0"/>
              <a:t>Παράγουν οιστρογόνα (θηλυκές ορμόνες) που ρυθμίζουν τις αναπαραγωγικές λειτουργίες της γυναίκας.</a:t>
            </a:r>
            <a:endParaRPr lang="el-GR" altLang="el-GR" b="1" dirty="0" smtClean="0"/>
          </a:p>
          <a:p>
            <a:pPr eaLnBrk="1" hangingPunct="1">
              <a:spcBef>
                <a:spcPts val="2400"/>
              </a:spcBef>
            </a:pPr>
            <a:r>
              <a:rPr lang="el-GR" altLang="el-GR" b="1" dirty="0" smtClean="0"/>
              <a:t>Όρχεις: </a:t>
            </a:r>
            <a:r>
              <a:rPr lang="el-GR" altLang="el-GR" dirty="0" smtClean="0"/>
              <a:t>Παράγουν τις ανδρικές γεννητικές ορμόνες.</a:t>
            </a:r>
          </a:p>
        </p:txBody>
      </p:sp>
    </p:spTree>
    <p:extLst>
      <p:ext uri="{BB962C8B-B14F-4D97-AF65-F5344CB8AC3E}">
        <p14:creationId xmlns:p14="http://schemas.microsoft.com/office/powerpoint/2010/main" val="29064869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Ενδοκρινικό σύστημα </a:t>
            </a:r>
            <a:r>
              <a:rPr lang="el-GR" sz="3200" b="0" dirty="0" smtClean="0"/>
              <a:t>7/9</a:t>
            </a:r>
            <a:endParaRPr lang="el-GR" dirty="0"/>
          </a:p>
        </p:txBody>
      </p:sp>
      <p:sp>
        <p:nvSpPr>
          <p:cNvPr id="9218" name="Rectangle 3"/>
          <p:cNvSpPr>
            <a:spLocks noGrp="1" noChangeArrowheads="1"/>
          </p:cNvSpPr>
          <p:nvPr>
            <p:ph idx="1"/>
          </p:nvPr>
        </p:nvSpPr>
        <p:spPr/>
        <p:txBody>
          <a:bodyPr>
            <a:normAutofit/>
          </a:bodyPr>
          <a:lstStyle/>
          <a:p>
            <a:pPr eaLnBrk="1" hangingPunct="1"/>
            <a:r>
              <a:rPr lang="el-GR" altLang="el-GR" dirty="0" smtClean="0"/>
              <a:t>Ως ενδοκρινείς αδένες μπορούν να συμπεριφερθούν </a:t>
            </a:r>
            <a:r>
              <a:rPr lang="el-GR" altLang="el-GR" b="1" dirty="0" smtClean="0"/>
              <a:t>και 1) κυτταρικά αθροίσματα η και 2)  διάσπαρτα εξειδικευμένα κύτταρα.  </a:t>
            </a:r>
            <a:endParaRPr lang="el-GR" altLang="el-GR" dirty="0" smtClean="0"/>
          </a:p>
          <a:p>
            <a:pPr eaLnBrk="1" hangingPunct="1"/>
            <a:r>
              <a:rPr lang="el-GR" altLang="el-GR" dirty="0" smtClean="0"/>
              <a:t>Τέτοια περίπτωση συνιστούν τόσο </a:t>
            </a:r>
            <a:r>
              <a:rPr lang="el-GR" altLang="el-GR" b="1" dirty="0" smtClean="0"/>
              <a:t>ο υποθάλαμος όσο και το γαστρεντερικό σύστημα.  </a:t>
            </a:r>
            <a:endParaRPr lang="el-GR" altLang="el-GR" dirty="0" smtClean="0"/>
          </a:p>
          <a:p>
            <a:pPr eaLnBrk="1" hangingPunct="1"/>
            <a:r>
              <a:rPr lang="el-GR" altLang="el-GR" dirty="0" smtClean="0"/>
              <a:t>Ειδικά, ενώ η σημασία του υποθαλάμου έχει τόσο εδραιωθεί, ο ενδοκρινικός ρόλος του εντέρου απέκτησε σημασία πολύ πιο πρόσφατα.  </a:t>
            </a:r>
          </a:p>
        </p:txBody>
      </p:sp>
    </p:spTree>
    <p:extLst>
      <p:ext uri="{BB962C8B-B14F-4D97-AF65-F5344CB8AC3E}">
        <p14:creationId xmlns:p14="http://schemas.microsoft.com/office/powerpoint/2010/main" val="16291549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Ενδοκρινικό σύστημα </a:t>
            </a:r>
            <a:r>
              <a:rPr lang="el-GR" sz="3200" b="0" dirty="0" smtClean="0"/>
              <a:t>8/9</a:t>
            </a:r>
            <a:endParaRPr lang="el-GR" dirty="0"/>
          </a:p>
        </p:txBody>
      </p:sp>
      <p:sp>
        <p:nvSpPr>
          <p:cNvPr id="9218" name="Rectangle 3"/>
          <p:cNvSpPr>
            <a:spLocks noGrp="1" noChangeArrowheads="1"/>
          </p:cNvSpPr>
          <p:nvPr>
            <p:ph idx="1"/>
          </p:nvPr>
        </p:nvSpPr>
        <p:spPr/>
        <p:txBody>
          <a:bodyPr>
            <a:normAutofit/>
          </a:bodyPr>
          <a:lstStyle/>
          <a:p>
            <a:pPr eaLnBrk="1" hangingPunct="1"/>
            <a:r>
              <a:rPr lang="el-GR" altLang="el-GR" dirty="0" smtClean="0"/>
              <a:t>Ωστόσο η ανακάλυψη της ταυτόσημης παραγωγής ορμονών του εντέρου και του εγκεφάλου καθιέρωσε </a:t>
            </a:r>
            <a:r>
              <a:rPr lang="el-GR" altLang="el-GR" b="1" dirty="0" smtClean="0"/>
              <a:t>ένα νέο άξονα </a:t>
            </a:r>
            <a:r>
              <a:rPr lang="el-GR" altLang="el-GR" dirty="0" smtClean="0"/>
              <a:t>στην ενδοκρινολογία, </a:t>
            </a:r>
            <a:r>
              <a:rPr lang="el-GR" altLang="el-GR" b="1" dirty="0" smtClean="0"/>
              <a:t>τον άξονα εγκεφάλου-εντέρου (</a:t>
            </a:r>
            <a:r>
              <a:rPr lang="en-US" altLang="el-GR" b="1" dirty="0" smtClean="0"/>
              <a:t>the gut brain</a:t>
            </a:r>
            <a:r>
              <a:rPr lang="el-GR" altLang="el-GR" b="1" dirty="0" smtClean="0"/>
              <a:t>-</a:t>
            </a:r>
            <a:r>
              <a:rPr lang="en-US" altLang="el-GR" b="1" dirty="0" smtClean="0"/>
              <a:t>axis</a:t>
            </a:r>
            <a:r>
              <a:rPr lang="el-GR" altLang="el-GR" b="1" dirty="0" smtClean="0"/>
              <a:t>). </a:t>
            </a:r>
          </a:p>
          <a:p>
            <a:pPr eaLnBrk="1" hangingPunct="1"/>
            <a:r>
              <a:rPr lang="el-GR" altLang="el-GR" dirty="0" smtClean="0"/>
              <a:t>Επίσης </a:t>
            </a:r>
            <a:r>
              <a:rPr lang="el-GR" altLang="el-GR" b="1" dirty="0" smtClean="0"/>
              <a:t>νεοπλασματικοί ιστοί</a:t>
            </a:r>
            <a:r>
              <a:rPr lang="el-GR" altLang="el-GR" dirty="0" smtClean="0"/>
              <a:t> μπορεί έχουν ενδοκρινική συμπεριφορά.</a:t>
            </a:r>
          </a:p>
          <a:p>
            <a:pPr eaLnBrk="1" hangingPunct="1"/>
            <a:r>
              <a:rPr lang="el-GR" altLang="el-GR" dirty="0" smtClean="0"/>
              <a:t>Η </a:t>
            </a:r>
            <a:r>
              <a:rPr lang="el-GR" altLang="el-GR" b="1" dirty="0" smtClean="0"/>
              <a:t>επίφυση (κωνάριο)</a:t>
            </a:r>
            <a:r>
              <a:rPr lang="el-GR" altLang="el-GR" dirty="0" smtClean="0"/>
              <a:t> που συχνά δεν αναφέρεται είναι επίσης ένας σημαντικός ενδοκρινής αδένας. </a:t>
            </a:r>
          </a:p>
        </p:txBody>
      </p:sp>
    </p:spTree>
    <p:extLst>
      <p:ext uri="{BB962C8B-B14F-4D97-AF65-F5344CB8AC3E}">
        <p14:creationId xmlns:p14="http://schemas.microsoft.com/office/powerpoint/2010/main" val="11302341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Ενδοκρινικό σύστημα </a:t>
            </a:r>
            <a:r>
              <a:rPr lang="el-GR" sz="3200" b="0" dirty="0" smtClean="0"/>
              <a:t>9/9</a:t>
            </a:r>
            <a:endParaRPr lang="el-GR" dirty="0"/>
          </a:p>
        </p:txBody>
      </p:sp>
      <p:sp>
        <p:nvSpPr>
          <p:cNvPr id="10242" name="Rectangle 3"/>
          <p:cNvSpPr>
            <a:spLocks noGrp="1" noChangeArrowheads="1"/>
          </p:cNvSpPr>
          <p:nvPr>
            <p:ph idx="1"/>
          </p:nvPr>
        </p:nvSpPr>
        <p:spPr>
          <a:xfrm>
            <a:off x="457200" y="1196752"/>
            <a:ext cx="8579296" cy="5661248"/>
          </a:xfrm>
        </p:spPr>
        <p:txBody>
          <a:bodyPr>
            <a:normAutofit/>
          </a:bodyPr>
          <a:lstStyle/>
          <a:p>
            <a:pPr eaLnBrk="1" hangingPunct="1">
              <a:lnSpc>
                <a:spcPct val="100000"/>
              </a:lnSpc>
              <a:spcBef>
                <a:spcPts val="800"/>
              </a:spcBef>
            </a:pPr>
            <a:r>
              <a:rPr lang="el-GR" altLang="el-GR" sz="2200" b="1" dirty="0" smtClean="0"/>
              <a:t>Η λειτουργική σύνδεση των ενδοκρινών αδένων είναι:</a:t>
            </a:r>
            <a:endParaRPr lang="el-GR" altLang="el-GR" sz="2200" dirty="0" smtClean="0"/>
          </a:p>
          <a:p>
            <a:pPr marL="811213" indent="-457200" eaLnBrk="1" hangingPunct="1">
              <a:lnSpc>
                <a:spcPct val="100000"/>
              </a:lnSpc>
              <a:spcBef>
                <a:spcPts val="800"/>
              </a:spcBef>
              <a:buFont typeface="+mj-lt"/>
              <a:buAutoNum type="arabicPeriod"/>
            </a:pPr>
            <a:r>
              <a:rPr lang="el-GR" altLang="el-GR" sz="2200" dirty="0" smtClean="0"/>
              <a:t>άμεση</a:t>
            </a:r>
          </a:p>
          <a:p>
            <a:pPr marL="811213" indent="-457200" eaLnBrk="1" hangingPunct="1">
              <a:lnSpc>
                <a:spcPct val="100000"/>
              </a:lnSpc>
              <a:spcBef>
                <a:spcPts val="800"/>
              </a:spcBef>
              <a:buFont typeface="+mj-lt"/>
              <a:buAutoNum type="arabicPeriod"/>
            </a:pPr>
            <a:r>
              <a:rPr lang="el-GR" altLang="el-GR" sz="2200" dirty="0" smtClean="0"/>
              <a:t>έμμεση</a:t>
            </a:r>
          </a:p>
          <a:p>
            <a:pPr eaLnBrk="1" hangingPunct="1">
              <a:lnSpc>
                <a:spcPct val="100000"/>
              </a:lnSpc>
              <a:spcBef>
                <a:spcPts val="800"/>
              </a:spcBef>
            </a:pPr>
            <a:r>
              <a:rPr lang="el-GR" altLang="el-GR" sz="2200" b="1" dirty="0" smtClean="0"/>
              <a:t>Άμεση λειτουργική σύνδεση </a:t>
            </a:r>
            <a:r>
              <a:rPr lang="el-GR" altLang="el-GR" sz="2200" dirty="0" smtClean="0"/>
              <a:t>παρουσιάζουν ο θυρεοειδής, ο φλοιός των επινεφριδίων, οι όρχεις και οι ωοθήκες με την </a:t>
            </a:r>
            <a:r>
              <a:rPr lang="el-GR" altLang="el-GR" sz="2200" dirty="0" smtClean="0"/>
              <a:t>αδενοϋπόφυση </a:t>
            </a:r>
            <a:r>
              <a:rPr lang="el-GR" altLang="el-GR" sz="2200" dirty="0" smtClean="0"/>
              <a:t>(πρόσθιο λοβό της υπόφυσης).</a:t>
            </a:r>
          </a:p>
          <a:p>
            <a:pPr eaLnBrk="1" hangingPunct="1">
              <a:lnSpc>
                <a:spcPct val="100000"/>
              </a:lnSpc>
              <a:spcBef>
                <a:spcPts val="800"/>
              </a:spcBef>
            </a:pPr>
            <a:r>
              <a:rPr lang="el-GR" altLang="el-GR" sz="2200" b="1" dirty="0" smtClean="0"/>
              <a:t>Έμμεση λειτουργική αλληλεπίδραση </a:t>
            </a:r>
            <a:r>
              <a:rPr lang="el-GR" altLang="el-GR" sz="2200" dirty="0" smtClean="0"/>
              <a:t>παρατηρείται σε μερικές ορμόνες όπως μεταξύ ινσουλίνης και αυξητικής ορμόνης.</a:t>
            </a:r>
          </a:p>
          <a:p>
            <a:pPr eaLnBrk="1" hangingPunct="1">
              <a:lnSpc>
                <a:spcPct val="100000"/>
              </a:lnSpc>
              <a:spcBef>
                <a:spcPts val="800"/>
              </a:spcBef>
            </a:pPr>
            <a:r>
              <a:rPr lang="el-GR" altLang="el-GR" sz="2200" dirty="0" smtClean="0"/>
              <a:t>Υπάρχει δε και </a:t>
            </a:r>
            <a:r>
              <a:rPr lang="el-GR" altLang="el-GR" sz="2200" b="1" dirty="0" smtClean="0"/>
              <a:t>έμμεση λειτουργική αλληλοδράση </a:t>
            </a:r>
            <a:r>
              <a:rPr lang="el-GR" altLang="el-GR" sz="2200" dirty="0" smtClean="0"/>
              <a:t>σε διάφορους μεταβολικούς στόχους, όπως εκείνη που έχουμε διαπιστώσει πχ για την αυξητική και την αδρεναλίνη στην λιπόλυση.</a:t>
            </a:r>
          </a:p>
          <a:p>
            <a:pPr eaLnBrk="1" hangingPunct="1">
              <a:lnSpc>
                <a:spcPct val="100000"/>
              </a:lnSpc>
              <a:spcBef>
                <a:spcPts val="800"/>
              </a:spcBef>
            </a:pPr>
            <a:r>
              <a:rPr lang="el-GR" altLang="el-GR" sz="2200" b="1" dirty="0" smtClean="0"/>
              <a:t>Το ενδοκρινικό σύστημα βοηθά τον συντονισμό </a:t>
            </a:r>
            <a:r>
              <a:rPr lang="el-GR" altLang="el-GR" sz="2200" dirty="0" smtClean="0"/>
              <a:t>των λειτουργιών του οργανισμού.</a:t>
            </a:r>
          </a:p>
        </p:txBody>
      </p:sp>
    </p:spTree>
    <p:extLst>
      <p:ext uri="{BB962C8B-B14F-4D97-AF65-F5344CB8AC3E}">
        <p14:creationId xmlns:p14="http://schemas.microsoft.com/office/powerpoint/2010/main" val="2535186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smtClean="0"/>
              <a:t>Χαρακτηριστικά </a:t>
            </a:r>
            <a:r>
              <a:rPr lang="el-GR" dirty="0"/>
              <a:t>του ενδοκρινικού συστήματος </a:t>
            </a:r>
            <a:r>
              <a:rPr lang="el-GR" sz="3300" b="0" dirty="0" smtClean="0"/>
              <a:t>1/3</a:t>
            </a:r>
            <a:endParaRPr lang="el-GR" sz="3300" b="0" dirty="0"/>
          </a:p>
        </p:txBody>
      </p:sp>
      <p:sp>
        <p:nvSpPr>
          <p:cNvPr id="11266" name="Rectangle 3"/>
          <p:cNvSpPr>
            <a:spLocks noGrp="1" noChangeArrowheads="1"/>
          </p:cNvSpPr>
          <p:nvPr>
            <p:ph idx="1"/>
          </p:nvPr>
        </p:nvSpPr>
        <p:spPr>
          <a:xfrm>
            <a:off x="457200" y="1412776"/>
            <a:ext cx="8229600" cy="4824536"/>
          </a:xfrm>
        </p:spPr>
        <p:txBody>
          <a:bodyPr>
            <a:normAutofit/>
          </a:bodyPr>
          <a:lstStyle/>
          <a:p>
            <a:pPr marL="0" indent="0" eaLnBrk="1" hangingPunct="1">
              <a:lnSpc>
                <a:spcPct val="150000"/>
              </a:lnSpc>
              <a:spcBef>
                <a:spcPts val="1800"/>
              </a:spcBef>
              <a:buNone/>
            </a:pPr>
            <a:r>
              <a:rPr lang="el-GR" altLang="el-GR" b="1" dirty="0" smtClean="0"/>
              <a:t>Τα χαρακτηριστικά του ενδοκρινικού συστήματος είναι</a:t>
            </a:r>
            <a:r>
              <a:rPr lang="el-GR" altLang="el-GR" b="1" dirty="0"/>
              <a:t>:</a:t>
            </a:r>
            <a:endParaRPr lang="el-GR" altLang="el-GR" dirty="0" smtClean="0"/>
          </a:p>
          <a:p>
            <a:pPr marL="857250" lvl="1" indent="-501650">
              <a:lnSpc>
                <a:spcPct val="150000"/>
              </a:lnSpc>
              <a:spcBef>
                <a:spcPts val="1800"/>
              </a:spcBef>
              <a:buFont typeface="+mj-lt"/>
              <a:buAutoNum type="arabicPeriod"/>
            </a:pPr>
            <a:r>
              <a:rPr lang="el-GR" altLang="el-GR" dirty="0" smtClean="0"/>
              <a:t>Η αυτορρύθμιση.</a:t>
            </a:r>
          </a:p>
          <a:p>
            <a:pPr marL="857250" lvl="1" indent="-501650">
              <a:lnSpc>
                <a:spcPct val="150000"/>
              </a:lnSpc>
              <a:spcBef>
                <a:spcPts val="1800"/>
              </a:spcBef>
              <a:buFont typeface="+mj-lt"/>
              <a:buAutoNum type="arabicPeriod"/>
            </a:pPr>
            <a:r>
              <a:rPr lang="el-GR" altLang="el-GR" dirty="0" smtClean="0"/>
              <a:t>Η συνεργασία του με το νευρικό σύστημα</a:t>
            </a:r>
            <a:r>
              <a:rPr lang="en-US" altLang="el-GR" b="1" dirty="0"/>
              <a:t>.</a:t>
            </a:r>
            <a:endParaRPr lang="el-GR" altLang="el-GR" b="1" dirty="0" smtClean="0"/>
          </a:p>
        </p:txBody>
      </p:sp>
    </p:spTree>
    <p:extLst>
      <p:ext uri="{BB962C8B-B14F-4D97-AF65-F5344CB8AC3E}">
        <p14:creationId xmlns:p14="http://schemas.microsoft.com/office/powerpoint/2010/main" val="33150627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smtClean="0"/>
              <a:t>Χαρακτηριστικά </a:t>
            </a:r>
            <a:r>
              <a:rPr lang="el-GR" dirty="0"/>
              <a:t>του ενδοκρινικού συστήματος </a:t>
            </a:r>
            <a:r>
              <a:rPr lang="el-GR" sz="3300" b="0" dirty="0"/>
              <a:t>2</a:t>
            </a:r>
            <a:r>
              <a:rPr lang="en-US" sz="3300" b="0" dirty="0" smtClean="0"/>
              <a:t>/</a:t>
            </a:r>
            <a:r>
              <a:rPr lang="el-GR" sz="3300" b="0" dirty="0" smtClean="0"/>
              <a:t>3</a:t>
            </a:r>
            <a:endParaRPr lang="el-GR" sz="3300" b="0" dirty="0"/>
          </a:p>
        </p:txBody>
      </p:sp>
      <p:sp>
        <p:nvSpPr>
          <p:cNvPr id="11266" name="Rectangle 3"/>
          <p:cNvSpPr>
            <a:spLocks noGrp="1" noChangeArrowheads="1"/>
          </p:cNvSpPr>
          <p:nvPr>
            <p:ph idx="1"/>
          </p:nvPr>
        </p:nvSpPr>
        <p:spPr>
          <a:xfrm>
            <a:off x="457200" y="1412776"/>
            <a:ext cx="8229600" cy="4824536"/>
          </a:xfrm>
        </p:spPr>
        <p:txBody>
          <a:bodyPr>
            <a:normAutofit/>
          </a:bodyPr>
          <a:lstStyle/>
          <a:p>
            <a:pPr marL="0" indent="0" eaLnBrk="1" hangingPunct="1">
              <a:buNone/>
            </a:pPr>
            <a:r>
              <a:rPr lang="el-GR" altLang="el-GR" b="1" dirty="0" smtClean="0"/>
              <a:t>Το ενδοκρινικό σύστημα χρησιμεύει σε :</a:t>
            </a:r>
          </a:p>
          <a:p>
            <a:pPr marL="514350" indent="-514350" eaLnBrk="1" hangingPunct="1">
              <a:buFont typeface="+mj-lt"/>
              <a:buAutoNum type="romanUcPeriod"/>
            </a:pPr>
            <a:r>
              <a:rPr lang="el-GR" altLang="el-GR" b="1" dirty="0" smtClean="0"/>
              <a:t>Ζωτικές λειτουργίες όπως :</a:t>
            </a:r>
            <a:endParaRPr lang="el-GR" altLang="el-GR" dirty="0" smtClean="0"/>
          </a:p>
          <a:p>
            <a:pPr marL="982663" lvl="1" indent="-457200">
              <a:buFont typeface="+mj-lt"/>
              <a:buAutoNum type="arabicPeriod"/>
            </a:pPr>
            <a:r>
              <a:rPr lang="el-GR" altLang="el-GR" dirty="0" smtClean="0"/>
              <a:t>Η αύξηση του σώματος.</a:t>
            </a:r>
          </a:p>
          <a:p>
            <a:pPr marL="982663" lvl="1" indent="-457200">
              <a:buFont typeface="+mj-lt"/>
              <a:buAutoNum type="arabicPeriod"/>
            </a:pPr>
            <a:r>
              <a:rPr lang="el-GR" altLang="el-GR" dirty="0" smtClean="0"/>
              <a:t>Η διαφοροποίηση των φύλων (εμβρυική ζωή και ήβη).</a:t>
            </a:r>
          </a:p>
          <a:p>
            <a:pPr marL="982663" lvl="1" indent="-457200">
              <a:buFont typeface="+mj-lt"/>
              <a:buAutoNum type="arabicPeriod"/>
            </a:pPr>
            <a:r>
              <a:rPr lang="el-GR" altLang="el-GR" dirty="0" smtClean="0"/>
              <a:t>Η αναπαραγωγή.</a:t>
            </a:r>
            <a:endParaRPr lang="el-GR" altLang="el-GR" b="1" dirty="0" smtClean="0"/>
          </a:p>
          <a:p>
            <a:pPr marL="514350" indent="-514350" eaLnBrk="1" hangingPunct="1">
              <a:buFont typeface="+mj-lt"/>
              <a:buAutoNum type="romanUcPeriod" startAt="2"/>
            </a:pPr>
            <a:r>
              <a:rPr lang="el-GR" altLang="el-GR" b="1" dirty="0" smtClean="0"/>
              <a:t>Ρύθμιση ομοιοστατικών μηχανισμών δηλαδή </a:t>
            </a:r>
            <a:r>
              <a:rPr lang="el-GR" altLang="el-GR" dirty="0" smtClean="0"/>
              <a:t>τη σταθερότητα   εσωτερικού περιβάλλοντος  (σακχαραιμία, ασβεστιαιμία, υδραιμία, ηλεκτρολύτες, αρτηριακή πίεση σε ηρεμία και σε ανάγκη).</a:t>
            </a:r>
          </a:p>
        </p:txBody>
      </p:sp>
    </p:spTree>
    <p:extLst>
      <p:ext uri="{BB962C8B-B14F-4D97-AF65-F5344CB8AC3E}">
        <p14:creationId xmlns:p14="http://schemas.microsoft.com/office/powerpoint/2010/main" val="32571306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smtClean="0"/>
              <a:t>Χαρακτηριστικά </a:t>
            </a:r>
            <a:r>
              <a:rPr lang="el-GR" dirty="0"/>
              <a:t>του ενδοκρινικού συστήματος </a:t>
            </a:r>
            <a:r>
              <a:rPr lang="el-GR" sz="3300" b="0" dirty="0"/>
              <a:t>3</a:t>
            </a:r>
            <a:r>
              <a:rPr lang="en-US" sz="3300" b="0" dirty="0" smtClean="0"/>
              <a:t>/</a:t>
            </a:r>
            <a:r>
              <a:rPr lang="el-GR" sz="3300" b="0" dirty="0" smtClean="0"/>
              <a:t>3</a:t>
            </a:r>
            <a:endParaRPr lang="el-GR" sz="3300" b="0" dirty="0"/>
          </a:p>
        </p:txBody>
      </p:sp>
      <p:sp>
        <p:nvSpPr>
          <p:cNvPr id="11266" name="Rectangle 3"/>
          <p:cNvSpPr>
            <a:spLocks noGrp="1" noChangeArrowheads="1"/>
          </p:cNvSpPr>
          <p:nvPr>
            <p:ph idx="1"/>
          </p:nvPr>
        </p:nvSpPr>
        <p:spPr>
          <a:xfrm>
            <a:off x="457200" y="1412776"/>
            <a:ext cx="8229600" cy="4824536"/>
          </a:xfrm>
        </p:spPr>
        <p:txBody>
          <a:bodyPr>
            <a:normAutofit/>
          </a:bodyPr>
          <a:lstStyle/>
          <a:p>
            <a:pPr eaLnBrk="1" hangingPunct="1">
              <a:buFont typeface="Wingdings" panose="05000000000000000000" pitchFamily="2" charset="2"/>
              <a:buChar char="ü"/>
            </a:pPr>
            <a:r>
              <a:rPr lang="el-GR" altLang="el-GR" dirty="0" smtClean="0"/>
              <a:t>Είναι προφανές ότι στους πολυκυττάριους οργανισμούς, τα ενδοκυττάρια συστήματα απώλεσαν την προσαρμοστικότητά τους και οι λειτουργίες εξαρτώνται από τις συνθήκες που επικρατούν στο εξωκυττάριο υγρό.</a:t>
            </a:r>
          </a:p>
          <a:p>
            <a:pPr eaLnBrk="1" hangingPunct="1"/>
            <a:r>
              <a:rPr lang="el-GR" altLang="el-GR" dirty="0" smtClean="0"/>
              <a:t>Η </a:t>
            </a:r>
            <a:r>
              <a:rPr lang="el-GR" altLang="el-GR" b="1" dirty="0" smtClean="0"/>
              <a:t>ενδοκυττάρια σταθερότητα </a:t>
            </a:r>
            <a:r>
              <a:rPr lang="el-GR" altLang="el-GR" dirty="0" smtClean="0"/>
              <a:t>επηρεάζεται από το εξωκυττάριο υγρό.  </a:t>
            </a:r>
          </a:p>
          <a:p>
            <a:pPr eaLnBrk="1" hangingPunct="1"/>
            <a:r>
              <a:rPr lang="el-GR" altLang="el-GR" dirty="0" smtClean="0"/>
              <a:t>Η ενδοκυτταρική ομοιοστασία ρυθμίζεται και εξαρτάται από την εξωκυτταρική ομοιοστασία.  </a:t>
            </a:r>
          </a:p>
          <a:p>
            <a:pPr eaLnBrk="1" hangingPunct="1"/>
            <a:r>
              <a:rPr lang="el-GR" altLang="el-GR" dirty="0" smtClean="0"/>
              <a:t>Οι μεμβράνες των κυττάρων και οργανυλίων δημιουργούν ειδικές συνθήκες ομοιοστασίας. </a:t>
            </a:r>
          </a:p>
        </p:txBody>
      </p:sp>
    </p:spTree>
    <p:extLst>
      <p:ext uri="{BB962C8B-B14F-4D97-AF65-F5344CB8AC3E}">
        <p14:creationId xmlns:p14="http://schemas.microsoft.com/office/powerpoint/2010/main" val="7695405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smtClean="0"/>
              <a:t>Αυτορρύθμιση στο ενδοκρινικό σύστημα </a:t>
            </a:r>
            <a:r>
              <a:rPr lang="el-GR" sz="3300" b="0" dirty="0" smtClean="0"/>
              <a:t>1/2</a:t>
            </a:r>
            <a:endParaRPr lang="el-GR" sz="3300" b="0" dirty="0"/>
          </a:p>
        </p:txBody>
      </p:sp>
      <p:sp>
        <p:nvSpPr>
          <p:cNvPr id="12290" name="Rectangle 3"/>
          <p:cNvSpPr>
            <a:spLocks noGrp="1" noChangeArrowheads="1"/>
          </p:cNvSpPr>
          <p:nvPr>
            <p:ph idx="1"/>
          </p:nvPr>
        </p:nvSpPr>
        <p:spPr>
          <a:xfrm>
            <a:off x="457200" y="1196752"/>
            <a:ext cx="8363272" cy="5328592"/>
          </a:xfrm>
        </p:spPr>
        <p:txBody>
          <a:bodyPr>
            <a:normAutofit/>
          </a:bodyPr>
          <a:lstStyle/>
          <a:p>
            <a:pPr eaLnBrk="1" hangingPunct="1"/>
            <a:r>
              <a:rPr lang="el-GR" altLang="el-GR" sz="2400" dirty="0" smtClean="0"/>
              <a:t>Υπάρχει σύστημα </a:t>
            </a:r>
            <a:r>
              <a:rPr lang="el-GR" altLang="el-GR" sz="2400" b="1" dirty="0" smtClean="0"/>
              <a:t>κλειστής αγκύλης.</a:t>
            </a:r>
            <a:r>
              <a:rPr lang="el-GR" altLang="el-GR" sz="2400" dirty="0" smtClean="0"/>
              <a:t>  </a:t>
            </a:r>
            <a:endParaRPr lang="el-GR" altLang="el-GR" sz="2400" b="1" dirty="0" smtClean="0"/>
          </a:p>
          <a:p>
            <a:pPr eaLnBrk="1" hangingPunct="1"/>
            <a:r>
              <a:rPr lang="el-GR" altLang="el-GR" sz="2400" b="1" dirty="0" smtClean="0"/>
              <a:t>Το τελικό αποτέλεσμα (</a:t>
            </a:r>
            <a:r>
              <a:rPr lang="en-US" altLang="el-GR" b="1" dirty="0" smtClean="0"/>
              <a:t>output) </a:t>
            </a:r>
            <a:r>
              <a:rPr lang="el-GR" altLang="el-GR" sz="2400" b="1" dirty="0" smtClean="0"/>
              <a:t>επηρεάζει το σύστημα τροφοδότησης (</a:t>
            </a:r>
            <a:r>
              <a:rPr lang="en-US" altLang="el-GR" sz="2400" b="1" dirty="0" smtClean="0"/>
              <a:t>input</a:t>
            </a:r>
            <a:r>
              <a:rPr lang="el-GR" altLang="el-GR" sz="2400" b="1" dirty="0" smtClean="0"/>
              <a:t>).  </a:t>
            </a:r>
          </a:p>
          <a:p>
            <a:pPr eaLnBrk="1" hangingPunct="1"/>
            <a:r>
              <a:rPr lang="el-GR" altLang="el-GR" sz="2400" b="1" dirty="0" smtClean="0"/>
              <a:t>Η απάντηση εξαρτάται από την ένταση του ερεθίσματος και η ένταση του ερεθίσματος επηρεάζεται από την απάντηση.</a:t>
            </a:r>
            <a:r>
              <a:rPr lang="el-GR" altLang="el-GR" sz="2400" dirty="0" smtClean="0"/>
              <a:t> </a:t>
            </a:r>
          </a:p>
          <a:p>
            <a:pPr eaLnBrk="1" hangingPunct="1"/>
            <a:r>
              <a:rPr lang="el-GR" altLang="el-GR" sz="2400" dirty="0" smtClean="0"/>
              <a:t>Αυτή είναι και η </a:t>
            </a:r>
            <a:r>
              <a:rPr lang="el-GR" altLang="el-GR" sz="2400" b="1" dirty="0" smtClean="0"/>
              <a:t>αρχή </a:t>
            </a:r>
            <a:r>
              <a:rPr lang="el-GR" altLang="el-GR" sz="2400" dirty="0" smtClean="0"/>
              <a:t>που διέπει την αυτορρύθμιση.</a:t>
            </a:r>
          </a:p>
        </p:txBody>
      </p:sp>
    </p:spTree>
    <p:extLst>
      <p:ext uri="{BB962C8B-B14F-4D97-AF65-F5344CB8AC3E}">
        <p14:creationId xmlns:p14="http://schemas.microsoft.com/office/powerpoint/2010/main" val="22552211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smtClean="0"/>
              <a:t>Αυτορρύθμιση στο ενδοκρινικό σύστημα </a:t>
            </a:r>
            <a:r>
              <a:rPr lang="el-GR" sz="3300" b="0" dirty="0"/>
              <a:t>2</a:t>
            </a:r>
            <a:r>
              <a:rPr lang="el-GR" sz="3300" b="0" dirty="0" smtClean="0"/>
              <a:t>/2</a:t>
            </a:r>
            <a:endParaRPr lang="el-GR" sz="3300" b="0" dirty="0"/>
          </a:p>
        </p:txBody>
      </p:sp>
      <p:sp>
        <p:nvSpPr>
          <p:cNvPr id="12290" name="Rectangle 3"/>
          <p:cNvSpPr>
            <a:spLocks noGrp="1" noChangeArrowheads="1"/>
          </p:cNvSpPr>
          <p:nvPr>
            <p:ph idx="1"/>
          </p:nvPr>
        </p:nvSpPr>
        <p:spPr>
          <a:xfrm>
            <a:off x="457200" y="1196752"/>
            <a:ext cx="8363272" cy="5328592"/>
          </a:xfrm>
        </p:spPr>
        <p:txBody>
          <a:bodyPr>
            <a:normAutofit/>
          </a:bodyPr>
          <a:lstStyle/>
          <a:p>
            <a:pPr eaLnBrk="1" hangingPunct="1"/>
            <a:r>
              <a:rPr lang="el-GR" altLang="el-GR" sz="2200" dirty="0" smtClean="0"/>
              <a:t>Ένα παράδειγμα των ανωτέρω αποτελεί το γεγονός ότι η αύξηση της ινσουλίνης οδηγεί στην πτώση του σακχάρου και αυτή με την σειρά της σε μείωση της ινσουλίνης.</a:t>
            </a:r>
          </a:p>
          <a:p>
            <a:pPr eaLnBrk="1" hangingPunct="1"/>
            <a:r>
              <a:rPr lang="el-GR" altLang="el-GR" sz="2200" dirty="0" smtClean="0"/>
              <a:t>Στο ενδοκρινικό θα συναντήσουμε </a:t>
            </a:r>
            <a:r>
              <a:rPr lang="el-GR" altLang="el-GR" sz="2200" b="1" dirty="0" smtClean="0"/>
              <a:t>την αρνητική παλίνδρομη ρύθμιση (</a:t>
            </a:r>
            <a:r>
              <a:rPr lang="en-US" altLang="el-GR" sz="2200" b="1" dirty="0" smtClean="0"/>
              <a:t>negative feedback</a:t>
            </a:r>
            <a:r>
              <a:rPr lang="el-GR" altLang="el-GR" sz="2200" b="1" dirty="0" smtClean="0"/>
              <a:t>) και την θετική παλίνδρομη ρύθμιση (</a:t>
            </a:r>
            <a:r>
              <a:rPr lang="en-US" altLang="el-GR" sz="2200" b="1" dirty="0" smtClean="0"/>
              <a:t>positive feedback</a:t>
            </a:r>
            <a:r>
              <a:rPr lang="el-GR" altLang="el-GR" sz="2200" b="1" dirty="0" smtClean="0"/>
              <a:t>).</a:t>
            </a:r>
          </a:p>
          <a:p>
            <a:pPr eaLnBrk="1" hangingPunct="1"/>
            <a:r>
              <a:rPr lang="el-GR" altLang="el-GR" sz="2200" dirty="0" smtClean="0"/>
              <a:t>Στο κυτταρικό επίπεδο, η ρύθμιση αυτή συντελείται μέσω </a:t>
            </a:r>
            <a:r>
              <a:rPr lang="el-GR" altLang="el-GR" sz="2200" b="1" dirty="0" smtClean="0"/>
              <a:t>υποδοχέων </a:t>
            </a:r>
            <a:r>
              <a:rPr lang="el-GR" altLang="el-GR" sz="2200" dirty="0" smtClean="0"/>
              <a:t>(</a:t>
            </a:r>
            <a:r>
              <a:rPr lang="en-US" altLang="el-GR" sz="2200" dirty="0" smtClean="0"/>
              <a:t>receptors</a:t>
            </a:r>
            <a:r>
              <a:rPr lang="el-GR" altLang="el-GR" sz="2200" dirty="0" smtClean="0"/>
              <a:t>).  </a:t>
            </a:r>
          </a:p>
          <a:p>
            <a:pPr eaLnBrk="1" hangingPunct="1"/>
            <a:r>
              <a:rPr lang="el-GR" altLang="el-GR" sz="2200" dirty="0" smtClean="0"/>
              <a:t>Ο αριθμός των υποδοχέων ελαττώνεται, όταν αυξάνεται η ορμονική δραστηριότητα.</a:t>
            </a:r>
          </a:p>
        </p:txBody>
      </p:sp>
    </p:spTree>
    <p:extLst>
      <p:ext uri="{BB962C8B-B14F-4D97-AF65-F5344CB8AC3E}">
        <p14:creationId xmlns:p14="http://schemas.microsoft.com/office/powerpoint/2010/main" val="15614025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Νευροενδοκρινολογία </a:t>
            </a:r>
            <a:r>
              <a:rPr lang="el-GR" sz="3200" b="0" dirty="0" smtClean="0"/>
              <a:t>1/2</a:t>
            </a:r>
            <a:endParaRPr lang="el-GR" sz="3200" b="0" dirty="0"/>
          </a:p>
        </p:txBody>
      </p:sp>
      <p:sp>
        <p:nvSpPr>
          <p:cNvPr id="13314" name="Rectangle 3"/>
          <p:cNvSpPr>
            <a:spLocks noGrp="1" noChangeArrowheads="1"/>
          </p:cNvSpPr>
          <p:nvPr>
            <p:ph idx="1"/>
          </p:nvPr>
        </p:nvSpPr>
        <p:spPr/>
        <p:txBody>
          <a:bodyPr>
            <a:normAutofit/>
          </a:bodyPr>
          <a:lstStyle/>
          <a:p>
            <a:pPr eaLnBrk="1" hangingPunct="1"/>
            <a:r>
              <a:rPr lang="el-GR" altLang="el-GR" sz="2200" dirty="0" smtClean="0"/>
              <a:t>Στο νευρικό σύστημα, οι παραγόμενοι στους νευρώνες </a:t>
            </a:r>
            <a:r>
              <a:rPr lang="el-GR" altLang="el-GR" sz="2200" b="1" dirty="0" smtClean="0"/>
              <a:t>νευρομεταβιβαστές </a:t>
            </a:r>
            <a:r>
              <a:rPr lang="el-GR" altLang="el-GR" sz="2200" dirty="0" smtClean="0"/>
              <a:t>μεταφέρονται στα τελικά κομβία του νευράξονα και από εκεί με την βοήθεια της νευρικής ώσης εκχέονται στο </a:t>
            </a:r>
            <a:r>
              <a:rPr lang="el-GR" altLang="el-GR" sz="2200" b="1" dirty="0" smtClean="0"/>
              <a:t>συναπτικό χάσμα </a:t>
            </a:r>
            <a:r>
              <a:rPr lang="el-GR" altLang="el-GR" sz="2200" dirty="0" smtClean="0"/>
              <a:t>της σύναψης όπου δρουν </a:t>
            </a:r>
            <a:r>
              <a:rPr lang="el-GR" altLang="el-GR" sz="2200" b="1" dirty="0" smtClean="0"/>
              <a:t>τοπικά</a:t>
            </a:r>
            <a:r>
              <a:rPr lang="el-GR" altLang="el-GR" sz="2200" dirty="0" smtClean="0"/>
              <a:t> στους υποδοχείς της μετασυναπτικής μεμβράνης και για </a:t>
            </a:r>
            <a:r>
              <a:rPr lang="el-GR" altLang="el-GR" sz="2200" b="1" dirty="0" smtClean="0"/>
              <a:t>βραχύ χρονικό διάστημα.</a:t>
            </a:r>
          </a:p>
          <a:p>
            <a:pPr eaLnBrk="1" hangingPunct="1"/>
            <a:r>
              <a:rPr lang="el-GR" altLang="el-GR" sz="2200" dirty="0" smtClean="0"/>
              <a:t>Εν αντιθέσει, στην κλασσική ενδοκρινική αντίληψη</a:t>
            </a:r>
            <a:r>
              <a:rPr lang="el-GR" altLang="el-GR" sz="2200" b="1" dirty="0" smtClean="0"/>
              <a:t>, η ορμόνη </a:t>
            </a:r>
            <a:r>
              <a:rPr lang="el-GR" altLang="el-GR" sz="2200" dirty="0" smtClean="0"/>
              <a:t>εκκρίνεται από τον ενδοκρινή αδένα στην </a:t>
            </a:r>
            <a:r>
              <a:rPr lang="el-GR" altLang="el-GR" sz="2200" b="1" dirty="0" smtClean="0"/>
              <a:t>κυκλοφορία, </a:t>
            </a:r>
            <a:r>
              <a:rPr lang="el-GR" altLang="el-GR" sz="2200" dirty="0" smtClean="0"/>
              <a:t>και συχνά δρα σε όλα τα σημεία του σώματος η - σε </a:t>
            </a:r>
            <a:r>
              <a:rPr lang="el-GR" altLang="el-GR" sz="2200" b="1" dirty="0" smtClean="0"/>
              <a:t>όργανα στόχους, μακριά </a:t>
            </a:r>
            <a:r>
              <a:rPr lang="el-GR" altLang="el-GR" sz="2200" dirty="0" smtClean="0"/>
              <a:t>από τον τόπο της παραγωγής της με δράση πολύ πιο </a:t>
            </a:r>
            <a:r>
              <a:rPr lang="el-GR" altLang="el-GR" sz="2200" b="1" dirty="0" smtClean="0"/>
              <a:t>αργή και συχνά παρατεταμένη.</a:t>
            </a:r>
          </a:p>
        </p:txBody>
      </p:sp>
    </p:spTree>
    <p:extLst>
      <p:ext uri="{BB962C8B-B14F-4D97-AF65-F5344CB8AC3E}">
        <p14:creationId xmlns:p14="http://schemas.microsoft.com/office/powerpoint/2010/main" val="161993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Εισαγωγή </a:t>
            </a:r>
            <a:r>
              <a:rPr lang="el-GR" sz="3200" b="0" dirty="0" smtClean="0"/>
              <a:t>1/3</a:t>
            </a:r>
            <a:r>
              <a:rPr lang="el-GR" dirty="0" smtClean="0"/>
              <a:t> </a:t>
            </a:r>
            <a:endParaRPr lang="el-GR" dirty="0"/>
          </a:p>
        </p:txBody>
      </p:sp>
      <p:sp>
        <p:nvSpPr>
          <p:cNvPr id="3074" name="Rectangle 3"/>
          <p:cNvSpPr>
            <a:spLocks noGrp="1" noChangeArrowheads="1"/>
          </p:cNvSpPr>
          <p:nvPr>
            <p:ph idx="1"/>
          </p:nvPr>
        </p:nvSpPr>
        <p:spPr/>
        <p:txBody>
          <a:bodyPr>
            <a:normAutofit/>
          </a:bodyPr>
          <a:lstStyle/>
          <a:p>
            <a:r>
              <a:rPr lang="el-GR" altLang="el-GR" sz="2200" dirty="0" smtClean="0"/>
              <a:t>Το σύστημα των ενδοκρινών αδένων έχει μεγάλη σπουδαιότητα για τον οργανισμό, διότι οι ορμόνες ασκούν εκλεκτική διεγερτική επίδραση, σε ορισμένους ιστούς και όργανα, προκαλώντας και ελέγχοντας κυρίως βιοχημικές δραστηριότητες. </a:t>
            </a:r>
          </a:p>
          <a:p>
            <a:pPr eaLnBrk="1" hangingPunct="1"/>
            <a:r>
              <a:rPr lang="el-GR" altLang="el-GR" sz="2200" dirty="0" smtClean="0"/>
              <a:t>Μεταξύ των αδένων υπάρχει τέτοια λειτουργική αλληλεξάρτηση, ώστε η δυσλειτουργία ενός αδένα να διαταράσσει τη λειτουργικότητα άλλων. </a:t>
            </a:r>
          </a:p>
          <a:p>
            <a:pPr eaLnBrk="1" hangingPunct="1"/>
            <a:r>
              <a:rPr lang="el-GR" altLang="el-GR" sz="2200" dirty="0" smtClean="0"/>
              <a:t>Ενδοκρινείς ή αδένες έσω έκκρισης είναι οι αδένες, που το έκκριμά τους </a:t>
            </a:r>
            <a:r>
              <a:rPr lang="en-US" altLang="el-GR" sz="2200" dirty="0" smtClean="0"/>
              <a:t>-</a:t>
            </a:r>
            <a:r>
              <a:rPr lang="el-GR" altLang="el-GR" sz="2200" dirty="0" smtClean="0"/>
              <a:t>οι ορμόνες- διοχετεύεται κατευθείαν στην κυκλοφορία του αίματος και χρησιμεύουν για την καλή λειτουργία της ύλης. </a:t>
            </a:r>
          </a:p>
        </p:txBody>
      </p:sp>
    </p:spTree>
    <p:extLst>
      <p:ext uri="{BB962C8B-B14F-4D97-AF65-F5344CB8AC3E}">
        <p14:creationId xmlns:p14="http://schemas.microsoft.com/office/powerpoint/2010/main" val="3494130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Νευροενδοκρινολογία </a:t>
            </a:r>
            <a:r>
              <a:rPr lang="el-GR" sz="3200" b="0" dirty="0" smtClean="0"/>
              <a:t>2/2</a:t>
            </a:r>
            <a:endParaRPr lang="el-GR" dirty="0"/>
          </a:p>
        </p:txBody>
      </p:sp>
      <p:sp>
        <p:nvSpPr>
          <p:cNvPr id="14338" name="Rectangle 3"/>
          <p:cNvSpPr>
            <a:spLocks noGrp="1" noChangeArrowheads="1"/>
          </p:cNvSpPr>
          <p:nvPr>
            <p:ph idx="1"/>
          </p:nvPr>
        </p:nvSpPr>
        <p:spPr>
          <a:xfrm>
            <a:off x="457200" y="1196752"/>
            <a:ext cx="8435280" cy="5184576"/>
          </a:xfrm>
        </p:spPr>
        <p:txBody>
          <a:bodyPr>
            <a:normAutofit/>
          </a:bodyPr>
          <a:lstStyle/>
          <a:p>
            <a:pPr marL="0" indent="0" eaLnBrk="1" hangingPunct="1">
              <a:buNone/>
            </a:pPr>
            <a:r>
              <a:rPr lang="el-GR" altLang="el-GR" sz="2200" b="1" dirty="0" smtClean="0"/>
              <a:t>Η μελέτη της Νευροενδοκρινολογίας περιλαμβάνει:</a:t>
            </a:r>
            <a:endParaRPr lang="el-GR" altLang="el-GR" sz="2200" dirty="0" smtClean="0"/>
          </a:p>
          <a:p>
            <a:pPr marL="457200" indent="-457200" eaLnBrk="1" hangingPunct="1">
              <a:buFont typeface="+mj-lt"/>
              <a:buAutoNum type="arabicPeriod"/>
            </a:pPr>
            <a:r>
              <a:rPr lang="el-GR" altLang="el-GR" sz="2200" dirty="0" smtClean="0"/>
              <a:t>Την </a:t>
            </a:r>
            <a:r>
              <a:rPr lang="el-GR" altLang="el-GR" sz="2200" b="1" dirty="0" smtClean="0"/>
              <a:t>έκκριση ορμονών από νευρικά </a:t>
            </a:r>
            <a:r>
              <a:rPr lang="el-GR" altLang="el-GR" sz="2200" dirty="0" smtClean="0"/>
              <a:t>κύτταρα (υποθάλαμος, νευροϋπόφυση = οπίσθιος λοβός της υπόφυσης).</a:t>
            </a:r>
          </a:p>
          <a:p>
            <a:pPr marL="457200" indent="-457200" eaLnBrk="1" hangingPunct="1">
              <a:buFont typeface="+mj-lt"/>
              <a:buAutoNum type="arabicPeriod"/>
            </a:pPr>
            <a:r>
              <a:rPr lang="el-GR" altLang="el-GR" sz="2200" dirty="0" smtClean="0"/>
              <a:t>Την </a:t>
            </a:r>
            <a:r>
              <a:rPr lang="el-GR" altLang="el-GR" sz="2200" b="1" dirty="0" smtClean="0"/>
              <a:t>ρύθμιση νευροεκκριτικών κυττάρων από νευρομεταβιβαστικές </a:t>
            </a:r>
            <a:r>
              <a:rPr lang="el-GR" altLang="el-GR" sz="2200" dirty="0" smtClean="0"/>
              <a:t>ουσίες του ΚΝΣ.</a:t>
            </a:r>
          </a:p>
          <a:p>
            <a:pPr marL="457200" indent="-457200" eaLnBrk="1" hangingPunct="1">
              <a:buFont typeface="+mj-lt"/>
              <a:buAutoNum type="arabicPeriod"/>
            </a:pPr>
            <a:r>
              <a:rPr lang="el-GR" altLang="el-GR" sz="2200" dirty="0" smtClean="0"/>
              <a:t>Την </a:t>
            </a:r>
            <a:r>
              <a:rPr lang="el-GR" altLang="el-GR" sz="2200" b="1" dirty="0" smtClean="0"/>
              <a:t>ρύθμιση των ενδοκρινών αδένων από το ΚΝΣ.</a:t>
            </a:r>
          </a:p>
          <a:p>
            <a:pPr marL="457200" indent="-457200" eaLnBrk="1" hangingPunct="1">
              <a:buFont typeface="+mj-lt"/>
              <a:buAutoNum type="arabicPeriod"/>
            </a:pPr>
            <a:r>
              <a:rPr lang="el-GR" altLang="el-GR" sz="2200" dirty="0" smtClean="0"/>
              <a:t>Την μελέτη των </a:t>
            </a:r>
            <a:r>
              <a:rPr lang="el-GR" altLang="el-GR" sz="2200" b="1" dirty="0" smtClean="0"/>
              <a:t>νευροορμονικών αντανακλαστικών</a:t>
            </a:r>
            <a:r>
              <a:rPr lang="el-GR" altLang="el-GR" sz="2200" dirty="0" smtClean="0"/>
              <a:t>, όπως πχ της ωκυτοκίνης.</a:t>
            </a:r>
          </a:p>
          <a:p>
            <a:pPr marL="457200" indent="-457200" eaLnBrk="1" hangingPunct="1">
              <a:buFont typeface="+mj-lt"/>
              <a:buAutoNum type="arabicPeriod"/>
            </a:pPr>
            <a:r>
              <a:rPr lang="el-GR" altLang="el-GR" sz="2200" dirty="0" smtClean="0"/>
              <a:t>Την επίδραση των </a:t>
            </a:r>
            <a:r>
              <a:rPr lang="el-GR" altLang="el-GR" sz="2200" b="1" dirty="0" smtClean="0"/>
              <a:t>ορμονών στο ΚΝΣ.</a:t>
            </a:r>
          </a:p>
          <a:p>
            <a:pPr marL="457200" indent="-457200" eaLnBrk="1" hangingPunct="1">
              <a:buFont typeface="+mj-lt"/>
              <a:buAutoNum type="arabicPeriod"/>
            </a:pPr>
            <a:r>
              <a:rPr lang="el-GR" altLang="el-GR" sz="2200" dirty="0" smtClean="0"/>
              <a:t>Την μελέτη γενικότερα της </a:t>
            </a:r>
            <a:r>
              <a:rPr lang="el-GR" altLang="el-GR" sz="2200" b="1" dirty="0" smtClean="0"/>
              <a:t>συνεργασίας</a:t>
            </a:r>
            <a:r>
              <a:rPr lang="el-GR" altLang="el-GR" sz="2200" dirty="0" smtClean="0"/>
              <a:t> του ΚΝΣ και του ενδοκρινικού συστήματος.</a:t>
            </a:r>
          </a:p>
        </p:txBody>
      </p:sp>
    </p:spTree>
    <p:extLst>
      <p:ext uri="{BB962C8B-B14F-4D97-AF65-F5344CB8AC3E}">
        <p14:creationId xmlns:p14="http://schemas.microsoft.com/office/powerpoint/2010/main" val="31783218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Νευροέκκριση </a:t>
            </a:r>
            <a:r>
              <a:rPr lang="el-GR" sz="3200" b="0" dirty="0" smtClean="0"/>
              <a:t>1/2</a:t>
            </a:r>
            <a:endParaRPr lang="el-GR" sz="3200" b="0" dirty="0"/>
          </a:p>
        </p:txBody>
      </p:sp>
      <p:sp>
        <p:nvSpPr>
          <p:cNvPr id="15362" name="Rectangle 3"/>
          <p:cNvSpPr>
            <a:spLocks noGrp="1" noChangeArrowheads="1"/>
          </p:cNvSpPr>
          <p:nvPr>
            <p:ph idx="1"/>
          </p:nvPr>
        </p:nvSpPr>
        <p:spPr>
          <a:xfrm>
            <a:off x="457200" y="1196752"/>
            <a:ext cx="8435280" cy="5472608"/>
          </a:xfrm>
        </p:spPr>
        <p:txBody>
          <a:bodyPr>
            <a:normAutofit/>
          </a:bodyPr>
          <a:lstStyle/>
          <a:p>
            <a:pPr eaLnBrk="1" hangingPunct="1"/>
            <a:r>
              <a:rPr lang="el-GR" altLang="el-GR" sz="2200" b="1" dirty="0" smtClean="0"/>
              <a:t>Είναι η έκκριση ορμονών όχι από ενδοκρινικά αλλά από νευρικά κύτταρα.</a:t>
            </a:r>
          </a:p>
          <a:p>
            <a:pPr eaLnBrk="1" hangingPunct="1"/>
            <a:r>
              <a:rPr lang="el-GR" altLang="el-GR" sz="2200" dirty="0" smtClean="0"/>
              <a:t>Τα </a:t>
            </a:r>
            <a:r>
              <a:rPr lang="el-GR" altLang="el-GR" sz="2200" b="1" dirty="0" smtClean="0"/>
              <a:t>νευροεκκριτικά</a:t>
            </a:r>
            <a:r>
              <a:rPr lang="el-GR" altLang="el-GR" sz="2200" b="1" dirty="0" smtClean="0"/>
              <a:t> κύτταρα </a:t>
            </a:r>
            <a:r>
              <a:rPr lang="el-GR" altLang="el-GR" sz="2200" dirty="0" smtClean="0"/>
              <a:t>του ΝΣ έχουν την ίδια εμβρυολογική και ιστολογική προέλευση με τα άλλα νευρικά κύτταρα, παράγουν στο κυτταρόπλασμά τους τις ουσίες με ορμονική δράση και με τους νευράξονές τους τις μεταφέρουν μέχρι τις απολήξεις τους και από εκεί όχι σε σύναψη αλλά στην γενική κυκλοφορία.  </a:t>
            </a:r>
          </a:p>
          <a:p>
            <a:pPr eaLnBrk="1" hangingPunct="1"/>
            <a:r>
              <a:rPr lang="el-GR" altLang="el-GR" sz="2200" dirty="0" smtClean="0"/>
              <a:t>Είναι ένας ενδιάμεσος κυτταρικός κρίκος με τους νευρώνες, αλλά </a:t>
            </a:r>
            <a:r>
              <a:rPr lang="el-GR" altLang="el-GR" sz="2200" b="1" dirty="0" smtClean="0"/>
              <a:t>ενώ οι νευρώνες έχουν αποφυάδες (άξονα και δενδρίτες), τα νευροενδοκρινικά κύτταρα στέλνουν την έκκρισή τους στην κυκλοφορία.  </a:t>
            </a:r>
            <a:r>
              <a:rPr lang="el-GR" altLang="el-GR" sz="2200" dirty="0" smtClean="0"/>
              <a:t>Τα τυπικά ενδοκρινικά κύτταρα αφ’ ενός στερούνται αποφυάδων, αφ’ ετέρου το έκκριμά τους εισέρχεται στην κυκλοφορία. </a:t>
            </a:r>
          </a:p>
        </p:txBody>
      </p:sp>
    </p:spTree>
    <p:extLst>
      <p:ext uri="{BB962C8B-B14F-4D97-AF65-F5344CB8AC3E}">
        <p14:creationId xmlns:p14="http://schemas.microsoft.com/office/powerpoint/2010/main" val="40768586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Νευροέκκριση </a:t>
            </a:r>
            <a:r>
              <a:rPr lang="el-GR" sz="3200" b="0" dirty="0"/>
              <a:t>2</a:t>
            </a:r>
            <a:r>
              <a:rPr lang="el-GR" sz="3200" b="0" dirty="0" smtClean="0"/>
              <a:t>/2</a:t>
            </a:r>
            <a:endParaRPr lang="el-GR" sz="3200" b="0" dirty="0"/>
          </a:p>
        </p:txBody>
      </p:sp>
      <p:sp>
        <p:nvSpPr>
          <p:cNvPr id="15362" name="Rectangle 3"/>
          <p:cNvSpPr>
            <a:spLocks noGrp="1" noChangeArrowheads="1"/>
          </p:cNvSpPr>
          <p:nvPr>
            <p:ph idx="1"/>
          </p:nvPr>
        </p:nvSpPr>
        <p:spPr/>
        <p:txBody>
          <a:bodyPr>
            <a:normAutofit/>
          </a:bodyPr>
          <a:lstStyle/>
          <a:p>
            <a:pPr eaLnBrk="1" hangingPunct="1">
              <a:lnSpc>
                <a:spcPct val="114000"/>
              </a:lnSpc>
            </a:pPr>
            <a:r>
              <a:rPr lang="el-GR" altLang="el-GR" sz="2400" dirty="0" smtClean="0"/>
              <a:t>Στον άνθρωπο το φαινόμενο της </a:t>
            </a:r>
            <a:r>
              <a:rPr lang="el-GR" altLang="el-GR" sz="2400" b="1" dirty="0" smtClean="0"/>
              <a:t>νευροέκκρισης</a:t>
            </a:r>
            <a:r>
              <a:rPr lang="el-GR" altLang="el-GR" sz="2400" dirty="0" smtClean="0"/>
              <a:t> έχει περιοριστεί στην περιοχή </a:t>
            </a:r>
            <a:r>
              <a:rPr lang="el-GR" altLang="el-GR" sz="2400" b="1" dirty="0" smtClean="0"/>
              <a:t>του υποθαλάμου</a:t>
            </a:r>
            <a:r>
              <a:rPr lang="el-GR" altLang="el-GR" sz="2400" dirty="0" smtClean="0"/>
              <a:t>, όπου λαμβάνει χώρα.</a:t>
            </a:r>
          </a:p>
          <a:p>
            <a:pPr marL="857250" lvl="1" indent="-457200">
              <a:lnSpc>
                <a:spcPct val="150000"/>
              </a:lnSpc>
              <a:buFont typeface="+mj-lt"/>
              <a:buAutoNum type="arabicPeriod"/>
            </a:pPr>
            <a:r>
              <a:rPr lang="el-GR" altLang="el-GR" dirty="0" smtClean="0"/>
              <a:t>Η παραγωγή των υποθαλαμικών ορμονών.</a:t>
            </a:r>
          </a:p>
          <a:p>
            <a:pPr marL="857250" lvl="1" indent="-457200">
              <a:lnSpc>
                <a:spcPct val="150000"/>
              </a:lnSpc>
              <a:buFont typeface="+mj-lt"/>
              <a:buAutoNum type="arabicPeriod"/>
            </a:pPr>
            <a:r>
              <a:rPr lang="el-GR" altLang="el-GR" dirty="0" smtClean="0"/>
              <a:t>Η παραγωγή των ορμονών της νευροϋπόφυσης.</a:t>
            </a:r>
          </a:p>
        </p:txBody>
      </p:sp>
    </p:spTree>
    <p:extLst>
      <p:ext uri="{BB962C8B-B14F-4D97-AF65-F5344CB8AC3E}">
        <p14:creationId xmlns:p14="http://schemas.microsoft.com/office/powerpoint/2010/main" val="10980537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Γενικά περί ορμονών </a:t>
            </a:r>
            <a:endParaRPr lang="el-GR" dirty="0"/>
          </a:p>
        </p:txBody>
      </p:sp>
      <p:sp>
        <p:nvSpPr>
          <p:cNvPr id="16386" name="Rectangle 3"/>
          <p:cNvSpPr>
            <a:spLocks noGrp="1" noChangeArrowheads="1"/>
          </p:cNvSpPr>
          <p:nvPr>
            <p:ph idx="1"/>
          </p:nvPr>
        </p:nvSpPr>
        <p:spPr>
          <a:xfrm>
            <a:off x="457200" y="1196752"/>
            <a:ext cx="8435280" cy="5184576"/>
          </a:xfrm>
        </p:spPr>
        <p:txBody>
          <a:bodyPr/>
          <a:lstStyle/>
          <a:p>
            <a:pPr eaLnBrk="1" hangingPunct="1"/>
            <a:r>
              <a:rPr lang="el-GR" altLang="el-GR" dirty="0" smtClean="0"/>
              <a:t>Οι ορμόνες είναι ρυθμιστικές δραστικές ουσίες, παράγονται από τον ίδιο τον οργανισμό και δρουν σαν χημικοί αγγελιοφόροι που μεταφέρουν στα κύτταρα των οργάνων-στόχων πληροφορίες αναγκαίες για τον μεταβολικό και λειτουργικό συγχρονισμό τους. </a:t>
            </a:r>
          </a:p>
          <a:p>
            <a:pPr eaLnBrk="1" hangingPunct="1"/>
            <a:r>
              <a:rPr lang="el-GR" altLang="el-GR" dirty="0" smtClean="0"/>
              <a:t>Οι περισσότερες ορμόνες συντίθεται στα ειδικά εκκριτικά κύτταρα των αδένων έσω έκκρισης (=ενδοκρινών αδένων), εκκρίνονται (όπως είπαμε) από αυτά απευθείας στο αίμα και μεταφέρονται με την κυκλοφορία παντού στο σώμα για να φτάσουν στους υποδοχείς των κυττάρων-στόχων άλλων ενδοκρινών ή μη οργάνων.</a:t>
            </a:r>
          </a:p>
        </p:txBody>
      </p:sp>
    </p:spTree>
    <p:extLst>
      <p:ext uri="{BB962C8B-B14F-4D97-AF65-F5344CB8AC3E}">
        <p14:creationId xmlns:p14="http://schemas.microsoft.com/office/powerpoint/2010/main" val="22832509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Χημική σύσταση των ορμονών</a:t>
            </a:r>
            <a:endParaRPr lang="el-GR" dirty="0"/>
          </a:p>
        </p:txBody>
      </p:sp>
      <p:sp>
        <p:nvSpPr>
          <p:cNvPr id="17410" name="Rectangle 3"/>
          <p:cNvSpPr>
            <a:spLocks noGrp="1" noChangeArrowheads="1"/>
          </p:cNvSpPr>
          <p:nvPr>
            <p:ph idx="1"/>
          </p:nvPr>
        </p:nvSpPr>
        <p:spPr/>
        <p:txBody>
          <a:bodyPr/>
          <a:lstStyle/>
          <a:p>
            <a:pPr marL="0" indent="0" eaLnBrk="1" hangingPunct="1">
              <a:buNone/>
            </a:pPr>
            <a:r>
              <a:rPr lang="el-GR" altLang="el-GR" b="1" dirty="0" smtClean="0"/>
              <a:t>Ανάλογα με την χημική τους σύσταση, οι ορμόνες είναι:</a:t>
            </a:r>
            <a:endParaRPr lang="el-GR" altLang="el-GR" dirty="0" smtClean="0"/>
          </a:p>
          <a:p>
            <a:pPr marL="457200" indent="-457200" eaLnBrk="1" hangingPunct="1">
              <a:buFont typeface="+mj-lt"/>
              <a:buAutoNum type="arabicPeriod"/>
            </a:pPr>
            <a:r>
              <a:rPr lang="el-GR" altLang="el-GR" dirty="0" smtClean="0"/>
              <a:t>Πρωτεΐνες, πεπτίδια η πολυπεπτίδια.</a:t>
            </a:r>
          </a:p>
          <a:p>
            <a:pPr marL="457200" indent="-457200" eaLnBrk="1" hangingPunct="1">
              <a:buFont typeface="+mj-lt"/>
              <a:buAutoNum type="arabicPeriod"/>
            </a:pPr>
            <a:r>
              <a:rPr lang="el-GR" altLang="el-GR" dirty="0" smtClean="0"/>
              <a:t>Στεροειδείς ορμόνες.</a:t>
            </a:r>
          </a:p>
          <a:p>
            <a:pPr marL="457200" indent="-457200" eaLnBrk="1" hangingPunct="1">
              <a:buFont typeface="+mj-lt"/>
              <a:buAutoNum type="arabicPeriod"/>
            </a:pPr>
            <a:r>
              <a:rPr lang="el-GR" altLang="el-GR" dirty="0" smtClean="0"/>
              <a:t>Ορμόνες αμίνες.</a:t>
            </a:r>
          </a:p>
        </p:txBody>
      </p:sp>
    </p:spTree>
    <p:extLst>
      <p:ext uri="{BB962C8B-B14F-4D97-AF65-F5344CB8AC3E}">
        <p14:creationId xmlns:p14="http://schemas.microsoft.com/office/powerpoint/2010/main" val="27385122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Πρωτεϊνικές ορμόνες </a:t>
            </a:r>
            <a:r>
              <a:rPr lang="el-GR" sz="3200" b="0" dirty="0" smtClean="0"/>
              <a:t>1/5</a:t>
            </a:r>
            <a:endParaRPr lang="el-GR" sz="3200" b="0" dirty="0"/>
          </a:p>
        </p:txBody>
      </p:sp>
      <p:sp>
        <p:nvSpPr>
          <p:cNvPr id="18434" name="Rectangle 3"/>
          <p:cNvSpPr>
            <a:spLocks noGrp="1" noChangeArrowheads="1"/>
          </p:cNvSpPr>
          <p:nvPr>
            <p:ph idx="1"/>
          </p:nvPr>
        </p:nvSpPr>
        <p:spPr/>
        <p:txBody>
          <a:bodyPr>
            <a:normAutofit/>
          </a:bodyPr>
          <a:lstStyle/>
          <a:p>
            <a:pPr eaLnBrk="1" hangingPunct="1"/>
            <a:r>
              <a:rPr lang="el-GR" altLang="el-GR" sz="2400" dirty="0" smtClean="0"/>
              <a:t>Είτε ως </a:t>
            </a:r>
            <a:r>
              <a:rPr lang="el-GR" altLang="el-GR" sz="2400" b="1" dirty="0" smtClean="0"/>
              <a:t>μικρομοριακές</a:t>
            </a:r>
            <a:r>
              <a:rPr lang="el-GR" altLang="el-GR" sz="2400" dirty="0" smtClean="0"/>
              <a:t> (πχ τα οκταπεπτίδια της νευροϋπόφυσης, υποθαλαμικές ) είτε ως </a:t>
            </a:r>
            <a:r>
              <a:rPr lang="el-GR" altLang="el-GR" sz="2400" b="1" dirty="0" smtClean="0"/>
              <a:t>μεγαλομοριακές ενώσεις </a:t>
            </a:r>
            <a:r>
              <a:rPr lang="el-GR" altLang="el-GR" sz="2400" dirty="0" smtClean="0"/>
              <a:t>(ορμόνες προσθίου λοβού της υπόφυσης, παγκρέατος και παραθυρεοειδών) έχουν κοινή στερεοχημική δομή και σύνθεση.</a:t>
            </a:r>
          </a:p>
          <a:p>
            <a:pPr eaLnBrk="1" hangingPunct="1"/>
            <a:r>
              <a:rPr lang="el-GR" altLang="el-GR" sz="2400" dirty="0" smtClean="0"/>
              <a:t>Όλες είναι </a:t>
            </a:r>
            <a:r>
              <a:rPr lang="el-GR" altLang="el-GR" sz="2400" b="1" dirty="0" smtClean="0"/>
              <a:t>αλύσεις αμινοξέων </a:t>
            </a:r>
            <a:r>
              <a:rPr lang="el-GR" altLang="el-GR" sz="2400" dirty="0" smtClean="0"/>
              <a:t>στην σειρά.  </a:t>
            </a:r>
          </a:p>
          <a:p>
            <a:pPr eaLnBrk="1" hangingPunct="1"/>
            <a:r>
              <a:rPr lang="el-GR" altLang="el-GR" sz="2400" dirty="0" smtClean="0"/>
              <a:t>Η διερεύνηση του μορίου των πεπτιδίων και πολυπεπτιδίων υπήρξε λόγω μεγέθους ευκολότερη, ενώ των πρωτεϊνών υπήρξε δυσκολότερη.</a:t>
            </a:r>
          </a:p>
        </p:txBody>
      </p:sp>
    </p:spTree>
    <p:extLst>
      <p:ext uri="{BB962C8B-B14F-4D97-AF65-F5344CB8AC3E}">
        <p14:creationId xmlns:p14="http://schemas.microsoft.com/office/powerpoint/2010/main" val="4610796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Πρωτεϊνικές ορμόνες </a:t>
            </a:r>
            <a:r>
              <a:rPr lang="el-GR" sz="3200" b="0" dirty="0" smtClean="0"/>
              <a:t>2/5</a:t>
            </a:r>
            <a:endParaRPr lang="el-GR" sz="3200" b="0" dirty="0"/>
          </a:p>
        </p:txBody>
      </p:sp>
      <p:sp>
        <p:nvSpPr>
          <p:cNvPr id="18434" name="Rectangle 3"/>
          <p:cNvSpPr>
            <a:spLocks noGrp="1" noChangeArrowheads="1"/>
          </p:cNvSpPr>
          <p:nvPr>
            <p:ph idx="1"/>
          </p:nvPr>
        </p:nvSpPr>
        <p:spPr/>
        <p:txBody>
          <a:bodyPr>
            <a:normAutofit/>
          </a:bodyPr>
          <a:lstStyle/>
          <a:p>
            <a:pPr eaLnBrk="1" hangingPunct="1"/>
            <a:r>
              <a:rPr lang="el-GR" altLang="el-GR" sz="2400" dirty="0" smtClean="0"/>
              <a:t>Οι πρωτεϊνικές ορμόνες αποτελούνται από σειρά αμινοξέων που συνδέονται μεταξύ τους με </a:t>
            </a:r>
            <a:r>
              <a:rPr lang="el-GR" altLang="el-GR" sz="2400" b="1" dirty="0" smtClean="0"/>
              <a:t>πεπτιδικούς δεσμούς</a:t>
            </a:r>
            <a:r>
              <a:rPr lang="el-GR" altLang="el-GR" sz="2400" dirty="0" smtClean="0"/>
              <a:t>.  </a:t>
            </a:r>
          </a:p>
          <a:p>
            <a:pPr eaLnBrk="1" hangingPunct="1"/>
            <a:r>
              <a:rPr lang="el-GR" altLang="el-GR" sz="2400" dirty="0" smtClean="0"/>
              <a:t>Στην τριτοταγή τους δομή υφίστανται αναδιπλώσεις και περιελίξεις στον χώρο, μέσω ενδομοριακών πόλων έλξης με αποτέλεσμα να παίρνουν </a:t>
            </a:r>
            <a:r>
              <a:rPr lang="el-GR" altLang="el-GR" sz="2400" b="1" dirty="0" smtClean="0"/>
              <a:t>σφαιρική δομή </a:t>
            </a:r>
            <a:r>
              <a:rPr lang="el-GR" altLang="el-GR" sz="2400" dirty="0" smtClean="0"/>
              <a:t>που καθορίζεται συχνά από την ύπαρξη διθειικών δεσμών (τεταρτοταγής δομή).  </a:t>
            </a:r>
          </a:p>
          <a:p>
            <a:pPr eaLnBrk="1" hangingPunct="1"/>
            <a:r>
              <a:rPr lang="el-GR" altLang="el-GR" sz="2400" dirty="0" smtClean="0"/>
              <a:t>Η στερεοχημική δομή των ορμονών-πρωτεϊνών είναι </a:t>
            </a:r>
            <a:r>
              <a:rPr lang="el-GR" altLang="el-GR" sz="2400" b="1" dirty="0" smtClean="0"/>
              <a:t>ευπαθής.</a:t>
            </a:r>
            <a:r>
              <a:rPr lang="el-GR" altLang="el-GR" sz="2400" dirty="0" smtClean="0"/>
              <a:t>  Σε αυτό παίζουν ρόλο τα ηλεκτρικά φορτία, το μεγάλο ΜΒ αλλά και η διαλυτότητα. </a:t>
            </a:r>
          </a:p>
        </p:txBody>
      </p:sp>
    </p:spTree>
    <p:extLst>
      <p:ext uri="{BB962C8B-B14F-4D97-AF65-F5344CB8AC3E}">
        <p14:creationId xmlns:p14="http://schemas.microsoft.com/office/powerpoint/2010/main" val="6272161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Πρωτεϊνικές </a:t>
            </a:r>
            <a:r>
              <a:rPr lang="el-GR" dirty="0"/>
              <a:t>ορμόνες </a:t>
            </a:r>
            <a:r>
              <a:rPr lang="el-GR" sz="3200" b="0" dirty="0" smtClean="0"/>
              <a:t>3/5</a:t>
            </a:r>
            <a:endParaRPr lang="el-GR" dirty="0"/>
          </a:p>
        </p:txBody>
      </p:sp>
      <p:sp>
        <p:nvSpPr>
          <p:cNvPr id="19458" name="Rectangle 3"/>
          <p:cNvSpPr>
            <a:spLocks noGrp="1" noChangeArrowheads="1"/>
          </p:cNvSpPr>
          <p:nvPr>
            <p:ph idx="1"/>
          </p:nvPr>
        </p:nvSpPr>
        <p:spPr/>
        <p:txBody>
          <a:bodyPr>
            <a:normAutofit/>
          </a:bodyPr>
          <a:lstStyle/>
          <a:p>
            <a:pPr eaLnBrk="1" hangingPunct="1"/>
            <a:r>
              <a:rPr lang="el-GR" altLang="el-GR" sz="2200" dirty="0" smtClean="0"/>
              <a:t>Μερικές από τις πρωτεΐνες ορμόνες είναι</a:t>
            </a:r>
            <a:r>
              <a:rPr lang="el-GR" altLang="el-GR" sz="2200" u="sng" dirty="0" smtClean="0"/>
              <a:t> </a:t>
            </a:r>
            <a:r>
              <a:rPr lang="el-GR" altLang="el-GR" sz="2200" b="1" dirty="0" smtClean="0"/>
              <a:t>γλυκοπρωτεΐνες</a:t>
            </a:r>
            <a:r>
              <a:rPr lang="el-GR" altLang="el-GR" sz="2200" dirty="0" smtClean="0"/>
              <a:t> όπως η </a:t>
            </a:r>
            <a:r>
              <a:rPr lang="en-US" altLang="el-GR" sz="2200" dirty="0" smtClean="0"/>
              <a:t>FSH</a:t>
            </a:r>
            <a:r>
              <a:rPr lang="el-GR" altLang="el-GR" sz="2200" dirty="0" smtClean="0"/>
              <a:t>, </a:t>
            </a:r>
            <a:r>
              <a:rPr lang="en-US" altLang="el-GR" sz="2200" dirty="0" smtClean="0"/>
              <a:t>LH</a:t>
            </a:r>
            <a:r>
              <a:rPr lang="el-GR" altLang="el-GR" sz="2200" dirty="0" smtClean="0"/>
              <a:t>, </a:t>
            </a:r>
            <a:r>
              <a:rPr lang="en-US" altLang="el-GR" sz="2200" dirty="0" smtClean="0"/>
              <a:t>TSH</a:t>
            </a:r>
            <a:r>
              <a:rPr lang="el-GR" altLang="el-GR" sz="2200" dirty="0" smtClean="0"/>
              <a:t>, και </a:t>
            </a:r>
            <a:r>
              <a:rPr lang="en-US" altLang="el-GR" sz="2200" dirty="0" smtClean="0"/>
              <a:t>HCG</a:t>
            </a:r>
            <a:r>
              <a:rPr lang="el-GR" altLang="el-GR" sz="2200" dirty="0" smtClean="0"/>
              <a:t> και χαρακτηριστικά αποτελούνται εκάστη από 2 υπομονάδες (α και β), εκ των οποίων η α είναι κοινή σε όλες, ενώ η β δίνει τα χαρακτηριστικά της βιολογικής δράσης εκάστης.  </a:t>
            </a:r>
          </a:p>
          <a:p>
            <a:pPr eaLnBrk="1" hangingPunct="1"/>
            <a:r>
              <a:rPr lang="el-GR" altLang="el-GR" sz="2200" dirty="0" smtClean="0"/>
              <a:t>Οι ορμόνες πρωτεϊνικής φύσης εξασκούν την δράση τους </a:t>
            </a:r>
            <a:r>
              <a:rPr lang="el-GR" altLang="el-GR" sz="2200" b="1" dirty="0" smtClean="0"/>
              <a:t>στους υποδοχείς </a:t>
            </a:r>
            <a:r>
              <a:rPr lang="el-GR" altLang="el-GR" sz="2200" dirty="0" smtClean="0"/>
              <a:t>των οργάνων-στόχων (κατά τα πρότυπα που έχουμε μάθει για τους υποδοχείς της μεμβράνης).  </a:t>
            </a:r>
          </a:p>
          <a:p>
            <a:pPr eaLnBrk="1" hangingPunct="1"/>
            <a:r>
              <a:rPr lang="el-GR" altLang="el-GR" sz="2200" dirty="0" smtClean="0"/>
              <a:t>Δηλαδή συνδέονται με την αναγνωριστική υπομονάδα (</a:t>
            </a:r>
            <a:r>
              <a:rPr lang="en-US" altLang="el-GR" sz="2200" dirty="0" smtClean="0"/>
              <a:t>R</a:t>
            </a:r>
            <a:r>
              <a:rPr lang="el-GR" altLang="el-GR" sz="2200" dirty="0" smtClean="0"/>
              <a:t>) του υποδοχέα, παρουσία βοηθητικών πρωτεϊνών του συμπλέγματος </a:t>
            </a:r>
            <a:r>
              <a:rPr lang="en-US" altLang="el-GR" sz="2200" dirty="0" smtClean="0"/>
              <a:t>G</a:t>
            </a:r>
            <a:r>
              <a:rPr lang="el-GR" altLang="el-GR" sz="2200" dirty="0" smtClean="0"/>
              <a:t>.  </a:t>
            </a:r>
          </a:p>
        </p:txBody>
      </p:sp>
    </p:spTree>
    <p:extLst>
      <p:ext uri="{BB962C8B-B14F-4D97-AF65-F5344CB8AC3E}">
        <p14:creationId xmlns:p14="http://schemas.microsoft.com/office/powerpoint/2010/main" val="1654739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Πρωτεϊνικές </a:t>
            </a:r>
            <a:r>
              <a:rPr lang="el-GR" dirty="0"/>
              <a:t>ορμόνες </a:t>
            </a:r>
            <a:r>
              <a:rPr lang="el-GR" sz="3200" b="0" dirty="0" smtClean="0"/>
              <a:t>4/5</a:t>
            </a:r>
            <a:endParaRPr lang="el-GR" dirty="0"/>
          </a:p>
        </p:txBody>
      </p:sp>
      <p:sp>
        <p:nvSpPr>
          <p:cNvPr id="19458" name="Rectangle 3"/>
          <p:cNvSpPr>
            <a:spLocks noGrp="1" noChangeArrowheads="1"/>
          </p:cNvSpPr>
          <p:nvPr>
            <p:ph idx="1"/>
          </p:nvPr>
        </p:nvSpPr>
        <p:spPr/>
        <p:txBody>
          <a:bodyPr>
            <a:normAutofit/>
          </a:bodyPr>
          <a:lstStyle/>
          <a:p>
            <a:pPr eaLnBrk="1" hangingPunct="1"/>
            <a:r>
              <a:rPr lang="el-GR" altLang="el-GR" sz="2400" dirty="0" smtClean="0"/>
              <a:t>Κατόπιν το σύμπλεγμα ορμόνη-αναγνωριστική υπομονάδα (</a:t>
            </a:r>
            <a:r>
              <a:rPr lang="en-US" altLang="el-GR" sz="2400" dirty="0" smtClean="0"/>
              <a:t>R</a:t>
            </a:r>
            <a:r>
              <a:rPr lang="el-GR" altLang="el-GR" sz="2400" dirty="0" smtClean="0"/>
              <a:t>) και πρωτεΐνη </a:t>
            </a:r>
            <a:r>
              <a:rPr lang="en-US" altLang="el-GR" sz="2400" dirty="0" smtClean="0"/>
              <a:t>G</a:t>
            </a:r>
            <a:r>
              <a:rPr lang="el-GR" altLang="el-GR" sz="2400" dirty="0" smtClean="0"/>
              <a:t>, ενεργοποιεί την καταλυτική υπομονάδα (</a:t>
            </a:r>
            <a:r>
              <a:rPr lang="en-US" altLang="el-GR" sz="2400" dirty="0" smtClean="0"/>
              <a:t>T</a:t>
            </a:r>
            <a:r>
              <a:rPr lang="el-GR" altLang="el-GR" sz="2400" dirty="0" smtClean="0"/>
              <a:t>) και αυτή με την στροφή της στον χώρο ενεργοποιεί το ένζυμο αδενυλκυκλάση (Α) της μεμβράνης και η αδενυλκυκλάση με την σειρά της την μετατροπή του </a:t>
            </a:r>
            <a:r>
              <a:rPr lang="en-US" altLang="el-GR" sz="2400" dirty="0" smtClean="0"/>
              <a:t>ATP</a:t>
            </a:r>
            <a:r>
              <a:rPr lang="el-GR" altLang="el-GR" sz="2400" dirty="0" smtClean="0"/>
              <a:t> σε </a:t>
            </a:r>
            <a:r>
              <a:rPr lang="en-US" altLang="el-GR" sz="2400" dirty="0" smtClean="0"/>
              <a:t>cAMP</a:t>
            </a:r>
            <a:r>
              <a:rPr lang="el-GR" altLang="el-GR" sz="2400" dirty="0" smtClean="0"/>
              <a:t> (με απόδοση 2 </a:t>
            </a:r>
            <a:r>
              <a:rPr lang="en-US" altLang="el-GR" sz="2400" dirty="0" smtClean="0"/>
              <a:t>P</a:t>
            </a:r>
            <a:r>
              <a:rPr lang="el-GR" altLang="el-GR" sz="2400" dirty="0" smtClean="0"/>
              <a:t> ανά μόριο </a:t>
            </a:r>
            <a:r>
              <a:rPr lang="en-US" altLang="el-GR" sz="2400" dirty="0" smtClean="0"/>
              <a:t>ATP</a:t>
            </a:r>
            <a:r>
              <a:rPr lang="el-GR" altLang="el-GR" sz="2400" dirty="0" smtClean="0"/>
              <a:t>). </a:t>
            </a:r>
          </a:p>
        </p:txBody>
      </p:sp>
    </p:spTree>
    <p:extLst>
      <p:ext uri="{BB962C8B-B14F-4D97-AF65-F5344CB8AC3E}">
        <p14:creationId xmlns:p14="http://schemas.microsoft.com/office/powerpoint/2010/main" val="10410658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Πρωτεϊνικές </a:t>
            </a:r>
            <a:r>
              <a:rPr lang="el-GR" dirty="0"/>
              <a:t>ορμόνες </a:t>
            </a:r>
            <a:r>
              <a:rPr lang="el-GR" sz="3200" b="0" dirty="0" smtClean="0"/>
              <a:t>5/5</a:t>
            </a:r>
            <a:endParaRPr lang="el-GR" dirty="0"/>
          </a:p>
        </p:txBody>
      </p:sp>
      <p:sp>
        <p:nvSpPr>
          <p:cNvPr id="20482" name="Rectangle 3"/>
          <p:cNvSpPr>
            <a:spLocks noGrp="1" noChangeArrowheads="1"/>
          </p:cNvSpPr>
          <p:nvPr>
            <p:ph idx="1"/>
          </p:nvPr>
        </p:nvSpPr>
        <p:spPr/>
        <p:txBody>
          <a:bodyPr>
            <a:normAutofit fontScale="77500" lnSpcReduction="20000"/>
          </a:bodyPr>
          <a:lstStyle/>
          <a:p>
            <a:pPr eaLnBrk="1" hangingPunct="1">
              <a:lnSpc>
                <a:spcPct val="132000"/>
              </a:lnSpc>
            </a:pPr>
            <a:r>
              <a:rPr lang="el-GR" altLang="el-GR" sz="2800" dirty="0" smtClean="0"/>
              <a:t>Οι ενδοκυτταρικές μεταφορικές κινάσες παραλαμβάνουν τους αποδιδόμενους φωσφόρους και ήδη δομημένες πρωτεΐνες του κυττάρου φωσφωρυλιώνονται ενεργοποιούμενες.  </a:t>
            </a:r>
          </a:p>
          <a:p>
            <a:pPr eaLnBrk="1" hangingPunct="1">
              <a:lnSpc>
                <a:spcPct val="132000"/>
              </a:lnSpc>
            </a:pPr>
            <a:r>
              <a:rPr lang="el-GR" altLang="el-GR" sz="2800" dirty="0" smtClean="0"/>
              <a:t>Έτσι, </a:t>
            </a:r>
            <a:r>
              <a:rPr lang="el-GR" altLang="el-GR" sz="2800" b="1" dirty="0" smtClean="0"/>
              <a:t>η δράση των πρωτεϊνικής φύσεως ορμονών </a:t>
            </a:r>
            <a:r>
              <a:rPr lang="el-GR" altLang="el-GR" sz="2800" dirty="0" smtClean="0"/>
              <a:t>είναι μεν βραδύτερη εκείνης των νευρομεταβιβαστών που δρουν μέσω αντιστροφής της λειτουργίας της </a:t>
            </a:r>
            <a:r>
              <a:rPr lang="el-GR" altLang="el-GR" sz="2800" dirty="0" err="1" smtClean="0"/>
              <a:t>ΝαΚ</a:t>
            </a:r>
            <a:r>
              <a:rPr lang="en-US" altLang="el-GR" sz="2800" dirty="0" smtClean="0"/>
              <a:t>ATP</a:t>
            </a:r>
            <a:r>
              <a:rPr lang="el-GR" altLang="el-GR" sz="2800" dirty="0" smtClean="0"/>
              <a:t>άσης (αντλία νατρίου-καλίου), με αποτέλεσμα την δημιουργία νευρικών ώσεων, αλλά ταχύτερη εκείνης των στεροειδών και ορμονών αμινών που δρουν μέσω ενδοκυτταρικών υποδοχέων και πρωτεϊνοσύνθεσης </a:t>
            </a:r>
            <a:r>
              <a:rPr lang="en-US" altLang="el-GR" sz="2800" dirty="0" smtClean="0"/>
              <a:t>de nono</a:t>
            </a:r>
            <a:r>
              <a:rPr lang="el-GR" altLang="el-GR" sz="2800" dirty="0" smtClean="0"/>
              <a:t>.</a:t>
            </a:r>
          </a:p>
          <a:p>
            <a:pPr eaLnBrk="1" hangingPunct="1">
              <a:lnSpc>
                <a:spcPct val="132000"/>
              </a:lnSpc>
            </a:pPr>
            <a:r>
              <a:rPr lang="el-GR" altLang="el-GR" sz="2800" dirty="0" smtClean="0"/>
              <a:t>Σήμερα οι περισσότερες πρωτεϊνικές ορμόνες μετρώνται με ειδική για κάθε μία ραδιοανοσομέτρηση (</a:t>
            </a:r>
            <a:r>
              <a:rPr lang="en-US" altLang="el-GR" sz="2800" dirty="0" smtClean="0"/>
              <a:t>radioimmunoassay</a:t>
            </a:r>
            <a:r>
              <a:rPr lang="el-GR" altLang="el-GR" sz="2800" dirty="0" smtClean="0"/>
              <a:t>-</a:t>
            </a:r>
            <a:r>
              <a:rPr lang="en-US" altLang="el-GR" sz="2800" dirty="0" smtClean="0"/>
              <a:t>RIA</a:t>
            </a:r>
            <a:r>
              <a:rPr lang="el-GR" altLang="el-GR" sz="2800" dirty="0" smtClean="0"/>
              <a:t>).</a:t>
            </a:r>
          </a:p>
        </p:txBody>
      </p:sp>
    </p:spTree>
    <p:extLst>
      <p:ext uri="{BB962C8B-B14F-4D97-AF65-F5344CB8AC3E}">
        <p14:creationId xmlns:p14="http://schemas.microsoft.com/office/powerpoint/2010/main" val="23488732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Εισαγωγή </a:t>
            </a:r>
            <a:r>
              <a:rPr lang="el-GR" sz="3200" b="0" dirty="0" smtClean="0"/>
              <a:t>2/3</a:t>
            </a:r>
            <a:r>
              <a:rPr lang="el-GR" dirty="0" smtClean="0"/>
              <a:t> </a:t>
            </a:r>
            <a:endParaRPr lang="el-GR" dirty="0"/>
          </a:p>
        </p:txBody>
      </p:sp>
      <p:sp>
        <p:nvSpPr>
          <p:cNvPr id="4098" name="Rectangle 3"/>
          <p:cNvSpPr>
            <a:spLocks noGrp="1" noChangeArrowheads="1"/>
          </p:cNvSpPr>
          <p:nvPr>
            <p:ph idx="1"/>
          </p:nvPr>
        </p:nvSpPr>
        <p:spPr/>
        <p:txBody>
          <a:bodyPr>
            <a:normAutofit/>
          </a:bodyPr>
          <a:lstStyle/>
          <a:p>
            <a:pPr eaLnBrk="1" hangingPunct="1"/>
            <a:r>
              <a:rPr lang="el-GR" altLang="el-GR" sz="2400" b="1" dirty="0" smtClean="0"/>
              <a:t>Οι ενδοκρινείς αδένες </a:t>
            </a:r>
            <a:r>
              <a:rPr lang="el-GR" altLang="el-GR" sz="2400" dirty="0" smtClean="0"/>
              <a:t>(ορμονοπαραγωγά όργανα)</a:t>
            </a:r>
            <a:r>
              <a:rPr lang="en-US" altLang="el-GR" sz="2400" dirty="0" smtClean="0"/>
              <a:t>, </a:t>
            </a:r>
            <a:r>
              <a:rPr lang="el-GR" altLang="el-GR" sz="2400" dirty="0" smtClean="0"/>
              <a:t>σ’ αντίθεση με τους εξωκρινείς των οποίων το έκκριμα αποβάλλεται μέσω εκφορητικού πόρου σε κάποια κοιλότητα ή επιφάνεια του σώματος</a:t>
            </a:r>
            <a:r>
              <a:rPr lang="en-US" altLang="el-GR" sz="2400" dirty="0" smtClean="0"/>
              <a:t>, </a:t>
            </a:r>
            <a:r>
              <a:rPr lang="el-GR" altLang="el-GR" sz="2400" b="1" dirty="0" smtClean="0"/>
              <a:t>δεν έχουν εκφορητικό πόρο. Το έκκριμά τους αποβάλλεται απευθείας στην κυκλοφορία του αίματος.</a:t>
            </a:r>
            <a:r>
              <a:rPr lang="el-GR" altLang="el-GR" sz="2400" dirty="0" smtClean="0"/>
              <a:t> Τα όργανα αυτά διαθέτουν πλούσιο δίκτυο τριχοειδών αγγείων, το οποίο τους εξασφαλίζει επαρκή αιμάτωση, απαραίτητη για την λήψη των ουσιών που χρησιμοποιούν για την σύνθεση των ορμονών.</a:t>
            </a:r>
          </a:p>
        </p:txBody>
      </p:sp>
    </p:spTree>
    <p:extLst>
      <p:ext uri="{BB962C8B-B14F-4D97-AF65-F5344CB8AC3E}">
        <p14:creationId xmlns:p14="http://schemas.microsoft.com/office/powerpoint/2010/main" val="24552441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Στεροειδείς </a:t>
            </a:r>
            <a:r>
              <a:rPr lang="el-GR" dirty="0" smtClean="0"/>
              <a:t>ορμόνες </a:t>
            </a:r>
            <a:r>
              <a:rPr lang="el-GR" sz="3200" b="0" dirty="0" smtClean="0"/>
              <a:t>1/4</a:t>
            </a:r>
            <a:endParaRPr lang="el-GR" sz="3200" b="0" dirty="0"/>
          </a:p>
        </p:txBody>
      </p:sp>
      <p:sp>
        <p:nvSpPr>
          <p:cNvPr id="21506" name="Rectangle 3"/>
          <p:cNvSpPr>
            <a:spLocks noGrp="1" noChangeArrowheads="1"/>
          </p:cNvSpPr>
          <p:nvPr>
            <p:ph idx="1"/>
          </p:nvPr>
        </p:nvSpPr>
        <p:spPr>
          <a:xfrm>
            <a:off x="457200" y="1196752"/>
            <a:ext cx="8229600" cy="1800200"/>
          </a:xfrm>
        </p:spPr>
        <p:txBody>
          <a:bodyPr/>
          <a:lstStyle/>
          <a:p>
            <a:pPr eaLnBrk="1" hangingPunct="1"/>
            <a:r>
              <a:rPr lang="el-GR" altLang="el-GR" dirty="0" smtClean="0"/>
              <a:t>Η βιοσύνθεση των στεροειδών ορμονών αρχίζει από την </a:t>
            </a:r>
            <a:r>
              <a:rPr lang="el-GR" altLang="el-GR" b="1" dirty="0" smtClean="0"/>
              <a:t>χοληστερόλη </a:t>
            </a:r>
            <a:r>
              <a:rPr lang="el-GR" altLang="el-GR" dirty="0" smtClean="0"/>
              <a:t>και εξαρτάται από διάφορα ένζυμα.</a:t>
            </a:r>
            <a:endParaRPr lang="el-GR" altLang="el-GR" sz="2400" dirty="0" smtClean="0"/>
          </a:p>
          <a:p>
            <a:pPr eaLnBrk="1" hangingPunct="1"/>
            <a:endParaRPr lang="el-GR" altLang="el-GR" sz="2400" dirty="0" smtClean="0"/>
          </a:p>
        </p:txBody>
      </p:sp>
      <p:sp>
        <p:nvSpPr>
          <p:cNvPr id="3" name="Ορθογώνιο 2"/>
          <p:cNvSpPr/>
          <p:nvPr/>
        </p:nvSpPr>
        <p:spPr>
          <a:xfrm>
            <a:off x="3779912" y="5877272"/>
            <a:ext cx="1440266" cy="369332"/>
          </a:xfrm>
          <a:prstGeom prst="rect">
            <a:avLst/>
          </a:prstGeom>
        </p:spPr>
        <p:txBody>
          <a:bodyPr wrap="none">
            <a:spAutoFit/>
          </a:bodyPr>
          <a:lstStyle/>
          <a:p>
            <a:r>
              <a:rPr lang="el-GR" dirty="0">
                <a:solidFill>
                  <a:prstClr val="black"/>
                </a:solidFill>
                <a:latin typeface="Calibri"/>
              </a:rPr>
              <a:t>Χοληστερόλη</a:t>
            </a:r>
          </a:p>
        </p:txBody>
      </p:sp>
      <p:pic>
        <p:nvPicPr>
          <p:cNvPr id="1026" name="Picture 2" descr="File:Cholesterol.sv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410" y="2292894"/>
            <a:ext cx="4816750" cy="32403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holesterol by J_Alves - A model (with &quot;artistic license&quot;) of the steroid cholesterol, the basis of steroid hormones. Blue-grey is carbon, white is hydrogen, red is oxygen. Drawn in Inksca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6802" y="2708920"/>
            <a:ext cx="4176464" cy="282433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7"/>
          <p:cNvSpPr/>
          <p:nvPr/>
        </p:nvSpPr>
        <p:spPr>
          <a:xfrm>
            <a:off x="7018405" y="5302421"/>
            <a:ext cx="2100946"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smtClean="0">
                <a:solidFill>
                  <a:prstClr val="black"/>
                </a:solidFill>
                <a:latin typeface="Calibri"/>
                <a:hlinkClick r:id="rId4"/>
              </a:rPr>
              <a:t>Cholesterol</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5"/>
              </a:rPr>
              <a:t>J_Alves</a:t>
            </a:r>
            <a:r>
              <a:rPr lang="el-GR" sz="1200" dirty="0" smtClean="0">
                <a:solidFill>
                  <a:prstClr val="black">
                    <a:lumMod val="75000"/>
                    <a:lumOff val="25000"/>
                  </a:prstClr>
                </a:solidFill>
                <a:latin typeface="Calibri"/>
              </a:rPr>
              <a:t> διαθέσιμη ως κοινό κτήμα</a:t>
            </a:r>
            <a:endParaRPr lang="en-US" sz="1200" dirty="0">
              <a:solidFill>
                <a:prstClr val="black">
                  <a:lumMod val="75000"/>
                  <a:lumOff val="25000"/>
                </a:prstClr>
              </a:solidFill>
              <a:latin typeface="Calibri"/>
            </a:endParaRPr>
          </a:p>
        </p:txBody>
      </p:sp>
      <p:sp>
        <p:nvSpPr>
          <p:cNvPr id="10" name="Rectangle 7"/>
          <p:cNvSpPr/>
          <p:nvPr/>
        </p:nvSpPr>
        <p:spPr>
          <a:xfrm>
            <a:off x="971600" y="5533253"/>
            <a:ext cx="2100946"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smtClean="0">
                <a:solidFill>
                  <a:prstClr val="black"/>
                </a:solidFill>
                <a:latin typeface="Calibri"/>
                <a:hlinkClick r:id="rId6"/>
              </a:rPr>
              <a:t>Cholesterol</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7" tooltip="User:ChemNerd"/>
              </a:rPr>
              <a:t>ChemNerd</a:t>
            </a:r>
            <a:r>
              <a:rPr lang="el-GR" sz="1200" dirty="0" smtClean="0">
                <a:solidFill>
                  <a:prstClr val="black">
                    <a:lumMod val="75000"/>
                    <a:lumOff val="25000"/>
                  </a:prstClr>
                </a:solidFill>
                <a:latin typeface="Calibri"/>
              </a:rPr>
              <a:t> διαθέσιμη ως κοινό κτήμα</a:t>
            </a:r>
            <a:endParaRPr lang="en-US" sz="1200" dirty="0">
              <a:solidFill>
                <a:prstClr val="black">
                  <a:lumMod val="75000"/>
                  <a:lumOff val="25000"/>
                </a:prstClr>
              </a:solidFill>
              <a:latin typeface="Calibri"/>
            </a:endParaRPr>
          </a:p>
        </p:txBody>
      </p:sp>
    </p:spTree>
    <p:extLst>
      <p:ext uri="{BB962C8B-B14F-4D97-AF65-F5344CB8AC3E}">
        <p14:creationId xmlns:p14="http://schemas.microsoft.com/office/powerpoint/2010/main" val="8319456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Στεροειδείς ορμόνες </a:t>
            </a:r>
            <a:r>
              <a:rPr lang="el-GR" sz="3200" b="0" dirty="0" smtClean="0"/>
              <a:t>2/4</a:t>
            </a:r>
            <a:endParaRPr lang="el-GR" dirty="0"/>
          </a:p>
        </p:txBody>
      </p:sp>
      <p:sp>
        <p:nvSpPr>
          <p:cNvPr id="22531"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l-GR" dirty="0">
              <a:solidFill>
                <a:prstClr val="black"/>
              </a:solidFill>
            </a:endParaRPr>
          </a:p>
        </p:txBody>
      </p:sp>
      <p:pic>
        <p:nvPicPr>
          <p:cNvPr id="2253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760" y="1772816"/>
            <a:ext cx="4032448" cy="371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Ορθογώνιο 3"/>
          <p:cNvSpPr/>
          <p:nvPr/>
        </p:nvSpPr>
        <p:spPr>
          <a:xfrm>
            <a:off x="3010961" y="5733256"/>
            <a:ext cx="2691058" cy="369332"/>
          </a:xfrm>
          <a:prstGeom prst="rect">
            <a:avLst/>
          </a:prstGeom>
        </p:spPr>
        <p:txBody>
          <a:bodyPr wrap="none">
            <a:spAutoFit/>
          </a:bodyPr>
          <a:lstStyle/>
          <a:p>
            <a:r>
              <a:rPr lang="el-GR" dirty="0">
                <a:solidFill>
                  <a:prstClr val="black"/>
                </a:solidFill>
                <a:latin typeface="Calibri"/>
              </a:rPr>
              <a:t>Κυκλοπενταφαινανθρένιο </a:t>
            </a:r>
          </a:p>
        </p:txBody>
      </p:sp>
    </p:spTree>
    <p:extLst>
      <p:ext uri="{BB962C8B-B14F-4D97-AF65-F5344CB8AC3E}">
        <p14:creationId xmlns:p14="http://schemas.microsoft.com/office/powerpoint/2010/main" val="9310205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Στεροειδείς ορμόνες </a:t>
            </a:r>
            <a:r>
              <a:rPr lang="el-GR" sz="3200" b="0" dirty="0" smtClean="0"/>
              <a:t>3/4</a:t>
            </a:r>
            <a:endParaRPr lang="el-GR" dirty="0"/>
          </a:p>
        </p:txBody>
      </p:sp>
      <p:sp>
        <p:nvSpPr>
          <p:cNvPr id="23554" name="Rectangle 3"/>
          <p:cNvSpPr>
            <a:spLocks noGrp="1" noChangeArrowheads="1"/>
          </p:cNvSpPr>
          <p:nvPr>
            <p:ph idx="1"/>
          </p:nvPr>
        </p:nvSpPr>
        <p:spPr/>
        <p:txBody>
          <a:bodyPr/>
          <a:lstStyle/>
          <a:p>
            <a:pPr marL="0" indent="0" eaLnBrk="1" hangingPunct="1">
              <a:buNone/>
            </a:pPr>
            <a:r>
              <a:rPr lang="el-GR" altLang="el-GR" b="1" dirty="0" smtClean="0"/>
              <a:t>Βασική δομή στεροειδούς</a:t>
            </a:r>
            <a:endParaRPr lang="el-GR" altLang="el-GR" dirty="0" smtClean="0"/>
          </a:p>
          <a:p>
            <a:pPr eaLnBrk="1" hangingPunct="1"/>
            <a:r>
              <a:rPr lang="el-GR" altLang="el-GR" dirty="0" smtClean="0"/>
              <a:t>Βασική δομή στην σύνθεση όλων των στεροειδών είναι το μόριο του </a:t>
            </a:r>
            <a:r>
              <a:rPr lang="el-GR" altLang="el-GR" b="1" dirty="0" smtClean="0"/>
              <a:t>κυκλοπενταφαινανθρένιου, </a:t>
            </a:r>
            <a:r>
              <a:rPr lang="el-GR" altLang="el-GR" dirty="0" smtClean="0"/>
              <a:t>με 3 εξαμελείς (Α, Β, </a:t>
            </a:r>
            <a:r>
              <a:rPr lang="en-US" altLang="el-GR" dirty="0" smtClean="0"/>
              <a:t>C</a:t>
            </a:r>
            <a:r>
              <a:rPr lang="el-GR" altLang="el-GR" dirty="0" smtClean="0"/>
              <a:t> δακτυλίους), 1 πενταμελή </a:t>
            </a:r>
            <a:r>
              <a:rPr lang="en-US" altLang="el-GR" dirty="0" smtClean="0"/>
              <a:t>D</a:t>
            </a:r>
            <a:r>
              <a:rPr lang="el-GR" altLang="el-GR" dirty="0" smtClean="0"/>
              <a:t> δακτύλιο, με συνολικό αριθμό 17 ατόμων άνθρακα (1-17).</a:t>
            </a:r>
            <a:endParaRPr lang="el-GR" altLang="el-GR" b="1" dirty="0" smtClean="0"/>
          </a:p>
        </p:txBody>
      </p:sp>
    </p:spTree>
    <p:extLst>
      <p:ext uri="{BB962C8B-B14F-4D97-AF65-F5344CB8AC3E}">
        <p14:creationId xmlns:p14="http://schemas.microsoft.com/office/powerpoint/2010/main" val="7462916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Στεροειδείς ορμόνες </a:t>
            </a:r>
            <a:r>
              <a:rPr lang="el-GR" sz="3200" b="0" dirty="0" smtClean="0"/>
              <a:t>4/4</a:t>
            </a:r>
            <a:endParaRPr lang="el-GR" dirty="0"/>
          </a:p>
        </p:txBody>
      </p:sp>
      <p:sp>
        <p:nvSpPr>
          <p:cNvPr id="23554" name="Rectangle 3"/>
          <p:cNvSpPr>
            <a:spLocks noGrp="1" noChangeArrowheads="1"/>
          </p:cNvSpPr>
          <p:nvPr>
            <p:ph idx="1"/>
          </p:nvPr>
        </p:nvSpPr>
        <p:spPr/>
        <p:txBody>
          <a:bodyPr>
            <a:normAutofit lnSpcReduction="10000"/>
          </a:bodyPr>
          <a:lstStyle/>
          <a:p>
            <a:pPr eaLnBrk="1" hangingPunct="1"/>
            <a:r>
              <a:rPr lang="el-GR" altLang="el-GR" sz="2200" dirty="0" smtClean="0"/>
              <a:t>Από το βασικό πυρήνα του </a:t>
            </a:r>
            <a:r>
              <a:rPr lang="el-GR" altLang="el-GR" sz="2200" b="1" dirty="0" smtClean="0"/>
              <a:t>κυκλοπενταφαινανθραινίου </a:t>
            </a:r>
            <a:r>
              <a:rPr lang="el-GR" altLang="el-GR" sz="2200" dirty="0" smtClean="0"/>
              <a:t>προκύπτουν 3 υποθετικές ουσίες:</a:t>
            </a:r>
          </a:p>
          <a:p>
            <a:pPr marL="457200" indent="-457200" eaLnBrk="1" hangingPunct="1">
              <a:buFont typeface="+mj-lt"/>
              <a:buAutoNum type="arabicPeriod"/>
            </a:pPr>
            <a:r>
              <a:rPr lang="el-GR" altLang="el-GR" sz="2200" dirty="0" smtClean="0"/>
              <a:t>Με </a:t>
            </a:r>
            <a:r>
              <a:rPr lang="el-GR" altLang="el-GR" sz="2200" b="1" dirty="0" smtClean="0"/>
              <a:t>προσθήκη </a:t>
            </a:r>
            <a:r>
              <a:rPr lang="en-US" altLang="el-GR" sz="2200" b="1" dirty="0" smtClean="0"/>
              <a:t>CH</a:t>
            </a:r>
            <a:r>
              <a:rPr lang="el-GR" altLang="el-GR" sz="2200" b="1" dirty="0" smtClean="0"/>
              <a:t>3 </a:t>
            </a:r>
            <a:r>
              <a:rPr lang="el-GR" altLang="el-GR" sz="2200" dirty="0" smtClean="0"/>
              <a:t>στον </a:t>
            </a:r>
            <a:r>
              <a:rPr lang="en-US" altLang="el-GR" sz="2200" b="1" dirty="0" smtClean="0"/>
              <a:t>C</a:t>
            </a:r>
            <a:r>
              <a:rPr lang="el-GR" altLang="el-GR" sz="2200" b="1" dirty="0" smtClean="0"/>
              <a:t>13</a:t>
            </a:r>
            <a:r>
              <a:rPr lang="el-GR" altLang="el-GR" sz="2200" dirty="0" smtClean="0"/>
              <a:t>, </a:t>
            </a:r>
            <a:r>
              <a:rPr lang="el-GR" altLang="el-GR" sz="2200" b="1" dirty="0" smtClean="0"/>
              <a:t>το οιστράνιο </a:t>
            </a:r>
            <a:r>
              <a:rPr lang="el-GR" altLang="el-GR" sz="2200" dirty="0" smtClean="0"/>
              <a:t>και από αυτό τα </a:t>
            </a:r>
            <a:r>
              <a:rPr lang="en-US" altLang="el-GR" sz="2200" dirty="0" smtClean="0"/>
              <a:t>C</a:t>
            </a:r>
            <a:r>
              <a:rPr lang="el-GR" altLang="el-GR" sz="2200" dirty="0" smtClean="0"/>
              <a:t>18 στεροειδή, δηλαδή οι οιστρογονικές ουσίες.</a:t>
            </a:r>
          </a:p>
          <a:p>
            <a:pPr marL="457200" indent="-457200" eaLnBrk="1" hangingPunct="1">
              <a:buFont typeface="+mj-lt"/>
              <a:buAutoNum type="arabicPeriod"/>
            </a:pPr>
            <a:r>
              <a:rPr lang="el-GR" altLang="el-GR" sz="2200" dirty="0" smtClean="0"/>
              <a:t>Με </a:t>
            </a:r>
            <a:r>
              <a:rPr lang="el-GR" altLang="el-GR" sz="2200" b="1" dirty="0"/>
              <a:t>προσθήκη ενός μεθυλίου </a:t>
            </a:r>
            <a:r>
              <a:rPr lang="el-GR" altLang="el-GR" sz="2200" dirty="0"/>
              <a:t>στον </a:t>
            </a:r>
            <a:r>
              <a:rPr lang="en-US" altLang="el-GR" sz="2200" b="1" dirty="0"/>
              <a:t>C</a:t>
            </a:r>
            <a:r>
              <a:rPr lang="el-GR" altLang="el-GR" sz="2200" b="1" dirty="0"/>
              <a:t>10 του οιστρανίου </a:t>
            </a:r>
            <a:r>
              <a:rPr lang="el-GR" altLang="el-GR" sz="2200" dirty="0"/>
              <a:t>προκύπτει </a:t>
            </a:r>
            <a:r>
              <a:rPr lang="el-GR" altLang="el-GR" sz="2200" b="1" dirty="0"/>
              <a:t>το ανδροστάνιο, </a:t>
            </a:r>
            <a:r>
              <a:rPr lang="el-GR" altLang="el-GR" sz="2200" dirty="0"/>
              <a:t>που δίνει γένεση </a:t>
            </a:r>
            <a:r>
              <a:rPr lang="el-GR" altLang="el-GR" sz="2200" dirty="0" smtClean="0"/>
              <a:t>στις</a:t>
            </a:r>
            <a:r>
              <a:rPr lang="el-GR" altLang="el-GR" sz="2200" dirty="0"/>
              <a:t> </a:t>
            </a:r>
            <a:r>
              <a:rPr lang="el-GR" altLang="el-GR" sz="2200" b="1" dirty="0" smtClean="0"/>
              <a:t>ανδρογονικές </a:t>
            </a:r>
            <a:r>
              <a:rPr lang="el-GR" altLang="el-GR" sz="2200" b="1" dirty="0"/>
              <a:t>ουσίες δηλαδή τα </a:t>
            </a:r>
            <a:r>
              <a:rPr lang="en-US" altLang="el-GR" sz="2200" b="1" dirty="0"/>
              <a:t>C</a:t>
            </a:r>
            <a:r>
              <a:rPr lang="el-GR" altLang="el-GR" sz="2200" b="1" dirty="0"/>
              <a:t>19 </a:t>
            </a:r>
            <a:r>
              <a:rPr lang="el-GR" altLang="el-GR" sz="2200" b="1" dirty="0" smtClean="0"/>
              <a:t>στεροειδή.</a:t>
            </a:r>
          </a:p>
          <a:p>
            <a:pPr marL="457200" indent="-457200">
              <a:buFont typeface="+mj-lt"/>
              <a:buAutoNum type="arabicPeriod"/>
            </a:pPr>
            <a:r>
              <a:rPr lang="el-GR" altLang="el-GR" sz="2200" dirty="0"/>
              <a:t>Με </a:t>
            </a:r>
            <a:r>
              <a:rPr lang="el-GR" altLang="el-GR" sz="2200" b="1" dirty="0"/>
              <a:t>προσθήκη 2 ατόμων </a:t>
            </a:r>
            <a:r>
              <a:rPr lang="en-US" altLang="el-GR" sz="2200" b="1" dirty="0"/>
              <a:t>C</a:t>
            </a:r>
            <a:r>
              <a:rPr lang="el-GR" altLang="el-GR" sz="2200" b="1" dirty="0"/>
              <a:t> </a:t>
            </a:r>
            <a:r>
              <a:rPr lang="el-GR" altLang="el-GR" sz="2200" dirty="0"/>
              <a:t>στον άνθρακα 17, δηλαδή </a:t>
            </a:r>
            <a:r>
              <a:rPr lang="en-US" altLang="el-GR" sz="2200" b="1" dirty="0"/>
              <a:t>C</a:t>
            </a:r>
            <a:r>
              <a:rPr lang="el-GR" altLang="el-GR" sz="2200" b="1" dirty="0"/>
              <a:t>20</a:t>
            </a:r>
            <a:r>
              <a:rPr lang="el-GR" altLang="el-GR" sz="2200" dirty="0"/>
              <a:t>, </a:t>
            </a:r>
            <a:r>
              <a:rPr lang="en-US" altLang="el-GR" sz="2200" b="1" dirty="0"/>
              <a:t>C</a:t>
            </a:r>
            <a:r>
              <a:rPr lang="el-GR" altLang="el-GR" sz="2200" b="1" dirty="0"/>
              <a:t>21 </a:t>
            </a:r>
            <a:r>
              <a:rPr lang="el-GR" altLang="el-GR" sz="2200" dirty="0"/>
              <a:t>προκύπτει το </a:t>
            </a:r>
            <a:r>
              <a:rPr lang="el-GR" altLang="el-GR" sz="2200" b="1" dirty="0"/>
              <a:t>πρεγνάνιο </a:t>
            </a:r>
            <a:r>
              <a:rPr lang="el-GR" altLang="el-GR" sz="2200" dirty="0"/>
              <a:t>και από αυτό προέρχονται </a:t>
            </a:r>
            <a:r>
              <a:rPr lang="el-GR" altLang="el-GR" sz="2200" b="1" dirty="0"/>
              <a:t>τα </a:t>
            </a:r>
            <a:r>
              <a:rPr lang="en-US" altLang="el-GR" sz="2200" b="1" dirty="0"/>
              <a:t>C</a:t>
            </a:r>
            <a:r>
              <a:rPr lang="el-GR" altLang="el-GR" sz="2200" b="1" dirty="0"/>
              <a:t>21 στεροειδή, </a:t>
            </a:r>
            <a:r>
              <a:rPr lang="el-GR" altLang="el-GR" sz="2200" dirty="0"/>
              <a:t>με κύριους αντιπροσώπους τις ορμόνες του </a:t>
            </a:r>
            <a:r>
              <a:rPr lang="el-GR" altLang="el-GR" sz="2200" b="1" dirty="0"/>
              <a:t>φλοιού </a:t>
            </a:r>
            <a:r>
              <a:rPr lang="el-GR" altLang="el-GR" sz="2200" dirty="0"/>
              <a:t>των επινεφριδίων (κορτιζόλη, και αλδοστερόνη) καθώς και την</a:t>
            </a:r>
            <a:r>
              <a:rPr lang="el-GR" altLang="el-GR" sz="2200" b="1" dirty="0"/>
              <a:t> προγεστερόνη</a:t>
            </a:r>
            <a:r>
              <a:rPr lang="el-GR" altLang="el-GR" sz="2200" b="1" dirty="0" smtClean="0"/>
              <a:t>.</a:t>
            </a:r>
            <a:endParaRPr lang="el-GR" altLang="el-GR" sz="2200" b="1" dirty="0"/>
          </a:p>
        </p:txBody>
      </p:sp>
    </p:spTree>
    <p:extLst>
      <p:ext uri="{BB962C8B-B14F-4D97-AF65-F5344CB8AC3E}">
        <p14:creationId xmlns:p14="http://schemas.microsoft.com/office/powerpoint/2010/main" val="20351813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Βιοσύνθεση στεροειδών </a:t>
            </a:r>
            <a:r>
              <a:rPr lang="el-GR" sz="3200" b="0" dirty="0" smtClean="0"/>
              <a:t>1/2</a:t>
            </a:r>
            <a:endParaRPr lang="el-GR" sz="3200" b="0" dirty="0"/>
          </a:p>
        </p:txBody>
      </p:sp>
      <p:pic>
        <p:nvPicPr>
          <p:cNvPr id="25602" name="Picture 4" descr="File:Progesterone biosynthesis.pn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5926" y="1052736"/>
            <a:ext cx="9083642" cy="5688632"/>
          </a:xfrm>
          <a:noFill/>
        </p:spPr>
      </p:pic>
      <p:sp>
        <p:nvSpPr>
          <p:cNvPr id="4" name="Rectangle 7"/>
          <p:cNvSpPr/>
          <p:nvPr/>
        </p:nvSpPr>
        <p:spPr>
          <a:xfrm>
            <a:off x="-2954" y="6239053"/>
            <a:ext cx="2054674" cy="646331"/>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4"/>
              </a:rPr>
              <a:t>Progesterone </a:t>
            </a:r>
            <a:r>
              <a:rPr lang="en-US" sz="1200" dirty="0" smtClean="0">
                <a:solidFill>
                  <a:prstClr val="black"/>
                </a:solidFill>
                <a:latin typeface="Calibri"/>
                <a:hlinkClick r:id="rId4"/>
              </a:rPr>
              <a:t>biosynthesis</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5" tooltip="User:Boghog"/>
              </a:rPr>
              <a:t>Boghog</a:t>
            </a:r>
            <a:r>
              <a:rPr lang="el-GR" sz="1200" dirty="0" smtClean="0">
                <a:solidFill>
                  <a:prstClr val="black">
                    <a:lumMod val="75000"/>
                    <a:lumOff val="25000"/>
                  </a:prstClr>
                </a:solidFill>
                <a:latin typeface="Calibri"/>
              </a:rPr>
              <a:t> διαθέσιμη ως κοινό κτήμα</a:t>
            </a:r>
            <a:endParaRPr lang="en-US" sz="1200" dirty="0">
              <a:solidFill>
                <a:prstClr val="black">
                  <a:lumMod val="75000"/>
                  <a:lumOff val="25000"/>
                </a:prstClr>
              </a:solidFill>
              <a:latin typeface="Calibri"/>
            </a:endParaRPr>
          </a:p>
        </p:txBody>
      </p:sp>
    </p:spTree>
    <p:extLst>
      <p:ext uri="{BB962C8B-B14F-4D97-AF65-F5344CB8AC3E}">
        <p14:creationId xmlns:p14="http://schemas.microsoft.com/office/powerpoint/2010/main" val="30647781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Βιοσύνθεση στεροειδών </a:t>
            </a:r>
            <a:r>
              <a:rPr lang="el-GR" sz="3200" b="0" dirty="0" smtClean="0"/>
              <a:t>2/2</a:t>
            </a:r>
            <a:endParaRPr lang="el-GR" sz="3200" dirty="0"/>
          </a:p>
        </p:txBody>
      </p:sp>
      <p:pic>
        <p:nvPicPr>
          <p:cNvPr id="26626" name="Picture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47664" y="1196975"/>
            <a:ext cx="6120680" cy="5040313"/>
          </a:xfrm>
          <a:noFill/>
          <a:ln>
            <a:solidFill>
              <a:schemeClr val="tx1"/>
            </a:solidFill>
          </a:ln>
        </p:spPr>
      </p:pic>
      <p:sp>
        <p:nvSpPr>
          <p:cNvPr id="4" name="Rectangle 7"/>
          <p:cNvSpPr/>
          <p:nvPr/>
        </p:nvSpPr>
        <p:spPr>
          <a:xfrm>
            <a:off x="2051720" y="6464369"/>
            <a:ext cx="4968552"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smtClean="0">
                <a:solidFill>
                  <a:prstClr val="black"/>
                </a:solidFill>
                <a:latin typeface="Calibri"/>
                <a:hlinkClick r:id="rId4"/>
              </a:rPr>
              <a:t>Steroidogenesis</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5" tooltip="User:Slashme"/>
              </a:rPr>
              <a:t>Slashme</a:t>
            </a:r>
            <a:r>
              <a:rPr lang="el-GR" sz="1200" dirty="0" smtClean="0">
                <a:solidFill>
                  <a:prstClr val="black">
                    <a:lumMod val="75000"/>
                    <a:lumOff val="25000"/>
                  </a:prstClr>
                </a:solidFill>
                <a:latin typeface="Calibri"/>
              </a:rPr>
              <a:t> διαθέσιμο με άδεια </a:t>
            </a:r>
            <a:r>
              <a:rPr lang="en-US" sz="1200" dirty="0">
                <a:solidFill>
                  <a:prstClr val="black">
                    <a:lumMod val="75000"/>
                    <a:lumOff val="25000"/>
                  </a:prstClr>
                </a:solidFill>
                <a:latin typeface="Calibri"/>
                <a:hlinkClick r:id="rId6"/>
              </a:rPr>
              <a:t>CC BY-SA 3.0</a:t>
            </a:r>
            <a:endParaRPr lang="en-US" sz="1200" dirty="0">
              <a:solidFill>
                <a:prstClr val="black">
                  <a:lumMod val="75000"/>
                  <a:lumOff val="25000"/>
                </a:prstClr>
              </a:solidFill>
              <a:latin typeface="Calibri"/>
            </a:endParaRPr>
          </a:p>
        </p:txBody>
      </p:sp>
    </p:spTree>
    <p:extLst>
      <p:ext uri="{BB962C8B-B14F-4D97-AF65-F5344CB8AC3E}">
        <p14:creationId xmlns:p14="http://schemas.microsoft.com/office/powerpoint/2010/main" val="36174958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Ενδοκυτταρική δράση των στεροειδών </a:t>
            </a:r>
            <a:r>
              <a:rPr lang="el-GR" sz="3300" b="0" dirty="0" smtClean="0"/>
              <a:t>1/2</a:t>
            </a:r>
            <a:endParaRPr lang="el-GR" sz="3300" b="0" dirty="0"/>
          </a:p>
        </p:txBody>
      </p:sp>
      <p:sp>
        <p:nvSpPr>
          <p:cNvPr id="27650" name="Rectangle 3"/>
          <p:cNvSpPr>
            <a:spLocks noGrp="1" noChangeArrowheads="1"/>
          </p:cNvSpPr>
          <p:nvPr>
            <p:ph idx="1"/>
          </p:nvPr>
        </p:nvSpPr>
        <p:spPr/>
        <p:txBody>
          <a:bodyPr>
            <a:normAutofit/>
          </a:bodyPr>
          <a:lstStyle/>
          <a:p>
            <a:pPr eaLnBrk="1" hangingPunct="1"/>
            <a:r>
              <a:rPr lang="el-GR" altLang="el-GR" sz="2400" dirty="0" smtClean="0"/>
              <a:t>Η δράση των στεροειδών ορμονών (όπως άλλωστε θα δούμε και με τις ορμόνες αμίνες) γίνεται με την βοήθεια </a:t>
            </a:r>
            <a:r>
              <a:rPr lang="el-GR" altLang="el-GR" sz="2400" b="1" dirty="0" smtClean="0"/>
              <a:t>ενδοκυτταρικών υποδοχέων.  </a:t>
            </a:r>
          </a:p>
          <a:p>
            <a:pPr eaLnBrk="1" hangingPunct="1"/>
            <a:r>
              <a:rPr lang="el-GR" altLang="el-GR" sz="2400" dirty="0" smtClean="0"/>
              <a:t>Οι στεροειδείς ουσίες εισέρχονται στο κύτταρο και συνδέονται με ενδοκυτταρικό υποδοχέα.  </a:t>
            </a:r>
          </a:p>
          <a:p>
            <a:pPr eaLnBrk="1" hangingPunct="1"/>
            <a:r>
              <a:rPr lang="el-GR" altLang="el-GR" sz="2400" dirty="0" smtClean="0"/>
              <a:t>Το σύμπλεγμα πορεύεται στον πυρήνα, προκαλεί διέγερση του </a:t>
            </a:r>
            <a:r>
              <a:rPr lang="en-US" altLang="el-GR" sz="2400" dirty="0" smtClean="0"/>
              <a:t>DNA</a:t>
            </a:r>
            <a:r>
              <a:rPr lang="el-GR" altLang="el-GR" sz="2400" dirty="0" smtClean="0"/>
              <a:t> προς μεταγραφή σε </a:t>
            </a:r>
            <a:r>
              <a:rPr lang="en-US" altLang="el-GR" sz="2400" dirty="0" smtClean="0"/>
              <a:t>mRNA</a:t>
            </a:r>
            <a:r>
              <a:rPr lang="el-GR" altLang="el-GR" sz="2400" dirty="0" smtClean="0"/>
              <a:t>, το οποίο με την σειρά του εξερχόμενο από τον πυρήνα οδηγεί σε </a:t>
            </a:r>
            <a:r>
              <a:rPr lang="el-GR" altLang="el-GR" sz="2400" b="1" dirty="0" smtClean="0"/>
              <a:t>πρωτεϊνοσύνθεση στο τραχύ ενδοπλασματικό δίκτυο.  </a:t>
            </a:r>
          </a:p>
        </p:txBody>
      </p:sp>
    </p:spTree>
    <p:extLst>
      <p:ext uri="{BB962C8B-B14F-4D97-AF65-F5344CB8AC3E}">
        <p14:creationId xmlns:p14="http://schemas.microsoft.com/office/powerpoint/2010/main" val="40858102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Ενδοκυτταρική δράση των στεροειδών </a:t>
            </a:r>
            <a:r>
              <a:rPr lang="el-GR" sz="3300" b="0" dirty="0" smtClean="0"/>
              <a:t>2/2</a:t>
            </a:r>
            <a:endParaRPr lang="el-GR" sz="3300" b="0" dirty="0"/>
          </a:p>
        </p:txBody>
      </p:sp>
      <p:sp>
        <p:nvSpPr>
          <p:cNvPr id="27650" name="Rectangle 3"/>
          <p:cNvSpPr>
            <a:spLocks noGrp="1" noChangeArrowheads="1"/>
          </p:cNvSpPr>
          <p:nvPr>
            <p:ph idx="1"/>
          </p:nvPr>
        </p:nvSpPr>
        <p:spPr/>
        <p:txBody>
          <a:bodyPr>
            <a:normAutofit/>
          </a:bodyPr>
          <a:lstStyle/>
          <a:p>
            <a:pPr eaLnBrk="1" hangingPunct="1"/>
            <a:r>
              <a:rPr lang="el-GR" altLang="el-GR" sz="2400" dirty="0" smtClean="0"/>
              <a:t>Οι στεροειδείς ορμόνες προκαλούν πρωτεϊνοσύνθεση </a:t>
            </a:r>
            <a:r>
              <a:rPr lang="en-US" altLang="el-GR" sz="2400" b="1" dirty="0" smtClean="0"/>
              <a:t>de novo</a:t>
            </a:r>
            <a:r>
              <a:rPr lang="el-GR" altLang="el-GR" sz="2400" dirty="0" smtClean="0"/>
              <a:t>, άρα η δράση τους είναι </a:t>
            </a:r>
            <a:r>
              <a:rPr lang="el-GR" altLang="el-GR" sz="2400" b="1" dirty="0" smtClean="0"/>
              <a:t>παρατεταμένη σε σύγκριση με εκείνη των πρωτεϊνικών ορμονών</a:t>
            </a:r>
            <a:r>
              <a:rPr lang="el-GR" altLang="el-GR" sz="2400" dirty="0" smtClean="0"/>
              <a:t> που δρουν μέσω υποδοχέων της μεμβράνης και σχηματισμό 2ου αγγελιοφόρου (</a:t>
            </a:r>
            <a:r>
              <a:rPr lang="en-US" altLang="el-GR" sz="2400" dirty="0" smtClean="0"/>
              <a:t>cAMP</a:t>
            </a:r>
            <a:r>
              <a:rPr lang="el-GR" altLang="el-GR" sz="2400" dirty="0" smtClean="0"/>
              <a:t>).</a:t>
            </a:r>
          </a:p>
          <a:p>
            <a:pPr eaLnBrk="1" hangingPunct="1"/>
            <a:r>
              <a:rPr lang="el-GR" altLang="el-GR" sz="2400" dirty="0" smtClean="0"/>
              <a:t>Η έλλειψή τους ή η διαταραγμένη δραστικότητά τους οδηγεί σε μεγάλες διαταραχές (ανδρογόνα, οιστρογόνα) ή είναι ασύμβατη με την ζωή (κορτιζόλη). </a:t>
            </a:r>
          </a:p>
        </p:txBody>
      </p:sp>
    </p:spTree>
    <p:extLst>
      <p:ext uri="{BB962C8B-B14F-4D97-AF65-F5344CB8AC3E}">
        <p14:creationId xmlns:p14="http://schemas.microsoft.com/office/powerpoint/2010/main" val="20550521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Ορμόνες </a:t>
            </a:r>
            <a:r>
              <a:rPr lang="el-GR" dirty="0" smtClean="0"/>
              <a:t>αμίνες</a:t>
            </a:r>
            <a:endParaRPr lang="el-GR" dirty="0"/>
          </a:p>
        </p:txBody>
      </p:sp>
      <p:sp>
        <p:nvSpPr>
          <p:cNvPr id="28674" name="Rectangle 3"/>
          <p:cNvSpPr>
            <a:spLocks noGrp="1" noChangeArrowheads="1"/>
          </p:cNvSpPr>
          <p:nvPr>
            <p:ph idx="1"/>
          </p:nvPr>
        </p:nvSpPr>
        <p:spPr/>
        <p:txBody>
          <a:bodyPr/>
          <a:lstStyle/>
          <a:p>
            <a:pPr eaLnBrk="1" hangingPunct="1"/>
            <a:r>
              <a:rPr lang="el-GR" altLang="el-GR" dirty="0" smtClean="0"/>
              <a:t>Οι ορμόνες αμίνες είναι </a:t>
            </a:r>
            <a:r>
              <a:rPr lang="el-GR" altLang="el-GR" b="1" dirty="0" smtClean="0"/>
              <a:t>παράγωγα αμινοξέων</a:t>
            </a:r>
            <a:r>
              <a:rPr lang="el-GR" altLang="el-GR" dirty="0" smtClean="0"/>
              <a:t>, κατά συνέπεια είναι ουσίες </a:t>
            </a:r>
            <a:r>
              <a:rPr lang="el-GR" altLang="el-GR" b="1" dirty="0" smtClean="0"/>
              <a:t>πολύ μικρού μοριακού </a:t>
            </a:r>
            <a:r>
              <a:rPr lang="el-GR" altLang="el-GR" dirty="0" smtClean="0"/>
              <a:t>βάρους.</a:t>
            </a:r>
          </a:p>
          <a:p>
            <a:pPr eaLnBrk="1" hangingPunct="1"/>
            <a:r>
              <a:rPr lang="el-GR" altLang="el-GR" dirty="0" smtClean="0"/>
              <a:t>Μητρικές ουσίες των ορμονών αμινών αποτελούν </a:t>
            </a:r>
            <a:r>
              <a:rPr lang="el-GR" altLang="el-GR" b="1" dirty="0" smtClean="0"/>
              <a:t>τα κυκλικά αμινοξέα </a:t>
            </a:r>
            <a:r>
              <a:rPr lang="el-GR" altLang="el-GR" dirty="0" smtClean="0"/>
              <a:t>τυροσίνη και τρυπτοφάνη.</a:t>
            </a:r>
          </a:p>
          <a:p>
            <a:pPr eaLnBrk="1" hangingPunct="1"/>
            <a:r>
              <a:rPr lang="el-GR" altLang="el-GR" dirty="0" smtClean="0"/>
              <a:t>Από την</a:t>
            </a:r>
            <a:r>
              <a:rPr lang="el-GR" altLang="el-GR" b="1" dirty="0" smtClean="0"/>
              <a:t> τυροσίνη </a:t>
            </a:r>
            <a:r>
              <a:rPr lang="el-GR" altLang="el-GR" dirty="0" smtClean="0"/>
              <a:t>προκύπτουν οι θυρεοειδικές ορμόνες, η αδρεναλίνη και η νοραδρεναλίνη (μυελός επινεφριδίων, ΚΝΣ, ενώ </a:t>
            </a:r>
            <a:r>
              <a:rPr lang="el-GR" altLang="el-GR" b="1" dirty="0" smtClean="0"/>
              <a:t>η τρυπτοφάνη </a:t>
            </a:r>
            <a:r>
              <a:rPr lang="el-GR" altLang="el-GR" dirty="0" smtClean="0"/>
              <a:t>είναι η πρόδρομη ουσία της μελατονίνης (επίφυση [κωνάριο].</a:t>
            </a:r>
          </a:p>
        </p:txBody>
      </p:sp>
    </p:spTree>
    <p:extLst>
      <p:ext uri="{BB962C8B-B14F-4D97-AF65-F5344CB8AC3E}">
        <p14:creationId xmlns:p14="http://schemas.microsoft.com/office/powerpoint/2010/main" val="35762211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Ορμόνες αμίνες - Ενδοκυτταρική δράση</a:t>
            </a:r>
            <a:endParaRPr lang="el-GR" dirty="0"/>
          </a:p>
        </p:txBody>
      </p:sp>
      <p:sp>
        <p:nvSpPr>
          <p:cNvPr id="29698" name="Rectangle 3"/>
          <p:cNvSpPr>
            <a:spLocks noGrp="1" noChangeArrowheads="1"/>
          </p:cNvSpPr>
          <p:nvPr>
            <p:ph idx="1"/>
          </p:nvPr>
        </p:nvSpPr>
        <p:spPr/>
        <p:txBody>
          <a:bodyPr/>
          <a:lstStyle/>
          <a:p>
            <a:pPr eaLnBrk="1" hangingPunct="1"/>
            <a:r>
              <a:rPr lang="el-GR" altLang="el-GR" dirty="0" smtClean="0"/>
              <a:t>Οι ορμόνες αμίνες δρουν όπως και οι στεροειδείς με ενδοκυτταρικούς υποδοχείς.</a:t>
            </a:r>
          </a:p>
          <a:p>
            <a:pPr eaLnBrk="1" hangingPunct="1"/>
            <a:r>
              <a:rPr lang="el-GR" altLang="el-GR" dirty="0" smtClean="0"/>
              <a:t>Ειδικά στην δράση της μελατονίνης που γίνεται με δεύτερο μεταβιβαστή, δεν χρησιμοποιείται το </a:t>
            </a:r>
            <a:r>
              <a:rPr lang="en-US" altLang="el-GR" dirty="0" smtClean="0"/>
              <a:t>cAMP</a:t>
            </a:r>
            <a:r>
              <a:rPr lang="el-GR" altLang="el-GR" dirty="0" smtClean="0"/>
              <a:t> αλλά η διαγλυκερόλη</a:t>
            </a:r>
            <a:r>
              <a:rPr lang="el-GR" altLang="el-GR" b="1" dirty="0" smtClean="0"/>
              <a:t>.</a:t>
            </a:r>
          </a:p>
          <a:p>
            <a:pPr eaLnBrk="1" hangingPunct="1"/>
            <a:r>
              <a:rPr lang="el-GR" altLang="el-GR" b="1" dirty="0" smtClean="0"/>
              <a:t> </a:t>
            </a:r>
            <a:r>
              <a:rPr lang="el-GR" altLang="el-GR" dirty="0" smtClean="0"/>
              <a:t>Ειδικά η μελατονίνη φαίνεται πως δρα και σε ενδοκυτταρικούς και σε διαμεμβρανικούς υποδοχείς.</a:t>
            </a:r>
          </a:p>
        </p:txBody>
      </p:sp>
    </p:spTree>
    <p:extLst>
      <p:ext uri="{BB962C8B-B14F-4D97-AF65-F5344CB8AC3E}">
        <p14:creationId xmlns:p14="http://schemas.microsoft.com/office/powerpoint/2010/main" val="1022070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Εισαγωγή </a:t>
            </a:r>
            <a:r>
              <a:rPr lang="el-GR" sz="3200" b="0" dirty="0" smtClean="0"/>
              <a:t>3/3</a:t>
            </a:r>
            <a:r>
              <a:rPr lang="el-GR" dirty="0" smtClean="0"/>
              <a:t> </a:t>
            </a:r>
            <a:endParaRPr lang="el-GR" dirty="0"/>
          </a:p>
        </p:txBody>
      </p:sp>
      <p:sp>
        <p:nvSpPr>
          <p:cNvPr id="4098" name="Rectangle 3"/>
          <p:cNvSpPr>
            <a:spLocks noGrp="1" noChangeArrowheads="1"/>
          </p:cNvSpPr>
          <p:nvPr>
            <p:ph idx="1"/>
          </p:nvPr>
        </p:nvSpPr>
        <p:spPr/>
        <p:txBody>
          <a:bodyPr>
            <a:normAutofit/>
          </a:bodyPr>
          <a:lstStyle/>
          <a:p>
            <a:pPr marL="0" indent="0" eaLnBrk="1" hangingPunct="1">
              <a:lnSpc>
                <a:spcPct val="80000"/>
              </a:lnSpc>
              <a:buNone/>
            </a:pPr>
            <a:r>
              <a:rPr lang="el-GR" altLang="el-GR" sz="2400" b="1" dirty="0" smtClean="0"/>
              <a:t>Το ενδοκρινικό σύστημα περιλαμβάνει τους παρακάτω αδένες</a:t>
            </a:r>
            <a:endParaRPr lang="el-GR" altLang="el-GR" sz="2400" dirty="0" smtClean="0"/>
          </a:p>
          <a:p>
            <a:pPr eaLnBrk="1" hangingPunct="1">
              <a:lnSpc>
                <a:spcPct val="80000"/>
              </a:lnSpc>
            </a:pPr>
            <a:r>
              <a:rPr lang="el-GR" altLang="el-GR" sz="2400" dirty="0" smtClean="0"/>
              <a:t>Υπόφυση.</a:t>
            </a:r>
          </a:p>
          <a:p>
            <a:pPr eaLnBrk="1" hangingPunct="1">
              <a:lnSpc>
                <a:spcPct val="80000"/>
              </a:lnSpc>
            </a:pPr>
            <a:r>
              <a:rPr lang="el-GR" altLang="el-GR" sz="2400" dirty="0" smtClean="0"/>
              <a:t>Θυρεοειδή αδένα.</a:t>
            </a:r>
          </a:p>
          <a:p>
            <a:pPr eaLnBrk="1" hangingPunct="1">
              <a:lnSpc>
                <a:spcPct val="80000"/>
              </a:lnSpc>
            </a:pPr>
            <a:r>
              <a:rPr lang="el-GR" altLang="el-GR" sz="2400" dirty="0" smtClean="0"/>
              <a:t>Παραθυρεοειδείς αδένες.</a:t>
            </a:r>
          </a:p>
          <a:p>
            <a:pPr eaLnBrk="1" hangingPunct="1">
              <a:lnSpc>
                <a:spcPct val="80000"/>
              </a:lnSpc>
            </a:pPr>
            <a:r>
              <a:rPr lang="el-GR" altLang="el-GR" sz="2400" dirty="0" smtClean="0"/>
              <a:t>Θύμο αδένα.</a:t>
            </a:r>
          </a:p>
          <a:p>
            <a:pPr eaLnBrk="1" hangingPunct="1">
              <a:lnSpc>
                <a:spcPct val="80000"/>
              </a:lnSpc>
            </a:pPr>
            <a:r>
              <a:rPr lang="el-GR" altLang="el-GR" sz="2400" dirty="0" smtClean="0"/>
              <a:t>Επινεφρίδια.</a:t>
            </a:r>
          </a:p>
          <a:p>
            <a:pPr eaLnBrk="1" hangingPunct="1">
              <a:lnSpc>
                <a:spcPct val="80000"/>
              </a:lnSpc>
            </a:pPr>
            <a:r>
              <a:rPr lang="el-GR" altLang="el-GR" sz="2400" dirty="0" smtClean="0"/>
              <a:t>Πάγκρεας (ενδοκρινής μοίρα).</a:t>
            </a:r>
          </a:p>
          <a:p>
            <a:pPr eaLnBrk="1" hangingPunct="1">
              <a:lnSpc>
                <a:spcPct val="80000"/>
              </a:lnSpc>
            </a:pPr>
            <a:r>
              <a:rPr lang="el-GR" altLang="el-GR" sz="2400" dirty="0" smtClean="0"/>
              <a:t>Όρχεις.</a:t>
            </a:r>
          </a:p>
          <a:p>
            <a:pPr eaLnBrk="1" hangingPunct="1">
              <a:lnSpc>
                <a:spcPct val="80000"/>
              </a:lnSpc>
            </a:pPr>
            <a:r>
              <a:rPr lang="el-GR" altLang="el-GR" sz="2400" dirty="0" smtClean="0"/>
              <a:t>Ωοθήκες.</a:t>
            </a:r>
            <a:endParaRPr lang="en-US" altLang="el-GR" sz="2400" dirty="0" smtClean="0"/>
          </a:p>
          <a:p>
            <a:pPr eaLnBrk="1" hangingPunct="1">
              <a:lnSpc>
                <a:spcPct val="80000"/>
              </a:lnSpc>
            </a:pPr>
            <a:r>
              <a:rPr lang="el-GR" altLang="el-GR" dirty="0"/>
              <a:t>Υ</a:t>
            </a:r>
            <a:r>
              <a:rPr lang="el-GR" altLang="el-GR" sz="2400" dirty="0" smtClean="0"/>
              <a:t>ποθάλαμο και επίφυση.</a:t>
            </a:r>
            <a:endParaRPr lang="en-US" altLang="el-GR" sz="2400" dirty="0" smtClean="0"/>
          </a:p>
          <a:p>
            <a:pPr eaLnBrk="1" hangingPunct="1">
              <a:lnSpc>
                <a:spcPct val="80000"/>
              </a:lnSpc>
            </a:pPr>
            <a:endParaRPr lang="el-GR" altLang="el-GR" sz="2400" dirty="0" smtClean="0"/>
          </a:p>
          <a:p>
            <a:pPr eaLnBrk="1" hangingPunct="1">
              <a:lnSpc>
                <a:spcPct val="80000"/>
              </a:lnSpc>
            </a:pPr>
            <a:endParaRPr lang="el-GR" altLang="el-GR" sz="2400" dirty="0" smtClean="0"/>
          </a:p>
        </p:txBody>
      </p:sp>
    </p:spTree>
    <p:extLst>
      <p:ext uri="{BB962C8B-B14F-4D97-AF65-F5344CB8AC3E}">
        <p14:creationId xmlns:p14="http://schemas.microsoft.com/office/powerpoint/2010/main" val="22536930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smtClean="0"/>
              <a:t>Ορμόνες υπόφυσης</a:t>
            </a:r>
            <a:br>
              <a:rPr lang="el-GR" dirty="0" smtClean="0"/>
            </a:br>
            <a:r>
              <a:rPr lang="el-GR" sz="3300" b="0" dirty="0" smtClean="0"/>
              <a:t>Πρόσθιος λοβός – Δράση 1/2</a:t>
            </a:r>
            <a:endParaRPr lang="el-GR" sz="3300" b="0" dirty="0"/>
          </a:p>
        </p:txBody>
      </p:sp>
      <p:sp>
        <p:nvSpPr>
          <p:cNvPr id="30722" name="Rectangle 3"/>
          <p:cNvSpPr>
            <a:spLocks noGrp="1" noChangeArrowheads="1"/>
          </p:cNvSpPr>
          <p:nvPr>
            <p:ph idx="1"/>
          </p:nvPr>
        </p:nvSpPr>
        <p:spPr>
          <a:xfrm>
            <a:off x="457200" y="1412776"/>
            <a:ext cx="8229600" cy="4824536"/>
          </a:xfrm>
        </p:spPr>
        <p:txBody>
          <a:bodyPr>
            <a:normAutofit/>
          </a:bodyPr>
          <a:lstStyle/>
          <a:p>
            <a:pPr eaLnBrk="1" hangingPunct="1"/>
            <a:r>
              <a:rPr lang="el-GR" altLang="el-GR" sz="2200" b="1" dirty="0" smtClean="0"/>
              <a:t>Αυξητική ή Σωματοτρόπος ορμόνη = </a:t>
            </a:r>
            <a:r>
              <a:rPr lang="en-US" altLang="el-GR" sz="2200" b="1" dirty="0" smtClean="0"/>
              <a:t>Growth Hormone</a:t>
            </a:r>
            <a:r>
              <a:rPr lang="el-GR" altLang="el-GR" sz="2200" b="1" dirty="0" smtClean="0"/>
              <a:t> (</a:t>
            </a:r>
            <a:r>
              <a:rPr lang="en-US" altLang="el-GR" sz="2200" b="1" dirty="0" smtClean="0"/>
              <a:t>GH</a:t>
            </a:r>
            <a:r>
              <a:rPr lang="el-GR" altLang="el-GR" sz="2200" b="1" dirty="0" smtClean="0"/>
              <a:t>) / </a:t>
            </a:r>
            <a:r>
              <a:rPr lang="en-US" altLang="el-GR" sz="2200" b="1" dirty="0" smtClean="0"/>
              <a:t>Somatotropine</a:t>
            </a:r>
            <a:r>
              <a:rPr lang="el-GR" altLang="el-GR" sz="2200" b="1" dirty="0" smtClean="0"/>
              <a:t> (</a:t>
            </a:r>
            <a:r>
              <a:rPr lang="en-US" altLang="el-GR" sz="2200" b="1" dirty="0" smtClean="0"/>
              <a:t>STH</a:t>
            </a:r>
            <a:r>
              <a:rPr lang="el-GR" altLang="el-GR" sz="2200" b="1" dirty="0" smtClean="0"/>
              <a:t>)</a:t>
            </a:r>
            <a:endParaRPr lang="el-GR" altLang="el-GR" sz="2200" dirty="0" smtClean="0"/>
          </a:p>
          <a:p>
            <a:pPr marL="355600" indent="0" eaLnBrk="1" hangingPunct="1">
              <a:spcBef>
                <a:spcPts val="300"/>
              </a:spcBef>
              <a:buNone/>
            </a:pPr>
            <a:r>
              <a:rPr lang="el-GR" altLang="el-GR" sz="2200" dirty="0" smtClean="0"/>
              <a:t>Επιταχύνει την αύξηση του σώματος.</a:t>
            </a:r>
          </a:p>
          <a:p>
            <a:pPr eaLnBrk="1" hangingPunct="1"/>
            <a:r>
              <a:rPr lang="el-GR" altLang="el-GR" sz="2200" b="1" dirty="0" smtClean="0"/>
              <a:t>Θυρεοειδοτρόπος ορμόνη ή θυρεοειδοτροπίνη = </a:t>
            </a:r>
            <a:r>
              <a:rPr lang="en-US" altLang="el-GR" sz="2200" b="1" dirty="0" smtClean="0"/>
              <a:t>Thyroid Stimulating Hormone</a:t>
            </a:r>
            <a:r>
              <a:rPr lang="el-GR" altLang="el-GR" sz="2200" b="1" dirty="0" smtClean="0"/>
              <a:t> (</a:t>
            </a:r>
            <a:r>
              <a:rPr lang="en-US" altLang="el-GR" sz="2200" b="1" dirty="0" smtClean="0"/>
              <a:t>TSH</a:t>
            </a:r>
            <a:r>
              <a:rPr lang="el-GR" altLang="el-GR" sz="2200" b="1" dirty="0" smtClean="0"/>
              <a:t>)</a:t>
            </a:r>
            <a:endParaRPr lang="el-GR" altLang="el-GR" sz="2200" dirty="0" smtClean="0"/>
          </a:p>
          <a:p>
            <a:pPr marL="355600" indent="0" eaLnBrk="1" hangingPunct="1">
              <a:spcBef>
                <a:spcPts val="300"/>
              </a:spcBef>
              <a:buNone/>
            </a:pPr>
            <a:r>
              <a:rPr lang="el-GR" altLang="el-GR" sz="2200" dirty="0" smtClean="0"/>
              <a:t>Συμβάλλει στον σχηματισμό των θυρεοειδικών ορμονών και την έκκρισή τους στην κυκλοφορία.</a:t>
            </a:r>
          </a:p>
          <a:p>
            <a:pPr eaLnBrk="1" hangingPunct="1"/>
            <a:r>
              <a:rPr lang="el-GR" altLang="el-GR" sz="2200" b="1" dirty="0" smtClean="0"/>
              <a:t>Φλοιοεπινεφριδιοτρόπος  (Κορτικοτροπίνη) ορμόνη = </a:t>
            </a:r>
            <a:r>
              <a:rPr lang="en-US" altLang="el-GR" sz="2200" b="1" dirty="0" smtClean="0"/>
              <a:t>Adrenocorticotroptic Hormone</a:t>
            </a:r>
            <a:r>
              <a:rPr lang="el-GR" altLang="el-GR" sz="2200" b="1" dirty="0" smtClean="0"/>
              <a:t> (</a:t>
            </a:r>
            <a:r>
              <a:rPr lang="en-US" altLang="el-GR" sz="2200" b="1" dirty="0" smtClean="0"/>
              <a:t>ACTH</a:t>
            </a:r>
            <a:r>
              <a:rPr lang="el-GR" altLang="el-GR" sz="2200" b="1" dirty="0" smtClean="0"/>
              <a:t>)</a:t>
            </a:r>
            <a:endParaRPr lang="el-GR" altLang="el-GR" sz="2200" dirty="0" smtClean="0"/>
          </a:p>
          <a:p>
            <a:pPr marL="355600" indent="0" eaLnBrk="1" hangingPunct="1">
              <a:spcBef>
                <a:spcPts val="300"/>
              </a:spcBef>
              <a:buNone/>
            </a:pPr>
            <a:r>
              <a:rPr lang="el-GR" altLang="el-GR" sz="2200" dirty="0" smtClean="0"/>
              <a:t>Διεγείρει το φλοιό των επινεφριδίων για την παραγωγή ορμονών και την έκκρισή τους στην κυκλοφορία.</a:t>
            </a:r>
          </a:p>
        </p:txBody>
      </p:sp>
    </p:spTree>
    <p:extLst>
      <p:ext uri="{BB962C8B-B14F-4D97-AF65-F5344CB8AC3E}">
        <p14:creationId xmlns:p14="http://schemas.microsoft.com/office/powerpoint/2010/main" val="3917467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smtClean="0"/>
              <a:t>Ορμόνες υπόφυσης</a:t>
            </a:r>
            <a:br>
              <a:rPr lang="el-GR" dirty="0" smtClean="0"/>
            </a:br>
            <a:r>
              <a:rPr lang="el-GR" sz="3300" b="0" dirty="0" smtClean="0"/>
              <a:t>Πρόσθιος λοβός – Δράση 2/2</a:t>
            </a:r>
            <a:endParaRPr lang="el-GR" sz="3300" b="0" dirty="0"/>
          </a:p>
        </p:txBody>
      </p:sp>
      <p:sp>
        <p:nvSpPr>
          <p:cNvPr id="30722" name="Rectangle 3"/>
          <p:cNvSpPr>
            <a:spLocks noGrp="1" noChangeArrowheads="1"/>
          </p:cNvSpPr>
          <p:nvPr>
            <p:ph idx="1"/>
          </p:nvPr>
        </p:nvSpPr>
        <p:spPr>
          <a:xfrm>
            <a:off x="457200" y="1412776"/>
            <a:ext cx="8435280" cy="5256584"/>
          </a:xfrm>
        </p:spPr>
        <p:txBody>
          <a:bodyPr>
            <a:normAutofit/>
          </a:bodyPr>
          <a:lstStyle/>
          <a:p>
            <a:pPr eaLnBrk="1" hangingPunct="1"/>
            <a:r>
              <a:rPr lang="el-GR" altLang="el-GR" sz="2200" b="1" dirty="0" smtClean="0"/>
              <a:t>Θυλακιοτρόπος ορμόνη= </a:t>
            </a:r>
            <a:r>
              <a:rPr lang="en-US" altLang="el-GR" sz="2200" b="1" dirty="0" smtClean="0"/>
              <a:t>Follicle Stimulating Hormone</a:t>
            </a:r>
            <a:r>
              <a:rPr lang="el-GR" altLang="el-GR" sz="2200" b="1" dirty="0" smtClean="0"/>
              <a:t> (</a:t>
            </a:r>
            <a:r>
              <a:rPr lang="en-US" altLang="el-GR" sz="2200" b="1" dirty="0" smtClean="0"/>
              <a:t>FSH</a:t>
            </a:r>
            <a:r>
              <a:rPr lang="el-GR" altLang="el-GR" sz="2200" b="1" dirty="0" smtClean="0"/>
              <a:t>)</a:t>
            </a:r>
            <a:endParaRPr lang="el-GR" altLang="el-GR" sz="2200" dirty="0" smtClean="0"/>
          </a:p>
          <a:p>
            <a:pPr marL="355600" indent="0" eaLnBrk="1" hangingPunct="1">
              <a:spcBef>
                <a:spcPts val="300"/>
              </a:spcBef>
              <a:buNone/>
            </a:pPr>
            <a:r>
              <a:rPr lang="el-GR" altLang="el-GR" sz="2200" dirty="0" smtClean="0"/>
              <a:t>Γυναίκες: Ωριμάζει το ωοθυλάκιο και εκκρίνει τα οιστρογόνα.</a:t>
            </a:r>
          </a:p>
          <a:p>
            <a:pPr marL="355600" indent="0" eaLnBrk="1" hangingPunct="1">
              <a:spcBef>
                <a:spcPts val="300"/>
              </a:spcBef>
              <a:buNone/>
            </a:pPr>
            <a:r>
              <a:rPr lang="el-GR" altLang="el-GR" sz="2200" dirty="0" smtClean="0"/>
              <a:t>Άνδρες: Παράγει τη σπερματογένεση.</a:t>
            </a:r>
          </a:p>
          <a:p>
            <a:pPr eaLnBrk="1" hangingPunct="1"/>
            <a:r>
              <a:rPr lang="el-GR" altLang="el-GR" sz="2200" b="1" dirty="0" smtClean="0"/>
              <a:t>Ωχρινοτρόπος ορμόνη</a:t>
            </a:r>
            <a:r>
              <a:rPr lang="en-GB" altLang="el-GR" sz="2200" b="1" dirty="0" smtClean="0"/>
              <a:t>= </a:t>
            </a:r>
            <a:endParaRPr lang="el-GR" altLang="el-GR" sz="2200" dirty="0" smtClean="0"/>
          </a:p>
          <a:p>
            <a:pPr marL="355600" indent="0" eaLnBrk="1" hangingPunct="1">
              <a:spcBef>
                <a:spcPts val="300"/>
              </a:spcBef>
              <a:buNone/>
            </a:pPr>
            <a:r>
              <a:rPr lang="en-US" altLang="el-GR" sz="2200" b="1" dirty="0" smtClean="0"/>
              <a:t>Luteinizing Hormone</a:t>
            </a:r>
            <a:r>
              <a:rPr lang="el-GR" altLang="el-GR" sz="2200" b="1" dirty="0" smtClean="0"/>
              <a:t> (</a:t>
            </a:r>
            <a:r>
              <a:rPr lang="en-US" altLang="el-GR" sz="2200" b="1" dirty="0" smtClean="0"/>
              <a:t>LH</a:t>
            </a:r>
            <a:r>
              <a:rPr lang="el-GR" altLang="el-GR" sz="2200" b="1" dirty="0" smtClean="0"/>
              <a:t>)→ για τις γυναίκες και </a:t>
            </a:r>
            <a:r>
              <a:rPr lang="en-US" altLang="el-GR" sz="2200" b="1" dirty="0" smtClean="0"/>
              <a:t>Interstitial Cell-Stimulating Hormone (ICSH)→</a:t>
            </a:r>
            <a:r>
              <a:rPr lang="en-GB" altLang="el-GR" sz="2200" b="1" dirty="0" smtClean="0"/>
              <a:t>  </a:t>
            </a:r>
            <a:r>
              <a:rPr lang="el-GR" altLang="el-GR" sz="2200" b="1" dirty="0" smtClean="0"/>
              <a:t>για</a:t>
            </a:r>
            <a:r>
              <a:rPr lang="en-GB" altLang="el-GR" sz="2200" b="1" dirty="0" smtClean="0"/>
              <a:t> </a:t>
            </a:r>
            <a:r>
              <a:rPr lang="el-GR" altLang="el-GR" sz="2200" b="1" dirty="0" smtClean="0"/>
              <a:t>τους</a:t>
            </a:r>
            <a:r>
              <a:rPr lang="en-GB" altLang="el-GR" sz="2200" b="1" dirty="0" smtClean="0"/>
              <a:t> </a:t>
            </a:r>
            <a:r>
              <a:rPr lang="el-GR" altLang="el-GR" sz="2200" b="1" dirty="0" smtClean="0"/>
              <a:t>άνδρες</a:t>
            </a:r>
            <a:r>
              <a:rPr lang="en-US" altLang="el-GR" sz="2200" b="1" dirty="0" smtClean="0"/>
              <a:t>  </a:t>
            </a:r>
            <a:endParaRPr lang="el-GR" altLang="el-GR" sz="2200" dirty="0" smtClean="0"/>
          </a:p>
          <a:p>
            <a:pPr marL="355600" indent="0" eaLnBrk="1" hangingPunct="1">
              <a:spcBef>
                <a:spcPts val="300"/>
              </a:spcBef>
              <a:buNone/>
            </a:pPr>
            <a:r>
              <a:rPr lang="el-GR" altLang="el-GR" sz="2200" dirty="0" smtClean="0"/>
              <a:t>Γυναίκες: Προκαλεί απελευθέρωση του ωαρίου και την ωχρινοποίηση του ωοθυλακίου.</a:t>
            </a:r>
          </a:p>
          <a:p>
            <a:pPr marL="355600" indent="0" eaLnBrk="1" hangingPunct="1">
              <a:spcBef>
                <a:spcPts val="300"/>
              </a:spcBef>
              <a:buNone/>
            </a:pPr>
            <a:r>
              <a:rPr lang="el-GR" altLang="el-GR" sz="2200" dirty="0" smtClean="0"/>
              <a:t>Άνδρες: Διεγείρει την έκκριση τεστοστερόνης.</a:t>
            </a:r>
          </a:p>
          <a:p>
            <a:pPr eaLnBrk="1" hangingPunct="1"/>
            <a:r>
              <a:rPr lang="el-GR" altLang="el-GR" sz="2200" b="1" dirty="0" smtClean="0"/>
              <a:t>Προλακτίνη= </a:t>
            </a:r>
            <a:r>
              <a:rPr lang="en-US" altLang="el-GR" sz="2200" b="1" dirty="0" smtClean="0"/>
              <a:t>Prolactine (PRL)</a:t>
            </a:r>
            <a:endParaRPr lang="el-GR" altLang="el-GR" sz="2200" dirty="0" smtClean="0"/>
          </a:p>
          <a:p>
            <a:pPr marL="355600" indent="0" eaLnBrk="1" hangingPunct="1">
              <a:spcBef>
                <a:spcPts val="300"/>
              </a:spcBef>
              <a:buNone/>
            </a:pPr>
            <a:r>
              <a:rPr lang="el-GR" altLang="el-GR" sz="2200" dirty="0" smtClean="0"/>
              <a:t>Προκαλεί ανάπτυξη των μαστών και παραγωγή  γάλακτος.</a:t>
            </a:r>
          </a:p>
        </p:txBody>
      </p:sp>
    </p:spTree>
    <p:extLst>
      <p:ext uri="{BB962C8B-B14F-4D97-AF65-F5344CB8AC3E}">
        <p14:creationId xmlns:p14="http://schemas.microsoft.com/office/powerpoint/2010/main" val="30762719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smtClean="0"/>
              <a:t>Ορμόνες υπόφυσης</a:t>
            </a:r>
            <a:br>
              <a:rPr lang="el-GR" dirty="0" smtClean="0"/>
            </a:br>
            <a:r>
              <a:rPr lang="el-GR" sz="3300" b="0" dirty="0" smtClean="0"/>
              <a:t>Οπίσθιος λοβός – Δράση</a:t>
            </a:r>
            <a:endParaRPr lang="el-GR" sz="3300" b="0" dirty="0"/>
          </a:p>
        </p:txBody>
      </p:sp>
      <p:sp>
        <p:nvSpPr>
          <p:cNvPr id="30722" name="Rectangle 3"/>
          <p:cNvSpPr>
            <a:spLocks noGrp="1" noChangeArrowheads="1"/>
          </p:cNvSpPr>
          <p:nvPr>
            <p:ph idx="1"/>
          </p:nvPr>
        </p:nvSpPr>
        <p:spPr>
          <a:xfrm>
            <a:off x="457200" y="1412776"/>
            <a:ext cx="8363272" cy="4824536"/>
          </a:xfrm>
        </p:spPr>
        <p:txBody>
          <a:bodyPr>
            <a:normAutofit/>
          </a:bodyPr>
          <a:lstStyle/>
          <a:p>
            <a:pPr eaLnBrk="1" hangingPunct="1">
              <a:lnSpc>
                <a:spcPct val="114000"/>
              </a:lnSpc>
            </a:pPr>
            <a:r>
              <a:rPr lang="el-GR" altLang="el-GR" b="1" dirty="0" smtClean="0"/>
              <a:t>Αντιδιουρητική ορμόνη= </a:t>
            </a:r>
            <a:r>
              <a:rPr lang="en-US" altLang="el-GR" b="1" dirty="0" smtClean="0"/>
              <a:t>Antidiuretic Hormone</a:t>
            </a:r>
            <a:r>
              <a:rPr lang="el-GR" altLang="el-GR" b="1" dirty="0" smtClean="0"/>
              <a:t> (</a:t>
            </a:r>
            <a:r>
              <a:rPr lang="en-US" altLang="el-GR" b="1" dirty="0" smtClean="0"/>
              <a:t>ADH</a:t>
            </a:r>
            <a:r>
              <a:rPr lang="el-GR" altLang="el-GR" b="1" dirty="0" smtClean="0"/>
              <a:t>)</a:t>
            </a:r>
            <a:endParaRPr lang="el-GR" altLang="el-GR" dirty="0" smtClean="0"/>
          </a:p>
          <a:p>
            <a:pPr marL="355600" indent="0" eaLnBrk="1" hangingPunct="1">
              <a:lnSpc>
                <a:spcPct val="114000"/>
              </a:lnSpc>
              <a:spcBef>
                <a:spcPts val="300"/>
              </a:spcBef>
              <a:buNone/>
            </a:pPr>
            <a:r>
              <a:rPr lang="el-GR" altLang="el-GR" dirty="0" smtClean="0"/>
              <a:t>Διευκολύνει την επαναρρόφηση του νερού από τους νεφρούς.</a:t>
            </a:r>
          </a:p>
          <a:p>
            <a:pPr eaLnBrk="1" hangingPunct="1">
              <a:lnSpc>
                <a:spcPct val="114000"/>
              </a:lnSpc>
            </a:pPr>
            <a:r>
              <a:rPr lang="el-GR" altLang="el-GR" b="1" dirty="0" smtClean="0"/>
              <a:t>Ωκυτοκίνη= </a:t>
            </a:r>
            <a:r>
              <a:rPr lang="en-US" altLang="el-GR" b="1" dirty="0" smtClean="0"/>
              <a:t>Oxytocin</a:t>
            </a:r>
            <a:endParaRPr lang="el-GR" altLang="el-GR" dirty="0" smtClean="0"/>
          </a:p>
          <a:p>
            <a:pPr marL="355600" indent="0" eaLnBrk="1" hangingPunct="1">
              <a:lnSpc>
                <a:spcPct val="114000"/>
              </a:lnSpc>
              <a:spcBef>
                <a:spcPts val="300"/>
              </a:spcBef>
              <a:buNone/>
            </a:pPr>
            <a:r>
              <a:rPr lang="el-GR" altLang="el-GR" dirty="0" smtClean="0"/>
              <a:t>Προκαλεί ρυθμικές συστολές της μήτρας.</a:t>
            </a:r>
          </a:p>
        </p:txBody>
      </p:sp>
    </p:spTree>
    <p:extLst>
      <p:ext uri="{BB962C8B-B14F-4D97-AF65-F5344CB8AC3E}">
        <p14:creationId xmlns:p14="http://schemas.microsoft.com/office/powerpoint/2010/main" val="19279342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Άλλες σημαντικές ορμόνες</a:t>
            </a:r>
            <a:endParaRPr lang="el-GR" dirty="0"/>
          </a:p>
        </p:txBody>
      </p:sp>
      <p:sp>
        <p:nvSpPr>
          <p:cNvPr id="3" name="Θέση περιεχομένου 2"/>
          <p:cNvSpPr>
            <a:spLocks noGrp="1"/>
          </p:cNvSpPr>
          <p:nvPr>
            <p:ph idx="1"/>
          </p:nvPr>
        </p:nvSpPr>
        <p:spPr>
          <a:xfrm>
            <a:off x="457200" y="1196752"/>
            <a:ext cx="8363272" cy="5040560"/>
          </a:xfrm>
        </p:spPr>
        <p:txBody>
          <a:bodyPr/>
          <a:lstStyle/>
          <a:p>
            <a:pPr marL="457200" indent="-457200">
              <a:buFont typeface="+mj-lt"/>
              <a:buAutoNum type="arabicPeriod"/>
            </a:pPr>
            <a:r>
              <a:rPr lang="el-GR" dirty="0"/>
              <a:t>Θυρεοειδικές </a:t>
            </a:r>
            <a:r>
              <a:rPr lang="el-GR" dirty="0" smtClean="0"/>
              <a:t>Ορμόνες.</a:t>
            </a:r>
          </a:p>
          <a:p>
            <a:pPr marL="457200" indent="-457200">
              <a:buFont typeface="+mj-lt"/>
              <a:buAutoNum type="arabicPeriod"/>
            </a:pPr>
            <a:r>
              <a:rPr lang="el-GR" dirty="0" smtClean="0"/>
              <a:t>Ορμόνες </a:t>
            </a:r>
            <a:r>
              <a:rPr lang="el-GR" dirty="0"/>
              <a:t>παγκρέατος: </a:t>
            </a:r>
            <a:r>
              <a:rPr lang="el-GR" dirty="0" smtClean="0"/>
              <a:t>Ινσουλίνη, γλυκαγόνη.</a:t>
            </a:r>
          </a:p>
          <a:p>
            <a:pPr marL="457200" indent="-457200">
              <a:buFont typeface="+mj-lt"/>
              <a:buAutoNum type="arabicPeriod"/>
            </a:pPr>
            <a:r>
              <a:rPr lang="el-GR" dirty="0"/>
              <a:t>Ορμόνες των </a:t>
            </a:r>
            <a:r>
              <a:rPr lang="el-GR" dirty="0" smtClean="0"/>
              <a:t>επινεφριδίων – Κορτιζόλη.</a:t>
            </a:r>
          </a:p>
          <a:p>
            <a:pPr marL="457200" indent="-457200">
              <a:buFont typeface="+mj-lt"/>
              <a:buAutoNum type="arabicPeriod"/>
            </a:pPr>
            <a:r>
              <a:rPr lang="el-GR" dirty="0"/>
              <a:t>Φυλετικές Ορμόνες (ή γεννητικές ή ορμόνες αναπαραγωγής</a:t>
            </a:r>
            <a:r>
              <a:rPr lang="el-GR" dirty="0" smtClean="0"/>
              <a:t>).</a:t>
            </a:r>
            <a:endParaRPr lang="el-GR" dirty="0"/>
          </a:p>
          <a:p>
            <a:pPr marL="457200" indent="-457200">
              <a:buFont typeface="+mj-lt"/>
              <a:buAutoNum type="arabicPeriod"/>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42</a:t>
            </a:fld>
            <a:endParaRPr lang="el-GR" dirty="0">
              <a:solidFill>
                <a:prstClr val="black"/>
              </a:solidFill>
            </a:endParaRPr>
          </a:p>
        </p:txBody>
      </p:sp>
    </p:spTree>
    <p:extLst>
      <p:ext uri="{BB962C8B-B14F-4D97-AF65-F5344CB8AC3E}">
        <p14:creationId xmlns:p14="http://schemas.microsoft.com/office/powerpoint/2010/main" val="24337777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Θυρεοειδικές </a:t>
            </a:r>
            <a:r>
              <a:rPr lang="el-GR" dirty="0" smtClean="0"/>
              <a:t>Ορμόνες </a:t>
            </a:r>
            <a:r>
              <a:rPr lang="el-GR" sz="3200" b="0" dirty="0" smtClean="0"/>
              <a:t>1/5</a:t>
            </a:r>
            <a:endParaRPr lang="el-GR" sz="3200" b="0" dirty="0"/>
          </a:p>
        </p:txBody>
      </p:sp>
      <p:sp>
        <p:nvSpPr>
          <p:cNvPr id="31746" name="Rectangle 3"/>
          <p:cNvSpPr>
            <a:spLocks noGrp="1" noChangeArrowheads="1"/>
          </p:cNvSpPr>
          <p:nvPr>
            <p:ph idx="1"/>
          </p:nvPr>
        </p:nvSpPr>
        <p:spPr/>
        <p:txBody>
          <a:bodyPr>
            <a:normAutofit/>
          </a:bodyPr>
          <a:lstStyle/>
          <a:p>
            <a:pPr eaLnBrk="1" hangingPunct="1"/>
            <a:r>
              <a:rPr lang="el-GR" altLang="el-GR" sz="2200" dirty="0" smtClean="0"/>
              <a:t>Οι ορμόνες του θυρεοειδούς, εκτός από την καλσιτονίνη, </a:t>
            </a:r>
            <a:r>
              <a:rPr lang="el-GR" altLang="el-GR" sz="2200" b="1" dirty="0" smtClean="0"/>
              <a:t>είναι η  θυροξίνη (</a:t>
            </a:r>
            <a:r>
              <a:rPr lang="en-US" altLang="el-GR" sz="2200" b="1" dirty="0" smtClean="0"/>
              <a:t>Thyroxin</a:t>
            </a:r>
            <a:r>
              <a:rPr lang="el-GR" altLang="el-GR" sz="2200" b="1" dirty="0" smtClean="0"/>
              <a:t>) Τ4, και η τριιώδοθυρονίνη Τ3</a:t>
            </a:r>
            <a:r>
              <a:rPr lang="el-GR" altLang="el-GR" sz="2200" dirty="0" smtClean="0"/>
              <a:t>. Πρόκειται για ιωδιωμένα παράγωγα του αμινοξέος </a:t>
            </a:r>
            <a:r>
              <a:rPr lang="el-GR" altLang="el-GR" sz="2200" b="1" dirty="0" smtClean="0"/>
              <a:t>τυροσίνη</a:t>
            </a:r>
            <a:r>
              <a:rPr lang="el-GR" altLang="el-GR" sz="2200" dirty="0" smtClean="0"/>
              <a:t>. Η Τ4 περιέχει τέσσερα, ενώ η Τ3 περιέχει τρία άτομα ιωδίου στο μόριό της.  Παράγονται από τον θυρεοειδή αδένα ο οποίος χρησιμοποιεί το ιώδιο των τροφών που κυκλοφορεί στο πλάσμα ως ανόργανο ιώδιο. </a:t>
            </a:r>
          </a:p>
          <a:p>
            <a:pPr eaLnBrk="1" hangingPunct="1"/>
            <a:r>
              <a:rPr lang="el-GR" altLang="el-GR" sz="2200" dirty="0" smtClean="0"/>
              <a:t>Μετά την παραγωγή τους οι θυρεοειδικές ορμόνες αποθηκεύονται στο κολλοειδές των θυλακίων συνδεδεμένες με την θυρεοσφαιρίνη.</a:t>
            </a:r>
          </a:p>
          <a:p>
            <a:pPr eaLnBrk="1" hangingPunct="1"/>
            <a:r>
              <a:rPr lang="el-GR" altLang="el-GR" sz="2200" dirty="0" smtClean="0"/>
              <a:t>Η έκκρισή τους από τα θυρεοειδικά κύτταρα στο αίμα ρυθμίζεται από την </a:t>
            </a:r>
            <a:r>
              <a:rPr lang="el-GR" altLang="el-GR" sz="2200" b="1" dirty="0" smtClean="0"/>
              <a:t>TSH.  </a:t>
            </a:r>
          </a:p>
        </p:txBody>
      </p:sp>
    </p:spTree>
    <p:extLst>
      <p:ext uri="{BB962C8B-B14F-4D97-AF65-F5344CB8AC3E}">
        <p14:creationId xmlns:p14="http://schemas.microsoft.com/office/powerpoint/2010/main" val="11076924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Θυρεοειδικές </a:t>
            </a:r>
            <a:r>
              <a:rPr lang="el-GR" dirty="0" smtClean="0"/>
              <a:t>Ορμόνες </a:t>
            </a:r>
            <a:r>
              <a:rPr lang="el-GR" sz="3200" b="0" dirty="0" smtClean="0"/>
              <a:t>2/5</a:t>
            </a:r>
            <a:endParaRPr lang="el-GR" sz="3200" b="0" dirty="0"/>
          </a:p>
        </p:txBody>
      </p:sp>
      <p:sp>
        <p:nvSpPr>
          <p:cNvPr id="31746" name="Rectangle 3"/>
          <p:cNvSpPr>
            <a:spLocks noGrp="1" noChangeArrowheads="1"/>
          </p:cNvSpPr>
          <p:nvPr>
            <p:ph idx="1"/>
          </p:nvPr>
        </p:nvSpPr>
        <p:spPr/>
        <p:txBody>
          <a:bodyPr>
            <a:normAutofit/>
          </a:bodyPr>
          <a:lstStyle/>
          <a:p>
            <a:pPr eaLnBrk="1" hangingPunct="1">
              <a:lnSpc>
                <a:spcPct val="120000"/>
              </a:lnSpc>
            </a:pPr>
            <a:r>
              <a:rPr lang="el-GR" altLang="el-GR" dirty="0" smtClean="0"/>
              <a:t>Ημερησίως παρέχονται στην κυκλοφορία 90 μg T4 και 30 μg Τ3. Το μεγαλύτερο μέρος της κυκλοφορούσης Τ3 προέρχεται από την περιφερική μετατροπή της Τ4 σε Τ3 ενώ μόνο περίπου το 10% - 20% προέρχεται από την θυρεοειδική παραγωγή της .</a:t>
            </a:r>
          </a:p>
        </p:txBody>
      </p:sp>
    </p:spTree>
    <p:extLst>
      <p:ext uri="{BB962C8B-B14F-4D97-AF65-F5344CB8AC3E}">
        <p14:creationId xmlns:p14="http://schemas.microsoft.com/office/powerpoint/2010/main" val="2631968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Θυρεοειδικές Ορμόνες </a:t>
            </a:r>
            <a:r>
              <a:rPr lang="el-GR" sz="3200" b="0" dirty="0" smtClean="0"/>
              <a:t>3/5</a:t>
            </a:r>
            <a:endParaRPr lang="el-GR" dirty="0"/>
          </a:p>
        </p:txBody>
      </p:sp>
      <p:sp>
        <p:nvSpPr>
          <p:cNvPr id="32770" name="Rectangle 3"/>
          <p:cNvSpPr>
            <a:spLocks noGrp="1" noChangeArrowheads="1"/>
          </p:cNvSpPr>
          <p:nvPr>
            <p:ph idx="1"/>
          </p:nvPr>
        </p:nvSpPr>
        <p:spPr/>
        <p:txBody>
          <a:bodyPr>
            <a:normAutofit/>
          </a:bodyPr>
          <a:lstStyle/>
          <a:p>
            <a:pPr eaLnBrk="1" hangingPunct="1"/>
            <a:r>
              <a:rPr lang="el-GR" altLang="el-GR" sz="2200" b="1" dirty="0" smtClean="0"/>
              <a:t>Μετά την έκκρισή τους </a:t>
            </a:r>
            <a:r>
              <a:rPr lang="el-GR" altLang="el-GR" sz="2200" dirty="0" smtClean="0"/>
              <a:t>οι θυρεοειδικές ορμόνες κυκλοφορούν στο πλάσμα στο μεγαλύτερο ποσοστό τους συνδεδεμένες με πρωτεΐνες. </a:t>
            </a:r>
          </a:p>
          <a:p>
            <a:pPr eaLnBrk="1" hangingPunct="1"/>
            <a:r>
              <a:rPr lang="el-GR" altLang="el-GR" sz="2200" dirty="0" smtClean="0"/>
              <a:t>Η Τ4 συνδέεται κυρίως με την TBG (thyroid binding globulin) και λιγότερο με την λευκωματίνη και την TBPA (thyroid binding prealbumin). </a:t>
            </a:r>
          </a:p>
          <a:p>
            <a:pPr eaLnBrk="1" hangingPunct="1"/>
            <a:r>
              <a:rPr lang="el-GR" altLang="el-GR" sz="2200" dirty="0" smtClean="0"/>
              <a:t>Η Τ3 συνδέεται με την ΤBG πιο χαλαρά απ’ ότι η Τ4, ενώ δεν συνδέεται με την TBPA.  Τα φυσιολογικά επίπεδα της Τ4 στον ορό κυμαίνονται από 5 έως 12 μg/dl και ο χρόνος ημίσειας ζωής της είναι μία εβδομάδα. Τα φυσιολογικά επίπεδα της Τ3 στον ορό κυμαίνονται από 100 έως 200 ng/dl και ο χρόνος ημίσειας ζωής της ανέρχεται σε μία ημέρα.</a:t>
            </a:r>
          </a:p>
        </p:txBody>
      </p:sp>
    </p:spTree>
    <p:extLst>
      <p:ext uri="{BB962C8B-B14F-4D97-AF65-F5344CB8AC3E}">
        <p14:creationId xmlns:p14="http://schemas.microsoft.com/office/powerpoint/2010/main" val="174549327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Θυρεοειδικές Ορμόνες </a:t>
            </a:r>
            <a:r>
              <a:rPr lang="el-GR" sz="3200" b="0" dirty="0" smtClean="0"/>
              <a:t>4/5</a:t>
            </a:r>
            <a:endParaRPr lang="el-GR" dirty="0"/>
          </a:p>
        </p:txBody>
      </p:sp>
      <p:sp>
        <p:nvSpPr>
          <p:cNvPr id="32770" name="Rectangle 3"/>
          <p:cNvSpPr>
            <a:spLocks noGrp="1" noChangeArrowheads="1"/>
          </p:cNvSpPr>
          <p:nvPr>
            <p:ph idx="1"/>
          </p:nvPr>
        </p:nvSpPr>
        <p:spPr>
          <a:xfrm>
            <a:off x="457200" y="1196752"/>
            <a:ext cx="8219256" cy="5040560"/>
          </a:xfrm>
        </p:spPr>
        <p:txBody>
          <a:bodyPr>
            <a:normAutofit/>
          </a:bodyPr>
          <a:lstStyle/>
          <a:p>
            <a:pPr eaLnBrk="1" hangingPunct="1">
              <a:lnSpc>
                <a:spcPct val="120000"/>
              </a:lnSpc>
            </a:pPr>
            <a:r>
              <a:rPr lang="el-GR" altLang="el-GR" sz="2200" b="1" dirty="0" smtClean="0"/>
              <a:t>Η δράση των θυρεοειδικών ορμονών επιτελείται σχεδόν σε όλα τα όργανα</a:t>
            </a:r>
            <a:r>
              <a:rPr lang="el-GR" altLang="el-GR" sz="2200" dirty="0" smtClean="0"/>
              <a:t>. Οι δράσεις τους είναι ποιοτικά ίδιες, διαφέρουν όμως από πλευρά ταχύτητας και έντασης δράσης. </a:t>
            </a:r>
            <a:r>
              <a:rPr lang="el-GR" altLang="el-GR" sz="2200" b="1" dirty="0" smtClean="0"/>
              <a:t>Η Τ3 είναι η δραστικότερη των δύο θυρεοειδικών ορμονών τόσο εξωκυττάρια όσο και ενδοκυττάρια </a:t>
            </a:r>
            <a:r>
              <a:rPr lang="el-GR" altLang="el-GR" sz="2200" dirty="0" smtClean="0"/>
              <a:t>και το μεγαλύτερο ποσοστό της προκύπτει από την περιφερική μετατροπή της Τ4 μέσω της 5-αποϊωδινάσης Ι εξωκυττάρια και με την δράση της 5-αποϊωδινάσης ΙΙ ενδοκυττάρια στο ΚΝΣ. Επίσης, είναι περίπου 4 φορές γρηγορότερη και 2-4 φορές ισχυρότερη της Τ4. </a:t>
            </a:r>
          </a:p>
        </p:txBody>
      </p:sp>
    </p:spTree>
    <p:extLst>
      <p:ext uri="{BB962C8B-B14F-4D97-AF65-F5344CB8AC3E}">
        <p14:creationId xmlns:p14="http://schemas.microsoft.com/office/powerpoint/2010/main" val="310705916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Θυρεοειδικές Ορμόνες </a:t>
            </a:r>
            <a:r>
              <a:rPr lang="el-GR" sz="3200" b="0" dirty="0" smtClean="0"/>
              <a:t>5/5</a:t>
            </a:r>
            <a:endParaRPr lang="el-GR" dirty="0"/>
          </a:p>
        </p:txBody>
      </p:sp>
      <p:sp>
        <p:nvSpPr>
          <p:cNvPr id="33794" name="Rectangle 3"/>
          <p:cNvSpPr>
            <a:spLocks noGrp="1" noChangeArrowheads="1"/>
          </p:cNvSpPr>
          <p:nvPr>
            <p:ph idx="1"/>
          </p:nvPr>
        </p:nvSpPr>
        <p:spPr>
          <a:xfrm>
            <a:off x="457200" y="1556792"/>
            <a:ext cx="8507288" cy="4680520"/>
          </a:xfrm>
        </p:spPr>
        <p:txBody>
          <a:bodyPr>
            <a:normAutofit/>
          </a:bodyPr>
          <a:lstStyle/>
          <a:p>
            <a:pPr eaLnBrk="1" hangingPunct="1">
              <a:lnSpc>
                <a:spcPct val="114000"/>
              </a:lnSpc>
            </a:pPr>
            <a:r>
              <a:rPr lang="el-GR" altLang="el-GR" sz="2400" dirty="0" smtClean="0"/>
              <a:t>Η </a:t>
            </a:r>
            <a:r>
              <a:rPr lang="el-GR" altLang="el-GR" sz="2400" b="1" dirty="0" smtClean="0"/>
              <a:t>καθημερινή κατανάλωση </a:t>
            </a:r>
            <a:r>
              <a:rPr lang="el-GR" altLang="el-GR" sz="2400" dirty="0" smtClean="0"/>
              <a:t>του οργανισμού σε Τ3 και Τ4 ανέρχεται περίπου στα 150μ</a:t>
            </a:r>
            <a:r>
              <a:rPr lang="en-US" altLang="el-GR" sz="2400" dirty="0" smtClean="0"/>
              <a:t>g</a:t>
            </a:r>
            <a:r>
              <a:rPr lang="el-GR" altLang="el-GR" sz="2400" dirty="0" smtClean="0"/>
              <a:t>. </a:t>
            </a:r>
          </a:p>
          <a:p>
            <a:pPr marL="355600" indent="0" eaLnBrk="1" hangingPunct="1">
              <a:lnSpc>
                <a:spcPct val="90000"/>
              </a:lnSpc>
              <a:buNone/>
            </a:pPr>
            <a:r>
              <a:rPr lang="el-GR" altLang="el-GR" sz="2200" dirty="0" smtClean="0"/>
              <a:t>[Σε εμπύρετες καταστάσεις αυξάνει περιοδικά σε 200-250μ</a:t>
            </a:r>
            <a:r>
              <a:rPr lang="en-US" altLang="el-GR" sz="2200" dirty="0" smtClean="0"/>
              <a:t>g</a:t>
            </a:r>
            <a:r>
              <a:rPr lang="el-GR" altLang="el-GR" sz="2200" dirty="0" smtClean="0"/>
              <a:t>/ημερ. </a:t>
            </a:r>
          </a:p>
          <a:p>
            <a:pPr marL="355600" indent="0" eaLnBrk="1" hangingPunct="1">
              <a:lnSpc>
                <a:spcPct val="90000"/>
              </a:lnSpc>
              <a:buNone/>
            </a:pPr>
            <a:r>
              <a:rPr lang="el-GR" altLang="el-GR" sz="2200" dirty="0" smtClean="0"/>
              <a:t>Στον υπερθυρεοειδισμό φθάνει και στα 500μ</a:t>
            </a:r>
            <a:r>
              <a:rPr lang="en-US" altLang="el-GR" sz="2200" dirty="0" smtClean="0"/>
              <a:t>g</a:t>
            </a:r>
            <a:r>
              <a:rPr lang="el-GR" altLang="el-GR" sz="2200" dirty="0" smtClean="0"/>
              <a:t>].</a:t>
            </a:r>
            <a:endParaRPr lang="el-GR" altLang="el-GR" sz="2200" b="1" dirty="0" smtClean="0"/>
          </a:p>
        </p:txBody>
      </p:sp>
    </p:spTree>
    <p:extLst>
      <p:ext uri="{BB962C8B-B14F-4D97-AF65-F5344CB8AC3E}">
        <p14:creationId xmlns:p14="http://schemas.microsoft.com/office/powerpoint/2010/main" val="388541218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Ρύθμιση της έκκρισης των ορμονών του θυρεοειδούς</a:t>
            </a:r>
          </a:p>
        </p:txBody>
      </p:sp>
      <p:sp>
        <p:nvSpPr>
          <p:cNvPr id="33794" name="Rectangle 3"/>
          <p:cNvSpPr>
            <a:spLocks noGrp="1" noChangeArrowheads="1"/>
          </p:cNvSpPr>
          <p:nvPr>
            <p:ph idx="1"/>
          </p:nvPr>
        </p:nvSpPr>
        <p:spPr>
          <a:xfrm>
            <a:off x="457200" y="1268760"/>
            <a:ext cx="8507288" cy="5544616"/>
          </a:xfrm>
        </p:spPr>
        <p:txBody>
          <a:bodyPr>
            <a:normAutofit lnSpcReduction="10000"/>
          </a:bodyPr>
          <a:lstStyle/>
          <a:p>
            <a:pPr eaLnBrk="1" hangingPunct="1">
              <a:lnSpc>
                <a:spcPct val="110000"/>
              </a:lnSpc>
            </a:pPr>
            <a:r>
              <a:rPr lang="el-GR" altLang="el-GR" sz="2200" dirty="0" smtClean="0"/>
              <a:t>Η βιοσύνθεση και η έκκριση των Τ3 καιΤ4 ελέγχεται από ένα σύνθετο ρυθμιστικό κύκλωμα στο οποίο μετέχουν υποφυσιοτρόπα κέντρα του υποθαλάμου, ο πρόσθιος λοβός της υπόφυσης και οι ίδιες οι ορμόνες Τ3 και Τ4. </a:t>
            </a:r>
          </a:p>
          <a:p>
            <a:pPr eaLnBrk="1" hangingPunct="1">
              <a:lnSpc>
                <a:spcPct val="110000"/>
              </a:lnSpc>
            </a:pPr>
            <a:r>
              <a:rPr lang="el-GR" altLang="el-GR" sz="2200" dirty="0" smtClean="0"/>
              <a:t>Η θυρεοειδοτρόπος ορμόνη (</a:t>
            </a:r>
            <a:r>
              <a:rPr lang="en-US" altLang="el-GR" sz="2200" dirty="0" smtClean="0"/>
              <a:t>TSH</a:t>
            </a:r>
            <a:r>
              <a:rPr lang="el-GR" altLang="el-GR" sz="2200" dirty="0" smtClean="0"/>
              <a:t>) προάγει τόσο την πρόσληψη ιωδίου από τον θυρεοειδή αδένα όσο και την βιοσύνθεση και την έκκριση των Τ3 και Τ4 στο αίμα. Η έκκριση της ίδιας της </a:t>
            </a:r>
            <a:r>
              <a:rPr lang="en-US" altLang="el-GR" sz="2200" dirty="0" smtClean="0"/>
              <a:t>TSH</a:t>
            </a:r>
            <a:r>
              <a:rPr lang="el-GR" altLang="el-GR" sz="2200" dirty="0" smtClean="0"/>
              <a:t> επηρεάζεται από τις τελικές ορμόνες Τ3-Τ4 και από τις ορμόνες του υποθαλάμου. Υψηλές τιμές Τ3-Τ4 στο αίμα δρουν ανασταλτικά στην παραγωγή </a:t>
            </a:r>
            <a:r>
              <a:rPr lang="en-US" altLang="el-GR" sz="2200" dirty="0" smtClean="0"/>
              <a:t>TSH</a:t>
            </a:r>
            <a:r>
              <a:rPr lang="el-GR" altLang="el-GR" sz="2200" dirty="0" smtClean="0"/>
              <a:t>. </a:t>
            </a:r>
          </a:p>
          <a:p>
            <a:pPr eaLnBrk="1" hangingPunct="1">
              <a:lnSpc>
                <a:spcPct val="110000"/>
              </a:lnSpc>
            </a:pPr>
            <a:r>
              <a:rPr lang="el-GR" altLang="el-GR" sz="2200" dirty="0" smtClean="0"/>
              <a:t>Από την άλλη πλευρά, ο υποθάλαμος με την εκλυτική του ορμόνη (</a:t>
            </a:r>
            <a:r>
              <a:rPr lang="en-US" altLang="el-GR" sz="2200" dirty="0" smtClean="0"/>
              <a:t>TRH</a:t>
            </a:r>
            <a:r>
              <a:rPr lang="el-GR" altLang="el-GR" sz="2200" dirty="0" smtClean="0"/>
              <a:t>), προάγει την έκκρισή της </a:t>
            </a:r>
            <a:r>
              <a:rPr lang="en-US" altLang="el-GR" sz="2200" dirty="0" smtClean="0"/>
              <a:t>TSH</a:t>
            </a:r>
            <a:r>
              <a:rPr lang="el-GR" altLang="el-GR" sz="2200" dirty="0" smtClean="0"/>
              <a:t>.</a:t>
            </a:r>
          </a:p>
          <a:p>
            <a:pPr eaLnBrk="1" hangingPunct="1">
              <a:lnSpc>
                <a:spcPct val="110000"/>
              </a:lnSpc>
            </a:pPr>
            <a:r>
              <a:rPr lang="el-GR" altLang="el-GR" sz="2200" dirty="0" smtClean="0"/>
              <a:t>Το ψύχος και διάφορες συναισθηματικές καταστάσεις επηρεάζουν την λειτουργία του θυρεοειδούς μέσω υποθαλάμου.</a:t>
            </a:r>
          </a:p>
        </p:txBody>
      </p:sp>
    </p:spTree>
    <p:extLst>
      <p:ext uri="{BB962C8B-B14F-4D97-AF65-F5344CB8AC3E}">
        <p14:creationId xmlns:p14="http://schemas.microsoft.com/office/powerpoint/2010/main" val="12532505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Ενδοκρινικό σύστημα </a:t>
            </a:r>
            <a:r>
              <a:rPr lang="el-GR" sz="3200" b="0" dirty="0" smtClean="0"/>
              <a:t>1/9</a:t>
            </a:r>
            <a:endParaRPr lang="el-GR" sz="3200" b="0" dirty="0"/>
          </a:p>
        </p:txBody>
      </p:sp>
      <p:pic>
        <p:nvPicPr>
          <p:cNvPr id="41986" name="Picture 2" descr="File:Illu endocrine syste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096" y="1174318"/>
            <a:ext cx="3219110" cy="519028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Θέση περιεχομένου 3"/>
          <p:cNvSpPr>
            <a:spLocks noGrp="1"/>
          </p:cNvSpPr>
          <p:nvPr>
            <p:ph idx="1"/>
          </p:nvPr>
        </p:nvSpPr>
        <p:spPr>
          <a:xfrm>
            <a:off x="439057" y="1412776"/>
            <a:ext cx="4997039" cy="4788532"/>
          </a:xfrm>
        </p:spPr>
        <p:txBody>
          <a:bodyPr/>
          <a:lstStyle/>
          <a:p>
            <a:pPr>
              <a:buAutoNum type="arabicPeriod"/>
            </a:pPr>
            <a:r>
              <a:rPr lang="el-GR" dirty="0" smtClean="0"/>
              <a:t>Επίφυση - </a:t>
            </a:r>
            <a:r>
              <a:rPr lang="en-US" dirty="0" smtClean="0"/>
              <a:t>Pineal gland</a:t>
            </a:r>
            <a:r>
              <a:rPr lang="el-GR" dirty="0" smtClean="0"/>
              <a:t>.</a:t>
            </a:r>
            <a:endParaRPr lang="el-GR" dirty="0"/>
          </a:p>
          <a:p>
            <a:pPr>
              <a:buAutoNum type="arabicPeriod"/>
            </a:pPr>
            <a:r>
              <a:rPr lang="el-GR" dirty="0" smtClean="0"/>
              <a:t>Υπόφυση - </a:t>
            </a:r>
            <a:r>
              <a:rPr lang="en-US" dirty="0" smtClean="0"/>
              <a:t>Pituitary gland</a:t>
            </a:r>
            <a:r>
              <a:rPr lang="el-GR" dirty="0" smtClean="0"/>
              <a:t>.</a:t>
            </a:r>
            <a:endParaRPr lang="el-GR" dirty="0"/>
          </a:p>
          <a:p>
            <a:pPr>
              <a:buAutoNum type="arabicPeriod"/>
            </a:pPr>
            <a:r>
              <a:rPr lang="el-GR" dirty="0" smtClean="0"/>
              <a:t>Θυρεοειδής αδένας - </a:t>
            </a:r>
            <a:r>
              <a:rPr lang="en-US" dirty="0" smtClean="0"/>
              <a:t>Thyroid gland</a:t>
            </a:r>
            <a:r>
              <a:rPr lang="el-GR" dirty="0"/>
              <a:t>.</a:t>
            </a:r>
          </a:p>
          <a:p>
            <a:pPr>
              <a:buAutoNum type="arabicPeriod"/>
            </a:pPr>
            <a:r>
              <a:rPr lang="el-GR" dirty="0" smtClean="0"/>
              <a:t>Θύμος - </a:t>
            </a:r>
            <a:r>
              <a:rPr lang="en-US" dirty="0" smtClean="0"/>
              <a:t>Thymus</a:t>
            </a:r>
            <a:r>
              <a:rPr lang="el-GR" dirty="0" smtClean="0"/>
              <a:t>.</a:t>
            </a:r>
            <a:endParaRPr lang="el-GR" dirty="0"/>
          </a:p>
          <a:p>
            <a:pPr>
              <a:buAutoNum type="arabicPeriod"/>
            </a:pPr>
            <a:r>
              <a:rPr lang="el-GR" dirty="0" smtClean="0"/>
              <a:t>Επινεφρίδιο - </a:t>
            </a:r>
            <a:r>
              <a:rPr lang="en-US" dirty="0" smtClean="0"/>
              <a:t>Adrenal gland</a:t>
            </a:r>
            <a:r>
              <a:rPr lang="el-GR" dirty="0" smtClean="0"/>
              <a:t>.</a:t>
            </a:r>
            <a:endParaRPr lang="el-GR" dirty="0"/>
          </a:p>
          <a:p>
            <a:pPr>
              <a:buAutoNum type="arabicPeriod"/>
            </a:pPr>
            <a:r>
              <a:rPr lang="el-GR" dirty="0" smtClean="0"/>
              <a:t>Πάγκρεας - </a:t>
            </a:r>
            <a:r>
              <a:rPr lang="en-US" dirty="0" smtClean="0"/>
              <a:t>Pancreas</a:t>
            </a:r>
            <a:r>
              <a:rPr lang="el-GR" dirty="0" smtClean="0"/>
              <a:t>.</a:t>
            </a:r>
            <a:endParaRPr lang="el-GR" dirty="0"/>
          </a:p>
          <a:p>
            <a:pPr>
              <a:buAutoNum type="arabicPeriod"/>
            </a:pPr>
            <a:r>
              <a:rPr lang="el-GR" dirty="0" smtClean="0"/>
              <a:t>Ωοθήκη - </a:t>
            </a:r>
            <a:r>
              <a:rPr lang="en-US" dirty="0" smtClean="0"/>
              <a:t>Ovary</a:t>
            </a:r>
            <a:r>
              <a:rPr lang="el-GR" dirty="0" smtClean="0"/>
              <a:t>.</a:t>
            </a:r>
            <a:endParaRPr lang="el-GR" dirty="0"/>
          </a:p>
          <a:p>
            <a:pPr>
              <a:buAutoNum type="arabicPeriod"/>
            </a:pPr>
            <a:r>
              <a:rPr lang="el-GR" dirty="0" smtClean="0"/>
              <a:t>Όρχις - </a:t>
            </a:r>
            <a:r>
              <a:rPr lang="en-US" dirty="0" smtClean="0"/>
              <a:t>Testicle</a:t>
            </a:r>
            <a:r>
              <a:rPr lang="el-GR" dirty="0" smtClean="0"/>
              <a:t>.</a:t>
            </a:r>
            <a:endParaRPr lang="el-GR" dirty="0"/>
          </a:p>
          <a:p>
            <a:pPr marL="0" indent="0">
              <a:buNone/>
            </a:pPr>
            <a:endParaRPr lang="el-GR" dirty="0"/>
          </a:p>
        </p:txBody>
      </p:sp>
      <p:sp>
        <p:nvSpPr>
          <p:cNvPr id="7" name="Rectangle 7"/>
          <p:cNvSpPr/>
          <p:nvPr/>
        </p:nvSpPr>
        <p:spPr>
          <a:xfrm>
            <a:off x="5635453" y="6386880"/>
            <a:ext cx="2820396"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4"/>
              </a:rPr>
              <a:t>Illu endocrine </a:t>
            </a:r>
            <a:r>
              <a:rPr lang="en-US" sz="1200" dirty="0" smtClean="0">
                <a:solidFill>
                  <a:prstClr val="black"/>
                </a:solidFill>
                <a:latin typeface="Calibri"/>
                <a:hlinkClick r:id="rId4"/>
              </a:rPr>
              <a:t>system</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5" tooltip="User:Intermedichbo"/>
              </a:rPr>
              <a:t>Intermedichbo</a:t>
            </a:r>
            <a:r>
              <a:rPr lang="el-GR" sz="1200" dirty="0" smtClean="0">
                <a:solidFill>
                  <a:prstClr val="black">
                    <a:lumMod val="75000"/>
                    <a:lumOff val="25000"/>
                  </a:prstClr>
                </a:solidFill>
                <a:latin typeface="Calibri"/>
              </a:rPr>
              <a:t> διαθέσιμη ως κοινό κτήμα</a:t>
            </a:r>
            <a:endParaRPr lang="en-US" sz="1200" dirty="0">
              <a:solidFill>
                <a:prstClr val="black">
                  <a:lumMod val="75000"/>
                  <a:lumOff val="25000"/>
                </a:prstClr>
              </a:solidFill>
              <a:latin typeface="Calibri"/>
            </a:endParaRPr>
          </a:p>
        </p:txBody>
      </p:sp>
    </p:spTree>
    <p:extLst>
      <p:ext uri="{BB962C8B-B14F-4D97-AF65-F5344CB8AC3E}">
        <p14:creationId xmlns:p14="http://schemas.microsoft.com/office/powerpoint/2010/main" val="11153066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Βιολογικές </a:t>
            </a:r>
            <a:r>
              <a:rPr lang="el-GR" dirty="0" smtClean="0"/>
              <a:t>δράσεις </a:t>
            </a:r>
            <a:r>
              <a:rPr lang="el-GR" dirty="0"/>
              <a:t>ορμονών του </a:t>
            </a:r>
            <a:r>
              <a:rPr lang="el-GR" dirty="0" smtClean="0"/>
              <a:t>θυρεοειδούς</a:t>
            </a:r>
            <a:endParaRPr lang="el-GR" dirty="0"/>
          </a:p>
        </p:txBody>
      </p:sp>
      <p:sp>
        <p:nvSpPr>
          <p:cNvPr id="34818" name="Rectangle 3"/>
          <p:cNvSpPr>
            <a:spLocks noGrp="1" noChangeArrowheads="1"/>
          </p:cNvSpPr>
          <p:nvPr>
            <p:ph idx="1"/>
          </p:nvPr>
        </p:nvSpPr>
        <p:spPr>
          <a:xfrm>
            <a:off x="457200" y="1268760"/>
            <a:ext cx="8435280" cy="4968552"/>
          </a:xfrm>
        </p:spPr>
        <p:txBody>
          <a:bodyPr/>
          <a:lstStyle/>
          <a:p>
            <a:pPr marL="0" indent="0" eaLnBrk="1" hangingPunct="1">
              <a:buNone/>
            </a:pPr>
            <a:r>
              <a:rPr lang="el-GR" altLang="el-GR" dirty="0" smtClean="0"/>
              <a:t>Οι ορμόνες του θυρεοειδούς ασκούν κυρίως </a:t>
            </a:r>
            <a:r>
              <a:rPr lang="el-GR" altLang="el-GR" b="1" dirty="0" smtClean="0"/>
              <a:t>τρεις κύριες δράσεις</a:t>
            </a:r>
            <a:r>
              <a:rPr lang="el-GR" altLang="el-GR" dirty="0" smtClean="0"/>
              <a:t> στον οργανισμό:</a:t>
            </a:r>
          </a:p>
          <a:p>
            <a:pPr marL="541338" indent="-541338" eaLnBrk="1" hangingPunct="1"/>
            <a:r>
              <a:rPr lang="el-GR" altLang="el-GR" dirty="0" smtClean="0"/>
              <a:t>Αυξάνουν τον γενικό μεταβολισμό πολλών ιστών του οργανισμού.</a:t>
            </a:r>
          </a:p>
          <a:p>
            <a:pPr marL="541338" indent="-541338" eaLnBrk="1" hangingPunct="1"/>
            <a:r>
              <a:rPr lang="el-GR" altLang="el-GR" dirty="0" smtClean="0"/>
              <a:t>Προάγουν, κατά την εμβρυική ζωή και παιδική ηλικία την ανάπτυξη, διαφοροποίηση και την ωρίμανση του εγκεφάλου και των οστών.</a:t>
            </a:r>
          </a:p>
          <a:p>
            <a:pPr marL="541338" indent="-541338" eaLnBrk="1" hangingPunct="1"/>
            <a:r>
              <a:rPr lang="el-GR" altLang="el-GR" dirty="0" smtClean="0"/>
              <a:t>Αύξηση της κατανάλωσης Ο</a:t>
            </a:r>
            <a:r>
              <a:rPr lang="el-GR" altLang="el-GR" baseline="-25000" dirty="0" smtClean="0"/>
              <a:t>2</a:t>
            </a:r>
            <a:r>
              <a:rPr lang="el-GR" altLang="el-GR" dirty="0" smtClean="0"/>
              <a:t> και της παραγωγής θερμότητας σε όλα τα αερόβια όργανα του σώματος. </a:t>
            </a:r>
          </a:p>
        </p:txBody>
      </p:sp>
    </p:spTree>
    <p:extLst>
      <p:ext uri="{BB962C8B-B14F-4D97-AF65-F5344CB8AC3E}">
        <p14:creationId xmlns:p14="http://schemas.microsoft.com/office/powerpoint/2010/main" val="50273090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Ορμόνες </a:t>
            </a:r>
            <a:r>
              <a:rPr lang="el-GR" dirty="0"/>
              <a:t>παγκρέατος: </a:t>
            </a:r>
            <a:r>
              <a:rPr lang="el-GR" dirty="0" smtClean="0"/>
              <a:t>Ινσουλίνη </a:t>
            </a:r>
            <a:r>
              <a:rPr lang="el-GR" sz="3200" b="0" dirty="0" smtClean="0"/>
              <a:t>1/3</a:t>
            </a:r>
            <a:endParaRPr lang="el-GR" sz="3200" b="0" dirty="0"/>
          </a:p>
        </p:txBody>
      </p:sp>
      <p:sp>
        <p:nvSpPr>
          <p:cNvPr id="35842" name="Rectangle 3"/>
          <p:cNvSpPr>
            <a:spLocks noGrp="1" noChangeArrowheads="1"/>
          </p:cNvSpPr>
          <p:nvPr>
            <p:ph idx="1"/>
          </p:nvPr>
        </p:nvSpPr>
        <p:spPr>
          <a:xfrm>
            <a:off x="457200" y="1196752"/>
            <a:ext cx="8507288" cy="5328592"/>
          </a:xfrm>
        </p:spPr>
        <p:txBody>
          <a:bodyPr>
            <a:normAutofit/>
          </a:bodyPr>
          <a:lstStyle/>
          <a:p>
            <a:pPr eaLnBrk="1" hangingPunct="1"/>
            <a:r>
              <a:rPr lang="el-GR" altLang="el-GR" sz="2200" dirty="0" smtClean="0"/>
              <a:t>Η ινσουλίνη ανήκει στις πρωτεϊνικές ορμόνες. Το μόριο της αποτελείται από 2 αλυσίδες αμινοξέων την Α με 21 αμινοξέα και την Β με 30, οι οποίες συνδέονται μεταξύ τους με δυο σουλφιδικούς δεσμούς.</a:t>
            </a:r>
          </a:p>
          <a:p>
            <a:pPr eaLnBrk="1" hangingPunct="1"/>
            <a:r>
              <a:rPr lang="el-GR" altLang="el-GR" sz="2200" dirty="0" smtClean="0"/>
              <a:t>Συντίθεται στα β-κύτταρα των νησιδίων του </a:t>
            </a:r>
            <a:r>
              <a:rPr lang="en-US" altLang="el-GR" sz="2200" dirty="0" smtClean="0"/>
              <a:t>Langerhans</a:t>
            </a:r>
            <a:r>
              <a:rPr lang="el-GR" altLang="el-GR" sz="2200" dirty="0" smtClean="0"/>
              <a:t> ως προϊνσουλίνη, απ΄την οποία στο σύμπλεγμα </a:t>
            </a:r>
            <a:r>
              <a:rPr lang="en-US" altLang="el-GR" sz="2200" dirty="0" smtClean="0"/>
              <a:t>Golgi </a:t>
            </a:r>
            <a:r>
              <a:rPr lang="el-GR" altLang="el-GR" sz="2200" dirty="0" smtClean="0"/>
              <a:t>με ενζυματική διάσπαση προκύπτει η δραστική ινσουλίνη.  </a:t>
            </a:r>
          </a:p>
          <a:p>
            <a:pPr eaLnBrk="1" hangingPunct="1"/>
            <a:r>
              <a:rPr lang="el-GR" altLang="el-GR" sz="2200" dirty="0" smtClean="0"/>
              <a:t>Από τα κύτταρα εξέρχεται στο μεσοκυττάριο χώρο με εξωκυττάρωση και από εκεί μεταφέρεται στην κυκλοφορία μέσω της πυλαίας.  </a:t>
            </a:r>
            <a:r>
              <a:rPr lang="el-GR" altLang="el-GR" sz="2200" b="1" dirty="0" smtClean="0"/>
              <a:t>Η έκκριση της γίνεται με έναν απλό ρυθμιστικό μηχανισμό και είναι ανάλογη του κύριου ερεθίσματος που είναι η τιμή της γλυκόζης στο αίμα. </a:t>
            </a:r>
            <a:r>
              <a:rPr lang="el-GR" altLang="el-GR" sz="2200" dirty="0" smtClean="0"/>
              <a:t>Ακόμη σε έκκριση ινσουλίνης διεγείρεται η σεκρετίνη, η παγκρεοζυμίνη και η εντερογλυκαγόνη. </a:t>
            </a:r>
          </a:p>
        </p:txBody>
      </p:sp>
    </p:spTree>
    <p:extLst>
      <p:ext uri="{BB962C8B-B14F-4D97-AF65-F5344CB8AC3E}">
        <p14:creationId xmlns:p14="http://schemas.microsoft.com/office/powerpoint/2010/main" val="18245937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Ορμόνες </a:t>
            </a:r>
            <a:r>
              <a:rPr lang="el-GR" dirty="0"/>
              <a:t>παγκρέατος: </a:t>
            </a:r>
            <a:r>
              <a:rPr lang="el-GR" dirty="0" smtClean="0"/>
              <a:t>Ινσουλίνη </a:t>
            </a:r>
            <a:r>
              <a:rPr lang="el-GR" sz="3200" b="0" dirty="0" smtClean="0"/>
              <a:t>2/3</a:t>
            </a:r>
            <a:endParaRPr lang="el-GR" sz="3200" b="0" dirty="0"/>
          </a:p>
        </p:txBody>
      </p:sp>
      <p:sp>
        <p:nvSpPr>
          <p:cNvPr id="35842" name="Rectangle 3"/>
          <p:cNvSpPr>
            <a:spLocks noGrp="1" noChangeArrowheads="1"/>
          </p:cNvSpPr>
          <p:nvPr>
            <p:ph idx="1"/>
          </p:nvPr>
        </p:nvSpPr>
        <p:spPr/>
        <p:txBody>
          <a:bodyPr>
            <a:normAutofit/>
          </a:bodyPr>
          <a:lstStyle/>
          <a:p>
            <a:pPr eaLnBrk="1" hangingPunct="1"/>
            <a:r>
              <a:rPr lang="el-GR" altLang="el-GR" sz="2400" dirty="0" smtClean="0"/>
              <a:t>Η συγκέντρωση της γλυκόζης στο αίμα κυμαίνεται φυσιολογικά μεταξύ 3,5 - 5,5 </a:t>
            </a:r>
            <a:r>
              <a:rPr lang="en-US" altLang="el-GR" sz="2400" dirty="0" err="1" smtClean="0"/>
              <a:t>mmol</a:t>
            </a:r>
            <a:r>
              <a:rPr lang="el-GR" altLang="el-GR" sz="2400" dirty="0" smtClean="0"/>
              <a:t>/</a:t>
            </a:r>
            <a:r>
              <a:rPr lang="en-US" altLang="el-GR" sz="2400" dirty="0" smtClean="0"/>
              <a:t>l</a:t>
            </a:r>
            <a:r>
              <a:rPr lang="el-GR" altLang="el-GR" sz="2400" dirty="0" smtClean="0"/>
              <a:t> και ρυθμίζεται κυρίως από την δράση της ινσουλίνης και της γλυκαγόνης. </a:t>
            </a:r>
          </a:p>
          <a:p>
            <a:pPr eaLnBrk="1" hangingPunct="1"/>
            <a:r>
              <a:rPr lang="el-GR" altLang="el-GR" sz="2400" dirty="0" smtClean="0"/>
              <a:t>Η μεν ινσουλίνη </a:t>
            </a:r>
            <a:r>
              <a:rPr lang="el-GR" altLang="el-GR" dirty="0" smtClean="0"/>
              <a:t>ελαττώνει</a:t>
            </a:r>
            <a:r>
              <a:rPr lang="el-GR" altLang="el-GR" sz="2400" dirty="0" smtClean="0"/>
              <a:t> την τιμή της (υπογλυκαιμία) ενώ η γλυκαγόνη, αδρεναλίνη και τα κορτικοστεροειδή, την αυξάνουν (υπεργλυκαιμία).</a:t>
            </a:r>
          </a:p>
        </p:txBody>
      </p:sp>
    </p:spTree>
    <p:extLst>
      <p:ext uri="{BB962C8B-B14F-4D97-AF65-F5344CB8AC3E}">
        <p14:creationId xmlns:p14="http://schemas.microsoft.com/office/powerpoint/2010/main" val="29665707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Ορμόνες παγκρέατος: Ινσουλίνη </a:t>
            </a:r>
            <a:r>
              <a:rPr lang="el-GR" sz="3200" b="0" dirty="0" smtClean="0"/>
              <a:t>3/3</a:t>
            </a:r>
            <a:endParaRPr lang="el-GR" dirty="0"/>
          </a:p>
        </p:txBody>
      </p:sp>
      <p:sp>
        <p:nvSpPr>
          <p:cNvPr id="36866" name="Rectangle 3"/>
          <p:cNvSpPr>
            <a:spLocks noGrp="1" noChangeArrowheads="1"/>
          </p:cNvSpPr>
          <p:nvPr>
            <p:ph idx="1"/>
          </p:nvPr>
        </p:nvSpPr>
        <p:spPr/>
        <p:txBody>
          <a:bodyPr/>
          <a:lstStyle/>
          <a:p>
            <a:pPr eaLnBrk="1" hangingPunct="1"/>
            <a:r>
              <a:rPr lang="el-GR" altLang="el-GR" b="1" dirty="0" smtClean="0"/>
              <a:t>Επομένως</a:t>
            </a:r>
            <a:r>
              <a:rPr lang="el-GR" altLang="el-GR" dirty="0" smtClean="0"/>
              <a:t>, με την λήψη τροφής (φάση απορρόφησης), λόγω αύξησης της γλυκόζης και των εντερικών ορμονών στο αίμα, έχουμε αύξηση της παραγωγής ινσουλίνης. </a:t>
            </a:r>
          </a:p>
          <a:p>
            <a:pPr eaLnBrk="1" hangingPunct="1"/>
            <a:r>
              <a:rPr lang="el-GR" altLang="el-GR" dirty="0" smtClean="0"/>
              <a:t>Συγχρόνως περιορίζεται μέχρι αναστολής, η παραγωγή γλυκαγόνης.</a:t>
            </a:r>
          </a:p>
          <a:p>
            <a:pPr eaLnBrk="1" hangingPunct="1"/>
            <a:r>
              <a:rPr lang="el-GR" altLang="el-GR" dirty="0" smtClean="0"/>
              <a:t>Η πτώση της τιμής του σακχάρου στο αίμα (μετά το τέλος της φάσης απορρόφησης των τροφών) οδηγεί αναλογικά σε πτώση της τιμής της ινσουλίνης και παράλληλη αύξηση της παραγωγής γλυκαγόνης. </a:t>
            </a:r>
          </a:p>
        </p:txBody>
      </p:sp>
    </p:spTree>
    <p:extLst>
      <p:ext uri="{BB962C8B-B14F-4D97-AF65-F5344CB8AC3E}">
        <p14:creationId xmlns:p14="http://schemas.microsoft.com/office/powerpoint/2010/main" val="170584945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Βιολογικές </a:t>
            </a:r>
            <a:r>
              <a:rPr lang="el-GR" dirty="0" smtClean="0"/>
              <a:t>δράσεις </a:t>
            </a:r>
            <a:r>
              <a:rPr lang="el-GR" dirty="0"/>
              <a:t>ινσουλίνης </a:t>
            </a:r>
            <a:r>
              <a:rPr lang="el-GR" sz="3200" b="0" dirty="0"/>
              <a:t>(γενικά</a:t>
            </a:r>
            <a:r>
              <a:rPr lang="el-GR" sz="3200" b="0" dirty="0" smtClean="0"/>
              <a:t>)</a:t>
            </a:r>
            <a:endParaRPr lang="el-GR" sz="3200" b="0" dirty="0"/>
          </a:p>
        </p:txBody>
      </p:sp>
      <p:sp>
        <p:nvSpPr>
          <p:cNvPr id="37890" name="Rectangle 3"/>
          <p:cNvSpPr>
            <a:spLocks noGrp="1" noChangeArrowheads="1"/>
          </p:cNvSpPr>
          <p:nvPr>
            <p:ph idx="1"/>
          </p:nvPr>
        </p:nvSpPr>
        <p:spPr/>
        <p:txBody>
          <a:bodyPr>
            <a:normAutofit/>
          </a:bodyPr>
          <a:lstStyle/>
          <a:p>
            <a:pPr eaLnBrk="1" hangingPunct="1"/>
            <a:r>
              <a:rPr lang="el-GR" altLang="el-GR" sz="2200" dirty="0" smtClean="0"/>
              <a:t>Η κύρια δράση της ινσουλίνης είναι η προαγωγή της εναποθήκευσης θρεπτικών ουσιών που προέρχονται από την τροφή υπό μορφή </a:t>
            </a:r>
            <a:r>
              <a:rPr lang="el-GR" altLang="el-GR" sz="2200" b="1" dirty="0" smtClean="0"/>
              <a:t>ενεργειακών εφεδρειών </a:t>
            </a:r>
            <a:r>
              <a:rPr lang="el-GR" altLang="el-GR" sz="2200" dirty="0" smtClean="0"/>
              <a:t>(γλυκογόνο-λίπος- πρωτεΐνες) στο ήπαρ, τους μύες και τον λιπώδη ιστό. </a:t>
            </a:r>
          </a:p>
          <a:p>
            <a:pPr eaLnBrk="1" hangingPunct="1"/>
            <a:r>
              <a:rPr lang="el-GR" altLang="el-GR" sz="2200" dirty="0" smtClean="0"/>
              <a:t>Αυτή η δράση συνοδεύεται από μείωση της συγκέντρωσης του σακχάρου στο αίμα (υπογλυκαιμική δράση).</a:t>
            </a:r>
          </a:p>
          <a:p>
            <a:pPr eaLnBrk="1" hangingPunct="1"/>
            <a:r>
              <a:rPr lang="el-GR" altLang="el-GR" sz="2200" dirty="0" smtClean="0"/>
              <a:t>Στους μύες από την προσληφθείσα γλυκόζη συντίθεται γλυκογόνο.  </a:t>
            </a:r>
          </a:p>
          <a:p>
            <a:pPr eaLnBrk="1" hangingPunct="1"/>
            <a:r>
              <a:rPr lang="el-GR" altLang="el-GR" sz="2200" dirty="0" smtClean="0"/>
              <a:t>Στον λιπώδη ιστό μετατρέπεται η γλυκόζη σε τριγλυκερίδια. </a:t>
            </a:r>
          </a:p>
          <a:p>
            <a:pPr eaLnBrk="1" hangingPunct="1"/>
            <a:r>
              <a:rPr lang="el-GR" altLang="el-GR" sz="2200" dirty="0" smtClean="0"/>
              <a:t>Η ινσουλίνη αδρανοποιείται με ενζυματική διάσπαση κυρίως στο ήπαρ. </a:t>
            </a:r>
          </a:p>
        </p:txBody>
      </p:sp>
    </p:spTree>
    <p:extLst>
      <p:ext uri="{BB962C8B-B14F-4D97-AF65-F5344CB8AC3E}">
        <p14:creationId xmlns:p14="http://schemas.microsoft.com/office/powerpoint/2010/main" val="214583707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sz="3600" dirty="0"/>
              <a:t>Ορμόνες των </a:t>
            </a:r>
            <a:r>
              <a:rPr lang="el-GR" sz="3600" dirty="0" smtClean="0"/>
              <a:t>επινεφριδίων – Κορτιζόλη </a:t>
            </a:r>
            <a:r>
              <a:rPr lang="el-GR" sz="3000" b="0" dirty="0" smtClean="0"/>
              <a:t>1/4</a:t>
            </a:r>
            <a:endParaRPr lang="el-GR" sz="3000" b="0" dirty="0"/>
          </a:p>
        </p:txBody>
      </p:sp>
      <p:sp>
        <p:nvSpPr>
          <p:cNvPr id="38914" name="Rectangle 3"/>
          <p:cNvSpPr>
            <a:spLocks noGrp="1" noChangeArrowheads="1"/>
          </p:cNvSpPr>
          <p:nvPr>
            <p:ph idx="1"/>
          </p:nvPr>
        </p:nvSpPr>
        <p:spPr>
          <a:xfrm>
            <a:off x="457200" y="1196752"/>
            <a:ext cx="8291264" cy="5328592"/>
          </a:xfrm>
        </p:spPr>
        <p:txBody>
          <a:bodyPr>
            <a:normAutofit/>
          </a:bodyPr>
          <a:lstStyle/>
          <a:p>
            <a:pPr eaLnBrk="1" hangingPunct="1"/>
            <a:r>
              <a:rPr lang="el-GR" altLang="el-GR" sz="2200" dirty="0" smtClean="0"/>
              <a:t>Από </a:t>
            </a:r>
            <a:r>
              <a:rPr lang="el-GR" altLang="el-GR" sz="2200" b="1" dirty="0" smtClean="0"/>
              <a:t>τον φλοιό </a:t>
            </a:r>
            <a:r>
              <a:rPr lang="el-GR" altLang="el-GR" sz="2200" dirty="0" smtClean="0"/>
              <a:t>των επινεφριδίων εκκρίνεται μια ομάδα ορμονών, τις οποίες ονομάζουμε γενικά </a:t>
            </a:r>
            <a:r>
              <a:rPr lang="el-GR" altLang="el-GR" sz="2200" b="1" dirty="0" smtClean="0"/>
              <a:t>κορτικοστεροειδή ή κορτικοειδή.  </a:t>
            </a:r>
          </a:p>
          <a:p>
            <a:pPr eaLnBrk="1" hangingPunct="1"/>
            <a:r>
              <a:rPr lang="el-GR" altLang="el-GR" sz="2200" dirty="0" smtClean="0"/>
              <a:t>Ανήκουν </a:t>
            </a:r>
            <a:r>
              <a:rPr lang="el-GR" altLang="el-GR" sz="2200" b="1" dirty="0" smtClean="0"/>
              <a:t>στις στεροειδείς </a:t>
            </a:r>
            <a:r>
              <a:rPr lang="el-GR" altLang="el-GR" sz="2200" dirty="0" smtClean="0"/>
              <a:t>ορμόνες που περιλαμβάνουν </a:t>
            </a:r>
            <a:r>
              <a:rPr lang="el-GR" altLang="el-GR" sz="2200" b="1" dirty="0" smtClean="0"/>
              <a:t>τρεις υποομάδες</a:t>
            </a:r>
            <a:r>
              <a:rPr lang="el-GR" altLang="el-GR" sz="2200" dirty="0" smtClean="0"/>
              <a:t> με κοινές μεν δράσεις αλλά σε διαφορετικό βαθμό η καθεμία. </a:t>
            </a:r>
          </a:p>
          <a:p>
            <a:pPr eaLnBrk="1" hangingPunct="1"/>
            <a:r>
              <a:rPr lang="el-GR" altLang="el-GR" sz="2200" dirty="0" smtClean="0"/>
              <a:t>Τα </a:t>
            </a:r>
            <a:r>
              <a:rPr lang="el-GR" altLang="el-GR" sz="2200" b="1" dirty="0" smtClean="0"/>
              <a:t>αλατοκορτικοειδή, τις φυλετικές (γεννητικές) ορμόνες και τα γλυκοκορτικοειδή</a:t>
            </a:r>
            <a:r>
              <a:rPr lang="el-GR" altLang="el-GR" sz="2200" dirty="0" smtClean="0"/>
              <a:t>. </a:t>
            </a:r>
          </a:p>
          <a:p>
            <a:pPr eaLnBrk="1" hangingPunct="1"/>
            <a:r>
              <a:rPr lang="el-GR" altLang="el-GR" sz="2200" dirty="0" smtClean="0"/>
              <a:t>Τα </a:t>
            </a:r>
            <a:r>
              <a:rPr lang="el-GR" altLang="el-GR" sz="2200" b="1" dirty="0" smtClean="0"/>
              <a:t>γλυκοκορτικοειδή</a:t>
            </a:r>
            <a:r>
              <a:rPr lang="el-GR" altLang="el-GR" sz="2200" dirty="0" smtClean="0"/>
              <a:t> μετέχουν μαζί με την ινσουλίνη, την γλυκαγόνη και τις κατεχολαμίνες του οργανισμού </a:t>
            </a:r>
            <a:r>
              <a:rPr lang="el-GR" altLang="el-GR" sz="2200" b="1" dirty="0" smtClean="0"/>
              <a:t>στη ρύθμιση του μεταβολισμού και του ενεργειακού ισοζυγίου.</a:t>
            </a:r>
          </a:p>
          <a:p>
            <a:pPr eaLnBrk="1" hangingPunct="1"/>
            <a:r>
              <a:rPr lang="el-GR" altLang="el-GR" sz="2200" dirty="0" smtClean="0"/>
              <a:t>Ο κύριος εκπρόσωπος της ομάδας είναι </a:t>
            </a:r>
            <a:r>
              <a:rPr lang="el-GR" altLang="el-GR" sz="2200" b="1" dirty="0" smtClean="0"/>
              <a:t>η κορτιζόλη</a:t>
            </a:r>
            <a:r>
              <a:rPr lang="el-GR" altLang="el-GR" sz="2200" dirty="0" smtClean="0"/>
              <a:t>. Παράγεται κυρίως στη </a:t>
            </a:r>
            <a:r>
              <a:rPr lang="el-GR" altLang="el-GR" sz="2200" b="1" dirty="0" smtClean="0"/>
              <a:t>στηλιδωτή ζώνη </a:t>
            </a:r>
            <a:r>
              <a:rPr lang="el-GR" altLang="el-GR" sz="2200" dirty="0" smtClean="0"/>
              <a:t>του φλοιού. </a:t>
            </a:r>
          </a:p>
        </p:txBody>
      </p:sp>
    </p:spTree>
    <p:extLst>
      <p:ext uri="{BB962C8B-B14F-4D97-AF65-F5344CB8AC3E}">
        <p14:creationId xmlns:p14="http://schemas.microsoft.com/office/powerpoint/2010/main" val="147910419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lstStyle/>
          <a:p>
            <a:r>
              <a:rPr lang="el-GR" sz="3600" dirty="0"/>
              <a:t>Ορμόνες των επινεφριδίων – Κορτιζόλη </a:t>
            </a:r>
            <a:r>
              <a:rPr lang="el-GR" sz="3000" b="0" dirty="0" smtClean="0"/>
              <a:t>2/4</a:t>
            </a:r>
            <a:endParaRPr lang="el-GR" dirty="0"/>
          </a:p>
        </p:txBody>
      </p:sp>
      <p:sp>
        <p:nvSpPr>
          <p:cNvPr id="39938" name="Rectangle 3"/>
          <p:cNvSpPr>
            <a:spLocks noGrp="1" noChangeArrowheads="1"/>
          </p:cNvSpPr>
          <p:nvPr>
            <p:ph idx="1"/>
          </p:nvPr>
        </p:nvSpPr>
        <p:spPr/>
        <p:txBody>
          <a:bodyPr>
            <a:normAutofit/>
          </a:bodyPr>
          <a:lstStyle/>
          <a:p>
            <a:pPr eaLnBrk="1" hangingPunct="1"/>
            <a:r>
              <a:rPr lang="el-GR" altLang="el-GR" b="1" dirty="0" smtClean="0"/>
              <a:t>Δεν αποθηκεύονται </a:t>
            </a:r>
            <a:r>
              <a:rPr lang="el-GR" altLang="el-GR" dirty="0" smtClean="0"/>
              <a:t>στα κύτταρα που τα παράγουν και γι’ αυτό η συγκέντρωσή τους στο αίμα εξαρτάται από ρυθμό παραγωγής τους. </a:t>
            </a:r>
          </a:p>
          <a:p>
            <a:pPr eaLnBrk="1" hangingPunct="1"/>
            <a:r>
              <a:rPr lang="el-GR" altLang="el-GR" dirty="0" smtClean="0"/>
              <a:t>Η έκκρισή της ελέγχεται </a:t>
            </a:r>
            <a:r>
              <a:rPr lang="el-GR" altLang="el-GR" b="1" dirty="0" smtClean="0"/>
              <a:t>από την </a:t>
            </a:r>
            <a:r>
              <a:rPr lang="en-US" altLang="el-GR" b="1" dirty="0" smtClean="0"/>
              <a:t>ACTH</a:t>
            </a:r>
            <a:r>
              <a:rPr lang="el-GR" altLang="el-GR" b="1" dirty="0" smtClean="0"/>
              <a:t> του πρόσθιου λοβού της υπόφυσης</a:t>
            </a:r>
            <a:r>
              <a:rPr lang="el-GR" altLang="el-GR" dirty="0" smtClean="0"/>
              <a:t> με ένα ρυθμιστικό μηχανισμό αρνητικής ανάδρασης από μέρους τους, η οποία πάλι βρίσκεται κάτω από τον έλεγχο του </a:t>
            </a:r>
            <a:r>
              <a:rPr lang="en-US" altLang="el-GR" dirty="0" smtClean="0"/>
              <a:t>CRH</a:t>
            </a:r>
            <a:r>
              <a:rPr lang="el-GR" altLang="el-GR" dirty="0" smtClean="0"/>
              <a:t> (εκλυτικός παράγων της κορτικοτροπίνης) του υποθαλάμου.</a:t>
            </a:r>
          </a:p>
          <a:p>
            <a:pPr eaLnBrk="1" hangingPunct="1">
              <a:buFontTx/>
              <a:buNone/>
            </a:pPr>
            <a:r>
              <a:rPr lang="el-GR" altLang="el-GR" u="sng" dirty="0" smtClean="0"/>
              <a:t> </a:t>
            </a:r>
          </a:p>
        </p:txBody>
      </p:sp>
    </p:spTree>
    <p:extLst>
      <p:ext uri="{BB962C8B-B14F-4D97-AF65-F5344CB8AC3E}">
        <p14:creationId xmlns:p14="http://schemas.microsoft.com/office/powerpoint/2010/main" val="114228390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lstStyle/>
          <a:p>
            <a:r>
              <a:rPr lang="el-GR" sz="3600" dirty="0"/>
              <a:t>Ορμόνες των επινεφριδίων – Κορτιζόλη </a:t>
            </a:r>
            <a:r>
              <a:rPr lang="el-GR" sz="3000" b="0" dirty="0" smtClean="0"/>
              <a:t>3/4</a:t>
            </a:r>
            <a:endParaRPr lang="el-GR" dirty="0"/>
          </a:p>
        </p:txBody>
      </p:sp>
      <p:sp>
        <p:nvSpPr>
          <p:cNvPr id="40962" name="Rectangle 3"/>
          <p:cNvSpPr>
            <a:spLocks noGrp="1" noChangeArrowheads="1"/>
          </p:cNvSpPr>
          <p:nvPr>
            <p:ph idx="1"/>
          </p:nvPr>
        </p:nvSpPr>
        <p:spPr/>
        <p:txBody>
          <a:bodyPr>
            <a:normAutofit/>
          </a:bodyPr>
          <a:lstStyle/>
          <a:p>
            <a:pPr eaLnBrk="1" hangingPunct="1"/>
            <a:r>
              <a:rPr lang="el-GR" altLang="el-GR" sz="2400" dirty="0" smtClean="0"/>
              <a:t>Η υποφυσιακή ορμόνη που ρυθμίζει την έκκριση της επινεφριδιακής κορτιζόλης και εν μέρει της αλδοστερόνης είναι η </a:t>
            </a:r>
            <a:r>
              <a:rPr lang="en-US" altLang="el-GR" sz="2400" dirty="0" smtClean="0"/>
              <a:t>ACTH</a:t>
            </a:r>
            <a:r>
              <a:rPr lang="el-GR" altLang="el-GR" sz="2400" dirty="0" smtClean="0"/>
              <a:t>.</a:t>
            </a:r>
          </a:p>
          <a:p>
            <a:pPr eaLnBrk="1" hangingPunct="1"/>
            <a:r>
              <a:rPr lang="el-GR" altLang="el-GR" sz="2400" dirty="0" smtClean="0"/>
              <a:t>Δρα στον </a:t>
            </a:r>
            <a:r>
              <a:rPr lang="el-GR" altLang="el-GR" sz="2400" b="1" dirty="0" smtClean="0"/>
              <a:t>φλοιό </a:t>
            </a:r>
            <a:r>
              <a:rPr lang="el-GR" altLang="el-GR" sz="2400" dirty="0" smtClean="0"/>
              <a:t>των επινεφριδίων και προάγει την βιοσύνθεση των ορμονών κυρίως των γλυκοκορτικοειδών αλλά και των επινεφριδιακών ανδρογόνων.</a:t>
            </a:r>
          </a:p>
          <a:p>
            <a:pPr eaLnBrk="1" hangingPunct="1"/>
            <a:r>
              <a:rPr lang="el-GR" altLang="el-GR" sz="2400" dirty="0" smtClean="0"/>
              <a:t>Προέρχεται από το πρόδρομο πεπτίδιο την προ-οπιομελανοκορτίνη (</a:t>
            </a:r>
            <a:r>
              <a:rPr lang="en-US" altLang="el-GR" sz="2400" dirty="0" smtClean="0"/>
              <a:t>POMC</a:t>
            </a:r>
            <a:r>
              <a:rPr lang="el-GR" altLang="el-GR" sz="2400" dirty="0" smtClean="0"/>
              <a:t>) με πρωτεόλυση. </a:t>
            </a:r>
          </a:p>
        </p:txBody>
      </p:sp>
    </p:spTree>
    <p:extLst>
      <p:ext uri="{BB962C8B-B14F-4D97-AF65-F5344CB8AC3E}">
        <p14:creationId xmlns:p14="http://schemas.microsoft.com/office/powerpoint/2010/main" val="380604450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lstStyle/>
          <a:p>
            <a:r>
              <a:rPr lang="el-GR" sz="3600" dirty="0"/>
              <a:t>Ορμόνες των επινεφριδίων – Κορτιζόλη </a:t>
            </a:r>
            <a:r>
              <a:rPr lang="el-GR" sz="3000" b="0" dirty="0" smtClean="0"/>
              <a:t>4/4</a:t>
            </a:r>
            <a:endParaRPr lang="el-GR" dirty="0"/>
          </a:p>
        </p:txBody>
      </p:sp>
      <p:sp>
        <p:nvSpPr>
          <p:cNvPr id="40962" name="Rectangle 3"/>
          <p:cNvSpPr>
            <a:spLocks noGrp="1" noChangeArrowheads="1"/>
          </p:cNvSpPr>
          <p:nvPr>
            <p:ph idx="1"/>
          </p:nvPr>
        </p:nvSpPr>
        <p:spPr/>
        <p:txBody>
          <a:bodyPr>
            <a:normAutofit lnSpcReduction="10000"/>
          </a:bodyPr>
          <a:lstStyle/>
          <a:p>
            <a:pPr eaLnBrk="1" hangingPunct="1"/>
            <a:r>
              <a:rPr lang="el-GR" altLang="el-GR" sz="2400" dirty="0" smtClean="0"/>
              <a:t>Η σύνθεση και η απελευθέρωση της </a:t>
            </a:r>
            <a:r>
              <a:rPr lang="en-US" altLang="el-GR" sz="2400" dirty="0" smtClean="0"/>
              <a:t>ACTH</a:t>
            </a:r>
            <a:r>
              <a:rPr lang="el-GR" altLang="el-GR" sz="2400" dirty="0" smtClean="0"/>
              <a:t> ελέγχεται και ρυθμίζεται:</a:t>
            </a:r>
          </a:p>
          <a:p>
            <a:pPr marL="811213" indent="-457200" eaLnBrk="1" hangingPunct="1">
              <a:buFont typeface="+mj-lt"/>
              <a:buAutoNum type="arabicPeriod"/>
            </a:pPr>
            <a:r>
              <a:rPr lang="el-GR" altLang="el-GR" sz="2400" dirty="0" smtClean="0"/>
              <a:t>Από τον </a:t>
            </a:r>
            <a:r>
              <a:rPr lang="en-US" altLang="el-GR" sz="2400" dirty="0" smtClean="0"/>
              <a:t>CRH</a:t>
            </a:r>
            <a:r>
              <a:rPr lang="el-GR" altLang="el-GR" sz="2400" dirty="0" smtClean="0"/>
              <a:t> του υποθαλάμου.</a:t>
            </a:r>
          </a:p>
          <a:p>
            <a:pPr marL="811213" indent="-457200" eaLnBrk="1" hangingPunct="1">
              <a:buFont typeface="+mj-lt"/>
              <a:buAutoNum type="arabicPeriod"/>
            </a:pPr>
            <a:r>
              <a:rPr lang="el-GR" altLang="el-GR" sz="2400" dirty="0" smtClean="0"/>
              <a:t>Τα επίπεδα των γλυκοκορτικοειδών (κυρίως κορτιζόλης) στο αίμα με μηχανισμό αρνητικής ανάδρασης (</a:t>
            </a:r>
            <a:r>
              <a:rPr lang="en-US" altLang="el-GR" sz="2400" dirty="0" smtClean="0"/>
              <a:t>negative feedback)</a:t>
            </a:r>
            <a:r>
              <a:rPr lang="el-GR" altLang="el-GR" sz="2400" dirty="0" smtClean="0"/>
              <a:t>.</a:t>
            </a:r>
          </a:p>
          <a:p>
            <a:pPr eaLnBrk="1" hangingPunct="1"/>
            <a:r>
              <a:rPr lang="el-GR" altLang="el-GR" sz="2400" dirty="0" smtClean="0"/>
              <a:t>Η έκκριση της </a:t>
            </a:r>
            <a:r>
              <a:rPr lang="en-US" altLang="el-GR" sz="2400" dirty="0" smtClean="0"/>
              <a:t>ACTH</a:t>
            </a:r>
            <a:r>
              <a:rPr lang="el-GR" altLang="el-GR" sz="2400" dirty="0" smtClean="0"/>
              <a:t> υπόκειται σε έναν αυτόματο «νυχθημερήσιο ρυθμό» (</a:t>
            </a:r>
            <a:r>
              <a:rPr lang="en-US" altLang="el-GR" sz="2400" dirty="0" smtClean="0"/>
              <a:t>Day</a:t>
            </a:r>
            <a:r>
              <a:rPr lang="el-GR" altLang="el-GR" sz="2400" dirty="0" smtClean="0"/>
              <a:t>-</a:t>
            </a:r>
            <a:r>
              <a:rPr lang="en-US" altLang="el-GR" sz="2400" dirty="0" smtClean="0"/>
              <a:t>Night Rhythm</a:t>
            </a:r>
            <a:r>
              <a:rPr lang="el-GR" altLang="el-GR" sz="2400" dirty="0" smtClean="0"/>
              <a:t>) με τις μέγιστες τιμές το πρωί (περίπου 6 π.μ) και τις ελάχιστες το βράδυ. (Το ρυθμό αυτό ακολουθεί φυσικά και η απελευθέρωση των τελικών ορμονών του φλοιού των επινεφριδίων).</a:t>
            </a:r>
          </a:p>
        </p:txBody>
      </p:sp>
    </p:spTree>
    <p:extLst>
      <p:ext uri="{BB962C8B-B14F-4D97-AF65-F5344CB8AC3E}">
        <p14:creationId xmlns:p14="http://schemas.microsoft.com/office/powerpoint/2010/main" val="66440561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sz="3600" dirty="0"/>
              <a:t>Βιολογικές </a:t>
            </a:r>
            <a:r>
              <a:rPr lang="el-GR" sz="3600" dirty="0" smtClean="0"/>
              <a:t>δράσεις γλυκοκορτικοειδών </a:t>
            </a:r>
            <a:r>
              <a:rPr lang="el-GR" sz="3000" b="0" dirty="0" smtClean="0"/>
              <a:t>1/2</a:t>
            </a:r>
            <a:endParaRPr lang="el-GR" sz="3000" b="0" dirty="0"/>
          </a:p>
        </p:txBody>
      </p:sp>
      <p:sp>
        <p:nvSpPr>
          <p:cNvPr id="41986" name="Rectangle 3"/>
          <p:cNvSpPr>
            <a:spLocks noGrp="1" noChangeArrowheads="1"/>
          </p:cNvSpPr>
          <p:nvPr>
            <p:ph idx="1"/>
          </p:nvPr>
        </p:nvSpPr>
        <p:spPr/>
        <p:txBody>
          <a:bodyPr>
            <a:normAutofit/>
          </a:bodyPr>
          <a:lstStyle/>
          <a:p>
            <a:pPr eaLnBrk="1" hangingPunct="1"/>
            <a:r>
              <a:rPr lang="el-GR" altLang="el-GR" sz="2400" dirty="0" smtClean="0"/>
              <a:t>Στο αίμα, τα γλυκοκορτικοστεροειδή, συνδέονται με μια ειδική σφαιρίνη, την </a:t>
            </a:r>
            <a:r>
              <a:rPr lang="en-US" altLang="el-GR" sz="2400" dirty="0" smtClean="0"/>
              <a:t>CBG</a:t>
            </a:r>
            <a:r>
              <a:rPr lang="el-GR" altLang="el-GR" sz="2400" dirty="0" smtClean="0"/>
              <a:t> ή και με την λευκωματίνη και μεταφέρονται έτσι συνδεδεμένα μέχρι τα όργανα-στόχους και συνδέονται με τους ειδικούς υποδοχείς-πρωτεΐνες που βρίσκονται στο κυτταρόπλασμα. Το σύμπλεγμα αυτό μεταφέρεται στον πυρήνα και επηρεάζει τη δραστηριότητα των γονιδίων (παραγωγή ενζύμων κλπ) (βλέπε δράση των στεροειδών ορμονών).</a:t>
            </a:r>
          </a:p>
        </p:txBody>
      </p:sp>
    </p:spTree>
    <p:extLst>
      <p:ext uri="{BB962C8B-B14F-4D97-AF65-F5344CB8AC3E}">
        <p14:creationId xmlns:p14="http://schemas.microsoft.com/office/powerpoint/2010/main" val="4126819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Ενδοκρινικό σύστημα </a:t>
            </a:r>
            <a:r>
              <a:rPr lang="el-GR" sz="3200" b="0" dirty="0" smtClean="0"/>
              <a:t>2/9</a:t>
            </a:r>
            <a:endParaRPr lang="el-GR" dirty="0"/>
          </a:p>
        </p:txBody>
      </p:sp>
      <p:sp>
        <p:nvSpPr>
          <p:cNvPr id="6146" name="Rectangle 3"/>
          <p:cNvSpPr>
            <a:spLocks noGrp="1" noChangeArrowheads="1"/>
          </p:cNvSpPr>
          <p:nvPr>
            <p:ph idx="1"/>
          </p:nvPr>
        </p:nvSpPr>
        <p:spPr/>
        <p:txBody>
          <a:bodyPr>
            <a:normAutofit/>
          </a:bodyPr>
          <a:lstStyle/>
          <a:p>
            <a:pPr eaLnBrk="1" hangingPunct="1"/>
            <a:r>
              <a:rPr lang="el-GR" altLang="el-GR" b="1" dirty="0" smtClean="0"/>
              <a:t>Υπόφυση: </a:t>
            </a:r>
            <a:r>
              <a:rPr lang="el-GR" altLang="el-GR" dirty="0" smtClean="0"/>
              <a:t>Είναι ο σπουδαιότερος ενδοκρινής αδένας. </a:t>
            </a:r>
          </a:p>
          <a:p>
            <a:pPr eaLnBrk="1" hangingPunct="1"/>
            <a:r>
              <a:rPr lang="el-GR" altLang="el-GR" dirty="0" smtClean="0"/>
              <a:t>Είναι ο κεντρικός συντονιστής της λειτουργίας του όλου ενδοκρινικού συστήματος. </a:t>
            </a:r>
          </a:p>
          <a:p>
            <a:pPr eaLnBrk="1" hangingPunct="1"/>
            <a:r>
              <a:rPr lang="el-GR" altLang="el-GR" dirty="0" smtClean="0"/>
              <a:t>Βρίσκεται στην βάση του εγκεφάλου (τουρκικό εφίππιο) και έχει σχήμα μπιζελιού. </a:t>
            </a:r>
          </a:p>
          <a:p>
            <a:pPr eaLnBrk="1" hangingPunct="1"/>
            <a:r>
              <a:rPr lang="el-GR" altLang="el-GR" dirty="0" smtClean="0"/>
              <a:t>Αποτελείται από δύο λοβούς, τον πρόσθιο και τον οπίσθιο (στον άνθρωπο). Παράγει πολλές ορμόνες.</a:t>
            </a:r>
            <a:endParaRPr lang="el-GR" altLang="el-GR" b="1" dirty="0" smtClean="0"/>
          </a:p>
        </p:txBody>
      </p:sp>
    </p:spTree>
    <p:extLst>
      <p:ext uri="{BB962C8B-B14F-4D97-AF65-F5344CB8AC3E}">
        <p14:creationId xmlns:p14="http://schemas.microsoft.com/office/powerpoint/2010/main" val="366735223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sz="3600" dirty="0"/>
              <a:t>Βιολογικές </a:t>
            </a:r>
            <a:r>
              <a:rPr lang="el-GR" sz="3600" dirty="0" smtClean="0"/>
              <a:t>δράσεις γλυκοκορτικοειδών </a:t>
            </a:r>
            <a:r>
              <a:rPr lang="el-GR" sz="3000" b="0" dirty="0" smtClean="0"/>
              <a:t>2/2</a:t>
            </a:r>
            <a:endParaRPr lang="el-GR" sz="3000" b="0" dirty="0"/>
          </a:p>
        </p:txBody>
      </p:sp>
      <p:sp>
        <p:nvSpPr>
          <p:cNvPr id="41986" name="Rectangle 3"/>
          <p:cNvSpPr>
            <a:spLocks noGrp="1" noChangeArrowheads="1"/>
          </p:cNvSpPr>
          <p:nvPr>
            <p:ph idx="1"/>
          </p:nvPr>
        </p:nvSpPr>
        <p:spPr/>
        <p:txBody>
          <a:bodyPr>
            <a:normAutofit/>
          </a:bodyPr>
          <a:lstStyle/>
          <a:p>
            <a:pPr eaLnBrk="1" hangingPunct="1"/>
            <a:r>
              <a:rPr lang="el-GR" altLang="el-GR" sz="2200" dirty="0" smtClean="0"/>
              <a:t>Τα γλυκοκορτικοειδή αυξάνουν </a:t>
            </a:r>
            <a:r>
              <a:rPr lang="el-GR" altLang="el-GR" sz="2200" b="1" dirty="0" smtClean="0"/>
              <a:t>την γλυκονεογένεση </a:t>
            </a:r>
            <a:r>
              <a:rPr lang="el-GR" altLang="el-GR" sz="2200" dirty="0" smtClean="0"/>
              <a:t>(σύνθεση γλυκόζης) και την </a:t>
            </a:r>
            <a:r>
              <a:rPr lang="el-GR" altLang="el-GR" sz="2200" b="1" dirty="0" smtClean="0"/>
              <a:t>παραγωγή γλυκογόνου </a:t>
            </a:r>
            <a:r>
              <a:rPr lang="el-GR" altLang="el-GR" sz="2200" dirty="0" smtClean="0"/>
              <a:t>στο ήπαρ.  </a:t>
            </a:r>
          </a:p>
          <a:p>
            <a:pPr eaLnBrk="1" hangingPunct="1"/>
            <a:r>
              <a:rPr lang="el-GR" altLang="el-GR" sz="2200" dirty="0" smtClean="0"/>
              <a:t>Ταυτόχρονα ο </a:t>
            </a:r>
            <a:r>
              <a:rPr lang="el-GR" altLang="el-GR" sz="2200" b="1" dirty="0" smtClean="0"/>
              <a:t>μεταβολισμός του μυικού και του λιπώδους ιστού μετατοπίζεται από την κατανάλωση υδατανθράκων στην κατανάλωση αμινοξέων και λίπους.  </a:t>
            </a:r>
            <a:r>
              <a:rPr lang="el-GR" altLang="el-GR" sz="2200" dirty="0" smtClean="0"/>
              <a:t>Με αυτόν τον τρόπο συνεισφέρουν στην </a:t>
            </a:r>
            <a:r>
              <a:rPr lang="el-GR" altLang="el-GR" sz="2200" b="1" dirty="0" smtClean="0"/>
              <a:t>αύξηση της στάθμης της γλυκόζης στο πλάσμα</a:t>
            </a:r>
            <a:r>
              <a:rPr lang="el-GR" altLang="el-GR" sz="2200" dirty="0" smtClean="0"/>
              <a:t>.  </a:t>
            </a:r>
          </a:p>
          <a:p>
            <a:pPr eaLnBrk="1" hangingPunct="1"/>
            <a:r>
              <a:rPr lang="el-GR" altLang="el-GR" sz="2200" dirty="0" smtClean="0"/>
              <a:t>Στους </a:t>
            </a:r>
            <a:r>
              <a:rPr lang="el-GR" altLang="el-GR" sz="2200" b="1" dirty="0" smtClean="0"/>
              <a:t>μυς δημιουργείται καταβολική κατάσταση </a:t>
            </a:r>
            <a:r>
              <a:rPr lang="el-GR" altLang="el-GR" sz="2200" dirty="0" smtClean="0"/>
              <a:t>με αποδόμηση των πρωτεϊνών η οποία οδηγεί σε μείωση της μυϊκής μάζας.  </a:t>
            </a:r>
          </a:p>
          <a:p>
            <a:pPr eaLnBrk="1" hangingPunct="1"/>
            <a:r>
              <a:rPr lang="el-GR" altLang="el-GR" sz="2200" dirty="0" smtClean="0"/>
              <a:t>Στον λιπώδη ιστό, η </a:t>
            </a:r>
            <a:r>
              <a:rPr lang="el-GR" altLang="el-GR" sz="2200" b="1" dirty="0" smtClean="0"/>
              <a:t>λιπολυτική</a:t>
            </a:r>
            <a:r>
              <a:rPr lang="el-GR" altLang="el-GR" sz="2200" dirty="0" smtClean="0"/>
              <a:t> δραστηριότητα αυξάνεται και γίνεται ανακατανομή του λίπους στο σώμα.</a:t>
            </a:r>
          </a:p>
        </p:txBody>
      </p:sp>
    </p:spTree>
    <p:extLst>
      <p:ext uri="{BB962C8B-B14F-4D97-AF65-F5344CB8AC3E}">
        <p14:creationId xmlns:p14="http://schemas.microsoft.com/office/powerpoint/2010/main" val="133865692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Χρήσεις γλυκοκορτικοειδών </a:t>
            </a:r>
            <a:r>
              <a:rPr lang="el-GR" sz="3200" b="0" dirty="0" smtClean="0"/>
              <a:t>1/3</a:t>
            </a:r>
            <a:endParaRPr lang="el-GR" sz="3200" b="0" dirty="0"/>
          </a:p>
        </p:txBody>
      </p:sp>
      <p:sp>
        <p:nvSpPr>
          <p:cNvPr id="43010" name="Rectangle 3"/>
          <p:cNvSpPr>
            <a:spLocks noGrp="1" noChangeArrowheads="1"/>
          </p:cNvSpPr>
          <p:nvPr>
            <p:ph idx="1"/>
          </p:nvPr>
        </p:nvSpPr>
        <p:spPr/>
        <p:txBody>
          <a:bodyPr>
            <a:normAutofit/>
          </a:bodyPr>
          <a:lstStyle/>
          <a:p>
            <a:pPr eaLnBrk="1" hangingPunct="1">
              <a:buFont typeface="Wingdings" panose="05000000000000000000" pitchFamily="2" charset="2"/>
              <a:buChar char="ü"/>
            </a:pPr>
            <a:r>
              <a:rPr lang="el-GR" altLang="el-GR" sz="2400" b="1" dirty="0" smtClean="0"/>
              <a:t>Τα αντιφλεγμονώδη και ανοσοκατασταλτικά</a:t>
            </a:r>
            <a:r>
              <a:rPr lang="el-GR" altLang="el-GR" sz="2400" dirty="0" smtClean="0"/>
              <a:t> αποτελέσματα των γλυκοκορτικοειδών είναι </a:t>
            </a:r>
            <a:r>
              <a:rPr lang="el-GR" altLang="el-GR" sz="2400" b="1" dirty="0" smtClean="0"/>
              <a:t>πολύπλοκα.</a:t>
            </a:r>
            <a:r>
              <a:rPr lang="el-GR" altLang="el-GR" sz="2400" dirty="0" smtClean="0"/>
              <a:t>  </a:t>
            </a:r>
          </a:p>
          <a:p>
            <a:pPr marL="0" indent="0" eaLnBrk="1" hangingPunct="1">
              <a:buNone/>
            </a:pPr>
            <a:r>
              <a:rPr lang="el-GR" altLang="el-GR" sz="2400" b="1" dirty="0" smtClean="0"/>
              <a:t>Χρήσεις γλυκοκορτικοειδών</a:t>
            </a:r>
            <a:endParaRPr lang="el-GR" altLang="el-GR" sz="2400" dirty="0" smtClean="0"/>
          </a:p>
          <a:p>
            <a:r>
              <a:rPr lang="el-GR" altLang="el-GR" sz="2400" dirty="0" smtClean="0"/>
              <a:t>Με βάση τα ανωτέρω, στην ιατρική, τα γλυκοκορτικοειδή έχουν ένα μεγάλο εύρος δράσεων και χρησιμοποιούνται σε αλλεργικά, σε φλεγμονώδη και αυτοάνοσα νοσήματα καθώς και την θεραπεία της αναφυλακτικής καταπληξίας. </a:t>
            </a:r>
          </a:p>
        </p:txBody>
      </p:sp>
    </p:spTree>
    <p:extLst>
      <p:ext uri="{BB962C8B-B14F-4D97-AF65-F5344CB8AC3E}">
        <p14:creationId xmlns:p14="http://schemas.microsoft.com/office/powerpoint/2010/main" val="280642824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Χρήσεις γλυκοκορτικοειδών </a:t>
            </a:r>
            <a:r>
              <a:rPr lang="el-GR" sz="3200" b="0" dirty="0" smtClean="0"/>
              <a:t>2/3</a:t>
            </a:r>
            <a:endParaRPr lang="el-GR" sz="3200" b="0" dirty="0"/>
          </a:p>
        </p:txBody>
      </p:sp>
      <p:sp>
        <p:nvSpPr>
          <p:cNvPr id="43010" name="Rectangle 3"/>
          <p:cNvSpPr>
            <a:spLocks noGrp="1" noChangeArrowheads="1"/>
          </p:cNvSpPr>
          <p:nvPr>
            <p:ph idx="1"/>
          </p:nvPr>
        </p:nvSpPr>
        <p:spPr/>
        <p:txBody>
          <a:bodyPr>
            <a:normAutofit/>
          </a:bodyPr>
          <a:lstStyle/>
          <a:p>
            <a:pPr eaLnBrk="1" hangingPunct="1"/>
            <a:r>
              <a:rPr lang="el-GR" altLang="el-GR" sz="2400" dirty="0" smtClean="0"/>
              <a:t>Επίσης χρησιμοποιούνται για την πρόληψη απόρριψης οργάνων μετά από μεταμόσχευση καθώς και στην θεραπεία κακοήθων νοσημάτων σε συνδυασμό με κυτταροτοξικά φάρμακα.</a:t>
            </a:r>
          </a:p>
          <a:p>
            <a:pPr eaLnBrk="1" hangingPunct="1"/>
            <a:r>
              <a:rPr lang="el-GR" altLang="el-GR" sz="2400" dirty="0" smtClean="0"/>
              <a:t>Ενώ </a:t>
            </a:r>
            <a:r>
              <a:rPr lang="el-GR" altLang="el-GR" sz="2400" b="1" dirty="0" smtClean="0"/>
              <a:t>η κορτιζόλη είναι το ενδογενές παραγόμενο γλυκοκορτικοειδές</a:t>
            </a:r>
            <a:r>
              <a:rPr lang="el-GR" altLang="el-GR" sz="2400" dirty="0" smtClean="0"/>
              <a:t>, με διακυμαινόμενη ημερήσια παραγωγή (η συγκέντρωσή της στο αίμα ποικίλλει από 110 </a:t>
            </a:r>
            <a:r>
              <a:rPr lang="en-US" altLang="el-GR" sz="2400" dirty="0" smtClean="0"/>
              <a:t>nmol</a:t>
            </a:r>
            <a:r>
              <a:rPr lang="el-GR" altLang="el-GR" sz="2400" dirty="0" smtClean="0"/>
              <a:t>/</a:t>
            </a:r>
            <a:r>
              <a:rPr lang="en-US" altLang="el-GR" sz="2400" dirty="0" smtClean="0"/>
              <a:t>l</a:t>
            </a:r>
            <a:r>
              <a:rPr lang="el-GR" altLang="el-GR" sz="2400" dirty="0" smtClean="0"/>
              <a:t> στις 4 πμ μέχρι περίπου 450 </a:t>
            </a:r>
            <a:r>
              <a:rPr lang="en-US" altLang="el-GR" sz="2400" dirty="0" smtClean="0"/>
              <a:t>nmol</a:t>
            </a:r>
            <a:r>
              <a:rPr lang="el-GR" altLang="el-GR" sz="2400" dirty="0" smtClean="0"/>
              <a:t>/</a:t>
            </a:r>
            <a:r>
              <a:rPr lang="en-US" altLang="el-GR" sz="2400" dirty="0" smtClean="0"/>
              <a:t>l</a:t>
            </a:r>
            <a:r>
              <a:rPr lang="el-GR" altLang="el-GR" sz="2400" dirty="0" smtClean="0"/>
              <a:t> στις 8πμ), </a:t>
            </a:r>
            <a:r>
              <a:rPr lang="el-GR" altLang="el-GR" sz="2400" b="1" dirty="0" smtClean="0"/>
              <a:t>τα συνθετικά γλυκοκορτικοειδή περιλαμβάνουν την πρεδνιζολόνη, την δεξαμεθαζόνη κ.α.</a:t>
            </a:r>
            <a:endParaRPr lang="el-GR" altLang="el-GR" sz="2400" dirty="0" smtClean="0"/>
          </a:p>
        </p:txBody>
      </p:sp>
    </p:spTree>
    <p:extLst>
      <p:ext uri="{BB962C8B-B14F-4D97-AF65-F5344CB8AC3E}">
        <p14:creationId xmlns:p14="http://schemas.microsoft.com/office/powerpoint/2010/main" val="242103057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Χρήσεις γλυκοκορτικοειδών </a:t>
            </a:r>
            <a:r>
              <a:rPr lang="el-GR" sz="3200" b="0" dirty="0" smtClean="0"/>
              <a:t>3/3</a:t>
            </a:r>
            <a:endParaRPr lang="el-GR" dirty="0"/>
          </a:p>
        </p:txBody>
      </p:sp>
      <p:sp>
        <p:nvSpPr>
          <p:cNvPr id="44034" name="Rectangle 3"/>
          <p:cNvSpPr>
            <a:spLocks noGrp="1" noChangeArrowheads="1"/>
          </p:cNvSpPr>
          <p:nvPr>
            <p:ph idx="1"/>
          </p:nvPr>
        </p:nvSpPr>
        <p:spPr/>
        <p:txBody>
          <a:bodyPr>
            <a:normAutofit/>
          </a:bodyPr>
          <a:lstStyle/>
          <a:p>
            <a:pPr eaLnBrk="1" hangingPunct="1"/>
            <a:r>
              <a:rPr lang="el-GR" altLang="el-GR" sz="2200" dirty="0" smtClean="0"/>
              <a:t>Όταν τα γλυκοκορτοειδή χρησιμοποιούνται επί μακρόν εξωγενώς, λόγω του μηχανισμού της αρνητικής παλίνδρομης ρύθμισης, η ενδογενής παραγωγή ελαττώνεται και ο επινεφριδιακός άξονας καταστέλλεται.  </a:t>
            </a:r>
          </a:p>
          <a:p>
            <a:pPr eaLnBrk="1" hangingPunct="1"/>
            <a:r>
              <a:rPr lang="el-GR" altLang="el-GR" sz="2200" dirty="0" smtClean="0"/>
              <a:t>Τέτοιοι ασθενείς επομένως δεν έχουν λειτουργικό άξονα υπόφυσης-φλοιού επινεφριδίων, και η απότομη διακοπή χρήσης εξωγενών γλυκοκορτικοειδών, θα οδηγήσει σε οξεία ανεπάρκεια του επινεφριδιακού φλοιού, λόγω μη έκκρισης ενδογενούς κορτιζόλης.</a:t>
            </a:r>
          </a:p>
          <a:p>
            <a:pPr eaLnBrk="1" hangingPunct="1"/>
            <a:r>
              <a:rPr lang="el-GR" altLang="el-GR" sz="2200" b="1" dirty="0" smtClean="0"/>
              <a:t>Γι’ αυτό η διακοπή χρόνιας χορήγησης γλυκοκορτικοειδών οφείλει να είναι πολύ σταδιακή.</a:t>
            </a:r>
          </a:p>
        </p:txBody>
      </p:sp>
    </p:spTree>
    <p:extLst>
      <p:ext uri="{BB962C8B-B14F-4D97-AF65-F5344CB8AC3E}">
        <p14:creationId xmlns:p14="http://schemas.microsoft.com/office/powerpoint/2010/main" val="305855595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Αλατοκορτικοειδή (αλδοστερόνη</a:t>
            </a:r>
            <a:r>
              <a:rPr lang="el-GR" dirty="0" smtClean="0"/>
              <a:t>)</a:t>
            </a:r>
            <a:endParaRPr lang="el-GR" dirty="0"/>
          </a:p>
        </p:txBody>
      </p:sp>
      <p:sp>
        <p:nvSpPr>
          <p:cNvPr id="45058" name="Rectangle 4"/>
          <p:cNvSpPr>
            <a:spLocks noGrp="1" noChangeArrowheads="1"/>
          </p:cNvSpPr>
          <p:nvPr>
            <p:ph idx="1"/>
          </p:nvPr>
        </p:nvSpPr>
        <p:spPr>
          <a:noFill/>
        </p:spPr>
        <p:txBody>
          <a:bodyPr/>
          <a:lstStyle/>
          <a:p>
            <a:pPr eaLnBrk="1" hangingPunct="1"/>
            <a:r>
              <a:rPr lang="el-GR" altLang="el-GR" dirty="0" smtClean="0"/>
              <a:t>Τα αλατοκορτικοειδή </a:t>
            </a:r>
            <a:r>
              <a:rPr lang="el-GR" altLang="el-GR" b="1" dirty="0" smtClean="0"/>
              <a:t>(αλδοστερόνη) </a:t>
            </a:r>
            <a:r>
              <a:rPr lang="el-GR" altLang="el-GR" dirty="0" smtClean="0"/>
              <a:t>αυξάνουν την επαναρρόφηση του νατρίου στα άπω εσπειραμμένα σωληνάρια, ενώ ταυτόχρονα αυξάνουν την αποβολή καλίου και των υδρογονοκατιόντων.  </a:t>
            </a:r>
          </a:p>
          <a:p>
            <a:pPr eaLnBrk="1" hangingPunct="1"/>
            <a:r>
              <a:rPr lang="el-GR" altLang="el-GR" dirty="0" smtClean="0"/>
              <a:t>Η αλδοστερόνη παράγεται από </a:t>
            </a:r>
            <a:r>
              <a:rPr lang="el-GR" altLang="el-GR" b="1" dirty="0" smtClean="0"/>
              <a:t>την σπειροειδή ζώνη </a:t>
            </a:r>
            <a:r>
              <a:rPr lang="el-GR" altLang="el-GR" dirty="0" smtClean="0"/>
              <a:t>και ο έλεγχος της παραγωγής της εξαρτάται από την </a:t>
            </a:r>
            <a:r>
              <a:rPr lang="en-US" altLang="el-GR" dirty="0" smtClean="0"/>
              <a:t>ACTH </a:t>
            </a:r>
            <a:r>
              <a:rPr lang="el-GR" altLang="el-GR" dirty="0" smtClean="0"/>
              <a:t>στο πρώτο βήμα, ενώ τα επόμενα βήματα παραγωγής της συνδέονται με το σύστημα ρενίνης-αγγειοτενσίνης.</a:t>
            </a:r>
          </a:p>
          <a:p>
            <a:pPr eaLnBrk="1" hangingPunct="1"/>
            <a:endParaRPr lang="el-GR" altLang="el-GR" dirty="0" smtClean="0"/>
          </a:p>
        </p:txBody>
      </p:sp>
    </p:spTree>
    <p:extLst>
      <p:ext uri="{BB962C8B-B14F-4D97-AF65-F5344CB8AC3E}">
        <p14:creationId xmlns:p14="http://schemas.microsoft.com/office/powerpoint/2010/main" val="372512468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a:t>Φυλετικές </a:t>
            </a:r>
            <a:r>
              <a:rPr lang="el-GR" dirty="0" smtClean="0"/>
              <a:t>Ορμόνες</a:t>
            </a:r>
            <a:br>
              <a:rPr lang="el-GR" dirty="0" smtClean="0"/>
            </a:br>
            <a:r>
              <a:rPr lang="el-GR" sz="3300" b="0" dirty="0" smtClean="0"/>
              <a:t>(ή </a:t>
            </a:r>
            <a:r>
              <a:rPr lang="el-GR" sz="3300" b="0" dirty="0"/>
              <a:t>γεννητικές ή ορμόνες αναπαραγωγής</a:t>
            </a:r>
            <a:r>
              <a:rPr lang="el-GR" sz="3300" b="0" dirty="0" smtClean="0"/>
              <a:t>) 1/2</a:t>
            </a:r>
            <a:endParaRPr lang="el-GR" sz="3300" b="0" dirty="0"/>
          </a:p>
        </p:txBody>
      </p:sp>
      <p:sp>
        <p:nvSpPr>
          <p:cNvPr id="46082" name="Rectangle 3"/>
          <p:cNvSpPr>
            <a:spLocks noGrp="1" noChangeArrowheads="1"/>
          </p:cNvSpPr>
          <p:nvPr>
            <p:ph idx="1"/>
          </p:nvPr>
        </p:nvSpPr>
        <p:spPr>
          <a:xfrm>
            <a:off x="457200" y="1412776"/>
            <a:ext cx="8579296" cy="5112568"/>
          </a:xfrm>
        </p:spPr>
        <p:txBody>
          <a:bodyPr>
            <a:noAutofit/>
          </a:bodyPr>
          <a:lstStyle/>
          <a:p>
            <a:pPr eaLnBrk="1" hangingPunct="1">
              <a:lnSpc>
                <a:spcPct val="110000"/>
              </a:lnSpc>
              <a:spcBef>
                <a:spcPts val="1000"/>
              </a:spcBef>
            </a:pPr>
            <a:r>
              <a:rPr lang="el-GR" altLang="el-GR" sz="2200" dirty="0" smtClean="0"/>
              <a:t>Όλες οι γεννητικές ορμόνες και</a:t>
            </a:r>
            <a:r>
              <a:rPr lang="el-GR" altLang="el-GR" sz="2200" b="1" dirty="0" smtClean="0"/>
              <a:t> </a:t>
            </a:r>
            <a:r>
              <a:rPr lang="el-GR" altLang="el-GR" sz="2200" dirty="0" smtClean="0"/>
              <a:t>των δυο φύλων ανήκουν στις στεροειδείς ορμόνες. Συντίθενται </a:t>
            </a:r>
            <a:r>
              <a:rPr lang="el-GR" altLang="el-GR" sz="2200" b="1" dirty="0" smtClean="0"/>
              <a:t>στα κύτταρα των γονάδων (όρχεις-ωοθήκες) </a:t>
            </a:r>
            <a:r>
              <a:rPr lang="el-GR" altLang="el-GR" sz="2200" dirty="0" smtClean="0"/>
              <a:t>από χοληστερίνη κάτω από την επίδραση των γοναδοτροπινών.</a:t>
            </a:r>
          </a:p>
          <a:p>
            <a:pPr eaLnBrk="1" hangingPunct="1">
              <a:lnSpc>
                <a:spcPct val="110000"/>
              </a:lnSpc>
              <a:spcBef>
                <a:spcPts val="1000"/>
              </a:spcBef>
            </a:pPr>
            <a:r>
              <a:rPr lang="el-GR" altLang="el-GR" sz="2200" dirty="0" smtClean="0"/>
              <a:t>Οι ορμόνες αυτές επηρεάζουν την ανάπτυξη των γεννητικών λειτουργιών και των δευτερευόντων χαρακτηριστικών του φύλου. </a:t>
            </a:r>
          </a:p>
          <a:p>
            <a:pPr eaLnBrk="1" hangingPunct="1">
              <a:lnSpc>
                <a:spcPct val="110000"/>
              </a:lnSpc>
              <a:spcBef>
                <a:spcPts val="1000"/>
              </a:spcBef>
            </a:pPr>
            <a:r>
              <a:rPr lang="el-GR" altLang="el-GR" sz="2200" dirty="0" smtClean="0"/>
              <a:t>Η παραγωγή και η έκκριση των ανδρικών και γυναικείων γεννητικών ορμονών, όπως επίσης και ο σχηματισμός και η ωρίμανση των σπερματοκυττάρων- σπερματοζωαρίων στον άνδρα και των ωαρίων στην γυναίκα βρίσκονται κάτω από την επίδραση των γοναδοτροπινών του προσθίου λοβού της υπόφυσης, οι οποίες είναι κοινές και για τα δυο φύλα (βλ.υπόφυση και υποθάλαμος). </a:t>
            </a:r>
          </a:p>
        </p:txBody>
      </p:sp>
    </p:spTree>
    <p:extLst>
      <p:ext uri="{BB962C8B-B14F-4D97-AF65-F5344CB8AC3E}">
        <p14:creationId xmlns:p14="http://schemas.microsoft.com/office/powerpoint/2010/main" val="27733213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a:t>Φυλετικές </a:t>
            </a:r>
            <a:r>
              <a:rPr lang="el-GR" dirty="0" smtClean="0"/>
              <a:t>Ορμόνες</a:t>
            </a:r>
            <a:br>
              <a:rPr lang="el-GR" dirty="0" smtClean="0"/>
            </a:br>
            <a:r>
              <a:rPr lang="el-GR" sz="3300" b="0" dirty="0" smtClean="0"/>
              <a:t>(ή </a:t>
            </a:r>
            <a:r>
              <a:rPr lang="el-GR" sz="3300" b="0" dirty="0"/>
              <a:t>γεννητικές ή ορμόνες αναπαραγωγής</a:t>
            </a:r>
            <a:r>
              <a:rPr lang="el-GR" sz="3300" b="0" dirty="0" smtClean="0"/>
              <a:t>) 2/2</a:t>
            </a:r>
            <a:endParaRPr lang="el-GR" sz="3300" b="0" dirty="0"/>
          </a:p>
        </p:txBody>
      </p:sp>
      <p:sp>
        <p:nvSpPr>
          <p:cNvPr id="46082" name="Rectangle 3"/>
          <p:cNvSpPr>
            <a:spLocks noGrp="1" noChangeArrowheads="1"/>
          </p:cNvSpPr>
          <p:nvPr>
            <p:ph idx="1"/>
          </p:nvPr>
        </p:nvSpPr>
        <p:spPr>
          <a:xfrm>
            <a:off x="457200" y="1412776"/>
            <a:ext cx="8579296" cy="5112568"/>
          </a:xfrm>
        </p:spPr>
        <p:txBody>
          <a:bodyPr>
            <a:noAutofit/>
          </a:bodyPr>
          <a:lstStyle/>
          <a:p>
            <a:pPr eaLnBrk="1" hangingPunct="1">
              <a:lnSpc>
                <a:spcPct val="110000"/>
              </a:lnSpc>
              <a:spcBef>
                <a:spcPts val="1000"/>
              </a:spcBef>
            </a:pPr>
            <a:r>
              <a:rPr lang="el-GR" altLang="el-GR" sz="2200" b="1" dirty="0" smtClean="0"/>
              <a:t>Η δικτυωτή ζώνη του φλοιού και των δύο φύλων είναι ο τόπος παραγωγής μικρών ποσοτήτων άλλων ανδρογόνων (διυδροεπιανδοστερόνη κλπ), οιστραδιόλης και προγεστερόνης. </a:t>
            </a:r>
            <a:r>
              <a:rPr lang="el-GR" altLang="el-GR" sz="2200" dirty="0" smtClean="0"/>
              <a:t>Μικρά ποσά γυναικείων ορμονών παράγονται και στον άνδρα από τους όρχεις. Επίσης, ανδρογόνα σε μικρές ποσότητες παράγονται στις γυναίκες από το φλοιό των επινεφριδίων αλλά και από τις ωοθήκες.</a:t>
            </a:r>
          </a:p>
          <a:p>
            <a:pPr eaLnBrk="1" hangingPunct="1">
              <a:lnSpc>
                <a:spcPct val="110000"/>
              </a:lnSpc>
              <a:spcBef>
                <a:spcPts val="1000"/>
              </a:spcBef>
            </a:pPr>
            <a:r>
              <a:rPr lang="el-GR" altLang="el-GR" sz="2200" b="1" dirty="0" smtClean="0"/>
              <a:t>Οι ορμονικές διαφορές επομένως μεταξύ ανδρών και γυναικών είναι ποσοτικές και όχι ποιοτικές, </a:t>
            </a:r>
            <a:r>
              <a:rPr lang="el-GR" altLang="el-GR" sz="2200" dirty="0" smtClean="0"/>
              <a:t>αφού και στα δυο φύλα υπάρχουν οι ίδιες ορμόνες αλλά σε διαφορετικές ποσότητες.</a:t>
            </a:r>
          </a:p>
          <a:p>
            <a:pPr eaLnBrk="1" hangingPunct="1">
              <a:lnSpc>
                <a:spcPct val="110000"/>
              </a:lnSpc>
              <a:spcBef>
                <a:spcPts val="1000"/>
              </a:spcBef>
            </a:pPr>
            <a:r>
              <a:rPr lang="el-GR" altLang="el-GR" sz="2200" dirty="0" smtClean="0"/>
              <a:t>Η δράση των γεννητικών ορμονών, όπως όλων των στεροειδών ορμονών, στα κύτταρα στόχους, εκδηλώνεται με την σύνδεσή τους με πρωτεΐνες-υποδοχείς του κυτταροπλάσματος (βλ επίσης δράση στεροειδών).</a:t>
            </a:r>
          </a:p>
        </p:txBody>
      </p:sp>
    </p:spTree>
    <p:extLst>
      <p:ext uri="{BB962C8B-B14F-4D97-AF65-F5344CB8AC3E}">
        <p14:creationId xmlns:p14="http://schemas.microsoft.com/office/powerpoint/2010/main" val="54525230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Μαρία Βενετίκου 2014. Μαρία Βενετίκου. </a:t>
            </a:r>
            <a:r>
              <a:rPr lang="el-GR" sz="2000" dirty="0"/>
              <a:t>«Παθολογία Ενδοκρινών Αδένων. </a:t>
            </a:r>
            <a:r>
              <a:rPr lang="el-GR" sz="2000" dirty="0" smtClean="0"/>
              <a:t>Ενότητα </a:t>
            </a:r>
            <a:r>
              <a:rPr lang="el-GR" sz="2000" dirty="0"/>
              <a:t>1</a:t>
            </a:r>
            <a:r>
              <a:rPr lang="en-US" sz="2000" dirty="0" smtClean="0"/>
              <a:t>:</a:t>
            </a:r>
            <a:r>
              <a:rPr lang="el-GR" sz="2000" dirty="0" smtClean="0"/>
              <a:t> </a:t>
            </a:r>
            <a:r>
              <a:rPr lang="el-GR" sz="2000" dirty="0"/>
              <a:t>Ενδοκρινικό σύστημα – Γενικές εισαγωγικές γνώσεις περί των ορμονών».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68</a:t>
            </a:fld>
            <a:endParaRPr lang="el-GR"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Ενδοκρινικό σύστημα </a:t>
            </a:r>
            <a:r>
              <a:rPr lang="el-GR" sz="3200" b="0" dirty="0" smtClean="0"/>
              <a:t>3/9</a:t>
            </a:r>
            <a:endParaRPr lang="el-GR" dirty="0"/>
          </a:p>
        </p:txBody>
      </p:sp>
      <p:sp>
        <p:nvSpPr>
          <p:cNvPr id="6146" name="Rectangle 3"/>
          <p:cNvSpPr>
            <a:spLocks noGrp="1" noChangeArrowheads="1"/>
          </p:cNvSpPr>
          <p:nvPr>
            <p:ph idx="1"/>
          </p:nvPr>
        </p:nvSpPr>
        <p:spPr/>
        <p:txBody>
          <a:bodyPr>
            <a:normAutofit/>
          </a:bodyPr>
          <a:lstStyle/>
          <a:p>
            <a:pPr eaLnBrk="1" hangingPunct="1"/>
            <a:r>
              <a:rPr lang="el-GR" altLang="el-GR" b="1" dirty="0" smtClean="0"/>
              <a:t>Θυρεοειδής Αδένας: </a:t>
            </a:r>
            <a:r>
              <a:rPr lang="el-GR" altLang="el-GR" dirty="0" smtClean="0"/>
              <a:t>Βρίσκεται επιφανειακά στο κατώτερο μέρος του τραχήλου, μπροστά και στα πλάγια της αρχής της τραχείας. </a:t>
            </a:r>
          </a:p>
          <a:p>
            <a:pPr eaLnBrk="1" hangingPunct="1"/>
            <a:r>
              <a:rPr lang="el-GR" altLang="el-GR" dirty="0" smtClean="0"/>
              <a:t>Αποτελείται από δύο λοβούς και ένα κεντρικό στενότερο τμήμα του ισθμού. </a:t>
            </a:r>
          </a:p>
          <a:p>
            <a:pPr eaLnBrk="1" hangingPunct="1"/>
            <a:r>
              <a:rPr lang="el-GR" altLang="el-GR" dirty="0" smtClean="0"/>
              <a:t>Παράγει την θυροξίνη και την τριιωδοθυρονίνη,  ορμόνες που ρυθμίζουν την μεταβολική δραστηριότητα του σώματος.</a:t>
            </a:r>
          </a:p>
        </p:txBody>
      </p:sp>
    </p:spTree>
    <p:extLst>
      <p:ext uri="{BB962C8B-B14F-4D97-AF65-F5344CB8AC3E}">
        <p14:creationId xmlns:p14="http://schemas.microsoft.com/office/powerpoint/2010/main" val="328180183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150588653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70</a:t>
            </a:fld>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566996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71</a:t>
            </a:fld>
            <a:endParaRPr lang="el-GR"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72</a:t>
            </a:fld>
            <a:endParaRPr lang="el-GR" dirty="0"/>
          </a:p>
        </p:txBody>
      </p:sp>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Ενδοκρινικό σύστημα </a:t>
            </a:r>
            <a:r>
              <a:rPr lang="el-GR" sz="3200" b="0" dirty="0" smtClean="0"/>
              <a:t>4/9</a:t>
            </a:r>
            <a:endParaRPr lang="el-GR" dirty="0"/>
          </a:p>
        </p:txBody>
      </p:sp>
      <p:sp>
        <p:nvSpPr>
          <p:cNvPr id="7170" name="Rectangle 3"/>
          <p:cNvSpPr>
            <a:spLocks noGrp="1" noChangeArrowheads="1"/>
          </p:cNvSpPr>
          <p:nvPr>
            <p:ph idx="1"/>
          </p:nvPr>
        </p:nvSpPr>
        <p:spPr/>
        <p:txBody>
          <a:bodyPr>
            <a:normAutofit/>
          </a:bodyPr>
          <a:lstStyle/>
          <a:p>
            <a:pPr eaLnBrk="1" hangingPunct="1"/>
            <a:r>
              <a:rPr lang="el-GR" altLang="el-GR" b="1" dirty="0" smtClean="0"/>
              <a:t>Παραθυρεοειδείς Αδένες: </a:t>
            </a:r>
            <a:r>
              <a:rPr lang="el-GR" altLang="el-GR" dirty="0" smtClean="0"/>
              <a:t>Είναι δύο σε κάθε πλευρά, μικρού μεγέθους από κεχρί μέχρι φακή, προσκολλημένοι στην πίσω επιφάνεια των λοβών του θυρεοειδούς αδένα. Παράγουν ορμόνη που ρυθμίζει το μεταβολισμό του ασβεστίου.</a:t>
            </a:r>
            <a:endParaRPr lang="el-GR" altLang="el-GR" b="1" dirty="0" smtClean="0"/>
          </a:p>
          <a:p>
            <a:pPr eaLnBrk="1" hangingPunct="1"/>
            <a:r>
              <a:rPr lang="el-GR" altLang="el-GR" b="1" dirty="0" smtClean="0"/>
              <a:t>Θύμος Αδένας: </a:t>
            </a:r>
            <a:r>
              <a:rPr lang="el-GR" altLang="el-GR" dirty="0" smtClean="0"/>
              <a:t>Έχει μικρότερη σημασία και βρίσκεται πίσω από τη λαβή του στέρνου στα μικρά παιδιά κυρίως, ενώ αργότερα ατροφεί και εξαφανίζεται. Πολλοί δεν τον αναφέρουν στο ενδοκρινικό σύστημα.</a:t>
            </a:r>
            <a:endParaRPr lang="el-GR" altLang="el-GR" b="1" dirty="0" smtClean="0"/>
          </a:p>
        </p:txBody>
      </p:sp>
    </p:spTree>
    <p:extLst>
      <p:ext uri="{BB962C8B-B14F-4D97-AF65-F5344CB8AC3E}">
        <p14:creationId xmlns:p14="http://schemas.microsoft.com/office/powerpoint/2010/main" val="19409025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Ενδοκρινικό σύστημα </a:t>
            </a:r>
            <a:r>
              <a:rPr lang="el-GR" sz="3200" b="0" dirty="0" smtClean="0"/>
              <a:t>5/9</a:t>
            </a:r>
            <a:endParaRPr lang="el-GR" dirty="0"/>
          </a:p>
        </p:txBody>
      </p:sp>
      <p:sp>
        <p:nvSpPr>
          <p:cNvPr id="7170" name="Rectangle 3"/>
          <p:cNvSpPr>
            <a:spLocks noGrp="1" noChangeArrowheads="1"/>
          </p:cNvSpPr>
          <p:nvPr>
            <p:ph idx="1"/>
          </p:nvPr>
        </p:nvSpPr>
        <p:spPr/>
        <p:txBody>
          <a:bodyPr>
            <a:normAutofit/>
          </a:bodyPr>
          <a:lstStyle/>
          <a:p>
            <a:pPr eaLnBrk="1" hangingPunct="1"/>
            <a:r>
              <a:rPr lang="el-GR" altLang="el-GR" b="1" dirty="0" smtClean="0"/>
              <a:t>Επινεφρίδια: </a:t>
            </a:r>
            <a:r>
              <a:rPr lang="el-GR" altLang="el-GR" dirty="0" smtClean="0"/>
              <a:t>Βρίσκονται στον πάνω πόλο των νεφρών και είναι από τους σπουδαιότερους ενδοκρινείς αδένες, χωρίς τους οποίους δεν είναι δυνατόν να διατηρηθεί στην ζωή ο οργανισμός. Παράγουν την κορτιζόλη, αλδοστερόνη και την αδρεναλίνη, που ρυθμίζουν τις βασικές λειτουργίες της ανταλλαγής της ύλης και του νευροφυτικού συστήματος.</a:t>
            </a:r>
          </a:p>
        </p:txBody>
      </p:sp>
    </p:spTree>
    <p:extLst>
      <p:ext uri="{BB962C8B-B14F-4D97-AF65-F5344CB8AC3E}">
        <p14:creationId xmlns:p14="http://schemas.microsoft.com/office/powerpoint/2010/main" val="249266349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15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plate Φυσιολογία">
  <a:themeElements>
    <a:clrScheme name="Προσαρμοσμένο 14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71</TotalTime>
  <Words>5010</Words>
  <Application>Microsoft Office PowerPoint</Application>
  <PresentationFormat>Προβολή στην οθόνη (4:3)</PresentationFormat>
  <Paragraphs>363</Paragraphs>
  <Slides>73</Slides>
  <Notes>15</Notes>
  <HiddenSlides>0</HiddenSlides>
  <MMClips>0</MMClips>
  <ScaleCrop>false</ScaleCrop>
  <HeadingPairs>
    <vt:vector size="4" baseType="variant">
      <vt:variant>
        <vt:lpstr>Θέμα</vt:lpstr>
      </vt:variant>
      <vt:variant>
        <vt:i4>2</vt:i4>
      </vt:variant>
      <vt:variant>
        <vt:lpstr>Τίτλοι διαφανειών</vt:lpstr>
      </vt:variant>
      <vt:variant>
        <vt:i4>73</vt:i4>
      </vt:variant>
    </vt:vector>
  </HeadingPairs>
  <TitlesOfParts>
    <vt:vector size="75" baseType="lpstr">
      <vt:lpstr>template</vt:lpstr>
      <vt:lpstr>template Φυσιολογία</vt:lpstr>
      <vt:lpstr>Παθολογία Ενδοκρινών Αδένων</vt:lpstr>
      <vt:lpstr>Εισαγωγή 1/3 </vt:lpstr>
      <vt:lpstr>Εισαγωγή 2/3 </vt:lpstr>
      <vt:lpstr>Εισαγωγή 3/3 </vt:lpstr>
      <vt:lpstr>Ενδοκρινικό σύστημα 1/9</vt:lpstr>
      <vt:lpstr>Ενδοκρινικό σύστημα 2/9</vt:lpstr>
      <vt:lpstr>Ενδοκρινικό σύστημα 3/9</vt:lpstr>
      <vt:lpstr>Ενδοκρινικό σύστημα 4/9</vt:lpstr>
      <vt:lpstr>Ενδοκρινικό σύστημα 5/9</vt:lpstr>
      <vt:lpstr>Ενδοκρινικό σύστημα 6/9</vt:lpstr>
      <vt:lpstr>Ενδοκρινικό σύστημα 7/9</vt:lpstr>
      <vt:lpstr>Ενδοκρινικό σύστημα 8/9</vt:lpstr>
      <vt:lpstr>Ενδοκρινικό σύστημα 9/9</vt:lpstr>
      <vt:lpstr>Χαρακτηριστικά του ενδοκρινικού συστήματος 1/3</vt:lpstr>
      <vt:lpstr>Χαρακτηριστικά του ενδοκρινικού συστήματος 2/3</vt:lpstr>
      <vt:lpstr>Χαρακτηριστικά του ενδοκρινικού συστήματος 3/3</vt:lpstr>
      <vt:lpstr>Αυτορρύθμιση στο ενδοκρινικό σύστημα 1/2</vt:lpstr>
      <vt:lpstr>Αυτορρύθμιση στο ενδοκρινικό σύστημα 2/2</vt:lpstr>
      <vt:lpstr>Νευροενδοκρινολογία 1/2</vt:lpstr>
      <vt:lpstr>Νευροενδοκρινολογία 2/2</vt:lpstr>
      <vt:lpstr>Νευροέκκριση 1/2</vt:lpstr>
      <vt:lpstr>Νευροέκκριση 2/2</vt:lpstr>
      <vt:lpstr>Γενικά περί ορμονών </vt:lpstr>
      <vt:lpstr>Χημική σύσταση των ορμονών</vt:lpstr>
      <vt:lpstr>Πρωτεϊνικές ορμόνες 1/5</vt:lpstr>
      <vt:lpstr>Πρωτεϊνικές ορμόνες 2/5</vt:lpstr>
      <vt:lpstr>Πρωτεϊνικές ορμόνες 3/5</vt:lpstr>
      <vt:lpstr>Πρωτεϊνικές ορμόνες 4/5</vt:lpstr>
      <vt:lpstr>Πρωτεϊνικές ορμόνες 5/5</vt:lpstr>
      <vt:lpstr>Στεροειδείς ορμόνες 1/4</vt:lpstr>
      <vt:lpstr>Στεροειδείς ορμόνες 2/4</vt:lpstr>
      <vt:lpstr>Στεροειδείς ορμόνες 3/4</vt:lpstr>
      <vt:lpstr>Στεροειδείς ορμόνες 4/4</vt:lpstr>
      <vt:lpstr>Βιοσύνθεση στεροειδών 1/2</vt:lpstr>
      <vt:lpstr>Βιοσύνθεση στεροειδών 2/2</vt:lpstr>
      <vt:lpstr>Ενδοκυτταρική δράση των στεροειδών 1/2</vt:lpstr>
      <vt:lpstr>Ενδοκυτταρική δράση των στεροειδών 2/2</vt:lpstr>
      <vt:lpstr>Ορμόνες αμίνες</vt:lpstr>
      <vt:lpstr>Ορμόνες αμίνες - Ενδοκυτταρική δράση</vt:lpstr>
      <vt:lpstr>Ορμόνες υπόφυσης Πρόσθιος λοβός – Δράση 1/2</vt:lpstr>
      <vt:lpstr>Ορμόνες υπόφυσης Πρόσθιος λοβός – Δράση 2/2</vt:lpstr>
      <vt:lpstr>Ορμόνες υπόφυσης Οπίσθιος λοβός – Δράση</vt:lpstr>
      <vt:lpstr>Άλλες σημαντικές ορμόνες</vt:lpstr>
      <vt:lpstr>Θυρεοειδικές Ορμόνες 1/5</vt:lpstr>
      <vt:lpstr>Θυρεοειδικές Ορμόνες 2/5</vt:lpstr>
      <vt:lpstr>Θυρεοειδικές Ορμόνες 3/5</vt:lpstr>
      <vt:lpstr>Θυρεοειδικές Ορμόνες 4/5</vt:lpstr>
      <vt:lpstr>Θυρεοειδικές Ορμόνες 5/5</vt:lpstr>
      <vt:lpstr>Ρύθμιση της έκκρισης των ορμονών του θυρεοειδούς</vt:lpstr>
      <vt:lpstr>Βιολογικές δράσεις ορμονών του θυρεοειδούς</vt:lpstr>
      <vt:lpstr>Ορμόνες παγκρέατος: Ινσουλίνη 1/3</vt:lpstr>
      <vt:lpstr>Ορμόνες παγκρέατος: Ινσουλίνη 2/3</vt:lpstr>
      <vt:lpstr>Ορμόνες παγκρέατος: Ινσουλίνη 3/3</vt:lpstr>
      <vt:lpstr>Βιολογικές δράσεις ινσουλίνης (γενικά)</vt:lpstr>
      <vt:lpstr>Ορμόνες των επινεφριδίων – Κορτιζόλη 1/4</vt:lpstr>
      <vt:lpstr>Ορμόνες των επινεφριδίων – Κορτιζόλη 2/4</vt:lpstr>
      <vt:lpstr>Ορμόνες των επινεφριδίων – Κορτιζόλη 3/4</vt:lpstr>
      <vt:lpstr>Ορμόνες των επινεφριδίων – Κορτιζόλη 4/4</vt:lpstr>
      <vt:lpstr>Βιολογικές δράσεις γλυκοκορτικοειδών 1/2</vt:lpstr>
      <vt:lpstr>Βιολογικές δράσεις γλυκοκορτικοειδών 2/2</vt:lpstr>
      <vt:lpstr>Χρήσεις γλυκοκορτικοειδών 1/3</vt:lpstr>
      <vt:lpstr>Χρήσεις γλυκοκορτικοειδών 2/3</vt:lpstr>
      <vt:lpstr>Χρήσεις γλυκοκορτικοειδών 3/3</vt:lpstr>
      <vt:lpstr>Αλατοκορτικοειδή (αλδοστερόνη)</vt:lpstr>
      <vt:lpstr>Φυλετικές Ορμόνες (ή γεννητικές ή ορμόνες αναπαραγωγής) 1/2</vt:lpstr>
      <vt:lpstr>Φυλετικές Ορμόνες (ή γεννητικές ή ορμόνες αναπαραγωγής) 2/2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Φυσιολογία Ενδοκρινών Αδένων</dc:title>
  <dc:creator>opencourses@teiath.gr</dc:creator>
  <cp:lastModifiedBy>natasakar new</cp:lastModifiedBy>
  <cp:revision>23</cp:revision>
  <dcterms:created xsi:type="dcterms:W3CDTF">2014-10-09T11:48:55Z</dcterms:created>
  <dcterms:modified xsi:type="dcterms:W3CDTF">2015-02-13T10:33:46Z</dcterms:modified>
</cp:coreProperties>
</file>