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0"/>
  </p:notesMasterIdLst>
  <p:handoutMasterIdLst>
    <p:handoutMasterId r:id="rId3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57" r:id="rId24"/>
    <p:sldId id="262" r:id="rId25"/>
    <p:sldId id="264" r:id="rId26"/>
    <p:sldId id="265"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b="1" dirty="0" smtClean="0"/>
              <a:t>1</a:t>
            </a:r>
            <a:r>
              <a:rPr lang="el-GR" sz="2800" dirty="0" smtClean="0"/>
              <a:t>:</a:t>
            </a:r>
            <a:r>
              <a:rPr lang="en-US" sz="2800" dirty="0" smtClean="0"/>
              <a:t> </a:t>
            </a:r>
            <a:r>
              <a:rPr lang="el-GR" sz="2800" dirty="0" smtClean="0"/>
              <a:t>Αξιολόγηση της Μάθησης</a:t>
            </a:r>
            <a:endParaRPr lang="en-US" sz="2800" dirty="0" smtClean="0"/>
          </a:p>
          <a:p>
            <a:pPr>
              <a:spcBef>
                <a:spcPts val="0"/>
              </a:spcBef>
            </a:pPr>
            <a:r>
              <a:rPr lang="el-GR" sz="2400" dirty="0"/>
              <a:t>Ελένη Ευαγγέλου, Ευγενία </a:t>
            </a:r>
            <a:r>
              <a:rPr lang="el-GR" sz="2400" dirty="0" err="1"/>
              <a:t>Βλάχου</a:t>
            </a:r>
            <a:endParaRPr lang="el-GR" sz="2400" dirty="0"/>
          </a:p>
          <a:p>
            <a:pPr>
              <a:spcBef>
                <a:spcPts val="0"/>
              </a:spcBef>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διδακτικών στόχων</a:t>
            </a:r>
          </a:p>
        </p:txBody>
      </p:sp>
      <p:sp>
        <p:nvSpPr>
          <p:cNvPr id="3" name="Θέση περιεχομένου 2"/>
          <p:cNvSpPr>
            <a:spLocks noGrp="1"/>
          </p:cNvSpPr>
          <p:nvPr>
            <p:ph idx="1"/>
          </p:nvPr>
        </p:nvSpPr>
        <p:spPr/>
        <p:txBody>
          <a:bodyPr/>
          <a:lstStyle/>
          <a:p>
            <a:r>
              <a:rPr lang="el-GR" dirty="0"/>
              <a:t>Γνωστικός </a:t>
            </a:r>
            <a:r>
              <a:rPr lang="el-GR" dirty="0" smtClean="0"/>
              <a:t>Τομέας.</a:t>
            </a:r>
            <a:endParaRPr lang="el-GR" dirty="0"/>
          </a:p>
          <a:p>
            <a:r>
              <a:rPr lang="el-GR" dirty="0"/>
              <a:t>Συναισθηματικός </a:t>
            </a:r>
            <a:r>
              <a:rPr lang="el-GR" dirty="0" smtClean="0"/>
              <a:t>Τομέας.</a:t>
            </a:r>
            <a:endParaRPr lang="el-GR" dirty="0"/>
          </a:p>
          <a:p>
            <a:r>
              <a:rPr lang="el-GR" dirty="0"/>
              <a:t>Ψυχοκινητικός </a:t>
            </a:r>
            <a:r>
              <a:rPr lang="el-GR" dirty="0" smtClean="0"/>
              <a:t>Τομέας.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357931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Κατηγορίες στόχων γνωστικού τομέα</a:t>
            </a:r>
            <a:endParaRPr lang="el-GR" dirty="0"/>
          </a:p>
        </p:txBody>
      </p:sp>
      <p:sp>
        <p:nvSpPr>
          <p:cNvPr id="3" name="Θέση περιεχομένου 2"/>
          <p:cNvSpPr>
            <a:spLocks noGrp="1"/>
          </p:cNvSpPr>
          <p:nvPr>
            <p:ph idx="1"/>
          </p:nvPr>
        </p:nvSpPr>
        <p:spPr/>
        <p:txBody>
          <a:bodyPr/>
          <a:lstStyle/>
          <a:p>
            <a:r>
              <a:rPr lang="el-GR" dirty="0" smtClean="0"/>
              <a:t>Γνώση.</a:t>
            </a:r>
            <a:endParaRPr lang="el-GR" dirty="0"/>
          </a:p>
          <a:p>
            <a:r>
              <a:rPr lang="el-GR" dirty="0" smtClean="0"/>
              <a:t>Κατανόηση.</a:t>
            </a:r>
            <a:endParaRPr lang="el-GR" dirty="0"/>
          </a:p>
          <a:p>
            <a:r>
              <a:rPr lang="el-GR" dirty="0" smtClean="0"/>
              <a:t>Εφαρμογή.</a:t>
            </a:r>
            <a:endParaRPr lang="el-GR" dirty="0"/>
          </a:p>
          <a:p>
            <a:r>
              <a:rPr lang="el-GR" dirty="0" smtClean="0"/>
              <a:t>Ανάλυση.</a:t>
            </a:r>
            <a:endParaRPr lang="el-GR" dirty="0"/>
          </a:p>
          <a:p>
            <a:r>
              <a:rPr lang="el-GR" dirty="0" smtClean="0"/>
              <a:t>Σύνθεση.</a:t>
            </a:r>
            <a:endParaRPr lang="el-GR" dirty="0"/>
          </a:p>
          <a:p>
            <a:r>
              <a:rPr lang="el-GR" dirty="0" smtClean="0"/>
              <a:t>Αξιολόγηση.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63354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Κατηγορίες </a:t>
            </a:r>
            <a:r>
              <a:rPr lang="el-GR" dirty="0" smtClean="0"/>
              <a:t>στόχων συναισθηματικού τομέα</a:t>
            </a:r>
            <a:endParaRPr lang="el-GR" dirty="0"/>
          </a:p>
        </p:txBody>
      </p:sp>
      <p:sp>
        <p:nvSpPr>
          <p:cNvPr id="3" name="Θέση περιεχομένου 2"/>
          <p:cNvSpPr>
            <a:spLocks noGrp="1"/>
          </p:cNvSpPr>
          <p:nvPr>
            <p:ph idx="1"/>
          </p:nvPr>
        </p:nvSpPr>
        <p:spPr/>
        <p:txBody>
          <a:bodyPr/>
          <a:lstStyle/>
          <a:p>
            <a:r>
              <a:rPr lang="el-GR" dirty="0"/>
              <a:t>Πρόσληψη (συνειδητοποίηση, δεκτικότητα, εκλεκτικότητα</a:t>
            </a:r>
            <a:r>
              <a:rPr lang="el-GR" dirty="0" smtClean="0"/>
              <a:t>).</a:t>
            </a:r>
            <a:endParaRPr lang="el-GR" dirty="0"/>
          </a:p>
          <a:p>
            <a:r>
              <a:rPr lang="el-GR" dirty="0"/>
              <a:t>Ανταπόκριση (συγκατάθεση, θέληση για ανταπόκριση, ικανοποίηση από ανταπόκριση</a:t>
            </a:r>
            <a:r>
              <a:rPr lang="el-GR" dirty="0" smtClean="0"/>
              <a:t>).</a:t>
            </a:r>
            <a:endParaRPr lang="el-GR" dirty="0"/>
          </a:p>
          <a:p>
            <a:r>
              <a:rPr lang="el-GR" dirty="0"/>
              <a:t>Εκτίμηση Αξιών (αποδοχή, προτίμηση, δέσμευση</a:t>
            </a:r>
            <a:r>
              <a:rPr lang="el-GR" dirty="0" smtClean="0"/>
              <a:t>).</a:t>
            </a:r>
            <a:endParaRPr lang="el-GR" dirty="0"/>
          </a:p>
          <a:p>
            <a:r>
              <a:rPr lang="el-GR" dirty="0"/>
              <a:t>Οργάνωση αξιών (</a:t>
            </a:r>
            <a:r>
              <a:rPr lang="el-GR" dirty="0" err="1"/>
              <a:t>εννοιοποίηση</a:t>
            </a:r>
            <a:r>
              <a:rPr lang="el-GR" dirty="0"/>
              <a:t>, οργάνωση</a:t>
            </a:r>
            <a:r>
              <a:rPr lang="el-GR" dirty="0" smtClean="0"/>
              <a:t>).</a:t>
            </a:r>
            <a:endParaRPr lang="el-GR" dirty="0"/>
          </a:p>
          <a:p>
            <a:r>
              <a:rPr lang="el-GR" dirty="0"/>
              <a:t>Χαρακτηρισμός με βάση ένα σύστημα αξιών</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857832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Κατηγορίες </a:t>
            </a:r>
            <a:r>
              <a:rPr lang="el-GR" dirty="0" smtClean="0"/>
              <a:t>στόχων ψυχοκινητικού τομέα</a:t>
            </a:r>
            <a:endParaRPr lang="el-GR" dirty="0"/>
          </a:p>
        </p:txBody>
      </p:sp>
      <p:sp>
        <p:nvSpPr>
          <p:cNvPr id="3" name="Θέση περιεχομένου 2"/>
          <p:cNvSpPr>
            <a:spLocks noGrp="1"/>
          </p:cNvSpPr>
          <p:nvPr>
            <p:ph idx="1"/>
          </p:nvPr>
        </p:nvSpPr>
        <p:spPr/>
        <p:txBody>
          <a:bodyPr/>
          <a:lstStyle/>
          <a:p>
            <a:r>
              <a:rPr lang="el-GR" dirty="0"/>
              <a:t>Αντανακλαστικές </a:t>
            </a:r>
            <a:r>
              <a:rPr lang="el-GR" dirty="0" smtClean="0"/>
              <a:t>κινήσεις.</a:t>
            </a:r>
            <a:endParaRPr lang="el-GR" dirty="0"/>
          </a:p>
          <a:p>
            <a:r>
              <a:rPr lang="el-GR" dirty="0"/>
              <a:t>Βασικές θεμελιακές </a:t>
            </a:r>
            <a:r>
              <a:rPr lang="el-GR" dirty="0" smtClean="0"/>
              <a:t>κινήσεις.</a:t>
            </a:r>
            <a:endParaRPr lang="el-GR" dirty="0"/>
          </a:p>
          <a:p>
            <a:r>
              <a:rPr lang="el-GR" dirty="0"/>
              <a:t>Αντιληπτικές δεξιότητες (κιναισθητική διάκριση, οπτική και ακουστική διάκριση, συγχρονισμένες κινητικές δεξιότητες</a:t>
            </a:r>
            <a:r>
              <a:rPr lang="el-GR" dirty="0" smtClean="0"/>
              <a:t>).</a:t>
            </a:r>
            <a:endParaRPr lang="el-GR" dirty="0"/>
          </a:p>
          <a:p>
            <a:r>
              <a:rPr lang="el-GR" dirty="0"/>
              <a:t>Φυσικές ικανότητες (αντοχή, δύναμη, ευλυγισία</a:t>
            </a:r>
            <a:r>
              <a:rPr lang="el-GR" dirty="0" smtClean="0"/>
              <a:t>).</a:t>
            </a:r>
            <a:endParaRPr lang="el-GR" dirty="0"/>
          </a:p>
          <a:p>
            <a:r>
              <a:rPr lang="el-GR" dirty="0"/>
              <a:t>Κινήσεις </a:t>
            </a:r>
            <a:r>
              <a:rPr lang="el-GR" dirty="0" smtClean="0"/>
              <a:t>δεξιότητας.</a:t>
            </a:r>
            <a:endParaRPr lang="el-GR" dirty="0"/>
          </a:p>
          <a:p>
            <a:r>
              <a:rPr lang="el-GR" dirty="0"/>
              <a:t>Κινητική </a:t>
            </a:r>
            <a:r>
              <a:rPr lang="el-GR" dirty="0" smtClean="0"/>
              <a:t>επικοινωνία.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21602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a:t>
            </a:r>
            <a:r>
              <a:rPr lang="el-GR" dirty="0" smtClean="0"/>
              <a:t>αξιολόγησης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Αξιολόγηση με ερωτήσεις που προϋποθέτουν απαντήσεις τύπου ανάπτυξης ή τύπου γραπτών δοκιμίων</a:t>
            </a:r>
          </a:p>
          <a:p>
            <a:r>
              <a:rPr lang="el-GR" dirty="0"/>
              <a:t>Πλεονεκτήματα:</a:t>
            </a:r>
          </a:p>
          <a:p>
            <a:pPr marL="0" indent="0">
              <a:buNone/>
            </a:pPr>
            <a:r>
              <a:rPr lang="el-GR" dirty="0"/>
              <a:t>Ε</a:t>
            </a:r>
            <a:r>
              <a:rPr lang="el-GR" dirty="0" smtClean="0"/>
              <a:t>λεύθερη </a:t>
            </a:r>
            <a:r>
              <a:rPr lang="el-GR" dirty="0"/>
              <a:t>ανάπτυξη ιδεών, δυνατότητα αξιολόγησης της συνθετικής ικανότητας, ανάπτυξη πρωτότυπων ιδεών, αξιοποίηση φαντασίας και άλλων σχετικών γνωστικών δεξιοτήτων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756643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αξιολόγησης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r>
              <a:rPr lang="el-GR" dirty="0"/>
              <a:t>Αξιολόγηση με ερωτήσεις που προϋποθέτουν απαντήσεις τύπου ανάπτυξης ή τύπου γραπτών </a:t>
            </a:r>
            <a:r>
              <a:rPr lang="el-GR" dirty="0" smtClean="0"/>
              <a:t>δοκιμίων.</a:t>
            </a:r>
            <a:endParaRPr lang="el-GR" dirty="0"/>
          </a:p>
          <a:p>
            <a:r>
              <a:rPr lang="el-GR" dirty="0" smtClean="0"/>
              <a:t>Μειονεκτήματα.</a:t>
            </a:r>
            <a:endParaRPr lang="el-GR" dirty="0"/>
          </a:p>
          <a:p>
            <a:pPr lvl="1"/>
            <a:r>
              <a:rPr lang="el-GR" dirty="0"/>
              <a:t>χαμηλή εγκυρότητα,</a:t>
            </a:r>
          </a:p>
          <a:p>
            <a:pPr lvl="1"/>
            <a:r>
              <a:rPr lang="el-GR" dirty="0"/>
              <a:t> χαμηλή αξιοπιστία </a:t>
            </a:r>
            <a:r>
              <a:rPr lang="el-GR" dirty="0" err="1"/>
              <a:t>διαβαθμολογητή</a:t>
            </a:r>
            <a:r>
              <a:rPr lang="el-GR" dirty="0"/>
              <a:t>, </a:t>
            </a:r>
          </a:p>
          <a:p>
            <a:pPr lvl="1"/>
            <a:r>
              <a:rPr lang="el-GR" dirty="0"/>
              <a:t>δεν είναι ξεκάθαρες,</a:t>
            </a:r>
          </a:p>
          <a:p>
            <a:pPr lvl="1"/>
            <a:r>
              <a:rPr lang="el-GR" dirty="0" smtClean="0"/>
              <a:t>η </a:t>
            </a:r>
            <a:r>
              <a:rPr lang="el-GR" dirty="0"/>
              <a:t>διόρθωση χρονοβόρα και κουραστική,</a:t>
            </a:r>
          </a:p>
          <a:p>
            <a:pPr lvl="1"/>
            <a:r>
              <a:rPr lang="el-GR" dirty="0" smtClean="0"/>
              <a:t>κουραστική </a:t>
            </a:r>
            <a:r>
              <a:rPr lang="el-GR" dirty="0"/>
              <a:t>και για τους εκπαιδευόμενους,</a:t>
            </a:r>
          </a:p>
          <a:p>
            <a:pPr lvl="1"/>
            <a:r>
              <a:rPr lang="el-GR" dirty="0" smtClean="0"/>
              <a:t>η </a:t>
            </a:r>
            <a:r>
              <a:rPr lang="el-GR" dirty="0"/>
              <a:t>βαθμολογία επηρεάζεται από τη γραφική ικανότητα τους,</a:t>
            </a:r>
          </a:p>
          <a:p>
            <a:pPr lvl="1"/>
            <a:r>
              <a:rPr lang="el-GR" dirty="0" smtClean="0"/>
              <a:t>δίνεται </a:t>
            </a:r>
            <a:r>
              <a:rPr lang="el-GR" dirty="0"/>
              <a:t>περιθώριο επιλογής </a:t>
            </a:r>
            <a:r>
              <a:rPr lang="el-GR" dirty="0" smtClean="0"/>
              <a:t>.</a:t>
            </a:r>
            <a:endParaRPr lang="el-GR" dirty="0"/>
          </a:p>
          <a:p>
            <a:r>
              <a:rPr lang="el-GR" dirty="0"/>
              <a:t>Αξιολόγηση με τη χρήση κλινικών σεναρίων μελέτης </a:t>
            </a:r>
            <a:r>
              <a:rPr lang="el-GR" dirty="0" smtClean="0"/>
              <a:t>περιπτώσεων.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182758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Αντικειμενικές </a:t>
            </a:r>
            <a:r>
              <a:rPr lang="el-GR" dirty="0" smtClean="0"/>
              <a:t>δοκιμασίες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Ερωτήσεις πολλαπλής </a:t>
            </a:r>
            <a:r>
              <a:rPr lang="el-GR" dirty="0" smtClean="0"/>
              <a:t>επιλογής.</a:t>
            </a:r>
            <a:endParaRPr lang="el-GR" dirty="0"/>
          </a:p>
          <a:p>
            <a:r>
              <a:rPr lang="el-GR" dirty="0"/>
              <a:t>Ερωτήσεις διαζευκτικής απάντησης ή του τύπου «σωστό-λάθος</a:t>
            </a:r>
            <a:r>
              <a:rPr lang="el-GR" dirty="0" smtClean="0"/>
              <a:t>».</a:t>
            </a:r>
            <a:endParaRPr lang="el-GR" dirty="0"/>
          </a:p>
          <a:p>
            <a:r>
              <a:rPr lang="el-GR" dirty="0"/>
              <a:t>Ερωτήσεις </a:t>
            </a:r>
            <a:r>
              <a:rPr lang="el-GR" dirty="0" smtClean="0"/>
              <a:t>σύζευξης.</a:t>
            </a:r>
            <a:endParaRPr lang="el-GR" dirty="0"/>
          </a:p>
          <a:p>
            <a:r>
              <a:rPr lang="el-GR" dirty="0"/>
              <a:t>Ερωτήσεις συμπλήρωσης </a:t>
            </a:r>
            <a:r>
              <a:rPr lang="el-GR" dirty="0" smtClean="0"/>
              <a:t>κενού.</a:t>
            </a:r>
            <a:endParaRPr lang="el-GR" dirty="0"/>
          </a:p>
          <a:p>
            <a:r>
              <a:rPr lang="el-GR" dirty="0"/>
              <a:t>Ερωτήσεις σύντομης </a:t>
            </a:r>
            <a:r>
              <a:rPr lang="el-GR" dirty="0" smtClean="0"/>
              <a:t>ανάπτυξης.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562485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Αντικειμενικές δοκιμασίες </a:t>
            </a:r>
            <a:r>
              <a:rPr lang="el-GR" sz="3200"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dirty="0"/>
              <a:t>Πλεονεκτήματα</a:t>
            </a:r>
          </a:p>
          <a:p>
            <a:r>
              <a:rPr lang="el-GR" dirty="0"/>
              <a:t>Υψηλή </a:t>
            </a:r>
            <a:r>
              <a:rPr lang="el-GR" dirty="0" smtClean="0"/>
              <a:t>εγκυρότητα,</a:t>
            </a:r>
            <a:endParaRPr lang="el-GR" dirty="0"/>
          </a:p>
          <a:p>
            <a:r>
              <a:rPr lang="el-GR" dirty="0"/>
              <a:t>Κριτήρια </a:t>
            </a:r>
            <a:r>
              <a:rPr lang="el-GR" dirty="0" smtClean="0"/>
              <a:t>ομοιόμορφα,</a:t>
            </a:r>
            <a:endParaRPr lang="el-GR" dirty="0"/>
          </a:p>
          <a:p>
            <a:r>
              <a:rPr lang="el-GR" dirty="0"/>
              <a:t>Αποφεύγεται η </a:t>
            </a:r>
            <a:r>
              <a:rPr lang="el-GR" dirty="0" smtClean="0"/>
              <a:t>κόπωση,</a:t>
            </a:r>
            <a:endParaRPr lang="el-GR" dirty="0"/>
          </a:p>
          <a:p>
            <a:r>
              <a:rPr lang="el-GR" dirty="0"/>
              <a:t>Αξιοπιστία στη </a:t>
            </a:r>
            <a:r>
              <a:rPr lang="el-GR" dirty="0" smtClean="0"/>
              <a:t>βαθμολόγηση,</a:t>
            </a:r>
            <a:endParaRPr lang="el-GR" dirty="0"/>
          </a:p>
          <a:p>
            <a:r>
              <a:rPr lang="el-GR" dirty="0"/>
              <a:t>Ταχύτητα στη </a:t>
            </a:r>
            <a:r>
              <a:rPr lang="el-GR" dirty="0" smtClean="0"/>
              <a:t>βαθμολόγηση,</a:t>
            </a:r>
            <a:endParaRPr lang="el-GR" dirty="0"/>
          </a:p>
          <a:p>
            <a:r>
              <a:rPr lang="el-GR" dirty="0"/>
              <a:t>Φύλαξη σε τράπεζα </a:t>
            </a:r>
            <a:r>
              <a:rPr lang="el-GR" dirty="0" smtClean="0"/>
              <a:t>θεμάτων,</a:t>
            </a:r>
            <a:endParaRPr lang="el-GR" dirty="0"/>
          </a:p>
          <a:p>
            <a:r>
              <a:rPr lang="el-GR" dirty="0"/>
              <a:t>Εξέταση μεγάλου αριθμού </a:t>
            </a:r>
            <a:r>
              <a:rPr lang="el-GR" dirty="0" smtClean="0"/>
              <a:t>ατόμων.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00882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Αντικειμενικές δοκιμασίες </a:t>
            </a:r>
            <a:r>
              <a:rPr lang="el-GR" sz="3200" b="0" dirty="0" smtClean="0"/>
              <a:t>3/3</a:t>
            </a:r>
            <a:endParaRPr lang="el-GR" dirty="0"/>
          </a:p>
        </p:txBody>
      </p:sp>
      <p:sp>
        <p:nvSpPr>
          <p:cNvPr id="3" name="Θέση περιεχομένου 2"/>
          <p:cNvSpPr>
            <a:spLocks noGrp="1"/>
          </p:cNvSpPr>
          <p:nvPr>
            <p:ph idx="1"/>
          </p:nvPr>
        </p:nvSpPr>
        <p:spPr/>
        <p:txBody>
          <a:bodyPr/>
          <a:lstStyle/>
          <a:p>
            <a:pPr marL="0" indent="0">
              <a:buNone/>
            </a:pPr>
            <a:r>
              <a:rPr lang="el-GR" dirty="0"/>
              <a:t>Μειονεκτήματα</a:t>
            </a:r>
          </a:p>
          <a:p>
            <a:r>
              <a:rPr lang="el-GR" dirty="0"/>
              <a:t>Η προετοιμασία καλών ερωτήσεων απαιτεί χρόνο και δεξιότητα </a:t>
            </a:r>
            <a:r>
              <a:rPr lang="el-GR" dirty="0" smtClean="0"/>
              <a:t>εκπαιδευτικού. </a:t>
            </a:r>
            <a:endParaRPr lang="el-GR" dirty="0"/>
          </a:p>
          <a:p>
            <a:r>
              <a:rPr lang="el-GR" dirty="0"/>
              <a:t>Οι σπουδαστές μπορεί να «μαντέψουν» την </a:t>
            </a:r>
            <a:r>
              <a:rPr lang="el-GR" dirty="0" smtClean="0"/>
              <a:t>απάντηση.</a:t>
            </a:r>
            <a:endParaRPr lang="el-GR" dirty="0"/>
          </a:p>
          <a:p>
            <a:r>
              <a:rPr lang="el-GR" dirty="0"/>
              <a:t>Δεν είναι απαραίτητη η έκφραση με </a:t>
            </a:r>
            <a:r>
              <a:rPr lang="el-GR" dirty="0" smtClean="0"/>
              <a:t>λόγο.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59874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Γενικοί κ</a:t>
            </a:r>
            <a:r>
              <a:rPr lang="el-GR" dirty="0" smtClean="0"/>
              <a:t>ανόνες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Ακρίβεια και σαφήνεια στη </a:t>
            </a:r>
            <a:r>
              <a:rPr lang="el-GR" dirty="0" smtClean="0"/>
              <a:t>διατύπωση.</a:t>
            </a:r>
            <a:endParaRPr lang="el-GR" dirty="0"/>
          </a:p>
          <a:p>
            <a:r>
              <a:rPr lang="el-GR" dirty="0"/>
              <a:t>Η δυσκολία των ερωτήσεων να ανταποκρίνονται στο μέσο βαθμό ικανότητας των </a:t>
            </a:r>
            <a:r>
              <a:rPr lang="el-GR" dirty="0" smtClean="0"/>
              <a:t>μαθητών.</a:t>
            </a:r>
            <a:endParaRPr lang="el-GR" dirty="0"/>
          </a:p>
          <a:p>
            <a:r>
              <a:rPr lang="el-GR" dirty="0"/>
              <a:t>Αποφυγή λεπτομερειών ή εξεζητημένων </a:t>
            </a:r>
            <a:r>
              <a:rPr lang="el-GR" dirty="0" smtClean="0"/>
              <a:t>θεμάτων.</a:t>
            </a:r>
            <a:endParaRPr lang="el-GR" dirty="0"/>
          </a:p>
          <a:p>
            <a:r>
              <a:rPr lang="el-GR" dirty="0"/>
              <a:t>Ο ερωτήσεις πρέπει να είναι </a:t>
            </a:r>
            <a:r>
              <a:rPr lang="el-GR" dirty="0" smtClean="0"/>
              <a:t>αυτοτελείς.</a:t>
            </a:r>
            <a:endParaRPr lang="el-GR" dirty="0"/>
          </a:p>
          <a:p>
            <a:r>
              <a:rPr lang="el-GR" dirty="0"/>
              <a:t>Να μην προδίδεται η ορθή </a:t>
            </a:r>
            <a:r>
              <a:rPr lang="el-GR" dirty="0" smtClean="0"/>
              <a:t>απάντηση.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493401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Έννοιες</a:t>
            </a:r>
          </a:p>
        </p:txBody>
      </p:sp>
      <p:sp>
        <p:nvSpPr>
          <p:cNvPr id="3" name="Θέση περιεχομένου 2"/>
          <p:cNvSpPr>
            <a:spLocks noGrp="1"/>
          </p:cNvSpPr>
          <p:nvPr>
            <p:ph idx="1"/>
          </p:nvPr>
        </p:nvSpPr>
        <p:spPr/>
        <p:txBody>
          <a:bodyPr/>
          <a:lstStyle/>
          <a:p>
            <a:r>
              <a:rPr lang="el-GR" dirty="0"/>
              <a:t>Η αξιολόγηση είναι η απόδοση μιας ορισμένης αξίας σε κάποιο πρόσωπο ή πράγμα με βάση συγκεκριμένα, σαφή και προκαθορισμένα κριτήρια και μέθοδο εκτιμήσεως.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875942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Γενικοί κανόνες </a:t>
            </a:r>
            <a:r>
              <a:rPr lang="el-GR" sz="3200" b="0" dirty="0" smtClean="0"/>
              <a:t>2/3</a:t>
            </a:r>
            <a:endParaRPr lang="el-GR" dirty="0"/>
          </a:p>
        </p:txBody>
      </p:sp>
      <p:sp>
        <p:nvSpPr>
          <p:cNvPr id="3" name="Θέση περιεχομένου 2"/>
          <p:cNvSpPr>
            <a:spLocks noGrp="1"/>
          </p:cNvSpPr>
          <p:nvPr>
            <p:ph idx="1"/>
          </p:nvPr>
        </p:nvSpPr>
        <p:spPr/>
        <p:txBody>
          <a:bodyPr/>
          <a:lstStyle/>
          <a:p>
            <a:r>
              <a:rPr lang="el-GR" dirty="0"/>
              <a:t>Οι ερωτήσεις πρέπει να καλύπτουν όσο το δυνατόν περισσότερη έκταση της προς εξέταση </a:t>
            </a:r>
            <a:r>
              <a:rPr lang="el-GR" dirty="0" smtClean="0"/>
              <a:t>ύλης.</a:t>
            </a:r>
            <a:endParaRPr lang="el-GR" dirty="0"/>
          </a:p>
          <a:p>
            <a:r>
              <a:rPr lang="el-GR" dirty="0"/>
              <a:t>Αποφυγή αρνητικής </a:t>
            </a:r>
            <a:r>
              <a:rPr lang="el-GR" dirty="0" smtClean="0"/>
              <a:t>διατύπωσης.</a:t>
            </a:r>
            <a:endParaRPr lang="el-GR" dirty="0"/>
          </a:p>
          <a:p>
            <a:r>
              <a:rPr lang="el-GR" dirty="0"/>
              <a:t>Συμφωνία αυτού που διδάχθηκε με αυτό που </a:t>
            </a:r>
            <a:r>
              <a:rPr lang="el-GR" dirty="0" smtClean="0"/>
              <a:t>εξετάζεται.</a:t>
            </a:r>
            <a:endParaRPr lang="el-GR" dirty="0"/>
          </a:p>
          <a:p>
            <a:r>
              <a:rPr lang="el-GR" dirty="0"/>
              <a:t>Στόχος η διανοητική επεξεργασία και όχι η </a:t>
            </a:r>
            <a:r>
              <a:rPr lang="el-GR" dirty="0" smtClean="0"/>
              <a:t>απομνημόνευση.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720022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Γενικοί κανόνες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Η σειρά των ερωτήσεων να μην ακολουθεί τη διάταξη της ύλης του </a:t>
            </a:r>
            <a:r>
              <a:rPr lang="el-GR" dirty="0" smtClean="0"/>
              <a:t>βιβλίου.</a:t>
            </a:r>
            <a:endParaRPr lang="el-GR" dirty="0"/>
          </a:p>
          <a:p>
            <a:r>
              <a:rPr lang="el-GR" dirty="0"/>
              <a:t>Πρέπει να αποφεύγονται οι ίδιες ερωτήσεις όταν οι εξετάσεις δεν απέχουν χρονικά μεταξύ </a:t>
            </a:r>
            <a:r>
              <a:rPr lang="el-GR" dirty="0" smtClean="0"/>
              <a:t>τους.</a:t>
            </a:r>
            <a:endParaRPr lang="el-GR" dirty="0"/>
          </a:p>
          <a:p>
            <a:r>
              <a:rPr lang="el-GR" dirty="0"/>
              <a:t>Οι ερωτήσεις πρέπει να είναι διαβαθμισμένης δυσκολίας και να προτάσσονται οι </a:t>
            </a:r>
            <a:r>
              <a:rPr lang="el-GR" dirty="0" smtClean="0"/>
              <a:t>εύκολες.</a:t>
            </a:r>
            <a:endParaRPr lang="el-GR" dirty="0"/>
          </a:p>
          <a:p>
            <a:r>
              <a:rPr lang="el-GR" dirty="0"/>
              <a:t>Πρέπει να δίνονται διευκρινίσεις, όπου αυτό είναι </a:t>
            </a:r>
            <a:r>
              <a:rPr lang="el-GR" dirty="0" smtClean="0"/>
              <a:t>αναγκαίο.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19518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Ερωτήσεις σύντομης ανάπτυξης</a:t>
            </a:r>
          </a:p>
        </p:txBody>
      </p:sp>
      <p:sp>
        <p:nvSpPr>
          <p:cNvPr id="3" name="Θέση περιεχομένου 2"/>
          <p:cNvSpPr>
            <a:spLocks noGrp="1"/>
          </p:cNvSpPr>
          <p:nvPr>
            <p:ph idx="1"/>
          </p:nvPr>
        </p:nvSpPr>
        <p:spPr/>
        <p:txBody>
          <a:bodyPr/>
          <a:lstStyle/>
          <a:p>
            <a:r>
              <a:rPr lang="el-GR" dirty="0"/>
              <a:t>Πλεονεκτήματα: αντικειμενικότητα στην αξιολόγηση, έλεγχος μεγάλου μέρους της ύλης, οικονομία </a:t>
            </a:r>
            <a:r>
              <a:rPr lang="el-GR" dirty="0" smtClean="0"/>
              <a:t>χρόνου.</a:t>
            </a:r>
            <a:endParaRPr lang="el-GR" dirty="0"/>
          </a:p>
          <a:p>
            <a:r>
              <a:rPr lang="el-GR" dirty="0"/>
              <a:t>Μειονεκτήματα: απαιτείται αυξημένη κριτική ικανότητα, υποκειμενικότητα βαθμολογίας, γλωσσική </a:t>
            </a:r>
            <a:r>
              <a:rPr lang="el-GR" dirty="0" smtClean="0"/>
              <a:t>ικανότητα.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07825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smtClean="0">
                <a:solidFill>
                  <a:srgbClr val="820000"/>
                </a:solidFill>
              </a:rPr>
              <a:t>Ευχαριστώ!!!</a:t>
            </a:r>
            <a:endParaRPr lang="el-GR" b="1" dirty="0">
              <a:solidFill>
                <a:srgbClr val="820000"/>
              </a:solidFill>
            </a:endParaRPr>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11</a:t>
            </a:r>
            <a:r>
              <a:rPr lang="en-US" sz="2000" dirty="0" smtClean="0"/>
              <a:t>:</a:t>
            </a:r>
            <a:r>
              <a:rPr lang="el-GR" sz="2000" dirty="0" smtClean="0"/>
              <a:t> </a:t>
            </a:r>
            <a:r>
              <a:rPr lang="el-GR" sz="2000" dirty="0"/>
              <a:t>Αξιολόγηση της </a:t>
            </a:r>
            <a:r>
              <a:rPr lang="el-GR" sz="2000" dirty="0" smtClean="0"/>
              <a:t>Μάθησης».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Βασικά χαρακτηριστικά</a:t>
            </a:r>
          </a:p>
        </p:txBody>
      </p:sp>
      <p:sp>
        <p:nvSpPr>
          <p:cNvPr id="3" name="Θέση περιεχομένου 2"/>
          <p:cNvSpPr>
            <a:spLocks noGrp="1"/>
          </p:cNvSpPr>
          <p:nvPr>
            <p:ph idx="1"/>
          </p:nvPr>
        </p:nvSpPr>
        <p:spPr/>
        <p:txBody>
          <a:bodyPr/>
          <a:lstStyle/>
          <a:p>
            <a:r>
              <a:rPr lang="el-GR" dirty="0"/>
              <a:t>Αξιολόγηση των εκπαιδευομένων σε σχέση με τους στόχους/ σκοπούς /</a:t>
            </a:r>
            <a:r>
              <a:rPr lang="el-GR" dirty="0" smtClean="0"/>
              <a:t>αποτελέσματα. </a:t>
            </a:r>
            <a:endParaRPr lang="el-GR" dirty="0"/>
          </a:p>
          <a:p>
            <a:r>
              <a:rPr lang="el-GR" dirty="0"/>
              <a:t>Αναπόσπαστο μέρος της εκπαιδευτικής διαδικασίας και όχι απλώς ένα μέτρο μέτρησης της </a:t>
            </a:r>
            <a:r>
              <a:rPr lang="el-GR" dirty="0" smtClean="0"/>
              <a:t>επίτευξης.</a:t>
            </a:r>
            <a:endParaRPr lang="el-GR" dirty="0"/>
          </a:p>
          <a:p>
            <a:r>
              <a:rPr lang="el-GR" dirty="0"/>
              <a:t>Ενθάρρυνση της </a:t>
            </a:r>
            <a:r>
              <a:rPr lang="el-GR" dirty="0" err="1" smtClean="0"/>
              <a:t>αυτοαξιολόγησης</a:t>
            </a:r>
            <a:r>
              <a:rPr lang="el-GR" dirty="0" smtClean="0"/>
              <a:t>.</a:t>
            </a:r>
            <a:endParaRPr lang="el-GR" dirty="0"/>
          </a:p>
          <a:p>
            <a:pPr marL="0" indent="0" algn="ctr">
              <a:spcBef>
                <a:spcPts val="3000"/>
              </a:spcBef>
              <a:buNone/>
            </a:pPr>
            <a:r>
              <a:rPr lang="el-GR" dirty="0" smtClean="0"/>
              <a:t>«Αν </a:t>
            </a:r>
            <a:r>
              <a:rPr lang="el-GR" dirty="0"/>
              <a:t>μια χρονιά δεν διεξέλθω όλο το πρόγραμμα διδασκαλίας κανείς δεν θα παραπονεθεί, αλλά αν αποφασίσω να μην κάνω εξετάσεις ή να περάσω όλο τον κόσμο, αυτό θα προκαλέσει κατακραυγή». </a:t>
            </a:r>
            <a:r>
              <a:rPr lang="el-GR" dirty="0" err="1" smtClean="0"/>
              <a:t>Bernard</a:t>
            </a:r>
            <a:r>
              <a:rPr lang="el-GR" dirty="0" smtClean="0"/>
              <a:t> </a:t>
            </a:r>
            <a:r>
              <a:rPr lang="el-GR" dirty="0" err="1"/>
              <a:t>Diu</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71078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Εκπαιδευτική αξιολόγηση</a:t>
            </a:r>
          </a:p>
        </p:txBody>
      </p:sp>
      <p:sp>
        <p:nvSpPr>
          <p:cNvPr id="3" name="Θέση περιεχομένου 2"/>
          <p:cNvSpPr>
            <a:spLocks noGrp="1"/>
          </p:cNvSpPr>
          <p:nvPr>
            <p:ph idx="1"/>
          </p:nvPr>
        </p:nvSpPr>
        <p:spPr/>
        <p:txBody>
          <a:bodyPr/>
          <a:lstStyle/>
          <a:p>
            <a:pPr marL="0" indent="0">
              <a:buNone/>
            </a:pPr>
            <a:r>
              <a:rPr lang="el-GR" dirty="0"/>
              <a:t>Περιλαμβάνει</a:t>
            </a:r>
            <a:r>
              <a:rPr lang="el-GR" dirty="0" smtClean="0"/>
              <a:t>:</a:t>
            </a:r>
            <a:endParaRPr lang="el-GR" dirty="0"/>
          </a:p>
          <a:p>
            <a:r>
              <a:rPr lang="el-GR" dirty="0"/>
              <a:t>Έλεγχο προόδου </a:t>
            </a:r>
            <a:r>
              <a:rPr lang="el-GR" dirty="0" smtClean="0"/>
              <a:t>μαθητών.</a:t>
            </a:r>
            <a:endParaRPr lang="el-GR" dirty="0"/>
          </a:p>
          <a:p>
            <a:r>
              <a:rPr lang="el-GR" dirty="0"/>
              <a:t>Έλεγχο της λειτουργικότητας του συστήματος: τρόπος οργάνωσης, εκπαιδευτικά προγράμματα, παιδαγωγικές μέθοδοι, διδακτικό και διοικητικό </a:t>
            </a:r>
            <a:r>
              <a:rPr lang="el-GR" dirty="0" smtClean="0"/>
              <a:t>προσωπικό.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06222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αξιολόγησης της επίδοσης</a:t>
            </a:r>
          </a:p>
        </p:txBody>
      </p:sp>
      <p:sp>
        <p:nvSpPr>
          <p:cNvPr id="3" name="Θέση περιεχομένου 2"/>
          <p:cNvSpPr>
            <a:spLocks noGrp="1"/>
          </p:cNvSpPr>
          <p:nvPr>
            <p:ph idx="1"/>
          </p:nvPr>
        </p:nvSpPr>
        <p:spPr/>
        <p:txBody>
          <a:bodyPr/>
          <a:lstStyle/>
          <a:p>
            <a:r>
              <a:rPr lang="el-GR" dirty="0"/>
              <a:t>Επεισοδιακή </a:t>
            </a:r>
            <a:r>
              <a:rPr lang="el-GR" dirty="0" smtClean="0"/>
              <a:t>αξιολόγηση.</a:t>
            </a:r>
            <a:endParaRPr lang="el-GR" dirty="0"/>
          </a:p>
          <a:p>
            <a:r>
              <a:rPr lang="el-GR" dirty="0" smtClean="0"/>
              <a:t>Συνεχής.</a:t>
            </a:r>
            <a:endParaRPr lang="el-GR" dirty="0"/>
          </a:p>
          <a:p>
            <a:r>
              <a:rPr lang="el-GR" dirty="0" smtClean="0"/>
              <a:t>Ενδιάμεση.</a:t>
            </a:r>
            <a:endParaRPr lang="el-GR" dirty="0"/>
          </a:p>
          <a:p>
            <a:r>
              <a:rPr lang="el-GR" dirty="0"/>
              <a:t>Τελική ή </a:t>
            </a:r>
            <a:r>
              <a:rPr lang="el-GR" dirty="0" smtClean="0"/>
              <a:t>συνολική.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840949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εξεταστικών δοκιμασιών</a:t>
            </a:r>
          </a:p>
        </p:txBody>
      </p:sp>
      <p:sp>
        <p:nvSpPr>
          <p:cNvPr id="3" name="Θέση περιεχομένου 2"/>
          <p:cNvSpPr>
            <a:spLocks noGrp="1"/>
          </p:cNvSpPr>
          <p:nvPr>
            <p:ph idx="1"/>
          </p:nvPr>
        </p:nvSpPr>
        <p:spPr/>
        <p:txBody>
          <a:bodyPr/>
          <a:lstStyle/>
          <a:p>
            <a:r>
              <a:rPr lang="el-GR" dirty="0"/>
              <a:t>Τρόπος : γραπτές ή </a:t>
            </a:r>
            <a:r>
              <a:rPr lang="el-GR" dirty="0" smtClean="0"/>
              <a:t>προφορικές.</a:t>
            </a:r>
            <a:endParaRPr lang="el-GR" dirty="0"/>
          </a:p>
          <a:p>
            <a:r>
              <a:rPr lang="el-GR" dirty="0"/>
              <a:t>Χρόνος: καθημερινές, διμηνιαίες, ετήσιες κ.λπ. </a:t>
            </a:r>
          </a:p>
          <a:p>
            <a:r>
              <a:rPr lang="el-GR" dirty="0"/>
              <a:t>Σκοπιμότητα: εισαγωγικές, κατατακτήριες, απολυτήριες, πτυχιακές κ.λπ.</a:t>
            </a:r>
          </a:p>
          <a:p>
            <a:r>
              <a:rPr lang="el-GR" dirty="0"/>
              <a:t>Αριθμός </a:t>
            </a:r>
            <a:r>
              <a:rPr lang="el-GR" dirty="0" err="1"/>
              <a:t>εξεταζομένων</a:t>
            </a:r>
            <a:r>
              <a:rPr lang="el-GR" dirty="0"/>
              <a:t>: ατομικές, </a:t>
            </a:r>
            <a:r>
              <a:rPr lang="el-GR" dirty="0" smtClean="0"/>
              <a:t>ομαδικές.</a:t>
            </a:r>
            <a:endParaRPr lang="el-GR" dirty="0"/>
          </a:p>
          <a:p>
            <a:r>
              <a:rPr lang="el-GR" dirty="0"/>
              <a:t>Ως προς την έκταση: εθνικές, </a:t>
            </a:r>
            <a:r>
              <a:rPr lang="el-GR" dirty="0" err="1"/>
              <a:t>ενδοσχολικές</a:t>
            </a:r>
            <a:r>
              <a:rPr lang="el-GR" dirty="0"/>
              <a:t> κ.λπ.</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70595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εξεταστικών μεθόδων</a:t>
            </a:r>
          </a:p>
        </p:txBody>
      </p:sp>
      <p:sp>
        <p:nvSpPr>
          <p:cNvPr id="3" name="Θέση περιεχομένου 2"/>
          <p:cNvSpPr>
            <a:spLocks noGrp="1"/>
          </p:cNvSpPr>
          <p:nvPr>
            <p:ph idx="1"/>
          </p:nvPr>
        </p:nvSpPr>
        <p:spPr/>
        <p:txBody>
          <a:bodyPr/>
          <a:lstStyle/>
          <a:p>
            <a:r>
              <a:rPr lang="el-GR" dirty="0"/>
              <a:t>Εξετάσεις ελεύθερης </a:t>
            </a:r>
            <a:r>
              <a:rPr lang="el-GR" dirty="0" smtClean="0"/>
              <a:t>απάντησης.</a:t>
            </a:r>
            <a:endParaRPr lang="el-GR" dirty="0"/>
          </a:p>
          <a:p>
            <a:r>
              <a:rPr lang="el-GR" dirty="0"/>
              <a:t>Αντικειμενικά τεστ </a:t>
            </a:r>
            <a:r>
              <a:rPr lang="el-GR" dirty="0" smtClean="0"/>
              <a:t>επίδοσης.</a:t>
            </a:r>
            <a:endParaRPr lang="el-GR" dirty="0"/>
          </a:p>
          <a:p>
            <a:r>
              <a:rPr lang="el-GR" dirty="0"/>
              <a:t>Μεικτή μέθοδος (συνδυασμός των δύο προηγούμενων</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255957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εξεταστικής δοκιμασίας</a:t>
            </a:r>
          </a:p>
        </p:txBody>
      </p:sp>
      <p:sp>
        <p:nvSpPr>
          <p:cNvPr id="3" name="Θέση περιεχομένου 2"/>
          <p:cNvSpPr>
            <a:spLocks noGrp="1"/>
          </p:cNvSpPr>
          <p:nvPr>
            <p:ph idx="1"/>
          </p:nvPr>
        </p:nvSpPr>
        <p:spPr/>
        <p:txBody>
          <a:bodyPr/>
          <a:lstStyle/>
          <a:p>
            <a:r>
              <a:rPr lang="el-GR" dirty="0"/>
              <a:t>Καθορισμός του περιεχομένου και των αντικειμενικών στόχων της </a:t>
            </a:r>
            <a:r>
              <a:rPr lang="el-GR" dirty="0" smtClean="0"/>
              <a:t>εξέτασης.</a:t>
            </a:r>
            <a:endParaRPr lang="el-GR" dirty="0"/>
          </a:p>
          <a:p>
            <a:r>
              <a:rPr lang="el-GR" dirty="0"/>
              <a:t>Επιλογή εξεταστικής </a:t>
            </a:r>
            <a:r>
              <a:rPr lang="el-GR" dirty="0" smtClean="0"/>
              <a:t>μεθόδου.</a:t>
            </a:r>
            <a:endParaRPr lang="el-GR" dirty="0"/>
          </a:p>
          <a:p>
            <a:r>
              <a:rPr lang="el-GR" dirty="0"/>
              <a:t>Ανάλυση και έλεγχος της </a:t>
            </a:r>
            <a:r>
              <a:rPr lang="el-GR" dirty="0" err="1"/>
              <a:t>καταλληλότητας</a:t>
            </a:r>
            <a:r>
              <a:rPr lang="el-GR" dirty="0"/>
              <a:t> των </a:t>
            </a:r>
            <a:r>
              <a:rPr lang="el-GR" dirty="0" smtClean="0"/>
              <a:t>ερωτήσεων.</a:t>
            </a:r>
            <a:endParaRPr lang="el-GR" dirty="0"/>
          </a:p>
          <a:p>
            <a:r>
              <a:rPr lang="el-GR" dirty="0"/>
              <a:t>Τελική διαμόρφωση του εξεταστικού μέσου, σύνταξη οδηγιών και βαθμονόμηση </a:t>
            </a:r>
            <a:r>
              <a:rPr lang="el-GR" dirty="0" smtClean="0"/>
              <a:t>ερωτήσεων.</a:t>
            </a:r>
            <a:endParaRPr lang="el-GR" dirty="0"/>
          </a:p>
          <a:p>
            <a:r>
              <a:rPr lang="el-GR" dirty="0"/>
              <a:t>Στάθμιση </a:t>
            </a:r>
            <a:r>
              <a:rPr lang="el-GR" dirty="0" smtClean="0"/>
              <a:t>δοκιμασίας.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13561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Χαρακτηριστικά μιας καλής αξιολόγησης</a:t>
            </a:r>
          </a:p>
        </p:txBody>
      </p:sp>
      <p:sp>
        <p:nvSpPr>
          <p:cNvPr id="3" name="Θέση περιεχομένου 2"/>
          <p:cNvSpPr>
            <a:spLocks noGrp="1"/>
          </p:cNvSpPr>
          <p:nvPr>
            <p:ph idx="1"/>
          </p:nvPr>
        </p:nvSpPr>
        <p:spPr/>
        <p:txBody>
          <a:bodyPr/>
          <a:lstStyle/>
          <a:p>
            <a:r>
              <a:rPr lang="el-GR" dirty="0"/>
              <a:t>Εγκυρότητα (καλύπτει όσο το δυνατόν περισσότερη ύλη, περισσότερες γνωστικές δεξιότητες</a:t>
            </a:r>
            <a:r>
              <a:rPr lang="el-GR" dirty="0" smtClean="0"/>
              <a:t>).</a:t>
            </a:r>
            <a:endParaRPr lang="el-GR" dirty="0"/>
          </a:p>
          <a:p>
            <a:r>
              <a:rPr lang="el-GR" dirty="0"/>
              <a:t>Αξιοπιστία (ίδιο αποτέλεσμα όσες φορές εφαρμόζεται</a:t>
            </a:r>
            <a:r>
              <a:rPr lang="el-GR" dirty="0" smtClean="0"/>
              <a:t>).</a:t>
            </a:r>
            <a:endParaRPr lang="el-GR" dirty="0"/>
          </a:p>
          <a:p>
            <a:r>
              <a:rPr lang="el-GR" dirty="0"/>
              <a:t>Αντικειμενικότητα (ανεξάρτητη από άσχετους προς την αξία του κρινόμενου παράγοντες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2334086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b5f8d30a06657be881f261728ac2def1680b160"/>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TotalTime>
  <Words>1120</Words>
  <Application>Microsoft Office PowerPoint</Application>
  <PresentationFormat>Προβολή στην οθόνη (4:3)</PresentationFormat>
  <Paragraphs>175</Paragraphs>
  <Slides>28</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OC_template_updated</vt:lpstr>
      <vt:lpstr>Μέθοδοι Διδασκαλίας στη Νοσηλευτική</vt:lpstr>
      <vt:lpstr>Βασικές Έννοιες</vt:lpstr>
      <vt:lpstr>Βασικά χαρακτηριστικά</vt:lpstr>
      <vt:lpstr>Εκπαιδευτική αξιολόγηση</vt:lpstr>
      <vt:lpstr>Είδη αξιολόγησης της επίδοσης</vt:lpstr>
      <vt:lpstr>Είδη εξεταστικών δοκιμασιών</vt:lpstr>
      <vt:lpstr>Είδη εξεταστικών μεθόδων</vt:lpstr>
      <vt:lpstr>Στάδια εξεταστικής δοκιμασίας</vt:lpstr>
      <vt:lpstr>Χαρακτηριστικά μιας καλής αξιολόγησης</vt:lpstr>
      <vt:lpstr>Ταξινόμηση διδακτικών στόχων</vt:lpstr>
      <vt:lpstr>Κατηγορίες στόχων γνωστικού τομέα</vt:lpstr>
      <vt:lpstr>Κατηγορίες στόχων συναισθηματικού τομέα</vt:lpstr>
      <vt:lpstr>Κατηγορίες στόχων ψυχοκινητικού τομέα</vt:lpstr>
      <vt:lpstr>Τύποι αξιολόγησης 1/2</vt:lpstr>
      <vt:lpstr>Τύποι αξιολόγησης 2/2</vt:lpstr>
      <vt:lpstr>Αντικειμενικές δοκιμασίες 1/3</vt:lpstr>
      <vt:lpstr>Αντικειμενικές δοκιμασίες 2/3</vt:lpstr>
      <vt:lpstr>Αντικειμενικές δοκιμασίες 3/3</vt:lpstr>
      <vt:lpstr>Γενικοί κανόνες 1/3</vt:lpstr>
      <vt:lpstr>Γενικοί κανόνες 2/3</vt:lpstr>
      <vt:lpstr>Γενικοί κανόνες 3/3</vt:lpstr>
      <vt:lpstr>Ερωτήσεις σύντομης ανάπτυξης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43</cp:revision>
  <dcterms:created xsi:type="dcterms:W3CDTF">2013-03-04T13:35:19Z</dcterms:created>
  <dcterms:modified xsi:type="dcterms:W3CDTF">2015-11-24T13:29:19Z</dcterms:modified>
</cp:coreProperties>
</file>