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62"/>
  </p:notesMasterIdLst>
  <p:handoutMasterIdLst>
    <p:handoutMasterId r:id="rId63"/>
  </p:handoutMasterIdLst>
  <p:sldIdLst>
    <p:sldId id="256" r:id="rId2"/>
    <p:sldId id="267"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311" r:id="rId25"/>
    <p:sldId id="289" r:id="rId26"/>
    <p:sldId id="290" r:id="rId27"/>
    <p:sldId id="291" r:id="rId28"/>
    <p:sldId id="292" r:id="rId29"/>
    <p:sldId id="294" r:id="rId30"/>
    <p:sldId id="295" r:id="rId31"/>
    <p:sldId id="312" r:id="rId32"/>
    <p:sldId id="296" r:id="rId33"/>
    <p:sldId id="325" r:id="rId34"/>
    <p:sldId id="317" r:id="rId35"/>
    <p:sldId id="297" r:id="rId36"/>
    <p:sldId id="318" r:id="rId37"/>
    <p:sldId id="319" r:id="rId38"/>
    <p:sldId id="321" r:id="rId39"/>
    <p:sldId id="320" r:id="rId40"/>
    <p:sldId id="322" r:id="rId41"/>
    <p:sldId id="324" r:id="rId42"/>
    <p:sldId id="313" r:id="rId43"/>
    <p:sldId id="298" r:id="rId44"/>
    <p:sldId id="299" r:id="rId45"/>
    <p:sldId id="300" r:id="rId46"/>
    <p:sldId id="301" r:id="rId47"/>
    <p:sldId id="302" r:id="rId48"/>
    <p:sldId id="303" r:id="rId49"/>
    <p:sldId id="304" r:id="rId50"/>
    <p:sldId id="305" r:id="rId51"/>
    <p:sldId id="326" r:id="rId52"/>
    <p:sldId id="306" r:id="rId53"/>
    <p:sldId id="307" r:id="rId54"/>
    <p:sldId id="327" r:id="rId55"/>
    <p:sldId id="257" r:id="rId56"/>
    <p:sldId id="262" r:id="rId57"/>
    <p:sldId id="264" r:id="rId58"/>
    <p:sldId id="265" r:id="rId59"/>
    <p:sldId id="266" r:id="rId60"/>
    <p:sldId id="261" r:id="rId61"/>
  </p:sldIdLst>
  <p:sldSz cx="9144000" cy="6858000" type="screen4x3"/>
  <p:notesSz cx="7104063" cy="10234613"/>
  <p:custDataLst>
    <p:tags r:id="rId6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4B82"/>
    <a:srgbClr val="820000"/>
    <a:srgbClr val="FFFF99"/>
    <a:srgbClr val="333399"/>
    <a:srgbClr val="4545C3"/>
    <a:srgbClr val="C00000"/>
    <a:srgbClr val="CC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135" autoAdjust="0"/>
    <p:restoredTop sz="94660"/>
  </p:normalViewPr>
  <p:slideViewPr>
    <p:cSldViewPr>
      <p:cViewPr>
        <p:scale>
          <a:sx n="78" d="100"/>
          <a:sy n="78" d="100"/>
        </p:scale>
        <p:origin x="-1056" y="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5" d="100"/>
          <a:sy n="75" d="100"/>
        </p:scale>
        <p:origin x="-1074" y="-102"/>
      </p:cViewPr>
      <p:guideLst>
        <p:guide orient="horz" pos="3223"/>
        <p:guide pos="2237"/>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24/8/2015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xmlns=""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24/8/2015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xmlns=""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xmlns=""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54</a:t>
            </a:fld>
            <a:endParaRPr lang="el-GR" dirty="0"/>
          </a:p>
        </p:txBody>
      </p:sp>
    </p:spTree>
    <p:extLst>
      <p:ext uri="{BB962C8B-B14F-4D97-AF65-F5344CB8AC3E}">
        <p14:creationId xmlns:p14="http://schemas.microsoft.com/office/powerpoint/2010/main" xmlns=""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55</a:t>
            </a:fld>
            <a:endParaRPr lang="el-GR" dirty="0"/>
          </a:p>
        </p:txBody>
      </p:sp>
    </p:spTree>
    <p:extLst>
      <p:ext uri="{BB962C8B-B14F-4D97-AF65-F5344CB8AC3E}">
        <p14:creationId xmlns:p14="http://schemas.microsoft.com/office/powerpoint/2010/main" xmlns=""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56</a:t>
            </a:fld>
            <a:endParaRPr lang="el-GR" dirty="0"/>
          </a:p>
        </p:txBody>
      </p:sp>
    </p:spTree>
    <p:extLst>
      <p:ext uri="{BB962C8B-B14F-4D97-AF65-F5344CB8AC3E}">
        <p14:creationId xmlns:p14="http://schemas.microsoft.com/office/powerpoint/2010/main" xmlns=""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57</a:t>
            </a:fld>
            <a:endParaRPr lang="el-GR" dirty="0"/>
          </a:p>
        </p:txBody>
      </p:sp>
    </p:spTree>
    <p:extLst>
      <p:ext uri="{BB962C8B-B14F-4D97-AF65-F5344CB8AC3E}">
        <p14:creationId xmlns:p14="http://schemas.microsoft.com/office/powerpoint/2010/main" xmlns=""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58</a:t>
            </a:fld>
            <a:endParaRPr lang="el-GR"/>
          </a:p>
        </p:txBody>
      </p:sp>
    </p:spTree>
    <p:extLst>
      <p:ext uri="{BB962C8B-B14F-4D97-AF65-F5344CB8AC3E}">
        <p14:creationId xmlns:p14="http://schemas.microsoft.com/office/powerpoint/2010/main" xmlns=""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59</a:t>
            </a:fld>
            <a:endParaRPr lang="el-GR"/>
          </a:p>
        </p:txBody>
      </p:sp>
    </p:spTree>
    <p:extLst>
      <p:ext uri="{BB962C8B-B14F-4D97-AF65-F5344CB8AC3E}">
        <p14:creationId xmlns:p14="http://schemas.microsoft.com/office/powerpoint/2010/main" xmlns=""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180207663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76796944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412362244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CDB15FE7-8427-4C62-A258-B1714939A39D}" type="slidenum">
              <a:rPr lang="el-GR"/>
              <a:pPr>
                <a:defRPr/>
              </a:pPr>
              <a:t>‹#›</a:t>
            </a:fld>
            <a:endParaRPr lang="el-GR"/>
          </a:p>
        </p:txBody>
      </p:sp>
    </p:spTree>
    <p:extLst>
      <p:ext uri="{BB962C8B-B14F-4D97-AF65-F5344CB8AC3E}">
        <p14:creationId xmlns:p14="http://schemas.microsoft.com/office/powerpoint/2010/main" xmlns="" val="391575618"/>
      </p:ext>
    </p:extLst>
  </p:cSld>
  <p:clrMapOvr>
    <a:masterClrMapping/>
  </p:clrMapOvr>
  <p:transition>
    <p:random/>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Τίτλος, Clip Art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smtClean="0"/>
              <a:t>Kλικ για επεξεργασία του τίτλου</a:t>
            </a:r>
            <a:endParaRPr lang="el-GR"/>
          </a:p>
        </p:txBody>
      </p:sp>
      <p:sp>
        <p:nvSpPr>
          <p:cNvPr id="3" name="2 - Θέση ClipArt"/>
          <p:cNvSpPr>
            <a:spLocks noGrp="1"/>
          </p:cNvSpPr>
          <p:nvPr>
            <p:ph type="clipArt" sz="half" idx="1"/>
          </p:nvPr>
        </p:nvSpPr>
        <p:spPr>
          <a:xfrm>
            <a:off x="685800" y="1981200"/>
            <a:ext cx="3810000" cy="4114800"/>
          </a:xfrm>
        </p:spPr>
        <p:txBody>
          <a:bodyPr/>
          <a:lstStyle/>
          <a:p>
            <a:pPr lvl="0"/>
            <a:endParaRPr lang="el-GR" noProof="0" smtClean="0"/>
          </a:p>
        </p:txBody>
      </p:sp>
      <p:sp>
        <p:nvSpPr>
          <p:cNvPr id="4" name="3 - Θέση κειμένου"/>
          <p:cNvSpPr>
            <a:spLocks noGrp="1"/>
          </p:cNvSpPr>
          <p:nvPr>
            <p:ph type="body" sz="half" idx="2"/>
          </p:nvPr>
        </p:nvSpPr>
        <p:spPr>
          <a:xfrm>
            <a:off x="46482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p:txBody>
          <a:bodyPr/>
          <a:lstStyle>
            <a:lvl1pPr>
              <a:defRPr/>
            </a:lvl1pPr>
          </a:lstStyle>
          <a:p>
            <a:pPr>
              <a:defRPr/>
            </a:pPr>
            <a:endParaRPr lang="el-GR"/>
          </a:p>
        </p:txBody>
      </p:sp>
      <p:sp>
        <p:nvSpPr>
          <p:cNvPr id="6" name="Rectangle 5"/>
          <p:cNvSpPr>
            <a:spLocks noGrp="1" noChangeArrowheads="1"/>
          </p:cNvSpPr>
          <p:nvPr>
            <p:ph type="ftr" sz="quarter" idx="11"/>
          </p:nvPr>
        </p:nvSpPr>
        <p:spPr/>
        <p:txBody>
          <a:bodyPr/>
          <a:lstStyle>
            <a:lvl1pPr>
              <a:defRPr/>
            </a:lvl1pPr>
          </a:lstStyle>
          <a:p>
            <a:pPr>
              <a:defRPr/>
            </a:pPr>
            <a:endParaRPr lang="el-GR"/>
          </a:p>
        </p:txBody>
      </p:sp>
      <p:sp>
        <p:nvSpPr>
          <p:cNvPr id="7" name="Rectangle 6"/>
          <p:cNvSpPr>
            <a:spLocks noGrp="1" noChangeArrowheads="1"/>
          </p:cNvSpPr>
          <p:nvPr>
            <p:ph type="sldNum" sz="quarter" idx="12"/>
          </p:nvPr>
        </p:nvSpPr>
        <p:spPr/>
        <p:txBody>
          <a:bodyPr/>
          <a:lstStyle>
            <a:lvl1pPr>
              <a:defRPr/>
            </a:lvl1pPr>
          </a:lstStyle>
          <a:p>
            <a:pPr>
              <a:defRPr/>
            </a:pPr>
            <a:fld id="{5C584C5F-5F2C-41A3-9D1A-E0489692A036}" type="slidenum">
              <a:rPr lang="el-GR"/>
              <a:pPr>
                <a:defRPr/>
              </a:pPr>
              <a:t>‹#›</a:t>
            </a:fld>
            <a:endParaRPr lang="el-GR"/>
          </a:p>
        </p:txBody>
      </p:sp>
    </p:spTree>
    <p:extLst>
      <p:ext uri="{BB962C8B-B14F-4D97-AF65-F5344CB8AC3E}">
        <p14:creationId xmlns:p14="http://schemas.microsoft.com/office/powerpoint/2010/main" xmlns="" val="394520197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1524000" y="190500"/>
            <a:ext cx="7010400" cy="1527175"/>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1524000" y="1905000"/>
            <a:ext cx="7010400" cy="4114800"/>
          </a:xfrm>
        </p:spPr>
        <p:txBody>
          <a:bodyPr rtlCol="0">
            <a:normAutofit/>
          </a:bodyPr>
          <a:lstStyle/>
          <a:p>
            <a:pPr lvl="0"/>
            <a:endParaRPr lang="el-GR" noProof="0" smtClean="0"/>
          </a:p>
        </p:txBody>
      </p:sp>
      <p:sp>
        <p:nvSpPr>
          <p:cNvPr id="4" name="3 - Θέση ημερομηνίας"/>
          <p:cNvSpPr>
            <a:spLocks noGrp="1"/>
          </p:cNvSpPr>
          <p:nvPr>
            <p:ph type="dt" sz="half" idx="10"/>
          </p:nvPr>
        </p:nvSpPr>
        <p:spPr>
          <a:xfrm>
            <a:off x="6629400" y="6248400"/>
            <a:ext cx="1905000" cy="457200"/>
          </a:xfrm>
        </p:spPr>
        <p:txBody>
          <a:bodyPr/>
          <a:lstStyle>
            <a:lvl1pPr>
              <a:defRPr/>
            </a:lvl1pPr>
          </a:lstStyle>
          <a:p>
            <a:pPr>
              <a:defRPr/>
            </a:pPr>
            <a:endParaRPr lang="el-GR"/>
          </a:p>
        </p:txBody>
      </p:sp>
      <p:sp>
        <p:nvSpPr>
          <p:cNvPr id="5" name="4 - Θέση υποσέλιδου"/>
          <p:cNvSpPr>
            <a:spLocks noGrp="1"/>
          </p:cNvSpPr>
          <p:nvPr>
            <p:ph type="ftr" sz="quarter" idx="11"/>
          </p:nvPr>
        </p:nvSpPr>
        <p:spPr>
          <a:xfrm>
            <a:off x="3276600" y="6248400"/>
            <a:ext cx="2895600" cy="457200"/>
          </a:xfrm>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a:xfrm>
            <a:off x="1524000" y="6248400"/>
            <a:ext cx="1295400" cy="457200"/>
          </a:xfrm>
        </p:spPr>
        <p:txBody>
          <a:bodyPr/>
          <a:lstStyle>
            <a:lvl1pPr>
              <a:defRPr/>
            </a:lvl1pPr>
          </a:lstStyle>
          <a:p>
            <a:pPr>
              <a:defRPr/>
            </a:pPr>
            <a:fld id="{B433D25F-FCEA-42FF-B1A2-3C343A05CE22}" type="slidenum">
              <a:rPr lang="el-GR"/>
              <a:pPr>
                <a:defRPr/>
              </a:pPr>
              <a:t>‹#›</a:t>
            </a:fld>
            <a:endParaRPr lang="el-GR"/>
          </a:p>
        </p:txBody>
      </p:sp>
    </p:spTree>
    <p:extLst>
      <p:ext uri="{BB962C8B-B14F-4D97-AF65-F5344CB8AC3E}">
        <p14:creationId xmlns:p14="http://schemas.microsoft.com/office/powerpoint/2010/main" xmlns="" val="2423537615"/>
      </p:ext>
    </p:extLst>
  </p:cSld>
  <p:clrMapOvr>
    <a:masterClrMapping/>
  </p:clrMapOvr>
  <p:transition>
    <p:random/>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cSld name="Τίτλος, Κείμενο και Clip Art">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6858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ClipArt"/>
          <p:cNvSpPr>
            <a:spLocks noGrp="1"/>
          </p:cNvSpPr>
          <p:nvPr>
            <p:ph type="clipArt" sz="half" idx="2"/>
          </p:nvPr>
        </p:nvSpPr>
        <p:spPr>
          <a:xfrm>
            <a:off x="4648200" y="1981200"/>
            <a:ext cx="3810000" cy="4114800"/>
          </a:xfrm>
        </p:spPr>
        <p:txBody>
          <a:bodyPr/>
          <a:lstStyle/>
          <a:p>
            <a:pPr lvl="0"/>
            <a:endParaRPr lang="el-GR" noProof="0" smtClean="0"/>
          </a:p>
        </p:txBody>
      </p:sp>
      <p:sp>
        <p:nvSpPr>
          <p:cNvPr id="5" name="Rectangle 4"/>
          <p:cNvSpPr>
            <a:spLocks noGrp="1" noChangeArrowheads="1"/>
          </p:cNvSpPr>
          <p:nvPr>
            <p:ph type="dt" sz="half" idx="10"/>
          </p:nvPr>
        </p:nvSpPr>
        <p:spPr/>
        <p:txBody>
          <a:bodyPr/>
          <a:lstStyle>
            <a:lvl1pPr>
              <a:defRPr/>
            </a:lvl1pPr>
          </a:lstStyle>
          <a:p>
            <a:pPr>
              <a:defRPr/>
            </a:pPr>
            <a:endParaRPr lang="el-GR"/>
          </a:p>
        </p:txBody>
      </p:sp>
      <p:sp>
        <p:nvSpPr>
          <p:cNvPr id="6" name="Rectangle 5"/>
          <p:cNvSpPr>
            <a:spLocks noGrp="1" noChangeArrowheads="1"/>
          </p:cNvSpPr>
          <p:nvPr>
            <p:ph type="ftr" sz="quarter" idx="11"/>
          </p:nvPr>
        </p:nvSpPr>
        <p:spPr/>
        <p:txBody>
          <a:bodyPr/>
          <a:lstStyle>
            <a:lvl1pPr>
              <a:defRPr/>
            </a:lvl1pPr>
          </a:lstStyle>
          <a:p>
            <a:pPr>
              <a:defRPr/>
            </a:pPr>
            <a:endParaRPr lang="el-GR"/>
          </a:p>
        </p:txBody>
      </p:sp>
      <p:sp>
        <p:nvSpPr>
          <p:cNvPr id="7" name="Rectangle 6"/>
          <p:cNvSpPr>
            <a:spLocks noGrp="1" noChangeArrowheads="1"/>
          </p:cNvSpPr>
          <p:nvPr>
            <p:ph type="sldNum" sz="quarter" idx="12"/>
          </p:nvPr>
        </p:nvSpPr>
        <p:spPr/>
        <p:txBody>
          <a:bodyPr/>
          <a:lstStyle>
            <a:lvl1pPr>
              <a:defRPr/>
            </a:lvl1pPr>
          </a:lstStyle>
          <a:p>
            <a:pPr>
              <a:defRPr/>
            </a:pPr>
            <a:fld id="{033ED3D4-E0A6-400F-84F7-AD9523CE9EF3}" type="slidenum">
              <a:rPr lang="el-GR"/>
              <a:pPr>
                <a:defRPr/>
              </a:pPr>
              <a:t>‹#›</a:t>
            </a:fld>
            <a:endParaRPr lang="el-GR"/>
          </a:p>
        </p:txBody>
      </p:sp>
    </p:spTree>
    <p:extLst>
      <p:ext uri="{BB962C8B-B14F-4D97-AF65-F5344CB8AC3E}">
        <p14:creationId xmlns:p14="http://schemas.microsoft.com/office/powerpoint/2010/main" xmlns="" val="297035621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600200"/>
            <a:ext cx="40386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648200" y="3938588"/>
            <a:ext cx="4038600" cy="21875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ημερομηνίας"/>
          <p:cNvSpPr>
            <a:spLocks noGrp="1"/>
          </p:cNvSpPr>
          <p:nvPr>
            <p:ph type="dt" sz="half" idx="10"/>
          </p:nvPr>
        </p:nvSpPr>
        <p:spPr>
          <a:xfrm>
            <a:off x="457200" y="6245225"/>
            <a:ext cx="2133600" cy="476250"/>
          </a:xfrm>
        </p:spPr>
        <p:txBody>
          <a:bodyPr/>
          <a:lstStyle>
            <a:lvl1pPr>
              <a:defRPr/>
            </a:lvl1pPr>
          </a:lstStyle>
          <a:p>
            <a:pPr>
              <a:defRPr/>
            </a:pPr>
            <a:endParaRPr lang="el-GR"/>
          </a:p>
        </p:txBody>
      </p:sp>
      <p:sp>
        <p:nvSpPr>
          <p:cNvPr id="7" name="6 - Θέση υποσέλιδου"/>
          <p:cNvSpPr>
            <a:spLocks noGrp="1"/>
          </p:cNvSpPr>
          <p:nvPr>
            <p:ph type="ftr" sz="quarter" idx="11"/>
          </p:nvPr>
        </p:nvSpPr>
        <p:spPr>
          <a:xfrm>
            <a:off x="3124200" y="6245225"/>
            <a:ext cx="2895600" cy="476250"/>
          </a:xfrm>
        </p:spPr>
        <p:txBody>
          <a:bodyPr/>
          <a:lstStyle>
            <a:lvl1pPr>
              <a:defRPr/>
            </a:lvl1pPr>
          </a:lstStyle>
          <a:p>
            <a:pPr>
              <a:defRPr/>
            </a:pPr>
            <a:endParaRPr lang="el-GR"/>
          </a:p>
        </p:txBody>
      </p:sp>
      <p:sp>
        <p:nvSpPr>
          <p:cNvPr id="8" name="7 - Θέση αριθμού διαφάνειας"/>
          <p:cNvSpPr>
            <a:spLocks noGrp="1"/>
          </p:cNvSpPr>
          <p:nvPr>
            <p:ph type="sldNum" sz="quarter" idx="12"/>
          </p:nvPr>
        </p:nvSpPr>
        <p:spPr>
          <a:xfrm>
            <a:off x="6553200" y="6245225"/>
            <a:ext cx="2133600" cy="476250"/>
          </a:xfrm>
        </p:spPr>
        <p:txBody>
          <a:bodyPr/>
          <a:lstStyle>
            <a:lvl1pPr>
              <a:defRPr/>
            </a:lvl1pPr>
          </a:lstStyle>
          <a:p>
            <a:pPr>
              <a:defRPr/>
            </a:pPr>
            <a:fld id="{AE4A6843-009A-4793-96B6-D33E7C14F177}" type="slidenum">
              <a:rPr lang="el-GR"/>
              <a:pPr>
                <a:defRPr/>
              </a:pPr>
              <a:t>‹#›</a:t>
            </a:fld>
            <a:endParaRPr lang="el-GR"/>
          </a:p>
        </p:txBody>
      </p:sp>
    </p:spTree>
    <p:extLst>
      <p:ext uri="{BB962C8B-B14F-4D97-AF65-F5344CB8AC3E}">
        <p14:creationId xmlns:p14="http://schemas.microsoft.com/office/powerpoint/2010/main" xmlns="" val="37425116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duotone>
              <a:schemeClr val="accent1">
                <a:shade val="45000"/>
                <a:satMod val="135000"/>
              </a:schemeClr>
              <a:prstClr val="white"/>
            </a:duotone>
            <a:extLst>
              <a:ext uri="{BEBA8EAE-BF5A-486C-A8C5-ECC9F3942E4B}">
                <a14:imgProps xmlns:a14="http://schemas.microsoft.com/office/drawing/2010/main" xmlns="">
                  <a14:imgLayer r:embed="rId3">
                    <a14:imgEffect>
                      <a14:saturation sat="66000"/>
                    </a14:imgEffect>
                    <a14:imgEffect>
                      <a14:brightnessContrast bright="-40000"/>
                    </a14:imgEffect>
                  </a14:imgLayer>
                </a14:imgProps>
              </a:ex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a:solidFill>
            <a:schemeClr val="bg1"/>
          </a:solidFill>
          <a:ln>
            <a:solidFill>
              <a:schemeClr val="accent1">
                <a:lumMod val="50000"/>
              </a:schemeClr>
            </a:solidFill>
          </a:ln>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a:solidFill>
            <a:schemeClr val="bg1"/>
          </a:solidFill>
          <a:ln>
            <a:solidFill>
              <a:schemeClr val="accent1">
                <a:lumMod val="50000"/>
              </a:schemeClr>
            </a:solidFill>
          </a:ln>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7080441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duotone>
              <a:schemeClr val="accent1">
                <a:shade val="45000"/>
                <a:satMod val="135000"/>
              </a:schemeClr>
              <a:prstClr val="white"/>
            </a:duotone>
            <a:extLst>
              <a:ext uri="{BEBA8EAE-BF5A-486C-A8C5-ECC9F3942E4B}">
                <a14:imgProps xmlns:a14="http://schemas.microsoft.com/office/drawing/2010/main" xmlns="">
                  <a14:imgLayer r:embed="rId3">
                    <a14:imgEffect>
                      <a14:saturation sat="66000"/>
                    </a14:imgEffect>
                    <a14:imgEffect>
                      <a14:brightnessContrast bright="-40000"/>
                    </a14:imgEffect>
                  </a14:imgLayer>
                </a14:imgProps>
              </a:ex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8" name="Rounded Rectangle 7"/>
          <p:cNvSpPr/>
          <p:nvPr userDrawn="1"/>
        </p:nvSpPr>
        <p:spPr>
          <a:xfrm>
            <a:off x="179512" y="1340768"/>
            <a:ext cx="8784976" cy="540060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ounded Rectangle 8"/>
          <p:cNvSpPr/>
          <p:nvPr userDrawn="1"/>
        </p:nvSpPr>
        <p:spPr>
          <a:xfrm>
            <a:off x="179512" y="116632"/>
            <a:ext cx="8784976" cy="108012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467544" y="116632"/>
            <a:ext cx="8229600" cy="1080120"/>
          </a:xfrm>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a:xfrm>
            <a:off x="457200" y="1484784"/>
            <a:ext cx="8229600" cy="47525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0464160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8" name="Rounded Rectangle 7"/>
          <p:cNvSpPr/>
          <p:nvPr userDrawn="1"/>
        </p:nvSpPr>
        <p:spPr>
          <a:xfrm>
            <a:off x="179512" y="1340768"/>
            <a:ext cx="8784976" cy="540060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ounded Rectangle 8"/>
          <p:cNvSpPr/>
          <p:nvPr userDrawn="1"/>
        </p:nvSpPr>
        <p:spPr>
          <a:xfrm>
            <a:off x="179512" y="116632"/>
            <a:ext cx="8784976" cy="108012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467544" y="116632"/>
            <a:ext cx="8229600" cy="1080120"/>
          </a:xfrm>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a:xfrm>
            <a:off x="457200" y="1340768"/>
            <a:ext cx="8229600" cy="4896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5981750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64536100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41384025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84734539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86136804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8271341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846972494"/>
      </p:ext>
    </p:extLst>
  </p:cSld>
  <p:clrMap bg1="lt1" tx1="dk1" bg2="lt2" tx2="dk2" accent1="accent1" accent2="accent2" accent3="accent3" accent4="accent4" accent5="accent5" accent6="accent6" hlink="hlink" folHlink="folHlink"/>
  <p:sldLayoutIdLst>
    <p:sldLayoutId id="2147483685" r:id="rId1"/>
    <p:sldLayoutId id="2147483702" r:id="rId2"/>
    <p:sldLayoutId id="2147483686" r:id="rId3"/>
    <p:sldLayoutId id="2147483701" r:id="rId4"/>
    <p:sldLayoutId id="2147483687" r:id="rId5"/>
    <p:sldLayoutId id="2147483688" r:id="rId6"/>
    <p:sldLayoutId id="2147483689" r:id="rId7"/>
    <p:sldLayoutId id="2147483690"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el.wikipedia.org/wiki/%CE%91%CF%81%CE%B9%CE%B8%CE%BC%CF%8C%CF%82_%CE%BF%CE%BE%CE%B5%CE%AF%CE%B4%CF%89%CF%83%CE%B7%CF%82"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pixabay.com/en/photos/sapphire%20pool/" TargetMode="External"/><Relationship Id="rId2" Type="http://schemas.openxmlformats.org/officeDocument/2006/relationships/image" Target="../media/image15.jpeg"/><Relationship Id="rId1" Type="http://schemas.openxmlformats.org/officeDocument/2006/relationships/slideLayout" Target="../slideLayouts/slideLayout3.xml"/><Relationship Id="rId5" Type="http://schemas.openxmlformats.org/officeDocument/2006/relationships/hyperlink" Target="http://pixabay.com/go/?t=/service/terms/" TargetMode="External"/><Relationship Id="rId4" Type="http://schemas.openxmlformats.org/officeDocument/2006/relationships/hyperlink" Target="http://pixabay.com/en/users/Steppinstars-3941/"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Sulfur" TargetMode="External"/><Relationship Id="rId2" Type="http://schemas.openxmlformats.org/officeDocument/2006/relationships/image" Target="../media/image16.jpeg"/><Relationship Id="rId1" Type="http://schemas.openxmlformats.org/officeDocument/2006/relationships/slideLayout" Target="../slideLayouts/slideLayout3.xml"/><Relationship Id="rId4" Type="http://schemas.openxmlformats.org/officeDocument/2006/relationships/hyperlink" Target="http://commons.wikimedia.org/wiki/User:Benjah-bmm27"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cosmedmd.blogspot.gr/2012/09/collagen-supplements-do-they-really-work.html" TargetMode="External"/><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en.wikipedia.org/wiki/Muscle_atrophy" TargetMode="External"/><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hyperlink" Target="http://creativecommons.org/licenses/by/3.0" TargetMode="External"/><Relationship Id="rId4" Type="http://schemas.openxmlformats.org/officeDocument/2006/relationships/hyperlink" Target="http://commons.wikimedia.org/wiki/User:CFCF"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en.wikipedia.org/wiki/Osteoporosis" TargetMode="External"/><Relationship Id="rId2" Type="http://schemas.openxmlformats.org/officeDocument/2006/relationships/image" Target="../media/image20.jpeg"/><Relationship Id="rId1" Type="http://schemas.openxmlformats.org/officeDocument/2006/relationships/slideLayout" Target="../slideLayouts/slideLayout3.xml"/><Relationship Id="rId5" Type="http://schemas.openxmlformats.org/officeDocument/2006/relationships/hyperlink" Target="http://creativecommons.org/licenses/by/3.0" TargetMode="External"/><Relationship Id="rId4" Type="http://schemas.openxmlformats.org/officeDocument/2006/relationships/hyperlink" Target="http://commons.wikimedia.org/wiki/User:CFCF"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en.wikipedia.org/wiki/Arthritis" TargetMode="External"/><Relationship Id="rId2" Type="http://schemas.openxmlformats.org/officeDocument/2006/relationships/image" Target="../media/image21.jpeg"/><Relationship Id="rId1" Type="http://schemas.openxmlformats.org/officeDocument/2006/relationships/slideLayout" Target="../slideLayouts/slideLayout3.xml"/><Relationship Id="rId4" Type="http://schemas.openxmlformats.org/officeDocument/2006/relationships/hyperlink" Target="http://commons.wikimedia.org/wiki/User:Talgraf777"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www.nia.nih.gov/health/publication/aging-hearts-and-arteries/chapter-2-aging-heart" TargetMode="External"/><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commons.wikimedia.org/wiki/File:PSM_V71_D120_Changes_in_the_nerve_cells_due_to_aging.png" TargetMode="External"/><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hyperlink" Target="http://commons.wikimedia.org/wiki/User:Ineuw"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hat-when-how.com/nursing/gerontology-the-aging-adult-gerontological-nursing-part-4/" TargetMode="External"/><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en.wikipedia.org/wiki/Water_aerobics" TargetMode="External"/><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hyperlink" Target="http://commons.wikimedia.org/wiki/User:Tim%20Ross"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eureka.lib.teithe.gr.8080/handle/10184/1526" TargetMode="External"/><Relationship Id="rId2" Type="http://schemas.openxmlformats.org/officeDocument/2006/relationships/hyperlink" Target="http://www.ethnopharmacology.gr/images/stories/ekdiloseis/1999_03/sarakiotis.pdf" TargetMode="External"/><Relationship Id="rId1" Type="http://schemas.openxmlformats.org/officeDocument/2006/relationships/slideLayout" Target="../slideLayouts/slideLayout1.xml"/><Relationship Id="rId4" Type="http://schemas.openxmlformats.org/officeDocument/2006/relationships/hyperlink" Target="http://www.fee.org.gr/articles-blog/10-watertherapy.html"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Φυσικοθεραπεία σε ειδικές πληθυσμιακές μονάδες</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smtClean="0"/>
              <a:t>Ενότητα</a:t>
            </a:r>
            <a:r>
              <a:rPr lang="en-US" sz="2800" b="1" dirty="0" smtClean="0"/>
              <a:t> </a:t>
            </a:r>
            <a:r>
              <a:rPr lang="el-GR" sz="2800" b="1" dirty="0" smtClean="0"/>
              <a:t>9</a:t>
            </a:r>
            <a:r>
              <a:rPr lang="el-GR" sz="2800" dirty="0" smtClean="0"/>
              <a:t>:</a:t>
            </a:r>
            <a:r>
              <a:rPr lang="en-US" sz="2800" dirty="0" smtClean="0"/>
              <a:t> </a:t>
            </a:r>
            <a:r>
              <a:rPr lang="el-GR" altLang="el-GR" sz="2800" dirty="0" smtClean="0"/>
              <a:t>Ιαματικά λουτρά και 3</a:t>
            </a:r>
            <a:r>
              <a:rPr lang="el-GR" altLang="el-GR" sz="2800" baseline="30000" dirty="0" smtClean="0"/>
              <a:t>η</a:t>
            </a:r>
            <a:r>
              <a:rPr lang="el-GR" altLang="el-GR" sz="2800" dirty="0" smtClean="0"/>
              <a:t> ηλικία</a:t>
            </a:r>
            <a:endParaRPr lang="en-US" sz="2800" dirty="0" smtClean="0"/>
          </a:p>
          <a:p>
            <a:pPr>
              <a:spcBef>
                <a:spcPts val="0"/>
              </a:spcBef>
            </a:pPr>
            <a:r>
              <a:rPr lang="el-GR" sz="2400" dirty="0" smtClean="0"/>
              <a:t>Γεωργία Πέττα</a:t>
            </a:r>
            <a:endParaRPr lang="el-GR" sz="2400" dirty="0"/>
          </a:p>
          <a:p>
            <a:pPr>
              <a:spcBef>
                <a:spcPts val="0"/>
              </a:spcBef>
            </a:pPr>
            <a:r>
              <a:rPr lang="el-GR" sz="2400" dirty="0"/>
              <a:t>Τμήμα </a:t>
            </a:r>
            <a:r>
              <a:rPr lang="el-GR" sz="2400" dirty="0" smtClean="0"/>
              <a:t>Φυσικοθεραπείας</a:t>
            </a:r>
            <a:endParaRPr lang="el-GR"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xmlns=""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3585832" y="4633642"/>
            <a:ext cx="1972335" cy="369332"/>
          </a:xfrm>
          <a:prstGeom prst="rect">
            <a:avLst/>
          </a:prstGeom>
        </p:spPr>
        <p:txBody>
          <a:bodyPr wrap="none">
            <a:spAutoFit/>
          </a:bodyPr>
          <a:lstStyle/>
          <a:p>
            <a:pPr eaLnBrk="1" fontAlgn="auto" hangingPunct="1">
              <a:spcAft>
                <a:spcPts val="0"/>
              </a:spcAft>
              <a:defRPr/>
            </a:pPr>
            <a:r>
              <a:rPr lang="el-GR" dirty="0" smtClean="0">
                <a:latin typeface="+mn-lt"/>
              </a:rPr>
              <a:t>Νικόλαος </a:t>
            </a:r>
            <a:r>
              <a:rPr lang="el-GR" dirty="0" err="1" smtClean="0">
                <a:latin typeface="+mn-lt"/>
              </a:rPr>
              <a:t>Δρύλλης</a:t>
            </a:r>
            <a:r>
              <a:rPr lang="el-GR" dirty="0" smtClean="0">
                <a:latin typeface="+mn-lt"/>
              </a:rPr>
              <a:t> </a:t>
            </a:r>
            <a:endParaRPr lang="el-GR" dirty="0">
              <a:latin typeface="+mn-lt"/>
            </a:endParaRPr>
          </a:p>
        </p:txBody>
      </p:sp>
    </p:spTree>
    <p:extLst>
      <p:ext uri="{BB962C8B-B14F-4D97-AF65-F5344CB8AC3E}">
        <p14:creationId xmlns:p14="http://schemas.microsoft.com/office/powerpoint/2010/main" xmlns=""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user\Downloads\mitochondria_12a.jpg"/>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2151724" y="1484783"/>
            <a:ext cx="4824536" cy="41142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79512" y="116632"/>
            <a:ext cx="8784976" cy="1080120"/>
          </a:xfrm>
        </p:spPr>
        <p:txBody>
          <a:bodyPr>
            <a:normAutofit fontScale="90000"/>
          </a:bodyPr>
          <a:lstStyle/>
          <a:p>
            <a:r>
              <a:rPr lang="el-GR" dirty="0" smtClean="0"/>
              <a:t>Στο </a:t>
            </a:r>
            <a:r>
              <a:rPr lang="el-GR" dirty="0" err="1" smtClean="0"/>
              <a:t>μιτοχονδριακό</a:t>
            </a:r>
            <a:r>
              <a:rPr lang="el-GR" dirty="0" smtClean="0"/>
              <a:t> </a:t>
            </a:r>
            <a:r>
              <a:rPr lang="en-US" dirty="0" smtClean="0"/>
              <a:t>DNA</a:t>
            </a:r>
            <a:r>
              <a:rPr lang="el-GR" dirty="0" smtClean="0"/>
              <a:t> </a:t>
            </a:r>
            <a:r>
              <a:rPr lang="en-US" dirty="0" smtClean="0"/>
              <a:t>(</a:t>
            </a:r>
            <a:r>
              <a:rPr lang="en-US" dirty="0" err="1"/>
              <a:t>mtDNA</a:t>
            </a:r>
            <a:r>
              <a:rPr lang="en-US" dirty="0"/>
              <a:t>) </a:t>
            </a:r>
            <a:r>
              <a:rPr lang="el-GR" dirty="0" smtClean="0"/>
              <a:t>η απώλεια αυξάνει δραματικά με το πέρασμα των ετών</a:t>
            </a:r>
            <a:endParaRPr lang="el-GR" dirty="0"/>
          </a:p>
        </p:txBody>
      </p:sp>
    </p:spTree>
    <p:extLst>
      <p:ext uri="{BB962C8B-B14F-4D97-AF65-F5344CB8AC3E}">
        <p14:creationId xmlns:p14="http://schemas.microsoft.com/office/powerpoint/2010/main" xmlns="" val="250567987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Βιολογικός ρόλος νερού</a:t>
            </a:r>
            <a:endParaRPr lang="el-GR" dirty="0"/>
          </a:p>
        </p:txBody>
      </p:sp>
      <p:sp>
        <p:nvSpPr>
          <p:cNvPr id="4" name="3 - Θέση περιεχομένου"/>
          <p:cNvSpPr>
            <a:spLocks noGrp="1"/>
          </p:cNvSpPr>
          <p:nvPr>
            <p:ph idx="1"/>
          </p:nvPr>
        </p:nvSpPr>
        <p:spPr>
          <a:xfrm>
            <a:off x="457200" y="1484784"/>
            <a:ext cx="5050904" cy="4752528"/>
          </a:xfrm>
        </p:spPr>
        <p:txBody>
          <a:bodyPr rtlCol="0">
            <a:normAutofit/>
          </a:bodyPr>
          <a:lstStyle/>
          <a:p>
            <a:pPr eaLnBrk="1" fontAlgn="auto" hangingPunct="1">
              <a:spcAft>
                <a:spcPts val="600"/>
              </a:spcAft>
              <a:defRPr/>
            </a:pPr>
            <a:r>
              <a:rPr lang="el-GR" sz="2400" b="1" dirty="0" smtClean="0">
                <a:solidFill>
                  <a:srgbClr val="004B82"/>
                </a:solidFill>
              </a:rPr>
              <a:t>Η οξεοβασική ισορροπία του μεταλλικού νερού                      </a:t>
            </a:r>
            <a:r>
              <a:rPr lang="el-GR" sz="2400" dirty="0" smtClean="0"/>
              <a:t>(Δηλαδή η διατήρηση σταθερού του </a:t>
            </a:r>
            <a:r>
              <a:rPr lang="en-US" sz="2400" dirty="0" smtClean="0"/>
              <a:t>pH</a:t>
            </a:r>
            <a:r>
              <a:rPr lang="el-GR" sz="2400" dirty="0" smtClean="0"/>
              <a:t> παρά τις εξωτερικές διαταραχές). </a:t>
            </a:r>
          </a:p>
          <a:p>
            <a:pPr eaLnBrk="1" fontAlgn="auto" hangingPunct="1">
              <a:spcAft>
                <a:spcPts val="600"/>
              </a:spcAft>
              <a:defRPr/>
            </a:pPr>
            <a:r>
              <a:rPr lang="el-GR" sz="2400" b="1" dirty="0" err="1" smtClean="0">
                <a:solidFill>
                  <a:srgbClr val="004B82"/>
                </a:solidFill>
              </a:rPr>
              <a:t>Οξειδο</a:t>
            </a:r>
            <a:r>
              <a:rPr lang="el-GR" sz="2400" b="1" dirty="0" smtClean="0">
                <a:solidFill>
                  <a:srgbClr val="004B82"/>
                </a:solidFill>
              </a:rPr>
              <a:t>-αναγωγικές ικανότητες του μεταλλικού νερού                                </a:t>
            </a:r>
            <a:r>
              <a:rPr lang="el-GR" sz="2400" dirty="0" smtClean="0"/>
              <a:t>(Ο όρος οξειδοαναγωγή περιγράφει όλες τις χημικές αντιδράσεις κατά τις οποίες τα άτομα των στοιχείων που συμμετέχουν αλλάζουν </a:t>
            </a:r>
            <a:r>
              <a:rPr lang="el-GR" sz="2400" dirty="0" smtClean="0">
                <a:hlinkClick r:id="rId2" tooltip="Αριθμός οξείδωσης"/>
              </a:rPr>
              <a:t>αριθμό οξείδωσης</a:t>
            </a:r>
            <a:r>
              <a:rPr lang="el-GR" sz="2400" dirty="0" smtClean="0"/>
              <a:t>).</a:t>
            </a:r>
            <a:endParaRPr lang="el-GR" sz="2400" dirty="0"/>
          </a:p>
        </p:txBody>
      </p:sp>
      <p:pic>
        <p:nvPicPr>
          <p:cNvPr id="12292" name="Picture 2" descr="C:\Users\user\Downloads\Water_molecule_dimensions (1).pn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2667" r="8252"/>
          <a:stretch/>
        </p:blipFill>
        <p:spPr bwMode="auto">
          <a:xfrm>
            <a:off x="5806760" y="1556792"/>
            <a:ext cx="3003057" cy="4144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67788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pixabay.com/static/uploads/photo/2012/10/30/03/28/sapphire-pool-63550_64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067944" y="2492896"/>
            <a:ext cx="4559730" cy="3013696"/>
          </a:xfrm>
          <a:prstGeom prst="rect">
            <a:avLst/>
          </a:prstGeom>
          <a:noFill/>
          <a:extLst>
            <a:ext uri="{909E8E84-426E-40DD-AFC4-6F175D3DCCD1}">
              <a14:hiddenFill xmlns:a14="http://schemas.microsoft.com/office/drawing/2010/main" xmlns="">
                <a:solidFill>
                  <a:srgbClr val="FFFFFF"/>
                </a:solidFill>
              </a14:hiddenFill>
            </a:ext>
          </a:extLst>
        </p:spPr>
      </p:pic>
      <p:sp>
        <p:nvSpPr>
          <p:cNvPr id="13314" name="6 - Τίτλος"/>
          <p:cNvSpPr>
            <a:spLocks noGrp="1"/>
          </p:cNvSpPr>
          <p:nvPr>
            <p:ph type="title"/>
          </p:nvPr>
        </p:nvSpPr>
        <p:spPr/>
        <p:txBody>
          <a:bodyPr>
            <a:normAutofit/>
          </a:bodyPr>
          <a:lstStyle/>
          <a:p>
            <a:pPr eaLnBrk="1" hangingPunct="1"/>
            <a:r>
              <a:rPr lang="el-GR" altLang="el-GR" dirty="0" smtClean="0"/>
              <a:t>Ιαματικό νερό</a:t>
            </a:r>
          </a:p>
        </p:txBody>
      </p:sp>
      <p:sp>
        <p:nvSpPr>
          <p:cNvPr id="2" name="Content Placeholder 1"/>
          <p:cNvSpPr>
            <a:spLocks noGrp="1"/>
          </p:cNvSpPr>
          <p:nvPr>
            <p:ph idx="1"/>
          </p:nvPr>
        </p:nvSpPr>
        <p:spPr>
          <a:xfrm>
            <a:off x="457200" y="1484784"/>
            <a:ext cx="8291264" cy="1296144"/>
          </a:xfrm>
        </p:spPr>
        <p:txBody>
          <a:bodyPr>
            <a:normAutofit/>
          </a:bodyPr>
          <a:lstStyle/>
          <a:p>
            <a:r>
              <a:rPr lang="el-GR" altLang="el-GR" sz="2400" dirty="0" smtClean="0"/>
              <a:t>Το ιαματικό νερό, ανάλογα της φυσικοχημικής σύστασής του μπορεί να έχει διουρητικές και καθαρτικές ιδιότητες όπως και βρογχοδιασταλτικές.</a:t>
            </a:r>
            <a:endParaRPr lang="en-US" altLang="el-GR" sz="2400" dirty="0" smtClean="0"/>
          </a:p>
        </p:txBody>
      </p:sp>
      <p:sp>
        <p:nvSpPr>
          <p:cNvPr id="3" name="Rectangle 2"/>
          <p:cNvSpPr/>
          <p:nvPr/>
        </p:nvSpPr>
        <p:spPr>
          <a:xfrm>
            <a:off x="488136" y="2780928"/>
            <a:ext cx="3579808" cy="1938992"/>
          </a:xfrm>
          <a:prstGeom prst="rect">
            <a:avLst/>
          </a:prstGeom>
        </p:spPr>
        <p:txBody>
          <a:bodyPr wrap="square">
            <a:spAutoFit/>
          </a:bodyPr>
          <a:lstStyle/>
          <a:p>
            <a:pPr marL="285750" indent="-285750">
              <a:buFont typeface="Arial" panose="020B0604020202020204" pitchFamily="34" charset="0"/>
              <a:buChar char="•"/>
            </a:pPr>
            <a:r>
              <a:rPr lang="el-GR" altLang="el-GR" sz="2400" dirty="0">
                <a:latin typeface="+mn-lt"/>
              </a:rPr>
              <a:t>Ως εκ τούτου λοιπόν μπορεί να χρησιμοποιείται προς </a:t>
            </a:r>
            <a:r>
              <a:rPr lang="el-GR" altLang="el-GR" sz="2400" dirty="0" err="1">
                <a:latin typeface="+mn-lt"/>
              </a:rPr>
              <a:t>ποσιθεραπεία</a:t>
            </a:r>
            <a:r>
              <a:rPr lang="el-GR" altLang="el-GR" sz="2400" dirty="0">
                <a:latin typeface="+mn-lt"/>
              </a:rPr>
              <a:t> </a:t>
            </a:r>
            <a:r>
              <a:rPr lang="en-US" altLang="el-GR" sz="2400" dirty="0" smtClean="0">
                <a:latin typeface="+mn-lt"/>
              </a:rPr>
              <a:t>       </a:t>
            </a:r>
            <a:r>
              <a:rPr lang="el-GR" altLang="el-GR" sz="2400" dirty="0" smtClean="0">
                <a:latin typeface="+mn-lt"/>
              </a:rPr>
              <a:t>και</a:t>
            </a:r>
            <a:r>
              <a:rPr lang="el-GR" altLang="el-GR" sz="2400" dirty="0">
                <a:latin typeface="+mn-lt"/>
              </a:rPr>
              <a:t> </a:t>
            </a:r>
            <a:r>
              <a:rPr lang="el-GR" altLang="el-GR" sz="2400" dirty="0" err="1">
                <a:latin typeface="+mn-lt"/>
              </a:rPr>
              <a:t>εισπνευσοθεραπεία</a:t>
            </a:r>
            <a:r>
              <a:rPr lang="el-GR" altLang="el-GR" sz="2400" dirty="0">
                <a:latin typeface="+mn-lt"/>
              </a:rPr>
              <a:t> </a:t>
            </a:r>
            <a:endParaRPr lang="el-GR" sz="2400" dirty="0">
              <a:latin typeface="+mn-lt"/>
            </a:endParaRPr>
          </a:p>
        </p:txBody>
      </p:sp>
      <p:sp>
        <p:nvSpPr>
          <p:cNvPr id="4" name="Rectangle 3"/>
          <p:cNvSpPr/>
          <p:nvPr/>
        </p:nvSpPr>
        <p:spPr>
          <a:xfrm>
            <a:off x="4916777" y="5507977"/>
            <a:ext cx="2862064"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3"/>
              </a:rPr>
              <a:t>sapphire pool</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err="1" smtClean="0">
                <a:solidFill>
                  <a:schemeClr val="tx1">
                    <a:lumMod val="75000"/>
                    <a:lumOff val="25000"/>
                  </a:schemeClr>
                </a:solidFill>
                <a:latin typeface="+mn-lt"/>
                <a:hlinkClick r:id="rId4"/>
              </a:rPr>
              <a:t>Steppinstars</a:t>
            </a:r>
            <a:r>
              <a:rPr lang="el-GR" sz="1200" dirty="0" smtClean="0">
                <a:solidFill>
                  <a:schemeClr val="tx1">
                    <a:lumMod val="75000"/>
                    <a:lumOff val="25000"/>
                  </a:schemeClr>
                </a:solidFill>
                <a:latin typeface="+mn-lt"/>
              </a:rPr>
              <a:t> διαθέσιμο με άδεια </a:t>
            </a:r>
            <a:r>
              <a:rPr lang="en-US" sz="1200" dirty="0">
                <a:solidFill>
                  <a:schemeClr val="tx1">
                    <a:lumMod val="75000"/>
                    <a:lumOff val="25000"/>
                  </a:schemeClr>
                </a:solidFill>
                <a:latin typeface="+mn-lt"/>
                <a:hlinkClick r:id="rId5"/>
              </a:rPr>
              <a:t>CC0 Public Domain </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xmlns="" val="1830857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eaLnBrk="1" fontAlgn="auto" hangingPunct="1">
              <a:spcAft>
                <a:spcPts val="0"/>
              </a:spcAft>
              <a:defRPr/>
            </a:pPr>
            <a:r>
              <a:rPr lang="el-GR" b="1" dirty="0" smtClean="0"/>
              <a:t>Βιολογικός ρόλος του θειου για το νερό</a:t>
            </a:r>
            <a:endParaRPr lang="el-GR" dirty="0"/>
          </a:p>
        </p:txBody>
      </p:sp>
      <p:sp>
        <p:nvSpPr>
          <p:cNvPr id="3" name="2 - Θέση περιεχομένου"/>
          <p:cNvSpPr>
            <a:spLocks noGrp="1"/>
          </p:cNvSpPr>
          <p:nvPr>
            <p:ph idx="1"/>
          </p:nvPr>
        </p:nvSpPr>
        <p:spPr/>
        <p:txBody>
          <a:bodyPr rtlCol="0">
            <a:normAutofit/>
          </a:bodyPr>
          <a:lstStyle/>
          <a:p>
            <a:pPr>
              <a:defRPr/>
            </a:pPr>
            <a:r>
              <a:rPr lang="el-GR" sz="2800" dirty="0" smtClean="0"/>
              <a:t>Το στοιχείο S(Ζ=16) με τη μορφή θειικής (SO4--)ή υποθειικής ρίζας (S2O3--).</a:t>
            </a:r>
          </a:p>
          <a:p>
            <a:pPr>
              <a:defRPr/>
            </a:pPr>
            <a:r>
              <a:rPr lang="el-GR" sz="2800" dirty="0" smtClean="0"/>
              <a:t>Στις οξειο-αναγωγικές αντιδράσεις υπεισέρχεται και η δράση ορισμένων ενζύμων όπως η </a:t>
            </a:r>
            <a:r>
              <a:rPr lang="el-GR" sz="2800" dirty="0" err="1" smtClean="0"/>
              <a:t>θειοκινάση</a:t>
            </a:r>
            <a:r>
              <a:rPr lang="el-GR" sz="2800" dirty="0" smtClean="0"/>
              <a:t>. </a:t>
            </a:r>
          </a:p>
          <a:p>
            <a:pPr>
              <a:defRPr/>
            </a:pPr>
            <a:r>
              <a:rPr lang="el-GR" sz="2800" dirty="0" smtClean="0"/>
              <a:t>Το θείο συμμετέχει στην κατασκευή του αρθρικού χόνδρου και ας τονίσουμε ότι στις εκφυλιστικές αρθροπάθειες ιδίως, το θείο του αρθρικού χόνδρου είναι ελαττωμένο.      </a:t>
            </a:r>
          </a:p>
          <a:p>
            <a:pPr eaLnBrk="1" fontAlgn="auto" hangingPunct="1">
              <a:spcAft>
                <a:spcPts val="0"/>
              </a:spcAft>
              <a:defRPr/>
            </a:pPr>
            <a:endParaRPr lang="el-GR" dirty="0"/>
          </a:p>
        </p:txBody>
      </p:sp>
    </p:spTree>
    <p:extLst>
      <p:ext uri="{BB962C8B-B14F-4D97-AF65-F5344CB8AC3E}">
        <p14:creationId xmlns:p14="http://schemas.microsoft.com/office/powerpoint/2010/main" xmlns="" val="2516129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upload.wikimedia.org/wikipedia/commons/4/44/Sulfur-sampl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32040" y="1628800"/>
            <a:ext cx="3816041" cy="286252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l-GR" altLang="el-GR" dirty="0" smtClean="0"/>
              <a:t>Ραδιενεργό </a:t>
            </a:r>
            <a:r>
              <a:rPr lang="el-GR" altLang="el-GR" dirty="0"/>
              <a:t>θείο</a:t>
            </a:r>
            <a:endParaRPr lang="el-GR" dirty="0"/>
          </a:p>
        </p:txBody>
      </p:sp>
      <p:sp>
        <p:nvSpPr>
          <p:cNvPr id="15363" name="2 - Θέση περιεχομένου"/>
          <p:cNvSpPr>
            <a:spLocks noGrp="1"/>
          </p:cNvSpPr>
          <p:nvPr>
            <p:ph idx="1"/>
          </p:nvPr>
        </p:nvSpPr>
        <p:spPr>
          <a:xfrm>
            <a:off x="457200" y="1484784"/>
            <a:ext cx="4474840" cy="5256584"/>
          </a:xfrm>
        </p:spPr>
        <p:txBody>
          <a:bodyPr>
            <a:normAutofit/>
          </a:bodyPr>
          <a:lstStyle/>
          <a:p>
            <a:pPr eaLnBrk="1" hangingPunct="1"/>
            <a:r>
              <a:rPr lang="el-GR" altLang="el-GR" sz="2300" dirty="0" smtClean="0"/>
              <a:t>Το ραδιενεργό θείο (S35) έχει την ικανότητα κάτω από ορισμένες συνθήκες στη χρησιμοποίηση του νερού (π.χ. με υπέρθερμα λουτρά, λασπόλουτρα κτλ.) να διεισδύει από το δέρμα στον οργανισμό. </a:t>
            </a:r>
          </a:p>
          <a:p>
            <a:pPr eaLnBrk="1" hangingPunct="1"/>
            <a:r>
              <a:rPr lang="el-GR" altLang="el-GR" sz="2300" dirty="0" smtClean="0"/>
              <a:t>Έτσι διαπιστώθηκε αύξηση του θείου στο αίμα, το μυελό των οστών, τον αρθρικό χόνδρο και στο αρθρικό υγρό. Στο συνδετικό ιστό συνδέεται με τους πολυσακχαρίτες.</a:t>
            </a:r>
          </a:p>
        </p:txBody>
      </p:sp>
      <p:sp>
        <p:nvSpPr>
          <p:cNvPr id="3" name="Rectangle 2"/>
          <p:cNvSpPr/>
          <p:nvPr/>
        </p:nvSpPr>
        <p:spPr>
          <a:xfrm>
            <a:off x="4771192" y="4491325"/>
            <a:ext cx="4137736" cy="276999"/>
          </a:xfrm>
          <a:prstGeom prst="rect">
            <a:avLst/>
          </a:prstGeom>
        </p:spPr>
        <p:txBody>
          <a:bodyPr wrap="none">
            <a:spAutoFit/>
          </a:bodyPr>
          <a:lstStyle/>
          <a:p>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3"/>
              </a:rPr>
              <a:t>Sulfur-sample</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smtClean="0">
                <a:solidFill>
                  <a:schemeClr val="tx1">
                    <a:lumMod val="75000"/>
                    <a:lumOff val="25000"/>
                  </a:schemeClr>
                </a:solidFill>
                <a:latin typeface="+mn-lt"/>
                <a:hlinkClick r:id="rId4"/>
              </a:rPr>
              <a:t>Benjah-bmm27</a:t>
            </a:r>
            <a:r>
              <a:rPr lang="el-GR" sz="1200" dirty="0" smtClean="0">
                <a:solidFill>
                  <a:schemeClr val="tx1">
                    <a:lumMod val="75000"/>
                    <a:lumOff val="25000"/>
                  </a:schemeClr>
                </a:solidFill>
                <a:latin typeface="+mn-lt"/>
              </a:rPr>
              <a:t> διαθέσιμο ως κοινό κτήμα</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xmlns="" val="233322889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5 - Τίτλος"/>
          <p:cNvSpPr>
            <a:spLocks noGrp="1"/>
          </p:cNvSpPr>
          <p:nvPr>
            <p:ph type="title"/>
          </p:nvPr>
        </p:nvSpPr>
        <p:spPr/>
        <p:txBody>
          <a:bodyPr/>
          <a:lstStyle/>
          <a:p>
            <a:pPr eaLnBrk="1" hangingPunct="1"/>
            <a:r>
              <a:rPr lang="el-GR" altLang="el-GR" dirty="0" smtClean="0"/>
              <a:t>Βιολογικός ρόλος ραδόνιου</a:t>
            </a:r>
          </a:p>
        </p:txBody>
      </p:sp>
      <p:sp>
        <p:nvSpPr>
          <p:cNvPr id="7" name="6 - Θέση περιεχομένου"/>
          <p:cNvSpPr>
            <a:spLocks noGrp="1"/>
          </p:cNvSpPr>
          <p:nvPr>
            <p:ph idx="1"/>
          </p:nvPr>
        </p:nvSpPr>
        <p:spPr>
          <a:xfrm>
            <a:off x="457200" y="1484784"/>
            <a:ext cx="8229600" cy="5184576"/>
          </a:xfrm>
        </p:spPr>
        <p:txBody>
          <a:bodyPr rtlCol="0">
            <a:normAutofit fontScale="85000" lnSpcReduction="10000"/>
          </a:bodyPr>
          <a:lstStyle/>
          <a:p>
            <a:pPr>
              <a:lnSpc>
                <a:spcPct val="110000"/>
              </a:lnSpc>
              <a:defRPr/>
            </a:pPr>
            <a:r>
              <a:rPr lang="el-GR" sz="2800" dirty="0" smtClean="0"/>
              <a:t> Το ραδόνιο (</a:t>
            </a:r>
            <a:r>
              <a:rPr lang="en-US" sz="2800" dirty="0" smtClean="0"/>
              <a:t>Rn)</a:t>
            </a:r>
            <a:r>
              <a:rPr lang="el-GR" sz="2800" dirty="0" smtClean="0"/>
              <a:t>είναι ένα στοιχείο που εκλύεται σε πολλές   από τις ιαματικές πηγές.</a:t>
            </a:r>
          </a:p>
          <a:p>
            <a:pPr>
              <a:lnSpc>
                <a:spcPct val="110000"/>
              </a:lnSpc>
              <a:defRPr/>
            </a:pPr>
            <a:r>
              <a:rPr lang="el-GR" sz="2800" dirty="0" smtClean="0"/>
              <a:t> Υπάρχει διχογνωμία όμως σχετικά με την δράση του.</a:t>
            </a:r>
          </a:p>
          <a:p>
            <a:pPr eaLnBrk="1" fontAlgn="auto" hangingPunct="1">
              <a:lnSpc>
                <a:spcPct val="110000"/>
              </a:lnSpc>
              <a:spcAft>
                <a:spcPts val="0"/>
              </a:spcAft>
              <a:buFont typeface="Arial" pitchFamily="34" charset="0"/>
              <a:buNone/>
              <a:defRPr/>
            </a:pPr>
            <a:r>
              <a:rPr lang="el-GR" sz="2800" dirty="0" smtClean="0"/>
              <a:t>   </a:t>
            </a:r>
          </a:p>
          <a:p>
            <a:pPr marL="0" indent="0" eaLnBrk="1" fontAlgn="auto" hangingPunct="1">
              <a:lnSpc>
                <a:spcPct val="110000"/>
              </a:lnSpc>
              <a:spcAft>
                <a:spcPts val="0"/>
              </a:spcAft>
              <a:buFont typeface="Arial" pitchFamily="34" charset="0"/>
              <a:buNone/>
              <a:defRPr/>
            </a:pPr>
            <a:r>
              <a:rPr lang="el-GR" sz="2800" dirty="0" smtClean="0"/>
              <a:t>Η </a:t>
            </a:r>
            <a:r>
              <a:rPr lang="el-GR" sz="2800" dirty="0"/>
              <a:t>μία άποψη υποστηρίζει ότι τα θυγατρικά του </a:t>
            </a:r>
            <a:r>
              <a:rPr lang="en-US" sz="2800" dirty="0"/>
              <a:t>Rn </a:t>
            </a:r>
            <a:r>
              <a:rPr lang="el-GR" sz="2800" dirty="0"/>
              <a:t>στοιχεία(</a:t>
            </a:r>
            <a:r>
              <a:rPr lang="en-US" sz="2800" dirty="0"/>
              <a:t>Po-218,Pb-214,Bi-214,Po214)</a:t>
            </a:r>
            <a:r>
              <a:rPr lang="el-GR" sz="2800" dirty="0"/>
              <a:t>έχουν δυσάρεστες επιπτώσεις  στο αναπνευστικό γιατί δεν είναι αδρανή αέρια και με την εισπνοή επικάθονται στα πνευμονικά έμβολα</a:t>
            </a:r>
            <a:r>
              <a:rPr lang="el-GR" sz="2800" dirty="0" smtClean="0"/>
              <a:t>. Στη </a:t>
            </a:r>
            <a:r>
              <a:rPr lang="el-GR" sz="2800" dirty="0"/>
              <a:t>συνέχεια γίνεται διάσπαση του </a:t>
            </a:r>
            <a:r>
              <a:rPr lang="en-US" sz="2800" dirty="0"/>
              <a:t>Rn</a:t>
            </a:r>
            <a:r>
              <a:rPr lang="el-GR" sz="2800" dirty="0"/>
              <a:t> εντός των πνευμόνων και εκπέμπονται σωματίδια άλφα</a:t>
            </a:r>
            <a:r>
              <a:rPr lang="el-GR" sz="2800" dirty="0" smtClean="0"/>
              <a:t>, που </a:t>
            </a:r>
            <a:r>
              <a:rPr lang="el-GR" sz="2800" dirty="0"/>
              <a:t>αυξάνουν την πιθανότητα ανάπτυξης </a:t>
            </a:r>
            <a:r>
              <a:rPr lang="el-GR" sz="2800" dirty="0" smtClean="0"/>
              <a:t>καρκίνου (</a:t>
            </a:r>
            <a:r>
              <a:rPr lang="el-GR" sz="2800" dirty="0"/>
              <a:t>Ελληνική επιτροπή ατομικής ενέργειας του Υπουργείου ανάπτυξης-2005</a:t>
            </a:r>
            <a:r>
              <a:rPr lang="el-GR" sz="2800" dirty="0" smtClean="0"/>
              <a:t>).</a:t>
            </a:r>
            <a:endParaRPr lang="el-GR" sz="2800" dirty="0"/>
          </a:p>
          <a:p>
            <a:pPr marL="0" indent="0" eaLnBrk="1" fontAlgn="auto" hangingPunct="1">
              <a:spcAft>
                <a:spcPts val="0"/>
              </a:spcAft>
              <a:buFont typeface="Arial" pitchFamily="34" charset="0"/>
              <a:buNone/>
              <a:defRPr/>
            </a:pPr>
            <a:r>
              <a:rPr lang="el-GR" sz="2800" dirty="0" smtClean="0"/>
              <a:t> </a:t>
            </a:r>
          </a:p>
        </p:txBody>
      </p:sp>
    </p:spTree>
    <p:extLst>
      <p:ext uri="{BB962C8B-B14F-4D97-AF65-F5344CB8AC3E}">
        <p14:creationId xmlns:p14="http://schemas.microsoft.com/office/powerpoint/2010/main" xmlns="" val="21209206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l-GR" dirty="0"/>
              <a:t>Βιολογικός ρόλος ραδόνιου</a:t>
            </a:r>
            <a:endParaRPr lang="el-GR" dirty="0"/>
          </a:p>
        </p:txBody>
      </p:sp>
      <p:sp>
        <p:nvSpPr>
          <p:cNvPr id="3" name="2 - Θέση περιεχομένου"/>
          <p:cNvSpPr>
            <a:spLocks noGrp="1"/>
          </p:cNvSpPr>
          <p:nvPr>
            <p:ph idx="1"/>
          </p:nvPr>
        </p:nvSpPr>
        <p:spPr/>
        <p:txBody>
          <a:bodyPr rtlCol="0">
            <a:normAutofit/>
          </a:bodyPr>
          <a:lstStyle/>
          <a:p>
            <a:pPr eaLnBrk="1" fontAlgn="auto" hangingPunct="1">
              <a:spcAft>
                <a:spcPts val="0"/>
              </a:spcAft>
              <a:defRPr/>
            </a:pPr>
            <a:r>
              <a:rPr lang="el-GR" sz="2400" dirty="0" smtClean="0"/>
              <a:t>Παρολαυτά χρησιμοποιείται σήμερα σε νοσοκομεία για θεραπεία διαφόρων μορφών καρκίνου.(Κλούρας 2007),γιατί το </a:t>
            </a:r>
            <a:r>
              <a:rPr lang="en-US" sz="2400" dirty="0" smtClean="0"/>
              <a:t>Rn </a:t>
            </a:r>
            <a:r>
              <a:rPr lang="el-GR" sz="2400" dirty="0" smtClean="0"/>
              <a:t>αυτό καθεαυτό</a:t>
            </a:r>
            <a:r>
              <a:rPr lang="en-US" sz="2400" dirty="0" smtClean="0"/>
              <a:t>,</a:t>
            </a:r>
            <a:r>
              <a:rPr lang="el-GR" sz="2400" dirty="0" smtClean="0"/>
              <a:t>είναι χημικά αδρανές.</a:t>
            </a:r>
            <a:endParaRPr lang="en-US" sz="2400" dirty="0" smtClean="0"/>
          </a:p>
          <a:p>
            <a:pPr eaLnBrk="1" fontAlgn="auto" hangingPunct="1">
              <a:spcAft>
                <a:spcPts val="0"/>
              </a:spcAft>
              <a:defRPr/>
            </a:pPr>
            <a:r>
              <a:rPr lang="el-GR" sz="2400" dirty="0" smtClean="0"/>
              <a:t>Ιδιαίτερη προσοχή πρέπει να δοθεί στο γεγονός ότι έχει μεγάλο χρόνο ημιζωής σε σχέση με το χρόνο της αναπνοής και μόνο ένα πολύ μικρό ποσοστό μπορεί να διασπαστεί μέσα στους πνεύμονες.</a:t>
            </a:r>
            <a:endParaRPr lang="el-GR" sz="2400" dirty="0"/>
          </a:p>
        </p:txBody>
      </p:sp>
    </p:spTree>
    <p:extLst>
      <p:ext uri="{BB962C8B-B14F-4D97-AF65-F5344CB8AC3E}">
        <p14:creationId xmlns:p14="http://schemas.microsoft.com/office/powerpoint/2010/main" xmlns="" val="10877191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 Τίτλος"/>
          <p:cNvSpPr>
            <a:spLocks noGrp="1"/>
          </p:cNvSpPr>
          <p:nvPr>
            <p:ph type="title"/>
          </p:nvPr>
        </p:nvSpPr>
        <p:spPr/>
        <p:txBody>
          <a:bodyPr/>
          <a:lstStyle/>
          <a:p>
            <a:pPr eaLnBrk="1" hangingPunct="1"/>
            <a:r>
              <a:rPr lang="el-GR" altLang="el-GR" dirty="0" smtClean="0"/>
              <a:t>Βιολογικός ρόλος καλίου</a:t>
            </a:r>
          </a:p>
        </p:txBody>
      </p:sp>
      <p:sp>
        <p:nvSpPr>
          <p:cNvPr id="3" name="2 - Θέση περιεχομένου"/>
          <p:cNvSpPr>
            <a:spLocks noGrp="1"/>
          </p:cNvSpPr>
          <p:nvPr>
            <p:ph idx="1"/>
          </p:nvPr>
        </p:nvSpPr>
        <p:spPr>
          <a:xfrm>
            <a:off x="457200" y="1484784"/>
            <a:ext cx="8507288" cy="5256584"/>
          </a:xfrm>
        </p:spPr>
        <p:txBody>
          <a:bodyPr rtlCol="0">
            <a:noAutofit/>
          </a:bodyPr>
          <a:lstStyle/>
          <a:p>
            <a:pPr>
              <a:defRPr/>
            </a:pPr>
            <a:r>
              <a:rPr lang="el-GR" sz="2300" dirty="0" smtClean="0"/>
              <a:t>Βοηθάει στην καλή λειτουργία της καρδιάς και των μυών και στην πρόληψη εγκεφαλικής συμφόρησης (εγκεφαλικού επεισοδίου).</a:t>
            </a:r>
          </a:p>
          <a:p>
            <a:pPr>
              <a:defRPr/>
            </a:pPr>
            <a:r>
              <a:rPr lang="el-GR" sz="2300" dirty="0" smtClean="0"/>
              <a:t>Ρυθμίζει τη μεταφορά θρεπτικών συστατικών δια μέσου της κυτταρικής μεμβράνης, μια λειτουργία που εξασθενεί με την πάροδο των ετών, με πιθανή συνέπεια προβλήματα, όπως αίσθηση αδυναμίας και λήθαργου.</a:t>
            </a:r>
          </a:p>
          <a:p>
            <a:pPr>
              <a:defRPr/>
            </a:pPr>
            <a:r>
              <a:rPr lang="el-GR" sz="2300" dirty="0" smtClean="0"/>
              <a:t>Σε συνεργασία με το νάτριο ρυθμίζει την ισορροπία του νερού στα κύτταρα και στους ιστούς του σώματος.</a:t>
            </a:r>
          </a:p>
          <a:p>
            <a:pPr>
              <a:defRPr/>
            </a:pPr>
            <a:r>
              <a:rPr lang="el-GR" sz="2300" dirty="0" smtClean="0"/>
              <a:t>Μπορεί να διαφυλάσσει ή να αποκαθιστά την κανονική λειτουργία των νευρικών, καρδιακών, μυϊκών και σκελετικών κυττάρων.</a:t>
            </a:r>
          </a:p>
          <a:p>
            <a:pPr>
              <a:defRPr/>
            </a:pPr>
            <a:r>
              <a:rPr lang="el-GR" sz="2300" dirty="0" smtClean="0"/>
              <a:t>Είναι πιθανόν να βοηθάει στις αλλεργίες και στην επούλωση των εγκαυμάτων.</a:t>
            </a:r>
            <a:endParaRPr lang="el-GR" sz="2300" dirty="0"/>
          </a:p>
        </p:txBody>
      </p:sp>
    </p:spTree>
    <p:extLst>
      <p:ext uri="{BB962C8B-B14F-4D97-AF65-F5344CB8AC3E}">
        <p14:creationId xmlns:p14="http://schemas.microsoft.com/office/powerpoint/2010/main" xmlns="" val="24276872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Τίτλος"/>
          <p:cNvSpPr>
            <a:spLocks noGrp="1"/>
          </p:cNvSpPr>
          <p:nvPr>
            <p:ph type="title"/>
          </p:nvPr>
        </p:nvSpPr>
        <p:spPr/>
        <p:txBody>
          <a:bodyPr/>
          <a:lstStyle/>
          <a:p>
            <a:pPr eaLnBrk="1" hangingPunct="1"/>
            <a:r>
              <a:rPr lang="el-GR" altLang="el-GR" dirty="0" smtClean="0"/>
              <a:t>Βιολογικός ρόλος ασβεστίου</a:t>
            </a:r>
          </a:p>
        </p:txBody>
      </p:sp>
      <p:sp>
        <p:nvSpPr>
          <p:cNvPr id="3" name="2 - Θέση περιεχομένου"/>
          <p:cNvSpPr>
            <a:spLocks noGrp="1"/>
          </p:cNvSpPr>
          <p:nvPr>
            <p:ph idx="1"/>
          </p:nvPr>
        </p:nvSpPr>
        <p:spPr/>
        <p:txBody>
          <a:bodyPr rtlCol="0">
            <a:normAutofit/>
          </a:bodyPr>
          <a:lstStyle/>
          <a:p>
            <a:pPr eaLnBrk="1" fontAlgn="auto" hangingPunct="1">
              <a:spcAft>
                <a:spcPts val="0"/>
              </a:spcAft>
              <a:defRPr/>
            </a:pPr>
            <a:r>
              <a:rPr lang="el-GR" sz="2400" dirty="0" smtClean="0"/>
              <a:t>Το ασβέστιο φαίνεται να μειώνει τη υψηλή πίεση και να ελαχιστοποιεί την απώλεια οστικής μάζας από τα οστά των γυναικών μετά την εμμηνόπαυση.</a:t>
            </a:r>
          </a:p>
          <a:p>
            <a:pPr eaLnBrk="1" fontAlgn="auto" hangingPunct="1">
              <a:spcAft>
                <a:spcPts val="0"/>
              </a:spcAft>
              <a:defRPr/>
            </a:pPr>
            <a:r>
              <a:rPr lang="el-GR" sz="2400" dirty="0" smtClean="0"/>
              <a:t>Η ύπαρξη αρκετού ασβεστίου στον οργανισμό προστατεύει τα οστά και τα δόντια από τη συσσώρευση μολύβδου, ενός πολύ τοξικού μετάλλου</a:t>
            </a:r>
          </a:p>
          <a:p>
            <a:pPr eaLnBrk="1" fontAlgn="auto" hangingPunct="1">
              <a:spcAft>
                <a:spcPts val="0"/>
              </a:spcAft>
              <a:defRPr/>
            </a:pPr>
            <a:r>
              <a:rPr lang="el-GR" sz="2400" dirty="0" smtClean="0"/>
              <a:t>Λαμβανόμενο το ασβέστιο μαζί με βιταμίνη D φαίνεται ότι μειώνει τον κίνδυνο καρκίνου του παχέος και ορθού εντέρου.</a:t>
            </a:r>
            <a:endParaRPr lang="el-GR" sz="2400" dirty="0"/>
          </a:p>
        </p:txBody>
      </p:sp>
    </p:spTree>
    <p:extLst>
      <p:ext uri="{BB962C8B-B14F-4D97-AF65-F5344CB8AC3E}">
        <p14:creationId xmlns:p14="http://schemas.microsoft.com/office/powerpoint/2010/main" xmlns="" val="5940082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p:txBody>
          <a:bodyPr/>
          <a:lstStyle/>
          <a:p>
            <a:pPr eaLnBrk="1" hangingPunct="1"/>
            <a:r>
              <a:rPr lang="el-GR" altLang="el-GR" dirty="0" smtClean="0"/>
              <a:t>Βιολογικός ρόλος μαγνησίου</a:t>
            </a:r>
          </a:p>
        </p:txBody>
      </p:sp>
      <p:sp>
        <p:nvSpPr>
          <p:cNvPr id="3" name="2 - Θέση περιεχομένου"/>
          <p:cNvSpPr>
            <a:spLocks noGrp="1"/>
          </p:cNvSpPr>
          <p:nvPr>
            <p:ph idx="1"/>
          </p:nvPr>
        </p:nvSpPr>
        <p:spPr>
          <a:xfrm>
            <a:off x="457200" y="1484784"/>
            <a:ext cx="8363272" cy="4752528"/>
          </a:xfrm>
        </p:spPr>
        <p:txBody>
          <a:bodyPr rtlCol="0">
            <a:noAutofit/>
          </a:bodyPr>
          <a:lstStyle/>
          <a:p>
            <a:pPr eaLnBrk="1" fontAlgn="auto" hangingPunct="1">
              <a:spcAft>
                <a:spcPts val="0"/>
              </a:spcAft>
              <a:defRPr/>
            </a:pPr>
            <a:r>
              <a:rPr lang="el-GR" sz="2300" dirty="0" smtClean="0"/>
              <a:t>Το Μαγνήσιο ευρίσκεται σε ποσοστό που ξεπερνά το 60% μέσα στα ενεργειακά εργοστάσια του κάθε κυττάρου ( τα μιτοχόνδρια ) και σε μεγάλο βαθμό η παραγωγή ενέργειας των κυττάρων μας εξαρτάται από αυτό</a:t>
            </a:r>
          </a:p>
          <a:p>
            <a:pPr eaLnBrk="1" fontAlgn="auto" hangingPunct="1">
              <a:spcAft>
                <a:spcPts val="0"/>
              </a:spcAft>
              <a:defRPr/>
            </a:pPr>
            <a:r>
              <a:rPr lang="el-GR" sz="2300" dirty="0" smtClean="0"/>
              <a:t>Ασθενείς που παρουσιάζουν συχνότερα έλλειψη Μαγνησίου είναι αυτοί που πάσχουν από καρδιαγγειακές νόσους, Διαβήτη και Υπέρταση.</a:t>
            </a:r>
          </a:p>
          <a:p>
            <a:pPr eaLnBrk="1" fontAlgn="auto" hangingPunct="1">
              <a:spcAft>
                <a:spcPts val="0"/>
              </a:spcAft>
              <a:defRPr/>
            </a:pPr>
            <a:r>
              <a:rPr lang="el-GR" sz="2300" dirty="0" smtClean="0"/>
              <a:t>Θεωρείται επίσης αντί - αγχωτικό άλας.</a:t>
            </a:r>
          </a:p>
          <a:p>
            <a:pPr eaLnBrk="1" fontAlgn="auto" hangingPunct="1">
              <a:spcAft>
                <a:spcPts val="0"/>
              </a:spcAft>
              <a:defRPr/>
            </a:pPr>
            <a:r>
              <a:rPr lang="el-GR" sz="2300" dirty="0" smtClean="0"/>
              <a:t>Το σύμπλεγμα των ευρημάτων της έλλειψης μαγνησίου περιλαμβάνει ένα ή περισσότερα από τα παρακάτω συμπτώματα: πόνους στους μυς, στις αρθρώσεις και στα κόκαλα, πονοκέφαλο, δυσκολία στην αναπνοή, βάρος στο στήθος, αϋπνία, άγχος, υπερκινητικότητα, υπερδραστηριότητα, φοβίες και επεισόδια πανικού, αρρυθμίες, στηθάγχη, υπέρταση</a:t>
            </a:r>
            <a:endParaRPr lang="el-GR" sz="2300" dirty="0"/>
          </a:p>
        </p:txBody>
      </p:sp>
    </p:spTree>
    <p:extLst>
      <p:ext uri="{BB962C8B-B14F-4D97-AF65-F5344CB8AC3E}">
        <p14:creationId xmlns:p14="http://schemas.microsoft.com/office/powerpoint/2010/main" xmlns="" val="1187503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ownloads\cleopatra bath.jpe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7338" y="1450112"/>
            <a:ext cx="2844502" cy="24337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5" name="Picture 3" descr="C:\Users\user\Downloads\gr0023.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07148" y="1579563"/>
            <a:ext cx="3388980" cy="2304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6" name="Picture 4" descr="C:\Users\user\Downloads\spa.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434396" y="4111472"/>
            <a:ext cx="3334484" cy="25053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9 - Δεξιό βέλος"/>
          <p:cNvSpPr/>
          <p:nvPr/>
        </p:nvSpPr>
        <p:spPr>
          <a:xfrm>
            <a:off x="4031456" y="2205038"/>
            <a:ext cx="863600" cy="288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p>
        </p:txBody>
      </p:sp>
      <p:pic>
        <p:nvPicPr>
          <p:cNvPr id="3078" name="Picture 5" descr="C:\Users\user\Downloads\whm0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17212" y="4365104"/>
            <a:ext cx="2935683" cy="22298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13 - Δεξιό βέλος"/>
          <p:cNvSpPr/>
          <p:nvPr/>
        </p:nvSpPr>
        <p:spPr>
          <a:xfrm>
            <a:off x="4067175" y="5013325"/>
            <a:ext cx="792163" cy="3508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p>
        </p:txBody>
      </p:sp>
      <p:sp>
        <p:nvSpPr>
          <p:cNvPr id="15" name="14 - Δεξιό βέλος"/>
          <p:cNvSpPr/>
          <p:nvPr/>
        </p:nvSpPr>
        <p:spPr>
          <a:xfrm rot="8252009">
            <a:off x="3779838" y="3429000"/>
            <a:ext cx="863600" cy="287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p>
        </p:txBody>
      </p:sp>
      <p:sp>
        <p:nvSpPr>
          <p:cNvPr id="2" name="Title 1"/>
          <p:cNvSpPr>
            <a:spLocks noGrp="1"/>
          </p:cNvSpPr>
          <p:nvPr>
            <p:ph type="title"/>
          </p:nvPr>
        </p:nvSpPr>
        <p:spPr/>
        <p:txBody>
          <a:bodyPr/>
          <a:lstStyle/>
          <a:p>
            <a:r>
              <a:rPr lang="el-GR" dirty="0" smtClean="0"/>
              <a:t>Ιστορική αναδρομή</a:t>
            </a:r>
            <a:endParaRPr lang="el-GR" dirty="0"/>
          </a:p>
        </p:txBody>
      </p:sp>
    </p:spTree>
    <p:extLst>
      <p:ext uri="{BB962C8B-B14F-4D97-AF65-F5344CB8AC3E}">
        <p14:creationId xmlns:p14="http://schemas.microsoft.com/office/powerpoint/2010/main" xmlns="" val="201540056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l-GR" dirty="0"/>
              <a:t>Βιολογικός ρόλος μαγνησίου</a:t>
            </a:r>
            <a:endParaRPr lang="el-GR" dirty="0"/>
          </a:p>
        </p:txBody>
      </p:sp>
      <p:sp>
        <p:nvSpPr>
          <p:cNvPr id="3" name="2 - Θέση περιεχομένου"/>
          <p:cNvSpPr>
            <a:spLocks noGrp="1"/>
          </p:cNvSpPr>
          <p:nvPr>
            <p:ph idx="1"/>
          </p:nvPr>
        </p:nvSpPr>
        <p:spPr/>
        <p:txBody>
          <a:bodyPr rtlCol="0">
            <a:normAutofit/>
          </a:bodyPr>
          <a:lstStyle/>
          <a:p>
            <a:pPr eaLnBrk="1" fontAlgn="auto" hangingPunct="1">
              <a:spcAft>
                <a:spcPts val="0"/>
              </a:spcAft>
              <a:defRPr/>
            </a:pPr>
            <a:r>
              <a:rPr lang="el-GR" sz="2400" dirty="0" smtClean="0"/>
              <a:t>Βοηθάει την καρδιά να ωθεί στις αρτηρίες μεγαλύτερο όγκο αίματος, χωρίς την ανάγκη</a:t>
            </a:r>
            <a:br>
              <a:rPr lang="el-GR" sz="2400" dirty="0" smtClean="0"/>
            </a:br>
            <a:r>
              <a:rPr lang="el-GR" sz="2400" dirty="0" smtClean="0"/>
              <a:t>επιπλέον οξυγόνου.</a:t>
            </a:r>
          </a:p>
          <a:p>
            <a:pPr eaLnBrk="1" fontAlgn="auto" hangingPunct="1">
              <a:spcAft>
                <a:spcPts val="0"/>
              </a:spcAft>
              <a:defRPr/>
            </a:pPr>
            <a:r>
              <a:rPr lang="el-GR" sz="2400" dirty="0" smtClean="0"/>
              <a:t>Χαλαρώνει τα συνεσταλμένα αγγεία, επιτρέποντας στο αίμα να ρέει πιο ελεύθερα.</a:t>
            </a:r>
          </a:p>
          <a:p>
            <a:pPr eaLnBrk="1" fontAlgn="auto" hangingPunct="1">
              <a:spcAft>
                <a:spcPts val="0"/>
              </a:spcAft>
              <a:defRPr/>
            </a:pPr>
            <a:r>
              <a:rPr lang="el-GR" sz="2400" dirty="0" smtClean="0"/>
              <a:t>Αποτρέπει τη συγκόλληση των αιμοπεταλίων, μειώνοντας, έτσι, τις πιθανότητες σχηματισμού θρόμβων και απόφραξης αρτηριών.</a:t>
            </a:r>
          </a:p>
          <a:p>
            <a:pPr eaLnBrk="1" fontAlgn="auto" hangingPunct="1">
              <a:spcAft>
                <a:spcPts val="0"/>
              </a:spcAft>
              <a:defRPr/>
            </a:pPr>
            <a:r>
              <a:rPr lang="el-GR" sz="2400" dirty="0" smtClean="0"/>
              <a:t>Μειώνει την κακή (LDL) και αυξάνει την καλή (HDL) χοληστερίνη.</a:t>
            </a:r>
          </a:p>
          <a:p>
            <a:pPr eaLnBrk="1" fontAlgn="auto" hangingPunct="1">
              <a:spcAft>
                <a:spcPts val="0"/>
              </a:spcAft>
              <a:defRPr/>
            </a:pPr>
            <a:endParaRPr lang="el-GR" sz="2400" dirty="0"/>
          </a:p>
        </p:txBody>
      </p:sp>
    </p:spTree>
    <p:extLst>
      <p:ext uri="{BB962C8B-B14F-4D97-AF65-F5344CB8AC3E}">
        <p14:creationId xmlns:p14="http://schemas.microsoft.com/office/powerpoint/2010/main" xmlns="" val="39212188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rtlCol="0">
            <a:normAutofit/>
          </a:bodyPr>
          <a:lstStyle/>
          <a:p>
            <a:pPr eaLnBrk="1" fontAlgn="auto" hangingPunct="1">
              <a:spcAft>
                <a:spcPts val="0"/>
              </a:spcAft>
              <a:defRPr/>
            </a:pPr>
            <a:r>
              <a:rPr lang="el-GR" dirty="0" smtClean="0"/>
              <a:t>Είδη υδροθεραπείας</a:t>
            </a:r>
            <a:endParaRPr lang="el-GR" dirty="0"/>
          </a:p>
        </p:txBody>
      </p:sp>
      <p:sp>
        <p:nvSpPr>
          <p:cNvPr id="22531" name="4 - Θέση περιεχομένου"/>
          <p:cNvSpPr>
            <a:spLocks noGrp="1"/>
          </p:cNvSpPr>
          <p:nvPr>
            <p:ph idx="1"/>
          </p:nvPr>
        </p:nvSpPr>
        <p:spPr/>
        <p:txBody>
          <a:bodyPr>
            <a:normAutofit/>
          </a:bodyPr>
          <a:lstStyle/>
          <a:p>
            <a:pPr eaLnBrk="1" hangingPunct="1"/>
            <a:r>
              <a:rPr lang="el-GR" altLang="el-GR" sz="2800" b="1" dirty="0" smtClean="0">
                <a:solidFill>
                  <a:srgbClr val="004B82"/>
                </a:solidFill>
              </a:rPr>
              <a:t>Εσωτερική υδροθεραπεία: </a:t>
            </a:r>
            <a:r>
              <a:rPr lang="el-GR" altLang="el-GR" sz="2800" dirty="0" smtClean="0"/>
              <a:t>όταν τα ιαματικά νερά χρησιμοποιούνται για πόση (</a:t>
            </a:r>
            <a:r>
              <a:rPr lang="el-GR" altLang="el-GR" sz="2800" dirty="0" err="1" smtClean="0"/>
              <a:t>ποσιθεραπεία</a:t>
            </a:r>
            <a:r>
              <a:rPr lang="el-GR" altLang="el-GR" sz="2800" dirty="0" smtClean="0"/>
              <a:t>) </a:t>
            </a:r>
          </a:p>
          <a:p>
            <a:pPr eaLnBrk="1" hangingPunct="1"/>
            <a:r>
              <a:rPr lang="el-GR" altLang="el-GR" sz="2800" b="1" dirty="0" smtClean="0">
                <a:solidFill>
                  <a:srgbClr val="004B82"/>
                </a:solidFill>
              </a:rPr>
              <a:t>Εξωτερική υδροθεραπεία: </a:t>
            </a:r>
            <a:r>
              <a:rPr lang="el-GR" altLang="el-GR" sz="2800" dirty="0" smtClean="0"/>
              <a:t>όταν τα ιαματικά νερά χρησιμοποιούνται για λουτρό (λουτροθεραπεία)</a:t>
            </a:r>
          </a:p>
          <a:p>
            <a:pPr algn="r" eaLnBrk="1" hangingPunct="1">
              <a:buFont typeface="Arial" pitchFamily="34" charset="0"/>
              <a:buNone/>
            </a:pPr>
            <a:r>
              <a:rPr lang="el-GR" altLang="el-GR" sz="1800" dirty="0" smtClean="0"/>
              <a:t>(Β</a:t>
            </a:r>
            <a:r>
              <a:rPr lang="en-US" altLang="el-GR" sz="1800" dirty="0" err="1" smtClean="0"/>
              <a:t>ecker</a:t>
            </a:r>
            <a:r>
              <a:rPr lang="el-GR" altLang="el-GR" sz="1800" dirty="0" smtClean="0"/>
              <a:t> 1994)</a:t>
            </a:r>
          </a:p>
        </p:txBody>
      </p:sp>
    </p:spTree>
    <p:extLst>
      <p:ext uri="{BB962C8B-B14F-4D97-AF65-F5344CB8AC3E}">
        <p14:creationId xmlns:p14="http://schemas.microsoft.com/office/powerpoint/2010/main" xmlns="" val="27672589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a:bodyPr>
          <a:lstStyle/>
          <a:p>
            <a:pPr eaLnBrk="1" fontAlgn="auto" hangingPunct="1">
              <a:spcAft>
                <a:spcPts val="0"/>
              </a:spcAft>
              <a:defRPr/>
            </a:pPr>
            <a:r>
              <a:rPr lang="el-GR" b="1" dirty="0" smtClean="0"/>
              <a:t>Λουτροθεραπεία</a:t>
            </a:r>
            <a:endParaRPr lang="el-GR" dirty="0"/>
          </a:p>
        </p:txBody>
      </p:sp>
      <p:sp>
        <p:nvSpPr>
          <p:cNvPr id="23555" name="2 - Θέση περιεχομένου"/>
          <p:cNvSpPr>
            <a:spLocks noGrp="1"/>
          </p:cNvSpPr>
          <p:nvPr>
            <p:ph idx="1"/>
          </p:nvPr>
        </p:nvSpPr>
        <p:spPr/>
        <p:txBody>
          <a:bodyPr>
            <a:normAutofit/>
          </a:bodyPr>
          <a:lstStyle/>
          <a:p>
            <a:pPr marL="0" indent="0" eaLnBrk="1" hangingPunct="1">
              <a:buFont typeface="Arial" pitchFamily="34" charset="0"/>
              <a:buNone/>
            </a:pPr>
            <a:r>
              <a:rPr lang="el-GR" altLang="el-GR" sz="2800" dirty="0" smtClean="0"/>
              <a:t>Η Λουτροθεραπεία βασίζεται στις παρακάτω  κύριες ιδιότητες του Ιαματικού νερού:</a:t>
            </a:r>
          </a:p>
          <a:p>
            <a:r>
              <a:rPr lang="el-GR" altLang="el-GR" sz="2800" dirty="0" smtClean="0"/>
              <a:t>Στο θερμικό ερέθισμα,</a:t>
            </a:r>
          </a:p>
          <a:p>
            <a:r>
              <a:rPr lang="el-GR" altLang="el-GR" sz="2800" dirty="0" smtClean="0"/>
              <a:t>Στο μηχανικό ερέθισμα,</a:t>
            </a:r>
          </a:p>
          <a:p>
            <a:r>
              <a:rPr lang="el-GR" altLang="el-GR" sz="2800" dirty="0" smtClean="0"/>
              <a:t>Στην επίδραση των φυσικοχημικών συστατικών του Ιαματικού νερού.</a:t>
            </a:r>
          </a:p>
          <a:p>
            <a:pPr eaLnBrk="1" hangingPunct="1"/>
            <a:endParaRPr lang="el-GR" altLang="el-GR" sz="2800" dirty="0" smtClean="0"/>
          </a:p>
        </p:txBody>
      </p:sp>
    </p:spTree>
    <p:extLst>
      <p:ext uri="{BB962C8B-B14F-4D97-AF65-F5344CB8AC3E}">
        <p14:creationId xmlns:p14="http://schemas.microsoft.com/office/powerpoint/2010/main" xmlns="" val="37975069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eaLnBrk="1" fontAlgn="auto" hangingPunct="1">
              <a:spcAft>
                <a:spcPts val="0"/>
              </a:spcAft>
              <a:defRPr/>
            </a:pPr>
            <a:r>
              <a:rPr lang="el-GR" dirty="0" smtClean="0"/>
              <a:t>Ενδείξεις λουτροθεραπείας</a:t>
            </a:r>
            <a:r>
              <a:rPr lang="el-GR" u="sng" dirty="0" smtClean="0"/>
              <a:t/>
            </a:r>
            <a:br>
              <a:rPr lang="el-GR" u="sng" dirty="0" smtClean="0"/>
            </a:br>
            <a:r>
              <a:rPr lang="el-GR" b="0" dirty="0" smtClean="0"/>
              <a:t>(Σαρακιώτης 2005)</a:t>
            </a:r>
            <a:endParaRPr lang="el-GR" b="0" u="sng" dirty="0"/>
          </a:p>
        </p:txBody>
      </p:sp>
      <p:sp>
        <p:nvSpPr>
          <p:cNvPr id="3" name="2 - Θέση περιεχομένου"/>
          <p:cNvSpPr>
            <a:spLocks noGrp="1"/>
          </p:cNvSpPr>
          <p:nvPr>
            <p:ph idx="1"/>
          </p:nvPr>
        </p:nvSpPr>
        <p:spPr>
          <a:xfrm>
            <a:off x="457200" y="1484784"/>
            <a:ext cx="8229600" cy="5256584"/>
          </a:xfrm>
        </p:spPr>
        <p:txBody>
          <a:bodyPr rtlCol="0">
            <a:normAutofit/>
          </a:bodyPr>
          <a:lstStyle/>
          <a:p>
            <a:pPr eaLnBrk="1" fontAlgn="auto" hangingPunct="1">
              <a:spcAft>
                <a:spcPts val="0"/>
              </a:spcAft>
              <a:defRPr/>
            </a:pPr>
            <a:r>
              <a:rPr lang="el-GR" sz="2400" dirty="0" smtClean="0"/>
              <a:t>Ρευματικές </a:t>
            </a:r>
            <a:r>
              <a:rPr lang="el-GR" sz="2400" dirty="0"/>
              <a:t>παθήσεις </a:t>
            </a:r>
          </a:p>
          <a:p>
            <a:pPr eaLnBrk="1" fontAlgn="auto" hangingPunct="1">
              <a:spcAft>
                <a:spcPts val="0"/>
              </a:spcAft>
              <a:defRPr/>
            </a:pPr>
            <a:r>
              <a:rPr lang="el-GR" sz="2400" dirty="0"/>
              <a:t>Παθήσεις κυκλοφορικού συστήματος (αρτηριακή υπέρταση, ανεπάρκεια στεφανιαίων αρτηριών ενδαρτηρίτιδες κάτω άκρων, χρόνιες φλεβίτιδες κιρσοί).</a:t>
            </a:r>
          </a:p>
          <a:p>
            <a:pPr eaLnBrk="1" fontAlgn="auto" hangingPunct="1">
              <a:spcAft>
                <a:spcPts val="0"/>
              </a:spcAft>
              <a:defRPr/>
            </a:pPr>
            <a:r>
              <a:rPr lang="el-GR" sz="2400" dirty="0"/>
              <a:t>Παθήσεις δερματικές (έκζεμα, δερματίτιδες κλπ.)</a:t>
            </a:r>
          </a:p>
          <a:p>
            <a:pPr eaLnBrk="1" fontAlgn="auto" hangingPunct="1">
              <a:spcAft>
                <a:spcPts val="0"/>
              </a:spcAft>
              <a:defRPr/>
            </a:pPr>
            <a:r>
              <a:rPr lang="el-GR" sz="2400" dirty="0"/>
              <a:t>Παθήσεις γυναικολογικές (χρόνιες μεταφλεγμονώδεις καταστάσεις των σαλπίγγων και της μήτρας, λευκόρροια , ανεπάρκεια των ωοθηκών).</a:t>
            </a:r>
          </a:p>
          <a:p>
            <a:pPr eaLnBrk="1" fontAlgn="auto" hangingPunct="1">
              <a:spcAft>
                <a:spcPts val="0"/>
              </a:spcAft>
              <a:defRPr/>
            </a:pPr>
            <a:r>
              <a:rPr lang="el-GR" sz="2400" dirty="0" smtClean="0"/>
              <a:t>Παθήσεις περιφερικών νεύρων (νευρίτιδες, ριζίτιδες, νευραλγίες).</a:t>
            </a:r>
            <a:endParaRPr lang="el-GR" sz="2400" dirty="0"/>
          </a:p>
          <a:p>
            <a:pPr eaLnBrk="1" fontAlgn="auto" hangingPunct="1">
              <a:spcAft>
                <a:spcPts val="0"/>
              </a:spcAft>
              <a:defRPr/>
            </a:pPr>
            <a:r>
              <a:rPr lang="el-GR" sz="2400" dirty="0"/>
              <a:t>Σύνδρομα από διαταραχές του νευροφυτικού συστήματος</a:t>
            </a:r>
            <a:r>
              <a:rPr lang="el-GR" sz="2400" dirty="0" smtClean="0"/>
              <a:t>.</a:t>
            </a:r>
            <a:endParaRPr lang="el-GR" sz="2400" dirty="0"/>
          </a:p>
        </p:txBody>
      </p:sp>
    </p:spTree>
    <p:extLst>
      <p:ext uri="{BB962C8B-B14F-4D97-AF65-F5344CB8AC3E}">
        <p14:creationId xmlns:p14="http://schemas.microsoft.com/office/powerpoint/2010/main" xmlns="" val="29211171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Τίτλος"/>
          <p:cNvSpPr>
            <a:spLocks noGrp="1"/>
          </p:cNvSpPr>
          <p:nvPr>
            <p:ph type="title"/>
          </p:nvPr>
        </p:nvSpPr>
        <p:spPr/>
        <p:txBody>
          <a:bodyPr/>
          <a:lstStyle/>
          <a:p>
            <a:pPr eaLnBrk="1" hangingPunct="1"/>
            <a:r>
              <a:rPr lang="el-GR" altLang="el-GR" dirty="0" smtClean="0"/>
              <a:t>Αντενδείξεις λουτροθεραπείας</a:t>
            </a:r>
          </a:p>
        </p:txBody>
      </p:sp>
      <p:sp>
        <p:nvSpPr>
          <p:cNvPr id="3" name="2 - Θέση περιεχομένου"/>
          <p:cNvSpPr>
            <a:spLocks noGrp="1"/>
          </p:cNvSpPr>
          <p:nvPr>
            <p:ph idx="1"/>
          </p:nvPr>
        </p:nvSpPr>
        <p:spPr/>
        <p:txBody>
          <a:bodyPr rtlCol="0">
            <a:noAutofit/>
          </a:bodyPr>
          <a:lstStyle/>
          <a:p>
            <a:pPr eaLnBrk="1" fontAlgn="auto" hangingPunct="1">
              <a:spcAft>
                <a:spcPts val="0"/>
              </a:spcAft>
              <a:defRPr/>
            </a:pPr>
            <a:r>
              <a:rPr lang="el-GR" sz="2400" dirty="0" smtClean="0"/>
              <a:t>Παθήσεις </a:t>
            </a:r>
            <a:r>
              <a:rPr lang="el-GR" sz="2400" dirty="0"/>
              <a:t>της καρδιάς, όταν δεν αντισταθμίζονται καλά και παρουσιάζουν φαινόμενα στάσης και οιδήματα των κάτω άκρων – προχωρημένη αρτηριοσκλήρωση ιδίως των εγκεφαλικών </a:t>
            </a:r>
            <a:r>
              <a:rPr lang="el-GR" sz="2400" dirty="0" smtClean="0"/>
              <a:t>αγγείων. </a:t>
            </a:r>
            <a:r>
              <a:rPr lang="el-GR" sz="2400" dirty="0"/>
              <a:t>Πρόσφατες εγκεφαλικές αιμορραγίες, θρομβώσεις των αγγείων πριν την έλευση 6 τουλάχιστον μηνών από την προσβολή.</a:t>
            </a:r>
          </a:p>
          <a:p>
            <a:pPr eaLnBrk="1" fontAlgn="auto" hangingPunct="1">
              <a:spcAft>
                <a:spcPts val="0"/>
              </a:spcAft>
              <a:defRPr/>
            </a:pPr>
            <a:r>
              <a:rPr lang="el-GR" sz="2400" dirty="0"/>
              <a:t>Ανεπάρκεια στεφανιαίων (στηθάγχη, έμφραγμα) με συχνές κρίσεις ή σοβαρές βλάβες του μυοκαρδίου</a:t>
            </a:r>
            <a:r>
              <a:rPr lang="el-GR" sz="2400" dirty="0" smtClean="0"/>
              <a:t>.</a:t>
            </a:r>
            <a:endParaRPr lang="el-GR" sz="2400" dirty="0"/>
          </a:p>
        </p:txBody>
      </p:sp>
    </p:spTree>
    <p:extLst>
      <p:ext uri="{BB962C8B-B14F-4D97-AF65-F5344CB8AC3E}">
        <p14:creationId xmlns:p14="http://schemas.microsoft.com/office/powerpoint/2010/main" xmlns="" val="22542044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Τίτλος"/>
          <p:cNvSpPr>
            <a:spLocks noGrp="1"/>
          </p:cNvSpPr>
          <p:nvPr>
            <p:ph type="title"/>
          </p:nvPr>
        </p:nvSpPr>
        <p:spPr/>
        <p:txBody>
          <a:bodyPr/>
          <a:lstStyle/>
          <a:p>
            <a:pPr eaLnBrk="1" hangingPunct="1"/>
            <a:r>
              <a:rPr lang="el-GR" altLang="el-GR" dirty="0" smtClean="0"/>
              <a:t>Αντενδείξεις λουτροθεραπείας</a:t>
            </a:r>
          </a:p>
        </p:txBody>
      </p:sp>
      <p:sp>
        <p:nvSpPr>
          <p:cNvPr id="3" name="2 - Θέση περιεχομένου"/>
          <p:cNvSpPr>
            <a:spLocks noGrp="1"/>
          </p:cNvSpPr>
          <p:nvPr>
            <p:ph idx="1"/>
          </p:nvPr>
        </p:nvSpPr>
        <p:spPr/>
        <p:txBody>
          <a:bodyPr rtlCol="0">
            <a:noAutofit/>
          </a:bodyPr>
          <a:lstStyle/>
          <a:p>
            <a:pPr eaLnBrk="1" fontAlgn="auto" hangingPunct="1">
              <a:spcAft>
                <a:spcPts val="0"/>
              </a:spcAft>
              <a:defRPr/>
            </a:pPr>
            <a:r>
              <a:rPr lang="el-GR" sz="2400" dirty="0" smtClean="0"/>
              <a:t>Αιμορραγίες </a:t>
            </a:r>
            <a:r>
              <a:rPr lang="el-GR" sz="2400" dirty="0"/>
              <a:t>διαφόρων οργάνων- βαριές μορφές διαβήτου με έκδηλη εξασθένιση του οργανισμού. Ενεργός φυματίωση. Κακοήθεις νεοπλασίες –βαριές νευρικές και ψυχικές παθήσεις - εγκυμοσύνη μετά τον έκτο μήνα.</a:t>
            </a:r>
          </a:p>
          <a:p>
            <a:pPr eaLnBrk="1" fontAlgn="auto" hangingPunct="1">
              <a:spcAft>
                <a:spcPts val="0"/>
              </a:spcAft>
              <a:defRPr/>
            </a:pPr>
            <a:r>
              <a:rPr lang="el-GR" sz="2400" dirty="0"/>
              <a:t>Η Λουτροθεραπεία διακόπτεται επίσης :α)Όταν παρουσιαστεί κατά την διάρκεια των λουτρών παρόξυνση της χρόνιας πάθησηςβ)Κατά τις μέρες της εμμήνου ρύσης και γ)Όταν αυτή δεν γίνεται καλώς ανεχτή από τον λουόμενο</a:t>
            </a:r>
          </a:p>
          <a:p>
            <a:pPr eaLnBrk="1" fontAlgn="auto" hangingPunct="1">
              <a:spcAft>
                <a:spcPts val="0"/>
              </a:spcAft>
              <a:defRPr/>
            </a:pPr>
            <a:endParaRPr lang="el-GR" sz="2400" dirty="0"/>
          </a:p>
        </p:txBody>
      </p:sp>
    </p:spTree>
    <p:extLst>
      <p:ext uri="{BB962C8B-B14F-4D97-AF65-F5344CB8AC3E}">
        <p14:creationId xmlns:p14="http://schemas.microsoft.com/office/powerpoint/2010/main" xmlns="" val="1331088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Autofit/>
          </a:bodyPr>
          <a:lstStyle/>
          <a:p>
            <a:pPr eaLnBrk="1" fontAlgn="auto" hangingPunct="1">
              <a:spcAft>
                <a:spcPts val="0"/>
              </a:spcAft>
              <a:defRPr/>
            </a:pPr>
            <a:r>
              <a:rPr lang="el-GR" dirty="0" smtClean="0"/>
              <a:t>Ενδείξεις </a:t>
            </a:r>
            <a:r>
              <a:rPr lang="el-GR" dirty="0" err="1" smtClean="0"/>
              <a:t>ποσιθεραπείας</a:t>
            </a:r>
            <a:endParaRPr lang="el-GR" dirty="0"/>
          </a:p>
        </p:txBody>
      </p:sp>
      <p:sp>
        <p:nvSpPr>
          <p:cNvPr id="3" name="2 - Θέση περιεχομένου"/>
          <p:cNvSpPr>
            <a:spLocks noGrp="1"/>
          </p:cNvSpPr>
          <p:nvPr>
            <p:ph idx="1"/>
          </p:nvPr>
        </p:nvSpPr>
        <p:spPr/>
        <p:txBody>
          <a:bodyPr rtlCol="0">
            <a:noAutofit/>
          </a:bodyPr>
          <a:lstStyle/>
          <a:p>
            <a:pPr eaLnBrk="1" fontAlgn="auto" hangingPunct="1">
              <a:spcAft>
                <a:spcPts val="0"/>
              </a:spcAft>
              <a:defRPr/>
            </a:pPr>
            <a:r>
              <a:rPr lang="el-GR" sz="2400" dirty="0" smtClean="0"/>
              <a:t>Παθήσεις </a:t>
            </a:r>
            <a:r>
              <a:rPr lang="el-GR" sz="2400" dirty="0"/>
              <a:t>της θρέψης και των ουροφόρων οδών (ουρική διάθεσης ή αρθριτισμός, ψαμμίαση ουρική – οξαλική, λιθίαση των ουροφόρων οδών, παχυσαρκία, απλές λευκωματουρίες, χρόνιες κυστίτιδες ).</a:t>
            </a:r>
          </a:p>
          <a:p>
            <a:pPr eaLnBrk="1" fontAlgn="auto" hangingPunct="1">
              <a:spcAft>
                <a:spcPts val="0"/>
              </a:spcAft>
              <a:defRPr/>
            </a:pPr>
            <a:r>
              <a:rPr lang="el-GR" sz="2400" dirty="0"/>
              <a:t>Παθήσεις του ήπατος και χοληφόρων οδών (χρόνια χολοκυστίτης, λιθίαση της χοληδόχου κύστης ή των πόρων, μικρή ηπατική ανεπάρκεια).</a:t>
            </a:r>
          </a:p>
          <a:p>
            <a:pPr eaLnBrk="1" fontAlgn="auto" hangingPunct="1">
              <a:spcAft>
                <a:spcPts val="0"/>
              </a:spcAft>
              <a:defRPr/>
            </a:pPr>
            <a:r>
              <a:rPr lang="el-GR" sz="2400" dirty="0"/>
              <a:t>Παθήσεις πεπτικού συστήματος (διάφορα δυσπεπτικά προβλήματα, κολίτιδες, χρόνια δυσκοιλιότης ).</a:t>
            </a:r>
          </a:p>
          <a:p>
            <a:pPr eaLnBrk="1" fontAlgn="auto" hangingPunct="1">
              <a:spcAft>
                <a:spcPts val="0"/>
              </a:spcAft>
              <a:defRPr/>
            </a:pPr>
            <a:endParaRPr lang="el-GR" sz="2400" dirty="0"/>
          </a:p>
        </p:txBody>
      </p:sp>
    </p:spTree>
    <p:extLst>
      <p:ext uri="{BB962C8B-B14F-4D97-AF65-F5344CB8AC3E}">
        <p14:creationId xmlns:p14="http://schemas.microsoft.com/office/powerpoint/2010/main" xmlns="" val="2368990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a:bodyPr>
          <a:lstStyle/>
          <a:p>
            <a:pPr>
              <a:defRPr/>
            </a:pPr>
            <a:r>
              <a:rPr lang="el-GR" dirty="0" smtClean="0"/>
              <a:t>Αντενδείξεις </a:t>
            </a:r>
            <a:r>
              <a:rPr lang="el-GR" dirty="0" err="1" smtClean="0"/>
              <a:t>ποσιθεραπείας</a:t>
            </a:r>
            <a:endParaRPr lang="el-GR" u="sng" dirty="0"/>
          </a:p>
        </p:txBody>
      </p:sp>
      <p:sp>
        <p:nvSpPr>
          <p:cNvPr id="27651" name="2 - Θέση περιεχομένου"/>
          <p:cNvSpPr>
            <a:spLocks noGrp="1"/>
          </p:cNvSpPr>
          <p:nvPr>
            <p:ph idx="1"/>
          </p:nvPr>
        </p:nvSpPr>
        <p:spPr/>
        <p:txBody>
          <a:bodyPr>
            <a:normAutofit/>
          </a:bodyPr>
          <a:lstStyle/>
          <a:p>
            <a:pPr eaLnBrk="1" hangingPunct="1"/>
            <a:r>
              <a:rPr lang="el-GR" altLang="el-GR" sz="2800" dirty="0" smtClean="0"/>
              <a:t>Λιθιάσεις των νεφρών ή της κύστης με συχνές κρίσεις ή αιματουρία ή με ογκώδεις λίθους, νεφρίτιδες, πυελίτιδες ή κυστίτιδες σε οξεία φάση.</a:t>
            </a:r>
          </a:p>
          <a:p>
            <a:pPr eaLnBrk="1" hangingPunct="1"/>
            <a:r>
              <a:rPr lang="el-GR" altLang="el-GR" sz="2800" dirty="0" smtClean="0"/>
              <a:t>Χολολιθιάσεις με συχνούς κολικούς ή μεγάλους λίθους, </a:t>
            </a:r>
            <a:r>
              <a:rPr lang="el-GR" altLang="el-GR" sz="2800" dirty="0" err="1" smtClean="0"/>
              <a:t>χολοκυστίτης</a:t>
            </a:r>
            <a:r>
              <a:rPr lang="el-GR" altLang="el-GR" sz="2800" dirty="0" smtClean="0"/>
              <a:t> στην οξεία φάση, πρόσφατο έλκος του στομάχου ή του δωδεκαδακτύλου.</a:t>
            </a:r>
          </a:p>
          <a:p>
            <a:pPr eaLnBrk="1" hangingPunct="1"/>
            <a:endParaRPr lang="el-GR" altLang="el-GR" sz="2800" dirty="0" smtClean="0"/>
          </a:p>
        </p:txBody>
      </p:sp>
    </p:spTree>
    <p:extLst>
      <p:ext uri="{BB962C8B-B14F-4D97-AF65-F5344CB8AC3E}">
        <p14:creationId xmlns:p14="http://schemas.microsoft.com/office/powerpoint/2010/main" xmlns="" val="14898992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a:bodyPr>
          <a:lstStyle/>
          <a:p>
            <a:pPr eaLnBrk="1" fontAlgn="auto" hangingPunct="1">
              <a:spcAft>
                <a:spcPts val="0"/>
              </a:spcAft>
              <a:defRPr/>
            </a:pPr>
            <a:r>
              <a:rPr lang="el-GR" dirty="0" smtClean="0"/>
              <a:t>Ενδείξεις </a:t>
            </a:r>
            <a:r>
              <a:rPr lang="el-GR" dirty="0" err="1" smtClean="0"/>
              <a:t>εισπνευσοθεραπείας</a:t>
            </a:r>
            <a:endParaRPr lang="el-GR" dirty="0"/>
          </a:p>
        </p:txBody>
      </p:sp>
      <p:sp>
        <p:nvSpPr>
          <p:cNvPr id="28675" name="2 - Θέση περιεχομένου"/>
          <p:cNvSpPr>
            <a:spLocks noGrp="1"/>
          </p:cNvSpPr>
          <p:nvPr>
            <p:ph idx="1"/>
          </p:nvPr>
        </p:nvSpPr>
        <p:spPr/>
        <p:txBody>
          <a:bodyPr>
            <a:normAutofit/>
          </a:bodyPr>
          <a:lstStyle/>
          <a:p>
            <a:pPr eaLnBrk="1" hangingPunct="1"/>
            <a:r>
              <a:rPr lang="el-GR" altLang="el-GR" sz="2800" dirty="0" smtClean="0"/>
              <a:t>Παθήσεις αναπνευστικού συστήματος (ασθματικές καταστάσεις, χρόνιες βρογχίτιδες, χρόνιο πνευμονικό εμφύσημα, χρόνια </a:t>
            </a:r>
            <a:r>
              <a:rPr lang="el-GR" altLang="el-GR" sz="2800" dirty="0" err="1" smtClean="0"/>
              <a:t>Ρινίτις</a:t>
            </a:r>
            <a:r>
              <a:rPr lang="el-GR" altLang="el-GR" sz="2800" dirty="0" smtClean="0"/>
              <a:t>, </a:t>
            </a:r>
            <a:r>
              <a:rPr lang="el-GR" altLang="el-GR" sz="2800" dirty="0" err="1" smtClean="0"/>
              <a:t>Φαρυγγίτις</a:t>
            </a:r>
            <a:r>
              <a:rPr lang="el-GR" altLang="el-GR" sz="2800" dirty="0" smtClean="0"/>
              <a:t>, </a:t>
            </a:r>
            <a:r>
              <a:rPr lang="el-GR" altLang="el-GR" sz="2800" dirty="0" err="1" smtClean="0"/>
              <a:t>Λαρυγγίτις</a:t>
            </a:r>
            <a:r>
              <a:rPr lang="el-GR" altLang="el-GR" sz="2800" dirty="0" smtClean="0"/>
              <a:t>    </a:t>
            </a:r>
            <a:endParaRPr lang="en-US" altLang="el-GR" sz="2800" dirty="0" smtClean="0"/>
          </a:p>
          <a:p>
            <a:r>
              <a:rPr lang="el-GR" altLang="el-GR" sz="2800" dirty="0" smtClean="0"/>
              <a:t>Παθήσεις του αναπνευστικού συστήματος σε οξεία φάση </a:t>
            </a:r>
          </a:p>
          <a:p>
            <a:pPr eaLnBrk="1" hangingPunct="1"/>
            <a:r>
              <a:rPr lang="el-GR" altLang="el-GR" sz="2800" dirty="0" smtClean="0"/>
              <a:t>                                                        </a:t>
            </a:r>
          </a:p>
          <a:p>
            <a:pPr eaLnBrk="1" hangingPunct="1"/>
            <a:endParaRPr lang="el-GR" altLang="el-GR" sz="2800" dirty="0" smtClean="0"/>
          </a:p>
        </p:txBody>
      </p:sp>
    </p:spTree>
    <p:extLst>
      <p:ext uri="{BB962C8B-B14F-4D97-AF65-F5344CB8AC3E}">
        <p14:creationId xmlns:p14="http://schemas.microsoft.com/office/powerpoint/2010/main" xmlns="" val="31579933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6 - Τίτλος"/>
          <p:cNvSpPr>
            <a:spLocks noGrp="1"/>
          </p:cNvSpPr>
          <p:nvPr>
            <p:ph type="title"/>
          </p:nvPr>
        </p:nvSpPr>
        <p:spPr/>
        <p:txBody>
          <a:bodyPr>
            <a:normAutofit fontScale="90000"/>
          </a:bodyPr>
          <a:lstStyle/>
          <a:p>
            <a:pPr eaLnBrk="1" hangingPunct="1"/>
            <a:r>
              <a:rPr lang="el-GR" altLang="el-GR" dirty="0" smtClean="0"/>
              <a:t>Οφέλη θεραπευτικής άσκησης στο νερό</a:t>
            </a:r>
          </a:p>
        </p:txBody>
      </p:sp>
      <p:sp>
        <p:nvSpPr>
          <p:cNvPr id="2" name="Content Placeholder 1"/>
          <p:cNvSpPr>
            <a:spLocks noGrp="1"/>
          </p:cNvSpPr>
          <p:nvPr>
            <p:ph idx="1"/>
          </p:nvPr>
        </p:nvSpPr>
        <p:spPr/>
        <p:txBody>
          <a:bodyPr>
            <a:noAutofit/>
          </a:bodyPr>
          <a:lstStyle/>
          <a:p>
            <a:r>
              <a:rPr lang="el-GR" altLang="el-GR" sz="2400" dirty="0" smtClean="0"/>
              <a:t>Προάγει </a:t>
            </a:r>
            <a:r>
              <a:rPr lang="el-GR" altLang="el-GR" sz="2400" dirty="0"/>
              <a:t>την </a:t>
            </a:r>
            <a:r>
              <a:rPr lang="el-GR" altLang="el-GR" sz="2400" dirty="0" smtClean="0"/>
              <a:t>μυϊκή χαλάρωση</a:t>
            </a:r>
          </a:p>
          <a:p>
            <a:r>
              <a:rPr lang="el-GR" altLang="el-GR" sz="2400" dirty="0" smtClean="0"/>
              <a:t>Μειώνει </a:t>
            </a:r>
            <a:r>
              <a:rPr lang="el-GR" altLang="el-GR" sz="2400" dirty="0"/>
              <a:t>την ευαισθησία στον </a:t>
            </a:r>
            <a:r>
              <a:rPr lang="el-GR" altLang="el-GR" sz="2400" dirty="0" smtClean="0"/>
              <a:t>πόνο</a:t>
            </a:r>
          </a:p>
          <a:p>
            <a:r>
              <a:rPr lang="el-GR" altLang="el-GR" sz="2400" dirty="0" smtClean="0"/>
              <a:t>Μειώνει </a:t>
            </a:r>
            <a:r>
              <a:rPr lang="el-GR" altLang="el-GR" sz="2400" dirty="0"/>
              <a:t>τον </a:t>
            </a:r>
            <a:r>
              <a:rPr lang="el-GR" altLang="el-GR" sz="2400" dirty="0" smtClean="0"/>
              <a:t>μυϊκό </a:t>
            </a:r>
            <a:r>
              <a:rPr lang="el-GR" altLang="el-GR" sz="2400" dirty="0"/>
              <a:t>σπασμό</a:t>
            </a:r>
            <a:br>
              <a:rPr lang="el-GR" altLang="el-GR" sz="2400" dirty="0"/>
            </a:br>
            <a:r>
              <a:rPr lang="el-GR" altLang="el-GR" sz="2400" dirty="0" smtClean="0"/>
              <a:t>Αυξάνει </a:t>
            </a:r>
            <a:r>
              <a:rPr lang="el-GR" altLang="el-GR" sz="2400" dirty="0"/>
              <a:t>την ευκολία κίνησης της </a:t>
            </a:r>
            <a:r>
              <a:rPr lang="el-GR" altLang="el-GR" sz="2400" dirty="0" smtClean="0"/>
              <a:t>άρθρωσης</a:t>
            </a:r>
          </a:p>
          <a:p>
            <a:r>
              <a:rPr lang="el-GR" altLang="el-GR" sz="2400" dirty="0" smtClean="0"/>
              <a:t>Αυξάνει </a:t>
            </a:r>
            <a:r>
              <a:rPr lang="el-GR" altLang="el-GR" sz="2400" dirty="0"/>
              <a:t>την </a:t>
            </a:r>
            <a:r>
              <a:rPr lang="el-GR" altLang="el-GR" sz="2400" dirty="0" smtClean="0"/>
              <a:t>μυϊκή </a:t>
            </a:r>
            <a:r>
              <a:rPr lang="el-GR" altLang="el-GR" sz="2400" dirty="0"/>
              <a:t>δύναμη και αντοχή στις </a:t>
            </a:r>
            <a:r>
              <a:rPr lang="el-GR" altLang="el-GR" sz="2400" dirty="0" smtClean="0"/>
              <a:t>περιπτώσεις </a:t>
            </a:r>
            <a:r>
              <a:rPr lang="el-GR" altLang="el-GR" sz="2400" dirty="0"/>
              <a:t>υπερβολικής </a:t>
            </a:r>
            <a:r>
              <a:rPr lang="el-GR" altLang="el-GR" sz="2400" dirty="0" smtClean="0"/>
              <a:t>αδυναμίας</a:t>
            </a:r>
          </a:p>
          <a:p>
            <a:r>
              <a:rPr lang="el-GR" altLang="el-GR" sz="2400" dirty="0" smtClean="0"/>
              <a:t>Μειώνει </a:t>
            </a:r>
            <a:r>
              <a:rPr lang="el-GR" altLang="el-GR" sz="2400" dirty="0"/>
              <a:t>τις </a:t>
            </a:r>
            <a:r>
              <a:rPr lang="el-GR" altLang="el-GR" sz="2400" dirty="0" err="1"/>
              <a:t>βαρυτικές</a:t>
            </a:r>
            <a:r>
              <a:rPr lang="el-GR" altLang="el-GR" sz="2400" dirty="0"/>
              <a:t> </a:t>
            </a:r>
            <a:r>
              <a:rPr lang="el-GR" altLang="el-GR" sz="2400" dirty="0" smtClean="0"/>
              <a:t>δυνάμεις</a:t>
            </a:r>
          </a:p>
          <a:p>
            <a:r>
              <a:rPr lang="el-GR" altLang="el-GR" sz="2400" dirty="0" smtClean="0"/>
              <a:t>Βελτιώνει </a:t>
            </a:r>
            <a:r>
              <a:rPr lang="el-GR" altLang="el-GR" sz="2400" dirty="0"/>
              <a:t>την περιφερική </a:t>
            </a:r>
            <a:r>
              <a:rPr lang="el-GR" altLang="el-GR" sz="2400" dirty="0" smtClean="0"/>
              <a:t>κυκλοφορία</a:t>
            </a:r>
          </a:p>
          <a:p>
            <a:r>
              <a:rPr lang="el-GR" altLang="el-GR" sz="2400" dirty="0" smtClean="0"/>
              <a:t>Βελτιώνει </a:t>
            </a:r>
            <a:r>
              <a:rPr lang="el-GR" altLang="el-GR" sz="2400" dirty="0"/>
              <a:t>τους αναπνευστικούς </a:t>
            </a:r>
            <a:r>
              <a:rPr lang="el-GR" altLang="el-GR" sz="2400" dirty="0" smtClean="0"/>
              <a:t>μυς</a:t>
            </a:r>
          </a:p>
          <a:p>
            <a:r>
              <a:rPr lang="el-GR" altLang="el-GR" sz="2400" dirty="0" smtClean="0"/>
              <a:t>Βελτιώνει </a:t>
            </a:r>
            <a:r>
              <a:rPr lang="el-GR" altLang="el-GR" sz="2400" dirty="0"/>
              <a:t>την κιναίσθηση και ισορροπία του σώματος και την σταθερότητα του </a:t>
            </a:r>
            <a:r>
              <a:rPr lang="el-GR" altLang="el-GR" sz="2400" dirty="0" smtClean="0"/>
              <a:t>κορμού.</a:t>
            </a:r>
          </a:p>
          <a:p>
            <a:r>
              <a:rPr lang="el-GR" altLang="el-GR" sz="2400" dirty="0" smtClean="0"/>
              <a:t>Βελτιώνει </a:t>
            </a:r>
            <a:r>
              <a:rPr lang="el-GR" altLang="el-GR" sz="2400" dirty="0"/>
              <a:t>το ηθικό και την αυτοπεποίθηση του ασθενούς</a:t>
            </a:r>
            <a:r>
              <a:rPr lang="el-GR" altLang="el-GR" sz="2400" dirty="0" smtClean="0"/>
              <a:t>.</a:t>
            </a:r>
            <a:endParaRPr lang="el-GR" altLang="el-GR" sz="2400" dirty="0"/>
          </a:p>
        </p:txBody>
      </p:sp>
    </p:spTree>
    <p:extLst>
      <p:ext uri="{BB962C8B-B14F-4D97-AF65-F5344CB8AC3E}">
        <p14:creationId xmlns:p14="http://schemas.microsoft.com/office/powerpoint/2010/main" xmlns="" val="35432407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ln cmpd="dbl">
            <a:solidFill>
              <a:schemeClr val="tx1"/>
            </a:solidFill>
            <a:prstDash val="sysDot"/>
          </a:ln>
        </p:spPr>
        <p:txBody>
          <a:bodyPr rtlCol="0">
            <a:normAutofit/>
          </a:bodyPr>
          <a:lstStyle/>
          <a:p>
            <a:pPr eaLnBrk="1" fontAlgn="auto" hangingPunct="1">
              <a:spcAft>
                <a:spcPts val="0"/>
              </a:spcAft>
              <a:defRPr/>
            </a:pPr>
            <a:r>
              <a:rPr lang="el-GR" dirty="0" smtClean="0"/>
              <a:t>Ιαματικά λουτρά</a:t>
            </a:r>
            <a:endParaRPr lang="el-GR" sz="2700" dirty="0"/>
          </a:p>
        </p:txBody>
      </p:sp>
      <p:graphicFrame>
        <p:nvGraphicFramePr>
          <p:cNvPr id="4" name="Table 3"/>
          <p:cNvGraphicFramePr>
            <a:graphicFrameLocks noGrp="1"/>
          </p:cNvGraphicFramePr>
          <p:nvPr>
            <p:extLst>
              <p:ext uri="{D42A27DB-BD31-4B8C-83A1-F6EECF244321}">
                <p14:modId xmlns:p14="http://schemas.microsoft.com/office/powerpoint/2010/main" xmlns="" val="695845266"/>
              </p:ext>
            </p:extLst>
          </p:nvPr>
        </p:nvGraphicFramePr>
        <p:xfrm>
          <a:off x="3203848" y="1700808"/>
          <a:ext cx="2520280" cy="4752526"/>
        </p:xfrm>
        <a:graphic>
          <a:graphicData uri="http://schemas.openxmlformats.org/drawingml/2006/table">
            <a:tbl>
              <a:tblPr firstRow="1" bandRow="1">
                <a:tableStyleId>{5C22544A-7EE6-4342-B048-85BDC9FD1C3A}</a:tableStyleId>
              </a:tblPr>
              <a:tblGrid>
                <a:gridCol w="2520280"/>
              </a:tblGrid>
              <a:tr h="843406">
                <a:tc>
                  <a:txBody>
                    <a:bodyPr/>
                    <a:lstStyle/>
                    <a:p>
                      <a:r>
                        <a:rPr lang="el-GR" sz="2000" dirty="0" smtClean="0"/>
                        <a:t>Περιέχουν διαλυμένα μεταλλικά συστατικά:</a:t>
                      </a:r>
                      <a:endParaRPr lang="el-GR" sz="2000" dirty="0"/>
                    </a:p>
                  </a:txBody>
                  <a:tcPr anchor="ctr"/>
                </a:tc>
              </a:tr>
              <a:tr h="488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2000" dirty="0" smtClean="0"/>
                        <a:t>Na</a:t>
                      </a:r>
                      <a:endParaRPr lang="el-GR" sz="2000" dirty="0"/>
                    </a:p>
                  </a:txBody>
                  <a:tcPr anchor="ctr"/>
                </a:tc>
              </a:tr>
              <a:tr h="488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dirty="0" smtClean="0"/>
                        <a:t>Κ</a:t>
                      </a:r>
                      <a:endParaRPr lang="el-GR" sz="2000" dirty="0"/>
                    </a:p>
                  </a:txBody>
                  <a:tcPr anchor="ctr"/>
                </a:tc>
              </a:tr>
              <a:tr h="488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2000" dirty="0" smtClean="0"/>
                        <a:t>Ca</a:t>
                      </a:r>
                      <a:endParaRPr lang="el-GR" sz="2000" dirty="0"/>
                    </a:p>
                  </a:txBody>
                  <a:tcPr anchor="ctr"/>
                </a:tc>
              </a:tr>
              <a:tr h="488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2000" dirty="0" smtClean="0"/>
                        <a:t>Mg</a:t>
                      </a:r>
                      <a:endParaRPr lang="el-GR" sz="2000" dirty="0"/>
                    </a:p>
                  </a:txBody>
                  <a:tcPr anchor="ctr"/>
                </a:tc>
              </a:tr>
              <a:tr h="488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2000" dirty="0" smtClean="0"/>
                        <a:t>Ra</a:t>
                      </a:r>
                      <a:endParaRPr lang="el-GR" sz="2000" dirty="0"/>
                    </a:p>
                  </a:txBody>
                  <a:tcPr anchor="ctr"/>
                </a:tc>
              </a:tr>
              <a:tr h="488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2000" dirty="0" smtClean="0"/>
                        <a:t>Fe</a:t>
                      </a:r>
                      <a:endParaRPr lang="el-GR" sz="2000" dirty="0"/>
                    </a:p>
                  </a:txBody>
                  <a:tcPr anchor="ctr"/>
                </a:tc>
              </a:tr>
              <a:tr h="488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2000" dirty="0" smtClean="0"/>
                        <a:t>P</a:t>
                      </a:r>
                      <a:endParaRPr lang="el-GR" sz="2000" dirty="0"/>
                    </a:p>
                  </a:txBody>
                  <a:tcPr anchor="ctr"/>
                </a:tc>
              </a:tr>
              <a:tr h="488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2000" dirty="0" smtClean="0"/>
                        <a:t>S</a:t>
                      </a:r>
                      <a:endParaRPr lang="el-GR" sz="2000" dirty="0"/>
                    </a:p>
                  </a:txBody>
                  <a:tcPr anchor="ct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xmlns="" val="4271968131"/>
              </p:ext>
            </p:extLst>
          </p:nvPr>
        </p:nvGraphicFramePr>
        <p:xfrm>
          <a:off x="6084168" y="1700808"/>
          <a:ext cx="2520280" cy="3775246"/>
        </p:xfrm>
        <a:graphic>
          <a:graphicData uri="http://schemas.openxmlformats.org/drawingml/2006/table">
            <a:tbl>
              <a:tblPr firstRow="1" bandRow="1">
                <a:tableStyleId>{5C22544A-7EE6-4342-B048-85BDC9FD1C3A}</a:tableStyleId>
              </a:tblPr>
              <a:tblGrid>
                <a:gridCol w="2520280"/>
              </a:tblGrid>
              <a:tr h="843406">
                <a:tc>
                  <a:txBody>
                    <a:bodyPr/>
                    <a:lstStyle/>
                    <a:p>
                      <a:pPr algn="ctr" eaLnBrk="1" hangingPunct="1"/>
                      <a:r>
                        <a:rPr lang="el-GR" altLang="el-GR" sz="2000" u="none" dirty="0" smtClean="0"/>
                        <a:t>Αέρια</a:t>
                      </a:r>
                    </a:p>
                  </a:txBody>
                  <a:tcPr anchor="ctr"/>
                </a:tc>
              </a:tr>
              <a:tr h="488640">
                <a:tc>
                  <a:txBody>
                    <a:bodyPr/>
                    <a:lstStyle/>
                    <a:p>
                      <a:pPr eaLnBrk="1" hangingPunct="1"/>
                      <a:r>
                        <a:rPr lang="en-US" altLang="el-GR" sz="2000" dirty="0" smtClean="0"/>
                        <a:t>CO</a:t>
                      </a:r>
                      <a:r>
                        <a:rPr lang="en-US" altLang="el-GR" sz="1050" dirty="0" smtClean="0"/>
                        <a:t>2</a:t>
                      </a:r>
                    </a:p>
                  </a:txBody>
                  <a:tcPr anchor="ctr"/>
                </a:tc>
              </a:tr>
              <a:tr h="488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2000" dirty="0" smtClean="0"/>
                        <a:t>H</a:t>
                      </a:r>
                      <a:r>
                        <a:rPr lang="en-US" altLang="el-GR" sz="1050" dirty="0" smtClean="0"/>
                        <a:t>2</a:t>
                      </a:r>
                      <a:r>
                        <a:rPr lang="en-US" altLang="el-GR" sz="2000" dirty="0" smtClean="0"/>
                        <a:t>S</a:t>
                      </a:r>
                      <a:endParaRPr lang="el-GR" sz="2000" dirty="0"/>
                    </a:p>
                  </a:txBody>
                  <a:tcPr anchor="ctr"/>
                </a:tc>
              </a:tr>
              <a:tr h="488640">
                <a:tc>
                  <a:txBody>
                    <a:bodyPr/>
                    <a:lstStyle/>
                    <a:p>
                      <a:pPr eaLnBrk="1" hangingPunct="1"/>
                      <a:r>
                        <a:rPr lang="en-US" altLang="el-GR" sz="2000" dirty="0" smtClean="0"/>
                        <a:t>N</a:t>
                      </a:r>
                    </a:p>
                  </a:txBody>
                  <a:tcPr anchor="ctr"/>
                </a:tc>
              </a:tr>
              <a:tr h="488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2000" dirty="0" smtClean="0"/>
                        <a:t>Mg</a:t>
                      </a:r>
                      <a:endParaRPr lang="el-GR" sz="2000" dirty="0"/>
                    </a:p>
                  </a:txBody>
                  <a:tcPr anchor="ctr"/>
                </a:tc>
              </a:tr>
              <a:tr h="488640">
                <a:tc>
                  <a: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el-GR" sz="2400" b="0" i="0" u="none" strike="noStrike" kern="1200" cap="none" spc="0" normalizeH="0" baseline="0" noProof="0" dirty="0" smtClean="0">
                          <a:ln>
                            <a:noFill/>
                          </a:ln>
                          <a:solidFill>
                            <a:prstClr val="black"/>
                          </a:solidFill>
                          <a:effectLst/>
                          <a:uLnTx/>
                          <a:uFillTx/>
                          <a:latin typeface="+mn-lt"/>
                          <a:ea typeface="+mn-ea"/>
                          <a:cs typeface="+mn-cs"/>
                        </a:rPr>
                        <a:t>O</a:t>
                      </a:r>
                      <a:r>
                        <a:rPr kumimoji="0" lang="en-US" altLang="el-GR" sz="1100" b="0" i="0" u="none" strike="noStrike" kern="1200" cap="none" spc="0" normalizeH="0" baseline="0" noProof="0" dirty="0" smtClean="0">
                          <a:ln>
                            <a:noFill/>
                          </a:ln>
                          <a:solidFill>
                            <a:prstClr val="black"/>
                          </a:solidFill>
                          <a:effectLst/>
                          <a:uLnTx/>
                          <a:uFillTx/>
                          <a:latin typeface="+mn-lt"/>
                          <a:ea typeface="+mn-ea"/>
                          <a:cs typeface="+mn-cs"/>
                        </a:rPr>
                        <a:t>2</a:t>
                      </a:r>
                    </a:p>
                  </a:txBody>
                  <a:tcPr anchor="ctr"/>
                </a:tc>
              </a:tr>
              <a:tr h="488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2000" dirty="0" smtClean="0"/>
                        <a:t>H</a:t>
                      </a:r>
                      <a:r>
                        <a:rPr lang="en-US" altLang="el-GR" sz="1050" dirty="0" smtClean="0"/>
                        <a:t>2</a:t>
                      </a:r>
                      <a:endParaRPr lang="el-GR" sz="2000" dirty="0"/>
                    </a:p>
                  </a:txBody>
                  <a:tcPr anchor="ctr"/>
                </a:tc>
              </a:tr>
            </a:tbl>
          </a:graphicData>
        </a:graphic>
      </p:graphicFrame>
      <p:sp>
        <p:nvSpPr>
          <p:cNvPr id="7" name="Rectangle 6"/>
          <p:cNvSpPr/>
          <p:nvPr/>
        </p:nvSpPr>
        <p:spPr>
          <a:xfrm>
            <a:off x="323528" y="1700808"/>
            <a:ext cx="2592288" cy="2677656"/>
          </a:xfrm>
          <a:prstGeom prst="rect">
            <a:avLst/>
          </a:prstGeom>
          <a:solidFill>
            <a:schemeClr val="accent1">
              <a:lumMod val="20000"/>
              <a:lumOff val="80000"/>
            </a:schemeClr>
          </a:solidFill>
        </p:spPr>
        <p:txBody>
          <a:bodyPr wrap="square">
            <a:spAutoFit/>
          </a:bodyPr>
          <a:lstStyle/>
          <a:p>
            <a:r>
              <a:rPr lang="el-GR" sz="2400" dirty="0">
                <a:latin typeface="+mn-lt"/>
              </a:rPr>
              <a:t>Π</a:t>
            </a:r>
            <a:r>
              <a:rPr lang="el-GR" sz="2400" dirty="0" smtClean="0">
                <a:latin typeface="+mn-lt"/>
              </a:rPr>
              <a:t>ρόκειται </a:t>
            </a:r>
            <a:r>
              <a:rPr lang="el-GR" sz="2400" dirty="0">
                <a:latin typeface="+mn-lt"/>
              </a:rPr>
              <a:t>για νερά που προέρχονται μέσα από πετρώματα και βράχους και βγαίνουν από τα έγκατα της γης</a:t>
            </a:r>
          </a:p>
        </p:txBody>
      </p:sp>
    </p:spTree>
    <p:extLst>
      <p:ext uri="{BB962C8B-B14F-4D97-AF65-F5344CB8AC3E}">
        <p14:creationId xmlns:p14="http://schemas.microsoft.com/office/powerpoint/2010/main" xmlns="" val="302282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a:bodyPr>
          <a:lstStyle/>
          <a:p>
            <a:pPr eaLnBrk="1" fontAlgn="auto" hangingPunct="1">
              <a:spcAft>
                <a:spcPts val="0"/>
              </a:spcAft>
              <a:defRPr/>
            </a:pPr>
            <a:r>
              <a:rPr lang="el-GR" sz="3600" b="1" dirty="0" smtClean="0"/>
              <a:t>Γενικοί κανόνες υδροθεραπείας</a:t>
            </a:r>
            <a:endParaRPr lang="el-GR" sz="3600" dirty="0"/>
          </a:p>
        </p:txBody>
      </p:sp>
      <p:sp>
        <p:nvSpPr>
          <p:cNvPr id="3" name="2 - Θέση περιεχομένου"/>
          <p:cNvSpPr>
            <a:spLocks noGrp="1"/>
          </p:cNvSpPr>
          <p:nvPr>
            <p:ph idx="1"/>
          </p:nvPr>
        </p:nvSpPr>
        <p:spPr>
          <a:solidFill>
            <a:schemeClr val="bg1">
              <a:lumMod val="95000"/>
            </a:schemeClr>
          </a:solidFill>
        </p:spPr>
        <p:txBody>
          <a:bodyPr rtlCol="0">
            <a:noAutofit/>
          </a:bodyPr>
          <a:lstStyle/>
          <a:p>
            <a:pPr eaLnBrk="1" fontAlgn="auto" hangingPunct="1">
              <a:spcAft>
                <a:spcPts val="0"/>
              </a:spcAft>
              <a:defRPr/>
            </a:pPr>
            <a:r>
              <a:rPr lang="el-GR" sz="2400" dirty="0" smtClean="0"/>
              <a:t>Πριν την έναρξη της θεραπείας θα μελετηθεί η συνύπαρξη άλλων παθήσεων που αποκλείουν ή περιορίζουν την Ιαματική Λουτροθεραπεία όσον αφορά τη διάρκεια, τη θερμοκρασία, τους τρόπους εφαρμογής κτλ.</a:t>
            </a:r>
          </a:p>
          <a:p>
            <a:pPr eaLnBrk="1" fontAlgn="auto" hangingPunct="1">
              <a:spcAft>
                <a:spcPts val="0"/>
              </a:spcAft>
              <a:defRPr/>
            </a:pPr>
            <a:r>
              <a:rPr lang="el-GR" sz="2400" dirty="0" smtClean="0"/>
              <a:t>Θα μελετηθεί η Ρευματική Νόσος και ανάλογα θα καθοριστούν η διάρκεια, η θερμοκρασία, το είδος της θεραπείας, (δηλ λουτρό, καταιονισμοί, </a:t>
            </a:r>
            <a:r>
              <a:rPr lang="el-GR" sz="2400" dirty="0" err="1" smtClean="0"/>
              <a:t>υδρομαλάξεις</a:t>
            </a:r>
            <a:r>
              <a:rPr lang="el-GR" sz="2400" dirty="0" smtClean="0"/>
              <a:t>, ατμόλουτρα, λασπόλουτρα, </a:t>
            </a:r>
            <a:r>
              <a:rPr lang="el-GR" sz="2400" dirty="0" err="1" smtClean="0"/>
              <a:t>υδροκινησιοθεραπεία</a:t>
            </a:r>
            <a:r>
              <a:rPr lang="el-GR" sz="2400" dirty="0" smtClean="0"/>
              <a:t>,) καθώς και η περιοχή εφαρμογής τους, (πχ. αυχένας, μέση, ώμος, χέρια, ισχίο, γόνατο κτλ.).</a:t>
            </a:r>
          </a:p>
          <a:p>
            <a:pPr eaLnBrk="1" fontAlgn="auto" hangingPunct="1">
              <a:spcAft>
                <a:spcPts val="0"/>
              </a:spcAft>
              <a:defRPr/>
            </a:pPr>
            <a:r>
              <a:rPr lang="el-GR" sz="2400" dirty="0" smtClean="0"/>
              <a:t>Εξετάζεται αν ο άρρωστος ακολουθεί κάποια θεραπεία που συνήθως δεν πρέπει να διακόπτεται.</a:t>
            </a:r>
          </a:p>
          <a:p>
            <a:pPr eaLnBrk="1" fontAlgn="auto" hangingPunct="1">
              <a:spcAft>
                <a:spcPts val="0"/>
              </a:spcAft>
              <a:defRPr/>
            </a:pPr>
            <a:endParaRPr lang="el-GR" sz="2400" dirty="0"/>
          </a:p>
        </p:txBody>
      </p:sp>
    </p:spTree>
    <p:extLst>
      <p:ext uri="{BB962C8B-B14F-4D97-AF65-F5344CB8AC3E}">
        <p14:creationId xmlns:p14="http://schemas.microsoft.com/office/powerpoint/2010/main" xmlns="" val="6206989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a:bodyPr>
          <a:lstStyle/>
          <a:p>
            <a:pPr eaLnBrk="1" fontAlgn="auto" hangingPunct="1">
              <a:spcAft>
                <a:spcPts val="0"/>
              </a:spcAft>
              <a:defRPr/>
            </a:pPr>
            <a:r>
              <a:rPr lang="el-GR" sz="3600" b="1" dirty="0" smtClean="0"/>
              <a:t>Γενικοί κανόνες υδροθεραπείας</a:t>
            </a:r>
            <a:endParaRPr lang="el-GR" sz="3600" dirty="0"/>
          </a:p>
        </p:txBody>
      </p:sp>
      <p:sp>
        <p:nvSpPr>
          <p:cNvPr id="3" name="2 - Θέση περιεχομένου"/>
          <p:cNvSpPr>
            <a:spLocks noGrp="1"/>
          </p:cNvSpPr>
          <p:nvPr>
            <p:ph idx="1"/>
          </p:nvPr>
        </p:nvSpPr>
        <p:spPr>
          <a:solidFill>
            <a:schemeClr val="bg1">
              <a:lumMod val="95000"/>
            </a:schemeClr>
          </a:solidFill>
        </p:spPr>
        <p:txBody>
          <a:bodyPr rtlCol="0">
            <a:noAutofit/>
          </a:bodyPr>
          <a:lstStyle/>
          <a:p>
            <a:pPr eaLnBrk="1" fontAlgn="auto" hangingPunct="1">
              <a:spcAft>
                <a:spcPts val="0"/>
              </a:spcAft>
              <a:defRPr/>
            </a:pPr>
            <a:r>
              <a:rPr lang="el-GR" sz="2400" dirty="0" smtClean="0"/>
              <a:t>Γίνεται επανεξέταση στη μέση της θεραπείας που διαρκεί τρεις εβδομάδες και στο τέλος. Ο άρρωστος εφοδιάζεται με επιστολή του γιατρού των λουτρών με τις παρατηρήσεις του για τον θεράποντα γιατρό.</a:t>
            </a:r>
          </a:p>
          <a:p>
            <a:pPr eaLnBrk="1" fontAlgn="auto" hangingPunct="1">
              <a:spcAft>
                <a:spcPts val="0"/>
              </a:spcAft>
              <a:defRPr/>
            </a:pPr>
            <a:r>
              <a:rPr lang="el-GR" sz="2400" dirty="0" smtClean="0"/>
              <a:t>Οι διάφορες θεραπείες γίνονται συνήθως το πρωί και διαρκούν λίγα λεπτά μέχρι και μία ώρα ανάλογα με το είδος.</a:t>
            </a:r>
          </a:p>
          <a:p>
            <a:pPr eaLnBrk="1" fontAlgn="auto" hangingPunct="1">
              <a:spcAft>
                <a:spcPts val="0"/>
              </a:spcAft>
              <a:defRPr/>
            </a:pPr>
            <a:r>
              <a:rPr lang="el-GR" sz="2400" dirty="0" smtClean="0"/>
              <a:t>Πριν την έναρξη της θεραπείας θα μελετηθεί η συνύπαρξη άλλων παθήσεων που αποκλείουν ή περιορίζουν την Ιαματική Λουτροθεραπεία όσον αφορά τη διάρκεια, τη θερμοκρασία, τους τρόπους εφαρμογής κτλ.</a:t>
            </a:r>
          </a:p>
          <a:p>
            <a:pPr eaLnBrk="1" fontAlgn="auto" hangingPunct="1">
              <a:spcAft>
                <a:spcPts val="0"/>
              </a:spcAft>
              <a:buFont typeface="Arial" pitchFamily="34" charset="0"/>
              <a:buNone/>
              <a:defRPr/>
            </a:pPr>
            <a:r>
              <a:rPr lang="el-GR" sz="1600" dirty="0" smtClean="0"/>
              <a:t> </a:t>
            </a:r>
          </a:p>
          <a:p>
            <a:pPr eaLnBrk="1" fontAlgn="auto" hangingPunct="1">
              <a:spcAft>
                <a:spcPts val="0"/>
              </a:spcAft>
              <a:defRPr/>
            </a:pPr>
            <a:endParaRPr lang="el-GR" sz="1600" dirty="0"/>
          </a:p>
        </p:txBody>
      </p:sp>
    </p:spTree>
    <p:extLst>
      <p:ext uri="{BB962C8B-B14F-4D97-AF65-F5344CB8AC3E}">
        <p14:creationId xmlns:p14="http://schemas.microsoft.com/office/powerpoint/2010/main" xmlns="" val="26241628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rtlCol="0">
            <a:normAutofit fontScale="90000"/>
          </a:bodyPr>
          <a:lstStyle/>
          <a:p>
            <a:pPr eaLnBrk="1" fontAlgn="auto" hangingPunct="1">
              <a:spcAft>
                <a:spcPts val="0"/>
              </a:spcAft>
              <a:defRPr/>
            </a:pPr>
            <a:r>
              <a:rPr lang="el-GR" dirty="0" smtClean="0"/>
              <a:t>Παθήσεις που βοηθά το ιαματικό νερό</a:t>
            </a:r>
            <a:r>
              <a:rPr lang="en-US" dirty="0" smtClean="0"/>
              <a:t>????</a:t>
            </a:r>
            <a:endParaRPr lang="el-GR" dirty="0"/>
          </a:p>
        </p:txBody>
      </p:sp>
      <p:pic>
        <p:nvPicPr>
          <p:cNvPr id="32771" name="Picture 2" descr="C:\Users\user\Downloads\DDhydrotherapy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94628" y="1381123"/>
            <a:ext cx="3397250" cy="5153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5 - Ορθογώνιο"/>
          <p:cNvSpPr/>
          <p:nvPr/>
        </p:nvSpPr>
        <p:spPr>
          <a:xfrm>
            <a:off x="1992957" y="1438274"/>
            <a:ext cx="2881313"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dirty="0"/>
              <a:t>Π</a:t>
            </a:r>
          </a:p>
        </p:txBody>
      </p:sp>
      <p:sp>
        <p:nvSpPr>
          <p:cNvPr id="7" name="6 - Ορθογώνιο"/>
          <p:cNvSpPr/>
          <p:nvPr/>
        </p:nvSpPr>
        <p:spPr>
          <a:xfrm>
            <a:off x="1992957" y="1365249"/>
            <a:ext cx="2736850" cy="431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dirty="0">
                <a:solidFill>
                  <a:schemeClr val="tx1"/>
                </a:solidFill>
              </a:rPr>
              <a:t>ΠΟΝΟΚΕΦΑΛΟ</a:t>
            </a:r>
          </a:p>
        </p:txBody>
      </p:sp>
      <p:sp>
        <p:nvSpPr>
          <p:cNvPr id="8" name="7 - Ορθογώνιο"/>
          <p:cNvSpPr/>
          <p:nvPr/>
        </p:nvSpPr>
        <p:spPr>
          <a:xfrm>
            <a:off x="1992957" y="1870074"/>
            <a:ext cx="3816350" cy="2873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dirty="0">
                <a:solidFill>
                  <a:schemeClr val="tx1"/>
                </a:solidFill>
              </a:rPr>
              <a:t>ΣΥΝΔΡΟΜΟ ΣΤΡΟΦΕΩΝ</a:t>
            </a:r>
          </a:p>
        </p:txBody>
      </p:sp>
      <p:sp>
        <p:nvSpPr>
          <p:cNvPr id="9" name="8 - Ορθογώνιο"/>
          <p:cNvSpPr/>
          <p:nvPr/>
        </p:nvSpPr>
        <p:spPr>
          <a:xfrm>
            <a:off x="1992957" y="2230436"/>
            <a:ext cx="3097213" cy="5032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dirty="0">
                <a:solidFill>
                  <a:schemeClr val="tx1"/>
                </a:solidFill>
              </a:rPr>
              <a:t>ΕΠΙΚΟΝΔΥΛΙΤΙΔΑ-ΕΠΙΤΡΟΧΙΛΙΤΙΔΑ</a:t>
            </a:r>
          </a:p>
        </p:txBody>
      </p:sp>
      <p:sp>
        <p:nvSpPr>
          <p:cNvPr id="10" name="9 - Ορθογώνιο"/>
          <p:cNvSpPr/>
          <p:nvPr/>
        </p:nvSpPr>
        <p:spPr>
          <a:xfrm>
            <a:off x="1992957" y="2949574"/>
            <a:ext cx="3313113" cy="5048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dirty="0">
                <a:solidFill>
                  <a:schemeClr val="tx1"/>
                </a:solidFill>
              </a:rPr>
              <a:t>ΠΟΝΟ ΟΣΦΥΗ-ΕΜΜΗΝΟΡΙΑΚΟ ΣΥΝΔΡΟΜΟ</a:t>
            </a:r>
          </a:p>
        </p:txBody>
      </p:sp>
      <p:sp>
        <p:nvSpPr>
          <p:cNvPr id="11" name="10 - Ορθογώνιο"/>
          <p:cNvSpPr/>
          <p:nvPr/>
        </p:nvSpPr>
        <p:spPr>
          <a:xfrm>
            <a:off x="1992957" y="3670299"/>
            <a:ext cx="2592388" cy="2873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dirty="0">
                <a:solidFill>
                  <a:schemeClr val="tx1"/>
                </a:solidFill>
              </a:rPr>
              <a:t>ΙΣΧΙΑΛΓΙΑ</a:t>
            </a:r>
          </a:p>
        </p:txBody>
      </p:sp>
      <p:sp>
        <p:nvSpPr>
          <p:cNvPr id="12" name="11 - Ορθογώνιο"/>
          <p:cNvSpPr/>
          <p:nvPr/>
        </p:nvSpPr>
        <p:spPr>
          <a:xfrm>
            <a:off x="1992957" y="4173536"/>
            <a:ext cx="2952750" cy="5048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dirty="0">
                <a:solidFill>
                  <a:schemeClr val="tx1"/>
                </a:solidFill>
              </a:rPr>
              <a:t>ΣΥΝΔΡΟΜΟ ΚΑΡΠΙΑΙΟΥ ΣΩΛΗΝΑ</a:t>
            </a:r>
          </a:p>
        </p:txBody>
      </p:sp>
      <p:sp>
        <p:nvSpPr>
          <p:cNvPr id="13" name="12 - Ορθογώνιο"/>
          <p:cNvSpPr/>
          <p:nvPr/>
        </p:nvSpPr>
        <p:spPr>
          <a:xfrm>
            <a:off x="1992957" y="4822824"/>
            <a:ext cx="2736850" cy="3587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dirty="0" smtClean="0">
                <a:solidFill>
                  <a:schemeClr val="tx1"/>
                </a:solidFill>
              </a:rPr>
              <a:t>Γ</a:t>
            </a:r>
            <a:r>
              <a:rPr lang="en-US" dirty="0" smtClean="0">
                <a:solidFill>
                  <a:schemeClr val="tx1"/>
                </a:solidFill>
              </a:rPr>
              <a:t>O</a:t>
            </a:r>
            <a:r>
              <a:rPr lang="el-GR" dirty="0" smtClean="0">
                <a:solidFill>
                  <a:schemeClr val="tx1"/>
                </a:solidFill>
              </a:rPr>
              <a:t>ΝΑΛΓΙΑ</a:t>
            </a:r>
            <a:endParaRPr lang="el-GR" dirty="0">
              <a:solidFill>
                <a:schemeClr val="tx1"/>
              </a:solidFill>
            </a:endParaRPr>
          </a:p>
        </p:txBody>
      </p:sp>
      <p:sp>
        <p:nvSpPr>
          <p:cNvPr id="14" name="13 - Ορθογώνιο"/>
          <p:cNvSpPr/>
          <p:nvPr/>
        </p:nvSpPr>
        <p:spPr>
          <a:xfrm>
            <a:off x="1992957" y="5254624"/>
            <a:ext cx="3097213" cy="7921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dirty="0">
                <a:solidFill>
                  <a:schemeClr val="tx1"/>
                </a:solidFill>
              </a:rPr>
              <a:t>ΠΟΝΟΣ ΓΑΣΤΡΟΚΝΗΜΙΟΥ-ΥΠΟΚΝΗΜΙΔΙΟΥ ΚΑΙ ΔΙΑΤΑΡΑΧΗ ΚΥΚΛΟΦΟΡΙΑΣ</a:t>
            </a:r>
          </a:p>
        </p:txBody>
      </p:sp>
      <p:sp>
        <p:nvSpPr>
          <p:cNvPr id="15" name="14 - Ορθογώνιο"/>
          <p:cNvSpPr/>
          <p:nvPr/>
        </p:nvSpPr>
        <p:spPr>
          <a:xfrm>
            <a:off x="1992957" y="6118223"/>
            <a:ext cx="3097213" cy="5778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dirty="0">
                <a:solidFill>
                  <a:schemeClr val="tx1"/>
                </a:solidFill>
              </a:rPr>
              <a:t>ΑΚΑΝΘΑ ΠΤΕΡΝΗΣ-ΠΟΝΟΣ ΑΧΙΛΛΕΙΟΥ</a:t>
            </a:r>
          </a:p>
        </p:txBody>
      </p:sp>
    </p:spTree>
    <p:extLst>
      <p:ext uri="{BB962C8B-B14F-4D97-AF65-F5344CB8AC3E}">
        <p14:creationId xmlns:p14="http://schemas.microsoft.com/office/powerpoint/2010/main" xmlns="" val="28763337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018655"/>
          </a:xfrm>
          <a:noFill/>
          <a:ln>
            <a:noFill/>
          </a:ln>
        </p:spPr>
        <p:txBody>
          <a:bodyPr>
            <a:normAutofit/>
          </a:bodyPr>
          <a:lstStyle/>
          <a:p>
            <a:r>
              <a:rPr lang="el-GR" sz="6000" dirty="0" smtClean="0">
                <a:solidFill>
                  <a:schemeClr val="bg1"/>
                </a:solidFill>
              </a:rPr>
              <a:t>Γήρανση</a:t>
            </a:r>
            <a:endParaRPr lang="el-GR" sz="6000" dirty="0">
              <a:solidFill>
                <a:schemeClr val="bg1"/>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Tree>
    <p:extLst>
      <p:ext uri="{BB962C8B-B14F-4D97-AF65-F5344CB8AC3E}">
        <p14:creationId xmlns:p14="http://schemas.microsoft.com/office/powerpoint/2010/main" xmlns="" val="12140969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Δέρμα</a:t>
            </a:r>
            <a:endParaRPr lang="el-GR" dirty="0"/>
          </a:p>
        </p:txBody>
      </p:sp>
      <p:sp>
        <p:nvSpPr>
          <p:cNvPr id="3" name="Content Placeholder 2"/>
          <p:cNvSpPr>
            <a:spLocks noGrp="1"/>
          </p:cNvSpPr>
          <p:nvPr>
            <p:ph idx="1"/>
          </p:nvPr>
        </p:nvSpPr>
        <p:spPr>
          <a:xfrm>
            <a:off x="457200" y="1484784"/>
            <a:ext cx="8363272" cy="4752528"/>
          </a:xfrm>
        </p:spPr>
        <p:txBody>
          <a:bodyPr>
            <a:normAutofit/>
          </a:bodyPr>
          <a:lstStyle/>
          <a:p>
            <a:r>
              <a:rPr lang="el-GR" sz="2800" dirty="0" smtClean="0"/>
              <a:t>Αλλάζει </a:t>
            </a:r>
            <a:r>
              <a:rPr lang="el-GR" sz="2800" dirty="0"/>
              <a:t>ο </a:t>
            </a:r>
            <a:r>
              <a:rPr lang="el-GR" sz="2800" dirty="0" smtClean="0"/>
              <a:t>συνδετικός ιστός, μειώνεται </a:t>
            </a:r>
            <a:r>
              <a:rPr lang="el-GR" sz="2800" dirty="0"/>
              <a:t>η δύναμη και η </a:t>
            </a:r>
            <a:r>
              <a:rPr lang="el-GR" sz="2800" dirty="0" smtClean="0"/>
              <a:t>ελαστικότητα. Το </a:t>
            </a:r>
            <a:r>
              <a:rPr lang="el-GR" sz="2800" dirty="0"/>
              <a:t>κολλαγόνο και η </a:t>
            </a:r>
            <a:r>
              <a:rPr lang="el-GR" sz="2800" dirty="0" err="1" smtClean="0"/>
              <a:t>ελαστίνη</a:t>
            </a:r>
            <a:r>
              <a:rPr lang="el-GR" sz="2800" dirty="0" smtClean="0"/>
              <a:t> </a:t>
            </a:r>
            <a:r>
              <a:rPr lang="el-GR" sz="2800" dirty="0"/>
              <a:t>εκφυλίζονται και </a:t>
            </a:r>
            <a:r>
              <a:rPr lang="el-GR" sz="2800" dirty="0" smtClean="0"/>
              <a:t>εμφανίζονται ρυτίδες </a:t>
            </a:r>
            <a:r>
              <a:rPr lang="el-GR" sz="2800" dirty="0"/>
              <a:t>πτυχές και αύλακες</a:t>
            </a:r>
            <a:r>
              <a:rPr lang="el-GR" sz="2800" dirty="0" smtClean="0"/>
              <a:t>.</a:t>
            </a:r>
          </a:p>
          <a:p>
            <a:endParaRPr lang="el-GR" sz="2800" dirty="0"/>
          </a:p>
          <a:p>
            <a:endParaRPr lang="el-GR" sz="2800" dirty="0"/>
          </a:p>
        </p:txBody>
      </p:sp>
      <p:pic>
        <p:nvPicPr>
          <p:cNvPr id="8195" name="Picture 3" descr="C:\Users\alex\Desktop\Aging-and-Deterioration-of-Collage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43808" y="2924944"/>
            <a:ext cx="5715000" cy="352425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3415308" y="6310694"/>
            <a:ext cx="4572000" cy="276999"/>
          </a:xfrm>
          <a:prstGeom prst="rect">
            <a:avLst/>
          </a:prstGeom>
        </p:spPr>
        <p:txBody>
          <a:bodyPr>
            <a:spAutoFit/>
          </a:bodyPr>
          <a:lstStyle/>
          <a:p>
            <a:pPr algn="ctr"/>
            <a:r>
              <a:rPr lang="en-US" sz="1200" dirty="0" smtClean="0">
                <a:latin typeface="+mn-lt"/>
                <a:hlinkClick r:id="rId3"/>
              </a:rPr>
              <a:t>cosmedmd.blogspot.gr</a:t>
            </a:r>
            <a:endParaRPr lang="el-GR" sz="1200" dirty="0">
              <a:latin typeface="+mn-lt"/>
            </a:endParaRPr>
          </a:p>
        </p:txBody>
      </p:sp>
    </p:spTree>
    <p:extLst>
      <p:ext uri="{BB962C8B-B14F-4D97-AF65-F5344CB8AC3E}">
        <p14:creationId xmlns:p14="http://schemas.microsoft.com/office/powerpoint/2010/main" xmlns="" val="27419050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Μύες</a:t>
            </a:r>
            <a:endParaRPr lang="el-GR" dirty="0"/>
          </a:p>
        </p:txBody>
      </p:sp>
      <p:sp>
        <p:nvSpPr>
          <p:cNvPr id="3" name="Content Placeholder 2"/>
          <p:cNvSpPr>
            <a:spLocks noGrp="1"/>
          </p:cNvSpPr>
          <p:nvPr>
            <p:ph idx="1"/>
          </p:nvPr>
        </p:nvSpPr>
        <p:spPr/>
        <p:txBody>
          <a:bodyPr>
            <a:normAutofit/>
          </a:bodyPr>
          <a:lstStyle/>
          <a:p>
            <a:r>
              <a:rPr lang="el-GR" sz="2800" dirty="0" smtClean="0"/>
              <a:t>Οι μύες συρρικνώνονται </a:t>
            </a:r>
            <a:r>
              <a:rPr lang="el-GR" sz="2800" dirty="0"/>
              <a:t>και χάνουν </a:t>
            </a:r>
            <a:r>
              <a:rPr lang="el-GR" sz="2800" dirty="0" smtClean="0"/>
              <a:t>μάζα. Το </a:t>
            </a:r>
            <a:r>
              <a:rPr lang="el-GR" sz="2800" dirty="0"/>
              <a:t>μέγεθος της </a:t>
            </a:r>
            <a:r>
              <a:rPr lang="el-GR" sz="2800" dirty="0" smtClean="0"/>
              <a:t>μυϊκής </a:t>
            </a:r>
            <a:r>
              <a:rPr lang="el-GR" sz="2800" dirty="0"/>
              <a:t>ίνας μειώνεται  </a:t>
            </a:r>
          </a:p>
          <a:p>
            <a:endParaRPr lang="el-GR" sz="2800" dirty="0"/>
          </a:p>
          <a:p>
            <a:endParaRPr lang="el-GR" sz="2800" dirty="0"/>
          </a:p>
        </p:txBody>
      </p:sp>
      <p:pic>
        <p:nvPicPr>
          <p:cNvPr id="25602" name="Picture 2" descr="http://upload.wikimedia.org/wikipedia/commons/thumb/6/61/1025_Atrophy.png/1024px-1025_Atrophy.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63688" y="2492896"/>
            <a:ext cx="5981617" cy="353990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2892961" y="6242828"/>
            <a:ext cx="3723070" cy="276999"/>
          </a:xfrm>
          <a:prstGeom prst="rect">
            <a:avLst/>
          </a:prstGeom>
        </p:spPr>
        <p:txBody>
          <a:bodyPr wrap="none">
            <a:spAutoFit/>
          </a:bodyPr>
          <a:lstStyle/>
          <a:p>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3"/>
              </a:rPr>
              <a:t>1025_Atrophy</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smtClean="0">
                <a:solidFill>
                  <a:schemeClr val="tx1">
                    <a:lumMod val="75000"/>
                    <a:lumOff val="25000"/>
                  </a:schemeClr>
                </a:solidFill>
                <a:latin typeface="+mn-lt"/>
                <a:hlinkClick r:id="rId4"/>
              </a:rPr>
              <a:t>CFCF</a:t>
            </a:r>
            <a:r>
              <a:rPr lang="el-GR" sz="1200" dirty="0" smtClean="0">
                <a:solidFill>
                  <a:schemeClr val="tx1">
                    <a:lumMod val="75000"/>
                    <a:lumOff val="25000"/>
                  </a:schemeClr>
                </a:solidFill>
                <a:latin typeface="+mn-lt"/>
              </a:rPr>
              <a:t> διαθέσιμο με άδεια </a:t>
            </a:r>
            <a:r>
              <a:rPr lang="en-US" sz="1200" dirty="0">
                <a:solidFill>
                  <a:schemeClr val="tx1">
                    <a:lumMod val="75000"/>
                    <a:lumOff val="25000"/>
                  </a:schemeClr>
                </a:solidFill>
                <a:latin typeface="+mn-lt"/>
                <a:hlinkClick r:id="rId5"/>
              </a:rPr>
              <a:t>CC BY </a:t>
            </a:r>
            <a:r>
              <a:rPr lang="en-US" sz="1200" dirty="0" smtClean="0">
                <a:solidFill>
                  <a:schemeClr val="tx1">
                    <a:lumMod val="75000"/>
                    <a:lumOff val="25000"/>
                  </a:schemeClr>
                </a:solidFill>
                <a:latin typeface="+mn-lt"/>
                <a:hlinkClick r:id="rId5"/>
              </a:rPr>
              <a:t>3.0</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xmlns="" val="33232238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Οστά</a:t>
            </a:r>
            <a:endParaRPr lang="el-GR" dirty="0"/>
          </a:p>
        </p:txBody>
      </p:sp>
      <p:sp>
        <p:nvSpPr>
          <p:cNvPr id="3" name="Content Placeholder 2"/>
          <p:cNvSpPr>
            <a:spLocks noGrp="1"/>
          </p:cNvSpPr>
          <p:nvPr>
            <p:ph idx="1"/>
          </p:nvPr>
        </p:nvSpPr>
        <p:spPr>
          <a:xfrm>
            <a:off x="457200" y="1484784"/>
            <a:ext cx="8229600" cy="2016224"/>
          </a:xfrm>
        </p:spPr>
        <p:txBody>
          <a:bodyPr>
            <a:normAutofit/>
          </a:bodyPr>
          <a:lstStyle/>
          <a:p>
            <a:pPr fontAlgn="auto">
              <a:spcBef>
                <a:spcPts val="0"/>
              </a:spcBef>
              <a:spcAft>
                <a:spcPts val="0"/>
              </a:spcAft>
              <a:defRPr/>
            </a:pPr>
            <a:r>
              <a:rPr lang="el-GR" sz="2800" dirty="0"/>
              <a:t>Τα μεταλλικά στοιχεία μειώνονται και γίνονται τα οστά πιο εύθραυστα και χάνουν την </a:t>
            </a:r>
            <a:r>
              <a:rPr lang="el-GR" sz="2800" dirty="0" smtClean="0"/>
              <a:t>πυκνότητά τους. Οστεοπόρωση </a:t>
            </a:r>
            <a:r>
              <a:rPr lang="el-GR" sz="2800" dirty="0"/>
              <a:t>εμφανίζεται και σε άνδρες και σε </a:t>
            </a:r>
            <a:r>
              <a:rPr lang="el-GR" sz="2800" dirty="0" smtClean="0"/>
              <a:t>γυναίκες.</a:t>
            </a:r>
            <a:endParaRPr lang="el-GR" sz="2800" dirty="0"/>
          </a:p>
          <a:p>
            <a:endParaRPr lang="el-GR" sz="2800" dirty="0"/>
          </a:p>
          <a:p>
            <a:endParaRPr lang="el-GR" sz="2800" dirty="0"/>
          </a:p>
        </p:txBody>
      </p:sp>
      <p:pic>
        <p:nvPicPr>
          <p:cNvPr id="7170" name="Picture 2" descr="http://upload.wikimedia.org/wikipedia/commons/9/91/615_Age_and_Bone_Mas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15817" y="2881512"/>
            <a:ext cx="5330767" cy="342780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3333277" y="6335951"/>
            <a:ext cx="4495846" cy="276999"/>
          </a:xfrm>
          <a:prstGeom prst="rect">
            <a:avLst/>
          </a:prstGeom>
        </p:spPr>
        <p:txBody>
          <a:bodyPr wrap="none">
            <a:spAutoFit/>
          </a:bodyPr>
          <a:lstStyle/>
          <a:p>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3"/>
              </a:rPr>
              <a:t>615_Age_and_Bone_Mass</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smtClean="0">
                <a:solidFill>
                  <a:schemeClr val="tx1">
                    <a:lumMod val="75000"/>
                    <a:lumOff val="25000"/>
                  </a:schemeClr>
                </a:solidFill>
                <a:latin typeface="+mn-lt"/>
                <a:hlinkClick r:id="rId4"/>
              </a:rPr>
              <a:t>CFCF</a:t>
            </a:r>
            <a:r>
              <a:rPr lang="el-GR" sz="1200" dirty="0" smtClean="0">
                <a:solidFill>
                  <a:schemeClr val="tx1">
                    <a:lumMod val="75000"/>
                    <a:lumOff val="25000"/>
                  </a:schemeClr>
                </a:solidFill>
                <a:latin typeface="+mn-lt"/>
              </a:rPr>
              <a:t> διαθέσιμο με άδεια </a:t>
            </a:r>
            <a:r>
              <a:rPr lang="en-US" sz="1200" dirty="0">
                <a:solidFill>
                  <a:schemeClr val="tx1">
                    <a:lumMod val="75000"/>
                    <a:lumOff val="25000"/>
                  </a:schemeClr>
                </a:solidFill>
                <a:latin typeface="+mn-lt"/>
                <a:hlinkClick r:id="rId5"/>
              </a:rPr>
              <a:t>CC BY </a:t>
            </a:r>
            <a:r>
              <a:rPr lang="en-US" sz="1200" dirty="0" smtClean="0">
                <a:solidFill>
                  <a:schemeClr val="tx1">
                    <a:lumMod val="75000"/>
                    <a:lumOff val="25000"/>
                  </a:schemeClr>
                </a:solidFill>
                <a:latin typeface="+mn-lt"/>
                <a:hlinkClick r:id="rId5"/>
              </a:rPr>
              <a:t>3.0</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xmlns="" val="6536800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Κίνηση αρθρώσεων</a:t>
            </a:r>
            <a:endParaRPr lang="el-GR" dirty="0"/>
          </a:p>
        </p:txBody>
      </p:sp>
      <p:sp>
        <p:nvSpPr>
          <p:cNvPr id="3" name="Content Placeholder 2"/>
          <p:cNvSpPr>
            <a:spLocks noGrp="1"/>
          </p:cNvSpPr>
          <p:nvPr>
            <p:ph idx="1"/>
          </p:nvPr>
        </p:nvSpPr>
        <p:spPr/>
        <p:txBody>
          <a:bodyPr>
            <a:normAutofit/>
          </a:bodyPr>
          <a:lstStyle/>
          <a:p>
            <a:pPr fontAlgn="auto">
              <a:spcBef>
                <a:spcPts val="0"/>
              </a:spcBef>
              <a:spcAft>
                <a:spcPts val="0"/>
              </a:spcAft>
              <a:defRPr/>
            </a:pPr>
            <a:r>
              <a:rPr lang="el-GR" sz="2800" dirty="0"/>
              <a:t>Είναι περιορισμένη λόγω αλλαγών στου τένοντες και στους συνδέσμους.</a:t>
            </a:r>
          </a:p>
          <a:p>
            <a:endParaRPr lang="el-GR" sz="2800" dirty="0"/>
          </a:p>
          <a:p>
            <a:endParaRPr lang="el-GR" sz="2800" dirty="0"/>
          </a:p>
        </p:txBody>
      </p:sp>
      <p:pic>
        <p:nvPicPr>
          <p:cNvPr id="6146" name="Picture 2" descr="Arthrite rhumatoid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52650" y="2780928"/>
            <a:ext cx="5038700" cy="222295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2413012" y="5020962"/>
            <a:ext cx="4317977" cy="276999"/>
          </a:xfrm>
          <a:prstGeom prst="rect">
            <a:avLst/>
          </a:prstGeom>
        </p:spPr>
        <p:txBody>
          <a:bodyPr wrap="none">
            <a:spAutoFit/>
          </a:bodyPr>
          <a:lstStyle/>
          <a:p>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3"/>
              </a:rPr>
              <a:t>Arthrite_rhumatoide</a:t>
            </a:r>
            <a:r>
              <a:rPr lang="en-US" sz="1200" dirty="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a:latin typeface="+mn-lt"/>
                <a:hlinkClick r:id="rId4"/>
              </a:rPr>
              <a:t>Talgraf777</a:t>
            </a:r>
            <a:r>
              <a:rPr lang="el-GR" sz="1200" dirty="0" smtClean="0">
                <a:solidFill>
                  <a:schemeClr val="tx1">
                    <a:lumMod val="75000"/>
                    <a:lumOff val="25000"/>
                  </a:schemeClr>
                </a:solidFill>
                <a:latin typeface="+mn-lt"/>
              </a:rPr>
              <a:t> διαθέσιμο ως κοινό κτήμα</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xmlns="" val="12203885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Χόνδρος</a:t>
            </a:r>
            <a:endParaRPr lang="el-GR" dirty="0"/>
          </a:p>
        </p:txBody>
      </p:sp>
      <p:sp>
        <p:nvSpPr>
          <p:cNvPr id="3" name="Content Placeholder 2"/>
          <p:cNvSpPr>
            <a:spLocks noGrp="1"/>
          </p:cNvSpPr>
          <p:nvPr>
            <p:ph idx="1"/>
          </p:nvPr>
        </p:nvSpPr>
        <p:spPr/>
        <p:txBody>
          <a:bodyPr>
            <a:normAutofit/>
          </a:bodyPr>
          <a:lstStyle/>
          <a:p>
            <a:pPr fontAlgn="auto">
              <a:spcBef>
                <a:spcPts val="0"/>
              </a:spcBef>
              <a:spcAft>
                <a:spcPts val="0"/>
              </a:spcAft>
              <a:defRPr/>
            </a:pPr>
            <a:r>
              <a:rPr lang="el-GR" sz="2800" dirty="0"/>
              <a:t>Αυξάνει η τριβή των οστών και αρχίζει να καταρρέει από την </a:t>
            </a:r>
            <a:r>
              <a:rPr lang="el-GR" sz="2800" dirty="0" err="1"/>
              <a:t>πολυχρησία</a:t>
            </a:r>
            <a:r>
              <a:rPr lang="el-GR" sz="2800" dirty="0" smtClean="0"/>
              <a:t>. Οι </a:t>
            </a:r>
            <a:r>
              <a:rPr lang="el-GR" sz="2800" dirty="0"/>
              <a:t>αρθρώσεις γίνονται αρθριτικές και </a:t>
            </a:r>
            <a:r>
              <a:rPr lang="el-GR" sz="2800" dirty="0" smtClean="0"/>
              <a:t>ευερέθιστες.</a:t>
            </a:r>
            <a:endParaRPr lang="el-GR" sz="2800" dirty="0"/>
          </a:p>
          <a:p>
            <a:endParaRPr lang="el-GR" sz="2800" dirty="0"/>
          </a:p>
        </p:txBody>
      </p:sp>
    </p:spTree>
    <p:extLst>
      <p:ext uri="{BB962C8B-B14F-4D97-AF65-F5344CB8AC3E}">
        <p14:creationId xmlns:p14="http://schemas.microsoft.com/office/powerpoint/2010/main" xmlns="" val="8650012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Καρδιά</a:t>
            </a:r>
            <a:endParaRPr lang="el-GR" dirty="0"/>
          </a:p>
        </p:txBody>
      </p:sp>
      <p:sp>
        <p:nvSpPr>
          <p:cNvPr id="3" name="Content Placeholder 2"/>
          <p:cNvSpPr>
            <a:spLocks noGrp="1"/>
          </p:cNvSpPr>
          <p:nvPr>
            <p:ph idx="1"/>
          </p:nvPr>
        </p:nvSpPr>
        <p:spPr>
          <a:xfrm>
            <a:off x="457200" y="1484784"/>
            <a:ext cx="8229600" cy="1584176"/>
          </a:xfrm>
        </p:spPr>
        <p:txBody>
          <a:bodyPr>
            <a:normAutofit/>
          </a:bodyPr>
          <a:lstStyle/>
          <a:p>
            <a:pPr fontAlgn="auto">
              <a:spcBef>
                <a:spcPts val="0"/>
              </a:spcBef>
              <a:spcAft>
                <a:spcPts val="0"/>
              </a:spcAft>
              <a:defRPr/>
            </a:pPr>
            <a:r>
              <a:rPr lang="el-GR" sz="2800" dirty="0" smtClean="0"/>
              <a:t>Γίνεται λιγότερο ικανή να διώχνει μεγάλες ποσότητες αίματος στη περιφέρεια. Προκαλείται ευκολότερη κόπωση και δυσκολότερη ανάκαμψη.</a:t>
            </a:r>
          </a:p>
          <a:p>
            <a:endParaRPr lang="el-GR" sz="2800" dirty="0" smtClean="0"/>
          </a:p>
          <a:p>
            <a:endParaRPr lang="el-GR" sz="2800" dirty="0"/>
          </a:p>
        </p:txBody>
      </p:sp>
      <p:pic>
        <p:nvPicPr>
          <p:cNvPr id="5122" name="Picture 2" descr="http://www.nia.nih.gov/sites/default/files/nia-aha_image-07b-larg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99592" y="3068960"/>
            <a:ext cx="7462800" cy="261944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2344992" y="5688403"/>
            <a:ext cx="4572000" cy="276999"/>
          </a:xfrm>
          <a:prstGeom prst="rect">
            <a:avLst/>
          </a:prstGeom>
        </p:spPr>
        <p:txBody>
          <a:bodyPr>
            <a:spAutoFit/>
          </a:bodyPr>
          <a:lstStyle/>
          <a:p>
            <a:pPr algn="ctr"/>
            <a:r>
              <a:rPr lang="en-US" sz="1200" dirty="0" smtClean="0">
                <a:solidFill>
                  <a:schemeClr val="tx1">
                    <a:lumMod val="75000"/>
                    <a:lumOff val="25000"/>
                  </a:schemeClr>
                </a:solidFill>
                <a:latin typeface="+mn-lt"/>
                <a:hlinkClick r:id="rId3"/>
              </a:rPr>
              <a:t>nia.nih.gov</a:t>
            </a:r>
            <a:r>
              <a:rPr lang="el-GR" sz="1200" dirty="0" smtClean="0">
                <a:solidFill>
                  <a:schemeClr val="tx1">
                    <a:lumMod val="75000"/>
                    <a:lumOff val="25000"/>
                  </a:schemeClr>
                </a:solidFill>
                <a:latin typeface="+mn-lt"/>
              </a:rPr>
              <a:t> ελεύθερο για επαναχρησιμοποίηση</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xmlns="" val="2609572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 Τίτλος"/>
          <p:cNvSpPr>
            <a:spLocks noGrp="1"/>
          </p:cNvSpPr>
          <p:nvPr>
            <p:ph type="title"/>
          </p:nvPr>
        </p:nvSpPr>
        <p:spPr/>
        <p:txBody>
          <a:bodyPr/>
          <a:lstStyle/>
          <a:p>
            <a:pPr eaLnBrk="1" hangingPunct="1"/>
            <a:r>
              <a:rPr lang="el-GR" altLang="el-GR" dirty="0" smtClean="0"/>
              <a:t>Ιαματικά</a:t>
            </a:r>
            <a:r>
              <a:rPr lang="en-US" altLang="el-GR" dirty="0" smtClean="0"/>
              <a:t> </a:t>
            </a:r>
            <a:r>
              <a:rPr lang="el-GR" altLang="el-GR" dirty="0" smtClean="0"/>
              <a:t>λουτρά</a:t>
            </a:r>
          </a:p>
        </p:txBody>
      </p:sp>
      <p:sp>
        <p:nvSpPr>
          <p:cNvPr id="5123" name="2 - Θέση περιεχομένου"/>
          <p:cNvSpPr>
            <a:spLocks noGrp="1"/>
          </p:cNvSpPr>
          <p:nvPr>
            <p:ph idx="1"/>
          </p:nvPr>
        </p:nvSpPr>
        <p:spPr/>
        <p:txBody>
          <a:bodyPr>
            <a:normAutofit/>
          </a:bodyPr>
          <a:lstStyle/>
          <a:p>
            <a:pPr eaLnBrk="1" hangingPunct="1"/>
            <a:r>
              <a:rPr lang="el-GR" altLang="el-GR" sz="2800" dirty="0" smtClean="0"/>
              <a:t>Λουτροθεραπεία</a:t>
            </a:r>
          </a:p>
          <a:p>
            <a:pPr eaLnBrk="1" hangingPunct="1"/>
            <a:r>
              <a:rPr lang="el-GR" altLang="el-GR" sz="2800" dirty="0" err="1" smtClean="0"/>
              <a:t>Ποσιθεραπεία</a:t>
            </a:r>
            <a:endParaRPr lang="el-GR" altLang="el-GR" sz="2800" dirty="0" smtClean="0"/>
          </a:p>
          <a:p>
            <a:pPr eaLnBrk="1" hangingPunct="1"/>
            <a:r>
              <a:rPr lang="el-GR" altLang="el-GR" sz="2800" dirty="0" err="1" smtClean="0"/>
              <a:t>Εισπνευσοθεραπεία</a:t>
            </a:r>
            <a:endParaRPr lang="el-GR" altLang="el-GR" sz="2800" dirty="0" smtClean="0"/>
          </a:p>
          <a:p>
            <a:pPr eaLnBrk="1" hangingPunct="1"/>
            <a:r>
              <a:rPr lang="el-GR" altLang="el-GR" sz="2800" dirty="0" err="1" smtClean="0"/>
              <a:t>Ιλυοθεραπεία</a:t>
            </a:r>
            <a:r>
              <a:rPr lang="el-GR" altLang="el-GR" sz="2800" dirty="0" smtClean="0"/>
              <a:t> ή </a:t>
            </a:r>
            <a:r>
              <a:rPr lang="el-GR" altLang="el-GR" sz="2800" dirty="0" err="1" smtClean="0"/>
              <a:t>Πηλοθεραπεία</a:t>
            </a:r>
            <a:r>
              <a:rPr lang="el-GR" altLang="el-GR" sz="2800" dirty="0" smtClean="0"/>
              <a:t> ή κοινώς Λασπόλουτρα</a:t>
            </a:r>
          </a:p>
          <a:p>
            <a:pPr eaLnBrk="1" hangingPunct="1"/>
            <a:r>
              <a:rPr lang="el-GR" altLang="el-GR" sz="2800" dirty="0" err="1" smtClean="0"/>
              <a:t>Θαλασσοθεραπεία</a:t>
            </a:r>
            <a:endParaRPr lang="el-GR" altLang="el-GR" sz="2800" dirty="0" smtClean="0"/>
          </a:p>
        </p:txBody>
      </p:sp>
    </p:spTree>
    <p:extLst>
      <p:ext uri="{BB962C8B-B14F-4D97-AF65-F5344CB8AC3E}">
        <p14:creationId xmlns:p14="http://schemas.microsoft.com/office/powerpoint/2010/main" xmlns="" val="1491619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Νευρικά κύτταρα</a:t>
            </a:r>
            <a:endParaRPr lang="el-GR" dirty="0"/>
          </a:p>
        </p:txBody>
      </p:sp>
      <p:sp>
        <p:nvSpPr>
          <p:cNvPr id="3" name="Content Placeholder 2"/>
          <p:cNvSpPr>
            <a:spLocks noGrp="1"/>
          </p:cNvSpPr>
          <p:nvPr>
            <p:ph idx="1"/>
          </p:nvPr>
        </p:nvSpPr>
        <p:spPr/>
        <p:txBody>
          <a:bodyPr>
            <a:normAutofit/>
          </a:bodyPr>
          <a:lstStyle/>
          <a:p>
            <a:pPr fontAlgn="auto">
              <a:spcBef>
                <a:spcPts val="0"/>
              </a:spcBef>
              <a:spcAft>
                <a:spcPts val="0"/>
              </a:spcAft>
              <a:defRPr/>
            </a:pPr>
            <a:r>
              <a:rPr lang="el-GR" sz="2800" dirty="0"/>
              <a:t>Η μάζα των νευρικών κυττάρων μειώνεται και μειώνονται σε αριθμό</a:t>
            </a:r>
            <a:r>
              <a:rPr lang="el-GR" sz="2800" dirty="0" smtClean="0"/>
              <a:t>. Αυτή </a:t>
            </a:r>
            <a:r>
              <a:rPr lang="el-GR" sz="2800" dirty="0"/>
              <a:t>είναι και η αιτία εκφύλισης του εγκεφάλου και του Νωτιαίου μυελού</a:t>
            </a:r>
            <a:r>
              <a:rPr lang="el-GR" sz="2800" dirty="0" smtClean="0"/>
              <a:t>. Επίσης μειώνεται </a:t>
            </a:r>
            <a:r>
              <a:rPr lang="el-GR" sz="2800" dirty="0"/>
              <a:t>η </a:t>
            </a:r>
            <a:r>
              <a:rPr lang="el-GR" sz="2800" dirty="0" err="1"/>
              <a:t>μυελίνη</a:t>
            </a:r>
            <a:r>
              <a:rPr lang="el-GR" sz="2800" dirty="0"/>
              <a:t> και γι αυτό μειώνεται η ταχύτητα μετάδοσης του μηνύματος.</a:t>
            </a:r>
          </a:p>
          <a:p>
            <a:endParaRPr lang="el-GR" sz="2800" dirty="0"/>
          </a:p>
          <a:p>
            <a:endParaRPr lang="el-GR" sz="2800" dirty="0"/>
          </a:p>
        </p:txBody>
      </p:sp>
      <p:pic>
        <p:nvPicPr>
          <p:cNvPr id="3074" name="Picture 2" descr="File:PSM V71 D120 Changes in the nerve cells due to aging.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84391" y="3652827"/>
            <a:ext cx="4375219" cy="265247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2286000" y="6274473"/>
            <a:ext cx="4572000" cy="461665"/>
          </a:xfrm>
          <a:prstGeom prst="rect">
            <a:avLst/>
          </a:prstGeom>
        </p:spPr>
        <p:txBody>
          <a:bodyPr>
            <a:spAutoFit/>
          </a:bodyPr>
          <a:lstStyle/>
          <a:p>
            <a:pPr algn="ctr"/>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3"/>
              </a:rPr>
              <a:t>PSM </a:t>
            </a:r>
            <a:r>
              <a:rPr lang="en-US" sz="1200" dirty="0">
                <a:solidFill>
                  <a:schemeClr val="tx1">
                    <a:lumMod val="75000"/>
                    <a:lumOff val="25000"/>
                  </a:schemeClr>
                </a:solidFill>
                <a:latin typeface="+mn-lt"/>
                <a:hlinkClick r:id="rId3"/>
              </a:rPr>
              <a:t>V71 D120 Changes in the nerve cells due to </a:t>
            </a:r>
            <a:r>
              <a:rPr lang="en-US" sz="1200" dirty="0" smtClean="0">
                <a:solidFill>
                  <a:schemeClr val="tx1">
                    <a:lumMod val="75000"/>
                    <a:lumOff val="25000"/>
                  </a:schemeClr>
                </a:solidFill>
                <a:latin typeface="+mn-lt"/>
                <a:hlinkClick r:id="rId3"/>
              </a:rPr>
              <a:t>aging</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err="1" smtClean="0">
                <a:solidFill>
                  <a:schemeClr val="tx1">
                    <a:lumMod val="75000"/>
                    <a:lumOff val="25000"/>
                  </a:schemeClr>
                </a:solidFill>
                <a:latin typeface="+mn-lt"/>
                <a:hlinkClick r:id="rId4" tooltip="User:Ineuw"/>
              </a:rPr>
              <a:t>Ineuw</a:t>
            </a:r>
            <a:r>
              <a:rPr lang="el-GR" sz="1200" dirty="0" smtClean="0">
                <a:solidFill>
                  <a:schemeClr val="tx1">
                    <a:lumMod val="75000"/>
                    <a:lumOff val="25000"/>
                  </a:schemeClr>
                </a:solidFill>
                <a:latin typeface="+mn-lt"/>
              </a:rPr>
              <a:t> διαθέσιμο ως κοινό κτήμα</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xmlns="" val="19163362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Ύψος</a:t>
            </a:r>
            <a:endParaRPr lang="el-GR" dirty="0"/>
          </a:p>
        </p:txBody>
      </p:sp>
      <p:sp>
        <p:nvSpPr>
          <p:cNvPr id="3" name="Content Placeholder 2"/>
          <p:cNvSpPr>
            <a:spLocks noGrp="1"/>
          </p:cNvSpPr>
          <p:nvPr>
            <p:ph idx="1"/>
          </p:nvPr>
        </p:nvSpPr>
        <p:spPr>
          <a:xfrm>
            <a:off x="457200" y="1484784"/>
            <a:ext cx="3754760" cy="4752528"/>
          </a:xfrm>
        </p:spPr>
        <p:txBody>
          <a:bodyPr>
            <a:normAutofit/>
          </a:bodyPr>
          <a:lstStyle/>
          <a:p>
            <a:r>
              <a:rPr lang="el-GR" sz="2800" dirty="0"/>
              <a:t>Σταδιακά μειώνεται και χάνουμε 0,4 ίντσες κάθε </a:t>
            </a:r>
            <a:r>
              <a:rPr lang="el-GR" sz="2800" dirty="0" smtClean="0"/>
              <a:t>10 </a:t>
            </a:r>
            <a:r>
              <a:rPr lang="el-GR" sz="2800" dirty="0"/>
              <a:t>χρόνια μετά τα 40 έτη.</a:t>
            </a:r>
          </a:p>
          <a:p>
            <a:endParaRPr lang="el-GR" sz="2800" dirty="0"/>
          </a:p>
        </p:txBody>
      </p:sp>
      <p:pic>
        <p:nvPicPr>
          <p:cNvPr id="1026" name="Picture 2" descr=" Typical loss of height associated with osteoporosis and aging. (A) Height at 10 years after menopause. (B) Loss at 15 years after menopause: 1.5 inches. (C) Loss at 25 years after menopause: 3.5 inches. "/>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60032" y="1556792"/>
            <a:ext cx="3829050" cy="4572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5076056" y="6309319"/>
            <a:ext cx="3840485" cy="276999"/>
          </a:xfrm>
          <a:prstGeom prst="rect">
            <a:avLst/>
          </a:prstGeom>
        </p:spPr>
        <p:txBody>
          <a:bodyPr wrap="square">
            <a:spAutoFit/>
          </a:bodyPr>
          <a:lstStyle/>
          <a:p>
            <a:pPr algn="ctr"/>
            <a:r>
              <a:rPr lang="en-US" sz="1200" dirty="0" smtClean="0">
                <a:latin typeface="+mn-lt"/>
                <a:hlinkClick r:id="rId3"/>
              </a:rPr>
              <a:t>what-when-how.com</a:t>
            </a:r>
            <a:endParaRPr lang="el-GR" sz="1200" dirty="0">
              <a:latin typeface="+mn-lt"/>
            </a:endParaRPr>
          </a:p>
        </p:txBody>
      </p:sp>
    </p:spTree>
    <p:extLst>
      <p:ext uri="{BB962C8B-B14F-4D97-AF65-F5344CB8AC3E}">
        <p14:creationId xmlns:p14="http://schemas.microsoft.com/office/powerpoint/2010/main" xmlns="" val="10356190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Άλλα</a:t>
            </a:r>
            <a:endParaRPr lang="el-GR" dirty="0"/>
          </a:p>
        </p:txBody>
      </p:sp>
      <p:sp>
        <p:nvSpPr>
          <p:cNvPr id="3" name="Content Placeholder 2"/>
          <p:cNvSpPr>
            <a:spLocks noGrp="1"/>
          </p:cNvSpPr>
          <p:nvPr>
            <p:ph idx="1"/>
          </p:nvPr>
        </p:nvSpPr>
        <p:spPr/>
        <p:txBody>
          <a:bodyPr>
            <a:normAutofit/>
          </a:bodyPr>
          <a:lstStyle/>
          <a:p>
            <a:r>
              <a:rPr lang="el-GR" sz="2800" dirty="0"/>
              <a:t>Η Έκλυση γαστρικού οξέως μειώνεται μετά τα 50 έτη και για αυτό γίνεται δυσκολότερη η απορρόφηση της Β12 βιταμίνης που λαμβάνεται με την </a:t>
            </a:r>
            <a:r>
              <a:rPr lang="el-GR" sz="2800" dirty="0" smtClean="0"/>
              <a:t>τροφή.</a:t>
            </a:r>
            <a:endParaRPr lang="el-GR" sz="2800" dirty="0"/>
          </a:p>
          <a:p>
            <a:r>
              <a:rPr lang="el-GR" sz="2800" dirty="0"/>
              <a:t>Η δύναμη της γροθιάς </a:t>
            </a:r>
            <a:r>
              <a:rPr lang="el-GR" sz="2800" dirty="0" smtClean="0"/>
              <a:t>ελαττώνεται.</a:t>
            </a:r>
            <a:endParaRPr lang="el-GR" sz="2800" dirty="0"/>
          </a:p>
          <a:p>
            <a:endParaRPr lang="el-GR" sz="2800" dirty="0"/>
          </a:p>
        </p:txBody>
      </p:sp>
    </p:spTree>
    <p:extLst>
      <p:ext uri="{BB962C8B-B14F-4D97-AF65-F5344CB8AC3E}">
        <p14:creationId xmlns:p14="http://schemas.microsoft.com/office/powerpoint/2010/main" xmlns="" val="20911492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eaLnBrk="1" fontAlgn="auto" hangingPunct="1">
              <a:spcAft>
                <a:spcPts val="0"/>
              </a:spcAft>
              <a:defRPr/>
            </a:pPr>
            <a:r>
              <a:rPr lang="el-GR" dirty="0" smtClean="0"/>
              <a:t>Άλλες παθήσεις που βοηθά η υδροθεραπεία σε ηλικιωμένους</a:t>
            </a:r>
            <a:endParaRPr lang="el-GR" dirty="0"/>
          </a:p>
        </p:txBody>
      </p:sp>
      <p:sp>
        <p:nvSpPr>
          <p:cNvPr id="3" name="2 - Θέση περιεχομένου"/>
          <p:cNvSpPr>
            <a:spLocks noGrp="1"/>
          </p:cNvSpPr>
          <p:nvPr>
            <p:ph idx="1"/>
          </p:nvPr>
        </p:nvSpPr>
        <p:spPr>
          <a:xfrm>
            <a:off x="457200" y="1484784"/>
            <a:ext cx="8229600" cy="5256584"/>
          </a:xfrm>
        </p:spPr>
        <p:txBody>
          <a:bodyPr numCol="2" rtlCol="0">
            <a:noAutofit/>
          </a:bodyPr>
          <a:lstStyle/>
          <a:p>
            <a:pPr>
              <a:spcBef>
                <a:spcPts val="600"/>
              </a:spcBef>
              <a:defRPr/>
            </a:pPr>
            <a:r>
              <a:rPr lang="el-GR" sz="2000" dirty="0" smtClean="0"/>
              <a:t>Αρθρίτιδες (Ρευματοειδής, Οστεοαρθρίτιδα)</a:t>
            </a:r>
          </a:p>
          <a:p>
            <a:pPr>
              <a:spcBef>
                <a:spcPts val="600"/>
              </a:spcBef>
              <a:defRPr/>
            </a:pPr>
            <a:r>
              <a:rPr lang="el-GR" sz="2000" dirty="0" smtClean="0"/>
              <a:t>Κατάθλιψη </a:t>
            </a:r>
          </a:p>
          <a:p>
            <a:pPr>
              <a:spcBef>
                <a:spcPts val="600"/>
              </a:spcBef>
              <a:defRPr/>
            </a:pPr>
            <a:r>
              <a:rPr lang="el-GR" sz="2000" dirty="0" smtClean="0"/>
              <a:t>Αλκοολισμό(</a:t>
            </a:r>
            <a:r>
              <a:rPr lang="en-US" sz="2000" dirty="0" smtClean="0"/>
              <a:t>Alcoholics Anonymous</a:t>
            </a:r>
            <a:r>
              <a:rPr lang="el-GR" sz="2000" dirty="0" smtClean="0"/>
              <a:t>,2001)</a:t>
            </a:r>
          </a:p>
          <a:p>
            <a:pPr>
              <a:spcBef>
                <a:spcPts val="600"/>
              </a:spcBef>
              <a:defRPr/>
            </a:pPr>
            <a:r>
              <a:rPr lang="el-GR" sz="2000" dirty="0" smtClean="0"/>
              <a:t>Ημικρανία (</a:t>
            </a:r>
            <a:r>
              <a:rPr lang="en-US" sz="2000" dirty="0" smtClean="0"/>
              <a:t>Heard,2009)</a:t>
            </a:r>
            <a:endParaRPr lang="el-GR" sz="2000" dirty="0" smtClean="0"/>
          </a:p>
          <a:p>
            <a:pPr>
              <a:spcBef>
                <a:spcPts val="600"/>
              </a:spcBef>
              <a:defRPr/>
            </a:pPr>
            <a:r>
              <a:rPr lang="el-GR" sz="2000" dirty="0" smtClean="0"/>
              <a:t>Έλκος (</a:t>
            </a:r>
            <a:r>
              <a:rPr lang="en-US" sz="2000" dirty="0" smtClean="0"/>
              <a:t>Heard,2009)</a:t>
            </a:r>
            <a:endParaRPr lang="el-GR" sz="2000" dirty="0" smtClean="0"/>
          </a:p>
          <a:p>
            <a:pPr>
              <a:spcBef>
                <a:spcPts val="600"/>
              </a:spcBef>
              <a:defRPr/>
            </a:pPr>
            <a:r>
              <a:rPr lang="el-GR" sz="2000" dirty="0" smtClean="0"/>
              <a:t>Μετεωρισμό (</a:t>
            </a:r>
            <a:r>
              <a:rPr lang="en-US" sz="2000" dirty="0" smtClean="0"/>
              <a:t>Heard,2009)</a:t>
            </a:r>
            <a:endParaRPr lang="el-GR" sz="2000" dirty="0" smtClean="0"/>
          </a:p>
          <a:p>
            <a:pPr>
              <a:spcBef>
                <a:spcPts val="600"/>
              </a:spcBef>
              <a:defRPr/>
            </a:pPr>
            <a:r>
              <a:rPr lang="el-GR" sz="2000" dirty="0" smtClean="0"/>
              <a:t>Χρόνια δυσκοιλιότητα (</a:t>
            </a:r>
            <a:r>
              <a:rPr lang="en-US" sz="2000" dirty="0" smtClean="0"/>
              <a:t>Heard,2009)</a:t>
            </a:r>
            <a:endParaRPr lang="el-GR" sz="2000" dirty="0" smtClean="0"/>
          </a:p>
          <a:p>
            <a:pPr>
              <a:spcBef>
                <a:spcPts val="600"/>
              </a:spcBef>
              <a:defRPr/>
            </a:pPr>
            <a:r>
              <a:rPr lang="el-GR" sz="2000" dirty="0" smtClean="0"/>
              <a:t>Προβλήματα του κυκλοφορικού(αρτηριακή υπέρταση, ανεπάρκεια στεφανιαίων αρτηριών ενδαρτηρίτιδες κάτω άκρων, χρόνιες φλεβίτιδες κιρσοί) (</a:t>
            </a:r>
            <a:r>
              <a:rPr lang="en-US" sz="2000" dirty="0" smtClean="0"/>
              <a:t>Heard,2009)</a:t>
            </a:r>
            <a:endParaRPr lang="el-GR" sz="2000" dirty="0" smtClean="0"/>
          </a:p>
          <a:p>
            <a:pPr>
              <a:spcBef>
                <a:spcPts val="600"/>
              </a:spcBef>
              <a:defRPr/>
            </a:pPr>
            <a:r>
              <a:rPr lang="el-GR" sz="2000" dirty="0" smtClean="0"/>
              <a:t>Πνευμονοπάθειες(ασθματικές καταστάσεις, χρόνιες βρογχίτιδες, χρόνιο πνευμονικό εμφύσημα, χρόνια Ρινίτις, Φαρυγγίτις, Λαρυγγίτις </a:t>
            </a:r>
            <a:r>
              <a:rPr lang="en-US" sz="2000" dirty="0" smtClean="0"/>
              <a:t>)</a:t>
            </a:r>
            <a:r>
              <a:rPr lang="el-GR" sz="2000" dirty="0" smtClean="0"/>
              <a:t>(</a:t>
            </a:r>
            <a:r>
              <a:rPr lang="en-US" sz="2000" dirty="0" smtClean="0"/>
              <a:t>Heard,2009)</a:t>
            </a:r>
            <a:endParaRPr lang="el-GR" sz="2000" dirty="0" smtClean="0"/>
          </a:p>
          <a:p>
            <a:pPr>
              <a:spcBef>
                <a:spcPts val="600"/>
              </a:spcBef>
              <a:defRPr/>
            </a:pPr>
            <a:r>
              <a:rPr lang="el-GR" sz="2000" dirty="0" smtClean="0"/>
              <a:t>Παθήσεις περιφερικών νεύρων (νευρίτιδες, ριζίτιδες, νευραλγίες)</a:t>
            </a:r>
          </a:p>
          <a:p>
            <a:pPr>
              <a:spcBef>
                <a:spcPts val="600"/>
              </a:spcBef>
              <a:defRPr/>
            </a:pPr>
            <a:r>
              <a:rPr lang="el-GR" sz="2000" dirty="0" smtClean="0"/>
              <a:t>Παθήσεις δερματικές (έκζεμα, δερματίτιδες) (</a:t>
            </a:r>
            <a:r>
              <a:rPr lang="en-US" sz="2000" dirty="0" smtClean="0"/>
              <a:t>Heard,2009)</a:t>
            </a:r>
            <a:endParaRPr lang="el-GR" sz="2000" dirty="0" smtClean="0"/>
          </a:p>
          <a:p>
            <a:pPr eaLnBrk="1" fontAlgn="auto" hangingPunct="1">
              <a:spcBef>
                <a:spcPts val="600"/>
              </a:spcBef>
              <a:defRPr/>
            </a:pPr>
            <a:endParaRPr lang="el-GR" sz="2000" dirty="0" smtClean="0"/>
          </a:p>
          <a:p>
            <a:pPr eaLnBrk="1" fontAlgn="auto" hangingPunct="1">
              <a:spcBef>
                <a:spcPts val="600"/>
              </a:spcBef>
              <a:defRPr/>
            </a:pPr>
            <a:endParaRPr lang="el-GR" sz="2000" dirty="0" smtClean="0"/>
          </a:p>
          <a:p>
            <a:pPr eaLnBrk="1" fontAlgn="auto" hangingPunct="1">
              <a:spcBef>
                <a:spcPts val="600"/>
              </a:spcBef>
              <a:defRPr/>
            </a:pPr>
            <a:endParaRPr lang="el-GR" sz="2000" dirty="0"/>
          </a:p>
        </p:txBody>
      </p:sp>
    </p:spTree>
    <p:extLst>
      <p:ext uri="{BB962C8B-B14F-4D97-AF65-F5344CB8AC3E}">
        <p14:creationId xmlns:p14="http://schemas.microsoft.com/office/powerpoint/2010/main" xmlns="" val="2956049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2 - Τίτλος"/>
          <p:cNvSpPr>
            <a:spLocks noGrp="1"/>
          </p:cNvSpPr>
          <p:nvPr>
            <p:ph type="title"/>
          </p:nvPr>
        </p:nvSpPr>
        <p:spPr/>
        <p:txBody>
          <a:bodyPr/>
          <a:lstStyle/>
          <a:p>
            <a:pPr eaLnBrk="1" hangingPunct="1"/>
            <a:r>
              <a:rPr lang="el-GR" altLang="el-GR" dirty="0" smtClean="0"/>
              <a:t>Επιπλοκές υδροθεραπείας</a:t>
            </a:r>
          </a:p>
        </p:txBody>
      </p:sp>
      <p:sp>
        <p:nvSpPr>
          <p:cNvPr id="35843" name="3 - Θέση περιεχομένου"/>
          <p:cNvSpPr>
            <a:spLocks noGrp="1"/>
          </p:cNvSpPr>
          <p:nvPr>
            <p:ph idx="1"/>
          </p:nvPr>
        </p:nvSpPr>
        <p:spPr/>
        <p:txBody>
          <a:bodyPr>
            <a:normAutofit/>
          </a:bodyPr>
          <a:lstStyle/>
          <a:p>
            <a:pPr eaLnBrk="1" hangingPunct="1"/>
            <a:r>
              <a:rPr lang="en-US" altLang="el-GR" sz="2800" dirty="0" smtClean="0"/>
              <a:t>Legionella</a:t>
            </a:r>
            <a:r>
              <a:rPr lang="el-GR" altLang="el-GR" sz="2800" dirty="0" smtClean="0"/>
              <a:t> – βακτήριο που προκαλεί νόσο λεγεωνάριων (</a:t>
            </a:r>
            <a:r>
              <a:rPr lang="en-US" altLang="el-GR" sz="2800" dirty="0" err="1" smtClean="0"/>
              <a:t>Marrie</a:t>
            </a:r>
            <a:r>
              <a:rPr lang="en-US" altLang="el-GR" sz="2800" dirty="0" smtClean="0"/>
              <a:t> et al</a:t>
            </a:r>
            <a:r>
              <a:rPr lang="el-GR" altLang="el-GR" sz="2800" dirty="0" smtClean="0"/>
              <a:t>,1987)</a:t>
            </a:r>
          </a:p>
          <a:p>
            <a:pPr eaLnBrk="1" hangingPunct="1"/>
            <a:r>
              <a:rPr lang="el-GR" altLang="el-GR" sz="2800" dirty="0" smtClean="0"/>
              <a:t>Εγκαύματα (</a:t>
            </a:r>
            <a:r>
              <a:rPr lang="en-US" altLang="el-GR" sz="2800" dirty="0" err="1" smtClean="0"/>
              <a:t>Hanzlick</a:t>
            </a:r>
            <a:r>
              <a:rPr lang="en-US" altLang="el-GR" sz="2800" dirty="0" smtClean="0"/>
              <a:t> et al</a:t>
            </a:r>
            <a:r>
              <a:rPr lang="el-GR" altLang="el-GR" sz="2800" dirty="0" smtClean="0"/>
              <a:t>,1998)</a:t>
            </a:r>
          </a:p>
          <a:p>
            <a:pPr eaLnBrk="1" hangingPunct="1"/>
            <a:r>
              <a:rPr lang="el-GR" altLang="el-GR" sz="2800" dirty="0" smtClean="0"/>
              <a:t>Εξωγενή αλλεργική </a:t>
            </a:r>
            <a:r>
              <a:rPr lang="el-GR" altLang="el-GR" sz="2800" dirty="0" err="1" smtClean="0"/>
              <a:t>κυψελίτιδα</a:t>
            </a:r>
            <a:r>
              <a:rPr lang="el-GR" altLang="el-GR" sz="2800" dirty="0" smtClean="0"/>
              <a:t>(</a:t>
            </a:r>
            <a:r>
              <a:rPr lang="en-US" altLang="el-GR" sz="2800" dirty="0" smtClean="0"/>
              <a:t>hypersensitivity pneumonitis</a:t>
            </a:r>
            <a:r>
              <a:rPr lang="el-GR" altLang="el-GR" sz="2800" dirty="0" smtClean="0"/>
              <a:t>)(</a:t>
            </a:r>
            <a:r>
              <a:rPr lang="en-US" altLang="el-GR" sz="2800" dirty="0" err="1" smtClean="0"/>
              <a:t>Aksamit</a:t>
            </a:r>
            <a:r>
              <a:rPr lang="en-US" altLang="el-GR" sz="2800" dirty="0" smtClean="0"/>
              <a:t> et al</a:t>
            </a:r>
            <a:r>
              <a:rPr lang="el-GR" altLang="el-GR" sz="2800" dirty="0" smtClean="0"/>
              <a:t>,2003)</a:t>
            </a:r>
          </a:p>
          <a:p>
            <a:pPr eaLnBrk="1" hangingPunct="1"/>
            <a:r>
              <a:rPr lang="el-GR" altLang="el-GR" sz="2800" dirty="0" err="1" smtClean="0"/>
              <a:t>Θυλακίτιδες</a:t>
            </a:r>
            <a:r>
              <a:rPr lang="el-GR" altLang="el-GR" sz="2800" dirty="0" smtClean="0"/>
              <a:t> (</a:t>
            </a:r>
            <a:r>
              <a:rPr lang="en-US" altLang="el-GR" sz="2800" dirty="0" err="1" smtClean="0"/>
              <a:t>Schlech</a:t>
            </a:r>
            <a:r>
              <a:rPr lang="en-US" altLang="el-GR" sz="2800" dirty="0" smtClean="0"/>
              <a:t> et al</a:t>
            </a:r>
            <a:r>
              <a:rPr lang="el-GR" altLang="el-GR" sz="2800" dirty="0" smtClean="0"/>
              <a:t>,1986)</a:t>
            </a:r>
          </a:p>
        </p:txBody>
      </p:sp>
    </p:spTree>
    <p:extLst>
      <p:ext uri="{BB962C8B-B14F-4D97-AF65-F5344CB8AC3E}">
        <p14:creationId xmlns:p14="http://schemas.microsoft.com/office/powerpoint/2010/main" xmlns="" val="42846070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Autofit/>
          </a:bodyPr>
          <a:lstStyle/>
          <a:p>
            <a:pPr eaLnBrk="1" fontAlgn="auto" hangingPunct="1">
              <a:spcAft>
                <a:spcPts val="0"/>
              </a:spcAft>
              <a:defRPr/>
            </a:pPr>
            <a:r>
              <a:rPr lang="el-GR" sz="3200" dirty="0" smtClean="0"/>
              <a:t>Κατηγορίες παθήσεων και ενδεικνυόμενες ιαματικές πηγές στην Ελλάδα</a:t>
            </a:r>
            <a:endParaRPr lang="el-GR" sz="3200" dirty="0"/>
          </a:p>
        </p:txBody>
      </p:sp>
      <p:sp>
        <p:nvSpPr>
          <p:cNvPr id="3" name="2 - Θέση περιεχομένου"/>
          <p:cNvSpPr>
            <a:spLocks noGrp="1"/>
          </p:cNvSpPr>
          <p:nvPr>
            <p:ph idx="1"/>
          </p:nvPr>
        </p:nvSpPr>
        <p:spPr>
          <a:xfrm>
            <a:off x="457200" y="1484784"/>
            <a:ext cx="8229600" cy="5373216"/>
          </a:xfrm>
        </p:spPr>
        <p:txBody>
          <a:bodyPr rtlCol="0">
            <a:normAutofit fontScale="47500" lnSpcReduction="20000"/>
          </a:bodyPr>
          <a:lstStyle/>
          <a:p>
            <a:pPr eaLnBrk="1" fontAlgn="auto" hangingPunct="1">
              <a:spcAft>
                <a:spcPts val="0"/>
              </a:spcAft>
              <a:buFont typeface="Arial" pitchFamily="34" charset="0"/>
              <a:buNone/>
              <a:defRPr/>
            </a:pPr>
            <a:r>
              <a:rPr lang="el-GR" sz="5100" b="1" dirty="0" smtClean="0">
                <a:solidFill>
                  <a:srgbClr val="004B82"/>
                </a:solidFill>
              </a:rPr>
              <a:t> Παθήσεις </a:t>
            </a:r>
            <a:r>
              <a:rPr lang="el-GR" sz="5100" dirty="0" smtClean="0"/>
              <a:t>- ιαματικές πηγές</a:t>
            </a:r>
          </a:p>
          <a:p>
            <a:pPr eaLnBrk="1" fontAlgn="auto" hangingPunct="1">
              <a:lnSpc>
                <a:spcPct val="120000"/>
              </a:lnSpc>
              <a:spcAft>
                <a:spcPts val="0"/>
              </a:spcAft>
              <a:defRPr/>
            </a:pPr>
            <a:r>
              <a:rPr lang="el-GR" sz="4200" b="1" dirty="0" smtClean="0">
                <a:solidFill>
                  <a:srgbClr val="004B82"/>
                </a:solidFill>
              </a:rPr>
              <a:t>Ρευματικές </a:t>
            </a:r>
            <a:r>
              <a:rPr lang="el-GR" sz="4200" dirty="0" smtClean="0"/>
              <a:t>Καμένα Βούρλα, Αιδηψός, Θερμοπύλες, Θερμή Λέσβου, Ικαρία, Κύθνος, Λαγκαδάς , Ν.Απολλωνία.</a:t>
            </a:r>
          </a:p>
          <a:p>
            <a:pPr eaLnBrk="1" fontAlgn="auto" hangingPunct="1">
              <a:lnSpc>
                <a:spcPct val="120000"/>
              </a:lnSpc>
              <a:spcAft>
                <a:spcPts val="0"/>
              </a:spcAft>
              <a:defRPr/>
            </a:pPr>
            <a:r>
              <a:rPr lang="el-GR" sz="4200" b="1" dirty="0" smtClean="0">
                <a:solidFill>
                  <a:srgbClr val="004B82"/>
                </a:solidFill>
              </a:rPr>
              <a:t>Αναπνευστικού συστήματος</a:t>
            </a:r>
            <a:r>
              <a:rPr lang="el-GR" sz="4200" dirty="0" smtClean="0"/>
              <a:t> Θερμοπύλες, Σμόκοβο ,Κυλλήνη.</a:t>
            </a:r>
          </a:p>
          <a:p>
            <a:pPr eaLnBrk="1" fontAlgn="auto" hangingPunct="1">
              <a:lnSpc>
                <a:spcPct val="120000"/>
              </a:lnSpc>
              <a:spcAft>
                <a:spcPts val="0"/>
              </a:spcAft>
              <a:defRPr/>
            </a:pPr>
            <a:r>
              <a:rPr lang="el-GR" sz="4200" b="1" dirty="0" smtClean="0">
                <a:solidFill>
                  <a:srgbClr val="004B82"/>
                </a:solidFill>
              </a:rPr>
              <a:t>Γυναικολογικές </a:t>
            </a:r>
            <a:r>
              <a:rPr lang="el-GR" sz="4200" dirty="0" smtClean="0"/>
              <a:t>Θερμοπύλες, Μέθανα, Λαγκαδάς, Ν. Απολλωνία, Υπάτη,…</a:t>
            </a:r>
          </a:p>
          <a:p>
            <a:pPr eaLnBrk="1" fontAlgn="auto" hangingPunct="1">
              <a:lnSpc>
                <a:spcPct val="120000"/>
              </a:lnSpc>
              <a:spcAft>
                <a:spcPts val="0"/>
              </a:spcAft>
              <a:defRPr/>
            </a:pPr>
            <a:r>
              <a:rPr lang="el-GR" sz="4200" b="1" dirty="0" smtClean="0">
                <a:solidFill>
                  <a:srgbClr val="004B82"/>
                </a:solidFill>
              </a:rPr>
              <a:t>Δέρματος </a:t>
            </a:r>
            <a:r>
              <a:rPr lang="el-GR" sz="4200" dirty="0" smtClean="0"/>
              <a:t>Αριδαία ,Υπάτη, Καϊάφα, Θερμοπύλες ,…</a:t>
            </a:r>
          </a:p>
          <a:p>
            <a:pPr eaLnBrk="1" fontAlgn="auto" hangingPunct="1">
              <a:lnSpc>
                <a:spcPct val="120000"/>
              </a:lnSpc>
              <a:spcAft>
                <a:spcPts val="0"/>
              </a:spcAft>
              <a:defRPr/>
            </a:pPr>
            <a:r>
              <a:rPr lang="el-GR" sz="4200" b="1" dirty="0" smtClean="0">
                <a:solidFill>
                  <a:srgbClr val="004B82"/>
                </a:solidFill>
              </a:rPr>
              <a:t>Ήπατος και χοληδόχου</a:t>
            </a:r>
            <a:r>
              <a:rPr lang="el-GR" sz="4200" dirty="0" smtClean="0"/>
              <a:t> Πλατύστομο, Λουτράκι, Καϊάφα, Καλλιθέα Ρόδου,…</a:t>
            </a:r>
          </a:p>
          <a:p>
            <a:pPr eaLnBrk="1" fontAlgn="auto" hangingPunct="1">
              <a:lnSpc>
                <a:spcPct val="120000"/>
              </a:lnSpc>
              <a:spcAft>
                <a:spcPts val="0"/>
              </a:spcAft>
              <a:defRPr/>
            </a:pPr>
            <a:r>
              <a:rPr lang="el-GR" sz="4200" b="1" dirty="0" smtClean="0">
                <a:solidFill>
                  <a:srgbClr val="004B82"/>
                </a:solidFill>
              </a:rPr>
              <a:t>Θρέψης </a:t>
            </a:r>
            <a:r>
              <a:rPr lang="el-GR" sz="4200" dirty="0" smtClean="0"/>
              <a:t>Πλατύστομο, Λουτράκι, Καλλιθέα Ρόδου,…</a:t>
            </a:r>
          </a:p>
          <a:p>
            <a:pPr eaLnBrk="1" fontAlgn="auto" hangingPunct="1">
              <a:lnSpc>
                <a:spcPct val="120000"/>
              </a:lnSpc>
              <a:spcAft>
                <a:spcPts val="0"/>
              </a:spcAft>
              <a:defRPr/>
            </a:pPr>
            <a:r>
              <a:rPr lang="el-GR" sz="4200" b="1" dirty="0" smtClean="0">
                <a:solidFill>
                  <a:srgbClr val="004B82"/>
                </a:solidFill>
              </a:rPr>
              <a:t>Κυκλοφορικού Συστήματος</a:t>
            </a:r>
            <a:r>
              <a:rPr lang="el-GR" sz="4200" u="sng" dirty="0" smtClean="0"/>
              <a:t> </a:t>
            </a:r>
            <a:r>
              <a:rPr lang="el-GR" sz="4200" dirty="0" smtClean="0"/>
              <a:t>Υπάτη, Λαγκαδάς ,…</a:t>
            </a:r>
          </a:p>
          <a:p>
            <a:pPr eaLnBrk="1" fontAlgn="auto" hangingPunct="1">
              <a:lnSpc>
                <a:spcPct val="120000"/>
              </a:lnSpc>
              <a:spcAft>
                <a:spcPts val="0"/>
              </a:spcAft>
              <a:defRPr/>
            </a:pPr>
            <a:r>
              <a:rPr lang="el-GR" sz="4200" b="1" dirty="0" smtClean="0">
                <a:solidFill>
                  <a:srgbClr val="004B82"/>
                </a:solidFill>
              </a:rPr>
              <a:t>Νεφρών και Ουροφόρων Οδών </a:t>
            </a:r>
            <a:r>
              <a:rPr lang="el-GR" sz="4200" dirty="0" smtClean="0"/>
              <a:t>Πλατύστομο, Λουτράκι, Καλλιθέα Ρόδου,…</a:t>
            </a:r>
          </a:p>
          <a:p>
            <a:pPr eaLnBrk="1" fontAlgn="auto" hangingPunct="1">
              <a:lnSpc>
                <a:spcPct val="120000"/>
              </a:lnSpc>
              <a:spcAft>
                <a:spcPts val="0"/>
              </a:spcAft>
              <a:defRPr/>
            </a:pPr>
            <a:r>
              <a:rPr lang="el-GR" sz="4200" b="1" dirty="0" smtClean="0">
                <a:solidFill>
                  <a:srgbClr val="004B82"/>
                </a:solidFill>
              </a:rPr>
              <a:t>Περιφερικών Νεύρων</a:t>
            </a:r>
            <a:r>
              <a:rPr lang="el-GR" sz="4200" dirty="0" smtClean="0"/>
              <a:t> Καμένα Βούρλα, Θερμοπύλες, Κύθνος, Μέθανα, Αιδηψός,…</a:t>
            </a:r>
          </a:p>
          <a:p>
            <a:pPr eaLnBrk="1" fontAlgn="auto" hangingPunct="1">
              <a:lnSpc>
                <a:spcPct val="120000"/>
              </a:lnSpc>
              <a:spcAft>
                <a:spcPts val="0"/>
              </a:spcAft>
              <a:defRPr/>
            </a:pPr>
            <a:r>
              <a:rPr lang="el-GR" sz="4200" b="1" dirty="0" smtClean="0">
                <a:solidFill>
                  <a:srgbClr val="004B82"/>
                </a:solidFill>
              </a:rPr>
              <a:t>Στομάχου και εντέρων</a:t>
            </a:r>
            <a:r>
              <a:rPr lang="el-GR" sz="4200" dirty="0" smtClean="0"/>
              <a:t> Πλατύστομο, Λουτράκι, Καλλιθέα Ρόδου</a:t>
            </a:r>
          </a:p>
          <a:p>
            <a:pPr eaLnBrk="1" fontAlgn="auto" hangingPunct="1">
              <a:lnSpc>
                <a:spcPct val="120000"/>
              </a:lnSpc>
              <a:spcAft>
                <a:spcPts val="0"/>
              </a:spcAft>
              <a:defRPr/>
            </a:pPr>
            <a:endParaRPr lang="el-GR" dirty="0"/>
          </a:p>
        </p:txBody>
      </p:sp>
    </p:spTree>
    <p:extLst>
      <p:ext uri="{BB962C8B-B14F-4D97-AF65-F5344CB8AC3E}">
        <p14:creationId xmlns:p14="http://schemas.microsoft.com/office/powerpoint/2010/main" xmlns="" val="41262636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Autofit/>
          </a:bodyPr>
          <a:lstStyle/>
          <a:p>
            <a:pPr eaLnBrk="1" fontAlgn="auto" hangingPunct="1">
              <a:spcAft>
                <a:spcPts val="0"/>
              </a:spcAft>
              <a:defRPr/>
            </a:pPr>
            <a:r>
              <a:rPr lang="el-GR" sz="3200" dirty="0" smtClean="0"/>
              <a:t>Τρόπος χρήσης υδάτων των κυριότερων σε λειτουργιά ιαματικών πηγών στην Ελλάδα</a:t>
            </a:r>
            <a:endParaRPr lang="el-GR" sz="3200" dirty="0"/>
          </a:p>
        </p:txBody>
      </p:sp>
      <p:sp>
        <p:nvSpPr>
          <p:cNvPr id="3" name="2 - Θέση περιεχομένου"/>
          <p:cNvSpPr>
            <a:spLocks noGrp="1"/>
          </p:cNvSpPr>
          <p:nvPr>
            <p:ph idx="1"/>
          </p:nvPr>
        </p:nvSpPr>
        <p:spPr/>
        <p:txBody>
          <a:bodyPr rtlCol="0">
            <a:normAutofit/>
          </a:bodyPr>
          <a:lstStyle/>
          <a:p>
            <a:pPr>
              <a:spcAft>
                <a:spcPts val="600"/>
              </a:spcAft>
              <a:defRPr/>
            </a:pPr>
            <a:r>
              <a:rPr lang="el-GR" sz="2800" b="1" dirty="0" smtClean="0">
                <a:solidFill>
                  <a:srgbClr val="004B82"/>
                </a:solidFill>
              </a:rPr>
              <a:t>Λουτροθεραπεία: </a:t>
            </a:r>
            <a:r>
              <a:rPr lang="el-GR" sz="2800" dirty="0" smtClean="0"/>
              <a:t>Καμένα Βούρλα, Υπάτη, Αιδηψός, Βουλιαγμένη, Θερμή Λέσβου, Κύθνος, Λαγκαδάς, Μέθανα, Ν. Απολλωνία, Ικαρία</a:t>
            </a:r>
          </a:p>
          <a:p>
            <a:pPr eaLnBrk="1" fontAlgn="auto" hangingPunct="1">
              <a:spcAft>
                <a:spcPts val="600"/>
              </a:spcAft>
              <a:defRPr/>
            </a:pPr>
            <a:r>
              <a:rPr lang="el-GR" sz="2800" b="1" dirty="0" smtClean="0">
                <a:solidFill>
                  <a:srgbClr val="004B82"/>
                </a:solidFill>
              </a:rPr>
              <a:t>Λουτροθεραπεία - </a:t>
            </a:r>
            <a:r>
              <a:rPr lang="el-GR" sz="2800" b="1" dirty="0" err="1" smtClean="0">
                <a:solidFill>
                  <a:srgbClr val="004B82"/>
                </a:solidFill>
              </a:rPr>
              <a:t>ποσιθεραπεία</a:t>
            </a:r>
            <a:r>
              <a:rPr lang="el-GR" sz="2800" b="1" dirty="0" smtClean="0">
                <a:solidFill>
                  <a:srgbClr val="004B82"/>
                </a:solidFill>
              </a:rPr>
              <a:t>: </a:t>
            </a:r>
            <a:r>
              <a:rPr lang="el-GR" sz="2800" dirty="0" smtClean="0"/>
              <a:t>Πλατύστομο, Λουτράκι, Καϊάφα, Νιγρίτα</a:t>
            </a:r>
          </a:p>
          <a:p>
            <a:pPr eaLnBrk="1" fontAlgn="auto" hangingPunct="1">
              <a:spcAft>
                <a:spcPts val="600"/>
              </a:spcAft>
              <a:defRPr/>
            </a:pPr>
            <a:r>
              <a:rPr lang="el-GR" sz="2800" b="1" dirty="0" err="1" smtClean="0">
                <a:solidFill>
                  <a:srgbClr val="004B82"/>
                </a:solidFill>
              </a:rPr>
              <a:t>Ποσιθεραπεία</a:t>
            </a:r>
            <a:r>
              <a:rPr lang="el-GR" sz="2800" b="1" dirty="0" smtClean="0">
                <a:solidFill>
                  <a:srgbClr val="004B82"/>
                </a:solidFill>
              </a:rPr>
              <a:t>: </a:t>
            </a:r>
            <a:r>
              <a:rPr lang="el-GR" sz="2800" dirty="0" err="1" smtClean="0"/>
              <a:t>Kαλλιθέα</a:t>
            </a:r>
            <a:r>
              <a:rPr lang="el-GR" sz="2800" dirty="0" smtClean="0"/>
              <a:t> Ρόδου.</a:t>
            </a:r>
          </a:p>
          <a:p>
            <a:pPr eaLnBrk="1" fontAlgn="auto" hangingPunct="1">
              <a:spcAft>
                <a:spcPts val="600"/>
              </a:spcAft>
              <a:defRPr/>
            </a:pPr>
            <a:r>
              <a:rPr lang="el-GR" sz="2800" b="1" dirty="0" smtClean="0">
                <a:solidFill>
                  <a:srgbClr val="004B82"/>
                </a:solidFill>
              </a:rPr>
              <a:t>Λουτροθεραπεία - </a:t>
            </a:r>
            <a:r>
              <a:rPr lang="el-GR" sz="2800" b="1" dirty="0" err="1" smtClean="0">
                <a:solidFill>
                  <a:srgbClr val="004B82"/>
                </a:solidFill>
              </a:rPr>
              <a:t>εισπνευσοθεραπεία</a:t>
            </a:r>
            <a:r>
              <a:rPr lang="el-GR" sz="2800" b="1" dirty="0" smtClean="0">
                <a:solidFill>
                  <a:srgbClr val="004B82"/>
                </a:solidFill>
              </a:rPr>
              <a:t>: </a:t>
            </a:r>
            <a:r>
              <a:rPr lang="el-GR" sz="2800" dirty="0" smtClean="0"/>
              <a:t>Θερμοπύλες, Σμόκοβο, Κυλλήνη.</a:t>
            </a:r>
          </a:p>
          <a:p>
            <a:pPr eaLnBrk="1" fontAlgn="auto" hangingPunct="1">
              <a:spcAft>
                <a:spcPts val="0"/>
              </a:spcAft>
              <a:defRPr/>
            </a:pPr>
            <a:endParaRPr lang="el-GR" sz="2800" dirty="0"/>
          </a:p>
        </p:txBody>
      </p:sp>
    </p:spTree>
    <p:extLst>
      <p:ext uri="{BB962C8B-B14F-4D97-AF65-F5344CB8AC3E}">
        <p14:creationId xmlns:p14="http://schemas.microsoft.com/office/powerpoint/2010/main" xmlns="" val="4264475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a:bodyPr>
          <a:lstStyle/>
          <a:p>
            <a:pPr eaLnBrk="1" fontAlgn="auto" hangingPunct="1">
              <a:spcAft>
                <a:spcPts val="0"/>
              </a:spcAft>
              <a:defRPr/>
            </a:pPr>
            <a:r>
              <a:rPr lang="el-GR" sz="3600" dirty="0" smtClean="0"/>
              <a:t>Ασκήσεις προθέρμανσης έξω από το νερό</a:t>
            </a:r>
            <a:endParaRPr lang="el-GR" sz="3600" dirty="0"/>
          </a:p>
        </p:txBody>
      </p:sp>
      <p:sp>
        <p:nvSpPr>
          <p:cNvPr id="3" name="2 - Θέση περιεχομένου"/>
          <p:cNvSpPr>
            <a:spLocks noGrp="1"/>
          </p:cNvSpPr>
          <p:nvPr>
            <p:ph idx="1"/>
          </p:nvPr>
        </p:nvSpPr>
        <p:spPr>
          <a:xfrm>
            <a:off x="457200" y="1484784"/>
            <a:ext cx="8229600" cy="5256584"/>
          </a:xfrm>
        </p:spPr>
        <p:txBody>
          <a:bodyPr rtlCol="0">
            <a:normAutofit/>
          </a:bodyPr>
          <a:lstStyle/>
          <a:p>
            <a:pPr eaLnBrk="1" fontAlgn="auto" hangingPunct="1">
              <a:spcAft>
                <a:spcPts val="0"/>
              </a:spcAft>
              <a:defRPr/>
            </a:pPr>
            <a:r>
              <a:rPr lang="el-GR" sz="2400" dirty="0" smtClean="0"/>
              <a:t>Το ασκησιολόγιο αυτών των προγραμμάτων είναι αυστηρά δομημένο με βάση το ιστορικό του κάθε ασθενούς,χωρίς όμως να του στερούν τη διασκέδαση.</a:t>
            </a:r>
          </a:p>
          <a:p>
            <a:pPr eaLnBrk="1" fontAlgn="auto" hangingPunct="1">
              <a:spcAft>
                <a:spcPts val="0"/>
              </a:spcAft>
              <a:defRPr/>
            </a:pPr>
            <a:r>
              <a:rPr lang="el-GR" sz="2400" dirty="0" smtClean="0"/>
              <a:t>Απαραίτητος είναι ο έλεγχος της αρτηριακής πίεσης πριν την εμβάπτηση στο νερό.</a:t>
            </a:r>
          </a:p>
          <a:p>
            <a:pPr eaLnBrk="1" fontAlgn="auto" hangingPunct="1">
              <a:spcAft>
                <a:spcPts val="0"/>
              </a:spcAft>
              <a:defRPr/>
            </a:pPr>
            <a:r>
              <a:rPr lang="el-GR" sz="2400" dirty="0" smtClean="0"/>
              <a:t>Ξεκινάμε  πρώτα με ασκήσεις προθέρμανσης στη στεριά  και μετά με ασκήσεις προθέρμανσης στο νερό.</a:t>
            </a:r>
          </a:p>
          <a:p>
            <a:pPr eaLnBrk="1" fontAlgn="auto" hangingPunct="1">
              <a:spcAft>
                <a:spcPts val="0"/>
              </a:spcAft>
              <a:defRPr/>
            </a:pPr>
            <a:r>
              <a:rPr lang="el-GR" sz="2400" dirty="0" smtClean="0"/>
              <a:t>Η προθέρμανση περιλαμβάνει ρυθμικές κινήσεις με σκοπό  την αύξηση της ροής του αίματος και της θερμοκρασίας των μυών του σώματος,καθώς επίσης και ήπιες διατάσεις.</a:t>
            </a:r>
            <a:endParaRPr lang="el-GR" dirty="0"/>
          </a:p>
        </p:txBody>
      </p:sp>
    </p:spTree>
    <p:extLst>
      <p:ext uri="{BB962C8B-B14F-4D97-AF65-F5344CB8AC3E}">
        <p14:creationId xmlns:p14="http://schemas.microsoft.com/office/powerpoint/2010/main" xmlns="" val="33892547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eaLnBrk="1" fontAlgn="auto" hangingPunct="1">
              <a:spcAft>
                <a:spcPts val="0"/>
              </a:spcAft>
              <a:defRPr/>
            </a:pPr>
            <a:r>
              <a:rPr lang="el-GR" dirty="0" smtClean="0"/>
              <a:t>Ασκήσεις προθέρμανσης μέσα στο νερό</a:t>
            </a:r>
            <a:endParaRPr lang="el-GR" dirty="0"/>
          </a:p>
        </p:txBody>
      </p:sp>
      <p:sp>
        <p:nvSpPr>
          <p:cNvPr id="3" name="2 - Θέση περιεχομένου"/>
          <p:cNvSpPr>
            <a:spLocks noGrp="1"/>
          </p:cNvSpPr>
          <p:nvPr>
            <p:ph idx="1"/>
          </p:nvPr>
        </p:nvSpPr>
        <p:spPr/>
        <p:txBody>
          <a:bodyPr rtlCol="0">
            <a:noAutofit/>
          </a:bodyPr>
          <a:lstStyle/>
          <a:p>
            <a:pPr eaLnBrk="1" fontAlgn="auto" hangingPunct="1">
              <a:spcAft>
                <a:spcPts val="600"/>
              </a:spcAft>
              <a:defRPr/>
            </a:pPr>
            <a:r>
              <a:rPr lang="el-GR" sz="2400" dirty="0" smtClean="0"/>
              <a:t>Λακτίσματα </a:t>
            </a:r>
          </a:p>
          <a:p>
            <a:pPr eaLnBrk="1" fontAlgn="auto" hangingPunct="1">
              <a:spcAft>
                <a:spcPts val="600"/>
              </a:spcAft>
              <a:defRPr/>
            </a:pPr>
            <a:r>
              <a:rPr lang="el-GR" sz="2400" dirty="0" smtClean="0"/>
              <a:t>Απαγωγές-Προσαγωγές</a:t>
            </a:r>
            <a:endParaRPr lang="en-US" sz="2400" dirty="0" smtClean="0"/>
          </a:p>
          <a:p>
            <a:pPr eaLnBrk="1" fontAlgn="auto" hangingPunct="1">
              <a:spcAft>
                <a:spcPts val="600"/>
              </a:spcAft>
              <a:defRPr/>
            </a:pPr>
            <a:r>
              <a:rPr lang="el-GR" sz="2400" dirty="0" smtClean="0"/>
              <a:t>Υπερεκτάσεις χεριών με τα δάκτυλα της άκρας χειρός ανοιχτά η κλειστά(γροθιά)</a:t>
            </a:r>
          </a:p>
          <a:p>
            <a:pPr eaLnBrk="1" fontAlgn="auto" hangingPunct="1">
              <a:spcAft>
                <a:spcPts val="600"/>
              </a:spcAft>
              <a:defRPr/>
            </a:pPr>
            <a:r>
              <a:rPr lang="el-GR" sz="2400" dirty="0" smtClean="0"/>
              <a:t>Χρήση πλαστικής μπάλας/κολυμβητικής σανίδας για μεγαλύτερη ποικιλία ασκήσεων και μεγαλύτερη αντίσταση άρα και καλύτερα αποτελέσματα εκγύμνασης.</a:t>
            </a:r>
          </a:p>
          <a:p>
            <a:pPr eaLnBrk="1" fontAlgn="auto" hangingPunct="1">
              <a:spcAft>
                <a:spcPts val="600"/>
              </a:spcAft>
              <a:defRPr/>
            </a:pPr>
            <a:r>
              <a:rPr lang="el-GR" sz="2400" dirty="0" smtClean="0"/>
              <a:t>Από λίγα σετ                  πολλά σετ</a:t>
            </a:r>
          </a:p>
          <a:p>
            <a:pPr eaLnBrk="1" fontAlgn="auto" hangingPunct="1">
              <a:spcAft>
                <a:spcPts val="600"/>
              </a:spcAft>
              <a:buFont typeface="Arial" pitchFamily="34" charset="0"/>
              <a:buNone/>
              <a:defRPr/>
            </a:pPr>
            <a:r>
              <a:rPr lang="el-GR" sz="2400" dirty="0" smtClean="0"/>
              <a:t>   μικρής διάρκειας           μεγάλης διάρκειας</a:t>
            </a:r>
          </a:p>
          <a:p>
            <a:pPr eaLnBrk="1" fontAlgn="auto" hangingPunct="1">
              <a:spcAft>
                <a:spcPts val="600"/>
              </a:spcAft>
              <a:buFont typeface="Arial" pitchFamily="34" charset="0"/>
              <a:buNone/>
              <a:defRPr/>
            </a:pPr>
            <a:endParaRPr lang="el-GR" sz="2400" dirty="0"/>
          </a:p>
        </p:txBody>
      </p:sp>
      <p:sp>
        <p:nvSpPr>
          <p:cNvPr id="5" name="4 - Δεξιό βέλος"/>
          <p:cNvSpPr/>
          <p:nvPr/>
        </p:nvSpPr>
        <p:spPr>
          <a:xfrm>
            <a:off x="2843808" y="4978400"/>
            <a:ext cx="792163" cy="35877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p>
        </p:txBody>
      </p:sp>
    </p:spTree>
    <p:extLst>
      <p:ext uri="{BB962C8B-B14F-4D97-AF65-F5344CB8AC3E}">
        <p14:creationId xmlns:p14="http://schemas.microsoft.com/office/powerpoint/2010/main" xmlns="" val="27520927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130425"/>
            <a:ext cx="7772400" cy="1802631"/>
          </a:xfrm>
          <a:noFill/>
          <a:ln>
            <a:noFill/>
          </a:ln>
        </p:spPr>
        <p:txBody>
          <a:bodyPr>
            <a:normAutofit fontScale="90000"/>
          </a:bodyPr>
          <a:lstStyle/>
          <a:p>
            <a:r>
              <a:rPr lang="en-US" altLang="el-GR" dirty="0" smtClean="0">
                <a:solidFill>
                  <a:schemeClr val="bg1"/>
                </a:solidFill>
              </a:rPr>
              <a:t>TO </a:t>
            </a:r>
            <a:r>
              <a:rPr lang="el-GR" altLang="el-GR" dirty="0" smtClean="0">
                <a:solidFill>
                  <a:schemeClr val="bg1"/>
                </a:solidFill>
              </a:rPr>
              <a:t>ΠΡΟΓΡΑΜΜΑ που συνδυάζει ασκήσεις αντίστασης με αεροβικές έχει τα μέγιστα αποτελέσματα εκγύμνασης</a:t>
            </a:r>
            <a:endParaRPr lang="el-GR" dirty="0">
              <a:solidFill>
                <a:schemeClr val="bg1"/>
              </a:solidFill>
            </a:endParaRPr>
          </a:p>
        </p:txBody>
      </p:sp>
    </p:spTree>
    <p:extLst>
      <p:ext uri="{BB962C8B-B14F-4D97-AF65-F5344CB8AC3E}">
        <p14:creationId xmlns:p14="http://schemas.microsoft.com/office/powerpoint/2010/main" xmlns="" val="3906677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 Τίτλος"/>
          <p:cNvSpPr>
            <a:spLocks noGrp="1"/>
          </p:cNvSpPr>
          <p:nvPr>
            <p:ph type="title"/>
          </p:nvPr>
        </p:nvSpPr>
        <p:spPr/>
        <p:txBody>
          <a:bodyPr>
            <a:normAutofit/>
          </a:bodyPr>
          <a:lstStyle/>
          <a:p>
            <a:pPr eaLnBrk="1" hangingPunct="1"/>
            <a:r>
              <a:rPr lang="el-GR" altLang="el-GR" dirty="0" smtClean="0"/>
              <a:t> Ιαματικές πηγές στην Ελλάδα</a:t>
            </a:r>
          </a:p>
        </p:txBody>
      </p:sp>
      <p:sp>
        <p:nvSpPr>
          <p:cNvPr id="3" name="2 - Θέση περιεχομένου"/>
          <p:cNvSpPr>
            <a:spLocks noGrp="1"/>
          </p:cNvSpPr>
          <p:nvPr>
            <p:ph idx="1"/>
          </p:nvPr>
        </p:nvSpPr>
        <p:spPr/>
        <p:txBody>
          <a:bodyPr rtlCol="0">
            <a:noAutofit/>
          </a:bodyPr>
          <a:lstStyle/>
          <a:p>
            <a:pPr marL="0" indent="0" eaLnBrk="1" fontAlgn="auto" hangingPunct="1">
              <a:spcAft>
                <a:spcPts val="0"/>
              </a:spcAft>
              <a:buFont typeface="Arial" pitchFamily="34" charset="0"/>
              <a:buNone/>
              <a:defRPr/>
            </a:pPr>
            <a:r>
              <a:rPr lang="el-GR" sz="2400" dirty="0" smtClean="0"/>
              <a:t>Πηγαία νερά αναβλύζουν στη χώρα μας από 752  διαφορετικά γεωγραφικά σημεία:</a:t>
            </a:r>
          </a:p>
          <a:p>
            <a:pPr eaLnBrk="1" fontAlgn="auto" hangingPunct="1">
              <a:spcAft>
                <a:spcPts val="0"/>
              </a:spcAft>
              <a:defRPr/>
            </a:pPr>
            <a:r>
              <a:rPr lang="el-GR" sz="2400" dirty="0" smtClean="0"/>
              <a:t>229 Νησιά</a:t>
            </a:r>
          </a:p>
          <a:p>
            <a:pPr eaLnBrk="1" fontAlgn="auto" hangingPunct="1">
              <a:spcAft>
                <a:spcPts val="0"/>
              </a:spcAft>
              <a:defRPr/>
            </a:pPr>
            <a:r>
              <a:rPr lang="el-GR" sz="2400" dirty="0" smtClean="0"/>
              <a:t>156 Στερεά Ελλάδα</a:t>
            </a:r>
          </a:p>
          <a:p>
            <a:pPr eaLnBrk="1" fontAlgn="auto" hangingPunct="1">
              <a:spcAft>
                <a:spcPts val="0"/>
              </a:spcAft>
              <a:defRPr/>
            </a:pPr>
            <a:r>
              <a:rPr lang="el-GR" sz="2400" dirty="0" smtClean="0"/>
              <a:t>115 Μακεδονία</a:t>
            </a:r>
          </a:p>
          <a:p>
            <a:pPr eaLnBrk="1" fontAlgn="auto" hangingPunct="1">
              <a:spcAft>
                <a:spcPts val="0"/>
              </a:spcAft>
              <a:defRPr/>
            </a:pPr>
            <a:r>
              <a:rPr lang="el-GR" sz="2400" dirty="0" smtClean="0"/>
              <a:t>114 Πελοπόνησοο</a:t>
            </a:r>
          </a:p>
          <a:p>
            <a:pPr eaLnBrk="1" fontAlgn="auto" hangingPunct="1">
              <a:spcAft>
                <a:spcPts val="0"/>
              </a:spcAft>
              <a:defRPr/>
            </a:pPr>
            <a:r>
              <a:rPr lang="el-GR" sz="2400" dirty="0" smtClean="0"/>
              <a:t>57 Θεσσαλία</a:t>
            </a:r>
          </a:p>
          <a:p>
            <a:pPr eaLnBrk="1" fontAlgn="auto" hangingPunct="1">
              <a:spcAft>
                <a:spcPts val="0"/>
              </a:spcAft>
              <a:defRPr/>
            </a:pPr>
            <a:r>
              <a:rPr lang="el-GR" sz="2400" dirty="0" smtClean="0"/>
              <a:t>56 Ήπειρο</a:t>
            </a:r>
          </a:p>
          <a:p>
            <a:pPr eaLnBrk="1" fontAlgn="auto" hangingPunct="1">
              <a:spcAft>
                <a:spcPts val="0"/>
              </a:spcAft>
              <a:defRPr/>
            </a:pPr>
            <a:r>
              <a:rPr lang="el-GR" sz="2400" dirty="0" smtClean="0"/>
              <a:t>25 Θράκη</a:t>
            </a:r>
          </a:p>
          <a:p>
            <a:pPr eaLnBrk="1" fontAlgn="auto" hangingPunct="1">
              <a:spcAft>
                <a:spcPts val="0"/>
              </a:spcAft>
              <a:buFont typeface="Arial" pitchFamily="34" charset="0"/>
              <a:buNone/>
              <a:defRPr/>
            </a:pPr>
            <a:r>
              <a:rPr lang="el-GR" sz="2400" dirty="0" smtClean="0"/>
              <a:t>  </a:t>
            </a:r>
            <a:endParaRPr lang="el-GR" sz="2800" dirty="0"/>
          </a:p>
        </p:txBody>
      </p:sp>
      <p:sp>
        <p:nvSpPr>
          <p:cNvPr id="2" name="Rectangle 1"/>
          <p:cNvSpPr/>
          <p:nvPr/>
        </p:nvSpPr>
        <p:spPr>
          <a:xfrm>
            <a:off x="3707904" y="2276872"/>
            <a:ext cx="5112568" cy="4154984"/>
          </a:xfrm>
          <a:prstGeom prst="rect">
            <a:avLst/>
          </a:prstGeom>
          <a:solidFill>
            <a:schemeClr val="bg1">
              <a:lumMod val="95000"/>
            </a:schemeClr>
          </a:solidFill>
        </p:spPr>
        <p:txBody>
          <a:bodyPr wrap="square">
            <a:spAutoFit/>
          </a:bodyPr>
          <a:lstStyle/>
          <a:p>
            <a:pPr marL="342900" indent="-342900" eaLnBrk="1" fontAlgn="auto" hangingPunct="1">
              <a:spcAft>
                <a:spcPts val="0"/>
              </a:spcAft>
              <a:buFont typeface="Arial" panose="020B0604020202020204" pitchFamily="34" charset="0"/>
              <a:buChar char="•"/>
              <a:defRPr/>
            </a:pPr>
            <a:r>
              <a:rPr lang="el-GR" sz="2400" dirty="0">
                <a:latin typeface="+mn-lt"/>
              </a:rPr>
              <a:t>Από τις πηγές αυτές λειτουργούν σαν λουτροπόλεις 80, ο επίσημα καταχωρημένος αριθμός τους όμως είναι 65. </a:t>
            </a:r>
            <a:endParaRPr lang="el-GR" sz="2400" dirty="0" smtClean="0">
              <a:latin typeface="+mn-lt"/>
            </a:endParaRPr>
          </a:p>
          <a:p>
            <a:pPr marL="342900" indent="-342900" eaLnBrk="1" fontAlgn="auto" hangingPunct="1">
              <a:spcAft>
                <a:spcPts val="0"/>
              </a:spcAft>
              <a:buFont typeface="Arial" panose="020B0604020202020204" pitchFamily="34" charset="0"/>
              <a:buChar char="•"/>
              <a:defRPr/>
            </a:pPr>
            <a:r>
              <a:rPr lang="el-GR" sz="2400" dirty="0" smtClean="0">
                <a:latin typeface="+mn-lt"/>
              </a:rPr>
              <a:t>Απ</a:t>
            </a:r>
            <a:r>
              <a:rPr lang="el-GR" sz="2400" dirty="0">
                <a:latin typeface="+mn-lt"/>
              </a:rPr>
              <a:t>’ αυτές τουριστικής σημασίας είναι οι 18 και τοπικής σημασίας οι </a:t>
            </a:r>
            <a:r>
              <a:rPr lang="el-GR" sz="2400" dirty="0" smtClean="0">
                <a:latin typeface="+mn-lt"/>
              </a:rPr>
              <a:t>47 </a:t>
            </a:r>
            <a:r>
              <a:rPr lang="el-GR" sz="2400" b="1" dirty="0" smtClean="0">
                <a:latin typeface="+mn-lt"/>
              </a:rPr>
              <a:t>ΔΕΝ </a:t>
            </a:r>
            <a:r>
              <a:rPr lang="el-GR" sz="2400" dirty="0">
                <a:latin typeface="+mn-lt"/>
              </a:rPr>
              <a:t>κάνουν όλες οι πηγές για Ιαματικά Λουτρά , διότι λείπουν οι κατάλληλες εγκαταστάσεις και ο ανάλογος τεχνικός εξοπλισμός για την διευκόλυνση των αρρώστων.</a:t>
            </a:r>
          </a:p>
        </p:txBody>
      </p:sp>
    </p:spTree>
    <p:extLst>
      <p:ext uri="{BB962C8B-B14F-4D97-AF65-F5344CB8AC3E}">
        <p14:creationId xmlns:p14="http://schemas.microsoft.com/office/powerpoint/2010/main" xmlns="" val="22302310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 Τίτλος"/>
          <p:cNvSpPr>
            <a:spLocks noGrp="1"/>
          </p:cNvSpPr>
          <p:nvPr>
            <p:ph type="title"/>
          </p:nvPr>
        </p:nvSpPr>
        <p:spPr/>
        <p:txBody>
          <a:bodyPr/>
          <a:lstStyle/>
          <a:p>
            <a:pPr eaLnBrk="1" hangingPunct="1"/>
            <a:r>
              <a:rPr lang="el-GR" altLang="el-GR" dirty="0" smtClean="0"/>
              <a:t>Ασκήσεις μέσα στο Η</a:t>
            </a:r>
            <a:r>
              <a:rPr lang="el-GR" altLang="el-GR" sz="2000" dirty="0" smtClean="0"/>
              <a:t>2</a:t>
            </a:r>
            <a:r>
              <a:rPr lang="el-GR" altLang="el-GR" dirty="0" smtClean="0"/>
              <a:t>Ο</a:t>
            </a:r>
          </a:p>
        </p:txBody>
      </p:sp>
      <p:sp>
        <p:nvSpPr>
          <p:cNvPr id="3" name="2 - Θέση περιεχομένου"/>
          <p:cNvSpPr>
            <a:spLocks noGrp="1"/>
          </p:cNvSpPr>
          <p:nvPr>
            <p:ph idx="1"/>
          </p:nvPr>
        </p:nvSpPr>
        <p:spPr>
          <a:xfrm>
            <a:off x="457200" y="1484784"/>
            <a:ext cx="8229600" cy="5256584"/>
          </a:xfrm>
        </p:spPr>
        <p:txBody>
          <a:bodyPr rtlCol="0">
            <a:normAutofit fontScale="92500" lnSpcReduction="10000"/>
          </a:bodyPr>
          <a:lstStyle/>
          <a:p>
            <a:pPr eaLnBrk="1" fontAlgn="auto" hangingPunct="1">
              <a:lnSpc>
                <a:spcPct val="110000"/>
              </a:lnSpc>
              <a:spcAft>
                <a:spcPts val="0"/>
              </a:spcAft>
              <a:defRPr/>
            </a:pPr>
            <a:r>
              <a:rPr lang="el-GR" sz="2600" dirty="0" smtClean="0"/>
              <a:t>Αργό περπάτημα στο νερό(100-200μ)</a:t>
            </a:r>
          </a:p>
          <a:p>
            <a:pPr eaLnBrk="1" fontAlgn="auto" hangingPunct="1">
              <a:lnSpc>
                <a:spcPct val="110000"/>
              </a:lnSpc>
              <a:spcAft>
                <a:spcPts val="0"/>
              </a:spcAft>
              <a:defRPr/>
            </a:pPr>
            <a:r>
              <a:rPr lang="el-GR" sz="2600" dirty="0" smtClean="0"/>
              <a:t>Περπάτημα μέσα στο νερό με πλάγια βήματα και χρήση χεριών(40-50μ)</a:t>
            </a:r>
          </a:p>
          <a:p>
            <a:pPr eaLnBrk="1" fontAlgn="auto" hangingPunct="1">
              <a:lnSpc>
                <a:spcPct val="110000"/>
              </a:lnSpc>
              <a:spcAft>
                <a:spcPts val="0"/>
              </a:spcAft>
              <a:defRPr/>
            </a:pPr>
            <a:r>
              <a:rPr lang="el-GR" sz="2600" dirty="0" smtClean="0"/>
              <a:t>Περπάτημα προς τα πίσω με ελαφριά κλίση του σώματος προς την κατεύθυνση κίνησης(40-60μ)</a:t>
            </a:r>
          </a:p>
          <a:p>
            <a:pPr eaLnBrk="1" fontAlgn="auto" hangingPunct="1">
              <a:lnSpc>
                <a:spcPct val="110000"/>
              </a:lnSpc>
              <a:spcAft>
                <a:spcPts val="0"/>
              </a:spcAft>
              <a:defRPr/>
            </a:pPr>
            <a:r>
              <a:rPr lang="el-GR" sz="2600" dirty="0" smtClean="0"/>
              <a:t>Γρήγορο περπάτημα μέσα στο νερό(στα ρηχά χωρίς εμβάπτηση των χεριών)(80μ)</a:t>
            </a:r>
          </a:p>
          <a:p>
            <a:pPr eaLnBrk="1" fontAlgn="auto" hangingPunct="1">
              <a:lnSpc>
                <a:spcPct val="110000"/>
              </a:lnSpc>
              <a:spcAft>
                <a:spcPts val="0"/>
              </a:spcAft>
              <a:defRPr/>
            </a:pPr>
            <a:r>
              <a:rPr lang="el-GR" sz="2600" dirty="0" smtClean="0"/>
              <a:t>Γρήγορο περπάτημα μέσα στο βαθύ νερό(ύψος του στήθους)χρησιμοποιώντας τα χέρια(40μ)</a:t>
            </a:r>
          </a:p>
          <a:p>
            <a:pPr eaLnBrk="1" fontAlgn="auto" hangingPunct="1">
              <a:lnSpc>
                <a:spcPct val="110000"/>
              </a:lnSpc>
              <a:spcAft>
                <a:spcPts val="0"/>
              </a:spcAft>
              <a:defRPr/>
            </a:pPr>
            <a:r>
              <a:rPr lang="el-GR" sz="2600" dirty="0" smtClean="0"/>
              <a:t>Ευκολότερο στυλ κολύμβησης,με το κεφάλι έξω από το νερό,για μικρή απόσταση(20-40μ)</a:t>
            </a:r>
          </a:p>
          <a:p>
            <a:pPr eaLnBrk="1" fontAlgn="auto" hangingPunct="1">
              <a:lnSpc>
                <a:spcPct val="110000"/>
              </a:lnSpc>
              <a:spcAft>
                <a:spcPts val="0"/>
              </a:spcAft>
              <a:defRPr/>
            </a:pPr>
            <a:r>
              <a:rPr lang="el-GR" sz="2600" dirty="0" smtClean="0"/>
              <a:t>Το ίδιο για μεγάλη απόσταση(50-70μ)</a:t>
            </a:r>
          </a:p>
          <a:p>
            <a:pPr eaLnBrk="1" fontAlgn="auto" hangingPunct="1">
              <a:spcAft>
                <a:spcPts val="0"/>
              </a:spcAft>
              <a:defRPr/>
            </a:pPr>
            <a:endParaRPr lang="el-GR" dirty="0"/>
          </a:p>
        </p:txBody>
      </p:sp>
    </p:spTree>
    <p:extLst>
      <p:ext uri="{BB962C8B-B14F-4D97-AF65-F5344CB8AC3E}">
        <p14:creationId xmlns:p14="http://schemas.microsoft.com/office/powerpoint/2010/main" xmlns="" val="15436991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ΙΑΜΑΤΙΚΑ ΛΟΥΤΡΑ</a:t>
            </a:r>
            <a:endParaRPr lang="el-GR" dirty="0"/>
          </a:p>
        </p:txBody>
      </p:sp>
      <p:sp>
        <p:nvSpPr>
          <p:cNvPr id="3" name="2 - Θέση περιεχομένου"/>
          <p:cNvSpPr>
            <a:spLocks noGrp="1"/>
          </p:cNvSpPr>
          <p:nvPr>
            <p:ph idx="1"/>
          </p:nvPr>
        </p:nvSpPr>
        <p:spPr/>
        <p:txBody>
          <a:bodyPr/>
          <a:lstStyle/>
          <a:p>
            <a:r>
              <a:rPr lang="el-GR" b="1" i="1" u="sng" dirty="0" smtClean="0"/>
              <a:t>ΥΠΑΡΧΕΙ ΙΣΧΥΡΗ ΚΛΙΝΙΚΗ ΑΝΤΙΛΗΨΗ/ΑΠΟΔΕΙΞΗ ΤΩΝ ΛΟΥΟΜΕΝΩΝ ΓΙΑ ΤΗΝ ΕΥΕΡΓΗΤΙΚΗ </a:t>
            </a:r>
            <a:r>
              <a:rPr lang="el-GR" b="1" i="1" u="sng" dirty="0" smtClean="0"/>
              <a:t>ΑΠΟΤΕΛΕΣΜΑΤΙΚΟΤΗΤΑ</a:t>
            </a:r>
            <a:endParaRPr lang="en-US" b="1" i="1" u="sng" dirty="0" smtClean="0"/>
          </a:p>
          <a:p>
            <a:endParaRPr lang="el-GR" b="1" i="1" u="sng" dirty="0" smtClean="0"/>
          </a:p>
          <a:p>
            <a:r>
              <a:rPr lang="el-GR" b="1" i="1" u="sng" dirty="0" smtClean="0"/>
              <a:t>ΔΕΝ ΥΠΑΡΧΕΙ ΣΑΦΗΣ ΕΡΕΥΝΗΤΙΚΗ ΤΕΚΜΗΡΙΩΣΗ </a:t>
            </a:r>
            <a:endParaRPr lang="el-GR" b="1" i="1" u="sng"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50</a:t>
            </a:fld>
            <a:endParaRPr lang="el-G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9512" y="188641"/>
            <a:ext cx="7772400" cy="1728191"/>
          </a:xfrm>
          <a:noFill/>
          <a:ln>
            <a:noFill/>
          </a:ln>
        </p:spPr>
        <p:txBody>
          <a:bodyPr>
            <a:normAutofit fontScale="90000"/>
          </a:bodyPr>
          <a:lstStyle/>
          <a:p>
            <a:pPr algn="l"/>
            <a:r>
              <a:rPr lang="en-US" altLang="el-GR" sz="2800" dirty="0">
                <a:solidFill>
                  <a:schemeClr val="bg1"/>
                </a:solidFill>
                <a:latin typeface="Calibri" pitchFamily="34" charset="0"/>
              </a:rPr>
              <a:t>“The soul is born old but grows young. That is the comedy of life. And the body is born young and grows old. That is life's tragedy.”</a:t>
            </a:r>
            <a:r>
              <a:rPr lang="el-GR" altLang="el-GR" sz="2800" dirty="0">
                <a:solidFill>
                  <a:schemeClr val="bg1"/>
                </a:solidFill>
                <a:latin typeface="Calibri" pitchFamily="34" charset="0"/>
              </a:rPr>
              <a:t/>
            </a:r>
            <a:br>
              <a:rPr lang="el-GR" altLang="el-GR" sz="2800" dirty="0">
                <a:solidFill>
                  <a:schemeClr val="bg1"/>
                </a:solidFill>
                <a:latin typeface="Calibri" pitchFamily="34" charset="0"/>
              </a:rPr>
            </a:br>
            <a:endParaRPr lang="el-GR" sz="2800" dirty="0">
              <a:solidFill>
                <a:schemeClr val="bg1"/>
              </a:solidFill>
            </a:endParaRPr>
          </a:p>
        </p:txBody>
      </p:sp>
      <p:sp>
        <p:nvSpPr>
          <p:cNvPr id="43013" name="5 - Ορθογώνιο"/>
          <p:cNvSpPr>
            <a:spLocks noChangeArrowheads="1"/>
          </p:cNvSpPr>
          <p:nvPr/>
        </p:nvSpPr>
        <p:spPr bwMode="auto">
          <a:xfrm>
            <a:off x="200136" y="1484784"/>
            <a:ext cx="13144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l-GR" dirty="0">
                <a:solidFill>
                  <a:schemeClr val="bg1"/>
                </a:solidFill>
                <a:latin typeface="Calibri" pitchFamily="34" charset="0"/>
              </a:rPr>
              <a:t>Oscar Wilde</a:t>
            </a:r>
            <a:endParaRPr lang="el-GR" altLang="el-GR" dirty="0">
              <a:solidFill>
                <a:schemeClr val="bg1"/>
              </a:solidFill>
              <a:latin typeface="Calibri" pitchFamily="34" charset="0"/>
            </a:endParaRPr>
          </a:p>
        </p:txBody>
      </p:sp>
      <p:sp>
        <p:nvSpPr>
          <p:cNvPr id="10" name="4 - Ορθογώνιο"/>
          <p:cNvSpPr>
            <a:spLocks noChangeArrowheads="1"/>
          </p:cNvSpPr>
          <p:nvPr/>
        </p:nvSpPr>
        <p:spPr bwMode="auto">
          <a:xfrm>
            <a:off x="1979712" y="2138669"/>
            <a:ext cx="6984776"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altLang="el-GR" sz="2800" b="1" dirty="0">
                <a:solidFill>
                  <a:schemeClr val="bg1"/>
                </a:solidFill>
                <a:latin typeface="Calibri" pitchFamily="34" charset="0"/>
              </a:rPr>
              <a:t>“We don't stop playing because we grow old; we grow old because we stop playing.”</a:t>
            </a:r>
            <a:endParaRPr lang="el-GR" altLang="el-GR" sz="2800" b="1" dirty="0">
              <a:solidFill>
                <a:schemeClr val="bg1"/>
              </a:solidFill>
              <a:latin typeface="Calibri" pitchFamily="34" charset="0"/>
            </a:endParaRPr>
          </a:p>
        </p:txBody>
      </p:sp>
      <p:sp>
        <p:nvSpPr>
          <p:cNvPr id="11" name="5 - Ορθογώνιο"/>
          <p:cNvSpPr>
            <a:spLocks noChangeArrowheads="1"/>
          </p:cNvSpPr>
          <p:nvPr/>
        </p:nvSpPr>
        <p:spPr bwMode="auto">
          <a:xfrm>
            <a:off x="6516216" y="3092776"/>
            <a:ext cx="227806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l-GR" dirty="0">
                <a:solidFill>
                  <a:schemeClr val="bg1"/>
                </a:solidFill>
                <a:latin typeface="Calibri" pitchFamily="34" charset="0"/>
              </a:rPr>
              <a:t> George Bernard Shaw</a:t>
            </a:r>
            <a:endParaRPr lang="el-GR" altLang="el-GR" dirty="0">
              <a:solidFill>
                <a:schemeClr val="bg1"/>
              </a:solidFill>
              <a:latin typeface="Calibri" pitchFamily="34" charset="0"/>
            </a:endParaRPr>
          </a:p>
        </p:txBody>
      </p:sp>
      <p:sp>
        <p:nvSpPr>
          <p:cNvPr id="6" name="Rectangle 5"/>
          <p:cNvSpPr/>
          <p:nvPr/>
        </p:nvSpPr>
        <p:spPr>
          <a:xfrm>
            <a:off x="179512" y="3562555"/>
            <a:ext cx="7992888" cy="1384995"/>
          </a:xfrm>
          <a:prstGeom prst="rect">
            <a:avLst/>
          </a:prstGeom>
        </p:spPr>
        <p:txBody>
          <a:bodyPr wrap="square">
            <a:spAutoFit/>
          </a:bodyPr>
          <a:lstStyle/>
          <a:p>
            <a:pPr eaLnBrk="1" hangingPunct="1"/>
            <a:r>
              <a:rPr lang="en-US" altLang="el-GR" sz="2800" b="1" dirty="0">
                <a:solidFill>
                  <a:schemeClr val="bg1"/>
                </a:solidFill>
                <a:latin typeface="Calibri" pitchFamily="34" charset="0"/>
              </a:rPr>
              <a:t>“Old age is not a disease - it is strength and survivorship, triumph over all kinds of vicissitudes and disappointments, trials and illnesses.”</a:t>
            </a:r>
            <a:endParaRPr lang="el-GR" altLang="el-GR" sz="2800" b="1" dirty="0">
              <a:solidFill>
                <a:schemeClr val="bg1"/>
              </a:solidFill>
              <a:latin typeface="Calibri" pitchFamily="34" charset="0"/>
            </a:endParaRPr>
          </a:p>
        </p:txBody>
      </p:sp>
      <p:sp>
        <p:nvSpPr>
          <p:cNvPr id="7" name="Rectangle 6"/>
          <p:cNvSpPr/>
          <p:nvPr/>
        </p:nvSpPr>
        <p:spPr>
          <a:xfrm>
            <a:off x="179512" y="4947550"/>
            <a:ext cx="1415900" cy="369332"/>
          </a:xfrm>
          <a:prstGeom prst="rect">
            <a:avLst/>
          </a:prstGeom>
        </p:spPr>
        <p:txBody>
          <a:bodyPr wrap="none">
            <a:spAutoFit/>
          </a:bodyPr>
          <a:lstStyle/>
          <a:p>
            <a:pPr eaLnBrk="1" hangingPunct="1"/>
            <a:r>
              <a:rPr lang="en-US" altLang="el-GR" dirty="0">
                <a:solidFill>
                  <a:schemeClr val="bg1"/>
                </a:solidFill>
                <a:latin typeface="Calibri" pitchFamily="34" charset="0"/>
              </a:rPr>
              <a:t>Maggie Kuhn</a:t>
            </a:r>
            <a:endParaRPr lang="el-GR" altLang="el-GR" dirty="0">
              <a:solidFill>
                <a:schemeClr val="bg1"/>
              </a:solidFill>
              <a:latin typeface="Calibri" pitchFamily="34" charset="0"/>
            </a:endParaRPr>
          </a:p>
        </p:txBody>
      </p:sp>
      <p:sp>
        <p:nvSpPr>
          <p:cNvPr id="8" name="Rectangle 7"/>
          <p:cNvSpPr/>
          <p:nvPr/>
        </p:nvSpPr>
        <p:spPr>
          <a:xfrm>
            <a:off x="5940152" y="5488356"/>
            <a:ext cx="2711896" cy="523220"/>
          </a:xfrm>
          <a:prstGeom prst="rect">
            <a:avLst/>
          </a:prstGeom>
        </p:spPr>
        <p:txBody>
          <a:bodyPr wrap="none">
            <a:spAutoFit/>
          </a:bodyPr>
          <a:lstStyle/>
          <a:p>
            <a:pPr eaLnBrk="1" hangingPunct="1"/>
            <a:r>
              <a:rPr lang="en-US" altLang="el-GR" sz="2800" b="1" dirty="0">
                <a:solidFill>
                  <a:schemeClr val="bg1"/>
                </a:solidFill>
                <a:latin typeface="Calibri" pitchFamily="34" charset="0"/>
              </a:rPr>
              <a:t>Youth has no age</a:t>
            </a:r>
            <a:endParaRPr lang="el-GR" altLang="el-GR" sz="2800" b="1" dirty="0">
              <a:solidFill>
                <a:schemeClr val="bg1"/>
              </a:solidFill>
              <a:latin typeface="Calibri" pitchFamily="34" charset="0"/>
            </a:endParaRPr>
          </a:p>
        </p:txBody>
      </p:sp>
      <p:sp>
        <p:nvSpPr>
          <p:cNvPr id="9" name="Rectangle 8"/>
          <p:cNvSpPr/>
          <p:nvPr/>
        </p:nvSpPr>
        <p:spPr>
          <a:xfrm>
            <a:off x="7214282" y="6004218"/>
            <a:ext cx="1437766" cy="369332"/>
          </a:xfrm>
          <a:prstGeom prst="rect">
            <a:avLst/>
          </a:prstGeom>
        </p:spPr>
        <p:txBody>
          <a:bodyPr wrap="none">
            <a:spAutoFit/>
          </a:bodyPr>
          <a:lstStyle/>
          <a:p>
            <a:pPr eaLnBrk="1" hangingPunct="1"/>
            <a:r>
              <a:rPr lang="en-US" altLang="el-GR" dirty="0">
                <a:solidFill>
                  <a:schemeClr val="bg1"/>
                </a:solidFill>
                <a:latin typeface="Calibri" pitchFamily="34" charset="0"/>
              </a:rPr>
              <a:t>Pablo Picasso</a:t>
            </a:r>
            <a:endParaRPr lang="el-GR" altLang="el-GR" dirty="0">
              <a:solidFill>
                <a:schemeClr val="bg1"/>
              </a:solidFill>
              <a:latin typeface="Calibri" pitchFamily="34" charset="0"/>
            </a:endParaRPr>
          </a:p>
        </p:txBody>
      </p:sp>
    </p:spTree>
    <p:extLst>
      <p:ext uri="{BB962C8B-B14F-4D97-AF65-F5344CB8AC3E}">
        <p14:creationId xmlns:p14="http://schemas.microsoft.com/office/powerpoint/2010/main" xmlns="" val="47465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6"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upload.wikimedia.org/wikipedia/commons/d/dc/07-06_WtrAerob1a.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733176"/>
            <a:ext cx="9148544" cy="320199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2209842" y="4944592"/>
            <a:ext cx="4728859" cy="307777"/>
          </a:xfrm>
          <a:prstGeom prst="rect">
            <a:avLst/>
          </a:prstGeom>
        </p:spPr>
        <p:txBody>
          <a:bodyPr wrap="none">
            <a:spAutoFit/>
          </a:bodyPr>
          <a:lstStyle/>
          <a:p>
            <a:r>
              <a:rPr lang="en-US" sz="1400" dirty="0" smtClean="0">
                <a:solidFill>
                  <a:schemeClr val="tx1">
                    <a:lumMod val="75000"/>
                    <a:lumOff val="25000"/>
                  </a:schemeClr>
                </a:solidFill>
                <a:latin typeface="+mn-lt"/>
              </a:rPr>
              <a:t>“</a:t>
            </a:r>
            <a:r>
              <a:rPr lang="en-US" sz="1400" dirty="0" smtClean="0">
                <a:solidFill>
                  <a:schemeClr val="tx1">
                    <a:lumMod val="75000"/>
                    <a:lumOff val="25000"/>
                  </a:schemeClr>
                </a:solidFill>
                <a:latin typeface="+mn-lt"/>
                <a:hlinkClick r:id="rId3"/>
              </a:rPr>
              <a:t>07-06_WtrAerob1a</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από </a:t>
            </a:r>
            <a:r>
              <a:rPr lang="en-US" sz="1400" dirty="0">
                <a:solidFill>
                  <a:schemeClr val="tx1">
                    <a:lumMod val="75000"/>
                    <a:lumOff val="25000"/>
                  </a:schemeClr>
                </a:solidFill>
                <a:latin typeface="+mn-lt"/>
                <a:hlinkClick r:id="rId4"/>
              </a:rPr>
              <a:t>Tim </a:t>
            </a:r>
            <a:r>
              <a:rPr lang="en-US" sz="1400" dirty="0" smtClean="0">
                <a:solidFill>
                  <a:schemeClr val="tx1">
                    <a:lumMod val="75000"/>
                    <a:lumOff val="25000"/>
                  </a:schemeClr>
                </a:solidFill>
                <a:latin typeface="+mn-lt"/>
                <a:hlinkClick r:id="rId4"/>
              </a:rPr>
              <a:t>Ross</a:t>
            </a:r>
            <a:r>
              <a:rPr lang="el-GR" sz="1400" dirty="0" smtClean="0">
                <a:solidFill>
                  <a:schemeClr val="tx1">
                    <a:lumMod val="75000"/>
                    <a:lumOff val="25000"/>
                  </a:schemeClr>
                </a:solidFill>
                <a:latin typeface="+mn-lt"/>
              </a:rPr>
              <a:t> διαθέσιμο ως κοινό κτήμα</a:t>
            </a:r>
            <a:endParaRPr lang="el-GR" sz="1400" dirty="0">
              <a:solidFill>
                <a:schemeClr val="tx1">
                  <a:lumMod val="75000"/>
                  <a:lumOff val="25000"/>
                </a:schemeClr>
              </a:solidFill>
              <a:latin typeface="+mn-lt"/>
            </a:endParaRPr>
          </a:p>
        </p:txBody>
      </p:sp>
    </p:spTree>
    <p:extLst>
      <p:ext uri="{BB962C8B-B14F-4D97-AF65-F5344CB8AC3E}">
        <p14:creationId xmlns:p14="http://schemas.microsoft.com/office/powerpoint/2010/main" xmlns="" val="19577745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ctrTitle"/>
          </p:nvPr>
        </p:nvSpPr>
        <p:spPr>
          <a:xfrm>
            <a:off x="685800" y="571481"/>
            <a:ext cx="7772400" cy="500065"/>
          </a:xfrm>
        </p:spPr>
        <p:txBody>
          <a:bodyPr>
            <a:normAutofit fontScale="90000"/>
          </a:bodyPr>
          <a:lstStyle/>
          <a:p>
            <a:r>
              <a:rPr lang="el-GR" dirty="0" smtClean="0"/>
              <a:t>ΑΡΘΡΟΓΡΑΦΙΑ</a:t>
            </a:r>
            <a:endParaRPr lang="el-GR" dirty="0"/>
          </a:p>
        </p:txBody>
      </p:sp>
      <p:sp>
        <p:nvSpPr>
          <p:cNvPr id="6" name="5 - Υπότιτλος"/>
          <p:cNvSpPr>
            <a:spLocks noGrp="1"/>
          </p:cNvSpPr>
          <p:nvPr>
            <p:ph type="subTitle" idx="1"/>
          </p:nvPr>
        </p:nvSpPr>
        <p:spPr>
          <a:xfrm>
            <a:off x="1371600" y="1357298"/>
            <a:ext cx="6400800" cy="4281502"/>
          </a:xfrm>
        </p:spPr>
        <p:txBody>
          <a:bodyPr>
            <a:normAutofit fontScale="25000" lnSpcReduction="20000"/>
          </a:bodyPr>
          <a:lstStyle/>
          <a:p>
            <a:r>
              <a:rPr lang="en-US" sz="4800" dirty="0" smtClean="0"/>
              <a:t>1.) </a:t>
            </a:r>
            <a:r>
              <a:rPr lang="en-US" sz="4800" dirty="0" err="1" smtClean="0"/>
              <a:t>Gunther</a:t>
            </a:r>
            <a:r>
              <a:rPr lang="en-US" sz="4800" dirty="0" smtClean="0"/>
              <a:t> V, Mur E, </a:t>
            </a:r>
            <a:r>
              <a:rPr lang="en-US" sz="4800" dirty="0" err="1" smtClean="0"/>
              <a:t>Kinigadner</a:t>
            </a:r>
            <a:r>
              <a:rPr lang="en-US" sz="4800" dirty="0" smtClean="0"/>
              <a:t> U, Miller C. Fibromyalgia - the effect of relaxation</a:t>
            </a:r>
            <a:endParaRPr lang="el-GR" sz="4800" dirty="0" smtClean="0"/>
          </a:p>
          <a:p>
            <a:r>
              <a:rPr lang="en-US" sz="4800" dirty="0" smtClean="0"/>
              <a:t>and </a:t>
            </a:r>
            <a:r>
              <a:rPr lang="en-US" sz="4800" dirty="0" err="1" smtClean="0"/>
              <a:t>hydrogalvanic</a:t>
            </a:r>
            <a:r>
              <a:rPr lang="en-US" sz="4800" dirty="0" smtClean="0"/>
              <a:t> bath therapy on the subjective pain experience. </a:t>
            </a:r>
            <a:r>
              <a:rPr lang="el-GR" sz="4800" dirty="0" err="1" smtClean="0"/>
              <a:t>Clinical</a:t>
            </a:r>
            <a:endParaRPr lang="el-GR" sz="4800" dirty="0" smtClean="0"/>
          </a:p>
          <a:p>
            <a:r>
              <a:rPr lang="el-GR" sz="4800" dirty="0" err="1" smtClean="0"/>
              <a:t>Rheumatology</a:t>
            </a:r>
            <a:r>
              <a:rPr lang="el-GR" sz="4800" dirty="0" smtClean="0"/>
              <a:t>. </a:t>
            </a:r>
            <a:r>
              <a:rPr lang="el-GR" sz="4800" dirty="0" err="1" smtClean="0"/>
              <a:t>Dec</a:t>
            </a:r>
            <a:r>
              <a:rPr lang="el-GR" sz="4800" dirty="0" smtClean="0"/>
              <a:t> 1994;13(4):573-578.</a:t>
            </a:r>
          </a:p>
          <a:p>
            <a:r>
              <a:rPr lang="en-US" sz="4800" dirty="0" smtClean="0"/>
              <a:t>2.) </a:t>
            </a:r>
            <a:r>
              <a:rPr lang="en-US" sz="4800" dirty="0" err="1" smtClean="0"/>
              <a:t>Karel</a:t>
            </a:r>
            <a:r>
              <a:rPr lang="en-US" sz="4800" dirty="0" smtClean="0"/>
              <a:t> R. Aquatic physical therapy: Civilian and military perspectives. </a:t>
            </a:r>
            <a:r>
              <a:rPr lang="el-GR" sz="4800" dirty="0" smtClean="0"/>
              <a:t>PT</a:t>
            </a:r>
          </a:p>
          <a:p>
            <a:r>
              <a:rPr lang="el-GR" sz="4800" dirty="0" err="1" smtClean="0"/>
              <a:t>Magazine</a:t>
            </a:r>
            <a:r>
              <a:rPr lang="el-GR" sz="4800" dirty="0" smtClean="0"/>
              <a:t>. </a:t>
            </a:r>
            <a:r>
              <a:rPr lang="el-GR" sz="4800" dirty="0" err="1" smtClean="0"/>
              <a:t>January</a:t>
            </a:r>
            <a:r>
              <a:rPr lang="el-GR" sz="4800" dirty="0" smtClean="0"/>
              <a:t> 2003; 42:42-48</a:t>
            </a:r>
          </a:p>
          <a:p>
            <a:r>
              <a:rPr lang="en-US" sz="4800" dirty="0" smtClean="0"/>
              <a:t>3.) </a:t>
            </a:r>
            <a:r>
              <a:rPr lang="en-US" sz="4800" dirty="0" err="1" smtClean="0"/>
              <a:t>Prins</a:t>
            </a:r>
            <a:r>
              <a:rPr lang="en-US" sz="4800" dirty="0" smtClean="0"/>
              <a:t> J and </a:t>
            </a:r>
            <a:r>
              <a:rPr lang="en-US" sz="4800" dirty="0" err="1" smtClean="0"/>
              <a:t>Cutner</a:t>
            </a:r>
            <a:r>
              <a:rPr lang="en-US" sz="4800" dirty="0" smtClean="0"/>
              <a:t> D. Aquatic sports injury rehabilitation. </a:t>
            </a:r>
            <a:r>
              <a:rPr lang="el-GR" sz="4800" dirty="0" err="1" smtClean="0"/>
              <a:t>Aquatic</a:t>
            </a:r>
            <a:r>
              <a:rPr lang="el-GR" sz="4800" dirty="0" smtClean="0"/>
              <a:t> </a:t>
            </a:r>
            <a:r>
              <a:rPr lang="el-GR" sz="4800" dirty="0" err="1" smtClean="0"/>
              <a:t>therapy</a:t>
            </a:r>
            <a:r>
              <a:rPr lang="el-GR" sz="4800" dirty="0" smtClean="0"/>
              <a:t> </a:t>
            </a:r>
            <a:r>
              <a:rPr lang="el-GR" sz="4800" dirty="0" err="1" smtClean="0"/>
              <a:t>in</a:t>
            </a:r>
            <a:r>
              <a:rPr lang="el-GR" sz="4800" dirty="0" smtClean="0"/>
              <a:t> </a:t>
            </a:r>
            <a:r>
              <a:rPr lang="el-GR" sz="4800" dirty="0" err="1" smtClean="0"/>
              <a:t>the</a:t>
            </a:r>
            <a:endParaRPr lang="el-GR" sz="4800" dirty="0" smtClean="0"/>
          </a:p>
          <a:p>
            <a:r>
              <a:rPr lang="en-US" sz="4800" dirty="0" smtClean="0"/>
              <a:t>rehabilitation of athletic injuries. Clinics in Sports Medicine. </a:t>
            </a:r>
            <a:r>
              <a:rPr lang="el-GR" sz="4800" dirty="0" err="1" smtClean="0"/>
              <a:t>April</a:t>
            </a:r>
            <a:r>
              <a:rPr lang="el-GR" sz="4800" dirty="0" smtClean="0"/>
              <a:t> 1999;18(2)</a:t>
            </a:r>
          </a:p>
          <a:p>
            <a:r>
              <a:rPr lang="el-GR" sz="4800" dirty="0" smtClean="0"/>
              <a:t>4.) </a:t>
            </a:r>
            <a:r>
              <a:rPr lang="el-GR" sz="4800" dirty="0" err="1" smtClean="0"/>
              <a:t>Σαρακιώτης</a:t>
            </a:r>
            <a:r>
              <a:rPr lang="el-GR" sz="4800" dirty="0" smtClean="0"/>
              <a:t>, Α., «Ιαματική λουτροθεραπεία – Ιατρικές παρατηρήσεις και εφαρμογές», </a:t>
            </a:r>
            <a:r>
              <a:rPr lang="el-GR" sz="4800" u="sng" dirty="0" smtClean="0">
                <a:hlinkClick r:id="rId2"/>
              </a:rPr>
              <a:t>http://www.ethnopharmacology.gr/images/stories/ekdiloseis/1999_03/sarakiotis.pdf</a:t>
            </a:r>
            <a:endParaRPr lang="el-GR" sz="4800" dirty="0" smtClean="0"/>
          </a:p>
          <a:p>
            <a:r>
              <a:rPr lang="el-GR" sz="4800" dirty="0" smtClean="0"/>
              <a:t>5.) Κολιός Ευστάθιος, «</a:t>
            </a:r>
            <a:r>
              <a:rPr lang="el-GR" sz="4800" dirty="0" err="1" smtClean="0"/>
              <a:t>Υδρομάλαξη</a:t>
            </a:r>
            <a:r>
              <a:rPr lang="el-GR" sz="4800" dirty="0" smtClean="0"/>
              <a:t> και </a:t>
            </a:r>
            <a:r>
              <a:rPr lang="el-GR" sz="4800" dirty="0" err="1" smtClean="0"/>
              <a:t>εισπνοθεραπεία</a:t>
            </a:r>
            <a:r>
              <a:rPr lang="el-GR" sz="4800" dirty="0" smtClean="0"/>
              <a:t> στις ιαματικές πηγές», </a:t>
            </a:r>
            <a:r>
              <a:rPr lang="el-GR" sz="4800" dirty="0" err="1" smtClean="0"/>
              <a:t>Αλεξάνδρειο</a:t>
            </a:r>
            <a:r>
              <a:rPr lang="el-GR" sz="4800" dirty="0" smtClean="0"/>
              <a:t> Τεχνολογικό Ίδρυμα </a:t>
            </a:r>
            <a:r>
              <a:rPr lang="el-GR" sz="4800" dirty="0" err="1" smtClean="0"/>
              <a:t>Θεσαλλονίκης</a:t>
            </a:r>
            <a:r>
              <a:rPr lang="el-GR" sz="4800" dirty="0" smtClean="0"/>
              <a:t>, </a:t>
            </a:r>
            <a:r>
              <a:rPr lang="en-US" sz="4800" u="sng" dirty="0" smtClean="0">
                <a:hlinkClick r:id="rId3"/>
              </a:rPr>
              <a:t>http</a:t>
            </a:r>
            <a:r>
              <a:rPr lang="el-GR" sz="4800" u="sng" dirty="0" smtClean="0">
                <a:hlinkClick r:id="rId3"/>
              </a:rPr>
              <a:t>://</a:t>
            </a:r>
            <a:r>
              <a:rPr lang="en-US" sz="4800" u="sng" dirty="0" smtClean="0">
                <a:hlinkClick r:id="rId3"/>
              </a:rPr>
              <a:t>eureka</a:t>
            </a:r>
            <a:r>
              <a:rPr lang="el-GR" sz="4800" u="sng" dirty="0" smtClean="0">
                <a:hlinkClick r:id="rId3"/>
              </a:rPr>
              <a:t>.</a:t>
            </a:r>
            <a:r>
              <a:rPr lang="en-US" sz="4800" u="sng" dirty="0" smtClean="0">
                <a:hlinkClick r:id="rId3"/>
              </a:rPr>
              <a:t>lib</a:t>
            </a:r>
            <a:r>
              <a:rPr lang="el-GR" sz="4800" u="sng" dirty="0" smtClean="0">
                <a:hlinkClick r:id="rId3"/>
              </a:rPr>
              <a:t>.</a:t>
            </a:r>
            <a:r>
              <a:rPr lang="en-US" sz="4800" u="sng" dirty="0" err="1" smtClean="0">
                <a:hlinkClick r:id="rId3"/>
              </a:rPr>
              <a:t>teithe</a:t>
            </a:r>
            <a:r>
              <a:rPr lang="el-GR" sz="4800" u="sng" dirty="0" smtClean="0">
                <a:hlinkClick r:id="rId3"/>
              </a:rPr>
              <a:t>.</a:t>
            </a:r>
            <a:r>
              <a:rPr lang="en-US" sz="4800" u="sng" dirty="0" err="1" smtClean="0">
                <a:hlinkClick r:id="rId3"/>
              </a:rPr>
              <a:t>gr</a:t>
            </a:r>
            <a:r>
              <a:rPr lang="el-GR" sz="4800" u="sng" dirty="0" smtClean="0">
                <a:hlinkClick r:id="rId3"/>
              </a:rPr>
              <a:t>.8080/</a:t>
            </a:r>
            <a:r>
              <a:rPr lang="en-US" sz="4800" u="sng" dirty="0" smtClean="0">
                <a:hlinkClick r:id="rId3"/>
              </a:rPr>
              <a:t>handle</a:t>
            </a:r>
            <a:r>
              <a:rPr lang="el-GR" sz="4800" u="sng" dirty="0" smtClean="0">
                <a:hlinkClick r:id="rId3"/>
              </a:rPr>
              <a:t>/10184/1526</a:t>
            </a:r>
            <a:endParaRPr lang="el-GR" sz="4800" dirty="0" smtClean="0"/>
          </a:p>
          <a:p>
            <a:r>
              <a:rPr lang="el-GR" sz="4800" dirty="0" smtClean="0"/>
              <a:t>6.) </a:t>
            </a:r>
            <a:r>
              <a:rPr lang="el-GR" sz="4800" dirty="0" err="1" smtClean="0"/>
              <a:t>Βλασσόπουλος</a:t>
            </a:r>
            <a:r>
              <a:rPr lang="el-GR" sz="4800" dirty="0" smtClean="0"/>
              <a:t>, Ν., «Λουτροθεραπεία – </a:t>
            </a:r>
            <a:r>
              <a:rPr lang="el-GR" sz="4800" dirty="0" err="1" smtClean="0"/>
              <a:t>ποσιθεραπεία</a:t>
            </a:r>
            <a:r>
              <a:rPr lang="el-GR" sz="4800" dirty="0" smtClean="0"/>
              <a:t> και θεραπευτικές εφαρμογές», </a:t>
            </a:r>
            <a:r>
              <a:rPr lang="el-GR" sz="4800" u="sng" dirty="0" smtClean="0">
                <a:hlinkClick r:id="rId4"/>
              </a:rPr>
              <a:t>http://www.fee.org.gr/articles-blog/10-watertherapy.html</a:t>
            </a:r>
            <a:endParaRPr lang="el-GR" sz="4800" dirty="0" smtClean="0"/>
          </a:p>
          <a:p>
            <a:r>
              <a:rPr lang="en-US" sz="4800" dirty="0" smtClean="0"/>
              <a:t>7.)Bate </a:t>
            </a:r>
            <a:r>
              <a:rPr lang="en-US" sz="4800" dirty="0" err="1" smtClean="0"/>
              <a:t>A.,Hanson</a:t>
            </a:r>
            <a:r>
              <a:rPr lang="en-US" sz="4800" dirty="0" smtClean="0"/>
              <a:t> </a:t>
            </a:r>
            <a:r>
              <a:rPr lang="en-US" sz="4800" dirty="0" err="1" smtClean="0"/>
              <a:t>N.,Aquatic</a:t>
            </a:r>
            <a:r>
              <a:rPr lang="en-US" sz="4800" dirty="0" smtClean="0"/>
              <a:t> </a:t>
            </a:r>
            <a:r>
              <a:rPr lang="en-US" sz="4800" dirty="0" err="1" smtClean="0"/>
              <a:t>excersise</a:t>
            </a:r>
            <a:r>
              <a:rPr lang="en-US" sz="4800" dirty="0" smtClean="0"/>
              <a:t> therapy P.A.Sounder,1996</a:t>
            </a:r>
            <a:endParaRPr lang="el-GR" sz="4800" dirty="0" smtClean="0"/>
          </a:p>
          <a:p>
            <a:r>
              <a:rPr lang="en-US" sz="4800" dirty="0" smtClean="0"/>
              <a:t> </a:t>
            </a:r>
            <a:endParaRPr lang="el-GR" sz="4800" dirty="0" smtClean="0"/>
          </a:p>
          <a:p>
            <a:r>
              <a:rPr lang="el-GR" sz="4800" u="sng" dirty="0" smtClean="0"/>
              <a:t>ΒΙΒΛΙΟΓΡΑΦΙΑ:</a:t>
            </a:r>
            <a:endParaRPr lang="el-GR" sz="4800" dirty="0" smtClean="0"/>
          </a:p>
          <a:p>
            <a:r>
              <a:rPr lang="el-GR" sz="4800" dirty="0" smtClean="0"/>
              <a:t>1.)Χανιώτης, Φ., «</a:t>
            </a:r>
            <a:r>
              <a:rPr lang="el-GR" sz="4800" dirty="0" err="1" smtClean="0"/>
              <a:t>Εργοφυσιολογία</a:t>
            </a:r>
            <a:r>
              <a:rPr lang="el-GR" sz="4800" dirty="0" smtClean="0"/>
              <a:t>», Ιατρικές εκδόσεις Λίτσας, Αθήνα,2008</a:t>
            </a:r>
          </a:p>
          <a:p>
            <a:r>
              <a:rPr lang="en-US" sz="4800" dirty="0" smtClean="0"/>
              <a:t>2)</a:t>
            </a:r>
            <a:r>
              <a:rPr lang="el-GR" sz="4800" dirty="0" err="1" smtClean="0"/>
              <a:t>Χατζημηνάς</a:t>
            </a:r>
            <a:r>
              <a:rPr lang="en-US" sz="4800" dirty="0" smtClean="0"/>
              <a:t>,</a:t>
            </a:r>
            <a:r>
              <a:rPr lang="el-GR" sz="4800" dirty="0" err="1" smtClean="0"/>
              <a:t>Φυσιόλογια</a:t>
            </a:r>
            <a:r>
              <a:rPr lang="en-US" sz="4800" dirty="0" smtClean="0"/>
              <a:t>,</a:t>
            </a:r>
            <a:r>
              <a:rPr lang="el-GR" sz="4800" dirty="0" smtClean="0"/>
              <a:t>Θεσσαλονίκη</a:t>
            </a:r>
            <a:r>
              <a:rPr lang="en-US" sz="4800" dirty="0" smtClean="0"/>
              <a:t> ,1967</a:t>
            </a:r>
            <a:endParaRPr lang="el-GR" sz="4800" dirty="0" smtClean="0"/>
          </a:p>
          <a:p>
            <a:r>
              <a:rPr lang="en-US" sz="4800" dirty="0" smtClean="0"/>
              <a:t>3.)Mildred </a:t>
            </a:r>
            <a:r>
              <a:rPr lang="en-US" sz="4800" dirty="0" err="1" smtClean="0"/>
              <a:t>O.Hogstel,Gerontology,Delmat</a:t>
            </a:r>
            <a:r>
              <a:rPr lang="en-US" sz="4800" dirty="0" smtClean="0"/>
              <a:t> Pub,2001</a:t>
            </a:r>
            <a:endParaRPr lang="el-GR" sz="4800" dirty="0" smtClean="0"/>
          </a:p>
          <a:p>
            <a:r>
              <a:rPr lang="en-US" sz="4800" dirty="0" smtClean="0"/>
              <a:t>4.)Jack </a:t>
            </a:r>
            <a:r>
              <a:rPr lang="en-US" sz="4800" dirty="0" err="1" smtClean="0"/>
              <a:t>H.Wilmore,David</a:t>
            </a:r>
            <a:r>
              <a:rPr lang="en-US" sz="4800" dirty="0" smtClean="0"/>
              <a:t> </a:t>
            </a:r>
            <a:r>
              <a:rPr lang="en-US" sz="4800" dirty="0" err="1" smtClean="0"/>
              <a:t>l.Costill</a:t>
            </a:r>
            <a:r>
              <a:rPr lang="en-US" sz="4800" dirty="0" smtClean="0"/>
              <a:t>,</a:t>
            </a:r>
            <a:r>
              <a:rPr lang="el-GR" sz="4800" dirty="0" smtClean="0"/>
              <a:t>Ιατρικές εκδόσεις Πασχαλίδη</a:t>
            </a:r>
            <a:r>
              <a:rPr lang="en-US" sz="4800" dirty="0" smtClean="0"/>
              <a:t>,2008</a:t>
            </a:r>
            <a:endParaRPr lang="el-GR" sz="4800" dirty="0" smtClean="0"/>
          </a:p>
          <a:p>
            <a:r>
              <a:rPr lang="el-GR" sz="4800" dirty="0" smtClean="0"/>
              <a:t>5.)</a:t>
            </a:r>
            <a:r>
              <a:rPr lang="en-US" sz="4800" dirty="0" smtClean="0"/>
              <a:t>D</a:t>
            </a:r>
            <a:r>
              <a:rPr lang="el-GR" sz="4800" dirty="0" smtClean="0"/>
              <a:t>.</a:t>
            </a:r>
            <a:r>
              <a:rPr lang="en-US" sz="4800" dirty="0" smtClean="0"/>
              <a:t>D</a:t>
            </a:r>
            <a:r>
              <a:rPr lang="el-GR" sz="4800" dirty="0" smtClean="0"/>
              <a:t>.</a:t>
            </a:r>
            <a:r>
              <a:rPr lang="en-US" sz="4800" dirty="0" smtClean="0"/>
              <a:t>Ebbing</a:t>
            </a:r>
            <a:r>
              <a:rPr lang="el-GR" sz="4800" dirty="0" smtClean="0"/>
              <a:t>,</a:t>
            </a:r>
            <a:r>
              <a:rPr lang="en-US" sz="4800" dirty="0" smtClean="0"/>
              <a:t>D Gammon</a:t>
            </a:r>
            <a:r>
              <a:rPr lang="el-GR" sz="4800" dirty="0" smtClean="0"/>
              <a:t>,Γενική Χημεία,Τραυλός,2002</a:t>
            </a:r>
          </a:p>
          <a:p>
            <a:r>
              <a:rPr lang="el-GR" sz="4800" dirty="0" smtClean="0"/>
              <a:t>6.)</a:t>
            </a:r>
            <a:r>
              <a:rPr lang="el-GR" sz="4800" dirty="0" err="1" smtClean="0"/>
              <a:t>Κλούρας</a:t>
            </a:r>
            <a:r>
              <a:rPr lang="el-GR" sz="4800" dirty="0" smtClean="0"/>
              <a:t> </a:t>
            </a:r>
            <a:r>
              <a:rPr lang="el-GR" sz="4800" dirty="0" err="1" smtClean="0"/>
              <a:t>Νικόλαος,Η</a:t>
            </a:r>
            <a:r>
              <a:rPr lang="el-GR" sz="4800" dirty="0" smtClean="0"/>
              <a:t> ταυτότητα των χημικών στοιχείων,Τραυλός,2007</a:t>
            </a:r>
          </a:p>
          <a:p>
            <a:r>
              <a:rPr lang="el-GR" sz="4800" dirty="0" smtClean="0"/>
              <a:t> </a:t>
            </a:r>
          </a:p>
          <a:p>
            <a:pPr lvl="0"/>
            <a:r>
              <a:rPr lang="el-GR" sz="4800" dirty="0" smtClean="0"/>
              <a:t> </a:t>
            </a:r>
          </a:p>
          <a:p>
            <a:r>
              <a:rPr lang="el-GR" sz="4800" dirty="0" smtClean="0"/>
              <a:t> </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53</a:t>
            </a:fld>
            <a:endParaRPr lang="el-G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20867910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xmlns="" val="11813368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Γεωργία Πέττα 2014. Γεωργία Πέττα. «Φυσικοθεραπεία σε ειδικές πληθυσμιακές μονάδες. Ενότητα 9: Ιαματικά λουτρά και 3η </a:t>
            </a:r>
            <a:r>
              <a:rPr lang="el-GR" sz="2000" dirty="0" smtClean="0"/>
              <a:t>ηλικία».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xmlns="" val="27666537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467544" y="1052736"/>
            <a:ext cx="8229600" cy="4896544"/>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xmlns="" val="4937158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smtClean="0"/>
              <a:t>Δ</a:t>
            </a:r>
            <a:r>
              <a:rPr lang="en-US" sz="2000" dirty="0" smtClean="0"/>
              <a:t>ια</a:t>
            </a:r>
            <a:r>
              <a:rPr lang="el-GR" sz="2000" dirty="0"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xmlns="" val="4171927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3 - Τίτλος"/>
          <p:cNvSpPr>
            <a:spLocks noGrp="1"/>
          </p:cNvSpPr>
          <p:nvPr>
            <p:ph type="title"/>
          </p:nvPr>
        </p:nvSpPr>
        <p:spPr/>
        <p:txBody>
          <a:bodyPr>
            <a:normAutofit fontScale="90000"/>
          </a:bodyPr>
          <a:lstStyle/>
          <a:p>
            <a:pPr algn="ctr" eaLnBrk="1" hangingPunct="1"/>
            <a:r>
              <a:rPr lang="el-GR" altLang="el-GR" sz="3600" dirty="0" smtClean="0"/>
              <a:t>ΓΗΡΑΣ: Το τελικό στάδιο της ζωής που ξεκινά από το 60</a:t>
            </a:r>
            <a:r>
              <a:rPr lang="el-GR" altLang="el-GR" sz="3600" baseline="30000" dirty="0" smtClean="0"/>
              <a:t>ο</a:t>
            </a:r>
            <a:r>
              <a:rPr lang="el-GR" altLang="el-GR" sz="3600" dirty="0" smtClean="0"/>
              <a:t> έτος της ηλικίας</a:t>
            </a:r>
            <a:r>
              <a:rPr lang="el-GR" altLang="el-GR" sz="2800" dirty="0" smtClean="0"/>
              <a:t>.</a:t>
            </a:r>
          </a:p>
        </p:txBody>
      </p:sp>
      <p:sp>
        <p:nvSpPr>
          <p:cNvPr id="2" name="Content Placeholder 1"/>
          <p:cNvSpPr>
            <a:spLocks noGrp="1"/>
          </p:cNvSpPr>
          <p:nvPr>
            <p:ph idx="1"/>
          </p:nvPr>
        </p:nvSpPr>
        <p:spPr>
          <a:xfrm>
            <a:off x="457200" y="1484784"/>
            <a:ext cx="8229600" cy="4464496"/>
          </a:xfrm>
        </p:spPr>
        <p:txBody>
          <a:bodyPr>
            <a:normAutofit/>
          </a:bodyPr>
          <a:lstStyle/>
          <a:p>
            <a:r>
              <a:rPr lang="el-GR" sz="2800" dirty="0" smtClean="0"/>
              <a:t>Ελαττώνεται </a:t>
            </a:r>
            <a:r>
              <a:rPr lang="el-GR" sz="2800" dirty="0"/>
              <a:t>η μυϊκή και η πνευματική του δύναμη</a:t>
            </a:r>
          </a:p>
          <a:p>
            <a:r>
              <a:rPr lang="el-GR" sz="2800" dirty="0"/>
              <a:t>Ελαττώνεται η </a:t>
            </a:r>
            <a:r>
              <a:rPr lang="el-GR" sz="2800" b="1" dirty="0"/>
              <a:t>όραση</a:t>
            </a:r>
            <a:r>
              <a:rPr lang="el-GR" sz="2800" dirty="0"/>
              <a:t> και η </a:t>
            </a:r>
            <a:r>
              <a:rPr lang="el-GR" sz="2800" dirty="0" smtClean="0"/>
              <a:t>ακοή</a:t>
            </a:r>
            <a:endParaRPr lang="el-GR" sz="2800" dirty="0"/>
          </a:p>
          <a:p>
            <a:r>
              <a:rPr lang="el-GR" sz="2800" dirty="0"/>
              <a:t>Φθείρονται τα δόντια</a:t>
            </a:r>
          </a:p>
          <a:p>
            <a:r>
              <a:rPr lang="el-GR" sz="2800" dirty="0" smtClean="0"/>
              <a:t>Ελαττώνεται </a:t>
            </a:r>
            <a:r>
              <a:rPr lang="el-GR" sz="2800" dirty="0"/>
              <a:t>η ζωτικότητα κάθε οργάνου του σώματος</a:t>
            </a:r>
          </a:p>
          <a:p>
            <a:r>
              <a:rPr lang="el-GR" sz="2800" dirty="0"/>
              <a:t>Οι τρίχες πέφτουν, αδυνατίζουν και ασπρίζουν</a:t>
            </a:r>
          </a:p>
          <a:p>
            <a:r>
              <a:rPr lang="el-GR" sz="2800" dirty="0"/>
              <a:t>Η αναπαραγωγική ικανότητα ελαττώνεται και τελικά </a:t>
            </a:r>
            <a:r>
              <a:rPr lang="el-GR" sz="2800" dirty="0" smtClean="0"/>
              <a:t>εξαφανίζεται</a:t>
            </a:r>
            <a:endParaRPr lang="el-GR" sz="2800" dirty="0"/>
          </a:p>
        </p:txBody>
      </p:sp>
    </p:spTree>
    <p:extLst>
      <p:ext uri="{BB962C8B-B14F-4D97-AF65-F5344CB8AC3E}">
        <p14:creationId xmlns:p14="http://schemas.microsoft.com/office/powerpoint/2010/main" xmlns="" val="23802444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xmlns="" val="2139565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rtlCol="0">
            <a:normAutofit/>
          </a:bodyPr>
          <a:lstStyle/>
          <a:p>
            <a:pPr eaLnBrk="1" fontAlgn="auto" hangingPunct="1">
              <a:spcAft>
                <a:spcPts val="0"/>
              </a:spcAft>
              <a:defRPr/>
            </a:pPr>
            <a:r>
              <a:rPr lang="en-US" dirty="0" smtClean="0"/>
              <a:t>DNA</a:t>
            </a:r>
            <a:endParaRPr lang="el-GR" dirty="0"/>
          </a:p>
        </p:txBody>
      </p:sp>
      <p:sp>
        <p:nvSpPr>
          <p:cNvPr id="2" name="Content Placeholder 1"/>
          <p:cNvSpPr>
            <a:spLocks noGrp="1"/>
          </p:cNvSpPr>
          <p:nvPr>
            <p:ph idx="1"/>
          </p:nvPr>
        </p:nvSpPr>
        <p:spPr>
          <a:xfrm>
            <a:off x="457200" y="1484784"/>
            <a:ext cx="5698976" cy="4752528"/>
          </a:xfrm>
        </p:spPr>
        <p:txBody>
          <a:bodyPr>
            <a:normAutofit/>
          </a:bodyPr>
          <a:lstStyle/>
          <a:p>
            <a:r>
              <a:rPr lang="el-GR" sz="2400" dirty="0"/>
              <a:t>Το αποτέλεσμα αυτό της γήρανσης είναι ουσιαστικά αποτέλεσμα του γεγονότος ότι όταν ένα κύτταρο αντιγράφεται ,το αντίγραφο αυτό είναι πάντα κατώτερο ποιοτικά του </a:t>
            </a:r>
            <a:r>
              <a:rPr lang="el-GR" sz="2400" dirty="0" smtClean="0"/>
              <a:t>αρχικού, </a:t>
            </a:r>
            <a:r>
              <a:rPr lang="el-GR" sz="2400" dirty="0"/>
              <a:t>όπως γίνεται και με τα </a:t>
            </a:r>
            <a:r>
              <a:rPr lang="el-GR" sz="2400" dirty="0" smtClean="0"/>
              <a:t>φωτοαντίτυπα.</a:t>
            </a:r>
          </a:p>
          <a:p>
            <a:r>
              <a:rPr lang="el-GR" sz="2400" dirty="0" smtClean="0"/>
              <a:t>Έτσι </a:t>
            </a:r>
            <a:r>
              <a:rPr lang="el-GR" sz="2400" dirty="0"/>
              <a:t>αυτή η κατώτερη ποιότητα αντιγραφής των νέων κυττάρων κατά τον κυτταρικό πολλαπλασιασμό εκφράζεται </a:t>
            </a:r>
            <a:r>
              <a:rPr lang="el-GR" sz="2400" dirty="0" err="1"/>
              <a:t>φαινοτυπικά</a:t>
            </a:r>
            <a:r>
              <a:rPr lang="el-GR" sz="2400" dirty="0"/>
              <a:t> με το </a:t>
            </a:r>
            <a:r>
              <a:rPr lang="el-GR" sz="2400" dirty="0" err="1"/>
              <a:t>γήρας.(Hogstel</a:t>
            </a:r>
            <a:r>
              <a:rPr lang="el-GR" sz="2400" dirty="0"/>
              <a:t> 2001</a:t>
            </a:r>
            <a:r>
              <a:rPr lang="el-GR" sz="2400" dirty="0" smtClean="0"/>
              <a:t>).</a:t>
            </a:r>
            <a:endParaRPr lang="el-GR" sz="2400" dirty="0"/>
          </a:p>
        </p:txBody>
      </p:sp>
      <p:pic>
        <p:nvPicPr>
          <p:cNvPr id="51202" name="Picture 2" descr="http://sciencenordic.com/sites/default/files/imagecache/220x/DNA.jpg"/>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xmlns="">
                  <a14:imgLayer r:embed="rId3">
                    <a14:imgEffect>
                      <a14:artisticPhotocopy/>
                    </a14:imgEffect>
                  </a14:imgLayer>
                </a14:imgProps>
              </a:ext>
              <a:ext uri="{28A0092B-C50C-407E-A947-70E740481C1C}">
                <a14:useLocalDpi xmlns:a14="http://schemas.microsoft.com/office/drawing/2010/main" xmlns="" val="0"/>
              </a:ext>
            </a:extLst>
          </a:blip>
          <a:srcRect/>
          <a:stretch>
            <a:fillRect/>
          </a:stretch>
        </p:blipFill>
        <p:spPr bwMode="auto">
          <a:xfrm>
            <a:off x="6134285" y="1340768"/>
            <a:ext cx="2862650" cy="540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895609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user\Downloads\mitochondria_7a.jpg"/>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2843808" y="1988840"/>
            <a:ext cx="3429000" cy="277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l-GR" dirty="0" smtClean="0"/>
              <a:t>Μείωση μιτοχονδρίων με το πέρασμα της ηλικίας</a:t>
            </a:r>
            <a:endParaRPr lang="el-GR" dirty="0"/>
          </a:p>
        </p:txBody>
      </p:sp>
    </p:spTree>
    <p:extLst>
      <p:ext uri="{BB962C8B-B14F-4D97-AF65-F5344CB8AC3E}">
        <p14:creationId xmlns:p14="http://schemas.microsoft.com/office/powerpoint/2010/main" xmlns="" val="122657573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user\Downloads\mitochondria_8a.jpg"/>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2555776" y="2204864"/>
            <a:ext cx="3429000" cy="276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l-GR" dirty="0" smtClean="0"/>
              <a:t>Αύξηση του μεγέθους των μιτοχονδρίων με το πέρασμα της ηλικίας</a:t>
            </a:r>
            <a:endParaRPr lang="el-GR" dirty="0"/>
          </a:p>
        </p:txBody>
      </p:sp>
    </p:spTree>
    <p:extLst>
      <p:ext uri="{BB962C8B-B14F-4D97-AF65-F5344CB8AC3E}">
        <p14:creationId xmlns:p14="http://schemas.microsoft.com/office/powerpoint/2010/main" xmlns="" val="254011612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ad6f079faa8db40536cb8fa787b1af72be1ebe1"/>
  <p:tag name="ISPRING_RESOURCE_PATHS_HASH_PRESENTER" val="512939571c9d4d79c6f9335b8ae990e8ae7959"/>
</p:tagLst>
</file>

<file path=ppt/theme/theme1.xml><?xml version="1.0" encoding="utf-8"?>
<a:theme xmlns:a="http://schemas.openxmlformats.org/drawingml/2006/main" name="OC_template_updated">
  <a:themeElements>
    <a:clrScheme name="Custom 9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742</TotalTime>
  <Words>2367</Words>
  <Application>Microsoft Office PowerPoint</Application>
  <PresentationFormat>Προβολή στην οθόνη (4:3)</PresentationFormat>
  <Paragraphs>319</Paragraphs>
  <Slides>60</Slides>
  <Notes>7</Notes>
  <HiddenSlides>0</HiddenSlides>
  <MMClips>0</MMClips>
  <ScaleCrop>false</ScaleCrop>
  <HeadingPairs>
    <vt:vector size="4" baseType="variant">
      <vt:variant>
        <vt:lpstr>Θέμα</vt:lpstr>
      </vt:variant>
      <vt:variant>
        <vt:i4>1</vt:i4>
      </vt:variant>
      <vt:variant>
        <vt:lpstr>Τίτλοι διαφανειών</vt:lpstr>
      </vt:variant>
      <vt:variant>
        <vt:i4>60</vt:i4>
      </vt:variant>
    </vt:vector>
  </HeadingPairs>
  <TitlesOfParts>
    <vt:vector size="61" baseType="lpstr">
      <vt:lpstr>OC_template_updated</vt:lpstr>
      <vt:lpstr>Φυσικοθεραπεία σε ειδικές πληθυσμιακές μονάδες</vt:lpstr>
      <vt:lpstr>Ιστορική αναδρομή</vt:lpstr>
      <vt:lpstr>Ιαματικά λουτρά</vt:lpstr>
      <vt:lpstr>Ιαματικά λουτρά</vt:lpstr>
      <vt:lpstr> Ιαματικές πηγές στην Ελλάδα</vt:lpstr>
      <vt:lpstr>ΓΗΡΑΣ: Το τελικό στάδιο της ζωής που ξεκινά από το 60ο έτος της ηλικίας.</vt:lpstr>
      <vt:lpstr>DNA</vt:lpstr>
      <vt:lpstr>Μείωση μιτοχονδρίων με το πέρασμα της ηλικίας</vt:lpstr>
      <vt:lpstr>Αύξηση του μεγέθους των μιτοχονδρίων με το πέρασμα της ηλικίας</vt:lpstr>
      <vt:lpstr>Στο μιτοχονδριακό DNA (mtDNA) η απώλεια αυξάνει δραματικά με το πέρασμα των ετών</vt:lpstr>
      <vt:lpstr>Βιολογικός ρόλος νερού</vt:lpstr>
      <vt:lpstr>Ιαματικό νερό</vt:lpstr>
      <vt:lpstr>Βιολογικός ρόλος του θειου για το νερό</vt:lpstr>
      <vt:lpstr>Ραδιενεργό θείο</vt:lpstr>
      <vt:lpstr>Βιολογικός ρόλος ραδόνιου</vt:lpstr>
      <vt:lpstr>Βιολογικός ρόλος ραδόνιου</vt:lpstr>
      <vt:lpstr>Βιολογικός ρόλος καλίου</vt:lpstr>
      <vt:lpstr>Βιολογικός ρόλος ασβεστίου</vt:lpstr>
      <vt:lpstr>Βιολογικός ρόλος μαγνησίου</vt:lpstr>
      <vt:lpstr>Βιολογικός ρόλος μαγνησίου</vt:lpstr>
      <vt:lpstr>Είδη υδροθεραπείας</vt:lpstr>
      <vt:lpstr>Λουτροθεραπεία</vt:lpstr>
      <vt:lpstr>Ενδείξεις λουτροθεραπείας (Σαρακιώτης 2005)</vt:lpstr>
      <vt:lpstr>Αντενδείξεις λουτροθεραπείας</vt:lpstr>
      <vt:lpstr>Αντενδείξεις λουτροθεραπείας</vt:lpstr>
      <vt:lpstr>Ενδείξεις ποσιθεραπείας</vt:lpstr>
      <vt:lpstr>Αντενδείξεις ποσιθεραπείας</vt:lpstr>
      <vt:lpstr>Ενδείξεις εισπνευσοθεραπείας</vt:lpstr>
      <vt:lpstr>Οφέλη θεραπευτικής άσκησης στο νερό</vt:lpstr>
      <vt:lpstr>Γενικοί κανόνες υδροθεραπείας</vt:lpstr>
      <vt:lpstr>Γενικοί κανόνες υδροθεραπείας</vt:lpstr>
      <vt:lpstr>Παθήσεις που βοηθά το ιαματικό νερό????</vt:lpstr>
      <vt:lpstr>Γήρανση</vt:lpstr>
      <vt:lpstr>Δέρμα</vt:lpstr>
      <vt:lpstr>Μύες</vt:lpstr>
      <vt:lpstr>Οστά</vt:lpstr>
      <vt:lpstr>Κίνηση αρθρώσεων</vt:lpstr>
      <vt:lpstr>Χόνδρος</vt:lpstr>
      <vt:lpstr>Καρδιά</vt:lpstr>
      <vt:lpstr>Νευρικά κύτταρα</vt:lpstr>
      <vt:lpstr>Ύψος</vt:lpstr>
      <vt:lpstr>Άλλα</vt:lpstr>
      <vt:lpstr>Άλλες παθήσεις που βοηθά η υδροθεραπεία σε ηλικιωμένους</vt:lpstr>
      <vt:lpstr>Επιπλοκές υδροθεραπείας</vt:lpstr>
      <vt:lpstr>Κατηγορίες παθήσεων και ενδεικνυόμενες ιαματικές πηγές στην Ελλάδα</vt:lpstr>
      <vt:lpstr>Τρόπος χρήσης υδάτων των κυριότερων σε λειτουργιά ιαματικών πηγών στην Ελλάδα</vt:lpstr>
      <vt:lpstr>Ασκήσεις προθέρμανσης έξω από το νερό</vt:lpstr>
      <vt:lpstr>Ασκήσεις προθέρμανσης μέσα στο νερό</vt:lpstr>
      <vt:lpstr>TO ΠΡΟΓΡΑΜΜΑ που συνδυάζει ασκήσεις αντίστασης με αεροβικές έχει τα μέγιστα αποτελέσματα εκγύμνασης</vt:lpstr>
      <vt:lpstr>Ασκήσεις μέσα στο Η2Ο</vt:lpstr>
      <vt:lpstr>ΙΑΜΑΤΙΚΑ ΛΟΥΤΡΑ</vt:lpstr>
      <vt:lpstr>“The soul is born old but grows young. That is the comedy of life. And the body is born young and grows old. That is life's tragedy.” </vt:lpstr>
      <vt:lpstr>Διαφάνεια 52</vt:lpstr>
      <vt:lpstr>ΑΡΘΡΟΓΡΑΦΙΑ</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default</cp:lastModifiedBy>
  <cp:revision>203</cp:revision>
  <dcterms:created xsi:type="dcterms:W3CDTF">2013-03-04T13:35:19Z</dcterms:created>
  <dcterms:modified xsi:type="dcterms:W3CDTF">2015-08-24T11:40:06Z</dcterms:modified>
</cp:coreProperties>
</file>