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9"/>
  </p:notesMasterIdLst>
  <p:handoutMasterIdLst>
    <p:handoutMasterId r:id="rId40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57" r:id="rId32"/>
    <p:sldId id="262" r:id="rId33"/>
    <p:sldId id="264" r:id="rId34"/>
    <p:sldId id="294" r:id="rId35"/>
    <p:sldId id="295" r:id="rId36"/>
    <p:sldId id="296" r:id="rId37"/>
    <p:sldId id="297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7/4/2015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7/4/2015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8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6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0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9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37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7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0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3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8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5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0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4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2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2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9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5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5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2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5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7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7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0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9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7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2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0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commons.wikimedia.org/wiki/User:Madhero8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Ventricular_assist_device.png" TargetMode="External"/><Relationship Id="rId5" Type="http://schemas.openxmlformats.org/officeDocument/2006/relationships/hyperlink" Target="http://fromthebottomofmylvad.blogspot.gr/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fi.wikipedia.org/wiki/Keinosyd%C3%A4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Heartfailure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File:Dscp_Iab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da.gov/MedicalDevices/Safety/AlertsandNotices/TipsandArticlesonDeviceSafety/ucm064547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Graphic_of_the_SynCardia_temporary_Total_Artificial_Heart_beside_a_human_heart.jpg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Madhero88" TargetMode="External"/><Relationship Id="rId5" Type="http://schemas.openxmlformats.org/officeDocument/2006/relationships/hyperlink" Target="http://commons.wikimedia.org/wiki/File:Ventricular_assist_device.png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15212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11</a:t>
            </a:r>
            <a:r>
              <a:rPr lang="el-GR" sz="2600" dirty="0" smtClean="0"/>
              <a:t>: </a:t>
            </a:r>
            <a:r>
              <a:rPr lang="el-GR" sz="2600" dirty="0"/>
              <a:t>Αντιμετώπιση Καρδιακής Ανεπάρκειας Τελικού Σταδίου </a:t>
            </a:r>
            <a:r>
              <a:rPr lang="el-GR" sz="2400" dirty="0"/>
              <a:t>(Συσκευές Υποβοήθησης Καρδιακής Λειτουργίας, Μεταμόσχευση Καρδιάς)</a:t>
            </a:r>
            <a:endParaRPr lang="en-US" sz="24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Υπότιτλος 2"/>
          <p:cNvSpPr txBox="1">
            <a:spLocks/>
          </p:cNvSpPr>
          <p:nvPr/>
        </p:nvSpPr>
        <p:spPr>
          <a:xfrm>
            <a:off x="611560" y="3861048"/>
            <a:ext cx="424847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Χρυσούλα Τσίου,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Αναπληρώτρια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4860032" y="3861048"/>
            <a:ext cx="352839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Ουρανία Γκοβίνα,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Επίκουρη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Συσκευή υποβοήθησης αριστεράς κοιλίας (</a:t>
            </a:r>
            <a:r>
              <a:rPr lang="en-US" dirty="0" smtClean="0"/>
              <a:t>LVAD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upload.wikimedia.org/wikipedia/commons/thumb/6/6a/Ventricular_assist_device.svg/300px-Ventricular_assist_devi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10424"/>
            <a:ext cx="2274590" cy="28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fJL8GyK-Izk/TsgzAc69VbI/AAAAAAAAAmo/tFlM69T-524/s400/heart-devic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r="36518"/>
          <a:stretch/>
        </p:blipFill>
        <p:spPr bwMode="auto">
          <a:xfrm>
            <a:off x="5482984" y="2114982"/>
            <a:ext cx="2489430" cy="25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5457864" y="5030574"/>
            <a:ext cx="2539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fromthebottomofmylvad.blogspot.gr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/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195448" y="4938242"/>
            <a:ext cx="3348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Ventricular assist device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Madhero88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διαθέσιμη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7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Ολική τεχνητή καρδιά </a:t>
            </a:r>
            <a:r>
              <a:rPr lang="el-GR" dirty="0"/>
              <a:t>/</a:t>
            </a:r>
            <a:r>
              <a:rPr lang="el-GR" dirty="0" smtClean="0"/>
              <a:t> Φυσιολογική καρδιά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://upload.wikimedia.org/wikipedia/commons/thumb/3/38/Graphic_of_the_SynCardia_temporary_Total_Artificial_Heart_beside_a_human_heart.jpg/1280px-Graphic_of_the_SynCardia_temporary_Total_Artificial_Heart_beside_a_human_he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7" y="1196752"/>
            <a:ext cx="633728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897814" y="5901658"/>
            <a:ext cx="3348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Graphic of the SynCardia temporary Total Artificial Heart beside a human heart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Jumpingtree1992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διαθέσιμη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6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Μεταμόσχευση καρδιάς</a:t>
            </a:r>
            <a:br>
              <a:rPr lang="el-GR" dirty="0" smtClean="0"/>
            </a:br>
            <a:r>
              <a:rPr lang="el-GR" dirty="0" smtClean="0"/>
              <a:t>Επιδημιολογική προσέγγιση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Η μεταμόσχευση καρδιάς αποτελεί λύση στην καρδιακή ανεπάρκεια τελικού </a:t>
            </a:r>
            <a:r>
              <a:rPr lang="el-GR" dirty="0" smtClean="0"/>
              <a:t>σταδίου,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Η πρώτη μεταμόσχευση έγινε από τον Δρ Christian Bernard στη Νότιο Αφρική το </a:t>
            </a:r>
            <a:r>
              <a:rPr lang="el-GR" dirty="0" smtClean="0"/>
              <a:t>1967,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Μέχρι σήμερα  έχουν πραγματοποιηθεί πάνω από 55.000 μεταμοσχεύσεις και η πιθανότητα επιβίωσης ξεπερνά το 90% τον πρώτο </a:t>
            </a:r>
            <a:r>
              <a:rPr lang="el-GR" dirty="0" smtClean="0"/>
              <a:t>χρόνο.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Πρόγνωση μ</a:t>
            </a:r>
            <a:r>
              <a:rPr lang="el-GR" dirty="0" smtClean="0"/>
              <a:t>εταμόσχευσης </a:t>
            </a:r>
            <a:r>
              <a:rPr lang="el-GR" dirty="0"/>
              <a:t>καρδιάς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Χειρουργική θνητότητα &lt; 10</a:t>
            </a:r>
            <a:r>
              <a:rPr lang="el-GR" dirty="0" smtClean="0"/>
              <a:t>%,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Επιβίωση 1ου έτους &gt; 80</a:t>
            </a:r>
            <a:r>
              <a:rPr lang="el-GR" dirty="0" smtClean="0"/>
              <a:t>%,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Επιβίωση πενταετίας 60-70</a:t>
            </a:r>
            <a:r>
              <a:rPr lang="el-GR" dirty="0" smtClean="0"/>
              <a:t>%,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Λειτουργική αποκατάσταση σε 90% των </a:t>
            </a:r>
            <a:r>
              <a:rPr lang="el-GR" dirty="0" smtClean="0"/>
              <a:t>περιπτώσεων.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Κριτήρια μεταμόσχευσης της καρδιάς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Κλάσμα εξώθησης ≤25% 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Μέγιστη κατανάλωση οξυγόνου &lt;14 ml/min/kg (εργοσπιρομετρία/μάσκα ανάλυσης εισνεόμενων –εκπνεόμενων αναπνευστικών αερίων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Επιμονή των ενοχλημάτων παρά την μέγιστη δυνατή </a:t>
            </a:r>
            <a:r>
              <a:rPr lang="el-GR" dirty="0" smtClean="0"/>
              <a:t>θεραπεία,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Επιβίωση ενός έτους χωρίς μεταμόσχευση ≤ 50</a:t>
            </a:r>
            <a:r>
              <a:rPr lang="el-GR" dirty="0" smtClean="0"/>
              <a:t>%,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Ηλικία &lt;60 ετών 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Αντενδείξεις για μεταμόσχευση καρδιάς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Συστηματική </a:t>
            </a:r>
            <a:r>
              <a:rPr lang="el-GR" dirty="0" smtClean="0"/>
              <a:t>νόσος</a:t>
            </a:r>
          </a:p>
          <a:p>
            <a:pPr marL="0" indent="0">
              <a:buNone/>
            </a:pPr>
            <a:r>
              <a:rPr lang="el-GR" dirty="0" smtClean="0"/>
              <a:t>(περιφερική </a:t>
            </a:r>
            <a:r>
              <a:rPr lang="el-GR" dirty="0"/>
              <a:t>αποφρακτική αρτηριοπάθεια, σακχαρώδης διαβήτης, ερυθηματώδης λύκος και αμυλοείδωση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3000"/>
              </a:spcBef>
            </a:pPr>
            <a:r>
              <a:rPr lang="el-GR" dirty="0"/>
              <a:t>Ενεργός </a:t>
            </a:r>
            <a:r>
              <a:rPr lang="el-GR" dirty="0" smtClean="0"/>
              <a:t>λοίμωξη,</a:t>
            </a:r>
            <a:endParaRPr lang="el-GR" dirty="0"/>
          </a:p>
          <a:p>
            <a:pPr>
              <a:spcBef>
                <a:spcPts val="3000"/>
              </a:spcBef>
            </a:pPr>
            <a:r>
              <a:rPr lang="el-GR" dirty="0"/>
              <a:t>Σοβαρή πνευμονική </a:t>
            </a:r>
            <a:r>
              <a:rPr lang="el-GR" dirty="0" smtClean="0"/>
              <a:t>υπέρταση,</a:t>
            </a:r>
            <a:endParaRPr lang="el-GR" dirty="0"/>
          </a:p>
          <a:p>
            <a:pPr>
              <a:spcBef>
                <a:spcPts val="3000"/>
              </a:spcBef>
            </a:pPr>
            <a:r>
              <a:rPr lang="el-GR" dirty="0"/>
              <a:t>Χρόνια Βρογχίτιδα, </a:t>
            </a:r>
            <a:r>
              <a:rPr lang="el-GR" dirty="0" smtClean="0"/>
              <a:t>ΧΑΠ.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Αντενδείξεις για μεταμόσχευση καρδιάς</a:t>
            </a:r>
            <a:br>
              <a:rPr lang="el-GR" sz="4400" dirty="0" smtClean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Σοβαρό αγγειακό επεισόδιο.</a:t>
            </a:r>
          </a:p>
          <a:p>
            <a:pPr>
              <a:spcBef>
                <a:spcPts val="2400"/>
              </a:spcBef>
            </a:pPr>
            <a:r>
              <a:rPr lang="el-GR" dirty="0"/>
              <a:t>Ενεργό κακοήθες νόσημα.</a:t>
            </a:r>
          </a:p>
          <a:p>
            <a:pPr>
              <a:spcBef>
                <a:spcPts val="2400"/>
              </a:spcBef>
            </a:pPr>
            <a:r>
              <a:rPr lang="el-GR" dirty="0"/>
              <a:t>Μετρίου ή σοβαρού βαθμού ουραιμία και διαταραχές λειτουργίας του ήπατος. </a:t>
            </a:r>
          </a:p>
          <a:p>
            <a:pPr>
              <a:spcBef>
                <a:spcPts val="2400"/>
              </a:spcBef>
            </a:pPr>
            <a:r>
              <a:rPr lang="el-GR" dirty="0"/>
              <a:t>Αλκοολισμός ή λήψη ναρκωτικών ή οποιαδήποτε </a:t>
            </a:r>
            <a:r>
              <a:rPr lang="el-GR" dirty="0" smtClean="0"/>
              <a:t>ψυχοπάθεια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Προϋποθέσεις για τον δότη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Τέλεια βλάβη του </a:t>
            </a:r>
            <a:r>
              <a:rPr lang="el-GR" dirty="0" smtClean="0"/>
              <a:t>εγκεφάλου,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Καλή λειτουργία της </a:t>
            </a:r>
            <a:r>
              <a:rPr lang="el-GR" dirty="0" smtClean="0"/>
              <a:t>καρδιάς,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Ηλικία μικρότερη των 55 </a:t>
            </a:r>
            <a:r>
              <a:rPr lang="el-GR" dirty="0" smtClean="0"/>
              <a:t>ετών</a:t>
            </a:r>
            <a:r>
              <a:rPr lang="el-GR" dirty="0"/>
              <a:t>,</a:t>
            </a:r>
          </a:p>
          <a:p>
            <a:pPr>
              <a:spcBef>
                <a:spcPts val="2400"/>
              </a:spcBef>
            </a:pPr>
            <a:r>
              <a:rPr lang="el-GR" dirty="0"/>
              <a:t>Ρύθμιση ηλεκτρολυτών, του ισοζυγίου υγρών, του αιματοκρίτη 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Έλεγχος συμβατότητας με το </a:t>
            </a:r>
            <a:r>
              <a:rPr lang="el-GR" dirty="0" smtClean="0"/>
              <a:t>δέκτη.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Προεγχειρητικό στάδιο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l-GR" dirty="0"/>
              <a:t>Στο λήπτη </a:t>
            </a:r>
            <a:r>
              <a:rPr lang="el-GR" dirty="0" smtClean="0"/>
              <a:t>απαιτείται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Προεγχειρητικός </a:t>
            </a:r>
            <a:r>
              <a:rPr lang="el-GR" dirty="0" smtClean="0"/>
              <a:t>έλεγχος.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 </a:t>
            </a:r>
            <a:r>
              <a:rPr lang="el-GR" dirty="0" smtClean="0"/>
              <a:t>Χορήγηση </a:t>
            </a:r>
            <a:r>
              <a:rPr lang="el-GR" dirty="0"/>
              <a:t>φαρμάκων (Διγοξίνη</a:t>
            </a:r>
            <a:r>
              <a:rPr lang="el-GR" dirty="0" smtClean="0"/>
              <a:t>, Διουρητικά</a:t>
            </a:r>
            <a:r>
              <a:rPr lang="el-GR" dirty="0"/>
              <a:t>, Αναστολείς των Β-υποδοχέων, τα Νιτρώδη, Ασπιρίνη, Αντιπηκτικά.).</a:t>
            </a:r>
          </a:p>
          <a:p>
            <a:pPr>
              <a:spcBef>
                <a:spcPts val="2400"/>
              </a:spcBef>
            </a:pPr>
            <a:r>
              <a:rPr lang="el-GR" dirty="0"/>
              <a:t>Ψυχολογική </a:t>
            </a:r>
            <a:r>
              <a:rPr lang="el-GR" dirty="0" smtClean="0"/>
              <a:t>προετοιμασία.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</a:t>
            </a:r>
            <a:r>
              <a:rPr lang="el-GR" dirty="0"/>
              <a:t>εγχείρηση του </a:t>
            </a:r>
            <a:r>
              <a:rPr lang="el-GR" dirty="0" smtClean="0"/>
              <a:t>λήπτη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dirty="0"/>
              <a:t>Η επέμβαση </a:t>
            </a:r>
            <a:r>
              <a:rPr lang="el-GR" dirty="0" smtClean="0"/>
              <a:t>περιλαμβάνει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l-G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Τομή κατά μήκος του στέρνου.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Ο λήπτης συνδέεται με την εξωσωματική κυκλοφορία.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Ανοίγεται το περικάρδιο και </a:t>
            </a:r>
            <a:r>
              <a:rPr lang="el-GR" dirty="0" smtClean="0"/>
              <a:t>αποσυνδέεται </a:t>
            </a:r>
            <a:r>
              <a:rPr lang="el-GR" dirty="0"/>
              <a:t>η πάσχουσα καρδιά από τις αρτηρίες και φλέβες.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Η νέα καρδιά τοποθετείται στη θέση της πάσχουσας και συρράπτεται στα υπολειπόμενα μέρη των μεγάλων αρτηριών και φλεβών.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Ο ασθενής αποσυνδέεται από την εξωσωματική κυκλοφορία μόλις λειτουργήσει το μόσχευμα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Καρδιακή ανεπάρκεια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Heartfail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91" y="1412776"/>
            <a:ext cx="3474818" cy="460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011107" y="6176337"/>
            <a:ext cx="51217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Heartfailure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Magnus Manske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διαθέσιμη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4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Μετεγχειρητικό</a:t>
            </a:r>
            <a:r>
              <a:rPr lang="en-US" dirty="0" smtClean="0"/>
              <a:t> </a:t>
            </a:r>
            <a:r>
              <a:rPr lang="el-GR" dirty="0" smtClean="0"/>
              <a:t>στάδιο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Περιλαμβάνει</a:t>
            </a:r>
            <a:r>
              <a:rPr lang="en-US" dirty="0" smtClean="0"/>
              <a:t> </a:t>
            </a:r>
            <a:r>
              <a:rPr lang="el-GR" dirty="0" smtClean="0"/>
              <a:t>: 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Αιμοδυναμική παρακολούθηση.</a:t>
            </a:r>
          </a:p>
          <a:p>
            <a:pPr>
              <a:spcBef>
                <a:spcPts val="1800"/>
              </a:spcBef>
            </a:pPr>
            <a:r>
              <a:rPr lang="el-GR" dirty="0"/>
              <a:t>Ικανότητα άσκησης.</a:t>
            </a:r>
          </a:p>
          <a:p>
            <a:pPr>
              <a:spcBef>
                <a:spcPts val="1800"/>
              </a:spcBef>
            </a:pPr>
            <a:r>
              <a:rPr lang="el-GR" dirty="0"/>
              <a:t>Απονεύρωση.</a:t>
            </a:r>
          </a:p>
          <a:p>
            <a:pPr>
              <a:spcBef>
                <a:spcPts val="1800"/>
              </a:spcBef>
            </a:pPr>
            <a:r>
              <a:rPr lang="el-GR" dirty="0"/>
              <a:t>Ηλεκτροκαρδιογραφική απεικόνιση.</a:t>
            </a:r>
          </a:p>
          <a:p>
            <a:pPr>
              <a:spcBef>
                <a:spcPts val="1800"/>
              </a:spcBef>
            </a:pPr>
            <a:r>
              <a:rPr lang="el-GR" dirty="0"/>
              <a:t>Αρτηριακή υπέρταση.</a:t>
            </a:r>
          </a:p>
          <a:p>
            <a:pPr>
              <a:spcBef>
                <a:spcPts val="1800"/>
              </a:spcBef>
            </a:pPr>
            <a:r>
              <a:rPr lang="el-GR" dirty="0"/>
              <a:t>Ανοσοκατασταλτική αγωγή.</a:t>
            </a: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Φαρμακευτική αγωγή μεταμοσχευμένου αρρώστου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 marL="457200" indent="-457200" algn="ctr">
              <a:spcBef>
                <a:spcPts val="2400"/>
              </a:spcBef>
              <a:buFont typeface="+mj-lt"/>
              <a:buAutoNum type="arabicPeriod"/>
            </a:pPr>
            <a:r>
              <a:rPr lang="el-GR" b="1" dirty="0" smtClean="0">
                <a:solidFill>
                  <a:srgbClr val="004A82"/>
                </a:solidFill>
              </a:rPr>
              <a:t>Ανοσοκατασταλτικά: 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Neoral </a:t>
            </a:r>
            <a:r>
              <a:rPr lang="en-US" dirty="0"/>
              <a:t>(</a:t>
            </a:r>
            <a:r>
              <a:rPr lang="el-GR" dirty="0"/>
              <a:t>κυκλοσπορίνη</a:t>
            </a:r>
            <a:r>
              <a:rPr lang="el-GR" dirty="0" smtClean="0"/>
              <a:t>),   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n-US" dirty="0"/>
              <a:t>Cell-Cept (mycophenolate mofetil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Presolon (</a:t>
            </a:r>
            <a:r>
              <a:rPr lang="el-GR" dirty="0"/>
              <a:t>πρεδνιζόνη</a:t>
            </a:r>
            <a:r>
              <a:rPr lang="el-GR" dirty="0" smtClean="0"/>
              <a:t>),  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n-US" dirty="0"/>
              <a:t>Solu-medrol (</a:t>
            </a:r>
            <a:r>
              <a:rPr lang="el-GR" dirty="0"/>
              <a:t>μεθυλ-πρεδνιζόνη -ενδοφλέβια    μορφή κορτιζόνης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Φαρμακευτική αγωγή μεταμοσχευμένου αρρώστου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el-GR" b="1" dirty="0" smtClean="0">
                <a:solidFill>
                  <a:srgbClr val="004A82"/>
                </a:solidFill>
              </a:rPr>
              <a:t>Για προφύλαξη από λοιμώξεις: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 </a:t>
            </a:r>
            <a:r>
              <a:rPr lang="en-US" dirty="0"/>
              <a:t>Zorivax (Acyclovir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 Mycostatin (</a:t>
            </a:r>
            <a:r>
              <a:rPr lang="el-GR" dirty="0"/>
              <a:t>Νυστατίνη</a:t>
            </a:r>
            <a:r>
              <a:rPr lang="el-GR" dirty="0" smtClean="0"/>
              <a:t>),   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n-US" dirty="0"/>
              <a:t>Septrin forte (</a:t>
            </a:r>
            <a:r>
              <a:rPr lang="el-GR" dirty="0"/>
              <a:t>Σουλφαμεθοξαζόλη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Κυριότερες ανεπιθύμητες ενέργειες ανοσοκατασταλτικών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l-GR" dirty="0" smtClean="0"/>
              <a:t>Αναιμία,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Λευκοπενία,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Θρομβοπενία,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Υπέρταση,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Διαβήτης,</a:t>
            </a:r>
          </a:p>
          <a:p>
            <a:pPr>
              <a:spcBef>
                <a:spcPts val="2400"/>
              </a:spcBef>
            </a:pPr>
            <a:r>
              <a:rPr lang="el-GR" dirty="0"/>
              <a:t>Νεφρική </a:t>
            </a:r>
            <a:r>
              <a:rPr lang="el-GR" dirty="0" smtClean="0"/>
              <a:t>ανεπάρκεια,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Αναφυλαξία,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Νευροτοξικότητα.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Η δίαιτα του καρδιοχειρουργικού ασθενή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Ελεγχόμενη ελάττωση της πρόσληψης </a:t>
            </a:r>
            <a:r>
              <a:rPr lang="el-GR" dirty="0" smtClean="0"/>
              <a:t>ύδατος,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Δραστική ελάττωση του προσλαμβανόμενου </a:t>
            </a:r>
            <a:r>
              <a:rPr lang="el-GR" dirty="0" smtClean="0"/>
              <a:t>άλατος,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Ελάττωση του σωματικού βάρους στους </a:t>
            </a:r>
            <a:r>
              <a:rPr lang="el-GR" dirty="0" smtClean="0"/>
              <a:t>παχύσαρκους.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μετά από μεταμόσχευση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Απόρριψη </a:t>
            </a:r>
            <a:r>
              <a:rPr lang="el-GR" dirty="0" smtClean="0"/>
              <a:t>μοσχεύματος,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Λοιμώξεις,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Αρτηριοπάθεια,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Αιμορραγία,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Αρρυθμία,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Νεφρική </a:t>
            </a:r>
            <a:r>
              <a:rPr lang="el-GR" dirty="0" smtClean="0"/>
              <a:t>ανεπάρκεια,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Νεοπλάσματα.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Νοσηλευτικός ρόλος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Ψυχολογική </a:t>
            </a:r>
            <a:r>
              <a:rPr lang="el-GR" dirty="0" smtClean="0"/>
              <a:t>υποστήριξη,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Ολιστική </a:t>
            </a:r>
            <a:r>
              <a:rPr lang="el-GR" dirty="0" smtClean="0"/>
              <a:t>φροντίδα,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Διδασκαλία </a:t>
            </a:r>
            <a:r>
              <a:rPr lang="el-GR" dirty="0" smtClean="0"/>
              <a:t>οικογένειας,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Ενημέρωση για επιπλοκές που πιθανόν να εμφανιστούν από τη λήψη των </a:t>
            </a:r>
            <a:r>
              <a:rPr lang="el-GR" dirty="0" smtClean="0"/>
              <a:t>ανοσοκατασταλτικών.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Διδασκαλία ασθενούς και περιβάλλοντος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Διακοπή του </a:t>
            </a:r>
            <a:r>
              <a:rPr lang="el-GR" dirty="0" smtClean="0"/>
              <a:t>καπνίσματος,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Αποφυγή της χρήσης </a:t>
            </a:r>
            <a:r>
              <a:rPr lang="el-GR" dirty="0" smtClean="0"/>
              <a:t>αλκοόλ,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Κατανάλωση υγιεινής </a:t>
            </a:r>
            <a:r>
              <a:rPr lang="el-GR" dirty="0" smtClean="0"/>
              <a:t>διατροφής,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Έλεγχος του διαβήτη και της </a:t>
            </a:r>
            <a:r>
              <a:rPr lang="el-GR" dirty="0" smtClean="0"/>
              <a:t>υπέρτασης,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Ισορροπημένο και αισιόδοξο </a:t>
            </a:r>
            <a:r>
              <a:rPr lang="el-GR" dirty="0" smtClean="0"/>
              <a:t>περιβάλλον,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Ψυχολογική </a:t>
            </a:r>
            <a:r>
              <a:rPr lang="el-GR" dirty="0" smtClean="0"/>
              <a:t>υποστήριξη.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l-GR" dirty="0"/>
              <a:t>Lemone P, Burke K. Παθολογική-Χειρουργική Νοσηλευτική, τομ. 3, Ιατρ. Εκδ. Δ. Λαγός,  Αθήνα </a:t>
            </a:r>
            <a:r>
              <a:rPr lang="el-GR" dirty="0" smtClean="0"/>
              <a:t>2004,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Dewit S. Παθολογική-Χειρουργική Νοσηλευτική, τ.1,  Ιατρ. Εκδ. Π.Χ.Πασχαλίδης,  Αθήνα </a:t>
            </a:r>
            <a:r>
              <a:rPr lang="el-GR" dirty="0" smtClean="0"/>
              <a:t>2009,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Σαχίνη-Καρδάση  A, Πάνου M. Παθολογική-Χειρουργική Νοσηλευτική, τ.2, Ιατρ. Εκδ. Βήτα,  Αθήνα </a:t>
            </a:r>
            <a:r>
              <a:rPr lang="el-GR" dirty="0" smtClean="0"/>
              <a:t>2002,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Ulrich S, Canale S, Wendell S. Παθολογική-Χειρουργική Νοσηλευτική, Σχεδιασμός Νοσηλευτικής Φροντίδας, 3η έκδοση, Εκδ. Δ. Λαγός,  Αθήνα </a:t>
            </a:r>
            <a:r>
              <a:rPr lang="el-GR" dirty="0" smtClean="0"/>
              <a:t>1997,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Osborn K., Wraa C., Watson A. Παθολογική-Χειρουργική Νοσηλευτική. Προετοιμασία για την κλινική πρακτική. Εκδ. Πασχαλίδη, Αθήνα </a:t>
            </a:r>
            <a:r>
              <a:rPr lang="el-GR" dirty="0" smtClean="0"/>
              <a:t>2012,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Στέφα Μ. Καρδιολογική Νοσηλευτική, 3η </a:t>
            </a:r>
            <a:r>
              <a:rPr lang="el-GR" dirty="0" smtClean="0"/>
              <a:t>έκδοση, Αθήνα 2002.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Ενδοαορτική αντλία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Χρησιμοποιείται ευρέως για την αύξηση της καρδιακής </a:t>
            </a:r>
            <a:r>
              <a:rPr lang="el-GR" dirty="0" smtClean="0"/>
              <a:t>παροχής,</a:t>
            </a:r>
            <a:endParaRPr lang="el-G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Υποστηρίζει προσωρινά την καρδιακή λειτουργία μέχρις ότου η καρδιά </a:t>
            </a:r>
            <a:r>
              <a:rPr lang="el-GR" dirty="0" smtClean="0"/>
              <a:t>ανανήψει,</a:t>
            </a:r>
            <a:endParaRPr lang="el-G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Αποτελείται από καθετήρα με ενσωματωμένο επίμηκες μπαλόνι (χωρητικότητα 30-40ml αέρα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Ο καθετήρας εισάγεται στην αορτή μέσω μηριαίας συνήθως </a:t>
            </a:r>
            <a:r>
              <a:rPr lang="el-GR" dirty="0" smtClean="0"/>
              <a:t>αρτηρίας,</a:t>
            </a:r>
            <a:endParaRPr lang="el-G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Το μπαλόνι μέσω κονσόλας φουσκώνεται κατά τη διαστολή με αποτέλεσμα την αύξηση αιμάτωσης των στεφανιαίων αρτηριών και ξεφουσκώνεται κατά τη διαστολή, με αποτέλεσμα τη μείωση του μεταφορτίου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Χρυσούλα Τσίου, Ουρανία Γκοβίνα 2014. </a:t>
            </a:r>
            <a:r>
              <a:rPr lang="el-GR" sz="2000" dirty="0"/>
              <a:t>Χρυσούλα Τσίου, Ουρανία Γκοβίνα. </a:t>
            </a:r>
            <a:r>
              <a:rPr lang="el-GR" sz="2000" dirty="0" smtClean="0"/>
              <a:t>«Παθολογική </a:t>
            </a:r>
            <a:r>
              <a:rPr lang="el-GR" sz="2000" smtClean="0"/>
              <a:t>Νοσηλευτική </a:t>
            </a:r>
            <a:r>
              <a:rPr lang="el-GR" sz="2000" smtClean="0"/>
              <a:t>ΙΙ (Θ). </a:t>
            </a:r>
            <a:r>
              <a:rPr lang="el-GR" sz="2000" dirty="0" smtClean="0"/>
              <a:t>Ενότητα 11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Αντιμετώπιση Καρδιακής Ανεπάρκειας Τελικού Σταδίου (Συσκευές Υποβοήθησης Καρδιακής Λειτουργίας, Μεταμόσχευση Καρδιάς)».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6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894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Ενδείξεις τοποθέτησης ενδαορτικής αντλίας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Σε καρδιογενή </a:t>
            </a:r>
            <a:r>
              <a:rPr lang="el-GR" dirty="0" smtClean="0"/>
              <a:t>καταπληξία, 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Σε επεμβάσεις αορτοστεφανιαίας </a:t>
            </a:r>
            <a:r>
              <a:rPr lang="el-GR" dirty="0" smtClean="0"/>
              <a:t>παράκαμψης,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Σε διαδερμικές επεμβάσεις </a:t>
            </a:r>
            <a:r>
              <a:rPr lang="el-GR" dirty="0" smtClean="0"/>
              <a:t>επαναιμάτωσης,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Σε ασθενείς με Χρόνια Καρδιακή ανεπάρκεια υποψήφιους για </a:t>
            </a:r>
            <a:r>
              <a:rPr lang="el-GR" dirty="0" smtClean="0"/>
              <a:t>μεταμόσχευση,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Σε ασθενείς με μετεμφραγματική </a:t>
            </a:r>
            <a:r>
              <a:rPr lang="el-GR" dirty="0" smtClean="0"/>
              <a:t>στηθάγχη,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Σε επίμονες κοιλιακές αρρυθμίες που αποδίδονται σε ισχαιμία του </a:t>
            </a:r>
            <a:r>
              <a:rPr lang="el-GR" dirty="0" smtClean="0"/>
              <a:t>μυοκαρδίου.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Ενδοαορτική αντλία αντιώθησης</a:t>
            </a:r>
            <a:br>
              <a:rPr lang="el-GR" sz="4400" dirty="0"/>
            </a:br>
            <a:r>
              <a:rPr lang="en-US" b="0" dirty="0"/>
              <a:t>(Intra Aortic Balloon </a:t>
            </a:r>
            <a:r>
              <a:rPr lang="en-US" b="0" dirty="0" smtClean="0"/>
              <a:t>Pump-IABP</a:t>
            </a:r>
            <a:r>
              <a:rPr lang="el-GR" b="0" dirty="0" smtClean="0"/>
              <a:t>)</a:t>
            </a:r>
            <a:r>
              <a:rPr lang="en-US" b="0" dirty="0" smtClean="0"/>
              <a:t> </a:t>
            </a:r>
            <a:r>
              <a:rPr lang="en-US" sz="3600" b="0" dirty="0" smtClean="0"/>
              <a:t>(1 </a:t>
            </a:r>
            <a:r>
              <a:rPr lang="el-GR" sz="3600" b="0" dirty="0" smtClean="0"/>
              <a:t>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File:Dscp I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1312858" cy="44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690147" y="5960030"/>
            <a:ext cx="3348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Dscp Iab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Dscp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διαθέσιμη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0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Ενδοαορτική αντλία αντιώθησης</a:t>
            </a:r>
            <a:br>
              <a:rPr lang="el-GR" sz="4400" dirty="0"/>
            </a:br>
            <a:r>
              <a:rPr lang="en-US" b="0" dirty="0"/>
              <a:t>(Intra Aortic Balloon Pump-IABP</a:t>
            </a:r>
            <a:r>
              <a:rPr lang="el-GR" b="0" dirty="0"/>
              <a:t>)</a:t>
            </a:r>
            <a:r>
              <a:rPr lang="en-US" b="0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4" descr="balloonpu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19778"/>
            <a:ext cx="6527398" cy="479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3632108" y="6154605"/>
            <a:ext cx="1926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www.fda.gov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0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Συσκευές υποβοήθησης κοιλιακής λειτουργίας </a:t>
            </a:r>
            <a:r>
              <a:rPr lang="el-GR" b="0" dirty="0" smtClean="0"/>
              <a:t>(ALVAD</a:t>
            </a:r>
            <a:r>
              <a:rPr lang="el-GR" b="0" dirty="0"/>
              <a:t>, ARVAD)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Οι συσκευές υποβοήθησης αριστεράς κοιλίας υποκαθιστούν απόλυτα τη λειτουργία της αριστεράς </a:t>
            </a:r>
            <a:r>
              <a:rPr lang="el-GR" dirty="0" smtClean="0"/>
              <a:t>κοιλίας,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Υπάρχουν συσκευές για την υποστήριξη της δεξιάς κοιλίας ή συνδυασμός </a:t>
            </a:r>
            <a:r>
              <a:rPr lang="el-GR" dirty="0" smtClean="0"/>
              <a:t>αυτών,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Μπορούν να διατηρήσουν επαρκή κυκλοφορία και αιμάτωση, ακόμα και σε μαρμαρυγή ή </a:t>
            </a:r>
            <a:r>
              <a:rPr lang="el-GR" dirty="0" smtClean="0"/>
              <a:t>ασυστολία,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Εμφυτεύονται στην περιτοναϊκή κοιλότητα και επικοινωνούν με την πηγή ενέργειας, αντλώντας αίμα από την κορυφή της αριστερής κοιλίας που διοχετεύεται στην κοιλιακή αορτή/νεφρικές </a:t>
            </a:r>
            <a:r>
              <a:rPr lang="el-GR" dirty="0" smtClean="0"/>
              <a:t>αρτηρίες.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Συσκευές μακράς ή μόνιμης καρδιακής υποβοήθησης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4000"/>
              </a:lnSpc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004A82"/>
                </a:solidFill>
              </a:rPr>
              <a:t>Ενδείξεις:</a:t>
            </a:r>
          </a:p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b="1" dirty="0" smtClean="0"/>
              <a:t>Σύνδρομα χαμηλής καρδιακής παροχής  </a:t>
            </a:r>
            <a:r>
              <a:rPr lang="el-GR" dirty="0" smtClean="0"/>
              <a:t>(</a:t>
            </a:r>
            <a:r>
              <a:rPr lang="el-GR" dirty="0"/>
              <a:t>στάδιο 3 ή 4 καρδιακής ανεπάρκειας παρά τη βέλτιστη φαρμακευτική αγωγή, καρδιακός δείκτης μικρότερος από 2</a:t>
            </a:r>
            <a:r>
              <a:rPr lang="en-US" dirty="0"/>
              <a:t>lt/min/m2, PAWP </a:t>
            </a:r>
            <a:r>
              <a:rPr lang="el-GR" dirty="0"/>
              <a:t>άνω των 20 </a:t>
            </a:r>
            <a:r>
              <a:rPr lang="en-US" dirty="0"/>
              <a:t>mmHg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endParaRPr lang="en-US" dirty="0"/>
          </a:p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b="1" dirty="0" smtClean="0"/>
              <a:t>Σε καρδιογενές </a:t>
            </a:r>
            <a:r>
              <a:rPr lang="en-US" b="1" dirty="0" smtClean="0"/>
              <a:t>shock </a:t>
            </a:r>
            <a:r>
              <a:rPr lang="el-GR" b="1" dirty="0" smtClean="0"/>
              <a:t>ή σε </a:t>
            </a:r>
            <a:r>
              <a:rPr lang="en-US" b="1" dirty="0" smtClean="0"/>
              <a:t>SHOCK </a:t>
            </a:r>
            <a:r>
              <a:rPr lang="el-GR" b="1" dirty="0" smtClean="0"/>
              <a:t>μετά από Μεταμόσχευση </a:t>
            </a:r>
            <a:r>
              <a:rPr lang="el-GR" dirty="0" smtClean="0"/>
              <a:t>(</a:t>
            </a:r>
            <a:r>
              <a:rPr lang="el-GR" dirty="0"/>
              <a:t>απόρριψη μοσχεύματος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b="1" dirty="0" smtClean="0"/>
              <a:t>Ως γέφυρα για μεταμόσχευση καρδιάς (</a:t>
            </a:r>
            <a:r>
              <a:rPr lang="en-US" b="1" dirty="0" smtClean="0"/>
              <a:t>bridge to transplantation)</a:t>
            </a:r>
            <a:r>
              <a:rPr lang="el-GR" b="1" dirty="0" smtClean="0"/>
              <a:t>,</a:t>
            </a:r>
            <a:r>
              <a:rPr lang="en-US" b="1" dirty="0" smtClean="0"/>
              <a:t>  </a:t>
            </a:r>
          </a:p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b="1" dirty="0" smtClean="0"/>
              <a:t>Ως γέφυρα για πλήρη ανάρρωση του μυοκαρδίου (</a:t>
            </a:r>
            <a:r>
              <a:rPr lang="en-US" b="1" dirty="0" smtClean="0"/>
              <a:t>bridge to recovery) </a:t>
            </a:r>
            <a:r>
              <a:rPr lang="el-GR" b="1" dirty="0" smtClean="0"/>
              <a:t>και</a:t>
            </a:r>
            <a:endParaRPr lang="en-US" b="1" dirty="0" smtClean="0"/>
          </a:p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b="1" dirty="0" smtClean="0"/>
              <a:t>Ως μόνιμη και οριστική θεραπεία (</a:t>
            </a:r>
            <a:r>
              <a:rPr lang="en-US" b="1" dirty="0" smtClean="0"/>
              <a:t>destination therapy)</a:t>
            </a:r>
            <a:r>
              <a:rPr lang="el-GR" b="1" dirty="0" smtClean="0"/>
              <a:t>.</a:t>
            </a:r>
            <a:endParaRPr lang="en-US" b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υποβοήθησης της καρδιάς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6812" y="2071128"/>
            <a:ext cx="4543219" cy="13578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Συσκευές Υποβοήθησης Κοιλίας (</a:t>
            </a:r>
            <a:r>
              <a:rPr lang="en-US" dirty="0"/>
              <a:t>Ventricle Assist Device)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51520" y="5085184"/>
            <a:ext cx="425881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dirty="0">
                <a:solidFill>
                  <a:prstClr val="black"/>
                </a:solidFill>
              </a:rPr>
              <a:t>Ολική Τεχνητή Καρδιά </a:t>
            </a:r>
          </a:p>
        </p:txBody>
      </p:sp>
      <p:pic>
        <p:nvPicPr>
          <p:cNvPr id="3074" name="Picture 2" descr="File:Graphic of the SynCardia temporary Total Artificial Heart beside a human hea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0"/>
          <a:stretch/>
        </p:blipFill>
        <p:spPr bwMode="auto">
          <a:xfrm>
            <a:off x="6317245" y="3683475"/>
            <a:ext cx="1891890" cy="30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Ventricular assist devi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289" y="1261941"/>
            <a:ext cx="1891890" cy="23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2897814" y="3265161"/>
            <a:ext cx="3348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Ventricular assist device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Madhero88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διαθέσιμη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2457399" y="5971656"/>
            <a:ext cx="406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Graphic of the SynCardia temporary Total Artificial Heart beside a human heart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Jumpingtree1992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διαθέσιμη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2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26</TotalTime>
  <Words>1720</Words>
  <Application>Microsoft Office PowerPoint</Application>
  <PresentationFormat>Προβολή στην οθόνη (4:3)</PresentationFormat>
  <Paragraphs>247</Paragraphs>
  <Slides>35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35</vt:i4>
      </vt:variant>
    </vt:vector>
  </HeadingPairs>
  <TitlesOfParts>
    <vt:vector size="38" baseType="lpstr">
      <vt:lpstr>template</vt:lpstr>
      <vt:lpstr>OC_template_updated</vt:lpstr>
      <vt:lpstr>1_OC_template_updated</vt:lpstr>
      <vt:lpstr>Παθολογική Νοσηλευτική ΙΙ (Θ)</vt:lpstr>
      <vt:lpstr>Καρδιακή ανεπάρκεια</vt:lpstr>
      <vt:lpstr>Ενδοαορτική αντλία</vt:lpstr>
      <vt:lpstr>Ενδείξεις τοποθέτησης ενδαορτικής αντλίας</vt:lpstr>
      <vt:lpstr>Ενδοαορτική αντλία αντιώθησης (Intra Aortic Balloon Pump-IABP) (1 από 2)</vt:lpstr>
      <vt:lpstr>Ενδοαορτική αντλία αντιώθησης (Intra Aortic Balloon Pump-IABP) (2 από 2)</vt:lpstr>
      <vt:lpstr>Συσκευές υποβοήθησης κοιλιακής λειτουργίας (ALVAD, ARVAD)</vt:lpstr>
      <vt:lpstr>Συσκευές μακράς ή μόνιμης καρδιακής υποβοήθησης</vt:lpstr>
      <vt:lpstr>Συσκευές υποβοήθησης της καρδιάς </vt:lpstr>
      <vt:lpstr>Συσκευή υποβοήθησης αριστεράς κοιλίας (LVAD)</vt:lpstr>
      <vt:lpstr>Ολική τεχνητή καρδιά / Φυσιολογική καρδιά</vt:lpstr>
      <vt:lpstr>Μεταμόσχευση καρδιάς Επιδημιολογική προσέγγιση</vt:lpstr>
      <vt:lpstr>Πρόγνωση μεταμόσχευσης καρδιάς</vt:lpstr>
      <vt:lpstr>Κριτήρια μεταμόσχευσης της καρδιάς </vt:lpstr>
      <vt:lpstr>Αντενδείξεις για μεταμόσχευση καρδιάς (1 από 2)</vt:lpstr>
      <vt:lpstr>Αντενδείξεις για μεταμόσχευση καρδιάς (2 από 2)</vt:lpstr>
      <vt:lpstr>Προϋποθέσεις για τον δότη </vt:lpstr>
      <vt:lpstr>Προεγχειρητικό στάδιο</vt:lpstr>
      <vt:lpstr>H εγχείρηση του λήπτη</vt:lpstr>
      <vt:lpstr>Μετεγχειρητικό στάδιο</vt:lpstr>
      <vt:lpstr>Φαρμακευτική αγωγή μεταμοσχευμένου αρρώστου (1 από 2)</vt:lpstr>
      <vt:lpstr>Φαρμακευτική αγωγή μεταμοσχευμένου αρρώστου (2 από 2)</vt:lpstr>
      <vt:lpstr>Κυριότερες ανεπιθύμητες ενέργειες ανοσοκατασταλτικών</vt:lpstr>
      <vt:lpstr>Η δίαιτα του καρδιοχειρουργικού ασθενή</vt:lpstr>
      <vt:lpstr>Επιπλοκές μετά από μεταμόσχευση</vt:lpstr>
      <vt:lpstr>Νοσηλευτικός ρόλος</vt:lpstr>
      <vt:lpstr>Διδασκαλία ασθενούς και περιβάλλοντος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Παθολογική Νοσηλευτική ΙΙ</dc:title>
  <dc:creator>opencourses@teiath.gr</dc:creator>
  <cp:lastModifiedBy>natasakar new</cp:lastModifiedBy>
  <cp:revision>11</cp:revision>
  <dcterms:created xsi:type="dcterms:W3CDTF">2014-10-20T07:41:44Z</dcterms:created>
  <dcterms:modified xsi:type="dcterms:W3CDTF">2015-04-07T12:54:21Z</dcterms:modified>
</cp:coreProperties>
</file>