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4"/>
  </p:notesMasterIdLst>
  <p:handoutMasterIdLst>
    <p:handoutMasterId r:id="rId25"/>
  </p:handoutMasterIdLst>
  <p:sldIdLst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6" r:id="rId20"/>
    <p:sldId id="277" r:id="rId21"/>
    <p:sldId id="274" r:id="rId22"/>
    <p:sldId id="275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967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6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1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6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2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9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9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Υλικών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10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Εκκρίματα ανώτερου αναπνευστικού συστήματος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Κριεμπάρδης</a:t>
            </a:r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Εργαστηριακές εξετάσεις</a:t>
            </a:r>
            <a:endParaRPr lang="el-GR" dirty="0"/>
          </a:p>
        </p:txBody>
      </p:sp>
      <p:graphicFrame>
        <p:nvGraphicFramePr>
          <p:cNvPr id="5" name="Πίνακας 4" descr="σύσταση σάλιου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12403"/>
              </p:ext>
            </p:extLst>
          </p:nvPr>
        </p:nvGraphicFramePr>
        <p:xfrm>
          <a:off x="827584" y="1484784"/>
          <a:ext cx="7696566" cy="41321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3822"/>
                <a:gridCol w="1654570"/>
                <a:gridCol w="2160240"/>
                <a:gridCol w="2007934"/>
              </a:tblGrid>
              <a:tr h="421511">
                <a:tc gridSpan="4">
                  <a:txBody>
                    <a:bodyPr/>
                    <a:lstStyle/>
                    <a:p>
                      <a:pPr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effectLst/>
                          <a:latin typeface="+mn-lt"/>
                          <a:ea typeface="Times New Roman"/>
                        </a:rPr>
                        <a:t>Σύσταση σάλιου</a:t>
                      </a:r>
                      <a:endParaRPr lang="el-GR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l-G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421511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Ανόργανες ουσίες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Φυσιολογικές τιμές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Οργανικές ουσίες </a:t>
                      </a: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κ.λπ.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Φυσιολογικές τιμές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1511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Ασβέστιο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,5-4,</a:t>
                      </a: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mEq/L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Λεύκωμα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Αρνητικό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11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Κάλιο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9-2</a:t>
                      </a: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mEq/L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Ουρία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15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mgr/dl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11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Μαγνήσιο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1,5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mEq/L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IgA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Θετικό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11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Νάτριο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9,</a:t>
                      </a: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mEq/L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Αμυλάση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Θετικό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11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Φωσφορικά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20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mgr/L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Αντιγόνα ομάδων αίματος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ΑΒΟ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, H, Lewis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11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Χλώριο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30mEq/L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Κύτταρα αποφολιδώσεως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5812"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Διττανθρακικά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10-56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mEq/L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71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Στοματικό επίχρισμα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Κυνάγχη </a:t>
            </a:r>
            <a:r>
              <a:rPr lang="en-US" dirty="0" err="1" smtClean="0"/>
              <a:t>Plaut</a:t>
            </a:r>
            <a:r>
              <a:rPr lang="el-GR" dirty="0"/>
              <a:t>-</a:t>
            </a:r>
            <a:r>
              <a:rPr lang="en-US" dirty="0" err="1" smtClean="0"/>
              <a:t>Vincet</a:t>
            </a:r>
            <a:r>
              <a:rPr lang="el-GR" dirty="0" smtClean="0"/>
              <a:t>.</a:t>
            </a:r>
          </a:p>
          <a:p>
            <a:r>
              <a:rPr lang="el-GR" dirty="0"/>
              <a:t>Στοματίτιδα </a:t>
            </a:r>
            <a:r>
              <a:rPr lang="en-US" dirty="0"/>
              <a:t>Thrush</a:t>
            </a:r>
            <a:r>
              <a:rPr lang="el-GR" dirty="0"/>
              <a:t> (</a:t>
            </a:r>
            <a:r>
              <a:rPr lang="en-US" dirty="0"/>
              <a:t>Candida albicans</a:t>
            </a:r>
            <a:r>
              <a:rPr lang="el-GR" dirty="0" smtClean="0"/>
              <a:t>).</a:t>
            </a:r>
          </a:p>
          <a:p>
            <a:r>
              <a:rPr lang="el-GR" dirty="0"/>
              <a:t>Ερπητική </a:t>
            </a:r>
            <a:r>
              <a:rPr lang="el-GR" dirty="0" smtClean="0"/>
              <a:t>στοματίτιδα.</a:t>
            </a:r>
            <a:endParaRPr lang="el-GR" dirty="0"/>
          </a:p>
          <a:p>
            <a:r>
              <a:rPr lang="el-GR" dirty="0"/>
              <a:t>Περιοδοντικές </a:t>
            </a:r>
            <a:r>
              <a:rPr lang="el-GR" dirty="0" smtClean="0"/>
              <a:t>φλεγμονές.</a:t>
            </a:r>
            <a:endParaRPr lang="el-GR" dirty="0"/>
          </a:p>
          <a:p>
            <a:r>
              <a:rPr lang="el-GR" dirty="0" smtClean="0"/>
              <a:t>Ακτινομυκητίαση.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6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Φαρυγγικό επίχρισμα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Εργαστηριακή </a:t>
            </a:r>
            <a:r>
              <a:rPr lang="el-GR" b="1" dirty="0" smtClean="0"/>
              <a:t>εξέταση</a:t>
            </a:r>
            <a:endParaRPr lang="el-GR" dirty="0"/>
          </a:p>
          <a:p>
            <a:pPr marL="355600" indent="0">
              <a:buNone/>
            </a:pPr>
            <a:r>
              <a:rPr lang="el-GR" dirty="0" smtClean="0"/>
              <a:t>Το </a:t>
            </a:r>
            <a:r>
              <a:rPr lang="el-GR" dirty="0"/>
              <a:t>άμεσο παρασκεύασμα νωπό ή ξηρό δεν προσφέρει καμία πληροφορία επειδή το υλικό είναι πλούσιο σε μικρόβια της χλωρίδας. </a:t>
            </a:r>
            <a:r>
              <a:rPr lang="el-GR" dirty="0" smtClean="0"/>
              <a:t>Το </a:t>
            </a:r>
            <a:r>
              <a:rPr lang="el-GR" dirty="0"/>
              <a:t>θρεπτικό υλικό που βοηθάει είναι το αιματούχο άγαρ επειδή σε αυτό αναγνωρίζεται πολύ καλά ο αιμολυτικός στρεπτόκοκκος.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Κριεμπάρδης 2014. Αναστάσιος Κριεμπάρδης. «Τεχνικές λήψης βιολογικών υλικών (Θ). Ενότητα 10</a:t>
            </a:r>
            <a:r>
              <a:rPr lang="en-US" sz="2000" dirty="0" smtClean="0"/>
              <a:t>:</a:t>
            </a:r>
            <a:r>
              <a:rPr lang="el-GR" sz="2000" dirty="0" smtClean="0"/>
              <a:t> Εκκρίματα ανώτερου αναπνευστικού συστήματος».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0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ανώτερο αναπνευστικό σύστημα φυσιολογικά αποικίζεται από πολλά βακτήρια και </a:t>
            </a:r>
            <a:r>
              <a:rPr lang="el-GR" dirty="0" smtClean="0"/>
              <a:t>ιούς (κάποια </a:t>
            </a:r>
            <a:r>
              <a:rPr lang="el-GR" dirty="0"/>
              <a:t>από αυτά είναι δυνητικά </a:t>
            </a:r>
            <a:r>
              <a:rPr lang="el-GR" dirty="0" smtClean="0"/>
              <a:t>παθογόνα).</a:t>
            </a:r>
          </a:p>
          <a:p>
            <a:pPr>
              <a:spcAft>
                <a:spcPts val="2400"/>
              </a:spcAft>
            </a:pPr>
            <a:r>
              <a:rPr lang="el-GR" dirty="0" smtClean="0"/>
              <a:t>Το </a:t>
            </a:r>
            <a:r>
              <a:rPr lang="el-GR" dirty="0"/>
              <a:t>υλικό είναι αποικισμένο με μικρόβια της φυσιολογικής χλωρίδας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b="1" dirty="0"/>
              <a:t>φυσιολογική χλωρίδα  </a:t>
            </a:r>
            <a:r>
              <a:rPr lang="el-GR" dirty="0"/>
              <a:t>της φαρυγγικής κοιλότητας είναι ίδια ποιοτικά, αλλά διαφέρει στην ποσότητα των μικροβίων</a:t>
            </a:r>
            <a:r>
              <a:rPr lang="el-GR" dirty="0" smtClean="0"/>
              <a:t>. </a:t>
            </a:r>
            <a:r>
              <a:rPr lang="el-GR" dirty="0"/>
              <a:t>Συνήθως οι λοιμώξεις του ανώτερου αναπνευστικού συστήματος προκαλούνται από τα ίδια βακτήρια ή ιούς με αυτά του κατώτερου αναπνευστικού συστήματος.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5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Έκπλυμα παραρρινικών κόλπων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4968552"/>
          </a:xfrm>
        </p:spPr>
        <p:txBody>
          <a:bodyPr/>
          <a:lstStyle/>
          <a:p>
            <a:r>
              <a:rPr lang="el-GR" dirty="0" smtClean="0"/>
              <a:t>Λαμβάνεται </a:t>
            </a:r>
            <a:r>
              <a:rPr lang="el-GR" dirty="0"/>
              <a:t>στην κλινική από κλινικό ιατρό. </a:t>
            </a:r>
            <a:r>
              <a:rPr lang="el-GR" dirty="0" smtClean="0"/>
              <a:t>Το </a:t>
            </a:r>
            <a:r>
              <a:rPr lang="el-GR" dirty="0"/>
              <a:t>έκπλυμα των παραρρινικών κόλπων είναι επιμολυσμένο με τη φυσιολογική μικροβιακή χλωρίδα του ασθενή (χλωρίδα της μύτης). </a:t>
            </a:r>
            <a:endParaRPr lang="el-GR" dirty="0" smtClean="0"/>
          </a:p>
          <a:p>
            <a:r>
              <a:rPr lang="el-GR" dirty="0" smtClean="0"/>
              <a:t>Αναζητούνται ο </a:t>
            </a:r>
            <a:r>
              <a:rPr lang="el-GR" dirty="0"/>
              <a:t>αιμόφιλος της γρίπης, ο πνευμονιόκοκκος, ο β-αιμολυτικός στρεπτόκοκκος και ο χρυσίζων σταφυλόκοκκος.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76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Λαρυγγικό επίχρισμα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4968552"/>
          </a:xfrm>
        </p:spPr>
        <p:txBody>
          <a:bodyPr/>
          <a:lstStyle/>
          <a:p>
            <a:r>
              <a:rPr lang="el-GR" dirty="0" smtClean="0"/>
              <a:t>Συλλογή δείγματος από ωτορινολαρυγγολόγο (λαρυγγοσκόπιο).</a:t>
            </a:r>
          </a:p>
          <a:p>
            <a:r>
              <a:rPr lang="el-GR" dirty="0" smtClean="0"/>
              <a:t>Συνηθέστερες λαρυγγίτιδες</a:t>
            </a:r>
          </a:p>
          <a:p>
            <a:pPr lvl="1"/>
            <a:r>
              <a:rPr lang="el-GR" dirty="0"/>
              <a:t>Λαρυγγίτιδα από </a:t>
            </a:r>
            <a:r>
              <a:rPr lang="el-GR" dirty="0" smtClean="0"/>
              <a:t>κορυνοβακτηρία.</a:t>
            </a:r>
          </a:p>
          <a:p>
            <a:pPr lvl="1"/>
            <a:r>
              <a:rPr lang="el-GR" dirty="0" smtClean="0"/>
              <a:t>Λαρυγγίτιδα </a:t>
            </a:r>
            <a:r>
              <a:rPr lang="el-GR" dirty="0"/>
              <a:t>από </a:t>
            </a:r>
            <a:r>
              <a:rPr lang="el-GR" dirty="0" smtClean="0"/>
              <a:t>αιμόφιλο.</a:t>
            </a:r>
          </a:p>
          <a:p>
            <a:pPr lvl="1"/>
            <a:r>
              <a:rPr lang="el-GR" dirty="0" smtClean="0"/>
              <a:t>Φυματίωση.</a:t>
            </a:r>
          </a:p>
          <a:p>
            <a:pPr lvl="1"/>
            <a:r>
              <a:rPr lang="el-GR" dirty="0" smtClean="0"/>
              <a:t>Σε </a:t>
            </a:r>
            <a:r>
              <a:rPr lang="el-GR" dirty="0"/>
              <a:t>σπάνιες στοματικές </a:t>
            </a:r>
            <a:r>
              <a:rPr lang="el-GR" dirty="0" smtClean="0"/>
              <a:t>φλεγμονές.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2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Οφθαλμικό επίχρισμα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οφθαλμός δεν ανήκει στα τμήματα του αναπνευστικού συστήματος, λόγω της ανατομικής θέσης που καταλαμβάνει στο </a:t>
            </a:r>
            <a:r>
              <a:rPr lang="el-GR" dirty="0" smtClean="0"/>
              <a:t>πρόσωπο.</a:t>
            </a:r>
          </a:p>
          <a:p>
            <a:r>
              <a:rPr lang="el-GR" dirty="0" smtClean="0"/>
              <a:t>Ο επιπεφυκότας μολύνεται συχνά από βακτήρια και ιούς (πχ. </a:t>
            </a:r>
            <a:r>
              <a:rPr lang="el-GR" dirty="0"/>
              <a:t>α</a:t>
            </a:r>
            <a:r>
              <a:rPr lang="el-GR" dirty="0" smtClean="0"/>
              <a:t>πό φακούς επαφής).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Οφθαλμικό επίχρισμα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l-GR" b="1" dirty="0" smtClean="0"/>
              <a:t>Λήψη</a:t>
            </a:r>
          </a:p>
          <a:p>
            <a:pPr marL="627063" lvl="1" indent="-342900">
              <a:spcBef>
                <a:spcPts val="800"/>
              </a:spcBef>
            </a:pPr>
            <a:r>
              <a:rPr lang="el-GR" dirty="0" smtClean="0"/>
              <a:t>Από εργαστηριακό ιατρό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Με </a:t>
            </a:r>
            <a:r>
              <a:rPr lang="el-GR" dirty="0"/>
              <a:t>αποστειρωμένο βαμβακοφόρο στειλεό λαμβάνει επίχρισμα από τον κερατοειδή και τον </a:t>
            </a:r>
            <a:r>
              <a:rPr lang="el-GR" dirty="0" smtClean="0"/>
              <a:t>επιπεφυκότα.</a:t>
            </a:r>
            <a:endParaRPr lang="el-GR" dirty="0"/>
          </a:p>
          <a:p>
            <a:pPr marL="627063" lvl="1" indent="-342900">
              <a:spcBef>
                <a:spcPts val="800"/>
              </a:spcBef>
            </a:pPr>
            <a:r>
              <a:rPr lang="el-GR" dirty="0" smtClean="0"/>
              <a:t>Από κλινικό ιατρό </a:t>
            </a:r>
            <a:r>
              <a:rPr lang="el-GR" dirty="0" smtClean="0">
                <a:sym typeface="Wingdings" panose="05000000000000000000" pitchFamily="2" charset="2"/>
              </a:rPr>
              <a:t> Λ</a:t>
            </a:r>
            <a:r>
              <a:rPr lang="el-GR" dirty="0" smtClean="0"/>
              <a:t>αμβάνει </a:t>
            </a:r>
            <a:r>
              <a:rPr lang="el-GR" dirty="0"/>
              <a:t>δείγμα ως «ξέσμα</a:t>
            </a:r>
            <a:r>
              <a:rPr lang="el-GR" dirty="0" smtClean="0"/>
              <a:t>».</a:t>
            </a:r>
          </a:p>
          <a:p>
            <a:pPr marL="627063" lvl="1" indent="-342900">
              <a:spcBef>
                <a:spcPts val="800"/>
              </a:spcBef>
            </a:pPr>
            <a:r>
              <a:rPr lang="el-GR" dirty="0" smtClean="0"/>
              <a:t>Δεν </a:t>
            </a:r>
            <a:r>
              <a:rPr lang="el-GR" dirty="0"/>
              <a:t>χρησιμοποιούνται κολλύρια ή τοπικά αναισθητικά πριν τη λήψη γιατί τα πρώτα έχουν αντιμικροβιακή δράση ενώ τα δεύτερα ανασταλτική στα βακτηρίδια. </a:t>
            </a:r>
            <a:endParaRPr lang="el-GR" dirty="0" smtClean="0"/>
          </a:p>
          <a:p>
            <a:pPr marL="227013">
              <a:spcBef>
                <a:spcPts val="800"/>
              </a:spcBef>
            </a:pPr>
            <a:r>
              <a:rPr lang="el-GR" b="1" dirty="0" smtClean="0"/>
              <a:t>Άμεσο παρασκεύασμα.</a:t>
            </a:r>
          </a:p>
          <a:p>
            <a:pPr marL="227013">
              <a:spcBef>
                <a:spcPts val="800"/>
              </a:spcBef>
            </a:pPr>
            <a:r>
              <a:rPr lang="el-GR" b="1" dirty="0" smtClean="0"/>
              <a:t>Καλλιέργεια.</a:t>
            </a:r>
            <a:endParaRPr lang="el-GR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Ρινικό επίχρισμα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λήψη </a:t>
            </a:r>
            <a:r>
              <a:rPr lang="el-GR" dirty="0"/>
              <a:t>δεν απαιτεί ιδιαίτερες </a:t>
            </a:r>
            <a:r>
              <a:rPr lang="el-GR" dirty="0" smtClean="0"/>
              <a:t>γνώσεις. Με </a:t>
            </a:r>
            <a:r>
              <a:rPr lang="el-GR" dirty="0"/>
              <a:t>αποστειρωμένο βαμβακοφόρο στειλεό πραγματοποιείται η λήψη αφού ανασηκωθεί το κεφάλι από το σαγόνι για καλύτερο οπτικό </a:t>
            </a:r>
            <a:r>
              <a:rPr lang="el-GR" dirty="0" smtClean="0"/>
              <a:t>πεδίο.</a:t>
            </a:r>
          </a:p>
          <a:p>
            <a:r>
              <a:rPr lang="el-GR" dirty="0" smtClean="0"/>
              <a:t>Ο </a:t>
            </a:r>
            <a:r>
              <a:rPr lang="el-GR" dirty="0"/>
              <a:t>στειλεός να μην εισέρθει βαθιά στη ρινική κοιλότητα γιατί προκαλεί ιδιαίτερο ερεθισμό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Ειδική εξέταση:</a:t>
            </a:r>
          </a:p>
          <a:p>
            <a:pPr lvl="1"/>
            <a:r>
              <a:rPr lang="el-GR" dirty="0" smtClean="0"/>
              <a:t>Στη λέπρα.</a:t>
            </a:r>
          </a:p>
          <a:p>
            <a:pPr lvl="1"/>
            <a:r>
              <a:rPr lang="el-GR" dirty="0" smtClean="0"/>
              <a:t>Σε υγιείς φορείς.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Σάλιο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424936" cy="518457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l-GR" dirty="0"/>
              <a:t>Το σάλιο παράγεται συνεχώς από τους σιελογόνους </a:t>
            </a:r>
            <a:r>
              <a:rPr lang="el-GR" dirty="0" smtClean="0"/>
              <a:t>αδένες σε ποσότητα ίση με 500</a:t>
            </a:r>
            <a:r>
              <a:rPr lang="en-US" dirty="0" smtClean="0"/>
              <a:t>ml</a:t>
            </a:r>
            <a:r>
              <a:rPr lang="el-GR" dirty="0" smtClean="0"/>
              <a:t>/ημέρα.</a:t>
            </a:r>
          </a:p>
          <a:p>
            <a:pPr>
              <a:spcBef>
                <a:spcPts val="800"/>
              </a:spcBef>
            </a:pPr>
            <a:r>
              <a:rPr lang="el-GR" dirty="0" smtClean="0"/>
              <a:t>Φτωχό σε οργανικές ουσίες.</a:t>
            </a:r>
          </a:p>
          <a:p>
            <a:pPr>
              <a:spcBef>
                <a:spcPts val="800"/>
              </a:spcBef>
            </a:pPr>
            <a:r>
              <a:rPr lang="el-GR" dirty="0"/>
              <a:t>Πλούσιο  σε ιόντα, μαγνήσιο, ασβέστιο και φώσφορο ενώ περιέχει αρκετή ουρία</a:t>
            </a:r>
            <a:r>
              <a:rPr lang="el-GR" dirty="0" smtClean="0"/>
              <a:t>.</a:t>
            </a:r>
          </a:p>
          <a:p>
            <a:pPr>
              <a:spcBef>
                <a:spcPts val="800"/>
              </a:spcBef>
            </a:pPr>
            <a:r>
              <a:rPr lang="el-GR" dirty="0"/>
              <a:t>Μεταβολές στη σύστασή του συμβαίνουν σε πολλές </a:t>
            </a:r>
            <a:r>
              <a:rPr lang="el-GR" dirty="0" smtClean="0"/>
              <a:t>νόσους.</a:t>
            </a:r>
          </a:p>
          <a:p>
            <a:pPr>
              <a:spcBef>
                <a:spcPts val="800"/>
              </a:spcBef>
            </a:pPr>
            <a:r>
              <a:rPr lang="el-GR" dirty="0" smtClean="0"/>
              <a:t>Παρωτίτιδες</a:t>
            </a:r>
          </a:p>
          <a:p>
            <a:pPr lvl="1">
              <a:spcBef>
                <a:spcPts val="800"/>
              </a:spcBef>
            </a:pPr>
            <a:r>
              <a:rPr lang="el-GR" sz="2200" dirty="0"/>
              <a:t>Η οξεία πυώδης παρωτίτιδα συμβαίνει σε άτομα ανοσοκατεσταλμένα, υποσιτιζόμενα, αφυδατωμένα με συχνότερο αίτιο τον Staphylococcus </a:t>
            </a:r>
            <a:r>
              <a:rPr lang="el-GR" sz="2200" dirty="0" smtClean="0"/>
              <a:t>aureus.</a:t>
            </a:r>
          </a:p>
          <a:p>
            <a:pPr lvl="1">
              <a:spcBef>
                <a:spcPts val="800"/>
              </a:spcBef>
            </a:pPr>
            <a:r>
              <a:rPr lang="el-GR" sz="2200" dirty="0" smtClean="0"/>
              <a:t>Οι ιογενείς </a:t>
            </a:r>
            <a:r>
              <a:rPr lang="el-GR" sz="2200" dirty="0"/>
              <a:t>παρωτίτιδες </a:t>
            </a:r>
            <a:r>
              <a:rPr lang="el-GR" sz="2200" dirty="0" smtClean="0"/>
              <a:t>έχουν </a:t>
            </a:r>
            <a:r>
              <a:rPr lang="el-GR" sz="2200" dirty="0"/>
              <a:t>ως αίτιο τον ιό της παρωτίτιδας.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Σάλιο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Συλλογή δείγματος</a:t>
            </a:r>
          </a:p>
          <a:p>
            <a:pPr lvl="1"/>
            <a:r>
              <a:rPr lang="el-GR" dirty="0" smtClean="0"/>
              <a:t>Είναι δύσκολη.</a:t>
            </a:r>
          </a:p>
          <a:p>
            <a:pPr lvl="1"/>
            <a:r>
              <a:rPr lang="el-GR" dirty="0" smtClean="0"/>
              <a:t>Ένας τρόπος είναι με το μάσημα ουδέτερης ουσίας (συλλογή 3-5 </a:t>
            </a:r>
            <a:r>
              <a:rPr lang="en-US" dirty="0" smtClean="0"/>
              <a:t>ml</a:t>
            </a:r>
            <a:r>
              <a:rPr lang="el-GR" dirty="0"/>
              <a:t>)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Αποτελεσματικότερη μέθοδος ο καθετηριασμός </a:t>
            </a:r>
            <a:r>
              <a:rPr lang="el-GR" dirty="0"/>
              <a:t>των σιελογόνων αδένων και ερεθισμός τους με κιτρικό νάτριο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1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103</TotalTime>
  <Words>1120</Words>
  <Application>Microsoft Office PowerPoint</Application>
  <PresentationFormat>Προβολή στην οθόνη (4:3)</PresentationFormat>
  <Paragraphs>162</Paragraphs>
  <Slides>19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Γενικά </vt:lpstr>
      <vt:lpstr>Έκπλυμα παραρρινικών κόλπων</vt:lpstr>
      <vt:lpstr>Λαρυγγικό επίχρισμα</vt:lpstr>
      <vt:lpstr>Οφθαλμικό επίχρισμα 1/2</vt:lpstr>
      <vt:lpstr>Οφθαλμικό επίχρισμα 2/2</vt:lpstr>
      <vt:lpstr>Ρινικό επίχρισμα</vt:lpstr>
      <vt:lpstr>Σάλιο 1/2</vt:lpstr>
      <vt:lpstr>Σάλιο 2/2</vt:lpstr>
      <vt:lpstr>Εργαστηριακές εξετάσεις</vt:lpstr>
      <vt:lpstr>Στοματικό επίχρισμα</vt:lpstr>
      <vt:lpstr>Φαρυγγικό επίχρισμα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14</cp:revision>
  <dcterms:created xsi:type="dcterms:W3CDTF">2014-06-02T07:01:56Z</dcterms:created>
  <dcterms:modified xsi:type="dcterms:W3CDTF">2015-02-27T14:50:58Z</dcterms:modified>
</cp:coreProperties>
</file>