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</p:sldMasterIdLst>
  <p:notesMasterIdLst>
    <p:notesMasterId r:id="rId35"/>
  </p:notesMasterIdLst>
  <p:handoutMasterIdLst>
    <p:handoutMasterId r:id="rId36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57" r:id="rId28"/>
    <p:sldId id="262" r:id="rId29"/>
    <p:sldId id="264" r:id="rId30"/>
    <p:sldId id="290" r:id="rId31"/>
    <p:sldId id="291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9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3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9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6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77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197463BF-0205-43A3-9E7E-BA8FE0DFFB1F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13156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15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49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0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75714" indent="-298352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93406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70769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148131" indent="-238681" eaLnBrk="0" hangingPunct="0"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625494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3102856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580219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4057581" indent="-238681" defTabSz="469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7417" algn="l"/>
                <a:tab pos="936493" algn="l"/>
                <a:tab pos="1405567" algn="l"/>
                <a:tab pos="1874643" algn="l"/>
                <a:tab pos="2343717" algn="l"/>
                <a:tab pos="2812793" algn="l"/>
                <a:tab pos="3281867" algn="l"/>
                <a:tab pos="3750943" algn="l"/>
                <a:tab pos="4220017" algn="l"/>
                <a:tab pos="4689093" algn="l"/>
                <a:tab pos="5158167" algn="l"/>
                <a:tab pos="5627243" algn="l"/>
                <a:tab pos="6096317" algn="l"/>
                <a:tab pos="6565393" algn="l"/>
                <a:tab pos="7034467" algn="l"/>
                <a:tab pos="7503543" algn="l"/>
                <a:tab pos="7972617" algn="l"/>
                <a:tab pos="8441693" algn="l"/>
                <a:tab pos="8910767" algn="l"/>
                <a:tab pos="9379843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F72CB6A-61C1-4743-9E8D-2FE03BE1E469}" type="slidenum">
              <a:rPr lang="en-GB" sz="13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735" y="4860692"/>
            <a:ext cx="5680948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l-G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23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63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3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2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0F1B4982-C6B6-4255-8115-730F85BB0F37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4024211" y="9721383"/>
            <a:ext cx="3078208" cy="5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73" tIns="47736" rIns="95473" bIns="47736"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fld id="{1621EBC6-18D8-4465-8F5F-B83F3A876DBA}" type="slidenum">
              <a:rPr lang="en-US" sz="1300">
                <a:solidFill>
                  <a:prstClr val="black"/>
                </a:solidFill>
                <a:latin typeface="Arial" charset="0"/>
              </a:rPr>
              <a:pPr algn="r" eaLnBrk="1" hangingPunct="1"/>
              <a:t>7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2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0F1B4982-C6B6-4255-8115-730F85BB0F37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US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4024211" y="9721383"/>
            <a:ext cx="3078208" cy="5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73" tIns="47736" rIns="95473" bIns="47736"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fld id="{1621EBC6-18D8-4465-8F5F-B83F3A876DBA}" type="slidenum">
              <a:rPr lang="en-US" sz="1300">
                <a:solidFill>
                  <a:prstClr val="black"/>
                </a:solidFill>
                <a:latin typeface="Arial" charset="0"/>
              </a:rPr>
              <a:pPr algn="r" eaLnBrk="1" hangingPunct="1"/>
              <a:t>8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1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1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1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1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8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5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7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1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7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9CAC5-3917-4CA3-AB51-990F8BE3BAD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11099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B566-A787-45AD-A750-8F72494DF96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31591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2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1.bp.blogspot.com/-RtpIwvNJ76c/USJGATxHZKI/AAAAAAAAAtw/wyiZEp6hr-c/s1600/Ryles-Tube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commons.wikimedia.org/wiki/User:Nanoxyde" TargetMode="External"/><Relationship Id="rId4" Type="http://schemas.openxmlformats.org/officeDocument/2006/relationships/hyperlink" Target="http://commons.wikimedia.org/wiki/File:Viasys_corflo_ng_tube_Fr8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2.0/deed.en" TargetMode="External"/><Relationship Id="rId5" Type="http://schemas.openxmlformats.org/officeDocument/2006/relationships/hyperlink" Target="http://www.flickr.com/photos/saintmurse/sets/72157594485989180/with/361188066/" TargetMode="External"/><Relationship Id="rId4" Type="http://schemas.openxmlformats.org/officeDocument/2006/relationships/hyperlink" Target="http://www.flickr.com/photos/saintmurse/361188066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jmp.org/content/bjmp-december-2011-volume-4-number-4" TargetMode="External"/><Relationship Id="rId5" Type="http://schemas.openxmlformats.org/officeDocument/2006/relationships/hyperlink" Target="http://www.bjmp.org/content/medicine-pictures-purple-urine-bag-syndrome" TargetMode="External"/><Relationship Id="rId4" Type="http://schemas.openxmlformats.org/officeDocument/2006/relationships/hyperlink" Target="http://www.bjmp.org/files/march2009/bjmp0309melarkode3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://www.youtube.com/user/CliniSnips?feature=watc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hyperlink" Target="http://www.youtube.com/watch?v=en5ctZInOyA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s://www.youtube.com/watch?v=en5ctZInOyA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anulyra/sets/983741/with/2210675143/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www.flickr.com/photos/anulyra/221067514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hyperlink" Target="http://creativecommons.org/licenses/by-nd/2.0/deed.en" TargetMode="External"/><Relationship Id="rId4" Type="http://schemas.openxmlformats.org/officeDocument/2006/relationships/hyperlink" Target="http://www.flickr.com/photos/messymind/9048510927/" TargetMode="External"/><Relationship Id="rId9" Type="http://schemas.openxmlformats.org/officeDocument/2006/relationships/hyperlink" Target="http://creativecommons.org/licenses/by-nc-nd/2.0/deed.e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net.gr/main.asp?page=showauthor&amp;personsid=100262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/2.0/deed.en" TargetMode="External"/><Relationship Id="rId4" Type="http://schemas.openxmlformats.org/officeDocument/2006/relationships/hyperlink" Target="http://www.flickr.com/photos/penmachine/150301070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Nanoxyde" TargetMode="External"/><Relationship Id="rId4" Type="http://schemas.openxmlformats.org/officeDocument/2006/relationships/hyperlink" Target="http://commons.wikimedia.org/wiki/File:Nasogastric_intubation_schema.sv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ublicphoto.org/medical-supply/nasogastric-tube/attachment/nasogastric-levin-catheter_3405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Nanoxyde" TargetMode="External"/><Relationship Id="rId4" Type="http://schemas.openxmlformats.org/officeDocument/2006/relationships/hyperlink" Target="http://commons.wikimedia.org/wiki/File:Viasys_corflo_ng_tube_Fr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53563" y="3140968"/>
            <a:ext cx="7163072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Εισαγωγή ρινογαστρικού καθετήρα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Σ. Παρισσόπουλος</a:t>
            </a:r>
            <a:r>
              <a:rPr lang="el-GR" sz="2400" dirty="0"/>
              <a:t>, Ο</a:t>
            </a:r>
            <a:r>
              <a:rPr lang="el-GR" sz="2400" dirty="0" smtClean="0"/>
              <a:t>. Γκοβίνα</a:t>
            </a:r>
            <a:r>
              <a:rPr lang="el-GR" sz="2400" dirty="0"/>
              <a:t>, Μ</a:t>
            </a:r>
            <a:r>
              <a:rPr lang="el-GR" sz="2400" dirty="0" smtClean="0"/>
              <a:t>. Μπουζίκα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Επιλογή καθετήρα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532" y="1412776"/>
            <a:ext cx="8028892" cy="4895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Ο μικρού εύρους καθετήρας προτιμάται για τη διατροφή,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200" dirty="0" smtClean="0"/>
              <a:t>Από σιλικόνη</a:t>
            </a:r>
            <a:r>
              <a:rPr lang="en-GB" sz="2200" dirty="0" smtClean="0"/>
              <a:t> </a:t>
            </a:r>
            <a:r>
              <a:rPr lang="el-GR" sz="2200" dirty="0" smtClean="0"/>
              <a:t>ή </a:t>
            </a:r>
            <a:r>
              <a:rPr lang="en-GB" sz="2200" dirty="0" smtClean="0"/>
              <a:t> </a:t>
            </a:r>
            <a:r>
              <a:rPr lang="el-GR" sz="2200" dirty="0" smtClean="0"/>
              <a:t>πολυουρεθάνη,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200" dirty="0" smtClean="0"/>
              <a:t>Μαλακός και ευέλικτος στο χειρισμό (</a:t>
            </a:r>
            <a:r>
              <a:rPr lang="en-GB" sz="2200" dirty="0" smtClean="0"/>
              <a:t>Best 2007)</a:t>
            </a:r>
            <a:r>
              <a:rPr lang="el-GR" sz="22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Πλέον όλοι οι καθετήρες είναι </a:t>
            </a:r>
            <a:r>
              <a:rPr lang="el-GR" sz="2400" b="1" dirty="0" smtClean="0">
                <a:solidFill>
                  <a:srgbClr val="004B82"/>
                </a:solidFill>
              </a:rPr>
              <a:t>ακτινοσκιεροί,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Εξαρτάται από τον τύπο / είδος της διατροφής,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Εκτιμάται η άνεση και ανοχή του ασθενή.</a:t>
            </a:r>
          </a:p>
        </p:txBody>
      </p:sp>
      <p:sp>
        <p:nvSpPr>
          <p:cNvPr id="8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29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4BBFFD87-2A88-4887-9E44-0B4696AEA587}" type="slidenum">
              <a:rPr lang="el-GR" sz="1400" smtClean="0">
                <a:solidFill>
                  <a:prstClr val="black"/>
                </a:solidFill>
              </a:rPr>
              <a:pPr eaLnBrk="1" hangingPunct="1"/>
              <a:t>9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Προετοιμασία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20000"/>
            </a:pPr>
            <a:r>
              <a:rPr lang="el-GR" sz="2400" b="1" dirty="0" smtClean="0">
                <a:solidFill>
                  <a:srgbClr val="820000"/>
                </a:solidFill>
              </a:rPr>
              <a:t>Ασθενής</a:t>
            </a:r>
            <a:r>
              <a:rPr lang="el-GR" sz="2400" dirty="0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Ενημέρωση του (διαδικασία, λόγος παρέμβασης, συνεργασία ασθενή),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sz="2400" dirty="0" smtClean="0"/>
              <a:t>Τοποθέτηση στη σωστή Θέση (Fowler), οδοντοστοιχίες, έλεγχος στοματικής κοιλότητας.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SzPct val="120000"/>
            </a:pPr>
            <a:r>
              <a:rPr lang="el-GR" sz="2400" b="1" dirty="0" smtClean="0">
                <a:solidFill>
                  <a:srgbClr val="820000"/>
                </a:solidFill>
              </a:rPr>
              <a:t>Νοσηλευτής</a:t>
            </a:r>
            <a:r>
              <a:rPr lang="el-GR" sz="2400" dirty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Πλύσιμο χεριών, πλαστική ποδιά, καθαρά γάντια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Περιβάλλον</a:t>
            </a:r>
            <a:r>
              <a:rPr lang="el-GR" sz="2400" dirty="0" smtClean="0"/>
              <a:t>,</a:t>
            </a:r>
            <a:endParaRPr lang="el-GR" sz="2400" dirty="0"/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Προφύλαξη του ασθενή (αδιάβροχο στη περιοχή του θώρακα &amp; χαρτοβάμβακα),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Σεβασμός ιδιωτικότητας,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/>
              <a:t>Υλικό.</a:t>
            </a:r>
          </a:p>
        </p:txBody>
      </p:sp>
      <p:sp>
        <p:nvSpPr>
          <p:cNvPr id="7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3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43ED03AA-EB57-4C6F-A03E-3333257F6BC6}" type="slidenum">
              <a:rPr lang="el-GR" sz="1400" smtClean="0">
                <a:solidFill>
                  <a:prstClr val="black"/>
                </a:solidFill>
              </a:rPr>
              <a:pPr eaLnBrk="1" hangingPunct="1"/>
              <a:t>10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Υ</a:t>
            </a:r>
            <a:r>
              <a:rPr lang="el-GR" sz="4000" dirty="0" smtClean="0"/>
              <a:t>λικό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06156" y="1340768"/>
            <a:ext cx="4193836" cy="5040560"/>
          </a:xfrm>
        </p:spPr>
        <p:txBody>
          <a:bodyPr>
            <a:noAutofit/>
          </a:bodyPr>
          <a:lstStyle/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Τροχήλατο τρόλεϊ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Καθαρά γάντια, πλαστική ποδιά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Χαρτοβάμβακο και νεφροειδές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Αδιάβροχο τετράγωνο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Ρινογαστρικός καθετήρας  </a:t>
            </a:r>
            <a:r>
              <a:rPr lang="en-GB" sz="2400" dirty="0" smtClean="0"/>
              <a:t>LEVIN No 12-14,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Σύριγγα σίτισης 60 ml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/>
              <a:t>Υδατοδιαλυτή λιπαντική ουσία (</a:t>
            </a:r>
            <a:r>
              <a:rPr lang="en-GB" sz="2400" dirty="0" smtClean="0"/>
              <a:t>K Y jelly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355976" y="1124744"/>
            <a:ext cx="45720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ylocaine spray αν υπάρχουν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οδηγίες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Υποαλλεργική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ταινία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Ψαλίδι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Πώμα (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spigot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ή πίεστρο ή σάκος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συλλογής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Ποτήρι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&amp; καλαμάκι ή σύριγγα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20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ml,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Νερό βρύσης ή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Water For Injection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(εάν υπάρχει η δυνατότητα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Ανεξίτηλος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μαρκαδόρος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Ταινία εξέτασης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ph.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99992" y="1484784"/>
            <a:ext cx="0" cy="4752528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3BB6F2B2-9C9E-4D0A-8715-41F6ACEDB2F9}" type="slidenum">
              <a:rPr lang="el-GR" sz="1400" smtClean="0">
                <a:solidFill>
                  <a:prstClr val="black"/>
                </a:solidFill>
              </a:rPr>
              <a:pPr eaLnBrk="1" hangingPunct="1"/>
              <a:t>11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3328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Τύποι ρινογαστρικών καθετήρων (ΡΓΚ)</a:t>
            </a:r>
            <a:endParaRPr lang="el-GR" dirty="0"/>
          </a:p>
        </p:txBody>
      </p:sp>
      <p:pic>
        <p:nvPicPr>
          <p:cNvPr id="10" name="Picture 2" descr="ρινογαστρικός καθετήρ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7603"/>
            <a:ext cx="3456384" cy="4293645"/>
          </a:xfrm>
          <a:prstGeom prst="snip2DiagRect">
            <a:avLst>
              <a:gd name="adj1" fmla="val 1722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1115616" y="587727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Viasys corflo ng tube Fr8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Nanoxyde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7170" name="Picture 2" descr="ρινογαστρικός καθετήρας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9200"/>
          <a:stretch/>
        </p:blipFill>
        <p:spPr bwMode="auto">
          <a:xfrm>
            <a:off x="4572000" y="1942703"/>
            <a:ext cx="4154581" cy="3574529"/>
          </a:xfrm>
          <a:prstGeom prst="snip2DiagRect">
            <a:avLst>
              <a:gd name="adj1" fmla="val 0"/>
              <a:gd name="adj2" fmla="val 1528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5730356" y="5847655"/>
            <a:ext cx="2053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RYLES NASOGASTRIC TUBE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Gandhi Medical College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blog</a:t>
            </a:r>
          </a:p>
        </p:txBody>
      </p:sp>
      <p:sp>
        <p:nvSpPr>
          <p:cNvPr id="13" name="Rectangle 5"/>
          <p:cNvSpPr/>
          <p:nvPr/>
        </p:nvSpPr>
        <p:spPr>
          <a:xfrm>
            <a:off x="323528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38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1B9D3495-40A5-42E5-B7AA-157B73C58807}" type="slidenum">
              <a:rPr lang="el-GR" sz="1400" smtClean="0">
                <a:solidFill>
                  <a:prstClr val="black"/>
                </a:solidFill>
              </a:rPr>
              <a:pPr eaLnBrk="1" hangingPunct="1"/>
              <a:t>12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pPr marL="838200" indent="-838200" eaLnBrk="1" hangingPunct="1"/>
            <a:r>
              <a:rPr lang="el-GR" sz="4400" b="1" dirty="0" smtClean="0"/>
              <a:t>Εισαγωγή </a:t>
            </a:r>
            <a:r>
              <a:rPr lang="el-GR" sz="4400" dirty="0" smtClean="0"/>
              <a:t>ΡΓΚ </a:t>
            </a:r>
            <a:r>
              <a:rPr lang="el-GR" sz="3600" b="0" dirty="0" smtClean="0"/>
              <a:t>(1 από 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532" y="119675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Καθαρίζετε τους ρώθωνες &amp; ψεκάζετε με xylocaine spray αν υπάρχει ιατρική οδηγία,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Υπολογίζετε το μήκος του σωλήνα (μύτη - λοβός αυτιού - άκρο ξιφοειδούς απόφυσης),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Υγραίνετε το άκρο του καθετήρα με λιπαντική αλοιφή ή νερό (περίπου 20cm),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Εάν υπάρχει οδηγός (</a:t>
            </a:r>
            <a:r>
              <a:rPr lang="en-GB" sz="2400" dirty="0" smtClean="0"/>
              <a:t>guide wire</a:t>
            </a:r>
            <a:r>
              <a:rPr lang="el-GR" sz="2400" dirty="0" smtClean="0"/>
              <a:t>)</a:t>
            </a:r>
            <a:r>
              <a:rPr lang="en-GB" sz="2400" dirty="0" smtClean="0"/>
              <a:t> </a:t>
            </a:r>
            <a:r>
              <a:rPr lang="el-GR" sz="2400" dirty="0" smtClean="0"/>
              <a:t>στον μικρού εύρους καθετήρα, βεβαιωθείτε ότι είναι στη θέση του.</a:t>
            </a:r>
          </a:p>
        </p:txBody>
      </p:sp>
      <p:sp>
        <p:nvSpPr>
          <p:cNvPr id="1741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B12AB5CE-BD59-4A00-A430-5B729C1D9E94}" type="slidenum">
              <a:rPr lang="el-GR" sz="1400" smtClean="0">
                <a:solidFill>
                  <a:prstClr val="black"/>
                </a:solidFill>
              </a:rPr>
              <a:pPr eaLnBrk="1" hangingPunct="1"/>
              <a:t>13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000" y="115200"/>
            <a:ext cx="8229600" cy="1080000"/>
          </a:xfrm>
        </p:spPr>
        <p:txBody>
          <a:bodyPr>
            <a:normAutofit/>
          </a:bodyPr>
          <a:lstStyle/>
          <a:p>
            <a:pPr marL="838200" indent="-838200"/>
            <a:r>
              <a:rPr lang="el-GR" sz="4400" b="1" dirty="0" smtClean="0"/>
              <a:t>Εισαγωγή </a:t>
            </a:r>
            <a:r>
              <a:rPr lang="el-GR" sz="4400" dirty="0" smtClean="0"/>
              <a:t>ΡΓΚ </a:t>
            </a:r>
            <a:r>
              <a:rPr lang="el-GR" sz="3600" b="0" dirty="0" smtClean="0"/>
              <a:t>(2 από 2)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360" y="1268760"/>
            <a:ext cx="853294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Εισάγετε τον καθετήρα ,</a:t>
            </a:r>
          </a:p>
          <a:p>
            <a:pPr marL="800100" lvl="1" indent="-342900">
              <a:lnSpc>
                <a:spcPct val="90000"/>
              </a:lnSpc>
              <a:buFont typeface="Calibri" pitchFamily="34" charset="0"/>
              <a:buChar char="‒"/>
            </a:pPr>
            <a:r>
              <a:rPr lang="el-GR" sz="2400" b="1" dirty="0">
                <a:solidFill>
                  <a:srgbClr val="004B82"/>
                </a:solidFill>
                <a:latin typeface="Calibri"/>
              </a:rPr>
              <a:t>Τα πρώτα 7,5cm του καθετήρα στον ρώθωνα, με κίνηση από μπρος και πίσω,</a:t>
            </a:r>
            <a:endParaRPr lang="en-GB" sz="2400" b="1" dirty="0">
              <a:solidFill>
                <a:srgbClr val="004B82"/>
              </a:solidFill>
              <a:latin typeface="Calibri"/>
            </a:endParaRPr>
          </a:p>
          <a:p>
            <a:pPr marL="800100" lvl="1" indent="-342900">
              <a:lnSpc>
                <a:spcPct val="90000"/>
              </a:lnSpc>
              <a:buFont typeface="Calibri" pitchFamily="34" charset="0"/>
              <a:buChar char="‒"/>
            </a:pPr>
            <a:r>
              <a:rPr lang="el-GR" sz="2400" b="1" dirty="0">
                <a:solidFill>
                  <a:srgbClr val="005800"/>
                </a:solidFill>
                <a:latin typeface="Calibri"/>
              </a:rPr>
              <a:t>Στα 12-20 εκ. ίσως νιώσετε κάποια αντίσταση. Ζητήστε από τον ασθενή να καταπιεί λίγο νερό ενώ προωθείτε τον καθετήρα.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Σε σημεία αναπνευστικής δυσφορίας σταματήστε και αποσύρετε τον καθετήρα,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4416" y="4077072"/>
            <a:ext cx="5364088" cy="215412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Εάν είστε επιτυχής στην προσπάθεια σας, μαρκάρετε τον καθετήρα στο επίπεδο εισαγωγής στη μύτη και ασφαλίστε τον με ταινία ,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/>
              <a:t>Συνδέστε με πώμα ή σάκο συλλογής.</a:t>
            </a:r>
          </a:p>
        </p:txBody>
      </p:sp>
      <p:pic>
        <p:nvPicPr>
          <p:cNvPr id="6146" name="Picture 2" descr="Εισαγωγή ρινογαστρικού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3635896" cy="278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79912" y="6207695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Nasogastric tube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Nursing School skills lab 2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BY-NC-SA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532" y="119675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434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75137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6DC2182-1B4C-4B22-AAC6-5D21950D9768}" type="slidenum">
              <a:rPr lang="el-GR" sz="1400" smtClean="0">
                <a:solidFill>
                  <a:prstClr val="black"/>
                </a:solidFill>
              </a:rPr>
              <a:pPr eaLnBrk="1" hangingPunct="1"/>
              <a:t>14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9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marL="838200" indent="-838200"/>
            <a:r>
              <a:rPr lang="el-GR" sz="3600" b="1" dirty="0" smtClean="0">
                <a:latin typeface="+mn-lt"/>
              </a:rPr>
              <a:t>Επιβεβαίωση της σωστής θέσης του </a:t>
            </a:r>
            <a:r>
              <a:rPr lang="el-GR" sz="3600" dirty="0" smtClean="0"/>
              <a:t>ΡΓΚ </a:t>
            </a:r>
            <a:endParaRPr lang="el-GR" sz="3600" b="1" dirty="0" smtClean="0">
              <a:latin typeface="+mn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29523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l-GR" sz="2400" b="1" dirty="0" smtClean="0">
                <a:solidFill>
                  <a:srgbClr val="004B82"/>
                </a:solidFill>
              </a:rPr>
              <a:t>Η μη σωστή τοποθέτηση </a:t>
            </a:r>
            <a:r>
              <a:rPr lang="el-GR" sz="2400" dirty="0" smtClean="0"/>
              <a:t>μπορεί να οδηγήσει στον θάνατο</a:t>
            </a:r>
            <a:r>
              <a:rPr lang="en-US" sz="2400" dirty="0" smtClean="0"/>
              <a:t>,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l-GR" sz="2400" dirty="0" smtClean="0"/>
              <a:t>Σε μια έρευνα αναφέρονται 11 θάνατοι και μία περίπτωση σοβαρής κάκωσης στη διάρκεια 2 ετών στην Αγγλία.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l-GR" sz="2000" dirty="0" smtClean="0"/>
              <a:t>(National </a:t>
            </a:r>
            <a:r>
              <a:rPr lang="en-GB" sz="2000" dirty="0" smtClean="0"/>
              <a:t>P</a:t>
            </a:r>
            <a:r>
              <a:rPr lang="el-GR" sz="2000" dirty="0" smtClean="0"/>
              <a:t>atient </a:t>
            </a:r>
            <a:r>
              <a:rPr lang="en-GB" sz="2000" dirty="0" smtClean="0"/>
              <a:t>S</a:t>
            </a:r>
            <a:r>
              <a:rPr lang="el-GR" sz="2000" dirty="0" smtClean="0"/>
              <a:t>afety Agency 2005)</a:t>
            </a:r>
          </a:p>
          <a:p>
            <a:pPr algn="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l-GR" sz="2400" dirty="0" smtClean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l-GR" sz="2400" b="1" dirty="0" smtClean="0">
                <a:solidFill>
                  <a:srgbClr val="004B82"/>
                </a:solidFill>
              </a:rPr>
              <a:t>Αναρροφήστε γαστρικό υγρό και ελέγξτε τον βαθμό οξύτητας, δηλαδή το p</a:t>
            </a:r>
            <a:r>
              <a:rPr lang="en-GB" sz="2400" b="1" dirty="0" smtClean="0">
                <a:solidFill>
                  <a:srgbClr val="004B82"/>
                </a:solidFill>
              </a:rPr>
              <a:t>H (&lt;5.5)</a:t>
            </a:r>
            <a:r>
              <a:rPr lang="el-GR" sz="2400" b="1" dirty="0">
                <a:solidFill>
                  <a:srgbClr val="004B82"/>
                </a:solidFill>
              </a:rPr>
              <a:t>,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l-GR" sz="2400" b="1" dirty="0" smtClean="0">
                <a:solidFill>
                  <a:srgbClr val="004B82"/>
                </a:solidFill>
              </a:rPr>
              <a:t>Ραδιολογικός έλεγχος</a:t>
            </a:r>
            <a:r>
              <a:rPr lang="en-US" sz="2400" b="1" dirty="0" smtClean="0">
                <a:solidFill>
                  <a:srgbClr val="004B82"/>
                </a:solidFill>
              </a:rPr>
              <a:t>.</a:t>
            </a:r>
            <a:endParaRPr lang="el-GR" sz="2400" b="1" dirty="0" smtClean="0">
              <a:solidFill>
                <a:srgbClr val="004B82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l-GR" sz="24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l-GR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l-GR" sz="2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l-GR" sz="2400" dirty="0" smtClean="0"/>
          </a:p>
        </p:txBody>
      </p:sp>
      <p:sp>
        <p:nvSpPr>
          <p:cNvPr id="9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004" y="4921210"/>
            <a:ext cx="8424936" cy="1200329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>
              <a:buClr>
                <a:prstClr val="black"/>
              </a:buClr>
            </a:pPr>
            <a:r>
              <a:rPr lang="el-GR" sz="2400" b="1" dirty="0">
                <a:solidFill>
                  <a:srgbClr val="820000"/>
                </a:solidFill>
                <a:latin typeface="Calibri"/>
              </a:rPr>
              <a:t>ΠΡΟΣΟΧΗ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Δεν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προτείνεται η εισαγωγή αέρος για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δημιουργία στροβιλισμού και ακρόαση του στη περιοχή του επιγαστρίου με στηθοσκόπιο!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5879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(National patient safety Agency NPSA 2008)</a:t>
            </a:r>
          </a:p>
        </p:txBody>
      </p:sp>
      <p:sp>
        <p:nvSpPr>
          <p:cNvPr id="1945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4BC3C337-4EF6-4163-BEC7-833E3D18939E}" type="slidenum">
              <a:rPr lang="el-GR" sz="1400" smtClean="0">
                <a:solidFill>
                  <a:prstClr val="black"/>
                </a:solidFill>
              </a:rPr>
              <a:pPr eaLnBrk="1" hangingPunct="1"/>
              <a:t>15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672" y="0"/>
            <a:ext cx="8229600" cy="908720"/>
          </a:xfrm>
        </p:spPr>
        <p:txBody>
          <a:bodyPr/>
          <a:lstStyle/>
          <a:p>
            <a:r>
              <a:rPr lang="el-GR" dirty="0" smtClean="0"/>
              <a:t>Ακτινογραφία θώρακος</a:t>
            </a:r>
            <a:endParaRPr lang="el-GR" dirty="0"/>
          </a:p>
        </p:txBody>
      </p:sp>
      <p:pic>
        <p:nvPicPr>
          <p:cNvPr id="20483" name="Picture 5" descr="Ακτινογραφία θώρακος ασθενή με ρινογαστρικό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19" y="1081672"/>
            <a:ext cx="6527963" cy="489597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Βέλος προς τα επάνω"/>
          <p:cNvSpPr/>
          <p:nvPr/>
        </p:nvSpPr>
        <p:spPr>
          <a:xfrm rot="16721441">
            <a:off x="6843126" y="4359703"/>
            <a:ext cx="783183" cy="2790869"/>
          </a:xfrm>
          <a:prstGeom prst="upArrow">
            <a:avLst/>
          </a:prstGeom>
          <a:solidFill>
            <a:srgbClr val="004B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004" y="845769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9020" y="6027003"/>
            <a:ext cx="5268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Fig: 3 (CR-1822)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Capt Gary Chow, Katerina Achilleos and Col Hem Goshai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«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 tooltip="Medicine in Pictures: Purple Urine Bag Syndrome "/>
              </a:rPr>
              <a:t>MEDICINE IN PICTURES: PURPLE URINE BAG SYNDROME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»,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British Journal of Medical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Practitioners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December 2011, Volume 4, No. 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048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76256" y="640584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5FFB277-C947-4DDA-A035-958485F2C4BE}" type="slidenum">
              <a:rPr lang="el-GR" sz="1400" smtClean="0">
                <a:solidFill>
                  <a:prstClr val="black"/>
                </a:solidFill>
              </a:rPr>
              <a:pPr eaLnBrk="1" hangingPunct="1"/>
              <a:t>16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38200" indent="-838200" eaLnBrk="1" hangingPunct="1"/>
            <a:r>
              <a:rPr lang="el-GR" dirty="0" smtClean="0"/>
              <a:t>Φροντίδα ασθενή και καταγραφή</a:t>
            </a:r>
          </a:p>
        </p:txBody>
      </p:sp>
      <p:sp>
        <p:nvSpPr>
          <p:cNvPr id="7" name="Rectangle 5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91640" y="1484784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Περιποίηση ρωθώνων και παρακολούθηση για τραυματισμό,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Φροντίδα στοματικής κοιλότητας,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Εκτίμηση της γενικής κατάστασης του ασθενή (ισοζύγιο υγρών),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Ενημέρωση λογοδοσίας</a:t>
            </a:r>
          </a:p>
          <a:p>
            <a:pPr lvl="1"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ώρα τοποθέτησης, αντίδραση του ασθενή,</a:t>
            </a:r>
          </a:p>
          <a:p>
            <a:pPr lvl="1"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μέγεθος και είδος καθετήρα,</a:t>
            </a:r>
          </a:p>
          <a:p>
            <a:pPr lvl="1"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απόσταση προώθησης καθετήρα σε εκατοστά [70εκ],</a:t>
            </a:r>
          </a:p>
          <a:p>
            <a:pPr lvl="1"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μέτρηση της οξύτητας του γαστρικού περιεχομένου (</a:t>
            </a:r>
            <a:r>
              <a:rPr lang="en-US" sz="2400" b="1" dirty="0" smtClean="0">
                <a:solidFill>
                  <a:srgbClr val="820000"/>
                </a:solidFill>
              </a:rPr>
              <a:t>pH</a:t>
            </a:r>
            <a:r>
              <a:rPr lang="el-GR" sz="2400" b="1" dirty="0" smtClean="0">
                <a:solidFill>
                  <a:srgbClr val="820000"/>
                </a:solidFill>
              </a:rPr>
              <a:t>)</a:t>
            </a:r>
            <a:r>
              <a:rPr lang="en-GB" sz="2400" b="1" dirty="0" smtClean="0">
                <a:solidFill>
                  <a:srgbClr val="820000"/>
                </a:solidFill>
              </a:rPr>
              <a:t>.</a:t>
            </a:r>
            <a:endParaRPr lang="el-GR" sz="2400" b="1" dirty="0" smtClean="0">
              <a:solidFill>
                <a:srgbClr val="820000"/>
              </a:solidFill>
            </a:endParaRPr>
          </a:p>
        </p:txBody>
      </p:sp>
      <p:sp>
        <p:nvSpPr>
          <p:cNvPr id="2355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9B95E011-A224-474D-B58F-EA31D6CC6D83}" type="slidenum">
              <a:rPr lang="el-GR" sz="1400" smtClean="0">
                <a:solidFill>
                  <a:prstClr val="black"/>
                </a:solidFill>
              </a:rPr>
              <a:pPr eaLnBrk="1" hangingPunct="1"/>
              <a:t>17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l-GR" sz="4000" dirty="0" smtClean="0"/>
              <a:t>Αφαίρεση </a:t>
            </a:r>
            <a:r>
              <a:rPr lang="el-GR" dirty="0" smtClean="0"/>
              <a:t>καθετήρα</a:t>
            </a:r>
            <a:endParaRPr lang="el-GR" sz="4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59532" y="1196752"/>
            <a:ext cx="8604956" cy="5040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/>
              <a:t>Ξ</a:t>
            </a:r>
            <a:r>
              <a:rPr lang="el-GR" sz="2400" dirty="0" smtClean="0"/>
              <a:t>επλύνετε το ΡΓΚ με νερό βρύσης ή αποστειρωμένο νερό (</a:t>
            </a:r>
            <a:r>
              <a:rPr lang="en-US" sz="2400" dirty="0" smtClean="0"/>
              <a:t>WFI</a:t>
            </a:r>
            <a:r>
              <a:rPr lang="en-GB" sz="2400" dirty="0" smtClean="0"/>
              <a:t>)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Κλείστε τον σωλήνα,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Αφαιρέστε τον λευκοπλάστη από τη μύτη του ασθενή,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/>
              <a:t>Φ</a:t>
            </a:r>
            <a:r>
              <a:rPr lang="el-GR" sz="2400" dirty="0" smtClean="0"/>
              <a:t>ορέστε γάντια - αφαιρέστε τον ΡΓΚ με ήπιες κινήσεις, κρατώντας τον με χαρτοβάμβακα,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Βαθιά αναπνοή - εκπνοή </a:t>
            </a:r>
            <a:r>
              <a:rPr lang="el-GR" sz="2400" b="1" dirty="0" smtClean="0"/>
              <a:t>αργή</a:t>
            </a:r>
            <a:r>
              <a:rPr lang="el-GR" sz="2400" dirty="0" smtClean="0"/>
              <a:t>  + αφαίρεση ΡΓΚ + κάλυψη με γάντι + απομάκρυνση,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Καθαρίστε τη ρινική κοιλότητα,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Δώστε στον ασθενή τροφή +νερό ανάλογα με τις οδηγίες,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Καταγράψτε τη διαδικασία.</a:t>
            </a:r>
          </a:p>
        </p:txBody>
      </p:sp>
      <p:sp>
        <p:nvSpPr>
          <p:cNvPr id="2457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1261F3B-9950-4533-8F1E-70D965A96F0E}" type="slidenum">
              <a:rPr lang="el-GR" sz="1400" smtClean="0">
                <a:solidFill>
                  <a:prstClr val="black"/>
                </a:solidFill>
              </a:rPr>
              <a:pPr eaLnBrk="1" hangingPunct="1"/>
              <a:t>18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Παθολογική Νοσηλευτική Ι</a:t>
            </a:r>
            <a:br>
              <a:rPr lang="el-GR" dirty="0" smtClean="0"/>
            </a:br>
            <a:r>
              <a:rPr lang="el-GR" dirty="0" smtClean="0"/>
              <a:t>Εργαστήριο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7340" y="15567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40" y="2204864"/>
            <a:ext cx="8424936" cy="4032448"/>
          </a:xfrm>
          <a:ln>
            <a:solidFill>
              <a:srgbClr val="004A8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Γ’ Χειμερινό Εξάμηνο</a:t>
            </a:r>
            <a:r>
              <a:rPr lang="en-US" sz="2400" b="1" dirty="0" smtClean="0"/>
              <a:t> </a:t>
            </a:r>
            <a:r>
              <a:rPr lang="el-GR" sz="2400" b="1" dirty="0" smtClean="0"/>
              <a:t>2012-2013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Τμήμα Νοσηλευτικής, ΤΕΙ Αθήνας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Το Εργαστήριο Διδάσκεται Σε Ομάδες 20 Ατόμων Από Τους Εξής Καθηγητές</a:t>
            </a:r>
            <a:r>
              <a:rPr lang="el-GR" sz="2400" dirty="0" smtClean="0"/>
              <a:t>:</a:t>
            </a:r>
            <a:endParaRPr lang="en-US" sz="2400" smtClean="0"/>
          </a:p>
          <a:p>
            <a:pPr marL="0" indent="0" algn="ctr">
              <a:spcBef>
                <a:spcPts val="3600"/>
              </a:spcBef>
              <a:buNone/>
            </a:pPr>
            <a:endParaRPr lang="el-GR" sz="24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Ο.</a:t>
            </a:r>
            <a:r>
              <a:rPr lang="en-US" sz="2400" dirty="0"/>
              <a:t> </a:t>
            </a:r>
            <a:r>
              <a:rPr lang="el-GR" sz="2400" dirty="0"/>
              <a:t>Γκοβίνα, Χ.</a:t>
            </a:r>
            <a:r>
              <a:rPr lang="en-US" sz="2400" dirty="0"/>
              <a:t> </a:t>
            </a:r>
            <a:r>
              <a:rPr lang="el-GR" sz="2400" dirty="0"/>
              <a:t>Τσίου, Σ.</a:t>
            </a:r>
            <a:r>
              <a:rPr lang="en-US" sz="2400" dirty="0"/>
              <a:t> </a:t>
            </a:r>
            <a:r>
              <a:rPr lang="el-GR" sz="2400" dirty="0"/>
              <a:t>Παρισσόπουλος, Μ.</a:t>
            </a:r>
            <a:r>
              <a:rPr lang="en-US" sz="2400" dirty="0"/>
              <a:t> </a:t>
            </a:r>
            <a:r>
              <a:rPr lang="el-GR" sz="2400" dirty="0"/>
              <a:t>Μπουζίκα,</a:t>
            </a:r>
            <a:endParaRPr lang="en-US" sz="24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/>
              <a:t> Θ.</a:t>
            </a:r>
            <a:r>
              <a:rPr lang="en-US" sz="2400" dirty="0"/>
              <a:t> </a:t>
            </a:r>
            <a:r>
              <a:rPr lang="el-GR" sz="2400" dirty="0"/>
              <a:t>Στρουμπούκη, Γ.</a:t>
            </a:r>
            <a:r>
              <a:rPr lang="en-US" sz="2400" dirty="0"/>
              <a:t> </a:t>
            </a:r>
            <a:r>
              <a:rPr lang="el-GR" sz="2400" dirty="0"/>
              <a:t>Τουλιά</a:t>
            </a:r>
            <a:r>
              <a:rPr lang="en-US" sz="2400" dirty="0"/>
              <a:t>, </a:t>
            </a:r>
            <a:r>
              <a:rPr lang="el-GR" sz="2400" dirty="0"/>
              <a:t>Β.</a:t>
            </a:r>
            <a:r>
              <a:rPr lang="en-US" sz="2400" dirty="0"/>
              <a:t> </a:t>
            </a:r>
            <a:r>
              <a:rPr lang="el-GR" sz="2400" dirty="0"/>
              <a:t>Κουτσοπούλου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διαδικασία με εικόνες &amp; βίντεο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26" name="Picture 2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25845" cy="20162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11" y="1281383"/>
            <a:ext cx="2720799" cy="20036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04" y="1287905"/>
            <a:ext cx="2725845" cy="1998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716091" cy="1998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47" y="3347499"/>
            <a:ext cx="2710055" cy="19998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ικόνα από τη διαδικασία εισαγωγής ρινογαστρικού καθετήρ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04" y="3356993"/>
            <a:ext cx="2663185" cy="19903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karam2\Desktop\Photo-Video-Film2-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09" y="5686840"/>
            <a:ext cx="340502" cy="3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179181" y="5658010"/>
            <a:ext cx="264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  <a:hlinkClick r:id="rId9"/>
              </a:rPr>
              <a:t>Nasogastric tube insertion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3808" y="607000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Nasogastric tube insertion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2"/>
              </a:rPr>
              <a:t>CliniSnips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Creative Commons licensing - attribution, non-commercial, share-alike</a:t>
            </a:r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568926"/>
            <a:ext cx="1600483" cy="152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A1AD4B27-9521-46E2-AB91-2E197738C7B5}" type="slidenum">
              <a:rPr lang="el-GR" sz="1400" smtClean="0">
                <a:solidFill>
                  <a:prstClr val="black"/>
                </a:solidFill>
              </a:rPr>
              <a:pPr eaLnBrk="1" hangingPunct="1"/>
              <a:t>19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Ασθενείς με καθετήρα</a:t>
            </a:r>
            <a:endParaRPr lang="el-GR" dirty="0"/>
          </a:p>
        </p:txBody>
      </p:sp>
      <p:pic>
        <p:nvPicPr>
          <p:cNvPr id="8195" name="Picture 3" descr="Ασθενής με ρινογαστρικό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398" y="1745689"/>
            <a:ext cx="3870682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5576" y="5847655"/>
            <a:ext cx="263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Dad's Journey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Sherri Abendroth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8194" name="Picture 2" descr="Ασθενής με καθετήρ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62" y="2060848"/>
            <a:ext cx="403977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60032" y="5734997"/>
            <a:ext cx="3225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gbutton gtube g-tube g-button gastrostomy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Children's Hospital (multiple visits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)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65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CDEAB19-48B5-48C1-941D-C632046D5354}" type="slidenum">
              <a:rPr lang="el-GR" sz="1400" smtClean="0">
                <a:solidFill>
                  <a:prstClr val="black"/>
                </a:solidFill>
              </a:rPr>
              <a:pPr eaLnBrk="1" hangingPunct="1"/>
              <a:t>20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92080" y="1268760"/>
            <a:ext cx="227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Γαστροστομία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899592" y="1196752"/>
            <a:ext cx="232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Ρινογαστρικός</a:t>
            </a:r>
            <a:endParaRPr lang="el-G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 smtClean="0"/>
              <a:t>Νοσηλευτική παρακολούθηση </a:t>
            </a:r>
            <a:r>
              <a:rPr lang="el-GR" sz="3200" b="0" dirty="0" smtClean="0"/>
              <a:t>(1 από 2)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Παρακολουθείτε τον ασθενή για οποιαδήποτε μεταβολή της κατάστασης του ή δυσχέρεια, ενημερώνετε σχετικά ασθενή και συγγενείς,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004B82"/>
                </a:solidFill>
              </a:rPr>
              <a:t>ΖΣ</a:t>
            </a:r>
            <a:r>
              <a:rPr lang="el-GR" sz="2400" dirty="0" smtClean="0">
                <a:solidFill>
                  <a:srgbClr val="004B82"/>
                </a:solidFill>
              </a:rPr>
              <a:t> </a:t>
            </a:r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rgbClr val="004B82"/>
                </a:solidFill>
              </a:rPr>
              <a:t>ισοζύγιο υγρών</a:t>
            </a:r>
            <a:r>
              <a:rPr lang="el-GR" sz="2400" dirty="0" smtClean="0"/>
              <a:t>, βιοχημικός έλεγχος, ουρία, άζωτο, ούρα για σάκχαρο + οξόνη,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Καταγραφή </a:t>
            </a:r>
            <a:r>
              <a:rPr lang="el-GR" sz="2400" b="1" dirty="0" smtClean="0">
                <a:solidFill>
                  <a:srgbClr val="004B82"/>
                </a:solidFill>
              </a:rPr>
              <a:t>διαρροϊκών </a:t>
            </a:r>
            <a:r>
              <a:rPr lang="el-GR" sz="2400" dirty="0" smtClean="0"/>
              <a:t>επεισοδίων ή </a:t>
            </a:r>
            <a:r>
              <a:rPr lang="el-GR" sz="2400" b="1" dirty="0" smtClean="0">
                <a:solidFill>
                  <a:srgbClr val="004B82"/>
                </a:solidFill>
              </a:rPr>
              <a:t>εμετών,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Έλεγχος χρόνου αποβολής, πρώτων αερίων (μετά το χειρουργείο),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Έκπλυση ΓΣΚ με νερό πριν &amp; μετά τη σίτιση και χορήγηση φαρμάκων, αλλαγή συσκευής χορήγησης / 24</a:t>
            </a:r>
            <a:r>
              <a:rPr lang="en-GB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ώρες,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Αναρρόφηση γαστρικού περιεχόμενου πριν τη σίτιση και επιβεβαίωση της σωστής θέσης του καθετήρα (</a:t>
            </a:r>
            <a:r>
              <a:rPr lang="en-GB" sz="2400" b="1" dirty="0" smtClean="0">
                <a:solidFill>
                  <a:srgbClr val="820000"/>
                </a:solidFill>
              </a:rPr>
              <a:t>pH</a:t>
            </a:r>
            <a:r>
              <a:rPr lang="el-GR" sz="2400" b="1" dirty="0" smtClean="0">
                <a:solidFill>
                  <a:srgbClr val="820000"/>
                </a:solidFill>
              </a:rPr>
              <a:t> κάθε 24 ώρες)</a:t>
            </a:r>
            <a:r>
              <a:rPr lang="el-GR" sz="2400" dirty="0">
                <a:solidFill>
                  <a:srgbClr val="820000"/>
                </a:solidFill>
              </a:rPr>
              <a:t>.</a:t>
            </a:r>
            <a:endParaRPr lang="el-GR" sz="2400" b="1" dirty="0" smtClean="0">
              <a:solidFill>
                <a:srgbClr val="82000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867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1DFC94F6-02FA-4CEB-BCC1-8FC498297047}" type="slidenum">
              <a:rPr lang="el-GR" sz="1400" smtClean="0">
                <a:solidFill>
                  <a:prstClr val="black"/>
                </a:solidFill>
              </a:rPr>
              <a:pPr eaLnBrk="1" hangingPunct="1"/>
              <a:t>21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 smtClean="0"/>
              <a:t>Νοσηλευτική παρακολούθηση </a:t>
            </a:r>
            <a:r>
              <a:rPr lang="el-GR" sz="3200" b="0" dirty="0" smtClean="0"/>
              <a:t>(2 από 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2400"/>
              </a:spcAft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Γαστροστομία, νηστιδοστομία :</a:t>
            </a:r>
          </a:p>
          <a:p>
            <a:pPr lvl="1" indent="-4572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Καθημερινή περιποίηση στομίου &amp; δέρματος, αλλαγή επιθέματος (εάν ενδείκνυται),</a:t>
            </a:r>
          </a:p>
          <a:p>
            <a:pPr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4B82"/>
                </a:solidFill>
              </a:rPr>
              <a:t>Προσοχή</a:t>
            </a:r>
            <a:r>
              <a:rPr lang="el-GR" sz="2400" dirty="0" smtClean="0"/>
              <a:t> για :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Αφαίρεση του καθετήρα,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Διαφυγή περιεχομένου,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Απόφραξη καθετήρα,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Συστροφή εντέρου,</a:t>
            </a:r>
          </a:p>
          <a:p>
            <a:pPr lvl="2" indent="-338138" eaLnBrk="1" hangingPunct="1">
              <a:lnSpc>
                <a:spcPct val="90000"/>
              </a:lnSpc>
              <a:spcAft>
                <a:spcPts val="1200"/>
              </a:spcAft>
              <a:buClr>
                <a:srgbClr val="004B82"/>
              </a:buClr>
              <a:buFont typeface="Calibri" pitchFamily="34" charset="0"/>
              <a:buChar char="‒"/>
            </a:pPr>
            <a:r>
              <a:rPr lang="el-GR" dirty="0" smtClean="0"/>
              <a:t>Αλλαγή συσκευής χορήγησης σίτισης κάθε </a:t>
            </a:r>
            <a:r>
              <a:rPr lang="el-GR" b="1" dirty="0" smtClean="0">
                <a:solidFill>
                  <a:srgbClr val="004B82"/>
                </a:solidFill>
              </a:rPr>
              <a:t>12 ώρες.</a:t>
            </a:r>
            <a:endParaRPr lang="en-US" sz="2800" b="1" dirty="0" smtClean="0">
              <a:solidFill>
                <a:srgbClr val="004B8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9552" y="1700808"/>
            <a:ext cx="4320480" cy="0"/>
          </a:xfrm>
          <a:prstGeom prst="line">
            <a:avLst/>
          </a:prstGeom>
          <a:ln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209758D1-6F25-4946-82F6-36371FCC4AD8}" type="slidenum">
              <a:rPr lang="el-GR" sz="1400" smtClean="0">
                <a:solidFill>
                  <a:prstClr val="black"/>
                </a:solidFill>
              </a:rPr>
              <a:pPr eaLnBrk="1" hangingPunct="1"/>
              <a:t>22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Βιβλιογραφία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GB" sz="2400" dirty="0" smtClean="0"/>
              <a:t>Best C (2007) Nasogastric tube insertion in adults who require enteral feeding. Nursing standard 21 (40), 39-43.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GB" sz="2400" dirty="0" smtClean="0"/>
              <a:t>Best C (2005). Caring for the patient with a nasogastric tube. Nursing Standard, </a:t>
            </a:r>
            <a:r>
              <a:rPr lang="en-GB" sz="2400" b="1" dirty="0" smtClean="0"/>
              <a:t>20</a:t>
            </a:r>
            <a:r>
              <a:rPr lang="en-GB" sz="2400" dirty="0" smtClean="0"/>
              <a:t>(3), 59–65.</a:t>
            </a:r>
          </a:p>
          <a:p>
            <a:pPr lvl="0">
              <a:lnSpc>
                <a:spcPct val="80000"/>
              </a:lnSpc>
              <a:spcBef>
                <a:spcPts val="1800"/>
              </a:spcBef>
            </a:pPr>
            <a:r>
              <a:rPr lang="en-GB" sz="2400" dirty="0" smtClean="0"/>
              <a:t>Docherty D and McCallum J (2009) Foundation Clinical Nursing Skills. Oxford University Press, Oxford</a:t>
            </a:r>
            <a:endParaRPr lang="el-GR" sz="2400" dirty="0" smtClean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GB" sz="2400" dirty="0" smtClean="0"/>
              <a:t>Endacott et al (2009) Clinical nursing skills, core and Advanced, University Oxford Press.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Ignatavicious, Workman (2008) </a:t>
            </a:r>
            <a:r>
              <a:rPr lang="el-GR" sz="2400" dirty="0" smtClean="0"/>
              <a:t>Παθολογική Χειρουργική Νοσηλευτική. Κριτική σκέψη για συνεργατική φροντίδα (Επ. Ελ. Έκδοσης Βασιλειάδου Α), Εκδόσεις ΒΗΤΑ, Αθήνα.</a:t>
            </a:r>
            <a:endParaRPr lang="el-GR" sz="2400" u="sng" dirty="0" smtClean="0"/>
          </a:p>
          <a:p>
            <a:pPr lvl="0">
              <a:spcBef>
                <a:spcPts val="1200"/>
              </a:spcBef>
            </a:pPr>
            <a:r>
              <a:rPr lang="en-GB" sz="2400" dirty="0" smtClean="0">
                <a:hlinkClick r:id="rId2"/>
              </a:rPr>
              <a:t>Lynn</a:t>
            </a:r>
            <a:r>
              <a:rPr lang="en-GB" sz="2400" dirty="0" smtClean="0"/>
              <a:t> P</a:t>
            </a:r>
            <a:r>
              <a:rPr lang="el-GR" sz="2400" dirty="0" smtClean="0"/>
              <a:t>. (2012) Κλινικές νοσηλευτικές δεξιότητες και νοσηλευτική διεργασία Έγχρωμος άτλας. Ιατρικές Εκδόσεις Π. Χ. Πασχαλίδης, Αθήνα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9532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174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6CE2408B-2458-4EFD-B163-11D46BB82143}" type="slidenum">
              <a:rPr lang="el-GR" sz="1400" smtClean="0">
                <a:solidFill>
                  <a:prstClr val="black"/>
                </a:solidFill>
              </a:rPr>
              <a:pPr eaLnBrk="1" hangingPunct="1"/>
              <a:t>23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Στυλιανός Παρισσόπουλος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</a:t>
            </a:r>
            <a:r>
              <a:rPr lang="en-US" sz="2000" dirty="0" smtClean="0"/>
              <a:t>3</a:t>
            </a:r>
            <a:r>
              <a:rPr lang="el-GR" sz="2000" dirty="0" smtClean="0"/>
              <a:t>. </a:t>
            </a:r>
            <a:r>
              <a:rPr lang="el-GR" sz="2000" dirty="0"/>
              <a:t>Στυλιανός Παρισσόπουλος. </a:t>
            </a:r>
            <a:r>
              <a:rPr lang="el-GR" sz="2000" dirty="0" smtClean="0"/>
              <a:t>«Παθολογική Νοσηλευτική Ι (Ε). Ενότητα 5</a:t>
            </a:r>
            <a:r>
              <a:rPr lang="en-US" sz="2000" dirty="0" smtClean="0"/>
              <a:t>:</a:t>
            </a:r>
            <a:r>
              <a:rPr lang="el-GR" sz="2000" dirty="0"/>
              <a:t> Εισαγωγή ρινογαστρικού </a:t>
            </a:r>
            <a:r>
              <a:rPr lang="el-GR" sz="2000" dirty="0" smtClean="0"/>
              <a:t>καθετήρα».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0" tIns="0" rIns="0" bIns="0" anchor="ctr"/>
          <a:lstStyle/>
          <a:p>
            <a:pPr eaLnBrk="1" hangingPunct="1"/>
            <a:r>
              <a:rPr lang="el-GR" dirty="0" smtClean="0"/>
              <a:t>Εκπαιδευτικοί στόχοι μαθήματος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Περιγραφή και κατανόηση σχετικής θεωρίας: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Τύποι ρινογαστρικού καθετήρα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ενδείξεις εισαγωγής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Έλεγχος θέσης μετά την εισαγωγή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Πιθανές επιπλοκές, αναγνώριση &amp; αντιμετώπιση</a:t>
            </a:r>
            <a:r>
              <a:rPr lang="en-US" sz="2400" dirty="0"/>
              <a:t>.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Ορθή επιλογή και χρήση υλικού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εκμάθηση της διαδικασίας</a:t>
            </a:r>
            <a:r>
              <a:rPr lang="en-US" sz="2400" dirty="0" smtClean="0"/>
              <a:t> </a:t>
            </a:r>
            <a:r>
              <a:rPr lang="el-GR" sz="2400" dirty="0" smtClean="0"/>
              <a:t>και εκτέλεση υπό επίβλεψη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Δομή μαθήματος</a:t>
            </a:r>
          </a:p>
        </p:txBody>
      </p:sp>
      <p:sp>
        <p:nvSpPr>
          <p:cNvPr id="7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1216" y="2356344"/>
            <a:ext cx="4356484" cy="216024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b="1" dirty="0" smtClean="0">
                <a:solidFill>
                  <a:srgbClr val="820000"/>
                </a:solidFill>
              </a:rPr>
              <a:t>Εισαγωγή ρινογαστρικού καθετήρα (ΡΓΚ)</a:t>
            </a:r>
            <a:r>
              <a:rPr lang="en-US" sz="2800" b="1" dirty="0" smtClean="0">
                <a:solidFill>
                  <a:srgbClr val="820000"/>
                </a:solidFill>
              </a:rPr>
              <a:t>,</a:t>
            </a:r>
            <a:endParaRPr lang="el-GR" sz="28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sz="2800" b="1" dirty="0" smtClean="0">
                <a:solidFill>
                  <a:srgbClr val="004B82"/>
                </a:solidFill>
              </a:rPr>
              <a:t>Επίδειξη διαδικασίας</a:t>
            </a:r>
            <a:r>
              <a:rPr lang="en-US" sz="2800" b="1" dirty="0" smtClean="0">
                <a:solidFill>
                  <a:srgbClr val="004B82"/>
                </a:solidFill>
              </a:rPr>
              <a:t>,</a:t>
            </a:r>
            <a:endParaRPr lang="el-GR" sz="2800" b="1" dirty="0" smtClean="0">
              <a:solidFill>
                <a:srgbClr val="004B82"/>
              </a:solidFill>
            </a:endParaRPr>
          </a:p>
          <a:p>
            <a:pPr eaLnBrk="1" hangingPunct="1"/>
            <a:r>
              <a:rPr lang="el-GR" sz="2800" b="1" dirty="0" smtClean="0">
                <a:solidFill>
                  <a:srgbClr val="820000"/>
                </a:solidFill>
              </a:rPr>
              <a:t>Άσκηση φοιτητών</a:t>
            </a:r>
            <a:r>
              <a:rPr lang="en-US" sz="2800" b="1" dirty="0" smtClean="0">
                <a:solidFill>
                  <a:srgbClr val="820000"/>
                </a:solidFill>
              </a:rPr>
              <a:t>.</a:t>
            </a:r>
            <a:endParaRPr lang="el-GR" sz="2800" b="1" dirty="0" smtClean="0">
              <a:solidFill>
                <a:srgbClr val="820000"/>
              </a:solidFill>
            </a:endParaRPr>
          </a:p>
        </p:txBody>
      </p:sp>
      <p:pic>
        <p:nvPicPr>
          <p:cNvPr id="2050" name="Picture 2" descr="ασθενής με ρινογαστρικό καθετήρ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8760"/>
            <a:ext cx="3718923" cy="24754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2839" y="4869160"/>
            <a:ext cx="29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Keeping up the spirit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Derek K. Miller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6146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7FA4409-151E-4572-969C-00562F5F839C}" type="slidenum">
              <a:rPr lang="el-GR" sz="1400" smtClean="0">
                <a:solidFill>
                  <a:prstClr val="black"/>
                </a:solidFill>
              </a:rPr>
              <a:pPr eaLnBrk="1" hangingPunct="1"/>
              <a:t>3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Εισαγωγή ρινογαστρικού καθετήρα</a:t>
            </a:r>
          </a:p>
        </p:txBody>
      </p:sp>
      <p:grpSp>
        <p:nvGrpSpPr>
          <p:cNvPr id="4" name="Group 3" descr=" ανατομία ανθρώπου σχετικό με την εισαγωγή ρινογαστρικού καθετήρα"/>
          <p:cNvGrpSpPr/>
          <p:nvPr/>
        </p:nvGrpSpPr>
        <p:grpSpPr>
          <a:xfrm>
            <a:off x="543593" y="1383059"/>
            <a:ext cx="7028457" cy="5105080"/>
            <a:chOff x="457586" y="1596391"/>
            <a:chExt cx="7028457" cy="51050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596391"/>
              <a:ext cx="3024336" cy="51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Ομάδα 1"/>
            <p:cNvGrpSpPr/>
            <p:nvPr/>
          </p:nvGrpSpPr>
          <p:grpSpPr>
            <a:xfrm>
              <a:off x="457586" y="1930683"/>
              <a:ext cx="7028457" cy="3066524"/>
              <a:chOff x="457586" y="1930683"/>
              <a:chExt cx="7028457" cy="3066524"/>
            </a:xfrm>
          </p:grpSpPr>
          <p:sp>
            <p:nvSpPr>
              <p:cNvPr id="7173" name="Text Box 6"/>
              <p:cNvSpPr txBox="1">
                <a:spLocks noChangeArrowheads="1"/>
              </p:cNvSpPr>
              <p:nvPr/>
            </p:nvSpPr>
            <p:spPr bwMode="auto">
              <a:xfrm>
                <a:off x="5652542" y="1930683"/>
                <a:ext cx="1753878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ρινοφάρυγγας</a:t>
                </a:r>
              </a:p>
            </p:txBody>
          </p:sp>
          <p:sp>
            <p:nvSpPr>
              <p:cNvPr id="7174" name="Text Box 7"/>
              <p:cNvSpPr txBox="1">
                <a:spLocks noChangeArrowheads="1"/>
              </p:cNvSpPr>
              <p:nvPr/>
            </p:nvSpPr>
            <p:spPr bwMode="auto">
              <a:xfrm>
                <a:off x="5652542" y="2772083"/>
                <a:ext cx="1655762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οισοφάγος</a:t>
                </a:r>
              </a:p>
            </p:txBody>
          </p:sp>
          <p:sp>
            <p:nvSpPr>
              <p:cNvPr id="7175" name="Text Box 8"/>
              <p:cNvSpPr txBox="1">
                <a:spLocks noChangeArrowheads="1"/>
              </p:cNvSpPr>
              <p:nvPr/>
            </p:nvSpPr>
            <p:spPr bwMode="auto">
              <a:xfrm>
                <a:off x="6190643" y="4597097"/>
                <a:ext cx="1295400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στομάχι</a:t>
                </a:r>
              </a:p>
            </p:txBody>
          </p:sp>
          <p:sp>
            <p:nvSpPr>
              <p:cNvPr id="7176" name="Text Box 9"/>
              <p:cNvSpPr txBox="1">
                <a:spLocks noChangeArrowheads="1"/>
              </p:cNvSpPr>
              <p:nvPr/>
            </p:nvSpPr>
            <p:spPr bwMode="auto">
              <a:xfrm>
                <a:off x="457586" y="2130738"/>
                <a:ext cx="1342162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καθετήρας</a:t>
                </a:r>
              </a:p>
            </p:txBody>
          </p:sp>
          <p:sp>
            <p:nvSpPr>
              <p:cNvPr id="7177" name="Line 10"/>
              <p:cNvSpPr>
                <a:spLocks noChangeShapeType="1"/>
              </p:cNvSpPr>
              <p:nvPr/>
            </p:nvSpPr>
            <p:spPr bwMode="auto">
              <a:xfrm>
                <a:off x="1799748" y="2312988"/>
                <a:ext cx="14355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78" name="Line 15"/>
              <p:cNvSpPr>
                <a:spLocks noChangeShapeType="1"/>
              </p:cNvSpPr>
              <p:nvPr/>
            </p:nvSpPr>
            <p:spPr bwMode="auto">
              <a:xfrm>
                <a:off x="4139952" y="3249613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79" name="Line 16"/>
              <p:cNvSpPr>
                <a:spLocks noChangeShapeType="1"/>
              </p:cNvSpPr>
              <p:nvPr/>
            </p:nvSpPr>
            <p:spPr bwMode="auto">
              <a:xfrm>
                <a:off x="4139952" y="36814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80" name="Line 17"/>
              <p:cNvSpPr>
                <a:spLocks noChangeShapeType="1"/>
              </p:cNvSpPr>
              <p:nvPr/>
            </p:nvSpPr>
            <p:spPr bwMode="auto">
              <a:xfrm>
                <a:off x="4139952" y="4184650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81" name="Line 18"/>
              <p:cNvSpPr>
                <a:spLocks noChangeShapeType="1"/>
              </p:cNvSpPr>
              <p:nvPr/>
            </p:nvSpPr>
            <p:spPr bwMode="auto">
              <a:xfrm>
                <a:off x="3348038" y="2636912"/>
                <a:ext cx="287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H="1" flipV="1">
              <a:off x="4355976" y="2130738"/>
              <a:ext cx="1296566" cy="2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H="1">
              <a:off x="4499992" y="2941121"/>
              <a:ext cx="115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H="1">
              <a:off x="5004259" y="4797152"/>
              <a:ext cx="115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853384" y="6409495"/>
            <a:ext cx="5457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Nasogastric intubation schema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Nanoxyde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B3D5A8A-3D10-4115-B381-CDF2DD3E9EEA}" type="slidenum">
              <a:rPr lang="el-GR" sz="1400" smtClean="0">
                <a:solidFill>
                  <a:prstClr val="black"/>
                </a:solidFill>
              </a:rPr>
              <a:pPr eaLnBrk="1" hangingPunct="1"/>
              <a:t>4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dirty="0" smtClean="0">
                <a:latin typeface="+mn-lt"/>
              </a:rPr>
              <a:t>Ενδείξεις εισαγωγής ΡΓΚ</a:t>
            </a:r>
            <a:endParaRPr lang="en-US" dirty="0" smtClean="0">
              <a:latin typeface="+mn-lt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26846" y="1340768"/>
            <a:ext cx="8686800" cy="504056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l-GR" sz="2400" dirty="0" smtClean="0"/>
              <a:t>Η εισαγωγή καθετήρα από τη μύτη του ασθενή στο στομάχι ή και η προώθηση αυτού προς το έντερο για τους παρακάτω </a:t>
            </a:r>
            <a:r>
              <a:rPr lang="el-GR" sz="2400" b="1" dirty="0" smtClean="0">
                <a:solidFill>
                  <a:srgbClr val="820000"/>
                </a:solidFill>
              </a:rPr>
              <a:t>σκοπούς</a:t>
            </a:r>
            <a:r>
              <a:rPr lang="el-GR" sz="2400" dirty="0" smtClean="0"/>
              <a:t>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Χορήγηση </a:t>
            </a:r>
            <a:r>
              <a:rPr lang="el-GR" sz="2400" b="1" dirty="0" smtClean="0"/>
              <a:t>διατροφής</a:t>
            </a:r>
            <a:r>
              <a:rPr lang="el-GR" sz="2400" dirty="0" smtClean="0"/>
              <a:t>, </a:t>
            </a:r>
            <a:r>
              <a:rPr lang="el-GR" sz="2400" b="1" dirty="0" smtClean="0"/>
              <a:t>υγρών</a:t>
            </a:r>
            <a:r>
              <a:rPr lang="el-GR" sz="2400" dirty="0" smtClean="0"/>
              <a:t> και </a:t>
            </a:r>
            <a:r>
              <a:rPr lang="el-GR" sz="2400" b="1" dirty="0" smtClean="0"/>
              <a:t>φαρμάκων</a:t>
            </a:r>
            <a:r>
              <a:rPr lang="el-GR" sz="2400" dirty="0" smtClean="0"/>
              <a:t> γιατί είναι προτιμότερη η απορρόφηση από το γαστρεντερικό σωλήνα (Γ.Σ.),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/>
              <a:t>Παροχέτευση υγρών &amp; αερίων </a:t>
            </a:r>
            <a:r>
              <a:rPr lang="el-GR" sz="2400" dirty="0" smtClean="0"/>
              <a:t>από τον Γ.Σ. στο πλαίσιο χειρουργικής ή συντηρητικής αγωγής</a:t>
            </a:r>
            <a:r>
              <a:rPr lang="en-GB" sz="2400" dirty="0" smtClean="0"/>
              <a:t> </a:t>
            </a:r>
            <a:r>
              <a:rPr lang="el-GR" sz="2400" dirty="0" smtClean="0"/>
              <a:t>(ειλεός, αιμορραγία ανώτερου Γ.Σ.</a:t>
            </a:r>
            <a:r>
              <a:rPr lang="en-GB" sz="2400" dirty="0" smtClean="0"/>
              <a:t>)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b="1" dirty="0" smtClean="0"/>
              <a:t>Λήψη δείγματος γαστρικού περιεχομένου </a:t>
            </a:r>
            <a:r>
              <a:rPr lang="el-GR" sz="2400" dirty="0" smtClean="0"/>
              <a:t>για ανάλυση,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400" dirty="0" smtClean="0"/>
              <a:t>Την πλύση στομάχου.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26689" y="6305738"/>
            <a:ext cx="3731919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(Αθανάτου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2000,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Endacott et al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2009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19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18624F20-3B9A-40E0-BD16-AE32B30ABEA5}" type="slidenum">
              <a:rPr lang="el-GR" sz="1400" smtClean="0">
                <a:solidFill>
                  <a:prstClr val="black"/>
                </a:solidFill>
              </a:rPr>
              <a:pPr eaLnBrk="1" hangingPunct="1"/>
              <a:t>5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dirty="0" smtClean="0"/>
              <a:t>Τι πρέπει να γνωρίζετε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800" b="1" dirty="0" smtClean="0">
                <a:solidFill>
                  <a:srgbClr val="820000"/>
                </a:solidFill>
              </a:rPr>
              <a:t>Η μη σωστή τοποθέτηση του καθετήρα </a:t>
            </a:r>
            <a:r>
              <a:rPr lang="el-GR" sz="2800" dirty="0" smtClean="0"/>
              <a:t>με την επακόλουθη χορήγηση υγρών / διατροφής μπορεί να οδηγήσει στον θάνατο (</a:t>
            </a:r>
            <a:r>
              <a:rPr lang="en-GB" sz="2800" dirty="0" smtClean="0"/>
              <a:t>NPSA 2005)</a:t>
            </a:r>
            <a:r>
              <a:rPr lang="el-GR" sz="2800" dirty="0" smtClean="0"/>
              <a:t>,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800" dirty="0" smtClean="0"/>
              <a:t>Είναι πιθανόν να </a:t>
            </a:r>
            <a:r>
              <a:rPr lang="el-GR" sz="2800" b="1" dirty="0" smtClean="0">
                <a:solidFill>
                  <a:srgbClr val="820000"/>
                </a:solidFill>
              </a:rPr>
              <a:t>μετακινηθεί</a:t>
            </a:r>
            <a:r>
              <a:rPr lang="el-GR" sz="2800" dirty="0" smtClean="0"/>
              <a:t> ο καθετήρας μετά την εισαγωγή του (</a:t>
            </a:r>
            <a:r>
              <a:rPr lang="en-GB" sz="2800" dirty="0" smtClean="0"/>
              <a:t>NPSA 2005)</a:t>
            </a:r>
            <a:r>
              <a:rPr lang="el-GR" sz="2800" dirty="0" smtClean="0"/>
              <a:t>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800" dirty="0" smtClean="0"/>
              <a:t>Η εισαγωγή του </a:t>
            </a:r>
            <a:r>
              <a:rPr lang="el-GR" sz="2800" b="1" dirty="0" smtClean="0">
                <a:solidFill>
                  <a:srgbClr val="820000"/>
                </a:solidFill>
              </a:rPr>
              <a:t>αντενδείκνυται</a:t>
            </a:r>
            <a:r>
              <a:rPr lang="el-GR" sz="2800" dirty="0" smtClean="0"/>
              <a:t> σε μερικές περιπτώσεις (π.χ. κατάγματα στη βάση του κρανίου,</a:t>
            </a:r>
            <a:r>
              <a:rPr lang="en-GB" sz="2800" dirty="0" smtClean="0"/>
              <a:t> </a:t>
            </a:r>
            <a:r>
              <a:rPr lang="el-GR" sz="2800" dirty="0" smtClean="0"/>
              <a:t>κίνδυνος εισρόφησης),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4B82"/>
              </a:buClr>
            </a:pPr>
            <a:r>
              <a:rPr lang="el-GR" sz="2800" dirty="0" smtClean="0"/>
              <a:t>χρειάζεται ιδιαίτερη προσοχή σε ασθενείς σε </a:t>
            </a:r>
            <a:r>
              <a:rPr lang="el-GR" sz="2800" b="1" dirty="0" smtClean="0">
                <a:solidFill>
                  <a:srgbClr val="820000"/>
                </a:solidFill>
              </a:rPr>
              <a:t>κωματώδη κατάσταση ή καταστολή.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</a:pPr>
            <a:endParaRPr lang="el-GR" sz="2800" dirty="0" smtClean="0"/>
          </a:p>
        </p:txBody>
      </p:sp>
      <p:sp>
        <p:nvSpPr>
          <p:cNvPr id="7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21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3C83CA7-8B95-48FE-9EB5-EA47B359674F}" type="slidenum">
              <a:rPr lang="el-GR" sz="1400" smtClean="0">
                <a:solidFill>
                  <a:prstClr val="black"/>
                </a:solidFill>
              </a:rPr>
              <a:pPr eaLnBrk="1" hangingPunct="1"/>
              <a:t>6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/>
            <a:r>
              <a:rPr lang="el-GR" dirty="0" smtClean="0"/>
              <a:t>Τύποι καθετήρων 1</a:t>
            </a:r>
          </a:p>
        </p:txBody>
      </p:sp>
      <p:sp>
        <p:nvSpPr>
          <p:cNvPr id="11268" name="Content Placeholder 9"/>
          <p:cNvSpPr>
            <a:spLocks noGrp="1"/>
          </p:cNvSpPr>
          <p:nvPr>
            <p:ph idx="1"/>
          </p:nvPr>
        </p:nvSpPr>
        <p:spPr>
          <a:xfrm>
            <a:off x="369000" y="1427585"/>
            <a:ext cx="7812868" cy="504055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el-GR" sz="2400" b="1" dirty="0" smtClean="0">
                <a:solidFill>
                  <a:srgbClr val="004B82"/>
                </a:solidFill>
              </a:rPr>
              <a:t>Μεγάλου εύρους </a:t>
            </a:r>
            <a:r>
              <a:rPr lang="el-GR" sz="2400" b="1" dirty="0" smtClean="0"/>
              <a:t>- Wide bore μέγεθος 10 – 16 (Ch)</a:t>
            </a:r>
            <a:r>
              <a:rPr lang="en-US" sz="2400" b="1" dirty="0" smtClean="0"/>
              <a:t>.</a:t>
            </a:r>
            <a:endParaRPr lang="el-GR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67580" y="1882872"/>
            <a:ext cx="457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Ryles – Levin 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– PVC,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Χορήγηση διατροφής 10-12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μέρες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Χορήγηση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φαρμάκων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Παροχέτευση γαστρικών περιεχομένων (αποσυμπίεση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Αυξημένος κίνδυνος οισοφαγίτιδας / ρινίτιδας (Payne-james 2001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ρινογαστρικός καθετήρ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60" y="2147664"/>
            <a:ext cx="3096344" cy="2064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77612" y="445191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Nasogastric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Tube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publicphoto.org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371004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26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E636B66D-BE37-44FC-B824-80AAF862DB4E}" type="slidenum">
              <a:rPr lang="el-GR" sz="1400" smtClean="0">
                <a:solidFill>
                  <a:prstClr val="black"/>
                </a:solidFill>
              </a:rPr>
              <a:pPr eaLnBrk="1" hangingPunct="1"/>
              <a:t>7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/>
            <a:r>
              <a:rPr lang="el-GR" dirty="0" smtClean="0"/>
              <a:t>Τύποι καθετήρων 2</a:t>
            </a:r>
          </a:p>
        </p:txBody>
      </p:sp>
      <p:sp>
        <p:nvSpPr>
          <p:cNvPr id="11268" name="Content Placeholder 9"/>
          <p:cNvSpPr>
            <a:spLocks noGrp="1"/>
          </p:cNvSpPr>
          <p:nvPr>
            <p:ph idx="1"/>
          </p:nvPr>
        </p:nvSpPr>
        <p:spPr>
          <a:xfrm>
            <a:off x="385002" y="1292000"/>
            <a:ext cx="4835070" cy="2952327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el-GR" sz="2400" b="1" dirty="0" smtClean="0">
                <a:solidFill>
                  <a:srgbClr val="004B82"/>
                </a:solidFill>
              </a:rPr>
              <a:t>Μικρού εύρους </a:t>
            </a:r>
            <a:r>
              <a:rPr lang="el-GR" sz="2400" b="1" dirty="0" smtClean="0"/>
              <a:t>- Fine bore</a:t>
            </a:r>
            <a:r>
              <a:rPr lang="en-US" sz="2400" b="1" dirty="0" smtClean="0"/>
              <a:t>.</a:t>
            </a:r>
            <a:endParaRPr lang="el-GR" sz="2400" b="1" dirty="0" smtClean="0"/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Φέρει οδηγό (</a:t>
            </a:r>
            <a:r>
              <a:rPr lang="en-GB" sz="2200" dirty="0" smtClean="0"/>
              <a:t>guide wire),</a:t>
            </a:r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Γαστρική και εντερική διατροφή &lt; 4 εβδομάδες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Λιγότερος ερεθισμός του Γ.Σ.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Καλύτερα ανεκτός από τον ασθενή</a:t>
            </a:r>
            <a:r>
              <a:rPr lang="en-US" sz="2200" dirty="0" smtClean="0"/>
              <a:t>,</a:t>
            </a:r>
            <a:endParaRPr lang="el-GR" sz="2200" dirty="0" smtClean="0"/>
          </a:p>
          <a:p>
            <a:pPr marL="804863" lvl="1" indent="-45085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200" dirty="0" smtClean="0"/>
              <a:t>Δύσκολη η αναρρόφηση</a:t>
            </a:r>
            <a:r>
              <a:rPr lang="en-US" sz="2200" dirty="0" smtClean="0"/>
              <a:t>.</a:t>
            </a:r>
            <a:endParaRPr lang="el-GR" sz="2200" dirty="0" smtClean="0"/>
          </a:p>
        </p:txBody>
      </p:sp>
      <p:sp>
        <p:nvSpPr>
          <p:cNvPr id="7" name="Rectangle 5"/>
          <p:cNvSpPr/>
          <p:nvPr/>
        </p:nvSpPr>
        <p:spPr>
          <a:xfrm>
            <a:off x="389906" y="98072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9" name="Picture 2" descr="ρινογαστρικός καθετήρ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8024"/>
            <a:ext cx="2573615" cy="3197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17423" y="486916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Viasys corflo ng tube Fr8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Nanoxyde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26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E636B66D-BE37-44FC-B824-80AAF862DB4E}" type="slidenum">
              <a:rPr lang="el-GR" sz="1400" smtClean="0">
                <a:solidFill>
                  <a:prstClr val="black"/>
                </a:solidFill>
              </a:rPr>
              <a:pPr eaLnBrk="1" hangingPunct="1"/>
              <a:t>8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41ac5c4d4627cd1d79663d6fcb68cc8e8ba74"/>
</p:tagLst>
</file>

<file path=ppt/theme/theme1.xml><?xml version="1.0" encoding="utf-8"?>
<a:theme xmlns:a="http://schemas.openxmlformats.org/drawingml/2006/main" name="OC_template_updated">
  <a:themeElements>
    <a:clrScheme name="Προσαρμοσμένο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1965</Words>
  <Application>Microsoft Office PowerPoint</Application>
  <PresentationFormat>Προβολή στην οθόνη (4:3)</PresentationFormat>
  <Paragraphs>276</Paragraphs>
  <Slides>31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OC_template_updated</vt:lpstr>
      <vt:lpstr>1_OC_template_updated</vt:lpstr>
      <vt:lpstr>2_OC_template_updated</vt:lpstr>
      <vt:lpstr>Παθολογική Νοσηλευτική Ι (Ε)</vt:lpstr>
      <vt:lpstr>Παθολογική Νοσηλευτική Ι Εργαστήριο</vt:lpstr>
      <vt:lpstr>Εκπαιδευτικοί στόχοι μαθήματος</vt:lpstr>
      <vt:lpstr>Δομή μαθήματος</vt:lpstr>
      <vt:lpstr>Εισαγωγή ρινογαστρικού καθετήρα</vt:lpstr>
      <vt:lpstr>Ενδείξεις εισαγωγής ΡΓΚ</vt:lpstr>
      <vt:lpstr>Τι πρέπει να γνωρίζετε</vt:lpstr>
      <vt:lpstr>Τύποι καθετήρων 1</vt:lpstr>
      <vt:lpstr>Τύποι καθετήρων 2</vt:lpstr>
      <vt:lpstr>Επιλογή καθετήρα </vt:lpstr>
      <vt:lpstr>Προετοιμασία</vt:lpstr>
      <vt:lpstr>Υλικό</vt:lpstr>
      <vt:lpstr>Τύποι ρινογαστρικών καθετήρων (ΡΓΚ)</vt:lpstr>
      <vt:lpstr>Εισαγωγή ΡΓΚ (1 από 2)</vt:lpstr>
      <vt:lpstr>Εισαγωγή ΡΓΚ (2 από 2)</vt:lpstr>
      <vt:lpstr>Επιβεβαίωση της σωστής θέσης του ΡΓΚ </vt:lpstr>
      <vt:lpstr>Ακτινογραφία θώρακος</vt:lpstr>
      <vt:lpstr>Φροντίδα ασθενή και καταγραφή</vt:lpstr>
      <vt:lpstr>Αφαίρεση καθετήρα</vt:lpstr>
      <vt:lpstr>Η διαδικασία με εικόνες &amp; βίντεο</vt:lpstr>
      <vt:lpstr>Ασθενείς με καθετήρα</vt:lpstr>
      <vt:lpstr>Νοσηλευτική παρακολούθηση (1 από 2)</vt:lpstr>
      <vt:lpstr>Νοσηλευτική παρακολούθηση (2 από 2)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43</cp:revision>
  <dcterms:created xsi:type="dcterms:W3CDTF">2013-03-04T13:35:19Z</dcterms:created>
  <dcterms:modified xsi:type="dcterms:W3CDTF">2015-03-19T09:12:21Z</dcterms:modified>
</cp:coreProperties>
</file>