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2"/>
  </p:notesMasterIdLst>
  <p:handoutMasterIdLst>
    <p:handoutMasterId r:id="rId33"/>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57" r:id="rId25"/>
    <p:sldId id="262" r:id="rId26"/>
    <p:sldId id="264" r:id="rId27"/>
    <p:sldId id="289" r:id="rId28"/>
    <p:sldId id="290"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solidFill>
                  <a:srgbClr val="000000"/>
                </a:solidFill>
              </a:defRPr>
            </a:lvl1pPr>
          </a:lstStyle>
          <a:p>
            <a:pPr lvl="0"/>
            <a:r>
              <a:rPr lang="el-GR"/>
              <a:t>Στυλ κύριου τίτλου</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l-GR"/>
              <a:t>Στυλ κύριου υπότιτλου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6A94717C-B322-41D1-9D2A-286CB930D86D}" type="slidenum">
              <a:rPr/>
              <a:pPr/>
              <a:t>‹#›</a:t>
            </a:fld>
            <a:endParaRPr dirty="0"/>
          </a:p>
        </p:txBody>
      </p:sp>
    </p:spTree>
    <p:extLst>
      <p:ext uri="{BB962C8B-B14F-4D97-AF65-F5344CB8AC3E}">
        <p14:creationId xmlns:p14="http://schemas.microsoft.com/office/powerpoint/2010/main" val="209934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2A7BCD1B-D697-40CA-BE98-4BCD0B45AEAF}" type="slidenum">
              <a:rPr/>
              <a:pPr/>
              <a:t>‹#›</a:t>
            </a:fld>
            <a:endParaRPr dirty="0"/>
          </a:p>
        </p:txBody>
      </p:sp>
    </p:spTree>
    <p:extLst>
      <p:ext uri="{BB962C8B-B14F-4D97-AF65-F5344CB8AC3E}">
        <p14:creationId xmlns:p14="http://schemas.microsoft.com/office/powerpoint/2010/main" val="243579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cap="all">
                <a:solidFill>
                  <a:srgbClr val="000000"/>
                </a:solidFill>
              </a:defRPr>
            </a:lvl1pPr>
          </a:lstStyle>
          <a:p>
            <a:pPr lvl="0"/>
            <a:r>
              <a:rPr lang="el-GR"/>
              <a:t>Στυλ κύριου τίτλου</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l-GR"/>
              <a:t>Στυλ υποδείγματος κειμένου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C2801305-19E3-4C4F-B305-5C1972CB48B6}" type="slidenum">
              <a:rPr/>
              <a:pPr/>
              <a:t>‹#›</a:t>
            </a:fld>
            <a:endParaRPr dirty="0"/>
          </a:p>
        </p:txBody>
      </p:sp>
    </p:spTree>
    <p:extLst>
      <p:ext uri="{BB962C8B-B14F-4D97-AF65-F5344CB8AC3E}">
        <p14:creationId xmlns:p14="http://schemas.microsoft.com/office/powerpoint/2010/main" val="198533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a:xfrm>
            <a:off x="457200"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Content Placeholder 3"/>
          <p:cNvSpPr txBox="1">
            <a:spLocks noGrp="1"/>
          </p:cNvSpPr>
          <p:nvPr>
            <p:ph idx="2"/>
          </p:nvPr>
        </p:nvSpPr>
        <p:spPr>
          <a:xfrm>
            <a:off x="4648196"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B0E61ECB-BD47-410E-8987-1A6A8014BE43}" type="slidenum">
              <a:rPr/>
              <a:pPr/>
              <a:t>‹#›</a:t>
            </a:fld>
            <a:endParaRPr dirty="0"/>
          </a:p>
        </p:txBody>
      </p:sp>
    </p:spTree>
    <p:extLst>
      <p:ext uri="{BB962C8B-B14F-4D97-AF65-F5344CB8AC3E}">
        <p14:creationId xmlns:p14="http://schemas.microsoft.com/office/powerpoint/2010/main" val="26100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Text Placeholder 2"/>
          <p:cNvSpPr txBox="1">
            <a:spLocks noGrp="1"/>
          </p:cNvSpPr>
          <p:nvPr>
            <p:ph type="body" idx="1"/>
          </p:nvPr>
        </p:nvSpPr>
        <p:spPr>
          <a:xfrm>
            <a:off x="457200" y="1196748"/>
            <a:ext cx="4040184" cy="978124"/>
          </a:xfrm>
        </p:spPr>
        <p:txBody>
          <a:bodyPr anchor="b"/>
          <a:lstStyle>
            <a:lvl1pPr marL="0" indent="0">
              <a:buNone/>
              <a:defRPr b="1"/>
            </a:lvl1pPr>
          </a:lstStyle>
          <a:p>
            <a:pPr lvl="0"/>
            <a:r>
              <a:rPr lang="el-GR"/>
              <a:t>Στυλ υποδείγματος κειμένου</a:t>
            </a:r>
          </a:p>
        </p:txBody>
      </p:sp>
      <p:sp>
        <p:nvSpPr>
          <p:cNvPr id="4" name="Content Placeholder 3"/>
          <p:cNvSpPr txBox="1">
            <a:spLocks noGrp="1"/>
          </p:cNvSpPr>
          <p:nvPr>
            <p:ph idx="2"/>
          </p:nvPr>
        </p:nvSpPr>
        <p:spPr>
          <a:xfrm>
            <a:off x="457200" y="2174872"/>
            <a:ext cx="4040184"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txBox="1">
            <a:spLocks noGrp="1"/>
          </p:cNvSpPr>
          <p:nvPr>
            <p:ph type="body" idx="3"/>
          </p:nvPr>
        </p:nvSpPr>
        <p:spPr>
          <a:xfrm>
            <a:off x="4645023" y="1196748"/>
            <a:ext cx="4041776" cy="978124"/>
          </a:xfrm>
        </p:spPr>
        <p:txBody>
          <a:bodyPr anchor="b"/>
          <a:lstStyle>
            <a:lvl1pPr marL="0" indent="0">
              <a:buNone/>
              <a:defRPr b="1"/>
            </a:lvl1pPr>
          </a:lstStyle>
          <a:p>
            <a:pPr lvl="0"/>
            <a:r>
              <a:rPr lang="el-GR"/>
              <a:t>Στυλ υποδείγματος κειμένου</a:t>
            </a:r>
          </a:p>
        </p:txBody>
      </p:sp>
      <p:sp>
        <p:nvSpPr>
          <p:cNvPr id="6" name="Content Placeholder 5"/>
          <p:cNvSpPr txBox="1">
            <a:spLocks noGrp="1"/>
          </p:cNvSpPr>
          <p:nvPr>
            <p:ph idx="4"/>
          </p:nvPr>
        </p:nvSpPr>
        <p:spPr>
          <a:xfrm>
            <a:off x="4645023" y="2174872"/>
            <a:ext cx="4041776"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6"/>
          <p:cNvSpPr txBox="1">
            <a:spLocks noGrp="1"/>
          </p:cNvSpPr>
          <p:nvPr>
            <p:ph type="dt" sz="half" idx="7"/>
          </p:nvPr>
        </p:nvSpPr>
        <p:spPr/>
        <p:txBody>
          <a:bodyPr/>
          <a:lstStyle>
            <a:lvl1pPr>
              <a:defRPr/>
            </a:lvl1pPr>
          </a:lstStyle>
          <a:p>
            <a:endParaRPr dirty="0"/>
          </a:p>
        </p:txBody>
      </p:sp>
      <p:sp>
        <p:nvSpPr>
          <p:cNvPr id="8" name="Footer Placeholder 7"/>
          <p:cNvSpPr txBox="1">
            <a:spLocks noGrp="1"/>
          </p:cNvSpPr>
          <p:nvPr>
            <p:ph type="ftr" sz="quarter" idx="9"/>
          </p:nvPr>
        </p:nvSpPr>
        <p:spPr/>
        <p:txBody>
          <a:bodyPr/>
          <a:lstStyle>
            <a:lvl1pPr>
              <a:defRPr/>
            </a:lvl1pPr>
          </a:lstStyle>
          <a:p>
            <a:endParaRPr dirty="0"/>
          </a:p>
        </p:txBody>
      </p:sp>
      <p:sp>
        <p:nvSpPr>
          <p:cNvPr id="9" name="Slide Number Placeholder 8"/>
          <p:cNvSpPr txBox="1">
            <a:spLocks noGrp="1"/>
          </p:cNvSpPr>
          <p:nvPr>
            <p:ph type="sldNum" sz="quarter" idx="8"/>
          </p:nvPr>
        </p:nvSpPr>
        <p:spPr/>
        <p:txBody>
          <a:bodyPr/>
          <a:lstStyle>
            <a:lvl1pPr>
              <a:defRPr/>
            </a:lvl1pPr>
          </a:lstStyle>
          <a:p>
            <a:fld id="{8F92CEBC-DE81-4EB5-8316-8ED3F53CA87F}" type="slidenum">
              <a:rPr/>
              <a:pPr/>
              <a:t>‹#›</a:t>
            </a:fld>
            <a:endParaRPr dirty="0"/>
          </a:p>
        </p:txBody>
      </p:sp>
    </p:spTree>
    <p:extLst>
      <p:ext uri="{BB962C8B-B14F-4D97-AF65-F5344CB8AC3E}">
        <p14:creationId xmlns:p14="http://schemas.microsoft.com/office/powerpoint/2010/main" val="145449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16631"/>
            <a:ext cx="8229600" cy="907203"/>
          </a:xfrm>
        </p:spPr>
        <p:txBody>
          <a:bodyPr/>
          <a:lstStyle>
            <a:lvl1pPr>
              <a:defRPr/>
            </a:lvl1pPr>
          </a:lstStyle>
          <a:p>
            <a:pPr lvl="0"/>
            <a:r>
              <a:rPr lang="el-GR"/>
              <a:t>Στυλ κύριου τίτλου</a:t>
            </a:r>
          </a:p>
        </p:txBody>
      </p:sp>
      <p:sp>
        <p:nvSpPr>
          <p:cNvPr id="3" name="Date Placeholder 2"/>
          <p:cNvSpPr txBox="1">
            <a:spLocks noGrp="1"/>
          </p:cNvSpPr>
          <p:nvPr>
            <p:ph type="dt" sz="half" idx="7"/>
          </p:nvPr>
        </p:nvSpPr>
        <p:spPr/>
        <p:txBody>
          <a:bodyPr/>
          <a:lstStyle>
            <a:lvl1pPr>
              <a:defRPr/>
            </a:lvl1pPr>
          </a:lstStyle>
          <a:p>
            <a:endParaRPr dirty="0"/>
          </a:p>
        </p:txBody>
      </p:sp>
      <p:sp>
        <p:nvSpPr>
          <p:cNvPr id="4" name="Footer Placeholder 3"/>
          <p:cNvSpPr txBox="1">
            <a:spLocks noGrp="1"/>
          </p:cNvSpPr>
          <p:nvPr>
            <p:ph type="ftr" sz="quarter" idx="9"/>
          </p:nvPr>
        </p:nvSpPr>
        <p:spPr/>
        <p:txBody>
          <a:bodyPr/>
          <a:lstStyle>
            <a:lvl1pPr>
              <a:defRPr/>
            </a:lvl1pPr>
          </a:lstStyle>
          <a:p>
            <a:endParaRPr dirty="0"/>
          </a:p>
        </p:txBody>
      </p:sp>
      <p:sp>
        <p:nvSpPr>
          <p:cNvPr id="5" name="Slide Number Placeholder 4"/>
          <p:cNvSpPr txBox="1">
            <a:spLocks noGrp="1"/>
          </p:cNvSpPr>
          <p:nvPr>
            <p:ph type="sldNum" sz="quarter" idx="8"/>
          </p:nvPr>
        </p:nvSpPr>
        <p:spPr/>
        <p:txBody>
          <a:bodyPr/>
          <a:lstStyle>
            <a:lvl1pPr>
              <a:defRPr/>
            </a:lvl1pPr>
          </a:lstStyle>
          <a:p>
            <a:fld id="{2A22B746-E43A-418A-88EE-C63CBE3BBDAE}" type="slidenum">
              <a:rPr/>
              <a:pPr/>
              <a:t>‹#›</a:t>
            </a:fld>
            <a:endParaRPr dirty="0"/>
          </a:p>
        </p:txBody>
      </p:sp>
    </p:spTree>
    <p:extLst>
      <p:ext uri="{BB962C8B-B14F-4D97-AF65-F5344CB8AC3E}">
        <p14:creationId xmlns:p14="http://schemas.microsoft.com/office/powerpoint/2010/main" val="257931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a:lvl1pPr>
          </a:lstStyle>
          <a:p>
            <a:pPr lvl="0"/>
            <a:r>
              <a:rPr lang="el-GR"/>
              <a:t>Στυλ κύριου τίτλου</a:t>
            </a:r>
          </a:p>
        </p:txBody>
      </p:sp>
      <p:sp>
        <p:nvSpPr>
          <p:cNvPr id="3" name="Content Placeholder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a:lvl3pPr>
            <a:lvl4pPr>
              <a:spcBef>
                <a:spcPts val="500"/>
              </a:spcBef>
              <a:defRPr sz="2000"/>
            </a:lvl4pPr>
            <a:lvl5pPr>
              <a:spcBef>
                <a:spcPts val="500"/>
              </a:spcBef>
              <a:defRPr sz="20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7FA60462-8544-4719-8499-77402299A6C3}" type="slidenum">
              <a:rPr/>
              <a:pPr/>
              <a:t>‹#›</a:t>
            </a:fld>
            <a:endParaRPr dirty="0"/>
          </a:p>
        </p:txBody>
      </p:sp>
    </p:spTree>
    <p:extLst>
      <p:ext uri="{BB962C8B-B14F-4D97-AF65-F5344CB8AC3E}">
        <p14:creationId xmlns:p14="http://schemas.microsoft.com/office/powerpoint/2010/main" val="68196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a:lvl1pPr>
          </a:lstStyle>
          <a:p>
            <a:pPr lvl="0"/>
            <a:r>
              <a:rPr lang="el-GR"/>
              <a:t>Στυλ κύριου τίτλου</a:t>
            </a:r>
          </a:p>
        </p:txBody>
      </p:sp>
      <p:sp>
        <p:nvSpPr>
          <p:cNvPr id="3" name="Picture Placeholder 2"/>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r>
              <a:rPr lang="el-GR" dirty="0"/>
              <a:t>Κάντε κλικ στο εικονίδιο για να προσθέσετε εικόνα</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68D1CE31-1C5B-4F82-A2A5-EAC433576D92}" type="slidenum">
              <a:rPr/>
              <a:pPr/>
              <a:t>‹#›</a:t>
            </a:fld>
            <a:endParaRPr dirty="0"/>
          </a:p>
        </p:txBody>
      </p:sp>
    </p:spTree>
    <p:extLst>
      <p:ext uri="{BB962C8B-B14F-4D97-AF65-F5344CB8AC3E}">
        <p14:creationId xmlns:p14="http://schemas.microsoft.com/office/powerpoint/2010/main" val="277349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A03A3CA1-10A5-4C5D-863B-DE89F7CA5B26}" type="slidenum">
              <a:rPr/>
              <a:pPr/>
              <a:t>‹#›</a:t>
            </a:fld>
            <a:endParaRPr dirty="0"/>
          </a:p>
        </p:txBody>
      </p:sp>
    </p:spTree>
    <p:extLst>
      <p:ext uri="{BB962C8B-B14F-4D97-AF65-F5344CB8AC3E}">
        <p14:creationId xmlns:p14="http://schemas.microsoft.com/office/powerpoint/2010/main" val="54552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59487056-2A29-4CBC-9A56-2F2375EAE967}" type="slidenum">
              <a:rPr/>
              <a:pPr/>
              <a:t>‹#›</a:t>
            </a:fld>
            <a:endParaRPr dirty="0"/>
          </a:p>
        </p:txBody>
      </p:sp>
    </p:spTree>
    <p:extLst>
      <p:ext uri="{BB962C8B-B14F-4D97-AF65-F5344CB8AC3E}">
        <p14:creationId xmlns:p14="http://schemas.microsoft.com/office/powerpoint/2010/main" val="329558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67541" y="116631"/>
            <a:ext cx="8229600" cy="908721"/>
          </a:xfrm>
          <a:prstGeom prst="rect">
            <a:avLst/>
          </a:prstGeom>
          <a:noFill/>
          <a:ln>
            <a:noFill/>
          </a:ln>
        </p:spPr>
        <p:txBody>
          <a:bodyPr vert="horz" wrap="square" lIns="91440" tIns="45720" rIns="91440" bIns="45720" anchor="ctr" anchorCtr="1" compatLnSpc="1"/>
          <a:lstStyle/>
          <a:p>
            <a:pPr lvl="0"/>
            <a:r>
              <a:rPr lang="el-GR"/>
              <a:t>Στυλ κύριου τίτλου</a:t>
            </a:r>
          </a:p>
        </p:txBody>
      </p:sp>
      <p:sp>
        <p:nvSpPr>
          <p:cNvPr id="3" name="Text Placeholder 2"/>
          <p:cNvSpPr txBox="1">
            <a:spLocks noGrp="1"/>
          </p:cNvSpPr>
          <p:nvPr>
            <p:ph type="body" idx="1"/>
          </p:nvPr>
        </p:nvSpPr>
        <p:spPr>
          <a:xfrm>
            <a:off x="457200" y="1196748"/>
            <a:ext cx="8229600" cy="5040556"/>
          </a:xfrm>
          <a:prstGeom prst="rect">
            <a:avLst/>
          </a:prstGeom>
          <a:noFill/>
          <a:ln>
            <a:noFill/>
          </a:ln>
        </p:spPr>
        <p:txBody>
          <a:bodyPr vert="horz" wrap="square" lIns="91440" tIns="45720" rIns="91440" bIns="45720" anchor="t" anchorCtr="0" compatLnSpc="1"/>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rial"/>
              </a:defRPr>
            </a:lvl1pPr>
          </a:lstStyle>
          <a:p>
            <a:fld id="{02513CEF-96CB-4DBC-A174-CA4F783B65ED}" type="slidenum">
              <a:rPr/>
              <a:pPr/>
              <a:t>‹#›</a:t>
            </a:fld>
            <a:endParaRPr dirty="0"/>
          </a:p>
        </p:txBody>
      </p:sp>
    </p:spTree>
    <p:extLst>
      <p:ext uri="{BB962C8B-B14F-4D97-AF65-F5344CB8AC3E}">
        <p14:creationId xmlns:p14="http://schemas.microsoft.com/office/powerpoint/2010/main" val="3561793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ctr" defTabSz="914400" rtl="0" fontAlgn="auto" hangingPunct="1">
        <a:lnSpc>
          <a:spcPct val="100000"/>
        </a:lnSpc>
        <a:spcBef>
          <a:spcPts val="0"/>
        </a:spcBef>
        <a:spcAft>
          <a:spcPts val="0"/>
        </a:spcAft>
        <a:buNone/>
        <a:tabLst/>
        <a:defRPr lang="el-GR" sz="4000" b="1" i="0" u="none" strike="noStrike" kern="1200" cap="none" spc="0" baseline="0">
          <a:solidFill>
            <a:srgbClr val="002060"/>
          </a:solidFill>
          <a:uFillTx/>
          <a:latin typeface="Calibri"/>
        </a:defRPr>
      </a:lvl1pPr>
    </p:titleStyle>
    <p:bodyStyle>
      <a:lvl1pPr marL="342900" marR="0" lvl="0" indent="-3429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hemwiki.ucdavis.edu/Biological_Chemistry/Drug_Activity/Anti-Cancer_Drugs_II" TargetMode="External"/><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fontScale="92500" lnSpcReduction="20000"/>
          </a:bodyPr>
          <a:lstStyle/>
          <a:p>
            <a:pPr>
              <a:spcBef>
                <a:spcPts val="0"/>
              </a:spcBef>
              <a:spcAft>
                <a:spcPts val="1200"/>
              </a:spcAft>
            </a:pPr>
            <a:r>
              <a:rPr lang="el-GR" sz="2800" b="1" dirty="0" smtClean="0"/>
              <a:t>Ενότητα 13</a:t>
            </a:r>
            <a:r>
              <a:rPr lang="el-GR" sz="2800" dirty="0" smtClean="0"/>
              <a:t>:</a:t>
            </a:r>
            <a:r>
              <a:rPr lang="en-US" sz="2800" dirty="0" smtClean="0"/>
              <a:t> </a:t>
            </a:r>
            <a:r>
              <a:rPr lang="el-GR" sz="2800" dirty="0"/>
              <a:t>Χημειοθεραπευτικά </a:t>
            </a:r>
            <a:r>
              <a:rPr lang="el-GR" sz="2800" dirty="0" smtClean="0"/>
              <a:t>Φάρμακα (Αντινεοπλασματικά</a:t>
            </a:r>
            <a:r>
              <a:rPr lang="el-GR" sz="2800" dirty="0"/>
              <a:t>) </a:t>
            </a:r>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Μερκαπτοπουρίνη</a:t>
            </a:r>
          </a:p>
        </p:txBody>
      </p:sp>
      <p:sp>
        <p:nvSpPr>
          <p:cNvPr id="3" name="Θέση περιεχομένου 2"/>
          <p:cNvSpPr txBox="1">
            <a:spLocks noGrp="1"/>
          </p:cNvSpPr>
          <p:nvPr>
            <p:ph idx="1"/>
          </p:nvPr>
        </p:nvSpPr>
        <p:spPr/>
        <p:txBody>
          <a:bodyPr/>
          <a:lstStyle/>
          <a:p>
            <a:pPr lvl="0"/>
            <a:r>
              <a:rPr lang="el-GR" dirty="0"/>
              <a:t>Είναι πουρινικό ανάλογο που αναστέλλει την σύνθεση του DNA. </a:t>
            </a:r>
          </a:p>
          <a:p>
            <a:pPr lvl="0"/>
            <a:r>
              <a:rPr lang="el-GR" dirty="0"/>
              <a:t>Όπως και η μεθοτρεξάτη αποτελεί φάρμακο εκλογής στην θεραπεία της οξείας λεμφογενούς λευχαιμίας.</a:t>
            </a:r>
          </a:p>
          <a:p>
            <a:pPr lvl="0"/>
            <a:r>
              <a:rPr lang="el-GR" dirty="0"/>
              <a:t>Η αζαθειοπρίνη, ουσία που χρησιμοποιείται για ανοσοκαταστολή, στον οργανισμό μεταβολίζεται σε μερκαπτοπουρίνη.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6EEF6FD-2C3A-476B-8BBB-E4C91DE3C29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9</a:t>
            </a:fld>
            <a:endParaRPr lang="el-GR" sz="1200" dirty="0">
              <a:solidFill>
                <a:srgbClr val="000000"/>
              </a:solidFill>
              <a:latin typeface="Arial"/>
            </a:endParaRPr>
          </a:p>
        </p:txBody>
      </p:sp>
    </p:spTree>
    <p:extLst>
      <p:ext uri="{BB962C8B-B14F-4D97-AF65-F5344CB8AC3E}">
        <p14:creationId xmlns:p14="http://schemas.microsoft.com/office/powerpoint/2010/main" val="379583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Φλουορουρακίλη</a:t>
            </a:r>
          </a:p>
        </p:txBody>
      </p:sp>
      <p:sp>
        <p:nvSpPr>
          <p:cNvPr id="3" name="Θέση περιεχομένου 2"/>
          <p:cNvSpPr txBox="1">
            <a:spLocks noGrp="1"/>
          </p:cNvSpPr>
          <p:nvPr>
            <p:ph idx="1"/>
          </p:nvPr>
        </p:nvSpPr>
        <p:spPr/>
        <p:txBody>
          <a:bodyPr/>
          <a:lstStyle/>
          <a:p>
            <a:pPr lvl="0"/>
            <a:r>
              <a:rPr lang="el-GR" dirty="0"/>
              <a:t>Αναστέλλει την σύνθεση του DNA. </a:t>
            </a:r>
          </a:p>
          <a:p>
            <a:pPr lvl="0"/>
            <a:r>
              <a:rPr lang="el-GR" dirty="0"/>
              <a:t>Είναι ανάλογο της ουρακίλης.</a:t>
            </a:r>
          </a:p>
          <a:p>
            <a:pPr lvl="0"/>
            <a:r>
              <a:rPr lang="el-GR" dirty="0"/>
              <a:t>Χρησιμοποιείται σε διάφορες μορφές καρκίνου του εντέρου.</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9E74593-C414-405B-A70F-4A4290090C01}"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10</a:t>
            </a:fld>
            <a:endParaRPr lang="el-GR" sz="1200" dirty="0">
              <a:solidFill>
                <a:srgbClr val="000000"/>
              </a:solidFill>
              <a:latin typeface="Arial"/>
            </a:endParaRPr>
          </a:p>
        </p:txBody>
      </p:sp>
    </p:spTree>
    <p:extLst>
      <p:ext uri="{BB962C8B-B14F-4D97-AF65-F5344CB8AC3E}">
        <p14:creationId xmlns:p14="http://schemas.microsoft.com/office/powerpoint/2010/main" val="337193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ΙΙ. Αλκυλιωτικοί παράγοντες</a:t>
            </a:r>
            <a:r>
              <a:rPr lang="en-US" dirty="0"/>
              <a:t> </a:t>
            </a:r>
            <a:r>
              <a:rPr lang="en-US" sz="3200" b="0" dirty="0"/>
              <a:t>(</a:t>
            </a:r>
            <a:r>
              <a:rPr lang="el-GR" sz="3200" b="0" dirty="0"/>
              <a:t>1/2)</a:t>
            </a:r>
          </a:p>
        </p:txBody>
      </p:sp>
      <p:sp>
        <p:nvSpPr>
          <p:cNvPr id="3" name="Θέση περιεχομένου 2"/>
          <p:cNvSpPr txBox="1">
            <a:spLocks noGrp="1"/>
          </p:cNvSpPr>
          <p:nvPr>
            <p:ph idx="1"/>
          </p:nvPr>
        </p:nvSpPr>
        <p:spPr/>
        <p:txBody>
          <a:bodyPr/>
          <a:lstStyle/>
          <a:p>
            <a:pPr lvl="0"/>
            <a:r>
              <a:rPr lang="el-GR" dirty="0"/>
              <a:t>Είναι ενώσεις που παράγονται ομοιοπολικά με μόρια του DNA </a:t>
            </a:r>
            <a:r>
              <a:rPr lang="el-GR" dirty="0" smtClean="0"/>
              <a:t>προσθέτοντας </a:t>
            </a:r>
            <a:r>
              <a:rPr lang="el-GR" dirty="0"/>
              <a:t>αλκυλικές ομάδες. Προκαλούν κατάτμηση του DNA, καθώς και σχηματισμό γεφυρών μεταξύ των δύο ελίκων του DNA οι οποίες δεν μπορούν να διαχωριστούν φυσιολογικά για την αντιγραφή και την μεταγραφή.</a:t>
            </a:r>
          </a:p>
          <a:p>
            <a:pPr lvl="0"/>
            <a:r>
              <a:rPr lang="el-GR" dirty="0"/>
              <a:t>Είναι περισσότερο τοξικοί για τα κύτταρα στην φάση της διαίρεσής τους. </a:t>
            </a:r>
          </a:p>
          <a:p>
            <a:pPr lvl="0"/>
            <a:r>
              <a:rPr lang="el-GR" dirty="0"/>
              <a:t>Προκαλούν ναυτία μέσω δράσης στο ΚΝΣ και έχουν ισχυρή τοξική επίδραση στον μυελό των οστών.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7753B4D-68C7-40D1-A218-939AEF45E72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11</a:t>
            </a:fld>
            <a:endParaRPr lang="el-GR" sz="1200" dirty="0">
              <a:solidFill>
                <a:srgbClr val="000000"/>
              </a:solidFill>
              <a:latin typeface="Arial"/>
            </a:endParaRPr>
          </a:p>
        </p:txBody>
      </p:sp>
    </p:spTree>
    <p:extLst>
      <p:ext uri="{BB962C8B-B14F-4D97-AF65-F5344CB8AC3E}">
        <p14:creationId xmlns:p14="http://schemas.microsoft.com/office/powerpoint/2010/main" val="137159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ΙΙ. Αλκυλιωτικοί παράγοντες</a:t>
            </a:r>
            <a:r>
              <a:rPr lang="en-US" dirty="0"/>
              <a:t> </a:t>
            </a:r>
            <a:r>
              <a:rPr lang="en-US" sz="3200" b="0" dirty="0"/>
              <a:t>(</a:t>
            </a:r>
            <a:r>
              <a:rPr lang="el-GR" sz="3200" b="0" dirty="0"/>
              <a:t>2/2)</a:t>
            </a:r>
            <a:endParaRPr lang="el-GR" dirty="0"/>
          </a:p>
        </p:txBody>
      </p:sp>
      <p:sp>
        <p:nvSpPr>
          <p:cNvPr id="3" name="Θέση περιεχομένου 2"/>
          <p:cNvSpPr txBox="1">
            <a:spLocks noGrp="1"/>
          </p:cNvSpPr>
          <p:nvPr>
            <p:ph idx="1"/>
          </p:nvPr>
        </p:nvSpPr>
        <p:spPr/>
        <p:txBody>
          <a:bodyPr/>
          <a:lstStyle/>
          <a:p>
            <a:pPr lvl="0"/>
            <a:r>
              <a:rPr lang="el-GR" dirty="0"/>
              <a:t>Σε αυτή την κατηγορία ανήκει η κυκλοφωσφαμίδη που δρα αφού μεταβολιστεί. </a:t>
            </a:r>
          </a:p>
          <a:p>
            <a:pPr lvl="0"/>
            <a:r>
              <a:rPr lang="el-GR" dirty="0"/>
              <a:t>Οι αντιμεταβολίτες αποβάλλονται από τα νεφρά και ενδέχεται να οδηγήσουν σε αιμορραγική κυστίτιδα. </a:t>
            </a:r>
          </a:p>
          <a:p>
            <a:pPr lvl="0"/>
            <a:r>
              <a:rPr lang="el-GR" dirty="0"/>
              <a:t>Για πρόληψη χορηγείται mesna (ουρομιτεξάνη) που είναι αντίδοτο στους μεταβολίτες.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19A0D44-4BC3-420B-BDDA-38300E480C50}"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12</a:t>
            </a:fld>
            <a:endParaRPr lang="el-GR" sz="1200" dirty="0">
              <a:solidFill>
                <a:srgbClr val="000000"/>
              </a:solidFill>
              <a:latin typeface="Arial"/>
            </a:endParaRPr>
          </a:p>
        </p:txBody>
      </p:sp>
    </p:spTree>
    <p:extLst>
      <p:ext uri="{BB962C8B-B14F-4D97-AF65-F5344CB8AC3E}">
        <p14:creationId xmlns:p14="http://schemas.microsoft.com/office/powerpoint/2010/main" val="145029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ΙΙΙ. Κυτταροτοξικά αντιβιοτικά</a:t>
            </a:r>
          </a:p>
        </p:txBody>
      </p:sp>
      <p:sp>
        <p:nvSpPr>
          <p:cNvPr id="3" name="Θέση περιεχομένου 2"/>
          <p:cNvSpPr txBox="1">
            <a:spLocks noGrp="1"/>
          </p:cNvSpPr>
          <p:nvPr>
            <p:ph idx="1"/>
          </p:nvPr>
        </p:nvSpPr>
        <p:spPr/>
        <p:txBody>
          <a:bodyPr/>
          <a:lstStyle/>
          <a:p>
            <a:pPr lvl="0">
              <a:lnSpc>
                <a:spcPct val="104000"/>
              </a:lnSpc>
            </a:pPr>
            <a:r>
              <a:rPr lang="el-GR" dirty="0"/>
              <a:t>Ορισμένα αντιβιοτικά δρουν στα ανθρώπινα κύτταρα συνδεόμενα με το DNA. </a:t>
            </a:r>
          </a:p>
          <a:p>
            <a:pPr lvl="0">
              <a:lnSpc>
                <a:spcPct val="104000"/>
              </a:lnSpc>
            </a:pPr>
            <a:r>
              <a:rPr lang="el-GR" dirty="0"/>
              <a:t>Με αυτόν τον τρόπο αναστέλλουν την αντιγραφή και την μεταγραφή του DNA. </a:t>
            </a:r>
          </a:p>
          <a:p>
            <a:pPr lvl="0">
              <a:lnSpc>
                <a:spcPct val="104000"/>
              </a:lnSpc>
            </a:pPr>
            <a:r>
              <a:rPr lang="el-GR" dirty="0"/>
              <a:t>Η δοξορουβισίνη ανήκει σε αυτήν την κατηγορία αντινεοπλασματικών φαρμάκων και προκαλεί αναστολή του ενζύμου </a:t>
            </a:r>
            <a:r>
              <a:rPr lang="el-GR" dirty="0" smtClean="0"/>
              <a:t>τοποϊσομεράση </a:t>
            </a:r>
            <a:r>
              <a:rPr lang="el-GR" dirty="0"/>
              <a:t>ΙΙ, που αποκόπτει και συνδέει το μόριο του DNA κατά την αντιγραφή και την μεταγραφή του.</a:t>
            </a:r>
          </a:p>
          <a:p>
            <a:pPr lvl="0">
              <a:lnSpc>
                <a:spcPct val="104000"/>
              </a:lnSpc>
            </a:pPr>
            <a:r>
              <a:rPr lang="el-GR" dirty="0"/>
              <a:t>Ο μεταβολισμός των κυτταροτοξικών αντιβιοτικών  προκαλεί την παραγωγή ριζών οξυγόνου που πιστεύεται ότι έχουν καρδιοτοξική δράση.</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B31ADDD-2842-4AD3-9CA7-EF99026CD19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13</a:t>
            </a:fld>
            <a:endParaRPr lang="el-GR" sz="1200" dirty="0">
              <a:solidFill>
                <a:srgbClr val="000000"/>
              </a:solidFill>
              <a:latin typeface="Arial"/>
            </a:endParaRPr>
          </a:p>
        </p:txBody>
      </p:sp>
    </p:spTree>
    <p:extLst>
      <p:ext uri="{BB962C8B-B14F-4D97-AF65-F5344CB8AC3E}">
        <p14:creationId xmlns:p14="http://schemas.microsoft.com/office/powerpoint/2010/main" val="227324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n-US" dirty="0"/>
              <a:t>IV. </a:t>
            </a:r>
            <a:r>
              <a:rPr lang="el-GR" dirty="0"/>
              <a:t>Φυτικά αλκαλοειδή</a:t>
            </a:r>
          </a:p>
        </p:txBody>
      </p:sp>
      <p:sp>
        <p:nvSpPr>
          <p:cNvPr id="3" name="Θέση περιεχομένου 2"/>
          <p:cNvSpPr txBox="1">
            <a:spLocks noGrp="1"/>
          </p:cNvSpPr>
          <p:nvPr>
            <p:ph idx="1"/>
          </p:nvPr>
        </p:nvSpPr>
        <p:spPr/>
        <p:txBody>
          <a:bodyPr/>
          <a:lstStyle/>
          <a:p>
            <a:pPr lvl="0"/>
            <a:r>
              <a:rPr lang="el-GR" dirty="0"/>
              <a:t>Τα φυτικά αλκαλοειδή είναι παράγοντες που αναστέλλουν την μίτωση συνδεόμενοι με σωληνίσκους της ατράκτου των κυττάρων. </a:t>
            </a:r>
          </a:p>
          <a:p>
            <a:pPr lvl="0"/>
            <a:r>
              <a:rPr lang="el-GR" dirty="0"/>
              <a:t>Με αυτόν τον τρόπο, αναστέλλεται η μίτωση και έτσι η κυτταρική διαίρεση σταματά.</a:t>
            </a:r>
          </a:p>
          <a:p>
            <a:pPr lvl="0"/>
            <a:r>
              <a:rPr lang="el-GR" dirty="0"/>
              <a:t>Ονομάζονται και τοξίνες της ατράκτου.</a:t>
            </a:r>
          </a:p>
          <a:p>
            <a:pPr lvl="0"/>
            <a:r>
              <a:rPr lang="el-GR" dirty="0"/>
              <a:t>Σε αυτήν την κατηγορία ανήκουν η βινκριστίνη και η βινβλαστίνη.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C356D69-53AA-47D4-8D11-236EA9896D4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14</a:t>
            </a:fld>
            <a:endParaRPr lang="el-GR" sz="1200" dirty="0">
              <a:solidFill>
                <a:srgbClr val="000000"/>
              </a:solidFill>
              <a:latin typeface="Arial"/>
            </a:endParaRPr>
          </a:p>
        </p:txBody>
      </p:sp>
    </p:spTree>
    <p:extLst>
      <p:ext uri="{BB962C8B-B14F-4D97-AF65-F5344CB8AC3E}">
        <p14:creationId xmlns:p14="http://schemas.microsoft.com/office/powerpoint/2010/main" val="162159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n-US" dirty="0"/>
              <a:t>V. </a:t>
            </a:r>
            <a:r>
              <a:rPr lang="el-GR" dirty="0"/>
              <a:t>Άλλα κυτταροστατικά </a:t>
            </a:r>
            <a:r>
              <a:rPr lang="el-GR" sz="3200" b="0" dirty="0"/>
              <a:t>(1/2)</a:t>
            </a:r>
          </a:p>
        </p:txBody>
      </p:sp>
      <p:sp>
        <p:nvSpPr>
          <p:cNvPr id="3" name="Θέση περιεχομένου 2"/>
          <p:cNvSpPr txBox="1">
            <a:spLocks noGrp="1"/>
          </p:cNvSpPr>
          <p:nvPr>
            <p:ph idx="1"/>
          </p:nvPr>
        </p:nvSpPr>
        <p:spPr/>
        <p:txBody>
          <a:bodyPr/>
          <a:lstStyle/>
          <a:p>
            <a:pPr lvl="0"/>
            <a:r>
              <a:rPr lang="el-GR" dirty="0"/>
              <a:t>Η σισπλατίνη και η καρβοπλατίνη είναι σύνθετες ενώσεις του λευκόχρυσου. Τα φάρμακα αυτά συνδέονται με το DNA και με αυτόν τον τρόπο προκαλούν βλάβη τοξική στα κύτταρα.</a:t>
            </a:r>
          </a:p>
          <a:p>
            <a:pPr lvl="0"/>
            <a:r>
              <a:rPr lang="el-GR" dirty="0"/>
              <a:t>Η ασπαραγινάση είναι ένζυμο που διασπά το αμινοξύ ασπαραγίνη. Χρησιμοποιείται εκλεκτικά διότι δρα στους λευχαιμικούς λεμφοβλάστες που μη μπορώντας να συνθέσουν ασπαραγίνη εξαρτώνται από την εξωγενή χορήγηση.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F229253-F558-4E2C-A8B8-293172788AA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15</a:t>
            </a:fld>
            <a:endParaRPr lang="el-GR" sz="1200" dirty="0">
              <a:solidFill>
                <a:srgbClr val="000000"/>
              </a:solidFill>
              <a:latin typeface="Arial"/>
            </a:endParaRPr>
          </a:p>
        </p:txBody>
      </p:sp>
    </p:spTree>
    <p:extLst>
      <p:ext uri="{BB962C8B-B14F-4D97-AF65-F5344CB8AC3E}">
        <p14:creationId xmlns:p14="http://schemas.microsoft.com/office/powerpoint/2010/main" val="339531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n-US" dirty="0"/>
              <a:t>V. </a:t>
            </a:r>
            <a:r>
              <a:rPr lang="el-GR" dirty="0"/>
              <a:t>Άλλα κυτταροστατικά </a:t>
            </a:r>
            <a:r>
              <a:rPr lang="el-GR" sz="3200" b="0" dirty="0"/>
              <a:t>(2/2)</a:t>
            </a:r>
            <a:endParaRPr lang="el-GR" dirty="0"/>
          </a:p>
        </p:txBody>
      </p:sp>
      <p:sp>
        <p:nvSpPr>
          <p:cNvPr id="3" name="Θέση περιεχομένου 2"/>
          <p:cNvSpPr txBox="1">
            <a:spLocks noGrp="1"/>
          </p:cNvSpPr>
          <p:nvPr>
            <p:ph idx="1"/>
          </p:nvPr>
        </p:nvSpPr>
        <p:spPr/>
        <p:txBody>
          <a:bodyPr/>
          <a:lstStyle/>
          <a:p>
            <a:pPr lvl="0"/>
            <a:r>
              <a:rPr lang="el-GR" dirty="0"/>
              <a:t>Η ταμοξιφένη και η τορεμιφένη είναι αντιοιστρογόνα που δεσμεύονται από τους υποδοχείς των οιστρογόνων, αναστέλλοντας έτσι τα ενδογενή οιστρογόνα. Χρησιμοποιούνται στις ορμονοεξαρτώμενες μορφές καρκίνων του μαστού. </a:t>
            </a:r>
          </a:p>
          <a:p>
            <a:pPr lvl="0"/>
            <a:r>
              <a:rPr lang="el-GR" dirty="0"/>
              <a:t>Η βικαλουταμίδη είναι αντιανδρογόνο  και χρησιμοποιείται στην ανδρογονοεξαρτώμενη μορφή καρκίνου του προστάτη.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71B1DC8D-7895-4D41-9618-01DEB0E1721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16</a:t>
            </a:fld>
            <a:endParaRPr lang="el-GR" sz="1200" dirty="0">
              <a:solidFill>
                <a:srgbClr val="000000"/>
              </a:solidFill>
              <a:latin typeface="Arial"/>
            </a:endParaRPr>
          </a:p>
        </p:txBody>
      </p:sp>
    </p:spTree>
    <p:extLst>
      <p:ext uri="{BB962C8B-B14F-4D97-AF65-F5344CB8AC3E}">
        <p14:creationId xmlns:p14="http://schemas.microsoft.com/office/powerpoint/2010/main" val="424479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Ομάδα σισπλατίνης</a:t>
            </a:r>
          </a:p>
        </p:txBody>
      </p:sp>
      <p:sp>
        <p:nvSpPr>
          <p:cNvPr id="3"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FDB8F0F-9CC6-444A-88FF-FBE7E84486F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17</a:t>
            </a:fld>
            <a:endParaRPr lang="el-GR" sz="1200" dirty="0">
              <a:solidFill>
                <a:srgbClr val="000000"/>
              </a:solidFill>
              <a:latin typeface="Arial"/>
            </a:endParaRPr>
          </a:p>
        </p:txBody>
      </p:sp>
      <p:pic>
        <p:nvPicPr>
          <p:cNvPr id="4" name="Picture 2"/>
          <p:cNvPicPr>
            <a:picLocks noChangeAspect="1"/>
          </p:cNvPicPr>
          <p:nvPr/>
        </p:nvPicPr>
        <p:blipFill>
          <a:blip r:embed="rId2" cstate="print"/>
          <a:srcRect/>
          <a:stretch>
            <a:fillRect/>
          </a:stretch>
        </p:blipFill>
        <p:spPr>
          <a:xfrm>
            <a:off x="3305894" y="1196748"/>
            <a:ext cx="2910306" cy="5159593"/>
          </a:xfrm>
          <a:prstGeom prst="rect">
            <a:avLst/>
          </a:prstGeom>
          <a:noFill/>
          <a:ln>
            <a:noFill/>
          </a:ln>
        </p:spPr>
      </p:pic>
    </p:spTree>
    <p:extLst>
      <p:ext uri="{BB962C8B-B14F-4D97-AF65-F5344CB8AC3E}">
        <p14:creationId xmlns:p14="http://schemas.microsoft.com/office/powerpoint/2010/main" val="121241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Ανεπιθύμητες ενέργειες των χημειοθεραπευτικών </a:t>
            </a:r>
            <a:r>
              <a:rPr lang="el-GR" sz="3200" b="0" dirty="0"/>
              <a:t>(1/4)</a:t>
            </a:r>
          </a:p>
        </p:txBody>
      </p:sp>
      <p:sp>
        <p:nvSpPr>
          <p:cNvPr id="3" name="Θέση περιεχομένου 2"/>
          <p:cNvSpPr txBox="1">
            <a:spLocks noGrp="1"/>
          </p:cNvSpPr>
          <p:nvPr>
            <p:ph idx="1"/>
          </p:nvPr>
        </p:nvSpPr>
        <p:spPr/>
        <p:txBody>
          <a:bodyPr/>
          <a:lstStyle/>
          <a:p>
            <a:pPr lvl="0">
              <a:lnSpc>
                <a:spcPct val="104000"/>
              </a:lnSpc>
            </a:pPr>
            <a:r>
              <a:rPr lang="el-GR" sz="2200" dirty="0"/>
              <a:t>Το βασικό πρόβλημα των χημειοθεραπευτικών  είναι η έλλειψη </a:t>
            </a:r>
            <a:r>
              <a:rPr lang="el-GR" sz="2200" dirty="0" smtClean="0"/>
              <a:t>εκλεκτικότητας </a:t>
            </a:r>
            <a:r>
              <a:rPr lang="el-GR" sz="2200" dirty="0"/>
              <a:t>δράσης αυτών σε καρκινικά και μη καρκινικά κύτταρα.</a:t>
            </a:r>
          </a:p>
          <a:p>
            <a:pPr lvl="0">
              <a:lnSpc>
                <a:spcPct val="104000"/>
              </a:lnSpc>
            </a:pPr>
            <a:r>
              <a:rPr lang="el-GR" sz="2200" dirty="0"/>
              <a:t>Έχουν ποικίλες παρενέργειες που περιορίζουν τον χρόνο και την δοσολογία της χορήγησής τους.</a:t>
            </a:r>
          </a:p>
          <a:p>
            <a:pPr lvl="0">
              <a:lnSpc>
                <a:spcPct val="104000"/>
              </a:lnSpc>
            </a:pPr>
            <a:r>
              <a:rPr lang="el-GR" sz="2200" dirty="0"/>
              <a:t>Οι παρενέργειες εμφανίζονται διότι διαταράσσουν την κυτταρική λειτουργία σε όλο της το φάσμα (καρκινική και μη καρκινική), ιδίως σε ιστούς που εμφανίζουν μεγάλη κυτταρική διαίρεση.</a:t>
            </a:r>
          </a:p>
          <a:p>
            <a:pPr lvl="0">
              <a:lnSpc>
                <a:spcPct val="104000"/>
              </a:lnSpc>
            </a:pPr>
            <a:r>
              <a:rPr lang="el-GR" sz="2200" dirty="0"/>
              <a:t>Τέτοια όργανα είναι ο μυελός των οστών, το γαστρεντερικό σύστημα και οι θύλακοι των τριχών. </a:t>
            </a:r>
          </a:p>
          <a:p>
            <a:pPr lvl="0">
              <a:lnSpc>
                <a:spcPct val="104000"/>
              </a:lnSpc>
            </a:pPr>
            <a:r>
              <a:rPr lang="el-GR" sz="2200" dirty="0"/>
              <a:t>Οι παρενέργειες αυτές είναι τόσον δοσοεξαρτώμενες όσο και προβλέψιμες.</a:t>
            </a:r>
          </a:p>
          <a:p>
            <a:pPr lvl="0">
              <a:lnSpc>
                <a:spcPct val="104000"/>
              </a:lnSpc>
            </a:pPr>
            <a:endParaRPr lang="el-GR" sz="2200" dirty="0"/>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283C711-D04C-4368-9861-FDB4FD22BC7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18</a:t>
            </a:fld>
            <a:endParaRPr lang="el-GR" sz="1200" dirty="0">
              <a:solidFill>
                <a:srgbClr val="000000"/>
              </a:solidFill>
              <a:latin typeface="Arial"/>
            </a:endParaRPr>
          </a:p>
        </p:txBody>
      </p:sp>
    </p:spTree>
    <p:extLst>
      <p:ext uri="{BB962C8B-B14F-4D97-AF65-F5344CB8AC3E}">
        <p14:creationId xmlns:p14="http://schemas.microsoft.com/office/powerpoint/2010/main" val="385783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Φάρμακα στην αντιμετώπιση του καρκίνου </a:t>
            </a:r>
            <a:r>
              <a:rPr lang="en-US" sz="3200" b="0" dirty="0"/>
              <a:t>(1/3)</a:t>
            </a:r>
            <a:endParaRPr lang="el-GR" sz="3200" b="0" dirty="0"/>
          </a:p>
        </p:txBody>
      </p:sp>
      <p:sp>
        <p:nvSpPr>
          <p:cNvPr id="3" name="Θέση περιεχομένου 2"/>
          <p:cNvSpPr txBox="1">
            <a:spLocks noGrp="1"/>
          </p:cNvSpPr>
          <p:nvPr>
            <p:ph idx="1"/>
          </p:nvPr>
        </p:nvSpPr>
        <p:spPr>
          <a:xfrm>
            <a:off x="457200" y="1196748"/>
            <a:ext cx="8229600" cy="5328592"/>
          </a:xfrm>
        </p:spPr>
        <p:txBody>
          <a:bodyPr/>
          <a:lstStyle/>
          <a:p>
            <a:pPr lvl="0"/>
            <a:r>
              <a:rPr lang="el-GR" sz="2200" dirty="0"/>
              <a:t>Φάρμακα που εκριζώνουν τα καρκινικά κύτταρα ονομάζονται κυτταροτοξικά η κυτταροτοξίνες.</a:t>
            </a:r>
          </a:p>
          <a:p>
            <a:pPr lvl="0"/>
            <a:r>
              <a:rPr lang="el-GR" sz="2200" dirty="0"/>
              <a:t>Όσα φάρμακα έχουν αναπτυχθεί τα τελευταία 60 χρόνια στοχεύουν κυρίως στην κυτταρική καταστολή.</a:t>
            </a:r>
          </a:p>
          <a:p>
            <a:pPr lvl="0"/>
            <a:r>
              <a:rPr lang="el-GR" sz="2200" dirty="0"/>
              <a:t>Σκοπός είναι να αναστείλουν το DNA, το RNA, και τις </a:t>
            </a:r>
            <a:r>
              <a:rPr lang="el-GR" sz="2200" dirty="0" smtClean="0"/>
              <a:t>πρωτεΐνες.</a:t>
            </a:r>
            <a:endParaRPr lang="el-GR" sz="2200" dirty="0"/>
          </a:p>
          <a:p>
            <a:pPr lvl="0"/>
            <a:r>
              <a:rPr lang="el-GR" sz="2200" dirty="0"/>
              <a:t>Η έρευνα αποδεικνύει ότι προκαλούν και κυτταρική βλάβη οδηγώντας στην απόπτωση (κυτταρικό θάνατο).</a:t>
            </a:r>
          </a:p>
          <a:p>
            <a:pPr lvl="0"/>
            <a:r>
              <a:rPr lang="el-GR" sz="2200" dirty="0"/>
              <a:t>Ο τρόπος με τον οποίο επέρχεται η απόπτωση δεν είναι επαρκώς γνωστός.</a:t>
            </a:r>
          </a:p>
          <a:p>
            <a:pPr lvl="0"/>
            <a:r>
              <a:rPr lang="el-GR" sz="2200" dirty="0"/>
              <a:t>Σκοπός της χρήσης τέτοιων φαρμάκων είναι η πλήρης απομάκρυνση του καρκινικού όγκου και η ίαση του ασθενούς</a:t>
            </a:r>
            <a:r>
              <a:rPr lang="en-US" sz="2200" dirty="0"/>
              <a:t>.</a:t>
            </a:r>
            <a:endParaRPr lang="el-GR" sz="2200" dirty="0"/>
          </a:p>
          <a:p>
            <a:pPr lvl="0"/>
            <a:endParaRPr lang="el-GR" sz="2200" dirty="0"/>
          </a:p>
          <a:p>
            <a:pPr lvl="0"/>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79EC7491-F015-4B14-9050-902D28CAA6B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a:t>
            </a:fld>
            <a:endParaRPr lang="el-GR" sz="1200" dirty="0">
              <a:solidFill>
                <a:srgbClr val="000000"/>
              </a:solidFill>
              <a:latin typeface="Arial"/>
            </a:endParaRPr>
          </a:p>
        </p:txBody>
      </p:sp>
    </p:spTree>
    <p:extLst>
      <p:ext uri="{BB962C8B-B14F-4D97-AF65-F5344CB8AC3E}">
        <p14:creationId xmlns:p14="http://schemas.microsoft.com/office/powerpoint/2010/main" val="365478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Ανεπιθύμητες ενέργειες των χημειοθεραπευτικών </a:t>
            </a:r>
            <a:r>
              <a:rPr lang="el-GR" sz="3200" b="0" dirty="0"/>
              <a:t>(2/4)</a:t>
            </a:r>
            <a:endParaRPr lang="el-GR" sz="3600" dirty="0"/>
          </a:p>
        </p:txBody>
      </p:sp>
      <p:sp>
        <p:nvSpPr>
          <p:cNvPr id="3" name="Θέση περιεχομένου 2"/>
          <p:cNvSpPr txBox="1">
            <a:spLocks noGrp="1"/>
          </p:cNvSpPr>
          <p:nvPr>
            <p:ph idx="1"/>
          </p:nvPr>
        </p:nvSpPr>
        <p:spPr/>
        <p:txBody>
          <a:bodyPr/>
          <a:lstStyle/>
          <a:p>
            <a:pPr lvl="0"/>
            <a:r>
              <a:rPr lang="el-GR" dirty="0"/>
              <a:t>Από τον μυελό των οστών οι παρενέργειες εκδηλώνονται υπό την μορφή της λευκοπενίας, που αντιμετωπίζεται με προφυλακτική χορήγηση αντιβιοτικών με σκοπό την αποφυγή των λοιμώξεων.</a:t>
            </a:r>
          </a:p>
          <a:p>
            <a:pPr lvl="0"/>
            <a:r>
              <a:rPr lang="el-GR" dirty="0"/>
              <a:t>Παρατηρείται επίσης μείωση των αιμοπεταλίων και κατά συνέπεια θρομβοπενία, οπότε αυξάνεται ο κίνδυνος αιμορραγιών.</a:t>
            </a:r>
          </a:p>
          <a:p>
            <a:pPr lvl="0"/>
            <a:r>
              <a:rPr lang="el-GR" dirty="0"/>
              <a:t>Εκτός αυτού ενδέχεται να εμφανισθεί αναιμία λόγω μείωσης του αριθμού των ερυθρών.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61262B4C-2DD3-440A-B660-B12553538CC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19</a:t>
            </a:fld>
            <a:endParaRPr lang="el-GR" sz="1200" dirty="0">
              <a:solidFill>
                <a:srgbClr val="000000"/>
              </a:solidFill>
              <a:latin typeface="Arial"/>
            </a:endParaRPr>
          </a:p>
        </p:txBody>
      </p:sp>
    </p:spTree>
    <p:extLst>
      <p:ext uri="{BB962C8B-B14F-4D97-AF65-F5344CB8AC3E}">
        <p14:creationId xmlns:p14="http://schemas.microsoft.com/office/powerpoint/2010/main" val="166165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Ανεπιθύμητες ενέργειες των χημειοθεραπευτικών </a:t>
            </a:r>
            <a:r>
              <a:rPr lang="el-GR" sz="3200" b="0" dirty="0"/>
              <a:t>(3/4)</a:t>
            </a:r>
            <a:endParaRPr lang="el-GR" sz="3600" dirty="0"/>
          </a:p>
        </p:txBody>
      </p:sp>
      <p:sp>
        <p:nvSpPr>
          <p:cNvPr id="3" name="Θέση περιεχομένου 2"/>
          <p:cNvSpPr txBox="1">
            <a:spLocks noGrp="1"/>
          </p:cNvSpPr>
          <p:nvPr>
            <p:ph idx="1"/>
          </p:nvPr>
        </p:nvSpPr>
        <p:spPr/>
        <p:txBody>
          <a:bodyPr/>
          <a:lstStyle/>
          <a:p>
            <a:pPr lvl="0">
              <a:lnSpc>
                <a:spcPct val="104000"/>
              </a:lnSpc>
            </a:pPr>
            <a:r>
              <a:rPr lang="el-GR" sz="2200" dirty="0"/>
              <a:t>Ναυτία και έμετος αναφέρονται συχνά με την χρήση των χημειοθεραπευτικών. Αυτό οφείλεται σε δράση των φαρμάκων αυτών στο ΚΝΣ. Φάρμακα τέτοιου τύπου είναι κυρίως η σισπλατίνη που προκαλεί συχνά ναυτία. Προς αντιμετώπιση χρησιμοποιούμε συχνά αντιεμετικά φάρμακα όπως ανταγωνιστές σεροτονίνης, μετοκλοπραμίδη σε υψηλές δόσεις.</a:t>
            </a:r>
          </a:p>
          <a:p>
            <a:pPr lvl="0">
              <a:lnSpc>
                <a:spcPct val="104000"/>
              </a:lnSpc>
            </a:pPr>
            <a:r>
              <a:rPr lang="el-GR" sz="2200" dirty="0"/>
              <a:t>Πολλά από τα χημειοθεραπευτικά προκαλούν αλωπεκία, άλλοτε άλλου βαθμού, συνήθως μεγάλη. Η παρενέργεια αυτή θεωρείται αναστρέψιμη. </a:t>
            </a:r>
          </a:p>
          <a:p>
            <a:pPr lvl="0">
              <a:lnSpc>
                <a:spcPct val="104000"/>
              </a:lnSpc>
            </a:pPr>
            <a:r>
              <a:rPr lang="el-GR" sz="2200" dirty="0"/>
              <a:t>Τα χημειοθεραπευτικά, λόγω του κυτταρικού θανάτου που προκαλούν αυξάνουν και τα επίπεδα του ουρικού οξέος και δυνατόν να προκαλέσουν ουρική αρθρίτιδα ή και νεφρική βλάβη. Δίνουμε αλλοπουρινόλη.</a:t>
            </a:r>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9DE09ED-89BE-47C3-AA12-99D9F808EA84}"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20</a:t>
            </a:fld>
            <a:endParaRPr lang="el-GR" sz="1200" dirty="0">
              <a:solidFill>
                <a:srgbClr val="000000"/>
              </a:solidFill>
              <a:latin typeface="Arial"/>
            </a:endParaRPr>
          </a:p>
        </p:txBody>
      </p:sp>
    </p:spTree>
    <p:extLst>
      <p:ext uri="{BB962C8B-B14F-4D97-AF65-F5344CB8AC3E}">
        <p14:creationId xmlns:p14="http://schemas.microsoft.com/office/powerpoint/2010/main" val="397251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Ανεπιθύμητες ενέργειες των χημειοθεραπευτικών </a:t>
            </a:r>
            <a:r>
              <a:rPr lang="el-GR" sz="3200" b="0" dirty="0"/>
              <a:t>(4/4)</a:t>
            </a:r>
            <a:endParaRPr lang="el-GR" sz="3600" dirty="0"/>
          </a:p>
        </p:txBody>
      </p:sp>
      <p:sp>
        <p:nvSpPr>
          <p:cNvPr id="3" name="Θέση περιεχομένου 2"/>
          <p:cNvSpPr txBox="1">
            <a:spLocks noGrp="1"/>
          </p:cNvSpPr>
          <p:nvPr>
            <p:ph idx="1"/>
          </p:nvPr>
        </p:nvSpPr>
        <p:spPr>
          <a:xfrm>
            <a:off x="457200" y="1196748"/>
            <a:ext cx="8229600" cy="5524722"/>
          </a:xfrm>
        </p:spPr>
        <p:txBody>
          <a:bodyPr/>
          <a:lstStyle/>
          <a:p>
            <a:pPr lvl="0">
              <a:lnSpc>
                <a:spcPct val="104000"/>
              </a:lnSpc>
            </a:pPr>
            <a:r>
              <a:rPr lang="el-GR" dirty="0"/>
              <a:t>Πολλά δε κυτταροστατικά είναι μεταλλαξιογόνα και τερατογόνα.</a:t>
            </a:r>
          </a:p>
          <a:p>
            <a:pPr lvl="0">
              <a:lnSpc>
                <a:spcPct val="104000"/>
              </a:lnSpc>
            </a:pPr>
            <a:r>
              <a:rPr lang="el-GR" dirty="0"/>
              <a:t>Η ίδια μεταλλαξιογόνος δράση μπορεί να προκαλέσει καρκίνο.</a:t>
            </a:r>
          </a:p>
          <a:p>
            <a:pPr lvl="0">
              <a:lnSpc>
                <a:spcPct val="104000"/>
              </a:lnSpc>
            </a:pPr>
            <a:r>
              <a:rPr lang="el-GR" dirty="0"/>
              <a:t>Δευτερογενείς κακοήθειες έχουν παρατηρηθεί σε πολλούς ασθενείς και πιστεύεται ότι είναι λόγω της αγωγής.</a:t>
            </a:r>
          </a:p>
          <a:p>
            <a:pPr lvl="0">
              <a:lnSpc>
                <a:spcPct val="104000"/>
              </a:lnSpc>
            </a:pPr>
            <a:r>
              <a:rPr lang="el-GR" dirty="0"/>
              <a:t>Τερατογόνος δράση έχει συνδεθεί με εμβρυικό θάνατο.</a:t>
            </a:r>
          </a:p>
          <a:p>
            <a:pPr lvl="0">
              <a:lnSpc>
                <a:spcPct val="104000"/>
              </a:lnSpc>
            </a:pPr>
            <a:r>
              <a:rPr lang="el-GR" dirty="0"/>
              <a:t>Τα χημειοθεραπευτικά μπορεί να προκαλέσουν στειρότητα τόσο στους άνδρες όσο και στις γυναίκες.</a:t>
            </a:r>
          </a:p>
          <a:p>
            <a:pPr lvl="0">
              <a:lnSpc>
                <a:spcPct val="104000"/>
              </a:lnSpc>
            </a:pPr>
            <a:r>
              <a:rPr lang="el-GR" dirty="0"/>
              <a:t>Συμβουλεύεται κατάψυξη του σπέρματος και φύλαξη. Στις γυναίκες μπορεί να παρατηρηθούν διαταραχές της περιόδου καθώς και εμμηνόπαυση.</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3295CE21-709D-489A-891F-B50A9B11F8E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21</a:t>
            </a:fld>
            <a:endParaRPr lang="el-GR" sz="1200" dirty="0">
              <a:solidFill>
                <a:srgbClr val="000000"/>
              </a:solidFill>
              <a:latin typeface="Arial"/>
            </a:endParaRPr>
          </a:p>
        </p:txBody>
      </p:sp>
    </p:spTree>
    <p:extLst>
      <p:ext uri="{BB962C8B-B14F-4D97-AF65-F5344CB8AC3E}">
        <p14:creationId xmlns:p14="http://schemas.microsoft.com/office/powerpoint/2010/main" val="248461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13</a:t>
            </a:r>
            <a:r>
              <a:rPr lang="en-US" sz="2000" dirty="0" smtClean="0"/>
              <a:t>:</a:t>
            </a:r>
            <a:r>
              <a:rPr lang="el-GR" sz="2000" dirty="0" smtClean="0"/>
              <a:t> </a:t>
            </a:r>
            <a:r>
              <a:rPr lang="el-GR" sz="2000" dirty="0"/>
              <a:t>Χημειοθεραπευτικά Φάρμακα (Αντινεοπλασματικά) </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692623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713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Μηχανισμοί δράσης χημειοθεραπευτικών φαρμάκων</a:t>
            </a:r>
          </a:p>
        </p:txBody>
      </p:sp>
      <p:sp>
        <p:nvSpPr>
          <p:cNvPr id="3"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9D757BA6-9440-4B22-B92B-5CC51B1245E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a:t>
            </a:fld>
            <a:endParaRPr lang="el-GR" sz="1200" dirty="0">
              <a:solidFill>
                <a:srgbClr val="000000"/>
              </a:solidFill>
              <a:latin typeface="Arial"/>
            </a:endParaRPr>
          </a:p>
        </p:txBody>
      </p:sp>
      <p:pic>
        <p:nvPicPr>
          <p:cNvPr id="4" name="Picture 2"/>
          <p:cNvPicPr>
            <a:picLocks noChangeAspect="1"/>
          </p:cNvPicPr>
          <p:nvPr/>
        </p:nvPicPr>
        <p:blipFill>
          <a:blip r:embed="rId2" cstate="print"/>
          <a:srcRect/>
          <a:stretch>
            <a:fillRect/>
          </a:stretch>
        </p:blipFill>
        <p:spPr>
          <a:xfrm>
            <a:off x="1089955" y="1386596"/>
            <a:ext cx="6984772" cy="4608511"/>
          </a:xfrm>
          <a:prstGeom prst="rect">
            <a:avLst/>
          </a:prstGeom>
          <a:noFill/>
          <a:ln>
            <a:solidFill>
              <a:schemeClr val="tx1"/>
            </a:solidFill>
          </a:ln>
        </p:spPr>
      </p:pic>
      <p:sp>
        <p:nvSpPr>
          <p:cNvPr id="5" name="Ορθογώνιο 4"/>
          <p:cNvSpPr/>
          <p:nvPr/>
        </p:nvSpPr>
        <p:spPr>
          <a:xfrm>
            <a:off x="2296341" y="6217851"/>
            <a:ext cx="4572000" cy="276999"/>
          </a:xfrm>
          <a:prstGeom prst="rect">
            <a:avLst/>
          </a:prstGeom>
        </p:spPr>
        <p:txBody>
          <a:bodyPr>
            <a:spAutoFit/>
          </a:bodyPr>
          <a:lstStyle/>
          <a:p>
            <a:pPr algn="ctr" fontAlgn="auto">
              <a:spcBef>
                <a:spcPts val="0"/>
              </a:spcBef>
              <a:spcAft>
                <a:spcPts val="0"/>
              </a:spcAft>
            </a:pPr>
            <a:r>
              <a:rPr lang="en-US" sz="1200" dirty="0" smtClean="0">
                <a:solidFill>
                  <a:prstClr val="black"/>
                </a:solidFill>
                <a:latin typeface="Calibri"/>
                <a:hlinkClick r:id="rId3"/>
              </a:rPr>
              <a:t>chemwiki.ucdavis.edu</a:t>
            </a:r>
            <a:endParaRPr lang="el-GR" sz="1200" dirty="0">
              <a:solidFill>
                <a:prstClr val="black"/>
              </a:solidFill>
              <a:latin typeface="Calibri"/>
            </a:endParaRPr>
          </a:p>
        </p:txBody>
      </p:sp>
    </p:spTree>
    <p:extLst>
      <p:ext uri="{BB962C8B-B14F-4D97-AF65-F5344CB8AC3E}">
        <p14:creationId xmlns:p14="http://schemas.microsoft.com/office/powerpoint/2010/main" val="52831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Φάρμακα στην αντιμετώπιση του καρκίνου </a:t>
            </a:r>
            <a:r>
              <a:rPr lang="en-US" sz="3200" b="0" dirty="0"/>
              <a:t>(2/3)</a:t>
            </a:r>
            <a:endParaRPr lang="el-GR" sz="3600" dirty="0"/>
          </a:p>
        </p:txBody>
      </p:sp>
      <p:sp>
        <p:nvSpPr>
          <p:cNvPr id="3" name="Θέση περιεχομένου 2"/>
          <p:cNvSpPr txBox="1">
            <a:spLocks noGrp="1"/>
          </p:cNvSpPr>
          <p:nvPr>
            <p:ph idx="1"/>
          </p:nvPr>
        </p:nvSpPr>
        <p:spPr>
          <a:xfrm>
            <a:off x="442971" y="1124739"/>
            <a:ext cx="8229600" cy="5524722"/>
          </a:xfrm>
        </p:spPr>
        <p:txBody>
          <a:bodyPr/>
          <a:lstStyle/>
          <a:p>
            <a:pPr lvl="0">
              <a:lnSpc>
                <a:spcPct val="94000"/>
              </a:lnSpc>
            </a:pPr>
            <a:r>
              <a:rPr lang="el-GR" sz="2200" dirty="0"/>
              <a:t>Ακόμη γνωρίζουμε ότι η χειρουργική αφαίρεση των όγκων εγκαταλείπει κύτταρα που στην πραγματικότητα μπορούν να οδηγήσουν σε υποτροπή του καρκίνου.</a:t>
            </a:r>
          </a:p>
          <a:p>
            <a:pPr lvl="0">
              <a:lnSpc>
                <a:spcPct val="94000"/>
              </a:lnSpc>
            </a:pPr>
            <a:r>
              <a:rPr lang="el-GR" sz="2200" dirty="0"/>
              <a:t>Έτσι, παράλληλα με την χειρουργική αγωγή, στους καρκίνους εφαρμόζεται τόσο η ακτινοθεραπεία όσο και η κατάλληλη φαρμακευτική αγωγή.</a:t>
            </a:r>
          </a:p>
          <a:p>
            <a:pPr lvl="0">
              <a:lnSpc>
                <a:spcPct val="94000"/>
              </a:lnSpc>
            </a:pPr>
            <a:r>
              <a:rPr lang="el-GR" sz="2200" dirty="0"/>
              <a:t>Σκοπός των συνδεδυασμένων θεραπευτικών ενεργειών στην αγωγή του καρκίνου είναι να παραμείνουν περίπου 100 εκατομμύρια καρκινικά κύτταρα με την ελπίδα ότι το ανοσοποιητικό σύστημα του ασθενούς θα μπορέσει να τα εκριζώσει.</a:t>
            </a:r>
          </a:p>
          <a:p>
            <a:pPr lvl="0">
              <a:lnSpc>
                <a:spcPct val="94000"/>
              </a:lnSpc>
            </a:pPr>
            <a:r>
              <a:rPr lang="el-GR" sz="2200" dirty="0"/>
              <a:t>Το πρόβλημα ωστόσο είναι ότι τα αντικαρκινικά φάρμακα καταστέλλουν το ανοσοποιητικό σύστημα, οπότε ο ανωτέρω αναφερόμενος στόχος είναι δύσκολο να επιτευχθεί.</a:t>
            </a:r>
          </a:p>
          <a:p>
            <a:pPr lvl="0">
              <a:lnSpc>
                <a:spcPct val="94000"/>
              </a:lnSpc>
            </a:pPr>
            <a:r>
              <a:rPr lang="el-GR" sz="2200" dirty="0"/>
              <a:t>Έτσι, συχνά απαιτούνται επαναλαμβανόμενες θεραπείες.</a:t>
            </a:r>
          </a:p>
          <a:p>
            <a:pPr lvl="0">
              <a:lnSpc>
                <a:spcPct val="94000"/>
              </a:lnSpc>
            </a:pPr>
            <a:endParaRPr lang="el-GR" sz="2200" dirty="0"/>
          </a:p>
          <a:p>
            <a:pPr lvl="0">
              <a:lnSpc>
                <a:spcPct val="94000"/>
              </a:lnSpc>
            </a:pPr>
            <a:endParaRPr lang="el-GR" sz="2200" dirty="0"/>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7935DDE-581F-4372-97EF-EC7051F03FC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a:t>
            </a:fld>
            <a:endParaRPr lang="el-GR" sz="1200" dirty="0">
              <a:solidFill>
                <a:srgbClr val="000000"/>
              </a:solidFill>
              <a:latin typeface="Arial"/>
            </a:endParaRPr>
          </a:p>
        </p:txBody>
      </p:sp>
    </p:spTree>
    <p:extLst>
      <p:ext uri="{BB962C8B-B14F-4D97-AF65-F5344CB8AC3E}">
        <p14:creationId xmlns:p14="http://schemas.microsoft.com/office/powerpoint/2010/main" val="303427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Φάρμακα στην αντιμετώπιση του καρκίνου </a:t>
            </a:r>
            <a:r>
              <a:rPr lang="en-US" sz="3200" b="0" dirty="0"/>
              <a:t>(3/3)</a:t>
            </a:r>
            <a:endParaRPr lang="el-GR" sz="3600" dirty="0"/>
          </a:p>
        </p:txBody>
      </p:sp>
      <p:sp>
        <p:nvSpPr>
          <p:cNvPr id="3" name="Θέση περιεχομένου 2"/>
          <p:cNvSpPr txBox="1">
            <a:spLocks noGrp="1"/>
          </p:cNvSpPr>
          <p:nvPr>
            <p:ph idx="1"/>
          </p:nvPr>
        </p:nvSpPr>
        <p:spPr>
          <a:xfrm>
            <a:off x="457200" y="1196748"/>
            <a:ext cx="8229600" cy="5524722"/>
          </a:xfrm>
        </p:spPr>
        <p:txBody>
          <a:bodyPr/>
          <a:lstStyle/>
          <a:p>
            <a:pPr lvl="0">
              <a:lnSpc>
                <a:spcPct val="94000"/>
              </a:lnSpc>
            </a:pPr>
            <a:r>
              <a:rPr lang="el-GR" sz="2200" dirty="0"/>
              <a:t>Σε περίπτωση που ο στόχος είναι η ίαση χρησιμοποιούνται διάφορα κυτταροτοξικά φάρμακα σε εντατική αγωγή.</a:t>
            </a:r>
          </a:p>
          <a:p>
            <a:pPr lvl="0">
              <a:lnSpc>
                <a:spcPct val="94000"/>
              </a:lnSpc>
            </a:pPr>
            <a:r>
              <a:rPr lang="el-GR" sz="2200" dirty="0"/>
              <a:t>Σε περίπτωση που τα φάρμακα δεν κρίνεται ότι θα φέρουν ίαση και η θεραπεία είναι παρηγορητική με την έννοια της παράτασης της ζωής του ασθενούς, τότε πρέπει να λαμβάνονται πολλοί παράγοντες υπ’ όψη όσον αφορά την χορήγησή τους. Συγκεκριμένα, λαμβάνουμε υπ’ όψη τις επιθυμίες του ασθενούς, την γενική του κατάσταση αλλά και την ποιότητα της ζωής, με τέτοιο τρόπο ώστε οι παρενέργειες των φαρμάκων να μην υπερβαίνουν και υπερκαλύπτουν την δράση των φαρμάκων.</a:t>
            </a:r>
          </a:p>
          <a:p>
            <a:pPr lvl="0">
              <a:lnSpc>
                <a:spcPct val="94000"/>
              </a:lnSpc>
            </a:pPr>
            <a:r>
              <a:rPr lang="el-GR" sz="2200" dirty="0"/>
              <a:t>Όταν τα </a:t>
            </a:r>
            <a:r>
              <a:rPr lang="el-GR" sz="2200" dirty="0"/>
              <a:t>κυτταροτοξικά</a:t>
            </a:r>
            <a:r>
              <a:rPr lang="el-GR" sz="2200" dirty="0"/>
              <a:t> φάρμακα αποτελούν επικουρική θεραπεία, δηλαδή χορηγούνται σε συνδυασμό με άλλες θεραπείες, όπως η χειρουργική θεραπεία και η ακτινοθεραπεία, στόχος είναι η πρόληψη της διασποράς της νόσου μέσω της χειρουργικής αφαίρεσης καθώς και η εκρίζωση των εναπομεινάντων κυττάρων στην περιοχή η των μεταστάσεων.</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5442721-FE3B-4DD3-87C6-E6CA73EBC41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a:t>
            </a:fld>
            <a:endParaRPr lang="el-GR" sz="1200" dirty="0">
              <a:solidFill>
                <a:srgbClr val="000000"/>
              </a:solidFill>
              <a:latin typeface="Arial"/>
            </a:endParaRPr>
          </a:p>
        </p:txBody>
      </p:sp>
    </p:spTree>
    <p:extLst>
      <p:ext uri="{BB962C8B-B14F-4D97-AF65-F5344CB8AC3E}">
        <p14:creationId xmlns:p14="http://schemas.microsoft.com/office/powerpoint/2010/main" val="408606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Ι. Αντιμεταβολίτες</a:t>
            </a:r>
          </a:p>
        </p:txBody>
      </p:sp>
      <p:sp>
        <p:nvSpPr>
          <p:cNvPr id="3" name="Θέση περιεχομένου 2"/>
          <p:cNvSpPr txBox="1">
            <a:spLocks noGrp="1"/>
          </p:cNvSpPr>
          <p:nvPr>
            <p:ph idx="1"/>
          </p:nvPr>
        </p:nvSpPr>
        <p:spPr>
          <a:xfrm>
            <a:off x="457200" y="1047646"/>
            <a:ext cx="8229600" cy="5328592"/>
          </a:xfrm>
        </p:spPr>
        <p:txBody>
          <a:bodyPr/>
          <a:lstStyle/>
          <a:p>
            <a:pPr lvl="0">
              <a:lnSpc>
                <a:spcPct val="104000"/>
              </a:lnSpc>
            </a:pPr>
            <a:r>
              <a:rPr lang="el-GR" dirty="0"/>
              <a:t>Είναι χημικές ενώσεις οι οποίες προσομοιάζουν στα μόρια που χρησιμοποιεί το κύτταρο είτε για να ωριμάσει, είτε για να διαιρεθεί. </a:t>
            </a:r>
          </a:p>
          <a:p>
            <a:pPr lvl="0">
              <a:lnSpc>
                <a:spcPct val="104000"/>
              </a:lnSpc>
            </a:pPr>
            <a:r>
              <a:rPr lang="el-GR" dirty="0"/>
              <a:t>Οι αντιμεταβολίτες ενσωματώνονται στις κυτταρικές δομές ή αναστέλλουν ένζυμα απαραίτητα στο κύτταρο με αποτέλεσμα η κυτταρική διαίρεση να αναστέλλεται.</a:t>
            </a:r>
          </a:p>
          <a:p>
            <a:pPr lvl="0">
              <a:lnSpc>
                <a:spcPct val="104000"/>
              </a:lnSpc>
            </a:pPr>
            <a:r>
              <a:rPr lang="el-GR" dirty="0"/>
              <a:t>Είναι ανάλογα των μορίων που συμμετέχουν στην σύνθεση των πουρινών και των πυριμιδινών.</a:t>
            </a:r>
          </a:p>
          <a:p>
            <a:pPr lvl="0">
              <a:lnSpc>
                <a:spcPct val="104000"/>
              </a:lnSpc>
            </a:pPr>
            <a:r>
              <a:rPr lang="el-GR" dirty="0"/>
              <a:t>Το γνωστότερο φάρμακο αυτής της κατηγορίας είναι η μεθοτρξάτη. </a:t>
            </a:r>
          </a:p>
          <a:p>
            <a:pPr lvl="0">
              <a:lnSpc>
                <a:spcPct val="104000"/>
              </a:lnSpc>
            </a:pPr>
            <a:r>
              <a:rPr lang="el-GR" dirty="0"/>
              <a:t>Άλλα φάρμακα είναι η μερκαπτοπουρίνη και η φλουορουρακίλη.</a:t>
            </a:r>
          </a:p>
          <a:p>
            <a:pPr lvl="0">
              <a:lnSpc>
                <a:spcPct val="104000"/>
              </a:lnSpc>
            </a:pPr>
            <a:endParaRPr lang="el-GR" dirty="0"/>
          </a:p>
          <a:p>
            <a:pPr lvl="0">
              <a:lnSpc>
                <a:spcPct val="104000"/>
              </a:lnSpc>
            </a:pPr>
            <a:endParaRPr lang="el-GR" dirty="0"/>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F25A11C-9BBC-4FCD-8803-1EF9AC5D511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a:t>
            </a:fld>
            <a:endParaRPr lang="el-GR" sz="1200" dirty="0">
              <a:solidFill>
                <a:srgbClr val="000000"/>
              </a:solidFill>
              <a:latin typeface="Arial"/>
            </a:endParaRPr>
          </a:p>
        </p:txBody>
      </p:sp>
    </p:spTree>
    <p:extLst>
      <p:ext uri="{BB962C8B-B14F-4D97-AF65-F5344CB8AC3E}">
        <p14:creationId xmlns:p14="http://schemas.microsoft.com/office/powerpoint/2010/main" val="2313123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Μεθοτρεξάτη </a:t>
            </a:r>
            <a:r>
              <a:rPr lang="el-GR" sz="3200" b="0" dirty="0"/>
              <a:t>(1</a:t>
            </a:r>
            <a:r>
              <a:rPr lang="en-US" sz="3200" b="0" dirty="0"/>
              <a:t>/3</a:t>
            </a:r>
            <a:r>
              <a:rPr lang="el-GR" sz="3200" b="0" dirty="0"/>
              <a:t>)</a:t>
            </a:r>
          </a:p>
        </p:txBody>
      </p:sp>
      <p:sp>
        <p:nvSpPr>
          <p:cNvPr id="3" name="Θέση περιεχομένου 2"/>
          <p:cNvSpPr txBox="1">
            <a:spLocks noGrp="1"/>
          </p:cNvSpPr>
          <p:nvPr>
            <p:ph idx="1"/>
          </p:nvPr>
        </p:nvSpPr>
        <p:spPr/>
        <p:txBody>
          <a:bodyPr/>
          <a:lstStyle/>
          <a:p>
            <a:pPr lvl="0"/>
            <a:r>
              <a:rPr lang="el-GR" dirty="0"/>
              <a:t>Είναι ανάλογο του φολικού οξέος.</a:t>
            </a:r>
          </a:p>
          <a:p>
            <a:pPr lvl="0"/>
            <a:r>
              <a:rPr lang="el-GR" dirty="0"/>
              <a:t>Αναστέλλει το ένζυμο διυδροφολική ρεδουκτάση, που μεταβολίζει το φολικό σε αναγμένο φολικό οξύ, το οποίο συμμετέχει στην σύνθεση της θυμιδίνης. Η δε θυμιδίνη είναι απαραίτητο συστατικό του DNA. Με τον τρόπο αυτό η μεθοτρεξάτη αναστέλλει την σύνθεση του DNA των κυττάρων και μειώνει την ικανότητα της κυτταρικής διαίρεσης.</a:t>
            </a:r>
          </a:p>
          <a:p>
            <a:pPr lvl="0"/>
            <a:r>
              <a:rPr lang="el-GR" dirty="0"/>
              <a:t>Αυτό συμβαίνει σε όλους τους ιστούς που έχουν διαιρούμενα κύτταρα</a:t>
            </a:r>
            <a:r>
              <a:rPr lang="en-US" dirty="0"/>
              <a:t>.</a:t>
            </a: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3062E27F-0394-4683-AE32-E8425C425EC0}"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a:t>
            </a:fld>
            <a:endParaRPr lang="el-GR" sz="1200" dirty="0">
              <a:solidFill>
                <a:srgbClr val="000000"/>
              </a:solidFill>
              <a:latin typeface="Arial"/>
            </a:endParaRPr>
          </a:p>
        </p:txBody>
      </p:sp>
    </p:spTree>
    <p:extLst>
      <p:ext uri="{BB962C8B-B14F-4D97-AF65-F5344CB8AC3E}">
        <p14:creationId xmlns:p14="http://schemas.microsoft.com/office/powerpoint/2010/main" val="88511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Μεθοτρεξάτη </a:t>
            </a:r>
            <a:r>
              <a:rPr lang="el-GR" sz="3200" b="0" dirty="0"/>
              <a:t>(</a:t>
            </a:r>
            <a:r>
              <a:rPr lang="en-US" sz="3200" b="0" dirty="0"/>
              <a:t>2/3</a:t>
            </a:r>
            <a:r>
              <a:rPr lang="el-GR" sz="3200" b="0" dirty="0"/>
              <a:t>)</a:t>
            </a:r>
            <a:endParaRPr lang="el-GR" dirty="0"/>
          </a:p>
        </p:txBody>
      </p:sp>
      <p:sp>
        <p:nvSpPr>
          <p:cNvPr id="3" name="Θέση περιεχομένου 2"/>
          <p:cNvSpPr txBox="1">
            <a:spLocks noGrp="1"/>
          </p:cNvSpPr>
          <p:nvPr>
            <p:ph idx="1"/>
          </p:nvPr>
        </p:nvSpPr>
        <p:spPr/>
        <p:txBody>
          <a:bodyPr/>
          <a:lstStyle/>
          <a:p>
            <a:pPr lvl="0"/>
            <a:r>
              <a:rPr lang="el-GR" dirty="0"/>
              <a:t>Η μεθοτρεξάτη είναι και η θεραπεία εκλογής στις οξείες λεμφογενείς λευχαιμίες αλλά και σε πολλές άλλες νεοπλασίες. Όταν υπάρχουν μεταστάσεις στο ΚΝΣ, η μεθοτρεξάτη εγχέεται ενδοραχιαία στο ΕΝΥ.  Αυτό συμβαίνει γιατί από μόνη της η μεθοτρεξάτη περνά δύσκολα τον αιματεγκεφαλικό φραγμό,</a:t>
            </a:r>
          </a:p>
          <a:p>
            <a:pPr lvl="0"/>
            <a:r>
              <a:rPr lang="el-GR" dirty="0"/>
              <a:t>Πλην των κακοηθειών χρησιμοποιείται και σε αυτοάνοσες νόσους και στην ψωρίαση και στην ρευματοειδή αρθρίτιδα σε μικρές δόσεις.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3474F5F-5453-4C76-B78C-A72CAAEB17A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7</a:t>
            </a:fld>
            <a:endParaRPr lang="el-GR" sz="1200" dirty="0">
              <a:solidFill>
                <a:srgbClr val="000000"/>
              </a:solidFill>
              <a:latin typeface="Arial"/>
            </a:endParaRPr>
          </a:p>
        </p:txBody>
      </p:sp>
    </p:spTree>
    <p:extLst>
      <p:ext uri="{BB962C8B-B14F-4D97-AF65-F5344CB8AC3E}">
        <p14:creationId xmlns:p14="http://schemas.microsoft.com/office/powerpoint/2010/main" val="369708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Μεθοτρεξάτη </a:t>
            </a:r>
            <a:r>
              <a:rPr lang="el-GR" sz="3200" b="0" dirty="0"/>
              <a:t>(</a:t>
            </a:r>
            <a:r>
              <a:rPr lang="en-US" sz="3200" b="0" dirty="0"/>
              <a:t>3/3</a:t>
            </a:r>
            <a:r>
              <a:rPr lang="el-GR" sz="3200" b="0" dirty="0"/>
              <a:t>)</a:t>
            </a:r>
            <a:endParaRPr lang="el-GR" dirty="0"/>
          </a:p>
        </p:txBody>
      </p:sp>
      <p:sp>
        <p:nvSpPr>
          <p:cNvPr id="3" name="Θέση περιεχομένου 2"/>
          <p:cNvSpPr txBox="1">
            <a:spLocks noGrp="1"/>
          </p:cNvSpPr>
          <p:nvPr>
            <p:ph idx="1"/>
          </p:nvPr>
        </p:nvSpPr>
        <p:spPr/>
        <p:txBody>
          <a:bodyPr/>
          <a:lstStyle/>
          <a:p>
            <a:pPr lvl="0"/>
            <a:r>
              <a:rPr lang="el-GR" dirty="0"/>
              <a:t>Για να προληφθούν οι τοξικές επιδράσεις της μεθοτρεξάτης στον μυελό των οστών χορηγείται ταυτόχρονα και η λευκοβορίνη.</a:t>
            </a:r>
          </a:p>
          <a:p>
            <a:pPr lvl="0"/>
            <a:r>
              <a:rPr lang="el-GR" dirty="0"/>
              <a:t>Η λευκοβορίνη είναι ανάλογο του τετραυδροφυλλικού. </a:t>
            </a:r>
          </a:p>
          <a:p>
            <a:pPr lvl="0"/>
            <a:r>
              <a:rPr lang="el-GR" dirty="0"/>
              <a:t>Προστατεύει τα κύτταρα από την τοξικότητα της μεθοτρεξάτης. </a:t>
            </a:r>
          </a:p>
          <a:p>
            <a:pPr lvl="0"/>
            <a:r>
              <a:rPr lang="el-GR" dirty="0"/>
              <a:t>Χορηγείται αρκετό χρόνο μετά την έναρξη αγωγής με μεθοτρεξάτη. </a:t>
            </a:r>
          </a:p>
          <a:p>
            <a:pPr lvl="0"/>
            <a:r>
              <a:rPr lang="el-GR" dirty="0"/>
              <a:t>Χωρίς την χορήγηση λευκοβορίνης οι ασθενείς θα πέθαιναν από την </a:t>
            </a:r>
            <a:r>
              <a:rPr lang="el-GR" dirty="0" smtClean="0"/>
              <a:t>καταστολή </a:t>
            </a:r>
            <a:r>
              <a:rPr lang="el-GR" dirty="0"/>
              <a:t>του μυελού των οστών.</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8ABFA1D-1BFB-4267-A767-74A0A0FA1E7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8</a:t>
            </a:fld>
            <a:endParaRPr lang="el-GR" sz="1200" dirty="0">
              <a:solidFill>
                <a:srgbClr val="000000"/>
              </a:solidFill>
              <a:latin typeface="Arial"/>
            </a:endParaRPr>
          </a:p>
        </p:txBody>
      </p:sp>
    </p:spTree>
    <p:extLst>
      <p:ext uri="{BB962C8B-B14F-4D97-AF65-F5344CB8AC3E}">
        <p14:creationId xmlns:p14="http://schemas.microsoft.com/office/powerpoint/2010/main" val="89447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0c71cd56b8aef996bb043f061cb607431cca35c"/>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2054</Words>
  <Application>Microsoft Office PowerPoint</Application>
  <PresentationFormat>Προβολή στην οθόνη (4:3)</PresentationFormat>
  <Paragraphs>182</Paragraphs>
  <Slides>29</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29</vt:i4>
      </vt:variant>
    </vt:vector>
  </HeadingPairs>
  <TitlesOfParts>
    <vt:vector size="31" baseType="lpstr">
      <vt:lpstr>OC_template_updated</vt:lpstr>
      <vt:lpstr>1_OC_template_updated</vt:lpstr>
      <vt:lpstr>Φαρμακολογία</vt:lpstr>
      <vt:lpstr>Φάρμακα στην αντιμετώπιση του καρκίνου (1/3)</vt:lpstr>
      <vt:lpstr>Μηχανισμοί δράσης χημειοθεραπευτικών φαρμάκων</vt:lpstr>
      <vt:lpstr>Φάρμακα στην αντιμετώπιση του καρκίνου (2/3)</vt:lpstr>
      <vt:lpstr>Φάρμακα στην αντιμετώπιση του καρκίνου (3/3)</vt:lpstr>
      <vt:lpstr>Ι. Αντιμεταβολίτες</vt:lpstr>
      <vt:lpstr>Μεθοτρεξάτη (1/3)</vt:lpstr>
      <vt:lpstr>Μεθοτρεξάτη (2/3)</vt:lpstr>
      <vt:lpstr>Μεθοτρεξάτη (3/3)</vt:lpstr>
      <vt:lpstr>Μερκαπτοπουρίνη</vt:lpstr>
      <vt:lpstr>Φλουορουρακίλη</vt:lpstr>
      <vt:lpstr>ΙΙ. Αλκυλιωτικοί παράγοντες (1/2)</vt:lpstr>
      <vt:lpstr>ΙΙ. Αλκυλιωτικοί παράγοντες (2/2)</vt:lpstr>
      <vt:lpstr>ΙΙΙ. Κυτταροτοξικά αντιβιοτικά</vt:lpstr>
      <vt:lpstr>IV. Φυτικά αλκαλοειδή</vt:lpstr>
      <vt:lpstr>V. Άλλα κυτταροστατικά (1/2)</vt:lpstr>
      <vt:lpstr>V. Άλλα κυτταροστατικά (2/2)</vt:lpstr>
      <vt:lpstr>Ομάδα σισπλατίνης</vt:lpstr>
      <vt:lpstr>Ανεπιθύμητες ενέργειες των χημειοθεραπευτικών (1/4)</vt:lpstr>
      <vt:lpstr>Ανεπιθύμητες ενέργειες των χημειοθεραπευτικών (2/4)</vt:lpstr>
      <vt:lpstr>Ανεπιθύμητες ενέργειες των χημειοθεραπευτικών (3/4)</vt:lpstr>
      <vt:lpstr>Ανεπιθύμητες ενέργειες των χημειοθεραπευτικών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40</cp:revision>
  <dcterms:created xsi:type="dcterms:W3CDTF">2013-03-04T13:35:19Z</dcterms:created>
  <dcterms:modified xsi:type="dcterms:W3CDTF">2015-02-13T10:14:39Z</dcterms:modified>
</cp:coreProperties>
</file>