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35"/>
  </p:notesMasterIdLst>
  <p:handoutMasterIdLst>
    <p:handoutMasterId r:id="rId36"/>
  </p:handoutMasterIdLst>
  <p:sldIdLst>
    <p:sldId id="308" r:id="rId4"/>
    <p:sldId id="283" r:id="rId5"/>
    <p:sldId id="284" r:id="rId6"/>
    <p:sldId id="285" r:id="rId7"/>
    <p:sldId id="286" r:id="rId8"/>
    <p:sldId id="287" r:id="rId9"/>
    <p:sldId id="288" r:id="rId10"/>
    <p:sldId id="289" r:id="rId11"/>
    <p:sldId id="290" r:id="rId12"/>
    <p:sldId id="291" r:id="rId13"/>
    <p:sldId id="293" r:id="rId14"/>
    <p:sldId id="294"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9" r:id="rId28"/>
    <p:sldId id="310" r:id="rId29"/>
    <p:sldId id="311" r:id="rId30"/>
    <p:sldId id="312" r:id="rId31"/>
    <p:sldId id="313" r:id="rId32"/>
    <p:sldId id="314" r:id="rId33"/>
    <p:sldId id="315" r:id="rId34"/>
  </p:sldIdLst>
  <p:sldSz cx="9144000" cy="6858000" type="screen4x3"/>
  <p:notesSz cx="7104063" cy="10234613"/>
  <p:custDataLst>
    <p:tags r:id="rId3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extLst>
      <p:ext uri="{BB962C8B-B14F-4D97-AF65-F5344CB8AC3E}">
        <p14:creationId xmlns:p14="http://schemas.microsoft.com/office/powerpoint/2010/main" val="3966502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dirty="0"/>
          </a:p>
        </p:txBody>
      </p:sp>
    </p:spTree>
    <p:extLst>
      <p:ext uri="{BB962C8B-B14F-4D97-AF65-F5344CB8AC3E}">
        <p14:creationId xmlns:p14="http://schemas.microsoft.com/office/powerpoint/2010/main" val="349648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22</a:t>
            </a:fld>
            <a:endParaRPr lang="el-GR" dirty="0"/>
          </a:p>
        </p:txBody>
      </p:sp>
    </p:spTree>
    <p:extLst>
      <p:ext uri="{BB962C8B-B14F-4D97-AF65-F5344CB8AC3E}">
        <p14:creationId xmlns:p14="http://schemas.microsoft.com/office/powerpoint/2010/main" val="881774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23</a:t>
            </a:fld>
            <a:endParaRPr lang="el-GR" dirty="0"/>
          </a:p>
        </p:txBody>
      </p:sp>
    </p:spTree>
    <p:extLst>
      <p:ext uri="{BB962C8B-B14F-4D97-AF65-F5344CB8AC3E}">
        <p14:creationId xmlns:p14="http://schemas.microsoft.com/office/powerpoint/2010/main" val="93175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7384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213523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317193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a:t>
            </a:fld>
            <a:endParaRPr lang="el-GR" dirty="0"/>
          </a:p>
        </p:txBody>
      </p:sp>
    </p:spTree>
    <p:extLst>
      <p:ext uri="{BB962C8B-B14F-4D97-AF65-F5344CB8AC3E}">
        <p14:creationId xmlns:p14="http://schemas.microsoft.com/office/powerpoint/2010/main" val="290932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295749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335003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316899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2115638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650440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129143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065358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292935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943084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922485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98566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352754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746973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97932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6855093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92731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04716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084248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425541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0555304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820108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890934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4810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99610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916029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543561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creativecommons.org/licenses/by-sa/2.0/deed.en" TargetMode="External"/><Relationship Id="rId4" Type="http://schemas.openxmlformats.org/officeDocument/2006/relationships/hyperlink" Target="http://www.flickr.com/photos/teegardin/615042771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lickr.com/photos/jaselabs/3746655440/"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creativecommons.org/licenses/by-nc-sa/2.0/deed.e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flickr.com/photos/captainkimo/9149348974/"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reativecommons.org/licenses/by-nc-nd/2.0/deed.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bsportal.bl.uk/taster/subjareas/busmanhist/mgmtthinkers/blakemouton.aspx"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licenses/by-sa/3.0/deed.en" TargetMode="External"/><Relationship Id="rId2" Type="http://schemas.openxmlformats.org/officeDocument/2006/relationships/hyperlink" Target="http://en.wikipedia.org/wiki/File:Azuchimomoyama-japan.p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adisony.blogspot.gr/2012/10/william-g-ouchi.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du-article.blogspot.gr/2013/08/likerts-four-styles-of-management.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ebooks.edu.gr/modules/ebook/show.php/DSGL-C122/38/220,111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fontScale="90000"/>
          </a:bodyPr>
          <a:lstStyle/>
          <a:p>
            <a:pPr lvl="1" algn="ctr"/>
            <a:r>
              <a:rPr kumimoji="0" lang="el-GR" sz="3200" b="1" i="0" u="none" strike="noStrike" kern="0" cap="none" spc="0" normalizeH="0" baseline="0" noProof="0" dirty="0" smtClean="0">
                <a:ln>
                  <a:noFill/>
                </a:ln>
                <a:solidFill>
                  <a:prstClr val="black"/>
                </a:solidFill>
                <a:effectLst/>
                <a:uLnTx/>
                <a:uFillTx/>
              </a:rPr>
              <a:t>Επιχειρηματικότητα και Συστήματα Επικοινωνίας Τουριστικών Επιχειρήσεων </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1367345" y="2996952"/>
            <a:ext cx="6400800" cy="1752600"/>
          </a:xfrm>
        </p:spPr>
        <p:txBody>
          <a:bodyPr>
            <a:noAutofit/>
          </a:bodyPr>
          <a:lstStyle/>
          <a:p>
            <a:r>
              <a:rPr lang="el-GR" sz="2800" b="1" dirty="0"/>
              <a:t>Ενότητα </a:t>
            </a:r>
            <a:r>
              <a:rPr lang="en-US" sz="2800" b="1" dirty="0"/>
              <a:t>9</a:t>
            </a:r>
            <a:r>
              <a:rPr lang="el-GR" sz="2800" dirty="0" smtClean="0"/>
              <a:t>:</a:t>
            </a:r>
            <a:r>
              <a:rPr lang="en-US" sz="2800" dirty="0" smtClean="0"/>
              <a:t> </a:t>
            </a:r>
            <a:r>
              <a:rPr lang="el-GR" sz="2800" dirty="0"/>
              <a:t>Θεωρίες ηγεσίας και </a:t>
            </a:r>
            <a:r>
              <a:rPr lang="en-US" sz="2800" dirty="0" smtClean="0"/>
              <a:t>management</a:t>
            </a:r>
            <a:endParaRPr lang="en-US" sz="2800" dirty="0"/>
          </a:p>
          <a:p>
            <a:pPr>
              <a:lnSpc>
                <a:spcPct val="80000"/>
              </a:lnSpc>
            </a:pPr>
            <a:endParaRPr lang="en-US" sz="2700" dirty="0" smtClean="0"/>
          </a:p>
          <a:p>
            <a:pPr>
              <a:spcBef>
                <a:spcPts val="0"/>
              </a:spcBef>
            </a:pPr>
            <a:r>
              <a:rPr lang="el-GR" sz="2800" dirty="0"/>
              <a:t>Δρ. Βασιλική</a:t>
            </a:r>
            <a:r>
              <a:rPr lang="en-US" sz="2800" dirty="0"/>
              <a:t> </a:t>
            </a:r>
            <a:r>
              <a:rPr lang="el-GR" sz="2800" dirty="0"/>
              <a:t>Κατσώνη, </a:t>
            </a:r>
            <a:endParaRPr lang="en-US" sz="2800" dirty="0"/>
          </a:p>
          <a:p>
            <a:pPr>
              <a:spcBef>
                <a:spcPts val="0"/>
              </a:spcBef>
            </a:pPr>
            <a:r>
              <a:rPr lang="el-GR" sz="2800" dirty="0"/>
              <a:t>Επίκουρη Καθηγήτρια ΤΕΙ Αθήνας</a:t>
            </a:r>
          </a:p>
        </p:txBody>
      </p:sp>
      <p:pic>
        <p:nvPicPr>
          <p:cNvPr id="11" name="Picture 10"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13"/>
          <p:cNvGraphicFramePr>
            <a:graphicFrameLocks noGrp="1"/>
          </p:cNvGraphicFramePr>
          <p:nvPr>
            <p:extLst>
              <p:ext uri="{D42A27DB-BD31-4B8C-83A1-F6EECF244321}">
                <p14:modId xmlns:p14="http://schemas.microsoft.com/office/powerpoint/2010/main" val="309399138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7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400" dirty="0"/>
              <a:t>Πολιτιστικοί περιορισμοί στην διοίκηση και στην επικοινωνία </a:t>
            </a:r>
            <a:r>
              <a:rPr lang="el-GR" sz="3600" b="0" dirty="0" smtClean="0"/>
              <a:t>(1 από 2)</a:t>
            </a:r>
            <a:endParaRPr lang="el-GR" sz="3600" b="0" dirty="0"/>
          </a:p>
        </p:txBody>
      </p:sp>
      <p:sp>
        <p:nvSpPr>
          <p:cNvPr id="3" name="Θέση περιεχομένου 2"/>
          <p:cNvSpPr>
            <a:spLocks noGrp="1"/>
          </p:cNvSpPr>
          <p:nvPr>
            <p:ph idx="1"/>
          </p:nvPr>
        </p:nvSpPr>
        <p:spPr>
          <a:xfrm>
            <a:off x="457200" y="1412776"/>
            <a:ext cx="8229600" cy="4824536"/>
          </a:xfrm>
        </p:spPr>
        <p:txBody>
          <a:bodyPr>
            <a:normAutofit/>
          </a:bodyPr>
          <a:lstStyle/>
          <a:p>
            <a:pPr marL="0" indent="0">
              <a:buNone/>
            </a:pPr>
            <a:r>
              <a:rPr lang="el-GR" sz="2400" b="1" dirty="0"/>
              <a:t>Οι Harris και Moran (1983) </a:t>
            </a:r>
          </a:p>
          <a:p>
            <a:pPr marL="0" indent="0">
              <a:spcBef>
                <a:spcPts val="3600"/>
              </a:spcBef>
              <a:buNone/>
            </a:pPr>
            <a:r>
              <a:rPr lang="el-GR" sz="2400" dirty="0"/>
              <a:t>«Πως επηρεάζουν οι αξίες ζωής ,τα αξιώματα, τα προσωπικά πιστεύω ,οι διαπροσωπικές σχέσεις ,τα κοινωνικά και οργανωτικά συστήματα τις λειτουργιές του παραδοσιακού management σε θέματα αποφάσεων προαγωγής ,πρόσληψης και συνταξιοδότησης της οργάνωσης του σχεδιασμού και της αιτιολόγησης».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851058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rmAutofit fontScale="90000"/>
          </a:bodyPr>
          <a:lstStyle/>
          <a:p>
            <a:r>
              <a:rPr lang="el-GR" sz="4400" dirty="0"/>
              <a:t>Πολιτιστικοί περιορισμοί στην διοίκηση και στην επικοινωνία </a:t>
            </a:r>
            <a:r>
              <a:rPr lang="el-GR" sz="3600" b="0" dirty="0" smtClean="0"/>
              <a:t>(2 από 2)</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5" name="Θέση περιεχομένου 4"/>
          <p:cNvSpPr>
            <a:spLocks noGrp="1"/>
          </p:cNvSpPr>
          <p:nvPr>
            <p:ph idx="1"/>
          </p:nvPr>
        </p:nvSpPr>
        <p:spPr>
          <a:xfrm>
            <a:off x="457200" y="1196752"/>
            <a:ext cx="8507288" cy="5040560"/>
          </a:xfrm>
        </p:spPr>
        <p:txBody>
          <a:bodyPr>
            <a:normAutofit/>
          </a:bodyPr>
          <a:lstStyle/>
          <a:p>
            <a:pPr marL="0" indent="0">
              <a:buNone/>
            </a:pPr>
            <a:r>
              <a:rPr lang="el-GR" sz="2400" b="1" dirty="0"/>
              <a:t>Ο</a:t>
            </a:r>
            <a:r>
              <a:rPr lang="el-GR" sz="2400" b="1" dirty="0" smtClean="0"/>
              <a:t>ι </a:t>
            </a:r>
            <a:r>
              <a:rPr lang="el-GR" sz="2400" b="1" dirty="0"/>
              <a:t>Farmer και Richman (1968) </a:t>
            </a:r>
          </a:p>
          <a:p>
            <a:pPr>
              <a:spcBef>
                <a:spcPts val="1800"/>
              </a:spcBef>
              <a:buFont typeface="Wingdings" panose="05000000000000000000" pitchFamily="2" charset="2"/>
              <a:buChar char="v"/>
            </a:pPr>
            <a:r>
              <a:rPr lang="el-GR" sz="2400" dirty="0"/>
              <a:t>Αναρωτήθηκαν για ποιον λόγο οι θεσμοί διοίκησης ασκούνται με διαφορετικό τρόπο και με βαθμό επιτυχίας ανάλογα με την κοινωνία και τις καταστάσεις που επικρατούν </a:t>
            </a:r>
            <a:r>
              <a:rPr lang="el-GR" sz="2400" dirty="0" smtClean="0"/>
              <a:t>;» </a:t>
            </a:r>
            <a:endParaRPr lang="el-GR" sz="2400" dirty="0"/>
          </a:p>
          <a:p>
            <a:pPr marL="457200" lvl="1" indent="0">
              <a:buNone/>
            </a:pPr>
            <a:r>
              <a:rPr lang="el-GR" sz="2400" b="1" dirty="0"/>
              <a:t>Απάντηση:</a:t>
            </a:r>
            <a:r>
              <a:rPr lang="el-GR" sz="2400" dirty="0"/>
              <a:t> Αυτό συμβαίνει λόγο των διαφορών των πολιτιστικών αξίων.</a:t>
            </a:r>
          </a:p>
          <a:p>
            <a:pPr>
              <a:spcBef>
                <a:spcPts val="1800"/>
              </a:spcBef>
              <a:buFont typeface="Wingdings" panose="05000000000000000000" pitchFamily="2" charset="2"/>
              <a:buChar char="v"/>
            </a:pPr>
            <a:r>
              <a:rPr lang="el-GR" sz="2400" dirty="0"/>
              <a:t>Θεωρούν περιοριστικούς οποιουσδήποτε θεσμούς (π.χ. κοινωνικούς ,οικονομικούς ,νομικούς , πολιτικούς) ισχύουν σε κάθε </a:t>
            </a:r>
            <a:r>
              <a:rPr lang="el-GR" sz="2400" dirty="0" smtClean="0"/>
              <a:t>κοινωνία</a:t>
            </a:r>
            <a:r>
              <a:rPr lang="en-US" sz="2400" dirty="0" smtClean="0"/>
              <a:t>.</a:t>
            </a:r>
            <a:endParaRPr lang="el-GR" sz="2400" dirty="0"/>
          </a:p>
          <a:p>
            <a:pPr>
              <a:spcBef>
                <a:spcPts val="1800"/>
              </a:spcBef>
              <a:buFont typeface="Wingdings" panose="05000000000000000000" pitchFamily="2" charset="2"/>
              <a:buChar char="v"/>
            </a:pPr>
            <a:r>
              <a:rPr lang="el-GR" sz="2400" dirty="0"/>
              <a:t>Κατατάσσουν στις πρώτες κοινωνικές ανάγκες </a:t>
            </a:r>
            <a:r>
              <a:rPr lang="el-GR" sz="2400" dirty="0" smtClean="0"/>
              <a:t>οτιδήποτε </a:t>
            </a:r>
            <a:r>
              <a:rPr lang="el-GR" sz="2400" dirty="0"/>
              <a:t>συνδέεται με την επιχείρηση και </a:t>
            </a:r>
            <a:r>
              <a:rPr lang="el-GR" sz="2400" dirty="0" smtClean="0"/>
              <a:t>την διοίκηση</a:t>
            </a:r>
            <a:r>
              <a:rPr lang="en-US" sz="2400" dirty="0" smtClean="0"/>
              <a:t>.</a:t>
            </a:r>
            <a:endParaRPr lang="el-GR" sz="2400" dirty="0"/>
          </a:p>
          <a:p>
            <a:endParaRPr lang="el-GR" dirty="0"/>
          </a:p>
        </p:txBody>
      </p:sp>
    </p:spTree>
    <p:extLst>
      <p:ext uri="{BB962C8B-B14F-4D97-AF65-F5344CB8AC3E}">
        <p14:creationId xmlns:p14="http://schemas.microsoft.com/office/powerpoint/2010/main" val="190507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Πρόγραμμα κοινωνικοποίησης 4</a:t>
            </a:r>
            <a:r>
              <a:rPr lang="el-GR" baseline="30000" dirty="0" smtClean="0"/>
              <a:t>ων</a:t>
            </a:r>
            <a:r>
              <a:rPr lang="el-GR" dirty="0" smtClean="0"/>
              <a:t> Βαθμίδων </a:t>
            </a:r>
            <a:r>
              <a:rPr lang="el-GR" sz="3600" b="0" dirty="0" smtClean="0"/>
              <a:t>(1 από 2)</a:t>
            </a:r>
            <a:endParaRPr lang="el-GR" sz="3600" b="0" dirty="0"/>
          </a:p>
        </p:txBody>
      </p:sp>
      <p:sp>
        <p:nvSpPr>
          <p:cNvPr id="3" name="Θέση περιεχομένου 2"/>
          <p:cNvSpPr>
            <a:spLocks noGrp="1"/>
          </p:cNvSpPr>
          <p:nvPr>
            <p:ph idx="1"/>
          </p:nvPr>
        </p:nvSpPr>
        <p:spPr>
          <a:xfrm>
            <a:off x="457200" y="1196752"/>
            <a:ext cx="8229600" cy="1656184"/>
          </a:xfrm>
        </p:spPr>
        <p:txBody>
          <a:bodyPr/>
          <a:lstStyle/>
          <a:p>
            <a:pPr marL="0" indent="0">
              <a:buNone/>
            </a:pPr>
            <a:r>
              <a:rPr lang="el-GR" sz="2400" b="1" dirty="0" smtClean="0"/>
              <a:t>1</a:t>
            </a:r>
            <a:r>
              <a:rPr lang="el-GR" sz="2400" b="1" baseline="30000" dirty="0" smtClean="0"/>
              <a:t>η</a:t>
            </a:r>
            <a:r>
              <a:rPr lang="el-GR" sz="2400" b="1" dirty="0"/>
              <a:t> Βαθμίδα: </a:t>
            </a:r>
            <a:r>
              <a:rPr lang="el-GR" sz="2400" dirty="0"/>
              <a:t>Προτροπή αλλαγής συμπεριφοράς στα </a:t>
            </a:r>
            <a:r>
              <a:rPr lang="el-GR" sz="2400" dirty="0" smtClean="0"/>
              <a:t>άτομα, για </a:t>
            </a:r>
            <a:r>
              <a:rPr lang="el-GR" sz="2400" dirty="0"/>
              <a:t>να δειχθεί ότι οι άνθρωποι μπορούν να εργαστούν εξίσου καλά και να αποδώσουν με την  υιοθέτηση νέων </a:t>
            </a:r>
            <a:r>
              <a:rPr lang="el-GR" sz="2400" dirty="0" smtClean="0"/>
              <a:t>συμπεριφορών</a:t>
            </a:r>
            <a:r>
              <a:rPr lang="en-US" sz="2400" dirty="0" smtClean="0"/>
              <a:t>.</a:t>
            </a:r>
            <a:endParaRPr lang="el-GR" sz="2400" dirty="0"/>
          </a:p>
          <a:p>
            <a:endParaRPr lang="el-GR" sz="2400"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5" name="Down Arrow 6"/>
          <p:cNvSpPr/>
          <p:nvPr/>
        </p:nvSpPr>
        <p:spPr>
          <a:xfrm>
            <a:off x="1259632" y="2898763"/>
            <a:ext cx="288032" cy="792088"/>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Ορθογώνιο 5"/>
          <p:cNvSpPr/>
          <p:nvPr/>
        </p:nvSpPr>
        <p:spPr>
          <a:xfrm>
            <a:off x="2195736" y="2859854"/>
            <a:ext cx="6102424" cy="830997"/>
          </a:xfrm>
          <a:prstGeom prst="rect">
            <a:avLst/>
          </a:prstGeom>
        </p:spPr>
        <p:txBody>
          <a:bodyPr wrap="square">
            <a:spAutoFit/>
          </a:bodyPr>
          <a:lstStyle/>
          <a:p>
            <a:r>
              <a:rPr lang="el-GR" sz="2400" dirty="0">
                <a:latin typeface="+mn-lt"/>
              </a:rPr>
              <a:t>Με την προϋπόθεση ότι οι νέες συμπεριφορές φανούν  </a:t>
            </a:r>
            <a:r>
              <a:rPr lang="el-GR" sz="2400" dirty="0" smtClean="0">
                <a:latin typeface="+mn-lt"/>
              </a:rPr>
              <a:t>αποδεκτές, ακολουθεί</a:t>
            </a:r>
            <a:r>
              <a:rPr lang="en-US" sz="2400" dirty="0" smtClean="0">
                <a:latin typeface="+mn-lt"/>
              </a:rPr>
              <a:t>.</a:t>
            </a:r>
            <a:endParaRPr lang="el-GR" sz="2400" dirty="0">
              <a:latin typeface="+mn-lt"/>
            </a:endParaRPr>
          </a:p>
        </p:txBody>
      </p:sp>
      <p:sp>
        <p:nvSpPr>
          <p:cNvPr id="7" name="Ορθογώνιο 6"/>
          <p:cNvSpPr/>
          <p:nvPr/>
        </p:nvSpPr>
        <p:spPr>
          <a:xfrm>
            <a:off x="298682" y="4437112"/>
            <a:ext cx="8388118" cy="1569660"/>
          </a:xfrm>
          <a:prstGeom prst="rect">
            <a:avLst/>
          </a:prstGeom>
        </p:spPr>
        <p:txBody>
          <a:bodyPr wrap="square">
            <a:spAutoFit/>
          </a:bodyPr>
          <a:lstStyle/>
          <a:p>
            <a:r>
              <a:rPr lang="el-GR" sz="2400" b="1" dirty="0" smtClean="0">
                <a:latin typeface="+mn-lt"/>
              </a:rPr>
              <a:t>2</a:t>
            </a:r>
            <a:r>
              <a:rPr lang="el-GR" sz="2400" b="1" baseline="30000" dirty="0" smtClean="0">
                <a:latin typeface="+mn-lt"/>
              </a:rPr>
              <a:t>η</a:t>
            </a:r>
            <a:r>
              <a:rPr lang="el-GR" sz="2400" b="1" dirty="0">
                <a:latin typeface="+mn-lt"/>
              </a:rPr>
              <a:t> Βαθμίδα</a:t>
            </a:r>
            <a:r>
              <a:rPr lang="el-GR" sz="2400" b="1" dirty="0" smtClean="0">
                <a:latin typeface="+mn-lt"/>
              </a:rPr>
              <a:t>: </a:t>
            </a:r>
            <a:r>
              <a:rPr lang="el-GR" sz="2400" dirty="0" smtClean="0">
                <a:latin typeface="+mn-lt"/>
              </a:rPr>
              <a:t>θα </a:t>
            </a:r>
            <a:r>
              <a:rPr lang="el-GR" sz="2400" dirty="0">
                <a:latin typeface="+mn-lt"/>
              </a:rPr>
              <a:t>επέλθει αργά η αλλαγή διάθεσης και η απόρριψη παλαιότερων </a:t>
            </a:r>
            <a:r>
              <a:rPr lang="el-GR" sz="2400" dirty="0" smtClean="0">
                <a:latin typeface="+mn-lt"/>
              </a:rPr>
              <a:t>πρακτικών. Σε </a:t>
            </a:r>
            <a:r>
              <a:rPr lang="el-GR" sz="2400" dirty="0">
                <a:latin typeface="+mn-lt"/>
              </a:rPr>
              <a:t>πολλές περιπτώσεις μπορεί το άτομο να </a:t>
            </a:r>
            <a:r>
              <a:rPr lang="el-GR" sz="2400" dirty="0" smtClean="0">
                <a:latin typeface="+mn-lt"/>
              </a:rPr>
              <a:t>διαφωνεί</a:t>
            </a:r>
            <a:r>
              <a:rPr lang="en-US" sz="2400" dirty="0" smtClean="0">
                <a:latin typeface="+mn-lt"/>
              </a:rPr>
              <a:t>.</a:t>
            </a:r>
            <a:endParaRPr lang="el-GR" sz="2400" dirty="0">
              <a:latin typeface="+mn-lt"/>
            </a:endParaRPr>
          </a:p>
          <a:p>
            <a:r>
              <a:rPr lang="el-GR" sz="2400" dirty="0" smtClean="0">
                <a:latin typeface="+mn-lt"/>
              </a:rPr>
              <a:t>  </a:t>
            </a:r>
            <a:endParaRPr lang="el-GR" sz="2400" dirty="0">
              <a:latin typeface="+mn-lt"/>
            </a:endParaRPr>
          </a:p>
        </p:txBody>
      </p:sp>
    </p:spTree>
    <p:extLst>
      <p:ext uri="{BB962C8B-B14F-4D97-AF65-F5344CB8AC3E}">
        <p14:creationId xmlns:p14="http://schemas.microsoft.com/office/powerpoint/2010/main" val="389836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Πρόγραμμα κοινωνικοποίησης 4</a:t>
            </a:r>
            <a:r>
              <a:rPr lang="el-GR" baseline="30000" dirty="0" smtClean="0"/>
              <a:t>ων</a:t>
            </a:r>
            <a:r>
              <a:rPr lang="el-GR" dirty="0" smtClean="0"/>
              <a:t> Βαθμίδων </a:t>
            </a:r>
            <a:r>
              <a:rPr lang="el-GR" sz="3600" b="0" dirty="0" smtClean="0"/>
              <a:t>(2 από 2)</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8" name="Θέση περιεχομένου 7"/>
          <p:cNvSpPr>
            <a:spLocks noGrp="1"/>
          </p:cNvSpPr>
          <p:nvPr>
            <p:ph idx="1"/>
          </p:nvPr>
        </p:nvSpPr>
        <p:spPr>
          <a:xfrm>
            <a:off x="457200" y="1196752"/>
            <a:ext cx="8229600" cy="2376264"/>
          </a:xfrm>
        </p:spPr>
        <p:txBody>
          <a:bodyPr>
            <a:normAutofit/>
          </a:bodyPr>
          <a:lstStyle/>
          <a:p>
            <a:pPr marL="0" indent="0">
              <a:buNone/>
            </a:pPr>
            <a:r>
              <a:rPr lang="el-GR" sz="2200" b="1" dirty="0" smtClean="0"/>
              <a:t>3</a:t>
            </a:r>
            <a:r>
              <a:rPr lang="el-GR" sz="2200" b="1" baseline="30000" dirty="0" smtClean="0"/>
              <a:t>η</a:t>
            </a:r>
            <a:r>
              <a:rPr lang="el-GR" sz="2200" b="1" dirty="0"/>
              <a:t> βαθμίδα: </a:t>
            </a:r>
            <a:r>
              <a:rPr lang="el-GR" sz="2200" dirty="0"/>
              <a:t>Το άτομο εμφανίζεται με   αναθεωρημένες  απόψεις ,αξίες ,πρακτικές όταν προσπαθεί να ενεργήσει .Σε αυτήν την βαθμίδα πιθανότατα να αποδέχεται τις αλλαγές και να προωθεί περαιτέρω αλλαγή της ισχύουσας δομής</a:t>
            </a:r>
            <a:r>
              <a:rPr lang="el-GR" sz="2200" dirty="0" smtClean="0"/>
              <a:t>.</a:t>
            </a:r>
          </a:p>
          <a:p>
            <a:pPr marL="0" indent="0">
              <a:spcBef>
                <a:spcPts val="3000"/>
              </a:spcBef>
              <a:buNone/>
            </a:pPr>
            <a:r>
              <a:rPr lang="el-GR" sz="2200" b="1" dirty="0" smtClean="0"/>
              <a:t>4</a:t>
            </a:r>
            <a:r>
              <a:rPr lang="el-GR" sz="2200" b="1" baseline="30000" dirty="0" smtClean="0"/>
              <a:t>η</a:t>
            </a:r>
            <a:r>
              <a:rPr lang="el-GR" sz="2200" b="1" dirty="0"/>
              <a:t> βαθμίδα</a:t>
            </a:r>
            <a:r>
              <a:rPr lang="el-GR" sz="2200" b="1" dirty="0" smtClean="0"/>
              <a:t>: </a:t>
            </a:r>
            <a:r>
              <a:rPr lang="el-GR" sz="2200" dirty="0" smtClean="0"/>
              <a:t>Κριτική μάζα</a:t>
            </a:r>
          </a:p>
          <a:p>
            <a:pPr marL="0" indent="0">
              <a:buNone/>
            </a:pPr>
            <a:endParaRPr lang="el-GR" sz="2400" dirty="0"/>
          </a:p>
          <a:p>
            <a:pPr marL="0" indent="0">
              <a:buNone/>
            </a:pPr>
            <a:endParaRPr lang="el-GR" sz="2400" dirty="0" smtClean="0"/>
          </a:p>
          <a:p>
            <a:pPr marL="0" indent="0">
              <a:buNone/>
            </a:pPr>
            <a:endParaRPr lang="el-GR" sz="2400" b="1" dirty="0"/>
          </a:p>
        </p:txBody>
      </p:sp>
      <p:sp>
        <p:nvSpPr>
          <p:cNvPr id="9" name="Δεξιό βέλος 8"/>
          <p:cNvSpPr/>
          <p:nvPr/>
        </p:nvSpPr>
        <p:spPr>
          <a:xfrm>
            <a:off x="3561427" y="3040293"/>
            <a:ext cx="360040" cy="144016"/>
          </a:xfrm>
          <a:prstGeom prst="right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Ορθογώνιο 9"/>
          <p:cNvSpPr/>
          <p:nvPr/>
        </p:nvSpPr>
        <p:spPr>
          <a:xfrm>
            <a:off x="3921467" y="2873553"/>
            <a:ext cx="4968552" cy="1107996"/>
          </a:xfrm>
          <a:prstGeom prst="rect">
            <a:avLst/>
          </a:prstGeom>
        </p:spPr>
        <p:txBody>
          <a:bodyPr wrap="square">
            <a:spAutoFit/>
          </a:bodyPr>
          <a:lstStyle/>
          <a:p>
            <a:r>
              <a:rPr lang="el-GR" sz="2200" dirty="0">
                <a:latin typeface="+mn-lt"/>
              </a:rPr>
              <a:t>υποστήριξη των αλλαγών και των διαφοροποιήσεων που υπέστη η αρχική </a:t>
            </a:r>
            <a:r>
              <a:rPr lang="el-GR" sz="2200" dirty="0" smtClean="0">
                <a:latin typeface="+mn-lt"/>
              </a:rPr>
              <a:t>δομή</a:t>
            </a:r>
            <a:r>
              <a:rPr lang="en-US" sz="2200" dirty="0" smtClean="0">
                <a:latin typeface="+mn-lt"/>
              </a:rPr>
              <a:t>.</a:t>
            </a:r>
            <a:endParaRPr lang="el-GR" sz="2200" dirty="0">
              <a:latin typeface="+mn-lt"/>
            </a:endParaRPr>
          </a:p>
        </p:txBody>
      </p:sp>
      <p:sp>
        <p:nvSpPr>
          <p:cNvPr id="11" name="Ισοσκελές τρίγωνο 10"/>
          <p:cNvSpPr/>
          <p:nvPr/>
        </p:nvSpPr>
        <p:spPr>
          <a:xfrm>
            <a:off x="1547664" y="4061157"/>
            <a:ext cx="5544616" cy="262411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3" name="Ευθεία γραμμή σύνδεσης 12"/>
          <p:cNvCxnSpPr>
            <a:stCxn id="11" idx="1"/>
            <a:endCxn id="11" idx="5"/>
          </p:cNvCxnSpPr>
          <p:nvPr/>
        </p:nvCxnSpPr>
        <p:spPr>
          <a:xfrm>
            <a:off x="2933818" y="5373216"/>
            <a:ext cx="27723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91880" y="4337324"/>
            <a:ext cx="1656184" cy="1015663"/>
          </a:xfrm>
          <a:prstGeom prst="rect">
            <a:avLst/>
          </a:prstGeom>
          <a:noFill/>
        </p:spPr>
        <p:txBody>
          <a:bodyPr wrap="square" rtlCol="0">
            <a:spAutoFit/>
          </a:bodyPr>
          <a:lstStyle/>
          <a:p>
            <a:pPr algn="ctr"/>
            <a:r>
              <a:rPr lang="el-GR" sz="2000" dirty="0" smtClean="0">
                <a:solidFill>
                  <a:schemeClr val="bg1"/>
                </a:solidFill>
                <a:latin typeface="+mn-lt"/>
              </a:rPr>
              <a:t>Ανώτερο επίπεδο στελεχών</a:t>
            </a:r>
            <a:endParaRPr lang="el-GR" sz="2000" dirty="0">
              <a:solidFill>
                <a:schemeClr val="bg1"/>
              </a:solidFill>
              <a:latin typeface="+mn-lt"/>
            </a:endParaRPr>
          </a:p>
        </p:txBody>
      </p:sp>
      <p:sp>
        <p:nvSpPr>
          <p:cNvPr id="21" name="TextBox 20"/>
          <p:cNvSpPr txBox="1"/>
          <p:nvPr/>
        </p:nvSpPr>
        <p:spPr>
          <a:xfrm>
            <a:off x="2842087" y="5413674"/>
            <a:ext cx="3459825" cy="400110"/>
          </a:xfrm>
          <a:prstGeom prst="rect">
            <a:avLst/>
          </a:prstGeom>
          <a:noFill/>
        </p:spPr>
        <p:txBody>
          <a:bodyPr wrap="square" rtlCol="0">
            <a:spAutoFit/>
          </a:bodyPr>
          <a:lstStyle/>
          <a:p>
            <a:r>
              <a:rPr lang="el-GR" sz="2000" dirty="0" smtClean="0">
                <a:solidFill>
                  <a:schemeClr val="bg1"/>
                </a:solidFill>
                <a:latin typeface="+mn-lt"/>
              </a:rPr>
              <a:t>Μεσαίο επίπεδο στελεχών</a:t>
            </a:r>
            <a:endParaRPr lang="el-GR" sz="2000" dirty="0">
              <a:solidFill>
                <a:schemeClr val="bg1"/>
              </a:solidFill>
              <a:latin typeface="+mn-lt"/>
            </a:endParaRPr>
          </a:p>
        </p:txBody>
      </p:sp>
      <p:cxnSp>
        <p:nvCxnSpPr>
          <p:cNvPr id="22" name="Ευθεία γραμμή σύνδεσης 21"/>
          <p:cNvCxnSpPr/>
          <p:nvPr/>
        </p:nvCxnSpPr>
        <p:spPr>
          <a:xfrm>
            <a:off x="2428310" y="5813784"/>
            <a:ext cx="37419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38545" y="5854241"/>
            <a:ext cx="3459825" cy="400110"/>
          </a:xfrm>
          <a:prstGeom prst="rect">
            <a:avLst/>
          </a:prstGeom>
          <a:noFill/>
        </p:spPr>
        <p:txBody>
          <a:bodyPr wrap="square" rtlCol="0">
            <a:spAutoFit/>
          </a:bodyPr>
          <a:lstStyle/>
          <a:p>
            <a:r>
              <a:rPr lang="el-GR" sz="2000" dirty="0" smtClean="0">
                <a:solidFill>
                  <a:schemeClr val="bg1"/>
                </a:solidFill>
                <a:latin typeface="+mn-lt"/>
              </a:rPr>
              <a:t>Χαμηλό επίπεδο στελεχών</a:t>
            </a:r>
            <a:endParaRPr lang="el-GR" sz="2000" dirty="0">
              <a:solidFill>
                <a:schemeClr val="bg1"/>
              </a:solidFill>
              <a:latin typeface="+mn-lt"/>
            </a:endParaRPr>
          </a:p>
        </p:txBody>
      </p:sp>
      <p:cxnSp>
        <p:nvCxnSpPr>
          <p:cNvPr id="26" name="Ευθεία γραμμή σύνδεσης 25"/>
          <p:cNvCxnSpPr/>
          <p:nvPr/>
        </p:nvCxnSpPr>
        <p:spPr>
          <a:xfrm>
            <a:off x="1964181" y="6254351"/>
            <a:ext cx="46960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38544" y="6269757"/>
            <a:ext cx="3459825" cy="400110"/>
          </a:xfrm>
          <a:prstGeom prst="rect">
            <a:avLst/>
          </a:prstGeom>
          <a:noFill/>
        </p:spPr>
        <p:txBody>
          <a:bodyPr wrap="square" rtlCol="0">
            <a:spAutoFit/>
          </a:bodyPr>
          <a:lstStyle/>
          <a:p>
            <a:r>
              <a:rPr lang="el-GR" sz="2000" dirty="0" smtClean="0">
                <a:solidFill>
                  <a:schemeClr val="bg1"/>
                </a:solidFill>
                <a:latin typeface="+mn-lt"/>
              </a:rPr>
              <a:t>Θέσεις εκτελεστικού έργου</a:t>
            </a:r>
            <a:endParaRPr lang="el-GR" sz="2000" dirty="0">
              <a:solidFill>
                <a:schemeClr val="bg1"/>
              </a:solidFill>
              <a:latin typeface="+mn-lt"/>
            </a:endParaRPr>
          </a:p>
        </p:txBody>
      </p:sp>
    </p:spTree>
    <p:extLst>
      <p:ext uri="{BB962C8B-B14F-4D97-AF65-F5344CB8AC3E}">
        <p14:creationId xmlns:p14="http://schemas.microsoft.com/office/powerpoint/2010/main" val="1265596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Φόρμα </a:t>
            </a:r>
            <a:r>
              <a:rPr lang="en-US" dirty="0"/>
              <a:t>Florence Kluckhohn </a:t>
            </a:r>
            <a:endParaRPr lang="el-GR" dirty="0"/>
          </a:p>
        </p:txBody>
      </p:sp>
      <p:sp>
        <p:nvSpPr>
          <p:cNvPr id="3" name="Θέση περιεχομένου 2"/>
          <p:cNvSpPr>
            <a:spLocks noGrp="1"/>
          </p:cNvSpPr>
          <p:nvPr>
            <p:ph idx="1"/>
          </p:nvPr>
        </p:nvSpPr>
        <p:spPr>
          <a:xfrm>
            <a:off x="457200" y="1196751"/>
            <a:ext cx="8229600" cy="5524723"/>
          </a:xfrm>
        </p:spPr>
        <p:txBody>
          <a:bodyPr>
            <a:normAutofit fontScale="92500" lnSpcReduction="10000"/>
          </a:bodyPr>
          <a:lstStyle/>
          <a:p>
            <a:pPr marL="0" indent="0">
              <a:buNone/>
            </a:pPr>
            <a:r>
              <a:rPr lang="en-US" sz="2400" b="1" dirty="0"/>
              <a:t>Florence </a:t>
            </a:r>
            <a:r>
              <a:rPr lang="en-US" sz="2400" b="1" dirty="0" smtClean="0"/>
              <a:t>Kluckhohn </a:t>
            </a:r>
            <a:r>
              <a:rPr lang="en-US" sz="2400" dirty="0"/>
              <a:t>(1953</a:t>
            </a:r>
            <a:r>
              <a:rPr lang="en-US" sz="2400" dirty="0" smtClean="0"/>
              <a:t>)</a:t>
            </a:r>
            <a:endParaRPr lang="en-US" sz="2400" dirty="0"/>
          </a:p>
          <a:p>
            <a:pPr>
              <a:spcBef>
                <a:spcPts val="1800"/>
              </a:spcBef>
              <a:buFont typeface="Wingdings" panose="05000000000000000000" pitchFamily="2" charset="2"/>
              <a:buChar char="ü"/>
            </a:pPr>
            <a:r>
              <a:rPr lang="el-GR" sz="2400" dirty="0" smtClean="0"/>
              <a:t>Έφτιαξε </a:t>
            </a:r>
            <a:r>
              <a:rPr lang="el-GR" sz="2400" dirty="0"/>
              <a:t>μια φόρμα όπου κατάταξε τις ερωτήσεις που συσχετίζονται με τα όσα αφορούν την </a:t>
            </a:r>
            <a:r>
              <a:rPr lang="el-GR" sz="2400" dirty="0" smtClean="0"/>
              <a:t>βιομηχανία</a:t>
            </a:r>
            <a:r>
              <a:rPr lang="en-US" sz="2400" dirty="0" smtClean="0"/>
              <a:t> </a:t>
            </a:r>
            <a:r>
              <a:rPr lang="el-GR" sz="2400" dirty="0" smtClean="0"/>
              <a:t>: </a:t>
            </a:r>
            <a:endParaRPr lang="el-GR" sz="2400" dirty="0"/>
          </a:p>
          <a:p>
            <a:pPr marL="457200" indent="-457200">
              <a:spcBef>
                <a:spcPts val="1800"/>
              </a:spcBef>
              <a:buFont typeface="+mj-lt"/>
              <a:buAutoNum type="arabicPeriod"/>
            </a:pPr>
            <a:r>
              <a:rPr lang="el-GR" sz="2400" dirty="0"/>
              <a:t>Ποια θα πρέπει να είναι η σχέση μεταξύ ανθρώπου-φύσης, με κυρίαρχες τις επιλογές ο άνθρωπος πάνω από την φύση, άνθρωπος μέσα ή άνθρωπος υπό την καθοδήγηση της </a:t>
            </a:r>
            <a:r>
              <a:rPr lang="el-GR" sz="2400" dirty="0" smtClean="0"/>
              <a:t>φύσης.</a:t>
            </a:r>
            <a:endParaRPr lang="el-GR" sz="2400" dirty="0"/>
          </a:p>
          <a:p>
            <a:pPr marL="457200" indent="-457200">
              <a:spcBef>
                <a:spcPts val="1800"/>
              </a:spcBef>
              <a:buFont typeface="+mj-lt"/>
              <a:buAutoNum type="arabicPeriod"/>
            </a:pPr>
            <a:r>
              <a:rPr lang="el-GR" sz="2400" dirty="0"/>
              <a:t>Για ποιους λογούς πρέπει να εργάζεται ο άνθρωπος και ποια είναι η ουσιώδη φύση του μέσα στην κοινωνία;  </a:t>
            </a:r>
          </a:p>
          <a:p>
            <a:pPr marL="457200" indent="-457200">
              <a:spcBef>
                <a:spcPts val="1800"/>
              </a:spcBef>
              <a:buFont typeface="+mj-lt"/>
              <a:buAutoNum type="arabicPeriod"/>
            </a:pPr>
            <a:r>
              <a:rPr lang="el-GR" sz="2400" dirty="0" smtClean="0"/>
              <a:t>Ποιος </a:t>
            </a:r>
            <a:r>
              <a:rPr lang="el-GR" sz="2400" dirty="0"/>
              <a:t>τύπος προσωπικότητας έχει μεγαλύτερη αξία;</a:t>
            </a:r>
          </a:p>
          <a:p>
            <a:pPr marL="457200" indent="-457200">
              <a:spcBef>
                <a:spcPts val="1800"/>
              </a:spcBef>
              <a:buFont typeface="+mj-lt"/>
              <a:buAutoNum type="arabicPeriod"/>
            </a:pPr>
            <a:r>
              <a:rPr lang="el-GR" sz="2400" dirty="0" smtClean="0"/>
              <a:t>Ποιο </a:t>
            </a:r>
            <a:r>
              <a:rPr lang="el-GR" sz="2400" dirty="0"/>
              <a:t>είδος προσωπικότητας έχει μεγαλύτερη έμφαση;(μια βασική επιλογή ανάμεσα στις ιεραρχικές σχέσεις ,ατομικές σχέσεις κ.α.)</a:t>
            </a:r>
          </a:p>
          <a:p>
            <a:pPr marL="457200" indent="-457200">
              <a:spcBef>
                <a:spcPts val="1800"/>
              </a:spcBef>
              <a:buFont typeface="+mj-lt"/>
              <a:buAutoNum type="arabicPeriod"/>
            </a:pPr>
            <a:r>
              <a:rPr lang="el-GR" sz="2400" dirty="0" smtClean="0"/>
              <a:t>Ποιες </a:t>
            </a:r>
            <a:r>
              <a:rPr lang="el-GR" sz="2400" dirty="0"/>
              <a:t>πηγές εξουσίας και νομιμότητας είναι πιο τονισμένες;(π.χ. παράδοση ,το χάρισμα καθορισμένος συναγωνισμός κ.α.)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361950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Γραπτοί και άγραφοι κανόνες</a:t>
            </a:r>
            <a:endParaRPr lang="el-GR" dirty="0"/>
          </a:p>
        </p:txBody>
      </p:sp>
      <p:sp>
        <p:nvSpPr>
          <p:cNvPr id="3" name="Θέση περιεχομένου 2"/>
          <p:cNvSpPr>
            <a:spLocks noGrp="1"/>
          </p:cNvSpPr>
          <p:nvPr>
            <p:ph idx="1"/>
          </p:nvPr>
        </p:nvSpPr>
        <p:spPr>
          <a:xfrm>
            <a:off x="457200" y="1196752"/>
            <a:ext cx="8229600" cy="1872208"/>
          </a:xfrm>
        </p:spPr>
        <p:txBody>
          <a:bodyPr>
            <a:normAutofit/>
          </a:bodyPr>
          <a:lstStyle/>
          <a:p>
            <a:pPr marL="0" indent="0" algn="ctr">
              <a:buNone/>
            </a:pPr>
            <a:r>
              <a:rPr lang="el-GR" sz="2400" dirty="0"/>
              <a:t>Κάθε εταιρία λοιπόν, έχει κάποιους γραπτούς και άγραφους κανόνες οι όποιοι αποτελούν την κουλτούρα της. Απαιτείται προσαρμογή της κάθε κουλτούρας έτσι ώστε να μπορέσει να αφομοιωθεί η εταιρία σε μια συγκεκριμένη γεωγραφική αγορά.</a:t>
            </a:r>
          </a:p>
          <a:p>
            <a:pPr marL="0" indent="0" algn="ctr">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589" y="3240360"/>
            <a:ext cx="3743611" cy="2376264"/>
          </a:xfrm>
          <a:prstGeom prst="rect">
            <a:avLst/>
          </a:prstGeom>
          <a:ln>
            <a:noFill/>
          </a:ln>
          <a:effectLst>
            <a:softEdge rad="112500"/>
          </a:effectLst>
        </p:spPr>
      </p:pic>
      <p:sp>
        <p:nvSpPr>
          <p:cNvPr id="6" name="Rectangle 8"/>
          <p:cNvSpPr/>
          <p:nvPr/>
        </p:nvSpPr>
        <p:spPr>
          <a:xfrm>
            <a:off x="3203848" y="5788024"/>
            <a:ext cx="3194869"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The Strategy Of Chess</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Ken Teegardin </a:t>
            </a:r>
            <a:r>
              <a:rPr lang="el-GR" sz="1200" dirty="0" smtClean="0">
                <a:solidFill>
                  <a:schemeClr val="tx1">
                    <a:lumMod val="75000"/>
                    <a:lumOff val="25000"/>
                  </a:schemeClr>
                </a:solidFill>
                <a:latin typeface="+mn-lt"/>
                <a:hlinkClick r:id="rId4"/>
              </a:rPr>
              <a:t> </a:t>
            </a:r>
            <a:r>
              <a:rPr lang="el-GR" sz="1200" dirty="0" smtClean="0">
                <a:solidFill>
                  <a:schemeClr val="tx1">
                    <a:lumMod val="75000"/>
                    <a:lumOff val="25000"/>
                  </a:schemeClr>
                </a:solidFill>
                <a:latin typeface="+mn-lt"/>
              </a:rPr>
              <a:t>διαθέσιμο με άδεια </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BY-SA 2.0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564039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4 κανόνες οργάνωσης</a:t>
            </a:r>
            <a:endParaRPr lang="el-GR" dirty="0"/>
          </a:p>
        </p:txBody>
      </p:sp>
      <p:sp>
        <p:nvSpPr>
          <p:cNvPr id="3" name="Θέση περιεχομένου 2"/>
          <p:cNvSpPr>
            <a:spLocks noGrp="1"/>
          </p:cNvSpPr>
          <p:nvPr>
            <p:ph idx="1"/>
          </p:nvPr>
        </p:nvSpPr>
        <p:spPr/>
        <p:txBody>
          <a:bodyPr/>
          <a:lstStyle/>
          <a:p>
            <a:pPr marL="0" indent="0">
              <a:buNone/>
            </a:pPr>
            <a:r>
              <a:rPr lang="el-GR" sz="2400" dirty="0"/>
              <a:t>Τα κοινά στοιχειά των ανθρώπων όπως λ.χ. διαθέσεις, συμπεριφορές , αξίες και αντιλήψεις θεωρούμε ότι αποτελούν την κουλτούρα κάθε οργάνωσης.</a:t>
            </a:r>
          </a:p>
          <a:p>
            <a:pPr marL="0" indent="0">
              <a:spcBef>
                <a:spcPts val="2400"/>
              </a:spcBef>
              <a:buNone/>
            </a:pPr>
            <a:r>
              <a:rPr lang="el-GR" sz="2400" dirty="0"/>
              <a:t>Υπάρχουν 4 κουλτούρες οργάνωσης:</a:t>
            </a:r>
          </a:p>
          <a:p>
            <a:pPr>
              <a:spcBef>
                <a:spcPts val="2400"/>
              </a:spcBef>
            </a:pPr>
            <a:r>
              <a:rPr lang="el-GR" sz="2400" dirty="0" smtClean="0"/>
              <a:t>Ισχύος,</a:t>
            </a:r>
            <a:endParaRPr lang="el-GR" sz="2400" dirty="0"/>
          </a:p>
          <a:p>
            <a:pPr>
              <a:spcBef>
                <a:spcPts val="2400"/>
              </a:spcBef>
            </a:pPr>
            <a:r>
              <a:rPr lang="el-GR" sz="2400" dirty="0" smtClean="0"/>
              <a:t>Στόχου,</a:t>
            </a:r>
            <a:endParaRPr lang="el-GR" sz="2400" dirty="0"/>
          </a:p>
          <a:p>
            <a:pPr>
              <a:spcBef>
                <a:spcPts val="2400"/>
              </a:spcBef>
            </a:pPr>
            <a:r>
              <a:rPr lang="el-GR" sz="2400" dirty="0" smtClean="0"/>
              <a:t>Ρόλου,</a:t>
            </a:r>
            <a:endParaRPr lang="el-GR" sz="2400" dirty="0"/>
          </a:p>
          <a:p>
            <a:pPr>
              <a:spcBef>
                <a:spcPts val="2400"/>
              </a:spcBef>
            </a:pPr>
            <a:r>
              <a:rPr lang="el-GR" sz="2400" dirty="0" smtClean="0"/>
              <a:t>Ατόμου.</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125640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Η κουλτούρα ι</a:t>
            </a:r>
            <a:r>
              <a:rPr lang="el-GR" sz="4400" dirty="0" smtClean="0"/>
              <a:t>σχύος</a:t>
            </a:r>
            <a:br>
              <a:rPr lang="el-GR" sz="4400" dirty="0" smtClean="0"/>
            </a:br>
            <a:r>
              <a:rPr lang="el-GR" sz="3600" b="0" dirty="0" smtClean="0"/>
              <a:t>(1 από 2) </a:t>
            </a:r>
            <a:endParaRPr lang="el-GR" sz="3600" b="0" dirty="0"/>
          </a:p>
        </p:txBody>
      </p:sp>
      <p:sp>
        <p:nvSpPr>
          <p:cNvPr id="3" name="Θέση περιεχομένου 2"/>
          <p:cNvSpPr>
            <a:spLocks noGrp="1"/>
          </p:cNvSpPr>
          <p:nvPr>
            <p:ph idx="1"/>
          </p:nvPr>
        </p:nvSpPr>
        <p:spPr/>
        <p:txBody>
          <a:bodyPr>
            <a:normAutofit/>
          </a:bodyPr>
          <a:lstStyle/>
          <a:p>
            <a:pPr marL="0" indent="0">
              <a:spcBef>
                <a:spcPts val="3000"/>
              </a:spcBef>
              <a:buNone/>
            </a:pPr>
            <a:r>
              <a:rPr lang="el-GR" sz="2400" b="1" dirty="0"/>
              <a:t>Εξαρτάται </a:t>
            </a:r>
            <a:r>
              <a:rPr lang="el-GR" sz="2400" dirty="0"/>
              <a:t>από</a:t>
            </a:r>
            <a:r>
              <a:rPr lang="el-GR" sz="2400" dirty="0" smtClean="0"/>
              <a:t>:</a:t>
            </a:r>
            <a:endParaRPr lang="el-GR" sz="2400" dirty="0"/>
          </a:p>
          <a:p>
            <a:pPr>
              <a:spcBef>
                <a:spcPts val="3000"/>
              </a:spcBef>
              <a:buFont typeface="Wingdings" panose="05000000000000000000" pitchFamily="2" charset="2"/>
              <a:buChar char="Ø"/>
            </a:pPr>
            <a:r>
              <a:rPr lang="el-GR" sz="2400" dirty="0"/>
              <a:t>Ισχυρή αρχηγία μιας κεντρικής πηγής ισχύος ,όπως λχ μιας μικρής ομάδας που ελέγχει και χειρίζεται κάθε δραστηριότητα σε μια </a:t>
            </a:r>
            <a:r>
              <a:rPr lang="el-GR" sz="2400" dirty="0" smtClean="0"/>
              <a:t>επιχείρηση.</a:t>
            </a:r>
            <a:endParaRPr lang="el-GR" sz="2400" dirty="0"/>
          </a:p>
          <a:p>
            <a:pPr>
              <a:spcBef>
                <a:spcPts val="3000"/>
              </a:spcBef>
              <a:buFont typeface="Wingdings" panose="05000000000000000000" pitchFamily="2" charset="2"/>
              <a:buChar char="Ø"/>
            </a:pPr>
            <a:r>
              <a:rPr lang="el-GR" sz="2400" b="1" dirty="0"/>
              <a:t>Βασίζεται: </a:t>
            </a:r>
            <a:r>
              <a:rPr lang="el-GR" sz="2400" dirty="0"/>
              <a:t>στην ιδέα της νομιμότητας, δεν θα παραβιαστεί και δεν θα καταπατηθεί καμία διαδικασία, όρος </a:t>
            </a:r>
            <a:r>
              <a:rPr lang="el-GR" sz="2400" dirty="0" smtClean="0"/>
              <a:t>κτλ.</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4138041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Η κουλτούρα ι</a:t>
            </a:r>
            <a:r>
              <a:rPr lang="el-GR" sz="4400" dirty="0" smtClean="0"/>
              <a:t>σχύος</a:t>
            </a:r>
            <a:br>
              <a:rPr lang="el-GR" sz="4400" dirty="0" smtClean="0"/>
            </a:br>
            <a:r>
              <a:rPr lang="el-GR" sz="3600" b="0" dirty="0" smtClean="0"/>
              <a:t>(2 από 2) </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sz="2400" dirty="0"/>
              <a:t>Όταν οι υπάρχουσες δομές ,οι κανόνες και οι διαδικασίες σε μια επιχείρηση </a:t>
            </a:r>
            <a:r>
              <a:rPr lang="el-GR" sz="2400" dirty="0" smtClean="0"/>
              <a:t>φαίνεται </a:t>
            </a:r>
            <a:r>
              <a:rPr lang="el-GR" sz="2400" dirty="0"/>
              <a:t>να υπάρχουν για την εξυπηρέτηση των αναγκών κάθε μέλους της επιχείρησης τότε η κουλτούρα έχει </a:t>
            </a:r>
            <a:r>
              <a:rPr lang="el-GR" sz="2400" b="1" dirty="0"/>
              <a:t>ως κατεύθυνση το άτομο.</a:t>
            </a:r>
          </a:p>
          <a:p>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3501008"/>
            <a:ext cx="2435393" cy="2160240"/>
          </a:xfrm>
          <a:prstGeom prst="rect">
            <a:avLst/>
          </a:prstGeom>
          <a:ln>
            <a:noFill/>
          </a:ln>
          <a:effectLst>
            <a:outerShdw blurRad="190500" algn="tl" rotWithShape="0">
              <a:srgbClr val="000000">
                <a:alpha val="70000"/>
              </a:srgbClr>
            </a:outerShdw>
          </a:effectLst>
        </p:spPr>
      </p:pic>
      <p:sp>
        <p:nvSpPr>
          <p:cNvPr id="6" name="Rectangle 8"/>
          <p:cNvSpPr/>
          <p:nvPr/>
        </p:nvSpPr>
        <p:spPr>
          <a:xfrm>
            <a:off x="2896117" y="5775647"/>
            <a:ext cx="3194869"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Key to Success</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JASE Group LLC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CC BY-NC-SA 2.0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694723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Ένα διαφορετικό μοντέλο επιχειρησιακών </a:t>
            </a:r>
            <a:r>
              <a:rPr lang="el-GR" dirty="0" smtClean="0"/>
              <a:t>επικοινωνιών </a:t>
            </a:r>
            <a:r>
              <a:rPr lang="el-GR" sz="3600" b="0" dirty="0" smtClean="0"/>
              <a:t>(1 από 3)</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sz="2400" b="1" dirty="0"/>
              <a:t>Ιαπωνία &amp; διοίκηση ολικής ποιότητας</a:t>
            </a:r>
          </a:p>
          <a:p>
            <a:pPr marL="0" indent="0">
              <a:spcBef>
                <a:spcPts val="3600"/>
              </a:spcBef>
              <a:buNone/>
            </a:pPr>
            <a:r>
              <a:rPr lang="el-GR" sz="2400" dirty="0"/>
              <a:t>Το μοντέλο αυτό, δείχνει πόσο μια μικρότερη έμφαση ενός εκμεταλλευτικού ατομικισμού θα μπορούσε να αλλάξει το πρόσωπο της βιομηχανίας. </a:t>
            </a:r>
          </a:p>
          <a:p>
            <a:pPr marL="0" indent="0">
              <a:buNone/>
            </a:pPr>
            <a:endParaRPr lang="el-GR" sz="2400" u="sng"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3501008"/>
            <a:ext cx="3384376" cy="2252148"/>
          </a:xfrm>
          <a:prstGeom prst="rect">
            <a:avLst/>
          </a:prstGeom>
          <a:ln>
            <a:noFill/>
          </a:ln>
          <a:effectLst>
            <a:outerShdw blurRad="190500" algn="tl" rotWithShape="0">
              <a:srgbClr val="000000">
                <a:alpha val="70000"/>
              </a:srgbClr>
            </a:outerShdw>
          </a:effectLst>
        </p:spPr>
      </p:pic>
      <p:sp>
        <p:nvSpPr>
          <p:cNvPr id="6" name="Rectangle 8"/>
          <p:cNvSpPr/>
          <p:nvPr/>
        </p:nvSpPr>
        <p:spPr>
          <a:xfrm>
            <a:off x="2620664" y="5894685"/>
            <a:ext cx="3686647"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Global-Warming-from-Factory-Smoke-Stack- Pollution</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Kim </a:t>
            </a:r>
            <a:r>
              <a:rPr lang="en-US" sz="1200" dirty="0" smtClean="0">
                <a:solidFill>
                  <a:schemeClr val="tx1">
                    <a:lumMod val="75000"/>
                    <a:lumOff val="25000"/>
                  </a:schemeClr>
                </a:solidFill>
                <a:latin typeface="+mn-lt"/>
                <a:hlinkClick r:id="rId3"/>
              </a:rPr>
              <a:t>Seng</a:t>
            </a:r>
            <a:r>
              <a:rPr lang="el-GR" sz="1200" dirty="0" smtClean="0">
                <a:solidFill>
                  <a:schemeClr val="tx1">
                    <a:lumMod val="75000"/>
                    <a:lumOff val="25000"/>
                  </a:schemeClr>
                </a:solidFill>
                <a:latin typeface="+mn-lt"/>
                <a:hlinkClick r:id="rId3"/>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CC BY-NC-ND 2.0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748867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διοικητικό πλέγμα </a:t>
            </a:r>
            <a:r>
              <a:rPr lang="el-GR" sz="4400" dirty="0" smtClean="0"/>
              <a:t/>
            </a:r>
            <a:br>
              <a:rPr lang="el-GR" sz="4400" dirty="0" smtClean="0"/>
            </a:br>
            <a:r>
              <a:rPr lang="el-GR" sz="3600" b="0" dirty="0" smtClean="0"/>
              <a:t>(</a:t>
            </a:r>
            <a:r>
              <a:rPr lang="el-GR" sz="3600" b="0" dirty="0"/>
              <a:t>managerial grid</a:t>
            </a:r>
            <a:r>
              <a:rPr lang="el-GR" sz="3600" b="0" dirty="0" smtClean="0"/>
              <a:t>)</a:t>
            </a:r>
            <a:endParaRPr lang="el-GR" sz="3600" b="0" dirty="0"/>
          </a:p>
        </p:txBody>
      </p:sp>
      <p:sp>
        <p:nvSpPr>
          <p:cNvPr id="3" name="Θέση περιεχομένου 2"/>
          <p:cNvSpPr>
            <a:spLocks noGrp="1"/>
          </p:cNvSpPr>
          <p:nvPr>
            <p:ph idx="1"/>
          </p:nvPr>
        </p:nvSpPr>
        <p:spPr/>
        <p:txBody>
          <a:bodyPr/>
          <a:lstStyle/>
          <a:p>
            <a:pPr marL="0" indent="0">
              <a:buNone/>
            </a:pPr>
            <a:r>
              <a:rPr lang="el-GR" sz="2400" b="1" dirty="0"/>
              <a:t>Ο </a:t>
            </a:r>
            <a:r>
              <a:rPr lang="en-US" sz="2400" b="1" dirty="0"/>
              <a:t>Robert </a:t>
            </a:r>
            <a:r>
              <a:rPr lang="en-US" sz="2400" b="1" dirty="0" smtClean="0"/>
              <a:t>Blake</a:t>
            </a:r>
            <a:r>
              <a:rPr lang="el-GR" sz="2400" b="1" dirty="0" smtClean="0"/>
              <a:t> και η </a:t>
            </a:r>
            <a:r>
              <a:rPr lang="en-US" sz="2400" b="1" dirty="0" smtClean="0"/>
              <a:t>Jane Mouton</a:t>
            </a:r>
            <a:endParaRPr lang="en-US" sz="2400" b="1" dirty="0"/>
          </a:p>
          <a:p>
            <a:pPr marL="0" indent="0">
              <a:spcBef>
                <a:spcPts val="3000"/>
              </a:spcBef>
              <a:buNone/>
            </a:pPr>
            <a:r>
              <a:rPr lang="el-GR" sz="2400" dirty="0"/>
              <a:t>5 βασικά διοικητικά στυλ τα οποία βασίζονται </a:t>
            </a:r>
            <a:r>
              <a:rPr lang="el-GR" sz="2400" dirty="0" smtClean="0"/>
              <a:t>:</a:t>
            </a:r>
            <a:endParaRPr lang="el-GR" sz="2400" dirty="0"/>
          </a:p>
          <a:p>
            <a:pPr>
              <a:spcBef>
                <a:spcPts val="1800"/>
              </a:spcBef>
            </a:pPr>
            <a:r>
              <a:rPr lang="el-GR" sz="2400" dirty="0"/>
              <a:t>Έννοιες επίτευξης του καθήκοντος (παραγωγή</a:t>
            </a:r>
            <a:r>
              <a:rPr lang="el-GR" sz="2400" dirty="0" smtClean="0"/>
              <a:t>)</a:t>
            </a:r>
            <a:r>
              <a:rPr lang="en-US" sz="2400" dirty="0" smtClean="0"/>
              <a:t>,</a:t>
            </a:r>
            <a:endParaRPr lang="el-GR" sz="2400" dirty="0"/>
          </a:p>
          <a:p>
            <a:pPr>
              <a:spcBef>
                <a:spcPts val="1800"/>
              </a:spcBef>
            </a:pPr>
            <a:r>
              <a:rPr lang="el-GR" sz="2400" dirty="0"/>
              <a:t>Έννοια της φροντίδας των ανθρώπων (σχέσεις</a:t>
            </a:r>
            <a:r>
              <a:rPr lang="el-GR" sz="2400" dirty="0" smtClean="0"/>
              <a:t>)</a:t>
            </a:r>
            <a:r>
              <a:rPr lang="en-US" sz="2400" dirty="0" smtClean="0"/>
              <a:t>.</a:t>
            </a:r>
            <a:endParaRPr lang="el-GR" sz="2400" dirty="0"/>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pic>
        <p:nvPicPr>
          <p:cNvPr id="1026" name="Picture 2" descr="Image of Robert R Blake and Jane S Mou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959" y="4005064"/>
            <a:ext cx="1512168" cy="18902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3850935" y="5918189"/>
            <a:ext cx="1944216" cy="276999"/>
          </a:xfrm>
          <a:prstGeom prst="rect">
            <a:avLst/>
          </a:prstGeom>
        </p:spPr>
        <p:txBody>
          <a:bodyPr wrap="square">
            <a:spAutoFit/>
          </a:bodyPr>
          <a:lstStyle/>
          <a:p>
            <a:pPr algn="ctr"/>
            <a:r>
              <a:rPr lang="en-US" sz="1200" dirty="0" smtClean="0">
                <a:latin typeface="+mn-lt"/>
                <a:hlinkClick r:id="rId4"/>
              </a:rPr>
              <a:t>mbsportal.bl.uk</a:t>
            </a:r>
            <a:endParaRPr lang="el-GR" sz="1200" dirty="0">
              <a:latin typeface="+mn-lt"/>
            </a:endParaRPr>
          </a:p>
        </p:txBody>
      </p:sp>
    </p:spTree>
    <p:extLst>
      <p:ext uri="{BB962C8B-B14F-4D97-AF65-F5344CB8AC3E}">
        <p14:creationId xmlns:p14="http://schemas.microsoft.com/office/powerpoint/2010/main" val="949260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Ένα διαφορετικό μοντέλο επιχειρησιακών </a:t>
            </a:r>
            <a:r>
              <a:rPr lang="el-GR" dirty="0" smtClean="0"/>
              <a:t>επικοινωνιών </a:t>
            </a:r>
            <a:r>
              <a:rPr lang="el-GR" sz="3600" b="0" dirty="0" smtClean="0"/>
              <a:t>(2 από 3)</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6" name="Rectangle 8"/>
          <p:cNvSpPr/>
          <p:nvPr/>
        </p:nvSpPr>
        <p:spPr>
          <a:xfrm>
            <a:off x="6156176" y="4643970"/>
            <a:ext cx="2712234" cy="646331"/>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2"/>
              </a:rPr>
              <a:t>Azuchimomoyama-japan</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Tonym88</a:t>
            </a:r>
            <a:r>
              <a:rPr lang="el-GR" sz="1200" dirty="0" smtClean="0">
                <a:solidFill>
                  <a:schemeClr val="tx1">
                    <a:lumMod val="75000"/>
                    <a:lumOff val="25000"/>
                  </a:schemeClr>
                </a:solidFill>
                <a:latin typeface="+mn-lt"/>
              </a:rPr>
              <a:t> 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CC BY-SA 3.0</a:t>
            </a:r>
            <a:endParaRPr lang="en-US" sz="1200" dirty="0">
              <a:solidFill>
                <a:schemeClr val="tx1">
                  <a:lumMod val="75000"/>
                  <a:lumOff val="25000"/>
                </a:schemeClr>
              </a:solidFill>
              <a:latin typeface="+mn-lt"/>
            </a:endParaRPr>
          </a:p>
        </p:txBody>
      </p:sp>
      <p:sp>
        <p:nvSpPr>
          <p:cNvPr id="7" name="Θέση περιεχομένου 6"/>
          <p:cNvSpPr>
            <a:spLocks noGrp="1"/>
          </p:cNvSpPr>
          <p:nvPr>
            <p:ph idx="1"/>
          </p:nvPr>
        </p:nvSpPr>
        <p:spPr>
          <a:xfrm>
            <a:off x="457200" y="1196752"/>
            <a:ext cx="5698976" cy="5040560"/>
          </a:xfrm>
        </p:spPr>
        <p:txBody>
          <a:bodyPr>
            <a:normAutofit lnSpcReduction="10000"/>
          </a:bodyPr>
          <a:lstStyle/>
          <a:p>
            <a:pPr marL="0" indent="0">
              <a:buNone/>
            </a:pPr>
            <a:r>
              <a:rPr lang="el-GR" sz="2400" b="1" dirty="0" smtClean="0"/>
              <a:t>Αποτελέσματα </a:t>
            </a:r>
            <a:r>
              <a:rPr lang="el-GR" sz="2400" b="1" dirty="0"/>
              <a:t>αυτού του είδους της αλλαγής :</a:t>
            </a:r>
          </a:p>
          <a:p>
            <a:pPr marL="457200" indent="-457200">
              <a:spcBef>
                <a:spcPts val="1800"/>
              </a:spcBef>
              <a:buFont typeface="+mj-lt"/>
              <a:buAutoNum type="arabicPeriod"/>
            </a:pPr>
            <a:r>
              <a:rPr lang="el-GR" sz="2400" dirty="0"/>
              <a:t>Λιγότερη </a:t>
            </a:r>
            <a:r>
              <a:rPr lang="el-GR" sz="2400" dirty="0" smtClean="0"/>
              <a:t>εκμετάλλευση,</a:t>
            </a:r>
            <a:endParaRPr lang="el-GR" sz="2400" dirty="0"/>
          </a:p>
          <a:p>
            <a:pPr marL="457200" indent="-457200">
              <a:spcBef>
                <a:spcPts val="1800"/>
              </a:spcBef>
              <a:buFont typeface="+mj-lt"/>
              <a:buAutoNum type="arabicPeriod"/>
            </a:pPr>
            <a:r>
              <a:rPr lang="el-GR" sz="2400" dirty="0" smtClean="0"/>
              <a:t>Ενδιαφέρον </a:t>
            </a:r>
            <a:r>
              <a:rPr lang="el-GR" sz="2400" dirty="0"/>
              <a:t>για μακροπρόθεσμη </a:t>
            </a:r>
            <a:r>
              <a:rPr lang="el-GR" sz="2400" dirty="0" smtClean="0"/>
              <a:t>σταθερότητα &amp; ανάπτυξη,</a:t>
            </a:r>
            <a:endParaRPr lang="el-GR" sz="2400" dirty="0"/>
          </a:p>
          <a:p>
            <a:pPr marL="457200" indent="-457200">
              <a:spcBef>
                <a:spcPts val="1800"/>
              </a:spcBef>
              <a:buFont typeface="+mj-lt"/>
              <a:buAutoNum type="arabicPeriod"/>
            </a:pPr>
            <a:r>
              <a:rPr lang="el-GR" sz="2400" dirty="0" smtClean="0"/>
              <a:t>Προθυμία </a:t>
            </a:r>
            <a:r>
              <a:rPr lang="el-GR" sz="2400" dirty="0"/>
              <a:t>για ανάπτυξη </a:t>
            </a:r>
            <a:r>
              <a:rPr lang="el-GR" sz="2400" dirty="0" smtClean="0"/>
              <a:t>συμβολαίων,</a:t>
            </a:r>
            <a:endParaRPr lang="el-GR" sz="2400" dirty="0"/>
          </a:p>
          <a:p>
            <a:pPr marL="457200" indent="-457200">
              <a:spcBef>
                <a:spcPts val="1800"/>
              </a:spcBef>
              <a:buFont typeface="+mj-lt"/>
              <a:buAutoNum type="arabicPeriod"/>
            </a:pPr>
            <a:r>
              <a:rPr lang="el-GR" sz="2400" dirty="0" smtClean="0"/>
              <a:t>Προθυμία </a:t>
            </a:r>
            <a:r>
              <a:rPr lang="el-GR" sz="2400" dirty="0"/>
              <a:t>για </a:t>
            </a:r>
            <a:r>
              <a:rPr lang="el-GR" sz="2400" dirty="0" smtClean="0"/>
              <a:t>ανεξαρτησία,</a:t>
            </a:r>
            <a:endParaRPr lang="el-GR" sz="2400" dirty="0"/>
          </a:p>
          <a:p>
            <a:pPr marL="457200" indent="-457200">
              <a:spcBef>
                <a:spcPts val="1800"/>
              </a:spcBef>
              <a:buFont typeface="+mj-lt"/>
              <a:buAutoNum type="arabicPeriod"/>
            </a:pPr>
            <a:r>
              <a:rPr lang="el-GR" sz="2400" dirty="0" smtClean="0"/>
              <a:t>Συναίνεση </a:t>
            </a:r>
            <a:r>
              <a:rPr lang="el-GR" sz="2400" dirty="0"/>
              <a:t>που επιτυγχάνεται από τις </a:t>
            </a:r>
            <a:r>
              <a:rPr lang="el-GR" sz="2400" dirty="0" smtClean="0"/>
              <a:t>ομάδες,</a:t>
            </a:r>
            <a:endParaRPr lang="el-GR" sz="2400" dirty="0"/>
          </a:p>
          <a:p>
            <a:pPr marL="457200" indent="-457200">
              <a:spcBef>
                <a:spcPts val="1800"/>
              </a:spcBef>
              <a:buFont typeface="+mj-lt"/>
              <a:buAutoNum type="arabicPeriod"/>
            </a:pPr>
            <a:r>
              <a:rPr lang="el-GR" sz="2400" dirty="0" smtClean="0"/>
              <a:t>Μετάδοση </a:t>
            </a:r>
            <a:r>
              <a:rPr lang="el-GR" sz="2400" dirty="0"/>
              <a:t>κοινωνικών </a:t>
            </a:r>
            <a:r>
              <a:rPr lang="el-GR" sz="2400" dirty="0" smtClean="0"/>
              <a:t>κανόνων.</a:t>
            </a:r>
            <a:endParaRPr lang="el-GR" sz="2400" dirty="0"/>
          </a:p>
          <a:p>
            <a:endParaRPr lang="el-GR" dirty="0"/>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8048" y="1952290"/>
            <a:ext cx="2608490" cy="25202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6303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Ένα διαφορετικό μοντέλο επιχειρησιακών </a:t>
            </a:r>
            <a:r>
              <a:rPr lang="el-GR" dirty="0" smtClean="0"/>
              <a:t>επικοινωνιών </a:t>
            </a:r>
            <a:r>
              <a:rPr lang="el-GR" sz="3600" b="0" dirty="0" smtClean="0"/>
              <a:t>(3 από 3)</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7" name="Θέση περιεχομένου 6"/>
          <p:cNvSpPr>
            <a:spLocks noGrp="1"/>
          </p:cNvSpPr>
          <p:nvPr>
            <p:ph idx="1"/>
          </p:nvPr>
        </p:nvSpPr>
        <p:spPr>
          <a:xfrm>
            <a:off x="457200" y="1196752"/>
            <a:ext cx="8579296" cy="5040560"/>
          </a:xfrm>
        </p:spPr>
        <p:txBody>
          <a:bodyPr>
            <a:normAutofit/>
          </a:bodyPr>
          <a:lstStyle/>
          <a:p>
            <a:pPr marL="0" indent="0">
              <a:buNone/>
            </a:pPr>
            <a:r>
              <a:rPr lang="el-GR" sz="2400" b="1" dirty="0" smtClean="0"/>
              <a:t>Αποτελέσματα </a:t>
            </a:r>
            <a:r>
              <a:rPr lang="el-GR" sz="2400" b="1" dirty="0"/>
              <a:t>αυτού του είδους της </a:t>
            </a:r>
            <a:r>
              <a:rPr lang="el-GR" sz="2400" b="1" dirty="0" smtClean="0"/>
              <a:t>αλλαγής (συνέχεια) </a:t>
            </a:r>
            <a:r>
              <a:rPr lang="el-GR" sz="2400" b="1" dirty="0"/>
              <a:t>:</a:t>
            </a:r>
          </a:p>
          <a:p>
            <a:pPr marL="457200" indent="-457200">
              <a:spcBef>
                <a:spcPts val="1800"/>
              </a:spcBef>
              <a:buFont typeface="+mj-lt"/>
              <a:buAutoNum type="arabicPeriod" startAt="7"/>
            </a:pPr>
            <a:r>
              <a:rPr lang="el-GR" sz="2400" dirty="0"/>
              <a:t>Ανάπτυξη ομοσπονδιακών ομάδων</a:t>
            </a:r>
          </a:p>
          <a:p>
            <a:pPr marL="457200" indent="-457200">
              <a:spcBef>
                <a:spcPts val="1800"/>
              </a:spcBef>
              <a:buFont typeface="+mj-lt"/>
              <a:buAutoNum type="arabicPeriod" startAt="7"/>
            </a:pPr>
            <a:r>
              <a:rPr lang="el-GR" sz="2400" dirty="0"/>
              <a:t>Επιθυμία εξασφάλισης υπηρεσιών για συνεργασία</a:t>
            </a:r>
          </a:p>
          <a:p>
            <a:pPr marL="457200" indent="-457200">
              <a:spcBef>
                <a:spcPts val="1800"/>
              </a:spcBef>
              <a:buFont typeface="+mj-lt"/>
              <a:buAutoNum type="arabicPeriod" startAt="7"/>
            </a:pPr>
            <a:r>
              <a:rPr lang="el-GR" sz="2400" dirty="0"/>
              <a:t>Προσπάθειες να δοθούν νέες λύσεις προβλημάτων</a:t>
            </a:r>
          </a:p>
          <a:p>
            <a:pPr marL="457200" indent="-457200">
              <a:spcBef>
                <a:spcPts val="1800"/>
              </a:spcBef>
              <a:buFont typeface="+mj-lt"/>
              <a:buAutoNum type="arabicPeriod" startAt="7"/>
            </a:pPr>
            <a:r>
              <a:rPr lang="el-GR" sz="2400" dirty="0"/>
              <a:t>Υποστήριξη ''ανοικτής'' </a:t>
            </a:r>
            <a:r>
              <a:rPr lang="el-GR" sz="2400" dirty="0" smtClean="0"/>
              <a:t>επικοινωνίας</a:t>
            </a:r>
          </a:p>
          <a:p>
            <a:pPr marL="457200" indent="-457200">
              <a:spcBef>
                <a:spcPts val="1800"/>
              </a:spcBef>
              <a:buFont typeface="+mj-lt"/>
              <a:buAutoNum type="arabicPeriod" startAt="7"/>
            </a:pPr>
            <a:endParaRPr lang="el-GR" sz="2400" dirty="0" smtClean="0"/>
          </a:p>
          <a:p>
            <a:pPr marL="0" indent="0">
              <a:spcBef>
                <a:spcPts val="1800"/>
              </a:spcBef>
              <a:buNone/>
            </a:pPr>
            <a:r>
              <a:rPr lang="el-GR" sz="2400" b="1" dirty="0"/>
              <a:t>ΣΥΜΠΕΡΑΣΜΑ </a:t>
            </a:r>
            <a:r>
              <a:rPr lang="el-GR" sz="2400" b="1" dirty="0" smtClean="0"/>
              <a:t>:</a:t>
            </a:r>
            <a:endParaRPr lang="el-GR" sz="2400" dirty="0"/>
          </a:p>
          <a:p>
            <a:pPr marL="0" indent="0" algn="ctr">
              <a:buNone/>
            </a:pPr>
            <a:r>
              <a:rPr lang="el-GR" sz="2400" dirty="0"/>
              <a:t>Μια τέτοια οργάνωση θα ήταν εντελώς διαφορετική από πολλές συνηθισμένες οργανώσεις, τόσο εμφανισιακά όσο και εργασιακά.</a:t>
            </a:r>
          </a:p>
          <a:p>
            <a:endParaRPr lang="el-GR" dirty="0"/>
          </a:p>
        </p:txBody>
      </p:sp>
    </p:spTree>
    <p:extLst>
      <p:ext uri="{BB962C8B-B14F-4D97-AF65-F5344CB8AC3E}">
        <p14:creationId xmlns:p14="http://schemas.microsoft.com/office/powerpoint/2010/main" val="168205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Αντιπαράθεση αμερικάνικου &amp; ιαπωνικού </a:t>
            </a:r>
            <a:r>
              <a:rPr lang="el-GR" dirty="0"/>
              <a:t>τ</a:t>
            </a:r>
            <a:r>
              <a:rPr lang="el-GR" dirty="0" smtClean="0"/>
              <a:t>ρόπου </a:t>
            </a:r>
            <a:r>
              <a:rPr lang="el-GR" dirty="0"/>
              <a:t>ε</a:t>
            </a:r>
            <a:r>
              <a:rPr lang="el-GR" dirty="0" smtClean="0"/>
              <a:t>πιχειρησιακών </a:t>
            </a:r>
            <a:r>
              <a:rPr lang="el-GR" dirty="0"/>
              <a:t>ε</a:t>
            </a:r>
            <a:r>
              <a:rPr lang="el-GR" dirty="0" smtClean="0"/>
              <a:t>πικοινωνιών </a:t>
            </a:r>
            <a:r>
              <a:rPr lang="el-GR" sz="3200" b="0" dirty="0" smtClean="0"/>
              <a:t>(1 από 3)</a:t>
            </a:r>
            <a:endParaRPr lang="el-GR" dirty="0"/>
          </a:p>
        </p:txBody>
      </p:sp>
      <p:sp>
        <p:nvSpPr>
          <p:cNvPr id="3" name="Θέση περιεχομένου 2"/>
          <p:cNvSpPr>
            <a:spLocks noGrp="1"/>
          </p:cNvSpPr>
          <p:nvPr>
            <p:ph idx="1"/>
          </p:nvPr>
        </p:nvSpPr>
        <p:spPr>
          <a:xfrm>
            <a:off x="395536" y="2112107"/>
            <a:ext cx="6131024" cy="1656184"/>
          </a:xfrm>
        </p:spPr>
        <p:txBody>
          <a:bodyPr/>
          <a:lstStyle/>
          <a:p>
            <a:pPr marL="0" indent="0">
              <a:buNone/>
            </a:pPr>
            <a:r>
              <a:rPr lang="el-GR" sz="2400" dirty="0" smtClean="0"/>
              <a:t>Ο Οuchi William αντιπαραθέτοντας την Ιαπωνική &amp; την Αμερικάνικη βιομηχανία, συμπεραίνει ότι ο καλύτερος στην απόδοση, θα μπορούσε να έχει το καλύτερο μοντέλο.</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3074" name="Picture 2" descr="http://4.bp.blogspot.com/-_y3k9CWEEiw/UHD3Lp27_ZI/AAAAAAAAAME/XK9Dlj488gM/s1600/williamG-ouc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1469" y="1844824"/>
            <a:ext cx="1714500" cy="2190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6836868" y="4035574"/>
            <a:ext cx="1763701" cy="276999"/>
          </a:xfrm>
          <a:prstGeom prst="rect">
            <a:avLst/>
          </a:prstGeom>
        </p:spPr>
        <p:txBody>
          <a:bodyPr wrap="square">
            <a:spAutoFit/>
          </a:bodyPr>
          <a:lstStyle/>
          <a:p>
            <a:pPr algn="ctr"/>
            <a:r>
              <a:rPr lang="en-US" sz="1200" dirty="0" smtClean="0">
                <a:latin typeface="+mn-lt"/>
                <a:hlinkClick r:id="rId4"/>
              </a:rPr>
              <a:t>adisony.blogspot.gr</a:t>
            </a:r>
            <a:endParaRPr lang="el-GR" sz="1200" dirty="0">
              <a:latin typeface="+mn-lt"/>
            </a:endParaRPr>
          </a:p>
        </p:txBody>
      </p:sp>
    </p:spTree>
    <p:extLst>
      <p:ext uri="{BB962C8B-B14F-4D97-AF65-F5344CB8AC3E}">
        <p14:creationId xmlns:p14="http://schemas.microsoft.com/office/powerpoint/2010/main" val="71387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Αντιπαράθεση αμερικάνικου &amp; ιαπωνικού </a:t>
            </a:r>
            <a:r>
              <a:rPr lang="el-GR" dirty="0"/>
              <a:t>τ</a:t>
            </a:r>
            <a:r>
              <a:rPr lang="el-GR" dirty="0" smtClean="0"/>
              <a:t>ρόπου </a:t>
            </a:r>
            <a:r>
              <a:rPr lang="el-GR" dirty="0"/>
              <a:t>ε</a:t>
            </a:r>
            <a:r>
              <a:rPr lang="el-GR" dirty="0" smtClean="0"/>
              <a:t>πιχειρησιακών επικοινωνιών </a:t>
            </a:r>
            <a:r>
              <a:rPr lang="el-GR" sz="3200" b="0" dirty="0" smtClean="0"/>
              <a:t>(2 από 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
        <p:nvSpPr>
          <p:cNvPr id="7" name="Θέση περιεχομένου 6"/>
          <p:cNvSpPr>
            <a:spLocks noGrp="1"/>
          </p:cNvSpPr>
          <p:nvPr>
            <p:ph idx="1"/>
          </p:nvPr>
        </p:nvSpPr>
        <p:spPr>
          <a:xfrm>
            <a:off x="32142" y="1412776"/>
            <a:ext cx="4402832" cy="4248472"/>
          </a:xfrm>
        </p:spPr>
        <p:txBody>
          <a:bodyPr/>
          <a:lstStyle/>
          <a:p>
            <a:pPr marL="0" indent="0" algn="ctr">
              <a:buNone/>
            </a:pPr>
            <a:r>
              <a:rPr lang="el-GR" sz="2400" b="1" dirty="0" smtClean="0"/>
              <a:t>Ιαπωνικοί</a:t>
            </a:r>
            <a:r>
              <a:rPr lang="en-US" sz="2400" b="1" dirty="0" smtClean="0"/>
              <a:t> </a:t>
            </a:r>
            <a:r>
              <a:rPr lang="el-GR" sz="2400" b="1" dirty="0" smtClean="0"/>
              <a:t>οργανισμοί </a:t>
            </a:r>
          </a:p>
          <a:p>
            <a:pPr>
              <a:spcBef>
                <a:spcPts val="1800"/>
              </a:spcBef>
              <a:buFont typeface="Wingdings" panose="05000000000000000000" pitchFamily="2" charset="2"/>
              <a:buChar char="v"/>
            </a:pPr>
            <a:r>
              <a:rPr lang="el-GR" sz="2400" dirty="0" smtClean="0"/>
              <a:t>Απασχόληση εφόρου ζωής,</a:t>
            </a:r>
            <a:endParaRPr lang="el-GR" sz="2400" dirty="0"/>
          </a:p>
          <a:p>
            <a:pPr>
              <a:spcBef>
                <a:spcPts val="1800"/>
              </a:spcBef>
              <a:buFont typeface="Wingdings" panose="05000000000000000000" pitchFamily="2" charset="2"/>
              <a:buChar char="v"/>
            </a:pPr>
            <a:r>
              <a:rPr lang="el-GR" sz="2400" dirty="0" smtClean="0"/>
              <a:t>Αργή </a:t>
            </a:r>
            <a:r>
              <a:rPr lang="el-GR" sz="2400" dirty="0"/>
              <a:t>εκτίμηση &amp; </a:t>
            </a:r>
            <a:r>
              <a:rPr lang="el-GR" sz="2400" dirty="0" smtClean="0"/>
              <a:t>παραγωγή, </a:t>
            </a:r>
            <a:endParaRPr lang="el-GR" sz="2400" dirty="0"/>
          </a:p>
          <a:p>
            <a:pPr>
              <a:spcBef>
                <a:spcPts val="1800"/>
              </a:spcBef>
              <a:buFont typeface="Wingdings" panose="05000000000000000000" pitchFamily="2" charset="2"/>
              <a:buChar char="v"/>
            </a:pPr>
            <a:r>
              <a:rPr lang="el-GR" sz="2400" dirty="0" smtClean="0"/>
              <a:t>Απεριόριστος έλεγχος,</a:t>
            </a:r>
            <a:endParaRPr lang="el-GR" sz="2400" dirty="0"/>
          </a:p>
          <a:p>
            <a:pPr>
              <a:spcBef>
                <a:spcPts val="1800"/>
              </a:spcBef>
              <a:buFont typeface="Wingdings" panose="05000000000000000000" pitchFamily="2" charset="2"/>
              <a:buChar char="v"/>
            </a:pPr>
            <a:r>
              <a:rPr lang="el-GR" sz="2400" dirty="0" smtClean="0"/>
              <a:t>Συλλογική λήψη αποφάσεων, </a:t>
            </a:r>
            <a:endParaRPr lang="el-GR" sz="2400" dirty="0"/>
          </a:p>
          <a:p>
            <a:pPr>
              <a:spcBef>
                <a:spcPts val="1800"/>
              </a:spcBef>
              <a:buFont typeface="Wingdings" panose="05000000000000000000" pitchFamily="2" charset="2"/>
              <a:buChar char="v"/>
            </a:pPr>
            <a:r>
              <a:rPr lang="el-GR" sz="2400" dirty="0"/>
              <a:t> Συλλογική </a:t>
            </a:r>
            <a:r>
              <a:rPr lang="el-GR" sz="2400" dirty="0" smtClean="0"/>
              <a:t>ευθύνη, </a:t>
            </a:r>
            <a:endParaRPr lang="el-GR" sz="2400" dirty="0"/>
          </a:p>
          <a:p>
            <a:pPr>
              <a:spcBef>
                <a:spcPts val="1800"/>
              </a:spcBef>
              <a:buFont typeface="Wingdings" panose="05000000000000000000" pitchFamily="2" charset="2"/>
              <a:buChar char="v"/>
            </a:pPr>
            <a:r>
              <a:rPr lang="el-GR" sz="2400" dirty="0" smtClean="0"/>
              <a:t>Ολικό ενδιαφέρον. </a:t>
            </a:r>
            <a:endParaRPr lang="el-GR" sz="2400" dirty="0"/>
          </a:p>
          <a:p>
            <a:endParaRPr lang="el-GR" dirty="0"/>
          </a:p>
        </p:txBody>
      </p:sp>
      <p:sp>
        <p:nvSpPr>
          <p:cNvPr id="8" name="Θέση περιεχομένου 6"/>
          <p:cNvSpPr txBox="1">
            <a:spLocks/>
          </p:cNvSpPr>
          <p:nvPr/>
        </p:nvSpPr>
        <p:spPr>
          <a:xfrm>
            <a:off x="4572000" y="1412776"/>
            <a:ext cx="4402832" cy="516271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2400" b="1" dirty="0" smtClean="0"/>
              <a:t>Αμερικανικοί οργανισμοί</a:t>
            </a:r>
          </a:p>
          <a:p>
            <a:pPr fontAlgn="auto">
              <a:spcBef>
                <a:spcPts val="1800"/>
              </a:spcBef>
              <a:spcAft>
                <a:spcPts val="0"/>
              </a:spcAft>
              <a:buFont typeface="Wingdings" panose="05000000000000000000" pitchFamily="2" charset="2"/>
              <a:buChar char="v"/>
            </a:pPr>
            <a:r>
              <a:rPr lang="el-GR" sz="2400" dirty="0" smtClean="0"/>
              <a:t>Απασχόληση </a:t>
            </a:r>
            <a:r>
              <a:rPr lang="el-GR" sz="2400" dirty="0"/>
              <a:t>μικρού </a:t>
            </a:r>
            <a:r>
              <a:rPr lang="el-GR" sz="2400" dirty="0" smtClean="0"/>
              <a:t>χρόνου, </a:t>
            </a:r>
            <a:endParaRPr lang="el-GR" sz="2400" dirty="0"/>
          </a:p>
          <a:p>
            <a:pPr fontAlgn="auto">
              <a:spcBef>
                <a:spcPts val="1800"/>
              </a:spcBef>
              <a:spcAft>
                <a:spcPts val="0"/>
              </a:spcAft>
              <a:buFont typeface="Wingdings" panose="05000000000000000000" pitchFamily="2" charset="2"/>
              <a:buChar char="v"/>
            </a:pPr>
            <a:r>
              <a:rPr lang="el-GR" sz="2400" dirty="0"/>
              <a:t> </a:t>
            </a:r>
            <a:r>
              <a:rPr lang="el-GR" sz="2400" dirty="0" smtClean="0"/>
              <a:t>Ταχεία </a:t>
            </a:r>
            <a:r>
              <a:rPr lang="el-GR" sz="2400" dirty="0"/>
              <a:t>εκτίμηση &amp; </a:t>
            </a:r>
            <a:r>
              <a:rPr lang="el-GR" sz="2400" dirty="0" smtClean="0"/>
              <a:t>παραγωγή, </a:t>
            </a:r>
            <a:endParaRPr lang="el-GR" sz="2400" dirty="0"/>
          </a:p>
          <a:p>
            <a:pPr fontAlgn="auto">
              <a:spcBef>
                <a:spcPts val="1800"/>
              </a:spcBef>
              <a:spcAft>
                <a:spcPts val="0"/>
              </a:spcAft>
              <a:buFont typeface="Wingdings" panose="05000000000000000000" pitchFamily="2" charset="2"/>
              <a:buChar char="v"/>
            </a:pPr>
            <a:r>
              <a:rPr lang="el-GR" sz="2400" dirty="0"/>
              <a:t> Ειδικευόμενα μονοπάτια </a:t>
            </a:r>
            <a:r>
              <a:rPr lang="el-GR" sz="2400" dirty="0" smtClean="0"/>
              <a:t>σταδιοδρομίας,</a:t>
            </a:r>
            <a:endParaRPr lang="el-GR" sz="2400" dirty="0"/>
          </a:p>
          <a:p>
            <a:pPr fontAlgn="auto">
              <a:spcBef>
                <a:spcPts val="1800"/>
              </a:spcBef>
              <a:spcAft>
                <a:spcPts val="0"/>
              </a:spcAft>
              <a:buFont typeface="Wingdings" panose="05000000000000000000" pitchFamily="2" charset="2"/>
              <a:buChar char="v"/>
            </a:pPr>
            <a:r>
              <a:rPr lang="el-GR" sz="2400" dirty="0"/>
              <a:t> Σαφής μηχανικός </a:t>
            </a:r>
            <a:r>
              <a:rPr lang="el-GR" sz="2400" dirty="0" smtClean="0"/>
              <a:t>έλεγχος,</a:t>
            </a:r>
            <a:endParaRPr lang="el-GR" sz="2400" dirty="0"/>
          </a:p>
          <a:p>
            <a:pPr fontAlgn="auto">
              <a:spcBef>
                <a:spcPts val="1800"/>
              </a:spcBef>
              <a:spcAft>
                <a:spcPts val="0"/>
              </a:spcAft>
              <a:buFont typeface="Wingdings" panose="05000000000000000000" pitchFamily="2" charset="2"/>
              <a:buChar char="v"/>
            </a:pPr>
            <a:r>
              <a:rPr lang="el-GR" sz="2400" dirty="0"/>
              <a:t> Μεμονωμένη λήψη </a:t>
            </a:r>
            <a:r>
              <a:rPr lang="el-GR" sz="2400" dirty="0" smtClean="0"/>
              <a:t>αποφάσεων, </a:t>
            </a:r>
            <a:endParaRPr lang="el-GR" sz="2400" dirty="0"/>
          </a:p>
          <a:p>
            <a:pPr fontAlgn="auto">
              <a:spcBef>
                <a:spcPts val="1800"/>
              </a:spcBef>
              <a:spcAft>
                <a:spcPts val="0"/>
              </a:spcAft>
              <a:buFont typeface="Wingdings" panose="05000000000000000000" pitchFamily="2" charset="2"/>
              <a:buChar char="v"/>
            </a:pPr>
            <a:r>
              <a:rPr lang="el-GR" sz="2400" dirty="0"/>
              <a:t> Ατομική </a:t>
            </a:r>
            <a:r>
              <a:rPr lang="el-GR" sz="2400" dirty="0" smtClean="0"/>
              <a:t>ευθύνη, </a:t>
            </a:r>
            <a:endParaRPr lang="el-GR" sz="2400" dirty="0"/>
          </a:p>
          <a:p>
            <a:pPr fontAlgn="auto">
              <a:spcBef>
                <a:spcPts val="1800"/>
              </a:spcBef>
              <a:spcAft>
                <a:spcPts val="0"/>
              </a:spcAft>
              <a:buFont typeface="Wingdings" panose="05000000000000000000" pitchFamily="2" charset="2"/>
              <a:buChar char="v"/>
            </a:pPr>
            <a:r>
              <a:rPr lang="el-GR" sz="2400" dirty="0"/>
              <a:t> Τμηματικό </a:t>
            </a:r>
            <a:r>
              <a:rPr lang="el-GR" sz="2400" dirty="0" smtClean="0"/>
              <a:t>ενδιαφέρον. </a:t>
            </a:r>
            <a:endParaRPr lang="el-GR" sz="2400" dirty="0"/>
          </a:p>
          <a:p>
            <a:pPr fontAlgn="auto">
              <a:spcAft>
                <a:spcPts val="0"/>
              </a:spcAft>
            </a:pPr>
            <a:endParaRPr lang="el-GR" dirty="0"/>
          </a:p>
        </p:txBody>
      </p:sp>
      <p:cxnSp>
        <p:nvCxnSpPr>
          <p:cNvPr id="5" name="Ευθεία γραμμή σύνδεσης 4"/>
          <p:cNvCxnSpPr/>
          <p:nvPr/>
        </p:nvCxnSpPr>
        <p:spPr>
          <a:xfrm>
            <a:off x="4427984" y="1556792"/>
            <a:ext cx="0" cy="5018703"/>
          </a:xfrm>
          <a:prstGeom prst="line">
            <a:avLst/>
          </a:prstGeom>
          <a:ln w="38100">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589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Αντιπαράθεση αμερικάνικου &amp; ιαπωνικού </a:t>
            </a:r>
            <a:r>
              <a:rPr lang="el-GR" dirty="0"/>
              <a:t>τ</a:t>
            </a:r>
            <a:r>
              <a:rPr lang="el-GR" dirty="0" smtClean="0"/>
              <a:t>ρόπου </a:t>
            </a:r>
            <a:r>
              <a:rPr lang="el-GR" dirty="0"/>
              <a:t>ε</a:t>
            </a:r>
            <a:r>
              <a:rPr lang="el-GR" dirty="0" smtClean="0"/>
              <a:t>πιχειρησιακών επικοινωνιών </a:t>
            </a:r>
            <a:r>
              <a:rPr lang="el-GR" sz="3200" b="0" dirty="0" smtClean="0"/>
              <a:t>(3 από 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
        <p:nvSpPr>
          <p:cNvPr id="3" name="Θέση περιεχομένου 2"/>
          <p:cNvSpPr>
            <a:spLocks noGrp="1"/>
          </p:cNvSpPr>
          <p:nvPr>
            <p:ph idx="1"/>
          </p:nvPr>
        </p:nvSpPr>
        <p:spPr>
          <a:xfrm>
            <a:off x="467544" y="1340768"/>
            <a:ext cx="8229600" cy="5040560"/>
          </a:xfrm>
        </p:spPr>
        <p:txBody>
          <a:bodyPr>
            <a:normAutofit fontScale="92500"/>
          </a:bodyPr>
          <a:lstStyle/>
          <a:p>
            <a:pPr marL="0" indent="0">
              <a:buNone/>
            </a:pPr>
            <a:r>
              <a:rPr lang="el-GR" sz="2400" dirty="0"/>
              <a:t>Εντόπισε τα στοιχεία του δυτικού πολιτισμού και τα αντιπαράθεσε με τα στοιχεία του Ιαπωνικού.</a:t>
            </a:r>
          </a:p>
          <a:p>
            <a:pPr marL="0" indent="0">
              <a:spcBef>
                <a:spcPts val="1800"/>
              </a:spcBef>
              <a:buNone/>
            </a:pPr>
            <a:r>
              <a:rPr lang="el-GR" sz="2400" b="1" dirty="0"/>
              <a:t>Δυτικός Πολιτισμός</a:t>
            </a:r>
          </a:p>
          <a:p>
            <a:pPr marL="457200" indent="-457200">
              <a:spcBef>
                <a:spcPts val="1800"/>
              </a:spcBef>
              <a:buFont typeface="+mj-lt"/>
              <a:buAutoNum type="arabicPeriod"/>
            </a:pPr>
            <a:r>
              <a:rPr lang="el-GR" sz="2400" dirty="0"/>
              <a:t>Η επιχείρηση εκμεταλλεύεται την ''υλική φύση''.</a:t>
            </a:r>
          </a:p>
          <a:p>
            <a:pPr marL="457200" indent="-457200">
              <a:spcBef>
                <a:spcPts val="1800"/>
              </a:spcBef>
              <a:buFont typeface="+mj-lt"/>
              <a:buAutoNum type="arabicPeriod"/>
            </a:pPr>
            <a:r>
              <a:rPr lang="el-GR" sz="2400" dirty="0" smtClean="0"/>
              <a:t>Οι </a:t>
            </a:r>
            <a:r>
              <a:rPr lang="el-GR" sz="2400" dirty="0"/>
              <a:t>βιομηχανικές επιχειρήσεις μετατρέπονται σε πειθαρχημένους οργανισμούς. </a:t>
            </a:r>
          </a:p>
          <a:p>
            <a:pPr marL="457200" indent="-457200">
              <a:spcBef>
                <a:spcPts val="1800"/>
              </a:spcBef>
              <a:buFont typeface="+mj-lt"/>
              <a:buAutoNum type="arabicPeriod"/>
            </a:pPr>
            <a:r>
              <a:rPr lang="el-GR" sz="2400" dirty="0"/>
              <a:t>Η κυρίαρχη θέση μεταβάλλεται σε θέση </a:t>
            </a:r>
            <a:r>
              <a:rPr lang="el-GR" sz="2400" dirty="0" smtClean="0"/>
              <a:t>υποταγής</a:t>
            </a:r>
            <a:r>
              <a:rPr lang="en-US" sz="2400" dirty="0" smtClean="0"/>
              <a:t>.</a:t>
            </a:r>
            <a:endParaRPr lang="el-GR" sz="2400" dirty="0" smtClean="0"/>
          </a:p>
          <a:p>
            <a:pPr marL="457200" indent="-457200">
              <a:spcBef>
                <a:spcPts val="1800"/>
              </a:spcBef>
              <a:buFont typeface="+mj-lt"/>
              <a:buAutoNum type="arabicPeriod"/>
            </a:pPr>
            <a:r>
              <a:rPr lang="el-GR" sz="2400" dirty="0" smtClean="0"/>
              <a:t>Ο </a:t>
            </a:r>
            <a:r>
              <a:rPr lang="el-GR" sz="2400" dirty="0"/>
              <a:t>τύπος της προσωπικότητας που προτιμάται, είναι αυτός που κατευθύνεται από μέσα </a:t>
            </a:r>
            <a:r>
              <a:rPr lang="el-GR" sz="2400" dirty="0" smtClean="0"/>
              <a:t>του.</a:t>
            </a:r>
          </a:p>
          <a:p>
            <a:pPr marL="457200" indent="-457200">
              <a:spcBef>
                <a:spcPts val="1800"/>
              </a:spcBef>
              <a:buFont typeface="+mj-lt"/>
              <a:buAutoNum type="arabicPeriod"/>
            </a:pPr>
            <a:r>
              <a:rPr lang="el-GR" sz="2400" dirty="0" smtClean="0"/>
              <a:t>Η </a:t>
            </a:r>
            <a:r>
              <a:rPr lang="el-GR" sz="2400" dirty="0"/>
              <a:t>πηγή εξουσίας υποστηρίζεται από πιστοποιημένη αρμοδιότητα.</a:t>
            </a:r>
          </a:p>
          <a:p>
            <a:endParaRPr lang="el-GR" dirty="0"/>
          </a:p>
        </p:txBody>
      </p:sp>
    </p:spTree>
    <p:extLst>
      <p:ext uri="{BB962C8B-B14F-4D97-AF65-F5344CB8AC3E}">
        <p14:creationId xmlns:p14="http://schemas.microsoft.com/office/powerpoint/2010/main" val="1331023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085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262563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Βασιλική Κατσώνη 2014. Βασιλική Κατσώνη. «Επιχειρηματικότητα και Συστήματα Επικοινωνίας Τουριστικών Επιχειρήσεων. Ενότητα</a:t>
            </a:r>
            <a:r>
              <a:rPr lang="en-US" sz="2000" dirty="0" smtClean="0"/>
              <a:t> </a:t>
            </a:r>
            <a:r>
              <a:rPr lang="el-GR" sz="2000" dirty="0"/>
              <a:t>9: Θεωρίες ηγεσίας </a:t>
            </a:r>
            <a:r>
              <a:rPr lang="el-GR" sz="2000"/>
              <a:t>και </a:t>
            </a:r>
            <a:r>
              <a:rPr lang="el-GR" sz="2000" smtClean="0"/>
              <a:t>management».</a:t>
            </a:r>
            <a:endParaRPr lang="el-GR" sz="2000" dirty="0"/>
          </a:p>
          <a:p>
            <a:pPr marL="0" indent="0">
              <a:buNone/>
            </a:pP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245682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326326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704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Διοικητικά </a:t>
            </a:r>
            <a:r>
              <a:rPr lang="el-GR" sz="4400" dirty="0" smtClean="0"/>
              <a:t>στυλ</a:t>
            </a:r>
            <a:br>
              <a:rPr lang="el-GR" sz="4400" dirty="0" smtClean="0"/>
            </a:br>
            <a:r>
              <a:rPr lang="el-GR" sz="3600" b="0" dirty="0" smtClean="0"/>
              <a:t>(1 από </a:t>
            </a:r>
            <a:r>
              <a:rPr lang="en-US" sz="3600" b="0" dirty="0" smtClean="0"/>
              <a:t>3</a:t>
            </a:r>
            <a:r>
              <a:rPr lang="el-GR" sz="3600" b="0" dirty="0" smtClean="0"/>
              <a:t>)</a:t>
            </a:r>
            <a:endParaRPr lang="el-GR" sz="3600" b="0" dirty="0"/>
          </a:p>
        </p:txBody>
      </p:sp>
      <p:sp>
        <p:nvSpPr>
          <p:cNvPr id="3" name="Θέση περιεχομένου 2"/>
          <p:cNvSpPr>
            <a:spLocks noGrp="1"/>
          </p:cNvSpPr>
          <p:nvPr>
            <p:ph idx="1"/>
          </p:nvPr>
        </p:nvSpPr>
        <p:spPr>
          <a:xfrm>
            <a:off x="457200" y="1196752"/>
            <a:ext cx="8229600" cy="2603018"/>
          </a:xfrm>
        </p:spPr>
        <p:txBody>
          <a:bodyPr/>
          <a:lstStyle/>
          <a:p>
            <a:pPr marL="457200" indent="-457200">
              <a:buFont typeface="+mj-lt"/>
              <a:buAutoNum type="arabicParenR"/>
            </a:pPr>
            <a:r>
              <a:rPr lang="el-GR" sz="2400" b="1" dirty="0" smtClean="0"/>
              <a:t>Αυταρχικό </a:t>
            </a:r>
            <a:r>
              <a:rPr lang="en-US" sz="2400" b="1" dirty="0" smtClean="0"/>
              <a:t>management: </a:t>
            </a:r>
            <a:r>
              <a:rPr lang="el-GR" sz="2400" dirty="0"/>
              <a:t>οργάνωση , σχεδίαση καθηκόντων από τον διευθυντή</a:t>
            </a:r>
            <a:endParaRPr lang="en-US"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5" name="Δεξιό βέλος 4"/>
          <p:cNvSpPr/>
          <p:nvPr/>
        </p:nvSpPr>
        <p:spPr>
          <a:xfrm>
            <a:off x="3707904" y="1750262"/>
            <a:ext cx="432048" cy="144016"/>
          </a:xfrm>
          <a:prstGeom prst="right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Ορθογώνιο 5"/>
          <p:cNvSpPr/>
          <p:nvPr/>
        </p:nvSpPr>
        <p:spPr>
          <a:xfrm>
            <a:off x="899592" y="2012272"/>
            <a:ext cx="7056784" cy="1200329"/>
          </a:xfrm>
          <a:prstGeom prst="rect">
            <a:avLst/>
          </a:prstGeom>
        </p:spPr>
        <p:txBody>
          <a:bodyPr wrap="square">
            <a:spAutoFit/>
          </a:bodyPr>
          <a:lstStyle/>
          <a:p>
            <a:r>
              <a:rPr lang="el-GR" sz="2400" dirty="0" smtClean="0">
                <a:latin typeface="+mn-lt"/>
              </a:rPr>
              <a:t>Παρ</a:t>
            </a:r>
            <a:r>
              <a:rPr lang="el-GR" sz="2400" dirty="0">
                <a:latin typeface="+mn-lt"/>
              </a:rPr>
              <a:t>’ όλα αυτά ,το συγκεκριμένο διοικητικό στυλ έχει ως αποτέλεσμα οι ανθρώπινες σχέσεις και το ενδιαφέρον γι’ αυτές να περιορίζονται. </a:t>
            </a:r>
          </a:p>
        </p:txBody>
      </p:sp>
      <p:sp>
        <p:nvSpPr>
          <p:cNvPr id="7" name="Ορθογώνιο 6"/>
          <p:cNvSpPr/>
          <p:nvPr/>
        </p:nvSpPr>
        <p:spPr>
          <a:xfrm>
            <a:off x="457200" y="3891743"/>
            <a:ext cx="8157592" cy="2246769"/>
          </a:xfrm>
          <a:prstGeom prst="rect">
            <a:avLst/>
          </a:prstGeom>
        </p:spPr>
        <p:txBody>
          <a:bodyPr wrap="square">
            <a:spAutoFit/>
          </a:bodyPr>
          <a:lstStyle/>
          <a:p>
            <a:pPr marL="457200" lvl="0" indent="-457200">
              <a:buFont typeface="+mj-lt"/>
              <a:buAutoNum type="arabicParenR" startAt="2"/>
            </a:pPr>
            <a:r>
              <a:rPr lang="el-GR" sz="2400" b="1" dirty="0" smtClean="0">
                <a:latin typeface="+mn-lt"/>
              </a:rPr>
              <a:t>Άριστο </a:t>
            </a:r>
            <a:r>
              <a:rPr lang="en-US" sz="2400" b="1" dirty="0" smtClean="0">
                <a:latin typeface="+mn-lt"/>
              </a:rPr>
              <a:t>management:</a:t>
            </a:r>
            <a:r>
              <a:rPr lang="el-GR" sz="2400" b="1" dirty="0" smtClean="0">
                <a:latin typeface="+mn-lt"/>
              </a:rPr>
              <a:t> </a:t>
            </a:r>
            <a:r>
              <a:rPr lang="en-US" sz="2400" dirty="0" smtClean="0">
                <a:latin typeface="Calibri" pitchFamily="34" charset="0"/>
              </a:rPr>
              <a:t>H</a:t>
            </a:r>
            <a:r>
              <a:rPr lang="el-GR" sz="2400" dirty="0" smtClean="0">
                <a:latin typeface="Calibri" pitchFamily="34" charset="0"/>
              </a:rPr>
              <a:t> </a:t>
            </a:r>
            <a:r>
              <a:rPr lang="el-GR" sz="2400" dirty="0">
                <a:latin typeface="Calibri" pitchFamily="34" charset="0"/>
              </a:rPr>
              <a:t>υψηλή παραγωγικότητα θα επιτευχθεί με τον συνδυασμό</a:t>
            </a:r>
            <a:r>
              <a:rPr lang="en-US" sz="2400" dirty="0">
                <a:latin typeface="Calibri" pitchFamily="34" charset="0"/>
              </a:rPr>
              <a:t>:</a:t>
            </a:r>
            <a:r>
              <a:rPr lang="el-GR" sz="2400" dirty="0">
                <a:latin typeface="Calibri" pitchFamily="34" charset="0"/>
              </a:rPr>
              <a:t> </a:t>
            </a:r>
            <a:endParaRPr lang="el-GR" sz="2400" dirty="0" smtClean="0">
              <a:latin typeface="Calibri" pitchFamily="34" charset="0"/>
            </a:endParaRPr>
          </a:p>
          <a:p>
            <a:pPr marL="457200" lvl="0" indent="-457200">
              <a:spcBef>
                <a:spcPts val="1200"/>
              </a:spcBef>
              <a:buFont typeface="+mj-lt"/>
              <a:buAutoNum type="alphaLcParenR"/>
            </a:pPr>
            <a:r>
              <a:rPr lang="el-GR" sz="2400" dirty="0" smtClean="0">
                <a:latin typeface="Calibri" pitchFamily="34" charset="0"/>
              </a:rPr>
              <a:t>εκτέλεσης </a:t>
            </a:r>
            <a:r>
              <a:rPr lang="el-GR" sz="2400" dirty="0">
                <a:latin typeface="Calibri" pitchFamily="34" charset="0"/>
              </a:rPr>
              <a:t>του καθήκοντος των υπαλλήλων –εργατών </a:t>
            </a:r>
            <a:endParaRPr lang="en-US" sz="2400" dirty="0">
              <a:latin typeface="Calibri" pitchFamily="34" charset="0"/>
            </a:endParaRPr>
          </a:p>
          <a:p>
            <a:pPr marL="457200" lvl="0" indent="-457200">
              <a:spcBef>
                <a:spcPts val="1200"/>
              </a:spcBef>
              <a:buFont typeface="+mj-lt"/>
              <a:buAutoNum type="alphaLcParenR"/>
            </a:pPr>
            <a:r>
              <a:rPr lang="el-GR" sz="2400" dirty="0" smtClean="0">
                <a:latin typeface="Calibri" pitchFamily="34" charset="0"/>
              </a:rPr>
              <a:t>ικανοποίηση </a:t>
            </a:r>
            <a:r>
              <a:rPr lang="el-GR" sz="2400" dirty="0">
                <a:latin typeface="Calibri" pitchFamily="34" charset="0"/>
              </a:rPr>
              <a:t>των ανθρώπινων αναγκών. </a:t>
            </a:r>
          </a:p>
          <a:p>
            <a:r>
              <a:rPr lang="el-GR" sz="2400" dirty="0" smtClean="0">
                <a:latin typeface="+mn-lt"/>
              </a:rPr>
              <a:t> </a:t>
            </a:r>
            <a:endParaRPr lang="el-GR" sz="2400" dirty="0">
              <a:latin typeface="+mn-lt"/>
            </a:endParaRPr>
          </a:p>
        </p:txBody>
      </p:sp>
      <p:sp>
        <p:nvSpPr>
          <p:cNvPr id="8" name="Ορθογώνιο 7"/>
          <p:cNvSpPr/>
          <p:nvPr/>
        </p:nvSpPr>
        <p:spPr>
          <a:xfrm>
            <a:off x="4139952" y="1549491"/>
            <a:ext cx="4602670" cy="461665"/>
          </a:xfrm>
          <a:prstGeom prst="rect">
            <a:avLst/>
          </a:prstGeom>
        </p:spPr>
        <p:txBody>
          <a:bodyPr wrap="none">
            <a:spAutoFit/>
          </a:bodyPr>
          <a:lstStyle/>
          <a:p>
            <a:r>
              <a:rPr lang="el-GR" sz="2400" dirty="0">
                <a:solidFill>
                  <a:prstClr val="black"/>
                </a:solidFill>
                <a:latin typeface="Calibri"/>
              </a:rPr>
              <a:t>υψηλά επίπεδα παραγωγικότητας. </a:t>
            </a:r>
            <a:endParaRPr lang="el-GR" dirty="0"/>
          </a:p>
        </p:txBody>
      </p:sp>
    </p:spTree>
    <p:extLst>
      <p:ext uri="{BB962C8B-B14F-4D97-AF65-F5344CB8AC3E}">
        <p14:creationId xmlns:p14="http://schemas.microsoft.com/office/powerpoint/2010/main" val="3509051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566077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059782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Διοικητικά στυλ</a:t>
            </a:r>
            <a:br>
              <a:rPr lang="el-GR" sz="4400" dirty="0"/>
            </a:br>
            <a:r>
              <a:rPr lang="el-GR" sz="3600" b="0" dirty="0" smtClean="0"/>
              <a:t>(2 </a:t>
            </a:r>
            <a:r>
              <a:rPr lang="el-GR" sz="3600" b="0" dirty="0"/>
              <a:t>από </a:t>
            </a:r>
            <a:r>
              <a:rPr lang="en-US" sz="3600" b="0" dirty="0" smtClean="0"/>
              <a:t>3</a:t>
            </a:r>
            <a:r>
              <a:rPr lang="el-GR" sz="3600" b="0" dirty="0" smtClean="0"/>
              <a:t>)</a:t>
            </a:r>
            <a:endParaRPr lang="el-GR" sz="3600" dirty="0"/>
          </a:p>
        </p:txBody>
      </p:sp>
      <p:sp>
        <p:nvSpPr>
          <p:cNvPr id="3" name="Θέση περιεχομένου 2"/>
          <p:cNvSpPr>
            <a:spLocks noGrp="1"/>
          </p:cNvSpPr>
          <p:nvPr>
            <p:ph idx="1"/>
          </p:nvPr>
        </p:nvSpPr>
        <p:spPr>
          <a:xfrm>
            <a:off x="457200" y="1196752"/>
            <a:ext cx="8229600" cy="2736304"/>
          </a:xfrm>
        </p:spPr>
        <p:txBody>
          <a:bodyPr/>
          <a:lstStyle/>
          <a:p>
            <a:pPr marL="457200" indent="-457200">
              <a:buFont typeface="+mj-lt"/>
              <a:buAutoNum type="arabicParenR" startAt="3"/>
            </a:pPr>
            <a:r>
              <a:rPr lang="en-US" sz="2400" b="1" dirty="0" smtClean="0"/>
              <a:t>Middle</a:t>
            </a:r>
            <a:r>
              <a:rPr lang="el-GR" sz="2400" b="1" dirty="0" smtClean="0"/>
              <a:t> </a:t>
            </a:r>
            <a:r>
              <a:rPr lang="en-US" sz="2400" b="1" dirty="0" smtClean="0"/>
              <a:t>of </a:t>
            </a:r>
            <a:r>
              <a:rPr lang="en-US" sz="2400" b="1" dirty="0"/>
              <a:t>the road </a:t>
            </a:r>
            <a:r>
              <a:rPr lang="en-US" sz="2400" b="1" dirty="0" smtClean="0"/>
              <a:t>management</a:t>
            </a:r>
            <a:r>
              <a:rPr lang="en-US" sz="2400" b="1" dirty="0"/>
              <a:t>: </a:t>
            </a:r>
            <a:r>
              <a:rPr lang="el-GR" sz="2400" dirty="0"/>
              <a:t>Μέτριο ενδιαφέρον για την παραγωγή και για τους ανθρώπους .Οι στόχοι της επιχείρησης εκπληρώνονται εξισορροπώντας και ανταλλάσοντας τις απαιτήσεις της παραγωγής με την εργασιακή ηθική. </a:t>
            </a:r>
          </a:p>
          <a:p>
            <a:pPr marL="457200" indent="-457200">
              <a:spcBef>
                <a:spcPts val="2400"/>
              </a:spcBef>
              <a:buFont typeface="+mj-lt"/>
              <a:buAutoNum type="arabicParenR" startAt="3"/>
            </a:pPr>
            <a:r>
              <a:rPr lang="en-US" sz="2400" b="1" dirty="0" smtClean="0"/>
              <a:t>Country </a:t>
            </a:r>
            <a:r>
              <a:rPr lang="en-US" sz="2400" b="1" dirty="0"/>
              <a:t>club management: </a:t>
            </a:r>
            <a:r>
              <a:rPr lang="el-GR" sz="2400" dirty="0"/>
              <a:t>Απώτερο σκοπό </a:t>
            </a:r>
            <a:endParaRPr lang="en-US" sz="2400" dirty="0"/>
          </a:p>
          <a:p>
            <a:pPr marL="457200" indent="-457200">
              <a:buFont typeface="+mj-lt"/>
              <a:buAutoNum type="arabicParenR" startAt="3"/>
            </a:pPr>
            <a:endParaRPr lang="en-US"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
        <p:nvSpPr>
          <p:cNvPr id="5" name="Δεξιό βέλος 4"/>
          <p:cNvSpPr/>
          <p:nvPr/>
        </p:nvSpPr>
        <p:spPr>
          <a:xfrm>
            <a:off x="6660232" y="3474827"/>
            <a:ext cx="432048" cy="144016"/>
          </a:xfrm>
          <a:prstGeom prst="right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Ορθογώνιο 5"/>
          <p:cNvSpPr/>
          <p:nvPr/>
        </p:nvSpPr>
        <p:spPr>
          <a:xfrm>
            <a:off x="611560" y="3789040"/>
            <a:ext cx="7776864" cy="1569660"/>
          </a:xfrm>
          <a:prstGeom prst="rect">
            <a:avLst/>
          </a:prstGeom>
        </p:spPr>
        <p:txBody>
          <a:bodyPr wrap="square">
            <a:spAutoFit/>
          </a:bodyPr>
          <a:lstStyle/>
          <a:p>
            <a:r>
              <a:rPr lang="el-GR" sz="2400" dirty="0">
                <a:latin typeface="+mn-lt"/>
              </a:rPr>
              <a:t>ικανοποίηση των κοινών και συγγενικών αναγκών τωv ανθρώπων  , δημιουργώντας έτσι ένα ευχάριστο και φιλικό κλίμα στον εργασιακό χώρο βάζοντας όμως σε </a:t>
            </a:r>
            <a:r>
              <a:rPr lang="el-GR" sz="2400" dirty="0" smtClean="0">
                <a:latin typeface="+mn-lt"/>
              </a:rPr>
              <a:t>2</a:t>
            </a:r>
            <a:r>
              <a:rPr lang="el-GR" sz="2400" baseline="30000" dirty="0" smtClean="0">
                <a:latin typeface="+mn-lt"/>
              </a:rPr>
              <a:t>η</a:t>
            </a:r>
            <a:r>
              <a:rPr lang="el-GR" sz="2400" dirty="0" smtClean="0">
                <a:latin typeface="+mn-lt"/>
              </a:rPr>
              <a:t>  </a:t>
            </a:r>
            <a:r>
              <a:rPr lang="el-GR" sz="2400" dirty="0">
                <a:latin typeface="+mn-lt"/>
              </a:rPr>
              <a:t>μοίρα τον πρωταρχικό σκοπό της επιχείρησης.</a:t>
            </a:r>
          </a:p>
        </p:txBody>
      </p:sp>
    </p:spTree>
    <p:extLst>
      <p:ext uri="{BB962C8B-B14F-4D97-AF65-F5344CB8AC3E}">
        <p14:creationId xmlns:p14="http://schemas.microsoft.com/office/powerpoint/2010/main" val="974898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Διοικητικά στυλ</a:t>
            </a:r>
            <a:br>
              <a:rPr lang="el-GR" sz="4400" dirty="0"/>
            </a:br>
            <a:r>
              <a:rPr lang="el-GR" sz="3600" b="0" dirty="0" smtClean="0"/>
              <a:t>(3 </a:t>
            </a:r>
            <a:r>
              <a:rPr lang="el-GR" sz="3600" b="0" dirty="0"/>
              <a:t>από </a:t>
            </a:r>
            <a:r>
              <a:rPr lang="en-US" sz="3600" b="0" dirty="0" smtClean="0"/>
              <a:t>3</a:t>
            </a:r>
            <a:r>
              <a:rPr lang="el-GR" sz="3600" b="0" dirty="0" smtClean="0"/>
              <a:t>)</a:t>
            </a:r>
            <a:endParaRPr lang="el-GR" sz="3600" dirty="0"/>
          </a:p>
        </p:txBody>
      </p:sp>
      <p:sp>
        <p:nvSpPr>
          <p:cNvPr id="3" name="Θέση περιεχομένου 2"/>
          <p:cNvSpPr>
            <a:spLocks noGrp="1"/>
          </p:cNvSpPr>
          <p:nvPr>
            <p:ph idx="1"/>
          </p:nvPr>
        </p:nvSpPr>
        <p:spPr/>
        <p:txBody>
          <a:bodyPr/>
          <a:lstStyle/>
          <a:p>
            <a:pPr marL="514350" indent="-514350">
              <a:lnSpc>
                <a:spcPct val="150000"/>
              </a:lnSpc>
              <a:buFont typeface="+mj-lt"/>
              <a:buAutoNum type="arabicParenR" startAt="5"/>
            </a:pPr>
            <a:r>
              <a:rPr lang="en-US" sz="2400" b="1" dirty="0" smtClean="0"/>
              <a:t>Impoverished management:</a:t>
            </a:r>
            <a:r>
              <a:rPr lang="el-GR" sz="2400" b="1" dirty="0" smtClean="0"/>
              <a:t> </a:t>
            </a:r>
            <a:r>
              <a:rPr lang="el-GR" sz="2400" dirty="0" smtClean="0"/>
              <a:t>O </a:t>
            </a:r>
            <a:r>
              <a:rPr lang="el-GR" sz="2400" dirty="0"/>
              <a:t>διευθυντής απαιτεί ελάχιστη προσπάθεια για την επίτευξη της </a:t>
            </a:r>
            <a:r>
              <a:rPr lang="el-GR" sz="2400" dirty="0" smtClean="0"/>
              <a:t>απαιτούμενης </a:t>
            </a:r>
            <a:r>
              <a:rPr lang="el-GR" sz="2400" dirty="0"/>
              <a:t>εργασίας και διατηρεί με τους υπαλλήλους σχέσεις αποστάσεως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078071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Διοικητικό πλέγμα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grpSp>
        <p:nvGrpSpPr>
          <p:cNvPr id="32" name="Ομάδα 31"/>
          <p:cNvGrpSpPr/>
          <p:nvPr/>
        </p:nvGrpSpPr>
        <p:grpSpPr>
          <a:xfrm>
            <a:off x="-108520" y="996839"/>
            <a:ext cx="8273262" cy="5724636"/>
            <a:chOff x="-108520" y="996839"/>
            <a:chExt cx="8273262" cy="5724636"/>
          </a:xfrm>
        </p:grpSpPr>
        <p:grpSp>
          <p:nvGrpSpPr>
            <p:cNvPr id="31" name="Ομάδα 30"/>
            <p:cNvGrpSpPr/>
            <p:nvPr/>
          </p:nvGrpSpPr>
          <p:grpSpPr>
            <a:xfrm>
              <a:off x="999946" y="996839"/>
              <a:ext cx="7164796" cy="5724636"/>
              <a:chOff x="719572" y="1052453"/>
              <a:chExt cx="7164796" cy="5724636"/>
            </a:xfrm>
          </p:grpSpPr>
          <p:sp>
            <p:nvSpPr>
              <p:cNvPr id="12" name="Oval 3"/>
              <p:cNvSpPr/>
              <p:nvPr/>
            </p:nvSpPr>
            <p:spPr>
              <a:xfrm>
                <a:off x="3275856" y="2276589"/>
                <a:ext cx="2736304" cy="1872208"/>
              </a:xfrm>
              <a:prstGeom prst="ellipse">
                <a:avLst/>
              </a:prstGeom>
              <a:solidFill>
                <a:srgbClr val="B83D68"/>
              </a:solidFill>
              <a:ln w="40000" cap="flat" cmpd="sng" algn="ctr">
                <a:solidFill>
                  <a:srgbClr val="B83D6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1" i="0" u="none" strike="noStrike" kern="0" cap="none" spc="0" normalizeH="0" baseline="0" noProof="0" dirty="0" smtClean="0">
                  <a:ln>
                    <a:noFill/>
                  </a:ln>
                  <a:solidFill>
                    <a:prstClr val="white"/>
                  </a:solidFill>
                  <a:effectLst/>
                  <a:uLnTx/>
                  <a:uFillTx/>
                  <a:latin typeface="+mn-lt"/>
                </a:endParaRPr>
              </a:p>
            </p:txBody>
          </p:sp>
          <p:sp>
            <p:nvSpPr>
              <p:cNvPr id="13" name="TextBox 12"/>
              <p:cNvSpPr txBox="1"/>
              <p:nvPr/>
            </p:nvSpPr>
            <p:spPr>
              <a:xfrm>
                <a:off x="3707904" y="2924661"/>
                <a:ext cx="1728192" cy="707886"/>
              </a:xfrm>
              <a:prstGeom prst="rect">
                <a:avLst/>
              </a:prstGeom>
              <a:noFill/>
            </p:spPr>
            <p:txBody>
              <a:bodyPr wrap="square" rtlCol="0">
                <a:spAutoFit/>
              </a:bodyPr>
              <a:lstStyle/>
              <a:p>
                <a:pPr algn="ctr" fontAlgn="auto">
                  <a:spcBef>
                    <a:spcPts val="0"/>
                  </a:spcBef>
                  <a:spcAft>
                    <a:spcPts val="0"/>
                  </a:spcAft>
                </a:pPr>
                <a:r>
                  <a:rPr lang="en-US" sz="2000" b="1" dirty="0" smtClean="0">
                    <a:solidFill>
                      <a:prstClr val="black"/>
                    </a:solidFill>
                    <a:latin typeface="+mn-lt"/>
                  </a:rPr>
                  <a:t>Middle of The Road Manager</a:t>
                </a:r>
                <a:endParaRPr lang="el-GR" sz="2000" b="1" dirty="0">
                  <a:solidFill>
                    <a:prstClr val="black"/>
                  </a:solidFill>
                  <a:latin typeface="+mn-lt"/>
                </a:endParaRPr>
              </a:p>
            </p:txBody>
          </p:sp>
          <p:sp>
            <p:nvSpPr>
              <p:cNvPr id="14" name="Snip Single Corner Rectangle 5"/>
              <p:cNvSpPr/>
              <p:nvPr/>
            </p:nvSpPr>
            <p:spPr>
              <a:xfrm>
                <a:off x="1763688" y="3644741"/>
                <a:ext cx="1944216" cy="1800200"/>
              </a:xfrm>
              <a:prstGeom prst="snip1Rect">
                <a:avLst/>
              </a:prstGeom>
              <a:solidFill>
                <a:srgbClr val="B83D68"/>
              </a:solidFill>
              <a:ln w="40000" cap="flat" cmpd="sng" algn="ctr">
                <a:solidFill>
                  <a:srgbClr val="B83D6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1" i="0" u="none" strike="noStrike" kern="0" cap="none" spc="0" normalizeH="0" baseline="0" noProof="0" dirty="0" smtClean="0">
                  <a:ln>
                    <a:noFill/>
                  </a:ln>
                  <a:solidFill>
                    <a:prstClr val="white"/>
                  </a:solidFill>
                  <a:effectLst/>
                  <a:uLnTx/>
                  <a:uFillTx/>
                  <a:latin typeface="+mn-lt"/>
                </a:endParaRPr>
              </a:p>
            </p:txBody>
          </p:sp>
          <p:sp>
            <p:nvSpPr>
              <p:cNvPr id="15" name="TextBox 14"/>
              <p:cNvSpPr txBox="1"/>
              <p:nvPr/>
            </p:nvSpPr>
            <p:spPr>
              <a:xfrm>
                <a:off x="1907704" y="4292813"/>
                <a:ext cx="1368152" cy="1015663"/>
              </a:xfrm>
              <a:prstGeom prst="rect">
                <a:avLst/>
              </a:prstGeom>
              <a:noFill/>
            </p:spPr>
            <p:txBody>
              <a:bodyPr wrap="square" rtlCol="0">
                <a:spAutoFit/>
              </a:bodyPr>
              <a:lstStyle/>
              <a:p>
                <a:pPr algn="ctr" fontAlgn="auto">
                  <a:spcBef>
                    <a:spcPts val="0"/>
                  </a:spcBef>
                  <a:spcAft>
                    <a:spcPts val="0"/>
                  </a:spcAft>
                </a:pPr>
                <a:r>
                  <a:rPr lang="en-US" sz="2000" b="1" dirty="0" smtClean="0">
                    <a:solidFill>
                      <a:prstClr val="black"/>
                    </a:solidFill>
                    <a:latin typeface="+mn-lt"/>
                  </a:rPr>
                  <a:t>Impoverished Manager</a:t>
                </a:r>
                <a:endParaRPr lang="el-GR" sz="2000" b="1" dirty="0">
                  <a:solidFill>
                    <a:prstClr val="black"/>
                  </a:solidFill>
                  <a:latin typeface="+mn-lt"/>
                </a:endParaRPr>
              </a:p>
            </p:txBody>
          </p:sp>
          <p:sp>
            <p:nvSpPr>
              <p:cNvPr id="16" name="Snip Single Corner Rectangle 9"/>
              <p:cNvSpPr/>
              <p:nvPr/>
            </p:nvSpPr>
            <p:spPr>
              <a:xfrm flipV="1">
                <a:off x="1691680" y="1124461"/>
                <a:ext cx="1944216" cy="1728192"/>
              </a:xfrm>
              <a:prstGeom prst="snip1Rect">
                <a:avLst/>
              </a:prstGeom>
              <a:solidFill>
                <a:srgbClr val="B83D68"/>
              </a:solidFill>
              <a:ln w="40000" cap="flat" cmpd="sng" algn="ctr">
                <a:solidFill>
                  <a:srgbClr val="B83D6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1" i="0" u="none" strike="noStrike" kern="0" cap="none" spc="0" normalizeH="0" baseline="0" noProof="0" dirty="0" smtClean="0">
                  <a:ln>
                    <a:noFill/>
                  </a:ln>
                  <a:solidFill>
                    <a:prstClr val="white"/>
                  </a:solidFill>
                  <a:effectLst/>
                  <a:uLnTx/>
                  <a:uFillTx/>
                  <a:latin typeface="+mn-lt"/>
                </a:endParaRPr>
              </a:p>
            </p:txBody>
          </p:sp>
          <p:sp>
            <p:nvSpPr>
              <p:cNvPr id="17" name="TextBox 16"/>
              <p:cNvSpPr txBox="1"/>
              <p:nvPr/>
            </p:nvSpPr>
            <p:spPr>
              <a:xfrm>
                <a:off x="1979712" y="1556509"/>
                <a:ext cx="1224136" cy="1015663"/>
              </a:xfrm>
              <a:prstGeom prst="rect">
                <a:avLst/>
              </a:prstGeom>
              <a:noFill/>
            </p:spPr>
            <p:txBody>
              <a:bodyPr wrap="square" rtlCol="0">
                <a:spAutoFit/>
              </a:bodyPr>
              <a:lstStyle/>
              <a:p>
                <a:pPr algn="ctr" fontAlgn="auto">
                  <a:spcBef>
                    <a:spcPts val="0"/>
                  </a:spcBef>
                  <a:spcAft>
                    <a:spcPts val="0"/>
                  </a:spcAft>
                </a:pPr>
                <a:r>
                  <a:rPr lang="en-US" sz="2000" b="1" dirty="0" smtClean="0">
                    <a:solidFill>
                      <a:prstClr val="black"/>
                    </a:solidFill>
                    <a:latin typeface="+mn-lt"/>
                  </a:rPr>
                  <a:t>Country Club Manager</a:t>
                </a:r>
                <a:endParaRPr lang="el-GR" sz="2000" b="1" dirty="0">
                  <a:solidFill>
                    <a:prstClr val="black"/>
                  </a:solidFill>
                  <a:latin typeface="+mn-lt"/>
                </a:endParaRPr>
              </a:p>
            </p:txBody>
          </p:sp>
          <p:sp>
            <p:nvSpPr>
              <p:cNvPr id="18" name="Snip Single Corner Rectangle 11"/>
              <p:cNvSpPr/>
              <p:nvPr/>
            </p:nvSpPr>
            <p:spPr>
              <a:xfrm flipH="1" flipV="1">
                <a:off x="5652120" y="1052453"/>
                <a:ext cx="2160240" cy="1800200"/>
              </a:xfrm>
              <a:prstGeom prst="snip1Rect">
                <a:avLst/>
              </a:prstGeom>
              <a:solidFill>
                <a:srgbClr val="B83D68"/>
              </a:solidFill>
              <a:ln w="40000" cap="flat" cmpd="sng" algn="ctr">
                <a:solidFill>
                  <a:srgbClr val="B83D6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1" i="0" u="none" strike="noStrike" kern="0" cap="none" spc="0" normalizeH="0" baseline="0" noProof="0" dirty="0" smtClean="0">
                  <a:ln>
                    <a:noFill/>
                  </a:ln>
                  <a:solidFill>
                    <a:prstClr val="white"/>
                  </a:solidFill>
                  <a:effectLst/>
                  <a:uLnTx/>
                  <a:uFillTx/>
                  <a:latin typeface="+mn-lt"/>
                </a:endParaRPr>
              </a:p>
            </p:txBody>
          </p:sp>
          <p:sp>
            <p:nvSpPr>
              <p:cNvPr id="19" name="TextBox 18"/>
              <p:cNvSpPr txBox="1"/>
              <p:nvPr/>
            </p:nvSpPr>
            <p:spPr>
              <a:xfrm>
                <a:off x="6084168" y="1556509"/>
                <a:ext cx="1296144" cy="707886"/>
              </a:xfrm>
              <a:prstGeom prst="rect">
                <a:avLst/>
              </a:prstGeom>
              <a:noFill/>
            </p:spPr>
            <p:txBody>
              <a:bodyPr wrap="square" rtlCol="0">
                <a:spAutoFit/>
              </a:bodyPr>
              <a:lstStyle/>
              <a:p>
                <a:pPr algn="ctr" fontAlgn="auto">
                  <a:spcBef>
                    <a:spcPts val="0"/>
                  </a:spcBef>
                  <a:spcAft>
                    <a:spcPts val="0"/>
                  </a:spcAft>
                </a:pPr>
                <a:r>
                  <a:rPr lang="en-US" sz="2000" b="1" dirty="0" smtClean="0">
                    <a:solidFill>
                      <a:prstClr val="black"/>
                    </a:solidFill>
                    <a:latin typeface="+mn-lt"/>
                  </a:rPr>
                  <a:t>Team Manager</a:t>
                </a:r>
                <a:endParaRPr lang="el-GR" sz="2000" b="1" dirty="0">
                  <a:solidFill>
                    <a:prstClr val="black"/>
                  </a:solidFill>
                  <a:latin typeface="+mn-lt"/>
                </a:endParaRPr>
              </a:p>
            </p:txBody>
          </p:sp>
          <p:sp>
            <p:nvSpPr>
              <p:cNvPr id="20" name="Snip Single Corner Rectangle 14"/>
              <p:cNvSpPr/>
              <p:nvPr/>
            </p:nvSpPr>
            <p:spPr>
              <a:xfrm flipH="1">
                <a:off x="5580112" y="3644741"/>
                <a:ext cx="2304256" cy="1800200"/>
              </a:xfrm>
              <a:prstGeom prst="snip1Rect">
                <a:avLst/>
              </a:prstGeom>
              <a:solidFill>
                <a:srgbClr val="B83D68"/>
              </a:solidFill>
              <a:ln w="40000" cap="flat" cmpd="sng" algn="ctr">
                <a:solidFill>
                  <a:srgbClr val="B83D6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1" i="0" u="none" strike="noStrike" kern="0" cap="none" spc="0" normalizeH="0" baseline="0" noProof="0" dirty="0" smtClean="0">
                  <a:ln>
                    <a:noFill/>
                  </a:ln>
                  <a:solidFill>
                    <a:prstClr val="white"/>
                  </a:solidFill>
                  <a:effectLst/>
                  <a:uLnTx/>
                  <a:uFillTx/>
                  <a:latin typeface="+mn-lt"/>
                </a:endParaRPr>
              </a:p>
            </p:txBody>
          </p:sp>
          <p:sp>
            <p:nvSpPr>
              <p:cNvPr id="21" name="TextBox 20"/>
              <p:cNvSpPr txBox="1"/>
              <p:nvPr/>
            </p:nvSpPr>
            <p:spPr>
              <a:xfrm>
                <a:off x="5796136" y="4076789"/>
                <a:ext cx="2016224" cy="1015663"/>
              </a:xfrm>
              <a:prstGeom prst="rect">
                <a:avLst/>
              </a:prstGeom>
              <a:noFill/>
            </p:spPr>
            <p:txBody>
              <a:bodyPr wrap="square" rtlCol="0">
                <a:spAutoFit/>
              </a:bodyPr>
              <a:lstStyle/>
              <a:p>
                <a:pPr algn="ctr" fontAlgn="auto">
                  <a:spcBef>
                    <a:spcPts val="0"/>
                  </a:spcBef>
                  <a:spcAft>
                    <a:spcPts val="0"/>
                  </a:spcAft>
                </a:pPr>
                <a:r>
                  <a:rPr lang="en-US" sz="2000" b="1" dirty="0" smtClean="0">
                    <a:solidFill>
                      <a:prstClr val="black"/>
                    </a:solidFill>
                    <a:latin typeface="+mn-lt"/>
                  </a:rPr>
                  <a:t>Authority-Obedience Manager</a:t>
                </a:r>
                <a:endParaRPr lang="el-GR" sz="2000" b="1" dirty="0">
                  <a:solidFill>
                    <a:prstClr val="black"/>
                  </a:solidFill>
                  <a:latin typeface="+mn-lt"/>
                </a:endParaRPr>
              </a:p>
            </p:txBody>
          </p:sp>
          <p:sp>
            <p:nvSpPr>
              <p:cNvPr id="22" name="Down Arrow 16"/>
              <p:cNvSpPr/>
              <p:nvPr/>
            </p:nvSpPr>
            <p:spPr>
              <a:xfrm flipV="1">
                <a:off x="719572" y="1268760"/>
                <a:ext cx="828092" cy="4401205"/>
              </a:xfrm>
              <a:prstGeom prst="downArrow">
                <a:avLst/>
              </a:prstGeom>
              <a:solidFill>
                <a:srgbClr val="B83D68"/>
              </a:solidFill>
              <a:ln w="40000" cap="flat" cmpd="sng" algn="ctr">
                <a:solidFill>
                  <a:srgbClr val="B83D6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1" i="0" u="none" strike="noStrike" kern="0" cap="none" spc="0" normalizeH="0" baseline="0" noProof="0" dirty="0" smtClean="0">
                  <a:ln>
                    <a:noFill/>
                  </a:ln>
                  <a:solidFill>
                    <a:prstClr val="white"/>
                  </a:solidFill>
                  <a:effectLst/>
                  <a:uLnTx/>
                  <a:uFillTx/>
                  <a:latin typeface="+mn-lt"/>
                </a:endParaRPr>
              </a:p>
            </p:txBody>
          </p:sp>
          <p:sp>
            <p:nvSpPr>
              <p:cNvPr id="23" name="TextBox 22"/>
              <p:cNvSpPr txBox="1"/>
              <p:nvPr/>
            </p:nvSpPr>
            <p:spPr>
              <a:xfrm>
                <a:off x="971600" y="1340768"/>
                <a:ext cx="288032" cy="4401205"/>
              </a:xfrm>
              <a:prstGeom prst="rect">
                <a:avLst/>
              </a:prstGeom>
              <a:noFill/>
            </p:spPr>
            <p:txBody>
              <a:bodyPr wrap="square" rtlCol="0">
                <a:spAutoFit/>
              </a:bodyPr>
              <a:lstStyle/>
              <a:p>
                <a:pPr fontAlgn="auto">
                  <a:spcBef>
                    <a:spcPts val="0"/>
                  </a:spcBef>
                  <a:spcAft>
                    <a:spcPts val="0"/>
                  </a:spcAft>
                </a:pPr>
                <a:r>
                  <a:rPr lang="en-US" sz="2000" b="1" dirty="0" smtClean="0">
                    <a:solidFill>
                      <a:prstClr val="black"/>
                    </a:solidFill>
                    <a:latin typeface="+mn-lt"/>
                  </a:rPr>
                  <a:t>P</a:t>
                </a:r>
              </a:p>
              <a:p>
                <a:pPr fontAlgn="auto">
                  <a:spcBef>
                    <a:spcPts val="0"/>
                  </a:spcBef>
                  <a:spcAft>
                    <a:spcPts val="0"/>
                  </a:spcAft>
                </a:pPr>
                <a:r>
                  <a:rPr lang="en-US" sz="2000" b="1" dirty="0" smtClean="0">
                    <a:solidFill>
                      <a:prstClr val="black"/>
                    </a:solidFill>
                    <a:latin typeface="+mn-lt"/>
                  </a:rPr>
                  <a:t>E</a:t>
                </a:r>
              </a:p>
              <a:p>
                <a:pPr fontAlgn="auto">
                  <a:spcBef>
                    <a:spcPts val="0"/>
                  </a:spcBef>
                  <a:spcAft>
                    <a:spcPts val="0"/>
                  </a:spcAft>
                </a:pPr>
                <a:r>
                  <a:rPr lang="en-US" sz="2000" b="1" dirty="0" smtClean="0">
                    <a:solidFill>
                      <a:prstClr val="black"/>
                    </a:solidFill>
                    <a:latin typeface="+mn-lt"/>
                  </a:rPr>
                  <a:t>O</a:t>
                </a:r>
              </a:p>
              <a:p>
                <a:pPr fontAlgn="auto">
                  <a:spcBef>
                    <a:spcPts val="0"/>
                  </a:spcBef>
                  <a:spcAft>
                    <a:spcPts val="0"/>
                  </a:spcAft>
                </a:pPr>
                <a:r>
                  <a:rPr lang="en-US" sz="2000" b="1" dirty="0" smtClean="0">
                    <a:solidFill>
                      <a:prstClr val="black"/>
                    </a:solidFill>
                    <a:latin typeface="+mn-lt"/>
                  </a:rPr>
                  <a:t>P</a:t>
                </a:r>
              </a:p>
              <a:p>
                <a:pPr fontAlgn="auto">
                  <a:spcBef>
                    <a:spcPts val="0"/>
                  </a:spcBef>
                  <a:spcAft>
                    <a:spcPts val="0"/>
                  </a:spcAft>
                </a:pPr>
                <a:r>
                  <a:rPr lang="en-US" sz="2000" b="1" dirty="0" smtClean="0">
                    <a:solidFill>
                      <a:prstClr val="black"/>
                    </a:solidFill>
                    <a:latin typeface="+mn-lt"/>
                  </a:rPr>
                  <a:t>L</a:t>
                </a:r>
              </a:p>
              <a:p>
                <a:pPr fontAlgn="auto">
                  <a:spcBef>
                    <a:spcPts val="0"/>
                  </a:spcBef>
                  <a:spcAft>
                    <a:spcPts val="0"/>
                  </a:spcAft>
                </a:pPr>
                <a:r>
                  <a:rPr lang="en-US" sz="2000" b="1" dirty="0" smtClean="0">
                    <a:solidFill>
                      <a:prstClr val="black"/>
                    </a:solidFill>
                    <a:latin typeface="+mn-lt"/>
                  </a:rPr>
                  <a:t>E</a:t>
                </a:r>
              </a:p>
              <a:p>
                <a:pPr fontAlgn="auto">
                  <a:spcBef>
                    <a:spcPts val="0"/>
                  </a:spcBef>
                  <a:spcAft>
                    <a:spcPts val="0"/>
                  </a:spcAft>
                </a:pPr>
                <a:r>
                  <a:rPr lang="el-GR" sz="2000" b="1" dirty="0" smtClean="0">
                    <a:solidFill>
                      <a:prstClr val="black"/>
                    </a:solidFill>
                    <a:latin typeface="+mn-lt"/>
                  </a:rPr>
                  <a:t> </a:t>
                </a:r>
                <a:r>
                  <a:rPr lang="en-US" sz="2000" b="1" dirty="0" smtClean="0">
                    <a:solidFill>
                      <a:prstClr val="black"/>
                    </a:solidFill>
                    <a:latin typeface="+mn-lt"/>
                  </a:rPr>
                  <a:t>Concern</a:t>
                </a:r>
                <a:endParaRPr lang="el-GR" sz="2000" b="1" dirty="0">
                  <a:solidFill>
                    <a:prstClr val="black"/>
                  </a:solidFill>
                  <a:latin typeface="+mn-lt"/>
                </a:endParaRPr>
              </a:p>
            </p:txBody>
          </p:sp>
          <p:sp>
            <p:nvSpPr>
              <p:cNvPr id="24" name="Right Arrow 20"/>
              <p:cNvSpPr/>
              <p:nvPr/>
            </p:nvSpPr>
            <p:spPr>
              <a:xfrm>
                <a:off x="1475656" y="5876989"/>
                <a:ext cx="5904656" cy="648072"/>
              </a:xfrm>
              <a:prstGeom prst="rightArrow">
                <a:avLst/>
              </a:prstGeom>
              <a:solidFill>
                <a:srgbClr val="B83D68"/>
              </a:solidFill>
              <a:ln w="40000" cap="flat" cmpd="sng" algn="ctr">
                <a:solidFill>
                  <a:srgbClr val="B83D6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1" i="0" u="none" strike="noStrike" kern="0" cap="none" spc="0" normalizeH="0" baseline="0" noProof="0" dirty="0" smtClean="0">
                  <a:ln>
                    <a:noFill/>
                  </a:ln>
                  <a:solidFill>
                    <a:prstClr val="white"/>
                  </a:solidFill>
                  <a:effectLst/>
                  <a:uLnTx/>
                  <a:uFillTx/>
                  <a:latin typeface="+mn-lt"/>
                </a:endParaRPr>
              </a:p>
            </p:txBody>
          </p:sp>
          <p:sp>
            <p:nvSpPr>
              <p:cNvPr id="25" name="TextBox 24"/>
              <p:cNvSpPr txBox="1"/>
              <p:nvPr/>
            </p:nvSpPr>
            <p:spPr>
              <a:xfrm>
                <a:off x="1547664" y="6021005"/>
                <a:ext cx="5256584" cy="400110"/>
              </a:xfrm>
              <a:prstGeom prst="rect">
                <a:avLst/>
              </a:prstGeom>
              <a:noFill/>
            </p:spPr>
            <p:txBody>
              <a:bodyPr wrap="square" rtlCol="0">
                <a:spAutoFit/>
              </a:bodyPr>
              <a:lstStyle/>
              <a:p>
                <a:pPr algn="ctr" fontAlgn="auto">
                  <a:spcBef>
                    <a:spcPts val="0"/>
                  </a:spcBef>
                  <a:spcAft>
                    <a:spcPts val="0"/>
                  </a:spcAft>
                </a:pPr>
                <a:r>
                  <a:rPr lang="en-US" sz="2000" b="1" dirty="0" smtClean="0">
                    <a:solidFill>
                      <a:prstClr val="black"/>
                    </a:solidFill>
                    <a:latin typeface="+mn-lt"/>
                  </a:rPr>
                  <a:t>TASK CONCERN</a:t>
                </a:r>
                <a:endParaRPr lang="el-GR" sz="2000" b="1" dirty="0">
                  <a:solidFill>
                    <a:prstClr val="black"/>
                  </a:solidFill>
                  <a:latin typeface="+mn-lt"/>
                </a:endParaRPr>
              </a:p>
            </p:txBody>
          </p:sp>
          <p:sp>
            <p:nvSpPr>
              <p:cNvPr id="26" name="TextBox 25"/>
              <p:cNvSpPr txBox="1"/>
              <p:nvPr/>
            </p:nvSpPr>
            <p:spPr>
              <a:xfrm>
                <a:off x="1187624" y="6376979"/>
                <a:ext cx="1296144" cy="400110"/>
              </a:xfrm>
              <a:prstGeom prst="rect">
                <a:avLst/>
              </a:prstGeom>
              <a:noFill/>
            </p:spPr>
            <p:txBody>
              <a:bodyPr wrap="square" rtlCol="0">
                <a:spAutoFit/>
              </a:bodyPr>
              <a:lstStyle/>
              <a:p>
                <a:pPr algn="ctr" fontAlgn="auto">
                  <a:spcBef>
                    <a:spcPts val="0"/>
                  </a:spcBef>
                  <a:spcAft>
                    <a:spcPts val="0"/>
                  </a:spcAft>
                </a:pPr>
                <a:r>
                  <a:rPr lang="en-US" sz="2000" b="1" dirty="0" smtClean="0">
                    <a:solidFill>
                      <a:prstClr val="black"/>
                    </a:solidFill>
                    <a:latin typeface="+mn-lt"/>
                  </a:rPr>
                  <a:t>LOW</a:t>
                </a:r>
                <a:endParaRPr lang="el-GR" sz="2000" b="1" dirty="0">
                  <a:solidFill>
                    <a:prstClr val="black"/>
                  </a:solidFill>
                  <a:latin typeface="+mn-lt"/>
                </a:endParaRPr>
              </a:p>
            </p:txBody>
          </p:sp>
          <p:sp>
            <p:nvSpPr>
              <p:cNvPr id="27" name="TextBox 26"/>
              <p:cNvSpPr txBox="1"/>
              <p:nvPr/>
            </p:nvSpPr>
            <p:spPr>
              <a:xfrm>
                <a:off x="5981328" y="6365076"/>
                <a:ext cx="1368152" cy="400110"/>
              </a:xfrm>
              <a:prstGeom prst="rect">
                <a:avLst/>
              </a:prstGeom>
              <a:noFill/>
            </p:spPr>
            <p:txBody>
              <a:bodyPr wrap="square" rtlCol="0">
                <a:spAutoFit/>
              </a:bodyPr>
              <a:lstStyle/>
              <a:p>
                <a:pPr algn="ctr" fontAlgn="auto">
                  <a:spcBef>
                    <a:spcPts val="0"/>
                  </a:spcBef>
                  <a:spcAft>
                    <a:spcPts val="0"/>
                  </a:spcAft>
                </a:pPr>
                <a:r>
                  <a:rPr lang="en-US" sz="2000" b="1" dirty="0" smtClean="0">
                    <a:solidFill>
                      <a:prstClr val="black"/>
                    </a:solidFill>
                    <a:latin typeface="+mn-lt"/>
                  </a:rPr>
                  <a:t>HIGH</a:t>
                </a:r>
                <a:endParaRPr lang="el-GR" sz="2000" b="1" dirty="0">
                  <a:solidFill>
                    <a:prstClr val="black"/>
                  </a:solidFill>
                  <a:latin typeface="+mn-lt"/>
                </a:endParaRPr>
              </a:p>
            </p:txBody>
          </p:sp>
        </p:grpSp>
        <p:sp>
          <p:nvSpPr>
            <p:cNvPr id="28" name="TextBox 27"/>
            <p:cNvSpPr txBox="1"/>
            <p:nvPr/>
          </p:nvSpPr>
          <p:spPr>
            <a:xfrm>
              <a:off x="-108520" y="5245320"/>
              <a:ext cx="1296144" cy="400110"/>
            </a:xfrm>
            <a:prstGeom prst="rect">
              <a:avLst/>
            </a:prstGeom>
            <a:noFill/>
          </p:spPr>
          <p:txBody>
            <a:bodyPr wrap="square" rtlCol="0">
              <a:spAutoFit/>
            </a:bodyPr>
            <a:lstStyle/>
            <a:p>
              <a:pPr algn="ctr" fontAlgn="auto">
                <a:spcBef>
                  <a:spcPts val="0"/>
                </a:spcBef>
                <a:spcAft>
                  <a:spcPts val="0"/>
                </a:spcAft>
              </a:pPr>
              <a:r>
                <a:rPr lang="en-US" sz="2000" b="1" dirty="0" smtClean="0">
                  <a:solidFill>
                    <a:prstClr val="black"/>
                  </a:solidFill>
                  <a:latin typeface="+mn-lt"/>
                </a:rPr>
                <a:t>LOW</a:t>
              </a:r>
              <a:endParaRPr lang="el-GR" sz="2000" b="1" dirty="0">
                <a:solidFill>
                  <a:prstClr val="black"/>
                </a:solidFill>
                <a:latin typeface="+mn-lt"/>
              </a:endParaRPr>
            </a:p>
          </p:txBody>
        </p:sp>
        <p:sp>
          <p:nvSpPr>
            <p:cNvPr id="30" name="TextBox 29"/>
            <p:cNvSpPr txBox="1"/>
            <p:nvPr/>
          </p:nvSpPr>
          <p:spPr>
            <a:xfrm>
              <a:off x="-108520" y="1672746"/>
              <a:ext cx="1368152" cy="400110"/>
            </a:xfrm>
            <a:prstGeom prst="rect">
              <a:avLst/>
            </a:prstGeom>
            <a:noFill/>
          </p:spPr>
          <p:txBody>
            <a:bodyPr wrap="square" rtlCol="0">
              <a:spAutoFit/>
            </a:bodyPr>
            <a:lstStyle/>
            <a:p>
              <a:pPr algn="ctr" fontAlgn="auto">
                <a:spcBef>
                  <a:spcPts val="0"/>
                </a:spcBef>
                <a:spcAft>
                  <a:spcPts val="0"/>
                </a:spcAft>
              </a:pPr>
              <a:r>
                <a:rPr lang="en-US" sz="2000" b="1" dirty="0" smtClean="0">
                  <a:solidFill>
                    <a:prstClr val="black"/>
                  </a:solidFill>
                  <a:latin typeface="+mn-lt"/>
                </a:rPr>
                <a:t>HIGH</a:t>
              </a:r>
              <a:endParaRPr lang="el-GR" sz="2000" b="1" dirty="0">
                <a:solidFill>
                  <a:prstClr val="black"/>
                </a:solidFill>
                <a:latin typeface="+mn-lt"/>
              </a:endParaRPr>
            </a:p>
          </p:txBody>
        </p:sp>
      </p:grpSp>
    </p:spTree>
    <p:extLst>
      <p:ext uri="{BB962C8B-B14F-4D97-AF65-F5344CB8AC3E}">
        <p14:creationId xmlns:p14="http://schemas.microsoft.com/office/powerpoint/2010/main" val="2902163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Ποιο είναι το καλύτερο στυλ; </a:t>
            </a:r>
            <a:r>
              <a:rPr lang="el-GR" sz="3600" b="0" dirty="0" smtClean="0"/>
              <a:t>(1 από 2)</a:t>
            </a:r>
            <a:endParaRPr lang="el-GR" sz="3600" b="0" dirty="0"/>
          </a:p>
        </p:txBody>
      </p:sp>
      <p:sp>
        <p:nvSpPr>
          <p:cNvPr id="3" name="Θέση περιεχομένου 2"/>
          <p:cNvSpPr>
            <a:spLocks noGrp="1"/>
          </p:cNvSpPr>
          <p:nvPr>
            <p:ph idx="1"/>
          </p:nvPr>
        </p:nvSpPr>
        <p:spPr>
          <a:xfrm>
            <a:off x="179512" y="1079706"/>
            <a:ext cx="5904656" cy="3240360"/>
          </a:xfrm>
        </p:spPr>
        <p:txBody>
          <a:bodyPr/>
          <a:lstStyle/>
          <a:p>
            <a:pPr marL="0" indent="0">
              <a:buNone/>
            </a:pPr>
            <a:r>
              <a:rPr lang="el-GR" sz="2400" dirty="0"/>
              <a:t>Σύμφωνα με τον Rensis Likert (Πανεπιστήμιο Michigan),oι καλύτεροι επόπτες εργασίας συγκέντρωσαν την προσοχή τους σε θέματα που αφορούσαν τους ανθρώπους . Πιο συγκεκριμένα , προσπάθησαν να αναπτύξουν ομάδες εργασίας έχοντας ως απώτερο σκοπό την υψηλή απόδοση.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5" name="Ορθογώνιο 4"/>
          <p:cNvSpPr/>
          <p:nvPr/>
        </p:nvSpPr>
        <p:spPr>
          <a:xfrm>
            <a:off x="971600" y="5093260"/>
            <a:ext cx="6696744" cy="1200329"/>
          </a:xfrm>
          <a:prstGeom prst="rect">
            <a:avLst/>
          </a:prstGeom>
        </p:spPr>
        <p:txBody>
          <a:bodyPr wrap="square">
            <a:spAutoFit/>
          </a:bodyPr>
          <a:lstStyle/>
          <a:p>
            <a:pPr algn="ctr"/>
            <a:r>
              <a:rPr lang="el-GR" sz="2400" dirty="0">
                <a:latin typeface="+mn-lt"/>
              </a:rPr>
              <a:t>Το ερώτημα όμως είναι:</a:t>
            </a:r>
          </a:p>
          <a:p>
            <a:pPr algn="ctr"/>
            <a:r>
              <a:rPr lang="el-GR" sz="2400" dirty="0">
                <a:latin typeface="+mn-lt"/>
              </a:rPr>
              <a:t> </a:t>
            </a:r>
            <a:r>
              <a:rPr lang="el-GR" sz="2400" b="1" dirty="0">
                <a:latin typeface="+mn-lt"/>
              </a:rPr>
              <a:t>«Υπάρχει στην πραγματικότητα μονό ένα αποτελεσματικό διοικητικό στυλ;;;»</a:t>
            </a:r>
          </a:p>
        </p:txBody>
      </p:sp>
      <p:sp>
        <p:nvSpPr>
          <p:cNvPr id="7" name="Ορθογώνιο 6"/>
          <p:cNvSpPr/>
          <p:nvPr/>
        </p:nvSpPr>
        <p:spPr>
          <a:xfrm>
            <a:off x="467544" y="4038187"/>
            <a:ext cx="8517632" cy="830997"/>
          </a:xfrm>
          <a:prstGeom prst="rect">
            <a:avLst/>
          </a:prstGeom>
        </p:spPr>
        <p:txBody>
          <a:bodyPr wrap="square">
            <a:spAutoFit/>
          </a:bodyPr>
          <a:lstStyle/>
          <a:p>
            <a:pPr marL="342900" indent="-342900">
              <a:buFont typeface="Wingdings" panose="05000000000000000000" pitchFamily="2" charset="2"/>
              <a:buChar char="v"/>
            </a:pPr>
            <a:r>
              <a:rPr lang="el-GR" sz="2400" b="1" dirty="0">
                <a:latin typeface="+mn-lt"/>
              </a:rPr>
              <a:t>Συμπέρασμα:  </a:t>
            </a:r>
            <a:r>
              <a:rPr lang="el-GR" sz="2400" dirty="0">
                <a:latin typeface="+mn-lt"/>
              </a:rPr>
              <a:t>Η πιο παραγωγική συμπεριφορά είναι η δημοκρατική.</a:t>
            </a:r>
          </a:p>
        </p:txBody>
      </p:sp>
      <p:pic>
        <p:nvPicPr>
          <p:cNvPr id="2050" name="Picture 2" descr="Likert's Four Styles of Management Lead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438" y="1124744"/>
            <a:ext cx="2529710" cy="2736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6483349" y="3854415"/>
            <a:ext cx="2077888" cy="276999"/>
          </a:xfrm>
          <a:prstGeom prst="rect">
            <a:avLst/>
          </a:prstGeom>
        </p:spPr>
        <p:txBody>
          <a:bodyPr wrap="square">
            <a:spAutoFit/>
          </a:bodyPr>
          <a:lstStyle/>
          <a:p>
            <a:pPr algn="ctr"/>
            <a:r>
              <a:rPr lang="en-US" sz="1200" dirty="0" smtClean="0">
                <a:latin typeface="+mn-lt"/>
                <a:hlinkClick r:id="rId4"/>
              </a:rPr>
              <a:t>edu-article.blogspot.gr</a:t>
            </a:r>
            <a:endParaRPr lang="el-GR" sz="1200" dirty="0">
              <a:latin typeface="+mn-lt"/>
            </a:endParaRPr>
          </a:p>
        </p:txBody>
      </p:sp>
    </p:spTree>
    <p:extLst>
      <p:ext uri="{BB962C8B-B14F-4D97-AF65-F5344CB8AC3E}">
        <p14:creationId xmlns:p14="http://schemas.microsoft.com/office/powerpoint/2010/main" val="1160959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Ποιο είναι το καλύτερο στυλ; </a:t>
            </a:r>
            <a:r>
              <a:rPr lang="el-GR" sz="3600" b="0" dirty="0" smtClean="0"/>
              <a:t>(2 </a:t>
            </a:r>
            <a:r>
              <a:rPr lang="el-GR" sz="3600" b="0" dirty="0"/>
              <a:t>από 2)</a:t>
            </a:r>
            <a:endParaRPr lang="el-GR" dirty="0"/>
          </a:p>
        </p:txBody>
      </p:sp>
      <p:sp>
        <p:nvSpPr>
          <p:cNvPr id="3" name="Θέση περιεχομένου 2"/>
          <p:cNvSpPr>
            <a:spLocks noGrp="1"/>
          </p:cNvSpPr>
          <p:nvPr>
            <p:ph idx="1"/>
          </p:nvPr>
        </p:nvSpPr>
        <p:spPr/>
        <p:txBody>
          <a:bodyPr/>
          <a:lstStyle/>
          <a:p>
            <a:pPr marL="0" indent="0">
              <a:spcBef>
                <a:spcPts val="1800"/>
              </a:spcBef>
              <a:buNone/>
            </a:pPr>
            <a:r>
              <a:rPr lang="el-GR" sz="2400" dirty="0"/>
              <a:t>Η απάντηση είναι πως </a:t>
            </a:r>
            <a:r>
              <a:rPr lang="el-GR" sz="2400" b="1" dirty="0" smtClean="0">
                <a:solidFill>
                  <a:srgbClr val="820000"/>
                </a:solidFill>
              </a:rPr>
              <a:t>«Όχι». </a:t>
            </a:r>
            <a:endParaRPr lang="el-GR" sz="2400" b="1" dirty="0">
              <a:solidFill>
                <a:srgbClr val="820000"/>
              </a:solidFill>
            </a:endParaRPr>
          </a:p>
          <a:p>
            <a:pPr marL="0" indent="0">
              <a:spcBef>
                <a:spcPts val="1800"/>
              </a:spcBef>
              <a:buNone/>
            </a:pPr>
            <a:r>
              <a:rPr lang="el-GR" sz="2400" dirty="0"/>
              <a:t>H διοικητική ικανότητα είναι μια λειτουργιά που προκύπτει από τον συνδυασμό </a:t>
            </a:r>
            <a:r>
              <a:rPr lang="el-GR" sz="2400" dirty="0" smtClean="0"/>
              <a:t>:</a:t>
            </a:r>
            <a:endParaRPr lang="el-GR" sz="2400" dirty="0"/>
          </a:p>
          <a:p>
            <a:pPr>
              <a:spcBef>
                <a:spcPts val="1800"/>
              </a:spcBef>
              <a:buFont typeface="Wingdings" panose="05000000000000000000" pitchFamily="2" charset="2"/>
              <a:buChar char="ü"/>
            </a:pPr>
            <a:r>
              <a:rPr lang="el-GR" sz="2400" dirty="0"/>
              <a:t>Προσανατολισμός προς το </a:t>
            </a:r>
            <a:r>
              <a:rPr lang="el-GR" sz="2400" dirty="0" smtClean="0"/>
              <a:t>καθήκον,</a:t>
            </a:r>
            <a:endParaRPr lang="el-GR" sz="2400" dirty="0"/>
          </a:p>
          <a:p>
            <a:pPr>
              <a:spcBef>
                <a:spcPts val="1800"/>
              </a:spcBef>
              <a:buFont typeface="Wingdings" panose="05000000000000000000" pitchFamily="2" charset="2"/>
              <a:buChar char="ü"/>
            </a:pPr>
            <a:r>
              <a:rPr lang="el-GR" sz="2400" dirty="0"/>
              <a:t>Προσανατολισμός προς τον </a:t>
            </a:r>
            <a:r>
              <a:rPr lang="el-GR" sz="2400" dirty="0" smtClean="0"/>
              <a:t>άνθρωπο.</a:t>
            </a:r>
            <a:endParaRPr lang="el-GR" sz="2400" dirty="0"/>
          </a:p>
          <a:p>
            <a:pPr>
              <a:spcBef>
                <a:spcPts val="1800"/>
              </a:spcBef>
              <a:buFont typeface="Wingdings" panose="05000000000000000000" pitchFamily="2" charset="2"/>
              <a:buChar char="ü"/>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5" name="Εικόνα 4"/>
          <p:cNvPicPr>
            <a:picLocks noChangeAspect="1"/>
          </p:cNvPicPr>
          <p:nvPr/>
        </p:nvPicPr>
        <p:blipFill>
          <a:blip r:embed="rId3" cstate="print"/>
          <a:stretch>
            <a:fillRect/>
          </a:stretch>
        </p:blipFill>
        <p:spPr>
          <a:xfrm>
            <a:off x="2987824" y="4616490"/>
            <a:ext cx="2988333" cy="1680341"/>
          </a:xfrm>
          <a:prstGeom prst="rect">
            <a:avLst/>
          </a:prstGeom>
        </p:spPr>
      </p:pic>
      <p:sp>
        <p:nvSpPr>
          <p:cNvPr id="6" name="Ορθογώνιο 5"/>
          <p:cNvSpPr/>
          <p:nvPr/>
        </p:nvSpPr>
        <p:spPr>
          <a:xfrm>
            <a:off x="4033904" y="6408712"/>
            <a:ext cx="1076192" cy="276999"/>
          </a:xfrm>
          <a:prstGeom prst="rect">
            <a:avLst/>
          </a:prstGeom>
        </p:spPr>
        <p:txBody>
          <a:bodyPr wrap="none">
            <a:spAutoFit/>
          </a:bodyPr>
          <a:lstStyle/>
          <a:p>
            <a:r>
              <a:rPr lang="en-US" sz="1200" dirty="0" smtClean="0">
                <a:latin typeface="+mn-lt"/>
                <a:hlinkClick r:id="rId4"/>
              </a:rPr>
              <a:t>ebooks.edu.gr</a:t>
            </a:r>
            <a:endParaRPr lang="el-GR" sz="1200" dirty="0">
              <a:latin typeface="+mn-lt"/>
            </a:endParaRPr>
          </a:p>
        </p:txBody>
      </p:sp>
    </p:spTree>
    <p:extLst>
      <p:ext uri="{BB962C8B-B14F-4D97-AF65-F5344CB8AC3E}">
        <p14:creationId xmlns:p14="http://schemas.microsoft.com/office/powerpoint/2010/main" val="843773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Πότε είναι αποτελεσματικό ένα στυλ διοίκησης;</a:t>
            </a:r>
            <a:endParaRPr lang="el-GR" dirty="0"/>
          </a:p>
        </p:txBody>
      </p:sp>
      <p:sp>
        <p:nvSpPr>
          <p:cNvPr id="3" name="Θέση περιεχομένου 2"/>
          <p:cNvSpPr>
            <a:spLocks noGrp="1"/>
          </p:cNvSpPr>
          <p:nvPr>
            <p:ph idx="1"/>
          </p:nvPr>
        </p:nvSpPr>
        <p:spPr>
          <a:xfrm>
            <a:off x="457200" y="1014189"/>
            <a:ext cx="8229600" cy="5524723"/>
          </a:xfrm>
        </p:spPr>
        <p:txBody>
          <a:bodyPr>
            <a:normAutofit lnSpcReduction="10000"/>
          </a:bodyPr>
          <a:lstStyle/>
          <a:p>
            <a:pPr marL="0" indent="0">
              <a:spcBef>
                <a:spcPts val="1800"/>
              </a:spcBef>
              <a:buNone/>
            </a:pPr>
            <a:r>
              <a:rPr lang="el-GR" sz="2400" b="1" dirty="0"/>
              <a:t>Τα διοικητικά στελέχη θα έχουν τα επιθυμητά αποτελέσματα εάν :</a:t>
            </a:r>
          </a:p>
          <a:p>
            <a:pPr marL="457200" indent="-457200">
              <a:spcBef>
                <a:spcPts val="1800"/>
              </a:spcBef>
              <a:buFont typeface="+mj-lt"/>
              <a:buAutoNum type="arabicPeriod"/>
            </a:pPr>
            <a:r>
              <a:rPr lang="el-GR" sz="2400" dirty="0"/>
              <a:t>Δημιουργήσουν ένα κλίμα κατάλληλο για την εκτέλεση της </a:t>
            </a:r>
            <a:r>
              <a:rPr lang="el-GR" sz="2400" dirty="0" smtClean="0"/>
              <a:t>εργασίας</a:t>
            </a:r>
            <a:r>
              <a:rPr lang="en-US" sz="2400" dirty="0" smtClean="0"/>
              <a:t>,</a:t>
            </a:r>
            <a:endParaRPr lang="el-GR" sz="2400" dirty="0"/>
          </a:p>
          <a:p>
            <a:pPr marL="457200" indent="-457200">
              <a:spcBef>
                <a:spcPts val="1800"/>
              </a:spcBef>
              <a:buFont typeface="+mj-lt"/>
              <a:buAutoNum type="arabicPeriod"/>
            </a:pPr>
            <a:r>
              <a:rPr lang="el-GR" sz="2400" dirty="0"/>
              <a:t>Σχεδιάσουν στόχους και προγραμματίσουν τρόπους για την επίτευξη </a:t>
            </a:r>
            <a:r>
              <a:rPr lang="el-GR" sz="2400" dirty="0" smtClean="0"/>
              <a:t>τους</a:t>
            </a:r>
            <a:r>
              <a:rPr lang="en-US" sz="2400" dirty="0" smtClean="0"/>
              <a:t>,</a:t>
            </a:r>
            <a:endParaRPr lang="el-GR" sz="2400" dirty="0"/>
          </a:p>
          <a:p>
            <a:pPr marL="457200" indent="-457200">
              <a:spcBef>
                <a:spcPts val="1800"/>
              </a:spcBef>
              <a:buFont typeface="+mj-lt"/>
              <a:buAutoNum type="arabicPeriod"/>
            </a:pPr>
            <a:r>
              <a:rPr lang="el-GR" sz="2400" dirty="0"/>
              <a:t>Καθορίσουν και διαρθρώσουν σωστά τους οργανωτικούς </a:t>
            </a:r>
            <a:r>
              <a:rPr lang="el-GR" sz="2400" dirty="0" smtClean="0"/>
              <a:t>ρόλους</a:t>
            </a:r>
            <a:r>
              <a:rPr lang="en-US" sz="2400" dirty="0" smtClean="0"/>
              <a:t>,</a:t>
            </a:r>
            <a:endParaRPr lang="el-GR" sz="2400" dirty="0" smtClean="0"/>
          </a:p>
          <a:p>
            <a:pPr marL="457200" indent="-457200">
              <a:spcBef>
                <a:spcPts val="1800"/>
              </a:spcBef>
              <a:buFont typeface="+mj-lt"/>
              <a:buAutoNum type="arabicPeriod"/>
            </a:pPr>
            <a:r>
              <a:rPr lang="el-GR" sz="2400" dirty="0"/>
              <a:t>Τους επανδρώσουν </a:t>
            </a:r>
            <a:r>
              <a:rPr lang="el-GR" sz="2400" dirty="0" smtClean="0"/>
              <a:t>κατάλληλα</a:t>
            </a:r>
            <a:r>
              <a:rPr lang="en-US" sz="2400" dirty="0" smtClean="0"/>
              <a:t>,</a:t>
            </a:r>
            <a:endParaRPr lang="el-GR" sz="2400" dirty="0"/>
          </a:p>
          <a:p>
            <a:pPr marL="457200" indent="-457200">
              <a:spcBef>
                <a:spcPts val="1800"/>
              </a:spcBef>
              <a:buFont typeface="+mj-lt"/>
              <a:buAutoNum type="arabicPeriod"/>
            </a:pPr>
            <a:r>
              <a:rPr lang="el-GR" sz="2400" dirty="0"/>
              <a:t>Καθώς και όταν σχεδιάσουν τεχνικές έλεγχου και</a:t>
            </a:r>
          </a:p>
          <a:p>
            <a:pPr marL="457200" indent="-457200">
              <a:spcBef>
                <a:spcPts val="1800"/>
              </a:spcBef>
              <a:buFont typeface="+mj-lt"/>
              <a:buAutoNum type="arabicPeriod"/>
            </a:pPr>
            <a:r>
              <a:rPr lang="el-GR" sz="2400" dirty="0" smtClean="0"/>
              <a:t>πληροφοριών </a:t>
            </a:r>
            <a:r>
              <a:rPr lang="el-GR" sz="2400" dirty="0"/>
              <a:t>με σκοπό να γίνεται δυνατός ο έλεγχος με </a:t>
            </a:r>
            <a:r>
              <a:rPr lang="el-GR" sz="2400" dirty="0" smtClean="0"/>
              <a:t>αυτοέλεγχο</a:t>
            </a:r>
            <a:r>
              <a:rPr lang="en-US" sz="2400" dirty="0" smtClean="0"/>
              <a:t>.</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441354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438</TotalTime>
  <Words>2013</Words>
  <Application>Microsoft Office PowerPoint</Application>
  <PresentationFormat>Προβολή στην οθόνη (4:3)</PresentationFormat>
  <Paragraphs>257</Paragraphs>
  <Slides>31</Slides>
  <Notes>19</Notes>
  <HiddenSlides>0</HiddenSlides>
  <MMClips>0</MMClips>
  <ScaleCrop>false</ScaleCrop>
  <HeadingPairs>
    <vt:vector size="4" baseType="variant">
      <vt:variant>
        <vt:lpstr>Θέμα</vt:lpstr>
      </vt:variant>
      <vt:variant>
        <vt:i4>3</vt:i4>
      </vt:variant>
      <vt:variant>
        <vt:lpstr>Τίτλοι διαφανειών</vt:lpstr>
      </vt:variant>
      <vt:variant>
        <vt:i4>31</vt:i4>
      </vt:variant>
    </vt:vector>
  </HeadingPairs>
  <TitlesOfParts>
    <vt:vector size="34" baseType="lpstr">
      <vt:lpstr>OC_template_updated</vt:lpstr>
      <vt:lpstr>1_OC_template_updated</vt:lpstr>
      <vt:lpstr>2_OC_template_updated</vt:lpstr>
      <vt:lpstr>Επιχειρηματικότητα και Συστήματα Επικοινωνίας Τουριστικών Επιχειρήσεων </vt:lpstr>
      <vt:lpstr>Το διοικητικό πλέγμα  (managerial grid)</vt:lpstr>
      <vt:lpstr>Διοικητικά στυλ (1 από 3)</vt:lpstr>
      <vt:lpstr>Διοικητικά στυλ (2 από 3)</vt:lpstr>
      <vt:lpstr>Διοικητικά στυλ (3 από 3)</vt:lpstr>
      <vt:lpstr>Διοικητικό πλέγμα</vt:lpstr>
      <vt:lpstr>Ποιο είναι το καλύτερο στυλ; (1 από 2)</vt:lpstr>
      <vt:lpstr>Ποιο είναι το καλύτερο στυλ; (2 από 2)</vt:lpstr>
      <vt:lpstr>Πότε είναι αποτελεσματικό ένα στυλ διοίκησης;</vt:lpstr>
      <vt:lpstr>Πολιτιστικοί περιορισμοί στην διοίκηση και στην επικοινωνία (1 από 2)</vt:lpstr>
      <vt:lpstr>Πολιτιστικοί περιορισμοί στην διοίκηση και στην επικοινωνία (2 από 2)</vt:lpstr>
      <vt:lpstr>Πρόγραμμα κοινωνικοποίησης 4ων Βαθμίδων (1 από 2)</vt:lpstr>
      <vt:lpstr>Πρόγραμμα κοινωνικοποίησης 4ων Βαθμίδων (2 από 2)</vt:lpstr>
      <vt:lpstr>Φόρμα Florence Kluckhohn </vt:lpstr>
      <vt:lpstr>Γραπτοί και άγραφοι κανόνες</vt:lpstr>
      <vt:lpstr>4 κανόνες οργάνωσης</vt:lpstr>
      <vt:lpstr>Η κουλτούρα ισχύος (1 από 2) </vt:lpstr>
      <vt:lpstr>Η κουλτούρα ισχύος (2 από 2) </vt:lpstr>
      <vt:lpstr>Ένα διαφορετικό μοντέλο επιχειρησιακών επικοινωνιών (1 από 3)</vt:lpstr>
      <vt:lpstr>Ένα διαφορετικό μοντέλο επιχειρησιακών επικοινωνιών (2 από 3)</vt:lpstr>
      <vt:lpstr>Ένα διαφορετικό μοντέλο επιχειρησιακών επικοινωνιών (3 από 3)</vt:lpstr>
      <vt:lpstr>Αντιπαράθεση αμερικάνικου &amp; ιαπωνικού τρόπου επιχειρησιακών επικοινωνιών (1 από 3)</vt:lpstr>
      <vt:lpstr>Αντιπαράθεση αμερικάνικου &amp; ιαπωνικού τρόπου επιχειρησιακών επικοινωνιών (2 από 3)</vt:lpstr>
      <vt:lpstr>Αντιπαράθεση αμερικάνικου &amp; ιαπωνικού τρόπου επιχειρησιακών επικοινωνιών (3 από 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Elenh Xoumh</dc:creator>
  <cp:lastModifiedBy>fkaram2</cp:lastModifiedBy>
  <cp:revision>52</cp:revision>
  <dcterms:created xsi:type="dcterms:W3CDTF">2013-12-04T12:32:20Z</dcterms:created>
  <dcterms:modified xsi:type="dcterms:W3CDTF">2015-07-03T11:51:18Z</dcterms:modified>
</cp:coreProperties>
</file>