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55"/>
  </p:notesMasterIdLst>
  <p:handoutMasterIdLst>
    <p:handoutMasterId r:id="rId56"/>
  </p:handoutMasterIdLst>
  <p:sldIdLst>
    <p:sldId id="256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257" r:id="rId48"/>
    <p:sldId id="262" r:id="rId49"/>
    <p:sldId id="264" r:id="rId50"/>
    <p:sldId id="299" r:id="rId51"/>
    <p:sldId id="300" r:id="rId52"/>
    <p:sldId id="266" r:id="rId53"/>
    <p:sldId id="261" r:id="rId54"/>
  </p:sldIdLst>
  <p:sldSz cx="9144000" cy="6858000" type="screen4x3"/>
  <p:notesSz cx="7104063" cy="10234613"/>
  <p:custDataLst>
    <p:tags r:id="rId5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4A82"/>
    <a:srgbClr val="FFDB69"/>
    <a:srgbClr val="333399"/>
    <a:srgbClr val="4545C3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09" d="100"/>
          <a:sy n="109" d="100"/>
        </p:scale>
        <p:origin x="-176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gs" Target="tags/tag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E680268-631C-4BBE-A1E7-6774EA9F7902}" type="slidenum">
              <a:rPr lang="el-GR" altLang="el-GR" sz="1300"/>
              <a:pPr/>
              <a:t>11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350252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458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B4B1CC-10B5-4738-99F5-82D276C7464E}" type="slidenum">
              <a:rPr lang="el-GR" altLang="el-GR" sz="1300"/>
              <a:pPr/>
              <a:t>12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949243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662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302821F-8B31-40AA-8442-E75154D033D3}" type="slidenum">
              <a:rPr lang="el-GR" altLang="el-GR" sz="1300"/>
              <a:pPr/>
              <a:t>13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460955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867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72DC89C-E171-47BC-963D-60F9ECF9F76E}" type="slidenum">
              <a:rPr lang="el-GR" altLang="el-GR" sz="1300"/>
              <a:pPr/>
              <a:t>14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372241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072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6448EBE-AC03-4702-AE31-C84B190303E5}" type="slidenum">
              <a:rPr lang="el-GR" altLang="el-GR" sz="1300"/>
              <a:pPr/>
              <a:t>15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8293328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277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DCD4AB-078F-4B5F-A1A2-75E27D7CCF7C}" type="slidenum">
              <a:rPr lang="el-GR" altLang="el-GR" sz="1300"/>
              <a:pPr/>
              <a:t>16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810125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482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CE20BF8-D1F2-41B8-932D-9576121F0367}" type="slidenum">
              <a:rPr lang="el-GR" altLang="el-GR" sz="1300"/>
              <a:pPr/>
              <a:t>17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846096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686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AA7798-622F-499B-B047-672ACEA49022}" type="slidenum">
              <a:rPr lang="el-GR" altLang="el-GR" sz="1300"/>
              <a:pPr/>
              <a:t>18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7404016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891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DA14BD-ED24-40C6-B0A4-4D5D30A71D7D}" type="slidenum">
              <a:rPr lang="el-GR" altLang="el-GR" sz="1300"/>
              <a:pPr/>
              <a:t>19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5665301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4096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7B40BDF-8735-4A0D-A699-46185224D84F}" type="slidenum">
              <a:rPr lang="el-GR" altLang="el-GR" sz="1300"/>
              <a:pPr/>
              <a:t>20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423833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512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BF9A52-7143-4BE1-B287-9F4CAA02B23F}" type="slidenum">
              <a:rPr lang="el-GR" altLang="el-GR" sz="1300"/>
              <a:pPr/>
              <a:t>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93879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4301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A69134-782C-4ED2-8214-7F832271D0C0}" type="slidenum">
              <a:rPr lang="el-GR" altLang="el-GR" sz="1300"/>
              <a:pPr/>
              <a:t>21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6592511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4506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E6E360-432F-4C74-903B-4FB80E0FDB57}" type="slidenum">
              <a:rPr lang="el-GR" altLang="el-GR" sz="1300"/>
              <a:pPr/>
              <a:t>22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1070577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4710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7695F38-D2D0-4DC8-AA40-EB9BD2E4B752}" type="slidenum">
              <a:rPr lang="el-GR" altLang="el-GR" sz="1300"/>
              <a:pPr/>
              <a:t>23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7513572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4915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0CDACAE-6775-4E34-AE81-15548A5C22F9}" type="slidenum">
              <a:rPr lang="el-GR" altLang="el-GR" sz="1300"/>
              <a:pPr/>
              <a:t>24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427988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5120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AD4764-36D4-4911-AAA2-FA77F0CCC065}" type="slidenum">
              <a:rPr lang="el-GR" altLang="el-GR" sz="1300"/>
              <a:pPr/>
              <a:t>25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7627774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5325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375AC9-AA4E-473B-AAA6-DBBE5F299993}" type="slidenum">
              <a:rPr lang="el-GR" altLang="el-GR" sz="1300"/>
              <a:pPr/>
              <a:t>26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709777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5530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864A621-D845-4499-AE47-AF175E22A5AB}" type="slidenum">
              <a:rPr lang="el-GR" altLang="el-GR" sz="1300"/>
              <a:pPr/>
              <a:t>27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2422366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573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56DB5FD-AE7B-42D8-A06C-33406F6AB846}" type="slidenum">
              <a:rPr lang="el-GR" altLang="el-GR" sz="1300"/>
              <a:pPr/>
              <a:t>28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0561575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32B629E-DE22-4F4B-855F-8EF3679EFF5D}" type="slidenum">
              <a:rPr lang="el-GR" altLang="el-GR" sz="1300"/>
              <a:pPr/>
              <a:t>29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3780468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614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16ED53D-E6BA-4D02-848D-E8AE0A5DAAE6}" type="slidenum">
              <a:rPr lang="el-GR" altLang="el-GR" sz="1300"/>
              <a:pPr/>
              <a:t>30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92585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717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DBDA2E8-C1A1-40CD-A892-BAA5BE019633}" type="slidenum">
              <a:rPr lang="el-GR" altLang="el-GR" sz="1300"/>
              <a:pPr/>
              <a:t>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4879413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634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527FA77-09C8-48EA-ACC6-7545C935C314}" type="slidenum">
              <a:rPr lang="el-GR" altLang="el-GR" sz="1300"/>
              <a:pPr/>
              <a:t>31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0495132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655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D457FDF-7186-472F-93E1-6C26716055A8}" type="slidenum">
              <a:rPr lang="el-GR" altLang="el-GR" sz="1300"/>
              <a:pPr/>
              <a:t>32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2614125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23398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6861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31CD9C-6F01-4B98-93B0-76C1EF690D94}" type="slidenum">
              <a:rPr lang="el-GR" altLang="el-GR" sz="1300"/>
              <a:pPr/>
              <a:t>34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402146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7066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CFC2F6D-6E11-4636-A155-C9193194CD74}" type="slidenum">
              <a:rPr lang="el-GR" altLang="el-GR" sz="1300"/>
              <a:pPr/>
              <a:t>35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4033053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7270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4CE018F-C961-4F01-99EB-1599E70B3AD1}" type="slidenum">
              <a:rPr lang="el-GR" altLang="el-GR" sz="1300"/>
              <a:pPr/>
              <a:t>36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2075249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7475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B589A8-9927-45B4-A7B9-788A38CEB29E}" type="slidenum">
              <a:rPr lang="el-GR" altLang="el-GR" sz="1300"/>
              <a:pPr/>
              <a:t>37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5696712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7680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C1D41C8-6557-4A7D-BD63-DBD41FDC265E}" type="slidenum">
              <a:rPr lang="el-GR" altLang="el-GR" sz="1300"/>
              <a:pPr/>
              <a:t>38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0711820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290668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7987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C0320C-5098-4A19-BE20-FECB31DCD12F}" type="slidenum">
              <a:rPr lang="el-GR" altLang="el-GR" sz="1300"/>
              <a:pPr/>
              <a:t>40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15616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922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1CB5C8D-7328-4E06-82C3-7B134835878E}" type="slidenum">
              <a:rPr lang="el-GR" altLang="el-GR" sz="1300"/>
              <a:pPr/>
              <a:t>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08966856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8192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1250AB-8AD3-4DCA-8F17-515E1BD441BB}" type="slidenum">
              <a:rPr lang="el-GR" altLang="el-GR" sz="1300"/>
              <a:pPr/>
              <a:t>41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4855153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8397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2B1DDE-C834-45CE-8A56-9771600BFF7B}" type="slidenum">
              <a:rPr lang="el-GR" altLang="el-GR" sz="1300"/>
              <a:pPr/>
              <a:t>42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16402636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8602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568686E-99F0-4A81-A692-836198E00318}" type="slidenum">
              <a:rPr lang="el-GR" altLang="el-GR" sz="1300"/>
              <a:pPr/>
              <a:t>43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7875837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22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DA8B5B-19D2-4C1F-A255-1938791D9031}" type="slidenum">
              <a:rPr lang="el-GR" altLang="el-GR" sz="1300"/>
              <a:pPr/>
              <a:t>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942187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43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E5EAB7-88FA-4617-B2DC-D2EFC32196F0}" type="slidenum">
              <a:rPr lang="el-GR" altLang="el-GR" sz="1300"/>
              <a:pPr/>
              <a:t>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969464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638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C6C44A7-5B63-4305-AAD8-E82021312231}" type="slidenum">
              <a:rPr lang="el-GR" altLang="el-GR" sz="1300"/>
              <a:pPr/>
              <a:t>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829043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84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4F026FF-3C36-4607-8724-F2C7EF5A7567}" type="slidenum">
              <a:rPr lang="el-GR" altLang="el-GR" sz="1300"/>
              <a:pPr/>
              <a:t>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55563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048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873C04-884F-4179-B235-EEEE7D38E452}" type="slidenum">
              <a:rPr lang="el-GR" altLang="el-GR" sz="1300"/>
              <a:pPr/>
              <a:t>10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86805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25974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>
              <a:lnSpc>
                <a:spcPct val="112000"/>
              </a:lnSpc>
              <a:spcBef>
                <a:spcPts val="1200"/>
              </a:spcBef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49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9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3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0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37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11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08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91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87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4151D-B011-44DD-8F54-F1E749DA09D6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0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9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0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1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Κοσμητολογία Ι - 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8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Χρώματα στα καλλυντικά προϊόντα</a:t>
            </a:r>
            <a:endParaRPr lang="en-US" sz="26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dirty="0" smtClean="0"/>
              <a:t>Συνήθως αδιάλυτη στο νερό και τα λάδια.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dirty="0"/>
              <a:t>Α</a:t>
            </a:r>
            <a:r>
              <a:rPr lang="el-GR" altLang="el-GR" dirty="0" smtClean="0"/>
              <a:t>λάτι </a:t>
            </a:r>
            <a:r>
              <a:rPr lang="el-GR" altLang="el-GR" dirty="0" smtClean="0"/>
              <a:t>με Κ, Ν</a:t>
            </a:r>
            <a:r>
              <a:rPr lang="en-US" altLang="el-GR" dirty="0" smtClean="0"/>
              <a:t>a, Ca, Ba</a:t>
            </a:r>
            <a:r>
              <a:rPr lang="el-GR" altLang="el-GR" dirty="0" smtClean="0"/>
              <a:t>, </a:t>
            </a:r>
            <a:r>
              <a:rPr lang="en-US" altLang="el-GR" dirty="0" smtClean="0"/>
              <a:t>Al</a:t>
            </a:r>
            <a:r>
              <a:rPr lang="el-GR" altLang="el-GR" dirty="0" smtClean="0"/>
              <a:t>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l-GR" altLang="el-GR" dirty="0" err="1" smtClean="0"/>
              <a:t>Πληρωτικό</a:t>
            </a:r>
            <a:r>
              <a:rPr lang="el-GR" altLang="el-GR" dirty="0" smtClean="0"/>
              <a:t> υλικό</a:t>
            </a:r>
            <a:r>
              <a:rPr lang="en-US" altLang="el-GR" dirty="0" smtClean="0"/>
              <a:t>: </a:t>
            </a:r>
            <a:r>
              <a:rPr lang="el-GR" altLang="el-GR" dirty="0" smtClean="0"/>
              <a:t>Διοξείδιο του τιτανίου, </a:t>
            </a:r>
            <a:r>
              <a:rPr lang="el-GR" altLang="el-GR" dirty="0" err="1" smtClean="0"/>
              <a:t>Αλούμινα</a:t>
            </a:r>
            <a:r>
              <a:rPr lang="en-US" altLang="el-GR" dirty="0" smtClean="0"/>
              <a:t>, </a:t>
            </a:r>
            <a:r>
              <a:rPr lang="el-GR" altLang="el-GR" dirty="0" smtClean="0"/>
              <a:t>οξείδιο του ψευδαργύρου, </a:t>
            </a:r>
            <a:r>
              <a:rPr lang="el-GR" altLang="el-GR" dirty="0" err="1" smtClean="0"/>
              <a:t>τάλκης</a:t>
            </a:r>
            <a:r>
              <a:rPr lang="el-GR" altLang="el-GR" dirty="0" smtClean="0"/>
              <a:t>, κολοφώνιο, βενζοϊκό αργίλιο ή συνδυασμός.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altLang="el-GR" dirty="0" smtClean="0"/>
              <a:t>Υψηλή σταθερότητα στο φως και τη θέρμανση.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altLang="el-GR" dirty="0" smtClean="0"/>
              <a:t>Αδιάλυτες στο νερό και </a:t>
            </a:r>
            <a:r>
              <a:rPr lang="el-GR" altLang="el-GR" dirty="0" err="1" smtClean="0"/>
              <a:t>σταλάδια</a:t>
            </a:r>
            <a:r>
              <a:rPr lang="el-GR" altLang="el-GR" dirty="0" smtClean="0"/>
              <a:t>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altLang="el-GR" dirty="0" smtClean="0"/>
              <a:t>Ορισμένες φορές μικρή διαφυγή της χρωστικής.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altLang="el-GR" dirty="0" smtClean="0"/>
              <a:t>Προσδίδουν αδιαφάνεια και χρώμα.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l-GR" altLang="el-GR" dirty="0" smtClean="0"/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Λάκες</a:t>
            </a:r>
            <a:r>
              <a:rPr lang="el-GR" dirty="0" smtClean="0"/>
              <a:t>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Λάκες</a:t>
            </a:r>
            <a:r>
              <a:rPr lang="el-GR" dirty="0"/>
              <a:t> </a:t>
            </a:r>
            <a:r>
              <a:rPr lang="el-GR" sz="3200" b="0" dirty="0" smtClean="0"/>
              <a:t>2/2</a:t>
            </a:r>
            <a:endParaRPr lang="el-GR" altLang="el-GR" dirty="0" smtClean="0">
              <a:solidFill>
                <a:srgbClr val="FFFF00"/>
              </a:solidFill>
            </a:endParaRPr>
          </a:p>
        </p:txBody>
      </p:sp>
      <p:sp>
        <p:nvSpPr>
          <p:cNvPr id="19459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dirty="0" smtClean="0"/>
              <a:t>FD&amp;C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dirty="0" smtClean="0"/>
              <a:t>D&amp;C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dirty="0" smtClean="0"/>
              <a:t>Ext D&amp;C</a:t>
            </a:r>
            <a:endParaRPr lang="el-GR" altLang="el-GR" dirty="0" smtClean="0"/>
          </a:p>
          <a:p>
            <a:pPr eaLnBrk="1" hangingPunct="1">
              <a:buFontTx/>
              <a:buNone/>
            </a:pPr>
            <a:r>
              <a:rPr lang="en-US" altLang="el-GR" dirty="0" smtClean="0"/>
              <a:t>FDA </a:t>
            </a:r>
            <a:r>
              <a:rPr lang="el-GR" altLang="el-GR" dirty="0" smtClean="0"/>
              <a:t>ονομασία</a:t>
            </a:r>
            <a:r>
              <a:rPr lang="en-US" altLang="el-GR" dirty="0" smtClean="0"/>
              <a:t>: DC Red No 17 Calcium Lake</a:t>
            </a:r>
          </a:p>
          <a:p>
            <a:pPr eaLnBrk="1" hangingPunct="1">
              <a:buFontTx/>
              <a:buNone/>
            </a:pPr>
            <a:r>
              <a:rPr lang="el-GR" altLang="el-GR" dirty="0" err="1" smtClean="0"/>
              <a:t>Πληρωτικό</a:t>
            </a:r>
            <a:r>
              <a:rPr lang="el-GR" altLang="el-GR" dirty="0" smtClean="0"/>
              <a:t> υλικό</a:t>
            </a:r>
            <a:r>
              <a:rPr lang="en-US" altLang="el-GR" dirty="0" smtClean="0"/>
              <a:t>: </a:t>
            </a:r>
            <a:r>
              <a:rPr lang="el-GR" altLang="el-GR" dirty="0" smtClean="0"/>
              <a:t>Θειικό βάριο και κολοφώνιο</a:t>
            </a:r>
          </a:p>
          <a:p>
            <a:pPr eaLnBrk="1" hangingPunct="1">
              <a:buFontTx/>
              <a:buNone/>
            </a:pPr>
            <a:r>
              <a:rPr lang="el-GR" altLang="el-GR" dirty="0" smtClean="0"/>
              <a:t>Περιεκτικότητα χρωστικής ύλης</a:t>
            </a:r>
            <a:r>
              <a:rPr lang="en-US" altLang="el-GR" dirty="0" smtClean="0"/>
              <a:t>: 28 %</a:t>
            </a:r>
          </a:p>
          <a:p>
            <a:pPr eaLnBrk="1" hangingPunct="1">
              <a:buFontTx/>
              <a:buNone/>
            </a:pPr>
            <a:r>
              <a:rPr lang="el-GR" altLang="el-GR" dirty="0" smtClean="0"/>
              <a:t>Αριθμός καταλόγου χρωμάτων</a:t>
            </a:r>
            <a:r>
              <a:rPr lang="en-US" altLang="el-GR" dirty="0" smtClean="0"/>
              <a:t> (C</a:t>
            </a:r>
            <a:r>
              <a:rPr lang="el-GR" altLang="el-GR" dirty="0" smtClean="0"/>
              <a:t>.Ι.</a:t>
            </a:r>
            <a:r>
              <a:rPr lang="en-US" altLang="el-GR" dirty="0" smtClean="0"/>
              <a:t>) </a:t>
            </a:r>
            <a:r>
              <a:rPr lang="el-GR" altLang="el-GR" dirty="0" smtClean="0"/>
              <a:t>=</a:t>
            </a:r>
            <a:r>
              <a:rPr lang="en-US" altLang="el-GR" dirty="0" smtClean="0"/>
              <a:t> 15850:1</a:t>
            </a: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5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908720"/>
          </a:xfrm>
        </p:spPr>
        <p:txBody>
          <a:bodyPr/>
          <a:lstStyle/>
          <a:p>
            <a:r>
              <a:rPr lang="en-US" dirty="0"/>
              <a:t>K</a:t>
            </a:r>
            <a:r>
              <a:rPr lang="el-GR" dirty="0" err="1"/>
              <a:t>ατάλογος</a:t>
            </a:r>
            <a:r>
              <a:rPr lang="el-GR" dirty="0"/>
              <a:t> χρωμάτων (</a:t>
            </a:r>
            <a:r>
              <a:rPr lang="en-US" dirty="0"/>
              <a:t>No CI)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62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b="1" dirty="0" smtClean="0"/>
              <a:t>ΗΠΑ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l-GR" dirty="0" smtClean="0"/>
              <a:t>FD&amp;C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l-GR" dirty="0" smtClean="0"/>
              <a:t>D&amp;C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l-GR" dirty="0" smtClean="0"/>
              <a:t>Ext D&amp;C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l-GR" altLang="el-GR" dirty="0" smtClean="0"/>
              <a:t>Πιστοποιητικό</a:t>
            </a:r>
            <a:r>
              <a:rPr lang="en-US" altLang="el-GR" dirty="0" smtClean="0"/>
              <a:t>: </a:t>
            </a:r>
            <a:r>
              <a:rPr lang="el-GR" altLang="el-GR" dirty="0" smtClean="0"/>
              <a:t>Ονομασία χρώματος, αριθμό παρτίδας παραγωγής, περιεκτικότητα σε καθαρό χρώμα, κατηγορίες προϊόντων που πρόκειται να χρησιμοποιηθεί, σύμβολο αναγνώρισης παρτίδας.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l-GR" altLang="el-GR" dirty="0" smtClean="0"/>
              <a:t>Προδιαγραφές καθαρότητας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Επιτρεπτές προσμίξεις και όριό τους.</a:t>
            </a:r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Νομοθεσία χρωμάτων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31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el-GR" altLang="el-GR" dirty="0" smtClean="0"/>
              <a:t>Χρώματα που επιτρέπεται ν α περιέχονται σε όλα τα καλλυντικά προϊόντα.</a:t>
            </a:r>
          </a:p>
          <a:p>
            <a:pPr eaLnBrk="1" hangingPunct="1">
              <a:lnSpc>
                <a:spcPct val="100000"/>
              </a:lnSpc>
            </a:pPr>
            <a:r>
              <a:rPr lang="el-GR" altLang="el-GR" dirty="0" smtClean="0"/>
              <a:t>Χρώματα που μπορεί να περιέχονται σε όλα τα καλλυντικά προϊόντα, εκτός από αυτά που προορίζονται για εφαρμογή γύρω από τα μάτια.</a:t>
            </a:r>
          </a:p>
          <a:p>
            <a:pPr eaLnBrk="1" hangingPunct="1">
              <a:lnSpc>
                <a:spcPct val="100000"/>
              </a:lnSpc>
            </a:pPr>
            <a:r>
              <a:rPr lang="el-GR" altLang="el-GR" dirty="0" smtClean="0"/>
              <a:t>Χρώματα που μπορούν να περιέχονται στα καλλυντικά προϊόντα εκτός από αυτά που προορίζονται να έλθουν σε επαφή με τους βλεννογόνους.</a:t>
            </a:r>
          </a:p>
          <a:p>
            <a:pPr eaLnBrk="1" hangingPunct="1">
              <a:lnSpc>
                <a:spcPct val="100000"/>
              </a:lnSpc>
            </a:pPr>
            <a:r>
              <a:rPr lang="el-GR" altLang="el-GR" dirty="0" smtClean="0"/>
              <a:t>Χρώματα που μπορεί να περιέρχονται σε καλλυντικά προϊόντα που θα έλθουν σε επαφή με το δέρμα για σύντομο χρονικό διάστημα.</a:t>
            </a:r>
          </a:p>
          <a:p>
            <a:pPr eaLnBrk="1" hangingPunct="1">
              <a:lnSpc>
                <a:spcPct val="100000"/>
              </a:lnSpc>
            </a:pPr>
            <a:r>
              <a:rPr lang="el-GR" altLang="el-GR" dirty="0" smtClean="0"/>
              <a:t>Οδηγίες 76/768, 79/661, 82/368, 83/574, 1223/2009.</a:t>
            </a:r>
          </a:p>
          <a:p>
            <a:pPr eaLnBrk="1" hangingPunct="1">
              <a:lnSpc>
                <a:spcPct val="100000"/>
              </a:lnSpc>
            </a:pPr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</a:t>
            </a:r>
            <a:r>
              <a:rPr lang="el-GR" dirty="0" smtClean="0"/>
              <a:t>ατάλογος </a:t>
            </a:r>
            <a:r>
              <a:rPr lang="el-GR" dirty="0"/>
              <a:t>Ε.Ε-Ελλάδα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4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Κατηγοριοποίηση χρωμάτων</a:t>
            </a:r>
            <a:endParaRPr lang="el-GR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2600" b="1" dirty="0" smtClean="0"/>
              <a:t>Πιστοποιημένα</a:t>
            </a:r>
          </a:p>
          <a:p>
            <a:pPr eaLnBrk="1" hangingPunct="1"/>
            <a:r>
              <a:rPr lang="el-GR" altLang="el-GR" sz="2600" b="1" dirty="0" smtClean="0"/>
              <a:t>Φυσικά</a:t>
            </a:r>
          </a:p>
          <a:p>
            <a:pPr eaLnBrk="1" hangingPunct="1"/>
            <a:r>
              <a:rPr lang="el-GR" altLang="el-GR" sz="2600" b="1" dirty="0" smtClean="0"/>
              <a:t>Ανόργανα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8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mtClean="0"/>
              <a:t>Αζωχρώματα</a:t>
            </a:r>
            <a:br>
              <a:rPr lang="el-GR" altLang="el-GR" smtClean="0"/>
            </a:br>
            <a:r>
              <a:rPr lang="el-GR" altLang="el-GR" smtClean="0"/>
              <a:t>Μη σουλφωμένα ή σουλφωμένα</a:t>
            </a:r>
          </a:p>
        </p:txBody>
      </p:sp>
      <p:graphicFrame>
        <p:nvGraphicFramePr>
          <p:cNvPr id="2969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27990"/>
              </p:ext>
            </p:extLst>
          </p:nvPr>
        </p:nvGraphicFramePr>
        <p:xfrm>
          <a:off x="1691680" y="1544587"/>
          <a:ext cx="5616623" cy="469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S ChemDraw Drawing" r:id="rId4" imgW="3165348" imgH="2644140" progId="ChemDraw.Document.6.0">
                  <p:embed/>
                </p:oleObj>
              </mc:Choice>
              <mc:Fallback>
                <p:oleObj name="CS ChemDraw Drawing" r:id="rId4" imgW="3165348" imgH="26441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544587"/>
                        <a:ext cx="5616623" cy="469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8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Παρασκευή αζοχρωμάτων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31749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227556"/>
              </p:ext>
            </p:extLst>
          </p:nvPr>
        </p:nvGraphicFramePr>
        <p:xfrm>
          <a:off x="827038" y="1988840"/>
          <a:ext cx="7345362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r:id="rId4" imgW="3869436" imgH="1548384" progId="ChemDraw.Document.6.0">
                  <p:embed/>
                </p:oleObj>
              </mc:Choice>
              <mc:Fallback>
                <p:oleObj r:id="rId4" imgW="3869436" imgH="154838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38" y="1988840"/>
                        <a:ext cx="7345362" cy="328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800200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dirty="0" smtClean="0"/>
              <a:t>Χρώματα </a:t>
            </a:r>
            <a:r>
              <a:rPr lang="el-GR" altLang="el-GR" dirty="0" err="1" smtClean="0"/>
              <a:t>τριφαινυλομεθανίου</a:t>
            </a:r>
            <a:r>
              <a:rPr lang="el-GR" altLang="el-GR" dirty="0" smtClean="0"/>
              <a:t/>
            </a:r>
            <a:br>
              <a:rPr lang="el-GR" altLang="el-GR" dirty="0" smtClean="0"/>
            </a:br>
            <a:r>
              <a:rPr lang="el-GR" altLang="el-GR" dirty="0" err="1" smtClean="0"/>
              <a:t>Σουλφονικά</a:t>
            </a:r>
            <a:r>
              <a:rPr lang="el-GR" altLang="el-GR" dirty="0" smtClean="0"/>
              <a:t> παράγωγα </a:t>
            </a:r>
            <a:br>
              <a:rPr lang="el-GR" altLang="el-GR" dirty="0" smtClean="0"/>
            </a:br>
            <a:r>
              <a:rPr lang="el-GR" altLang="el-GR" sz="3200" dirty="0" smtClean="0"/>
              <a:t>Ευαίσθητα στο φώς και τα αλκάλια</a:t>
            </a:r>
          </a:p>
        </p:txBody>
      </p:sp>
      <p:graphicFrame>
        <p:nvGraphicFramePr>
          <p:cNvPr id="3379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632660"/>
              </p:ext>
            </p:extLst>
          </p:nvPr>
        </p:nvGraphicFramePr>
        <p:xfrm>
          <a:off x="1524719" y="2060848"/>
          <a:ext cx="5711577" cy="4471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CS ChemDraw Drawing" r:id="rId4" imgW="3070860" imgH="2403348" progId="ChemDraw.Document.6.0">
                  <p:embed/>
                </p:oleObj>
              </mc:Choice>
              <mc:Fallback>
                <p:oleObj name="CS ChemDraw Drawing" r:id="rId4" imgW="3070860" imgH="240334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719" y="2060848"/>
                        <a:ext cx="5711577" cy="4471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64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5121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dirty="0" smtClean="0"/>
              <a:t>Χρώματα </a:t>
            </a:r>
            <a:r>
              <a:rPr lang="el-GR" altLang="el-GR" dirty="0" err="1" smtClean="0"/>
              <a:t>ξανθενίου</a:t>
            </a:r>
            <a:r>
              <a:rPr lang="el-GR" altLang="el-GR" dirty="0" smtClean="0"/>
              <a:t/>
            </a:r>
            <a:br>
              <a:rPr lang="el-GR" altLang="el-GR" dirty="0" smtClean="0"/>
            </a:br>
            <a:r>
              <a:rPr lang="el-GR" altLang="el-GR" sz="3200" dirty="0" err="1" smtClean="0"/>
              <a:t>Βρωμιομένα</a:t>
            </a:r>
            <a:r>
              <a:rPr lang="el-GR" altLang="el-GR" sz="3200" dirty="0" smtClean="0"/>
              <a:t> παράγωγα </a:t>
            </a:r>
            <a:r>
              <a:rPr lang="el-GR" altLang="el-GR" sz="3200" dirty="0" err="1" smtClean="0"/>
              <a:t>φλουορεσκεϊνης</a:t>
            </a:r>
            <a:r>
              <a:rPr lang="el-GR" altLang="el-GR" sz="3200" dirty="0" smtClean="0"/>
              <a:t> = </a:t>
            </a:r>
            <a:r>
              <a:rPr lang="el-GR" altLang="el-GR" sz="3200" dirty="0" err="1" smtClean="0"/>
              <a:t>βρωμοξέα</a:t>
            </a:r>
            <a:r>
              <a:rPr lang="el-GR" altLang="el-GR" sz="3200" dirty="0" smtClean="0"/>
              <a:t>-κραγιόν</a:t>
            </a:r>
          </a:p>
        </p:txBody>
      </p:sp>
      <p:sp>
        <p:nvSpPr>
          <p:cNvPr id="3584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032448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Βάφουσες χρωστικές ύλες των κραγιόν</a:t>
            </a:r>
          </a:p>
          <a:p>
            <a:pPr eaLnBrk="1" hangingPunct="1"/>
            <a:r>
              <a:rPr lang="el-GR" altLang="el-GR" dirty="0" err="1" smtClean="0"/>
              <a:t>Φαινολική</a:t>
            </a:r>
            <a:r>
              <a:rPr lang="el-GR" altLang="el-GR" dirty="0" smtClean="0"/>
              <a:t> και </a:t>
            </a:r>
            <a:r>
              <a:rPr lang="el-GR" altLang="el-GR" dirty="0" err="1" smtClean="0"/>
              <a:t>κινοειδής</a:t>
            </a:r>
            <a:r>
              <a:rPr lang="el-GR" altLang="el-GR" dirty="0" smtClean="0"/>
              <a:t> μορφή</a:t>
            </a:r>
          </a:p>
          <a:p>
            <a:pPr eaLnBrk="1" hangingPunct="1"/>
            <a:r>
              <a:rPr lang="el-GR" altLang="el-GR" dirty="0" err="1" smtClean="0"/>
              <a:t>Φαινολική</a:t>
            </a:r>
            <a:r>
              <a:rPr lang="en-US" altLang="el-GR" dirty="0" smtClean="0"/>
              <a:t>: </a:t>
            </a:r>
            <a:r>
              <a:rPr lang="el-GR" altLang="el-GR" dirty="0" smtClean="0"/>
              <a:t>μικρή διαλυτότητα στο νερό</a:t>
            </a:r>
          </a:p>
          <a:p>
            <a:pPr eaLnBrk="1" hangingPunct="1"/>
            <a:r>
              <a:rPr lang="el-GR" altLang="el-GR" dirty="0" err="1" smtClean="0"/>
              <a:t>Κινοειδής</a:t>
            </a:r>
            <a:r>
              <a:rPr lang="en-US" altLang="el-GR" dirty="0" smtClean="0"/>
              <a:t>: </a:t>
            </a:r>
            <a:r>
              <a:rPr lang="el-GR" altLang="el-GR" dirty="0" err="1" smtClean="0"/>
              <a:t>υδατοδιαλυτή</a:t>
            </a:r>
            <a:endParaRPr lang="el-GR" altLang="el-GR" dirty="0" smtClean="0"/>
          </a:p>
          <a:p>
            <a:pPr eaLnBrk="1" hangingPunct="1"/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5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Χρωμοφόρα</a:t>
            </a:r>
            <a:r>
              <a:rPr lang="en-US" dirty="0" smtClean="0"/>
              <a:t> </a:t>
            </a:r>
            <a:r>
              <a:rPr lang="el-GR" dirty="0" smtClean="0"/>
              <a:t>-</a:t>
            </a:r>
            <a:r>
              <a:rPr lang="en-US" dirty="0" smtClean="0"/>
              <a:t> </a:t>
            </a:r>
            <a:r>
              <a:rPr lang="el-GR" dirty="0" err="1" smtClean="0"/>
              <a:t>Αυξοχρωμία</a:t>
            </a:r>
            <a:r>
              <a:rPr lang="el-GR" dirty="0" smtClean="0"/>
              <a:t> </a:t>
            </a:r>
            <a:r>
              <a:rPr lang="el-GR" dirty="0" err="1" smtClean="0"/>
              <a:t>Βαθυχρωμία</a:t>
            </a:r>
            <a:endParaRPr lang="el-GR" dirty="0" smtClean="0"/>
          </a:p>
          <a:p>
            <a:r>
              <a:rPr lang="el-GR" dirty="0" err="1" smtClean="0"/>
              <a:t>Πιγμέντο</a:t>
            </a:r>
            <a:r>
              <a:rPr lang="el-GR" dirty="0" smtClean="0"/>
              <a:t> </a:t>
            </a:r>
          </a:p>
          <a:p>
            <a:r>
              <a:rPr lang="el-GR" dirty="0" smtClean="0"/>
              <a:t>Χρωστική ύλη</a:t>
            </a:r>
          </a:p>
          <a:p>
            <a:r>
              <a:rPr lang="el-GR" dirty="0" smtClean="0"/>
              <a:t>Λάκα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Χρώμα </a:t>
            </a:r>
            <a:r>
              <a:rPr lang="el-GR" sz="3200" b="0" dirty="0" smtClean="0"/>
              <a:t>1/3</a:t>
            </a:r>
            <a:endParaRPr lang="el-GR" sz="3200" b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69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Χρώματα </a:t>
            </a:r>
            <a:r>
              <a:rPr lang="el-GR" altLang="el-GR" dirty="0" err="1" smtClean="0"/>
              <a:t>ξανθενίου</a:t>
            </a:r>
            <a:endParaRPr lang="el-GR" dirty="0"/>
          </a:p>
        </p:txBody>
      </p:sp>
      <p:sp>
        <p:nvSpPr>
          <p:cNvPr id="37891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altLang="el-GR" smtClean="0"/>
          </a:p>
          <a:p>
            <a:pPr eaLnBrk="1" hangingPunct="1"/>
            <a:endParaRPr lang="el-GR" altLang="el-GR" smtClean="0"/>
          </a:p>
        </p:txBody>
      </p:sp>
      <p:sp>
        <p:nvSpPr>
          <p:cNvPr id="37892" name="Rectangle 8"/>
          <p:cNvSpPr>
            <a:spLocks noChangeArrowheads="1"/>
          </p:cNvSpPr>
          <p:nvPr/>
        </p:nvSpPr>
        <p:spPr bwMode="auto">
          <a:xfrm>
            <a:off x="685800" y="1752600"/>
            <a:ext cx="123364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37893" name="Αντικείμενο 12"/>
          <p:cNvGraphicFramePr>
            <a:graphicFrameLocks noChangeAspect="1"/>
          </p:cNvGraphicFramePr>
          <p:nvPr/>
        </p:nvGraphicFramePr>
        <p:xfrm>
          <a:off x="685800" y="1752600"/>
          <a:ext cx="7415213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r:id="rId4" imgW="5492496" imgH="2177796" progId="ChemDraw.Document.6.0">
                  <p:embed/>
                </p:oleObj>
              </mc:Choice>
              <mc:Fallback>
                <p:oleObj r:id="rId4" imgW="5492496" imgH="2177796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52600"/>
                        <a:ext cx="7415213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0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mtClean="0"/>
              <a:t/>
            </a:r>
            <a:br>
              <a:rPr lang="el-GR" altLang="el-GR" smtClean="0"/>
            </a:br>
            <a:r>
              <a:rPr lang="el-GR" altLang="el-GR" smtClean="0"/>
              <a:t>Χρώματα κινολίνης</a:t>
            </a:r>
            <a:br>
              <a:rPr lang="el-GR" altLang="el-GR" smtClean="0"/>
            </a:br>
            <a:r>
              <a:rPr lang="el-GR" altLang="el-GR" sz="3200" smtClean="0"/>
              <a:t>σταθερότητα στο φως (σαμπουάν, σαπούνια)</a:t>
            </a:r>
            <a:br>
              <a:rPr lang="el-GR" altLang="el-GR" sz="3200" smtClean="0"/>
            </a:br>
            <a:r>
              <a:rPr lang="el-GR" altLang="el-GR" sz="3200" smtClean="0"/>
              <a:t>Κίτρινα της κινολίνης</a:t>
            </a:r>
          </a:p>
        </p:txBody>
      </p:sp>
      <p:graphicFrame>
        <p:nvGraphicFramePr>
          <p:cNvPr id="3993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6624"/>
              </p:ext>
            </p:extLst>
          </p:nvPr>
        </p:nvGraphicFramePr>
        <p:xfrm>
          <a:off x="1259632" y="2348880"/>
          <a:ext cx="5832504" cy="2942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CS ChemDraw Drawing" r:id="rId4" imgW="2816352" imgH="1420368" progId="ChemDraw.Document.6.0">
                  <p:embed/>
                </p:oleObj>
              </mc:Choice>
              <mc:Fallback>
                <p:oleObj name="CS ChemDraw Drawing" r:id="rId4" imgW="2816352" imgH="142036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348880"/>
                        <a:ext cx="5832504" cy="2942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0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mtClean="0"/>
              <a:t>Χρώματα ανθρακινόνης</a:t>
            </a:r>
            <a:r>
              <a:rPr lang="en-US" altLang="el-GR" smtClean="0"/>
              <a:t/>
            </a:r>
            <a:br>
              <a:rPr lang="en-US" altLang="el-GR" smtClean="0"/>
            </a:br>
            <a:r>
              <a:rPr lang="en-US" altLang="el-GR" sz="3200" smtClean="0"/>
              <a:t>B</a:t>
            </a:r>
            <a:r>
              <a:rPr lang="el-GR" altLang="el-GR" sz="3200" smtClean="0"/>
              <a:t>αφές μαλλιών</a:t>
            </a:r>
          </a:p>
        </p:txBody>
      </p:sp>
      <p:graphicFrame>
        <p:nvGraphicFramePr>
          <p:cNvPr id="4198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44291"/>
              </p:ext>
            </p:extLst>
          </p:nvPr>
        </p:nvGraphicFramePr>
        <p:xfrm>
          <a:off x="2699792" y="1916832"/>
          <a:ext cx="3253011" cy="3652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CS ChemDraw Drawing" r:id="rId4" imgW="2043684" imgH="2293620" progId="ChemDraw.Document.6.0">
                  <p:embed/>
                </p:oleObj>
              </mc:Choice>
              <mc:Fallback>
                <p:oleObj name="CS ChemDraw Drawing" r:id="rId4" imgW="2043684" imgH="22936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916832"/>
                        <a:ext cx="3253011" cy="3652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5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Χρώματα </a:t>
            </a:r>
            <a:r>
              <a:rPr lang="el-GR" altLang="el-GR" dirty="0" err="1"/>
              <a:t>ανθρακινόνης</a:t>
            </a:r>
            <a:endParaRPr lang="el-GR" altLang="el-GR" dirty="0"/>
          </a:p>
        </p:txBody>
      </p:sp>
      <p:sp>
        <p:nvSpPr>
          <p:cNvPr id="4403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err="1" smtClean="0"/>
              <a:t>Σουλφομένα</a:t>
            </a:r>
            <a:r>
              <a:rPr lang="el-GR" altLang="el-GR" dirty="0" smtClean="0"/>
              <a:t>, όξινα (</a:t>
            </a:r>
            <a:r>
              <a:rPr lang="el-GR" altLang="el-GR" dirty="0" err="1" smtClean="0"/>
              <a:t>υδατοδιαλυτά</a:t>
            </a:r>
            <a:r>
              <a:rPr lang="el-GR" altLang="el-GR" dirty="0" smtClean="0"/>
              <a:t>)</a:t>
            </a:r>
          </a:p>
          <a:p>
            <a:pPr eaLnBrk="1" hangingPunct="1"/>
            <a:r>
              <a:rPr lang="el-GR" altLang="el-GR" dirty="0" smtClean="0"/>
              <a:t>Μη </a:t>
            </a:r>
            <a:r>
              <a:rPr lang="el-GR" altLang="el-GR" dirty="0" err="1" smtClean="0"/>
              <a:t>σουλφομένα</a:t>
            </a:r>
            <a:r>
              <a:rPr lang="el-GR" altLang="el-GR" dirty="0" smtClean="0"/>
              <a:t> (λιποδιαλυτά)</a:t>
            </a:r>
          </a:p>
          <a:p>
            <a:pPr eaLnBrk="1" hangingPunct="1"/>
            <a:r>
              <a:rPr lang="el-GR" altLang="el-GR" dirty="0" err="1" smtClean="0"/>
              <a:t>Υδροξυ-ανθρακινόνες</a:t>
            </a: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8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Χρώματα ινδικού</a:t>
            </a:r>
          </a:p>
        </p:txBody>
      </p:sp>
      <p:graphicFrame>
        <p:nvGraphicFramePr>
          <p:cNvPr id="4608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203906"/>
              </p:ext>
            </p:extLst>
          </p:nvPr>
        </p:nvGraphicFramePr>
        <p:xfrm>
          <a:off x="2123728" y="1916832"/>
          <a:ext cx="4566369" cy="2593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CS ChemDraw Drawing" r:id="rId4" imgW="2939796" imgH="1670304" progId="ChemDraw.Document.6.0">
                  <p:embed/>
                </p:oleObj>
              </mc:Choice>
              <mc:Fallback>
                <p:oleObj name="CS ChemDraw Drawing" r:id="rId4" imgW="2939796" imgH="167030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916832"/>
                        <a:ext cx="4566369" cy="2593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8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l-GR" dirty="0" smtClean="0"/>
              <a:t>Συστατικά στις μόνιμες οξειδωτικές βαφές μαλλιών</a:t>
            </a:r>
          </a:p>
          <a:p>
            <a:pPr marL="0" indent="0" eaLnBrk="1" hangingPunct="1">
              <a:buFontTx/>
              <a:buNone/>
              <a:defRPr/>
            </a:pPr>
            <a:r>
              <a:rPr lang="el-GR" dirty="0" smtClean="0"/>
              <a:t>Οι βαφές μαλλιών φέρουν</a:t>
            </a:r>
            <a:r>
              <a:rPr lang="en-US" dirty="0" smtClean="0"/>
              <a:t>: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ο-ή π- </a:t>
            </a:r>
            <a:r>
              <a:rPr lang="el-GR" dirty="0" err="1" smtClean="0"/>
              <a:t>υδοξυ</a:t>
            </a:r>
            <a:r>
              <a:rPr lang="el-GR" dirty="0" smtClean="0"/>
              <a:t>- ή </a:t>
            </a:r>
            <a:r>
              <a:rPr lang="el-GR" dirty="0" err="1" smtClean="0"/>
              <a:t>αμινο</a:t>
            </a:r>
            <a:r>
              <a:rPr lang="el-GR" dirty="0" smtClean="0"/>
              <a:t>-αρωματική </a:t>
            </a:r>
            <a:r>
              <a:rPr lang="el-GR" dirty="0" err="1" smtClean="0"/>
              <a:t>αμίνη</a:t>
            </a:r>
            <a:endParaRPr lang="el-GR" dirty="0" smtClean="0"/>
          </a:p>
          <a:p>
            <a:pPr marL="355600" indent="0" eaLnBrk="1" hangingPunct="1">
              <a:buNone/>
              <a:defRPr/>
            </a:pPr>
            <a:r>
              <a:rPr lang="el-GR" dirty="0" smtClean="0"/>
              <a:t>(χρωστική)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Αρωματική ένωση με ομάδα </a:t>
            </a:r>
            <a:r>
              <a:rPr lang="el-GR" dirty="0" err="1" smtClean="0"/>
              <a:t>ηλεκτρονιοδότη</a:t>
            </a:r>
            <a:r>
              <a:rPr lang="el-GR" dirty="0" smtClean="0"/>
              <a:t> σε μ-θέση π.χ. </a:t>
            </a:r>
            <a:r>
              <a:rPr lang="el-GR" dirty="0" err="1" smtClean="0"/>
              <a:t>ρεσορκίνη</a:t>
            </a:r>
            <a:endParaRPr lang="el-GR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Οξειδωτικό αντιδραστήριο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Αλκαλικό παράγοντα</a:t>
            </a:r>
          </a:p>
          <a:p>
            <a:pPr marL="0" indent="0" eaLnBrk="1" hangingPunct="1">
              <a:buFontTx/>
              <a:buNone/>
              <a:defRPr/>
            </a:pPr>
            <a:r>
              <a:rPr lang="el-GR" dirty="0" smtClean="0"/>
              <a:t>Ο οξειδωτικός παράγοντας οξειδώνει τη βασική χρωστική και σε </a:t>
            </a:r>
            <a:r>
              <a:rPr lang="el-GR" dirty="0" smtClean="0"/>
              <a:t>συνδυασμό </a:t>
            </a:r>
            <a:r>
              <a:rPr lang="el-GR" dirty="0" smtClean="0"/>
              <a:t>με τον </a:t>
            </a:r>
            <a:r>
              <a:rPr lang="el-GR" dirty="0" err="1" smtClean="0"/>
              <a:t>αλακλικό</a:t>
            </a:r>
            <a:r>
              <a:rPr lang="el-GR" dirty="0" smtClean="0"/>
              <a:t> παράγοντα ανοίγει το χρώμα της τρίχας.</a:t>
            </a:r>
          </a:p>
          <a:p>
            <a:pPr marL="0" indent="0" eaLnBrk="1" hangingPunct="1">
              <a:buFontTx/>
              <a:buNone/>
              <a:defRPr/>
            </a:pPr>
            <a:endParaRPr 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Χρώματα π-</a:t>
            </a:r>
            <a:r>
              <a:rPr lang="el-GR" dirty="0" err="1"/>
              <a:t>τολουενοδιαμίνης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4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mtClean="0"/>
              <a:t>Κυρίως χρωστική+συζευκτικό αντιδραστήριο</a:t>
            </a:r>
          </a:p>
        </p:txBody>
      </p:sp>
      <p:sp>
        <p:nvSpPr>
          <p:cNvPr id="50179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altLang="el-GR" smtClean="0"/>
          </a:p>
          <a:p>
            <a:pPr eaLnBrk="1" hangingPunct="1"/>
            <a:endParaRPr lang="el-GR" altLang="el-GR" smtClean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795588" y="5418138"/>
            <a:ext cx="10307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50181" name="Rectangle 10"/>
          <p:cNvSpPr>
            <a:spLocks noChangeArrowheads="1"/>
          </p:cNvSpPr>
          <p:nvPr/>
        </p:nvSpPr>
        <p:spPr bwMode="auto">
          <a:xfrm>
            <a:off x="1031875" y="2852738"/>
            <a:ext cx="1030763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50182" name="Αντικείμενο 12"/>
          <p:cNvGraphicFramePr>
            <a:graphicFrameLocks noChangeAspect="1"/>
          </p:cNvGraphicFramePr>
          <p:nvPr/>
        </p:nvGraphicFramePr>
        <p:xfrm>
          <a:off x="1476375" y="2133600"/>
          <a:ext cx="6376988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r:id="rId4" imgW="5656602" imgH="2724524" progId="ChemDraw.Document.6.0">
                  <p:embed/>
                </p:oleObj>
              </mc:Choice>
              <mc:Fallback>
                <p:oleObj r:id="rId4" imgW="5656602" imgH="272452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133600"/>
                        <a:ext cx="6376988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29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Τίτλος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89640" cy="1656184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sz="2400" dirty="0" smtClean="0"/>
              <a:t>Οξείδωση της </a:t>
            </a:r>
            <a:r>
              <a:rPr lang="el-GR" altLang="el-GR" sz="2400" i="1" dirty="0" smtClean="0"/>
              <a:t>π</a:t>
            </a:r>
            <a:r>
              <a:rPr lang="el-GR" altLang="el-GR" sz="2400" dirty="0" smtClean="0"/>
              <a:t>-</a:t>
            </a:r>
            <a:r>
              <a:rPr lang="el-GR" altLang="el-GR" sz="2400" dirty="0" err="1" smtClean="0"/>
              <a:t>τολουενοδιαμίνης</a:t>
            </a:r>
            <a:r>
              <a:rPr lang="el-GR" altLang="el-GR" sz="2400" dirty="0" smtClean="0"/>
              <a:t> (Ι) προς την </a:t>
            </a:r>
            <a:r>
              <a:rPr lang="el-GR" altLang="el-GR" sz="2400" i="1" dirty="0" smtClean="0"/>
              <a:t>π</a:t>
            </a:r>
            <a:r>
              <a:rPr lang="el-GR" altLang="el-GR" sz="2400" dirty="0" smtClean="0"/>
              <a:t>-</a:t>
            </a:r>
            <a:r>
              <a:rPr lang="el-GR" altLang="el-GR" sz="2400" dirty="0" err="1" smtClean="0"/>
              <a:t>βενζοκινοδιιμίνη</a:t>
            </a:r>
            <a:r>
              <a:rPr lang="el-GR" altLang="el-GR" sz="2400" dirty="0" smtClean="0"/>
              <a:t> (ΙΙ), αντίδραση  της ΙΙ με τη </a:t>
            </a:r>
            <a:r>
              <a:rPr lang="el-GR" altLang="el-GR" sz="2400" i="1" dirty="0" smtClean="0"/>
              <a:t>μ</a:t>
            </a:r>
            <a:r>
              <a:rPr lang="el-GR" altLang="el-GR" sz="2400" dirty="0" smtClean="0"/>
              <a:t>-</a:t>
            </a:r>
            <a:r>
              <a:rPr lang="el-GR" altLang="el-GR" sz="2400" dirty="0" err="1" smtClean="0"/>
              <a:t>φαινυλενοδιαμίνη</a:t>
            </a:r>
            <a:r>
              <a:rPr lang="el-GR" altLang="el-GR" sz="2400" dirty="0" smtClean="0"/>
              <a:t> (ΙΙΙ) για το σχηματισμό </a:t>
            </a:r>
            <a:r>
              <a:rPr lang="el-GR" altLang="el-GR" sz="2400" dirty="0" err="1" smtClean="0"/>
              <a:t>δικυκλικής</a:t>
            </a:r>
            <a:r>
              <a:rPr lang="el-GR" altLang="el-GR" sz="2400" dirty="0" smtClean="0"/>
              <a:t> ένωσης Ι</a:t>
            </a:r>
            <a:r>
              <a:rPr lang="en-US" altLang="el-GR" sz="2400" dirty="0" smtClean="0"/>
              <a:t>V</a:t>
            </a:r>
            <a:r>
              <a:rPr lang="el-GR" altLang="el-GR" sz="2400" dirty="0" smtClean="0"/>
              <a:t> και οξείδωση της </a:t>
            </a:r>
            <a:r>
              <a:rPr lang="en-US" altLang="el-GR" sz="2400" dirty="0" smtClean="0"/>
              <a:t>IV</a:t>
            </a:r>
            <a:r>
              <a:rPr lang="el-GR" altLang="el-GR" sz="2400" dirty="0" smtClean="0"/>
              <a:t>προς την </a:t>
            </a:r>
            <a:r>
              <a:rPr lang="en-US" altLang="el-GR" sz="2400" dirty="0" smtClean="0"/>
              <a:t>V</a:t>
            </a:r>
            <a:r>
              <a:rPr lang="el-GR" altLang="el-GR" sz="2400" dirty="0" smtClean="0"/>
              <a:t/>
            </a:r>
            <a:br>
              <a:rPr lang="el-GR" altLang="el-GR" sz="2400" dirty="0" smtClean="0"/>
            </a:br>
            <a:endParaRPr lang="el-GR" altLang="el-GR" sz="2400" dirty="0" smtClean="0"/>
          </a:p>
        </p:txBody>
      </p:sp>
      <p:sp>
        <p:nvSpPr>
          <p:cNvPr id="52228" name="Rectangle 2"/>
          <p:cNvSpPr>
            <a:spLocks noChangeArrowheads="1"/>
          </p:cNvSpPr>
          <p:nvPr/>
        </p:nvSpPr>
        <p:spPr bwMode="auto">
          <a:xfrm>
            <a:off x="-471488" y="-863600"/>
            <a:ext cx="135001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52229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006030"/>
              </p:ext>
            </p:extLst>
          </p:nvPr>
        </p:nvGraphicFramePr>
        <p:xfrm>
          <a:off x="323851" y="1989138"/>
          <a:ext cx="7488510" cy="471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r:id="rId4" imgW="5269533" imgH="7570793" progId="ChemDraw.Document.6.0">
                  <p:embed/>
                </p:oleObj>
              </mc:Choice>
              <mc:Fallback>
                <p:oleObj r:id="rId4" imgW="5269533" imgH="7570793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1" y="1989138"/>
                        <a:ext cx="7488510" cy="471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b="1" dirty="0" err="1" smtClean="0"/>
              <a:t>Ανάττο</a:t>
            </a:r>
            <a:r>
              <a:rPr lang="el-GR" altLang="el-GR" b="1" dirty="0" smtClean="0"/>
              <a:t> (Β</a:t>
            </a:r>
            <a:r>
              <a:rPr lang="en-US" altLang="el-GR" b="1" dirty="0" err="1" smtClean="0"/>
              <a:t>ixa</a:t>
            </a:r>
            <a:r>
              <a:rPr lang="en-US" altLang="el-GR" b="1" dirty="0" smtClean="0"/>
              <a:t> Orellana)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dirty="0" smtClean="0"/>
              <a:t>B</a:t>
            </a:r>
            <a:r>
              <a:rPr lang="el-GR" altLang="el-GR" dirty="0" err="1" smtClean="0"/>
              <a:t>ιξίνη</a:t>
            </a:r>
            <a:r>
              <a:rPr lang="el-GR" altLang="el-GR" dirty="0" smtClean="0"/>
              <a:t> (</a:t>
            </a:r>
            <a:r>
              <a:rPr lang="el-GR" altLang="el-GR" dirty="0" err="1" smtClean="0"/>
              <a:t>καροτενοειδές</a:t>
            </a:r>
            <a:r>
              <a:rPr lang="el-GR" altLang="el-GR" dirty="0" smtClean="0"/>
              <a:t>), πορτοκαλοκίτρινο.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altLang="el-GR" dirty="0" smtClean="0"/>
              <a:t>Σκόνη, ελαιώδες διάλυμα και εναιώρημα, γαλάκτωμα. Ασταθές στο φως και το οξυγόνο.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b="1" dirty="0" smtClean="0"/>
              <a:t>Κοχενίλλη (</a:t>
            </a:r>
            <a:r>
              <a:rPr lang="en-US" altLang="el-GR" b="1" dirty="0" smtClean="0"/>
              <a:t>Coccus cacti)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dirty="0" err="1" smtClean="0"/>
              <a:t>Καρμινικό</a:t>
            </a:r>
            <a:r>
              <a:rPr lang="el-GR" altLang="el-GR" dirty="0" smtClean="0"/>
              <a:t> οξύ, παράγωγο της </a:t>
            </a:r>
            <a:r>
              <a:rPr lang="el-GR" altLang="el-GR" dirty="0" err="1" smtClean="0"/>
              <a:t>ανθρακινόνης</a:t>
            </a:r>
            <a:r>
              <a:rPr lang="el-GR" altLang="el-GR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Πορτοκαλί έως κόκκινο.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altLang="el-GR" b="1" dirty="0" err="1" smtClean="0"/>
              <a:t>Καρμίνη</a:t>
            </a:r>
            <a:r>
              <a:rPr lang="el-GR" altLang="el-GR" b="1" dirty="0" smtClean="0"/>
              <a:t> </a:t>
            </a:r>
            <a:r>
              <a:rPr lang="en-US" altLang="el-GR" dirty="0" smtClean="0"/>
              <a:t>= </a:t>
            </a:r>
            <a:r>
              <a:rPr lang="el-GR" altLang="el-GR" dirty="0" smtClean="0"/>
              <a:t>αλάτι </a:t>
            </a:r>
            <a:r>
              <a:rPr lang="el-GR" altLang="el-GR" dirty="0" err="1" smtClean="0"/>
              <a:t>καρμινικού</a:t>
            </a:r>
            <a:r>
              <a:rPr lang="el-GR" altLang="el-GR" dirty="0" smtClean="0"/>
              <a:t> οξέος  με αργίλιο ή ασβέστιο σε </a:t>
            </a:r>
            <a:r>
              <a:rPr lang="el-GR" altLang="el-GR" dirty="0" err="1" smtClean="0"/>
              <a:t>αλούμινα</a:t>
            </a:r>
            <a:r>
              <a:rPr lang="el-GR" altLang="el-GR" dirty="0" smtClean="0"/>
              <a:t> περίπου 50 % </a:t>
            </a:r>
            <a:r>
              <a:rPr lang="el-GR" altLang="el-GR" dirty="0" err="1" smtClean="0"/>
              <a:t>καρμινικό</a:t>
            </a:r>
            <a:r>
              <a:rPr lang="el-GR" altLang="el-GR" dirty="0" smtClean="0"/>
              <a:t> οξύ ή και περισσότερο.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Φυσικά χρώματα</a:t>
            </a:r>
            <a:r>
              <a:rPr lang="el-GR" dirty="0"/>
              <a:t/>
            </a:r>
            <a:br>
              <a:rPr lang="el-GR" dirty="0"/>
            </a:br>
            <a:r>
              <a:rPr lang="el-GR" sz="3600" b="0" dirty="0"/>
              <a:t>Φυτικής ή </a:t>
            </a:r>
            <a:r>
              <a:rPr lang="el-GR" sz="3600" b="0" dirty="0" err="1"/>
              <a:t>ζωϊκής</a:t>
            </a:r>
            <a:r>
              <a:rPr lang="el-GR" sz="3600" b="0" dirty="0"/>
              <a:t> προέλευσης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Φυσικά χρώματα </a:t>
            </a:r>
            <a:r>
              <a:rPr lang="el-GR" sz="3200" b="0" dirty="0" smtClean="0"/>
              <a:t>1/3</a:t>
            </a:r>
            <a:endParaRPr 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l-GR" b="1" dirty="0" err="1" smtClean="0"/>
              <a:t>Χέννα</a:t>
            </a:r>
            <a:endParaRPr lang="el-GR" b="1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dirty="0" err="1" smtClean="0"/>
              <a:t>Κιτρινέρυθρη</a:t>
            </a:r>
            <a:r>
              <a:rPr lang="el-GR" dirty="0" smtClean="0"/>
              <a:t> χρωστική που προέρχεται από τα φυτά </a:t>
            </a:r>
            <a:r>
              <a:rPr lang="en-US" dirty="0" err="1" smtClean="0"/>
              <a:t>Lawsonia</a:t>
            </a:r>
            <a:r>
              <a:rPr lang="en-US" dirty="0" smtClean="0"/>
              <a:t> alba, </a:t>
            </a:r>
            <a:r>
              <a:rPr lang="en-US" dirty="0" err="1" smtClean="0"/>
              <a:t>Lawsonia</a:t>
            </a:r>
            <a:r>
              <a:rPr lang="en-US" dirty="0" smtClean="0"/>
              <a:t> </a:t>
            </a:r>
            <a:r>
              <a:rPr lang="en-US" dirty="0" err="1" smtClean="0"/>
              <a:t>spinosa</a:t>
            </a:r>
            <a:r>
              <a:rPr lang="en-US" dirty="0" smtClean="0"/>
              <a:t>, </a:t>
            </a:r>
            <a:r>
              <a:rPr lang="en-US" dirty="0" err="1" smtClean="0"/>
              <a:t>Lawsonia</a:t>
            </a:r>
            <a:r>
              <a:rPr lang="en-US" dirty="0" smtClean="0"/>
              <a:t> </a:t>
            </a:r>
            <a:r>
              <a:rPr lang="en-US" dirty="0" err="1" smtClean="0"/>
              <a:t>inermis</a:t>
            </a:r>
            <a:r>
              <a:rPr lang="en-US" dirty="0" smtClean="0"/>
              <a:t>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2-υδροξυ-ναφθοκινόνη.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Χρησιμοποιείται στις βαφές μαλλιών όχι για χρωματισμό καλλυντικών.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Δεν καλύπτει επαρκώς τις άσπρες τρίχες.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Προσοχή</a:t>
            </a:r>
            <a:r>
              <a:rPr lang="en-US" dirty="0" smtClean="0"/>
              <a:t>: </a:t>
            </a:r>
            <a:r>
              <a:rPr lang="el-GR" dirty="0" smtClean="0"/>
              <a:t>Μαύρη </a:t>
            </a:r>
            <a:r>
              <a:rPr lang="el-GR" dirty="0" err="1" smtClean="0"/>
              <a:t>χέννα</a:t>
            </a:r>
            <a:r>
              <a:rPr lang="el-GR" dirty="0" smtClean="0"/>
              <a:t> 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2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Χρώμα </a:t>
            </a:r>
            <a:r>
              <a:rPr lang="el-GR" sz="3200" b="0" dirty="0" smtClean="0"/>
              <a:t>2/3</a:t>
            </a:r>
            <a:endParaRPr lang="el-G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157192"/>
            <a:ext cx="8229600" cy="1080120"/>
          </a:xfrm>
        </p:spPr>
        <p:txBody>
          <a:bodyPr/>
          <a:lstStyle/>
          <a:p>
            <a:pPr eaLnBrk="1" hangingPunct="1"/>
            <a:r>
              <a:rPr lang="en-US" altLang="el-GR" dirty="0" smtClean="0"/>
              <a:t>E</a:t>
            </a:r>
            <a:r>
              <a:rPr lang="el-GR" altLang="el-GR" dirty="0" smtClean="0"/>
              <a:t> </a:t>
            </a:r>
            <a:r>
              <a:rPr lang="en-US" altLang="el-GR" dirty="0" smtClean="0"/>
              <a:t>= h.</a:t>
            </a:r>
            <a:r>
              <a:rPr lang="el-GR" altLang="el-GR" dirty="0" smtClean="0"/>
              <a:t>ν</a:t>
            </a:r>
          </a:p>
          <a:p>
            <a:pPr eaLnBrk="1" hangingPunct="1"/>
            <a:r>
              <a:rPr lang="el-GR" altLang="el-GR" dirty="0" smtClean="0"/>
              <a:t>λ </a:t>
            </a:r>
            <a:r>
              <a:rPr lang="en-US" altLang="el-GR" dirty="0" smtClean="0"/>
              <a:t>= 1/</a:t>
            </a:r>
            <a:r>
              <a:rPr lang="el-GR" altLang="el-GR" dirty="0" smtClean="0"/>
              <a:t>ν</a:t>
            </a:r>
          </a:p>
        </p:txBody>
      </p:sp>
      <p:pic>
        <p:nvPicPr>
          <p:cNvPr id="4100" name="il_fi" descr="http://www.promolux.com/greek/images/spectru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98019"/>
            <a:ext cx="7631112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80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l-GR" dirty="0" smtClean="0"/>
              <a:t>Πράσινο </a:t>
            </a:r>
            <a:r>
              <a:rPr lang="el-GR" altLang="el-GR" dirty="0" err="1" smtClean="0"/>
              <a:t>πιγμέντο</a:t>
            </a:r>
            <a:endParaRPr lang="el-GR" altLang="el-GR" dirty="0" smtClean="0"/>
          </a:p>
          <a:p>
            <a:pPr eaLnBrk="1" hangingPunct="1">
              <a:buFontTx/>
              <a:buNone/>
            </a:pPr>
            <a:r>
              <a:rPr lang="el-GR" altLang="el-GR" dirty="0" smtClean="0"/>
              <a:t>Μίγμα α- και β-χλωροφύλλης</a:t>
            </a:r>
          </a:p>
          <a:p>
            <a:pPr marL="0" indent="0" eaLnBrk="1" hangingPunct="1">
              <a:buFontTx/>
              <a:buNone/>
            </a:pPr>
            <a:r>
              <a:rPr lang="el-GR" altLang="el-GR" dirty="0" err="1" smtClean="0"/>
              <a:t>Ελαιοδιαλυτή</a:t>
            </a:r>
            <a:r>
              <a:rPr lang="el-GR" altLang="el-GR" dirty="0" smtClean="0"/>
              <a:t/>
            </a:r>
            <a:br>
              <a:rPr lang="el-GR" altLang="el-GR" dirty="0" smtClean="0"/>
            </a:br>
            <a:r>
              <a:rPr lang="el-GR" altLang="el-GR" b="1" dirty="0" smtClean="0"/>
              <a:t>Χαλκούχος χλωροφύλλη, </a:t>
            </a:r>
            <a:r>
              <a:rPr lang="el-GR" altLang="el-GR" b="1" dirty="0" err="1" smtClean="0"/>
              <a:t>υδατοδιαλυτή</a:t>
            </a:r>
            <a:r>
              <a:rPr lang="el-GR" altLang="el-GR" b="1" dirty="0" smtClean="0"/>
              <a:t> και σταθερότερη</a:t>
            </a:r>
          </a:p>
          <a:p>
            <a:pPr marL="0" indent="0" eaLnBrk="1" hangingPunct="1">
              <a:buFontTx/>
              <a:buNone/>
            </a:pPr>
            <a:r>
              <a:rPr lang="el-GR" altLang="el-GR" dirty="0" smtClean="0"/>
              <a:t>Αντικατάσταση μαγνησίου από τον χαλκό και των </a:t>
            </a:r>
            <a:r>
              <a:rPr lang="el-GR" altLang="el-GR" dirty="0" err="1" smtClean="0"/>
              <a:t>μεθυλικών</a:t>
            </a:r>
            <a:r>
              <a:rPr lang="el-GR" altLang="el-GR" dirty="0" smtClean="0"/>
              <a:t> ομάδων από αλκάλια</a:t>
            </a:r>
          </a:p>
          <a:p>
            <a:pPr eaLnBrk="1" hangingPunct="1"/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Χλωροφύλλη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44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Καροτένιο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β-καροτένιο βαθύ κόκκινο, αδιάλυτο στο νερό και ελάχιστα διαλυτό στα λάδια, και ευαίσθητο στον αέρα και το φως και τα </a:t>
            </a:r>
            <a:r>
              <a:rPr lang="el-GR" dirty="0" smtClean="0"/>
              <a:t>αλκάλια.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Κυρίως στα </a:t>
            </a:r>
            <a:r>
              <a:rPr lang="el-GR" dirty="0" smtClean="0"/>
              <a:t>τρόφιμα.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Διατίθεται ως: γαλάκτωμα η εναιώρημα σε λάδια, κρύσταλλοι συσκευασμένοι σε ατμόσφαιρα αζώτου, </a:t>
            </a:r>
            <a:r>
              <a:rPr lang="el-GR" dirty="0" err="1"/>
              <a:t>υδατοδιασπειρόμενη</a:t>
            </a:r>
            <a:r>
              <a:rPr lang="el-GR" dirty="0"/>
              <a:t> </a:t>
            </a:r>
            <a:r>
              <a:rPr lang="el-GR" dirty="0" smtClean="0"/>
              <a:t>σκόνη.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Φυσικά χρώματα </a:t>
            </a:r>
            <a:r>
              <a:rPr lang="el-GR" sz="3200" b="0" dirty="0" smtClean="0"/>
              <a:t>2/3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19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Φυσικά χρώματα </a:t>
            </a:r>
            <a:r>
              <a:rPr lang="el-GR" sz="3200" b="0" dirty="0" smtClean="0"/>
              <a:t>3/3</a:t>
            </a:r>
            <a:endParaRPr lang="el-GR" dirty="0"/>
          </a:p>
        </p:txBody>
      </p:sp>
      <p:pic>
        <p:nvPicPr>
          <p:cNvPr id="62467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89" y="2459114"/>
            <a:ext cx="7771821" cy="2516034"/>
          </a:xfrm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1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dirty="0" smtClean="0"/>
              <a:t>Μαργαρώδες </a:t>
            </a:r>
            <a:r>
              <a:rPr lang="el-GR" altLang="el-GR" dirty="0" err="1" smtClean="0"/>
              <a:t>πιγμέντο</a:t>
            </a:r>
            <a:r>
              <a:rPr lang="el-GR" altLang="el-GR" dirty="0" smtClean="0"/>
              <a:t>, από τα λέπια ψαριών.</a:t>
            </a:r>
          </a:p>
          <a:p>
            <a:pPr eaLnBrk="1" hangingPunct="1"/>
            <a:r>
              <a:rPr lang="el-GR" altLang="el-GR" dirty="0" smtClean="0"/>
              <a:t>Μίγμα </a:t>
            </a:r>
            <a:r>
              <a:rPr lang="el-GR" altLang="el-GR" dirty="0" err="1" smtClean="0"/>
              <a:t>γουανίνης</a:t>
            </a:r>
            <a:r>
              <a:rPr lang="el-GR" altLang="el-GR" dirty="0" smtClean="0"/>
              <a:t> (75-97%) και </a:t>
            </a:r>
            <a:r>
              <a:rPr lang="el-GR" altLang="el-GR" dirty="0" err="1" smtClean="0"/>
              <a:t>υποξανθίνης</a:t>
            </a:r>
            <a:r>
              <a:rPr lang="el-GR" altLang="el-GR" dirty="0" smtClean="0"/>
              <a:t> (3-25%), κραγιόν, βερνίκια νυχιών, και σκιές ματιών.</a:t>
            </a:r>
          </a:p>
          <a:p>
            <a:pPr eaLnBrk="1" hangingPunct="1"/>
            <a:r>
              <a:rPr lang="el-GR" altLang="el-GR" dirty="0" smtClean="0"/>
              <a:t>Για την παραλαβή χρησιμοποιούνται μη πολικοί οργανικοί διαλύτες  και μετά τον καθαρισμό του εκχυλίσματος από τα λιπαρά οξέα, διασπείρεται σε λάκα ή </a:t>
            </a:r>
            <a:r>
              <a:rPr lang="el-GR" altLang="el-GR" dirty="0" err="1" smtClean="0"/>
              <a:t>ισοπροπανόλη</a:t>
            </a:r>
            <a:r>
              <a:rPr lang="el-GR" altLang="el-GR" dirty="0" smtClean="0"/>
              <a:t>.</a:t>
            </a:r>
          </a:p>
          <a:p>
            <a:pPr eaLnBrk="1" hangingPunct="1"/>
            <a:r>
              <a:rPr lang="el-GR" altLang="el-GR" dirty="0" smtClean="0"/>
              <a:t>Ακριβή.</a:t>
            </a:r>
          </a:p>
          <a:p>
            <a:pPr eaLnBrk="1" hangingPunct="1"/>
            <a:r>
              <a:rPr lang="el-GR" altLang="el-GR" dirty="0" smtClean="0"/>
              <a:t>Μένει εύκολα σε </a:t>
            </a:r>
            <a:r>
              <a:rPr lang="el-GR" altLang="el-GR" dirty="0" err="1" smtClean="0"/>
              <a:t>απαιώρηση</a:t>
            </a:r>
            <a:r>
              <a:rPr lang="el-GR" altLang="el-GR" dirty="0" smtClean="0"/>
              <a:t> σε νερό, καστορέλαιο, </a:t>
            </a:r>
            <a:r>
              <a:rPr lang="el-GR" altLang="el-GR" dirty="0" err="1" smtClean="0"/>
              <a:t>νιτρκυτταρίνη</a:t>
            </a:r>
            <a:r>
              <a:rPr lang="el-GR" altLang="el-GR" dirty="0" smtClean="0"/>
              <a:t>.</a:t>
            </a:r>
          </a:p>
          <a:p>
            <a:pPr eaLnBrk="1" hangingPunct="1"/>
            <a:r>
              <a:rPr lang="el-GR" altLang="el-GR" dirty="0" smtClean="0"/>
              <a:t>Κραγιόν, βερνίκια νυχιών, σκιές ματιών.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Γουανίνη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70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Γουανίνη</a:t>
            </a:r>
            <a:r>
              <a:rPr lang="el-GR" dirty="0" smtClean="0"/>
              <a:t> - </a:t>
            </a:r>
            <a:r>
              <a:rPr lang="el-GR" dirty="0" err="1" smtClean="0"/>
              <a:t>Υποξανθίνη</a:t>
            </a:r>
            <a:endParaRPr lang="el-GR" dirty="0"/>
          </a:p>
        </p:txBody>
      </p:sp>
      <p:graphicFrame>
        <p:nvGraphicFramePr>
          <p:cNvPr id="66563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145151"/>
              </p:ext>
            </p:extLst>
          </p:nvPr>
        </p:nvGraphicFramePr>
        <p:xfrm>
          <a:off x="1331640" y="1772816"/>
          <a:ext cx="6248689" cy="3231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CS ChemDraw Drawing" r:id="rId4" imgW="4425696" imgH="2289048" progId="ChemDraw.Document.6.0">
                  <p:embed/>
                </p:oleObj>
              </mc:Choice>
              <mc:Fallback>
                <p:oleObj name="CS ChemDraw Drawing" r:id="rId4" imgW="4425696" imgH="2289048" progId="ChemDraw.Document.6.0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772816"/>
                        <a:ext cx="6248689" cy="3231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Ανόργανα </a:t>
            </a:r>
            <a:r>
              <a:rPr lang="el-GR" dirty="0" smtClean="0"/>
              <a:t>χρώματα </a:t>
            </a:r>
            <a:r>
              <a:rPr lang="el-GR" sz="3200" b="0" dirty="0" smtClean="0"/>
              <a:t>1/5</a:t>
            </a:r>
            <a:endParaRPr lang="el-GR" sz="3200" b="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608512"/>
          </a:xfr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l-GR" altLang="el-GR" sz="2800" b="1" dirty="0" smtClean="0"/>
              <a:t>Σταθερά στο φως, αδιάλυτα στο νερό τα λάδια και τους οργανικούς διαλύτες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l-GR" altLang="el-GR" sz="2800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8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Ανόργανα χρώματα </a:t>
            </a:r>
            <a:r>
              <a:rPr lang="el-GR" sz="3200" b="0" dirty="0" smtClean="0"/>
              <a:t>2/5</a:t>
            </a:r>
            <a:endParaRPr lang="el-GR" dirty="0"/>
          </a:p>
        </p:txBody>
      </p:sp>
      <p:sp>
        <p:nvSpPr>
          <p:cNvPr id="69635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l-GR" altLang="el-GR" b="1" dirty="0" smtClean="0"/>
              <a:t>Οξείδια του σιδήρου</a:t>
            </a:r>
            <a:r>
              <a:rPr lang="en-US" altLang="el-GR" dirty="0" smtClean="0"/>
              <a:t>: </a:t>
            </a:r>
            <a:r>
              <a:rPr lang="el-GR" altLang="el-GR" dirty="0" smtClean="0"/>
              <a:t>Συνθετικά, απαλλαγμένα από μόλυβδο και αρσενικό.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altLang="el-GR" dirty="0" smtClean="0"/>
              <a:t>Κίτρινα οξείδια (</a:t>
            </a:r>
            <a:r>
              <a:rPr lang="el-GR" altLang="el-GR" dirty="0" err="1" smtClean="0"/>
              <a:t>Ώχρες</a:t>
            </a:r>
            <a:r>
              <a:rPr lang="el-GR" altLang="el-GR" dirty="0" smtClean="0"/>
              <a:t>), Κόκκινα οξείδια, Μαύρο οξείδιο, Καφέ </a:t>
            </a:r>
            <a:r>
              <a:rPr lang="en-US" altLang="el-GR" dirty="0" smtClean="0"/>
              <a:t>= </a:t>
            </a:r>
            <a:r>
              <a:rPr lang="el-GR" altLang="el-GR" dirty="0" smtClean="0"/>
              <a:t>μίγμα κόκκινων, κίτρινων και μαύρου οξειδίου ή και συνθετικά.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altLang="el-GR" dirty="0" smtClean="0"/>
              <a:t>Προσοχή</a:t>
            </a:r>
            <a:r>
              <a:rPr lang="en-US" altLang="el-GR" dirty="0" smtClean="0"/>
              <a:t>: </a:t>
            </a:r>
            <a:r>
              <a:rPr lang="el-GR" altLang="el-GR" dirty="0" smtClean="0"/>
              <a:t>Στα καλλυντικά χρησιμοποιούνται συνθετικά οξείδια του σιδήρου.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0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Ανόργανα χρώματα </a:t>
            </a:r>
            <a:r>
              <a:rPr lang="el-GR" sz="3200" b="0" dirty="0" smtClean="0"/>
              <a:t>3/5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0405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altLang="el-GR" b="1" dirty="0" err="1" smtClean="0"/>
              <a:t>Ουλτρα</a:t>
            </a:r>
            <a:r>
              <a:rPr lang="el-GR" altLang="el-GR" b="1" dirty="0" smtClean="0"/>
              <a:t> μαρίνες</a:t>
            </a:r>
            <a:r>
              <a:rPr lang="el-GR" altLang="el-GR" dirty="0" smtClean="0"/>
              <a:t> </a:t>
            </a:r>
            <a:r>
              <a:rPr lang="en-US" altLang="el-GR" dirty="0" smtClean="0"/>
              <a:t>= </a:t>
            </a:r>
            <a:r>
              <a:rPr lang="el-GR" altLang="el-GR" dirty="0" smtClean="0"/>
              <a:t>συνθετικά </a:t>
            </a:r>
            <a:r>
              <a:rPr lang="el-GR" altLang="el-GR" dirty="0" err="1" smtClean="0"/>
              <a:t>πιγμέντα</a:t>
            </a:r>
            <a:r>
              <a:rPr lang="el-GR" altLang="el-GR" dirty="0" smtClean="0"/>
              <a:t> (αδιάλυτες στο νερό και τα λάδια), </a:t>
            </a:r>
            <a:r>
              <a:rPr lang="el-GR" altLang="el-GR" dirty="0" err="1" smtClean="0"/>
              <a:t>αργιλοπυριτικά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σουλφονικά</a:t>
            </a:r>
            <a:r>
              <a:rPr lang="el-GR" altLang="el-GR" dirty="0" smtClean="0"/>
              <a:t> άλατα του νατρίου.</a:t>
            </a:r>
          </a:p>
          <a:p>
            <a:pPr eaLnBrk="1" hangingPunct="1">
              <a:defRPr/>
            </a:pPr>
            <a:r>
              <a:rPr lang="el-GR" altLang="el-GR" dirty="0" smtClean="0"/>
              <a:t>Πράσινη, κυανή, κόκκινη</a:t>
            </a:r>
            <a:r>
              <a:rPr lang="en-US" altLang="el-GR" dirty="0" smtClean="0"/>
              <a:t>: </a:t>
            </a:r>
            <a:endParaRPr lang="el-GR" altLang="el-GR" dirty="0" smtClean="0"/>
          </a:p>
          <a:p>
            <a:pPr marL="0" indent="0" eaLnBrk="1" hangingPunct="1">
              <a:buFontTx/>
              <a:buNone/>
              <a:defRPr/>
            </a:pPr>
            <a:r>
              <a:rPr lang="el-GR" altLang="el-GR" dirty="0" smtClean="0"/>
              <a:t>Απόχρωση ανάλογα με τη θερμοκρασία κατεργασίας </a:t>
            </a:r>
            <a:r>
              <a:rPr lang="en-US" altLang="el-GR" dirty="0" smtClean="0"/>
              <a:t>(</a:t>
            </a:r>
            <a:r>
              <a:rPr lang="el-GR" altLang="el-GR" dirty="0" smtClean="0"/>
              <a:t>700-85</a:t>
            </a:r>
            <a:r>
              <a:rPr lang="en-US" altLang="el-GR" dirty="0" smtClean="0"/>
              <a:t>0</a:t>
            </a:r>
            <a:r>
              <a:rPr lang="el-GR" altLang="el-GR" baseline="30000" dirty="0" smtClean="0"/>
              <a:t>ο</a:t>
            </a:r>
            <a:r>
              <a:rPr lang="en-US" altLang="el-GR" dirty="0" smtClean="0"/>
              <a:t>C</a:t>
            </a:r>
            <a:r>
              <a:rPr lang="en-US" altLang="el-GR" dirty="0" smtClean="0"/>
              <a:t>)</a:t>
            </a:r>
            <a:r>
              <a:rPr lang="el-GR" altLang="el-GR" dirty="0" smtClean="0"/>
              <a:t> </a:t>
            </a:r>
            <a:r>
              <a:rPr lang="en-US" altLang="el-GR" dirty="0" smtClean="0"/>
              <a:t>, </a:t>
            </a:r>
            <a:r>
              <a:rPr lang="el-GR" altLang="el-GR" dirty="0" smtClean="0"/>
              <a:t>χρόνος θέρμανσης, ταχύτητα ψύξης και λαμβάνεται η πράσινη. Περαιτέρω κατεργασία οδηγεί σε κυανή και κόκκινη.</a:t>
            </a:r>
          </a:p>
          <a:p>
            <a:pPr eaLnBrk="1" hangingPunct="1">
              <a:defRPr/>
            </a:pPr>
            <a:r>
              <a:rPr lang="el-GR" altLang="el-GR" dirty="0" smtClean="0"/>
              <a:t>Μολύβια φρυδιών και μάσκαρα.</a:t>
            </a:r>
          </a:p>
          <a:p>
            <a:pPr eaLnBrk="1" hangingPunct="1">
              <a:defRPr/>
            </a:pPr>
            <a:r>
              <a:rPr lang="el-GR" altLang="el-GR" dirty="0" smtClean="0"/>
              <a:t>Μικρή δύναμη χρωματισμού και </a:t>
            </a:r>
            <a:r>
              <a:rPr lang="el-GR" altLang="el-GR" dirty="0" err="1" smtClean="0"/>
              <a:t>καλυπτικότητα</a:t>
            </a:r>
            <a:r>
              <a:rPr lang="el-GR" altLang="el-GR" dirty="0" smtClean="0"/>
              <a:t>.</a:t>
            </a:r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5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Ανόργανα χρώματα </a:t>
            </a:r>
            <a:r>
              <a:rPr lang="el-GR" sz="3200" b="0" dirty="0" smtClean="0"/>
              <a:t>4/5</a:t>
            </a:r>
            <a:endParaRPr lang="el-GR" dirty="0"/>
          </a:p>
        </p:txBody>
      </p:sp>
      <p:sp>
        <p:nvSpPr>
          <p:cNvPr id="73731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0000"/>
              </a:lnSpc>
              <a:buNone/>
            </a:pPr>
            <a:r>
              <a:rPr lang="el-GR" altLang="el-GR" b="1" dirty="0" smtClean="0"/>
              <a:t>Πράσινα οξείδια του χρωμίου</a:t>
            </a:r>
            <a:r>
              <a:rPr lang="el-GR" altLang="el-GR" dirty="0" smtClean="0"/>
              <a:t> </a:t>
            </a:r>
            <a:r>
              <a:rPr lang="en-US" altLang="el-GR" dirty="0" smtClean="0"/>
              <a:t>= A</a:t>
            </a:r>
            <a:r>
              <a:rPr lang="el-GR" altLang="el-GR" dirty="0" err="1" smtClean="0"/>
              <a:t>νυδρο</a:t>
            </a:r>
            <a:r>
              <a:rPr lang="el-GR" altLang="el-GR" dirty="0" smtClean="0"/>
              <a:t> και ένυδρο (υδροξείδιο του χρωμίου), προϊόντα </a:t>
            </a:r>
            <a:r>
              <a:rPr lang="el-GR" altLang="el-GR" dirty="0" smtClean="0"/>
              <a:t>μακιγιάζ </a:t>
            </a:r>
            <a:r>
              <a:rPr lang="el-GR" altLang="el-GR" dirty="0" smtClean="0"/>
              <a:t>ματιών.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l-GR" altLang="el-GR" dirty="0" smtClean="0"/>
              <a:t>Μίγμα άνυδρο και ένυδρο οξείδιο του χρωμίου.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l-GR" altLang="el-GR" dirty="0" smtClean="0"/>
              <a:t>Μεγάλη σταθερότητα στο φως και τη θέρμανση.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l-GR" altLang="el-GR" dirty="0" smtClean="0"/>
              <a:t>Προϊόντα </a:t>
            </a:r>
            <a:r>
              <a:rPr lang="el-GR" altLang="el-GR" dirty="0" err="1" smtClean="0"/>
              <a:t>μέικ</a:t>
            </a:r>
            <a:r>
              <a:rPr lang="el-GR" altLang="el-GR" dirty="0" smtClean="0"/>
              <a:t>-απ ματιών και σαπούνια.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3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2600" b="1" dirty="0" smtClean="0"/>
              <a:t>Άσπρα </a:t>
            </a:r>
            <a:r>
              <a:rPr lang="el-GR" altLang="el-GR" sz="2600" b="1" dirty="0" err="1" smtClean="0"/>
              <a:t>πιγμέντα</a:t>
            </a:r>
            <a:endParaRPr lang="el-GR" altLang="el-GR" sz="2600" b="1" dirty="0" smtClean="0"/>
          </a:p>
          <a:p>
            <a:pPr marL="355600" indent="0" eaLnBrk="1" hangingPunct="1">
              <a:buFontTx/>
              <a:buNone/>
            </a:pPr>
            <a:r>
              <a:rPr lang="el-GR" altLang="el-GR" sz="2600" dirty="0" smtClean="0"/>
              <a:t>Διοξείδιο του τιτανίου</a:t>
            </a:r>
          </a:p>
          <a:p>
            <a:pPr marL="355600" indent="0" eaLnBrk="1" hangingPunct="1">
              <a:buFontTx/>
              <a:buNone/>
            </a:pPr>
            <a:r>
              <a:rPr lang="el-GR" altLang="el-GR" sz="2600" dirty="0" smtClean="0"/>
              <a:t>Οξείδιο του ψευδαργύρου</a:t>
            </a:r>
            <a:endParaRPr lang="en-US" altLang="el-GR" sz="2600" dirty="0" smtClean="0"/>
          </a:p>
          <a:p>
            <a:pPr marL="355600" indent="0" eaLnBrk="1" hangingPunct="1">
              <a:buFontTx/>
              <a:buNone/>
            </a:pPr>
            <a:r>
              <a:rPr lang="el-GR" altLang="el-GR" sz="2600" dirty="0" err="1" smtClean="0"/>
              <a:t>Αλούμινα</a:t>
            </a:r>
            <a:endParaRPr lang="el-GR" altLang="el-GR" sz="2600" dirty="0" smtClean="0"/>
          </a:p>
          <a:p>
            <a:pPr marL="355600" indent="0" eaLnBrk="1" hangingPunct="1">
              <a:buFontTx/>
              <a:buNone/>
            </a:pPr>
            <a:r>
              <a:rPr lang="el-GR" altLang="el-GR" sz="2600" dirty="0" err="1" smtClean="0"/>
              <a:t>Τάλκης</a:t>
            </a:r>
            <a:endParaRPr lang="el-GR" altLang="el-GR" sz="2600" dirty="0" smtClean="0"/>
          </a:p>
          <a:p>
            <a:pPr marL="355600" indent="0" eaLnBrk="1" hangingPunct="1">
              <a:buFontTx/>
              <a:buNone/>
            </a:pPr>
            <a:r>
              <a:rPr lang="el-GR" altLang="el-GR" sz="2600" dirty="0" smtClean="0"/>
              <a:t>Ιριδίζοντα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Διοξείδιο του τιτανίου (Τ</a:t>
            </a:r>
            <a:r>
              <a:rPr lang="en-US" baseline="-25000" dirty="0" err="1"/>
              <a:t>i</a:t>
            </a:r>
            <a:r>
              <a:rPr lang="el-GR" dirty="0"/>
              <a:t>Ο</a:t>
            </a:r>
            <a:r>
              <a:rPr lang="el-GR" baseline="-25000" dirty="0"/>
              <a:t>2</a:t>
            </a:r>
            <a:r>
              <a:rPr lang="el-GR" dirty="0" smtClean="0"/>
              <a:t>)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9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356183"/>
              </p:ext>
            </p:extLst>
          </p:nvPr>
        </p:nvGraphicFramePr>
        <p:xfrm>
          <a:off x="251520" y="908720"/>
          <a:ext cx="8280401" cy="5772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4805"/>
                <a:gridCol w="2695680"/>
                <a:gridCol w="2889916"/>
              </a:tblGrid>
              <a:tr h="10160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Απορρόφηση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μήκους κύματος (</a:t>
                      </a:r>
                      <a:r>
                        <a:rPr lang="en-US" sz="2000" dirty="0">
                          <a:effectLst/>
                        </a:rPr>
                        <a:t>nm</a:t>
                      </a:r>
                      <a:r>
                        <a:rPr lang="el-GR" sz="2000" dirty="0">
                          <a:effectLst/>
                        </a:rPr>
                        <a:t>)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Απορρόφηση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χρώματος φάσματος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Παρατηρούμενο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χρώμα ουσίας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400-440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Ιώδες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Κίτρινο-πράσινο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440-480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Κυανό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Κίτρινο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480-490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Πράσινο-κυανό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Πορτοκαλί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490-500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Κυανό-πράσινο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Ερυθρό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500-560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Πράσινο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Πορφυρό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560-580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Κίτρινο-πράσινο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Ιώδες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580-595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Κίτρινο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Κυανό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595-605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Πορτοκαλί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Πράσινο-κυανό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605-750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Ερυθρό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Κυανό-πράσινο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  <a:tr h="475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750-800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Πορφυρό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Πράσινο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</a:tr>
            </a:tbl>
          </a:graphicData>
        </a:graphic>
      </p:graphicFrame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Χρώμα </a:t>
            </a:r>
            <a:r>
              <a:rPr lang="el-GR" sz="3200" b="0" dirty="0" smtClean="0"/>
              <a:t>3/3</a:t>
            </a:r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el-GR" altLang="el-GR" dirty="0" smtClean="0"/>
              <a:t>Μεγάλη δύναμη χρωματισμού και καλυπτική ικανότητα, αδιαφάνεια , λευκότητα.</a:t>
            </a:r>
          </a:p>
          <a:p>
            <a:pPr eaLnBrk="1" hangingPunct="1">
              <a:lnSpc>
                <a:spcPct val="100000"/>
              </a:lnSpc>
            </a:pPr>
            <a:r>
              <a:rPr lang="el-GR" altLang="el-GR" dirty="0" err="1" smtClean="0"/>
              <a:t>Ανατάσης</a:t>
            </a:r>
            <a:r>
              <a:rPr lang="el-GR" altLang="el-GR" dirty="0" smtClean="0"/>
              <a:t>, </a:t>
            </a:r>
            <a:r>
              <a:rPr lang="el-GR" altLang="el-GR" dirty="0" err="1" smtClean="0"/>
              <a:t>βρουκίτης</a:t>
            </a:r>
            <a:r>
              <a:rPr lang="el-GR" altLang="el-GR" dirty="0" smtClean="0"/>
              <a:t>, </a:t>
            </a:r>
            <a:r>
              <a:rPr lang="el-GR" altLang="el-GR" dirty="0" err="1" smtClean="0"/>
              <a:t>ρουτίλιο</a:t>
            </a:r>
            <a:r>
              <a:rPr lang="el-GR" altLang="el-GR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altLang="el-GR" dirty="0" err="1" smtClean="0"/>
              <a:t>Ανατάσης</a:t>
            </a:r>
            <a:r>
              <a:rPr lang="en-US" altLang="el-GR" dirty="0" smtClean="0"/>
              <a:t>:</a:t>
            </a:r>
            <a:r>
              <a:rPr lang="el-GR" altLang="el-GR" dirty="0" smtClean="0"/>
              <a:t> </a:t>
            </a:r>
            <a:r>
              <a:rPr lang="en-US" altLang="el-GR" dirty="0" smtClean="0"/>
              <a:t>X</a:t>
            </a:r>
            <a:r>
              <a:rPr lang="el-GR" altLang="el-GR" dirty="0" err="1" smtClean="0"/>
              <a:t>ρησιμοποιείται</a:t>
            </a:r>
            <a:r>
              <a:rPr lang="el-GR" altLang="el-GR" dirty="0" smtClean="0"/>
              <a:t> στα καλλυντικά</a:t>
            </a:r>
            <a:r>
              <a:rPr lang="en-US" altLang="el-GR" dirty="0" smtClean="0"/>
              <a:t>, </a:t>
            </a:r>
            <a:r>
              <a:rPr lang="el-GR" altLang="el-GR" dirty="0" smtClean="0"/>
              <a:t>υψηλός δείκτης διάθλασης, σταθερότητα στο φως, την οξείδωση και τις μεταβολές του </a:t>
            </a:r>
            <a:r>
              <a:rPr lang="en-US" altLang="el-GR" dirty="0" smtClean="0"/>
              <a:t>pH</a:t>
            </a:r>
            <a:r>
              <a:rPr lang="el-GR" altLang="el-GR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altLang="el-GR" dirty="0" smtClean="0"/>
              <a:t>Αντηλιακή δράση.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altLang="el-GR" dirty="0" smtClean="0"/>
              <a:t>Μειονεκτήματα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Δυσκολία ανάμιξης με άλλες σκόνες, κυανοί τόνοι, οξείδωση άλλων χρωμάτων.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altLang="el-GR" dirty="0" smtClean="0"/>
              <a:t>Κραγιόν, </a:t>
            </a:r>
            <a:r>
              <a:rPr lang="el-GR" altLang="el-GR" dirty="0" err="1" smtClean="0"/>
              <a:t>μέικ</a:t>
            </a:r>
            <a:r>
              <a:rPr lang="el-GR" altLang="el-GR" dirty="0" smtClean="0"/>
              <a:t>-απ, βερνίκια νυχιών.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altLang="el-GR" dirty="0" smtClean="0"/>
              <a:t>Προσοχή</a:t>
            </a:r>
            <a:r>
              <a:rPr lang="en-US" altLang="el-GR" dirty="0" smtClean="0"/>
              <a:t>: </a:t>
            </a:r>
            <a:r>
              <a:rPr lang="el-GR" altLang="el-GR" dirty="0" smtClean="0"/>
              <a:t>Διαφορές από το  </a:t>
            </a:r>
            <a:r>
              <a:rPr lang="el-GR" altLang="el-GR" dirty="0" err="1" smtClean="0"/>
              <a:t>μικρολεπτόκκοκο</a:t>
            </a:r>
            <a:r>
              <a:rPr lang="el-GR" altLang="el-GR" dirty="0" smtClean="0"/>
              <a:t> (</a:t>
            </a:r>
            <a:r>
              <a:rPr lang="en-US" altLang="el-GR" dirty="0" err="1" smtClean="0"/>
              <a:t>microfine</a:t>
            </a:r>
            <a:r>
              <a:rPr lang="en-US" altLang="el-GR" dirty="0" smtClean="0"/>
              <a:t>)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Διοξείδιο του τιτανίου (Τ</a:t>
            </a:r>
            <a:r>
              <a:rPr lang="en-US" baseline="-25000" dirty="0" err="1"/>
              <a:t>i</a:t>
            </a:r>
            <a:r>
              <a:rPr lang="el-GR" dirty="0"/>
              <a:t>Ο</a:t>
            </a:r>
            <a:r>
              <a:rPr lang="el-GR" baseline="-25000" dirty="0"/>
              <a:t>2</a:t>
            </a:r>
            <a:r>
              <a:rPr lang="el-GR" dirty="0"/>
              <a:t>) </a:t>
            </a:r>
            <a:r>
              <a:rPr lang="el-GR" sz="3200" b="0" dirty="0" smtClean="0"/>
              <a:t>2/2</a:t>
            </a:r>
            <a:endParaRPr lang="el-GR" dirty="0">
              <a:solidFill>
                <a:srgbClr val="004A82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3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Άσπρο </a:t>
            </a:r>
            <a:r>
              <a:rPr lang="el-GR" altLang="el-GR" dirty="0" err="1" smtClean="0"/>
              <a:t>πιγμέντο</a:t>
            </a:r>
            <a:endParaRPr lang="el-GR" altLang="el-GR" dirty="0" smtClean="0"/>
          </a:p>
          <a:p>
            <a:pPr eaLnBrk="1" hangingPunct="1"/>
            <a:r>
              <a:rPr lang="el-GR" altLang="el-GR" dirty="0"/>
              <a:t>Μ</a:t>
            </a:r>
            <a:r>
              <a:rPr lang="el-GR" altLang="el-GR" dirty="0" smtClean="0"/>
              <a:t>ικρότερη </a:t>
            </a:r>
            <a:r>
              <a:rPr lang="el-GR" altLang="el-GR" dirty="0" smtClean="0"/>
              <a:t>καλυπτική ικανότητα</a:t>
            </a:r>
          </a:p>
          <a:p>
            <a:pPr eaLnBrk="1" hangingPunct="1"/>
            <a:r>
              <a:rPr lang="el-GR" altLang="el-GR" dirty="0" smtClean="0"/>
              <a:t>Όχι κυανοί τόνοι</a:t>
            </a:r>
          </a:p>
          <a:p>
            <a:pPr eaLnBrk="1" hangingPunct="1"/>
            <a:r>
              <a:rPr lang="el-GR" altLang="el-GR" dirty="0" smtClean="0"/>
              <a:t>Στυπτικές, αντισηπτικές, αντιφλογιστικές ιδιότητες</a:t>
            </a:r>
          </a:p>
          <a:p>
            <a:pPr eaLnBrk="1" hangingPunct="1"/>
            <a:r>
              <a:rPr lang="el-GR" altLang="el-GR" dirty="0" smtClean="0"/>
              <a:t>Πούδρες, </a:t>
            </a:r>
            <a:r>
              <a:rPr lang="el-GR" altLang="el-GR" dirty="0" err="1" smtClean="0"/>
              <a:t>μέικ</a:t>
            </a:r>
            <a:r>
              <a:rPr lang="el-GR" altLang="el-GR" dirty="0" smtClean="0"/>
              <a:t>-απ</a:t>
            </a:r>
          </a:p>
          <a:p>
            <a:pPr eaLnBrk="1" hangingPunct="1"/>
            <a:r>
              <a:rPr lang="el-GR" altLang="el-GR" dirty="0" smtClean="0"/>
              <a:t>Προσοχή</a:t>
            </a:r>
            <a:r>
              <a:rPr lang="en-US" altLang="el-GR" dirty="0" smtClean="0"/>
              <a:t>: </a:t>
            </a:r>
            <a:r>
              <a:rPr lang="el-GR" altLang="el-GR" dirty="0" smtClean="0"/>
              <a:t>Διαφορές από το  </a:t>
            </a:r>
            <a:r>
              <a:rPr lang="el-GR" altLang="el-GR" dirty="0" err="1" smtClean="0"/>
              <a:t>μικρολεπτόκκοκο</a:t>
            </a:r>
            <a:r>
              <a:rPr lang="el-GR" altLang="el-GR" dirty="0" smtClean="0"/>
              <a:t> (</a:t>
            </a:r>
            <a:r>
              <a:rPr lang="en-US" altLang="el-GR" dirty="0" err="1" smtClean="0"/>
              <a:t>microfine</a:t>
            </a:r>
            <a:r>
              <a:rPr lang="en-US" altLang="el-GR" dirty="0" smtClean="0"/>
              <a:t>)</a:t>
            </a:r>
          </a:p>
          <a:p>
            <a:pPr eaLnBrk="1" hangingPunct="1"/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Οξείδιο του ψευδαργύρου (</a:t>
            </a:r>
            <a:r>
              <a:rPr lang="en-US" dirty="0" err="1"/>
              <a:t>ZnO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l-GR" altLang="el-GR" dirty="0"/>
              <a:t>Α</a:t>
            </a:r>
            <a:r>
              <a:rPr lang="el-GR" altLang="el-GR" dirty="0" smtClean="0"/>
              <a:t>διάλυτη </a:t>
            </a:r>
            <a:r>
              <a:rPr lang="el-GR" altLang="el-GR" dirty="0" smtClean="0"/>
              <a:t>στο νερό και τους μη πολικούς οργανικούς διαλύτες, </a:t>
            </a:r>
            <a:r>
              <a:rPr lang="el-GR" altLang="el-GR" dirty="0" err="1" smtClean="0"/>
              <a:t>πληρωτικό</a:t>
            </a:r>
            <a:r>
              <a:rPr lang="el-GR" altLang="el-GR" dirty="0" smtClean="0"/>
              <a:t> υλικό στις </a:t>
            </a:r>
            <a:r>
              <a:rPr lang="el-GR" altLang="el-GR" dirty="0" err="1" smtClean="0"/>
              <a:t>λάκες</a:t>
            </a:r>
            <a:r>
              <a:rPr lang="el-GR" altLang="el-GR" dirty="0" smtClean="0"/>
              <a:t>. Μικρή καλυπτική ικανότητα.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l-GR" altLang="el-GR" sz="4000" b="1" dirty="0" err="1" smtClean="0"/>
              <a:t>Τάλκης</a:t>
            </a:r>
            <a:endParaRPr lang="el-GR" altLang="el-GR" sz="4000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l-GR" altLang="el-GR" dirty="0" smtClean="0"/>
              <a:t>Ένυδρο πυριτικό μαγνήσιο και αργίλιο.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altLang="el-GR" dirty="0" err="1" smtClean="0"/>
              <a:t>Γκριζοάσπρη</a:t>
            </a:r>
            <a:r>
              <a:rPr lang="el-GR" altLang="el-GR" dirty="0" smtClean="0"/>
              <a:t> έως άσπρη σκόνη με λιπαρή υφή και προσροφητική ικανότητα και </a:t>
            </a:r>
            <a:r>
              <a:rPr lang="el-GR" altLang="el-GR" dirty="0" err="1" smtClean="0"/>
              <a:t>προσκολλητική</a:t>
            </a:r>
            <a:r>
              <a:rPr lang="el-GR" altLang="el-GR" dirty="0" smtClean="0"/>
              <a:t> ικανότητα, μικρή καλυπτική ικανότητα.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Αλούμινα</a:t>
            </a:r>
            <a:r>
              <a:rPr lang="el-GR" dirty="0"/>
              <a:t> (Α</a:t>
            </a:r>
            <a:r>
              <a:rPr lang="en-US" dirty="0"/>
              <a:t>l</a:t>
            </a:r>
            <a:r>
              <a:rPr lang="en-US" baseline="-25000" dirty="0"/>
              <a:t>2</a:t>
            </a:r>
            <a:r>
              <a:rPr lang="el-GR" dirty="0"/>
              <a:t>Ο</a:t>
            </a:r>
            <a:r>
              <a:rPr lang="el-GR" baseline="-25000" dirty="0"/>
              <a:t>3</a:t>
            </a:r>
            <a:r>
              <a:rPr lang="el-GR" dirty="0"/>
              <a:t>)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9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2800" dirty="0" smtClean="0"/>
              <a:t>Μαρμαρυγίας</a:t>
            </a:r>
          </a:p>
          <a:p>
            <a:pPr eaLnBrk="1" hangingPunct="1"/>
            <a:r>
              <a:rPr lang="el-GR" altLang="el-GR" sz="2800" dirty="0" err="1" smtClean="0"/>
              <a:t>Οξυχλωριούχο</a:t>
            </a:r>
            <a:r>
              <a:rPr lang="el-GR" altLang="el-GR" sz="2800" dirty="0" smtClean="0"/>
              <a:t> βισμούθιο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Ιριδίζοντα </a:t>
            </a:r>
            <a:r>
              <a:rPr lang="el-GR" dirty="0" err="1"/>
              <a:t>πιγμέντα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36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92488"/>
          </a:xfrm>
        </p:spPr>
        <p:txBody>
          <a:bodyPr/>
          <a:lstStyle/>
          <a:p>
            <a:pPr eaLnBrk="1" hangingPunct="1"/>
            <a:r>
              <a:rPr lang="el-GR" altLang="el-GR" dirty="0" err="1" smtClean="0"/>
              <a:t>Αργιλοπυριτικό</a:t>
            </a:r>
            <a:r>
              <a:rPr lang="el-GR" altLang="el-GR" dirty="0" smtClean="0"/>
              <a:t> κάλιο με </a:t>
            </a:r>
            <a:r>
              <a:rPr lang="el-GR" altLang="el-GR" dirty="0" err="1" smtClean="0"/>
              <a:t>δ.δ</a:t>
            </a:r>
            <a:r>
              <a:rPr lang="el-GR" altLang="el-GR" dirty="0" smtClean="0"/>
              <a:t>. 1.5 και δεν έχει ιριδισμό.</a:t>
            </a:r>
          </a:p>
          <a:p>
            <a:pPr eaLnBrk="1" hangingPunct="1"/>
            <a:r>
              <a:rPr lang="el-GR" altLang="el-GR" dirty="0" smtClean="0"/>
              <a:t>Όταν επιστρωθεί με άλλα </a:t>
            </a:r>
            <a:r>
              <a:rPr lang="el-GR" altLang="el-GR" dirty="0" err="1" smtClean="0"/>
              <a:t>πιγμέντα</a:t>
            </a:r>
            <a:r>
              <a:rPr lang="el-GR" altLang="el-GR" dirty="0" smtClean="0"/>
              <a:t> –οξείδια μετάλλων με μεγαλύτερο </a:t>
            </a:r>
            <a:r>
              <a:rPr lang="el-GR" altLang="el-GR" dirty="0" err="1" smtClean="0"/>
              <a:t>δ.δ</a:t>
            </a:r>
            <a:r>
              <a:rPr lang="el-GR" altLang="el-GR" dirty="0" smtClean="0"/>
              <a:t>. αποκτά ιριδισμό.</a:t>
            </a:r>
          </a:p>
          <a:p>
            <a:pPr eaLnBrk="1" hangingPunct="1"/>
            <a:r>
              <a:rPr lang="el-GR" altLang="el-GR" dirty="0" smtClean="0"/>
              <a:t>Πάχος στρώματος του οξειδίου του μετάλλου καθορίζει το χρώμα.</a:t>
            </a:r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l-GR" dirty="0"/>
              <a:t>Μαρμαρυγίας ή </a:t>
            </a:r>
            <a:r>
              <a:rPr lang="el-GR" dirty="0" err="1"/>
              <a:t>μίκα</a:t>
            </a:r>
            <a:r>
              <a:rPr lang="el-GR" dirty="0"/>
              <a:t> επιστρωμένο με οξείδια μετάλλων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85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Κρύσταλλοι 8-20 μ</a:t>
            </a:r>
            <a:r>
              <a:rPr lang="en-US" altLang="el-GR" dirty="0" smtClean="0"/>
              <a:t>m</a:t>
            </a:r>
            <a:r>
              <a:rPr lang="el-GR" altLang="el-GR" dirty="0" smtClean="0"/>
              <a:t>.</a:t>
            </a:r>
          </a:p>
          <a:p>
            <a:pPr eaLnBrk="1" hangingPunct="1"/>
            <a:r>
              <a:rPr lang="el-GR" altLang="el-GR" dirty="0" smtClean="0"/>
              <a:t>Με την επίδραση του φωτός μαυρίζει.</a:t>
            </a:r>
          </a:p>
          <a:p>
            <a:pPr eaLnBrk="1" hangingPunct="1"/>
            <a:r>
              <a:rPr lang="el-GR" altLang="el-GR" dirty="0" smtClean="0"/>
              <a:t>Ενσωματώνεται </a:t>
            </a:r>
            <a:r>
              <a:rPr lang="el-GR" altLang="el-GR" dirty="0" smtClean="0"/>
              <a:t>με φίλτρα </a:t>
            </a:r>
            <a:r>
              <a:rPr lang="en-US" altLang="el-GR" dirty="0" smtClean="0"/>
              <a:t>UV </a:t>
            </a:r>
            <a:r>
              <a:rPr lang="el-GR" altLang="el-GR" dirty="0" smtClean="0"/>
              <a:t>για να μην αλλοιωθεί.</a:t>
            </a:r>
          </a:p>
          <a:p>
            <a:pPr eaLnBrk="1" hangingPunct="1"/>
            <a:r>
              <a:rPr lang="el-GR" altLang="el-GR" dirty="0" smtClean="0"/>
              <a:t>Βερνίκια νυχιών, κραγιόν, </a:t>
            </a:r>
            <a:r>
              <a:rPr lang="el-GR" altLang="el-GR" dirty="0" smtClean="0"/>
              <a:t>σκιές </a:t>
            </a:r>
            <a:r>
              <a:rPr lang="el-GR" altLang="el-GR" dirty="0" smtClean="0"/>
              <a:t>ματιών.</a:t>
            </a:r>
          </a:p>
          <a:p>
            <a:pPr eaLnBrk="1" hangingPunct="1"/>
            <a:r>
              <a:rPr lang="el-GR" altLang="el-GR" dirty="0" smtClean="0"/>
              <a:t>Μπορεί να κρυσταλλωθεί σε μαρμαρυγία, μίγμα μαρμαρυγία και διοξειδίου του τιτανίου, </a:t>
            </a:r>
            <a:r>
              <a:rPr lang="el-GR" altLang="el-GR" dirty="0" err="1" smtClean="0"/>
              <a:t>τάλκη</a:t>
            </a:r>
            <a:r>
              <a:rPr lang="el-GR" altLang="el-GR" dirty="0" smtClean="0"/>
              <a:t>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Οξυχλωριούχο</a:t>
            </a:r>
            <a:r>
              <a:rPr lang="el-GR" dirty="0"/>
              <a:t> βισμούθιο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1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 - Θ. Ενότητα 8</a:t>
            </a:r>
            <a:r>
              <a:rPr lang="en-US" sz="2000" dirty="0" smtClean="0"/>
              <a:t>:</a:t>
            </a:r>
            <a:r>
              <a:rPr lang="el-GR" sz="2000" dirty="0"/>
              <a:t> Χρώματα στα καλλυντικά προϊόντα».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7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17632" cy="908720"/>
          </a:xfrm>
        </p:spPr>
        <p:txBody>
          <a:bodyPr>
            <a:normAutofit/>
          </a:bodyPr>
          <a:lstStyle/>
          <a:p>
            <a:r>
              <a:rPr lang="el-GR" dirty="0" smtClean="0"/>
              <a:t>Χρωμοφόρες-</a:t>
            </a:r>
            <a:r>
              <a:rPr lang="el-GR" dirty="0" err="1" smtClean="0"/>
              <a:t>αυξόχρωμες</a:t>
            </a:r>
            <a:r>
              <a:rPr lang="el-GR" dirty="0" smtClean="0"/>
              <a:t> ομάδες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sp>
        <p:nvSpPr>
          <p:cNvPr id="819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Χρωμοφόρες ομάδες.</a:t>
            </a:r>
          </a:p>
          <a:p>
            <a:pPr eaLnBrk="1" hangingPunct="1"/>
            <a:r>
              <a:rPr lang="el-GR" altLang="el-GR" dirty="0" err="1" smtClean="0"/>
              <a:t>Βαθυχρωμία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Μετατόπιση της απορρόφησης προς μεγαλύτερα μήκη κύματος.</a:t>
            </a:r>
          </a:p>
          <a:p>
            <a:pPr eaLnBrk="1" hangingPunct="1"/>
            <a:r>
              <a:rPr lang="el-GR" altLang="el-GR" dirty="0" err="1" smtClean="0"/>
              <a:t>Αυξόχρωμες</a:t>
            </a:r>
            <a:r>
              <a:rPr lang="el-GR" altLang="el-GR" dirty="0" smtClean="0"/>
              <a:t> ομάδες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Μετατόπιση της απορρόφησης προς μεγαλύτερα μήκη κύματος και αύξηση της έντασης της απορρόφησης.</a:t>
            </a:r>
          </a:p>
          <a:p>
            <a:pPr eaLnBrk="1" hangingPunct="1"/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9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παρά μόνο εάν ζητηθεί εκ νέου άδεια από το δημιουργό.</a:t>
            </a:r>
            <a:endParaRPr lang="el-GR" sz="32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©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δημιουργού. 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</a:t>
            </a: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δημιουργία παραγώγων του έργου.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η δημιουργία παραγώγων του.</a:t>
            </a:r>
            <a:endParaRPr lang="el-GR" sz="32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 </a:t>
            </a: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CC0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 Domain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ως κοινό κτήμα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χωρίς σήμανση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2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17632" cy="908720"/>
          </a:xfrm>
        </p:spPr>
        <p:txBody>
          <a:bodyPr/>
          <a:lstStyle/>
          <a:p>
            <a:r>
              <a:rPr lang="el-GR" dirty="0"/>
              <a:t>Χρωμοφόρες-</a:t>
            </a:r>
            <a:r>
              <a:rPr lang="el-GR" dirty="0" err="1"/>
              <a:t>αυξόχρωμες</a:t>
            </a:r>
            <a:r>
              <a:rPr lang="el-GR" dirty="0"/>
              <a:t> ομάδες </a:t>
            </a:r>
            <a:r>
              <a:rPr lang="el-GR" sz="3200" b="0" dirty="0" smtClean="0"/>
              <a:t>2/2</a:t>
            </a:r>
            <a:endParaRPr lang="el-GR" dirty="0"/>
          </a:p>
        </p:txBody>
      </p:sp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1423988" y="1146175"/>
          <a:ext cx="6297612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S ChemDraw Drawing" r:id="rId3" imgW="6298692" imgH="4567428" progId="ChemDraw.Document.6.0">
                  <p:embed/>
                </p:oleObj>
              </mc:Choice>
              <mc:Fallback>
                <p:oleObj name="CS ChemDraw Drawing" r:id="rId3" imgW="6298692" imgH="456742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8" y="1146175"/>
                        <a:ext cx="6297612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44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err="1" smtClean="0"/>
              <a:t>Πιγμέντο</a:t>
            </a:r>
            <a:r>
              <a:rPr lang="el-GR" altLang="el-GR" dirty="0" smtClean="0"/>
              <a:t> για το νερό.</a:t>
            </a:r>
          </a:p>
          <a:p>
            <a:pPr eaLnBrk="1" hangingPunct="1"/>
            <a:r>
              <a:rPr lang="el-GR" altLang="el-GR" dirty="0" err="1" smtClean="0"/>
              <a:t>Πιγμέντο</a:t>
            </a:r>
            <a:r>
              <a:rPr lang="el-GR" altLang="el-GR" dirty="0" smtClean="0"/>
              <a:t> για τα λάδια.</a:t>
            </a:r>
          </a:p>
          <a:p>
            <a:pPr eaLnBrk="1" hangingPunct="1"/>
            <a:r>
              <a:rPr lang="el-GR" altLang="el-GR" dirty="0" err="1" smtClean="0"/>
              <a:t>Πιγμέντο</a:t>
            </a:r>
            <a:r>
              <a:rPr lang="el-GR" altLang="el-GR" dirty="0" smtClean="0"/>
              <a:t> για το νερό και τα λάδια π.χ.  Διοξείδιο του </a:t>
            </a:r>
            <a:r>
              <a:rPr lang="el-GR" altLang="el-GR" dirty="0" err="1" smtClean="0"/>
              <a:t>τιτανίοα</a:t>
            </a:r>
            <a:r>
              <a:rPr lang="el-GR" altLang="el-GR" dirty="0" smtClean="0"/>
              <a:t>, οξείδιο του ψευδαργύρου.</a:t>
            </a:r>
          </a:p>
          <a:p>
            <a:pPr eaLnBrk="1" hangingPunct="1">
              <a:buFontTx/>
              <a:buNone/>
            </a:pPr>
            <a:endParaRPr lang="el-GR" altLang="el-GR" dirty="0" smtClean="0"/>
          </a:p>
          <a:p>
            <a:pPr eaLnBrk="1" hangingPunct="1">
              <a:buFontTx/>
              <a:buNone/>
            </a:pPr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Πιγμέντα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Έγχρωμα ή άσπρα, οργανικά ή ανόργανα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6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Ιριδίζουσα εμφάνιση.</a:t>
            </a:r>
          </a:p>
          <a:p>
            <a:pPr eaLnBrk="1" hangingPunct="1"/>
            <a:r>
              <a:rPr lang="el-GR" altLang="el-GR" dirty="0" err="1" smtClean="0"/>
              <a:t>Προσωμείωση</a:t>
            </a:r>
            <a:r>
              <a:rPr lang="el-GR" altLang="el-GR" dirty="0" smtClean="0"/>
              <a:t> με φυσικά μαργαριτάρια που υπάρχουν διαδοχικές στρώσεις ανθρακικού ασβεστίου και πρωτεϊνών (υλικά με διαφορετικούς </a:t>
            </a:r>
            <a:r>
              <a:rPr lang="el-GR" altLang="el-GR" dirty="0" err="1" smtClean="0"/>
              <a:t>δ.δ</a:t>
            </a:r>
            <a:r>
              <a:rPr lang="el-GR" altLang="el-GR" dirty="0" smtClean="0"/>
              <a:t>.).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Μαργαρώδες </a:t>
            </a:r>
            <a:r>
              <a:rPr lang="el-GR" dirty="0" err="1"/>
              <a:t>πιγμέντο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31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altLang="el-GR" dirty="0" smtClean="0"/>
              <a:t>Προσδίδει χρώμα και είναι διαλυτή στο φορέα που εφαρμόζεται</a:t>
            </a:r>
            <a:endParaRPr lang="en-US" altLang="el-GR" dirty="0" smtClean="0"/>
          </a:p>
          <a:p>
            <a:pPr eaLnBrk="1" hangingPunct="1">
              <a:lnSpc>
                <a:spcPct val="150000"/>
              </a:lnSpc>
            </a:pPr>
            <a:r>
              <a:rPr lang="el-GR" altLang="el-GR" dirty="0" err="1" smtClean="0"/>
              <a:t>Υδατοδιαλυτή</a:t>
            </a:r>
            <a:endParaRPr lang="el-GR" altLang="el-GR" dirty="0" smtClean="0"/>
          </a:p>
          <a:p>
            <a:pPr eaLnBrk="1" hangingPunct="1">
              <a:lnSpc>
                <a:spcPct val="150000"/>
              </a:lnSpc>
            </a:pPr>
            <a:r>
              <a:rPr lang="el-GR" altLang="el-GR" dirty="0" smtClean="0"/>
              <a:t>Λιποδιαλυτή</a:t>
            </a:r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Χρωστική ύλη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03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late1">
  <a:themeElements>
    <a:clrScheme name="Προσαρμοσμένο 1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10">
  <a:themeElements>
    <a:clrScheme name="Προσαρμοσμένο 1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temlate1</Template>
  <TotalTime>239</TotalTime>
  <Words>1897</Words>
  <Application>Microsoft Office PowerPoint</Application>
  <PresentationFormat>Προβολή στην οθόνη (4:3)</PresentationFormat>
  <Paragraphs>361</Paragraphs>
  <Slides>52</Slides>
  <Notes>48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52</vt:i4>
      </vt:variant>
    </vt:vector>
  </HeadingPairs>
  <TitlesOfParts>
    <vt:vector size="56" baseType="lpstr">
      <vt:lpstr>temlate1</vt:lpstr>
      <vt:lpstr>OC_template_10</vt:lpstr>
      <vt:lpstr>CS ChemDraw Drawing</vt:lpstr>
      <vt:lpstr>ChemDraw.Document.6.0</vt:lpstr>
      <vt:lpstr>Κοσμητολογία Ι - Θ</vt:lpstr>
      <vt:lpstr>Χρώμα 1/3</vt:lpstr>
      <vt:lpstr>Χρώμα 2/3</vt:lpstr>
      <vt:lpstr>Χρώμα 3/3</vt:lpstr>
      <vt:lpstr>Χρωμοφόρες-αυξόχρωμες ομάδες 1/2</vt:lpstr>
      <vt:lpstr>Χρωμοφόρες-αυξόχρωμες ομάδες 2/2</vt:lpstr>
      <vt:lpstr>Πιγμέντα Έγχρωμα ή άσπρα, οργανικά ή ανόργανα</vt:lpstr>
      <vt:lpstr>Μαργαρώδες πιγμέντο</vt:lpstr>
      <vt:lpstr>Χρωστική ύλη</vt:lpstr>
      <vt:lpstr>Λάκες 1/2</vt:lpstr>
      <vt:lpstr>Λάκες 2/2</vt:lpstr>
      <vt:lpstr>Kατάλογος χρωμάτων (No CI)</vt:lpstr>
      <vt:lpstr>Νομοθεσία χρωμάτων</vt:lpstr>
      <vt:lpstr>Κατάλογος Ε.Ε-Ελλάδα</vt:lpstr>
      <vt:lpstr>Κατηγοριοποίηση χρωμάτων</vt:lpstr>
      <vt:lpstr>Αζωχρώματα Μη σουλφωμένα ή σουλφωμένα</vt:lpstr>
      <vt:lpstr>Παρασκευή αζοχρωμάτων</vt:lpstr>
      <vt:lpstr>Χρώματα τριφαινυλομεθανίου Σουλφονικά παράγωγα  Ευαίσθητα στο φώς και τα αλκάλια</vt:lpstr>
      <vt:lpstr>Χρώματα ξανθενίου Βρωμιομένα παράγωγα φλουορεσκεϊνης = βρωμοξέα-κραγιόν</vt:lpstr>
      <vt:lpstr>Χρώματα ξανθενίου</vt:lpstr>
      <vt:lpstr> Χρώματα κινολίνης σταθερότητα στο φως (σαμπουάν, σαπούνια) Κίτρινα της κινολίνης</vt:lpstr>
      <vt:lpstr>Χρώματα ανθρακινόνης Bαφές μαλλιών</vt:lpstr>
      <vt:lpstr>Χρώματα ανθρακινόνης</vt:lpstr>
      <vt:lpstr>Χρώματα ινδικού</vt:lpstr>
      <vt:lpstr>Χρώματα π-τολουενοδιαμίνης</vt:lpstr>
      <vt:lpstr>Κυρίως χρωστική+συζευκτικό αντιδραστήριο</vt:lpstr>
      <vt:lpstr>Οξείδωση της π-τολουενοδιαμίνης (Ι) προς την π-βενζοκινοδιιμίνη (ΙΙ), αντίδραση  της ΙΙ με τη μ-φαινυλενοδιαμίνη (ΙΙΙ) για το σχηματισμό δικυκλικής ένωσης ΙV και οξείδωση της IVπρος την V </vt:lpstr>
      <vt:lpstr>Φυσικά χρώματα Φυτικής ή ζωϊκής προέλευσης</vt:lpstr>
      <vt:lpstr>Φυσικά χρώματα 1/3</vt:lpstr>
      <vt:lpstr>Χλωροφύλλη</vt:lpstr>
      <vt:lpstr>Φυσικά χρώματα 2/3</vt:lpstr>
      <vt:lpstr>Φυσικά χρώματα 3/3</vt:lpstr>
      <vt:lpstr>Γουανίνη</vt:lpstr>
      <vt:lpstr>Γουανίνη - Υποξανθίνη</vt:lpstr>
      <vt:lpstr>Ανόργανα χρώματα 1/5</vt:lpstr>
      <vt:lpstr>Ανόργανα χρώματα 2/5</vt:lpstr>
      <vt:lpstr>Ανόργανα χρώματα 3/5</vt:lpstr>
      <vt:lpstr>Ανόργανα χρώματα 4/5</vt:lpstr>
      <vt:lpstr>Διοξείδιο του τιτανίου (ΤiΟ2) 1/2</vt:lpstr>
      <vt:lpstr>Διοξείδιο του τιτανίου (ΤiΟ2) 2/2</vt:lpstr>
      <vt:lpstr>Οξείδιο του ψευδαργύρου (ZnO)</vt:lpstr>
      <vt:lpstr>Αλούμινα (Αl2Ο3)</vt:lpstr>
      <vt:lpstr>Ιριδίζοντα πιγμέντα</vt:lpstr>
      <vt:lpstr>Μαρμαρυγίας ή μίκα επιστρωμένο με οξείδια μετάλλων</vt:lpstr>
      <vt:lpstr>Οξυχλωριούχο βισμούθιο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 - Θ</dc:title>
  <dc:creator>opencourses@teiath.gr</dc:creator>
  <cp:lastModifiedBy>fkaram2</cp:lastModifiedBy>
  <cp:revision>98</cp:revision>
  <dcterms:created xsi:type="dcterms:W3CDTF">2014-11-17T10:30:06Z</dcterms:created>
  <dcterms:modified xsi:type="dcterms:W3CDTF">2015-10-01T07:11:41Z</dcterms:modified>
</cp:coreProperties>
</file>