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57" r:id="rId11"/>
    <p:sldId id="262" r:id="rId12"/>
    <p:sldId id="264" r:id="rId13"/>
    <p:sldId id="274" r:id="rId14"/>
    <p:sldId id="275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57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8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53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53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FC28D5-B760-42AD-9207-4E1079F3B8C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7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373616" cy="9087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15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896544"/>
          </a:xfr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spcBef>
                <a:spcPts val="1200"/>
              </a:spcBef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rgbClr val="215678"/>
              </a:buClr>
              <a:buSzPct val="70000"/>
              <a:buFont typeface="Wingdings" panose="05000000000000000000" pitchFamily="2" charset="2"/>
              <a:buChar char="¢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215678"/>
              </a:buClr>
              <a:buFont typeface="Courier New" panose="02070309020205020404" pitchFamily="49" charset="0"/>
              <a:buChar char="o"/>
              <a:defRPr sz="2400"/>
            </a:lvl3pPr>
            <a:lvl4pPr marL="1600200" indent="-228600">
              <a:buClr>
                <a:srgbClr val="215678"/>
              </a:buClr>
              <a:buFont typeface="Courier New" panose="02070309020205020404" pitchFamily="49" charset="0"/>
              <a:buChar char="o"/>
              <a:defRPr sz="2400"/>
            </a:lvl4pPr>
            <a:lvl5pPr marL="2057400" indent="-228600">
              <a:buClr>
                <a:srgbClr val="215678"/>
              </a:buClr>
              <a:buFont typeface="Courier New" panose="02070309020205020404" pitchFamily="49" charset="0"/>
              <a:buChar char="o"/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25ECC7-6654-4C96-AD3E-7F8A9DB19A3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95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21CD9F-033A-47DC-96FF-D38BCE2EE3F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3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E14AF-2800-47CC-A443-D2119CD3A5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2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74048-D57A-499D-A47C-274C7E34AB5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0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CC665-3C70-4E6A-BE38-0714EBAE959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2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CB30F-D719-4C33-8428-3ED5A1C754C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CAAE31-39AB-4634-8A5F-8968F01A3F4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5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E7CAD-B0B7-4C17-A4AD-3942342F28B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6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118BF7-0DA0-4CD9-B3D8-40B36D677B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4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ίνακα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FB3F1B-B55D-4515-A79C-5CBCBCDC3FD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35CFDC-02F7-41F3-BA56-0E91B6DE6F01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E37A65-9DD5-44C6-B4B3-9BD2E22A5E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77FDB0-1B53-4732-BE82-E3ACA24D7F6F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20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6A12D8-B346-44DC-8101-99A6B0E398B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7D5079-A895-4AFE-8844-FE2BF2408FB8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21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989328-B0D8-4C2E-AAD8-AE7906354E3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2190A5-4E40-4D2A-9CD4-081F90F081EA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62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DFEBD5-A2BE-4A79-841F-3574AEFD080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06EB12-CBBC-411D-8100-B09591E328D1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6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BE90D4-1C32-4465-B1A5-A2C50909728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0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hyperlink" Target="http://chemwiki.ucdavis.edu/Physical_Chemistry/Kinetics/Modeling_Reaction_Kinetics/Temperature_Dependence_of_Reaction_Rates/The_Arrhenius_Law/Arrhenius_Equation" TargetMode="External"/><Relationship Id="rId7" Type="http://schemas.openxmlformats.org/officeDocument/2006/relationships/hyperlink" Target="http://chemwiki.ucdavis.edu/Physical_Chemistry/Acids_and_Bases/Acid/Lewis_Concept_of_Acids_and_Bas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hyperlink" Target="http://chemwiki.ucdavis.edu/Physical_Chemistry/Acids_and_Bases/Acid/Bronsted_Concept_of_Acids_and_Bases" TargetMode="Externa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Henderson%E2%80%93Hasselbalch_equation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nc-sa/3.0/us/" TargetMode="External"/><Relationship Id="rId4" Type="http://schemas.openxmlformats.org/officeDocument/2006/relationships/hyperlink" Target="http://chemwiki.ucdavis.edu/Organic_Chemistry/Carboxylic_Acids/Properties_of_Carboxylic_Acids/Physical_Properties_of_Carboxylic_Acid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Haltopub" TargetMode="External"/><Relationship Id="rId5" Type="http://schemas.openxmlformats.org/officeDocument/2006/relationships/hyperlink" Target="http://commons.wikimedia.org/wiki/File:Indicateur_chou_rouge.jpg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Drdoht" TargetMode="External"/><Relationship Id="rId4" Type="http://schemas.openxmlformats.org/officeDocument/2006/relationships/hyperlink" Target="Cyanidin%20-%20Farbstoff%20pH-Abhaengigke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nthocyanidin_with_number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Ras6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Οργανική Χημεία - Θ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 lvl="0"/>
            <a:r>
              <a:rPr lang="el-GR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Ενότητα </a:t>
            </a:r>
            <a:r>
              <a:rPr lang="en-US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l-GR" sz="2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ξέα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και Βάσεις</a:t>
            </a:r>
            <a:endParaRPr lang="en-US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Δρ. 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Βασίλης </a:t>
            </a:r>
            <a:r>
              <a:rPr lang="el-GR" sz="2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Ντουρτόγλου</a:t>
            </a:r>
            <a:endParaRPr lang="el-GR" sz="22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Τμήμα Οινολογίας &amp; Τεχνολογίας Ποτών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 2014. 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. «Οργανική Χημεία – Θ . Ενότητα 4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n-US" sz="2000" dirty="0"/>
              <a:t>O</a:t>
            </a:r>
            <a:r>
              <a:rPr lang="el-GR" sz="2000" dirty="0" err="1"/>
              <a:t>ξέα</a:t>
            </a:r>
            <a:r>
              <a:rPr lang="el-GR" sz="2000" dirty="0"/>
              <a:t> και Βάσεις».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2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Οξέα και Βάσεις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196752"/>
            <a:ext cx="2808312" cy="576064"/>
          </a:xfrm>
        </p:spPr>
        <p:txBody>
          <a:bodyPr>
            <a:normAutofit/>
          </a:bodyPr>
          <a:lstStyle/>
          <a:p>
            <a:r>
              <a:rPr lang="en-US" b="1" dirty="0" smtClean="0">
                <a:hlinkClick r:id="rId3"/>
              </a:rPr>
              <a:t>Arrhenius</a:t>
            </a:r>
            <a:endParaRPr lang="el-GR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63" y="2018462"/>
            <a:ext cx="384873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περιεχομένου 3"/>
          <p:cNvSpPr>
            <a:spLocks noGrp="1"/>
          </p:cNvSpPr>
          <p:nvPr>
            <p:ph sz="quarter" idx="4294967295"/>
          </p:nvPr>
        </p:nvSpPr>
        <p:spPr>
          <a:xfrm>
            <a:off x="4716016" y="1196752"/>
            <a:ext cx="4038600" cy="742298"/>
          </a:xfrm>
        </p:spPr>
        <p:txBody>
          <a:bodyPr/>
          <a:lstStyle/>
          <a:p>
            <a:pPr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Br</a:t>
            </a:r>
            <a:r>
              <a:rPr lang="el-G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ø</a:t>
            </a:r>
            <a:r>
              <a:rPr lang="en-GB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nsted</a:t>
            </a:r>
            <a:r>
              <a:rPr lang="el-G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 - </a:t>
            </a:r>
            <a:r>
              <a:rPr lang="en-GB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Lowry</a:t>
            </a:r>
            <a:endParaRPr lang="el-G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5802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περιεχομένου 4"/>
          <p:cNvSpPr>
            <a:spLocks noGrp="1"/>
          </p:cNvSpPr>
          <p:nvPr>
            <p:ph sz="quarter" idx="4294967295"/>
          </p:nvPr>
        </p:nvSpPr>
        <p:spPr>
          <a:xfrm>
            <a:off x="539552" y="3284984"/>
            <a:ext cx="4038600" cy="648072"/>
          </a:xfrm>
        </p:spPr>
        <p:txBody>
          <a:bodyPr>
            <a:normAutofit/>
          </a:bodyPr>
          <a:lstStyle/>
          <a:p>
            <a:pPr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L</a:t>
            </a: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ewis</a:t>
            </a:r>
            <a:endParaRPr lang="el-G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13562" y="3968188"/>
            <a:ext cx="5085128" cy="2197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Οξύ </a:t>
            </a:r>
            <a:r>
              <a:rPr lang="el-GR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Lewis</a:t>
            </a:r>
            <a:r>
              <a:rPr lang="el-GR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ένα είδος που </a:t>
            </a:r>
            <a:r>
              <a:rPr lang="el-GR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δέχεται ένα  </a:t>
            </a:r>
            <a:r>
              <a:rPr lang="el-GR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ζεύγος ηλεκτρονίων (δηλαδή, </a:t>
            </a:r>
            <a:r>
              <a:rPr lang="el-GR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ηλεκτρονιόφιλιο</a:t>
            </a:r>
            <a:r>
              <a:rPr lang="el-GR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και </a:t>
            </a:r>
            <a:r>
              <a:rPr lang="el-GR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έχει κενά </a:t>
            </a:r>
            <a:r>
              <a:rPr lang="el-GR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τροχιακά </a:t>
            </a:r>
          </a:p>
          <a:p>
            <a:pPr algn="ctr"/>
            <a:r>
              <a:rPr lang="el-GR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Βάση </a:t>
            </a:r>
            <a:r>
              <a:rPr lang="el-GR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Lewis</a:t>
            </a:r>
            <a:r>
              <a:rPr lang="el-GR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ένα είδος που δωρίζει ένα ζεύγος ηλεκτρονίων (δηλαδή, ένα </a:t>
            </a:r>
            <a:r>
              <a:rPr lang="el-GR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πυρηνόφιλο</a:t>
            </a:r>
            <a:r>
              <a:rPr lang="el-GR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l-GR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δηλαδή </a:t>
            </a:r>
            <a:r>
              <a:rPr lang="el-GR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έχει </a:t>
            </a:r>
            <a:r>
              <a:rPr lang="el-GR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ένα μονήρες ζεύγος ηλεκτρονίων</a:t>
            </a:r>
            <a:endParaRPr lang="el-GR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9942" y="5761191"/>
            <a:ext cx="1988362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21567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1C41B6"/>
                </a:solidFill>
              </a:rPr>
              <a:t>Βάση</a:t>
            </a:r>
          </a:p>
          <a:p>
            <a:r>
              <a:rPr lang="el-GR" b="1" dirty="0" smtClean="0">
                <a:solidFill>
                  <a:srgbClr val="C00000"/>
                </a:solidFill>
              </a:rPr>
              <a:t>                        Οξύ</a:t>
            </a:r>
          </a:p>
        </p:txBody>
      </p:sp>
      <p:pic>
        <p:nvPicPr>
          <p:cNvPr id="1026" name="Picture 2" descr="http://www.mikeblaber.org/oldwine/chm1046/notes/AcidBase/Lewis/Image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8690" y="3933056"/>
            <a:ext cx="33337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Θεωρία </a:t>
            </a:r>
            <a:r>
              <a:rPr lang="en-US" dirty="0" err="1"/>
              <a:t>Brønsted</a:t>
            </a:r>
            <a:r>
              <a:rPr lang="en-US" dirty="0"/>
              <a:t> - Lowry </a:t>
            </a:r>
            <a:endParaRPr lang="el-GR" dirty="0"/>
          </a:p>
        </p:txBody>
      </p:sp>
      <p:grpSp>
        <p:nvGrpSpPr>
          <p:cNvPr id="6" name="Ομάδα 5"/>
          <p:cNvGrpSpPr/>
          <p:nvPr/>
        </p:nvGrpSpPr>
        <p:grpSpPr>
          <a:xfrm>
            <a:off x="2123728" y="1827695"/>
            <a:ext cx="4369209" cy="880295"/>
            <a:chOff x="2298836" y="2489347"/>
            <a:chExt cx="4369209" cy="880295"/>
          </a:xfrm>
        </p:grpSpPr>
        <p:sp>
          <p:nvSpPr>
            <p:cNvPr id="58388" name="Rectangle 20"/>
            <p:cNvSpPr>
              <a:spLocks noChangeArrowheads="1"/>
            </p:cNvSpPr>
            <p:nvPr/>
          </p:nvSpPr>
          <p:spPr bwMode="auto">
            <a:xfrm>
              <a:off x="2314839" y="2969532"/>
              <a:ext cx="197560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el-GR" sz="2000" b="1" dirty="0">
                  <a:solidFill>
                    <a:srgbClr val="C00000"/>
                  </a:solidFill>
                  <a:latin typeface="Calibri"/>
                </a:rPr>
                <a:t>οξύ 1</a:t>
              </a:r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)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 (</a:t>
              </a:r>
              <a:r>
                <a:rPr lang="el-GR" sz="2000" dirty="0">
                  <a:solidFill>
                    <a:srgbClr val="1C41B6"/>
                  </a:solidFill>
                  <a:latin typeface="Calibri"/>
                </a:rPr>
                <a:t>βάση 1</a:t>
              </a:r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) </a:t>
              </a:r>
            </a:p>
          </p:txBody>
        </p:sp>
        <p:sp>
          <p:nvSpPr>
            <p:cNvPr id="58389" name="Rectangle 21"/>
            <p:cNvSpPr>
              <a:spLocks noChangeArrowheads="1"/>
            </p:cNvSpPr>
            <p:nvPr/>
          </p:nvSpPr>
          <p:spPr bwMode="auto">
            <a:xfrm>
              <a:off x="4534584" y="2969532"/>
              <a:ext cx="199041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el-GR" sz="2000" b="1" dirty="0">
                  <a:solidFill>
                    <a:srgbClr val="1C41B6"/>
                  </a:solidFill>
                  <a:latin typeface="Calibri"/>
                </a:rPr>
                <a:t>βάση 2</a:t>
              </a:r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)  </a:t>
              </a:r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el-GR" sz="2000" b="1" dirty="0">
                  <a:solidFill>
                    <a:srgbClr val="C00000"/>
                  </a:solidFill>
                  <a:latin typeface="Calibri"/>
                </a:rPr>
                <a:t>οξύ 2</a:t>
              </a:r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)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298836" y="2489347"/>
                  <a:ext cx="4369209" cy="532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𝐇</m:t>
                        </m:r>
                        <m:r>
                          <a:rPr lang="en-US" sz="2000" b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𝐀</m:t>
                        </m:r>
                        <m:r>
                          <a:rPr lang="en-US" sz="2000" b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+ </m:t>
                        </m:r>
                        <m:r>
                          <a:rPr lang="en-US" sz="2000" b="1" smtClean="0">
                            <a:solidFill>
                              <a:srgbClr val="1C41B6"/>
                            </a:solidFill>
                            <a:latin typeface="Cambria Math"/>
                          </a:rPr>
                          <m:t>𝐁</m:t>
                        </m:r>
                        <m:r>
                          <a:rPr lang="en-US" sz="2000" b="1" smtClean="0">
                            <a:solidFill>
                              <a:srgbClr val="1C41B6"/>
                            </a:solidFill>
                            <a:latin typeface="Cambria Math"/>
                          </a:rPr>
                          <m:t>: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1C41B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smtClean="0">
                                <a:solidFill>
                                  <a:srgbClr val="1C41B6"/>
                                </a:solidFill>
                                <a:latin typeface="Cambria Math"/>
                              </a:rPr>
                              <m:t>−</m:t>
                            </m:r>
                          </m:e>
                        </m:d>
                        <m:r>
                          <a:rPr lang="en-US" sz="2000" b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groupChr>
                          <m:groupChrPr>
                            <m:chr m:val="⇔"/>
                            <m:vertJc m:val="bot"/>
                            <m:ctrlPr>
                              <a:rPr lang="en-US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groupChrPr>
                          <m:e/>
                        </m:groupChr>
                        <m:r>
                          <a:rPr lang="en-US" sz="2000" b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smtClean="0">
                            <a:solidFill>
                              <a:srgbClr val="1C41B6"/>
                            </a:solidFill>
                            <a:latin typeface="Cambria Math"/>
                          </a:rPr>
                          <m:t>𝐀</m:t>
                        </m:r>
                        <m:r>
                          <a:rPr lang="en-US" sz="2000" b="1" smtClean="0">
                            <a:solidFill>
                              <a:srgbClr val="1C41B6"/>
                            </a:solidFill>
                            <a:latin typeface="Cambria Math"/>
                          </a:rPr>
                          <m:t>: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1C41B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smtClean="0">
                                <a:solidFill>
                                  <a:srgbClr val="1C41B6"/>
                                </a:solidFill>
                                <a:latin typeface="Cambria Math"/>
                              </a:rPr>
                              <m:t>−</m:t>
                            </m:r>
                          </m:e>
                        </m:d>
                        <m:r>
                          <a:rPr lang="en-US" sz="2000" b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+  </m:t>
                        </m:r>
                        <m:r>
                          <a:rPr lang="en-US" sz="2000" b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𝐁</m:t>
                        </m:r>
                        <m:r>
                          <a:rPr lang="en-US" sz="2000" b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𝐇</m:t>
                        </m:r>
                      </m:oMath>
                    </m:oMathPara>
                  </a14:m>
                  <a:endParaRPr lang="el-GR" sz="2000" b="1" dirty="0">
                    <a:solidFill>
                      <a:srgbClr val="C00000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836" y="2489347"/>
                  <a:ext cx="4369209" cy="53290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1560" y="3523437"/>
                <a:ext cx="4172296" cy="532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𝐇</m:t>
                      </m:r>
                      <m:r>
                        <a:rPr lang="en-US" sz="20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𝐀</m:t>
                      </m:r>
                      <m:r>
                        <a:rPr lang="en-US" sz="20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 +</m:t>
                      </m:r>
                      <m:r>
                        <a:rPr lang="en-US" sz="20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𝐇𝟐𝐎</m:t>
                      </m:r>
                      <m:r>
                        <a:rPr lang="en-US" sz="20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sz="20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en-US" sz="20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20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𝚮</m:t>
                      </m:r>
                      <m:r>
                        <a:rPr lang="el-GR" sz="2000" b="1" baseline="-25000" smtClean="0">
                          <a:solidFill>
                            <a:prstClr val="black"/>
                          </a:solidFill>
                          <a:latin typeface="Cambria Math"/>
                        </a:rPr>
                        <m:t>𝟑</m:t>
                      </m:r>
                      <m:r>
                        <a:rPr lang="el-GR" sz="20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𝚶</m:t>
                      </m:r>
                      <m:d>
                        <m:dPr>
                          <m:ctrlPr>
                            <a:rPr lang="el-GR" sz="2000" i="1" baseline="30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000" baseline="30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e>
                      </m:d>
                      <m:r>
                        <a:rPr lang="en-US" sz="20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+  </m:t>
                      </m:r>
                      <m:r>
                        <a:rPr lang="el-GR" sz="20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𝚨</m:t>
                      </m:r>
                      <m:r>
                        <a:rPr lang="el-GR" sz="20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:(−)</m:t>
                      </m:r>
                    </m:oMath>
                  </m:oMathPara>
                </a14:m>
                <a:endParaRPr lang="el-GR" sz="2000" b="1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523437"/>
                <a:ext cx="4172296" cy="5329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25292" y="3379745"/>
                <a:ext cx="2660921" cy="820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𝐊</m:t>
                          </m:r>
                        </m:e>
                        <m:sub>
                          <m:r>
                            <a:rPr lang="en-US" sz="22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𝐞𝐪</m:t>
                          </m:r>
                        </m:sub>
                      </m:sSub>
                      <m:r>
                        <a:rPr lang="el-GR" sz="22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2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2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l-GR" sz="2200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2200" b="1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𝐇</m:t>
                                      </m:r>
                                    </m:e>
                                    <m:sub>
                                      <m:r>
                                        <a:rPr lang="en-US" sz="2200" b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sub>
                                  </m:sSub>
                                  <m:r>
                                    <a:rPr lang="en-US" sz="2200" b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b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2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l-GR" sz="2200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𝐀</m:t>
                                  </m:r>
                                  <m:r>
                                    <a:rPr lang="en-US" sz="2200" b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: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b="1" smtClean="0">
                                  <a:solidFill>
                                    <a:srgbClr val="1C41B6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l-GR" sz="22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𝐇𝐀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l-GR" sz="22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2200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lang="en-US" sz="2200" b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200" b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𝐎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22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292" y="3379745"/>
                <a:ext cx="2660921" cy="8202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4865740"/>
                <a:ext cx="8405891" cy="632674"/>
              </a:xfrm>
              <a:prstGeom prst="rect">
                <a:avLst/>
              </a:prstGeom>
              <a:noFill/>
              <a:ln>
                <a:solidFill>
                  <a:srgbClr val="215678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hlinkClick r:id="rId6"/>
                  </a:rPr>
                  <a:t>Henderson–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hlinkClick r:id="rId6"/>
                  </a:rPr>
                  <a:t>Hasselbalch</a:t>
                </a:r>
                <a:r>
                  <a:rPr lang="en-US" sz="2200" b="1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hlinkClick r:id="rId6"/>
                  </a:rPr>
                  <a:t> 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hlinkClick r:id="rId6"/>
                  </a:rPr>
                  <a:t>equation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𝒑𝑲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/>
                      </a:rPr>
                      <m:t>𝒑𝑯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200" b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𝐥𝐨𝐠</m:t>
                        </m:r>
                      </m:fName>
                      <m:e>
                        <m:f>
                          <m:fPr>
                            <m:ctrlPr>
                              <a:rPr lang="en-US" sz="2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2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𝑯𝑨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2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200" b="1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en-US" sz="2200" b="1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US" sz="2200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865740"/>
                <a:ext cx="8405891" cy="632674"/>
              </a:xfrm>
              <a:prstGeom prst="rect">
                <a:avLst/>
              </a:prstGeom>
              <a:blipFill rotWithShape="1">
                <a:blip r:embed="rId7"/>
                <a:stretch>
                  <a:fillRect l="-797"/>
                </a:stretch>
              </a:blipFill>
              <a:ln>
                <a:solidFill>
                  <a:srgbClr val="215678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73616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Οξύτητα και επαγωγικά ηλεκτρονικά φαινόμενα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824536"/>
          </a:xfrm>
        </p:spPr>
        <p:txBody>
          <a:bodyPr>
            <a:normAutofit/>
          </a:bodyPr>
          <a:lstStyle/>
          <a:p>
            <a:r>
              <a:rPr lang="el-GR" dirty="0" smtClean="0"/>
              <a:t>Εάν στο γειτονικό άνθρακα (α) μιας καρβοξυλομάδας υπάρχει , ισχυρό ηλεκτοαρνητικό άτομο τότε τα  ηλεκτρόνια του δεσμού έλκονται από αυτό και συνεπώς εμφανίζεται θετικό φορτίο στον άνθρακα της καρβοξυλομάδας.</a:t>
            </a:r>
          </a:p>
          <a:p>
            <a:r>
              <a:rPr lang="el-GR" dirty="0" smtClean="0"/>
              <a:t>Η εμφάνιση του θετικού φορτίου ελαττώνει το αρνητικό φορτίο του οξυγόνου.</a:t>
            </a:r>
          </a:p>
          <a:p>
            <a:r>
              <a:rPr lang="el-GR" dirty="0" smtClean="0"/>
              <a:t>Ασθενέστερη πρόσδεση του υδρογόνου πάνω στο υδροξύλιο της </a:t>
            </a:r>
            <a:r>
              <a:rPr lang="el-GR" dirty="0" err="1" smtClean="0"/>
              <a:t>καρβοξυλομάδας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Άρα μετατόπιση της ισορροπίας δεξιά και συνεπώς </a:t>
            </a:r>
            <a:r>
              <a:rPr lang="el-GR" dirty="0"/>
              <a:t>α</a:t>
            </a:r>
            <a:r>
              <a:rPr lang="el-GR" dirty="0" smtClean="0"/>
              <a:t>ύξηση της οξύτητας.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Οξύτητα</a:t>
            </a:r>
          </a:p>
        </p:txBody>
      </p:sp>
      <p:graphicFrame>
        <p:nvGraphicFramePr>
          <p:cNvPr id="245012" name="Group 27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659748"/>
              </p:ext>
            </p:extLst>
          </p:nvPr>
        </p:nvGraphicFramePr>
        <p:xfrm>
          <a:off x="25194" y="2658886"/>
          <a:ext cx="5646592" cy="4165070"/>
        </p:xfrm>
        <a:graphic>
          <a:graphicData uri="http://schemas.openxmlformats.org/drawingml/2006/table">
            <a:tbl>
              <a:tblPr firstRow="1"/>
              <a:tblGrid>
                <a:gridCol w="1581590"/>
                <a:gridCol w="878962"/>
                <a:gridCol w="2307078"/>
                <a:gridCol w="878962"/>
              </a:tblGrid>
              <a:tr h="4675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Ένωση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pK</a:t>
                      </a:r>
                      <a:r>
                        <a:rPr kumimoji="0" lang="el-GR" sz="20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Ένωση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pK</a:t>
                      </a:r>
                      <a:r>
                        <a:rPr kumimoji="0" lang="el-GR" sz="20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75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HCO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3.75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4.82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5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4.74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ClCH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4.53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0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FCH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2.65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CHClCH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4.05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5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2.85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CHClCO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2.89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5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BrCH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2.90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4.20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58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3.10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p-O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NC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3.45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58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CCO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0.77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p-CH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OC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4.45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275" marR="1862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5005" name="Picture 269" descr="acbsKeq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800" y="1052736"/>
            <a:ext cx="5763166" cy="719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009" name="Picture 273" descr="acbspK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800" y="1844824"/>
            <a:ext cx="5760640" cy="8065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6660232" y="2833250"/>
            <a:ext cx="2304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chemwiki.ucdavis.edu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με 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BY-NC-SA 3.0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US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4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Οι  </a:t>
            </a:r>
            <a:r>
              <a:rPr lang="el-GR" dirty="0" smtClean="0"/>
              <a:t>Ανθοκυάνες </a:t>
            </a:r>
            <a:r>
              <a:rPr lang="el-GR" dirty="0"/>
              <a:t>σαν </a:t>
            </a:r>
            <a:r>
              <a:rPr lang="el-GR" dirty="0" smtClean="0"/>
              <a:t>οξέα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55320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File:Indicateur chou rou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4" y="4066349"/>
            <a:ext cx="3598657" cy="2181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9" name="Rectangle 6"/>
          <p:cNvSpPr/>
          <p:nvPr/>
        </p:nvSpPr>
        <p:spPr>
          <a:xfrm>
            <a:off x="827583" y="6396335"/>
            <a:ext cx="2952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Indicateur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/>
              </a:rPr>
              <a:t>chou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rouge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6" tooltip="User:Haltopub"/>
              </a:rPr>
              <a:t>Haltopub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Οι  </a:t>
            </a:r>
            <a:r>
              <a:rPr lang="el-GR" dirty="0" smtClean="0"/>
              <a:t>Ανθοκυάνες </a:t>
            </a:r>
            <a:r>
              <a:rPr lang="el-GR" dirty="0"/>
              <a:t>σαν </a:t>
            </a:r>
            <a:r>
              <a:rPr lang="el-GR" dirty="0" smtClean="0"/>
              <a:t>οξέα </a:t>
            </a:r>
            <a:r>
              <a:rPr lang="en-US" sz="3000" b="0" dirty="0"/>
              <a:t>2</a:t>
            </a:r>
            <a:r>
              <a:rPr lang="en-US" sz="3000" b="0" dirty="0" smtClean="0"/>
              <a:t>/2</a:t>
            </a:r>
            <a:endParaRPr lang="el-GR" sz="3000" b="0" dirty="0"/>
          </a:p>
        </p:txBody>
      </p:sp>
      <p:pic>
        <p:nvPicPr>
          <p:cNvPr id="6146" name="Picture 2" descr="File:Cyanidin - Farbstoff pH-Abhaengigke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152524"/>
            <a:ext cx="501967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/>
          <p:nvPr/>
        </p:nvSpPr>
        <p:spPr>
          <a:xfrm rot="16200000">
            <a:off x="5990964" y="3594212"/>
            <a:ext cx="2952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action="ppaction://hlinkfile"/>
              </a:rPr>
              <a:t>Cyanidin -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 action="ppaction://hlinkfile"/>
              </a:rPr>
              <a:t>Farbstoff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action="ppaction://hlinkfile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 action="ppaction://hlinkfile"/>
              </a:rPr>
              <a:t>pH-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4" action="ppaction://hlinkfile"/>
              </a:rPr>
              <a:t>Abhaengigkeit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Drdoht"/>
              </a:rPr>
              <a:t>Drdoht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Αρίθμηση και χαρακτηρισμός των </a:t>
            </a:r>
            <a:r>
              <a:rPr lang="el-GR" dirty="0" err="1" smtClean="0"/>
              <a:t>ανθοκυανών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δακτύλιοι Α,Β,</a:t>
            </a:r>
            <a:r>
              <a:rPr lang="en-US" dirty="0" smtClean="0"/>
              <a:t>C, </a:t>
            </a:r>
            <a:r>
              <a:rPr lang="el-GR" dirty="0" smtClean="0"/>
              <a:t>οι θέσεις 1,2,3,4,… οι υποκατάστατες </a:t>
            </a:r>
            <a:r>
              <a:rPr lang="en-US" dirty="0" smtClean="0"/>
              <a:t>R</a:t>
            </a:r>
            <a:r>
              <a:rPr lang="en-US" baseline="30000" dirty="0" smtClean="0"/>
              <a:t>1</a:t>
            </a:r>
            <a:endParaRPr lang="el-GR" baseline="30000" dirty="0"/>
          </a:p>
        </p:txBody>
      </p:sp>
      <p:pic>
        <p:nvPicPr>
          <p:cNvPr id="10242" name="Picture 2" descr="http://upload.wikimedia.org/wikipedia/commons/c/cd/Anthocyanidin_with_number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215684"/>
            <a:ext cx="5400600" cy="387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239852" y="6352980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Anthocyanidin with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numbers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Ras67"/>
              </a:rPr>
              <a:t>Ras67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EAE8-0EED-4907-824D-79100ED9B473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">
  <a:themeElements>
    <a:clrScheme name="Προσαρμοσμένο 1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OC_template_final</Template>
  <TotalTime>39</TotalTime>
  <Words>910</Words>
  <Application>Microsoft Office PowerPoint</Application>
  <PresentationFormat>Προβολή στην οθόνη (4:3)</PresentationFormat>
  <Paragraphs>139</Paragraphs>
  <Slides>15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OC_template_final</vt:lpstr>
      <vt:lpstr>OC_template</vt:lpstr>
      <vt:lpstr>Οργανική Χημεία - Θ</vt:lpstr>
      <vt:lpstr>Οξέα και Βάσεις</vt:lpstr>
      <vt:lpstr>Θεωρία Brønsted - Lowry </vt:lpstr>
      <vt:lpstr>Οξύτητα και επαγωγικά ηλεκτρονικά φαινόμενα</vt:lpstr>
      <vt:lpstr>Οξύτητα</vt:lpstr>
      <vt:lpstr> Οι  Ανθοκυάνες σαν οξέα 1/2</vt:lpstr>
      <vt:lpstr> Οι  Ανθοκυάνες σαν οξέα 2/2</vt:lpstr>
      <vt:lpstr>Αρίθμηση και χαρακτηρισμός των ανθοκυανών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Οργανική Χημεία - Θ</dc:title>
  <dc:creator>opencourses@teiath.gr</dc:creator>
  <cp:lastModifiedBy>fkaram2</cp:lastModifiedBy>
  <cp:revision>8</cp:revision>
  <dcterms:created xsi:type="dcterms:W3CDTF">2014-09-25T06:30:45Z</dcterms:created>
  <dcterms:modified xsi:type="dcterms:W3CDTF">2015-02-13T14:05:46Z</dcterms:modified>
</cp:coreProperties>
</file>