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7"/>
  </p:notesMasterIdLst>
  <p:handoutMasterIdLst>
    <p:handoutMasterId r:id="rId28"/>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1" r:id="rId23"/>
    <p:sldId id="282" r:id="rId24"/>
    <p:sldId id="279" r:id="rId25"/>
    <p:sldId id="280"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70" autoAdjust="0"/>
  </p:normalViewPr>
  <p:slideViewPr>
    <p:cSldViewPr>
      <p:cViewPr varScale="1">
        <p:scale>
          <a:sx n="107" d="100"/>
          <a:sy n="107" d="100"/>
        </p:scale>
        <p:origin x="-163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9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a:p>
        </p:txBody>
      </p:sp>
    </p:spTree>
    <p:extLst>
      <p:ext uri="{BB962C8B-B14F-4D97-AF65-F5344CB8AC3E}">
        <p14:creationId xmlns:p14="http://schemas.microsoft.com/office/powerpoint/2010/main" val="210634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Προγραμματισμός &amp; Εφαρμογές Η/Υ (Θ)</a:t>
            </a:r>
            <a:endParaRPr lang="el-GR" b="1" dirty="0">
              <a:solidFill>
                <a:schemeClr val="tx1"/>
              </a:solidFill>
              <a:latin typeface="+mn-lt"/>
            </a:endParaRPr>
          </a:p>
        </p:txBody>
      </p:sp>
      <p:sp>
        <p:nvSpPr>
          <p:cNvPr id="3" name="Υπότιτλος 2"/>
          <p:cNvSpPr>
            <a:spLocks noGrp="1"/>
          </p:cNvSpPr>
          <p:nvPr>
            <p:ph type="subTitle" idx="1"/>
          </p:nvPr>
        </p:nvSpPr>
        <p:spPr>
          <a:xfrm>
            <a:off x="0" y="3096542"/>
            <a:ext cx="9144000" cy="2204665"/>
          </a:xfrm>
        </p:spPr>
        <p:txBody>
          <a:bodyPr>
            <a:normAutofit fontScale="62500" lnSpcReduction="20000"/>
          </a:bodyPr>
          <a:lstStyle/>
          <a:p>
            <a:r>
              <a:rPr lang="el-GR" sz="4500" b="1" dirty="0" smtClean="0"/>
              <a:t>Ενότητα 8</a:t>
            </a:r>
            <a:r>
              <a:rPr lang="el-GR" sz="4500" dirty="0" smtClean="0"/>
              <a:t>:</a:t>
            </a:r>
            <a:r>
              <a:rPr lang="en-US" sz="4500" dirty="0" smtClean="0"/>
              <a:t> </a:t>
            </a:r>
            <a:r>
              <a:rPr lang="el-GR" sz="4500" dirty="0"/>
              <a:t>Εισαγωγή στο Περιβάλλον Προγραμματισμού </a:t>
            </a:r>
            <a:r>
              <a:rPr lang="el-GR" sz="4500" dirty="0" err="1"/>
              <a:t>MatLab</a:t>
            </a:r>
            <a:r>
              <a:rPr lang="el-GR" sz="4500" dirty="0"/>
              <a:t> </a:t>
            </a:r>
            <a:r>
              <a:rPr lang="el-GR" sz="4500" dirty="0" smtClean="0"/>
              <a:t>(Μέρος 1</a:t>
            </a:r>
            <a:r>
              <a:rPr lang="el-GR" sz="4500" baseline="30000" dirty="0" smtClean="0"/>
              <a:t>ο</a:t>
            </a:r>
            <a:r>
              <a:rPr lang="el-GR" sz="4500" dirty="0" smtClean="0"/>
              <a:t>)</a:t>
            </a:r>
            <a:endParaRPr lang="el-GR" sz="4500" dirty="0"/>
          </a:p>
          <a:p>
            <a:endParaRPr lang="en-US" dirty="0" smtClean="0"/>
          </a:p>
          <a:p>
            <a:r>
              <a:rPr lang="el-GR" sz="3800" dirty="0"/>
              <a:t>Δρ. Β.Χ. </a:t>
            </a:r>
            <a:r>
              <a:rPr lang="el-GR" sz="3800" smtClean="0"/>
              <a:t>Μούσας, </a:t>
            </a:r>
            <a:r>
              <a:rPr lang="el-GR" sz="3800" dirty="0"/>
              <a:t>Αναπληρωτής Καθηγητής</a:t>
            </a:r>
          </a:p>
          <a:p>
            <a:r>
              <a:rPr lang="el-GR" sz="3800" dirty="0"/>
              <a:t>Τμήμα Πολιτικών Μηχανικών Τ.Ε. και Μηχανικών Τοπογραφίας </a:t>
            </a:r>
          </a:p>
          <a:p>
            <a:r>
              <a:rPr lang="el-GR" sz="3800" dirty="0"/>
              <a:t>&amp; </a:t>
            </a:r>
            <a:r>
              <a:rPr lang="el-GR" sz="3800" dirty="0" err="1"/>
              <a:t>Γεωπληροφορικής</a:t>
            </a:r>
            <a:r>
              <a:rPr lang="el-GR" sz="3800" dirty="0"/>
              <a:t> Τ.Ε.</a:t>
            </a: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216634752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Τα Παράθυρα του </a:t>
            </a:r>
            <a:r>
              <a:rPr lang="en-US" sz="4400" dirty="0">
                <a:solidFill>
                  <a:srgbClr val="084077"/>
                </a:solidFill>
              </a:rPr>
              <a:t>MATLAB</a:t>
            </a:r>
            <a:r>
              <a:rPr lang="el-GR" sz="4400" dirty="0">
                <a:solidFill>
                  <a:srgbClr val="084077"/>
                </a:solidFill>
              </a:rPr>
              <a:t/>
            </a:r>
            <a:br>
              <a:rPr lang="el-GR" sz="4400" dirty="0">
                <a:solidFill>
                  <a:srgbClr val="084077"/>
                </a:solidFill>
              </a:rPr>
            </a:br>
            <a:r>
              <a:rPr lang="el-GR" sz="3600" b="0" dirty="0" smtClean="0">
                <a:solidFill>
                  <a:srgbClr val="084077"/>
                </a:solidFill>
              </a:rPr>
              <a:t>(5 </a:t>
            </a:r>
            <a:r>
              <a:rPr lang="el-GR" sz="3600" b="0" dirty="0">
                <a:solidFill>
                  <a:srgbClr val="084077"/>
                </a:solidFill>
              </a:rPr>
              <a:t>από </a:t>
            </a:r>
            <a:r>
              <a:rPr lang="el-GR" sz="3600" b="0" dirty="0" smtClean="0">
                <a:solidFill>
                  <a:srgbClr val="084077"/>
                </a:solidFill>
              </a:rPr>
              <a:t>5)</a:t>
            </a:r>
            <a:endParaRPr lang="el-GR" sz="3600" dirty="0"/>
          </a:p>
        </p:txBody>
      </p:sp>
      <p:sp>
        <p:nvSpPr>
          <p:cNvPr id="3" name="Θέση περιεχομένου 2"/>
          <p:cNvSpPr>
            <a:spLocks noGrp="1"/>
          </p:cNvSpPr>
          <p:nvPr>
            <p:ph idx="1"/>
          </p:nvPr>
        </p:nvSpPr>
        <p:spPr>
          <a:xfrm>
            <a:off x="457200" y="1025352"/>
            <a:ext cx="8229600" cy="3168352"/>
          </a:xfrm>
        </p:spPr>
        <p:txBody>
          <a:bodyPr>
            <a:normAutofit/>
          </a:bodyPr>
          <a:lstStyle/>
          <a:p>
            <a:pPr>
              <a:spcBef>
                <a:spcPts val="600"/>
              </a:spcBef>
              <a:buNone/>
            </a:pPr>
            <a:r>
              <a:rPr lang="el-GR" sz="2400" dirty="0"/>
              <a:t>Ο Επεξεργαστής Κειμένου &amp; Προγραμμάτων (</a:t>
            </a:r>
            <a:r>
              <a:rPr lang="en-US" sz="2400" b="1" dirty="0"/>
              <a:t>Editor</a:t>
            </a:r>
            <a:r>
              <a:rPr lang="el-GR" sz="2400" dirty="0"/>
              <a:t>/</a:t>
            </a:r>
            <a:r>
              <a:rPr lang="en-US" sz="2400" dirty="0"/>
              <a:t>Debugger</a:t>
            </a:r>
            <a:r>
              <a:rPr lang="el-GR" sz="2400" dirty="0"/>
              <a:t>)</a:t>
            </a:r>
          </a:p>
          <a:p>
            <a:pPr>
              <a:spcBef>
                <a:spcPts val="600"/>
              </a:spcBef>
            </a:pPr>
            <a:r>
              <a:rPr lang="el-GR" sz="2400" dirty="0"/>
              <a:t>Αν και όλοι οι Η/Υ διαθέτουν κάποιον επεξεργαστή κειμένου (</a:t>
            </a:r>
            <a:r>
              <a:rPr lang="en-US" sz="2400" dirty="0"/>
              <a:t>editor</a:t>
            </a:r>
            <a:r>
              <a:rPr lang="el-GR" sz="2400" dirty="0"/>
              <a:t>), το </a:t>
            </a:r>
            <a:r>
              <a:rPr lang="el-GR" sz="2400" dirty="0" err="1"/>
              <a:t>MatLab</a:t>
            </a:r>
            <a:r>
              <a:rPr lang="el-GR" sz="2400" dirty="0"/>
              <a:t> έρχεται με τον δικό του </a:t>
            </a:r>
            <a:r>
              <a:rPr lang="en-US" sz="2400" b="1" dirty="0"/>
              <a:t>Editor</a:t>
            </a:r>
            <a:r>
              <a:rPr lang="el-GR" sz="2400" dirty="0"/>
              <a:t> ο οποίος παρέχει στον χρήστη πολλές επιπλέον δυνατότητες και ευκολίες κατά την ανάπτυξη των προγραμμάτων του (.</a:t>
            </a:r>
            <a:r>
              <a:rPr lang="en-US" sz="2400" dirty="0"/>
              <a:t>m</a:t>
            </a:r>
            <a:r>
              <a:rPr lang="el-GR" sz="2400" dirty="0"/>
              <a:t> αρχεία), και ο οποίος επιπλέον λειτουργεί σαν </a:t>
            </a:r>
            <a:r>
              <a:rPr lang="en-US" sz="2400" b="1" dirty="0"/>
              <a:t>debugger</a:t>
            </a:r>
            <a:r>
              <a:rPr lang="el-GR" sz="2400" dirty="0"/>
              <a:t> με εντολές εκτέλεσης βημάτων και </a:t>
            </a:r>
            <a:r>
              <a:rPr lang="en-US" sz="2400" b="1" dirty="0"/>
              <a:t>breakpoints</a:t>
            </a:r>
            <a:r>
              <a:rPr lang="el-GR" sz="2400" dirty="0"/>
              <a:t>.</a:t>
            </a:r>
          </a:p>
          <a:p>
            <a:pPr>
              <a:spcBef>
                <a:spcPts val="600"/>
              </a:spcBef>
            </a:pPr>
            <a:endParaRPr lang="el-GR" sz="2400" dirty="0"/>
          </a:p>
        </p:txBody>
      </p:sp>
      <p:pic>
        <p:nvPicPr>
          <p:cNvPr id="5" name="Εικόνα 4" title="Επεξεργαστής Κειμένου &amp; Προγραμμάτων (Editor/Debugger)"/>
          <p:cNvPicPr>
            <a:picLocks noChangeAspect="1"/>
          </p:cNvPicPr>
          <p:nvPr/>
        </p:nvPicPr>
        <p:blipFill>
          <a:blip r:embed="rId2"/>
          <a:stretch>
            <a:fillRect/>
          </a:stretch>
        </p:blipFill>
        <p:spPr>
          <a:xfrm>
            <a:off x="457200" y="3844480"/>
            <a:ext cx="7999045" cy="2876995"/>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6" name="TextBox 5"/>
          <p:cNvSpPr txBox="1"/>
          <p:nvPr/>
        </p:nvSpPr>
        <p:spPr>
          <a:xfrm rot="5400000">
            <a:off x="7928491" y="5574951"/>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627510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Βασική </a:t>
            </a:r>
            <a:r>
              <a:rPr lang="el-GR" sz="4400" dirty="0" smtClean="0">
                <a:solidFill>
                  <a:srgbClr val="084077"/>
                </a:solidFill>
              </a:rPr>
              <a:t>Χρήση</a:t>
            </a:r>
            <a:br>
              <a:rPr lang="el-GR" sz="4400" dirty="0" smtClean="0">
                <a:solidFill>
                  <a:srgbClr val="084077"/>
                </a:solidFill>
              </a:rPr>
            </a:br>
            <a:r>
              <a:rPr lang="el-GR" sz="3600" b="0" dirty="0" smtClean="0">
                <a:solidFill>
                  <a:srgbClr val="084077"/>
                </a:solidFill>
              </a:rPr>
              <a:t>(1 από </a:t>
            </a:r>
            <a:r>
              <a:rPr lang="en-US" sz="3600" b="0" dirty="0" smtClean="0">
                <a:solidFill>
                  <a:srgbClr val="084077"/>
                </a:solidFill>
              </a:rPr>
              <a:t>8</a:t>
            </a:r>
            <a:r>
              <a:rPr lang="el-GR" sz="3600" b="0" dirty="0" smtClean="0">
                <a:solidFill>
                  <a:srgbClr val="084077"/>
                </a:solidFill>
              </a:rPr>
              <a:t>)</a:t>
            </a:r>
            <a:endParaRPr lang="el-GR" sz="3600" b="0" dirty="0">
              <a:solidFill>
                <a:srgbClr val="084077"/>
              </a:solidFill>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pPr>
                  <a:spcBef>
                    <a:spcPts val="1800"/>
                  </a:spcBef>
                </a:pPr>
                <a:r>
                  <a:rPr lang="el-GR" sz="2400" dirty="0" smtClean="0"/>
                  <a:t>Οι </a:t>
                </a:r>
                <a:r>
                  <a:rPr lang="el-GR" sz="2400" b="1" dirty="0" smtClean="0"/>
                  <a:t>Βασικές Πράξεις (+), (-), (*), (/) &amp; (^)</a:t>
                </a:r>
              </a:p>
              <a:p>
                <a:pPr>
                  <a:spcBef>
                    <a:spcPts val="1800"/>
                  </a:spcBef>
                </a:pPr>
                <a:r>
                  <a:rPr lang="el-GR" sz="2400" dirty="0"/>
                  <a:t>Οι </a:t>
                </a:r>
                <a:r>
                  <a:rPr lang="el-GR" sz="2400" b="1" dirty="0"/>
                  <a:t>πράξεις</a:t>
                </a:r>
                <a:r>
                  <a:rPr lang="el-GR" sz="2400" dirty="0"/>
                  <a:t> με αριθμούς γράφονται όπως σε οποιαδήποτε άλλη γλώσσα προγραμματισμού και εκτελούνται άμεσα.</a:t>
                </a:r>
              </a:p>
              <a:p>
                <a:pPr>
                  <a:spcBef>
                    <a:spcPts val="1800"/>
                  </a:spcBef>
                </a:pPr>
                <a:r>
                  <a:rPr lang="el-GR" sz="2400" dirty="0"/>
                  <a:t>Η </a:t>
                </a:r>
                <a:r>
                  <a:rPr lang="el-GR" sz="2400" b="1" dirty="0"/>
                  <a:t>σειρά εκτέλεσης των πράξεων </a:t>
                </a:r>
                <a:r>
                  <a:rPr lang="el-GR" sz="2400" dirty="0"/>
                  <a:t>είναι η ίδια με όλες τις γλώσσες προγραμματισμού, δηλαδή,  πρώτα γίνεται η ύψωση σε δύναμη (^), μετά οι πολλαπλασιασμοί (*) και οι διαιρέσεις (/), και τέλος, οι προσθέσεις (+) και οι αφαιρέσεις (-). Η σειρά μπορεί φυσικά να αλλάξει με τη χρήση παρενθέσεων οι οποίες υπολογίζονται αρχίζοντας πρώτα από τη πιο εσωτερική.</a:t>
                </a:r>
              </a:p>
              <a:p>
                <a:r>
                  <a:rPr lang="el-GR" sz="2400" dirty="0"/>
                  <a:t>Π.χ</a:t>
                </a:r>
                <a:r>
                  <a:rPr lang="el-GR" sz="2400" dirty="0" smtClean="0"/>
                  <a:t>.:</a:t>
                </a:r>
                <a14:m>
                  <m:oMath xmlns:m="http://schemas.openxmlformats.org/officeDocument/2006/math">
                    <m:r>
                      <a:rPr lang="el-GR" sz="2800" b="0" i="1" smtClean="0">
                        <a:latin typeface="Cambria Math" panose="02040503050406030204" pitchFamily="18" charset="0"/>
                      </a:rPr>
                      <m:t>1.33</m:t>
                    </m:r>
                    <m:d>
                      <m:dPr>
                        <m:ctrlPr>
                          <a:rPr lang="el-GR" sz="2800" b="0" i="1" smtClean="0">
                            <a:latin typeface="Cambria Math"/>
                          </a:rPr>
                        </m:ctrlPr>
                      </m:dPr>
                      <m:e>
                        <m:r>
                          <a:rPr lang="el-GR" sz="2800" b="0" i="1" smtClean="0">
                            <a:latin typeface="Cambria Math" panose="02040503050406030204" pitchFamily="18" charset="0"/>
                          </a:rPr>
                          <m:t>1+</m:t>
                        </m:r>
                        <m:f>
                          <m:fPr>
                            <m:ctrlPr>
                              <a:rPr lang="el-GR" sz="2800" b="0" i="1" smtClean="0">
                                <a:latin typeface="Cambria Math"/>
                              </a:rPr>
                            </m:ctrlPr>
                          </m:fPr>
                          <m:num>
                            <m:r>
                              <a:rPr lang="el-GR" sz="2800" b="0" i="1" smtClean="0">
                                <a:latin typeface="Cambria Math" panose="02040503050406030204" pitchFamily="18" charset="0"/>
                              </a:rPr>
                              <m:t>43−</m:t>
                            </m:r>
                            <m:sSup>
                              <m:sSupPr>
                                <m:ctrlPr>
                                  <a:rPr lang="el-GR" sz="2800" b="0" i="1" smtClean="0">
                                    <a:latin typeface="Cambria Math"/>
                                  </a:rPr>
                                </m:ctrlPr>
                              </m:sSupPr>
                              <m:e>
                                <m:r>
                                  <a:rPr lang="el-GR" sz="2800" b="0" i="1" smtClean="0">
                                    <a:latin typeface="Cambria Math" panose="02040503050406030204" pitchFamily="18" charset="0"/>
                                  </a:rPr>
                                  <m:t>6</m:t>
                                </m:r>
                              </m:e>
                              <m:sup>
                                <m:r>
                                  <a:rPr lang="el-GR" sz="2800" b="0" i="1" smtClean="0">
                                    <a:latin typeface="Cambria Math" panose="02040503050406030204" pitchFamily="18" charset="0"/>
                                  </a:rPr>
                                  <m:t>2</m:t>
                                </m:r>
                              </m:sup>
                            </m:sSup>
                          </m:num>
                          <m:den>
                            <m:r>
                              <a:rPr lang="el-GR" sz="2800" b="0" i="1" smtClean="0">
                                <a:latin typeface="Cambria Math" panose="02040503050406030204" pitchFamily="18" charset="0"/>
                              </a:rPr>
                              <m:t>11.2</m:t>
                            </m:r>
                            <m:d>
                              <m:dPr>
                                <m:ctrlPr>
                                  <a:rPr lang="el-GR" sz="2800" b="0" i="1" smtClean="0">
                                    <a:latin typeface="Cambria Math"/>
                                  </a:rPr>
                                </m:ctrlPr>
                              </m:dPr>
                              <m:e>
                                <m:r>
                                  <a:rPr lang="el-GR" sz="2800" b="0" i="1" smtClean="0">
                                    <a:latin typeface="Cambria Math" panose="02040503050406030204" pitchFamily="18" charset="0"/>
                                  </a:rPr>
                                  <m:t>2+3/4</m:t>
                                </m:r>
                              </m:e>
                            </m:d>
                          </m:den>
                        </m:f>
                      </m:e>
                    </m:d>
                    <m:sSup>
                      <m:sSupPr>
                        <m:ctrlPr>
                          <a:rPr lang="el-GR" sz="2800" b="0" i="1" smtClean="0">
                            <a:latin typeface="Cambria Math"/>
                          </a:rPr>
                        </m:ctrlPr>
                      </m:sSupPr>
                      <m:e>
                        <m:r>
                          <a:rPr lang="el-GR" sz="2800" b="0" i="1" smtClean="0">
                            <a:latin typeface="Cambria Math" panose="02040503050406030204" pitchFamily="18" charset="0"/>
                          </a:rPr>
                          <m:t>10</m:t>
                        </m:r>
                      </m:e>
                      <m:sup>
                        <m:r>
                          <a:rPr lang="el-GR" sz="2800" b="0" i="1" smtClean="0">
                            <a:latin typeface="Cambria Math" panose="02040503050406030204" pitchFamily="18" charset="0"/>
                          </a:rPr>
                          <m:t>3</m:t>
                        </m:r>
                      </m:sup>
                    </m:sSup>
                  </m:oMath>
                </a14:m>
                <a:endParaRPr lang="el-GR" sz="2800"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1693" r="-1630"/>
                </a:stretch>
              </a:blipFill>
            </p:spPr>
            <p:txBody>
              <a:bodyPr/>
              <a:lstStyle/>
              <a:p>
                <a:r>
                  <a:rPr lang="el-GR">
                    <a:noFill/>
                  </a:rPr>
                  <a:t> </a:t>
                </a:r>
              </a:p>
            </p:txBody>
          </p:sp>
        </mc:Fallback>
      </mc:AlternateContent>
      <p:pic>
        <p:nvPicPr>
          <p:cNvPr id="5" name="Εικόνα 4" title="1.33(1+(43−6^2)/11.2(2+3/4) ) 〖10〗^3"/>
          <p:cNvPicPr>
            <a:picLocks noChangeAspect="1"/>
          </p:cNvPicPr>
          <p:nvPr/>
        </p:nvPicPr>
        <p:blipFill>
          <a:blip r:embed="rId3"/>
          <a:stretch>
            <a:fillRect/>
          </a:stretch>
        </p:blipFill>
        <p:spPr>
          <a:xfrm>
            <a:off x="807135" y="5790819"/>
            <a:ext cx="6791533" cy="1012024"/>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6" name="TextBox 5"/>
          <p:cNvSpPr txBox="1"/>
          <p:nvPr/>
        </p:nvSpPr>
        <p:spPr>
          <a:xfrm rot="5400000">
            <a:off x="7094267" y="6151684"/>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4129270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Βασική Χρήση</a:t>
            </a:r>
            <a:br>
              <a:rPr lang="el-GR" sz="4400" dirty="0">
                <a:solidFill>
                  <a:srgbClr val="084077"/>
                </a:solidFill>
              </a:rPr>
            </a:br>
            <a:r>
              <a:rPr lang="el-GR" sz="3600" b="0" dirty="0" smtClean="0">
                <a:solidFill>
                  <a:srgbClr val="084077"/>
                </a:solidFill>
              </a:rPr>
              <a:t>(2 </a:t>
            </a:r>
            <a:r>
              <a:rPr lang="el-GR" sz="3600" b="0" dirty="0">
                <a:solidFill>
                  <a:srgbClr val="084077"/>
                </a:solidFill>
              </a:rPr>
              <a:t>από </a:t>
            </a:r>
            <a:r>
              <a:rPr lang="en-US" sz="3600" b="0" dirty="0" smtClean="0">
                <a:solidFill>
                  <a:srgbClr val="084077"/>
                </a:solidFill>
              </a:rPr>
              <a:t>8</a:t>
            </a:r>
            <a:r>
              <a:rPr lang="el-GR" sz="3600" b="0" dirty="0" smtClean="0">
                <a:solidFill>
                  <a:srgbClr val="084077"/>
                </a:solidFill>
              </a:rPr>
              <a:t>)</a:t>
            </a:r>
            <a:endParaRPr lang="el-GR" sz="3600" dirty="0"/>
          </a:p>
        </p:txBody>
      </p:sp>
      <p:sp>
        <p:nvSpPr>
          <p:cNvPr id="3" name="Θέση περιεχομένου 2"/>
          <p:cNvSpPr>
            <a:spLocks noGrp="1"/>
          </p:cNvSpPr>
          <p:nvPr>
            <p:ph idx="1"/>
          </p:nvPr>
        </p:nvSpPr>
        <p:spPr>
          <a:xfrm>
            <a:off x="457200" y="1196752"/>
            <a:ext cx="8507288" cy="5040560"/>
          </a:xfrm>
        </p:spPr>
        <p:txBody>
          <a:bodyPr>
            <a:normAutofit/>
          </a:bodyPr>
          <a:lstStyle/>
          <a:p>
            <a:pPr>
              <a:spcBef>
                <a:spcPts val="1200"/>
              </a:spcBef>
            </a:pPr>
            <a:r>
              <a:rPr lang="el-GR" sz="2400" dirty="0"/>
              <a:t>Τα </a:t>
            </a:r>
            <a:r>
              <a:rPr lang="el-GR" sz="2400" b="1" dirty="0"/>
              <a:t>Ειδικά Σύμβολα  </a:t>
            </a:r>
            <a:r>
              <a:rPr lang="el-GR" sz="2400" dirty="0"/>
              <a:t>(…), (,) &amp; (;)</a:t>
            </a:r>
          </a:p>
          <a:p>
            <a:pPr>
              <a:spcBef>
                <a:spcPts val="1200"/>
              </a:spcBef>
            </a:pPr>
            <a:r>
              <a:rPr lang="el-GR" sz="2400" dirty="0"/>
              <a:t>Αν μια εντολή δεν χωράει σε μια γραμμή, μπορεί να συνεχιστεί στις επόμενες, εφόσον στο τέλος κάθε γραμμής τοποθετηθούν </a:t>
            </a:r>
            <a:r>
              <a:rPr lang="el-GR" sz="2400" b="1" dirty="0"/>
              <a:t>αποσιωπητικά</a:t>
            </a:r>
            <a:r>
              <a:rPr lang="el-GR" sz="2400" dirty="0"/>
              <a:t> (</a:t>
            </a:r>
            <a:r>
              <a:rPr lang="el-GR" sz="2400" b="1" dirty="0"/>
              <a:t>…</a:t>
            </a:r>
            <a:r>
              <a:rPr lang="el-GR" sz="2400" dirty="0"/>
              <a:t>).</a:t>
            </a:r>
          </a:p>
          <a:p>
            <a:pPr>
              <a:spcBef>
                <a:spcPts val="1200"/>
              </a:spcBef>
            </a:pPr>
            <a:r>
              <a:rPr lang="el-GR" sz="2400" dirty="0"/>
              <a:t>Κάθε γραμμή μπορεί να περιέχει περισσότερες από μία εντολές, εφόσον αυτές διαχωρίζονται μεταξύ τους με </a:t>
            </a:r>
            <a:r>
              <a:rPr lang="el-GR" sz="2400" b="1" dirty="0"/>
              <a:t>κόμμα</a:t>
            </a:r>
            <a:r>
              <a:rPr lang="el-GR" sz="2400" dirty="0"/>
              <a:t> (</a:t>
            </a:r>
            <a:r>
              <a:rPr lang="el-GR" sz="2400" b="1" dirty="0"/>
              <a:t>,</a:t>
            </a:r>
            <a:r>
              <a:rPr lang="el-GR" sz="2400" dirty="0"/>
              <a:t>).</a:t>
            </a:r>
          </a:p>
          <a:p>
            <a:pPr>
              <a:spcBef>
                <a:spcPts val="1200"/>
              </a:spcBef>
            </a:pPr>
            <a:r>
              <a:rPr lang="el-GR" sz="2400" dirty="0"/>
              <a:t>Η απάντηση του </a:t>
            </a:r>
            <a:r>
              <a:rPr lang="en-GB" sz="2400" dirty="0" err="1"/>
              <a:t>MatLab</a:t>
            </a:r>
            <a:r>
              <a:rPr lang="en-GB" sz="2400" dirty="0"/>
              <a:t> </a:t>
            </a:r>
            <a:r>
              <a:rPr lang="el-GR" sz="2400" dirty="0"/>
              <a:t>(έξοδος)  μπορεί να απενεργοποιηθεί με τη τοποθέτηση ενός </a:t>
            </a:r>
            <a:r>
              <a:rPr lang="el-GR" sz="2400" b="1" dirty="0"/>
              <a:t>ερωτηματικού</a:t>
            </a:r>
            <a:r>
              <a:rPr lang="el-GR" sz="2400" dirty="0"/>
              <a:t> (</a:t>
            </a:r>
            <a:r>
              <a:rPr lang="en-US" sz="2400" b="1" dirty="0"/>
              <a:t>semicolon</a:t>
            </a:r>
            <a:r>
              <a:rPr lang="el-GR" sz="2400" dirty="0"/>
              <a:t>) (</a:t>
            </a:r>
            <a:r>
              <a:rPr lang="el-GR" sz="2400" b="1" dirty="0"/>
              <a:t>;</a:t>
            </a:r>
            <a:r>
              <a:rPr lang="el-GR" sz="2400" dirty="0"/>
              <a:t>) στο τέλος κάθε εντολής. </a:t>
            </a:r>
          </a:p>
          <a:p>
            <a:endParaRPr lang="el-GR" dirty="0"/>
          </a:p>
        </p:txBody>
      </p:sp>
      <p:pic>
        <p:nvPicPr>
          <p:cNvPr id="5" name="Εικόνα 4" title="Βασική Χρήση"/>
          <p:cNvPicPr>
            <a:picLocks noChangeAspect="1"/>
          </p:cNvPicPr>
          <p:nvPr/>
        </p:nvPicPr>
        <p:blipFill>
          <a:blip r:embed="rId2"/>
          <a:stretch>
            <a:fillRect/>
          </a:stretch>
        </p:blipFill>
        <p:spPr>
          <a:xfrm>
            <a:off x="611560" y="5255260"/>
            <a:ext cx="4365114" cy="1438781"/>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pic>
        <p:nvPicPr>
          <p:cNvPr id="6" name="Εικόνα 5" title="Βασική Χρήση"/>
          <p:cNvPicPr>
            <a:picLocks noChangeAspect="1"/>
          </p:cNvPicPr>
          <p:nvPr/>
        </p:nvPicPr>
        <p:blipFill>
          <a:blip r:embed="rId3"/>
          <a:stretch>
            <a:fillRect/>
          </a:stretch>
        </p:blipFill>
        <p:spPr>
          <a:xfrm>
            <a:off x="5156930" y="5092559"/>
            <a:ext cx="2962913" cy="1597290"/>
          </a:xfrm>
          <a:prstGeom prst="rect">
            <a:avLst/>
          </a:prstGeom>
        </p:spPr>
      </p:pic>
      <p:sp>
        <p:nvSpPr>
          <p:cNvPr id="7" name="TextBox 6"/>
          <p:cNvSpPr txBox="1"/>
          <p:nvPr/>
        </p:nvSpPr>
        <p:spPr>
          <a:xfrm>
            <a:off x="2051720" y="6581001"/>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8" name="TextBox 7"/>
          <p:cNvSpPr txBox="1"/>
          <p:nvPr/>
        </p:nvSpPr>
        <p:spPr>
          <a:xfrm>
            <a:off x="6084168" y="6581001"/>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925300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Βασική Χρήση</a:t>
            </a:r>
            <a:r>
              <a:rPr lang="el-GR" sz="3600" dirty="0">
                <a:solidFill>
                  <a:srgbClr val="084077"/>
                </a:solidFill>
              </a:rPr>
              <a:t/>
            </a:r>
            <a:br>
              <a:rPr lang="el-GR" sz="3600" dirty="0">
                <a:solidFill>
                  <a:srgbClr val="084077"/>
                </a:solidFill>
              </a:rPr>
            </a:br>
            <a:r>
              <a:rPr lang="el-GR" sz="3600" b="0" dirty="0" smtClean="0">
                <a:solidFill>
                  <a:srgbClr val="084077"/>
                </a:solidFill>
              </a:rPr>
              <a:t>(3 </a:t>
            </a:r>
            <a:r>
              <a:rPr lang="el-GR" sz="3600" b="0" dirty="0">
                <a:solidFill>
                  <a:srgbClr val="084077"/>
                </a:solidFill>
              </a:rPr>
              <a:t>από </a:t>
            </a:r>
            <a:r>
              <a:rPr lang="en-US" sz="3600" b="0" dirty="0" smtClean="0">
                <a:solidFill>
                  <a:srgbClr val="084077"/>
                </a:solidFill>
              </a:rPr>
              <a:t>8</a:t>
            </a:r>
            <a:r>
              <a:rPr lang="el-GR" sz="3600" b="0" dirty="0" smtClean="0">
                <a:solidFill>
                  <a:srgbClr val="084077"/>
                </a:solidFill>
              </a:rPr>
              <a:t>)</a:t>
            </a:r>
            <a:endParaRPr lang="el-GR" sz="3600" dirty="0"/>
          </a:p>
        </p:txBody>
      </p:sp>
      <p:sp>
        <p:nvSpPr>
          <p:cNvPr id="3" name="Θέση περιεχομένου 2"/>
          <p:cNvSpPr>
            <a:spLocks noGrp="1"/>
          </p:cNvSpPr>
          <p:nvPr>
            <p:ph idx="1"/>
          </p:nvPr>
        </p:nvSpPr>
        <p:spPr/>
        <p:txBody>
          <a:bodyPr>
            <a:normAutofit fontScale="92500" lnSpcReduction="20000"/>
          </a:bodyPr>
          <a:lstStyle/>
          <a:p>
            <a:pPr>
              <a:spcBef>
                <a:spcPts val="1800"/>
              </a:spcBef>
              <a:buNone/>
            </a:pPr>
            <a:r>
              <a:rPr lang="el-GR" sz="2600" dirty="0"/>
              <a:t>Οι </a:t>
            </a:r>
            <a:r>
              <a:rPr lang="el-GR" sz="2600" b="1" dirty="0"/>
              <a:t>Ειδικές Μεταβλητές  </a:t>
            </a:r>
            <a:r>
              <a:rPr lang="en-US" sz="2600" b="1" dirty="0"/>
              <a:t>pi</a:t>
            </a:r>
            <a:r>
              <a:rPr lang="el-GR" sz="2600" dirty="0"/>
              <a:t> (</a:t>
            </a:r>
            <a:r>
              <a:rPr lang="el-GR" sz="2600" i="1" dirty="0"/>
              <a:t>π</a:t>
            </a:r>
            <a:r>
              <a:rPr lang="el-GR" sz="2600" dirty="0"/>
              <a:t>), </a:t>
            </a:r>
            <a:r>
              <a:rPr lang="en-US" sz="2600" b="1" dirty="0" err="1"/>
              <a:t>eps</a:t>
            </a:r>
            <a:r>
              <a:rPr lang="el-GR" sz="2600" dirty="0"/>
              <a:t>, </a:t>
            </a:r>
            <a:r>
              <a:rPr lang="en-US" sz="2600" b="1" dirty="0" err="1"/>
              <a:t>ans</a:t>
            </a:r>
            <a:r>
              <a:rPr lang="el-GR" sz="2600" b="1" dirty="0"/>
              <a:t>, </a:t>
            </a:r>
            <a:r>
              <a:rPr lang="en-US" sz="2600" b="1" dirty="0" err="1"/>
              <a:t>i</a:t>
            </a:r>
            <a:r>
              <a:rPr lang="el-GR" sz="2600" b="1" dirty="0"/>
              <a:t>, </a:t>
            </a:r>
            <a:r>
              <a:rPr lang="en-US" sz="2600" b="1" dirty="0"/>
              <a:t>j</a:t>
            </a:r>
            <a:r>
              <a:rPr lang="el-GR" sz="2600" b="1" dirty="0"/>
              <a:t>, </a:t>
            </a:r>
            <a:r>
              <a:rPr lang="el-GR" sz="2600" dirty="0"/>
              <a:t>κλπ. </a:t>
            </a:r>
          </a:p>
          <a:p>
            <a:pPr>
              <a:spcBef>
                <a:spcPts val="1800"/>
              </a:spcBef>
            </a:pPr>
            <a:r>
              <a:rPr lang="el-GR" sz="2600" dirty="0"/>
              <a:t>Η μεταβλητή </a:t>
            </a:r>
            <a:r>
              <a:rPr lang="en-US" sz="2600" dirty="0"/>
              <a:t>pi</a:t>
            </a:r>
            <a:r>
              <a:rPr lang="el-GR" sz="2600" dirty="0"/>
              <a:t> περιέχει τον αριθμό </a:t>
            </a:r>
            <a:r>
              <a:rPr lang="el-GR" sz="2600" i="1" dirty="0"/>
              <a:t>π</a:t>
            </a:r>
            <a:r>
              <a:rPr lang="el-GR" sz="2600" dirty="0"/>
              <a:t> = 3.14159… </a:t>
            </a:r>
          </a:p>
          <a:p>
            <a:pPr>
              <a:spcBef>
                <a:spcPts val="1800"/>
              </a:spcBef>
            </a:pPr>
            <a:r>
              <a:rPr lang="el-GR" sz="2600" dirty="0"/>
              <a:t>Η </a:t>
            </a:r>
            <a:r>
              <a:rPr lang="el-GR" sz="2600" b="1" dirty="0"/>
              <a:t>μικρότερη διαφορά</a:t>
            </a:r>
            <a:r>
              <a:rPr lang="el-GR" sz="2600" dirty="0"/>
              <a:t> που διακρίνει δυο αριθμούς εξαρτάται από το σφάλμα </a:t>
            </a:r>
            <a:r>
              <a:rPr lang="el-GR" sz="2600" b="1" dirty="0"/>
              <a:t>στρογγυλοποίησης</a:t>
            </a:r>
            <a:r>
              <a:rPr lang="el-GR" sz="2600" dirty="0"/>
              <a:t> της συγκεκριμένης υπολογιστικής μηχανής (</a:t>
            </a:r>
            <a:r>
              <a:rPr lang="en-US" sz="2600" dirty="0"/>
              <a:t>computer</a:t>
            </a:r>
            <a:r>
              <a:rPr lang="el-GR" sz="2600" dirty="0"/>
              <a:t>) και λέγεται </a:t>
            </a:r>
            <a:r>
              <a:rPr lang="en-US" sz="2600" b="1" dirty="0" err="1"/>
              <a:t>eps</a:t>
            </a:r>
            <a:r>
              <a:rPr lang="en-US" sz="2600" dirty="0"/>
              <a:t> </a:t>
            </a:r>
            <a:r>
              <a:rPr lang="el-GR" sz="2600" dirty="0"/>
              <a:t>(έψιλον). </a:t>
            </a:r>
          </a:p>
          <a:p>
            <a:pPr>
              <a:spcBef>
                <a:spcPts val="1800"/>
              </a:spcBef>
            </a:pPr>
            <a:r>
              <a:rPr lang="el-GR" sz="2600" dirty="0"/>
              <a:t>Όταν οι εντολές του </a:t>
            </a:r>
            <a:r>
              <a:rPr lang="en-US" sz="2600" dirty="0"/>
              <a:t>CW</a:t>
            </a:r>
            <a:r>
              <a:rPr lang="el-GR" sz="2600" dirty="0"/>
              <a:t> εκτελούν πράξεις χωρίς να αναθέτουν (=) το αποτέλεσμά σε μια συγκεκριμένη μεταβλητή, τότε το αποτέλεσμα τους αποθηκεύεται πάντα στη </a:t>
            </a:r>
            <a:r>
              <a:rPr lang="el-GR" sz="2600" b="1" dirty="0"/>
              <a:t>μεταβλητή</a:t>
            </a:r>
            <a:r>
              <a:rPr lang="el-GR" sz="2600" dirty="0"/>
              <a:t> </a:t>
            </a:r>
            <a:r>
              <a:rPr lang="en-US" sz="2600" b="1" dirty="0" err="1"/>
              <a:t>ans</a:t>
            </a:r>
            <a:r>
              <a:rPr lang="el-GR" sz="2600" dirty="0"/>
              <a:t> (</a:t>
            </a:r>
            <a:r>
              <a:rPr lang="en-US" sz="2600" dirty="0"/>
              <a:t>answer</a:t>
            </a:r>
            <a:r>
              <a:rPr lang="el-GR" sz="2600" dirty="0"/>
              <a:t>). </a:t>
            </a:r>
          </a:p>
          <a:p>
            <a:pPr>
              <a:spcBef>
                <a:spcPts val="1800"/>
              </a:spcBef>
            </a:pPr>
            <a:r>
              <a:rPr lang="el-GR" sz="2600" dirty="0"/>
              <a:t>Το </a:t>
            </a:r>
            <a:r>
              <a:rPr lang="el-GR" sz="2600" dirty="0" err="1"/>
              <a:t>MatLab</a:t>
            </a:r>
            <a:r>
              <a:rPr lang="el-GR" sz="2600" dirty="0"/>
              <a:t> μπορεί επίσης να διαχειρίζεται μιγαδικούς αριθμούς. Συγκεκριμένα, και εφόσον δεν έχουν οριστεί διαφορετικά, οι μεταβλητές  </a:t>
            </a:r>
            <a:r>
              <a:rPr lang="en-US" sz="2600" b="1" i="1" dirty="0" err="1"/>
              <a:t>i</a:t>
            </a:r>
            <a:r>
              <a:rPr lang="el-GR" sz="2600" dirty="0"/>
              <a:t>  και  </a:t>
            </a:r>
            <a:r>
              <a:rPr lang="en-US" sz="2600" b="1" i="1" dirty="0"/>
              <a:t>j</a:t>
            </a:r>
            <a:r>
              <a:rPr lang="el-GR" sz="2600" dirty="0"/>
              <a:t>  αντιστοιχούν στη </a:t>
            </a:r>
            <a:r>
              <a:rPr lang="el-GR" sz="2600" b="1" dirty="0"/>
              <a:t>τετραγωνική ρίζα του -1</a:t>
            </a:r>
            <a:r>
              <a:rPr lang="el-GR" sz="2600" dirty="0"/>
              <a:t> ( </a:t>
            </a:r>
            <a:r>
              <a:rPr lang="en-US" sz="2600" b="1" dirty="0" err="1"/>
              <a:t>sqrt</a:t>
            </a:r>
            <a:r>
              <a:rPr lang="el-GR" sz="2600" b="1" dirty="0"/>
              <a:t>(-1)</a:t>
            </a:r>
            <a:r>
              <a:rPr lang="el-GR" sz="2600" dirty="0"/>
              <a:t> ),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410976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Βασική Χρήση</a:t>
            </a:r>
            <a:br>
              <a:rPr lang="el-GR" sz="4400" dirty="0">
                <a:solidFill>
                  <a:srgbClr val="084077"/>
                </a:solidFill>
              </a:rPr>
            </a:br>
            <a:r>
              <a:rPr lang="el-GR" sz="3600" b="0" dirty="0" smtClean="0">
                <a:solidFill>
                  <a:srgbClr val="084077"/>
                </a:solidFill>
              </a:rPr>
              <a:t>(4 </a:t>
            </a:r>
            <a:r>
              <a:rPr lang="el-GR" sz="3600" b="0" dirty="0">
                <a:solidFill>
                  <a:srgbClr val="084077"/>
                </a:solidFill>
              </a:rPr>
              <a:t>από </a:t>
            </a:r>
            <a:r>
              <a:rPr lang="en-US" sz="3600" b="0" dirty="0" smtClean="0">
                <a:solidFill>
                  <a:srgbClr val="084077"/>
                </a:solidFill>
              </a:rPr>
              <a:t>8</a:t>
            </a:r>
            <a:r>
              <a:rPr lang="el-GR" sz="3600" b="0" dirty="0" smtClean="0">
                <a:solidFill>
                  <a:srgbClr val="084077"/>
                </a:solidFill>
              </a:rPr>
              <a:t>)</a:t>
            </a:r>
            <a:endParaRPr lang="el-GR" sz="3600" dirty="0"/>
          </a:p>
        </p:txBody>
      </p:sp>
      <p:sp>
        <p:nvSpPr>
          <p:cNvPr id="3" name="Θέση περιεχομένου 2"/>
          <p:cNvSpPr>
            <a:spLocks noGrp="1"/>
          </p:cNvSpPr>
          <p:nvPr>
            <p:ph idx="1"/>
          </p:nvPr>
        </p:nvSpPr>
        <p:spPr>
          <a:xfrm>
            <a:off x="457200" y="1196752"/>
            <a:ext cx="8363272" cy="5040560"/>
          </a:xfrm>
        </p:spPr>
        <p:txBody>
          <a:bodyPr>
            <a:normAutofit/>
          </a:bodyPr>
          <a:lstStyle/>
          <a:p>
            <a:pPr>
              <a:spcBef>
                <a:spcPts val="1200"/>
              </a:spcBef>
              <a:buNone/>
            </a:pPr>
            <a:r>
              <a:rPr lang="el-GR" sz="2400" b="1" dirty="0"/>
              <a:t>Μεταβλητές</a:t>
            </a:r>
          </a:p>
          <a:p>
            <a:pPr>
              <a:spcBef>
                <a:spcPts val="1200"/>
              </a:spcBef>
            </a:pPr>
            <a:r>
              <a:rPr lang="el-GR" sz="2400" dirty="0"/>
              <a:t>Τα ονόματα των μεταβλητών αποτελούνται από τα </a:t>
            </a:r>
            <a:r>
              <a:rPr lang="el-GR" sz="2400" b="1" dirty="0"/>
              <a:t>Λατινικά γράμματα</a:t>
            </a:r>
            <a:r>
              <a:rPr lang="el-GR" sz="2400" dirty="0"/>
              <a:t> (</a:t>
            </a:r>
            <a:r>
              <a:rPr lang="en-US" sz="2400" b="1" dirty="0"/>
              <a:t>a</a:t>
            </a:r>
            <a:r>
              <a:rPr lang="el-GR" sz="2400" b="1" dirty="0"/>
              <a:t>-</a:t>
            </a:r>
            <a:r>
              <a:rPr lang="en-US" sz="2400" b="1" dirty="0"/>
              <a:t>z</a:t>
            </a:r>
            <a:r>
              <a:rPr lang="el-GR" sz="2400" b="1" dirty="0"/>
              <a:t>, </a:t>
            </a:r>
            <a:r>
              <a:rPr lang="en-US" sz="2400" b="1" dirty="0"/>
              <a:t>A</a:t>
            </a:r>
            <a:r>
              <a:rPr lang="el-GR" sz="2400" b="1" dirty="0"/>
              <a:t>-</a:t>
            </a:r>
            <a:r>
              <a:rPr lang="en-US" sz="2400" b="1" dirty="0"/>
              <a:t>Z</a:t>
            </a:r>
            <a:r>
              <a:rPr lang="el-GR" sz="2400" dirty="0"/>
              <a:t>), τους </a:t>
            </a:r>
            <a:r>
              <a:rPr lang="el-GR" sz="2400" b="1" dirty="0"/>
              <a:t>Αριθμούς</a:t>
            </a:r>
            <a:r>
              <a:rPr lang="el-GR" sz="2400" dirty="0"/>
              <a:t> (</a:t>
            </a:r>
            <a:r>
              <a:rPr lang="el-GR" sz="2400" b="1" dirty="0"/>
              <a:t>0-9</a:t>
            </a:r>
            <a:r>
              <a:rPr lang="el-GR" sz="2400" dirty="0"/>
              <a:t>) και το </a:t>
            </a:r>
            <a:r>
              <a:rPr lang="el-GR" sz="2400" b="1" dirty="0"/>
              <a:t>σύμβολο</a:t>
            </a:r>
            <a:r>
              <a:rPr lang="el-GR" sz="2400" dirty="0"/>
              <a:t> ( </a:t>
            </a:r>
            <a:r>
              <a:rPr lang="el-GR" sz="2400" b="1" dirty="0"/>
              <a:t>_</a:t>
            </a:r>
            <a:r>
              <a:rPr lang="el-GR" sz="2400" dirty="0"/>
              <a:t> ). Το </a:t>
            </a:r>
            <a:r>
              <a:rPr lang="el-GR" sz="2400" b="1" dirty="0"/>
              <a:t>μέγιστο μήκος</a:t>
            </a:r>
            <a:r>
              <a:rPr lang="el-GR" sz="2400" dirty="0"/>
              <a:t> των ονομάτων είναι </a:t>
            </a:r>
            <a:r>
              <a:rPr lang="el-GR" sz="2400" b="1" dirty="0"/>
              <a:t>63 χαρακτήρες</a:t>
            </a:r>
            <a:r>
              <a:rPr lang="el-GR" sz="2400" dirty="0"/>
              <a:t> και δεν πρέπει να συμπίπτουν με δεσμευμένες λέξεις ή εντολές του </a:t>
            </a:r>
            <a:r>
              <a:rPr lang="el-GR" sz="2400" dirty="0" err="1"/>
              <a:t>MatLab</a:t>
            </a:r>
            <a:r>
              <a:rPr lang="el-GR" sz="2400" dirty="0"/>
              <a:t>.</a:t>
            </a:r>
          </a:p>
          <a:p>
            <a:pPr>
              <a:spcBef>
                <a:spcPts val="1200"/>
              </a:spcBef>
            </a:pPr>
            <a:r>
              <a:rPr lang="el-GR" sz="2400" dirty="0"/>
              <a:t> Στο </a:t>
            </a:r>
            <a:r>
              <a:rPr lang="el-GR" sz="2400" dirty="0" err="1"/>
              <a:t>MatLab</a:t>
            </a:r>
            <a:r>
              <a:rPr lang="el-GR" sz="2400" dirty="0"/>
              <a:t> τα κεφαλαία γράμματα διακρίνονται από τα αντίστοιχα πεζά (</a:t>
            </a:r>
            <a:r>
              <a:rPr lang="en-US" sz="2400" b="1" dirty="0"/>
              <a:t>case sensitive</a:t>
            </a:r>
            <a:r>
              <a:rPr lang="el-GR" sz="2400" dirty="0"/>
              <a:t>). Δηλαδή, το “</a:t>
            </a:r>
            <a:r>
              <a:rPr lang="en-US" sz="2400" dirty="0"/>
              <a:t>y</a:t>
            </a:r>
            <a:r>
              <a:rPr lang="el-GR" sz="2400" dirty="0"/>
              <a:t>” και το “</a:t>
            </a:r>
            <a:r>
              <a:rPr lang="en-US" sz="2400" dirty="0"/>
              <a:t>Y</a:t>
            </a:r>
            <a:r>
              <a:rPr lang="el-GR" sz="2400" dirty="0"/>
              <a:t>” είναι διαφορετικές μεταβλητές και έχουν διαφορετικές τιμές. </a:t>
            </a:r>
          </a:p>
          <a:p>
            <a:pPr>
              <a:spcBef>
                <a:spcPts val="1200"/>
              </a:spcBef>
            </a:pPr>
            <a:r>
              <a:rPr lang="el-GR" sz="2400" dirty="0"/>
              <a:t> Η </a:t>
            </a:r>
            <a:r>
              <a:rPr lang="el-GR" sz="2400" b="1" dirty="0" err="1"/>
              <a:t>εκχώριση</a:t>
            </a:r>
            <a:r>
              <a:rPr lang="el-GR" sz="2400" b="1" dirty="0"/>
              <a:t> τιμών</a:t>
            </a:r>
            <a:r>
              <a:rPr lang="el-GR" sz="2400" dirty="0"/>
              <a:t> στις μεταβλητές γίνεται με το σύμβολο </a:t>
            </a:r>
            <a:r>
              <a:rPr lang="el-GR" sz="2400" dirty="0" err="1"/>
              <a:t>ίσον</a:t>
            </a:r>
            <a:r>
              <a:rPr lang="el-GR" sz="2400" dirty="0"/>
              <a:t> (</a:t>
            </a:r>
            <a:r>
              <a:rPr lang="el-GR" sz="2400" b="1" dirty="0"/>
              <a:t>=</a:t>
            </a:r>
            <a:r>
              <a:rPr lang="el-GR" sz="2400" dirty="0"/>
              <a:t>). Αριστερά του τοποθετείται το όνομα της μεταβλητής και δεξιά του η αλγεβρική παράσταση.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50978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Βασική Χρήση</a:t>
            </a:r>
            <a:br>
              <a:rPr lang="el-GR" sz="4400" dirty="0">
                <a:solidFill>
                  <a:srgbClr val="084077"/>
                </a:solidFill>
              </a:rPr>
            </a:br>
            <a:r>
              <a:rPr lang="el-GR" sz="3600" b="0" dirty="0" smtClean="0">
                <a:solidFill>
                  <a:srgbClr val="084077"/>
                </a:solidFill>
              </a:rPr>
              <a:t>(5 </a:t>
            </a:r>
            <a:r>
              <a:rPr lang="el-GR" sz="3600" b="0" dirty="0">
                <a:solidFill>
                  <a:srgbClr val="084077"/>
                </a:solidFill>
              </a:rPr>
              <a:t>από </a:t>
            </a:r>
            <a:r>
              <a:rPr lang="en-US" sz="3600" b="0" dirty="0" smtClean="0">
                <a:solidFill>
                  <a:srgbClr val="084077"/>
                </a:solidFill>
              </a:rPr>
              <a:t>8</a:t>
            </a:r>
            <a:r>
              <a:rPr lang="el-GR" sz="3600" b="0" dirty="0" smtClean="0">
                <a:solidFill>
                  <a:srgbClr val="084077"/>
                </a:solidFill>
              </a:rPr>
              <a:t>)</a:t>
            </a:r>
            <a:endParaRPr lang="el-GR" sz="3600" dirty="0"/>
          </a:p>
        </p:txBody>
      </p:sp>
      <p:sp>
        <p:nvSpPr>
          <p:cNvPr id="3" name="Θέση περιεχομένου 2"/>
          <p:cNvSpPr>
            <a:spLocks noGrp="1"/>
          </p:cNvSpPr>
          <p:nvPr>
            <p:ph idx="1"/>
          </p:nvPr>
        </p:nvSpPr>
        <p:spPr>
          <a:xfrm>
            <a:off x="481558" y="1412776"/>
            <a:ext cx="8229600" cy="648072"/>
          </a:xfrm>
        </p:spPr>
        <p:txBody>
          <a:bodyPr>
            <a:normAutofit/>
          </a:bodyPr>
          <a:lstStyle/>
          <a:p>
            <a:pPr marL="0" indent="0" algn="ctr">
              <a:buNone/>
            </a:pPr>
            <a:r>
              <a:rPr lang="el-GR" sz="2400" b="1" dirty="0" smtClean="0"/>
              <a:t>Μεταβλητές</a:t>
            </a:r>
            <a:endParaRPr lang="el-GR" sz="2400" b="1" dirty="0"/>
          </a:p>
        </p:txBody>
      </p:sp>
      <p:pic>
        <p:nvPicPr>
          <p:cNvPr id="5" name="Εικόνα 4" title="Μεταβλητές"/>
          <p:cNvPicPr>
            <a:picLocks noChangeAspect="1"/>
          </p:cNvPicPr>
          <p:nvPr/>
        </p:nvPicPr>
        <p:blipFill>
          <a:blip r:embed="rId2"/>
          <a:stretch>
            <a:fillRect/>
          </a:stretch>
        </p:blipFill>
        <p:spPr>
          <a:xfrm>
            <a:off x="1259632" y="2660081"/>
            <a:ext cx="7029297" cy="1548518"/>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6" name="TextBox 5"/>
          <p:cNvSpPr txBox="1"/>
          <p:nvPr/>
        </p:nvSpPr>
        <p:spPr>
          <a:xfrm>
            <a:off x="3939444" y="4208599"/>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517433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Βασική Χρήση</a:t>
            </a:r>
            <a:br>
              <a:rPr lang="el-GR" sz="4400" dirty="0">
                <a:solidFill>
                  <a:srgbClr val="084077"/>
                </a:solidFill>
              </a:rPr>
            </a:br>
            <a:r>
              <a:rPr lang="el-GR" sz="3600" b="0" dirty="0" smtClean="0">
                <a:solidFill>
                  <a:srgbClr val="084077"/>
                </a:solidFill>
              </a:rPr>
              <a:t>(</a:t>
            </a:r>
            <a:r>
              <a:rPr lang="en-US" sz="3600" b="0" dirty="0" smtClean="0">
                <a:solidFill>
                  <a:srgbClr val="084077"/>
                </a:solidFill>
              </a:rPr>
              <a:t>6</a:t>
            </a:r>
            <a:r>
              <a:rPr lang="el-GR" sz="3600" b="0" dirty="0" smtClean="0">
                <a:solidFill>
                  <a:srgbClr val="084077"/>
                </a:solidFill>
              </a:rPr>
              <a:t> </a:t>
            </a:r>
            <a:r>
              <a:rPr lang="el-GR" sz="3600" b="0" dirty="0">
                <a:solidFill>
                  <a:srgbClr val="084077"/>
                </a:solidFill>
              </a:rPr>
              <a:t>από </a:t>
            </a:r>
            <a:r>
              <a:rPr lang="en-US" sz="3600" b="0" dirty="0" smtClean="0">
                <a:solidFill>
                  <a:srgbClr val="084077"/>
                </a:solidFill>
              </a:rPr>
              <a:t>8</a:t>
            </a:r>
            <a:r>
              <a:rPr lang="el-GR" sz="3600" b="0" dirty="0" smtClean="0">
                <a:solidFill>
                  <a:srgbClr val="084077"/>
                </a:solidFill>
              </a:rPr>
              <a:t>)</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3672408"/>
              </a:xfrm>
            </p:spPr>
            <p:txBody>
              <a:bodyPr>
                <a:normAutofit/>
              </a:bodyPr>
              <a:lstStyle/>
              <a:p>
                <a:pPr marL="0" indent="0">
                  <a:buNone/>
                </a:pPr>
                <a:r>
                  <a:rPr lang="el-GR" sz="2400" b="1" dirty="0" smtClean="0"/>
                  <a:t>Μεταβλητές</a:t>
                </a:r>
              </a:p>
              <a:p>
                <a:r>
                  <a:rPr lang="el-GR" sz="2400" dirty="0"/>
                  <a:t>Για να γράψουμε μια σύνθετη παράσταση μπορούμε να χρησιμοποιήσουμε και περισσότερες από μια ενδιάμεσες μεταβλητές. Όπως για παράδειγμα, η παρακάτω συνάρτηση μπορεί να γραφτεί και να υπολογιστεί για  x=5</a:t>
                </a:r>
                <a:r>
                  <a:rPr lang="el-GR" sz="2400" dirty="0" smtClean="0"/>
                  <a:t>:</a:t>
                </a:r>
                <a:endParaRPr lang="en-US" sz="2400" dirty="0"/>
              </a:p>
              <a:p>
                <a:pPr marL="0" indent="0">
                  <a:buNone/>
                </a:pPr>
                <a:endParaRPr lang="el-GR" sz="2400" dirty="0"/>
              </a:p>
              <a:p>
                <a:pPr marL="0" indent="0">
                  <a:spcBef>
                    <a:spcPts val="1800"/>
                  </a:spcBef>
                  <a:buNone/>
                </a:pPr>
                <a14:m>
                  <m:oMathPara xmlns:m="http://schemas.openxmlformats.org/officeDocument/2006/math">
                    <m:oMathParaPr>
                      <m:jc m:val="center"/>
                    </m:oMathParaPr>
                    <m:oMath xmlns:m="http://schemas.openxmlformats.org/officeDocument/2006/math">
                      <m:r>
                        <a:rPr lang="en-US" sz="3000" b="0" i="1" smtClean="0">
                          <a:latin typeface="Cambria Math" panose="02040503050406030204" pitchFamily="18" charset="0"/>
                        </a:rPr>
                        <m:t>𝑓</m:t>
                      </m:r>
                      <m:r>
                        <a:rPr lang="en-US" sz="3000" b="0" i="1" smtClean="0">
                          <a:latin typeface="Cambria Math" panose="02040503050406030204" pitchFamily="18" charset="0"/>
                        </a:rPr>
                        <m:t>=</m:t>
                      </m:r>
                      <m:f>
                        <m:fPr>
                          <m:ctrlPr>
                            <a:rPr lang="en-US" sz="3000" b="0" i="1" smtClean="0">
                              <a:latin typeface="Cambria Math"/>
                            </a:rPr>
                          </m:ctrlPr>
                        </m:fPr>
                        <m:num>
                          <m:sSup>
                            <m:sSupPr>
                              <m:ctrlPr>
                                <a:rPr lang="en-US" sz="3000" b="0" i="1" smtClean="0">
                                  <a:latin typeface="Cambria Math"/>
                                </a:rPr>
                              </m:ctrlPr>
                            </m:sSupPr>
                            <m:e>
                              <m:r>
                                <a:rPr lang="en-US" sz="3000" b="0" i="1" smtClean="0">
                                  <a:latin typeface="Cambria Math" panose="02040503050406030204" pitchFamily="18" charset="0"/>
                                </a:rPr>
                                <m:t>𝑥</m:t>
                              </m:r>
                            </m:e>
                            <m:sup>
                              <m:r>
                                <a:rPr lang="en-US" sz="3000" b="0" i="1" smtClean="0">
                                  <a:latin typeface="Cambria Math" panose="02040503050406030204" pitchFamily="18" charset="0"/>
                                </a:rPr>
                                <m:t>3</m:t>
                              </m:r>
                            </m:sup>
                          </m:sSup>
                          <m:r>
                            <a:rPr lang="en-US" sz="3000" b="0" i="1" smtClean="0">
                              <a:latin typeface="Cambria Math" panose="02040503050406030204" pitchFamily="18" charset="0"/>
                            </a:rPr>
                            <m:t>−</m:t>
                          </m:r>
                          <m:sSup>
                            <m:sSupPr>
                              <m:ctrlPr>
                                <a:rPr lang="en-US" sz="3000" b="0" i="1" smtClean="0">
                                  <a:latin typeface="Cambria Math"/>
                                </a:rPr>
                              </m:ctrlPr>
                            </m:sSupPr>
                            <m:e>
                              <m:r>
                                <a:rPr lang="en-US" sz="3000" b="0" i="1" smtClean="0">
                                  <a:latin typeface="Cambria Math" panose="02040503050406030204" pitchFamily="18" charset="0"/>
                                </a:rPr>
                                <m:t>3</m:t>
                              </m:r>
                              <m:r>
                                <a:rPr lang="en-US" sz="3000" b="0" i="1" smtClean="0">
                                  <a:latin typeface="Cambria Math" panose="02040503050406030204" pitchFamily="18" charset="0"/>
                                </a:rPr>
                                <m:t>𝑥</m:t>
                              </m:r>
                            </m:e>
                            <m:sup>
                              <m:r>
                                <a:rPr lang="en-US" sz="3000" b="0" i="1" smtClean="0">
                                  <a:latin typeface="Cambria Math" panose="02040503050406030204" pitchFamily="18" charset="0"/>
                                </a:rPr>
                                <m:t>2</m:t>
                              </m:r>
                            </m:sup>
                          </m:sSup>
                          <m:r>
                            <a:rPr lang="en-US" sz="3000" b="0" i="1" smtClean="0">
                              <a:latin typeface="Cambria Math" panose="02040503050406030204" pitchFamily="18" charset="0"/>
                            </a:rPr>
                            <m:t>+</m:t>
                          </m:r>
                          <m:r>
                            <a:rPr lang="en-US" sz="3000" b="0" i="1" smtClean="0">
                              <a:latin typeface="Cambria Math" panose="02040503050406030204" pitchFamily="18" charset="0"/>
                            </a:rPr>
                            <m:t>𝑥</m:t>
                          </m:r>
                          <m:r>
                            <a:rPr lang="en-US" sz="3000" b="0" i="1" smtClean="0">
                              <a:latin typeface="Cambria Math" panose="02040503050406030204" pitchFamily="18" charset="0"/>
                            </a:rPr>
                            <m:t>−7</m:t>
                          </m:r>
                        </m:num>
                        <m:den>
                          <m:sSup>
                            <m:sSupPr>
                              <m:ctrlPr>
                                <a:rPr lang="en-US" sz="3000" b="0" i="1" smtClean="0">
                                  <a:latin typeface="Cambria Math"/>
                                </a:rPr>
                              </m:ctrlPr>
                            </m:sSupPr>
                            <m:e>
                              <m:r>
                                <a:rPr lang="en-US" sz="3000" b="0" i="1" smtClean="0">
                                  <a:latin typeface="Cambria Math" panose="02040503050406030204" pitchFamily="18" charset="0"/>
                                </a:rPr>
                                <m:t>𝑥</m:t>
                              </m:r>
                            </m:e>
                            <m:sup>
                              <m:r>
                                <a:rPr lang="en-US" sz="3000" b="0" i="1" smtClean="0">
                                  <a:latin typeface="Cambria Math" panose="02040503050406030204" pitchFamily="18" charset="0"/>
                                </a:rPr>
                                <m:t>2</m:t>
                              </m:r>
                            </m:sup>
                          </m:sSup>
                          <m:r>
                            <a:rPr lang="en-US" sz="3000" b="0" i="1" smtClean="0">
                              <a:latin typeface="Cambria Math" panose="02040503050406030204" pitchFamily="18" charset="0"/>
                            </a:rPr>
                            <m:t>+0.5</m:t>
                          </m:r>
                          <m:r>
                            <a:rPr lang="en-US" sz="3000" b="0" i="1" smtClean="0">
                              <a:latin typeface="Cambria Math" panose="02040503050406030204" pitchFamily="18" charset="0"/>
                            </a:rPr>
                            <m:t>𝑥</m:t>
                          </m:r>
                          <m:r>
                            <a:rPr lang="en-US" sz="3000" b="0" i="1" smtClean="0">
                              <a:latin typeface="Cambria Math" panose="02040503050406030204" pitchFamily="18" charset="0"/>
                            </a:rPr>
                            <m:t>−4.5</m:t>
                          </m:r>
                        </m:den>
                      </m:f>
                    </m:oMath>
                  </m:oMathPara>
                </a14:m>
                <a:endParaRPr lang="el-GR" sz="3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3672408"/>
              </a:xfrm>
              <a:blipFill rotWithShape="0">
                <a:blip r:embed="rId2"/>
                <a:stretch>
                  <a:fillRect l="-1111" t="-1327"/>
                </a:stretch>
              </a:blipFill>
            </p:spPr>
            <p:txBody>
              <a:bodyPr/>
              <a:lstStyle/>
              <a:p>
                <a:r>
                  <a:rPr lang="el-GR">
                    <a:noFill/>
                  </a:rPr>
                  <a:t> </a:t>
                </a:r>
              </a:p>
            </p:txBody>
          </p:sp>
        </mc:Fallback>
      </mc:AlternateContent>
      <p:pic>
        <p:nvPicPr>
          <p:cNvPr id="5" name="Εικόνα 4" title="𝑓=(𝑥^3−〖3𝑥〗^2+𝑥−7)/(𝑥^2+0.5𝑥−4.5)"/>
          <p:cNvPicPr>
            <a:picLocks noChangeAspect="1"/>
          </p:cNvPicPr>
          <p:nvPr/>
        </p:nvPicPr>
        <p:blipFill>
          <a:blip r:embed="rId3"/>
          <a:stretch>
            <a:fillRect/>
          </a:stretch>
        </p:blipFill>
        <p:spPr>
          <a:xfrm>
            <a:off x="2123728" y="4710765"/>
            <a:ext cx="5328366" cy="1987468"/>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6" name="TextBox 5"/>
          <p:cNvSpPr txBox="1"/>
          <p:nvPr/>
        </p:nvSpPr>
        <p:spPr>
          <a:xfrm rot="5400000">
            <a:off x="6977099" y="5872384"/>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387664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Βασική Χρήση</a:t>
            </a:r>
            <a:br>
              <a:rPr lang="el-GR" sz="4400" dirty="0">
                <a:solidFill>
                  <a:srgbClr val="084077"/>
                </a:solidFill>
              </a:rPr>
            </a:br>
            <a:r>
              <a:rPr lang="el-GR" sz="3600" b="0" dirty="0" smtClean="0">
                <a:solidFill>
                  <a:srgbClr val="084077"/>
                </a:solidFill>
              </a:rPr>
              <a:t>(</a:t>
            </a:r>
            <a:r>
              <a:rPr lang="en-US" sz="3600" b="0" dirty="0" smtClean="0">
                <a:solidFill>
                  <a:srgbClr val="084077"/>
                </a:solidFill>
              </a:rPr>
              <a:t>7</a:t>
            </a:r>
            <a:r>
              <a:rPr lang="el-GR" sz="3600" b="0" dirty="0" smtClean="0">
                <a:solidFill>
                  <a:srgbClr val="084077"/>
                </a:solidFill>
              </a:rPr>
              <a:t> </a:t>
            </a:r>
            <a:r>
              <a:rPr lang="el-GR" sz="3600" b="0" dirty="0">
                <a:solidFill>
                  <a:srgbClr val="084077"/>
                </a:solidFill>
              </a:rPr>
              <a:t>από </a:t>
            </a:r>
            <a:r>
              <a:rPr lang="en-US" sz="3600" b="0" dirty="0" smtClean="0">
                <a:solidFill>
                  <a:srgbClr val="084077"/>
                </a:solidFill>
              </a:rPr>
              <a:t>8</a:t>
            </a:r>
            <a:r>
              <a:rPr lang="el-GR" sz="3600" b="0" dirty="0" smtClean="0">
                <a:solidFill>
                  <a:srgbClr val="084077"/>
                </a:solidFill>
              </a:rPr>
              <a:t>)</a:t>
            </a:r>
            <a:endParaRPr lang="el-GR" sz="3600" dirty="0"/>
          </a:p>
        </p:txBody>
      </p:sp>
      <p:sp>
        <p:nvSpPr>
          <p:cNvPr id="3" name="Θέση περιεχομένου 2"/>
          <p:cNvSpPr>
            <a:spLocks noGrp="1"/>
          </p:cNvSpPr>
          <p:nvPr>
            <p:ph idx="1"/>
          </p:nvPr>
        </p:nvSpPr>
        <p:spPr>
          <a:xfrm>
            <a:off x="213470" y="1196752"/>
            <a:ext cx="8507288" cy="5328592"/>
          </a:xfrm>
        </p:spPr>
        <p:txBody>
          <a:bodyPr>
            <a:noAutofit/>
          </a:bodyPr>
          <a:lstStyle/>
          <a:p>
            <a:pPr>
              <a:spcBef>
                <a:spcPts val="1800"/>
              </a:spcBef>
              <a:buNone/>
            </a:pPr>
            <a:r>
              <a:rPr lang="el-GR" sz="2400" b="1" dirty="0"/>
              <a:t>Ρυθμίσεις Εμφάνισης</a:t>
            </a:r>
          </a:p>
          <a:p>
            <a:pPr>
              <a:spcBef>
                <a:spcPts val="1800"/>
              </a:spcBef>
            </a:pPr>
            <a:r>
              <a:rPr lang="el-GR" sz="2400" dirty="0"/>
              <a:t>Τα αριθμητικά αποτελέσματα του </a:t>
            </a:r>
            <a:r>
              <a:rPr lang="el-GR" sz="2400" dirty="0" err="1"/>
              <a:t>MatLab</a:t>
            </a:r>
            <a:r>
              <a:rPr lang="el-GR" sz="2400" dirty="0"/>
              <a:t> είναι διπλής ακρίβειας. Αυτό σημαίνει ότι κάθε αριθμός μπορεί να έχει έως και 16 σημαντικά ψηφία. Όμως δεν είναι δυνατόν να εκτυπώνονται πάντοτε όλα τα ψηφία ενός αριθμού στο </a:t>
            </a:r>
            <a:r>
              <a:rPr lang="en-US" sz="2400" dirty="0"/>
              <a:t>CW</a:t>
            </a:r>
            <a:r>
              <a:rPr lang="el-GR" sz="2400" dirty="0"/>
              <a:t>. Με την εντολή </a:t>
            </a:r>
            <a:r>
              <a:rPr lang="en-US" sz="2400" b="1" dirty="0"/>
              <a:t>format short</a:t>
            </a:r>
            <a:r>
              <a:rPr lang="en-US" sz="2400" dirty="0"/>
              <a:t> </a:t>
            </a:r>
            <a:r>
              <a:rPr lang="el-GR" sz="2400" dirty="0"/>
              <a:t>ή </a:t>
            </a:r>
            <a:r>
              <a:rPr lang="en-US" sz="2400" b="1" dirty="0"/>
              <a:t>format long</a:t>
            </a:r>
            <a:r>
              <a:rPr lang="el-GR" sz="2400" dirty="0"/>
              <a:t> ρυθμίζουμε το πλήθος των εμφανιζόμενων ψηφίων που επιθυμούμε.</a:t>
            </a:r>
          </a:p>
          <a:p>
            <a:pPr>
              <a:spcBef>
                <a:spcPts val="1800"/>
              </a:spcBef>
            </a:pPr>
            <a:r>
              <a:rPr lang="el-GR" sz="2400" dirty="0"/>
              <a:t>Όταν τα αποτελέσματα πρέπει να εμφανίζονται σε εκθετική μορφή  τότε χρησιμοποιούμε τις αντίστοιχες εντολές </a:t>
            </a:r>
            <a:r>
              <a:rPr lang="en-US" sz="2400" b="1" dirty="0"/>
              <a:t>format short e</a:t>
            </a:r>
            <a:r>
              <a:rPr lang="en-US" sz="2400" dirty="0"/>
              <a:t> </a:t>
            </a:r>
            <a:r>
              <a:rPr lang="el-GR" sz="2400" dirty="0"/>
              <a:t>ή </a:t>
            </a:r>
            <a:r>
              <a:rPr lang="en-US" sz="2400" b="1" dirty="0"/>
              <a:t>format long e</a:t>
            </a:r>
            <a:r>
              <a:rPr lang="el-GR" sz="2400" dirty="0"/>
              <a:t>.</a:t>
            </a:r>
          </a:p>
          <a:p>
            <a:pPr>
              <a:spcBef>
                <a:spcPts val="1800"/>
              </a:spcBef>
            </a:pPr>
            <a:r>
              <a:rPr lang="el-GR" sz="2400" dirty="0"/>
              <a:t>Τέλος, όταν τα αποτελέσματα πρέπει να έχουν τη μορφή ρητού κλάσματος τότε χρησιμοποιούμε την εντολή </a:t>
            </a:r>
            <a:r>
              <a:rPr lang="en-US" sz="2400" b="1" dirty="0"/>
              <a:t>format rat</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889226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Βασική Χρήση</a:t>
            </a:r>
            <a:br>
              <a:rPr lang="el-GR" sz="4400" dirty="0">
                <a:solidFill>
                  <a:srgbClr val="084077"/>
                </a:solidFill>
              </a:rPr>
            </a:br>
            <a:r>
              <a:rPr lang="el-GR" sz="3600" b="0" dirty="0" smtClean="0">
                <a:solidFill>
                  <a:srgbClr val="084077"/>
                </a:solidFill>
              </a:rPr>
              <a:t>(</a:t>
            </a:r>
            <a:r>
              <a:rPr lang="en-US" sz="3600" b="0" dirty="0" smtClean="0">
                <a:solidFill>
                  <a:srgbClr val="084077"/>
                </a:solidFill>
              </a:rPr>
              <a:t>8</a:t>
            </a:r>
            <a:r>
              <a:rPr lang="el-GR" sz="3600" b="0" dirty="0" smtClean="0">
                <a:solidFill>
                  <a:srgbClr val="084077"/>
                </a:solidFill>
              </a:rPr>
              <a:t> </a:t>
            </a:r>
            <a:r>
              <a:rPr lang="el-GR" sz="3600" b="0" dirty="0">
                <a:solidFill>
                  <a:srgbClr val="084077"/>
                </a:solidFill>
              </a:rPr>
              <a:t>από </a:t>
            </a:r>
            <a:r>
              <a:rPr lang="en-US" sz="3600" b="0" dirty="0" smtClean="0">
                <a:solidFill>
                  <a:srgbClr val="084077"/>
                </a:solidFill>
              </a:rPr>
              <a:t>8</a:t>
            </a:r>
            <a:r>
              <a:rPr lang="el-GR" sz="3600" b="0" dirty="0" smtClean="0">
                <a:solidFill>
                  <a:srgbClr val="084077"/>
                </a:solidFill>
              </a:rPr>
              <a:t>)</a:t>
            </a:r>
            <a:endParaRPr lang="el-GR" sz="3600" dirty="0"/>
          </a:p>
        </p:txBody>
      </p:sp>
      <p:sp>
        <p:nvSpPr>
          <p:cNvPr id="3" name="Θέση περιεχομένου 2"/>
          <p:cNvSpPr>
            <a:spLocks noGrp="1"/>
          </p:cNvSpPr>
          <p:nvPr>
            <p:ph idx="1"/>
          </p:nvPr>
        </p:nvSpPr>
        <p:spPr/>
        <p:txBody>
          <a:bodyPr>
            <a:normAutofit/>
          </a:bodyPr>
          <a:lstStyle/>
          <a:p>
            <a:pPr>
              <a:spcBef>
                <a:spcPts val="4800"/>
              </a:spcBef>
              <a:buNone/>
            </a:pPr>
            <a:r>
              <a:rPr lang="el-GR" sz="2400" b="1" dirty="0"/>
              <a:t>Διακοπή Εκτέλεσης</a:t>
            </a:r>
          </a:p>
          <a:p>
            <a:pPr>
              <a:spcBef>
                <a:spcPts val="4800"/>
              </a:spcBef>
            </a:pPr>
            <a:r>
              <a:rPr lang="el-GR" sz="2400" dirty="0"/>
              <a:t>Συχνά επιθυμούμε την ακύρωση ή τη διακοπή της εντολής ή της ενέργειας που πραγματοποιεί το </a:t>
            </a:r>
            <a:r>
              <a:rPr lang="en-US" sz="2400" dirty="0" err="1"/>
              <a:t>MatLab</a:t>
            </a:r>
            <a:r>
              <a:rPr lang="el-GR" sz="2400" dirty="0"/>
              <a:t>. Αυτό γίνεται μέσα από το </a:t>
            </a:r>
            <a:r>
              <a:rPr lang="en-US" sz="2400" dirty="0"/>
              <a:t>CW</a:t>
            </a:r>
            <a:r>
              <a:rPr lang="el-GR" sz="2400" dirty="0"/>
              <a:t>, δίνοντας από το πληκτρολόγιο την εντολή </a:t>
            </a:r>
            <a:r>
              <a:rPr lang="el-GR" sz="2400" b="1" dirty="0"/>
              <a:t>^</a:t>
            </a:r>
            <a:r>
              <a:rPr lang="en-US" sz="2400" b="1" dirty="0"/>
              <a:t>C </a:t>
            </a:r>
            <a:r>
              <a:rPr lang="el-GR" sz="2400" dirty="0"/>
              <a:t>ή </a:t>
            </a:r>
            <a:r>
              <a:rPr lang="en-US" sz="2400" b="1" dirty="0"/>
              <a:t>CTRL</a:t>
            </a:r>
            <a:r>
              <a:rPr lang="el-GR" sz="2400" b="1" dirty="0"/>
              <a:t>-</a:t>
            </a:r>
            <a:r>
              <a:rPr lang="en-US" sz="2400" b="1" dirty="0"/>
              <a:t>C</a:t>
            </a:r>
            <a:r>
              <a:rPr lang="el-GR" sz="2400" b="1" dirty="0"/>
              <a:t>.</a:t>
            </a:r>
            <a:r>
              <a:rPr lang="el-GR" sz="2400" dirty="0"/>
              <a:t> , η οποία στέλνει στο σύστημα μια εντολή διακοπής εκτέλεσης. </a:t>
            </a:r>
          </a:p>
          <a:p>
            <a:pPr>
              <a:spcBef>
                <a:spcPts val="48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015512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6638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084077"/>
                </a:solidFill>
              </a:rPr>
              <a:t>To MATLAB</a:t>
            </a:r>
            <a:endParaRPr lang="el-GR" dirty="0">
              <a:solidFill>
                <a:srgbClr val="084077"/>
              </a:solidFill>
            </a:endParaRPr>
          </a:p>
        </p:txBody>
      </p:sp>
      <p:sp>
        <p:nvSpPr>
          <p:cNvPr id="3" name="Θέση περιεχομένου 2"/>
          <p:cNvSpPr>
            <a:spLocks noGrp="1"/>
          </p:cNvSpPr>
          <p:nvPr>
            <p:ph idx="1"/>
          </p:nvPr>
        </p:nvSpPr>
        <p:spPr>
          <a:xfrm>
            <a:off x="457200" y="1196752"/>
            <a:ext cx="8229600" cy="5661248"/>
          </a:xfrm>
        </p:spPr>
        <p:txBody>
          <a:bodyPr>
            <a:normAutofit fontScale="70000" lnSpcReduction="20000"/>
          </a:bodyPr>
          <a:lstStyle/>
          <a:p>
            <a:pPr>
              <a:lnSpc>
                <a:spcPct val="120000"/>
              </a:lnSpc>
              <a:spcBef>
                <a:spcPts val="600"/>
              </a:spcBef>
            </a:pPr>
            <a:r>
              <a:rPr lang="el-GR" sz="3400" dirty="0"/>
              <a:t>Το MATLAB πρωτοεμφανίστηκε πριν μια εικοσαετία και από τότε άρχισε να κατακτά τον ακαδημαϊκό και ερευνητικό χώρο. </a:t>
            </a:r>
          </a:p>
          <a:p>
            <a:pPr>
              <a:lnSpc>
                <a:spcPct val="120000"/>
              </a:lnSpc>
              <a:spcBef>
                <a:spcPts val="600"/>
              </a:spcBef>
            </a:pPr>
            <a:r>
              <a:rPr lang="el-GR" sz="3400" dirty="0"/>
              <a:t>Η συνεχής ανάπτυξή του MATLAB και οι δυνατότητες που προσφέρει στις τελευταίες εκδόσεις, το έχουν κάνει δημοφιλές σε κάθε επίπεδο, από τον σπουδαστή και τον καθηγητή, έως τον μηχανικό, τον ερευνητή και γενικά κάθε επιστήμονα. </a:t>
            </a:r>
          </a:p>
          <a:p>
            <a:pPr>
              <a:lnSpc>
                <a:spcPct val="120000"/>
              </a:lnSpc>
              <a:spcBef>
                <a:spcPts val="600"/>
              </a:spcBef>
            </a:pPr>
            <a:r>
              <a:rPr lang="el-GR" sz="3400" dirty="0"/>
              <a:t>Σήμερα διδάσκεται στις περισσότερες σχολές θετικών επιστημών και συμπληρώνει ή αντικαθιστά τη διδασκαλία των γλωσσών προγραμματισμού. </a:t>
            </a:r>
          </a:p>
          <a:p>
            <a:pPr>
              <a:lnSpc>
                <a:spcPct val="120000"/>
              </a:lnSpc>
              <a:spcBef>
                <a:spcPts val="600"/>
              </a:spcBef>
            </a:pPr>
            <a:r>
              <a:rPr lang="el-GR" sz="3400" dirty="0"/>
              <a:t>Η γνώση του MATLAB αποτελεί στις μέρες μας ένα πανίσχυρο εφόδιο στα χέρια κάθε σπουδαστή ή επιστήμονα, καθώς θεωρείται ότι είναι η πιο κοινή και συμβατή πλατφόρμα ανάπτυξης επιστημονικών εφαρμογών παγκοσμίως.</a:t>
            </a:r>
          </a:p>
          <a:p>
            <a:pPr>
              <a:lnSpc>
                <a:spcPct val="120000"/>
              </a:lnSpc>
              <a:spcBef>
                <a:spcPts val="6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102423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40999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a:t>Βασίλειος Μούσας 2014. Βασίλειος Μούσας</a:t>
            </a:r>
            <a:r>
              <a:rPr lang="el-GR" sz="2000" dirty="0" smtClean="0"/>
              <a:t>.</a:t>
            </a:r>
            <a:r>
              <a:rPr lang="en-US" sz="2000" dirty="0" smtClean="0"/>
              <a:t> </a:t>
            </a:r>
            <a:r>
              <a:rPr lang="el-GR" sz="2000" dirty="0"/>
              <a:t>«Προγραμματισμός &amp; Εφαρμογές Η/Υ (Θ). Ενότητα 8: Εισαγωγή στο Περιβάλλον Προγραμματισμού </a:t>
            </a:r>
            <a:r>
              <a:rPr lang="el-GR" sz="2000" dirty="0" err="1"/>
              <a:t>MatLab</a:t>
            </a:r>
            <a:r>
              <a:rPr lang="el-GR" sz="2000" dirty="0"/>
              <a:t> (Μέρος 1ο</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4093148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489978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90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147187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870438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Έναρξη - Τερματισμός </a:t>
            </a:r>
            <a:r>
              <a:rPr lang="en-US" sz="4400" dirty="0" smtClean="0">
                <a:solidFill>
                  <a:srgbClr val="084077"/>
                </a:solidFill>
              </a:rPr>
              <a:t>MATLAB</a:t>
            </a:r>
            <a:r>
              <a:rPr lang="en-US" dirty="0" smtClean="0">
                <a:solidFill>
                  <a:srgbClr val="084077"/>
                </a:solidFill>
              </a:rPr>
              <a:t/>
            </a:r>
            <a:br>
              <a:rPr lang="en-US" dirty="0" smtClean="0">
                <a:solidFill>
                  <a:srgbClr val="084077"/>
                </a:solidFill>
              </a:rPr>
            </a:br>
            <a:r>
              <a:rPr lang="en-US" sz="3600" b="0" dirty="0" smtClean="0">
                <a:solidFill>
                  <a:srgbClr val="084077"/>
                </a:solidFill>
              </a:rPr>
              <a:t>(</a:t>
            </a:r>
            <a:r>
              <a:rPr lang="el-GR" sz="3600" b="0" dirty="0" smtClean="0">
                <a:solidFill>
                  <a:srgbClr val="084077"/>
                </a:solidFill>
              </a:rPr>
              <a:t>1 από 2)</a:t>
            </a:r>
            <a:endParaRPr lang="el-GR" sz="3600" b="0" dirty="0">
              <a:solidFill>
                <a:srgbClr val="084077"/>
              </a:solidFill>
            </a:endParaRPr>
          </a:p>
        </p:txBody>
      </p:sp>
      <p:sp>
        <p:nvSpPr>
          <p:cNvPr id="3" name="Θέση περιεχομένου 2"/>
          <p:cNvSpPr>
            <a:spLocks noGrp="1"/>
          </p:cNvSpPr>
          <p:nvPr>
            <p:ph idx="1"/>
          </p:nvPr>
        </p:nvSpPr>
        <p:spPr>
          <a:xfrm>
            <a:off x="482030" y="1628800"/>
            <a:ext cx="8229600" cy="3816424"/>
          </a:xfrm>
        </p:spPr>
        <p:txBody>
          <a:bodyPr/>
          <a:lstStyle/>
          <a:p>
            <a:pPr marL="0" indent="0">
              <a:spcBef>
                <a:spcPts val="3000"/>
              </a:spcBef>
              <a:buNone/>
            </a:pPr>
            <a:r>
              <a:rPr lang="el-GR" sz="2400" dirty="0"/>
              <a:t>Στα συστήματα </a:t>
            </a:r>
            <a:r>
              <a:rPr lang="en-US" sz="2400" dirty="0"/>
              <a:t>WINDOWS </a:t>
            </a:r>
            <a:r>
              <a:rPr lang="el-GR" sz="2400" dirty="0"/>
              <a:t>η έναρξη γίνεται</a:t>
            </a:r>
            <a:r>
              <a:rPr lang="en-US" sz="2400" dirty="0"/>
              <a:t> </a:t>
            </a:r>
            <a:r>
              <a:rPr lang="el-GR" sz="2400" dirty="0"/>
              <a:t>είτε από </a:t>
            </a:r>
            <a:r>
              <a:rPr lang="el-GR" sz="2400" dirty="0" smtClean="0"/>
              <a:t>το</a:t>
            </a:r>
            <a:r>
              <a:rPr lang="en-US" sz="2400" dirty="0" smtClean="0"/>
              <a:t> </a:t>
            </a:r>
            <a:r>
              <a:rPr lang="el-GR" sz="2400" dirty="0" smtClean="0"/>
              <a:t>εικονίδιο </a:t>
            </a:r>
            <a:r>
              <a:rPr lang="el-GR" sz="2400" dirty="0" err="1"/>
              <a:t>MatLab</a:t>
            </a:r>
            <a:r>
              <a:rPr lang="el-GR" sz="2400" dirty="0"/>
              <a:t>: </a:t>
            </a:r>
            <a:r>
              <a:rPr lang="el-GR" sz="2400" dirty="0" smtClean="0"/>
              <a:t>στην </a:t>
            </a:r>
            <a:r>
              <a:rPr lang="el-GR" sz="2400" dirty="0"/>
              <a:t>επιφάνεια εργασίας,</a:t>
            </a:r>
            <a:r>
              <a:rPr lang="en-US" sz="2400" dirty="0"/>
              <a:t> </a:t>
            </a:r>
            <a:r>
              <a:rPr lang="el-GR" sz="2400" dirty="0"/>
              <a:t>ή, από το μενού:   </a:t>
            </a:r>
            <a:r>
              <a:rPr lang="el-GR" sz="2400" b="1" dirty="0"/>
              <a:t>Έναρξη &gt; Όλα τα Προγράμματα &gt; MATLAB</a:t>
            </a:r>
            <a:endParaRPr lang="en-US" sz="2400" b="1" dirty="0"/>
          </a:p>
          <a:p>
            <a:pPr marL="0" indent="0">
              <a:spcBef>
                <a:spcPts val="3000"/>
              </a:spcBef>
              <a:buNone/>
            </a:pPr>
            <a:r>
              <a:rPr lang="el-GR" sz="2400" dirty="0"/>
              <a:t>Ο τερματισμός της εφαρμογής </a:t>
            </a:r>
            <a:r>
              <a:rPr lang="el-GR" sz="2400" dirty="0" err="1"/>
              <a:t>MatLab</a:t>
            </a:r>
            <a:r>
              <a:rPr lang="el-GR" sz="2400" dirty="0"/>
              <a:t> γίνεται είτε από το μενού:   </a:t>
            </a:r>
            <a:r>
              <a:rPr lang="en-GB" sz="2400" b="1" dirty="0"/>
              <a:t>File</a:t>
            </a:r>
            <a:r>
              <a:rPr lang="el-GR" sz="2400" b="1" dirty="0"/>
              <a:t> &gt; </a:t>
            </a:r>
            <a:r>
              <a:rPr lang="en-GB" sz="2400" b="1" dirty="0"/>
              <a:t>Exit</a:t>
            </a:r>
            <a:r>
              <a:rPr lang="el-GR" sz="2400" b="1" dirty="0"/>
              <a:t> MATLAB</a:t>
            </a:r>
            <a:r>
              <a:rPr lang="el-GR" sz="2400" dirty="0"/>
              <a:t>, ή,  δίνοντας στο </a:t>
            </a:r>
            <a:r>
              <a:rPr lang="en-GB" sz="2400" dirty="0"/>
              <a:t>Command Window</a:t>
            </a:r>
            <a:r>
              <a:rPr lang="el-GR" sz="2400" dirty="0"/>
              <a:t> την εντολή </a:t>
            </a:r>
            <a:r>
              <a:rPr lang="en-US" sz="2400" b="1" dirty="0"/>
              <a:t>exit</a:t>
            </a:r>
            <a:r>
              <a:rPr lang="en-US" sz="2400" dirty="0"/>
              <a:t> </a:t>
            </a:r>
            <a:r>
              <a:rPr lang="el-GR" sz="2400" dirty="0"/>
              <a:t>ή </a:t>
            </a:r>
            <a:r>
              <a:rPr lang="en-US" sz="2400" b="1" dirty="0"/>
              <a:t>quit</a:t>
            </a:r>
            <a:r>
              <a:rPr lang="el-GR" sz="2400" dirty="0"/>
              <a:t>:</a:t>
            </a:r>
          </a:p>
          <a:p>
            <a:pPr lvl="0"/>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71002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Έναρξη - Τερματισμός </a:t>
            </a:r>
            <a:r>
              <a:rPr lang="en-US" sz="4400" dirty="0">
                <a:solidFill>
                  <a:srgbClr val="084077"/>
                </a:solidFill>
              </a:rPr>
              <a:t>MATLAB</a:t>
            </a:r>
            <a:br>
              <a:rPr lang="en-US" sz="4400" dirty="0">
                <a:solidFill>
                  <a:srgbClr val="084077"/>
                </a:solidFill>
              </a:rPr>
            </a:br>
            <a:r>
              <a:rPr lang="en-US" sz="3600" b="0" dirty="0" smtClean="0">
                <a:solidFill>
                  <a:srgbClr val="084077"/>
                </a:solidFill>
              </a:rPr>
              <a:t>(</a:t>
            </a:r>
            <a:r>
              <a:rPr lang="el-GR" sz="3600" b="0" dirty="0" smtClean="0">
                <a:solidFill>
                  <a:srgbClr val="084077"/>
                </a:solidFill>
              </a:rPr>
              <a:t>2 </a:t>
            </a:r>
            <a:r>
              <a:rPr lang="el-GR" sz="3600" b="0" dirty="0">
                <a:solidFill>
                  <a:srgbClr val="084077"/>
                </a:solidFill>
              </a:rPr>
              <a:t>από 2)</a:t>
            </a:r>
            <a:endParaRPr lang="el-GR" sz="3600" dirty="0"/>
          </a:p>
        </p:txBody>
      </p:sp>
      <p:pic>
        <p:nvPicPr>
          <p:cNvPr id="5" name="Θέση περιεχομένου 4" title="Έναρξη - Τερματισμός MATLAB"/>
          <p:cNvPicPr>
            <a:picLocks noGrp="1" noChangeAspect="1"/>
          </p:cNvPicPr>
          <p:nvPr>
            <p:ph idx="1"/>
          </p:nvPr>
        </p:nvPicPr>
        <p:blipFill>
          <a:blip r:embed="rId2"/>
          <a:stretch>
            <a:fillRect/>
          </a:stretch>
        </p:blipFill>
        <p:spPr>
          <a:xfrm>
            <a:off x="1397532" y="1388474"/>
            <a:ext cx="6369624" cy="5150438"/>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3" name="TextBox 2"/>
          <p:cNvSpPr txBox="1"/>
          <p:nvPr/>
        </p:nvSpPr>
        <p:spPr>
          <a:xfrm>
            <a:off x="4139952" y="653891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950841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Βοήθεια στο </a:t>
            </a:r>
            <a:r>
              <a:rPr lang="en-US" dirty="0">
                <a:solidFill>
                  <a:srgbClr val="084077"/>
                </a:solidFill>
              </a:rPr>
              <a:t>MATLAB</a:t>
            </a:r>
            <a:endParaRPr lang="el-GR" dirty="0">
              <a:solidFill>
                <a:srgbClr val="084077"/>
              </a:solidFill>
            </a:endParaRPr>
          </a:p>
        </p:txBody>
      </p:sp>
      <p:sp>
        <p:nvSpPr>
          <p:cNvPr id="3" name="Θέση περιεχομένου 2"/>
          <p:cNvSpPr>
            <a:spLocks noGrp="1"/>
          </p:cNvSpPr>
          <p:nvPr>
            <p:ph idx="1"/>
          </p:nvPr>
        </p:nvSpPr>
        <p:spPr/>
        <p:txBody>
          <a:bodyPr>
            <a:normAutofit/>
          </a:bodyPr>
          <a:lstStyle/>
          <a:p>
            <a:pPr>
              <a:spcBef>
                <a:spcPts val="1200"/>
              </a:spcBef>
            </a:pPr>
            <a:r>
              <a:rPr lang="el-GR" sz="2400" dirty="0"/>
              <a:t>Για οποιαδήποτε </a:t>
            </a:r>
            <a:r>
              <a:rPr lang="el-GR" sz="2400" b="1" dirty="0"/>
              <a:t>βοήθεια</a:t>
            </a:r>
            <a:r>
              <a:rPr lang="el-GR" sz="2400" dirty="0"/>
              <a:t> ή διευκρίνιση το </a:t>
            </a:r>
            <a:r>
              <a:rPr lang="el-GR" sz="2400" dirty="0" err="1"/>
              <a:t>MatLab</a:t>
            </a:r>
            <a:r>
              <a:rPr lang="el-GR" sz="2400" dirty="0"/>
              <a:t> διαθέτει όλες τις απαραίτητες οδηγίες παραδείγματα και πληροφορίες κάτω από το μενού:  </a:t>
            </a:r>
            <a:r>
              <a:rPr lang="en-US" sz="2400" b="1" dirty="0"/>
              <a:t>Help </a:t>
            </a:r>
            <a:r>
              <a:rPr lang="el-GR" sz="2400" b="1" dirty="0"/>
              <a:t>&gt; </a:t>
            </a:r>
            <a:r>
              <a:rPr lang="el-GR" sz="2400" b="1" dirty="0" err="1"/>
              <a:t>MatLab</a:t>
            </a:r>
            <a:r>
              <a:rPr lang="el-GR" sz="2400" b="1" dirty="0"/>
              <a:t> </a:t>
            </a:r>
            <a:r>
              <a:rPr lang="en-US" sz="2400" b="1" dirty="0"/>
              <a:t>Help</a:t>
            </a:r>
            <a:r>
              <a:rPr lang="el-GR" sz="2400" b="1" dirty="0"/>
              <a:t> (</a:t>
            </a:r>
            <a:r>
              <a:rPr lang="en-US" sz="2400" b="1" dirty="0"/>
              <a:t>F</a:t>
            </a:r>
            <a:r>
              <a:rPr lang="el-GR" sz="2400" b="1" dirty="0"/>
              <a:t>1)</a:t>
            </a:r>
          </a:p>
          <a:p>
            <a:pPr>
              <a:spcBef>
                <a:spcPts val="1200"/>
              </a:spcBef>
            </a:pPr>
            <a:r>
              <a:rPr lang="el-GR" sz="2400" dirty="0"/>
              <a:t>Επίσης, στο </a:t>
            </a:r>
            <a:r>
              <a:rPr lang="en-GB" sz="2400" dirty="0"/>
              <a:t>Command Window</a:t>
            </a:r>
            <a:r>
              <a:rPr lang="el-GR" sz="2400" dirty="0"/>
              <a:t> η εντολή </a:t>
            </a:r>
            <a:r>
              <a:rPr lang="en-US" sz="2400" b="1" dirty="0"/>
              <a:t>help</a:t>
            </a:r>
            <a:r>
              <a:rPr lang="el-GR" sz="2400" dirty="0"/>
              <a:t> μας δίνει σαν απάντηση μια λίστα με όλες τις διαθέσιμες εντολές της εφαρμογής.</a:t>
            </a:r>
            <a:endParaRPr lang="el-GR" sz="2400" b="1" dirty="0"/>
          </a:p>
          <a:p>
            <a:pPr>
              <a:spcBef>
                <a:spcPts val="1200"/>
              </a:spcBef>
            </a:pPr>
            <a:endParaRPr lang="el-GR" sz="2400" dirty="0"/>
          </a:p>
        </p:txBody>
      </p:sp>
      <p:pic>
        <p:nvPicPr>
          <p:cNvPr id="5" name="Εικόνα 4" title="Βοήθεια στο MATLAB"/>
          <p:cNvPicPr>
            <a:picLocks noChangeAspect="1"/>
          </p:cNvPicPr>
          <p:nvPr/>
        </p:nvPicPr>
        <p:blipFill>
          <a:blip r:embed="rId2"/>
          <a:stretch>
            <a:fillRect/>
          </a:stretch>
        </p:blipFill>
        <p:spPr>
          <a:xfrm>
            <a:off x="369711" y="3698467"/>
            <a:ext cx="3432345" cy="1298561"/>
          </a:xfrm>
          <a:prstGeom prst="rect">
            <a:avLst/>
          </a:prstGeom>
        </p:spPr>
      </p:pic>
      <p:pic>
        <p:nvPicPr>
          <p:cNvPr id="6" name="Εικόνα 5" title="Βοήθεια στο MATLAB"/>
          <p:cNvPicPr>
            <a:picLocks noChangeAspect="1"/>
          </p:cNvPicPr>
          <p:nvPr/>
        </p:nvPicPr>
        <p:blipFill>
          <a:blip r:embed="rId3"/>
          <a:stretch>
            <a:fillRect/>
          </a:stretch>
        </p:blipFill>
        <p:spPr>
          <a:xfrm>
            <a:off x="3887635" y="3355915"/>
            <a:ext cx="4549964" cy="3282227"/>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7" name="TextBox 6"/>
          <p:cNvSpPr txBox="1"/>
          <p:nvPr/>
        </p:nvSpPr>
        <p:spPr>
          <a:xfrm>
            <a:off x="1529518" y="492323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9" name="TextBox 8"/>
          <p:cNvSpPr txBox="1"/>
          <p:nvPr/>
        </p:nvSpPr>
        <p:spPr>
          <a:xfrm rot="5400000">
            <a:off x="7964975" y="506173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85566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Τα Παράθυρα του </a:t>
            </a:r>
            <a:r>
              <a:rPr lang="en-US" sz="4400" dirty="0" smtClean="0">
                <a:solidFill>
                  <a:srgbClr val="084077"/>
                </a:solidFill>
              </a:rPr>
              <a:t>MATLAB</a:t>
            </a:r>
            <a:r>
              <a:rPr lang="el-GR" sz="4400" dirty="0" smtClean="0">
                <a:solidFill>
                  <a:srgbClr val="084077"/>
                </a:solidFill>
              </a:rPr>
              <a:t/>
            </a:r>
            <a:br>
              <a:rPr lang="el-GR" sz="4400" dirty="0" smtClean="0">
                <a:solidFill>
                  <a:srgbClr val="084077"/>
                </a:solidFill>
              </a:rPr>
            </a:br>
            <a:r>
              <a:rPr lang="el-GR" sz="3600" b="0" dirty="0" smtClean="0">
                <a:solidFill>
                  <a:srgbClr val="084077"/>
                </a:solidFill>
              </a:rPr>
              <a:t>(1 από 5)</a:t>
            </a:r>
            <a:endParaRPr lang="el-GR" sz="3600" b="0" dirty="0">
              <a:solidFill>
                <a:srgbClr val="084077"/>
              </a:solidFill>
            </a:endParaRPr>
          </a:p>
        </p:txBody>
      </p:sp>
      <p:sp>
        <p:nvSpPr>
          <p:cNvPr id="3" name="Θέση περιεχομένου 2"/>
          <p:cNvSpPr>
            <a:spLocks noGrp="1"/>
          </p:cNvSpPr>
          <p:nvPr>
            <p:ph idx="1"/>
          </p:nvPr>
        </p:nvSpPr>
        <p:spPr/>
        <p:txBody>
          <a:bodyPr/>
          <a:lstStyle/>
          <a:p>
            <a:pPr>
              <a:spcBef>
                <a:spcPts val="1200"/>
              </a:spcBef>
              <a:buNone/>
            </a:pPr>
            <a:r>
              <a:rPr lang="el-GR" sz="2400" dirty="0"/>
              <a:t>Το </a:t>
            </a:r>
            <a:r>
              <a:rPr lang="el-GR" sz="2400" b="1" dirty="0"/>
              <a:t>Παράθυρο Εντολών </a:t>
            </a:r>
            <a:r>
              <a:rPr lang="el-GR" sz="2400" dirty="0"/>
              <a:t>(</a:t>
            </a:r>
            <a:r>
              <a:rPr lang="en-US" sz="2400" dirty="0"/>
              <a:t>Command Window - CW</a:t>
            </a:r>
            <a:r>
              <a:rPr lang="el-GR" sz="2400" dirty="0"/>
              <a:t>)</a:t>
            </a:r>
            <a:endParaRPr lang="en-US" sz="2400" dirty="0"/>
          </a:p>
          <a:p>
            <a:pPr>
              <a:spcBef>
                <a:spcPts val="1200"/>
              </a:spcBef>
            </a:pPr>
            <a:r>
              <a:rPr lang="el-GR" sz="2400" dirty="0"/>
              <a:t>Το </a:t>
            </a:r>
            <a:r>
              <a:rPr lang="en-US" sz="2400" dirty="0"/>
              <a:t>Command Window </a:t>
            </a:r>
            <a:r>
              <a:rPr lang="el-GR" sz="2400" dirty="0"/>
              <a:t>(</a:t>
            </a:r>
            <a:r>
              <a:rPr lang="en-US" sz="2400" dirty="0"/>
              <a:t>CW</a:t>
            </a:r>
            <a:r>
              <a:rPr lang="el-GR" sz="2400" dirty="0"/>
              <a:t>) χρησιμοποιεί το σύμβολο ( </a:t>
            </a:r>
            <a:r>
              <a:rPr lang="el-GR" sz="2400" b="1" dirty="0"/>
              <a:t>&gt;&gt;</a:t>
            </a:r>
            <a:r>
              <a:rPr lang="el-GR" sz="2400" dirty="0"/>
              <a:t> ) για να δείξει στον χρήστη ότι περιμένει εντολές (προτροπή - </a:t>
            </a:r>
            <a:r>
              <a:rPr lang="en-US" sz="2400" dirty="0"/>
              <a:t>prompt</a:t>
            </a:r>
            <a:r>
              <a:rPr lang="el-GR" sz="2400" dirty="0"/>
              <a:t>).</a:t>
            </a:r>
            <a:endParaRPr lang="en-US" sz="2400" dirty="0"/>
          </a:p>
          <a:p>
            <a:pPr>
              <a:spcBef>
                <a:spcPts val="1200"/>
              </a:spcBef>
            </a:pPr>
            <a:r>
              <a:rPr lang="el-GR" sz="2400" dirty="0"/>
              <a:t>οι εντολές που θα δίνει ο χρήστης</a:t>
            </a:r>
            <a:r>
              <a:rPr lang="en-US" sz="2400" dirty="0"/>
              <a:t>  </a:t>
            </a:r>
            <a:r>
              <a:rPr lang="el-GR" sz="2400" dirty="0"/>
              <a:t>εκτελούνται με το πλήκτρο </a:t>
            </a:r>
            <a:r>
              <a:rPr lang="en-US" sz="2400" b="1" dirty="0"/>
              <a:t>Enter</a:t>
            </a:r>
            <a:r>
              <a:rPr lang="el-GR" sz="2400" dirty="0"/>
              <a:t> ( </a:t>
            </a:r>
            <a:r>
              <a:rPr lang="el-GR" sz="2400" b="1" dirty="0">
                <a:sym typeface="Symbol"/>
              </a:rPr>
              <a:t></a:t>
            </a:r>
            <a:r>
              <a:rPr lang="el-GR" sz="2400" b="1" dirty="0"/>
              <a:t> </a:t>
            </a:r>
            <a:r>
              <a:rPr lang="el-GR" sz="2400" dirty="0"/>
              <a:t>)</a:t>
            </a:r>
          </a:p>
          <a:p>
            <a:endParaRPr lang="el-GR" dirty="0"/>
          </a:p>
        </p:txBody>
      </p:sp>
      <p:pic>
        <p:nvPicPr>
          <p:cNvPr id="5" name="Εικόνα 4" title="Τα Παράθυρα του MATLAB"/>
          <p:cNvPicPr>
            <a:picLocks noChangeAspect="1"/>
          </p:cNvPicPr>
          <p:nvPr/>
        </p:nvPicPr>
        <p:blipFill>
          <a:blip r:embed="rId3"/>
          <a:stretch>
            <a:fillRect/>
          </a:stretch>
        </p:blipFill>
        <p:spPr>
          <a:xfrm>
            <a:off x="434702" y="3905201"/>
            <a:ext cx="7861174" cy="2816274"/>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6" name="TextBox 5"/>
          <p:cNvSpPr txBox="1"/>
          <p:nvPr/>
        </p:nvSpPr>
        <p:spPr>
          <a:xfrm rot="5400000">
            <a:off x="7709937" y="5455913"/>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7" name="TextBox 6"/>
          <p:cNvSpPr txBox="1"/>
          <p:nvPr/>
        </p:nvSpPr>
        <p:spPr>
          <a:xfrm rot="16200000">
            <a:off x="-313855" y="5697994"/>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32420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Τα Παράθυρα του </a:t>
            </a:r>
            <a:r>
              <a:rPr lang="en-US" sz="4400" dirty="0">
                <a:solidFill>
                  <a:srgbClr val="084077"/>
                </a:solidFill>
              </a:rPr>
              <a:t>MATLAB</a:t>
            </a:r>
            <a:r>
              <a:rPr lang="el-GR" sz="4400" dirty="0">
                <a:solidFill>
                  <a:srgbClr val="084077"/>
                </a:solidFill>
              </a:rPr>
              <a:t/>
            </a:r>
            <a:br>
              <a:rPr lang="el-GR" sz="4400" dirty="0">
                <a:solidFill>
                  <a:srgbClr val="084077"/>
                </a:solidFill>
              </a:rPr>
            </a:br>
            <a:r>
              <a:rPr lang="el-GR" sz="3600" b="0" dirty="0" smtClean="0">
                <a:solidFill>
                  <a:srgbClr val="084077"/>
                </a:solidFill>
              </a:rPr>
              <a:t>(2 </a:t>
            </a:r>
            <a:r>
              <a:rPr lang="el-GR" sz="3600" b="0" dirty="0">
                <a:solidFill>
                  <a:srgbClr val="084077"/>
                </a:solidFill>
              </a:rPr>
              <a:t>από </a:t>
            </a:r>
            <a:r>
              <a:rPr lang="el-GR" sz="3600" b="0" dirty="0" smtClean="0">
                <a:solidFill>
                  <a:srgbClr val="084077"/>
                </a:solidFill>
              </a:rPr>
              <a:t>5)</a:t>
            </a:r>
            <a:endParaRPr lang="el-GR" sz="3600" dirty="0"/>
          </a:p>
        </p:txBody>
      </p:sp>
      <p:sp>
        <p:nvSpPr>
          <p:cNvPr id="3" name="Θέση περιεχομένου 2"/>
          <p:cNvSpPr>
            <a:spLocks noGrp="1"/>
          </p:cNvSpPr>
          <p:nvPr>
            <p:ph idx="1"/>
          </p:nvPr>
        </p:nvSpPr>
        <p:spPr>
          <a:xfrm>
            <a:off x="179512" y="1340768"/>
            <a:ext cx="8712968" cy="2232248"/>
          </a:xfrm>
        </p:spPr>
        <p:txBody>
          <a:bodyPr>
            <a:normAutofit/>
          </a:bodyPr>
          <a:lstStyle/>
          <a:p>
            <a:pPr marL="0" indent="0">
              <a:spcBef>
                <a:spcPts val="1200"/>
              </a:spcBef>
              <a:buNone/>
            </a:pPr>
            <a:r>
              <a:rPr lang="el-GR" sz="2400" dirty="0"/>
              <a:t>Το </a:t>
            </a:r>
            <a:r>
              <a:rPr lang="el-GR" sz="2400" b="1" dirty="0"/>
              <a:t>Ιστορικό</a:t>
            </a:r>
            <a:r>
              <a:rPr lang="el-GR" sz="2400" dirty="0"/>
              <a:t> των Εντολών (</a:t>
            </a:r>
            <a:r>
              <a:rPr lang="el-GR" sz="2400" dirty="0" err="1"/>
              <a:t>Command</a:t>
            </a:r>
            <a:r>
              <a:rPr lang="el-GR" sz="2400" dirty="0"/>
              <a:t> </a:t>
            </a:r>
            <a:r>
              <a:rPr lang="el-GR" sz="2400" dirty="0" err="1"/>
              <a:t>History</a:t>
            </a:r>
            <a:r>
              <a:rPr lang="el-GR" sz="2400" dirty="0"/>
              <a:t>)</a:t>
            </a:r>
          </a:p>
          <a:p>
            <a:pPr>
              <a:spcBef>
                <a:spcPts val="3000"/>
              </a:spcBef>
            </a:pPr>
            <a:r>
              <a:rPr lang="el-GR" sz="2400" dirty="0"/>
              <a:t>έχουμε πρόσβαση σε όλες τις προηγούμενες εντολές (ιστορικό) και με τα </a:t>
            </a:r>
            <a:r>
              <a:rPr lang="el-GR" sz="2400" b="1" dirty="0"/>
              <a:t>βέλη</a:t>
            </a:r>
            <a:r>
              <a:rPr lang="el-GR" sz="2400" dirty="0"/>
              <a:t> του πληκτρολογίου (πάνω - κάτω).</a:t>
            </a:r>
          </a:p>
          <a:p>
            <a:endParaRPr lang="el-GR" sz="2400" dirty="0"/>
          </a:p>
        </p:txBody>
      </p:sp>
      <p:pic>
        <p:nvPicPr>
          <p:cNvPr id="6" name="Εικόνα 5" title="Το Ιστορικό των Εντολών (Command History)"/>
          <p:cNvPicPr>
            <a:picLocks noChangeAspect="1"/>
          </p:cNvPicPr>
          <p:nvPr/>
        </p:nvPicPr>
        <p:blipFill>
          <a:blip r:embed="rId2"/>
          <a:stretch>
            <a:fillRect/>
          </a:stretch>
        </p:blipFill>
        <p:spPr>
          <a:xfrm>
            <a:off x="2015716" y="3197272"/>
            <a:ext cx="5040560" cy="3185718"/>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7" name="TextBox 6"/>
          <p:cNvSpPr txBox="1"/>
          <p:nvPr/>
        </p:nvSpPr>
        <p:spPr>
          <a:xfrm>
            <a:off x="3939444" y="6356350"/>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965685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Τα Παράθυρα του </a:t>
            </a:r>
            <a:r>
              <a:rPr lang="en-US" sz="4400" dirty="0">
                <a:solidFill>
                  <a:srgbClr val="084077"/>
                </a:solidFill>
              </a:rPr>
              <a:t>MATLAB</a:t>
            </a:r>
            <a:r>
              <a:rPr lang="el-GR" sz="4400" dirty="0">
                <a:solidFill>
                  <a:srgbClr val="084077"/>
                </a:solidFill>
              </a:rPr>
              <a:t/>
            </a:r>
            <a:br>
              <a:rPr lang="el-GR" sz="4400" dirty="0">
                <a:solidFill>
                  <a:srgbClr val="084077"/>
                </a:solidFill>
              </a:rPr>
            </a:br>
            <a:r>
              <a:rPr lang="el-GR" sz="3600" b="0" dirty="0" smtClean="0">
                <a:solidFill>
                  <a:srgbClr val="084077"/>
                </a:solidFill>
              </a:rPr>
              <a:t>(3 </a:t>
            </a:r>
            <a:r>
              <a:rPr lang="el-GR" sz="3600" b="0" dirty="0">
                <a:solidFill>
                  <a:srgbClr val="084077"/>
                </a:solidFill>
              </a:rPr>
              <a:t>από </a:t>
            </a:r>
            <a:r>
              <a:rPr lang="el-GR" sz="3600" b="0" dirty="0" smtClean="0">
                <a:solidFill>
                  <a:srgbClr val="084077"/>
                </a:solidFill>
              </a:rPr>
              <a:t>5)</a:t>
            </a:r>
            <a:endParaRPr lang="el-GR" sz="3600" dirty="0"/>
          </a:p>
        </p:txBody>
      </p:sp>
      <p:sp>
        <p:nvSpPr>
          <p:cNvPr id="3" name="Θέση περιεχομένου 2"/>
          <p:cNvSpPr>
            <a:spLocks noGrp="1"/>
          </p:cNvSpPr>
          <p:nvPr>
            <p:ph idx="1"/>
          </p:nvPr>
        </p:nvSpPr>
        <p:spPr/>
        <p:txBody>
          <a:bodyPr/>
          <a:lstStyle/>
          <a:p>
            <a:pPr>
              <a:spcBef>
                <a:spcPts val="3000"/>
              </a:spcBef>
              <a:buNone/>
            </a:pPr>
            <a:r>
              <a:rPr lang="el-GR" sz="2400" dirty="0"/>
              <a:t>Η </a:t>
            </a:r>
            <a:r>
              <a:rPr lang="el-GR" sz="2400" b="1" dirty="0"/>
              <a:t>Περιοχή Εργασίας </a:t>
            </a:r>
            <a:r>
              <a:rPr lang="el-GR" sz="2400" dirty="0"/>
              <a:t>(</a:t>
            </a:r>
            <a:r>
              <a:rPr lang="en-US" sz="2400" dirty="0"/>
              <a:t>Workspace</a:t>
            </a:r>
            <a:r>
              <a:rPr lang="el-GR" sz="2400" dirty="0"/>
              <a:t>)</a:t>
            </a:r>
          </a:p>
          <a:p>
            <a:pPr>
              <a:spcBef>
                <a:spcPts val="3000"/>
              </a:spcBef>
            </a:pPr>
            <a:r>
              <a:rPr lang="el-GR" sz="2400" dirty="0"/>
              <a:t>Τα περιεχόμενα του </a:t>
            </a:r>
            <a:r>
              <a:rPr lang="en-US" sz="2400" dirty="0"/>
              <a:t>Workspace </a:t>
            </a:r>
            <a:r>
              <a:rPr lang="el-GR" sz="2400" dirty="0"/>
              <a:t>εμφανίζονται και στο </a:t>
            </a:r>
            <a:r>
              <a:rPr lang="en-US" sz="2400" dirty="0"/>
              <a:t>CW </a:t>
            </a:r>
            <a:r>
              <a:rPr lang="el-GR" sz="2400" dirty="0"/>
              <a:t>με τις εντολές </a:t>
            </a:r>
            <a:r>
              <a:rPr lang="en-US" sz="2400" b="1" dirty="0"/>
              <a:t>who</a:t>
            </a:r>
            <a:r>
              <a:rPr lang="el-GR" sz="2400" dirty="0"/>
              <a:t> &amp; </a:t>
            </a:r>
            <a:r>
              <a:rPr lang="en-US" sz="2400" b="1" dirty="0" err="1"/>
              <a:t>whos</a:t>
            </a:r>
            <a:r>
              <a:rPr lang="el-GR" sz="2400" dirty="0"/>
              <a:t>:</a:t>
            </a:r>
          </a:p>
          <a:p>
            <a:endParaRPr lang="el-GR" dirty="0"/>
          </a:p>
        </p:txBody>
      </p:sp>
      <p:pic>
        <p:nvPicPr>
          <p:cNvPr id="5" name="Εικόνα 4" title="Η Περιοχή Εργασίας (Workspace)"/>
          <p:cNvPicPr>
            <a:picLocks noChangeAspect="1"/>
          </p:cNvPicPr>
          <p:nvPr/>
        </p:nvPicPr>
        <p:blipFill>
          <a:blip r:embed="rId2"/>
          <a:stretch>
            <a:fillRect/>
          </a:stretch>
        </p:blipFill>
        <p:spPr>
          <a:xfrm>
            <a:off x="220278" y="3380606"/>
            <a:ext cx="2773920" cy="2304488"/>
          </a:xfrm>
          <a:prstGeom prst="rect">
            <a:avLst/>
          </a:prstGeom>
        </p:spPr>
      </p:pic>
      <p:pic>
        <p:nvPicPr>
          <p:cNvPr id="6" name="Εικόνα 5" title="Η Περιοχή Εργασίας (Workspace)"/>
          <p:cNvPicPr>
            <a:picLocks noChangeAspect="1"/>
          </p:cNvPicPr>
          <p:nvPr/>
        </p:nvPicPr>
        <p:blipFill>
          <a:blip r:embed="rId3"/>
          <a:stretch>
            <a:fillRect/>
          </a:stretch>
        </p:blipFill>
        <p:spPr>
          <a:xfrm>
            <a:off x="3275805" y="3002622"/>
            <a:ext cx="5657578" cy="268247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7" name="TextBox 6"/>
          <p:cNvSpPr txBox="1"/>
          <p:nvPr/>
        </p:nvSpPr>
        <p:spPr>
          <a:xfrm>
            <a:off x="899592" y="5685094"/>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8" name="TextBox 7"/>
          <p:cNvSpPr txBox="1"/>
          <p:nvPr/>
        </p:nvSpPr>
        <p:spPr>
          <a:xfrm>
            <a:off x="5364088" y="566563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200396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Τα Παράθυρα του </a:t>
            </a:r>
            <a:r>
              <a:rPr lang="en-US" sz="4400" dirty="0">
                <a:solidFill>
                  <a:srgbClr val="084077"/>
                </a:solidFill>
              </a:rPr>
              <a:t>MATLAB</a:t>
            </a:r>
            <a:r>
              <a:rPr lang="el-GR" sz="4400" dirty="0">
                <a:solidFill>
                  <a:srgbClr val="084077"/>
                </a:solidFill>
              </a:rPr>
              <a:t/>
            </a:r>
            <a:br>
              <a:rPr lang="el-GR" sz="4400" dirty="0">
                <a:solidFill>
                  <a:srgbClr val="084077"/>
                </a:solidFill>
              </a:rPr>
            </a:br>
            <a:r>
              <a:rPr lang="el-GR" sz="3600" b="0" dirty="0" smtClean="0">
                <a:solidFill>
                  <a:srgbClr val="084077"/>
                </a:solidFill>
              </a:rPr>
              <a:t>(4 </a:t>
            </a:r>
            <a:r>
              <a:rPr lang="el-GR" sz="3600" b="0" dirty="0">
                <a:solidFill>
                  <a:srgbClr val="084077"/>
                </a:solidFill>
              </a:rPr>
              <a:t>από </a:t>
            </a:r>
            <a:r>
              <a:rPr lang="el-GR" sz="3600" b="0" dirty="0" smtClean="0">
                <a:solidFill>
                  <a:srgbClr val="084077"/>
                </a:solidFill>
              </a:rPr>
              <a:t>5)</a:t>
            </a:r>
            <a:endParaRPr lang="el-GR" sz="3600" dirty="0"/>
          </a:p>
        </p:txBody>
      </p:sp>
      <p:sp>
        <p:nvSpPr>
          <p:cNvPr id="3" name="Θέση περιεχομένου 2"/>
          <p:cNvSpPr>
            <a:spLocks noGrp="1"/>
          </p:cNvSpPr>
          <p:nvPr>
            <p:ph idx="1"/>
          </p:nvPr>
        </p:nvSpPr>
        <p:spPr/>
        <p:txBody>
          <a:bodyPr/>
          <a:lstStyle/>
          <a:p>
            <a:pPr marL="0" indent="0">
              <a:spcBef>
                <a:spcPts val="2400"/>
              </a:spcBef>
              <a:buNone/>
            </a:pPr>
            <a:r>
              <a:rPr lang="el-GR" sz="2400" dirty="0"/>
              <a:t>Παράθυρο Φακέλων και Αρχείων (</a:t>
            </a:r>
            <a:r>
              <a:rPr lang="el-GR" sz="2400" b="1" dirty="0" err="1"/>
              <a:t>Current</a:t>
            </a:r>
            <a:r>
              <a:rPr lang="el-GR" sz="2400" b="1" dirty="0"/>
              <a:t> </a:t>
            </a:r>
            <a:r>
              <a:rPr lang="el-GR" sz="2400" b="1" dirty="0" err="1"/>
              <a:t>Directory</a:t>
            </a:r>
            <a:r>
              <a:rPr lang="el-GR" sz="2400" dirty="0"/>
              <a:t>)</a:t>
            </a:r>
          </a:p>
          <a:p>
            <a:pPr>
              <a:spcBef>
                <a:spcPts val="2400"/>
              </a:spcBef>
            </a:pPr>
            <a:r>
              <a:rPr lang="el-GR" sz="2400" dirty="0"/>
              <a:t>Τα περιεχόμενα του </a:t>
            </a:r>
            <a:r>
              <a:rPr lang="el-GR" sz="2400" dirty="0" err="1"/>
              <a:t>Current</a:t>
            </a:r>
            <a:r>
              <a:rPr lang="el-GR" sz="2400" dirty="0"/>
              <a:t> </a:t>
            </a:r>
            <a:r>
              <a:rPr lang="el-GR" sz="2400" dirty="0" err="1"/>
              <a:t>Directory</a:t>
            </a:r>
            <a:r>
              <a:rPr lang="el-GR" sz="2400" dirty="0"/>
              <a:t> εμφανίζονται και στο CW με τις εντολές </a:t>
            </a:r>
            <a:r>
              <a:rPr lang="el-GR" sz="2400" b="1" dirty="0" err="1"/>
              <a:t>dir</a:t>
            </a:r>
            <a:r>
              <a:rPr lang="el-GR" sz="2400" b="1" dirty="0"/>
              <a:t> &amp; </a:t>
            </a:r>
            <a:r>
              <a:rPr lang="el-GR" sz="2400" b="1" dirty="0" err="1"/>
              <a:t>ls</a:t>
            </a:r>
            <a:r>
              <a:rPr lang="el-GR" sz="2400" b="1" dirty="0"/>
              <a:t>.</a:t>
            </a:r>
          </a:p>
          <a:p>
            <a:endParaRPr lang="el-GR" dirty="0"/>
          </a:p>
        </p:txBody>
      </p:sp>
      <p:pic>
        <p:nvPicPr>
          <p:cNvPr id="5" name="Εικόνα 4" title="Παράθυρο Φακέλων και Αρχείων (Current Directory)"/>
          <p:cNvPicPr>
            <a:picLocks noChangeAspect="1"/>
          </p:cNvPicPr>
          <p:nvPr/>
        </p:nvPicPr>
        <p:blipFill>
          <a:blip r:embed="rId2"/>
          <a:stretch>
            <a:fillRect/>
          </a:stretch>
        </p:blipFill>
        <p:spPr>
          <a:xfrm>
            <a:off x="755576" y="2874898"/>
            <a:ext cx="7242676" cy="3664014"/>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6" name="TextBox 5"/>
          <p:cNvSpPr txBox="1"/>
          <p:nvPr/>
        </p:nvSpPr>
        <p:spPr>
          <a:xfrm>
            <a:off x="3635896" y="653891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461144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17ff72626fbbc58dfc68102fbbbed344db2391f"/>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12</TotalTime>
  <Words>1675</Words>
  <Application>Microsoft Office PowerPoint</Application>
  <PresentationFormat>On-screen Show (4:3)</PresentationFormat>
  <Paragraphs>165</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OC_template_updated</vt:lpstr>
      <vt:lpstr>Προγραμματισμός &amp; Εφαρμογές Η/Υ (Θ)</vt:lpstr>
      <vt:lpstr>To MATLAB</vt:lpstr>
      <vt:lpstr>Έναρξη - Τερματισμός MATLAB (1 από 2)</vt:lpstr>
      <vt:lpstr>Έναρξη - Τερματισμός MATLAB (2 από 2)</vt:lpstr>
      <vt:lpstr>Βοήθεια στο MATLAB</vt:lpstr>
      <vt:lpstr>Τα Παράθυρα του MATLAB (1 από 5)</vt:lpstr>
      <vt:lpstr>Τα Παράθυρα του MATLAB (2 από 5)</vt:lpstr>
      <vt:lpstr>Τα Παράθυρα του MATLAB (3 από 5)</vt:lpstr>
      <vt:lpstr>Τα Παράθυρα του MATLAB (4 από 5)</vt:lpstr>
      <vt:lpstr>Τα Παράθυρα του MATLAB (5 από 5)</vt:lpstr>
      <vt:lpstr>Βασική Χρήση (1 από 8)</vt:lpstr>
      <vt:lpstr>Βασική Χρήση (2 από 8)</vt:lpstr>
      <vt:lpstr>Βασική Χρήση (3 από 8)</vt:lpstr>
      <vt:lpstr>Βασική Χρήση (4 από 8)</vt:lpstr>
      <vt:lpstr>Βασική Χρήση (5 από 8)</vt:lpstr>
      <vt:lpstr>Βασική Χρήση (6 από 8)</vt:lpstr>
      <vt:lpstr>Βασική Χρήση (7 από 8)</vt:lpstr>
      <vt:lpstr>Βασική Χρήση (8 από 8)</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Και Εφαρμογές Η/Υ </dc:title>
  <dc:creator>opencourses@teiath.gr</dc:creator>
  <cp:lastModifiedBy>alex</cp:lastModifiedBy>
  <cp:revision>14</cp:revision>
  <dcterms:created xsi:type="dcterms:W3CDTF">2014-01-20T13:14:44Z</dcterms:created>
  <dcterms:modified xsi:type="dcterms:W3CDTF">2015-04-16T14:12:29Z</dcterms:modified>
</cp:coreProperties>
</file>