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2"/>
  </p:notesMasterIdLst>
  <p:handoutMasterIdLst>
    <p:handoutMasterId r:id="rId33"/>
  </p:handoutMasterIdLst>
  <p:sldIdLst>
    <p:sldId id="256" r:id="rId3"/>
    <p:sldId id="271" r:id="rId4"/>
    <p:sldId id="281" r:id="rId5"/>
    <p:sldId id="282" r:id="rId6"/>
    <p:sldId id="283" r:id="rId7"/>
    <p:sldId id="284" r:id="rId8"/>
    <p:sldId id="285" r:id="rId9"/>
    <p:sldId id="286" r:id="rId10"/>
    <p:sldId id="287" r:id="rId11"/>
    <p:sldId id="272" r:id="rId12"/>
    <p:sldId id="273" r:id="rId13"/>
    <p:sldId id="274" r:id="rId14"/>
    <p:sldId id="275" r:id="rId15"/>
    <p:sldId id="276" r:id="rId16"/>
    <p:sldId id="277" r:id="rId17"/>
    <p:sldId id="278" r:id="rId18"/>
    <p:sldId id="279" r:id="rId19"/>
    <p:sldId id="280" r:id="rId20"/>
    <p:sldId id="288" r:id="rId21"/>
    <p:sldId id="289" r:id="rId22"/>
    <p:sldId id="292" r:id="rId23"/>
    <p:sldId id="293" r:id="rId24"/>
    <p:sldId id="257" r:id="rId25"/>
    <p:sldId id="262" r:id="rId26"/>
    <p:sldId id="264" r:id="rId27"/>
    <p:sldId id="269" r:id="rId28"/>
    <p:sldId id="270" r:id="rId29"/>
    <p:sldId id="266" r:id="rId30"/>
    <p:sldId id="261" r:id="rId31"/>
  </p:sldIdLst>
  <p:sldSz cx="9144000" cy="6858000" type="screen4x3"/>
  <p:notesSz cx="7104063" cy="10234613"/>
  <p:custDataLst>
    <p:tags r:id="rId3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0A2C"/>
    <a:srgbClr val="55394E"/>
    <a:srgbClr val="503649"/>
    <a:srgbClr val="432D3D"/>
    <a:srgbClr val="004A82"/>
    <a:srgbClr val="6E1038"/>
    <a:srgbClr val="650F34"/>
    <a:srgbClr val="570D2D"/>
    <a:srgbClr val="5B0D2E"/>
    <a:srgbClr val="5E0E3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27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12/8/2002</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12/8/2002</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xmlns=""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xmlns=""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xmlns=""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xmlns=""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a:gradFill flip="none" rotWithShape="1">
            <a:gsLst>
              <a:gs pos="0">
                <a:srgbClr val="55394E">
                  <a:shade val="30000"/>
                  <a:satMod val="115000"/>
                </a:srgbClr>
              </a:gs>
              <a:gs pos="50000">
                <a:srgbClr val="55394E">
                  <a:shade val="67500"/>
                  <a:satMod val="115000"/>
                </a:srgbClr>
              </a:gs>
              <a:gs pos="100000">
                <a:srgbClr val="55394E">
                  <a:shade val="100000"/>
                  <a:satMod val="115000"/>
                </a:srgbClr>
              </a:gs>
            </a:gsLst>
            <a:lin ang="2700000" scaled="1"/>
            <a:tileRect/>
          </a:gra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95536" y="1412776"/>
            <a:ext cx="8352928" cy="5040560"/>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992188" indent="-363538">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0464160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Δεοντολογία Επαγγέλματος</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2</a:t>
            </a:r>
            <a:r>
              <a:rPr lang="el-GR" sz="2600" dirty="0" smtClean="0"/>
              <a:t>:</a:t>
            </a:r>
            <a:r>
              <a:rPr lang="en-US" sz="2600" dirty="0" smtClean="0"/>
              <a:t> </a:t>
            </a:r>
            <a:r>
              <a:rPr lang="el-GR" sz="2600" dirty="0" smtClean="0"/>
              <a:t>Επαγγελματική ηθική</a:t>
            </a:r>
            <a:endParaRPr lang="en-US" sz="2600" dirty="0" smtClean="0"/>
          </a:p>
          <a:p>
            <a:pPr>
              <a:spcBef>
                <a:spcPts val="0"/>
              </a:spcBef>
            </a:pPr>
            <a:r>
              <a:rPr lang="el-GR" sz="2200" dirty="0" smtClean="0"/>
              <a:t>Δρ</a:t>
            </a:r>
            <a:r>
              <a:rPr lang="el-GR" sz="2200" dirty="0"/>
              <a:t>. Ευαγγελία Πρωτόπαπα, Καθηγήτρια Φαρμακοποιός - Αισθητικός</a:t>
            </a:r>
          </a:p>
          <a:p>
            <a:pPr>
              <a:spcBef>
                <a:spcPts val="0"/>
              </a:spcBef>
            </a:pPr>
            <a:r>
              <a:rPr lang="el-GR" sz="2200" dirty="0" smtClean="0"/>
              <a:t>Τμήμα </a:t>
            </a:r>
            <a:r>
              <a:rPr lang="el-GR" sz="2200" dirty="0"/>
              <a:t>Αισθητικής και </a:t>
            </a:r>
            <a:r>
              <a:rPr lang="el-GR" sz="2200" dirty="0" err="1"/>
              <a:t>Κοσμητολογίας</a:t>
            </a:r>
            <a:endParaRPr lang="en-US" sz="2200" dirty="0" smtClean="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l-GR" dirty="0" smtClean="0"/>
              <a:t>Αποτελεί </a:t>
            </a:r>
            <a:r>
              <a:rPr lang="el-GR" dirty="0"/>
              <a:t>το βασικότερο στοιχείο της σύγχρονης κοινω­νίας. Είναι ουσιώδης παράγοντας επηρεασμού του ατόμου τόσο στις κύριες επιλογές του, όσο και στην επιμέρους </a:t>
            </a:r>
            <a:r>
              <a:rPr lang="el-GR" dirty="0" smtClean="0"/>
              <a:t>συμπεριφορά </a:t>
            </a:r>
            <a:r>
              <a:rPr lang="el-GR" dirty="0"/>
              <a:t>του.</a:t>
            </a:r>
          </a:p>
          <a:p>
            <a:r>
              <a:rPr lang="el-GR" dirty="0"/>
              <a:t>Όσο πιο συγκροτημένη και χωρίς προβλήματα οικογενεια­κή ζωή έχει ο επαγγελματίας, τόσο πιο σωστός είναι στην πα­ροχή υπηρεσιών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5" name="Τίτλος 4"/>
          <p:cNvSpPr>
            <a:spLocks noGrp="1"/>
          </p:cNvSpPr>
          <p:nvPr>
            <p:ph type="title"/>
          </p:nvPr>
        </p:nvSpPr>
        <p:spPr/>
        <p:txBody>
          <a:bodyPr/>
          <a:lstStyle/>
          <a:p>
            <a:r>
              <a:rPr lang="el-GR" dirty="0" smtClean="0"/>
              <a:t>Οικογένεια</a:t>
            </a:r>
            <a:endParaRPr lang="el-GR" dirty="0"/>
          </a:p>
        </p:txBody>
      </p:sp>
    </p:spTree>
    <p:extLst>
      <p:ext uri="{BB962C8B-B14F-4D97-AF65-F5344CB8AC3E}">
        <p14:creationId xmlns:p14="http://schemas.microsoft.com/office/powerpoint/2010/main" xmlns="" val="483886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Κοινωνικότητα</a:t>
            </a:r>
            <a:endParaRPr lang="el-GR" dirty="0"/>
          </a:p>
        </p:txBody>
      </p:sp>
      <p:sp>
        <p:nvSpPr>
          <p:cNvPr id="3" name="Θέση περιεχομένου 2"/>
          <p:cNvSpPr>
            <a:spLocks noGrp="1"/>
          </p:cNvSpPr>
          <p:nvPr>
            <p:ph idx="1"/>
          </p:nvPr>
        </p:nvSpPr>
        <p:spPr/>
        <p:txBody>
          <a:bodyPr/>
          <a:lstStyle/>
          <a:p>
            <a:r>
              <a:rPr lang="el-GR" dirty="0"/>
              <a:t>Οι διαπροσωπικές σχέσεις φέρνουν κοντά άτομα </a:t>
            </a:r>
            <a:r>
              <a:rPr lang="el-GR" dirty="0" smtClean="0"/>
              <a:t>διαφορετικών </a:t>
            </a:r>
            <a:r>
              <a:rPr lang="el-GR" dirty="0"/>
              <a:t>εθνικοτήτων, διαφορετικών πολιτισμών, διαφορετι­κών φυλών. Μαθαίνουν το σεβασμό σε κάθε άνθρωπο ανε­ξάρτητα από τα πιστεύω του. Οριοθετούν μία νέα πραγματι­κότητα στην αντίληψη για τη ζωή</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xmlns="" val="2108470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Εκπαίδευση</a:t>
            </a:r>
            <a:endParaRPr lang="el-GR" dirty="0"/>
          </a:p>
        </p:txBody>
      </p:sp>
      <p:sp>
        <p:nvSpPr>
          <p:cNvPr id="3" name="Θέση περιεχομένου 2"/>
          <p:cNvSpPr>
            <a:spLocks noGrp="1"/>
          </p:cNvSpPr>
          <p:nvPr>
            <p:ph idx="1"/>
          </p:nvPr>
        </p:nvSpPr>
        <p:spPr/>
        <p:txBody>
          <a:bodyPr/>
          <a:lstStyle/>
          <a:p>
            <a:r>
              <a:rPr lang="el-GR" dirty="0"/>
              <a:t>Η σπουδαιότητα της εκπαίδευσης στο επάγγελμα του </a:t>
            </a:r>
            <a:r>
              <a:rPr lang="el-GR" dirty="0" smtClean="0"/>
              <a:t>αισθητικού </a:t>
            </a:r>
            <a:r>
              <a:rPr lang="el-GR" dirty="0"/>
              <a:t>είναι μεγάλη, δεδομένου ότι η Αισθητική ασχολείται με τον υγιή ανθρώπινο οργανισμό. Κάθε λάθος που μπορεί να προέλθει από λανθασμένο χειρισμό ή ανεπαρκείς γνώσεις μπορεί να καταστεί καταστροφικό για τον άνθρωπο και για τον επαγγελματία.</a:t>
            </a:r>
          </a:p>
          <a:p>
            <a:r>
              <a:rPr lang="el-GR" dirty="0"/>
              <a:t>Ο αισθητικός πρέπει να ενημερώνεται καθημερινά από έγκυρα περιοδικά για τις συνεχείς εξελίξεις της επιστήμης, να παρακολουθεί συνέδρια ούτως ώστε να είναι γνώστης όλων των καινούργιων μεθόδων και καλλυντικών, να παρακολουθεί σεμινάρια και να εκπαιδεύεται δια βίου.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xmlns="" val="1976345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Πολιτική </a:t>
            </a:r>
            <a:r>
              <a:rPr lang="el-GR" dirty="0"/>
              <a:t>- Θρήσκευμα</a:t>
            </a:r>
          </a:p>
        </p:txBody>
      </p:sp>
      <p:sp>
        <p:nvSpPr>
          <p:cNvPr id="3" name="Θέση περιεχομένου 2"/>
          <p:cNvSpPr>
            <a:spLocks noGrp="1"/>
          </p:cNvSpPr>
          <p:nvPr>
            <p:ph idx="1"/>
          </p:nvPr>
        </p:nvSpPr>
        <p:spPr/>
        <p:txBody>
          <a:bodyPr/>
          <a:lstStyle/>
          <a:p>
            <a:r>
              <a:rPr lang="el-GR" dirty="0"/>
              <a:t>Σ' έναν </a:t>
            </a:r>
            <a:r>
              <a:rPr lang="el-GR" dirty="0" smtClean="0"/>
              <a:t>επαγγελματία </a:t>
            </a:r>
            <a:r>
              <a:rPr lang="el-GR" dirty="0"/>
              <a:t>δεν θα πρέπει να παίζουν ποτέ </a:t>
            </a:r>
            <a:r>
              <a:rPr lang="el-GR" dirty="0" smtClean="0"/>
              <a:t>ρόλο </a:t>
            </a:r>
            <a:r>
              <a:rPr lang="el-GR" dirty="0"/>
              <a:t>οι πολιτικές και θρησκευτικές πεποιθήσεις του πελάτη του.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xmlns="" val="3463737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Προσωπικότητα</a:t>
            </a:r>
            <a:endParaRPr lang="el-GR" dirty="0"/>
          </a:p>
        </p:txBody>
      </p:sp>
      <p:sp>
        <p:nvSpPr>
          <p:cNvPr id="3" name="Θέση περιεχομένου 2"/>
          <p:cNvSpPr>
            <a:spLocks noGrp="1"/>
          </p:cNvSpPr>
          <p:nvPr>
            <p:ph idx="1"/>
          </p:nvPr>
        </p:nvSpPr>
        <p:spPr>
          <a:xfrm>
            <a:off x="395536" y="1412776"/>
            <a:ext cx="8568952" cy="5445224"/>
          </a:xfrm>
        </p:spPr>
        <p:txBody>
          <a:bodyPr>
            <a:normAutofit fontScale="92500"/>
          </a:bodyPr>
          <a:lstStyle/>
          <a:p>
            <a:r>
              <a:rPr lang="el-GR" dirty="0"/>
              <a:t>Η προσωπικότητα καθορίζεται από:</a:t>
            </a:r>
          </a:p>
          <a:p>
            <a:pPr lvl="1"/>
            <a:r>
              <a:rPr lang="el-GR" dirty="0"/>
              <a:t>Γενετικές-κληρονομικές καταβολές</a:t>
            </a:r>
          </a:p>
          <a:p>
            <a:pPr lvl="1"/>
            <a:r>
              <a:rPr lang="el-GR" dirty="0"/>
              <a:t>Περιβάλλον</a:t>
            </a:r>
          </a:p>
          <a:p>
            <a:pPr lvl="1"/>
            <a:r>
              <a:rPr lang="el-GR" dirty="0"/>
              <a:t>Κοινωνική συμμετοχή σε κοινωνικούς ρόλους</a:t>
            </a:r>
          </a:p>
          <a:p>
            <a:pPr lvl="1"/>
            <a:r>
              <a:rPr lang="el-GR" dirty="0"/>
              <a:t>Νοημοσύνη</a:t>
            </a:r>
          </a:p>
          <a:p>
            <a:r>
              <a:rPr lang="el-GR" dirty="0"/>
              <a:t>Ο αισθητικός θα πρέπει να διαμορφώσει συγκεκριμένα πρότυπα συμπεριφοράς με τα οποία θα γίνει αποδεκτός στο επαγγελματικό περιβάλλον του. Στον τρόπο συμπεριφοράς του θα πρέπει να υπάρχει εσωτερική ευγένεια, να υπάρχει </a:t>
            </a:r>
            <a:r>
              <a:rPr lang="el-GR" dirty="0" smtClean="0"/>
              <a:t>δικαιοσύνη </a:t>
            </a:r>
            <a:r>
              <a:rPr lang="el-GR" dirty="0"/>
              <a:t>στην κρίση, να είναι εχέμυθος, να έχει υπομονή, να διέπει τη ζωή του η αρετή, η ηθική, να είναι ειλικρινής, να </a:t>
            </a:r>
            <a:r>
              <a:rPr lang="el-GR" dirty="0" smtClean="0"/>
              <a:t>είναι </a:t>
            </a:r>
            <a:r>
              <a:rPr lang="el-GR" dirty="0"/>
              <a:t>ευσυνείδητος, να είναι τίμιος, να έχει θέληση και να </a:t>
            </a:r>
            <a:r>
              <a:rPr lang="el-GR" dirty="0" smtClean="0"/>
              <a:t>υπάρχει </a:t>
            </a:r>
            <a:r>
              <a:rPr lang="el-GR" dirty="0"/>
              <a:t>καλοσύνη στη ζωή του.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xmlns="" val="1930149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a:t>
            </a:r>
            <a:r>
              <a:rPr lang="el-GR" dirty="0"/>
              <a:t>επαγγελματική συνείδηση</a:t>
            </a:r>
          </a:p>
        </p:txBody>
      </p:sp>
      <p:sp>
        <p:nvSpPr>
          <p:cNvPr id="3" name="Θέση περιεχομένου 2"/>
          <p:cNvSpPr>
            <a:spLocks noGrp="1"/>
          </p:cNvSpPr>
          <p:nvPr>
            <p:ph idx="1"/>
          </p:nvPr>
        </p:nvSpPr>
        <p:spPr/>
        <p:txBody>
          <a:bodyPr/>
          <a:lstStyle/>
          <a:p>
            <a:r>
              <a:rPr lang="el-GR" dirty="0"/>
              <a:t>Ένα πολύ σοβαρό και ευρύ θέμα το οποίο αφορά κάθε επάγγελμα:</a:t>
            </a:r>
          </a:p>
          <a:p>
            <a:pPr lvl="1"/>
            <a:r>
              <a:rPr lang="el-GR" dirty="0"/>
              <a:t>Η επαγγελματική συνείδηση δεν ξεχωρίζει επαγγέλματα, τομέα και άτομα, αποτελεί δε και θέμα εκπαιδευτικής </a:t>
            </a:r>
            <a:r>
              <a:rPr lang="el-GR" dirty="0" smtClean="0"/>
              <a:t>διαδικασίας</a:t>
            </a:r>
            <a:r>
              <a:rPr lang="el-GR" dirty="0"/>
              <a:t>.</a:t>
            </a:r>
          </a:p>
          <a:p>
            <a:pPr lvl="1"/>
            <a:r>
              <a:rPr lang="el-GR" dirty="0"/>
              <a:t>Η επαγγελματική ευσυνειδησία είναι καθήκον όλων των </a:t>
            </a:r>
            <a:r>
              <a:rPr lang="el-GR" dirty="0" smtClean="0"/>
              <a:t>εργαζομένων.</a:t>
            </a:r>
            <a:r>
              <a:rPr lang="el-GR" dirty="0"/>
              <a:t/>
            </a:r>
            <a:br>
              <a:rPr lang="el-GR" dirty="0"/>
            </a:b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xmlns="" val="3086811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Κοινωνικότητα </a:t>
            </a:r>
            <a:r>
              <a:rPr lang="el-GR" sz="3000" b="0" dirty="0" smtClean="0"/>
              <a:t>1/4</a:t>
            </a:r>
            <a:endParaRPr lang="el-GR" sz="3000" b="0" dirty="0"/>
          </a:p>
        </p:txBody>
      </p:sp>
      <p:sp>
        <p:nvSpPr>
          <p:cNvPr id="3" name="Θέση περιεχομένου 2"/>
          <p:cNvSpPr>
            <a:spLocks noGrp="1"/>
          </p:cNvSpPr>
          <p:nvPr>
            <p:ph idx="1"/>
          </p:nvPr>
        </p:nvSpPr>
        <p:spPr/>
        <p:txBody>
          <a:bodyPr/>
          <a:lstStyle/>
          <a:p>
            <a:r>
              <a:rPr lang="el-GR" dirty="0"/>
              <a:t>Ο Αριστοτέλης υποστήριζε χαρακτηριστικά πως αν ο </a:t>
            </a:r>
            <a:r>
              <a:rPr lang="el-GR" dirty="0" smtClean="0"/>
              <a:t>άνθρωπος </a:t>
            </a:r>
            <a:r>
              <a:rPr lang="el-GR" dirty="0"/>
              <a:t>μπορούσε να ζήσει μόνος του θα ήταν θηρίο ή θεός. Ο άνθρωπος ζει, υλοποιεί τις επιθυμίες του, πραγματώνει τους στόχους, ικανοποιεί τις οποιεσδήποτε ανάγκες του και γενικά πραγματώνει τον εαυτό του από τους άλλους και μαζί με τους άλλους. Μακριά από την ομάδα δεν μπορεί να </a:t>
            </a:r>
            <a:r>
              <a:rPr lang="el-GR" dirty="0" smtClean="0"/>
              <a:t>αναπτυχθεί</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xmlns="" val="3373474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Κοινωνικότητα </a:t>
            </a:r>
            <a:r>
              <a:rPr lang="el-GR" sz="3000" b="0" dirty="0" smtClean="0">
                <a:solidFill>
                  <a:prstClr val="white"/>
                </a:solidFill>
              </a:rPr>
              <a:t>2/4</a:t>
            </a:r>
            <a:endParaRPr lang="el-GR" dirty="0"/>
          </a:p>
        </p:txBody>
      </p:sp>
      <p:sp>
        <p:nvSpPr>
          <p:cNvPr id="3" name="Θέση περιεχομένου 2"/>
          <p:cNvSpPr>
            <a:spLocks noGrp="1"/>
          </p:cNvSpPr>
          <p:nvPr>
            <p:ph idx="1"/>
          </p:nvPr>
        </p:nvSpPr>
        <p:spPr/>
        <p:txBody>
          <a:bodyPr/>
          <a:lstStyle/>
          <a:p>
            <a:r>
              <a:rPr lang="el-GR" dirty="0" smtClean="0"/>
              <a:t>Η </a:t>
            </a:r>
            <a:r>
              <a:rPr lang="el-GR" dirty="0"/>
              <a:t>εποχή μας και οι απαιτήσεις της ζωής όχι μόνο δεν ευνοούν την κοινωνικότητα αλλά και δυσχεραίνουν την ανάπτυξή της</a:t>
            </a:r>
            <a:r>
              <a:rPr lang="el-GR" dirty="0" smtClean="0"/>
              <a:t>.</a:t>
            </a:r>
          </a:p>
          <a:p>
            <a:r>
              <a:rPr lang="el-GR" dirty="0"/>
              <a:t>Η αλλοτρίωση της εποχής, η συναισθηματική αποτελμάτωση των ανθρώπων, ο </a:t>
            </a:r>
            <a:r>
              <a:rPr lang="el-GR" dirty="0" smtClean="0"/>
              <a:t>καταναλωτισμός, </a:t>
            </a:r>
            <a:r>
              <a:rPr lang="el-GR" dirty="0"/>
              <a:t>έχει οδηγή­σει τον άνθρωπο σ' έναν συνεχή αγώνα κατάκτησης υλικών αγαθών. Οι άνθρωποι έχουν παγιδευτεί στην προσπάθεια αύξησης των υλικών αγαθών, έχουν εντατικοποιήσει την ερ­γασία τους με αποτέλεσμα να μένει ελάχιστος χρόνος για επαφές και επικοινωνία με τους συνανθρώπους </a:t>
            </a:r>
            <a:r>
              <a:rPr lang="el-GR" dirty="0" smtClean="0"/>
              <a:t>τους.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xmlns="" val="1978555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Κοινωνικότητα </a:t>
            </a:r>
            <a:r>
              <a:rPr lang="el-GR" sz="3000" b="0" dirty="0" smtClean="0">
                <a:solidFill>
                  <a:prstClr val="white"/>
                </a:solidFill>
              </a:rPr>
              <a:t>3/4</a:t>
            </a:r>
            <a:endParaRPr lang="el-GR" dirty="0"/>
          </a:p>
        </p:txBody>
      </p:sp>
      <p:sp>
        <p:nvSpPr>
          <p:cNvPr id="3" name="Θέση περιεχομένου 2"/>
          <p:cNvSpPr>
            <a:spLocks noGrp="1"/>
          </p:cNvSpPr>
          <p:nvPr>
            <p:ph idx="1"/>
          </p:nvPr>
        </p:nvSpPr>
        <p:spPr>
          <a:xfrm>
            <a:off x="395536" y="1412776"/>
            <a:ext cx="8136904" cy="5256584"/>
          </a:xfrm>
        </p:spPr>
        <p:txBody>
          <a:bodyPr>
            <a:normAutofit/>
          </a:bodyPr>
          <a:lstStyle/>
          <a:p>
            <a:r>
              <a:rPr lang="el-GR" dirty="0"/>
              <a:t>Οι άνθρωποι έχουν γίνει φορείς πολλών κοινωνικών ρό­λων. Έχουν περισσότερες ευθύνες και λιγότερο χρόνο για επαφές και συναναστροφές. Η τεχνολογία με τα επιτεύγματά της υποκατέστησε τις ανθρώπινες σχέσεις, σε αντίθεση με τα παλαιότερα χρόνια όπου οι άνθρωποι έβρισκαν χαρά μέσα από τις συναναστροφές τους. Η σημερινή έλλειψη ομαδικών ενασχολήσεων και σωστών συναναστροφών, οδηγεί σε </a:t>
            </a:r>
            <a:r>
              <a:rPr lang="el-GR" dirty="0" smtClean="0"/>
              <a:t>αυριανούς </a:t>
            </a:r>
            <a:r>
              <a:rPr lang="el-GR" dirty="0"/>
              <a:t>αντικοινωνικούς πολίτες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xmlns="" val="3675540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Κοινωνικότητα </a:t>
            </a:r>
            <a:r>
              <a:rPr lang="el-GR" sz="3000" b="0" dirty="0" smtClean="0">
                <a:solidFill>
                  <a:prstClr val="white"/>
                </a:solidFill>
              </a:rPr>
              <a:t>4/4</a:t>
            </a:r>
            <a:endParaRPr lang="el-GR" dirty="0"/>
          </a:p>
        </p:txBody>
      </p:sp>
      <p:sp>
        <p:nvSpPr>
          <p:cNvPr id="3" name="Θέση περιεχομένου 2"/>
          <p:cNvSpPr>
            <a:spLocks noGrp="1"/>
          </p:cNvSpPr>
          <p:nvPr>
            <p:ph idx="1"/>
          </p:nvPr>
        </p:nvSpPr>
        <p:spPr>
          <a:xfrm>
            <a:off x="323528" y="1988840"/>
            <a:ext cx="8496944" cy="2304256"/>
          </a:xfrm>
          <a:ln w="28575">
            <a:solidFill>
              <a:srgbClr val="620A2C"/>
            </a:solidFill>
          </a:ln>
        </p:spPr>
        <p:txBody>
          <a:bodyPr anchor="ctr">
            <a:normAutofit/>
          </a:bodyPr>
          <a:lstStyle/>
          <a:p>
            <a:pPr>
              <a:buFont typeface="Wingdings" panose="05000000000000000000" pitchFamily="2" charset="2"/>
              <a:buChar char="ü"/>
            </a:pPr>
            <a:r>
              <a:rPr lang="el-GR" dirty="0" smtClean="0"/>
              <a:t>Ανάγκη </a:t>
            </a:r>
            <a:r>
              <a:rPr lang="el-GR" dirty="0"/>
              <a:t>ζωής είναι πια οι άνθρωποι να αφήσουν τον εαυ­τό τους ελεύθερο και να δημιουργήσουν προσβάσεις επικοι­νωνίας με τους γύρω τους γιατί χωρίς την επικοινωνία η ψυ­χή μας θα γεμίσει με απέραντη μοναξιά</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xmlns="" val="426068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Κώδικες και επαγγελματική διαγωγή</a:t>
            </a:r>
            <a:br>
              <a:rPr lang="el-GR" dirty="0"/>
            </a:br>
            <a:r>
              <a:rPr lang="el-GR" sz="3000" b="0" dirty="0"/>
              <a:t>για το επάγγελμα </a:t>
            </a:r>
            <a:r>
              <a:rPr lang="el-GR" sz="3000" b="0" dirty="0" smtClean="0"/>
              <a:t>του </a:t>
            </a:r>
            <a:r>
              <a:rPr lang="el-GR" sz="3000" b="0" dirty="0" smtClean="0"/>
              <a:t>αισθητικού</a:t>
            </a:r>
            <a:r>
              <a:rPr lang="en-US" sz="3000" b="0" dirty="0" smtClean="0"/>
              <a:t> - </a:t>
            </a:r>
            <a:r>
              <a:rPr lang="el-GR" sz="3000" b="0" dirty="0" err="1" smtClean="0"/>
              <a:t>κοσμητολόγου</a:t>
            </a:r>
            <a:r>
              <a:rPr lang="el-GR" sz="3000" b="0" dirty="0" smtClean="0"/>
              <a:t> </a:t>
            </a:r>
            <a:r>
              <a:rPr lang="el-GR" sz="3000" b="0" dirty="0" smtClean="0"/>
              <a:t>1/7</a:t>
            </a:r>
            <a:endParaRPr lang="el-GR" sz="3000" b="0" dirty="0"/>
          </a:p>
        </p:txBody>
      </p:sp>
      <p:sp>
        <p:nvSpPr>
          <p:cNvPr id="3" name="Θέση περιεχομένου 2"/>
          <p:cNvSpPr>
            <a:spLocks noGrp="1"/>
          </p:cNvSpPr>
          <p:nvPr>
            <p:ph idx="1"/>
          </p:nvPr>
        </p:nvSpPr>
        <p:spPr/>
        <p:txBody>
          <a:bodyPr>
            <a:noAutofit/>
          </a:bodyPr>
          <a:lstStyle/>
          <a:p>
            <a:pPr marL="457200" lvl="0" indent="-457200">
              <a:buFont typeface="+mj-lt"/>
              <a:buAutoNum type="arabicPeriod"/>
            </a:pPr>
            <a:r>
              <a:rPr lang="el-GR" dirty="0"/>
              <a:t>Προστασία και προαγωγή των συμφερόντων της </a:t>
            </a:r>
            <a:r>
              <a:rPr lang="el-GR" dirty="0" smtClean="0"/>
              <a:t>επαγγελματικής </a:t>
            </a:r>
            <a:r>
              <a:rPr lang="el-GR" dirty="0"/>
              <a:t>ομάδας. Οι ομάδες πρέπει να ασκούν και να </a:t>
            </a:r>
            <a:r>
              <a:rPr lang="el-GR" dirty="0" smtClean="0"/>
              <a:t>παρέχουν </a:t>
            </a:r>
            <a:r>
              <a:rPr lang="el-GR" dirty="0"/>
              <a:t>μία συγκεκριμένη υπηρεσία. Προβλήματα μπορεί να προκληθούν από ομάδες, οι οποίες ασκούν παρεμφερείς </a:t>
            </a:r>
            <a:r>
              <a:rPr lang="el-GR" dirty="0" smtClean="0"/>
              <a:t>ειδικότητες</a:t>
            </a:r>
            <a:r>
              <a:rPr lang="el-GR" dirty="0"/>
              <a:t>, με δραστηριότητες που μοιάζουν και όπου </a:t>
            </a:r>
            <a:r>
              <a:rPr lang="el-GR" dirty="0" smtClean="0"/>
              <a:t>επιδιώκουν </a:t>
            </a:r>
            <a:r>
              <a:rPr lang="el-GR" dirty="0"/>
              <a:t>την παροχή υπηρεσιών όμοιες με αυτές του </a:t>
            </a:r>
            <a:r>
              <a:rPr lang="el-GR" dirty="0" smtClean="0"/>
              <a:t>Αισθητικού</a:t>
            </a:r>
            <a:r>
              <a:rPr lang="el-GR" dirty="0"/>
              <a:t>.</a:t>
            </a:r>
          </a:p>
          <a:p>
            <a:pPr marL="457200" lvl="0" indent="-457200">
              <a:buFont typeface="+mj-lt"/>
              <a:buAutoNum type="arabicPeriod"/>
            </a:pPr>
            <a:r>
              <a:rPr lang="el-GR" dirty="0"/>
              <a:t>Από τα μέλη απαιτείται η προάσπιση της κοινωνικής </a:t>
            </a:r>
            <a:r>
              <a:rPr lang="el-GR" dirty="0" smtClean="0"/>
              <a:t>εικόνας </a:t>
            </a:r>
            <a:r>
              <a:rPr lang="el-GR" dirty="0"/>
              <a:t>της ομάδος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xmlns="" val="189351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Παρακολούθηση </a:t>
            </a:r>
            <a:r>
              <a:rPr lang="el-GR" dirty="0"/>
              <a:t>των </a:t>
            </a:r>
            <a:r>
              <a:rPr lang="el-GR" dirty="0" smtClean="0"/>
              <a:t>εξελίξεων </a:t>
            </a:r>
            <a:r>
              <a:rPr lang="el-GR" sz="3000" b="0" dirty="0" smtClean="0"/>
              <a:t>1/3</a:t>
            </a:r>
            <a:endParaRPr lang="el-GR" sz="3000" b="0" dirty="0"/>
          </a:p>
        </p:txBody>
      </p:sp>
      <p:sp>
        <p:nvSpPr>
          <p:cNvPr id="3" name="Θέση περιεχομένου 2"/>
          <p:cNvSpPr>
            <a:spLocks noGrp="1"/>
          </p:cNvSpPr>
          <p:nvPr>
            <p:ph idx="1"/>
          </p:nvPr>
        </p:nvSpPr>
        <p:spPr/>
        <p:txBody>
          <a:bodyPr>
            <a:noAutofit/>
          </a:bodyPr>
          <a:lstStyle/>
          <a:p>
            <a:pPr marL="0" indent="0">
              <a:buNone/>
            </a:pPr>
            <a:r>
              <a:rPr lang="el-GR" sz="2300" dirty="0"/>
              <a:t>Είναι αναμφισβήτητο ότι η εξέλιξη στην Αισθητική δεν </a:t>
            </a:r>
            <a:r>
              <a:rPr lang="el-GR" sz="2300" dirty="0" smtClean="0"/>
              <a:t>περιορίζεται </a:t>
            </a:r>
            <a:r>
              <a:rPr lang="el-GR" sz="2300" dirty="0"/>
              <a:t>αποκλειστικά στον εργασιακό χώρο αλλά </a:t>
            </a:r>
            <a:r>
              <a:rPr lang="el-GR" sz="2300" dirty="0" smtClean="0"/>
              <a:t>επεκτείνεται </a:t>
            </a:r>
            <a:r>
              <a:rPr lang="el-GR" sz="2300" dirty="0"/>
              <a:t>στο σύνολο των δραστηριοτήτων του επαγγελματία</a:t>
            </a:r>
            <a:r>
              <a:rPr lang="el-GR" sz="2300" dirty="0" smtClean="0"/>
              <a:t>.</a:t>
            </a:r>
          </a:p>
          <a:p>
            <a:r>
              <a:rPr lang="el-GR" sz="2300" dirty="0"/>
              <a:t>Οι ικανοποιητικές υπηρεσίες προς τον πελάτη </a:t>
            </a:r>
            <a:r>
              <a:rPr lang="el-GR" sz="2300" dirty="0" smtClean="0"/>
              <a:t>διαφοροποιούν </a:t>
            </a:r>
            <a:r>
              <a:rPr lang="el-GR" sz="2300" dirty="0"/>
              <a:t>τον έναν αισθητικό από τον άλλο.</a:t>
            </a:r>
          </a:p>
          <a:p>
            <a:r>
              <a:rPr lang="el-GR" sz="2300" dirty="0" smtClean="0"/>
              <a:t>Τα </a:t>
            </a:r>
            <a:r>
              <a:rPr lang="el-GR" sz="2300" dirty="0"/>
              <a:t>σεμινάρια που διοργανώνονται συχνά εντός και εκτός της Ελλάδας βοηθούν στην απόκτηση γνώσεων, στην </a:t>
            </a:r>
            <a:r>
              <a:rPr lang="el-GR" sz="2300" dirty="0" smtClean="0"/>
              <a:t>ενημέρωση </a:t>
            </a:r>
            <a:r>
              <a:rPr lang="el-GR" sz="2300" dirty="0"/>
              <a:t>για τάσεις και καινούργιες τεχνικές, συντελώντας στην αναβάθμιση του αισθητικού. Ο ενημερωμένος και </a:t>
            </a:r>
            <a:r>
              <a:rPr lang="el-GR" sz="2300" dirty="0" smtClean="0"/>
              <a:t>καταρτισμένος </a:t>
            </a:r>
            <a:r>
              <a:rPr lang="el-GR" sz="2300" dirty="0"/>
              <a:t>επαγγελματίας θα ξεχωρίσει πολύ εύκολα από </a:t>
            </a:r>
            <a:r>
              <a:rPr lang="el-GR" sz="2300" dirty="0" smtClean="0"/>
              <a:t>κάποιον </a:t>
            </a:r>
            <a:r>
              <a:rPr lang="el-GR" sz="2300" dirty="0"/>
              <a:t>που έχει περιορισθεί στα στενά περιθώρια της δουλειά του, όπως κάποτε την έμαθε</a:t>
            </a:r>
            <a:r>
              <a:rPr lang="el-GR" sz="2300"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xmlns="" val="1534159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Παρακολούθηση </a:t>
            </a:r>
            <a:r>
              <a:rPr lang="el-GR" dirty="0"/>
              <a:t>των </a:t>
            </a:r>
            <a:r>
              <a:rPr lang="el-GR" dirty="0" smtClean="0"/>
              <a:t>εξελίξεων </a:t>
            </a:r>
            <a:r>
              <a:rPr lang="el-GR" sz="3000" b="0" dirty="0" smtClean="0"/>
              <a:t>2/3</a:t>
            </a:r>
            <a:endParaRPr lang="el-GR" sz="3000" b="0" dirty="0"/>
          </a:p>
        </p:txBody>
      </p:sp>
      <p:sp>
        <p:nvSpPr>
          <p:cNvPr id="3" name="Θέση περιεχομένου 2"/>
          <p:cNvSpPr>
            <a:spLocks noGrp="1"/>
          </p:cNvSpPr>
          <p:nvPr>
            <p:ph idx="1"/>
          </p:nvPr>
        </p:nvSpPr>
        <p:spPr/>
        <p:txBody>
          <a:bodyPr>
            <a:noAutofit/>
          </a:bodyPr>
          <a:lstStyle/>
          <a:p>
            <a:r>
              <a:rPr lang="el-GR" sz="2300" dirty="0" smtClean="0"/>
              <a:t>Ο </a:t>
            </a:r>
            <a:r>
              <a:rPr lang="el-GR" sz="2300" dirty="0"/>
              <a:t>επαγγελματίας αισθητικός οφείλει να διατηρεί μια στενή επαφή με την βιβλιογραφία για να εμπλουτίζει τις γνώσεις του. Η ενημέρωση από τα επιστημονικά περιοδικά είναι </a:t>
            </a:r>
            <a:r>
              <a:rPr lang="el-GR" sz="2300" dirty="0" smtClean="0"/>
              <a:t>απαραίτητη</a:t>
            </a:r>
            <a:r>
              <a:rPr lang="el-GR" sz="2300" dirty="0" smtClean="0"/>
              <a:t>.</a:t>
            </a:r>
          </a:p>
          <a:p>
            <a:r>
              <a:rPr lang="el-GR" sz="2300" dirty="0" smtClean="0"/>
              <a:t>Οι </a:t>
            </a:r>
            <a:r>
              <a:rPr lang="el-GR" sz="2300" dirty="0"/>
              <a:t>ξένες γλώσσες αποτελούν έναν τρόπο προσέγγισης, </a:t>
            </a:r>
            <a:r>
              <a:rPr lang="el-GR" sz="2300" dirty="0" smtClean="0"/>
              <a:t>ιδιαίτερα </a:t>
            </a:r>
            <a:r>
              <a:rPr lang="el-GR" sz="2300" dirty="0"/>
              <a:t>τα τελευταία χρόνια όπου οι μετακινήσεις έχουν γίνει ευκολότερες και ο κόσμος τείνει να γίνει μια μεγάλη κοινότητα. </a:t>
            </a:r>
            <a:endParaRPr lang="el-GR" sz="2300" dirty="0" smtClean="0"/>
          </a:p>
          <a:p>
            <a:r>
              <a:rPr lang="el-GR" sz="2300" dirty="0" smtClean="0"/>
              <a:t>Η </a:t>
            </a:r>
            <a:r>
              <a:rPr lang="el-GR" sz="2300" dirty="0"/>
              <a:t>διαφήμιση που ξεκινά από </a:t>
            </a:r>
            <a:r>
              <a:rPr lang="el-GR" sz="2300" dirty="0" smtClean="0"/>
              <a:t>απλές </a:t>
            </a:r>
            <a:r>
              <a:rPr lang="el-GR" sz="2300" dirty="0"/>
              <a:t>επαγγελματικές </a:t>
            </a:r>
            <a:r>
              <a:rPr lang="el-GR" sz="2300" dirty="0" smtClean="0"/>
              <a:t>κάρτες </a:t>
            </a:r>
            <a:r>
              <a:rPr lang="el-GR" sz="2300" dirty="0"/>
              <a:t>μέχρι προβολή από τα μέσα μαζικής ενημέρωσης ανοίγει διαφορετικούς ορίζοντες στον τομέα.</a:t>
            </a:r>
            <a:endParaRPr lang="el-GR" sz="2300" dirty="0" smtClean="0"/>
          </a:p>
          <a:p>
            <a:r>
              <a:rPr lang="el-GR" sz="2300" dirty="0" smtClean="0"/>
              <a:t>Η </a:t>
            </a:r>
            <a:r>
              <a:rPr lang="el-GR" sz="2300" dirty="0"/>
              <a:t>διακόσμηση, για παράδειγμα, αποτελεί έναν εξέχοντα παράγοντα προώθησης.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xmlns="" val="1221569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Παρακολούθηση </a:t>
            </a:r>
            <a:r>
              <a:rPr lang="el-GR" dirty="0"/>
              <a:t>των </a:t>
            </a:r>
            <a:r>
              <a:rPr lang="el-GR" dirty="0" smtClean="0"/>
              <a:t>εξελίξεων </a:t>
            </a:r>
            <a:r>
              <a:rPr lang="el-GR" sz="3000" b="0" dirty="0" smtClean="0"/>
              <a:t>3/3</a:t>
            </a:r>
            <a:endParaRPr lang="el-GR" sz="3000" b="0" dirty="0"/>
          </a:p>
        </p:txBody>
      </p:sp>
      <p:sp>
        <p:nvSpPr>
          <p:cNvPr id="3" name="Θέση περιεχομένου 2"/>
          <p:cNvSpPr>
            <a:spLocks noGrp="1"/>
          </p:cNvSpPr>
          <p:nvPr>
            <p:ph idx="1"/>
          </p:nvPr>
        </p:nvSpPr>
        <p:spPr>
          <a:xfrm>
            <a:off x="395536" y="1412776"/>
            <a:ext cx="8496944" cy="5256584"/>
          </a:xfrm>
        </p:spPr>
        <p:txBody>
          <a:bodyPr>
            <a:noAutofit/>
          </a:bodyPr>
          <a:lstStyle/>
          <a:p>
            <a:r>
              <a:rPr lang="el-GR" sz="2300" dirty="0" smtClean="0"/>
              <a:t>Οι </a:t>
            </a:r>
            <a:r>
              <a:rPr lang="el-GR" sz="2300" dirty="0"/>
              <a:t>καινούργιες τάσεις και αντιλήψεις που επικρατούν στην σύγχρονη κοινωνία επιβάλλουν στον επαγγελματία να διευρύ­νει τις γνώσεις του πάνω σε θέματα που είναι καινούργια, όπως η ζωγραφική προσώπου - σώματος (</a:t>
            </a:r>
            <a:r>
              <a:rPr lang="en-US" sz="2300" dirty="0"/>
              <a:t>body painting</a:t>
            </a:r>
            <a:r>
              <a:rPr lang="el-GR" sz="2300" dirty="0"/>
              <a:t>), τα ειδικά εφέ (</a:t>
            </a:r>
            <a:r>
              <a:rPr lang="en-US" sz="2300" dirty="0"/>
              <a:t>special effects</a:t>
            </a:r>
            <a:r>
              <a:rPr lang="el-GR" sz="2300" dirty="0" smtClean="0"/>
              <a:t>).</a:t>
            </a:r>
            <a:endParaRPr lang="el-GR" sz="2300" dirty="0"/>
          </a:p>
          <a:p>
            <a:r>
              <a:rPr lang="el-GR" sz="2300" dirty="0"/>
              <a:t>Ο σύγχρονος αισθητικός οφείλει να ενημερώνεται για νέα </a:t>
            </a:r>
            <a:r>
              <a:rPr lang="el-GR" sz="2300" dirty="0" err="1"/>
              <a:t>κοσμητολογικά</a:t>
            </a:r>
            <a:r>
              <a:rPr lang="el-GR" sz="2300" dirty="0"/>
              <a:t> σκευάσματα που αφορούν εξειδικευμένες </a:t>
            </a:r>
            <a:r>
              <a:rPr lang="el-GR" sz="2300" dirty="0" smtClean="0"/>
              <a:t>περιπτώσεις</a:t>
            </a:r>
            <a:r>
              <a:rPr lang="el-GR" sz="2300" dirty="0"/>
              <a:t>, όπως ακμή, αφυδάτωση, γήρανση, έτσι ώστε να μπορεί να ξεχωρίζει το καλό από το μέτριο. </a:t>
            </a:r>
            <a:r>
              <a:rPr lang="el-GR" sz="2300" dirty="0" smtClean="0"/>
              <a:t>Επιπλέον</a:t>
            </a:r>
            <a:r>
              <a:rPr lang="el-GR" sz="2300" dirty="0"/>
              <a:t>, να </a:t>
            </a:r>
            <a:r>
              <a:rPr lang="el-GR" sz="2300" dirty="0" smtClean="0"/>
              <a:t>καταρτίζεται </a:t>
            </a:r>
            <a:r>
              <a:rPr lang="el-GR" sz="2300" dirty="0"/>
              <a:t>με τελευταίας τεχνολογίας </a:t>
            </a:r>
            <a:r>
              <a:rPr lang="el-GR" sz="2300" dirty="0" smtClean="0"/>
              <a:t>μηχανήματα.</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xmlns="" val="2977178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Ευαγγελία </a:t>
            </a:r>
            <a:r>
              <a:rPr lang="el-GR" sz="2000" dirty="0" smtClean="0"/>
              <a:t>Πρωτόπαπα 2014. </a:t>
            </a:r>
            <a:r>
              <a:rPr lang="el-GR" sz="2000" dirty="0"/>
              <a:t>Ευαγγελία Πρωτόπαπα. «Δεοντολογία Επαγγέλματος. </a:t>
            </a:r>
            <a:r>
              <a:rPr lang="el-GR" sz="2000" dirty="0" smtClean="0"/>
              <a:t>Ενότητα 2</a:t>
            </a:r>
            <a:r>
              <a:rPr lang="en-US" sz="2000" dirty="0" smtClean="0"/>
              <a:t>:</a:t>
            </a:r>
            <a:r>
              <a:rPr lang="el-GR" sz="2000" dirty="0"/>
              <a:t> Επαγγελματική </a:t>
            </a:r>
            <a:r>
              <a:rPr lang="el-GR" sz="2000" dirty="0" smtClean="0"/>
              <a:t>ηθική».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xmlns="" val="2766653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xmlns="" val="1180909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62624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Κώδικες και επαγγελματική διαγωγή</a:t>
            </a:r>
            <a:br>
              <a:rPr lang="el-GR" dirty="0"/>
            </a:br>
            <a:r>
              <a:rPr lang="el-GR" sz="3000" b="0" dirty="0"/>
              <a:t>για το επάγγελμα </a:t>
            </a:r>
            <a:r>
              <a:rPr lang="el-GR" sz="3000" b="0" dirty="0" smtClean="0"/>
              <a:t>του αισθητικού </a:t>
            </a:r>
            <a:r>
              <a:rPr lang="en-US" sz="3000" b="0" dirty="0" smtClean="0"/>
              <a:t>- </a:t>
            </a:r>
            <a:r>
              <a:rPr lang="el-GR" sz="3000" b="0" dirty="0" err="1" smtClean="0"/>
              <a:t>κοσμητολόγου</a:t>
            </a:r>
            <a:r>
              <a:rPr lang="el-GR" sz="3000" b="0" dirty="0" smtClean="0"/>
              <a:t> 2/7</a:t>
            </a:r>
            <a:endParaRPr lang="el-GR" sz="3000" b="0" dirty="0"/>
          </a:p>
        </p:txBody>
      </p:sp>
      <p:sp>
        <p:nvSpPr>
          <p:cNvPr id="3" name="Θέση περιεχομένου 2"/>
          <p:cNvSpPr>
            <a:spLocks noGrp="1"/>
          </p:cNvSpPr>
          <p:nvPr>
            <p:ph idx="1"/>
          </p:nvPr>
        </p:nvSpPr>
        <p:spPr/>
        <p:txBody>
          <a:bodyPr>
            <a:noAutofit/>
          </a:bodyPr>
          <a:lstStyle/>
          <a:p>
            <a:pPr marL="457200" lvl="0" indent="-457200">
              <a:buFont typeface="+mj-lt"/>
              <a:buAutoNum type="arabicPeriod" startAt="3"/>
            </a:pPr>
            <a:r>
              <a:rPr lang="el-GR" dirty="0" smtClean="0"/>
              <a:t>Απαιτείται </a:t>
            </a:r>
            <a:r>
              <a:rPr lang="el-GR" dirty="0"/>
              <a:t>η άσκηση των επαγγελματικών δικαιωμάτων με σεβασμό των επαγγελματικών δικαιωμάτων άλλων ειδικο­τήτων.</a:t>
            </a:r>
          </a:p>
          <a:p>
            <a:pPr marL="457200" lvl="0" indent="-457200">
              <a:buFont typeface="+mj-lt"/>
              <a:buAutoNum type="arabicPeriod" startAt="3"/>
            </a:pPr>
            <a:r>
              <a:rPr lang="el-GR" dirty="0"/>
              <a:t>Τα μέλη πρέπει να υποστηρίζουν και να υπερασπίζονται τους συναδέλφους, εφ' όσον εργάζονται με τους κώδικες επαγγελματικής ηθικής.</a:t>
            </a:r>
          </a:p>
          <a:p>
            <a:pPr marL="457200" lvl="0" indent="-457200">
              <a:buFont typeface="+mj-lt"/>
              <a:buAutoNum type="arabicPeriod" startAt="3"/>
            </a:pPr>
            <a:r>
              <a:rPr lang="el-GR" dirty="0"/>
              <a:t>Εάν ένα μέλος έχει συμπεριφορά ανεπίτρεπτη προς το επάγγελμά του και χρησιμοποιεί μέσα τα οποία δεν είναι γενικά αποδεκτά, πρέπει να απομονώνεται από την κοινω­νία των αισθητικών</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xmlns="" val="2959961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Κώδικες και επαγγελματική διαγωγή</a:t>
            </a:r>
            <a:br>
              <a:rPr lang="el-GR" dirty="0"/>
            </a:br>
            <a:r>
              <a:rPr lang="el-GR" sz="3000" b="0" dirty="0"/>
              <a:t>για το επάγγελμα </a:t>
            </a:r>
            <a:r>
              <a:rPr lang="el-GR" sz="3000" b="0" dirty="0" smtClean="0"/>
              <a:t>του αισθητικού </a:t>
            </a:r>
            <a:r>
              <a:rPr lang="en-US" sz="3000" b="0" dirty="0" smtClean="0"/>
              <a:t>- </a:t>
            </a:r>
            <a:r>
              <a:rPr lang="el-GR" sz="3000" b="0" dirty="0" err="1" smtClean="0"/>
              <a:t>κοσμητολόγου</a:t>
            </a:r>
            <a:r>
              <a:rPr lang="el-GR" sz="3000" b="0" dirty="0" smtClean="0"/>
              <a:t> 3/7</a:t>
            </a:r>
            <a:endParaRPr lang="el-GR" sz="3000" b="0" dirty="0"/>
          </a:p>
        </p:txBody>
      </p:sp>
      <p:sp>
        <p:nvSpPr>
          <p:cNvPr id="3" name="Θέση περιεχομένου 2"/>
          <p:cNvSpPr>
            <a:spLocks noGrp="1"/>
          </p:cNvSpPr>
          <p:nvPr>
            <p:ph idx="1"/>
          </p:nvPr>
        </p:nvSpPr>
        <p:spPr/>
        <p:txBody>
          <a:bodyPr>
            <a:noAutofit/>
          </a:bodyPr>
          <a:lstStyle/>
          <a:p>
            <a:pPr marL="457200" lvl="0" indent="-457200">
              <a:buFont typeface="+mj-lt"/>
              <a:buAutoNum type="arabicPeriod" startAt="6"/>
            </a:pPr>
            <a:r>
              <a:rPr lang="el-GR" dirty="0" smtClean="0"/>
              <a:t>Απαιτείται </a:t>
            </a:r>
            <a:r>
              <a:rPr lang="el-GR" dirty="0"/>
              <a:t>η άσκηση των επαγγελματικών δικαιωμάτων με σεβασμό των επαγγελματικών δικαιωμάτων άλλων ειδικο­τήτων.</a:t>
            </a:r>
          </a:p>
          <a:p>
            <a:pPr marL="457200" lvl="0" indent="-457200">
              <a:buFont typeface="+mj-lt"/>
              <a:buAutoNum type="arabicPeriod" startAt="6"/>
            </a:pPr>
            <a:r>
              <a:rPr lang="el-GR" dirty="0"/>
              <a:t>Τα μέλη πρέπει να υποστηρίζουν και να υπερασπίζονται τους συναδέλφους, εφ' όσον εργάζονται με τους κώδικες επαγγελματικής ηθικής.</a:t>
            </a:r>
          </a:p>
          <a:p>
            <a:pPr marL="457200" lvl="0" indent="-457200">
              <a:buFont typeface="+mj-lt"/>
              <a:buAutoNum type="arabicPeriod" startAt="6"/>
            </a:pPr>
            <a:r>
              <a:rPr lang="el-GR" dirty="0"/>
              <a:t>Εάν ένα μέλος έχει συμπεριφορά ανεπίτρεπτη προς το επάγγελμά του και χρησιμοποιεί μέσα τα οποία δεν είναι γενικά αποδεκτά, πρέπει να απομονώνεται από την κοινω­νία των αισθητικών</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xmlns="" val="660106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Κώδικες και επαγγελματική διαγωγή</a:t>
            </a:r>
            <a:br>
              <a:rPr lang="el-GR" dirty="0"/>
            </a:br>
            <a:r>
              <a:rPr lang="el-GR" sz="3000" b="0" dirty="0"/>
              <a:t>για το επάγγελμα </a:t>
            </a:r>
            <a:r>
              <a:rPr lang="el-GR" sz="3000" b="0" dirty="0" smtClean="0"/>
              <a:t>του αισθητικού </a:t>
            </a:r>
            <a:r>
              <a:rPr lang="en-US" sz="3000" b="0" dirty="0" smtClean="0"/>
              <a:t>- </a:t>
            </a:r>
            <a:r>
              <a:rPr lang="el-GR" sz="3000" b="0" dirty="0" err="1" smtClean="0"/>
              <a:t>κοσμητολόγου</a:t>
            </a:r>
            <a:r>
              <a:rPr lang="el-GR" sz="3000" b="0" dirty="0" smtClean="0"/>
              <a:t> 4/7</a:t>
            </a:r>
            <a:endParaRPr lang="el-GR" sz="3000" b="0" dirty="0"/>
          </a:p>
        </p:txBody>
      </p:sp>
      <p:sp>
        <p:nvSpPr>
          <p:cNvPr id="3" name="Θέση περιεχομένου 2"/>
          <p:cNvSpPr>
            <a:spLocks noGrp="1"/>
          </p:cNvSpPr>
          <p:nvPr>
            <p:ph idx="1"/>
          </p:nvPr>
        </p:nvSpPr>
        <p:spPr/>
        <p:txBody>
          <a:bodyPr>
            <a:noAutofit/>
          </a:bodyPr>
          <a:lstStyle/>
          <a:p>
            <a:pPr marL="457200" lvl="0" indent="-457200">
              <a:buFont typeface="+mj-lt"/>
              <a:buAutoNum type="arabicPeriod" startAt="9"/>
            </a:pPr>
            <a:r>
              <a:rPr lang="el-GR" dirty="0" smtClean="0"/>
              <a:t>Η επαγγελματική ομάδα πρέπει να κρατήσει το επίπεδο του επαγγέλματος υψηλό, με ηθικές αρχές.</a:t>
            </a:r>
          </a:p>
          <a:p>
            <a:pPr marL="457200" lvl="0" indent="-457200">
              <a:buFont typeface="+mj-lt"/>
              <a:buAutoNum type="arabicPeriod" startAt="9"/>
            </a:pPr>
            <a:r>
              <a:rPr lang="el-GR" dirty="0" smtClean="0"/>
              <a:t>Εάν ένας συνάδελφος υποπέσει σε ένα σφάλμα επαγγελ­ματικό, θα πρέπει να τιμωρείται.</a:t>
            </a:r>
          </a:p>
          <a:p>
            <a:pPr marL="457200" lvl="0" indent="-457200">
              <a:buFont typeface="+mj-lt"/>
              <a:buAutoNum type="arabicPeriod" startAt="9"/>
            </a:pPr>
            <a:r>
              <a:rPr lang="el-GR" dirty="0" smtClean="0"/>
              <a:t>Δεν θα πρέπει να υπάρχει ανταγωνισμός σε παρεμφερείς υπηρεσίες συναφών επαγγελμάτων.</a:t>
            </a:r>
          </a:p>
          <a:p>
            <a:pPr marL="457200" lvl="0" indent="-457200">
              <a:buFont typeface="+mj-lt"/>
              <a:buAutoNum type="arabicPeriod" startAt="9"/>
            </a:pPr>
            <a:r>
              <a:rPr lang="el-GR" dirty="0" smtClean="0"/>
              <a:t>Πρέπει να υπάρχει σωστή σχέση και ειλικρινής μεταξύ επαγγελματία και πελάτη.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xmlns="" val="4014803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Κώδικες και επαγγελματική διαγωγή</a:t>
            </a:r>
            <a:br>
              <a:rPr lang="el-GR" dirty="0"/>
            </a:br>
            <a:r>
              <a:rPr lang="el-GR" sz="3000" b="0" dirty="0"/>
              <a:t>για το επάγγελμα </a:t>
            </a:r>
            <a:r>
              <a:rPr lang="el-GR" sz="3000" b="0" dirty="0" smtClean="0"/>
              <a:t>του αισθητικού </a:t>
            </a:r>
            <a:r>
              <a:rPr lang="en-US" sz="3000" b="0" dirty="0" smtClean="0"/>
              <a:t>- </a:t>
            </a:r>
            <a:r>
              <a:rPr lang="el-GR" sz="3000" b="0" dirty="0" err="1" smtClean="0"/>
              <a:t>κοσμητολόγου</a:t>
            </a:r>
            <a:r>
              <a:rPr lang="el-GR" sz="3000" b="0" dirty="0" smtClean="0"/>
              <a:t> 5/7</a:t>
            </a:r>
            <a:endParaRPr lang="el-GR" sz="3000" b="0" dirty="0"/>
          </a:p>
        </p:txBody>
      </p:sp>
      <p:sp>
        <p:nvSpPr>
          <p:cNvPr id="3" name="Θέση περιεχομένου 2"/>
          <p:cNvSpPr>
            <a:spLocks noGrp="1"/>
          </p:cNvSpPr>
          <p:nvPr>
            <p:ph idx="1"/>
          </p:nvPr>
        </p:nvSpPr>
        <p:spPr/>
        <p:txBody>
          <a:bodyPr>
            <a:noAutofit/>
          </a:bodyPr>
          <a:lstStyle/>
          <a:p>
            <a:pPr marL="457200" lvl="0" indent="-457200">
              <a:buFont typeface="+mj-lt"/>
              <a:buAutoNum type="arabicPeriod" startAt="13"/>
            </a:pPr>
            <a:r>
              <a:rPr lang="el-GR" dirty="0" smtClean="0"/>
              <a:t>Πρέπει να είναι σεβαστό το «απόρρητο». Απόρρητο δεν εί­ναι μόνο ότι εμπιστεύεται ο πελάτης στον αισθητικό, αλ­λά και οτιδήποτε αντιλαμβάνεται ο αισθητικός. Δεοντολο­γικός κανόνας του επαγγέλματος μας είναι: «Ο αισθητικός υποχρεούται σε αυστηρή τήρηση της επαγγελματικής εχεμύθειας. Το ιατρικό απόρρητο εκτείνεται σε όλα τα επαγγέλματα υγείας».</a:t>
            </a:r>
          </a:p>
          <a:p>
            <a:pPr marL="457200" lvl="0" indent="-457200">
              <a:buFont typeface="+mj-lt"/>
              <a:buAutoNum type="arabicPeriod" startAt="13"/>
            </a:pPr>
            <a:r>
              <a:rPr lang="el-GR" dirty="0" smtClean="0"/>
              <a:t>Πρέπει να οριοθετούνται οι υπηρεσίες που οφείλει να πα­ρέχει ο επαγγελματίας.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xmlns="" val="415610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Κώδικες και επαγγελματική διαγωγή</a:t>
            </a:r>
            <a:br>
              <a:rPr lang="el-GR" dirty="0"/>
            </a:br>
            <a:r>
              <a:rPr lang="el-GR" sz="3000" b="0" dirty="0"/>
              <a:t>για το επάγγελμα </a:t>
            </a:r>
            <a:r>
              <a:rPr lang="el-GR" sz="3000" b="0" dirty="0" smtClean="0"/>
              <a:t>του αισθητικού </a:t>
            </a:r>
            <a:r>
              <a:rPr lang="en-US" sz="3000" b="0" dirty="0" smtClean="0"/>
              <a:t>- </a:t>
            </a:r>
            <a:r>
              <a:rPr lang="el-GR" sz="3000" b="0" dirty="0" err="1" smtClean="0"/>
              <a:t>κοσμητολόγου</a:t>
            </a:r>
            <a:r>
              <a:rPr lang="el-GR" sz="3000" b="0" dirty="0" smtClean="0"/>
              <a:t> 6/7</a:t>
            </a:r>
            <a:endParaRPr lang="el-GR" sz="3000" b="0" dirty="0"/>
          </a:p>
        </p:txBody>
      </p:sp>
      <p:sp>
        <p:nvSpPr>
          <p:cNvPr id="3" name="Θέση περιεχομένου 2"/>
          <p:cNvSpPr>
            <a:spLocks noGrp="1"/>
          </p:cNvSpPr>
          <p:nvPr>
            <p:ph idx="1"/>
          </p:nvPr>
        </p:nvSpPr>
        <p:spPr/>
        <p:txBody>
          <a:bodyPr>
            <a:noAutofit/>
          </a:bodyPr>
          <a:lstStyle/>
          <a:p>
            <a:pPr marL="457200" lvl="0" indent="-457200">
              <a:buFont typeface="+mj-lt"/>
              <a:buAutoNum type="arabicPeriod" startAt="15"/>
            </a:pPr>
            <a:r>
              <a:rPr lang="el-GR" dirty="0" smtClean="0"/>
              <a:t>Πρέπει να είναι καθορισμένη η έκταση της ευθύνης του επαγγελματία προς τον πελάτη, ώστε να περιορίζονται αντίστοιχα οι προσδοκίες και οι απαιτήσεις του πελάτη.</a:t>
            </a:r>
          </a:p>
          <a:p>
            <a:pPr marL="457200" lvl="0" indent="-457200">
              <a:buFont typeface="+mj-lt"/>
              <a:buAutoNum type="arabicPeriod" startAt="15"/>
            </a:pPr>
            <a:r>
              <a:rPr lang="el-GR" dirty="0" smtClean="0"/>
              <a:t>Οι γνώσεις και η ενημέρωση πρέπει να είναι σαφείς και επιστημονικά τεκμηριωμένες, δεδομένου ότι το επάγγελμα του αισθητικού είναι ιδιαίτερα ευαίσθητο, αφού ασχολείται με τον ανθρώπινο οργανισμό.</a:t>
            </a:r>
          </a:p>
          <a:p>
            <a:pPr marL="457200" lvl="0" indent="-457200">
              <a:buFont typeface="+mj-lt"/>
              <a:buAutoNum type="arabicPeriod" startAt="15"/>
            </a:pPr>
            <a:r>
              <a:rPr lang="el-GR" dirty="0" smtClean="0"/>
              <a:t>Είναι επιθυμητή η ουδετερότητα στις σχέσεις επαγγελμα­τία και πελάτη.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xmlns="" val="801795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Κώδικες και επαγγελματική διαγωγή</a:t>
            </a:r>
            <a:br>
              <a:rPr lang="el-GR" dirty="0"/>
            </a:br>
            <a:r>
              <a:rPr lang="el-GR" sz="3000" b="0" dirty="0"/>
              <a:t>για το επάγγελμα </a:t>
            </a:r>
            <a:r>
              <a:rPr lang="el-GR" sz="3000" b="0" dirty="0" smtClean="0"/>
              <a:t>του αισθητικού </a:t>
            </a:r>
            <a:r>
              <a:rPr lang="en-US" sz="3000" b="0" dirty="0" smtClean="0"/>
              <a:t>- </a:t>
            </a:r>
            <a:r>
              <a:rPr lang="el-GR" sz="3000" b="0" dirty="0" err="1" smtClean="0"/>
              <a:t>κοσμητολόγου</a:t>
            </a:r>
            <a:r>
              <a:rPr lang="el-GR" sz="3000" b="0" dirty="0" smtClean="0"/>
              <a:t> 7/7</a:t>
            </a:r>
            <a:endParaRPr lang="el-GR" sz="3000" b="0" dirty="0"/>
          </a:p>
        </p:txBody>
      </p:sp>
      <p:sp>
        <p:nvSpPr>
          <p:cNvPr id="3" name="Θέση περιεχομένου 2"/>
          <p:cNvSpPr>
            <a:spLocks noGrp="1"/>
          </p:cNvSpPr>
          <p:nvPr>
            <p:ph idx="1"/>
          </p:nvPr>
        </p:nvSpPr>
        <p:spPr/>
        <p:txBody>
          <a:bodyPr>
            <a:noAutofit/>
          </a:bodyPr>
          <a:lstStyle/>
          <a:p>
            <a:pPr marL="457200" lvl="0" indent="-457200">
              <a:buFont typeface="+mj-lt"/>
              <a:buAutoNum type="arabicPeriod" startAt="18"/>
            </a:pPr>
            <a:r>
              <a:rPr lang="el-GR" dirty="0" smtClean="0"/>
              <a:t>Ο επαγγελματίας πρέπει να μπορεί να εκφράσει τη δική του κρίση ως προς το πρακτέο σε κάθε περίπτωση.</a:t>
            </a:r>
          </a:p>
          <a:p>
            <a:pPr marL="457200" lvl="0" indent="-457200">
              <a:buFont typeface="+mj-lt"/>
              <a:buAutoNum type="arabicPeriod" startAt="18"/>
            </a:pPr>
            <a:r>
              <a:rPr lang="el-GR" dirty="0" smtClean="0"/>
              <a:t>Σύμφωνα με τη θεώρηση της Η. </a:t>
            </a:r>
            <a:r>
              <a:rPr lang="en-US" dirty="0" err="1" smtClean="0"/>
              <a:t>Seley</a:t>
            </a:r>
            <a:r>
              <a:rPr lang="el-GR" dirty="0" smtClean="0"/>
              <a:t>, το άγχος είναι μία πίεση σε άτομα και έχει εσωτερική και εξωτερική μορφή. Είναι μία μόνιμη απειλή για τη σωματική και ψυχική υγεία του ατόμου, αλλά και για την ποιότητα της ζωής του. Το επάγγελμα του αισθητικού πρέπει να βοηθήσει στην εξά­λειψη του στρες των ατόμων που καταφεύγουν σε αυτόν.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xmlns="" val="3492505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556792"/>
            <a:ext cx="9144000" cy="1628800"/>
          </a:xfrm>
        </p:spPr>
        <p:txBody>
          <a:bodyPr/>
          <a:lstStyle/>
          <a:p>
            <a:r>
              <a:rPr lang="el-GR" dirty="0"/>
              <a:t>Ζητήματα που πρέπει να ενδιαφέρουν</a:t>
            </a:r>
            <a:br>
              <a:rPr lang="el-GR" dirty="0"/>
            </a:br>
            <a:r>
              <a:rPr lang="el-GR" dirty="0"/>
              <a:t>έναν καλό επαγγελματία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xmlns="" val="4748386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60</TotalTime>
  <Words>1959</Words>
  <Application>Microsoft Office PowerPoint</Application>
  <PresentationFormat>Προβολή στην οθόνη (4:3)</PresentationFormat>
  <Paragraphs>155</Paragraphs>
  <Slides>29</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29</vt:i4>
      </vt:variant>
    </vt:vector>
  </HeadingPairs>
  <TitlesOfParts>
    <vt:vector size="31" baseType="lpstr">
      <vt:lpstr>template</vt:lpstr>
      <vt:lpstr>OC_template_updated</vt:lpstr>
      <vt:lpstr>Δεοντολογία Επαγγέλματος</vt:lpstr>
      <vt:lpstr>Κώδικες και επαγγελματική διαγωγή για το επάγγελμα του αισθητικού - κοσμητολόγου 1/7</vt:lpstr>
      <vt:lpstr>Κώδικες και επαγγελματική διαγωγή για το επάγγελμα του αισθητικού - κοσμητολόγου 2/7</vt:lpstr>
      <vt:lpstr>Κώδικες και επαγγελματική διαγωγή για το επάγγελμα του αισθητικού - κοσμητολόγου 3/7</vt:lpstr>
      <vt:lpstr>Κώδικες και επαγγελματική διαγωγή για το επάγγελμα του αισθητικού - κοσμητολόγου 4/7</vt:lpstr>
      <vt:lpstr>Κώδικες και επαγγελματική διαγωγή για το επάγγελμα του αισθητικού - κοσμητολόγου 5/7</vt:lpstr>
      <vt:lpstr>Κώδικες και επαγγελματική διαγωγή για το επάγγελμα του αισθητικού - κοσμητολόγου 6/7</vt:lpstr>
      <vt:lpstr>Κώδικες και επαγγελματική διαγωγή για το επάγγελμα του αισθητικού - κοσμητολόγου 7/7</vt:lpstr>
      <vt:lpstr>Ζητήματα που πρέπει να ενδιαφέρουν έναν καλό επαγγελματία</vt:lpstr>
      <vt:lpstr>Οικογένεια</vt:lpstr>
      <vt:lpstr>Κοινωνικότητα</vt:lpstr>
      <vt:lpstr>Εκπαίδευση</vt:lpstr>
      <vt:lpstr>Πολιτική - Θρήσκευμα</vt:lpstr>
      <vt:lpstr>Προσωπικότητα</vt:lpstr>
      <vt:lpstr>Η επαγγελματική συνείδηση</vt:lpstr>
      <vt:lpstr>Κοινωνικότητα 1/4</vt:lpstr>
      <vt:lpstr>Κοινωνικότητα 2/4</vt:lpstr>
      <vt:lpstr>Κοινωνικότητα 3/4</vt:lpstr>
      <vt:lpstr>Κοινωνικότητα 4/4</vt:lpstr>
      <vt:lpstr>Παρακολούθηση των εξελίξεων 1/3</vt:lpstr>
      <vt:lpstr>Παρακολούθηση των εξελίξεων 2/3</vt:lpstr>
      <vt:lpstr>Παρακολούθηση των εξελίξεων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Δεοντολογία Επαγγέλματος</dc:title>
  <dc:creator>opencourses@teiath.gr</dc:creator>
  <cp:lastModifiedBy>E.Protopapa</cp:lastModifiedBy>
  <cp:revision>7</cp:revision>
  <dcterms:created xsi:type="dcterms:W3CDTF">2015-11-13T14:30:08Z</dcterms:created>
  <dcterms:modified xsi:type="dcterms:W3CDTF">2002-08-11T23:02:43Z</dcterms:modified>
</cp:coreProperties>
</file>