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57" r:id="rId28"/>
    <p:sldId id="262" r:id="rId29"/>
    <p:sldId id="264" r:id="rId30"/>
    <p:sldId id="293" r:id="rId31"/>
    <p:sldId id="294" r:id="rId32"/>
    <p:sldId id="266" r:id="rId33"/>
    <p:sldId id="267"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48582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84877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3936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66241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73869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20032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51850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02222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006100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60554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60887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421480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74634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35211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22210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52330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24489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80237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064256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04655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246709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25696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94281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1311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9034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70337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8229600" cy="13716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812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9812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41148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46D4578-4252-4A92-B9DB-417070D54CA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514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88022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1.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0.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13.bin"/><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14.bin"/><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image" Target="../media/image9.wmf"/><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4.wmf"/><Relationship Id="rId5" Type="http://schemas.openxmlformats.org/officeDocument/2006/relationships/image" Target="../media/image10.wmf"/><Relationship Id="rId10" Type="http://schemas.openxmlformats.org/officeDocument/2006/relationships/image" Target="../media/image13.png"/><Relationship Id="rId4" Type="http://schemas.openxmlformats.org/officeDocument/2006/relationships/oleObject" Target="../embeddings/oleObject4.bin"/><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Αντοχή πλοίου Ι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600" b="1" dirty="0" smtClean="0"/>
              <a:t>Ενότητα 4</a:t>
            </a:r>
            <a:r>
              <a:rPr lang="el-GR" sz="2600" dirty="0" smtClean="0"/>
              <a:t>:</a:t>
            </a:r>
            <a:r>
              <a:rPr lang="en-US" sz="2600" dirty="0" smtClean="0"/>
              <a:t> </a:t>
            </a:r>
            <a:r>
              <a:rPr lang="el-GR" sz="2600" dirty="0"/>
              <a:t>Υπολογισμός </a:t>
            </a:r>
            <a:r>
              <a:rPr lang="el-GR" sz="2600" dirty="0" err="1"/>
              <a:t>διατμητικών</a:t>
            </a:r>
            <a:r>
              <a:rPr lang="el-GR" sz="2600" dirty="0"/>
              <a:t> </a:t>
            </a:r>
            <a:r>
              <a:rPr lang="el-GR" sz="2600" dirty="0" smtClean="0"/>
              <a:t>τάσεων</a:t>
            </a:r>
            <a:endParaRPr lang="en-US" sz="2600" dirty="0" smtClean="0"/>
          </a:p>
          <a:p>
            <a:pPr>
              <a:spcBef>
                <a:spcPts val="0"/>
              </a:spcBef>
              <a:spcAft>
                <a:spcPts val="1200"/>
              </a:spcAft>
            </a:pPr>
            <a:r>
              <a:rPr lang="el-GR" sz="2200" dirty="0" smtClean="0"/>
              <a:t>Αλέξανδρος </a:t>
            </a:r>
            <a:r>
              <a:rPr lang="el-GR" sz="2200" dirty="0" err="1"/>
              <a:t>Θεοδουλίδης</a:t>
            </a:r>
            <a:r>
              <a:rPr lang="el-GR" sz="2200" dirty="0"/>
              <a:t>, </a:t>
            </a:r>
            <a:r>
              <a:rPr lang="el-GR" sz="2200" dirty="0" err="1"/>
              <a:t>Επικ</a:t>
            </a:r>
            <a:r>
              <a:rPr lang="el-GR" sz="2200" dirty="0" smtClean="0"/>
              <a:t>.</a:t>
            </a:r>
            <a:r>
              <a:rPr lang="en-US" sz="2200" dirty="0" smtClean="0"/>
              <a:t> </a:t>
            </a:r>
            <a:r>
              <a:rPr lang="el-GR" sz="2200" dirty="0" smtClean="0"/>
              <a:t>Καθηγητής</a:t>
            </a:r>
            <a:endParaRPr lang="el-GR" sz="2200" dirty="0"/>
          </a:p>
          <a:p>
            <a:pPr>
              <a:spcBef>
                <a:spcPts val="0"/>
              </a:spcBef>
              <a:spcAft>
                <a:spcPts val="1200"/>
              </a:spcAft>
            </a:pPr>
            <a:r>
              <a:rPr lang="el-GR" sz="2200" dirty="0"/>
              <a:t>Τμήμα </a:t>
            </a:r>
            <a:r>
              <a:rPr lang="el-GR" sz="2200" dirty="0" smtClean="0"/>
              <a:t>Ναυπηγών </a:t>
            </a:r>
            <a:r>
              <a:rPr lang="el-GR" sz="2200" dirty="0"/>
              <a:t>Μ</a:t>
            </a:r>
            <a:r>
              <a:rPr lang="el-GR" sz="2200" dirty="0" smtClean="0"/>
              <a:t>ηχανικών Τ.Ε.</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116632"/>
            <a:ext cx="8229600" cy="908720"/>
          </a:xfrm>
        </p:spPr>
        <p:txBody>
          <a:bodyPr>
            <a:noAutofit/>
          </a:bodyPr>
          <a:lstStyle/>
          <a:p>
            <a:pPr eaLnBrk="1" hangingPunct="1">
              <a:defRPr/>
            </a:pPr>
            <a:r>
              <a:rPr lang="el-GR" dirty="0" smtClean="0">
                <a:solidFill>
                  <a:srgbClr val="004B82"/>
                </a:solidFill>
              </a:rPr>
              <a:t>Κατανομή </a:t>
            </a:r>
            <a:r>
              <a:rPr lang="el-GR" dirty="0" err="1" smtClean="0">
                <a:solidFill>
                  <a:srgbClr val="004B82"/>
                </a:solidFill>
              </a:rPr>
              <a:t>διατμητικών</a:t>
            </a:r>
            <a:r>
              <a:rPr lang="el-GR" dirty="0" smtClean="0">
                <a:solidFill>
                  <a:srgbClr val="004B82"/>
                </a:solidFill>
              </a:rPr>
              <a:t> τάσεων – </a:t>
            </a:r>
            <a:r>
              <a:rPr lang="en-US" sz="3200" b="0" dirty="0" smtClean="0">
                <a:solidFill>
                  <a:srgbClr val="004B82"/>
                </a:solidFill>
              </a:rPr>
              <a:t>(</a:t>
            </a:r>
            <a:r>
              <a:rPr lang="el-GR" sz="3200" b="0" dirty="0" smtClean="0">
                <a:solidFill>
                  <a:srgbClr val="004B82"/>
                </a:solidFill>
              </a:rPr>
              <a:t>Παράδειγμα </a:t>
            </a:r>
            <a:r>
              <a:rPr lang="en-US" sz="3200" b="0" dirty="0" smtClean="0">
                <a:solidFill>
                  <a:srgbClr val="004B82"/>
                </a:solidFill>
              </a:rPr>
              <a:t>2)</a:t>
            </a:r>
            <a:endParaRPr lang="el-GR" sz="3200" b="0" dirty="0" smtClean="0">
              <a:solidFill>
                <a:srgbClr val="004B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grpSp>
        <p:nvGrpSpPr>
          <p:cNvPr id="24" name="Ομάδα 23"/>
          <p:cNvGrpSpPr/>
          <p:nvPr/>
        </p:nvGrpSpPr>
        <p:grpSpPr>
          <a:xfrm>
            <a:off x="2481133" y="1829955"/>
            <a:ext cx="4264681" cy="3645542"/>
            <a:chOff x="661696" y="2379954"/>
            <a:chExt cx="4264681" cy="3645542"/>
          </a:xfrm>
        </p:grpSpPr>
        <p:cxnSp>
          <p:nvCxnSpPr>
            <p:cNvPr id="11" name="Ευθεία γραμμή σύνδεσης 10"/>
            <p:cNvCxnSpPr/>
            <p:nvPr/>
          </p:nvCxnSpPr>
          <p:spPr>
            <a:xfrm>
              <a:off x="1013074" y="4156782"/>
              <a:ext cx="3600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91831" y="5656164"/>
              <a:ext cx="479618" cy="369332"/>
            </a:xfrm>
            <a:prstGeom prst="rect">
              <a:avLst/>
            </a:prstGeom>
            <a:noFill/>
          </p:spPr>
          <p:txBody>
            <a:bodyPr wrap="none" rtlCol="0">
              <a:spAutoFit/>
            </a:bodyPr>
            <a:lstStyle/>
            <a:p>
              <a:r>
                <a:rPr lang="en-US" dirty="0" smtClean="0">
                  <a:solidFill>
                    <a:prstClr val="black"/>
                  </a:solidFill>
                </a:rPr>
                <a:t>CL</a:t>
              </a:r>
              <a:endParaRPr lang="el-GR" dirty="0">
                <a:solidFill>
                  <a:prstClr val="black"/>
                </a:solidFill>
              </a:endParaRPr>
            </a:p>
          </p:txBody>
        </p:sp>
        <p:sp>
          <p:nvSpPr>
            <p:cNvPr id="4" name="TextBox 3"/>
            <p:cNvSpPr txBox="1"/>
            <p:nvPr/>
          </p:nvSpPr>
          <p:spPr>
            <a:xfrm>
              <a:off x="661696" y="3972116"/>
              <a:ext cx="351378" cy="369332"/>
            </a:xfrm>
            <a:prstGeom prst="rect">
              <a:avLst/>
            </a:prstGeom>
            <a:noFill/>
          </p:spPr>
          <p:txBody>
            <a:bodyPr wrap="none" rtlCol="0">
              <a:spAutoFit/>
            </a:bodyPr>
            <a:lstStyle/>
            <a:p>
              <a:r>
                <a:rPr lang="en-US" dirty="0" smtClean="0">
                  <a:solidFill>
                    <a:prstClr val="black"/>
                  </a:solidFill>
                </a:rPr>
                <a:t>N</a:t>
              </a:r>
              <a:endParaRPr lang="el-GR" dirty="0">
                <a:solidFill>
                  <a:prstClr val="black"/>
                </a:solidFill>
              </a:endParaRPr>
            </a:p>
          </p:txBody>
        </p:sp>
        <p:sp>
          <p:nvSpPr>
            <p:cNvPr id="5" name="TextBox 4"/>
            <p:cNvSpPr txBox="1"/>
            <p:nvPr/>
          </p:nvSpPr>
          <p:spPr>
            <a:xfrm>
              <a:off x="4587823" y="3961151"/>
              <a:ext cx="338554" cy="369332"/>
            </a:xfrm>
            <a:prstGeom prst="rect">
              <a:avLst/>
            </a:prstGeom>
            <a:noFill/>
          </p:spPr>
          <p:txBody>
            <a:bodyPr wrap="none" rtlCol="0">
              <a:spAutoFit/>
            </a:bodyPr>
            <a:lstStyle/>
            <a:p>
              <a:r>
                <a:rPr lang="en-US" dirty="0" smtClean="0">
                  <a:solidFill>
                    <a:prstClr val="black"/>
                  </a:solidFill>
                </a:rPr>
                <a:t>A</a:t>
              </a:r>
              <a:endParaRPr lang="el-GR" dirty="0">
                <a:solidFill>
                  <a:prstClr val="black"/>
                </a:solidFill>
              </a:endParaRPr>
            </a:p>
          </p:txBody>
        </p:sp>
        <p:sp>
          <p:nvSpPr>
            <p:cNvPr id="8" name="Ελεύθερη σχεδίαση 7"/>
            <p:cNvSpPr/>
            <p:nvPr/>
          </p:nvSpPr>
          <p:spPr>
            <a:xfrm>
              <a:off x="1331640" y="3747297"/>
              <a:ext cx="2789983" cy="2193171"/>
            </a:xfrm>
            <a:custGeom>
              <a:avLst/>
              <a:gdLst>
                <a:gd name="connsiteX0" fmla="*/ 14841 w 2789983"/>
                <a:gd name="connsiteY0" fmla="*/ 1523879 h 2193171"/>
                <a:gd name="connsiteX1" fmla="*/ 929241 w 2789983"/>
                <a:gd name="connsiteY1" fmla="*/ 1523879 h 2193171"/>
                <a:gd name="connsiteX2" fmla="*/ 1231082 w 2789983"/>
                <a:gd name="connsiteY2" fmla="*/ 1506123 h 2193171"/>
                <a:gd name="connsiteX3" fmla="*/ 1390880 w 2789983"/>
                <a:gd name="connsiteY3" fmla="*/ 1390714 h 2193171"/>
                <a:gd name="connsiteX4" fmla="*/ 1488534 w 2789983"/>
                <a:gd name="connsiteY4" fmla="*/ 1186527 h 2193171"/>
                <a:gd name="connsiteX5" fmla="*/ 1524045 w 2789983"/>
                <a:gd name="connsiteY5" fmla="*/ 671622 h 2193171"/>
                <a:gd name="connsiteX6" fmla="*/ 1541800 w 2789983"/>
                <a:gd name="connsiteY6" fmla="*/ 103452 h 2193171"/>
                <a:gd name="connsiteX7" fmla="*/ 1559556 w 2789983"/>
                <a:gd name="connsiteY7" fmla="*/ 23552 h 2193171"/>
                <a:gd name="connsiteX8" fmla="*/ 1683843 w 2789983"/>
                <a:gd name="connsiteY8" fmla="*/ 23552 h 2193171"/>
                <a:gd name="connsiteX9" fmla="*/ 2047827 w 2789983"/>
                <a:gd name="connsiteY9" fmla="*/ 14675 h 2193171"/>
                <a:gd name="connsiteX10" fmla="*/ 2553855 w 2789983"/>
                <a:gd name="connsiteY10" fmla="*/ 5797 h 2193171"/>
                <a:gd name="connsiteX11" fmla="*/ 2713653 w 2789983"/>
                <a:gd name="connsiteY11" fmla="*/ 14675 h 2193171"/>
                <a:gd name="connsiteX12" fmla="*/ 2784674 w 2789983"/>
                <a:gd name="connsiteY12" fmla="*/ 165595 h 2193171"/>
                <a:gd name="connsiteX13" fmla="*/ 2766919 w 2789983"/>
                <a:gd name="connsiteY13" fmla="*/ 644989 h 2193171"/>
                <a:gd name="connsiteX14" fmla="*/ 2624876 w 2789983"/>
                <a:gd name="connsiteY14" fmla="*/ 1266426 h 2193171"/>
                <a:gd name="connsiteX15" fmla="*/ 2376301 w 2789983"/>
                <a:gd name="connsiteY15" fmla="*/ 1710310 h 2193171"/>
                <a:gd name="connsiteX16" fmla="*/ 1896907 w 2789983"/>
                <a:gd name="connsiteY16" fmla="*/ 2092050 h 2193171"/>
                <a:gd name="connsiteX17" fmla="*/ 1444146 w 2789983"/>
                <a:gd name="connsiteY17" fmla="*/ 2189704 h 2193171"/>
                <a:gd name="connsiteX18" fmla="*/ 938119 w 2789983"/>
                <a:gd name="connsiteY18" fmla="*/ 2003273 h 2193171"/>
                <a:gd name="connsiteX19" fmla="*/ 405458 w 2789983"/>
                <a:gd name="connsiteY19" fmla="*/ 1745820 h 2193171"/>
                <a:gd name="connsiteX20" fmla="*/ 14841 w 2789983"/>
                <a:gd name="connsiteY20" fmla="*/ 1523879 h 219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9983" h="2193171">
                  <a:moveTo>
                    <a:pt x="14841" y="1523879"/>
                  </a:moveTo>
                  <a:cubicBezTo>
                    <a:pt x="102138" y="1486889"/>
                    <a:pt x="726534" y="1526838"/>
                    <a:pt x="929241" y="1523879"/>
                  </a:cubicBezTo>
                  <a:cubicBezTo>
                    <a:pt x="1131948" y="1520920"/>
                    <a:pt x="1154142" y="1528317"/>
                    <a:pt x="1231082" y="1506123"/>
                  </a:cubicBezTo>
                  <a:cubicBezTo>
                    <a:pt x="1308022" y="1483929"/>
                    <a:pt x="1347971" y="1443980"/>
                    <a:pt x="1390880" y="1390714"/>
                  </a:cubicBezTo>
                  <a:cubicBezTo>
                    <a:pt x="1433789" y="1337448"/>
                    <a:pt x="1466340" y="1306376"/>
                    <a:pt x="1488534" y="1186527"/>
                  </a:cubicBezTo>
                  <a:cubicBezTo>
                    <a:pt x="1510728" y="1066678"/>
                    <a:pt x="1515167" y="852135"/>
                    <a:pt x="1524045" y="671622"/>
                  </a:cubicBezTo>
                  <a:cubicBezTo>
                    <a:pt x="1532923" y="491109"/>
                    <a:pt x="1535882" y="211464"/>
                    <a:pt x="1541800" y="103452"/>
                  </a:cubicBezTo>
                  <a:cubicBezTo>
                    <a:pt x="1547718" y="-4560"/>
                    <a:pt x="1535882" y="36869"/>
                    <a:pt x="1559556" y="23552"/>
                  </a:cubicBezTo>
                  <a:cubicBezTo>
                    <a:pt x="1583230" y="10235"/>
                    <a:pt x="1683843" y="23552"/>
                    <a:pt x="1683843" y="23552"/>
                  </a:cubicBezTo>
                  <a:lnTo>
                    <a:pt x="2047827" y="14675"/>
                  </a:lnTo>
                  <a:lnTo>
                    <a:pt x="2553855" y="5797"/>
                  </a:lnTo>
                  <a:cubicBezTo>
                    <a:pt x="2664826" y="5797"/>
                    <a:pt x="2675183" y="-11958"/>
                    <a:pt x="2713653" y="14675"/>
                  </a:cubicBezTo>
                  <a:cubicBezTo>
                    <a:pt x="2752123" y="41308"/>
                    <a:pt x="2775796" y="60543"/>
                    <a:pt x="2784674" y="165595"/>
                  </a:cubicBezTo>
                  <a:cubicBezTo>
                    <a:pt x="2793552" y="270647"/>
                    <a:pt x="2793552" y="461517"/>
                    <a:pt x="2766919" y="644989"/>
                  </a:cubicBezTo>
                  <a:cubicBezTo>
                    <a:pt x="2740286" y="828461"/>
                    <a:pt x="2689979" y="1088873"/>
                    <a:pt x="2624876" y="1266426"/>
                  </a:cubicBezTo>
                  <a:cubicBezTo>
                    <a:pt x="2559773" y="1443979"/>
                    <a:pt x="2497629" y="1572706"/>
                    <a:pt x="2376301" y="1710310"/>
                  </a:cubicBezTo>
                  <a:cubicBezTo>
                    <a:pt x="2254973" y="1847914"/>
                    <a:pt x="2052266" y="2012151"/>
                    <a:pt x="1896907" y="2092050"/>
                  </a:cubicBezTo>
                  <a:cubicBezTo>
                    <a:pt x="1741548" y="2171949"/>
                    <a:pt x="1603944" y="2204500"/>
                    <a:pt x="1444146" y="2189704"/>
                  </a:cubicBezTo>
                  <a:cubicBezTo>
                    <a:pt x="1284348" y="2174908"/>
                    <a:pt x="1111234" y="2077254"/>
                    <a:pt x="938119" y="2003273"/>
                  </a:cubicBezTo>
                  <a:cubicBezTo>
                    <a:pt x="765004" y="1929292"/>
                    <a:pt x="563777" y="1824240"/>
                    <a:pt x="405458" y="1745820"/>
                  </a:cubicBezTo>
                  <a:cubicBezTo>
                    <a:pt x="247140" y="1667401"/>
                    <a:pt x="-72456" y="1560869"/>
                    <a:pt x="14841" y="1523879"/>
                  </a:cubicBezTo>
                  <a:close/>
                </a:path>
              </a:pathLst>
            </a:custGeom>
            <a:pattFill prst="pct5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9" name="Ευθεία γραμμή σύνδεσης 8"/>
            <p:cNvCxnSpPr/>
            <p:nvPr/>
          </p:nvCxnSpPr>
          <p:spPr>
            <a:xfrm>
              <a:off x="1331640" y="3436702"/>
              <a:ext cx="0" cy="2304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885282" y="2935850"/>
              <a:ext cx="648072" cy="576064"/>
            </a:xfrm>
            <a:prstGeom prst="rect">
              <a:avLst/>
            </a:prstGeom>
            <a:pattFill prst="ltHorz">
              <a:fgClr>
                <a:schemeClr val="accent1"/>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Ισοσκελές τρίγωνο 12"/>
            <p:cNvSpPr/>
            <p:nvPr/>
          </p:nvSpPr>
          <p:spPr>
            <a:xfrm>
              <a:off x="1818151" y="3148670"/>
              <a:ext cx="1008112" cy="504056"/>
            </a:xfrm>
            <a:prstGeom prst="triangle">
              <a:avLst>
                <a:gd name="adj" fmla="val 100000"/>
              </a:avLst>
            </a:prstGeom>
            <a:pattFill prst="ltVert">
              <a:fgClr>
                <a:schemeClr val="accent1"/>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Ισοσκελές τρίγωνο 14"/>
            <p:cNvSpPr/>
            <p:nvPr/>
          </p:nvSpPr>
          <p:spPr>
            <a:xfrm>
              <a:off x="1877170" y="2431794"/>
              <a:ext cx="1008112" cy="504056"/>
            </a:xfrm>
            <a:prstGeom prst="triangle">
              <a:avLst>
                <a:gd name="adj" fmla="val 100000"/>
              </a:avLst>
            </a:prstGeom>
            <a:pattFill prst="ltVert">
              <a:fgClr>
                <a:schemeClr val="accent1"/>
              </a:fgClr>
              <a:bgClr>
                <a:schemeClr val="bg1"/>
              </a:bgClr>
            </a:patt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Ελεύθερη σχεδίαση 13"/>
            <p:cNvSpPr/>
            <p:nvPr/>
          </p:nvSpPr>
          <p:spPr>
            <a:xfrm>
              <a:off x="2917829" y="2379954"/>
              <a:ext cx="603681" cy="538639"/>
            </a:xfrm>
            <a:custGeom>
              <a:avLst/>
              <a:gdLst>
                <a:gd name="connsiteX0" fmla="*/ 0 w 603681"/>
                <a:gd name="connsiteY0" fmla="*/ 5979 h 538639"/>
                <a:gd name="connsiteX1" fmla="*/ 177553 w 603681"/>
                <a:gd name="connsiteY1" fmla="*/ 5979 h 538639"/>
                <a:gd name="connsiteX2" fmla="*/ 346229 w 603681"/>
                <a:gd name="connsiteY2" fmla="*/ 68123 h 538639"/>
                <a:gd name="connsiteX3" fmla="*/ 426128 w 603681"/>
                <a:gd name="connsiteY3" fmla="*/ 139144 h 538639"/>
                <a:gd name="connsiteX4" fmla="*/ 506027 w 603681"/>
                <a:gd name="connsiteY4" fmla="*/ 236798 h 538639"/>
                <a:gd name="connsiteX5" fmla="*/ 559293 w 603681"/>
                <a:gd name="connsiteY5" fmla="*/ 343330 h 538639"/>
                <a:gd name="connsiteX6" fmla="*/ 585926 w 603681"/>
                <a:gd name="connsiteY6" fmla="*/ 458740 h 538639"/>
                <a:gd name="connsiteX7" fmla="*/ 603681 w 603681"/>
                <a:gd name="connsiteY7" fmla="*/ 538639 h 53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681" h="538639">
                  <a:moveTo>
                    <a:pt x="0" y="5979"/>
                  </a:moveTo>
                  <a:cubicBezTo>
                    <a:pt x="59924" y="800"/>
                    <a:pt x="119848" y="-4378"/>
                    <a:pt x="177553" y="5979"/>
                  </a:cubicBezTo>
                  <a:cubicBezTo>
                    <a:pt x="235258" y="16336"/>
                    <a:pt x="304800" y="45929"/>
                    <a:pt x="346229" y="68123"/>
                  </a:cubicBezTo>
                  <a:cubicBezTo>
                    <a:pt x="387658" y="90317"/>
                    <a:pt x="399495" y="111031"/>
                    <a:pt x="426128" y="139144"/>
                  </a:cubicBezTo>
                  <a:cubicBezTo>
                    <a:pt x="452761" y="167257"/>
                    <a:pt x="483833" y="202767"/>
                    <a:pt x="506027" y="236798"/>
                  </a:cubicBezTo>
                  <a:cubicBezTo>
                    <a:pt x="528221" y="270829"/>
                    <a:pt x="545977" y="306340"/>
                    <a:pt x="559293" y="343330"/>
                  </a:cubicBezTo>
                  <a:cubicBezTo>
                    <a:pt x="572609" y="380320"/>
                    <a:pt x="578528" y="426189"/>
                    <a:pt x="585926" y="458740"/>
                  </a:cubicBezTo>
                  <a:cubicBezTo>
                    <a:pt x="593324" y="491291"/>
                    <a:pt x="598502" y="514965"/>
                    <a:pt x="603681" y="538639"/>
                  </a:cubicBez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Ευθεία γραμμή σύνδεσης 18"/>
            <p:cNvCxnSpPr/>
            <p:nvPr/>
          </p:nvCxnSpPr>
          <p:spPr>
            <a:xfrm>
              <a:off x="3605362" y="3004654"/>
              <a:ext cx="0" cy="396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037410" y="3004654"/>
              <a:ext cx="0" cy="5072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3605362" y="3202676"/>
              <a:ext cx="432048"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734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116632"/>
            <a:ext cx="8229600" cy="1008112"/>
          </a:xfrm>
        </p:spPr>
        <p:txBody>
          <a:bodyPr>
            <a:noAutofit/>
          </a:bodyPr>
          <a:lstStyle/>
          <a:p>
            <a:pPr eaLnBrk="1" hangingPunct="1">
              <a:defRPr/>
            </a:pPr>
            <a:r>
              <a:rPr lang="el-GR" dirty="0" smtClean="0">
                <a:solidFill>
                  <a:srgbClr val="004B82"/>
                </a:solidFill>
              </a:rPr>
              <a:t>Κατανομή </a:t>
            </a:r>
            <a:r>
              <a:rPr lang="el-GR" dirty="0" err="1" smtClean="0">
                <a:solidFill>
                  <a:srgbClr val="004B82"/>
                </a:solidFill>
              </a:rPr>
              <a:t>διατμητικών</a:t>
            </a:r>
            <a:r>
              <a:rPr lang="el-GR" dirty="0" smtClean="0">
                <a:solidFill>
                  <a:srgbClr val="004B82"/>
                </a:solidFill>
              </a:rPr>
              <a:t> τάσεων</a:t>
            </a:r>
            <a:br>
              <a:rPr lang="el-GR" dirty="0" smtClean="0">
                <a:solidFill>
                  <a:srgbClr val="004B82"/>
                </a:solidFill>
              </a:rPr>
            </a:br>
            <a:r>
              <a:rPr lang="el-GR" dirty="0" smtClean="0">
                <a:solidFill>
                  <a:srgbClr val="004B82"/>
                </a:solidFill>
              </a:rPr>
              <a:t>Διατομή με κλειστά κελιά</a:t>
            </a:r>
          </a:p>
        </p:txBody>
      </p:sp>
      <p:pic>
        <p:nvPicPr>
          <p:cNvPr id="174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31840" y="1336119"/>
            <a:ext cx="5465763"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2" name="4 - TextBox"/>
          <p:cNvSpPr txBox="1">
            <a:spLocks noChangeArrowheads="1"/>
          </p:cNvSpPr>
          <p:nvPr/>
        </p:nvSpPr>
        <p:spPr bwMode="auto">
          <a:xfrm>
            <a:off x="251520" y="4765119"/>
            <a:ext cx="87849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ts val="0"/>
              </a:spcBef>
              <a:spcAft>
                <a:spcPts val="1200"/>
              </a:spcAft>
            </a:pPr>
            <a:r>
              <a:rPr lang="el-GR" sz="2200" dirty="0">
                <a:solidFill>
                  <a:prstClr val="black"/>
                </a:solidFill>
                <a:latin typeface="Calibri"/>
              </a:rPr>
              <a:t>Στην περίπτωση αυτή το πρόβλημα είναι στατικά απροσδιόριστο, καθ’ όσον δεν γνωρίζουμε στον κόμβο Β τι ποσοστό της </a:t>
            </a:r>
            <a:r>
              <a:rPr lang="el-GR" sz="2200" dirty="0" err="1">
                <a:solidFill>
                  <a:prstClr val="black"/>
                </a:solidFill>
                <a:latin typeface="Calibri"/>
              </a:rPr>
              <a:t>διατμητικής</a:t>
            </a:r>
            <a:r>
              <a:rPr lang="el-GR" sz="2200" dirty="0">
                <a:solidFill>
                  <a:prstClr val="black"/>
                </a:solidFill>
                <a:latin typeface="Calibri"/>
              </a:rPr>
              <a:t> ροής ακολουθεί τον κλάδο Β</a:t>
            </a:r>
            <a:r>
              <a:rPr lang="en-US" sz="2200" dirty="0">
                <a:solidFill>
                  <a:prstClr val="black"/>
                </a:solidFill>
                <a:latin typeface="Calibri"/>
              </a:rPr>
              <a:t>C </a:t>
            </a:r>
            <a:r>
              <a:rPr lang="el-GR" sz="2200" dirty="0">
                <a:solidFill>
                  <a:prstClr val="black"/>
                </a:solidFill>
                <a:latin typeface="Calibri"/>
              </a:rPr>
              <a:t>και τι ποσοστό τον κλάδο ΒΕ</a:t>
            </a:r>
            <a:r>
              <a:rPr lang="el-GR" sz="2200" dirty="0" smtClean="0">
                <a:solidFill>
                  <a:prstClr val="black"/>
                </a:solidFill>
                <a:latin typeface="Calibri"/>
              </a:rPr>
              <a:t>.</a:t>
            </a:r>
            <a:endParaRPr lang="el-GR" sz="2200" dirty="0">
              <a:solidFill>
                <a:prstClr val="black"/>
              </a:solidFill>
              <a:latin typeface="Calibri"/>
            </a:endParaRPr>
          </a:p>
          <a:p>
            <a:pPr eaLnBrk="1" hangingPunct="1"/>
            <a:r>
              <a:rPr lang="el-GR" sz="2200" dirty="0">
                <a:solidFill>
                  <a:prstClr val="black"/>
                </a:solidFill>
                <a:latin typeface="Calibri"/>
              </a:rPr>
              <a:t>Για την επίλυση του προβλήματος θα πρέπει να γίνει χρήση του </a:t>
            </a:r>
            <a:r>
              <a:rPr lang="el-GR" sz="2200" dirty="0" err="1">
                <a:solidFill>
                  <a:prstClr val="black"/>
                </a:solidFill>
                <a:latin typeface="Calibri"/>
              </a:rPr>
              <a:t>συμβιβαστού</a:t>
            </a:r>
            <a:r>
              <a:rPr lang="el-GR" sz="2200" dirty="0">
                <a:solidFill>
                  <a:prstClr val="black"/>
                </a:solidFill>
                <a:latin typeface="Calibri"/>
              </a:rPr>
              <a:t> των παραμορφώσεων.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
        <p:nvSpPr>
          <p:cNvPr id="6" name="Ορθογώνιο 5"/>
          <p:cNvSpPr/>
          <p:nvPr/>
        </p:nvSpPr>
        <p:spPr>
          <a:xfrm>
            <a:off x="24647" y="4077072"/>
            <a:ext cx="3323217" cy="646331"/>
          </a:xfrm>
          <a:prstGeom prst="rect">
            <a:avLst/>
          </a:prstGeom>
        </p:spPr>
        <p:txBody>
          <a:bodyPr wrap="square">
            <a:spAutoFit/>
          </a:bodyPr>
          <a:lstStyle/>
          <a:p>
            <a:r>
              <a:rPr lang="en-US" sz="1200" dirty="0">
                <a:latin typeface="+mn-lt"/>
              </a:rPr>
              <a:t>Hughes, Owen F. Paik, </a:t>
            </a:r>
            <a:r>
              <a:rPr lang="en-US" sz="1200" dirty="0" err="1">
                <a:latin typeface="+mn-lt"/>
              </a:rPr>
              <a:t>Jeom</a:t>
            </a:r>
            <a:r>
              <a:rPr lang="en-US" sz="1200" dirty="0">
                <a:latin typeface="+mn-lt"/>
              </a:rPr>
              <a:t> </a:t>
            </a:r>
            <a:r>
              <a:rPr lang="en-US" sz="1200" dirty="0" err="1">
                <a:latin typeface="+mn-lt"/>
              </a:rPr>
              <a:t>Kee</a:t>
            </a:r>
            <a:r>
              <a:rPr lang="en-US" sz="1200" dirty="0">
                <a:latin typeface="+mn-lt"/>
              </a:rPr>
              <a:t> (2010). Ship Structural Analysis and Design. Society of Naval Architects and Marine Engineers (SNAME)</a:t>
            </a:r>
          </a:p>
        </p:txBody>
      </p:sp>
    </p:spTree>
    <p:extLst>
      <p:ext uri="{BB962C8B-B14F-4D97-AF65-F5344CB8AC3E}">
        <p14:creationId xmlns:p14="http://schemas.microsoft.com/office/powerpoint/2010/main" val="1321881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116632"/>
            <a:ext cx="8229600" cy="936104"/>
          </a:xfrm>
        </p:spPr>
        <p:txBody>
          <a:bodyPr>
            <a:noAutofit/>
          </a:bodyPr>
          <a:lstStyle/>
          <a:p>
            <a:pPr eaLnBrk="1" hangingPunct="1">
              <a:defRPr/>
            </a:pPr>
            <a:r>
              <a:rPr lang="el-GR" dirty="0" smtClean="0">
                <a:solidFill>
                  <a:srgbClr val="004B82"/>
                </a:solidFill>
              </a:rPr>
              <a:t>Κατανομή </a:t>
            </a:r>
            <a:r>
              <a:rPr lang="el-GR" dirty="0" err="1" smtClean="0">
                <a:solidFill>
                  <a:srgbClr val="004B82"/>
                </a:solidFill>
              </a:rPr>
              <a:t>διατμητικών</a:t>
            </a:r>
            <a:r>
              <a:rPr lang="el-GR" dirty="0" smtClean="0">
                <a:solidFill>
                  <a:srgbClr val="004B82"/>
                </a:solidFill>
              </a:rPr>
              <a:t> τάσεων </a:t>
            </a:r>
            <a:br>
              <a:rPr lang="el-GR" dirty="0" smtClean="0">
                <a:solidFill>
                  <a:srgbClr val="004B82"/>
                </a:solidFill>
              </a:rPr>
            </a:br>
            <a:r>
              <a:rPr lang="el-GR" dirty="0" smtClean="0">
                <a:solidFill>
                  <a:srgbClr val="004B82"/>
                </a:solidFill>
              </a:rPr>
              <a:t>Διατομή με Ν κλειστά κελιά</a:t>
            </a:r>
            <a:r>
              <a:rPr lang="en-US" dirty="0" smtClean="0">
                <a:solidFill>
                  <a:srgbClr val="004B82"/>
                </a:solidFill>
              </a:rPr>
              <a:t> </a:t>
            </a:r>
            <a:r>
              <a:rPr lang="en-US" sz="3200" b="0" dirty="0" smtClean="0">
                <a:solidFill>
                  <a:srgbClr val="004B82"/>
                </a:solidFill>
              </a:rPr>
              <a:t>(1</a:t>
            </a:r>
            <a:r>
              <a:rPr lang="el-GR" sz="3200" b="0" dirty="0" smtClean="0">
                <a:solidFill>
                  <a:srgbClr val="004B82"/>
                </a:solidFill>
              </a:rPr>
              <a:t> από 6</a:t>
            </a:r>
            <a:r>
              <a:rPr lang="en-US" sz="3200" b="0" dirty="0" smtClean="0">
                <a:solidFill>
                  <a:srgbClr val="004B82"/>
                </a:solidFill>
              </a:rPr>
              <a:t>)</a:t>
            </a:r>
            <a:endParaRPr lang="el-GR" sz="3200" b="0" dirty="0" smtClean="0">
              <a:solidFill>
                <a:srgbClr val="004B82"/>
              </a:solidFill>
            </a:endParaRPr>
          </a:p>
        </p:txBody>
      </p:sp>
      <p:pic>
        <p:nvPicPr>
          <p:cNvPr id="1843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153" t="6199" r="2387" b="6199"/>
          <a:stretch/>
        </p:blipFill>
        <p:spPr bwMode="auto">
          <a:xfrm>
            <a:off x="228600" y="4437112"/>
            <a:ext cx="4811699" cy="232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4 - TextBox"/>
          <p:cNvSpPr txBox="1">
            <a:spLocks noChangeArrowheads="1"/>
          </p:cNvSpPr>
          <p:nvPr/>
        </p:nvSpPr>
        <p:spPr bwMode="auto">
          <a:xfrm>
            <a:off x="228600" y="1268760"/>
            <a:ext cx="8915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Clr>
                <a:srgbClr val="004B82"/>
              </a:buClr>
              <a:buFont typeface="Wingdings" pitchFamily="2" charset="2"/>
              <a:buChar char="§"/>
            </a:pPr>
            <a:r>
              <a:rPr lang="el-GR" sz="2000" dirty="0" smtClean="0">
                <a:solidFill>
                  <a:prstClr val="black"/>
                </a:solidFill>
                <a:latin typeface="Calibri"/>
              </a:rPr>
              <a:t>Για το σκοπό αυτό σε κάθε κλειστό κελί εισάγεται τεχνητό άνοιγμα. Κατ’ αυτό τον τρόπο η διατομή μετατρέπεται σε «ανοικτή», στατικά προσδιορισμένη διατομή με </a:t>
            </a:r>
            <a:r>
              <a:rPr lang="el-GR" sz="2000" dirty="0" err="1" smtClean="0">
                <a:solidFill>
                  <a:prstClr val="black"/>
                </a:solidFill>
                <a:latin typeface="Calibri"/>
              </a:rPr>
              <a:t>διατμητική</a:t>
            </a:r>
            <a:r>
              <a:rPr lang="el-GR" sz="2000" dirty="0" smtClean="0">
                <a:solidFill>
                  <a:prstClr val="black"/>
                </a:solidFill>
                <a:latin typeface="Calibri"/>
              </a:rPr>
              <a:t> ροή </a:t>
            </a:r>
            <a:r>
              <a:rPr lang="en-US" sz="2000" dirty="0" smtClean="0">
                <a:solidFill>
                  <a:prstClr val="black"/>
                </a:solidFill>
                <a:latin typeface="Calibri"/>
              </a:rPr>
              <a:t>q*.</a:t>
            </a:r>
          </a:p>
          <a:p>
            <a:pPr eaLnBrk="1" hangingPunct="1">
              <a:buClr>
                <a:srgbClr val="004B82"/>
              </a:buClr>
              <a:buFont typeface="Wingdings" pitchFamily="2" charset="2"/>
              <a:buChar char="§"/>
            </a:pPr>
            <a:r>
              <a:rPr lang="el-GR" sz="2000" dirty="0" smtClean="0">
                <a:solidFill>
                  <a:prstClr val="black"/>
                </a:solidFill>
                <a:latin typeface="Calibri"/>
              </a:rPr>
              <a:t>Η </a:t>
            </a:r>
            <a:r>
              <a:rPr lang="el-GR" sz="2000" dirty="0" err="1" smtClean="0">
                <a:solidFill>
                  <a:prstClr val="black"/>
                </a:solidFill>
                <a:latin typeface="Calibri"/>
              </a:rPr>
              <a:t>διατμητική</a:t>
            </a:r>
            <a:r>
              <a:rPr lang="el-GR" sz="2000" dirty="0" smtClean="0">
                <a:solidFill>
                  <a:prstClr val="black"/>
                </a:solidFill>
                <a:latin typeface="Calibri"/>
              </a:rPr>
              <a:t> ροή </a:t>
            </a:r>
            <a:r>
              <a:rPr lang="en-US" sz="2000" dirty="0" smtClean="0">
                <a:solidFill>
                  <a:prstClr val="black"/>
                </a:solidFill>
                <a:latin typeface="Calibri"/>
              </a:rPr>
              <a:t>q*</a:t>
            </a:r>
            <a:r>
              <a:rPr lang="el-GR" sz="2000" dirty="0" smtClean="0">
                <a:solidFill>
                  <a:prstClr val="black"/>
                </a:solidFill>
                <a:latin typeface="Calibri"/>
              </a:rPr>
              <a:t> δεν είναι σωστή και για το λόγο αυτό θα πρέπει να διορθωθεί, προσθέτοντας σε αυτή τις σταθερές </a:t>
            </a:r>
            <a:r>
              <a:rPr lang="el-GR" sz="2000" dirty="0" err="1" smtClean="0">
                <a:solidFill>
                  <a:prstClr val="black"/>
                </a:solidFill>
                <a:latin typeface="Calibri"/>
              </a:rPr>
              <a:t>διατμητικές</a:t>
            </a:r>
            <a:r>
              <a:rPr lang="el-GR" sz="2000" dirty="0" smtClean="0">
                <a:solidFill>
                  <a:prstClr val="black"/>
                </a:solidFill>
                <a:latin typeface="Calibri"/>
              </a:rPr>
              <a:t> ροές </a:t>
            </a:r>
            <a:r>
              <a:rPr lang="en-US" sz="2000" dirty="0" smtClean="0">
                <a:solidFill>
                  <a:prstClr val="black"/>
                </a:solidFill>
                <a:latin typeface="Calibri"/>
              </a:rPr>
              <a:t>q</a:t>
            </a:r>
            <a:r>
              <a:rPr lang="en-US" sz="2000" baseline="-25000" dirty="0" smtClean="0">
                <a:solidFill>
                  <a:prstClr val="black"/>
                </a:solidFill>
                <a:latin typeface="Calibri"/>
              </a:rPr>
              <a:t>1</a:t>
            </a:r>
            <a:r>
              <a:rPr lang="en-US" sz="2000" dirty="0" smtClean="0">
                <a:solidFill>
                  <a:prstClr val="black"/>
                </a:solidFill>
                <a:latin typeface="Calibri"/>
              </a:rPr>
              <a:t>, q</a:t>
            </a:r>
            <a:r>
              <a:rPr lang="en-US" sz="2000" baseline="-25000" dirty="0" smtClean="0">
                <a:solidFill>
                  <a:prstClr val="black"/>
                </a:solidFill>
                <a:latin typeface="Calibri"/>
              </a:rPr>
              <a:t>2,  </a:t>
            </a:r>
            <a:r>
              <a:rPr lang="en-US" sz="2000" dirty="0" smtClean="0">
                <a:solidFill>
                  <a:prstClr val="black"/>
                </a:solidFill>
                <a:latin typeface="Calibri"/>
              </a:rPr>
              <a:t>q</a:t>
            </a:r>
            <a:r>
              <a:rPr lang="en-US" sz="2000" baseline="-25000" dirty="0" smtClean="0">
                <a:solidFill>
                  <a:prstClr val="black"/>
                </a:solidFill>
                <a:latin typeface="Calibri"/>
              </a:rPr>
              <a:t>3, …</a:t>
            </a:r>
            <a:r>
              <a:rPr lang="en-US" sz="2000" dirty="0" smtClean="0">
                <a:solidFill>
                  <a:prstClr val="black"/>
                </a:solidFill>
                <a:latin typeface="Calibri"/>
              </a:rPr>
              <a:t> </a:t>
            </a:r>
            <a:r>
              <a:rPr lang="en-US" sz="2000" dirty="0" err="1" smtClean="0">
                <a:solidFill>
                  <a:prstClr val="black"/>
                </a:solidFill>
                <a:latin typeface="Calibri"/>
              </a:rPr>
              <a:t>q</a:t>
            </a:r>
            <a:r>
              <a:rPr lang="en-US" sz="2000" baseline="-25000" dirty="0" err="1" smtClean="0">
                <a:solidFill>
                  <a:prstClr val="black"/>
                </a:solidFill>
                <a:latin typeface="Calibri"/>
              </a:rPr>
              <a:t>N</a:t>
            </a:r>
            <a:r>
              <a:rPr lang="en-US" sz="2000" dirty="0" smtClean="0">
                <a:solidFill>
                  <a:prstClr val="black"/>
                </a:solidFill>
                <a:latin typeface="Calibri"/>
              </a:rPr>
              <a:t> </a:t>
            </a:r>
            <a:r>
              <a:rPr lang="el-GR" sz="2000" dirty="0" smtClean="0">
                <a:solidFill>
                  <a:prstClr val="black"/>
                </a:solidFill>
                <a:latin typeface="Calibri"/>
              </a:rPr>
              <a:t>των Ν κλειστών κελιών</a:t>
            </a:r>
            <a:r>
              <a:rPr lang="en-US" sz="2000" dirty="0" smtClean="0">
                <a:solidFill>
                  <a:prstClr val="black"/>
                </a:solidFill>
                <a:latin typeface="Calibri"/>
              </a:rPr>
              <a:t> </a:t>
            </a:r>
            <a:r>
              <a:rPr lang="el-GR" sz="2000" dirty="0" smtClean="0">
                <a:solidFill>
                  <a:prstClr val="black"/>
                </a:solidFill>
                <a:latin typeface="Calibri"/>
              </a:rPr>
              <a:t>. </a:t>
            </a:r>
          </a:p>
          <a:p>
            <a:pPr eaLnBrk="1" hangingPunct="1">
              <a:buClr>
                <a:srgbClr val="004B82"/>
              </a:buClr>
              <a:buFont typeface="Wingdings" pitchFamily="2" charset="2"/>
              <a:buChar char="§"/>
            </a:pPr>
            <a:r>
              <a:rPr lang="el-GR" sz="2000" dirty="0" smtClean="0">
                <a:solidFill>
                  <a:prstClr val="black"/>
                </a:solidFill>
                <a:latin typeface="Calibri"/>
              </a:rPr>
              <a:t>Ο υπολογισμός των </a:t>
            </a:r>
            <a:r>
              <a:rPr lang="en-US" sz="2000" dirty="0" smtClean="0">
                <a:solidFill>
                  <a:prstClr val="black"/>
                </a:solidFill>
                <a:latin typeface="Calibri"/>
              </a:rPr>
              <a:t>q</a:t>
            </a:r>
            <a:r>
              <a:rPr lang="en-US" sz="2000" baseline="-25000" dirty="0" smtClean="0">
                <a:solidFill>
                  <a:prstClr val="black"/>
                </a:solidFill>
                <a:latin typeface="Calibri"/>
              </a:rPr>
              <a:t>1</a:t>
            </a:r>
            <a:r>
              <a:rPr lang="en-US" sz="2000" dirty="0" smtClean="0">
                <a:solidFill>
                  <a:prstClr val="black"/>
                </a:solidFill>
                <a:latin typeface="Calibri"/>
              </a:rPr>
              <a:t>, q</a:t>
            </a:r>
            <a:r>
              <a:rPr lang="en-US" sz="2000" baseline="-25000" dirty="0" smtClean="0">
                <a:solidFill>
                  <a:prstClr val="black"/>
                </a:solidFill>
                <a:latin typeface="Calibri"/>
              </a:rPr>
              <a:t>2,  </a:t>
            </a:r>
            <a:r>
              <a:rPr lang="en-US" sz="2000" dirty="0" smtClean="0">
                <a:solidFill>
                  <a:prstClr val="black"/>
                </a:solidFill>
                <a:latin typeface="Calibri"/>
              </a:rPr>
              <a:t>q</a:t>
            </a:r>
            <a:r>
              <a:rPr lang="en-US" sz="2000" baseline="-25000" dirty="0" smtClean="0">
                <a:solidFill>
                  <a:prstClr val="black"/>
                </a:solidFill>
                <a:latin typeface="Calibri"/>
              </a:rPr>
              <a:t>3, …</a:t>
            </a:r>
            <a:r>
              <a:rPr lang="en-US" sz="2000" dirty="0" smtClean="0">
                <a:solidFill>
                  <a:prstClr val="black"/>
                </a:solidFill>
                <a:latin typeface="Calibri"/>
              </a:rPr>
              <a:t> </a:t>
            </a:r>
            <a:r>
              <a:rPr lang="en-US" sz="2000" dirty="0" err="1" smtClean="0">
                <a:solidFill>
                  <a:prstClr val="black"/>
                </a:solidFill>
                <a:latin typeface="Calibri"/>
              </a:rPr>
              <a:t>q</a:t>
            </a:r>
            <a:r>
              <a:rPr lang="en-US" sz="2000" baseline="-25000" dirty="0" err="1" smtClean="0">
                <a:solidFill>
                  <a:prstClr val="black"/>
                </a:solidFill>
                <a:latin typeface="Calibri"/>
              </a:rPr>
              <a:t>N</a:t>
            </a:r>
            <a:r>
              <a:rPr lang="en-US" sz="2000" dirty="0" smtClean="0">
                <a:solidFill>
                  <a:prstClr val="black"/>
                </a:solidFill>
                <a:latin typeface="Calibri"/>
              </a:rPr>
              <a:t> </a:t>
            </a:r>
            <a:r>
              <a:rPr lang="el-GR" sz="2000" dirty="0" smtClean="0">
                <a:solidFill>
                  <a:prstClr val="black"/>
                </a:solidFill>
                <a:latin typeface="Calibri"/>
              </a:rPr>
              <a:t> γίνεται με χρήση του </a:t>
            </a:r>
            <a:r>
              <a:rPr lang="el-GR" sz="2000" dirty="0" err="1" smtClean="0">
                <a:solidFill>
                  <a:prstClr val="black"/>
                </a:solidFill>
                <a:latin typeface="Calibri"/>
              </a:rPr>
              <a:t>συμβιβαστού</a:t>
            </a:r>
            <a:r>
              <a:rPr lang="el-GR" sz="2000" dirty="0" smtClean="0">
                <a:solidFill>
                  <a:prstClr val="black"/>
                </a:solidFill>
                <a:latin typeface="Calibri"/>
              </a:rPr>
              <a:t> των παραμορφώσεων, το οποίο επιβάλει σε όλα τα θεωρηθέντα τεχνητά ανοίγματα μηδενική ολίσθηση, δηλ. παράλληλη σχετική μετακίνηση των δύο πλευρών του ανοίγματος </a:t>
            </a:r>
            <a:r>
              <a:rPr lang="en-US" sz="2000" dirty="0" smtClean="0">
                <a:solidFill>
                  <a:prstClr val="black"/>
                </a:solidFill>
                <a:latin typeface="Calibri"/>
              </a:rPr>
              <a:t>,</a:t>
            </a:r>
            <a:endParaRPr lang="el-GR" sz="20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6" name="Ορθογώνιο 5"/>
          <p:cNvSpPr/>
          <p:nvPr/>
        </p:nvSpPr>
        <p:spPr>
          <a:xfrm>
            <a:off x="5040299" y="6118170"/>
            <a:ext cx="3571080" cy="646331"/>
          </a:xfrm>
          <a:prstGeom prst="rect">
            <a:avLst/>
          </a:prstGeom>
        </p:spPr>
        <p:txBody>
          <a:bodyPr wrap="square">
            <a:spAutoFit/>
          </a:bodyPr>
          <a:lstStyle/>
          <a:p>
            <a:r>
              <a:rPr lang="en-US" sz="1200" dirty="0">
                <a:latin typeface="+mn-lt"/>
              </a:rPr>
              <a:t>Hughes, Owen F. Paik, </a:t>
            </a:r>
            <a:r>
              <a:rPr lang="en-US" sz="1200" dirty="0" err="1">
                <a:latin typeface="+mn-lt"/>
              </a:rPr>
              <a:t>Jeom</a:t>
            </a:r>
            <a:r>
              <a:rPr lang="en-US" sz="1200" dirty="0">
                <a:latin typeface="+mn-lt"/>
              </a:rPr>
              <a:t> </a:t>
            </a:r>
            <a:r>
              <a:rPr lang="en-US" sz="1200" dirty="0" err="1">
                <a:latin typeface="+mn-lt"/>
              </a:rPr>
              <a:t>Kee</a:t>
            </a:r>
            <a:r>
              <a:rPr lang="en-US" sz="1200" dirty="0">
                <a:latin typeface="+mn-lt"/>
              </a:rPr>
              <a:t> (2010). Ship Structural Analysis and Design. Society of Naval Architects and Marine Engineers (SNAME)</a:t>
            </a:r>
          </a:p>
        </p:txBody>
      </p:sp>
    </p:spTree>
    <p:extLst>
      <p:ext uri="{BB962C8B-B14F-4D97-AF65-F5344CB8AC3E}">
        <p14:creationId xmlns:p14="http://schemas.microsoft.com/office/powerpoint/2010/main" val="2728869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67544" y="116632"/>
            <a:ext cx="8229600" cy="936104"/>
          </a:xfrm>
        </p:spPr>
        <p:txBody>
          <a:bodyPr>
            <a:noAutofit/>
          </a:bodyPr>
          <a:lstStyle/>
          <a:p>
            <a:pPr eaLnBrk="1" hangingPunct="1">
              <a:defRPr/>
            </a:pPr>
            <a:r>
              <a:rPr lang="el-GR" dirty="0" smtClean="0">
                <a:solidFill>
                  <a:srgbClr val="004B82"/>
                </a:solidFill>
              </a:rPr>
              <a:t>Κατανομή </a:t>
            </a:r>
            <a:r>
              <a:rPr lang="el-GR" dirty="0" err="1" smtClean="0">
                <a:solidFill>
                  <a:srgbClr val="004B82"/>
                </a:solidFill>
              </a:rPr>
              <a:t>διατμητικών</a:t>
            </a:r>
            <a:r>
              <a:rPr lang="el-GR" dirty="0" smtClean="0">
                <a:solidFill>
                  <a:srgbClr val="004B82"/>
                </a:solidFill>
              </a:rPr>
              <a:t> τάσεων </a:t>
            </a:r>
            <a:br>
              <a:rPr lang="el-GR" dirty="0" smtClean="0">
                <a:solidFill>
                  <a:srgbClr val="004B82"/>
                </a:solidFill>
              </a:rPr>
            </a:br>
            <a:r>
              <a:rPr lang="el-GR" dirty="0" smtClean="0">
                <a:solidFill>
                  <a:srgbClr val="004B82"/>
                </a:solidFill>
              </a:rPr>
              <a:t>Διατομή με Ν κλειστά κελιά</a:t>
            </a:r>
            <a:r>
              <a:rPr lang="en-US" dirty="0" smtClean="0">
                <a:solidFill>
                  <a:srgbClr val="004B82"/>
                </a:solidFill>
              </a:rPr>
              <a:t> </a:t>
            </a:r>
            <a:r>
              <a:rPr lang="en-US" sz="3200" b="0" dirty="0" smtClean="0">
                <a:solidFill>
                  <a:srgbClr val="004B82"/>
                </a:solidFill>
              </a:rPr>
              <a:t>(2</a:t>
            </a:r>
            <a:r>
              <a:rPr lang="el-GR" sz="3200" b="0" dirty="0" smtClean="0">
                <a:solidFill>
                  <a:srgbClr val="004B82"/>
                </a:solidFill>
              </a:rPr>
              <a:t> από 6</a:t>
            </a:r>
            <a:r>
              <a:rPr lang="en-US" sz="3200" b="0" dirty="0" smtClean="0">
                <a:solidFill>
                  <a:srgbClr val="004B82"/>
                </a:solidFill>
              </a:rPr>
              <a:t>)</a:t>
            </a:r>
            <a:endParaRPr lang="el-GR" sz="3200" b="0" dirty="0" smtClean="0">
              <a:solidFill>
                <a:srgbClr val="004B82"/>
              </a:solidFill>
            </a:endParaRPr>
          </a:p>
        </p:txBody>
      </p:sp>
      <p:pic>
        <p:nvPicPr>
          <p:cNvPr id="410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371"/>
          <a:stretch/>
        </p:blipFill>
        <p:spPr bwMode="auto">
          <a:xfrm>
            <a:off x="2843808" y="1412776"/>
            <a:ext cx="5334000" cy="263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4 - TextBox"/>
          <p:cNvSpPr txBox="1">
            <a:spLocks noChangeArrowheads="1"/>
          </p:cNvSpPr>
          <p:nvPr/>
        </p:nvSpPr>
        <p:spPr bwMode="auto">
          <a:xfrm>
            <a:off x="467544" y="3897593"/>
            <a:ext cx="6863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Clr>
                <a:srgbClr val="004B82"/>
              </a:buClr>
              <a:buFont typeface="Wingdings" pitchFamily="2" charset="2"/>
              <a:buChar char="§"/>
            </a:pPr>
            <a:r>
              <a:rPr lang="el-GR" sz="2400" dirty="0">
                <a:solidFill>
                  <a:prstClr val="black"/>
                </a:solidFill>
                <a:latin typeface="Calibri"/>
              </a:rPr>
              <a:t>Η συνολική </a:t>
            </a:r>
            <a:r>
              <a:rPr lang="el-GR" sz="2400" dirty="0" err="1">
                <a:solidFill>
                  <a:prstClr val="black"/>
                </a:solidFill>
                <a:latin typeface="Calibri"/>
              </a:rPr>
              <a:t>διατμητική</a:t>
            </a:r>
            <a:r>
              <a:rPr lang="el-GR" sz="2400" dirty="0">
                <a:solidFill>
                  <a:prstClr val="black"/>
                </a:solidFill>
                <a:latin typeface="Calibri"/>
              </a:rPr>
              <a:t> ροή δίνεται από τη σχέση</a:t>
            </a:r>
            <a:r>
              <a:rPr lang="el-GR" sz="2400" dirty="0" smtClean="0">
                <a:solidFill>
                  <a:prstClr val="black"/>
                </a:solidFill>
                <a:latin typeface="Calibri"/>
              </a:rPr>
              <a:t>:</a:t>
            </a:r>
            <a:endParaRPr lang="el-GR" sz="2400" dirty="0">
              <a:solidFill>
                <a:prstClr val="black"/>
              </a:solidFill>
              <a:latin typeface="Calibri"/>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3731830078"/>
              </p:ext>
            </p:extLst>
          </p:nvPr>
        </p:nvGraphicFramePr>
        <p:xfrm>
          <a:off x="3581400" y="4340938"/>
          <a:ext cx="2209800" cy="1104900"/>
        </p:xfrm>
        <a:graphic>
          <a:graphicData uri="http://schemas.openxmlformats.org/presentationml/2006/ole">
            <mc:AlternateContent xmlns:mc="http://schemas.openxmlformats.org/markup-compatibility/2006">
              <mc:Choice xmlns:v="urn:schemas-microsoft-com:vml" Requires="v">
                <p:oleObj spid="_x0000_s4109" name="Εξίσωση" r:id="rId5" imgW="863225" imgH="431613" progId="Equation.3">
                  <p:embed/>
                </p:oleObj>
              </mc:Choice>
              <mc:Fallback>
                <p:oleObj name="Εξίσωση" r:id="rId5" imgW="863225"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0938"/>
                        <a:ext cx="22098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7 - TextBox"/>
          <p:cNvSpPr txBox="1">
            <a:spLocks noChangeArrowheads="1"/>
          </p:cNvSpPr>
          <p:nvPr/>
        </p:nvSpPr>
        <p:spPr bwMode="auto">
          <a:xfrm>
            <a:off x="114300" y="5589240"/>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l-GR" sz="2300" dirty="0">
                <a:solidFill>
                  <a:prstClr val="black"/>
                </a:solidFill>
                <a:latin typeface="Calibri"/>
              </a:rPr>
              <a:t>Η </a:t>
            </a:r>
            <a:r>
              <a:rPr lang="el-GR" sz="2300" dirty="0" err="1">
                <a:solidFill>
                  <a:prstClr val="black"/>
                </a:solidFill>
                <a:latin typeface="Calibri"/>
              </a:rPr>
              <a:t>διατμητική</a:t>
            </a:r>
            <a:r>
              <a:rPr lang="el-GR" sz="2300" dirty="0">
                <a:solidFill>
                  <a:prstClr val="black"/>
                </a:solidFill>
                <a:latin typeface="Calibri"/>
              </a:rPr>
              <a:t> ροή </a:t>
            </a:r>
            <a:r>
              <a:rPr lang="en-US" sz="2300" dirty="0">
                <a:solidFill>
                  <a:prstClr val="black"/>
                </a:solidFill>
                <a:latin typeface="Calibri"/>
              </a:rPr>
              <a:t>q* </a:t>
            </a:r>
            <a:r>
              <a:rPr lang="el-GR" sz="2300" dirty="0">
                <a:solidFill>
                  <a:prstClr val="black"/>
                </a:solidFill>
                <a:latin typeface="Calibri"/>
              </a:rPr>
              <a:t>υπολογίζεται με τη διαδικασία που </a:t>
            </a:r>
            <a:r>
              <a:rPr lang="el-GR" sz="2300" dirty="0" smtClean="0">
                <a:solidFill>
                  <a:prstClr val="black"/>
                </a:solidFill>
                <a:latin typeface="Calibri"/>
              </a:rPr>
              <a:t>προαναφέρθηκε </a:t>
            </a:r>
            <a:r>
              <a:rPr lang="el-GR" sz="2300" dirty="0">
                <a:solidFill>
                  <a:prstClr val="black"/>
                </a:solidFill>
                <a:latin typeface="Calibri"/>
              </a:rPr>
              <a:t>για τις ανοικτές διατομές.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
        <p:nvSpPr>
          <p:cNvPr id="8" name="Ορθογώνιο 7"/>
          <p:cNvSpPr/>
          <p:nvPr/>
        </p:nvSpPr>
        <p:spPr>
          <a:xfrm>
            <a:off x="0" y="2996952"/>
            <a:ext cx="3571080" cy="646331"/>
          </a:xfrm>
          <a:prstGeom prst="rect">
            <a:avLst/>
          </a:prstGeom>
        </p:spPr>
        <p:txBody>
          <a:bodyPr wrap="square">
            <a:spAutoFit/>
          </a:bodyPr>
          <a:lstStyle/>
          <a:p>
            <a:r>
              <a:rPr lang="en-US" sz="1200" dirty="0">
                <a:latin typeface="+mn-lt"/>
              </a:rPr>
              <a:t>Hughes, Owen F. Paik, </a:t>
            </a:r>
            <a:r>
              <a:rPr lang="en-US" sz="1200" dirty="0" err="1">
                <a:latin typeface="+mn-lt"/>
              </a:rPr>
              <a:t>Jeom</a:t>
            </a:r>
            <a:r>
              <a:rPr lang="en-US" sz="1200" dirty="0">
                <a:latin typeface="+mn-lt"/>
              </a:rPr>
              <a:t> </a:t>
            </a:r>
            <a:r>
              <a:rPr lang="en-US" sz="1200" dirty="0" err="1">
                <a:latin typeface="+mn-lt"/>
              </a:rPr>
              <a:t>Kee</a:t>
            </a:r>
            <a:r>
              <a:rPr lang="en-US" sz="1200" dirty="0">
                <a:latin typeface="+mn-lt"/>
              </a:rPr>
              <a:t> (2010). Ship Structural Analysis and Design. Society of Naval Architects and Marine Engineers (SNAME)</a:t>
            </a:r>
          </a:p>
        </p:txBody>
      </p:sp>
    </p:spTree>
    <p:extLst>
      <p:ext uri="{BB962C8B-B14F-4D97-AF65-F5344CB8AC3E}">
        <p14:creationId xmlns:p14="http://schemas.microsoft.com/office/powerpoint/2010/main" val="145035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67544" y="116632"/>
            <a:ext cx="8229600" cy="936104"/>
          </a:xfrm>
        </p:spPr>
        <p:txBody>
          <a:bodyPr>
            <a:noAutofit/>
          </a:bodyPr>
          <a:lstStyle/>
          <a:p>
            <a:pPr eaLnBrk="1" hangingPunct="1">
              <a:defRPr/>
            </a:pPr>
            <a:r>
              <a:rPr lang="el-GR" dirty="0" smtClean="0">
                <a:solidFill>
                  <a:srgbClr val="004B82"/>
                </a:solidFill>
              </a:rPr>
              <a:t>Κατανομή </a:t>
            </a:r>
            <a:r>
              <a:rPr lang="el-GR" dirty="0" err="1" smtClean="0">
                <a:solidFill>
                  <a:srgbClr val="004B82"/>
                </a:solidFill>
              </a:rPr>
              <a:t>διατμητικών</a:t>
            </a:r>
            <a:r>
              <a:rPr lang="el-GR" dirty="0" smtClean="0">
                <a:solidFill>
                  <a:srgbClr val="004B82"/>
                </a:solidFill>
              </a:rPr>
              <a:t> τάσεων </a:t>
            </a:r>
            <a:br>
              <a:rPr lang="el-GR" dirty="0" smtClean="0">
                <a:solidFill>
                  <a:srgbClr val="004B82"/>
                </a:solidFill>
              </a:rPr>
            </a:br>
            <a:r>
              <a:rPr lang="el-GR" dirty="0" smtClean="0">
                <a:solidFill>
                  <a:srgbClr val="004B82"/>
                </a:solidFill>
              </a:rPr>
              <a:t>Διατομή με Ν κλειστά κελιά</a:t>
            </a:r>
            <a:r>
              <a:rPr lang="en-US" dirty="0" smtClean="0">
                <a:solidFill>
                  <a:srgbClr val="004B82"/>
                </a:solidFill>
              </a:rPr>
              <a:t> </a:t>
            </a:r>
            <a:r>
              <a:rPr lang="en-US" sz="3200" b="0" dirty="0" smtClean="0">
                <a:solidFill>
                  <a:srgbClr val="004B82"/>
                </a:solidFill>
              </a:rPr>
              <a:t>(3</a:t>
            </a:r>
            <a:r>
              <a:rPr lang="el-GR" sz="3200" b="0" dirty="0" smtClean="0">
                <a:solidFill>
                  <a:srgbClr val="004B82"/>
                </a:solidFill>
              </a:rPr>
              <a:t> από 6</a:t>
            </a:r>
            <a:r>
              <a:rPr lang="en-US" sz="3200" b="0" dirty="0" smtClean="0">
                <a:solidFill>
                  <a:srgbClr val="004B82"/>
                </a:solidFill>
              </a:rPr>
              <a:t>)</a:t>
            </a:r>
            <a:endParaRPr lang="el-GR" sz="3200" b="0" dirty="0" smtClean="0">
              <a:solidFill>
                <a:srgbClr val="004B82"/>
              </a:solidFill>
            </a:endParaRPr>
          </a:p>
        </p:txBody>
      </p:sp>
      <p:sp>
        <p:nvSpPr>
          <p:cNvPr id="5125" name="4 - TextBox"/>
          <p:cNvSpPr txBox="1">
            <a:spLocks noChangeArrowheads="1"/>
          </p:cNvSpPr>
          <p:nvPr/>
        </p:nvSpPr>
        <p:spPr bwMode="auto">
          <a:xfrm>
            <a:off x="228600" y="1332779"/>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Clr>
                <a:srgbClr val="004B82"/>
              </a:buClr>
              <a:buFont typeface="Wingdings" pitchFamily="2" charset="2"/>
              <a:buChar char="§"/>
            </a:pPr>
            <a:r>
              <a:rPr lang="el-GR" sz="2400" dirty="0">
                <a:solidFill>
                  <a:prstClr val="black"/>
                </a:solidFill>
                <a:latin typeface="Calibri"/>
              </a:rPr>
              <a:t>Η ολίσθηση σε μια κλειστή </a:t>
            </a:r>
            <a:r>
              <a:rPr lang="el-GR" sz="2400" dirty="0" err="1">
                <a:solidFill>
                  <a:prstClr val="black"/>
                </a:solidFill>
                <a:latin typeface="Calibri"/>
              </a:rPr>
              <a:t>λεπτότοιχη</a:t>
            </a:r>
            <a:r>
              <a:rPr lang="el-GR" sz="2400" dirty="0">
                <a:solidFill>
                  <a:prstClr val="black"/>
                </a:solidFill>
                <a:latin typeface="Calibri"/>
              </a:rPr>
              <a:t> διατομή υποκείμενη σε διάτμηση δίνεται από τη σχέση</a:t>
            </a:r>
            <a:r>
              <a:rPr lang="el-GR" sz="2400" dirty="0" smtClean="0">
                <a:solidFill>
                  <a:prstClr val="black"/>
                </a:solidFill>
                <a:latin typeface="Calibri"/>
              </a:rPr>
              <a:t>:</a:t>
            </a:r>
            <a:endParaRPr lang="el-GR" sz="2400" dirty="0">
              <a:solidFill>
                <a:prstClr val="black"/>
              </a:solidFill>
              <a:latin typeface="Calibri"/>
            </a:endParaRPr>
          </a:p>
        </p:txBody>
      </p:sp>
      <p:graphicFrame>
        <p:nvGraphicFramePr>
          <p:cNvPr id="5122" name="Object 4"/>
          <p:cNvGraphicFramePr>
            <a:graphicFrameLocks noChangeAspect="1"/>
          </p:cNvGraphicFramePr>
          <p:nvPr>
            <p:extLst>
              <p:ext uri="{D42A27DB-BD31-4B8C-83A1-F6EECF244321}">
                <p14:modId xmlns:p14="http://schemas.microsoft.com/office/powerpoint/2010/main" val="1393381407"/>
              </p:ext>
            </p:extLst>
          </p:nvPr>
        </p:nvGraphicFramePr>
        <p:xfrm>
          <a:off x="1761331" y="2176352"/>
          <a:ext cx="5621338" cy="1219200"/>
        </p:xfrm>
        <a:graphic>
          <a:graphicData uri="http://schemas.openxmlformats.org/presentationml/2006/ole">
            <mc:AlternateContent xmlns:mc="http://schemas.openxmlformats.org/markup-compatibility/2006">
              <mc:Choice xmlns:v="urn:schemas-microsoft-com:vml" Requires="v">
                <p:oleObj spid="_x0000_s5144" name="Εξίσωση" r:id="rId4" imgW="2108200" imgH="457200" progId="Equation.3">
                  <p:embed/>
                </p:oleObj>
              </mc:Choice>
              <mc:Fallback>
                <p:oleObj name="Εξίσωση" r:id="rId4" imgW="2108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331" y="2176352"/>
                        <a:ext cx="5621338"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7 - TextBox"/>
          <p:cNvSpPr txBox="1">
            <a:spLocks noChangeArrowheads="1"/>
          </p:cNvSpPr>
          <p:nvPr/>
        </p:nvSpPr>
        <p:spPr bwMode="auto">
          <a:xfrm>
            <a:off x="181984" y="3573016"/>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l-GR" sz="2400" dirty="0">
                <a:solidFill>
                  <a:prstClr val="black"/>
                </a:solidFill>
                <a:latin typeface="Calibri"/>
              </a:rPr>
              <a:t>Η σχέση αυτή αν εφαρμοσθεί στα Ν κελιά προκύπτουν οι ακόλουθες Ν εξισώσεις:</a:t>
            </a:r>
          </a:p>
        </p:txBody>
      </p:sp>
      <p:graphicFrame>
        <p:nvGraphicFramePr>
          <p:cNvPr id="5123" name="Object 5"/>
          <p:cNvGraphicFramePr>
            <a:graphicFrameLocks noChangeAspect="1"/>
          </p:cNvGraphicFramePr>
          <p:nvPr>
            <p:extLst>
              <p:ext uri="{D42A27DB-BD31-4B8C-83A1-F6EECF244321}">
                <p14:modId xmlns:p14="http://schemas.microsoft.com/office/powerpoint/2010/main" val="99532229"/>
              </p:ext>
            </p:extLst>
          </p:nvPr>
        </p:nvGraphicFramePr>
        <p:xfrm>
          <a:off x="2542381" y="4293096"/>
          <a:ext cx="4059238" cy="1066800"/>
        </p:xfrm>
        <a:graphic>
          <a:graphicData uri="http://schemas.openxmlformats.org/presentationml/2006/ole">
            <mc:AlternateContent xmlns:mc="http://schemas.openxmlformats.org/markup-compatibility/2006">
              <mc:Choice xmlns:v="urn:schemas-microsoft-com:vml" Requires="v">
                <p:oleObj spid="_x0000_s5145" name="Εξίσωση" r:id="rId6" imgW="1739900" imgH="457200" progId="Equation.3">
                  <p:embed/>
                </p:oleObj>
              </mc:Choice>
              <mc:Fallback>
                <p:oleObj name="Εξίσωση" r:id="rId6" imgW="17399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2381" y="4293096"/>
                        <a:ext cx="405923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10 - TextBox"/>
          <p:cNvSpPr txBox="1">
            <a:spLocks noChangeArrowheads="1"/>
          </p:cNvSpPr>
          <p:nvPr/>
        </p:nvSpPr>
        <p:spPr bwMode="auto">
          <a:xfrm>
            <a:off x="194529" y="5589240"/>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l-GR" sz="2400" dirty="0">
                <a:solidFill>
                  <a:prstClr val="black"/>
                </a:solidFill>
                <a:latin typeface="Calibri"/>
              </a:rPr>
              <a:t>Οι οποίες γράφονται στη μορφή: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524342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67544" y="116632"/>
            <a:ext cx="8229600" cy="936104"/>
          </a:xfrm>
        </p:spPr>
        <p:txBody>
          <a:bodyPr>
            <a:noAutofit/>
          </a:bodyPr>
          <a:lstStyle/>
          <a:p>
            <a:pPr eaLnBrk="1" hangingPunct="1">
              <a:defRPr/>
            </a:pPr>
            <a:r>
              <a:rPr lang="el-GR" dirty="0" smtClean="0">
                <a:solidFill>
                  <a:srgbClr val="004B82"/>
                </a:solidFill>
              </a:rPr>
              <a:t>Κατανομή </a:t>
            </a:r>
            <a:r>
              <a:rPr lang="el-GR" dirty="0" err="1" smtClean="0">
                <a:solidFill>
                  <a:srgbClr val="004B82"/>
                </a:solidFill>
              </a:rPr>
              <a:t>διατμητικών</a:t>
            </a:r>
            <a:r>
              <a:rPr lang="el-GR" dirty="0" smtClean="0">
                <a:solidFill>
                  <a:srgbClr val="004B82"/>
                </a:solidFill>
              </a:rPr>
              <a:t> τάσεων </a:t>
            </a:r>
            <a:br>
              <a:rPr lang="el-GR" dirty="0" smtClean="0">
                <a:solidFill>
                  <a:srgbClr val="004B82"/>
                </a:solidFill>
              </a:rPr>
            </a:br>
            <a:r>
              <a:rPr lang="el-GR" dirty="0" smtClean="0">
                <a:solidFill>
                  <a:srgbClr val="004B82"/>
                </a:solidFill>
              </a:rPr>
              <a:t>Διατομή με Ν κλειστά κελιά</a:t>
            </a:r>
            <a:r>
              <a:rPr lang="el-GR" sz="3200" dirty="0" smtClean="0">
                <a:solidFill>
                  <a:srgbClr val="004B82"/>
                </a:solidFill>
              </a:rPr>
              <a:t> </a:t>
            </a:r>
            <a:r>
              <a:rPr lang="en-US" sz="3200" b="0" dirty="0" smtClean="0">
                <a:solidFill>
                  <a:srgbClr val="004B82"/>
                </a:solidFill>
              </a:rPr>
              <a:t>(4</a:t>
            </a:r>
            <a:r>
              <a:rPr lang="el-GR" sz="3200" b="0" dirty="0" smtClean="0">
                <a:solidFill>
                  <a:srgbClr val="004B82"/>
                </a:solidFill>
              </a:rPr>
              <a:t> από 6</a:t>
            </a:r>
            <a:r>
              <a:rPr lang="en-US" sz="3200" b="0" dirty="0" smtClean="0">
                <a:solidFill>
                  <a:srgbClr val="004B82"/>
                </a:solidFill>
              </a:rPr>
              <a:t>)</a:t>
            </a:r>
            <a:endParaRPr lang="el-GR" sz="3200" b="0" dirty="0" smtClean="0">
              <a:solidFill>
                <a:srgbClr val="004B82"/>
              </a:solidFill>
            </a:endParaRPr>
          </a:p>
        </p:txBody>
      </p:sp>
      <p:sp>
        <p:nvSpPr>
          <p:cNvPr id="12" name="11 - Αριστερό άγκιστρο"/>
          <p:cNvSpPr/>
          <p:nvPr/>
        </p:nvSpPr>
        <p:spPr>
          <a:xfrm>
            <a:off x="533400" y="1600200"/>
            <a:ext cx="457200" cy="4724400"/>
          </a:xfrm>
          <a:prstGeom prst="leftBrace">
            <a:avLst/>
          </a:prstGeom>
          <a:noFill/>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graphicFrame>
        <p:nvGraphicFramePr>
          <p:cNvPr id="6146" name="Object 5"/>
          <p:cNvGraphicFramePr>
            <a:graphicFrameLocks noChangeAspect="1"/>
          </p:cNvGraphicFramePr>
          <p:nvPr/>
        </p:nvGraphicFramePr>
        <p:xfrm>
          <a:off x="990600" y="1295400"/>
          <a:ext cx="7378700" cy="5037138"/>
        </p:xfrm>
        <a:graphic>
          <a:graphicData uri="http://schemas.openxmlformats.org/presentationml/2006/ole">
            <mc:AlternateContent xmlns:mc="http://schemas.openxmlformats.org/markup-compatibility/2006">
              <mc:Choice xmlns:v="urn:schemas-microsoft-com:vml" Requires="v">
                <p:oleObj spid="_x0000_s6157" name="Εξίσωση" r:id="rId3" imgW="3162300" imgH="2159000" progId="Equation.3">
                  <p:embed/>
                </p:oleObj>
              </mc:Choice>
              <mc:Fallback>
                <p:oleObj name="Εξίσωση" r:id="rId3" imgW="3162300" imgH="2159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7378700" cy="5037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 Δεξιό άγκιστρο"/>
          <p:cNvSpPr/>
          <p:nvPr/>
        </p:nvSpPr>
        <p:spPr>
          <a:xfrm>
            <a:off x="8305800" y="1600200"/>
            <a:ext cx="533400" cy="4572000"/>
          </a:xfrm>
          <a:prstGeom prst="rightBrace">
            <a:avLst/>
          </a:prstGeom>
          <a:noFill/>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547142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16632"/>
            <a:ext cx="8229600" cy="1102568"/>
          </a:xfrm>
        </p:spPr>
        <p:txBody>
          <a:bodyPr>
            <a:normAutofit fontScale="90000"/>
          </a:bodyPr>
          <a:lstStyle/>
          <a:p>
            <a:r>
              <a:rPr lang="el-GR" sz="4400" dirty="0">
                <a:solidFill>
                  <a:srgbClr val="004B82"/>
                </a:solidFill>
              </a:rPr>
              <a:t>Κατανομή </a:t>
            </a:r>
            <a:r>
              <a:rPr lang="el-GR" sz="4400" dirty="0" err="1">
                <a:solidFill>
                  <a:srgbClr val="004B82"/>
                </a:solidFill>
              </a:rPr>
              <a:t>διατμητικών</a:t>
            </a:r>
            <a:r>
              <a:rPr lang="el-GR" sz="4400" dirty="0">
                <a:solidFill>
                  <a:srgbClr val="004B82"/>
                </a:solidFill>
              </a:rPr>
              <a:t> τάσεων </a:t>
            </a:r>
            <a:br>
              <a:rPr lang="el-GR" sz="4400" dirty="0">
                <a:solidFill>
                  <a:srgbClr val="004B82"/>
                </a:solidFill>
              </a:rPr>
            </a:br>
            <a:r>
              <a:rPr lang="el-GR" sz="4400" dirty="0">
                <a:solidFill>
                  <a:srgbClr val="004B82"/>
                </a:solidFill>
              </a:rPr>
              <a:t>Διατομή με Ν κλειστά κελιά</a:t>
            </a:r>
            <a:r>
              <a:rPr lang="en-US" sz="4400" dirty="0">
                <a:solidFill>
                  <a:srgbClr val="004B82"/>
                </a:solidFill>
              </a:rPr>
              <a:t> </a:t>
            </a:r>
            <a:r>
              <a:rPr lang="en-US" sz="3600" b="0" dirty="0" smtClean="0">
                <a:solidFill>
                  <a:srgbClr val="004B82"/>
                </a:solidFill>
              </a:rPr>
              <a:t>(5</a:t>
            </a:r>
            <a:r>
              <a:rPr lang="el-GR" sz="3600" b="0" dirty="0" smtClean="0">
                <a:solidFill>
                  <a:srgbClr val="004B82"/>
                </a:solidFill>
              </a:rPr>
              <a:t> </a:t>
            </a:r>
            <a:r>
              <a:rPr lang="el-GR" sz="3600" b="0" dirty="0">
                <a:solidFill>
                  <a:srgbClr val="004B82"/>
                </a:solidFill>
              </a:rPr>
              <a:t>από </a:t>
            </a:r>
            <a:r>
              <a:rPr lang="el-GR" sz="3600" b="0" dirty="0" smtClean="0">
                <a:solidFill>
                  <a:srgbClr val="004B82"/>
                </a:solidFill>
              </a:rPr>
              <a:t>6</a:t>
            </a:r>
            <a:r>
              <a:rPr lang="en-US" sz="3600" b="0" dirty="0" smtClean="0">
                <a:solidFill>
                  <a:srgbClr val="004B82"/>
                </a:solidFill>
              </a:rPr>
              <a:t>)</a:t>
            </a:r>
            <a:endParaRPr lang="el-GR" sz="3600" b="0" dirty="0">
              <a:solidFill>
                <a:srgbClr val="004B82"/>
              </a:solidFill>
            </a:endParaRPr>
          </a:p>
        </p:txBody>
      </p:sp>
      <p:sp>
        <p:nvSpPr>
          <p:cNvPr id="7173" name="5 - TextBox"/>
          <p:cNvSpPr txBox="1">
            <a:spLocks noChangeArrowheads="1"/>
          </p:cNvSpPr>
          <p:nvPr/>
        </p:nvSpPr>
        <p:spPr bwMode="auto">
          <a:xfrm>
            <a:off x="467544" y="1412776"/>
            <a:ext cx="8229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ts val="6000"/>
              </a:spcAft>
            </a:pPr>
            <a:r>
              <a:rPr lang="el-GR" sz="2400" dirty="0">
                <a:solidFill>
                  <a:prstClr val="black"/>
                </a:solidFill>
                <a:latin typeface="Calibri"/>
              </a:rPr>
              <a:t>Οι όροι</a:t>
            </a:r>
            <a:r>
              <a:rPr lang="el-GR" sz="2400" dirty="0" smtClean="0">
                <a:solidFill>
                  <a:prstClr val="black"/>
                </a:solidFill>
                <a:latin typeface="Calibri"/>
              </a:rPr>
              <a:t>:</a:t>
            </a:r>
            <a:endParaRPr lang="el-GR" sz="2400" dirty="0">
              <a:solidFill>
                <a:prstClr val="black"/>
              </a:solidFill>
              <a:latin typeface="Calibri"/>
            </a:endParaRPr>
          </a:p>
          <a:p>
            <a:pPr eaLnBrk="1" hangingPunct="1">
              <a:spcAft>
                <a:spcPts val="1200"/>
              </a:spcAft>
            </a:pPr>
            <a:r>
              <a:rPr lang="el-GR" sz="2400" dirty="0">
                <a:solidFill>
                  <a:prstClr val="black"/>
                </a:solidFill>
                <a:latin typeface="Calibri"/>
              </a:rPr>
              <a:t>είναι μηδενικοί αν τα κελιά </a:t>
            </a:r>
            <a:r>
              <a:rPr lang="en-US" sz="2400" dirty="0">
                <a:solidFill>
                  <a:prstClr val="black"/>
                </a:solidFill>
                <a:latin typeface="Calibri"/>
              </a:rPr>
              <a:t>j </a:t>
            </a:r>
            <a:r>
              <a:rPr lang="el-GR" sz="2400" dirty="0">
                <a:solidFill>
                  <a:prstClr val="black"/>
                </a:solidFill>
                <a:latin typeface="Calibri"/>
              </a:rPr>
              <a:t>και </a:t>
            </a:r>
            <a:r>
              <a:rPr lang="en-US" sz="2400" dirty="0" err="1">
                <a:solidFill>
                  <a:prstClr val="black"/>
                </a:solidFill>
                <a:latin typeface="Calibri"/>
              </a:rPr>
              <a:t>i</a:t>
            </a:r>
            <a:r>
              <a:rPr lang="en-US" sz="2400" dirty="0">
                <a:solidFill>
                  <a:prstClr val="black"/>
                </a:solidFill>
                <a:latin typeface="Calibri"/>
              </a:rPr>
              <a:t> </a:t>
            </a:r>
            <a:r>
              <a:rPr lang="el-GR" sz="2400" dirty="0">
                <a:solidFill>
                  <a:prstClr val="black"/>
                </a:solidFill>
                <a:latin typeface="Calibri"/>
              </a:rPr>
              <a:t>δεν έχουν κοινά σύνορα</a:t>
            </a:r>
            <a:r>
              <a:rPr lang="el-GR" sz="2400" dirty="0" smtClean="0">
                <a:solidFill>
                  <a:prstClr val="black"/>
                </a:solidFill>
                <a:latin typeface="Calibri"/>
              </a:rPr>
              <a:t>.</a:t>
            </a:r>
            <a:endParaRPr lang="el-GR" sz="2400" dirty="0">
              <a:solidFill>
                <a:prstClr val="black"/>
              </a:solidFill>
              <a:latin typeface="Calibri"/>
            </a:endParaRPr>
          </a:p>
          <a:p>
            <a:pPr eaLnBrk="1" hangingPunct="1"/>
            <a:r>
              <a:rPr lang="el-GR" sz="2400" dirty="0">
                <a:solidFill>
                  <a:prstClr val="black"/>
                </a:solidFill>
                <a:latin typeface="Calibri"/>
              </a:rPr>
              <a:t>Από την επίλυση του ανωτέρω συστήματος μπορούν να υπολογισθούν οι </a:t>
            </a:r>
            <a:r>
              <a:rPr lang="el-GR" sz="2400" dirty="0" err="1">
                <a:solidFill>
                  <a:prstClr val="black"/>
                </a:solidFill>
                <a:latin typeface="Calibri"/>
              </a:rPr>
              <a:t>διατμητικές</a:t>
            </a:r>
            <a:r>
              <a:rPr lang="el-GR" sz="2400" dirty="0">
                <a:solidFill>
                  <a:prstClr val="black"/>
                </a:solidFill>
                <a:latin typeface="Calibri"/>
              </a:rPr>
              <a:t> ροές </a:t>
            </a:r>
            <a:r>
              <a:rPr lang="en-US" sz="2400" b="1" dirty="0">
                <a:solidFill>
                  <a:prstClr val="black"/>
                </a:solidFill>
                <a:latin typeface="Calibri"/>
              </a:rPr>
              <a:t>q</a:t>
            </a:r>
            <a:r>
              <a:rPr lang="en-US" sz="2400" b="1" baseline="-25000" dirty="0">
                <a:solidFill>
                  <a:prstClr val="black"/>
                </a:solidFill>
                <a:latin typeface="Calibri"/>
              </a:rPr>
              <a:t>1</a:t>
            </a:r>
            <a:r>
              <a:rPr lang="en-US" sz="2400" b="1" dirty="0">
                <a:solidFill>
                  <a:prstClr val="black"/>
                </a:solidFill>
                <a:latin typeface="Calibri"/>
              </a:rPr>
              <a:t>, q</a:t>
            </a:r>
            <a:r>
              <a:rPr lang="en-US" sz="2400" b="1" baseline="-25000" dirty="0">
                <a:solidFill>
                  <a:prstClr val="black"/>
                </a:solidFill>
                <a:latin typeface="Calibri"/>
              </a:rPr>
              <a:t>2,  </a:t>
            </a:r>
            <a:r>
              <a:rPr lang="en-US" sz="2400" b="1" dirty="0">
                <a:solidFill>
                  <a:prstClr val="black"/>
                </a:solidFill>
                <a:latin typeface="Calibri"/>
              </a:rPr>
              <a:t>q</a:t>
            </a:r>
            <a:r>
              <a:rPr lang="en-US" sz="2400" b="1" baseline="-25000" dirty="0">
                <a:solidFill>
                  <a:prstClr val="black"/>
                </a:solidFill>
                <a:latin typeface="Calibri"/>
              </a:rPr>
              <a:t>3, …</a:t>
            </a:r>
            <a:r>
              <a:rPr lang="en-US" sz="2400" b="1" dirty="0">
                <a:solidFill>
                  <a:prstClr val="black"/>
                </a:solidFill>
                <a:latin typeface="Calibri"/>
              </a:rPr>
              <a:t> </a:t>
            </a:r>
            <a:r>
              <a:rPr lang="en-US" sz="2400" b="1" dirty="0" err="1">
                <a:solidFill>
                  <a:prstClr val="black"/>
                </a:solidFill>
                <a:latin typeface="Calibri"/>
              </a:rPr>
              <a:t>q</a:t>
            </a:r>
            <a:r>
              <a:rPr lang="en-US" sz="2400" b="1" baseline="-25000" dirty="0" err="1">
                <a:solidFill>
                  <a:prstClr val="black"/>
                </a:solidFill>
                <a:latin typeface="Calibri"/>
              </a:rPr>
              <a:t>N</a:t>
            </a:r>
            <a:r>
              <a:rPr lang="en-US" sz="2400" b="1" dirty="0">
                <a:solidFill>
                  <a:prstClr val="black"/>
                </a:solidFill>
                <a:latin typeface="Calibri"/>
              </a:rPr>
              <a:t> </a:t>
            </a:r>
            <a:r>
              <a:rPr lang="el-GR" sz="2400" b="1" dirty="0" smtClean="0">
                <a:solidFill>
                  <a:prstClr val="black"/>
                </a:solidFill>
                <a:latin typeface="Calibri"/>
              </a:rPr>
              <a:t>.</a:t>
            </a:r>
            <a:endParaRPr lang="el-GR" sz="2400" b="1" dirty="0">
              <a:solidFill>
                <a:prstClr val="black"/>
              </a:solidFill>
              <a:latin typeface="Calibri"/>
            </a:endParaRPr>
          </a:p>
        </p:txBody>
      </p:sp>
      <p:graphicFrame>
        <p:nvGraphicFramePr>
          <p:cNvPr id="7171" name="Object 4"/>
          <p:cNvGraphicFramePr>
            <a:graphicFrameLocks noChangeAspect="1"/>
          </p:cNvGraphicFramePr>
          <p:nvPr>
            <p:extLst>
              <p:ext uri="{D42A27DB-BD31-4B8C-83A1-F6EECF244321}">
                <p14:modId xmlns:p14="http://schemas.microsoft.com/office/powerpoint/2010/main" val="2291384468"/>
              </p:ext>
            </p:extLst>
          </p:nvPr>
        </p:nvGraphicFramePr>
        <p:xfrm>
          <a:off x="3581400" y="1219200"/>
          <a:ext cx="1828800" cy="1400175"/>
        </p:xfrm>
        <a:graphic>
          <a:graphicData uri="http://schemas.openxmlformats.org/presentationml/2006/ole">
            <mc:AlternateContent xmlns:mc="http://schemas.openxmlformats.org/markup-compatibility/2006">
              <mc:Choice xmlns:v="urn:schemas-microsoft-com:vml" Requires="v">
                <p:oleObj spid="_x0000_s7192" name="Εξίσωση" r:id="rId3" imgW="596900" imgH="457200" progId="Equation.3">
                  <p:embed/>
                </p:oleObj>
              </mc:Choice>
              <mc:Fallback>
                <p:oleObj name="Εξίσωση" r:id="rId3" imgW="596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19200"/>
                        <a:ext cx="1828800" cy="140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Ορθογώνιο 6"/>
          <p:cNvSpPr/>
          <p:nvPr/>
        </p:nvSpPr>
        <p:spPr>
          <a:xfrm>
            <a:off x="381000" y="4226752"/>
            <a:ext cx="7562161" cy="461665"/>
          </a:xfrm>
          <a:prstGeom prst="rect">
            <a:avLst/>
          </a:prstGeom>
        </p:spPr>
        <p:txBody>
          <a:bodyPr wrap="square">
            <a:spAutoFit/>
          </a:bodyPr>
          <a:lstStyle/>
          <a:p>
            <a:r>
              <a:rPr lang="el-GR" sz="2400" dirty="0">
                <a:solidFill>
                  <a:prstClr val="black"/>
                </a:solidFill>
                <a:latin typeface="Calibri"/>
              </a:rPr>
              <a:t>Η συνολική </a:t>
            </a:r>
            <a:r>
              <a:rPr lang="el-GR" sz="2400" dirty="0" err="1">
                <a:solidFill>
                  <a:prstClr val="black"/>
                </a:solidFill>
                <a:latin typeface="Calibri"/>
              </a:rPr>
              <a:t>διατμητική</a:t>
            </a:r>
            <a:r>
              <a:rPr lang="el-GR" sz="2400" dirty="0">
                <a:solidFill>
                  <a:prstClr val="black"/>
                </a:solidFill>
                <a:latin typeface="Calibri"/>
              </a:rPr>
              <a:t> ροή προκύπτει από τη σχέση:</a:t>
            </a:r>
          </a:p>
        </p:txBody>
      </p:sp>
      <p:graphicFrame>
        <p:nvGraphicFramePr>
          <p:cNvPr id="7170" name="Object 3"/>
          <p:cNvGraphicFramePr>
            <a:graphicFrameLocks noChangeAspect="1"/>
          </p:cNvGraphicFramePr>
          <p:nvPr>
            <p:extLst>
              <p:ext uri="{D42A27DB-BD31-4B8C-83A1-F6EECF244321}">
                <p14:modId xmlns:p14="http://schemas.microsoft.com/office/powerpoint/2010/main" val="2791760566"/>
              </p:ext>
            </p:extLst>
          </p:nvPr>
        </p:nvGraphicFramePr>
        <p:xfrm>
          <a:off x="3390900" y="4513002"/>
          <a:ext cx="2209800" cy="1104900"/>
        </p:xfrm>
        <a:graphic>
          <a:graphicData uri="http://schemas.openxmlformats.org/presentationml/2006/ole">
            <mc:AlternateContent xmlns:mc="http://schemas.openxmlformats.org/markup-compatibility/2006">
              <mc:Choice xmlns:v="urn:schemas-microsoft-com:vml" Requires="v">
                <p:oleObj spid="_x0000_s7193" name="Εξίσωση" r:id="rId5" imgW="863225" imgH="431613" progId="Equation.3">
                  <p:embed/>
                </p:oleObj>
              </mc:Choice>
              <mc:Fallback>
                <p:oleObj name="Εξίσωση" r:id="rId5" imgW="863225"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4513002"/>
                        <a:ext cx="22098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7 - TextBox"/>
          <p:cNvSpPr txBox="1">
            <a:spLocks noChangeArrowheads="1"/>
          </p:cNvSpPr>
          <p:nvPr/>
        </p:nvSpPr>
        <p:spPr bwMode="auto">
          <a:xfrm>
            <a:off x="381000" y="5638800"/>
            <a:ext cx="8046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l-GR" sz="2400" dirty="0">
                <a:solidFill>
                  <a:prstClr val="black"/>
                </a:solidFill>
                <a:latin typeface="Calibri"/>
              </a:rPr>
              <a:t>Από την </a:t>
            </a:r>
            <a:r>
              <a:rPr lang="el-GR" sz="2400" dirty="0" err="1">
                <a:solidFill>
                  <a:prstClr val="black"/>
                </a:solidFill>
                <a:latin typeface="Calibri"/>
              </a:rPr>
              <a:t>διατμητική</a:t>
            </a:r>
            <a:r>
              <a:rPr lang="el-GR" sz="2400" dirty="0">
                <a:solidFill>
                  <a:prstClr val="black"/>
                </a:solidFill>
                <a:latin typeface="Calibri"/>
              </a:rPr>
              <a:t> ροή </a:t>
            </a:r>
            <a:r>
              <a:rPr lang="en-US" sz="2400" dirty="0">
                <a:solidFill>
                  <a:prstClr val="black"/>
                </a:solidFill>
                <a:latin typeface="Calibri"/>
              </a:rPr>
              <a:t>q </a:t>
            </a:r>
            <a:r>
              <a:rPr lang="el-GR" sz="2400" dirty="0">
                <a:solidFill>
                  <a:prstClr val="black"/>
                </a:solidFill>
                <a:latin typeface="Calibri"/>
              </a:rPr>
              <a:t>υπολογίζονται στη συνέχεια οι </a:t>
            </a:r>
            <a:r>
              <a:rPr lang="el-GR" sz="2400" dirty="0" err="1">
                <a:solidFill>
                  <a:prstClr val="black"/>
                </a:solidFill>
                <a:latin typeface="Calibri"/>
              </a:rPr>
              <a:t>διατμητικές</a:t>
            </a:r>
            <a:r>
              <a:rPr lang="el-GR" sz="2400" dirty="0">
                <a:solidFill>
                  <a:prstClr val="black"/>
                </a:solidFill>
                <a:latin typeface="Calibri"/>
              </a:rPr>
              <a:t> τάσεις τ.</a:t>
            </a:r>
          </a:p>
        </p:txBody>
      </p:sp>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877172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
        <p:nvSpPr>
          <p:cNvPr id="19459" name="4 - TextBox"/>
          <p:cNvSpPr txBox="1">
            <a:spLocks noChangeArrowheads="1"/>
          </p:cNvSpPr>
          <p:nvPr/>
        </p:nvSpPr>
        <p:spPr bwMode="auto">
          <a:xfrm>
            <a:off x="381000" y="1700808"/>
            <a:ext cx="8001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l-GR" sz="2400" b="1" dirty="0">
                <a:solidFill>
                  <a:prstClr val="black"/>
                </a:solidFill>
                <a:latin typeface="Calibri"/>
              </a:rPr>
              <a:t>Υπόδειξη:</a:t>
            </a:r>
          </a:p>
          <a:p>
            <a:pPr eaLnBrk="1" hangingPunct="1"/>
            <a:endParaRPr lang="el-GR" sz="2400" dirty="0">
              <a:solidFill>
                <a:prstClr val="black"/>
              </a:solidFill>
              <a:latin typeface="Calibri"/>
            </a:endParaRPr>
          </a:p>
          <a:p>
            <a:pPr eaLnBrk="1" hangingPunct="1"/>
            <a:r>
              <a:rPr lang="el-GR" sz="2400" dirty="0">
                <a:solidFill>
                  <a:prstClr val="black"/>
                </a:solidFill>
                <a:latin typeface="Calibri"/>
              </a:rPr>
              <a:t>Όλες οι κυκλικές ολοκληρώσεις να γίνονται κατά την ίδια φορά (π.χ. δεξιόστροφα) και οι ροές να θεωρούνται θετικές όταν η φορά τους ταυτίζεται με τη φορά της ολοκλήρωσης (δεξιόστροφες).</a:t>
            </a:r>
          </a:p>
        </p:txBody>
      </p:sp>
      <p:sp>
        <p:nvSpPr>
          <p:cNvPr id="7" name="Rectangle 2"/>
          <p:cNvSpPr>
            <a:spLocks noGrp="1" noChangeArrowheads="1"/>
          </p:cNvSpPr>
          <p:nvPr>
            <p:ph type="title"/>
          </p:nvPr>
        </p:nvSpPr>
        <p:spPr>
          <a:xfrm>
            <a:off x="467544" y="115200"/>
            <a:ext cx="8229600" cy="1101600"/>
          </a:xfrm>
        </p:spPr>
        <p:txBody>
          <a:bodyPr>
            <a:noAutofit/>
          </a:bodyPr>
          <a:lstStyle/>
          <a:p>
            <a:pPr eaLnBrk="1" hangingPunct="1">
              <a:defRPr/>
            </a:pPr>
            <a:r>
              <a:rPr lang="el-GR" dirty="0" smtClean="0">
                <a:solidFill>
                  <a:srgbClr val="004B82"/>
                </a:solidFill>
              </a:rPr>
              <a:t>Κατανομή </a:t>
            </a:r>
            <a:r>
              <a:rPr lang="el-GR" dirty="0" err="1" smtClean="0">
                <a:solidFill>
                  <a:srgbClr val="004B82"/>
                </a:solidFill>
              </a:rPr>
              <a:t>διατμητικών</a:t>
            </a:r>
            <a:r>
              <a:rPr lang="el-GR" dirty="0" smtClean="0">
                <a:solidFill>
                  <a:srgbClr val="004B82"/>
                </a:solidFill>
              </a:rPr>
              <a:t> τάσεων </a:t>
            </a:r>
            <a:br>
              <a:rPr lang="el-GR" dirty="0" smtClean="0">
                <a:solidFill>
                  <a:srgbClr val="004B82"/>
                </a:solidFill>
              </a:rPr>
            </a:br>
            <a:r>
              <a:rPr lang="el-GR" dirty="0" smtClean="0">
                <a:solidFill>
                  <a:srgbClr val="004B82"/>
                </a:solidFill>
              </a:rPr>
              <a:t>Διατομή με Ν κλειστά κελιά</a:t>
            </a:r>
            <a:r>
              <a:rPr lang="en-US" dirty="0" smtClean="0">
                <a:solidFill>
                  <a:srgbClr val="004B82"/>
                </a:solidFill>
              </a:rPr>
              <a:t> </a:t>
            </a:r>
            <a:r>
              <a:rPr lang="en-US" sz="3200" b="0" dirty="0" smtClean="0">
                <a:solidFill>
                  <a:srgbClr val="004B82"/>
                </a:solidFill>
              </a:rPr>
              <a:t>(6</a:t>
            </a:r>
            <a:r>
              <a:rPr lang="el-GR" sz="3200" b="0" dirty="0" smtClean="0">
                <a:solidFill>
                  <a:srgbClr val="004B82"/>
                </a:solidFill>
              </a:rPr>
              <a:t> από 6</a:t>
            </a:r>
            <a:r>
              <a:rPr lang="en-US" sz="3200" b="0" dirty="0" smtClean="0">
                <a:solidFill>
                  <a:srgbClr val="004B82"/>
                </a:solidFill>
              </a:rPr>
              <a:t>)</a:t>
            </a:r>
            <a:endParaRPr lang="el-GR" sz="3200" b="0" dirty="0" smtClean="0">
              <a:solidFill>
                <a:srgbClr val="004B82"/>
              </a:solidFill>
            </a:endParaRPr>
          </a:p>
        </p:txBody>
      </p:sp>
    </p:spTree>
    <p:extLst>
      <p:ext uri="{BB962C8B-B14F-4D97-AF65-F5344CB8AC3E}">
        <p14:creationId xmlns:p14="http://schemas.microsoft.com/office/powerpoint/2010/main" val="2881430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eaLnBrk="1" hangingPunct="1">
              <a:defRPr/>
            </a:pPr>
            <a:r>
              <a:rPr lang="el-GR" dirty="0" smtClean="0">
                <a:solidFill>
                  <a:srgbClr val="004B82"/>
                </a:solidFill>
              </a:rPr>
              <a:t>Υστέρηση σε διάτμηση</a:t>
            </a:r>
          </a:p>
        </p:txBody>
      </p:sp>
      <p:sp>
        <p:nvSpPr>
          <p:cNvPr id="20483" name="Text Box 4"/>
          <p:cNvSpPr txBox="1">
            <a:spLocks noChangeArrowheads="1"/>
          </p:cNvSpPr>
          <p:nvPr/>
        </p:nvSpPr>
        <p:spPr bwMode="auto">
          <a:xfrm>
            <a:off x="381000" y="1066800"/>
            <a:ext cx="8382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sz="2400" dirty="0">
                <a:solidFill>
                  <a:prstClr val="black"/>
                </a:solidFill>
                <a:latin typeface="Calibri"/>
              </a:rPr>
              <a:t>Η απλή θεωρία της κάμψης υποθέτει ότι «οι επίπεδες τομές παραμένουν επίπεδες και κατά συνέπεια η κατανομή των ορθών τάσεων λόγω κάμψης είναι γραμμική με σημείο μηδενισμού τον ουδέτερο </a:t>
            </a:r>
            <a:r>
              <a:rPr lang="el-GR" sz="2400" dirty="0" smtClean="0">
                <a:solidFill>
                  <a:prstClr val="black"/>
                </a:solidFill>
                <a:latin typeface="Calibri"/>
              </a:rPr>
              <a:t>άξονα.</a:t>
            </a:r>
            <a:endParaRPr lang="el-GR" sz="2400" dirty="0">
              <a:solidFill>
                <a:prstClr val="black"/>
              </a:solidFill>
              <a:latin typeface="Calibri"/>
            </a:endParaRPr>
          </a:p>
          <a:p>
            <a:pPr eaLnBrk="1" hangingPunct="1">
              <a:spcBef>
                <a:spcPct val="50000"/>
              </a:spcBef>
            </a:pPr>
            <a:r>
              <a:rPr lang="el-GR" sz="2400" dirty="0">
                <a:solidFill>
                  <a:prstClr val="black"/>
                </a:solidFill>
                <a:latin typeface="Calibri"/>
              </a:rPr>
              <a:t>Στα πλοία ποτέ δεν υπάρχει καθαρή κάμψη (</a:t>
            </a:r>
            <a:r>
              <a:rPr lang="el-GR" sz="2400" dirty="0" err="1">
                <a:solidFill>
                  <a:prstClr val="black"/>
                </a:solidFill>
                <a:latin typeface="Calibri"/>
              </a:rPr>
              <a:t>δήλ</a:t>
            </a:r>
            <a:r>
              <a:rPr lang="el-GR" sz="2400" dirty="0">
                <a:solidFill>
                  <a:prstClr val="black"/>
                </a:solidFill>
                <a:latin typeface="Calibri"/>
              </a:rPr>
              <a:t>. Μόνο </a:t>
            </a:r>
            <a:r>
              <a:rPr lang="el-GR" sz="2400" dirty="0" err="1">
                <a:solidFill>
                  <a:prstClr val="black"/>
                </a:solidFill>
                <a:latin typeface="Calibri"/>
              </a:rPr>
              <a:t>καμπτική</a:t>
            </a:r>
            <a:r>
              <a:rPr lang="el-GR" sz="2400" dirty="0">
                <a:solidFill>
                  <a:prstClr val="black"/>
                </a:solidFill>
                <a:latin typeface="Calibri"/>
              </a:rPr>
              <a:t> ροπή) αλλά πάντα η κάμψη οφείλεται στην κατανομή </a:t>
            </a:r>
            <a:r>
              <a:rPr lang="el-GR" sz="2400" dirty="0" err="1">
                <a:solidFill>
                  <a:prstClr val="black"/>
                </a:solidFill>
                <a:latin typeface="Calibri"/>
              </a:rPr>
              <a:t>κατακορύφων</a:t>
            </a:r>
            <a:r>
              <a:rPr lang="el-GR" sz="2400" dirty="0">
                <a:solidFill>
                  <a:prstClr val="black"/>
                </a:solidFill>
                <a:latin typeface="Calibri"/>
              </a:rPr>
              <a:t> φορτίων κατά μήκος του πλοίου δοκού</a:t>
            </a:r>
            <a:r>
              <a:rPr lang="el-GR" sz="2400" dirty="0" smtClean="0">
                <a:solidFill>
                  <a:prstClr val="black"/>
                </a:solidFill>
                <a:latin typeface="Calibri"/>
              </a:rPr>
              <a:t>.</a:t>
            </a:r>
            <a:endParaRPr lang="el-GR" sz="2400" dirty="0">
              <a:solidFill>
                <a:prstClr val="black"/>
              </a:solidFill>
              <a:latin typeface="Calibri"/>
            </a:endParaRPr>
          </a:p>
          <a:p>
            <a:pPr eaLnBrk="1" hangingPunct="1">
              <a:spcBef>
                <a:spcPct val="50000"/>
              </a:spcBef>
            </a:pPr>
            <a:r>
              <a:rPr lang="el-GR" sz="2400" dirty="0">
                <a:solidFill>
                  <a:prstClr val="black"/>
                </a:solidFill>
                <a:latin typeface="Calibri"/>
              </a:rPr>
              <a:t>Αυτές οι κατακόρυφες φορτίσεις παραλαμβάνονται κυρίως από τα κατακόρυφα (</a:t>
            </a:r>
            <a:r>
              <a:rPr lang="en-US" sz="2400" dirty="0">
                <a:solidFill>
                  <a:prstClr val="black"/>
                </a:solidFill>
                <a:latin typeface="Calibri"/>
              </a:rPr>
              <a:t>webs) </a:t>
            </a:r>
            <a:r>
              <a:rPr lang="el-GR" sz="2400" dirty="0">
                <a:solidFill>
                  <a:prstClr val="black"/>
                </a:solidFill>
                <a:latin typeface="Calibri"/>
              </a:rPr>
              <a:t>στοιχεία</a:t>
            </a:r>
            <a:r>
              <a:rPr lang="el-GR" sz="2400" dirty="0" smtClean="0">
                <a:solidFill>
                  <a:prstClr val="black"/>
                </a:solidFill>
                <a:latin typeface="Calibri"/>
              </a:rPr>
              <a:t>.</a:t>
            </a:r>
            <a:endParaRPr lang="el-GR" sz="2400" dirty="0">
              <a:solidFill>
                <a:prstClr val="black"/>
              </a:solidFill>
              <a:latin typeface="Calibri"/>
            </a:endParaRPr>
          </a:p>
          <a:p>
            <a:pPr eaLnBrk="1" hangingPunct="1">
              <a:spcBef>
                <a:spcPct val="50000"/>
              </a:spcBef>
            </a:pPr>
            <a:r>
              <a:rPr lang="el-GR" sz="2400" dirty="0">
                <a:solidFill>
                  <a:prstClr val="black"/>
                </a:solidFill>
                <a:latin typeface="Calibri"/>
              </a:rPr>
              <a:t>Αν και τα κατακόρυφα φορτία ασκούνται κυρίως στο κατάστρωμα και τον πυθμένα εν τούτοις μεταφέρονται αυτόματα και παραλαμβάνονται από τα κατακόρυφα ελάσματα (πλευρές και διαμήκεις </a:t>
            </a:r>
            <a:r>
              <a:rPr lang="el-GR" sz="2400" dirty="0" err="1">
                <a:solidFill>
                  <a:prstClr val="black"/>
                </a:solidFill>
                <a:latin typeface="Calibri"/>
              </a:rPr>
              <a:t>φρακτές</a:t>
            </a:r>
            <a:r>
              <a:rPr lang="el-GR" sz="2400" dirty="0" smtClean="0">
                <a:solidFill>
                  <a:prstClr val="black"/>
                </a:solidFill>
                <a:latin typeface="Calibri"/>
              </a:rPr>
              <a:t>)</a:t>
            </a:r>
            <a:r>
              <a:rPr lang="el-GR" sz="2400" dirty="0">
                <a:solidFill>
                  <a:prstClr val="black"/>
                </a:solidFill>
                <a:latin typeface="Calibri"/>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373322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defRPr/>
            </a:pPr>
            <a:r>
              <a:rPr lang="el-GR" dirty="0" smtClean="0">
                <a:solidFill>
                  <a:srgbClr val="004B82"/>
                </a:solidFill>
              </a:rPr>
              <a:t>Υστέρηση λόγω διάτμησης </a:t>
            </a:r>
            <a:r>
              <a:rPr lang="en-US" sz="3200" b="0" dirty="0" smtClean="0">
                <a:solidFill>
                  <a:srgbClr val="004B82"/>
                </a:solidFill>
              </a:rPr>
              <a:t>(1</a:t>
            </a:r>
            <a:r>
              <a:rPr lang="el-GR" sz="3200" b="0" dirty="0" smtClean="0">
                <a:solidFill>
                  <a:srgbClr val="004B82"/>
                </a:solidFill>
              </a:rPr>
              <a:t> από 2</a:t>
            </a:r>
            <a:r>
              <a:rPr lang="en-US" sz="3200" b="0" dirty="0" smtClean="0">
                <a:solidFill>
                  <a:srgbClr val="004B82"/>
                </a:solidFill>
              </a:rPr>
              <a:t>)</a:t>
            </a:r>
            <a:endParaRPr lang="el-GR" sz="3200" b="0" dirty="0" smtClean="0">
              <a:solidFill>
                <a:srgbClr val="004B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pic>
        <p:nvPicPr>
          <p:cNvPr id="21507" name="Picture 4"/>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827853" y="908720"/>
            <a:ext cx="5715000" cy="1912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 Box 5"/>
          <p:cNvSpPr txBox="1">
            <a:spLocks noChangeArrowheads="1"/>
          </p:cNvSpPr>
          <p:nvPr/>
        </p:nvSpPr>
        <p:spPr bwMode="auto">
          <a:xfrm>
            <a:off x="366967" y="2859450"/>
            <a:ext cx="853440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ts val="0"/>
              </a:spcBef>
            </a:pPr>
            <a:r>
              <a:rPr lang="el-GR" sz="2200" dirty="0">
                <a:solidFill>
                  <a:prstClr val="black"/>
                </a:solidFill>
                <a:latin typeface="Calibri"/>
              </a:rPr>
              <a:t>Εφ’ όσον τα κατακόρυφα στοιχεία είναι αυτά που κυρίως παραλαμβάνουν τις κατακόρυφες φορτίσεις είναι και αυτά που καμπυλώνονται αλλά λόγω της διάτμησης συμπαρασύρουν και τα οριζόντια (</a:t>
            </a:r>
            <a:r>
              <a:rPr lang="en-US" sz="2200" dirty="0">
                <a:solidFill>
                  <a:prstClr val="black"/>
                </a:solidFill>
                <a:latin typeface="Calibri"/>
              </a:rPr>
              <a:t>Flanges), </a:t>
            </a:r>
            <a:r>
              <a:rPr lang="el-GR" sz="2200" dirty="0">
                <a:solidFill>
                  <a:prstClr val="black"/>
                </a:solidFill>
                <a:latin typeface="Calibri"/>
              </a:rPr>
              <a:t>τα οποία παραμορφώνονται λόγω αυτής της </a:t>
            </a:r>
            <a:r>
              <a:rPr lang="el-GR" sz="2200" dirty="0" smtClean="0">
                <a:solidFill>
                  <a:prstClr val="black"/>
                </a:solidFill>
                <a:latin typeface="Calibri"/>
              </a:rPr>
              <a:t>διάτμησης.</a:t>
            </a:r>
          </a:p>
          <a:p>
            <a:pPr eaLnBrk="1" hangingPunct="1">
              <a:spcBef>
                <a:spcPts val="0"/>
              </a:spcBef>
            </a:pPr>
            <a:r>
              <a:rPr lang="el-GR" sz="2200" dirty="0" smtClean="0">
                <a:solidFill>
                  <a:prstClr val="black"/>
                </a:solidFill>
                <a:latin typeface="Calibri"/>
              </a:rPr>
              <a:t>Η </a:t>
            </a:r>
            <a:r>
              <a:rPr lang="el-GR" sz="2200" dirty="0">
                <a:solidFill>
                  <a:prstClr val="black"/>
                </a:solidFill>
                <a:latin typeface="Calibri"/>
              </a:rPr>
              <a:t>παραμόρφωση αυτή των οριζοντίων στοιχείων είναι τόσο μικρότερη όσο απομακρυνόμαστε από το σημείο τομής με τα κατακόρυφα. Λόγω αυτού του φαινομένου η κατανομή των ορθών τάσεων στις φλάντζες δεν είναι ομοιόμορφη αλλά «υστερεί» (υπολείπεται)</a:t>
            </a:r>
            <a:r>
              <a:rPr lang="en-US" sz="2200" dirty="0">
                <a:solidFill>
                  <a:prstClr val="black"/>
                </a:solidFill>
                <a:latin typeface="Calibri"/>
              </a:rPr>
              <a:t> </a:t>
            </a:r>
            <a:r>
              <a:rPr lang="el-GR" sz="2200" dirty="0">
                <a:solidFill>
                  <a:prstClr val="black"/>
                </a:solidFill>
                <a:latin typeface="Calibri"/>
              </a:rPr>
              <a:t>στα σημεία που βρίσκονται </a:t>
            </a:r>
            <a:r>
              <a:rPr lang="el-GR" sz="2200" dirty="0" err="1">
                <a:solidFill>
                  <a:prstClr val="black"/>
                </a:solidFill>
                <a:latin typeface="Calibri"/>
              </a:rPr>
              <a:t>μακρυά</a:t>
            </a:r>
            <a:r>
              <a:rPr lang="el-GR" sz="2200" dirty="0">
                <a:solidFill>
                  <a:prstClr val="black"/>
                </a:solidFill>
                <a:latin typeface="Calibri"/>
              </a:rPr>
              <a:t> από το σημείο επαφής με τα κατακόρυφα στοιχεία.</a:t>
            </a:r>
          </a:p>
          <a:p>
            <a:pPr eaLnBrk="1" hangingPunct="1">
              <a:spcBef>
                <a:spcPct val="50000"/>
              </a:spcBef>
            </a:pPr>
            <a:r>
              <a:rPr lang="el-GR" sz="2200" dirty="0">
                <a:solidFill>
                  <a:prstClr val="black"/>
                </a:solidFill>
                <a:latin typeface="Calibri"/>
              </a:rPr>
              <a:t>Αυτό το φαινόμενο ονομάζεται </a:t>
            </a:r>
            <a:r>
              <a:rPr lang="el-GR" sz="2200" b="1" dirty="0">
                <a:solidFill>
                  <a:prstClr val="black"/>
                </a:solidFill>
                <a:latin typeface="Calibri"/>
              </a:rPr>
              <a:t>«υστέρηση λόγω διάτμησης</a:t>
            </a:r>
            <a:r>
              <a:rPr lang="el-GR" sz="2200" b="1" dirty="0" smtClean="0">
                <a:solidFill>
                  <a:prstClr val="black"/>
                </a:solidFill>
                <a:latin typeface="Calibri"/>
              </a:rPr>
              <a:t>».</a:t>
            </a:r>
            <a:endParaRPr lang="el-GR" sz="2200" b="1" dirty="0">
              <a:solidFill>
                <a:prstClr val="black"/>
              </a:solidFill>
              <a:latin typeface="Calibri"/>
            </a:endParaRPr>
          </a:p>
        </p:txBody>
      </p:sp>
      <p:sp>
        <p:nvSpPr>
          <p:cNvPr id="6" name="Ορθογώνιο 5"/>
          <p:cNvSpPr/>
          <p:nvPr/>
        </p:nvSpPr>
        <p:spPr>
          <a:xfrm>
            <a:off x="6516216" y="1803227"/>
            <a:ext cx="2313143" cy="1015663"/>
          </a:xfrm>
          <a:prstGeom prst="rect">
            <a:avLst/>
          </a:prstGeom>
        </p:spPr>
        <p:txBody>
          <a:bodyPr wrap="square">
            <a:spAutoFit/>
          </a:bodyPr>
          <a:lstStyle/>
          <a:p>
            <a:r>
              <a:rPr lang="en-US" sz="1200" dirty="0">
                <a:latin typeface="+mn-lt"/>
              </a:rPr>
              <a:t>Hughes, Owen F. Paik, </a:t>
            </a:r>
            <a:r>
              <a:rPr lang="en-US" sz="1200" dirty="0" err="1">
                <a:latin typeface="+mn-lt"/>
              </a:rPr>
              <a:t>Jeom</a:t>
            </a:r>
            <a:r>
              <a:rPr lang="en-US" sz="1200" dirty="0">
                <a:latin typeface="+mn-lt"/>
              </a:rPr>
              <a:t> </a:t>
            </a:r>
            <a:r>
              <a:rPr lang="en-US" sz="1200" dirty="0" err="1">
                <a:latin typeface="+mn-lt"/>
              </a:rPr>
              <a:t>Kee</a:t>
            </a:r>
            <a:r>
              <a:rPr lang="en-US" sz="1200" dirty="0">
                <a:latin typeface="+mn-lt"/>
              </a:rPr>
              <a:t> (2010). Ship Structural Analysis and Design. Society of Naval Architects and Marine Engineers (SNAME)</a:t>
            </a:r>
          </a:p>
        </p:txBody>
      </p:sp>
    </p:spTree>
    <p:extLst>
      <p:ext uri="{BB962C8B-B14F-4D97-AF65-F5344CB8AC3E}">
        <p14:creationId xmlns:p14="http://schemas.microsoft.com/office/powerpoint/2010/main" val="95980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16632"/>
            <a:ext cx="8229600" cy="908720"/>
          </a:xfrm>
        </p:spPr>
        <p:txBody>
          <a:bodyPr>
            <a:normAutofit/>
          </a:bodyPr>
          <a:lstStyle/>
          <a:p>
            <a:pPr eaLnBrk="1" hangingPunct="1">
              <a:defRPr/>
            </a:pPr>
            <a:r>
              <a:rPr lang="el-GR" sz="4000" dirty="0" smtClean="0">
                <a:solidFill>
                  <a:srgbClr val="004B82"/>
                </a:solidFill>
              </a:rPr>
              <a:t>Υπολογισμός </a:t>
            </a:r>
            <a:r>
              <a:rPr lang="el-GR" sz="4000" dirty="0" err="1" smtClean="0">
                <a:solidFill>
                  <a:srgbClr val="004B82"/>
                </a:solidFill>
              </a:rPr>
              <a:t>Διατμητικών</a:t>
            </a:r>
            <a:r>
              <a:rPr lang="el-GR" sz="4000" dirty="0" smtClean="0">
                <a:solidFill>
                  <a:srgbClr val="004B82"/>
                </a:solidFill>
              </a:rPr>
              <a:t> τάσεων</a:t>
            </a:r>
          </a:p>
        </p:txBody>
      </p:sp>
      <p:sp>
        <p:nvSpPr>
          <p:cNvPr id="62467" name="Rectangle 3"/>
          <p:cNvSpPr>
            <a:spLocks noGrp="1" noChangeArrowheads="1"/>
          </p:cNvSpPr>
          <p:nvPr>
            <p:ph idx="1"/>
          </p:nvPr>
        </p:nvSpPr>
        <p:spPr>
          <a:xfrm>
            <a:off x="0" y="1027375"/>
            <a:ext cx="9144000" cy="576064"/>
          </a:xfrm>
        </p:spPr>
        <p:txBody>
          <a:bodyPr>
            <a:noAutofit/>
          </a:bodyPr>
          <a:lstStyle/>
          <a:p>
            <a:pPr eaLnBrk="1" hangingPunct="1">
              <a:buFont typeface="Wingdings" pitchFamily="2" charset="2"/>
              <a:buNone/>
              <a:defRPr/>
            </a:pPr>
            <a:r>
              <a:rPr lang="el-GR" sz="2400" dirty="0" smtClean="0"/>
              <a:t>Η ύπαρξη </a:t>
            </a:r>
            <a:r>
              <a:rPr lang="el-GR" sz="2400" dirty="0" err="1" smtClean="0"/>
              <a:t>διατμητικών</a:t>
            </a:r>
            <a:r>
              <a:rPr lang="el-GR" sz="2400" dirty="0" smtClean="0"/>
              <a:t> τάσεων οφείλεται στην </a:t>
            </a:r>
            <a:r>
              <a:rPr lang="el-GR" sz="2400" dirty="0" err="1" smtClean="0"/>
              <a:t>διατμητική</a:t>
            </a:r>
            <a:r>
              <a:rPr lang="el-GR" sz="2400" dirty="0" smtClean="0"/>
              <a:t> δύναμη </a:t>
            </a:r>
            <a:r>
              <a:rPr lang="en-US" sz="2400" dirty="0" smtClean="0"/>
              <a:t>Q(x):</a:t>
            </a:r>
            <a:endParaRPr lang="el-GR" sz="2400" dirty="0" smtClean="0"/>
          </a:p>
        </p:txBody>
      </p:sp>
      <p:pic>
        <p:nvPicPr>
          <p:cNvPr id="11268" name="Picture 8"/>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1403648" y="1549034"/>
            <a:ext cx="6114628" cy="48791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3" name="Ορθογώνιο 2"/>
          <p:cNvSpPr/>
          <p:nvPr/>
        </p:nvSpPr>
        <p:spPr>
          <a:xfrm>
            <a:off x="1547664" y="6396335"/>
            <a:ext cx="6102424" cy="461665"/>
          </a:xfrm>
          <a:prstGeom prst="rect">
            <a:avLst/>
          </a:prstGeom>
        </p:spPr>
        <p:txBody>
          <a:bodyPr wrap="square">
            <a:spAutoFit/>
          </a:bodyPr>
          <a:lstStyle/>
          <a:p>
            <a:r>
              <a:rPr lang="en-US" sz="1200" dirty="0">
                <a:latin typeface="+mn-lt"/>
              </a:rPr>
              <a:t>Mansour, </a:t>
            </a:r>
            <a:r>
              <a:rPr lang="en-US" sz="1200" dirty="0" err="1">
                <a:latin typeface="+mn-lt"/>
              </a:rPr>
              <a:t>Alaa</a:t>
            </a:r>
            <a:r>
              <a:rPr lang="en-US" sz="1200" dirty="0">
                <a:latin typeface="+mn-lt"/>
              </a:rPr>
              <a:t> Liu, Donald (2008). Principles of Naval Architecture Series - Strength of Ships and Ocean Structures. Society of Naval Architects and Marine Engineers (SNAME)</a:t>
            </a:r>
            <a:endParaRPr lang="el-GR" sz="1200" dirty="0">
              <a:latin typeface="+mn-lt"/>
            </a:endParaRPr>
          </a:p>
        </p:txBody>
      </p:sp>
    </p:spTree>
    <p:extLst>
      <p:ext uri="{BB962C8B-B14F-4D97-AF65-F5344CB8AC3E}">
        <p14:creationId xmlns:p14="http://schemas.microsoft.com/office/powerpoint/2010/main" val="1405876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defRPr/>
            </a:pPr>
            <a:r>
              <a:rPr lang="el-GR" dirty="0" smtClean="0">
                <a:solidFill>
                  <a:srgbClr val="004B82"/>
                </a:solidFill>
              </a:rPr>
              <a:t>Υστέρηση λόγω διάτμησης </a:t>
            </a:r>
            <a:r>
              <a:rPr lang="en-US" sz="3200" b="0" dirty="0" smtClean="0">
                <a:solidFill>
                  <a:srgbClr val="004B82"/>
                </a:solidFill>
              </a:rPr>
              <a:t>(2</a:t>
            </a:r>
            <a:r>
              <a:rPr lang="el-GR" sz="3200" b="0" dirty="0" smtClean="0">
                <a:solidFill>
                  <a:srgbClr val="004B82"/>
                </a:solidFill>
              </a:rPr>
              <a:t> από 2</a:t>
            </a:r>
            <a:r>
              <a:rPr lang="en-US" sz="3200" b="0" dirty="0" smtClean="0">
                <a:solidFill>
                  <a:srgbClr val="004B82"/>
                </a:solidFill>
              </a:rPr>
              <a:t>)</a:t>
            </a:r>
            <a:endParaRPr lang="el-GR" sz="3200" b="0" dirty="0" smtClean="0">
              <a:solidFill>
                <a:srgbClr val="004B82"/>
              </a:solidFill>
            </a:endParaRPr>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1" r="4139"/>
          <a:stretch/>
        </p:blipFill>
        <p:spPr bwMode="auto">
          <a:xfrm>
            <a:off x="4507061" y="1412776"/>
            <a:ext cx="3713018" cy="2389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 TextBox"/>
          <p:cNvSpPr txBox="1"/>
          <p:nvPr/>
        </p:nvSpPr>
        <p:spPr>
          <a:xfrm>
            <a:off x="4483753" y="3949025"/>
            <a:ext cx="4357464"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l-GR" sz="2000" dirty="0">
                <a:solidFill>
                  <a:prstClr val="black"/>
                </a:solidFill>
              </a:rPr>
              <a:t>Α) πραγματική κατανομή ορθών τάσεων</a:t>
            </a:r>
          </a:p>
        </p:txBody>
      </p:sp>
      <p:pic>
        <p:nvPicPr>
          <p:cNvPr id="1126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26" r="8071"/>
          <a:stretch/>
        </p:blipFill>
        <p:spPr bwMode="auto">
          <a:xfrm>
            <a:off x="484909" y="3038654"/>
            <a:ext cx="3523528" cy="2620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 TextBox"/>
          <p:cNvSpPr txBox="1"/>
          <p:nvPr/>
        </p:nvSpPr>
        <p:spPr>
          <a:xfrm>
            <a:off x="242454" y="5659616"/>
            <a:ext cx="4008437"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l-GR" sz="2000" dirty="0">
                <a:solidFill>
                  <a:prstClr val="black"/>
                </a:solidFill>
              </a:rPr>
              <a:t>Β) ιδεατή κατανομή ορθών τάσεων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3594850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51520" y="116632"/>
            <a:ext cx="8680113" cy="908720"/>
          </a:xfrm>
        </p:spPr>
        <p:txBody>
          <a:bodyPr>
            <a:normAutofit fontScale="90000"/>
          </a:bodyPr>
          <a:lstStyle/>
          <a:p>
            <a:pPr eaLnBrk="1" hangingPunct="1">
              <a:defRPr/>
            </a:pPr>
            <a:r>
              <a:rPr lang="el-GR" sz="4400" dirty="0" smtClean="0">
                <a:solidFill>
                  <a:srgbClr val="004B82"/>
                </a:solidFill>
              </a:rPr>
              <a:t>Ισοδύναμο πλάτος λόγω υστέρησης</a:t>
            </a:r>
            <a:br>
              <a:rPr lang="el-GR" sz="4400" dirty="0" smtClean="0">
                <a:solidFill>
                  <a:srgbClr val="004B82"/>
                </a:solidFill>
              </a:rPr>
            </a:br>
            <a:r>
              <a:rPr lang="en-US" sz="3600" b="0" dirty="0" smtClean="0">
                <a:solidFill>
                  <a:srgbClr val="004B82"/>
                </a:solidFill>
              </a:rPr>
              <a:t>(1</a:t>
            </a:r>
            <a:r>
              <a:rPr lang="el-GR" sz="3600" b="0" dirty="0" smtClean="0">
                <a:solidFill>
                  <a:srgbClr val="004B82"/>
                </a:solidFill>
              </a:rPr>
              <a:t> από 3</a:t>
            </a:r>
            <a:r>
              <a:rPr lang="en-US" sz="3600" b="0" dirty="0" smtClean="0">
                <a:solidFill>
                  <a:srgbClr val="004B82"/>
                </a:solidFill>
              </a:rPr>
              <a:t>)</a:t>
            </a:r>
            <a:endParaRPr lang="el-GR" sz="3600" b="0" dirty="0" smtClean="0">
              <a:solidFill>
                <a:srgbClr val="004B82"/>
              </a:solidFill>
            </a:endParaRPr>
          </a:p>
        </p:txBody>
      </p:sp>
      <p:pic>
        <p:nvPicPr>
          <p:cNvPr id="8197" name="Picture 5"/>
          <p:cNvPicPr>
            <a:picLocks noChangeAspect="1" noChangeArrowheads="1"/>
          </p:cNvPicPr>
          <p:nvPr/>
        </p:nvPicPr>
        <p:blipFill rotWithShape="1">
          <a:blip r:embed="rId4" cstate="print">
            <a:lum bright="-46000" contrast="64000"/>
            <a:extLst>
              <a:ext uri="{28A0092B-C50C-407E-A947-70E740481C1C}">
                <a14:useLocalDpi xmlns:a14="http://schemas.microsoft.com/office/drawing/2010/main" val="0"/>
              </a:ext>
            </a:extLst>
          </a:blip>
          <a:srcRect b="6265"/>
          <a:stretch/>
        </p:blipFill>
        <p:spPr bwMode="auto">
          <a:xfrm>
            <a:off x="1306163" y="1052736"/>
            <a:ext cx="6553200" cy="182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397233" y="3394695"/>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sz="2400" dirty="0">
                <a:solidFill>
                  <a:prstClr val="black"/>
                </a:solidFill>
                <a:latin typeface="Calibri"/>
              </a:rPr>
              <a:t>Το πλάτος του ελάσματος το οποίο όταν χρησιμοποιηθεί στον υπολογισμό της ροπής αδράνειας δίνει τη σωστή τάση στο σημείο τομής της φλάντζας με το κατακόρυφο έλασμα, σύμφωνα με την απλή θεωρία της κάμψης, ονομάζεται ισοδύναμο πλάτος </a:t>
            </a:r>
            <a:r>
              <a:rPr lang="en-US" sz="2400" dirty="0">
                <a:solidFill>
                  <a:prstClr val="black"/>
                </a:solidFill>
                <a:latin typeface="Calibri"/>
              </a:rPr>
              <a:t>b</a:t>
            </a:r>
            <a:r>
              <a:rPr lang="en-US" sz="2400" baseline="-25000" dirty="0">
                <a:solidFill>
                  <a:prstClr val="black"/>
                </a:solidFill>
                <a:latin typeface="Calibri"/>
              </a:rPr>
              <a:t>e</a:t>
            </a:r>
            <a:r>
              <a:rPr lang="el-GR" sz="2400" dirty="0">
                <a:solidFill>
                  <a:prstClr val="black"/>
                </a:solidFill>
                <a:latin typeface="Calibri"/>
              </a:rPr>
              <a:t>. </a:t>
            </a:r>
          </a:p>
        </p:txBody>
      </p:sp>
      <p:graphicFrame>
        <p:nvGraphicFramePr>
          <p:cNvPr id="8194" name="Object 5"/>
          <p:cNvGraphicFramePr>
            <a:graphicFrameLocks noChangeAspect="1"/>
          </p:cNvGraphicFramePr>
          <p:nvPr>
            <p:extLst>
              <p:ext uri="{D42A27DB-BD31-4B8C-83A1-F6EECF244321}">
                <p14:modId xmlns:p14="http://schemas.microsoft.com/office/powerpoint/2010/main" val="4106382523"/>
              </p:ext>
            </p:extLst>
          </p:nvPr>
        </p:nvGraphicFramePr>
        <p:xfrm>
          <a:off x="3238500" y="5122887"/>
          <a:ext cx="2667000" cy="1114425"/>
        </p:xfrm>
        <a:graphic>
          <a:graphicData uri="http://schemas.openxmlformats.org/presentationml/2006/ole">
            <mc:AlternateContent xmlns:mc="http://schemas.openxmlformats.org/markup-compatibility/2006">
              <mc:Choice xmlns:v="urn:schemas-microsoft-com:vml" Requires="v">
                <p:oleObj spid="_x0000_s8205" name="Εξίσωση" r:id="rId5" imgW="1155700" imgH="482600" progId="Equation.3">
                  <p:embed/>
                </p:oleObj>
              </mc:Choice>
              <mc:Fallback>
                <p:oleObj name="Εξίσωση" r:id="rId5" imgW="11557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5122887"/>
                        <a:ext cx="2667000"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
        <p:nvSpPr>
          <p:cNvPr id="7" name="Ορθογώνιο 6"/>
          <p:cNvSpPr/>
          <p:nvPr/>
        </p:nvSpPr>
        <p:spPr>
          <a:xfrm>
            <a:off x="2072145" y="2881536"/>
            <a:ext cx="5184576" cy="461665"/>
          </a:xfrm>
          <a:prstGeom prst="rect">
            <a:avLst/>
          </a:prstGeom>
        </p:spPr>
        <p:txBody>
          <a:bodyPr wrap="square">
            <a:spAutoFit/>
          </a:bodyPr>
          <a:lstStyle/>
          <a:p>
            <a:r>
              <a:rPr lang="en-US" sz="1200" dirty="0">
                <a:latin typeface="+mn-lt"/>
              </a:rPr>
              <a:t>Hughes, Owen F. Paik, </a:t>
            </a:r>
            <a:r>
              <a:rPr lang="en-US" sz="1200" dirty="0" err="1">
                <a:latin typeface="+mn-lt"/>
              </a:rPr>
              <a:t>Jeom</a:t>
            </a:r>
            <a:r>
              <a:rPr lang="en-US" sz="1200" dirty="0">
                <a:latin typeface="+mn-lt"/>
              </a:rPr>
              <a:t> </a:t>
            </a:r>
            <a:r>
              <a:rPr lang="en-US" sz="1200" dirty="0" err="1">
                <a:latin typeface="+mn-lt"/>
              </a:rPr>
              <a:t>Kee</a:t>
            </a:r>
            <a:r>
              <a:rPr lang="en-US" sz="1200" dirty="0">
                <a:latin typeface="+mn-lt"/>
              </a:rPr>
              <a:t> (2010). Ship Structural Analysis and Design. Society of Naval Architects and Marine Engineers (SNAME)</a:t>
            </a:r>
          </a:p>
        </p:txBody>
      </p:sp>
    </p:spTree>
    <p:extLst>
      <p:ext uri="{BB962C8B-B14F-4D97-AF65-F5344CB8AC3E}">
        <p14:creationId xmlns:p14="http://schemas.microsoft.com/office/powerpoint/2010/main" val="2646640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52000" y="116631"/>
            <a:ext cx="8679600" cy="907200"/>
          </a:xfrm>
        </p:spPr>
        <p:txBody>
          <a:bodyPr>
            <a:normAutofit fontScale="90000"/>
          </a:bodyPr>
          <a:lstStyle/>
          <a:p>
            <a:pPr eaLnBrk="1" hangingPunct="1">
              <a:defRPr/>
            </a:pPr>
            <a:r>
              <a:rPr lang="el-GR" sz="4400" dirty="0" smtClean="0">
                <a:solidFill>
                  <a:srgbClr val="004B82"/>
                </a:solidFill>
              </a:rPr>
              <a:t>Ισοδύναμο πλάτος λόγω υστέρησης</a:t>
            </a:r>
            <a:r>
              <a:rPr lang="el-GR" dirty="0" smtClean="0">
                <a:solidFill>
                  <a:srgbClr val="004B82"/>
                </a:solidFill>
              </a:rPr>
              <a:t/>
            </a:r>
            <a:br>
              <a:rPr lang="el-GR" dirty="0" smtClean="0">
                <a:solidFill>
                  <a:srgbClr val="004B82"/>
                </a:solidFill>
              </a:rPr>
            </a:br>
            <a:r>
              <a:rPr lang="en-US" sz="3600" b="0" dirty="0" smtClean="0">
                <a:solidFill>
                  <a:srgbClr val="004B82"/>
                </a:solidFill>
              </a:rPr>
              <a:t>(2</a:t>
            </a:r>
            <a:r>
              <a:rPr lang="el-GR" sz="3600" b="0" dirty="0" smtClean="0">
                <a:solidFill>
                  <a:srgbClr val="004B82"/>
                </a:solidFill>
              </a:rPr>
              <a:t> από 3</a:t>
            </a:r>
            <a:r>
              <a:rPr lang="en-US" sz="3600" b="0" dirty="0" smtClean="0">
                <a:solidFill>
                  <a:srgbClr val="004B82"/>
                </a:solidFill>
              </a:rPr>
              <a:t>)</a:t>
            </a:r>
            <a:endParaRPr lang="el-GR" sz="3600" b="0" dirty="0" smtClean="0">
              <a:solidFill>
                <a:srgbClr val="004B82"/>
              </a:solidFill>
            </a:endParaRPr>
          </a:p>
        </p:txBody>
      </p:sp>
      <p:sp>
        <p:nvSpPr>
          <p:cNvPr id="23555" name="Text Box 3"/>
          <p:cNvSpPr txBox="1">
            <a:spLocks noChangeArrowheads="1"/>
          </p:cNvSpPr>
          <p:nvPr/>
        </p:nvSpPr>
        <p:spPr bwMode="auto">
          <a:xfrm>
            <a:off x="381000" y="1143000"/>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sz="2400" dirty="0">
                <a:solidFill>
                  <a:prstClr val="black"/>
                </a:solidFill>
                <a:latin typeface="Calibri"/>
              </a:rPr>
              <a:t>Το ισοδύναμο πλάτος υπολογίζεται από διαγράμματα (</a:t>
            </a:r>
            <a:r>
              <a:rPr lang="en-US" sz="2400" dirty="0" err="1">
                <a:solidFill>
                  <a:prstClr val="black"/>
                </a:solidFill>
                <a:latin typeface="Calibri"/>
              </a:rPr>
              <a:t>Schade</a:t>
            </a:r>
            <a:r>
              <a:rPr lang="en-US" sz="2400" dirty="0">
                <a:solidFill>
                  <a:prstClr val="black"/>
                </a:solidFill>
                <a:latin typeface="Calibri"/>
              </a:rPr>
              <a:t>, 1951) (Hughes 1983). </a:t>
            </a:r>
            <a:r>
              <a:rPr lang="el-GR" sz="2400" dirty="0">
                <a:solidFill>
                  <a:prstClr val="black"/>
                </a:solidFill>
                <a:latin typeface="Calibri"/>
              </a:rPr>
              <a:t> </a:t>
            </a:r>
            <a:endParaRPr lang="en-US" sz="2400" dirty="0">
              <a:solidFill>
                <a:prstClr val="black"/>
              </a:solidFill>
              <a:latin typeface="Calibri"/>
            </a:endParaRPr>
          </a:p>
          <a:p>
            <a:pPr eaLnBrk="1" hangingPunct="1">
              <a:spcBef>
                <a:spcPct val="50000"/>
              </a:spcBef>
            </a:pPr>
            <a:r>
              <a:rPr lang="el-GR" sz="2400" dirty="0">
                <a:solidFill>
                  <a:prstClr val="black"/>
                </a:solidFill>
                <a:latin typeface="Calibri"/>
              </a:rPr>
              <a:t>Τα διαγράμματα αυτά χρησιμοποιούν ως δεδομένα:</a:t>
            </a:r>
          </a:p>
          <a:p>
            <a:pPr marL="457200" indent="-457200" eaLnBrk="1" hangingPunct="1">
              <a:spcBef>
                <a:spcPct val="50000"/>
              </a:spcBef>
              <a:buFont typeface="+mj-lt"/>
              <a:buAutoNum type="alphaLcParenR"/>
            </a:pPr>
            <a:r>
              <a:rPr lang="el-GR" sz="2400" dirty="0" smtClean="0">
                <a:solidFill>
                  <a:prstClr val="black"/>
                </a:solidFill>
                <a:latin typeface="Calibri"/>
              </a:rPr>
              <a:t>Το </a:t>
            </a:r>
            <a:r>
              <a:rPr lang="el-GR" sz="2400" dirty="0">
                <a:solidFill>
                  <a:prstClr val="black"/>
                </a:solidFill>
                <a:latin typeface="Calibri"/>
              </a:rPr>
              <a:t>λόγο </a:t>
            </a:r>
            <a:r>
              <a:rPr lang="en-US" sz="2400" dirty="0">
                <a:solidFill>
                  <a:prstClr val="black"/>
                </a:solidFill>
                <a:latin typeface="Calibri"/>
              </a:rPr>
              <a:t>b/Lo </a:t>
            </a:r>
            <a:r>
              <a:rPr lang="el-GR" sz="2400" dirty="0">
                <a:solidFill>
                  <a:prstClr val="black"/>
                </a:solidFill>
                <a:latin typeface="Calibri"/>
              </a:rPr>
              <a:t>όπου </a:t>
            </a:r>
            <a:r>
              <a:rPr lang="en-US" sz="2400" dirty="0">
                <a:solidFill>
                  <a:prstClr val="black"/>
                </a:solidFill>
                <a:latin typeface="Calibri"/>
              </a:rPr>
              <a:t>b </a:t>
            </a:r>
            <a:r>
              <a:rPr lang="el-GR" sz="2400" dirty="0">
                <a:solidFill>
                  <a:prstClr val="black"/>
                </a:solidFill>
                <a:latin typeface="Calibri"/>
              </a:rPr>
              <a:t>το πλάτος της φλάντζας και </a:t>
            </a:r>
            <a:r>
              <a:rPr lang="en-US" sz="2400" dirty="0">
                <a:solidFill>
                  <a:prstClr val="black"/>
                </a:solidFill>
                <a:latin typeface="Calibri"/>
              </a:rPr>
              <a:t>Lo</a:t>
            </a:r>
            <a:r>
              <a:rPr lang="el-GR" sz="2400" dirty="0">
                <a:solidFill>
                  <a:prstClr val="black"/>
                </a:solidFill>
                <a:latin typeface="Calibri"/>
              </a:rPr>
              <a:t> η απόσταση μεταξύ των διαδοχικών σημείων μηδενισμού της καμπύλης των </a:t>
            </a:r>
            <a:r>
              <a:rPr lang="el-GR" sz="2400" dirty="0" err="1">
                <a:solidFill>
                  <a:prstClr val="black"/>
                </a:solidFill>
                <a:latin typeface="Calibri"/>
              </a:rPr>
              <a:t>καμπτικών</a:t>
            </a:r>
            <a:r>
              <a:rPr lang="el-GR" sz="2400" dirty="0">
                <a:solidFill>
                  <a:prstClr val="black"/>
                </a:solidFill>
                <a:latin typeface="Calibri"/>
              </a:rPr>
              <a:t> ροπών</a:t>
            </a:r>
            <a:r>
              <a:rPr lang="el-GR" sz="2400" dirty="0" smtClean="0">
                <a:solidFill>
                  <a:prstClr val="black"/>
                </a:solidFill>
                <a:latin typeface="Calibri"/>
              </a:rPr>
              <a:t>.</a:t>
            </a:r>
            <a:endParaRPr lang="el-GR" sz="2400" dirty="0">
              <a:solidFill>
                <a:prstClr val="black"/>
              </a:solidFill>
              <a:latin typeface="Calibri"/>
            </a:endParaRPr>
          </a:p>
          <a:p>
            <a:pPr marL="457200" indent="-457200" eaLnBrk="1" hangingPunct="1">
              <a:spcBef>
                <a:spcPct val="50000"/>
              </a:spcBef>
              <a:buFont typeface="+mj-lt"/>
              <a:buAutoNum type="alphaLcParenR"/>
            </a:pPr>
            <a:r>
              <a:rPr lang="el-GR" sz="2400" dirty="0" smtClean="0">
                <a:solidFill>
                  <a:prstClr val="black"/>
                </a:solidFill>
                <a:latin typeface="Calibri"/>
              </a:rPr>
              <a:t>Συντελεστές </a:t>
            </a:r>
            <a:r>
              <a:rPr lang="el-GR" sz="2400" dirty="0">
                <a:solidFill>
                  <a:prstClr val="black"/>
                </a:solidFill>
                <a:latin typeface="Calibri"/>
              </a:rPr>
              <a:t>σχήματος που εξαρτώνται από τη γεωμετρία του δοκαριού ή του ενισχυμένου </a:t>
            </a:r>
            <a:r>
              <a:rPr lang="el-GR" sz="2400" dirty="0" smtClean="0">
                <a:solidFill>
                  <a:prstClr val="black"/>
                </a:solidFill>
                <a:latin typeface="Calibri"/>
              </a:rPr>
              <a:t>ελάσματος.</a:t>
            </a:r>
            <a:endParaRPr lang="el-GR" sz="2400" dirty="0">
              <a:solidFill>
                <a:prstClr val="black"/>
              </a:solidFill>
              <a:latin typeface="Calibri"/>
            </a:endParaRPr>
          </a:p>
          <a:p>
            <a:pPr eaLnBrk="1" hangingPunct="1">
              <a:spcBef>
                <a:spcPct val="50000"/>
              </a:spcBef>
            </a:pPr>
            <a:r>
              <a:rPr lang="el-GR" sz="2400" dirty="0">
                <a:solidFill>
                  <a:prstClr val="black"/>
                </a:solidFill>
                <a:latin typeface="Calibri"/>
              </a:rPr>
              <a:t>Από τα διαγράμματα προκύπτει ο λόγος </a:t>
            </a:r>
            <a:r>
              <a:rPr lang="en-US" sz="2400" dirty="0">
                <a:solidFill>
                  <a:prstClr val="black"/>
                </a:solidFill>
                <a:latin typeface="Calibri"/>
              </a:rPr>
              <a:t>b</a:t>
            </a:r>
            <a:r>
              <a:rPr lang="en-US" sz="2400" baseline="-25000" dirty="0">
                <a:solidFill>
                  <a:prstClr val="black"/>
                </a:solidFill>
                <a:latin typeface="Calibri"/>
              </a:rPr>
              <a:t>e</a:t>
            </a:r>
            <a:r>
              <a:rPr lang="en-US" sz="2400" dirty="0">
                <a:solidFill>
                  <a:prstClr val="black"/>
                </a:solidFill>
                <a:latin typeface="Calibri"/>
              </a:rPr>
              <a:t>/b.</a:t>
            </a:r>
            <a:endParaRPr lang="el-GR" sz="24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638792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52000" y="116632"/>
            <a:ext cx="8679600" cy="907200"/>
          </a:xfrm>
        </p:spPr>
        <p:txBody>
          <a:bodyPr>
            <a:normAutofit fontScale="90000"/>
          </a:bodyPr>
          <a:lstStyle/>
          <a:p>
            <a:pPr eaLnBrk="1" hangingPunct="1">
              <a:defRPr/>
            </a:pPr>
            <a:r>
              <a:rPr lang="el-GR" sz="4400" dirty="0" smtClean="0">
                <a:solidFill>
                  <a:srgbClr val="004B82"/>
                </a:solidFill>
              </a:rPr>
              <a:t>Ισοδύναμο πλάτος λόγω υστέρησης</a:t>
            </a:r>
            <a:r>
              <a:rPr lang="el-GR" dirty="0" smtClean="0">
                <a:solidFill>
                  <a:srgbClr val="004B82"/>
                </a:solidFill>
              </a:rPr>
              <a:t/>
            </a:r>
            <a:br>
              <a:rPr lang="el-GR" dirty="0" smtClean="0">
                <a:solidFill>
                  <a:srgbClr val="004B82"/>
                </a:solidFill>
              </a:rPr>
            </a:br>
            <a:r>
              <a:rPr lang="en-US" sz="3600" b="0" dirty="0" smtClean="0">
                <a:solidFill>
                  <a:srgbClr val="004B82"/>
                </a:solidFill>
              </a:rPr>
              <a:t>(3</a:t>
            </a:r>
            <a:r>
              <a:rPr lang="el-GR" sz="3600" b="0" dirty="0" smtClean="0">
                <a:solidFill>
                  <a:srgbClr val="004B82"/>
                </a:solidFill>
              </a:rPr>
              <a:t> από 3</a:t>
            </a:r>
            <a:r>
              <a:rPr lang="en-US" sz="3600" b="0" dirty="0" smtClean="0">
                <a:solidFill>
                  <a:srgbClr val="004B82"/>
                </a:solidFill>
              </a:rPr>
              <a:t>)</a:t>
            </a:r>
            <a:endParaRPr lang="el-GR" sz="3600" b="0" dirty="0" smtClean="0">
              <a:solidFill>
                <a:srgbClr val="004B82"/>
              </a:solidFill>
            </a:endParaRPr>
          </a:p>
        </p:txBody>
      </p:sp>
      <p:pic>
        <p:nvPicPr>
          <p:cNvPr id="24579" name="Picture 4"/>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533400" y="1196752"/>
            <a:ext cx="81534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6" name="Ορθογώνιο 5"/>
          <p:cNvSpPr/>
          <p:nvPr/>
        </p:nvSpPr>
        <p:spPr>
          <a:xfrm>
            <a:off x="2017812" y="6392654"/>
            <a:ext cx="5184576" cy="461665"/>
          </a:xfrm>
          <a:prstGeom prst="rect">
            <a:avLst/>
          </a:prstGeom>
        </p:spPr>
        <p:txBody>
          <a:bodyPr wrap="square">
            <a:spAutoFit/>
          </a:bodyPr>
          <a:lstStyle/>
          <a:p>
            <a:r>
              <a:rPr lang="en-US" sz="1200" dirty="0">
                <a:latin typeface="+mn-lt"/>
              </a:rPr>
              <a:t>Hughes, Owen F. Paik, </a:t>
            </a:r>
            <a:r>
              <a:rPr lang="en-US" sz="1200" dirty="0" err="1">
                <a:latin typeface="+mn-lt"/>
              </a:rPr>
              <a:t>Jeom</a:t>
            </a:r>
            <a:r>
              <a:rPr lang="en-US" sz="1200" dirty="0">
                <a:latin typeface="+mn-lt"/>
              </a:rPr>
              <a:t> </a:t>
            </a:r>
            <a:r>
              <a:rPr lang="en-US" sz="1200" dirty="0" err="1">
                <a:latin typeface="+mn-lt"/>
              </a:rPr>
              <a:t>Kee</a:t>
            </a:r>
            <a:r>
              <a:rPr lang="en-US" sz="1200" dirty="0">
                <a:latin typeface="+mn-lt"/>
              </a:rPr>
              <a:t> (2010). Ship Structural Analysis and Design. Society of Naval Architects and Marine Engineers (SNAME)</a:t>
            </a:r>
          </a:p>
        </p:txBody>
      </p:sp>
    </p:spTree>
    <p:extLst>
      <p:ext uri="{BB962C8B-B14F-4D97-AF65-F5344CB8AC3E}">
        <p14:creationId xmlns:p14="http://schemas.microsoft.com/office/powerpoint/2010/main" val="34813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eaLnBrk="1" hangingPunct="1">
              <a:defRPr/>
            </a:pPr>
            <a:r>
              <a:rPr lang="el-GR" dirty="0" smtClean="0">
                <a:solidFill>
                  <a:srgbClr val="004B82"/>
                </a:solidFill>
              </a:rPr>
              <a:t>Κέντρο διάτμησης </a:t>
            </a:r>
            <a:r>
              <a:rPr lang="en-US" sz="3200" b="0" dirty="0" smtClean="0">
                <a:solidFill>
                  <a:srgbClr val="004B82"/>
                </a:solidFill>
              </a:rPr>
              <a:t>(1</a:t>
            </a:r>
            <a:r>
              <a:rPr lang="el-GR" sz="3200" b="0" dirty="0" smtClean="0">
                <a:solidFill>
                  <a:srgbClr val="004B82"/>
                </a:solidFill>
              </a:rPr>
              <a:t> από 2</a:t>
            </a:r>
            <a:r>
              <a:rPr lang="en-US" sz="3200" b="0" dirty="0" smtClean="0">
                <a:solidFill>
                  <a:srgbClr val="004B82"/>
                </a:solidFill>
              </a:rPr>
              <a:t>)</a:t>
            </a:r>
            <a:endParaRPr lang="el-GR" sz="3200" b="0" dirty="0" smtClean="0">
              <a:solidFill>
                <a:srgbClr val="004B82"/>
              </a:solidFill>
            </a:endParaRPr>
          </a:p>
        </p:txBody>
      </p:sp>
      <p:sp>
        <p:nvSpPr>
          <p:cNvPr id="25603" name="3 - Ορθογώνιο"/>
          <p:cNvSpPr>
            <a:spLocks noChangeArrowheads="1"/>
          </p:cNvSpPr>
          <p:nvPr/>
        </p:nvSpPr>
        <p:spPr bwMode="auto">
          <a:xfrm>
            <a:off x="539552" y="1066800"/>
            <a:ext cx="829964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l-GR" sz="2400" dirty="0">
                <a:solidFill>
                  <a:prstClr val="black"/>
                </a:solidFill>
                <a:latin typeface="Calibri"/>
              </a:rPr>
              <a:t>Ως </a:t>
            </a:r>
            <a:r>
              <a:rPr lang="el-GR" sz="2400" b="1" dirty="0">
                <a:solidFill>
                  <a:prstClr val="black"/>
                </a:solidFill>
                <a:latin typeface="Calibri"/>
              </a:rPr>
              <a:t>κέντρο διάτμησης </a:t>
            </a:r>
            <a:r>
              <a:rPr lang="el-GR" sz="2400" dirty="0">
                <a:solidFill>
                  <a:prstClr val="black"/>
                </a:solidFill>
                <a:latin typeface="Calibri"/>
              </a:rPr>
              <a:t>μιας διατομής ορίζεται εκείνο το σημείο ως προς το οποίο η ροπή στρέψης η οποία οφείλεται στην τέμνουσα δύναμη </a:t>
            </a:r>
            <a:r>
              <a:rPr lang="en-US" sz="2400" dirty="0">
                <a:solidFill>
                  <a:prstClr val="black"/>
                </a:solidFill>
                <a:latin typeface="Calibri"/>
              </a:rPr>
              <a:t>Q </a:t>
            </a:r>
            <a:r>
              <a:rPr lang="el-GR" sz="2400" dirty="0">
                <a:solidFill>
                  <a:prstClr val="black"/>
                </a:solidFill>
                <a:latin typeface="Calibri"/>
              </a:rPr>
              <a:t>εξισορροπείται από τη ροπή της δύναμης που προκύπτει ως συνισταμένη των </a:t>
            </a:r>
            <a:r>
              <a:rPr lang="el-GR" sz="2400" dirty="0" err="1">
                <a:solidFill>
                  <a:prstClr val="black"/>
                </a:solidFill>
                <a:latin typeface="Calibri"/>
              </a:rPr>
              <a:t>διατμητικών</a:t>
            </a:r>
            <a:r>
              <a:rPr lang="el-GR" sz="2400" dirty="0">
                <a:solidFill>
                  <a:prstClr val="black"/>
                </a:solidFill>
                <a:latin typeface="Calibri"/>
              </a:rPr>
              <a:t> τάσεων που αναπτύσσονται στη διατομή λόγω της </a:t>
            </a:r>
            <a:r>
              <a:rPr lang="en-US" sz="2400" dirty="0">
                <a:solidFill>
                  <a:prstClr val="black"/>
                </a:solidFill>
                <a:latin typeface="Calibri"/>
              </a:rPr>
              <a:t>Q. </a:t>
            </a:r>
            <a:r>
              <a:rPr lang="el-GR" sz="2400" dirty="0">
                <a:solidFill>
                  <a:prstClr val="black"/>
                </a:solidFill>
                <a:latin typeface="Calibri"/>
              </a:rPr>
              <a:t>Με άλλα λόγια, είναι εκείνο το σημείο στο οποίο αν ασκηθεί η τέμνουσα δύναμη </a:t>
            </a:r>
            <a:r>
              <a:rPr lang="en-US" sz="2400" dirty="0">
                <a:solidFill>
                  <a:prstClr val="black"/>
                </a:solidFill>
                <a:latin typeface="Calibri"/>
              </a:rPr>
              <a:t>Q </a:t>
            </a:r>
            <a:r>
              <a:rPr lang="el-GR" sz="2400" dirty="0">
                <a:solidFill>
                  <a:prstClr val="black"/>
                </a:solidFill>
                <a:latin typeface="Calibri"/>
              </a:rPr>
              <a:t>δεν προκαλεί </a:t>
            </a:r>
            <a:r>
              <a:rPr lang="el-GR" sz="2400" dirty="0" err="1">
                <a:solidFill>
                  <a:prstClr val="black"/>
                </a:solidFill>
                <a:latin typeface="Calibri"/>
              </a:rPr>
              <a:t>στρεπτική</a:t>
            </a:r>
            <a:r>
              <a:rPr lang="el-GR" sz="2400" dirty="0">
                <a:solidFill>
                  <a:prstClr val="black"/>
                </a:solidFill>
                <a:latin typeface="Calibri"/>
              </a:rPr>
              <a:t> ροπή στη διατομή.</a:t>
            </a:r>
          </a:p>
          <a:p>
            <a:pPr algn="just"/>
            <a:r>
              <a:rPr lang="el-GR" sz="2400" dirty="0">
                <a:solidFill>
                  <a:prstClr val="black"/>
                </a:solidFill>
                <a:latin typeface="Calibri"/>
              </a:rPr>
              <a:t> </a:t>
            </a:r>
            <a:r>
              <a:rPr lang="en-US" sz="2400" dirty="0">
                <a:solidFill>
                  <a:prstClr val="black"/>
                </a:solidFill>
                <a:latin typeface="Calibri"/>
              </a:rPr>
              <a:t/>
            </a:r>
            <a:br>
              <a:rPr lang="en-US" sz="2400" dirty="0">
                <a:solidFill>
                  <a:prstClr val="black"/>
                </a:solidFill>
                <a:latin typeface="Calibri"/>
              </a:rPr>
            </a:br>
            <a:endParaRPr lang="el-GR" sz="2400" dirty="0">
              <a:solidFill>
                <a:prstClr val="black"/>
              </a:solidFill>
              <a:latin typeface="Calibri"/>
            </a:endParaRPr>
          </a:p>
        </p:txBody>
      </p:sp>
      <p:pic>
        <p:nvPicPr>
          <p:cNvPr id="25604" name="Picture 2" descr="http://4.bp.blogspot.com/_Za74kaAF7xk/TLw2HrQrhqI/AAAAAAAAAHY/XQyEsG9SlGk/s1600/img__ssb1_0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645025"/>
            <a:ext cx="5780112" cy="322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031534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eaLnBrk="1" hangingPunct="1">
              <a:defRPr/>
            </a:pPr>
            <a:r>
              <a:rPr lang="el-GR" dirty="0" smtClean="0">
                <a:solidFill>
                  <a:srgbClr val="004B82"/>
                </a:solidFill>
              </a:rPr>
              <a:t>Κέντρο διάτμησης </a:t>
            </a:r>
            <a:r>
              <a:rPr lang="en-US" sz="3200" b="0" dirty="0" smtClean="0">
                <a:solidFill>
                  <a:srgbClr val="004B82"/>
                </a:solidFill>
              </a:rPr>
              <a:t>(2</a:t>
            </a:r>
            <a:r>
              <a:rPr lang="el-GR" sz="3200" b="0" dirty="0" smtClean="0">
                <a:solidFill>
                  <a:srgbClr val="004B82"/>
                </a:solidFill>
              </a:rPr>
              <a:t> από 2</a:t>
            </a:r>
            <a:r>
              <a:rPr lang="en-US" sz="3200" b="0" dirty="0" smtClean="0">
                <a:solidFill>
                  <a:srgbClr val="004B82"/>
                </a:solidFill>
              </a:rPr>
              <a:t>)</a:t>
            </a:r>
            <a:endParaRPr lang="el-GR" sz="3200" b="0" dirty="0" smtClean="0">
              <a:solidFill>
                <a:srgbClr val="004B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26627" name="3 - Ορθογώνιο"/>
          <p:cNvSpPr>
            <a:spLocks noChangeArrowheads="1"/>
          </p:cNvSpPr>
          <p:nvPr/>
        </p:nvSpPr>
        <p:spPr bwMode="auto">
          <a:xfrm>
            <a:off x="323528" y="1066800"/>
            <a:ext cx="612068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360000">
              <a:lnSpc>
                <a:spcPct val="150000"/>
              </a:lnSpc>
              <a:buClr>
                <a:srgbClr val="004B82"/>
              </a:buClr>
              <a:buFont typeface="Wingdings" pitchFamily="2" charset="2"/>
              <a:buChar char="Ø"/>
            </a:pPr>
            <a:r>
              <a:rPr lang="el-GR" sz="2400" dirty="0">
                <a:solidFill>
                  <a:prstClr val="black"/>
                </a:solidFill>
                <a:latin typeface="Calibri"/>
              </a:rPr>
              <a:t>Στην περίπτωση διατομών με δύο άξονες συμμετρίας , το κέντρο διάτμησης </a:t>
            </a:r>
            <a:r>
              <a:rPr lang="el-GR" sz="2400" b="1" dirty="0">
                <a:solidFill>
                  <a:prstClr val="black"/>
                </a:solidFill>
                <a:latin typeface="Calibri"/>
              </a:rPr>
              <a:t>ταυτίζεται με το κέντρο επιφανείας</a:t>
            </a:r>
            <a:r>
              <a:rPr lang="el-GR" sz="2400" dirty="0">
                <a:solidFill>
                  <a:prstClr val="black"/>
                </a:solidFill>
                <a:latin typeface="Calibri"/>
              </a:rPr>
              <a:t> της διατομής.</a:t>
            </a:r>
          </a:p>
          <a:p>
            <a:pPr indent="-360000">
              <a:lnSpc>
                <a:spcPct val="150000"/>
              </a:lnSpc>
              <a:buClr>
                <a:srgbClr val="004B82"/>
              </a:buClr>
              <a:buFont typeface="Wingdings" pitchFamily="2" charset="2"/>
              <a:buChar char="Ø"/>
            </a:pPr>
            <a:endParaRPr lang="el-GR" sz="2400" dirty="0">
              <a:solidFill>
                <a:prstClr val="black"/>
              </a:solidFill>
              <a:latin typeface="Calibri"/>
            </a:endParaRPr>
          </a:p>
          <a:p>
            <a:pPr indent="-360000">
              <a:lnSpc>
                <a:spcPct val="150000"/>
              </a:lnSpc>
              <a:buClr>
                <a:srgbClr val="004B82"/>
              </a:buClr>
              <a:buFont typeface="Wingdings" pitchFamily="2" charset="2"/>
              <a:buChar char="Ø"/>
            </a:pPr>
            <a:r>
              <a:rPr lang="el-GR" sz="2400" dirty="0">
                <a:solidFill>
                  <a:prstClr val="black"/>
                </a:solidFill>
                <a:latin typeface="Calibri"/>
              </a:rPr>
              <a:t>Στην περίπτωση διατομών με έναν άξονα συμμετρίας, το κέντρο διάτμησης δεν ταυτίζεται με το κέντρο επιφανείας της διατομής αλλά </a:t>
            </a:r>
            <a:r>
              <a:rPr lang="el-GR" sz="2400" b="1" dirty="0">
                <a:solidFill>
                  <a:prstClr val="black"/>
                </a:solidFill>
                <a:latin typeface="Calibri"/>
              </a:rPr>
              <a:t>βρίσκεται πάνω στον άξονα συμμετρίας</a:t>
            </a:r>
            <a:r>
              <a:rPr lang="el-GR" sz="2400" b="1" dirty="0" smtClean="0">
                <a:solidFill>
                  <a:prstClr val="black"/>
                </a:solidFill>
                <a:latin typeface="Calibri"/>
              </a:rPr>
              <a:t>.</a:t>
            </a:r>
            <a:endParaRPr lang="el-GR" sz="2400" b="1" dirty="0">
              <a:solidFill>
                <a:prstClr val="black"/>
              </a:solidFill>
              <a:latin typeface="Calibri"/>
            </a:endParaRPr>
          </a:p>
        </p:txBody>
      </p:sp>
      <p:pic>
        <p:nvPicPr>
          <p:cNvPr id="26628" name="Picture 2" descr="http://www.strand7.com/News.St7/didyouknow%20images/0003%20-%20Shear%20Centres%20of%20Bea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628800"/>
            <a:ext cx="2286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439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Αλέξανδρος </a:t>
            </a:r>
            <a:r>
              <a:rPr lang="el-GR" sz="2000" dirty="0" err="1" smtClean="0"/>
              <a:t>Θεοδουλίδης</a:t>
            </a:r>
            <a:r>
              <a:rPr lang="el-GR" sz="2000" dirty="0" smtClean="0"/>
              <a:t> 2014. </a:t>
            </a:r>
            <a:r>
              <a:rPr lang="el-GR" sz="2000" dirty="0"/>
              <a:t>Αλέξανδρος </a:t>
            </a:r>
            <a:r>
              <a:rPr lang="el-GR" sz="2000" dirty="0" err="1"/>
              <a:t>Θεοδουλίδης</a:t>
            </a:r>
            <a:r>
              <a:rPr lang="el-GR" sz="2000" dirty="0"/>
              <a:t>. </a:t>
            </a:r>
            <a:r>
              <a:rPr lang="el-GR" sz="2000" dirty="0"/>
              <a:t>«Αντοχή πλοίου Ι (Θ). </a:t>
            </a:r>
            <a:r>
              <a:rPr lang="el-GR" sz="2000" dirty="0" smtClean="0"/>
              <a:t>Ενότητα </a:t>
            </a:r>
            <a:r>
              <a:rPr lang="en-US" sz="2000" dirty="0" smtClean="0"/>
              <a:t>4:</a:t>
            </a:r>
            <a:r>
              <a:rPr lang="el-GR" sz="2000" dirty="0"/>
              <a:t> Υπολογισμός </a:t>
            </a:r>
            <a:r>
              <a:rPr lang="el-GR" sz="2000" dirty="0" err="1"/>
              <a:t>διατμητικών</a:t>
            </a:r>
            <a:r>
              <a:rPr lang="el-GR" sz="2000" dirty="0"/>
              <a:t> τάσεων».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420214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23"/>
          <p:cNvPicPr>
            <a:picLocks noChangeAspect="1" noChangeArrowheads="1"/>
          </p:cNvPicPr>
          <p:nvPr/>
        </p:nvPicPr>
        <p:blipFill rotWithShape="1">
          <a:blip r:embed="rId4" cstate="print">
            <a:lum bright="-20000" contrast="40000"/>
            <a:extLst>
              <a:ext uri="{28A0092B-C50C-407E-A947-70E740481C1C}">
                <a14:useLocalDpi xmlns:a14="http://schemas.microsoft.com/office/drawing/2010/main" val="0"/>
              </a:ext>
            </a:extLst>
          </a:blip>
          <a:srcRect b="6941"/>
          <a:stretch/>
        </p:blipFill>
        <p:spPr bwMode="auto">
          <a:xfrm>
            <a:off x="1092376" y="1157897"/>
            <a:ext cx="6629400" cy="22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title"/>
          </p:nvPr>
        </p:nvSpPr>
        <p:spPr/>
        <p:txBody>
          <a:bodyPr>
            <a:noAutofit/>
          </a:bodyPr>
          <a:lstStyle/>
          <a:p>
            <a:pPr>
              <a:defRPr/>
            </a:pPr>
            <a:r>
              <a:rPr lang="el-GR" sz="3600" dirty="0" smtClean="0">
                <a:solidFill>
                  <a:srgbClr val="004B82"/>
                </a:solidFill>
              </a:rPr>
              <a:t>Κατανομή </a:t>
            </a:r>
            <a:r>
              <a:rPr lang="el-GR" sz="3600" dirty="0" err="1" smtClean="0">
                <a:solidFill>
                  <a:srgbClr val="004B82"/>
                </a:solidFill>
              </a:rPr>
              <a:t>διατμητικών</a:t>
            </a:r>
            <a:r>
              <a:rPr lang="el-GR" sz="3600" dirty="0" smtClean="0">
                <a:solidFill>
                  <a:srgbClr val="004B82"/>
                </a:solidFill>
              </a:rPr>
              <a:t> τάσεων σε δοκό με </a:t>
            </a:r>
            <a:r>
              <a:rPr lang="el-GR" sz="3600" dirty="0" err="1" smtClean="0">
                <a:solidFill>
                  <a:srgbClr val="004B82"/>
                </a:solidFill>
              </a:rPr>
              <a:t>ορθ</a:t>
            </a:r>
            <a:r>
              <a:rPr lang="en-US" sz="3600" dirty="0" smtClean="0">
                <a:solidFill>
                  <a:srgbClr val="004B82"/>
                </a:solidFill>
              </a:rPr>
              <a:t>o</a:t>
            </a:r>
            <a:r>
              <a:rPr lang="el-GR" sz="3600" dirty="0" err="1" smtClean="0">
                <a:solidFill>
                  <a:srgbClr val="004B82"/>
                </a:solidFill>
              </a:rPr>
              <a:t>γωνική</a:t>
            </a:r>
            <a:r>
              <a:rPr lang="el-GR" sz="3600" dirty="0" smtClean="0">
                <a:solidFill>
                  <a:srgbClr val="004B82"/>
                </a:solidFill>
              </a:rPr>
              <a:t> συμπαγή </a:t>
            </a:r>
            <a:r>
              <a:rPr lang="el-GR" sz="3600" dirty="0">
                <a:solidFill>
                  <a:srgbClr val="004B82"/>
                </a:solidFill>
              </a:rPr>
              <a:t>διατομή </a:t>
            </a:r>
            <a:r>
              <a:rPr lang="el-GR" sz="2800" b="0" dirty="0">
                <a:solidFill>
                  <a:srgbClr val="004B82"/>
                </a:solidFill>
              </a:rPr>
              <a:t>(1 από </a:t>
            </a:r>
            <a:r>
              <a:rPr lang="el-GR" sz="2800" b="0" dirty="0" smtClean="0">
                <a:solidFill>
                  <a:srgbClr val="004B82"/>
                </a:solidFill>
              </a:rPr>
              <a:t>3)</a:t>
            </a:r>
          </a:p>
        </p:txBody>
      </p:sp>
      <p:sp>
        <p:nvSpPr>
          <p:cNvPr id="2" name="Θέση αριθμού διαφάνειας 1"/>
          <p:cNvSpPr>
            <a:spLocks noGrp="1"/>
          </p:cNvSpPr>
          <p:nvPr>
            <p:ph type="sldNum" sz="quarter" idx="12"/>
          </p:nvPr>
        </p:nvSpPr>
        <p:spPr/>
        <p:txBody>
          <a:bodyPr/>
          <a:lstStyle/>
          <a:p>
            <a:pPr>
              <a:defRPr/>
            </a:pPr>
            <a:fld id="{B46D4578-4252-4A92-B9DB-417070D54CA1}" type="slidenum">
              <a:rPr lang="el-GR" smtClean="0">
                <a:solidFill>
                  <a:prstClr val="black"/>
                </a:solidFill>
              </a:rPr>
              <a:pPr>
                <a:defRPr/>
              </a:pPr>
              <a:t>2</a:t>
            </a:fld>
            <a:endParaRPr lang="el-GR">
              <a:solidFill>
                <a:prstClr val="black"/>
              </a:solidFill>
            </a:endParaRPr>
          </a:p>
        </p:txBody>
      </p:sp>
      <p:graphicFrame>
        <p:nvGraphicFramePr>
          <p:cNvPr id="1026" name="Object 19"/>
          <p:cNvGraphicFramePr>
            <a:graphicFrameLocks noGrp="1" noChangeAspect="1"/>
          </p:cNvGraphicFramePr>
          <p:nvPr>
            <p:ph idx="4294967295"/>
            <p:extLst>
              <p:ext uri="{D42A27DB-BD31-4B8C-83A1-F6EECF244321}">
                <p14:modId xmlns:p14="http://schemas.microsoft.com/office/powerpoint/2010/main" val="2948444746"/>
              </p:ext>
            </p:extLst>
          </p:nvPr>
        </p:nvGraphicFramePr>
        <p:xfrm>
          <a:off x="539552" y="3428652"/>
          <a:ext cx="2722563" cy="776288"/>
        </p:xfrm>
        <a:graphic>
          <a:graphicData uri="http://schemas.openxmlformats.org/presentationml/2006/ole">
            <mc:AlternateContent xmlns:mc="http://schemas.openxmlformats.org/markup-compatibility/2006">
              <mc:Choice xmlns:v="urn:schemas-microsoft-com:vml" Requires="v">
                <p:oleObj spid="_x0000_s1059" name="Equation" r:id="rId5" imgW="1066337" imgH="393529" progId="Equation.3">
                  <p:embed/>
                </p:oleObj>
              </mc:Choice>
              <mc:Fallback>
                <p:oleObj name="Equation" r:id="rId5" imgW="1066337" imgH="393529"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428652"/>
                        <a:ext cx="2722563" cy="776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21"/>
          <p:cNvGraphicFramePr>
            <a:graphicFrameLocks noGrp="1" noChangeAspect="1"/>
          </p:cNvGraphicFramePr>
          <p:nvPr>
            <p:ph sz="quarter" idx="4294967295"/>
            <p:extLst>
              <p:ext uri="{D42A27DB-BD31-4B8C-83A1-F6EECF244321}">
                <p14:modId xmlns:p14="http://schemas.microsoft.com/office/powerpoint/2010/main" val="3628743787"/>
              </p:ext>
            </p:extLst>
          </p:nvPr>
        </p:nvGraphicFramePr>
        <p:xfrm>
          <a:off x="0" y="4365625"/>
          <a:ext cx="6372225" cy="1119188"/>
        </p:xfrm>
        <a:graphic>
          <a:graphicData uri="http://schemas.openxmlformats.org/presentationml/2006/ole">
            <mc:AlternateContent xmlns:mc="http://schemas.openxmlformats.org/markup-compatibility/2006">
              <mc:Choice xmlns:v="urn:schemas-microsoft-com:vml" Requires="v">
                <p:oleObj spid="_x0000_s1060" name="Equation" r:id="rId7" imgW="2527300" imgH="495300" progId="Equation.3">
                  <p:embed/>
                </p:oleObj>
              </mc:Choice>
              <mc:Fallback>
                <p:oleObj name="Equation" r:id="rId7" imgW="2527300" imgH="495300"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65625"/>
                        <a:ext cx="6372225" cy="1119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24"/>
          <p:cNvGraphicFramePr>
            <a:graphicFrameLocks noGrp="1" noChangeAspect="1"/>
          </p:cNvGraphicFramePr>
          <p:nvPr>
            <p:ph sz="quarter" idx="4294967295"/>
            <p:extLst>
              <p:ext uri="{D42A27DB-BD31-4B8C-83A1-F6EECF244321}">
                <p14:modId xmlns:p14="http://schemas.microsoft.com/office/powerpoint/2010/main" val="1903297621"/>
              </p:ext>
            </p:extLst>
          </p:nvPr>
        </p:nvGraphicFramePr>
        <p:xfrm>
          <a:off x="539552" y="5589240"/>
          <a:ext cx="3384550" cy="1082675"/>
        </p:xfrm>
        <a:graphic>
          <a:graphicData uri="http://schemas.openxmlformats.org/presentationml/2006/ole">
            <mc:AlternateContent xmlns:mc="http://schemas.openxmlformats.org/markup-compatibility/2006">
              <mc:Choice xmlns:v="urn:schemas-microsoft-com:vml" Requires="v">
                <p:oleObj spid="_x0000_s1061" name="Equation" r:id="rId9" imgW="1358310" imgH="495085" progId="Equation.3">
                  <p:embed/>
                </p:oleObj>
              </mc:Choice>
              <mc:Fallback>
                <p:oleObj name="Equation" r:id="rId9" imgW="1358310" imgH="495085" progId="Equation.3">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5589240"/>
                        <a:ext cx="3384550" cy="1082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6197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4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a:t>
            </a:r>
            <a:r>
              <a:rPr lang="el-GR"/>
              <a:t>Έργων </a:t>
            </a:r>
            <a:r>
              <a:rPr lang="el-GR"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n-US" sz="2000" dirty="0"/>
              <a:t>Mansour, </a:t>
            </a:r>
            <a:r>
              <a:rPr lang="en-US" sz="2000" dirty="0" err="1"/>
              <a:t>Alaa</a:t>
            </a:r>
            <a:r>
              <a:rPr lang="en-US" sz="2000" dirty="0"/>
              <a:t> Liu, Donald (2008). Principles of Naval Architecture Series - Strength of Ships and Ocean Structures. Society of Naval Architects and Marine Engineers (SNAME</a:t>
            </a:r>
            <a:r>
              <a:rPr lang="en-US" sz="2000" dirty="0" smtClean="0"/>
              <a:t>)</a:t>
            </a:r>
            <a:endParaRPr lang="el-GR" sz="2000" dirty="0" smtClean="0"/>
          </a:p>
          <a:p>
            <a:r>
              <a:rPr lang="en-US" sz="2000" dirty="0"/>
              <a:t>Hughes, Owen F. Paik, </a:t>
            </a:r>
            <a:r>
              <a:rPr lang="en-US" sz="2000" dirty="0" err="1"/>
              <a:t>Jeom</a:t>
            </a:r>
            <a:r>
              <a:rPr lang="en-US" sz="2000" dirty="0"/>
              <a:t> </a:t>
            </a:r>
            <a:r>
              <a:rPr lang="en-US" sz="2000" dirty="0" err="1"/>
              <a:t>Kee</a:t>
            </a:r>
            <a:r>
              <a:rPr lang="en-US" sz="2000" dirty="0"/>
              <a:t> (2010). Ship Structural Analysis and Design. Society of Naval Architects and Marine Engineers (SNAME)</a:t>
            </a:r>
          </a:p>
          <a:p>
            <a:endParaRPr lang="en-US" sz="2000" dirty="0"/>
          </a:p>
          <a:p>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Autofit/>
          </a:bodyPr>
          <a:lstStyle/>
          <a:p>
            <a:pPr eaLnBrk="1" hangingPunct="1">
              <a:defRPr/>
            </a:pPr>
            <a:r>
              <a:rPr lang="el-GR" sz="3600" dirty="0" smtClean="0">
                <a:solidFill>
                  <a:srgbClr val="004B82"/>
                </a:solidFill>
              </a:rPr>
              <a:t>Κατανομή </a:t>
            </a:r>
            <a:r>
              <a:rPr lang="el-GR" sz="3600" dirty="0" err="1" smtClean="0">
                <a:solidFill>
                  <a:srgbClr val="004B82"/>
                </a:solidFill>
              </a:rPr>
              <a:t>διατμητικών</a:t>
            </a:r>
            <a:r>
              <a:rPr lang="el-GR" sz="3600" dirty="0" smtClean="0">
                <a:solidFill>
                  <a:srgbClr val="004B82"/>
                </a:solidFill>
              </a:rPr>
              <a:t> τάσεων σε δοκό με </a:t>
            </a:r>
            <a:r>
              <a:rPr lang="el-GR" sz="3600" dirty="0" err="1" smtClean="0">
                <a:solidFill>
                  <a:srgbClr val="004B82"/>
                </a:solidFill>
              </a:rPr>
              <a:t>ορθ</a:t>
            </a:r>
            <a:r>
              <a:rPr lang="el-GR" sz="3600" dirty="0" err="1">
                <a:solidFill>
                  <a:srgbClr val="004B82"/>
                </a:solidFill>
              </a:rPr>
              <a:t>ο</a:t>
            </a:r>
            <a:r>
              <a:rPr lang="el-GR" sz="3600" dirty="0" err="1" smtClean="0">
                <a:solidFill>
                  <a:srgbClr val="004B82"/>
                </a:solidFill>
              </a:rPr>
              <a:t>γωνική</a:t>
            </a:r>
            <a:r>
              <a:rPr lang="el-GR" sz="3600" dirty="0" smtClean="0">
                <a:solidFill>
                  <a:srgbClr val="004B82"/>
                </a:solidFill>
              </a:rPr>
              <a:t> συμπαγή διατομή </a:t>
            </a:r>
            <a:r>
              <a:rPr lang="en-US" sz="2800" b="0" dirty="0" smtClean="0">
                <a:solidFill>
                  <a:srgbClr val="004B82"/>
                </a:solidFill>
              </a:rPr>
              <a:t>(</a:t>
            </a:r>
            <a:r>
              <a:rPr lang="el-GR" sz="2800" b="0" dirty="0" smtClean="0">
                <a:solidFill>
                  <a:srgbClr val="004B82"/>
                </a:solidFill>
              </a:rPr>
              <a:t>2 από 3</a:t>
            </a:r>
            <a:r>
              <a:rPr lang="en-US" sz="2800" b="0" dirty="0" smtClean="0">
                <a:solidFill>
                  <a:srgbClr val="004B82"/>
                </a:solidFill>
              </a:rPr>
              <a:t>)</a:t>
            </a:r>
            <a:endParaRPr lang="el-GR" sz="2800" b="0" dirty="0" smtClean="0">
              <a:solidFill>
                <a:srgbClr val="004B82"/>
              </a:solidFill>
            </a:endParaRPr>
          </a:p>
        </p:txBody>
      </p:sp>
      <p:sp>
        <p:nvSpPr>
          <p:cNvPr id="2" name="Θέση αριθμού διαφάνειας 1"/>
          <p:cNvSpPr>
            <a:spLocks noGrp="1"/>
          </p:cNvSpPr>
          <p:nvPr>
            <p:ph type="sldNum" sz="quarter" idx="12"/>
          </p:nvPr>
        </p:nvSpPr>
        <p:spPr/>
        <p:txBody>
          <a:bodyPr/>
          <a:lstStyle/>
          <a:p>
            <a:pPr>
              <a:defRPr/>
            </a:pPr>
            <a:fld id="{B46D4578-4252-4A92-B9DB-417070D54CA1}" type="slidenum">
              <a:rPr lang="el-GR" smtClean="0">
                <a:solidFill>
                  <a:prstClr val="black"/>
                </a:solidFill>
              </a:rPr>
              <a:pPr>
                <a:defRPr/>
              </a:pPr>
              <a:t>3</a:t>
            </a:fld>
            <a:endParaRPr lang="el-GR">
              <a:solidFill>
                <a:prstClr val="black"/>
              </a:solidFill>
            </a:endParaRP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090252589"/>
              </p:ext>
            </p:extLst>
          </p:nvPr>
        </p:nvGraphicFramePr>
        <p:xfrm>
          <a:off x="6732240" y="1607260"/>
          <a:ext cx="2298700" cy="814388"/>
        </p:xfrm>
        <a:graphic>
          <a:graphicData uri="http://schemas.openxmlformats.org/presentationml/2006/ole">
            <mc:AlternateContent xmlns:mc="http://schemas.openxmlformats.org/markup-compatibility/2006">
              <mc:Choice xmlns:v="urn:schemas-microsoft-com:vml" Requires="v">
                <p:oleObj spid="_x0000_s2083" name="Equation" r:id="rId4" imgW="1002865" imgH="355446" progId="Equation.3">
                  <p:embed/>
                </p:oleObj>
              </mc:Choice>
              <mc:Fallback>
                <p:oleObj name="Equation" r:id="rId4" imgW="1002865" imgH="355446"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607260"/>
                        <a:ext cx="2298700" cy="814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Grp="1" noChangeAspect="1"/>
          </p:cNvGraphicFramePr>
          <p:nvPr>
            <p:ph sz="quarter" idx="4294967295"/>
            <p:extLst>
              <p:ext uri="{D42A27DB-BD31-4B8C-83A1-F6EECF244321}">
                <p14:modId xmlns:p14="http://schemas.microsoft.com/office/powerpoint/2010/main" val="1453848740"/>
              </p:ext>
            </p:extLst>
          </p:nvPr>
        </p:nvGraphicFramePr>
        <p:xfrm>
          <a:off x="5652120" y="2492896"/>
          <a:ext cx="3384550" cy="1117600"/>
        </p:xfrm>
        <a:graphic>
          <a:graphicData uri="http://schemas.openxmlformats.org/presentationml/2006/ole">
            <mc:AlternateContent xmlns:mc="http://schemas.openxmlformats.org/markup-compatibility/2006">
              <mc:Choice xmlns:v="urn:schemas-microsoft-com:vml" Requires="v">
                <p:oleObj spid="_x0000_s2084" name="Εξίσωση" r:id="rId6" imgW="1586811" imgH="495085" progId="Equation.3">
                  <p:embed/>
                </p:oleObj>
              </mc:Choice>
              <mc:Fallback>
                <p:oleObj name="Εξίσωση" r:id="rId6" imgW="1586811" imgH="495085" progId="Equation.3">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2492896"/>
                        <a:ext cx="3384550" cy="111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8"/>
          <p:cNvGraphicFramePr>
            <a:graphicFrameLocks noGrp="1" noChangeAspect="1"/>
          </p:cNvGraphicFramePr>
          <p:nvPr>
            <p:ph sz="quarter" idx="4294967295"/>
            <p:extLst>
              <p:ext uri="{D42A27DB-BD31-4B8C-83A1-F6EECF244321}">
                <p14:modId xmlns:p14="http://schemas.microsoft.com/office/powerpoint/2010/main" val="903424590"/>
              </p:ext>
            </p:extLst>
          </p:nvPr>
        </p:nvGraphicFramePr>
        <p:xfrm>
          <a:off x="281207" y="4509120"/>
          <a:ext cx="3352800" cy="957263"/>
        </p:xfrm>
        <a:graphic>
          <a:graphicData uri="http://schemas.openxmlformats.org/presentationml/2006/ole">
            <mc:AlternateContent xmlns:mc="http://schemas.openxmlformats.org/markup-compatibility/2006">
              <mc:Choice xmlns:v="urn:schemas-microsoft-com:vml" Requires="v">
                <p:oleObj spid="_x0000_s2085" name="Equation" r:id="rId8" imgW="1333500" imgH="381000" progId="Equation.3">
                  <p:embed/>
                </p:oleObj>
              </mc:Choice>
              <mc:Fallback>
                <p:oleObj name="Equation" r:id="rId8" imgW="1333500" imgH="38100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207" y="4509120"/>
                        <a:ext cx="3352800" cy="957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564" y="1604213"/>
            <a:ext cx="2935288" cy="2468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52800" y="1600199"/>
            <a:ext cx="2212975" cy="2468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 Box 6"/>
          <p:cNvSpPr txBox="1">
            <a:spLocks noChangeArrowheads="1"/>
          </p:cNvSpPr>
          <p:nvPr/>
        </p:nvSpPr>
        <p:spPr bwMode="auto">
          <a:xfrm>
            <a:off x="773235" y="5943598"/>
            <a:ext cx="57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dirty="0">
                <a:solidFill>
                  <a:srgbClr val="000000"/>
                </a:solidFill>
                <a:latin typeface="Calibri"/>
              </a:rPr>
              <a:t>m </a:t>
            </a:r>
            <a:r>
              <a:rPr lang="en-US" sz="2400" dirty="0">
                <a:solidFill>
                  <a:srgbClr val="000000"/>
                </a:solidFill>
                <a:latin typeface="Calibri"/>
                <a:sym typeface="Wingdings" pitchFamily="2" charset="2"/>
              </a:rPr>
              <a:t> 0 </a:t>
            </a:r>
            <a:r>
              <a:rPr lang="el-GR" sz="2400" dirty="0">
                <a:solidFill>
                  <a:srgbClr val="000000"/>
                </a:solidFill>
                <a:latin typeface="Calibri"/>
                <a:sym typeface="Wingdings" pitchFamily="2" charset="2"/>
              </a:rPr>
              <a:t>όταν </a:t>
            </a:r>
            <a:r>
              <a:rPr lang="en-US" sz="2400" dirty="0">
                <a:solidFill>
                  <a:srgbClr val="000000"/>
                </a:solidFill>
                <a:latin typeface="Calibri"/>
                <a:sym typeface="Wingdings" pitchFamily="2" charset="2"/>
              </a:rPr>
              <a:t>y  c   </a:t>
            </a:r>
            <a:r>
              <a:rPr lang="el-GR" sz="2400" dirty="0">
                <a:solidFill>
                  <a:srgbClr val="000000"/>
                </a:solidFill>
                <a:latin typeface="Calibri"/>
                <a:sym typeface="Wingdings" pitchFamily="2" charset="2"/>
              </a:rPr>
              <a:t>και </a:t>
            </a:r>
            <a:r>
              <a:rPr lang="en-US" sz="2400" dirty="0">
                <a:solidFill>
                  <a:srgbClr val="000000"/>
                </a:solidFill>
                <a:latin typeface="Calibri"/>
                <a:sym typeface="Wingdings" pitchFamily="2" charset="2"/>
              </a:rPr>
              <a:t>m</a:t>
            </a:r>
            <a:r>
              <a:rPr lang="el-GR" sz="2400" dirty="0">
                <a:solidFill>
                  <a:srgbClr val="000000"/>
                </a:solidFill>
                <a:latin typeface="Calibri"/>
                <a:sym typeface="Wingdings" pitchFamily="2" charset="2"/>
              </a:rPr>
              <a:t> </a:t>
            </a:r>
            <a:r>
              <a:rPr lang="en-US" sz="2400" dirty="0">
                <a:solidFill>
                  <a:srgbClr val="000000"/>
                </a:solidFill>
                <a:latin typeface="Calibri"/>
                <a:sym typeface="Wingdings" pitchFamily="2" charset="2"/>
              </a:rPr>
              <a:t>max </a:t>
            </a:r>
            <a:r>
              <a:rPr lang="el-GR" sz="2400" dirty="0">
                <a:solidFill>
                  <a:srgbClr val="000000"/>
                </a:solidFill>
                <a:latin typeface="Calibri"/>
                <a:sym typeface="Wingdings" pitchFamily="2" charset="2"/>
              </a:rPr>
              <a:t>όταν </a:t>
            </a:r>
            <a:r>
              <a:rPr lang="en-US" sz="2400" dirty="0">
                <a:solidFill>
                  <a:srgbClr val="000000"/>
                </a:solidFill>
                <a:latin typeface="Calibri"/>
                <a:sym typeface="Wingdings" pitchFamily="2" charset="2"/>
              </a:rPr>
              <a:t>y  0</a:t>
            </a:r>
            <a:endParaRPr lang="el-GR" sz="2400" dirty="0">
              <a:solidFill>
                <a:srgbClr val="000000"/>
              </a:solidFill>
              <a:latin typeface="Calibri"/>
            </a:endParaRPr>
          </a:p>
        </p:txBody>
      </p:sp>
    </p:spTree>
    <p:extLst>
      <p:ext uri="{BB962C8B-B14F-4D97-AF65-F5344CB8AC3E}">
        <p14:creationId xmlns:p14="http://schemas.microsoft.com/office/powerpoint/2010/main" val="556034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noAutofit/>
          </a:bodyPr>
          <a:lstStyle/>
          <a:p>
            <a:pPr eaLnBrk="1" hangingPunct="1">
              <a:defRPr/>
            </a:pPr>
            <a:r>
              <a:rPr lang="el-GR" sz="3600" dirty="0" smtClean="0">
                <a:solidFill>
                  <a:srgbClr val="004B82"/>
                </a:solidFill>
              </a:rPr>
              <a:t>Κατανομή </a:t>
            </a:r>
            <a:r>
              <a:rPr lang="el-GR" sz="3600" dirty="0" err="1" smtClean="0">
                <a:solidFill>
                  <a:srgbClr val="004B82"/>
                </a:solidFill>
              </a:rPr>
              <a:t>διατμητικών</a:t>
            </a:r>
            <a:r>
              <a:rPr lang="el-GR" sz="3600" dirty="0" smtClean="0">
                <a:solidFill>
                  <a:srgbClr val="004B82"/>
                </a:solidFill>
              </a:rPr>
              <a:t> τάσεων σε δοκό με </a:t>
            </a:r>
            <a:r>
              <a:rPr lang="el-GR" sz="3600" dirty="0" err="1" smtClean="0">
                <a:solidFill>
                  <a:srgbClr val="004B82"/>
                </a:solidFill>
              </a:rPr>
              <a:t>ορθ</a:t>
            </a:r>
            <a:r>
              <a:rPr lang="el-GR" sz="3600" dirty="0" err="1">
                <a:solidFill>
                  <a:srgbClr val="004B82"/>
                </a:solidFill>
              </a:rPr>
              <a:t>ο</a:t>
            </a:r>
            <a:r>
              <a:rPr lang="el-GR" sz="3600" dirty="0" err="1" smtClean="0">
                <a:solidFill>
                  <a:srgbClr val="004B82"/>
                </a:solidFill>
              </a:rPr>
              <a:t>γωνική</a:t>
            </a:r>
            <a:r>
              <a:rPr lang="el-GR" sz="3600" dirty="0" smtClean="0">
                <a:solidFill>
                  <a:srgbClr val="004B82"/>
                </a:solidFill>
              </a:rPr>
              <a:t> συμπαγή διατομή </a:t>
            </a:r>
            <a:r>
              <a:rPr lang="en-US" sz="2800" b="0" dirty="0" smtClean="0">
                <a:solidFill>
                  <a:srgbClr val="004B82"/>
                </a:solidFill>
              </a:rPr>
              <a:t>(</a:t>
            </a:r>
            <a:r>
              <a:rPr lang="el-GR" sz="2800" b="0" dirty="0" smtClean="0">
                <a:solidFill>
                  <a:srgbClr val="004B82"/>
                </a:solidFill>
              </a:rPr>
              <a:t>3 από 3</a:t>
            </a:r>
            <a:r>
              <a:rPr lang="en-US" sz="2800" b="0" dirty="0" smtClean="0">
                <a:solidFill>
                  <a:srgbClr val="004B82"/>
                </a:solidFill>
              </a:rPr>
              <a:t>)</a:t>
            </a:r>
            <a:endParaRPr lang="el-GR" sz="2800" b="0" dirty="0" smtClean="0">
              <a:solidFill>
                <a:srgbClr val="004B8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graphicFrame>
        <p:nvGraphicFramePr>
          <p:cNvPr id="3074" name="Object 13"/>
          <p:cNvGraphicFramePr>
            <a:graphicFrameLocks noGrp="1" noChangeAspect="1"/>
          </p:cNvGraphicFramePr>
          <p:nvPr>
            <p:ph idx="4294967295"/>
            <p:extLst>
              <p:ext uri="{D42A27DB-BD31-4B8C-83A1-F6EECF244321}">
                <p14:modId xmlns:p14="http://schemas.microsoft.com/office/powerpoint/2010/main" val="4041456393"/>
              </p:ext>
            </p:extLst>
          </p:nvPr>
        </p:nvGraphicFramePr>
        <p:xfrm>
          <a:off x="1010109" y="5445224"/>
          <a:ext cx="2417763" cy="739775"/>
        </p:xfrm>
        <a:graphic>
          <a:graphicData uri="http://schemas.openxmlformats.org/presentationml/2006/ole">
            <mc:AlternateContent xmlns:mc="http://schemas.openxmlformats.org/markup-compatibility/2006">
              <mc:Choice xmlns:v="urn:schemas-microsoft-com:vml" Requires="v">
                <p:oleObj spid="_x0000_s3085" name="Equation" r:id="rId4" imgW="622030" imgH="190417" progId="Equation.3">
                  <p:embed/>
                </p:oleObj>
              </mc:Choice>
              <mc:Fallback>
                <p:oleObj name="Equation" r:id="rId4" imgW="622030" imgH="190417"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109" y="5445224"/>
                        <a:ext cx="2417763"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6"/>
          <p:cNvSpPr txBox="1">
            <a:spLocks noChangeArrowheads="1"/>
          </p:cNvSpPr>
          <p:nvPr/>
        </p:nvSpPr>
        <p:spPr bwMode="auto">
          <a:xfrm>
            <a:off x="3923928" y="1752600"/>
            <a:ext cx="46866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spcAft>
                <a:spcPts val="600"/>
              </a:spcAft>
            </a:pPr>
            <a:r>
              <a:rPr lang="el-GR" sz="2400" dirty="0">
                <a:solidFill>
                  <a:srgbClr val="000000"/>
                </a:solidFill>
                <a:latin typeface="Calibri"/>
              </a:rPr>
              <a:t>Στην πράξη όταν έχουμε δοκάρια Ι, </a:t>
            </a:r>
            <a:r>
              <a:rPr lang="en-US" sz="2400" dirty="0">
                <a:solidFill>
                  <a:srgbClr val="000000"/>
                </a:solidFill>
                <a:latin typeface="Calibri"/>
              </a:rPr>
              <a:t>L, T (</a:t>
            </a:r>
            <a:r>
              <a:rPr lang="el-GR" sz="2400" dirty="0">
                <a:solidFill>
                  <a:srgbClr val="000000"/>
                </a:solidFill>
                <a:latin typeface="Calibri"/>
              </a:rPr>
              <a:t>δηλ. </a:t>
            </a:r>
            <a:r>
              <a:rPr lang="el-GR" sz="2400" dirty="0" smtClean="0">
                <a:solidFill>
                  <a:srgbClr val="000000"/>
                </a:solidFill>
                <a:latin typeface="Calibri"/>
              </a:rPr>
              <a:t>σχήματα </a:t>
            </a:r>
            <a:r>
              <a:rPr lang="el-GR" sz="2400" dirty="0">
                <a:solidFill>
                  <a:srgbClr val="000000"/>
                </a:solidFill>
                <a:latin typeface="Calibri"/>
              </a:rPr>
              <a:t>με σημαντικά κατακόρυφα στοιχεία) για τον υπολογισμό των </a:t>
            </a:r>
            <a:r>
              <a:rPr lang="el-GR" sz="2400" dirty="0" err="1">
                <a:solidFill>
                  <a:srgbClr val="000000"/>
                </a:solidFill>
                <a:latin typeface="Calibri"/>
              </a:rPr>
              <a:t>διατμητικών</a:t>
            </a:r>
            <a:r>
              <a:rPr lang="el-GR" sz="2400" dirty="0">
                <a:solidFill>
                  <a:srgbClr val="000000"/>
                </a:solidFill>
                <a:latin typeface="Calibri"/>
              </a:rPr>
              <a:t> τάσεων λαμβάνονται υπ’ όψη στον υπολογισμό του εμβαδού Α</a:t>
            </a:r>
            <a:r>
              <a:rPr lang="en-US" sz="2400" baseline="-25000" dirty="0">
                <a:solidFill>
                  <a:srgbClr val="000000"/>
                </a:solidFill>
                <a:latin typeface="Calibri"/>
              </a:rPr>
              <a:t>s</a:t>
            </a:r>
            <a:r>
              <a:rPr lang="el-GR" sz="2400" dirty="0">
                <a:solidFill>
                  <a:srgbClr val="000000"/>
                </a:solidFill>
                <a:latin typeface="Calibri"/>
              </a:rPr>
              <a:t> μόνο τα κατακόρυφα στοιχεία (</a:t>
            </a:r>
            <a:r>
              <a:rPr lang="en-US" sz="2400" dirty="0">
                <a:solidFill>
                  <a:srgbClr val="000000"/>
                </a:solidFill>
                <a:latin typeface="Calibri"/>
              </a:rPr>
              <a:t>webs</a:t>
            </a:r>
            <a:r>
              <a:rPr lang="en-US" sz="2400" dirty="0" smtClean="0">
                <a:solidFill>
                  <a:srgbClr val="000000"/>
                </a:solidFill>
                <a:latin typeface="Calibri"/>
              </a:rPr>
              <a:t>).</a:t>
            </a:r>
            <a:endParaRPr lang="el-GR" sz="2400" dirty="0">
              <a:solidFill>
                <a:srgbClr val="000000"/>
              </a:solidFill>
              <a:latin typeface="Calibri"/>
            </a:endParaRPr>
          </a:p>
        </p:txBody>
      </p:sp>
      <p:pic>
        <p:nvPicPr>
          <p:cNvPr id="307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1524000"/>
            <a:ext cx="2913982" cy="37772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2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97768" y="116632"/>
            <a:ext cx="8517600" cy="908720"/>
          </a:xfrm>
        </p:spPr>
        <p:txBody>
          <a:bodyPr>
            <a:noAutofit/>
          </a:bodyPr>
          <a:lstStyle/>
          <a:p>
            <a:pPr>
              <a:defRPr/>
            </a:pPr>
            <a:r>
              <a:rPr lang="el-GR" dirty="0">
                <a:solidFill>
                  <a:srgbClr val="004B82"/>
                </a:solidFill>
              </a:rPr>
              <a:t>Κατανομή </a:t>
            </a:r>
            <a:r>
              <a:rPr lang="el-GR" dirty="0" err="1">
                <a:solidFill>
                  <a:srgbClr val="004B82"/>
                </a:solidFill>
              </a:rPr>
              <a:t>διατμητικών</a:t>
            </a:r>
            <a:r>
              <a:rPr lang="el-GR" dirty="0">
                <a:solidFill>
                  <a:srgbClr val="004B82"/>
                </a:solidFill>
              </a:rPr>
              <a:t> </a:t>
            </a:r>
            <a:r>
              <a:rPr lang="el-GR" dirty="0" smtClean="0">
                <a:solidFill>
                  <a:srgbClr val="004B82"/>
                </a:solidFill>
              </a:rPr>
              <a:t>τάσεων </a:t>
            </a:r>
            <a:r>
              <a:rPr lang="en-US" sz="3200" b="0" dirty="0" smtClean="0">
                <a:solidFill>
                  <a:srgbClr val="004B82"/>
                </a:solidFill>
              </a:rPr>
              <a:t>(1</a:t>
            </a:r>
            <a:r>
              <a:rPr lang="el-GR" sz="3200" b="0" dirty="0" smtClean="0">
                <a:solidFill>
                  <a:srgbClr val="004B82"/>
                </a:solidFill>
              </a:rPr>
              <a:t> από 3</a:t>
            </a:r>
            <a:r>
              <a:rPr lang="en-US" sz="3200" b="0" dirty="0" smtClean="0">
                <a:solidFill>
                  <a:srgbClr val="004B82"/>
                </a:solidFill>
              </a:rPr>
              <a:t>)</a:t>
            </a:r>
            <a:endParaRPr lang="el-GR" sz="3200" b="0" dirty="0" smtClean="0">
              <a:solidFill>
                <a:srgbClr val="004B82"/>
              </a:solidFill>
            </a:endParaRPr>
          </a:p>
        </p:txBody>
      </p:sp>
      <p:sp>
        <p:nvSpPr>
          <p:cNvPr id="12291" name="Text Box 3"/>
          <p:cNvSpPr txBox="1">
            <a:spLocks noChangeArrowheads="1"/>
          </p:cNvSpPr>
          <p:nvPr/>
        </p:nvSpPr>
        <p:spPr bwMode="auto">
          <a:xfrm>
            <a:off x="197768" y="4725144"/>
            <a:ext cx="87484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sz="2400" dirty="0">
                <a:solidFill>
                  <a:srgbClr val="000000"/>
                </a:solidFill>
                <a:latin typeface="Calibri"/>
              </a:rPr>
              <a:t>Όπως και στη συμπαγή δοκό οι </a:t>
            </a:r>
            <a:r>
              <a:rPr lang="el-GR" sz="2400" dirty="0" err="1">
                <a:solidFill>
                  <a:srgbClr val="000000"/>
                </a:solidFill>
                <a:latin typeface="Calibri"/>
              </a:rPr>
              <a:t>διατμητικές</a:t>
            </a:r>
            <a:r>
              <a:rPr lang="el-GR" sz="2400" dirty="0">
                <a:solidFill>
                  <a:srgbClr val="000000"/>
                </a:solidFill>
                <a:latin typeface="Calibri"/>
              </a:rPr>
              <a:t> τάσεις δεν κατανέμονται εξ’ ίσου σε όλα τα στοιχεία της διατομής. Για την ακριβή κατανομή των τάσεων πρέπει να γίνει ειδικός υπολογισμός</a:t>
            </a:r>
            <a:r>
              <a:rPr lang="el-GR" sz="2400" dirty="0" smtClean="0">
                <a:solidFill>
                  <a:srgbClr val="000000"/>
                </a:solidFill>
                <a:latin typeface="Calibri"/>
              </a:rPr>
              <a:t>.</a:t>
            </a:r>
            <a:endParaRPr lang="en-US" sz="2400" dirty="0">
              <a:solidFill>
                <a:srgbClr val="000000"/>
              </a:solidFill>
              <a:latin typeface="Calibri"/>
            </a:endParaRPr>
          </a:p>
        </p:txBody>
      </p:sp>
      <p:pic>
        <p:nvPicPr>
          <p:cNvPr id="12292" name="Picture 6"/>
          <p:cNvPicPr>
            <a:picLocks noChangeAspect="1" noChangeArrowheads="1"/>
          </p:cNvPicPr>
          <p:nvPr/>
        </p:nvPicPr>
        <p:blipFill>
          <a:blip r:embed="rId3" cstate="print">
            <a:lum bright="-35000" contrast="51000"/>
            <a:extLst>
              <a:ext uri="{28A0092B-C50C-407E-A947-70E740481C1C}">
                <a14:useLocalDpi xmlns:a14="http://schemas.microsoft.com/office/drawing/2010/main" val="0"/>
              </a:ext>
            </a:extLst>
          </a:blip>
          <a:srcRect/>
          <a:stretch>
            <a:fillRect/>
          </a:stretch>
        </p:blipFill>
        <p:spPr bwMode="auto">
          <a:xfrm>
            <a:off x="1744418" y="1124744"/>
            <a:ext cx="5655165" cy="3312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836201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198000" y="116632"/>
            <a:ext cx="8517600" cy="908720"/>
          </a:xfrm>
        </p:spPr>
        <p:txBody>
          <a:bodyPr>
            <a:noAutofit/>
          </a:bodyPr>
          <a:lstStyle/>
          <a:p>
            <a:pPr>
              <a:defRPr/>
            </a:pPr>
            <a:r>
              <a:rPr lang="el-GR" dirty="0">
                <a:solidFill>
                  <a:srgbClr val="004B82"/>
                </a:solidFill>
              </a:rPr>
              <a:t>Κατανομή </a:t>
            </a:r>
            <a:r>
              <a:rPr lang="el-GR" dirty="0" err="1">
                <a:solidFill>
                  <a:srgbClr val="004B82"/>
                </a:solidFill>
              </a:rPr>
              <a:t>διατμητικών</a:t>
            </a:r>
            <a:r>
              <a:rPr lang="el-GR" dirty="0">
                <a:solidFill>
                  <a:srgbClr val="004B82"/>
                </a:solidFill>
              </a:rPr>
              <a:t> </a:t>
            </a:r>
            <a:r>
              <a:rPr lang="el-GR" dirty="0" smtClean="0">
                <a:solidFill>
                  <a:srgbClr val="004B82"/>
                </a:solidFill>
              </a:rPr>
              <a:t>τάσεων </a:t>
            </a:r>
            <a:r>
              <a:rPr lang="en-US" sz="3200" b="0" dirty="0" smtClean="0">
                <a:solidFill>
                  <a:srgbClr val="004B82"/>
                </a:solidFill>
              </a:rPr>
              <a:t>(2</a:t>
            </a:r>
            <a:r>
              <a:rPr lang="el-GR" sz="3200" b="0" dirty="0" smtClean="0">
                <a:solidFill>
                  <a:srgbClr val="004B82"/>
                </a:solidFill>
              </a:rPr>
              <a:t> από 3</a:t>
            </a:r>
            <a:r>
              <a:rPr lang="en-US" sz="3200" b="0" dirty="0" smtClean="0">
                <a:solidFill>
                  <a:srgbClr val="004B82"/>
                </a:solidFill>
              </a:rPr>
              <a:t>)</a:t>
            </a:r>
            <a:endParaRPr lang="el-GR" sz="3200" b="0" dirty="0" smtClean="0">
              <a:solidFill>
                <a:srgbClr val="004B82"/>
              </a:solidFill>
            </a:endParaRPr>
          </a:p>
        </p:txBody>
      </p:sp>
      <p:pic>
        <p:nvPicPr>
          <p:cNvPr id="13315" name="Picture 5"/>
          <p:cNvPicPr>
            <a:picLocks noChangeAspect="1" noChangeArrowheads="1"/>
          </p:cNvPicPr>
          <p:nvPr/>
        </p:nvPicPr>
        <p:blipFill>
          <a:blip r:embed="rId3" cstate="print">
            <a:lum bright="-36000" contrast="48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875" y="1568166"/>
            <a:ext cx="4079078" cy="42674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 Box 7"/>
          <p:cNvSpPr txBox="1">
            <a:spLocks noChangeArrowheads="1"/>
          </p:cNvSpPr>
          <p:nvPr/>
        </p:nvSpPr>
        <p:spPr bwMode="auto">
          <a:xfrm>
            <a:off x="4296597" y="1484784"/>
            <a:ext cx="47378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sz="2200" dirty="0">
                <a:solidFill>
                  <a:prstClr val="black"/>
                </a:solidFill>
                <a:latin typeface="Calibri"/>
              </a:rPr>
              <a:t>Από την ισορροπία δυνάμεων κατά τη διαμήκη κατεύθυνση προκύπτει ότι:</a:t>
            </a:r>
          </a:p>
        </p:txBody>
      </p:sp>
      <mc:AlternateContent xmlns:mc="http://schemas.openxmlformats.org/markup-compatibility/2006" xmlns:a14="http://schemas.microsoft.com/office/drawing/2010/main">
        <mc:Choice Requires="a14">
          <p:sp>
            <p:nvSpPr>
              <p:cNvPr id="7" name="Ορθογώνιο 6"/>
              <p:cNvSpPr/>
              <p:nvPr/>
            </p:nvSpPr>
            <p:spPr>
              <a:xfrm>
                <a:off x="4379498" y="2348880"/>
                <a:ext cx="4572000" cy="563872"/>
              </a:xfrm>
              <a:prstGeom prst="rect">
                <a:avLst/>
              </a:prstGeom>
              <a:ln>
                <a:solidFill>
                  <a:schemeClr val="tx1"/>
                </a:solidFill>
              </a:ln>
            </p:spPr>
            <p:txBody>
              <a:bodyPr>
                <a:spAutoFit/>
              </a:bodyPr>
              <a:lstStyle/>
              <a:p>
                <a:r>
                  <a:rPr lang="el-GR" sz="2400" dirty="0" smtClean="0">
                    <a:solidFill>
                      <a:prstClr val="black"/>
                    </a:solidFill>
                    <a:latin typeface="Calibri"/>
                  </a:rPr>
                  <a:t>τ</a:t>
                </a:r>
                <a:r>
                  <a:rPr lang="el-GR" sz="2400" dirty="0">
                    <a:solidFill>
                      <a:prstClr val="black"/>
                    </a:solidFill>
                    <a:latin typeface="Calibri"/>
                    <a:cs typeface="Arial" pitchFamily="34" charset="0"/>
                  </a:rPr>
                  <a:t> </a:t>
                </a:r>
                <a14:m>
                  <m:oMath xmlns:m="http://schemas.openxmlformats.org/officeDocument/2006/math">
                    <m:r>
                      <m:rPr>
                        <m:nor/>
                      </m:rPr>
                      <a:rPr lang="el-GR" sz="2400" dirty="0">
                        <a:solidFill>
                          <a:prstClr val="black"/>
                        </a:solidFill>
                        <a:latin typeface="Calibri"/>
                        <a:cs typeface="Arial" pitchFamily="34" charset="0"/>
                      </a:rPr>
                      <m:t>⋅</m:t>
                    </m:r>
                  </m:oMath>
                </a14:m>
                <a:r>
                  <a:rPr lang="el-GR" sz="2400" dirty="0" smtClean="0">
                    <a:solidFill>
                      <a:prstClr val="black"/>
                    </a:solidFill>
                    <a:latin typeface="Calibri"/>
                  </a:rPr>
                  <a:t> </a:t>
                </a:r>
                <a:r>
                  <a:rPr lang="en-US" sz="2400" dirty="0" smtClean="0">
                    <a:solidFill>
                      <a:prstClr val="black"/>
                    </a:solidFill>
                    <a:latin typeface="Calibri"/>
                  </a:rPr>
                  <a:t>t</a:t>
                </a:r>
                <a:r>
                  <a:rPr lang="el-GR" sz="2400" dirty="0">
                    <a:solidFill>
                      <a:prstClr val="black"/>
                    </a:solidFill>
                    <a:latin typeface="Calibri"/>
                    <a:cs typeface="Arial" pitchFamily="34" charset="0"/>
                  </a:rPr>
                  <a:t> </a:t>
                </a:r>
                <a14:m>
                  <m:oMath xmlns:m="http://schemas.openxmlformats.org/officeDocument/2006/math">
                    <m:r>
                      <m:rPr>
                        <m:nor/>
                      </m:rPr>
                      <a:rPr lang="el-GR" sz="2400" dirty="0">
                        <a:solidFill>
                          <a:prstClr val="black"/>
                        </a:solidFill>
                        <a:latin typeface="Calibri"/>
                        <a:cs typeface="Arial" pitchFamily="34" charset="0"/>
                      </a:rPr>
                      <m:t>⋅</m:t>
                    </m:r>
                  </m:oMath>
                </a14:m>
                <a:r>
                  <a:rPr lang="en-US" sz="2400" dirty="0" smtClean="0">
                    <a:solidFill>
                      <a:prstClr val="black"/>
                    </a:solidFill>
                    <a:latin typeface="Calibri"/>
                  </a:rPr>
                  <a:t> dx </a:t>
                </a:r>
                <a14:m>
                  <m:oMath xmlns:m="http://schemas.openxmlformats.org/officeDocument/2006/math">
                    <m:r>
                      <a:rPr lang="en-US" sz="2400">
                        <a:solidFill>
                          <a:prstClr val="black"/>
                        </a:solidFill>
                        <a:latin typeface="Cambria Math"/>
                      </a:rPr>
                      <m:t>=</m:t>
                    </m:r>
                    <m:nary>
                      <m:naryPr>
                        <m:limLoc m:val="undOvr"/>
                        <m:ctrlPr>
                          <a:rPr lang="el-GR" sz="2400" i="1">
                            <a:solidFill>
                              <a:prstClr val="black"/>
                            </a:solidFill>
                            <a:latin typeface="Cambria Math"/>
                          </a:rPr>
                        </m:ctrlPr>
                      </m:naryPr>
                      <m:sub>
                        <m:r>
                          <m:rPr>
                            <m:brk m:alnAt="24"/>
                          </m:rPr>
                          <a:rPr lang="en-US" sz="2400">
                            <a:solidFill>
                              <a:prstClr val="black"/>
                            </a:solidFill>
                            <a:latin typeface="Cambria Math"/>
                          </a:rPr>
                          <m:t>0</m:t>
                        </m:r>
                      </m:sub>
                      <m:sup>
                        <m:r>
                          <m:rPr>
                            <m:sty m:val="p"/>
                          </m:rPr>
                          <a:rPr lang="en-US" sz="2400">
                            <a:solidFill>
                              <a:prstClr val="black"/>
                            </a:solidFill>
                            <a:latin typeface="Cambria Math"/>
                          </a:rPr>
                          <m:t>s</m:t>
                        </m:r>
                      </m:sup>
                      <m:e>
                        <m:r>
                          <m:rPr>
                            <m:nor/>
                          </m:rPr>
                          <a:rPr lang="el-GR" sz="2400" dirty="0" smtClean="0">
                            <a:solidFill>
                              <a:prstClr val="black"/>
                            </a:solidFill>
                            <a:latin typeface="Calibri"/>
                            <a:cs typeface="Arial" pitchFamily="34" charset="0"/>
                          </a:rPr>
                          <m:t>σ</m:t>
                        </m:r>
                        <m:r>
                          <m:rPr>
                            <m:nor/>
                          </m:rPr>
                          <a:rPr lang="el-GR" sz="2400" baseline="-25000" dirty="0" smtClean="0">
                            <a:solidFill>
                              <a:prstClr val="black"/>
                            </a:solidFill>
                            <a:latin typeface="Calibri"/>
                            <a:cs typeface="Arial" pitchFamily="34" charset="0"/>
                          </a:rPr>
                          <m:t>Β</m:t>
                        </m:r>
                        <m:r>
                          <m:rPr>
                            <m:nor/>
                          </m:rPr>
                          <a:rPr lang="el-GR" sz="2400" dirty="0">
                            <a:solidFill>
                              <a:prstClr val="black"/>
                            </a:solidFill>
                            <a:latin typeface="Calibri"/>
                            <a:cs typeface="Arial" pitchFamily="34" charset="0"/>
                          </a:rPr>
                          <m:t>⋅</m:t>
                        </m:r>
                        <m:r>
                          <m:rPr>
                            <m:nor/>
                          </m:rPr>
                          <a:rPr lang="el-GR" sz="2400" dirty="0" smtClean="0">
                            <a:solidFill>
                              <a:prstClr val="black"/>
                            </a:solidFill>
                            <a:latin typeface="Calibri"/>
                            <a:cs typeface="Arial" pitchFamily="34" charset="0"/>
                          </a:rPr>
                          <m:t> </m:t>
                        </m:r>
                        <m:r>
                          <m:rPr>
                            <m:nor/>
                          </m:rPr>
                          <a:rPr lang="en-US" sz="2400" dirty="0">
                            <a:solidFill>
                              <a:prstClr val="black"/>
                            </a:solidFill>
                            <a:latin typeface="Calibri"/>
                            <a:cs typeface="Arial" pitchFamily="34" charset="0"/>
                          </a:rPr>
                          <m:t>t</m:t>
                        </m:r>
                        <m:r>
                          <m:rPr>
                            <m:nor/>
                          </m:rPr>
                          <a:rPr lang="el-GR" sz="2400" dirty="0" smtClean="0">
                            <a:solidFill>
                              <a:prstClr val="black"/>
                            </a:solidFill>
                            <a:latin typeface="Calibri"/>
                            <a:cs typeface="Arial" pitchFamily="34" charset="0"/>
                          </a:rPr>
                          <m:t> </m:t>
                        </m:r>
                        <m:r>
                          <m:rPr>
                            <m:nor/>
                          </m:rPr>
                          <a:rPr lang="el-GR" sz="2400" dirty="0">
                            <a:solidFill>
                              <a:prstClr val="black"/>
                            </a:solidFill>
                            <a:latin typeface="Calibri"/>
                            <a:cs typeface="Arial" pitchFamily="34" charset="0"/>
                          </a:rPr>
                          <m:t>⋅</m:t>
                        </m:r>
                      </m:e>
                    </m:nary>
                    <m:r>
                      <m:rPr>
                        <m:sty m:val="p"/>
                      </m:rPr>
                      <a:rPr lang="en-US" sz="2400">
                        <a:solidFill>
                          <a:prstClr val="black"/>
                        </a:solidFill>
                        <a:latin typeface="Cambria Math"/>
                      </a:rPr>
                      <m:t>ds</m:t>
                    </m:r>
                  </m:oMath>
                </a14:m>
                <a:r>
                  <a:rPr lang="el-GR" sz="2400" dirty="0" smtClean="0">
                    <a:solidFill>
                      <a:prstClr val="black"/>
                    </a:solidFill>
                    <a:latin typeface="Calibri"/>
                  </a:rPr>
                  <a:t> - </a:t>
                </a:r>
                <a14:m>
                  <m:oMath xmlns:m="http://schemas.openxmlformats.org/officeDocument/2006/math">
                    <m:nary>
                      <m:naryPr>
                        <m:limLoc m:val="undOvr"/>
                        <m:ctrlPr>
                          <a:rPr lang="el-GR" sz="2400" i="1">
                            <a:solidFill>
                              <a:prstClr val="black"/>
                            </a:solidFill>
                            <a:latin typeface="Cambria Math"/>
                          </a:rPr>
                        </m:ctrlPr>
                      </m:naryPr>
                      <m:sub>
                        <m:r>
                          <m:rPr>
                            <m:brk m:alnAt="24"/>
                          </m:rPr>
                          <a:rPr lang="en-US" sz="2400">
                            <a:solidFill>
                              <a:prstClr val="black"/>
                            </a:solidFill>
                            <a:latin typeface="Cambria Math"/>
                          </a:rPr>
                          <m:t>0</m:t>
                        </m:r>
                      </m:sub>
                      <m:sup>
                        <m:r>
                          <m:rPr>
                            <m:sty m:val="p"/>
                          </m:rPr>
                          <a:rPr lang="en-US" sz="2400">
                            <a:solidFill>
                              <a:prstClr val="black"/>
                            </a:solidFill>
                            <a:latin typeface="Cambria Math"/>
                          </a:rPr>
                          <m:t>s</m:t>
                        </m:r>
                      </m:sup>
                      <m:e>
                        <m:r>
                          <m:rPr>
                            <m:nor/>
                          </m:rPr>
                          <a:rPr lang="el-GR" sz="2400" dirty="0">
                            <a:solidFill>
                              <a:prstClr val="black"/>
                            </a:solidFill>
                            <a:latin typeface="Calibri"/>
                            <a:cs typeface="Arial" pitchFamily="34" charset="0"/>
                          </a:rPr>
                          <m:t>σ</m:t>
                        </m:r>
                        <m:r>
                          <m:rPr>
                            <m:nor/>
                          </m:rPr>
                          <a:rPr lang="el-GR" sz="2400" baseline="-25000" dirty="0" smtClean="0">
                            <a:solidFill>
                              <a:prstClr val="black"/>
                            </a:solidFill>
                            <a:latin typeface="Calibri"/>
                            <a:cs typeface="Arial" pitchFamily="34" charset="0"/>
                          </a:rPr>
                          <m:t>Α</m:t>
                        </m:r>
                        <m:r>
                          <m:rPr>
                            <m:nor/>
                          </m:rPr>
                          <a:rPr lang="el-GR" sz="2400" dirty="0">
                            <a:solidFill>
                              <a:prstClr val="black"/>
                            </a:solidFill>
                            <a:latin typeface="Calibri"/>
                            <a:cs typeface="Arial" pitchFamily="34" charset="0"/>
                          </a:rPr>
                          <m:t>⋅ </m:t>
                        </m:r>
                        <m:r>
                          <m:rPr>
                            <m:nor/>
                          </m:rPr>
                          <a:rPr lang="en-US" sz="2400" dirty="0">
                            <a:solidFill>
                              <a:prstClr val="black"/>
                            </a:solidFill>
                            <a:latin typeface="Calibri"/>
                            <a:cs typeface="Arial" pitchFamily="34" charset="0"/>
                          </a:rPr>
                          <m:t>t</m:t>
                        </m:r>
                        <m:r>
                          <m:rPr>
                            <m:nor/>
                          </m:rPr>
                          <a:rPr lang="el-GR" sz="2400" dirty="0">
                            <a:solidFill>
                              <a:prstClr val="black"/>
                            </a:solidFill>
                            <a:latin typeface="Calibri"/>
                            <a:cs typeface="Arial" pitchFamily="34" charset="0"/>
                          </a:rPr>
                          <m:t> ⋅</m:t>
                        </m:r>
                      </m:e>
                    </m:nary>
                    <m:r>
                      <m:rPr>
                        <m:sty m:val="p"/>
                      </m:rPr>
                      <a:rPr lang="en-US" sz="2400">
                        <a:solidFill>
                          <a:prstClr val="black"/>
                        </a:solidFill>
                        <a:latin typeface="Cambria Math"/>
                      </a:rPr>
                      <m:t>ds</m:t>
                    </m:r>
                  </m:oMath>
                </a14:m>
                <a:endParaRPr lang="en-US" sz="2400" dirty="0">
                  <a:solidFill>
                    <a:prstClr val="black"/>
                  </a:solidFill>
                  <a:latin typeface="Calibri"/>
                </a:endParaRPr>
              </a:p>
            </p:txBody>
          </p:sp>
        </mc:Choice>
        <mc:Fallback xmlns="">
          <p:sp>
            <p:nvSpPr>
              <p:cNvPr id="7" name="Ορθογώνιο 6"/>
              <p:cNvSpPr>
                <a:spLocks noRot="1" noChangeAspect="1" noMove="1" noResize="1" noEditPoints="1" noAdjustHandles="1" noChangeArrowheads="1" noChangeShapeType="1" noTextEdit="1"/>
              </p:cNvSpPr>
              <p:nvPr/>
            </p:nvSpPr>
            <p:spPr>
              <a:xfrm>
                <a:off x="4379498" y="2348880"/>
                <a:ext cx="4572000" cy="563872"/>
              </a:xfrm>
              <a:prstGeom prst="rect">
                <a:avLst/>
              </a:prstGeom>
              <a:blipFill rotWithShape="1">
                <a:blip r:embed="rId5" cstate="print"/>
                <a:stretch>
                  <a:fillRect l="-1862" b="-13684"/>
                </a:stretch>
              </a:blipFill>
              <a:ln>
                <a:solidFill>
                  <a:schemeClr val="tx1"/>
                </a:solidFill>
              </a:ln>
            </p:spPr>
            <p:txBody>
              <a:bodyPr/>
              <a:lstStyle/>
              <a:p>
                <a:r>
                  <a:rPr lang="el-GR">
                    <a:noFill/>
                  </a:rPr>
                  <a:t> </a:t>
                </a:r>
              </a:p>
            </p:txBody>
          </p:sp>
        </mc:Fallback>
      </mc:AlternateContent>
      <p:sp>
        <p:nvSpPr>
          <p:cNvPr id="13318" name="Text Box 8"/>
          <p:cNvSpPr txBox="1">
            <a:spLocks noChangeArrowheads="1"/>
          </p:cNvSpPr>
          <p:nvPr/>
        </p:nvSpPr>
        <p:spPr bwMode="auto">
          <a:xfrm>
            <a:off x="6324253" y="2912752"/>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dirty="0">
                <a:solidFill>
                  <a:prstClr val="black"/>
                </a:solidFill>
              </a:rPr>
              <a:t>ή</a:t>
            </a:r>
          </a:p>
        </p:txBody>
      </p:sp>
      <mc:AlternateContent xmlns:mc="http://schemas.openxmlformats.org/markup-compatibility/2006" xmlns:a14="http://schemas.microsoft.com/office/drawing/2010/main">
        <mc:Choice Requires="a14">
          <p:sp>
            <p:nvSpPr>
              <p:cNvPr id="9" name="Ορθογώνιο 8"/>
              <p:cNvSpPr/>
              <p:nvPr/>
            </p:nvSpPr>
            <p:spPr>
              <a:xfrm>
                <a:off x="4724165" y="3398067"/>
                <a:ext cx="3882666" cy="1162113"/>
              </a:xfrm>
              <a:prstGeom prst="rect">
                <a:avLst/>
              </a:prstGeom>
              <a:ln>
                <a:solidFill>
                  <a:schemeClr val="tx1"/>
                </a:solidFill>
              </a:ln>
            </p:spPr>
            <p:txBody>
              <a:bodyPr wrap="none">
                <a:spAutoFit/>
              </a:bodyPr>
              <a:lstStyle/>
              <a:p>
                <a:r>
                  <a:rPr lang="el-GR" sz="2400" dirty="0" smtClean="0">
                    <a:solidFill>
                      <a:prstClr val="black"/>
                    </a:solidFill>
                    <a:latin typeface="Calibri"/>
                  </a:rPr>
                  <a:t>τ</a:t>
                </a:r>
                <a:r>
                  <a:rPr lang="el-GR" sz="2400" dirty="0">
                    <a:solidFill>
                      <a:prstClr val="black"/>
                    </a:solidFill>
                    <a:latin typeface="Calibri"/>
                    <a:cs typeface="Arial" pitchFamily="34" charset="0"/>
                  </a:rPr>
                  <a:t> </a:t>
                </a:r>
                <a14:m>
                  <m:oMath xmlns:m="http://schemas.openxmlformats.org/officeDocument/2006/math">
                    <m:r>
                      <m:rPr>
                        <m:nor/>
                      </m:rPr>
                      <a:rPr lang="el-GR" sz="2400" dirty="0">
                        <a:solidFill>
                          <a:prstClr val="black"/>
                        </a:solidFill>
                        <a:latin typeface="Calibri"/>
                        <a:cs typeface="Arial" pitchFamily="34" charset="0"/>
                      </a:rPr>
                      <m:t>⋅</m:t>
                    </m:r>
                  </m:oMath>
                </a14:m>
                <a:r>
                  <a:rPr lang="el-GR" sz="2400" dirty="0">
                    <a:solidFill>
                      <a:prstClr val="black"/>
                    </a:solidFill>
                    <a:latin typeface="Calibri"/>
                  </a:rPr>
                  <a:t> </a:t>
                </a:r>
                <a:r>
                  <a:rPr lang="en-US" sz="2400" dirty="0">
                    <a:solidFill>
                      <a:prstClr val="black"/>
                    </a:solidFill>
                    <a:latin typeface="Calibri"/>
                  </a:rPr>
                  <a:t>t</a:t>
                </a:r>
                <a:r>
                  <a:rPr lang="el-GR" sz="2400" dirty="0">
                    <a:solidFill>
                      <a:prstClr val="black"/>
                    </a:solidFill>
                    <a:latin typeface="Calibri"/>
                    <a:cs typeface="Arial" pitchFamily="34" charset="0"/>
                  </a:rPr>
                  <a:t> </a:t>
                </a:r>
                <a14:m>
                  <m:oMath xmlns:m="http://schemas.openxmlformats.org/officeDocument/2006/math">
                    <m:r>
                      <m:rPr>
                        <m:nor/>
                      </m:rPr>
                      <a:rPr lang="el-GR" sz="2400" dirty="0">
                        <a:solidFill>
                          <a:prstClr val="black"/>
                        </a:solidFill>
                        <a:latin typeface="Calibri"/>
                        <a:cs typeface="Arial" pitchFamily="34" charset="0"/>
                      </a:rPr>
                      <m:t>⋅</m:t>
                    </m:r>
                  </m:oMath>
                </a14:m>
                <a:r>
                  <a:rPr lang="en-US" sz="2400" dirty="0">
                    <a:solidFill>
                      <a:prstClr val="black"/>
                    </a:solidFill>
                    <a:latin typeface="Calibri"/>
                  </a:rPr>
                  <a:t> dx </a:t>
                </a:r>
                <a14:m>
                  <m:oMath xmlns:m="http://schemas.openxmlformats.org/officeDocument/2006/math">
                    <m:r>
                      <a:rPr lang="en-US" sz="2400">
                        <a:solidFill>
                          <a:prstClr val="black"/>
                        </a:solidFill>
                        <a:latin typeface="Cambria Math"/>
                      </a:rPr>
                      <m:t>=</m:t>
                    </m:r>
                    <m:f>
                      <m:fPr>
                        <m:ctrlPr>
                          <a:rPr lang="en-US" sz="2400" i="1" smtClean="0">
                            <a:solidFill>
                              <a:prstClr val="black"/>
                            </a:solidFill>
                            <a:latin typeface="Cambria Math"/>
                          </a:rPr>
                        </m:ctrlPr>
                      </m:fPr>
                      <m:num>
                        <m:r>
                          <m:rPr>
                            <m:sty m:val="p"/>
                          </m:rPr>
                          <a:rPr lang="el-GR" sz="2400" smtClean="0">
                            <a:solidFill>
                              <a:prstClr val="black"/>
                            </a:solidFill>
                            <a:latin typeface="Cambria Math"/>
                          </a:rPr>
                          <m:t>Μ</m:t>
                        </m:r>
                        <m:r>
                          <m:rPr>
                            <m:sty m:val="p"/>
                          </m:rPr>
                          <a:rPr lang="el-GR" sz="2400" baseline="-25000" smtClean="0">
                            <a:solidFill>
                              <a:prstClr val="black"/>
                            </a:solidFill>
                            <a:latin typeface="Cambria Math"/>
                          </a:rPr>
                          <m:t>Β</m:t>
                        </m:r>
                        <m:r>
                          <a:rPr lang="el-GR" sz="2400" smtClean="0">
                            <a:solidFill>
                              <a:prstClr val="black"/>
                            </a:solidFill>
                            <a:latin typeface="Cambria Math"/>
                          </a:rPr>
                          <m:t> −</m:t>
                        </m:r>
                        <m:r>
                          <m:rPr>
                            <m:sty m:val="p"/>
                          </m:rPr>
                          <a:rPr lang="el-GR" sz="2400" smtClean="0">
                            <a:solidFill>
                              <a:prstClr val="black"/>
                            </a:solidFill>
                            <a:latin typeface="Cambria Math"/>
                          </a:rPr>
                          <m:t>ΜΑ</m:t>
                        </m:r>
                      </m:num>
                      <m:den>
                        <m:r>
                          <m:rPr>
                            <m:sty m:val="p"/>
                          </m:rPr>
                          <a:rPr lang="en-US" sz="2400" smtClean="0">
                            <a:solidFill>
                              <a:prstClr val="black"/>
                            </a:solidFill>
                            <a:latin typeface="Cambria Math"/>
                          </a:rPr>
                          <m:t>I</m:t>
                        </m:r>
                      </m:den>
                    </m:f>
                    <m:nary>
                      <m:naryPr>
                        <m:limLoc m:val="undOvr"/>
                        <m:ctrlPr>
                          <a:rPr lang="el-GR" sz="2400" i="1">
                            <a:solidFill>
                              <a:prstClr val="black"/>
                            </a:solidFill>
                            <a:latin typeface="Cambria Math"/>
                          </a:rPr>
                        </m:ctrlPr>
                      </m:naryPr>
                      <m:sub>
                        <m:r>
                          <m:rPr>
                            <m:brk m:alnAt="24"/>
                          </m:rPr>
                          <a:rPr lang="en-US" sz="2400">
                            <a:solidFill>
                              <a:prstClr val="black"/>
                            </a:solidFill>
                            <a:latin typeface="Cambria Math"/>
                          </a:rPr>
                          <m:t>0</m:t>
                        </m:r>
                      </m:sub>
                      <m:sup>
                        <m:r>
                          <m:rPr>
                            <m:sty m:val="p"/>
                          </m:rPr>
                          <a:rPr lang="en-US" sz="2400">
                            <a:solidFill>
                              <a:prstClr val="black"/>
                            </a:solidFill>
                            <a:latin typeface="Cambria Math"/>
                          </a:rPr>
                          <m:t>s</m:t>
                        </m:r>
                      </m:sup>
                      <m:e>
                        <m:r>
                          <m:rPr>
                            <m:nor/>
                          </m:rPr>
                          <a:rPr lang="en-US" sz="2400" smtClean="0">
                            <a:solidFill>
                              <a:prstClr val="black"/>
                            </a:solidFill>
                            <a:latin typeface="Calibri"/>
                          </a:rPr>
                          <m:t>y</m:t>
                        </m:r>
                        <m:r>
                          <m:rPr>
                            <m:nor/>
                          </m:rPr>
                          <a:rPr lang="el-GR" sz="2400" dirty="0">
                            <a:solidFill>
                              <a:prstClr val="black"/>
                            </a:solidFill>
                            <a:latin typeface="Calibri"/>
                            <a:cs typeface="Arial" pitchFamily="34" charset="0"/>
                          </a:rPr>
                          <m:t>⋅ </m:t>
                        </m:r>
                        <m:r>
                          <m:rPr>
                            <m:nor/>
                          </m:rPr>
                          <a:rPr lang="en-US" sz="2400" dirty="0">
                            <a:solidFill>
                              <a:prstClr val="black"/>
                            </a:solidFill>
                            <a:latin typeface="Calibri"/>
                            <a:cs typeface="Arial" pitchFamily="34" charset="0"/>
                          </a:rPr>
                          <m:t>t</m:t>
                        </m:r>
                        <m:r>
                          <m:rPr>
                            <m:nor/>
                          </m:rPr>
                          <a:rPr lang="el-GR" sz="2400" dirty="0">
                            <a:solidFill>
                              <a:prstClr val="black"/>
                            </a:solidFill>
                            <a:latin typeface="Calibri"/>
                            <a:cs typeface="Arial" pitchFamily="34" charset="0"/>
                          </a:rPr>
                          <m:t> ⋅</m:t>
                        </m:r>
                      </m:e>
                    </m:nary>
                    <m:r>
                      <m:rPr>
                        <m:sty m:val="p"/>
                      </m:rPr>
                      <a:rPr lang="en-US" sz="2400">
                        <a:solidFill>
                          <a:prstClr val="black"/>
                        </a:solidFill>
                        <a:latin typeface="Cambria Math"/>
                      </a:rPr>
                      <m:t>ds</m:t>
                    </m:r>
                  </m:oMath>
                </a14:m>
                <a:r>
                  <a:rPr lang="el-GR" sz="2400" dirty="0">
                    <a:solidFill>
                      <a:prstClr val="black"/>
                    </a:solidFill>
                    <a:latin typeface="Calibri"/>
                  </a:rPr>
                  <a:t> </a:t>
                </a:r>
                <a:r>
                  <a:rPr lang="en-US" sz="2400" dirty="0" smtClean="0">
                    <a:solidFill>
                      <a:prstClr val="black"/>
                    </a:solidFill>
                    <a:latin typeface="Calibri"/>
                  </a:rPr>
                  <a:t>=</a:t>
                </a:r>
              </a:p>
              <a:p>
                <a:r>
                  <a:rPr lang="en-US" sz="2400" dirty="0">
                    <a:solidFill>
                      <a:prstClr val="black"/>
                    </a:solidFill>
                    <a:latin typeface="Calibri"/>
                  </a:rPr>
                  <a:t>=</a:t>
                </a:r>
                <a:r>
                  <a:rPr lang="en-US" sz="2400" dirty="0" smtClean="0">
                    <a:solidFill>
                      <a:prstClr val="black"/>
                    </a:solidFill>
                    <a:latin typeface="Calibri"/>
                  </a:rPr>
                  <a:t> </a:t>
                </a:r>
                <a:r>
                  <a:rPr lang="el-GR" sz="2400" dirty="0" smtClean="0">
                    <a:solidFill>
                      <a:prstClr val="black"/>
                    </a:solidFill>
                    <a:latin typeface="Calibri"/>
                  </a:rPr>
                  <a:t> </a:t>
                </a:r>
                <a14:m>
                  <m:oMath xmlns:m="http://schemas.openxmlformats.org/officeDocument/2006/math">
                    <m:f>
                      <m:fPr>
                        <m:ctrlPr>
                          <a:rPr lang="el-GR" sz="2400" i="1" smtClean="0">
                            <a:solidFill>
                              <a:prstClr val="black"/>
                            </a:solidFill>
                            <a:latin typeface="Cambria Math"/>
                          </a:rPr>
                        </m:ctrlPr>
                      </m:fPr>
                      <m:num>
                        <m:r>
                          <m:rPr>
                            <m:sty m:val="p"/>
                          </m:rPr>
                          <a:rPr lang="en-US" sz="2400" smtClean="0">
                            <a:solidFill>
                              <a:prstClr val="black"/>
                            </a:solidFill>
                            <a:latin typeface="Cambria Math"/>
                          </a:rPr>
                          <m:t>dM</m:t>
                        </m:r>
                      </m:num>
                      <m:den>
                        <m:r>
                          <m:rPr>
                            <m:sty m:val="p"/>
                          </m:rPr>
                          <a:rPr lang="en-US" sz="2400" smtClean="0">
                            <a:solidFill>
                              <a:prstClr val="black"/>
                            </a:solidFill>
                            <a:latin typeface="Cambria Math"/>
                          </a:rPr>
                          <m:t>I</m:t>
                        </m:r>
                      </m:den>
                    </m:f>
                    <m:nary>
                      <m:naryPr>
                        <m:limLoc m:val="undOvr"/>
                        <m:ctrlPr>
                          <a:rPr lang="el-GR" sz="2400" i="1">
                            <a:solidFill>
                              <a:prstClr val="black"/>
                            </a:solidFill>
                            <a:latin typeface="Cambria Math"/>
                          </a:rPr>
                        </m:ctrlPr>
                      </m:naryPr>
                      <m:sub>
                        <m:r>
                          <m:rPr>
                            <m:brk m:alnAt="24"/>
                          </m:rPr>
                          <a:rPr lang="en-US" sz="2400">
                            <a:solidFill>
                              <a:prstClr val="black"/>
                            </a:solidFill>
                            <a:latin typeface="Cambria Math"/>
                          </a:rPr>
                          <m:t>0</m:t>
                        </m:r>
                      </m:sub>
                      <m:sup>
                        <m:r>
                          <m:rPr>
                            <m:sty m:val="p"/>
                          </m:rPr>
                          <a:rPr lang="en-US" sz="2400">
                            <a:solidFill>
                              <a:prstClr val="black"/>
                            </a:solidFill>
                            <a:latin typeface="Cambria Math"/>
                          </a:rPr>
                          <m:t>s</m:t>
                        </m:r>
                      </m:sup>
                      <m:e>
                        <m:r>
                          <m:rPr>
                            <m:nor/>
                          </m:rPr>
                          <a:rPr lang="en-US" sz="2400" smtClean="0">
                            <a:solidFill>
                              <a:prstClr val="black"/>
                            </a:solidFill>
                            <a:latin typeface="Calibri"/>
                          </a:rPr>
                          <m:t>y</m:t>
                        </m:r>
                        <m:r>
                          <m:rPr>
                            <m:nor/>
                          </m:rPr>
                          <a:rPr lang="el-GR" sz="2400" dirty="0">
                            <a:solidFill>
                              <a:prstClr val="black"/>
                            </a:solidFill>
                            <a:latin typeface="Calibri"/>
                            <a:cs typeface="Arial" pitchFamily="34" charset="0"/>
                          </a:rPr>
                          <m:t>⋅ </m:t>
                        </m:r>
                        <m:r>
                          <m:rPr>
                            <m:nor/>
                          </m:rPr>
                          <a:rPr lang="en-US" sz="2400" dirty="0">
                            <a:solidFill>
                              <a:prstClr val="black"/>
                            </a:solidFill>
                            <a:latin typeface="Calibri"/>
                            <a:cs typeface="Arial" pitchFamily="34" charset="0"/>
                          </a:rPr>
                          <m:t>t</m:t>
                        </m:r>
                        <m:r>
                          <m:rPr>
                            <m:nor/>
                          </m:rPr>
                          <a:rPr lang="el-GR" sz="2400" dirty="0">
                            <a:solidFill>
                              <a:prstClr val="black"/>
                            </a:solidFill>
                            <a:latin typeface="Calibri"/>
                            <a:cs typeface="Arial" pitchFamily="34" charset="0"/>
                          </a:rPr>
                          <m:t> ⋅</m:t>
                        </m:r>
                      </m:e>
                    </m:nary>
                    <m:r>
                      <m:rPr>
                        <m:sty m:val="p"/>
                      </m:rPr>
                      <a:rPr lang="en-US" sz="2400">
                        <a:solidFill>
                          <a:prstClr val="black"/>
                        </a:solidFill>
                        <a:latin typeface="Cambria Math"/>
                      </a:rPr>
                      <m:t>ds</m:t>
                    </m:r>
                  </m:oMath>
                </a14:m>
                <a:endParaRPr lang="en-US" sz="2400" dirty="0">
                  <a:solidFill>
                    <a:prstClr val="black"/>
                  </a:solidFill>
                  <a:latin typeface="Calibri"/>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4724165" y="3398067"/>
                <a:ext cx="3882666" cy="1162113"/>
              </a:xfrm>
              <a:prstGeom prst="rect">
                <a:avLst/>
              </a:prstGeom>
              <a:blipFill rotWithShape="1">
                <a:blip r:embed="rId6" cstate="print"/>
                <a:stretch>
                  <a:fillRect l="-2347" r="-1252" b="-4145"/>
                </a:stretch>
              </a:blipFill>
              <a:ln>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p:cNvSpPr/>
              <p:nvPr/>
            </p:nvSpPr>
            <p:spPr>
              <a:xfrm>
                <a:off x="5348311" y="4797152"/>
                <a:ext cx="2468570" cy="624530"/>
              </a:xfrm>
              <a:prstGeom prst="rect">
                <a:avLst/>
              </a:prstGeom>
              <a:ln>
                <a:solidFill>
                  <a:schemeClr val="tx1"/>
                </a:solidFill>
              </a:ln>
            </p:spPr>
            <p:txBody>
              <a:bodyPr wrap="square">
                <a:spAutoFit/>
              </a:bodyPr>
              <a:lstStyle/>
              <a:p>
                <a:r>
                  <a:rPr lang="el-GR" sz="2400" dirty="0" smtClean="0">
                    <a:solidFill>
                      <a:prstClr val="black"/>
                    </a:solidFill>
                    <a:latin typeface="Calibri"/>
                  </a:rPr>
                  <a:t>τ</a:t>
                </a:r>
                <a:r>
                  <a:rPr lang="el-GR" sz="2400" dirty="0">
                    <a:solidFill>
                      <a:prstClr val="black"/>
                    </a:solidFill>
                    <a:latin typeface="Calibri"/>
                    <a:cs typeface="Arial" pitchFamily="34" charset="0"/>
                  </a:rPr>
                  <a:t> </a:t>
                </a:r>
                <a14:m>
                  <m:oMath xmlns:m="http://schemas.openxmlformats.org/officeDocument/2006/math">
                    <m:r>
                      <m:rPr>
                        <m:nor/>
                      </m:rPr>
                      <a:rPr lang="el-GR" sz="2400" dirty="0">
                        <a:solidFill>
                          <a:prstClr val="black"/>
                        </a:solidFill>
                        <a:latin typeface="Calibri"/>
                        <a:cs typeface="Arial" pitchFamily="34" charset="0"/>
                      </a:rPr>
                      <m:t>⋅</m:t>
                    </m:r>
                  </m:oMath>
                </a14:m>
                <a:r>
                  <a:rPr lang="el-GR" sz="2400" dirty="0">
                    <a:solidFill>
                      <a:prstClr val="black"/>
                    </a:solidFill>
                    <a:latin typeface="Calibri"/>
                  </a:rPr>
                  <a:t> </a:t>
                </a:r>
                <a:r>
                  <a:rPr lang="en-US" sz="2400" dirty="0">
                    <a:solidFill>
                      <a:prstClr val="black"/>
                    </a:solidFill>
                    <a:latin typeface="Calibri"/>
                  </a:rPr>
                  <a:t>t</a:t>
                </a:r>
                <a:r>
                  <a:rPr lang="el-GR" sz="2400" dirty="0">
                    <a:solidFill>
                      <a:prstClr val="black"/>
                    </a:solidFill>
                    <a:latin typeface="Calibri"/>
                    <a:cs typeface="Arial" pitchFamily="34" charset="0"/>
                  </a:rPr>
                  <a:t> </a:t>
                </a:r>
                <a14:m>
                  <m:oMath xmlns:m="http://schemas.openxmlformats.org/officeDocument/2006/math">
                    <m:r>
                      <a:rPr lang="en-US" sz="2400">
                        <a:solidFill>
                          <a:prstClr val="black"/>
                        </a:solidFill>
                        <a:latin typeface="Cambria Math"/>
                      </a:rPr>
                      <m:t>=</m:t>
                    </m:r>
                    <m:f>
                      <m:fPr>
                        <m:ctrlPr>
                          <a:rPr lang="en-US" sz="2400" i="1">
                            <a:solidFill>
                              <a:prstClr val="black"/>
                            </a:solidFill>
                            <a:latin typeface="Cambria Math"/>
                          </a:rPr>
                        </m:ctrlPr>
                      </m:fPr>
                      <m:num>
                        <m:r>
                          <m:rPr>
                            <m:sty m:val="p"/>
                          </m:rPr>
                          <a:rPr lang="en-US" sz="2400" smtClean="0">
                            <a:solidFill>
                              <a:prstClr val="black"/>
                            </a:solidFill>
                            <a:latin typeface="Cambria Math"/>
                          </a:rPr>
                          <m:t>Q</m:t>
                        </m:r>
                      </m:num>
                      <m:den>
                        <m:r>
                          <m:rPr>
                            <m:sty m:val="p"/>
                          </m:rPr>
                          <a:rPr lang="en-US" sz="2400">
                            <a:solidFill>
                              <a:prstClr val="black"/>
                            </a:solidFill>
                            <a:latin typeface="Cambria Math"/>
                          </a:rPr>
                          <m:t>I</m:t>
                        </m:r>
                      </m:den>
                    </m:f>
                    <m:nary>
                      <m:naryPr>
                        <m:limLoc m:val="undOvr"/>
                        <m:ctrlPr>
                          <a:rPr lang="el-GR" sz="2400" i="1">
                            <a:solidFill>
                              <a:prstClr val="black"/>
                            </a:solidFill>
                            <a:latin typeface="Cambria Math"/>
                          </a:rPr>
                        </m:ctrlPr>
                      </m:naryPr>
                      <m:sub>
                        <m:r>
                          <m:rPr>
                            <m:brk m:alnAt="24"/>
                          </m:rPr>
                          <a:rPr lang="en-US" sz="2400">
                            <a:solidFill>
                              <a:prstClr val="black"/>
                            </a:solidFill>
                            <a:latin typeface="Cambria Math"/>
                          </a:rPr>
                          <m:t>0</m:t>
                        </m:r>
                      </m:sub>
                      <m:sup>
                        <m:r>
                          <m:rPr>
                            <m:sty m:val="p"/>
                          </m:rPr>
                          <a:rPr lang="en-US" sz="2400">
                            <a:solidFill>
                              <a:prstClr val="black"/>
                            </a:solidFill>
                            <a:latin typeface="Cambria Math"/>
                          </a:rPr>
                          <m:t>s</m:t>
                        </m:r>
                      </m:sup>
                      <m:e>
                        <m:r>
                          <m:rPr>
                            <m:nor/>
                          </m:rPr>
                          <a:rPr lang="en-US" sz="2400">
                            <a:solidFill>
                              <a:prstClr val="black"/>
                            </a:solidFill>
                            <a:latin typeface="Calibri"/>
                          </a:rPr>
                          <m:t>y</m:t>
                        </m:r>
                        <m:r>
                          <m:rPr>
                            <m:nor/>
                          </m:rPr>
                          <a:rPr lang="el-GR" sz="2400" dirty="0">
                            <a:solidFill>
                              <a:prstClr val="black"/>
                            </a:solidFill>
                            <a:latin typeface="Calibri"/>
                            <a:cs typeface="Arial" pitchFamily="34" charset="0"/>
                          </a:rPr>
                          <m:t>⋅ </m:t>
                        </m:r>
                        <m:r>
                          <m:rPr>
                            <m:nor/>
                          </m:rPr>
                          <a:rPr lang="en-US" sz="2400" dirty="0">
                            <a:solidFill>
                              <a:prstClr val="black"/>
                            </a:solidFill>
                            <a:latin typeface="Calibri"/>
                            <a:cs typeface="Arial" pitchFamily="34" charset="0"/>
                          </a:rPr>
                          <m:t>t</m:t>
                        </m:r>
                        <m:r>
                          <m:rPr>
                            <m:nor/>
                          </m:rPr>
                          <a:rPr lang="el-GR" sz="2400" dirty="0">
                            <a:solidFill>
                              <a:prstClr val="black"/>
                            </a:solidFill>
                            <a:latin typeface="Calibri"/>
                            <a:cs typeface="Arial" pitchFamily="34" charset="0"/>
                          </a:rPr>
                          <m:t> ⋅</m:t>
                        </m:r>
                      </m:e>
                    </m:nary>
                    <m:r>
                      <m:rPr>
                        <m:sty m:val="p"/>
                      </m:rPr>
                      <a:rPr lang="en-US" sz="2400">
                        <a:solidFill>
                          <a:prstClr val="black"/>
                        </a:solidFill>
                        <a:latin typeface="Cambria Math"/>
                      </a:rPr>
                      <m:t>ds</m:t>
                    </m:r>
                  </m:oMath>
                </a14:m>
                <a:r>
                  <a:rPr lang="el-GR" sz="2400" dirty="0">
                    <a:solidFill>
                      <a:prstClr val="black"/>
                    </a:solidFill>
                    <a:latin typeface="Calibri"/>
                  </a:rPr>
                  <a:t> </a:t>
                </a:r>
                <a:endParaRPr lang="en-US" sz="2400" dirty="0">
                  <a:solidFill>
                    <a:prstClr val="black"/>
                  </a:solidFill>
                  <a:latin typeface="Calibri"/>
                </a:endParaRPr>
              </a:p>
            </p:txBody>
          </p:sp>
        </mc:Choice>
        <mc:Fallback xmlns="">
          <p:sp>
            <p:nvSpPr>
              <p:cNvPr id="10" name="Ορθογώνιο 9"/>
              <p:cNvSpPr>
                <a:spLocks noRot="1" noChangeAspect="1" noMove="1" noResize="1" noEditPoints="1" noAdjustHandles="1" noChangeArrowheads="1" noChangeShapeType="1" noTextEdit="1"/>
              </p:cNvSpPr>
              <p:nvPr/>
            </p:nvSpPr>
            <p:spPr>
              <a:xfrm>
                <a:off x="5348311" y="4797152"/>
                <a:ext cx="2468570" cy="624530"/>
              </a:xfrm>
              <a:prstGeom prst="rect">
                <a:avLst/>
              </a:prstGeom>
              <a:blipFill rotWithShape="1">
                <a:blip r:embed="rId7" cstate="print"/>
                <a:stretch>
                  <a:fillRect l="-3440" b="-8654"/>
                </a:stretch>
              </a:blipFill>
              <a:ln>
                <a:solidFill>
                  <a:schemeClr val="tx1"/>
                </a:solidFill>
              </a:ln>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mc:AlternateContent xmlns:mc="http://schemas.openxmlformats.org/markup-compatibility/2006" xmlns:a14="http://schemas.microsoft.com/office/drawing/2010/main">
        <mc:Choice Requires="a14">
          <p:sp>
            <p:nvSpPr>
              <p:cNvPr id="11" name="Ορθογώνιο 10"/>
              <p:cNvSpPr/>
              <p:nvPr/>
            </p:nvSpPr>
            <p:spPr>
              <a:xfrm>
                <a:off x="4261799" y="5733256"/>
                <a:ext cx="4737802" cy="671018"/>
              </a:xfrm>
              <a:prstGeom prst="rect">
                <a:avLst/>
              </a:prstGeom>
              <a:ln>
                <a:solidFill>
                  <a:schemeClr val="tx1"/>
                </a:solidFill>
              </a:ln>
            </p:spPr>
            <p:txBody>
              <a:bodyPr wrap="square">
                <a:spAutoFit/>
              </a:bodyPr>
              <a:lstStyle/>
              <a:p>
                <a:r>
                  <a:rPr lang="el-GR" sz="2400" dirty="0" smtClean="0">
                    <a:solidFill>
                      <a:prstClr val="black"/>
                    </a:solidFill>
                    <a:latin typeface="Calibri"/>
                  </a:rPr>
                  <a:t>τ</a:t>
                </a:r>
                <a:r>
                  <a:rPr lang="en-US" sz="2400" dirty="0" smtClean="0">
                    <a:solidFill>
                      <a:prstClr val="black"/>
                    </a:solidFill>
                    <a:latin typeface="Calibri"/>
                    <a:cs typeface="Arial" pitchFamily="34" charset="0"/>
                  </a:rPr>
                  <a:t>(s) </a:t>
                </a:r>
                <a14:m>
                  <m:oMath xmlns:m="http://schemas.openxmlformats.org/officeDocument/2006/math">
                    <m:r>
                      <a:rPr lang="en-US" sz="2400">
                        <a:solidFill>
                          <a:prstClr val="black"/>
                        </a:solidFill>
                        <a:latin typeface="Cambria Math"/>
                      </a:rPr>
                      <m:t>=</m:t>
                    </m:r>
                    <m:f>
                      <m:fPr>
                        <m:ctrlPr>
                          <a:rPr lang="en-US" sz="2400" i="1">
                            <a:solidFill>
                              <a:prstClr val="black"/>
                            </a:solidFill>
                            <a:latin typeface="Cambria Math"/>
                          </a:rPr>
                        </m:ctrlPr>
                      </m:fPr>
                      <m:num>
                        <m:r>
                          <m:rPr>
                            <m:sty m:val="p"/>
                          </m:rPr>
                          <a:rPr lang="en-US" sz="2400">
                            <a:solidFill>
                              <a:prstClr val="black"/>
                            </a:solidFill>
                            <a:latin typeface="Cambria Math"/>
                          </a:rPr>
                          <m:t>Q</m:t>
                        </m:r>
                        <m:r>
                          <m:rPr>
                            <m:nor/>
                          </m:rPr>
                          <a:rPr lang="el-GR" sz="2400" dirty="0">
                            <a:solidFill>
                              <a:prstClr val="black"/>
                            </a:solidFill>
                            <a:latin typeface="Calibri"/>
                            <a:cs typeface="Arial" pitchFamily="34" charset="0"/>
                          </a:rPr>
                          <m:t>⋅</m:t>
                        </m:r>
                        <m:r>
                          <a:rPr lang="en-US" sz="2400" dirty="0" smtClean="0">
                            <a:solidFill>
                              <a:prstClr val="black"/>
                            </a:solidFill>
                            <a:latin typeface="Cambria Math"/>
                            <a:cs typeface="Arial" pitchFamily="34" charset="0"/>
                          </a:rPr>
                          <m:t> </m:t>
                        </m:r>
                        <m:r>
                          <m:rPr>
                            <m:sty m:val="p"/>
                          </m:rPr>
                          <a:rPr lang="en-US" sz="2400" dirty="0" smtClean="0">
                            <a:solidFill>
                              <a:prstClr val="black"/>
                            </a:solidFill>
                            <a:latin typeface="Cambria Math"/>
                            <a:cs typeface="Arial" pitchFamily="34" charset="0"/>
                          </a:rPr>
                          <m:t>m</m:t>
                        </m:r>
                        <m:r>
                          <a:rPr lang="en-US" sz="2400" dirty="0" smtClean="0">
                            <a:solidFill>
                              <a:prstClr val="black"/>
                            </a:solidFill>
                            <a:latin typeface="Cambria Math"/>
                            <a:cs typeface="Arial" pitchFamily="34" charset="0"/>
                          </a:rPr>
                          <m:t>(</m:t>
                        </m:r>
                        <m:r>
                          <m:rPr>
                            <m:sty m:val="p"/>
                          </m:rPr>
                          <a:rPr lang="en-US" sz="2400" dirty="0" smtClean="0">
                            <a:solidFill>
                              <a:prstClr val="black"/>
                            </a:solidFill>
                            <a:latin typeface="Cambria Math"/>
                            <a:cs typeface="Arial" pitchFamily="34" charset="0"/>
                          </a:rPr>
                          <m:t>s</m:t>
                        </m:r>
                        <m:r>
                          <a:rPr lang="en-US" sz="2400" dirty="0" smtClean="0">
                            <a:solidFill>
                              <a:prstClr val="black"/>
                            </a:solidFill>
                            <a:latin typeface="Cambria Math"/>
                            <a:cs typeface="Arial" pitchFamily="34" charset="0"/>
                          </a:rPr>
                          <m:t>)</m:t>
                        </m:r>
                      </m:num>
                      <m:den>
                        <m:r>
                          <m:rPr>
                            <m:sty m:val="p"/>
                          </m:rPr>
                          <a:rPr lang="en-US" sz="2400" smtClean="0">
                            <a:solidFill>
                              <a:prstClr val="black"/>
                            </a:solidFill>
                            <a:latin typeface="Cambria Math"/>
                          </a:rPr>
                          <m:t>t</m:t>
                        </m:r>
                        <m:d>
                          <m:dPr>
                            <m:ctrlPr>
                              <a:rPr lang="en-US" sz="2400" i="1" smtClean="0">
                                <a:solidFill>
                                  <a:prstClr val="black"/>
                                </a:solidFill>
                                <a:latin typeface="Cambria Math"/>
                              </a:rPr>
                            </m:ctrlPr>
                          </m:dPr>
                          <m:e>
                            <m:r>
                              <m:rPr>
                                <m:sty m:val="p"/>
                              </m:rPr>
                              <a:rPr lang="en-US" sz="2400" smtClean="0">
                                <a:solidFill>
                                  <a:prstClr val="black"/>
                                </a:solidFill>
                                <a:latin typeface="Cambria Math"/>
                              </a:rPr>
                              <m:t>s</m:t>
                            </m:r>
                          </m:e>
                        </m:d>
                        <m:r>
                          <m:rPr>
                            <m:nor/>
                          </m:rPr>
                          <a:rPr lang="el-GR" sz="2400" dirty="0">
                            <a:solidFill>
                              <a:prstClr val="black"/>
                            </a:solidFill>
                            <a:latin typeface="Calibri"/>
                            <a:cs typeface="Arial" pitchFamily="34" charset="0"/>
                          </a:rPr>
                          <m:t>⋅</m:t>
                        </m:r>
                        <m:r>
                          <a:rPr lang="en-US" sz="2400" dirty="0" smtClean="0">
                            <a:solidFill>
                              <a:prstClr val="black"/>
                            </a:solidFill>
                            <a:latin typeface="Cambria Math"/>
                            <a:cs typeface="Arial" pitchFamily="34" charset="0"/>
                          </a:rPr>
                          <m:t> </m:t>
                        </m:r>
                        <m:r>
                          <m:rPr>
                            <m:sty m:val="p"/>
                          </m:rPr>
                          <a:rPr lang="en-US" sz="2400">
                            <a:solidFill>
                              <a:prstClr val="black"/>
                            </a:solidFill>
                            <a:latin typeface="Cambria Math"/>
                          </a:rPr>
                          <m:t>I</m:t>
                        </m:r>
                      </m:den>
                    </m:f>
                    <m:r>
                      <a:rPr lang="en-US" sz="2400" smtClean="0">
                        <a:solidFill>
                          <a:prstClr val="black"/>
                        </a:solidFill>
                        <a:latin typeface="Cambria Math"/>
                      </a:rPr>
                      <m:t>     </m:t>
                    </m:r>
                    <m:r>
                      <m:rPr>
                        <m:sty m:val="p"/>
                      </m:rPr>
                      <a:rPr lang="en-US" sz="2400" smtClean="0">
                        <a:solidFill>
                          <a:prstClr val="black"/>
                        </a:solidFill>
                        <a:latin typeface="Cambria Math"/>
                      </a:rPr>
                      <m:t>m</m:t>
                    </m:r>
                    <m:r>
                      <a:rPr lang="en-US" sz="2400" smtClean="0">
                        <a:solidFill>
                          <a:prstClr val="black"/>
                        </a:solidFill>
                        <a:latin typeface="Cambria Math"/>
                      </a:rPr>
                      <m:t>(</m:t>
                    </m:r>
                    <m:r>
                      <m:rPr>
                        <m:sty m:val="p"/>
                      </m:rPr>
                      <a:rPr lang="en-US" sz="2400" smtClean="0">
                        <a:solidFill>
                          <a:prstClr val="black"/>
                        </a:solidFill>
                        <a:latin typeface="Cambria Math"/>
                      </a:rPr>
                      <m:t>s</m:t>
                    </m:r>
                    <m:r>
                      <a:rPr lang="en-US" sz="2400" smtClean="0">
                        <a:solidFill>
                          <a:prstClr val="black"/>
                        </a:solidFill>
                        <a:latin typeface="Cambria Math"/>
                      </a:rPr>
                      <m:t>)=</m:t>
                    </m:r>
                    <m:nary>
                      <m:naryPr>
                        <m:limLoc m:val="undOvr"/>
                        <m:ctrlPr>
                          <a:rPr lang="el-GR" sz="2400" i="1">
                            <a:solidFill>
                              <a:prstClr val="black"/>
                            </a:solidFill>
                            <a:latin typeface="Cambria Math"/>
                          </a:rPr>
                        </m:ctrlPr>
                      </m:naryPr>
                      <m:sub>
                        <m:r>
                          <m:rPr>
                            <m:brk m:alnAt="24"/>
                          </m:rPr>
                          <a:rPr lang="en-US" sz="2400">
                            <a:solidFill>
                              <a:prstClr val="black"/>
                            </a:solidFill>
                            <a:latin typeface="Cambria Math"/>
                          </a:rPr>
                          <m:t>0</m:t>
                        </m:r>
                      </m:sub>
                      <m:sup>
                        <m:r>
                          <m:rPr>
                            <m:sty m:val="p"/>
                          </m:rPr>
                          <a:rPr lang="en-US" sz="2400">
                            <a:solidFill>
                              <a:prstClr val="black"/>
                            </a:solidFill>
                            <a:latin typeface="Cambria Math"/>
                          </a:rPr>
                          <m:t>s</m:t>
                        </m:r>
                      </m:sup>
                      <m:e>
                        <m:r>
                          <m:rPr>
                            <m:nor/>
                          </m:rPr>
                          <a:rPr lang="en-US" sz="2400">
                            <a:solidFill>
                              <a:prstClr val="black"/>
                            </a:solidFill>
                            <a:latin typeface="Calibri"/>
                          </a:rPr>
                          <m:t>y</m:t>
                        </m:r>
                        <m:r>
                          <m:rPr>
                            <m:nor/>
                          </m:rPr>
                          <a:rPr lang="el-GR" sz="2400" dirty="0">
                            <a:solidFill>
                              <a:prstClr val="black"/>
                            </a:solidFill>
                            <a:latin typeface="Calibri"/>
                            <a:cs typeface="Arial" pitchFamily="34" charset="0"/>
                          </a:rPr>
                          <m:t>⋅ </m:t>
                        </m:r>
                        <m:r>
                          <m:rPr>
                            <m:nor/>
                          </m:rPr>
                          <a:rPr lang="en-US" sz="2400" dirty="0">
                            <a:solidFill>
                              <a:prstClr val="black"/>
                            </a:solidFill>
                            <a:latin typeface="Calibri"/>
                            <a:cs typeface="Arial" pitchFamily="34" charset="0"/>
                          </a:rPr>
                          <m:t>t</m:t>
                        </m:r>
                        <m:r>
                          <m:rPr>
                            <m:nor/>
                          </m:rPr>
                          <a:rPr lang="en-US" sz="2400" dirty="0" smtClean="0">
                            <a:solidFill>
                              <a:prstClr val="black"/>
                            </a:solidFill>
                            <a:latin typeface="Calibri"/>
                            <a:cs typeface="Arial" pitchFamily="34" charset="0"/>
                          </a:rPr>
                          <m:t>(</m:t>
                        </m:r>
                        <m:r>
                          <m:rPr>
                            <m:nor/>
                          </m:rPr>
                          <a:rPr lang="en-US" sz="2400" dirty="0" smtClean="0">
                            <a:solidFill>
                              <a:prstClr val="black"/>
                            </a:solidFill>
                            <a:latin typeface="Calibri"/>
                            <a:cs typeface="Arial" pitchFamily="34" charset="0"/>
                          </a:rPr>
                          <m:t>s</m:t>
                        </m:r>
                        <m:r>
                          <m:rPr>
                            <m:nor/>
                          </m:rPr>
                          <a:rPr lang="en-US" sz="2400" dirty="0" smtClean="0">
                            <a:solidFill>
                              <a:prstClr val="black"/>
                            </a:solidFill>
                            <a:latin typeface="Calibri"/>
                            <a:cs typeface="Arial" pitchFamily="34" charset="0"/>
                          </a:rPr>
                          <m:t>)</m:t>
                        </m:r>
                        <m:r>
                          <m:rPr>
                            <m:nor/>
                          </m:rPr>
                          <a:rPr lang="el-GR" sz="2400" dirty="0">
                            <a:solidFill>
                              <a:prstClr val="black"/>
                            </a:solidFill>
                            <a:latin typeface="Calibri"/>
                            <a:cs typeface="Arial" pitchFamily="34" charset="0"/>
                          </a:rPr>
                          <m:t> ⋅</m:t>
                        </m:r>
                      </m:e>
                    </m:nary>
                    <m:r>
                      <m:rPr>
                        <m:sty m:val="p"/>
                      </m:rPr>
                      <a:rPr lang="en-US" sz="2400">
                        <a:solidFill>
                          <a:prstClr val="black"/>
                        </a:solidFill>
                        <a:latin typeface="Cambria Math"/>
                      </a:rPr>
                      <m:t>ds</m:t>
                    </m:r>
                  </m:oMath>
                </a14:m>
                <a:r>
                  <a:rPr lang="el-GR" sz="2400" dirty="0">
                    <a:solidFill>
                      <a:prstClr val="black"/>
                    </a:solidFill>
                    <a:latin typeface="Calibri"/>
                  </a:rPr>
                  <a:t> </a:t>
                </a:r>
                <a:endParaRPr lang="en-US" sz="2400" dirty="0">
                  <a:solidFill>
                    <a:prstClr val="black"/>
                  </a:solidFill>
                  <a:latin typeface="Calibri"/>
                </a:endParaRPr>
              </a:p>
            </p:txBody>
          </p:sp>
        </mc:Choice>
        <mc:Fallback xmlns="">
          <p:sp>
            <p:nvSpPr>
              <p:cNvPr id="11" name="Ορθογώνιο 10"/>
              <p:cNvSpPr>
                <a:spLocks noRot="1" noChangeAspect="1" noMove="1" noResize="1" noEditPoints="1" noAdjustHandles="1" noChangeArrowheads="1" noChangeShapeType="1" noTextEdit="1"/>
              </p:cNvSpPr>
              <p:nvPr/>
            </p:nvSpPr>
            <p:spPr>
              <a:xfrm>
                <a:off x="4261799" y="5733256"/>
                <a:ext cx="4737802" cy="671018"/>
              </a:xfrm>
              <a:prstGeom prst="rect">
                <a:avLst/>
              </a:prstGeom>
              <a:blipFill rotWithShape="1">
                <a:blip r:embed="rId8" cstate="print"/>
                <a:stretch>
                  <a:fillRect l="-1797" b="-885"/>
                </a:stretch>
              </a:blipFill>
              <a:ln>
                <a:solidFill>
                  <a:schemeClr val="tx1"/>
                </a:solidFill>
              </a:ln>
            </p:spPr>
            <p:txBody>
              <a:bodyPr/>
              <a:lstStyle/>
              <a:p>
                <a:r>
                  <a:rPr lang="el-GR">
                    <a:noFill/>
                  </a:rPr>
                  <a:t> </a:t>
                </a:r>
              </a:p>
            </p:txBody>
          </p:sp>
        </mc:Fallback>
      </mc:AlternateContent>
      <p:sp>
        <p:nvSpPr>
          <p:cNvPr id="12" name="Ορθογώνιο 11"/>
          <p:cNvSpPr/>
          <p:nvPr/>
        </p:nvSpPr>
        <p:spPr>
          <a:xfrm>
            <a:off x="0" y="5866647"/>
            <a:ext cx="4139953" cy="646331"/>
          </a:xfrm>
          <a:prstGeom prst="rect">
            <a:avLst/>
          </a:prstGeom>
        </p:spPr>
        <p:txBody>
          <a:bodyPr wrap="square">
            <a:spAutoFit/>
          </a:bodyPr>
          <a:lstStyle/>
          <a:p>
            <a:r>
              <a:rPr lang="en-US" sz="1200" dirty="0">
                <a:latin typeface="+mn-lt"/>
              </a:rPr>
              <a:t>Hughes, Owen F. Paik, </a:t>
            </a:r>
            <a:r>
              <a:rPr lang="en-US" sz="1200" dirty="0" err="1">
                <a:latin typeface="+mn-lt"/>
              </a:rPr>
              <a:t>Jeom</a:t>
            </a:r>
            <a:r>
              <a:rPr lang="en-US" sz="1200" dirty="0">
                <a:latin typeface="+mn-lt"/>
              </a:rPr>
              <a:t> </a:t>
            </a:r>
            <a:r>
              <a:rPr lang="en-US" sz="1200" dirty="0" err="1">
                <a:latin typeface="+mn-lt"/>
              </a:rPr>
              <a:t>Kee</a:t>
            </a:r>
            <a:r>
              <a:rPr lang="en-US" sz="1200" dirty="0">
                <a:latin typeface="+mn-lt"/>
              </a:rPr>
              <a:t> (2010). Ship Structural Analysis and Design. Society of Naval Architects and Marine Engineers (SNAME)</a:t>
            </a:r>
          </a:p>
        </p:txBody>
      </p:sp>
    </p:spTree>
    <p:extLst>
      <p:ext uri="{BB962C8B-B14F-4D97-AF65-F5344CB8AC3E}">
        <p14:creationId xmlns:p14="http://schemas.microsoft.com/office/powerpoint/2010/main" val="2213041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98000" y="116632"/>
            <a:ext cx="8517600" cy="908720"/>
          </a:xfrm>
        </p:spPr>
        <p:txBody>
          <a:bodyPr>
            <a:noAutofit/>
          </a:bodyPr>
          <a:lstStyle/>
          <a:p>
            <a:pPr>
              <a:defRPr/>
            </a:pPr>
            <a:r>
              <a:rPr lang="el-GR" dirty="0">
                <a:solidFill>
                  <a:srgbClr val="004B82"/>
                </a:solidFill>
              </a:rPr>
              <a:t>Κατανομή </a:t>
            </a:r>
            <a:r>
              <a:rPr lang="el-GR" dirty="0" err="1">
                <a:solidFill>
                  <a:srgbClr val="004B82"/>
                </a:solidFill>
              </a:rPr>
              <a:t>διατμητικών</a:t>
            </a:r>
            <a:r>
              <a:rPr lang="el-GR" dirty="0">
                <a:solidFill>
                  <a:srgbClr val="004B82"/>
                </a:solidFill>
              </a:rPr>
              <a:t> </a:t>
            </a:r>
            <a:r>
              <a:rPr lang="el-GR" dirty="0" smtClean="0">
                <a:solidFill>
                  <a:srgbClr val="004B82"/>
                </a:solidFill>
              </a:rPr>
              <a:t>τάσεων </a:t>
            </a:r>
            <a:r>
              <a:rPr lang="en-US" sz="3200" b="0" dirty="0" smtClean="0">
                <a:solidFill>
                  <a:srgbClr val="004B82"/>
                </a:solidFill>
              </a:rPr>
              <a:t>(3</a:t>
            </a:r>
            <a:r>
              <a:rPr lang="el-GR" sz="3200" b="0" dirty="0" smtClean="0">
                <a:solidFill>
                  <a:srgbClr val="004B82"/>
                </a:solidFill>
              </a:rPr>
              <a:t> από 3</a:t>
            </a:r>
            <a:r>
              <a:rPr lang="en-US" sz="3200" b="0" dirty="0" smtClean="0">
                <a:solidFill>
                  <a:srgbClr val="004B82"/>
                </a:solidFill>
              </a:rPr>
              <a:t>)</a:t>
            </a:r>
            <a:endParaRPr lang="el-GR" sz="3200" b="0" dirty="0" smtClean="0">
              <a:solidFill>
                <a:srgbClr val="004B82"/>
              </a:solidFill>
            </a:endParaRPr>
          </a:p>
        </p:txBody>
      </p:sp>
      <p:sp>
        <p:nvSpPr>
          <p:cNvPr id="14339" name="Text Box 3"/>
          <p:cNvSpPr txBox="1">
            <a:spLocks noChangeArrowheads="1"/>
          </p:cNvSpPr>
          <p:nvPr/>
        </p:nvSpPr>
        <p:spPr bwMode="auto">
          <a:xfrm>
            <a:off x="685800" y="1524000"/>
            <a:ext cx="815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buClr>
                <a:srgbClr val="004B82"/>
              </a:buClr>
              <a:buFont typeface="Wingdings" pitchFamily="2" charset="2"/>
              <a:buChar char="Ø"/>
            </a:pPr>
            <a:r>
              <a:rPr lang="en-US" sz="2400" dirty="0" smtClean="0">
                <a:solidFill>
                  <a:srgbClr val="000000"/>
                </a:solidFill>
                <a:latin typeface="Calibri"/>
              </a:rPr>
              <a:t>m(s</a:t>
            </a:r>
            <a:r>
              <a:rPr lang="en-US" sz="2400" dirty="0">
                <a:solidFill>
                  <a:srgbClr val="000000"/>
                </a:solidFill>
                <a:latin typeface="Calibri"/>
              </a:rPr>
              <a:t>) </a:t>
            </a:r>
            <a:r>
              <a:rPr lang="el-GR" sz="2400" dirty="0">
                <a:solidFill>
                  <a:srgbClr val="000000"/>
                </a:solidFill>
                <a:latin typeface="Calibri"/>
              </a:rPr>
              <a:t>είναι η </a:t>
            </a:r>
            <a:r>
              <a:rPr lang="el-GR" sz="2400" b="1" dirty="0">
                <a:solidFill>
                  <a:srgbClr val="000000"/>
                </a:solidFill>
                <a:latin typeface="Calibri"/>
              </a:rPr>
              <a:t>στατική ροπή </a:t>
            </a:r>
            <a:r>
              <a:rPr lang="el-GR" sz="2400" dirty="0">
                <a:solidFill>
                  <a:srgbClr val="000000"/>
                </a:solidFill>
                <a:latin typeface="Calibri"/>
              </a:rPr>
              <a:t>ως προς τον ουδέτερο άξονα του τμήματος της διατομής από το ανοικτό άκρο έως το σημείο υπολογισμού της </a:t>
            </a:r>
            <a:r>
              <a:rPr lang="el-GR" sz="2400" dirty="0" err="1">
                <a:solidFill>
                  <a:srgbClr val="000000"/>
                </a:solidFill>
                <a:latin typeface="Calibri"/>
              </a:rPr>
              <a:t>διατμητικής</a:t>
            </a:r>
            <a:r>
              <a:rPr lang="el-GR" sz="2400" dirty="0">
                <a:solidFill>
                  <a:srgbClr val="000000"/>
                </a:solidFill>
                <a:latin typeface="Calibri"/>
              </a:rPr>
              <a:t> </a:t>
            </a:r>
            <a:r>
              <a:rPr lang="el-GR" sz="2400" dirty="0" smtClean="0">
                <a:solidFill>
                  <a:srgbClr val="000000"/>
                </a:solidFill>
                <a:latin typeface="Calibri"/>
              </a:rPr>
              <a:t>τάσης,</a:t>
            </a:r>
            <a:endParaRPr lang="el-GR" sz="2400" dirty="0">
              <a:solidFill>
                <a:srgbClr val="000000"/>
              </a:solidFill>
              <a:latin typeface="Calibri"/>
            </a:endParaRPr>
          </a:p>
          <a:p>
            <a:pPr eaLnBrk="1" hangingPunct="1">
              <a:spcBef>
                <a:spcPct val="50000"/>
              </a:spcBef>
              <a:buClr>
                <a:srgbClr val="004B82"/>
              </a:buClr>
              <a:buFont typeface="Wingdings" pitchFamily="2" charset="2"/>
              <a:buChar char="Ø"/>
            </a:pPr>
            <a:r>
              <a:rPr lang="el-GR" sz="2400" dirty="0">
                <a:solidFill>
                  <a:srgbClr val="000000"/>
                </a:solidFill>
                <a:latin typeface="Calibri"/>
              </a:rPr>
              <a:t>Το ολοκλήρωμα </a:t>
            </a:r>
            <a:r>
              <a:rPr lang="en-US" sz="2400" dirty="0">
                <a:solidFill>
                  <a:srgbClr val="000000"/>
                </a:solidFill>
                <a:latin typeface="Calibri"/>
              </a:rPr>
              <a:t>m(s) </a:t>
            </a:r>
            <a:r>
              <a:rPr lang="el-GR" sz="2400" dirty="0">
                <a:solidFill>
                  <a:srgbClr val="000000"/>
                </a:solidFill>
                <a:latin typeface="Calibri"/>
              </a:rPr>
              <a:t>γίνεται μέγιστο στον ουδέτερο άξονα και μηδενίζεται στα ανοικτά </a:t>
            </a:r>
            <a:r>
              <a:rPr lang="el-GR" sz="2400" dirty="0" smtClean="0">
                <a:solidFill>
                  <a:srgbClr val="000000"/>
                </a:solidFill>
                <a:latin typeface="Calibri"/>
              </a:rPr>
              <a:t>άκρα,</a:t>
            </a:r>
            <a:endParaRPr lang="el-GR" sz="2400" dirty="0">
              <a:solidFill>
                <a:srgbClr val="000000"/>
              </a:solidFill>
              <a:latin typeface="Calibri"/>
            </a:endParaRPr>
          </a:p>
          <a:p>
            <a:pPr eaLnBrk="1" hangingPunct="1">
              <a:spcBef>
                <a:spcPct val="50000"/>
              </a:spcBef>
              <a:buClr>
                <a:srgbClr val="004B82"/>
              </a:buClr>
              <a:buFont typeface="Wingdings" pitchFamily="2" charset="2"/>
              <a:buChar char="Ø"/>
            </a:pPr>
            <a:r>
              <a:rPr lang="el-GR" sz="2400" dirty="0">
                <a:solidFill>
                  <a:srgbClr val="000000"/>
                </a:solidFill>
                <a:latin typeface="Calibri"/>
              </a:rPr>
              <a:t>Τα μεγέθη </a:t>
            </a:r>
            <a:r>
              <a:rPr lang="en-US" sz="2400" dirty="0">
                <a:solidFill>
                  <a:srgbClr val="000000"/>
                </a:solidFill>
                <a:latin typeface="Calibri"/>
              </a:rPr>
              <a:t>Q </a:t>
            </a:r>
            <a:r>
              <a:rPr lang="el-GR" sz="2400" dirty="0">
                <a:solidFill>
                  <a:srgbClr val="000000"/>
                </a:solidFill>
                <a:latin typeface="Calibri"/>
              </a:rPr>
              <a:t>και Ι είναι σταθερά και αφορούν ολόκληρη τη διατομή ενώ τα μεγέθη </a:t>
            </a:r>
            <a:r>
              <a:rPr lang="en-US" sz="2400" dirty="0">
                <a:solidFill>
                  <a:srgbClr val="000000"/>
                </a:solidFill>
                <a:latin typeface="Calibri"/>
              </a:rPr>
              <a:t>m </a:t>
            </a:r>
            <a:r>
              <a:rPr lang="el-GR" sz="2400" dirty="0">
                <a:solidFill>
                  <a:srgbClr val="000000"/>
                </a:solidFill>
                <a:latin typeface="Calibri"/>
              </a:rPr>
              <a:t>και </a:t>
            </a:r>
            <a:r>
              <a:rPr lang="en-US" sz="2400" dirty="0">
                <a:solidFill>
                  <a:srgbClr val="000000"/>
                </a:solidFill>
                <a:latin typeface="Calibri"/>
              </a:rPr>
              <a:t>t </a:t>
            </a:r>
            <a:r>
              <a:rPr lang="el-GR" sz="2400" dirty="0">
                <a:solidFill>
                  <a:srgbClr val="000000"/>
                </a:solidFill>
                <a:latin typeface="Calibri"/>
              </a:rPr>
              <a:t>εξαρτώνται από τη μεταβλητή</a:t>
            </a:r>
            <a:r>
              <a:rPr lang="en-US" sz="2400" dirty="0">
                <a:solidFill>
                  <a:srgbClr val="000000"/>
                </a:solidFill>
                <a:latin typeface="Calibri"/>
              </a:rPr>
              <a:t> s</a:t>
            </a:r>
            <a:r>
              <a:rPr lang="el-GR" sz="2400" dirty="0">
                <a:solidFill>
                  <a:srgbClr val="000000"/>
                </a:solidFill>
                <a:latin typeface="Calibri"/>
              </a:rPr>
              <a:t> (απόσταση από το ανοικτό άκρο</a:t>
            </a:r>
            <a:r>
              <a:rPr lang="el-GR" sz="2400" dirty="0" smtClean="0">
                <a:solidFill>
                  <a:srgbClr val="000000"/>
                </a:solidFill>
                <a:latin typeface="Calibri"/>
              </a:rPr>
              <a:t>),</a:t>
            </a:r>
            <a:endParaRPr lang="el-GR" sz="2400" dirty="0">
              <a:solidFill>
                <a:srgbClr val="000000"/>
              </a:solidFill>
              <a:latin typeface="Calibri"/>
            </a:endParaRPr>
          </a:p>
          <a:p>
            <a:pPr eaLnBrk="1" hangingPunct="1">
              <a:spcBef>
                <a:spcPct val="50000"/>
              </a:spcBef>
              <a:buClr>
                <a:srgbClr val="004B82"/>
              </a:buClr>
              <a:buFont typeface="Wingdings" pitchFamily="2" charset="2"/>
              <a:buChar char="Ø"/>
            </a:pPr>
            <a:r>
              <a:rPr lang="el-GR" sz="2400" dirty="0">
                <a:solidFill>
                  <a:srgbClr val="000000"/>
                </a:solidFill>
                <a:latin typeface="Calibri"/>
              </a:rPr>
              <a:t>Το γινόμενο </a:t>
            </a:r>
            <a:r>
              <a:rPr lang="el-GR" sz="2400" dirty="0" smtClean="0">
                <a:solidFill>
                  <a:srgbClr val="000000"/>
                </a:solidFill>
                <a:latin typeface="Calibri"/>
              </a:rPr>
              <a:t>τ</a:t>
            </a:r>
            <a:r>
              <a:rPr lang="el-GR" sz="2400" dirty="0">
                <a:solidFill>
                  <a:prstClr val="black"/>
                </a:solidFill>
                <a:latin typeface="Calibri"/>
                <a:cs typeface="Arial" pitchFamily="34" charset="0"/>
              </a:rPr>
              <a:t> ⋅ </a:t>
            </a:r>
            <a:r>
              <a:rPr lang="en-US" sz="2400" dirty="0" smtClean="0">
                <a:solidFill>
                  <a:srgbClr val="000000"/>
                </a:solidFill>
                <a:latin typeface="Calibri"/>
                <a:cs typeface="Tahoma" pitchFamily="34" charset="0"/>
              </a:rPr>
              <a:t>t </a:t>
            </a:r>
            <a:r>
              <a:rPr lang="el-GR" sz="2400" dirty="0">
                <a:solidFill>
                  <a:srgbClr val="000000"/>
                </a:solidFill>
                <a:latin typeface="Calibri"/>
                <a:cs typeface="Tahoma" pitchFamily="34" charset="0"/>
              </a:rPr>
              <a:t>ονομάζεται </a:t>
            </a:r>
            <a:r>
              <a:rPr lang="el-GR" sz="2400" b="1" dirty="0" err="1">
                <a:solidFill>
                  <a:srgbClr val="000000"/>
                </a:solidFill>
                <a:latin typeface="Calibri"/>
                <a:cs typeface="Tahoma" pitchFamily="34" charset="0"/>
              </a:rPr>
              <a:t>διατμητική</a:t>
            </a:r>
            <a:r>
              <a:rPr lang="el-GR" sz="2400" b="1" dirty="0">
                <a:solidFill>
                  <a:srgbClr val="000000"/>
                </a:solidFill>
                <a:latin typeface="Calibri"/>
                <a:cs typeface="Tahoma" pitchFamily="34" charset="0"/>
              </a:rPr>
              <a:t> </a:t>
            </a:r>
            <a:r>
              <a:rPr lang="el-GR" sz="2400" b="1" dirty="0" smtClean="0">
                <a:solidFill>
                  <a:srgbClr val="000000"/>
                </a:solidFill>
                <a:latin typeface="Calibri"/>
                <a:cs typeface="Tahoma" pitchFamily="34" charset="0"/>
              </a:rPr>
              <a:t>ροή</a:t>
            </a:r>
            <a:r>
              <a:rPr lang="el-GR" sz="2400" dirty="0" smtClean="0">
                <a:solidFill>
                  <a:srgbClr val="000000"/>
                </a:solidFill>
                <a:latin typeface="Calibri"/>
                <a:cs typeface="Tahoma" pitchFamily="34" charset="0"/>
              </a:rPr>
              <a:t>.</a:t>
            </a:r>
            <a:endParaRPr lang="he-IL" sz="2400" dirty="0">
              <a:solidFill>
                <a:srgbClr val="000000"/>
              </a:solidFill>
              <a:latin typeface="Calibri"/>
              <a:cs typeface="Tahoma" pitchFamily="34" charset="0"/>
            </a:endParaRPr>
          </a:p>
          <a:p>
            <a:pPr eaLnBrk="1" hangingPunct="1">
              <a:spcBef>
                <a:spcPct val="50000"/>
              </a:spcBef>
              <a:buClr>
                <a:srgbClr val="004B82"/>
              </a:buClr>
              <a:buFont typeface="Wingdings" pitchFamily="2" charset="2"/>
              <a:buChar char="Ø"/>
            </a:pPr>
            <a:endParaRPr lang="en-US" sz="2400" dirty="0">
              <a:solidFill>
                <a:srgbClr val="000000"/>
              </a:solidFill>
              <a:latin typeface="Calibri"/>
            </a:endParaRPr>
          </a:p>
          <a:p>
            <a:pPr eaLnBrk="1" hangingPunct="1">
              <a:spcBef>
                <a:spcPct val="50000"/>
              </a:spcBef>
            </a:pPr>
            <a:r>
              <a:rPr lang="el-GR" sz="2400" dirty="0">
                <a:solidFill>
                  <a:srgbClr val="000000"/>
                </a:solidFill>
                <a:latin typeface="Calibri"/>
              </a:rP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55703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Autofit/>
          </a:bodyPr>
          <a:lstStyle/>
          <a:p>
            <a:pPr eaLnBrk="1" hangingPunct="1">
              <a:defRPr/>
            </a:pPr>
            <a:r>
              <a:rPr lang="el-GR" dirty="0" smtClean="0">
                <a:solidFill>
                  <a:srgbClr val="004B82"/>
                </a:solidFill>
              </a:rPr>
              <a:t>Κατανομή </a:t>
            </a:r>
            <a:r>
              <a:rPr lang="el-GR" dirty="0" err="1" smtClean="0">
                <a:solidFill>
                  <a:srgbClr val="004B82"/>
                </a:solidFill>
              </a:rPr>
              <a:t>διατμητικών</a:t>
            </a:r>
            <a:r>
              <a:rPr lang="el-GR" dirty="0" smtClean="0">
                <a:solidFill>
                  <a:srgbClr val="004B82"/>
                </a:solidFill>
              </a:rPr>
              <a:t> τάσεων – </a:t>
            </a:r>
            <a:r>
              <a:rPr lang="en-US" sz="3200" b="0" dirty="0" smtClean="0">
                <a:solidFill>
                  <a:srgbClr val="004B82"/>
                </a:solidFill>
              </a:rPr>
              <a:t>(</a:t>
            </a:r>
            <a:r>
              <a:rPr lang="el-GR" sz="3200" b="0" dirty="0" smtClean="0">
                <a:solidFill>
                  <a:srgbClr val="004B82"/>
                </a:solidFill>
              </a:rPr>
              <a:t>Παράδειγμα 1</a:t>
            </a:r>
            <a:r>
              <a:rPr lang="en-US" sz="3200" b="0" dirty="0" smtClean="0">
                <a:solidFill>
                  <a:srgbClr val="004B82"/>
                </a:solidFill>
              </a:rPr>
              <a:t>)</a:t>
            </a:r>
            <a:endParaRPr lang="el-GR" sz="3200" b="0" dirty="0" smtClean="0">
              <a:solidFill>
                <a:srgbClr val="004B82"/>
              </a:solidFill>
            </a:endParaRPr>
          </a:p>
        </p:txBody>
      </p:sp>
      <p:pic>
        <p:nvPicPr>
          <p:cNvPr id="15363" name="Picture 4"/>
          <p:cNvPicPr>
            <a:picLocks noChangeAspect="1" noChangeArrowheads="1"/>
          </p:cNvPicPr>
          <p:nvPr/>
        </p:nvPicPr>
        <p:blipFill>
          <a:blip r:embed="rId3" cstate="print">
            <a:lum bright="-34000" contrast="50000"/>
            <a:extLst>
              <a:ext uri="{28A0092B-C50C-407E-A947-70E740481C1C}">
                <a14:useLocalDpi xmlns:a14="http://schemas.microsoft.com/office/drawing/2010/main" val="0"/>
              </a:ext>
            </a:extLst>
          </a:blip>
          <a:srcRect/>
          <a:stretch>
            <a:fillRect/>
          </a:stretch>
        </p:blipFill>
        <p:spPr bwMode="auto">
          <a:xfrm>
            <a:off x="107504" y="2780586"/>
            <a:ext cx="4536504" cy="3132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6"/>
          <p:cNvSpPr txBox="1">
            <a:spLocks noChangeArrowheads="1"/>
          </p:cNvSpPr>
          <p:nvPr/>
        </p:nvSpPr>
        <p:spPr bwMode="auto">
          <a:xfrm>
            <a:off x="5028213" y="152717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sz="2400" dirty="0">
                <a:solidFill>
                  <a:prstClr val="black"/>
                </a:solidFill>
                <a:latin typeface="Calibri"/>
              </a:rPr>
              <a:t>Κατάστρωμα και πυθμένας</a:t>
            </a:r>
          </a:p>
        </p:txBody>
      </p:sp>
      <mc:AlternateContent xmlns:mc="http://schemas.openxmlformats.org/markup-compatibility/2006" xmlns:a14="http://schemas.microsoft.com/office/drawing/2010/main">
        <mc:Choice Requires="a14">
          <p:sp>
            <p:nvSpPr>
              <p:cNvPr id="15" name="TextBox 14"/>
              <p:cNvSpPr txBox="1"/>
              <p:nvPr/>
            </p:nvSpPr>
            <p:spPr>
              <a:xfrm>
                <a:off x="1630480" y="1988840"/>
                <a:ext cx="7439673" cy="654346"/>
              </a:xfrm>
              <a:prstGeom prst="rect">
                <a:avLst/>
              </a:prstGeom>
              <a:noFill/>
              <a:ln>
                <a:solidFill>
                  <a:schemeClr val="tx1"/>
                </a:solidFill>
              </a:ln>
            </p:spPr>
            <p:txBody>
              <a:bodyPr wrap="square" rtlCol="0">
                <a:spAutoFit/>
              </a:bodyPr>
              <a:lstStyle/>
              <a:p>
                <a:r>
                  <a:rPr lang="en-US" sz="2400" dirty="0" smtClean="0">
                    <a:solidFill>
                      <a:prstClr val="black"/>
                    </a:solidFill>
                    <a:latin typeface="Calibri"/>
                  </a:rPr>
                  <a:t>m</a:t>
                </a:r>
                <a14:m>
                  <m:oMath xmlns:m="http://schemas.openxmlformats.org/officeDocument/2006/math">
                    <m:d>
                      <m:dPr>
                        <m:ctrlPr>
                          <a:rPr lang="el-GR" sz="2400" i="1" smtClean="0">
                            <a:solidFill>
                              <a:prstClr val="black"/>
                            </a:solidFill>
                            <a:latin typeface="Cambria Math"/>
                          </a:rPr>
                        </m:ctrlPr>
                      </m:dPr>
                      <m:e>
                        <m:r>
                          <m:rPr>
                            <m:sty m:val="p"/>
                          </m:rPr>
                          <a:rPr lang="en-US" sz="2400" smtClean="0">
                            <a:solidFill>
                              <a:prstClr val="black"/>
                            </a:solidFill>
                            <a:latin typeface="Cambria Math"/>
                          </a:rPr>
                          <m:t>s</m:t>
                        </m:r>
                        <m:r>
                          <a:rPr lang="en-US" sz="2400" baseline="-25000" smtClean="0">
                            <a:solidFill>
                              <a:prstClr val="black"/>
                            </a:solidFill>
                            <a:latin typeface="Cambria Math"/>
                          </a:rPr>
                          <m:t>1</m:t>
                        </m:r>
                      </m:e>
                    </m:d>
                    <m:r>
                      <a:rPr lang="en-US" sz="2400" smtClean="0">
                        <a:solidFill>
                          <a:prstClr val="black"/>
                        </a:solidFill>
                        <a:latin typeface="Cambria Math"/>
                      </a:rPr>
                      <m:t>=</m:t>
                    </m:r>
                    <m:nary>
                      <m:naryPr>
                        <m:limLoc m:val="undOvr"/>
                        <m:ctrlPr>
                          <a:rPr lang="el-GR" sz="2400" i="1" smtClean="0">
                            <a:solidFill>
                              <a:prstClr val="black"/>
                            </a:solidFill>
                            <a:latin typeface="Cambria Math"/>
                          </a:rPr>
                        </m:ctrlPr>
                      </m:naryPr>
                      <m:sub>
                        <m:r>
                          <m:rPr>
                            <m:brk m:alnAt="24"/>
                          </m:rPr>
                          <a:rPr lang="en-US" sz="2400" smtClean="0">
                            <a:solidFill>
                              <a:prstClr val="black"/>
                            </a:solidFill>
                            <a:latin typeface="Cambria Math"/>
                          </a:rPr>
                          <m:t>0</m:t>
                        </m:r>
                      </m:sub>
                      <m:sup>
                        <m:r>
                          <m:rPr>
                            <m:sty m:val="p"/>
                          </m:rPr>
                          <a:rPr lang="en-US" sz="2400" smtClean="0">
                            <a:solidFill>
                              <a:prstClr val="black"/>
                            </a:solidFill>
                            <a:latin typeface="Cambria Math"/>
                          </a:rPr>
                          <m:t>s</m:t>
                        </m:r>
                        <m:r>
                          <a:rPr lang="en-US" sz="2400" smtClean="0">
                            <a:solidFill>
                              <a:prstClr val="black"/>
                            </a:solidFill>
                            <a:latin typeface="Cambria Math"/>
                          </a:rPr>
                          <m:t>2</m:t>
                        </m:r>
                      </m:sup>
                      <m:e>
                        <m:r>
                          <m:rPr>
                            <m:sty m:val="p"/>
                          </m:rPr>
                          <a:rPr lang="en-US" sz="2400" smtClean="0">
                            <a:solidFill>
                              <a:prstClr val="black"/>
                            </a:solidFill>
                            <a:latin typeface="Cambria Math"/>
                          </a:rPr>
                          <m:t>y</m:t>
                        </m:r>
                        <m:r>
                          <m:rPr>
                            <m:nor/>
                          </m:rPr>
                          <a:rPr lang="el-GR" sz="2400" dirty="0">
                            <a:solidFill>
                              <a:prstClr val="black"/>
                            </a:solidFill>
                            <a:latin typeface="Calibri"/>
                            <a:cs typeface="Arial" pitchFamily="34" charset="0"/>
                          </a:rPr>
                          <m:t>⋅</m:t>
                        </m:r>
                        <m:r>
                          <m:rPr>
                            <m:nor/>
                          </m:rPr>
                          <a:rPr lang="en-US" sz="2400" dirty="0" smtClean="0">
                            <a:solidFill>
                              <a:prstClr val="black"/>
                            </a:solidFill>
                            <a:latin typeface="Calibri"/>
                            <a:cs typeface="Arial" pitchFamily="34" charset="0"/>
                          </a:rPr>
                          <m:t>t</m:t>
                        </m:r>
                        <m:r>
                          <m:rPr>
                            <m:nor/>
                          </m:rPr>
                          <a:rPr lang="el-GR" sz="2400" dirty="0">
                            <a:solidFill>
                              <a:prstClr val="black"/>
                            </a:solidFill>
                            <a:latin typeface="Calibri"/>
                            <a:cs typeface="Arial" pitchFamily="34" charset="0"/>
                          </a:rPr>
                          <m:t>⋅</m:t>
                        </m:r>
                      </m:e>
                    </m:nary>
                    <m:r>
                      <m:rPr>
                        <m:sty m:val="p"/>
                      </m:rPr>
                      <a:rPr lang="en-US" sz="2400" smtClean="0">
                        <a:solidFill>
                          <a:prstClr val="black"/>
                        </a:solidFill>
                        <a:latin typeface="Cambria Math"/>
                      </a:rPr>
                      <m:t>ds</m:t>
                    </m:r>
                    <m:r>
                      <a:rPr lang="en-US" sz="2400" baseline="-25000" smtClean="0">
                        <a:solidFill>
                          <a:prstClr val="black"/>
                        </a:solidFill>
                        <a:latin typeface="Cambria Math"/>
                      </a:rPr>
                      <m:t>1</m:t>
                    </m:r>
                    <m:r>
                      <a:rPr lang="en-US" sz="2400" smtClean="0">
                        <a:solidFill>
                          <a:prstClr val="black"/>
                        </a:solidFill>
                        <a:latin typeface="Cambria Math"/>
                      </a:rPr>
                      <m:t>=</m:t>
                    </m:r>
                    <m:r>
                      <m:rPr>
                        <m:sty m:val="p"/>
                      </m:rPr>
                      <a:rPr lang="en-US" sz="2400" smtClean="0">
                        <a:solidFill>
                          <a:prstClr val="black"/>
                        </a:solidFill>
                        <a:latin typeface="Cambria Math"/>
                      </a:rPr>
                      <m:t>g</m:t>
                    </m:r>
                    <m:r>
                      <a:rPr lang="en-US" sz="2400" smtClean="0">
                        <a:solidFill>
                          <a:prstClr val="black"/>
                        </a:solidFill>
                        <a:latin typeface="Cambria Math"/>
                      </a:rPr>
                      <m:t> </m:t>
                    </m:r>
                    <m:r>
                      <m:rPr>
                        <m:sty m:val="p"/>
                      </m:rPr>
                      <a:rPr lang="en-US" sz="2400" smtClean="0">
                        <a:solidFill>
                          <a:prstClr val="black"/>
                        </a:solidFill>
                        <a:latin typeface="Cambria Math"/>
                      </a:rPr>
                      <m:t>t</m:t>
                    </m:r>
                    <m:r>
                      <a:rPr lang="en-US" sz="2400" smtClean="0">
                        <a:solidFill>
                          <a:prstClr val="black"/>
                        </a:solidFill>
                        <a:latin typeface="Cambria Math"/>
                      </a:rPr>
                      <m:t> </m:t>
                    </m:r>
                    <m:r>
                      <m:rPr>
                        <m:sty m:val="p"/>
                      </m:rPr>
                      <a:rPr lang="en-US" sz="2400" smtClean="0">
                        <a:solidFill>
                          <a:prstClr val="black"/>
                        </a:solidFill>
                        <a:latin typeface="Cambria Math"/>
                      </a:rPr>
                      <m:t>s</m:t>
                    </m:r>
                    <m:r>
                      <a:rPr lang="en-US" sz="2400" baseline="-25000" smtClean="0">
                        <a:solidFill>
                          <a:prstClr val="black"/>
                        </a:solidFill>
                        <a:latin typeface="Cambria Math"/>
                      </a:rPr>
                      <m:t>1</m:t>
                    </m:r>
                    <m:r>
                      <a:rPr lang="en-US" sz="2400" smtClean="0">
                        <a:solidFill>
                          <a:prstClr val="black"/>
                        </a:solidFill>
                        <a:latin typeface="Cambria Math"/>
                        <a:ea typeface="Cambria Math"/>
                      </a:rPr>
                      <m:t>→</m:t>
                    </m:r>
                    <m:r>
                      <m:rPr>
                        <m:sty m:val="p"/>
                      </m:rPr>
                      <a:rPr lang="el-GR" sz="2400">
                        <a:solidFill>
                          <a:prstClr val="black"/>
                        </a:solidFill>
                        <a:latin typeface="Cambria Math"/>
                      </a:rPr>
                      <m:t>τ</m:t>
                    </m:r>
                    <m:d>
                      <m:dPr>
                        <m:ctrlPr>
                          <a:rPr lang="el-GR" sz="2400" i="1">
                            <a:solidFill>
                              <a:prstClr val="black"/>
                            </a:solidFill>
                            <a:latin typeface="Cambria Math"/>
                          </a:rPr>
                        </m:ctrlPr>
                      </m:dPr>
                      <m:e>
                        <m:r>
                          <m:rPr>
                            <m:sty m:val="p"/>
                          </m:rPr>
                          <a:rPr lang="en-US" sz="2400">
                            <a:solidFill>
                              <a:prstClr val="black"/>
                            </a:solidFill>
                            <a:latin typeface="Cambria Math"/>
                          </a:rPr>
                          <m:t>s</m:t>
                        </m:r>
                        <m:r>
                          <a:rPr lang="en-US" sz="2400" baseline="-25000" smtClean="0">
                            <a:solidFill>
                              <a:prstClr val="black"/>
                            </a:solidFill>
                            <a:latin typeface="Cambria Math"/>
                          </a:rPr>
                          <m:t>1</m:t>
                        </m:r>
                      </m:e>
                    </m:d>
                    <m:r>
                      <a:rPr lang="en-US" sz="2400" smtClean="0">
                        <a:solidFill>
                          <a:prstClr val="black"/>
                        </a:solidFill>
                        <a:latin typeface="Cambria Math"/>
                      </a:rPr>
                      <m:t>=</m:t>
                    </m:r>
                  </m:oMath>
                </a14:m>
                <a:r>
                  <a:rPr lang="en-US" sz="2400" dirty="0" smtClean="0">
                    <a:solidFill>
                      <a:prstClr val="black"/>
                    </a:solidFill>
                    <a:latin typeface="Calibri"/>
                  </a:rPr>
                  <a:t> </a:t>
                </a:r>
                <a14:m>
                  <m:oMath xmlns:m="http://schemas.openxmlformats.org/officeDocument/2006/math">
                    <m:f>
                      <m:fPr>
                        <m:ctrlPr>
                          <a:rPr lang="en-US" sz="2400" i="1">
                            <a:solidFill>
                              <a:prstClr val="black"/>
                            </a:solidFill>
                            <a:latin typeface="Cambria Math"/>
                          </a:rPr>
                        </m:ctrlPr>
                      </m:fPr>
                      <m:num>
                        <m:r>
                          <m:rPr>
                            <m:sty m:val="p"/>
                          </m:rPr>
                          <a:rPr lang="en-US" sz="2400">
                            <a:solidFill>
                              <a:prstClr val="black"/>
                            </a:solidFill>
                            <a:latin typeface="Cambria Math"/>
                          </a:rPr>
                          <m:t>Q</m:t>
                        </m:r>
                        <m:r>
                          <m:rPr>
                            <m:nor/>
                          </m:rPr>
                          <a:rPr lang="el-GR" sz="2400" dirty="0">
                            <a:solidFill>
                              <a:prstClr val="black"/>
                            </a:solidFill>
                            <a:latin typeface="Calibri"/>
                            <a:cs typeface="Arial" pitchFamily="34" charset="0"/>
                          </a:rPr>
                          <m:t>⋅</m:t>
                        </m:r>
                        <m:r>
                          <m:rPr>
                            <m:nor/>
                          </m:rPr>
                          <a:rPr lang="en-US" sz="2400" dirty="0">
                            <a:solidFill>
                              <a:prstClr val="black"/>
                            </a:solidFill>
                            <a:latin typeface="Calibri"/>
                            <a:cs typeface="Arial" pitchFamily="34" charset="0"/>
                          </a:rPr>
                          <m:t> </m:t>
                        </m:r>
                        <m:r>
                          <m:rPr>
                            <m:nor/>
                          </m:rPr>
                          <a:rPr lang="en-US" sz="2400" dirty="0">
                            <a:solidFill>
                              <a:prstClr val="black"/>
                            </a:solidFill>
                            <a:latin typeface="Calibri"/>
                            <a:cs typeface="Arial" pitchFamily="34" charset="0"/>
                          </a:rPr>
                          <m:t>g</m:t>
                        </m:r>
                        <m:r>
                          <m:rPr>
                            <m:nor/>
                          </m:rPr>
                          <a:rPr lang="el-GR" sz="2400" dirty="0">
                            <a:solidFill>
                              <a:prstClr val="black"/>
                            </a:solidFill>
                            <a:latin typeface="Calibri"/>
                            <a:cs typeface="Arial" pitchFamily="34" charset="0"/>
                          </a:rPr>
                          <m:t>⋅</m:t>
                        </m:r>
                        <m:r>
                          <m:rPr>
                            <m:nor/>
                          </m:rPr>
                          <a:rPr lang="en-US" sz="2400" dirty="0">
                            <a:solidFill>
                              <a:prstClr val="black"/>
                            </a:solidFill>
                            <a:latin typeface="Calibri"/>
                            <a:cs typeface="Arial" pitchFamily="34" charset="0"/>
                          </a:rPr>
                          <m:t> </m:t>
                        </m:r>
                        <m:r>
                          <m:rPr>
                            <m:nor/>
                          </m:rPr>
                          <a:rPr lang="en-US" sz="2400" dirty="0">
                            <a:solidFill>
                              <a:prstClr val="black"/>
                            </a:solidFill>
                            <a:latin typeface="Calibri"/>
                            <a:cs typeface="Arial" pitchFamily="34" charset="0"/>
                          </a:rPr>
                          <m:t>t</m:t>
                        </m:r>
                        <m:r>
                          <m:rPr>
                            <m:nor/>
                          </m:rPr>
                          <a:rPr lang="el-GR" sz="2400" dirty="0">
                            <a:solidFill>
                              <a:prstClr val="black"/>
                            </a:solidFill>
                            <a:latin typeface="Calibri"/>
                            <a:cs typeface="Arial" pitchFamily="34" charset="0"/>
                          </a:rPr>
                          <m:t>⋅</m:t>
                        </m:r>
                        <m:r>
                          <m:rPr>
                            <m:nor/>
                          </m:rPr>
                          <a:rPr lang="en-US" sz="2400" dirty="0">
                            <a:solidFill>
                              <a:prstClr val="black"/>
                            </a:solidFill>
                            <a:latin typeface="Calibri"/>
                            <a:cs typeface="Arial" pitchFamily="34" charset="0"/>
                          </a:rPr>
                          <m:t> </m:t>
                        </m:r>
                        <m:r>
                          <m:rPr>
                            <m:sty m:val="p"/>
                          </m:rPr>
                          <a:rPr lang="en-US" sz="2400" dirty="0">
                            <a:solidFill>
                              <a:prstClr val="black"/>
                            </a:solidFill>
                            <a:latin typeface="Cambria Math"/>
                            <a:cs typeface="Arial" pitchFamily="34" charset="0"/>
                          </a:rPr>
                          <m:t>s</m:t>
                        </m:r>
                        <m:r>
                          <a:rPr lang="en-US" sz="2400" dirty="0">
                            <a:solidFill>
                              <a:prstClr val="black"/>
                            </a:solidFill>
                            <a:latin typeface="Cambria Math"/>
                            <a:cs typeface="Arial" pitchFamily="34" charset="0"/>
                          </a:rPr>
                          <m:t>1</m:t>
                        </m:r>
                      </m:num>
                      <m:den>
                        <m:r>
                          <m:rPr>
                            <m:sty m:val="p"/>
                          </m:rPr>
                          <a:rPr lang="en-US" sz="2400">
                            <a:solidFill>
                              <a:prstClr val="black"/>
                            </a:solidFill>
                            <a:latin typeface="Cambria Math"/>
                          </a:rPr>
                          <m:t>t</m:t>
                        </m:r>
                        <m:r>
                          <m:rPr>
                            <m:nor/>
                          </m:rPr>
                          <a:rPr lang="el-GR" sz="2400" dirty="0">
                            <a:solidFill>
                              <a:prstClr val="black"/>
                            </a:solidFill>
                            <a:latin typeface="Calibri"/>
                            <a:cs typeface="Arial" pitchFamily="34" charset="0"/>
                          </a:rPr>
                          <m:t>⋅</m:t>
                        </m:r>
                        <m:r>
                          <a:rPr lang="en-US" sz="2400" dirty="0">
                            <a:solidFill>
                              <a:prstClr val="black"/>
                            </a:solidFill>
                            <a:latin typeface="Cambria Math"/>
                            <a:cs typeface="Arial" pitchFamily="34" charset="0"/>
                          </a:rPr>
                          <m:t> </m:t>
                        </m:r>
                        <m:r>
                          <m:rPr>
                            <m:sty m:val="p"/>
                          </m:rPr>
                          <a:rPr lang="en-US" sz="2400" dirty="0">
                            <a:solidFill>
                              <a:prstClr val="black"/>
                            </a:solidFill>
                            <a:latin typeface="Cambria Math"/>
                            <a:cs typeface="Arial" pitchFamily="34" charset="0"/>
                          </a:rPr>
                          <m:t>I</m:t>
                        </m:r>
                      </m:den>
                    </m:f>
                  </m:oMath>
                </a14:m>
                <a:r>
                  <a:rPr lang="en-US" sz="2400" dirty="0" smtClean="0">
                    <a:solidFill>
                      <a:prstClr val="black"/>
                    </a:solidFill>
                    <a:latin typeface="Calibri"/>
                  </a:rPr>
                  <a:t> = </a:t>
                </a:r>
                <a14:m>
                  <m:oMath xmlns:m="http://schemas.openxmlformats.org/officeDocument/2006/math">
                    <m:f>
                      <m:fPr>
                        <m:ctrlPr>
                          <a:rPr lang="en-US" sz="2400" i="1" dirty="0">
                            <a:solidFill>
                              <a:prstClr val="black"/>
                            </a:solidFill>
                            <a:latin typeface="Cambria Math"/>
                            <a:cs typeface="Arial" pitchFamily="34" charset="0"/>
                          </a:rPr>
                        </m:ctrlPr>
                      </m:fPr>
                      <m:num>
                        <m:r>
                          <m:rPr>
                            <m:sty m:val="p"/>
                          </m:rPr>
                          <a:rPr lang="en-US" sz="2400" dirty="0" smtClean="0">
                            <a:solidFill>
                              <a:prstClr val="black"/>
                            </a:solidFill>
                            <a:latin typeface="Cambria Math"/>
                            <a:cs typeface="Arial" pitchFamily="34" charset="0"/>
                          </a:rPr>
                          <m:t>Q</m:t>
                        </m:r>
                        <m:r>
                          <m:rPr>
                            <m:nor/>
                          </m:rPr>
                          <a:rPr lang="el-GR" sz="2400" dirty="0">
                            <a:solidFill>
                              <a:prstClr val="black"/>
                            </a:solidFill>
                            <a:latin typeface="Calibri"/>
                            <a:cs typeface="Arial" pitchFamily="34" charset="0"/>
                          </a:rPr>
                          <m:t>⋅</m:t>
                        </m:r>
                        <m:r>
                          <a:rPr lang="en-US" sz="2400" dirty="0" smtClean="0">
                            <a:solidFill>
                              <a:prstClr val="black"/>
                            </a:solidFill>
                            <a:latin typeface="Cambria Math"/>
                            <a:cs typeface="Arial" pitchFamily="34" charset="0"/>
                          </a:rPr>
                          <m:t> </m:t>
                        </m:r>
                        <m:r>
                          <m:rPr>
                            <m:sty m:val="p"/>
                          </m:rPr>
                          <a:rPr lang="en-US" sz="2400" dirty="0" smtClean="0">
                            <a:solidFill>
                              <a:prstClr val="black"/>
                            </a:solidFill>
                            <a:latin typeface="Cambria Math"/>
                            <a:cs typeface="Arial" pitchFamily="34" charset="0"/>
                          </a:rPr>
                          <m:t>g</m:t>
                        </m:r>
                      </m:num>
                      <m:den>
                        <m:r>
                          <m:rPr>
                            <m:sty m:val="p"/>
                          </m:rPr>
                          <a:rPr lang="en-US" sz="2400" dirty="0" smtClean="0">
                            <a:solidFill>
                              <a:prstClr val="black"/>
                            </a:solidFill>
                            <a:latin typeface="Cambria Math"/>
                            <a:cs typeface="Arial" pitchFamily="34" charset="0"/>
                          </a:rPr>
                          <m:t>I</m:t>
                        </m:r>
                      </m:den>
                    </m:f>
                    <m:sSubSup>
                      <m:sSubSupPr>
                        <m:ctrlPr>
                          <a:rPr lang="en-US" sz="2400" i="1" dirty="0">
                            <a:solidFill>
                              <a:prstClr val="black"/>
                            </a:solidFill>
                            <a:latin typeface="Cambria Math"/>
                            <a:cs typeface="Arial" pitchFamily="34" charset="0"/>
                          </a:rPr>
                        </m:ctrlPr>
                      </m:sSubSupPr>
                      <m:e>
                        <m:r>
                          <m:rPr>
                            <m:sty m:val="p"/>
                          </m:rPr>
                          <a:rPr lang="en-US" sz="2400" dirty="0">
                            <a:solidFill>
                              <a:prstClr val="black"/>
                            </a:solidFill>
                            <a:latin typeface="Cambria Math"/>
                            <a:cs typeface="Arial" pitchFamily="34" charset="0"/>
                          </a:rPr>
                          <m:t>s</m:t>
                        </m:r>
                      </m:e>
                      <m:sub>
                        <m:r>
                          <a:rPr lang="en-US" sz="2400" dirty="0" smtClean="0">
                            <a:solidFill>
                              <a:prstClr val="black"/>
                            </a:solidFill>
                            <a:latin typeface="Cambria Math"/>
                            <a:cs typeface="Arial" pitchFamily="34" charset="0"/>
                          </a:rPr>
                          <m:t>1</m:t>
                        </m:r>
                      </m:sub>
                      <m:sup/>
                    </m:sSubSup>
                  </m:oMath>
                </a14:m>
                <a:r>
                  <a:rPr lang="en-US" sz="2400" dirty="0" smtClean="0">
                    <a:solidFill>
                      <a:prstClr val="black"/>
                    </a:solidFill>
                    <a:latin typeface="Calibri"/>
                  </a:rPr>
                  <a:t> </a:t>
                </a:r>
                <a:endParaRPr lang="el-GR" sz="2400" dirty="0">
                  <a:solidFill>
                    <a:prstClr val="black"/>
                  </a:solidFill>
                  <a:latin typeface="Calibri"/>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630480" y="1988840"/>
                <a:ext cx="7439673" cy="654346"/>
              </a:xfrm>
              <a:prstGeom prst="rect">
                <a:avLst/>
              </a:prstGeom>
              <a:blipFill rotWithShape="1">
                <a:blip r:embed="rId4" cstate="print"/>
                <a:stretch>
                  <a:fillRect l="-1145" b="-7273"/>
                </a:stretch>
              </a:blipFill>
              <a:ln>
                <a:solidFill>
                  <a:schemeClr val="tx1"/>
                </a:solidFill>
              </a:ln>
            </p:spPr>
            <p:txBody>
              <a:bodyPr/>
              <a:lstStyle/>
              <a:p>
                <a:r>
                  <a:rPr lang="el-GR">
                    <a:noFill/>
                  </a:rPr>
                  <a:t> </a:t>
                </a:r>
              </a:p>
            </p:txBody>
          </p:sp>
        </mc:Fallback>
      </mc:AlternateContent>
      <p:sp>
        <p:nvSpPr>
          <p:cNvPr id="15366" name="Text Box 7"/>
          <p:cNvSpPr txBox="1">
            <a:spLocks noChangeArrowheads="1"/>
          </p:cNvSpPr>
          <p:nvPr/>
        </p:nvSpPr>
        <p:spPr bwMode="auto">
          <a:xfrm>
            <a:off x="5669752" y="3026958"/>
            <a:ext cx="2496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sz="2400" dirty="0">
                <a:solidFill>
                  <a:prstClr val="black"/>
                </a:solidFill>
                <a:latin typeface="Calibri"/>
              </a:rPr>
              <a:t>Πλευρικό έλασμα</a:t>
            </a:r>
          </a:p>
        </p:txBody>
      </p:sp>
      <mc:AlternateContent xmlns:mc="http://schemas.openxmlformats.org/markup-compatibility/2006" xmlns:a14="http://schemas.microsoft.com/office/drawing/2010/main">
        <mc:Choice Requires="a14">
          <p:sp>
            <p:nvSpPr>
              <p:cNvPr id="13" name="TextBox 12"/>
              <p:cNvSpPr txBox="1"/>
              <p:nvPr/>
            </p:nvSpPr>
            <p:spPr>
              <a:xfrm>
                <a:off x="4753341" y="3488623"/>
                <a:ext cx="4283545" cy="1248034"/>
              </a:xfrm>
              <a:prstGeom prst="rect">
                <a:avLst/>
              </a:prstGeom>
              <a:noFill/>
              <a:ln>
                <a:solidFill>
                  <a:schemeClr val="tx1"/>
                </a:solidFill>
              </a:ln>
            </p:spPr>
            <p:txBody>
              <a:bodyPr wrap="square" rtlCol="0">
                <a:spAutoFit/>
              </a:bodyPr>
              <a:lstStyle/>
              <a:p>
                <a:r>
                  <a:rPr lang="en-US" sz="2400" dirty="0" smtClean="0">
                    <a:solidFill>
                      <a:prstClr val="black"/>
                    </a:solidFill>
                    <a:latin typeface="Calibri"/>
                  </a:rPr>
                  <a:t>m</a:t>
                </a:r>
                <a14:m>
                  <m:oMath xmlns:m="http://schemas.openxmlformats.org/officeDocument/2006/math">
                    <m:d>
                      <m:dPr>
                        <m:ctrlPr>
                          <a:rPr lang="el-GR" sz="2600" i="1" smtClean="0">
                            <a:solidFill>
                              <a:prstClr val="black"/>
                            </a:solidFill>
                            <a:latin typeface="Cambria Math"/>
                          </a:rPr>
                        </m:ctrlPr>
                      </m:dPr>
                      <m:e>
                        <m:r>
                          <m:rPr>
                            <m:sty m:val="p"/>
                          </m:rPr>
                          <a:rPr lang="en-US" sz="2600" smtClean="0">
                            <a:solidFill>
                              <a:prstClr val="black"/>
                            </a:solidFill>
                            <a:latin typeface="Cambria Math"/>
                          </a:rPr>
                          <m:t>s</m:t>
                        </m:r>
                        <m:r>
                          <a:rPr lang="en-US" sz="2600" baseline="-25000" smtClean="0">
                            <a:solidFill>
                              <a:prstClr val="black"/>
                            </a:solidFill>
                            <a:latin typeface="Cambria Math"/>
                          </a:rPr>
                          <m:t>2</m:t>
                        </m:r>
                      </m:e>
                    </m:d>
                    <m:r>
                      <a:rPr lang="en-US" sz="2600" smtClean="0">
                        <a:solidFill>
                          <a:prstClr val="black"/>
                        </a:solidFill>
                        <a:latin typeface="Cambria Math"/>
                      </a:rPr>
                      <m:t>=</m:t>
                    </m:r>
                    <m:r>
                      <m:rPr>
                        <m:sty m:val="p"/>
                      </m:rPr>
                      <a:rPr lang="en-US" sz="2600" smtClean="0">
                        <a:solidFill>
                          <a:prstClr val="black"/>
                        </a:solidFill>
                        <a:latin typeface="Cambria Math"/>
                      </a:rPr>
                      <m:t>mΑ</m:t>
                    </m:r>
                    <m:r>
                      <a:rPr lang="el-GR" sz="2600" smtClean="0">
                        <a:solidFill>
                          <a:prstClr val="black"/>
                        </a:solidFill>
                        <a:latin typeface="Cambria Math"/>
                      </a:rPr>
                      <m:t>+</m:t>
                    </m:r>
                    <m:nary>
                      <m:naryPr>
                        <m:limLoc m:val="undOvr"/>
                        <m:ctrlPr>
                          <a:rPr lang="el-GR" sz="2600" i="1" smtClean="0">
                            <a:solidFill>
                              <a:prstClr val="black"/>
                            </a:solidFill>
                            <a:latin typeface="Cambria Math"/>
                          </a:rPr>
                        </m:ctrlPr>
                      </m:naryPr>
                      <m:sub>
                        <m:r>
                          <m:rPr>
                            <m:brk m:alnAt="24"/>
                          </m:rPr>
                          <a:rPr lang="en-US" sz="2600" smtClean="0">
                            <a:solidFill>
                              <a:prstClr val="black"/>
                            </a:solidFill>
                            <a:latin typeface="Cambria Math"/>
                          </a:rPr>
                          <m:t>0</m:t>
                        </m:r>
                      </m:sub>
                      <m:sup>
                        <m:r>
                          <m:rPr>
                            <m:sty m:val="p"/>
                          </m:rPr>
                          <a:rPr lang="en-US" sz="2600" smtClean="0">
                            <a:solidFill>
                              <a:prstClr val="black"/>
                            </a:solidFill>
                            <a:latin typeface="Cambria Math"/>
                          </a:rPr>
                          <m:t>s</m:t>
                        </m:r>
                        <m:r>
                          <a:rPr lang="en-US" sz="2600" baseline="-25000" smtClean="0">
                            <a:solidFill>
                              <a:prstClr val="black"/>
                            </a:solidFill>
                            <a:latin typeface="Cambria Math"/>
                          </a:rPr>
                          <m:t>2</m:t>
                        </m:r>
                      </m:sup>
                      <m:e>
                        <m:r>
                          <m:rPr>
                            <m:sty m:val="p"/>
                          </m:rPr>
                          <a:rPr lang="en-US" sz="2600" smtClean="0">
                            <a:solidFill>
                              <a:prstClr val="black"/>
                            </a:solidFill>
                            <a:latin typeface="Cambria Math"/>
                          </a:rPr>
                          <m:t>y</m:t>
                        </m:r>
                        <m:r>
                          <m:rPr>
                            <m:nor/>
                          </m:rPr>
                          <a:rPr lang="el-GR" sz="2600" dirty="0">
                            <a:solidFill>
                              <a:prstClr val="black"/>
                            </a:solidFill>
                            <a:latin typeface="Calibri"/>
                            <a:cs typeface="Arial" pitchFamily="34" charset="0"/>
                          </a:rPr>
                          <m:t>⋅</m:t>
                        </m:r>
                        <m:r>
                          <m:rPr>
                            <m:nor/>
                          </m:rPr>
                          <a:rPr lang="en-US" sz="2600" dirty="0" smtClean="0">
                            <a:solidFill>
                              <a:prstClr val="black"/>
                            </a:solidFill>
                            <a:latin typeface="Calibri"/>
                            <a:cs typeface="Arial" pitchFamily="34" charset="0"/>
                          </a:rPr>
                          <m:t>t</m:t>
                        </m:r>
                        <m:r>
                          <m:rPr>
                            <m:nor/>
                          </m:rPr>
                          <a:rPr lang="el-GR" sz="2600" dirty="0">
                            <a:solidFill>
                              <a:prstClr val="black"/>
                            </a:solidFill>
                            <a:latin typeface="Calibri"/>
                            <a:cs typeface="Arial" pitchFamily="34" charset="0"/>
                          </a:rPr>
                          <m:t>⋅</m:t>
                        </m:r>
                      </m:e>
                    </m:nary>
                    <m:r>
                      <m:rPr>
                        <m:sty m:val="p"/>
                      </m:rPr>
                      <a:rPr lang="en-US" sz="2600" smtClean="0">
                        <a:solidFill>
                          <a:prstClr val="black"/>
                        </a:solidFill>
                        <a:latin typeface="Cambria Math"/>
                      </a:rPr>
                      <m:t>ds</m:t>
                    </m:r>
                    <m:r>
                      <a:rPr lang="en-US" sz="2600" baseline="-25000" smtClean="0">
                        <a:solidFill>
                          <a:prstClr val="black"/>
                        </a:solidFill>
                        <a:latin typeface="Cambria Math"/>
                      </a:rPr>
                      <m:t>2</m:t>
                    </m:r>
                    <m:r>
                      <a:rPr lang="en-US" sz="2600" smtClean="0">
                        <a:solidFill>
                          <a:prstClr val="black"/>
                        </a:solidFill>
                        <a:latin typeface="Cambria Math"/>
                      </a:rPr>
                      <m:t>=</m:t>
                    </m:r>
                  </m:oMath>
                </a14:m>
                <a:endParaRPr lang="en-US" sz="2600" dirty="0" smtClean="0">
                  <a:solidFill>
                    <a:prstClr val="black"/>
                  </a:solidFill>
                  <a:latin typeface="Calibri"/>
                </a:endParaRPr>
              </a:p>
              <a:p>
                <a14:m>
                  <m:oMath xmlns:m="http://schemas.openxmlformats.org/officeDocument/2006/math">
                    <m:r>
                      <a:rPr lang="en-US" sz="2800" smtClean="0">
                        <a:solidFill>
                          <a:prstClr val="black"/>
                        </a:solidFill>
                        <a:latin typeface="Cambria Math"/>
                      </a:rPr>
                      <m:t>=</m:t>
                    </m:r>
                    <m:r>
                      <m:rPr>
                        <m:sty m:val="p"/>
                      </m:rPr>
                      <a:rPr lang="en-US" sz="2800">
                        <a:solidFill>
                          <a:prstClr val="black"/>
                        </a:solidFill>
                        <a:latin typeface="Cambria Math"/>
                      </a:rPr>
                      <m:t>m</m:t>
                    </m:r>
                    <m:r>
                      <m:rPr>
                        <m:sty m:val="p"/>
                      </m:rPr>
                      <a:rPr lang="el-GR" sz="2800" baseline="-25000">
                        <a:solidFill>
                          <a:prstClr val="black"/>
                        </a:solidFill>
                        <a:latin typeface="Cambria Math"/>
                      </a:rPr>
                      <m:t>Α</m:t>
                    </m:r>
                    <m:r>
                      <a:rPr lang="en-US" sz="2800" smtClean="0">
                        <a:solidFill>
                          <a:prstClr val="black"/>
                        </a:solidFill>
                        <a:latin typeface="Cambria Math"/>
                      </a:rPr>
                      <m:t>+ </m:t>
                    </m:r>
                    <m:d>
                      <m:dPr>
                        <m:ctrlPr>
                          <a:rPr lang="el-GR" sz="2800" i="1" smtClean="0">
                            <a:solidFill>
                              <a:prstClr val="black"/>
                            </a:solidFill>
                            <a:latin typeface="Cambria Math"/>
                          </a:rPr>
                        </m:ctrlPr>
                      </m:dPr>
                      <m:e>
                        <m:r>
                          <m:rPr>
                            <m:sty m:val="p"/>
                          </m:rPr>
                          <a:rPr lang="en-US" sz="2800" smtClean="0">
                            <a:solidFill>
                              <a:prstClr val="black"/>
                            </a:solidFill>
                            <a:latin typeface="Cambria Math"/>
                          </a:rPr>
                          <m:t>g</m:t>
                        </m:r>
                        <m:r>
                          <m:rPr>
                            <m:nor/>
                          </m:rPr>
                          <a:rPr lang="el-GR" sz="2800" dirty="0">
                            <a:solidFill>
                              <a:prstClr val="black"/>
                            </a:solidFill>
                            <a:latin typeface="Calibri"/>
                            <a:cs typeface="Arial" pitchFamily="34" charset="0"/>
                          </a:rPr>
                          <m:t>⋅</m:t>
                        </m:r>
                        <m:r>
                          <m:rPr>
                            <m:sty m:val="p"/>
                          </m:rPr>
                          <a:rPr lang="en-US" sz="2800" dirty="0" smtClean="0">
                            <a:solidFill>
                              <a:prstClr val="black"/>
                            </a:solidFill>
                            <a:latin typeface="Cambria Math"/>
                            <a:cs typeface="Arial" pitchFamily="34" charset="0"/>
                          </a:rPr>
                          <m:t>s</m:t>
                        </m:r>
                        <m:r>
                          <a:rPr lang="en-US" sz="2800" baseline="-25000" dirty="0" smtClean="0">
                            <a:solidFill>
                              <a:prstClr val="black"/>
                            </a:solidFill>
                            <a:latin typeface="Cambria Math"/>
                            <a:cs typeface="Arial" pitchFamily="34" charset="0"/>
                          </a:rPr>
                          <m:t>2</m:t>
                        </m:r>
                        <m:r>
                          <a:rPr lang="en-US" sz="2800" dirty="0" smtClean="0">
                            <a:solidFill>
                              <a:prstClr val="black"/>
                            </a:solidFill>
                            <a:latin typeface="Cambria Math"/>
                            <a:cs typeface="Arial" pitchFamily="34" charset="0"/>
                          </a:rPr>
                          <m:t>−</m:t>
                        </m:r>
                        <m:f>
                          <m:fPr>
                            <m:ctrlPr>
                              <a:rPr lang="en-US" sz="2800" i="1" dirty="0">
                                <a:solidFill>
                                  <a:prstClr val="black"/>
                                </a:solidFill>
                                <a:latin typeface="Cambria Math"/>
                                <a:cs typeface="Arial" pitchFamily="34" charset="0"/>
                              </a:rPr>
                            </m:ctrlPr>
                          </m:fPr>
                          <m:num>
                            <m:r>
                              <a:rPr lang="en-US" sz="2800" dirty="0">
                                <a:solidFill>
                                  <a:prstClr val="black"/>
                                </a:solidFill>
                                <a:latin typeface="Cambria Math"/>
                                <a:cs typeface="Arial" pitchFamily="34" charset="0"/>
                              </a:rPr>
                              <m:t>1</m:t>
                            </m:r>
                          </m:num>
                          <m:den>
                            <m:r>
                              <a:rPr lang="en-US" sz="2800" dirty="0">
                                <a:solidFill>
                                  <a:prstClr val="black"/>
                                </a:solidFill>
                                <a:latin typeface="Cambria Math"/>
                                <a:cs typeface="Arial" pitchFamily="34" charset="0"/>
                              </a:rPr>
                              <m:t>2</m:t>
                            </m:r>
                          </m:den>
                        </m:f>
                        <m:sSubSup>
                          <m:sSubSupPr>
                            <m:ctrlPr>
                              <a:rPr lang="en-US" sz="2800" i="1" dirty="0">
                                <a:solidFill>
                                  <a:prstClr val="black"/>
                                </a:solidFill>
                                <a:latin typeface="Cambria Math"/>
                                <a:cs typeface="Arial" pitchFamily="34" charset="0"/>
                              </a:rPr>
                            </m:ctrlPr>
                          </m:sSubSupPr>
                          <m:e>
                            <m:r>
                              <a:rPr lang="en-US" sz="2800" i="1" dirty="0">
                                <a:solidFill>
                                  <a:prstClr val="black"/>
                                </a:solidFill>
                                <a:latin typeface="Cambria Math"/>
                                <a:cs typeface="Arial" pitchFamily="34" charset="0"/>
                              </a:rPr>
                              <m:t>𝑠</m:t>
                            </m:r>
                            <m:r>
                              <a:rPr lang="en-US" sz="2800" i="1" baseline="-25000" dirty="0">
                                <a:solidFill>
                                  <a:prstClr val="black"/>
                                </a:solidFill>
                                <a:latin typeface="Cambria Math"/>
                                <a:cs typeface="Arial" pitchFamily="34" charset="0"/>
                              </a:rPr>
                              <m:t>2</m:t>
                            </m:r>
                          </m:e>
                          <m:sub/>
                          <m:sup>
                            <m:r>
                              <a:rPr lang="en-US" sz="2800" i="1" dirty="0">
                                <a:solidFill>
                                  <a:prstClr val="black"/>
                                </a:solidFill>
                                <a:latin typeface="Cambria Math"/>
                                <a:cs typeface="Arial" pitchFamily="34" charset="0"/>
                              </a:rPr>
                              <m:t>2</m:t>
                            </m:r>
                          </m:sup>
                        </m:sSubSup>
                      </m:e>
                    </m:d>
                  </m:oMath>
                </a14:m>
                <a:r>
                  <a:rPr lang="en-US" sz="2400" dirty="0" smtClean="0">
                    <a:solidFill>
                      <a:prstClr val="black"/>
                    </a:solidFill>
                    <a:latin typeface="Calibri"/>
                  </a:rPr>
                  <a:t> t</a:t>
                </a:r>
                <a:endParaRPr lang="el-GR" sz="2400" dirty="0">
                  <a:solidFill>
                    <a:prstClr val="black"/>
                  </a:solidFill>
                  <a:latin typeface="Calibri"/>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753341" y="3488623"/>
                <a:ext cx="4283545" cy="1248034"/>
              </a:xfrm>
              <a:prstGeom prst="rect">
                <a:avLst/>
              </a:prstGeom>
              <a:blipFill rotWithShape="1">
                <a:blip r:embed="rId5" cstate="print"/>
                <a:stretch>
                  <a:fillRect l="-2131" b="-483"/>
                </a:stretch>
              </a:blipFill>
              <a:ln>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53342" y="4852478"/>
                <a:ext cx="4424609" cy="922176"/>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400" smtClean="0">
                          <a:solidFill>
                            <a:prstClr val="black"/>
                          </a:solidFill>
                          <a:latin typeface="Cambria Math"/>
                        </a:rPr>
                        <m:t>τ</m:t>
                      </m:r>
                      <m:d>
                        <m:dPr>
                          <m:ctrlPr>
                            <a:rPr lang="el-GR" sz="2400" i="1" smtClean="0">
                              <a:solidFill>
                                <a:prstClr val="black"/>
                              </a:solidFill>
                              <a:latin typeface="Cambria Math"/>
                            </a:rPr>
                          </m:ctrlPr>
                        </m:dPr>
                        <m:e>
                          <m:r>
                            <m:rPr>
                              <m:sty m:val="p"/>
                            </m:rPr>
                            <a:rPr lang="en-US" sz="2400" smtClean="0">
                              <a:solidFill>
                                <a:prstClr val="black"/>
                              </a:solidFill>
                              <a:latin typeface="Cambria Math"/>
                            </a:rPr>
                            <m:t>s</m:t>
                          </m:r>
                          <m:r>
                            <a:rPr lang="en-US" sz="2400" baseline="-25000" smtClean="0">
                              <a:solidFill>
                                <a:prstClr val="black"/>
                              </a:solidFill>
                              <a:latin typeface="Cambria Math"/>
                            </a:rPr>
                            <m:t>2</m:t>
                          </m:r>
                        </m:e>
                      </m:d>
                      <m:r>
                        <a:rPr lang="en-US" sz="2400" smtClean="0">
                          <a:solidFill>
                            <a:prstClr val="black"/>
                          </a:solidFill>
                          <a:latin typeface="Cambria Math"/>
                        </a:rPr>
                        <m:t>=</m:t>
                      </m:r>
                      <m:r>
                        <m:rPr>
                          <m:sty m:val="p"/>
                        </m:rPr>
                        <a:rPr lang="el-GR" sz="2400" smtClean="0">
                          <a:solidFill>
                            <a:prstClr val="black"/>
                          </a:solidFill>
                          <a:latin typeface="Cambria Math"/>
                        </a:rPr>
                        <m:t>τ</m:t>
                      </m:r>
                      <m:r>
                        <m:rPr>
                          <m:sty m:val="p"/>
                        </m:rPr>
                        <a:rPr lang="el-GR" sz="2400" baseline="-25000" smtClean="0">
                          <a:solidFill>
                            <a:prstClr val="black"/>
                          </a:solidFill>
                          <a:latin typeface="Cambria Math"/>
                        </a:rPr>
                        <m:t>Α</m:t>
                      </m:r>
                      <m:r>
                        <a:rPr lang="el-GR" sz="2400" smtClean="0">
                          <a:solidFill>
                            <a:prstClr val="black"/>
                          </a:solidFill>
                          <a:latin typeface="Cambria Math"/>
                        </a:rPr>
                        <m:t>+  </m:t>
                      </m:r>
                      <m:f>
                        <m:fPr>
                          <m:ctrlPr>
                            <a:rPr lang="el-GR" sz="2400" i="1" smtClean="0">
                              <a:solidFill>
                                <a:prstClr val="black"/>
                              </a:solidFill>
                              <a:latin typeface="Cambria Math"/>
                            </a:rPr>
                          </m:ctrlPr>
                        </m:fPr>
                        <m:num>
                          <m:r>
                            <m:rPr>
                              <m:sty m:val="p"/>
                            </m:rPr>
                            <a:rPr lang="en-US" sz="2400" smtClean="0">
                              <a:solidFill>
                                <a:prstClr val="black"/>
                              </a:solidFill>
                              <a:latin typeface="Cambria Math"/>
                            </a:rPr>
                            <m:t>Q</m:t>
                          </m:r>
                        </m:num>
                        <m:den>
                          <m:r>
                            <m:rPr>
                              <m:sty m:val="p"/>
                            </m:rPr>
                            <a:rPr lang="en-US" sz="2400" smtClean="0">
                              <a:solidFill>
                                <a:prstClr val="black"/>
                              </a:solidFill>
                              <a:latin typeface="Cambria Math"/>
                            </a:rPr>
                            <m:t>I</m:t>
                          </m:r>
                        </m:den>
                      </m:f>
                      <m:r>
                        <a:rPr lang="el-GR" sz="2400" smtClean="0">
                          <a:solidFill>
                            <a:prstClr val="black"/>
                          </a:solidFill>
                          <a:latin typeface="Cambria Math"/>
                        </a:rPr>
                        <m:t> </m:t>
                      </m:r>
                      <m:d>
                        <m:dPr>
                          <m:ctrlPr>
                            <a:rPr lang="el-GR" sz="2400" i="1" smtClean="0">
                              <a:solidFill>
                                <a:prstClr val="black"/>
                              </a:solidFill>
                              <a:latin typeface="Cambria Math"/>
                            </a:rPr>
                          </m:ctrlPr>
                        </m:dPr>
                        <m:e>
                          <m:r>
                            <m:rPr>
                              <m:sty m:val="p"/>
                            </m:rPr>
                            <a:rPr lang="en-US" sz="2400" smtClean="0">
                              <a:solidFill>
                                <a:prstClr val="black"/>
                              </a:solidFill>
                              <a:latin typeface="Cambria Math"/>
                            </a:rPr>
                            <m:t>g</m:t>
                          </m:r>
                          <m:r>
                            <m:rPr>
                              <m:nor/>
                            </m:rPr>
                            <a:rPr lang="el-GR" sz="2400" dirty="0">
                              <a:solidFill>
                                <a:prstClr val="black"/>
                              </a:solidFill>
                              <a:latin typeface="Calibri"/>
                              <a:cs typeface="Arial" pitchFamily="34" charset="0"/>
                            </a:rPr>
                            <m:t>⋅</m:t>
                          </m:r>
                          <m:r>
                            <m:rPr>
                              <m:sty m:val="p"/>
                            </m:rPr>
                            <a:rPr lang="en-US" sz="2400" dirty="0" smtClean="0">
                              <a:solidFill>
                                <a:prstClr val="black"/>
                              </a:solidFill>
                              <a:latin typeface="Cambria Math"/>
                              <a:cs typeface="Arial" pitchFamily="34" charset="0"/>
                            </a:rPr>
                            <m:t>s</m:t>
                          </m:r>
                          <m:r>
                            <a:rPr lang="en-US" sz="2400" baseline="-25000" dirty="0" smtClean="0">
                              <a:solidFill>
                                <a:prstClr val="black"/>
                              </a:solidFill>
                              <a:latin typeface="Cambria Math"/>
                              <a:cs typeface="Arial" pitchFamily="34" charset="0"/>
                            </a:rPr>
                            <m:t>2</m:t>
                          </m:r>
                          <m:r>
                            <a:rPr lang="en-US" sz="2400" dirty="0" smtClean="0">
                              <a:solidFill>
                                <a:prstClr val="black"/>
                              </a:solidFill>
                              <a:latin typeface="Cambria Math"/>
                              <a:cs typeface="Arial" pitchFamily="34" charset="0"/>
                            </a:rPr>
                            <m:t>− </m:t>
                          </m:r>
                          <m:f>
                            <m:fPr>
                              <m:ctrlPr>
                                <a:rPr lang="en-US" sz="2400" i="1" dirty="0" smtClean="0">
                                  <a:solidFill>
                                    <a:prstClr val="black"/>
                                  </a:solidFill>
                                  <a:latin typeface="Cambria Math"/>
                                  <a:cs typeface="Arial" pitchFamily="34" charset="0"/>
                                </a:rPr>
                              </m:ctrlPr>
                            </m:fPr>
                            <m:num>
                              <m:r>
                                <a:rPr lang="en-US" sz="2400" dirty="0" smtClean="0">
                                  <a:solidFill>
                                    <a:prstClr val="black"/>
                                  </a:solidFill>
                                  <a:latin typeface="Cambria Math"/>
                                  <a:cs typeface="Arial" pitchFamily="34" charset="0"/>
                                </a:rPr>
                                <m:t>1</m:t>
                              </m:r>
                            </m:num>
                            <m:den>
                              <m:r>
                                <a:rPr lang="en-US" sz="2400" dirty="0" smtClean="0">
                                  <a:solidFill>
                                    <a:prstClr val="black"/>
                                  </a:solidFill>
                                  <a:latin typeface="Cambria Math"/>
                                  <a:cs typeface="Arial" pitchFamily="34" charset="0"/>
                                </a:rPr>
                                <m:t>2</m:t>
                              </m:r>
                            </m:den>
                          </m:f>
                          <m:sSubSup>
                            <m:sSubSupPr>
                              <m:ctrlPr>
                                <a:rPr lang="en-US" sz="2400" i="1" dirty="0" smtClean="0">
                                  <a:solidFill>
                                    <a:prstClr val="black"/>
                                  </a:solidFill>
                                  <a:latin typeface="Cambria Math"/>
                                  <a:cs typeface="Arial" pitchFamily="34" charset="0"/>
                                </a:rPr>
                              </m:ctrlPr>
                            </m:sSubSupPr>
                            <m:e>
                              <m:r>
                                <a:rPr lang="en-US" sz="2400" i="1" dirty="0" smtClean="0">
                                  <a:solidFill>
                                    <a:prstClr val="black"/>
                                  </a:solidFill>
                                  <a:latin typeface="Cambria Math"/>
                                  <a:cs typeface="Arial" pitchFamily="34" charset="0"/>
                                </a:rPr>
                                <m:t>𝑠</m:t>
                              </m:r>
                              <m:r>
                                <a:rPr lang="en-US" sz="2400" i="1" baseline="-25000" dirty="0" smtClean="0">
                                  <a:solidFill>
                                    <a:prstClr val="black"/>
                                  </a:solidFill>
                                  <a:latin typeface="Cambria Math"/>
                                  <a:cs typeface="Arial" pitchFamily="34" charset="0"/>
                                </a:rPr>
                                <m:t>2</m:t>
                              </m:r>
                            </m:e>
                            <m:sub/>
                            <m:sup>
                              <m:r>
                                <a:rPr lang="en-US" sz="2400" i="1" dirty="0" smtClean="0">
                                  <a:solidFill>
                                    <a:prstClr val="black"/>
                                  </a:solidFill>
                                  <a:latin typeface="Cambria Math"/>
                                  <a:cs typeface="Arial" pitchFamily="34" charset="0"/>
                                </a:rPr>
                                <m:t>2</m:t>
                              </m:r>
                            </m:sup>
                          </m:sSubSup>
                        </m:e>
                      </m:d>
                    </m:oMath>
                  </m:oMathPara>
                </a14:m>
                <a:endParaRPr lang="el-GR" sz="2400" dirty="0">
                  <a:solidFill>
                    <a:prstClr val="black"/>
                  </a:solidFill>
                  <a:latin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753342" y="4852478"/>
                <a:ext cx="4424609" cy="922176"/>
              </a:xfrm>
              <a:prstGeom prst="rect">
                <a:avLst/>
              </a:prstGeom>
              <a:blipFill rotWithShape="1">
                <a:blip r:embed="rId6" cstate="print"/>
                <a:stretch>
                  <a:fillRect/>
                </a:stretch>
              </a:blipFill>
              <a:ln>
                <a:solidFill>
                  <a:schemeClr val="tx1"/>
                </a:solidFill>
              </a:ln>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8617028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84e6b40daa02ce56f70ec4d2c7d8aeef3eaf3a2"/>
</p:tagLst>
</file>

<file path=ppt/theme/theme1.xml><?xml version="1.0" encoding="utf-8"?>
<a:theme xmlns:a="http://schemas.openxmlformats.org/drawingml/2006/main" name="Αντοχή πλοίου Ι">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Αντοχή πλοίου Ι</Template>
  <TotalTime>66</TotalTime>
  <Words>2277</Words>
  <Application>Microsoft Office PowerPoint</Application>
  <PresentationFormat>On-screen Show (4:3)</PresentationFormat>
  <Paragraphs>208</Paragraphs>
  <Slides>33</Slides>
  <Notes>25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37" baseType="lpstr">
      <vt:lpstr>Αντοχή πλοίου Ι</vt:lpstr>
      <vt:lpstr>OC_template_updated</vt:lpstr>
      <vt:lpstr>Equation</vt:lpstr>
      <vt:lpstr>Εξίσωση</vt:lpstr>
      <vt:lpstr>Αντοχή πλοίου Ι (Θ)</vt:lpstr>
      <vt:lpstr>Υπολογισμός Διατμητικών τάσεων</vt:lpstr>
      <vt:lpstr>Κατανομή διατμητικών τάσεων σε δοκό με ορθoγωνική συμπαγή διατομή (1 από 3)</vt:lpstr>
      <vt:lpstr>Κατανομή διατμητικών τάσεων σε δοκό με ορθογωνική συμπαγή διατομή (2 από 3)</vt:lpstr>
      <vt:lpstr>Κατανομή διατμητικών τάσεων σε δοκό με ορθογωνική συμπαγή διατομή (3 από 3)</vt:lpstr>
      <vt:lpstr>Κατανομή διατμητικών τάσεων (1 από 3)</vt:lpstr>
      <vt:lpstr>Κατανομή διατμητικών τάσεων (2 από 3)</vt:lpstr>
      <vt:lpstr>Κατανομή διατμητικών τάσεων (3 από 3)</vt:lpstr>
      <vt:lpstr>Κατανομή διατμητικών τάσεων – (Παράδειγμα 1)</vt:lpstr>
      <vt:lpstr>Κατανομή διατμητικών τάσεων – (Παράδειγμα 2)</vt:lpstr>
      <vt:lpstr>Κατανομή διατμητικών τάσεων Διατομή με κλειστά κελιά</vt:lpstr>
      <vt:lpstr>Κατανομή διατμητικών τάσεων  Διατομή με Ν κλειστά κελιά (1 από 6)</vt:lpstr>
      <vt:lpstr>Κατανομή διατμητικών τάσεων  Διατομή με Ν κλειστά κελιά (2 από 6)</vt:lpstr>
      <vt:lpstr>Κατανομή διατμητικών τάσεων  Διατομή με Ν κλειστά κελιά (3 από 6)</vt:lpstr>
      <vt:lpstr>Κατανομή διατμητικών τάσεων  Διατομή με Ν κλειστά κελιά (4 από 6)</vt:lpstr>
      <vt:lpstr>Κατανομή διατμητικών τάσεων  Διατομή με Ν κλειστά κελιά (5 από 6)</vt:lpstr>
      <vt:lpstr>Κατανομή διατμητικών τάσεων  Διατομή με Ν κλειστά κελιά (6 από 6)</vt:lpstr>
      <vt:lpstr>Υστέρηση σε διάτμηση</vt:lpstr>
      <vt:lpstr>Υστέρηση λόγω διάτμησης (1 από 2)</vt:lpstr>
      <vt:lpstr>Υστέρηση λόγω διάτμησης (2 από 2)</vt:lpstr>
      <vt:lpstr>Ισοδύναμο πλάτος λόγω υστέρησης (1 από 3)</vt:lpstr>
      <vt:lpstr>Ισοδύναμο πλάτος λόγω υστέρησης (2 από 3)</vt:lpstr>
      <vt:lpstr>Ισοδύναμο πλάτος λόγω υστέρησης (3 από 3)</vt:lpstr>
      <vt:lpstr>Κέντρο διάτμησης (1 από 2)</vt:lpstr>
      <vt:lpstr>Κέντρο διάτμησης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Αντοχή πλοίου Ι</dc:title>
  <dc:creator>opencourses@teiath.gr</dc:creator>
  <cp:lastModifiedBy>alex</cp:lastModifiedBy>
  <cp:revision>12</cp:revision>
  <dcterms:created xsi:type="dcterms:W3CDTF">2014-10-14T11:08:36Z</dcterms:created>
  <dcterms:modified xsi:type="dcterms:W3CDTF">2015-02-24T14:30:32Z</dcterms:modified>
</cp:coreProperties>
</file>