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718" r:id="rId2"/>
    <p:sldMasterId id="2147483729" r:id="rId3"/>
  </p:sldMasterIdLst>
  <p:notesMasterIdLst>
    <p:notesMasterId r:id="rId57"/>
  </p:notesMasterIdLst>
  <p:handoutMasterIdLst>
    <p:handoutMasterId r:id="rId58"/>
  </p:handoutMasterIdLst>
  <p:sldIdLst>
    <p:sldId id="313"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257" r:id="rId50"/>
    <p:sldId id="262" r:id="rId51"/>
    <p:sldId id="264" r:id="rId52"/>
    <p:sldId id="316" r:id="rId53"/>
    <p:sldId id="317" r:id="rId54"/>
    <p:sldId id="266" r:id="rId55"/>
    <p:sldId id="315" r:id="rId56"/>
  </p:sldIdLst>
  <p:sldSz cx="9144000" cy="6858000" type="screen4x3"/>
  <p:notesSz cx="7104063" cy="10234613"/>
  <p:custDataLst>
    <p:tags r:id="rId5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79327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422194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6262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543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3184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856061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10549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65584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11798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8991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98776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903919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36817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600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04226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0473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2428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413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7114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7372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607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80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988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861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027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8131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817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30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2385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21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8744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529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1122784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39609589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2363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www.bollywoodhungama.com/" TargetMode="External"/><Relationship Id="rId3" Type="http://schemas.openxmlformats.org/officeDocument/2006/relationships/image" Target="../media/image10.jpeg"/><Relationship Id="rId7" Type="http://schemas.openxmlformats.org/officeDocument/2006/relationships/hyperlink" Target="http://en.wikipedia.org/wiki/File:Parineeti_Chopra_From_The_NDTV_Greenathon_at_Yash_Raj_Studios_(10).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File:Meghan.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pixabay.com/en/darts-dart-game-bull-s-eye-target-155726/" TargetMode="Externa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http://pixabay.com/en/users/OpenClip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oo.gl/maps/F8JcI"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openclipart.org/detail/630/thinkingboy-outline-by-ryanlerch"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openclipart.org/user-detail/ryanlerch"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oo.gl/maps/4jMVd"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oo.gl/maps/uHOJy"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latin typeface="+mn-lt"/>
              </a:rPr>
              <a:t>Αρχές Οργάνωσης Παιδαγωγικής Πράξης Ι (E)</a:t>
            </a: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3200" b="1" dirty="0"/>
              <a:t>Ενότητα </a:t>
            </a:r>
            <a:r>
              <a:rPr lang="en-US" sz="3200" b="1" dirty="0"/>
              <a:t>1</a:t>
            </a:r>
            <a:r>
              <a:rPr lang="el-GR" sz="3200" dirty="0"/>
              <a:t>:</a:t>
            </a:r>
            <a:r>
              <a:rPr lang="en-US" sz="3200" dirty="0"/>
              <a:t> </a:t>
            </a:r>
            <a:r>
              <a:rPr lang="el-GR" sz="3200" dirty="0"/>
              <a:t>Εισαγωγή στο Εργαστήριο</a:t>
            </a:r>
          </a:p>
          <a:p>
            <a:pPr>
              <a:spcBef>
                <a:spcPts val="0"/>
              </a:spcBef>
            </a:pPr>
            <a:r>
              <a:rPr lang="el-GR" sz="2800" dirty="0"/>
              <a:t>Ευγενία Θεοδότου BA ECS, MA, </a:t>
            </a:r>
            <a:r>
              <a:rPr lang="el-GR" sz="2800" dirty="0" err="1"/>
              <a:t>MSc</a:t>
            </a:r>
            <a:r>
              <a:rPr lang="el-GR" sz="2800" dirty="0"/>
              <a:t>, </a:t>
            </a:r>
            <a:r>
              <a:rPr lang="el-GR" sz="2800" dirty="0" err="1"/>
              <a:t>PhDc</a:t>
            </a:r>
            <a:r>
              <a:rPr lang="el-GR" sz="2800" dirty="0"/>
              <a:t>.</a:t>
            </a:r>
          </a:p>
          <a:p>
            <a:pPr>
              <a:spcBef>
                <a:spcPts val="0"/>
              </a:spcBef>
            </a:pPr>
            <a:r>
              <a:rPr lang="el-GR" sz="2800" dirty="0"/>
              <a:t>Εργαστηριακός Συνεργάτης του ΤΕΙ Αθήνας</a:t>
            </a:r>
          </a:p>
          <a:p>
            <a:pPr>
              <a:spcBef>
                <a:spcPts val="0"/>
              </a:spcBef>
            </a:pPr>
            <a:r>
              <a:rPr lang="el-GR" sz="2800" dirty="0"/>
              <a:t>Τμήμα Προσχολικής Αγωγής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2759786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42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Κανονισμός &amp; Παρουσία </a:t>
            </a:r>
            <a:r>
              <a:rPr lang="el-GR" sz="2400" b="0" dirty="0" smtClean="0"/>
              <a:t>(4 </a:t>
            </a:r>
            <a:r>
              <a:rPr lang="el-GR" sz="2400" b="0" dirty="0"/>
              <a:t>από </a:t>
            </a:r>
            <a:r>
              <a:rPr lang="el-GR" sz="2400" b="0" dirty="0" smtClean="0"/>
              <a:t>6) </a:t>
            </a:r>
            <a:endParaRPr lang="el-GR" sz="2800" dirty="0"/>
          </a:p>
        </p:txBody>
      </p:sp>
      <p:sp>
        <p:nvSpPr>
          <p:cNvPr id="3" name="Θέση περιεχομένου 2"/>
          <p:cNvSpPr>
            <a:spLocks noGrp="1"/>
          </p:cNvSpPr>
          <p:nvPr>
            <p:ph idx="1"/>
          </p:nvPr>
        </p:nvSpPr>
        <p:spPr>
          <a:xfrm>
            <a:off x="457200" y="1196752"/>
            <a:ext cx="8229600" cy="1296144"/>
          </a:xfrm>
        </p:spPr>
        <p:txBody>
          <a:bodyPr>
            <a:normAutofit lnSpcReduction="10000"/>
          </a:bodyPr>
          <a:lstStyle/>
          <a:p>
            <a:pPr marL="0" indent="0" algn="ctr">
              <a:buNone/>
            </a:pPr>
            <a:r>
              <a:rPr lang="el-GR" b="1" dirty="0">
                <a:solidFill>
                  <a:srgbClr val="820000"/>
                </a:solidFill>
              </a:rPr>
              <a:t>Εμφάνιση</a:t>
            </a:r>
          </a:p>
          <a:p>
            <a:pPr marL="0" indent="0">
              <a:buNone/>
            </a:pPr>
            <a:r>
              <a:rPr lang="el-GR" dirty="0" smtClean="0"/>
              <a:t>Ποιο </a:t>
            </a:r>
            <a:r>
              <a:rPr lang="el-GR" dirty="0"/>
              <a:t>από τα παρακάτω αποτελεί κατάλληλη εμφάνιση στο χώρο του παιδικού σταθμού και γιατί;</a:t>
            </a:r>
          </a:p>
          <a:p>
            <a:endParaRPr lang="el-G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80784"/>
            <a:ext cx="2369840" cy="35547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97224" y="6242218"/>
            <a:ext cx="2376264" cy="461665"/>
          </a:xfrm>
          <a:prstGeom prst="rect">
            <a:avLst/>
          </a:prstGeom>
        </p:spPr>
        <p:txBody>
          <a:bodyPr wrap="square">
            <a:spAutoFit/>
          </a:bodyPr>
          <a:lstStyle/>
          <a:p>
            <a:r>
              <a:rPr lang="en-US" sz="1200" dirty="0" smtClean="0">
                <a:solidFill>
                  <a:prstClr val="black">
                    <a:lumMod val="75000"/>
                    <a:lumOff val="25000"/>
                  </a:prstClr>
                </a:solidFill>
                <a:latin typeface="Calibri"/>
              </a:rPr>
              <a:t>“</a:t>
            </a:r>
            <a:r>
              <a:rPr lang="en-US" sz="1200" dirty="0" smtClean="0">
                <a:solidFill>
                  <a:prstClr val="black">
                    <a:lumMod val="75000"/>
                    <a:lumOff val="25000"/>
                  </a:prstClr>
                </a:solidFill>
                <a:latin typeface="Calibri"/>
                <a:hlinkClick r:id="rId4"/>
              </a:rPr>
              <a:t>Meghan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Dan </a:t>
            </a:r>
            <a:r>
              <a:rPr lang="en-US" sz="1200" dirty="0" smtClean="0">
                <a:solidFill>
                  <a:prstClr val="black">
                    <a:lumMod val="75000"/>
                    <a:lumOff val="25000"/>
                  </a:prstClr>
                </a:solidFill>
                <a:latin typeface="Calibri"/>
              </a:rPr>
              <a:t>Gonzalez </a:t>
            </a:r>
            <a:r>
              <a:rPr lang="el-GR" sz="1200" dirty="0" smtClean="0">
                <a:solidFill>
                  <a:prstClr val="black">
                    <a:lumMod val="75000"/>
                    <a:lumOff val="25000"/>
                  </a:prstClr>
                </a:solidFill>
                <a:latin typeface="Calibri"/>
              </a:rPr>
              <a:t>διαθέσιμη με άδεια </a:t>
            </a:r>
            <a:r>
              <a:rPr lang="en-US" sz="1200" dirty="0">
                <a:solidFill>
                  <a:prstClr val="black">
                    <a:lumMod val="75000"/>
                    <a:lumOff val="25000"/>
                  </a:prstClr>
                </a:solidFill>
                <a:latin typeface="Calibri"/>
                <a:hlinkClick r:id="rId5"/>
              </a:rPr>
              <a:t>CC BY-SA </a:t>
            </a:r>
            <a:r>
              <a:rPr lang="en-US" sz="1200" dirty="0" smtClean="0">
                <a:solidFill>
                  <a:prstClr val="black">
                    <a:lumMod val="75000"/>
                    <a:lumOff val="25000"/>
                  </a:prstClr>
                </a:solidFill>
                <a:latin typeface="Calibri"/>
                <a:hlinkClick r:id="rId5"/>
              </a:rPr>
              <a:t>3.0</a:t>
            </a:r>
            <a:endParaRPr lang="en-US" sz="1200" dirty="0">
              <a:solidFill>
                <a:prstClr val="black">
                  <a:lumMod val="75000"/>
                  <a:lumOff val="25000"/>
                </a:prstClr>
              </a:solidFill>
              <a:latin typeface="Calibri"/>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280" r="24906" b="6662"/>
          <a:stretch/>
        </p:blipFill>
        <p:spPr bwMode="auto">
          <a:xfrm>
            <a:off x="5811548" y="2204864"/>
            <a:ext cx="1404901" cy="3600400"/>
          </a:xfrm>
          <a:prstGeom prst="rect">
            <a:avLst/>
          </a:prstGeom>
          <a:noFill/>
          <a:extLst>
            <a:ext uri="{909E8E84-426E-40DD-AFC4-6F175D3DCCD1}">
              <a14:hiddenFill xmlns:a14="http://schemas.microsoft.com/office/drawing/2010/main">
                <a:solidFill>
                  <a:srgbClr val="FFFFFF"/>
                </a:solidFill>
              </a14:hiddenFill>
            </a:ext>
          </a:extLst>
        </p:spPr>
      </p:pic>
      <p:sp>
        <p:nvSpPr>
          <p:cNvPr id="7" name="7 - Έλλειψη"/>
          <p:cNvSpPr/>
          <p:nvPr/>
        </p:nvSpPr>
        <p:spPr>
          <a:xfrm>
            <a:off x="4860032" y="2276872"/>
            <a:ext cx="3384376" cy="3456384"/>
          </a:xfrm>
          <a:prstGeom prst="ellipse">
            <a:avLst/>
          </a:prstGeom>
          <a:noFill/>
          <a:ln w="25400" cap="flat" cmpd="sng" algn="ctr">
            <a:solidFill>
              <a:srgbClr val="820000"/>
            </a:solidFill>
            <a:prstDash val="solid"/>
          </a:ln>
          <a:effectLst/>
        </p:spPr>
        <p:txBody>
          <a:bodyPr rtlCol="0" anchor="ctr"/>
          <a:lstStyle/>
          <a:p>
            <a:pPr algn="ctr" fontAlgn="auto">
              <a:spcBef>
                <a:spcPts val="0"/>
              </a:spcBef>
              <a:spcAft>
                <a:spcPts val="0"/>
              </a:spcAft>
              <a:defRPr/>
            </a:pPr>
            <a:endParaRPr lang="el-GR" kern="0" smtClean="0">
              <a:solidFill>
                <a:prstClr val="white"/>
              </a:solidFill>
              <a:latin typeface="Calibri"/>
            </a:endParaRPr>
          </a:p>
        </p:txBody>
      </p:sp>
      <p:sp>
        <p:nvSpPr>
          <p:cNvPr id="12" name="Rectangle 11"/>
          <p:cNvSpPr/>
          <p:nvPr/>
        </p:nvSpPr>
        <p:spPr>
          <a:xfrm>
            <a:off x="5148064" y="5821767"/>
            <a:ext cx="2808312" cy="830997"/>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Parineeti Chopra From The NDTV </a:t>
            </a:r>
            <a:r>
              <a:rPr lang="en-US" sz="1200" dirty="0" err="1">
                <a:solidFill>
                  <a:prstClr val="black"/>
                </a:solidFill>
                <a:latin typeface="Calibri"/>
                <a:hlinkClick r:id="rId7"/>
              </a:rPr>
              <a:t>Greenathon</a:t>
            </a:r>
            <a:r>
              <a:rPr lang="en-US" sz="1200" dirty="0">
                <a:solidFill>
                  <a:prstClr val="black"/>
                </a:solidFill>
                <a:latin typeface="Calibri"/>
                <a:hlinkClick r:id="rId7"/>
              </a:rPr>
              <a:t> at </a:t>
            </a:r>
            <a:r>
              <a:rPr lang="en-US" sz="1200" dirty="0" err="1">
                <a:solidFill>
                  <a:prstClr val="black"/>
                </a:solidFill>
                <a:latin typeface="Calibri"/>
                <a:hlinkClick r:id="rId7"/>
              </a:rPr>
              <a:t>Yash</a:t>
            </a:r>
            <a:r>
              <a:rPr lang="en-US" sz="1200" dirty="0">
                <a:solidFill>
                  <a:prstClr val="black"/>
                </a:solidFill>
                <a:latin typeface="Calibri"/>
                <a:hlinkClick r:id="rId7"/>
              </a:rPr>
              <a:t> Raj </a:t>
            </a:r>
            <a:r>
              <a:rPr lang="en-US" sz="1200" dirty="0" smtClean="0">
                <a:solidFill>
                  <a:prstClr val="black"/>
                </a:solidFill>
                <a:latin typeface="Calibri"/>
                <a:hlinkClick r:id="rId7"/>
              </a:rPr>
              <a:t>Studios</a:t>
            </a:r>
            <a:r>
              <a:rPr lang="en-US" sz="1200" dirty="0" smtClean="0">
                <a:solidFill>
                  <a:prstClr val="black"/>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8"/>
              </a:rPr>
              <a:t>BollywoodHungama</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διαθέσιμη με άδεια </a:t>
            </a:r>
            <a:r>
              <a:rPr lang="en-US" sz="1200" dirty="0">
                <a:solidFill>
                  <a:prstClr val="black">
                    <a:lumMod val="75000"/>
                    <a:lumOff val="25000"/>
                  </a:prstClr>
                </a:solidFill>
                <a:latin typeface="Calibri"/>
                <a:hlinkClick r:id="rId5"/>
              </a:rPr>
              <a:t>CC BY-SA </a:t>
            </a:r>
            <a:r>
              <a:rPr lang="en-US" sz="1200" dirty="0" smtClean="0">
                <a:solidFill>
                  <a:prstClr val="black">
                    <a:lumMod val="75000"/>
                    <a:lumOff val="25000"/>
                  </a:prstClr>
                </a:solidFill>
                <a:latin typeface="Calibri"/>
                <a:hlinkClick r:id="rId5"/>
              </a:rPr>
              <a:t>3.0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5091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Κανονισμός &amp; Παρουσία </a:t>
            </a:r>
            <a:r>
              <a:rPr lang="el-GR" sz="2400" b="0" dirty="0" smtClean="0"/>
              <a:t>(5 </a:t>
            </a:r>
            <a:r>
              <a:rPr lang="el-GR" sz="2400" b="0" dirty="0"/>
              <a:t>από </a:t>
            </a:r>
            <a:r>
              <a:rPr lang="el-GR" sz="2400" b="0" dirty="0" smtClean="0"/>
              <a:t>6) </a:t>
            </a:r>
            <a:endParaRPr lang="el-GR" sz="2800" dirty="0"/>
          </a:p>
        </p:txBody>
      </p:sp>
      <p:sp>
        <p:nvSpPr>
          <p:cNvPr id="3" name="Θέση περιεχομένου 2"/>
          <p:cNvSpPr>
            <a:spLocks noGrp="1"/>
          </p:cNvSpPr>
          <p:nvPr>
            <p:ph idx="1"/>
          </p:nvPr>
        </p:nvSpPr>
        <p:spPr>
          <a:xfrm>
            <a:off x="457200" y="1628800"/>
            <a:ext cx="8229600" cy="4608512"/>
          </a:xfrm>
        </p:spPr>
        <p:txBody>
          <a:bodyPr/>
          <a:lstStyle/>
          <a:p>
            <a:r>
              <a:rPr lang="el-GR" dirty="0"/>
              <a:t>Η διεύθυνση του σταθμού θα σας ενημερώσει σε ποιο χώρο χρειάζεστε να είστε την πρώτη μέρα της άφιξή σας στον παιδικό σταθμό</a:t>
            </a:r>
          </a:p>
          <a:p>
            <a:r>
              <a:rPr lang="el-GR" dirty="0"/>
              <a:t>Στην περίπτωση που σας ζητηθεί να μείνετε μόνες σας για ένα μικρό χρονικό διάστημα, ΔΕΝ εγκαταλείπετε τα παιδιά ακόμα και εάν είναι η ώρα αναχώρησή σας!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795596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Κανονισμός &amp; Παρουσία </a:t>
            </a:r>
            <a:r>
              <a:rPr lang="el-GR" sz="2400" b="0" dirty="0" smtClean="0"/>
              <a:t>(6 </a:t>
            </a:r>
            <a:r>
              <a:rPr lang="el-GR" sz="2400" b="0" dirty="0"/>
              <a:t>από </a:t>
            </a:r>
            <a:r>
              <a:rPr lang="el-GR" sz="2400" b="0" dirty="0" smtClean="0"/>
              <a:t>6) </a:t>
            </a:r>
            <a:endParaRPr lang="el-GR" sz="2800" dirty="0"/>
          </a:p>
        </p:txBody>
      </p:sp>
      <p:sp>
        <p:nvSpPr>
          <p:cNvPr id="3" name="Θέση περιεχομένου 2"/>
          <p:cNvSpPr>
            <a:spLocks noGrp="1"/>
          </p:cNvSpPr>
          <p:nvPr>
            <p:ph idx="1"/>
          </p:nvPr>
        </p:nvSpPr>
        <p:spPr>
          <a:xfrm>
            <a:off x="457200" y="1196752"/>
            <a:ext cx="8229600" cy="864096"/>
          </a:xfrm>
        </p:spPr>
        <p:txBody>
          <a:bodyPr/>
          <a:lstStyle/>
          <a:p>
            <a:pPr marL="0" indent="0" algn="ctr">
              <a:buNone/>
            </a:pPr>
            <a:r>
              <a:rPr lang="el-GR" dirty="0"/>
              <a:t>Τι κάνουμε κατά τη διάρκεια της παρουσίας μας στον παιδικό σταθμό;</a:t>
            </a:r>
          </a:p>
          <a:p>
            <a:endParaRPr lang="el-GR" dirty="0"/>
          </a:p>
        </p:txBody>
      </p:sp>
      <p:sp>
        <p:nvSpPr>
          <p:cNvPr id="5" name="Θέση περιεχομένου 2"/>
          <p:cNvSpPr txBox="1">
            <a:spLocks/>
          </p:cNvSpPr>
          <p:nvPr/>
        </p:nvSpPr>
        <p:spPr>
          <a:xfrm>
            <a:off x="467544" y="2780928"/>
            <a:ext cx="8229600" cy="864096"/>
          </a:xfrm>
          <a:prstGeom prst="rect">
            <a:avLst/>
          </a:prstGeom>
          <a:ln w="2540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Courier New" panose="02070309020205020404" pitchFamily="49" charset="0"/>
              <a:buNone/>
            </a:pPr>
            <a:r>
              <a:rPr lang="el-GR" dirty="0">
                <a:solidFill>
                  <a:prstClr val="black"/>
                </a:solidFill>
              </a:rPr>
              <a:t>Παρακολουθούμε απλά, μένουμε αμέτοχες στις καθημερινές δράσεις</a:t>
            </a:r>
            <a:r>
              <a:rPr lang="el-GR" dirty="0" smtClean="0">
                <a:solidFill>
                  <a:prstClr val="black"/>
                </a:solidFill>
              </a:rPr>
              <a:t>; </a:t>
            </a:r>
            <a:endParaRPr lang="el-GR" b="1" dirty="0">
              <a:solidFill>
                <a:srgbClr val="820000"/>
              </a:solidFill>
            </a:endParaRPr>
          </a:p>
        </p:txBody>
      </p:sp>
      <p:sp>
        <p:nvSpPr>
          <p:cNvPr id="8" name="Rectangle 7"/>
          <p:cNvSpPr/>
          <p:nvPr/>
        </p:nvSpPr>
        <p:spPr>
          <a:xfrm>
            <a:off x="5220072" y="3212592"/>
            <a:ext cx="582211" cy="369332"/>
          </a:xfrm>
          <a:prstGeom prst="rect">
            <a:avLst/>
          </a:prstGeom>
        </p:spPr>
        <p:txBody>
          <a:bodyPr wrap="none">
            <a:spAutoFit/>
          </a:bodyPr>
          <a:lstStyle/>
          <a:p>
            <a:pPr algn="ctr" fontAlgn="auto">
              <a:spcAft>
                <a:spcPts val="0"/>
              </a:spcAft>
            </a:pPr>
            <a:r>
              <a:rPr lang="el-GR" b="1" dirty="0">
                <a:solidFill>
                  <a:srgbClr val="820000"/>
                </a:solidFill>
              </a:rPr>
              <a:t>ΟΧΙ</a:t>
            </a:r>
          </a:p>
        </p:txBody>
      </p:sp>
      <p:sp>
        <p:nvSpPr>
          <p:cNvPr id="6" name="Θέση περιεχομένου 2"/>
          <p:cNvSpPr txBox="1">
            <a:spLocks/>
          </p:cNvSpPr>
          <p:nvPr/>
        </p:nvSpPr>
        <p:spPr>
          <a:xfrm>
            <a:off x="2996681" y="3959937"/>
            <a:ext cx="3171325" cy="19442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ü"/>
            </a:pPr>
            <a:r>
              <a:rPr lang="el-GR" dirty="0" smtClean="0">
                <a:solidFill>
                  <a:prstClr val="black"/>
                </a:solidFill>
              </a:rPr>
              <a:t>Παρακολουθούμε,</a:t>
            </a:r>
            <a:endParaRPr lang="el-GR" dirty="0">
              <a:solidFill>
                <a:prstClr val="black"/>
              </a:solidFill>
            </a:endParaRPr>
          </a:p>
          <a:p>
            <a:pPr>
              <a:buFont typeface="Wingdings" pitchFamily="2" charset="2"/>
              <a:buChar char="ü"/>
            </a:pPr>
            <a:r>
              <a:rPr lang="el-GR" dirty="0" smtClean="0">
                <a:solidFill>
                  <a:prstClr val="black"/>
                </a:solidFill>
              </a:rPr>
              <a:t>Συμμετέχουμε,</a:t>
            </a:r>
            <a:endParaRPr lang="el-GR" dirty="0">
              <a:solidFill>
                <a:prstClr val="black"/>
              </a:solidFill>
            </a:endParaRPr>
          </a:p>
          <a:p>
            <a:pPr>
              <a:buFont typeface="Wingdings" pitchFamily="2" charset="2"/>
              <a:buChar char="ü"/>
            </a:pPr>
            <a:r>
              <a:rPr lang="el-GR" dirty="0" smtClean="0">
                <a:solidFill>
                  <a:prstClr val="black"/>
                </a:solidFill>
              </a:rPr>
              <a:t>Βοηθάμε, </a:t>
            </a:r>
            <a:endParaRPr lang="el-GR" dirty="0">
              <a:solidFill>
                <a:prstClr val="black"/>
              </a:solidFill>
            </a:endParaRPr>
          </a:p>
          <a:p>
            <a:pPr>
              <a:buFont typeface="Wingdings" pitchFamily="2" charset="2"/>
              <a:buChar char="ü"/>
            </a:pPr>
            <a:r>
              <a:rPr lang="el-GR" dirty="0" smtClean="0">
                <a:solidFill>
                  <a:prstClr val="black"/>
                </a:solidFill>
              </a:rPr>
              <a:t>Προτείνουμε.</a:t>
            </a:r>
            <a:endParaRPr lang="el-GR" dirty="0">
              <a:solidFill>
                <a:prstClr val="black"/>
              </a:solidFill>
            </a:endParaRPr>
          </a:p>
          <a:p>
            <a:pPr fontAlgn="auto">
              <a:spcAft>
                <a:spcPts val="0"/>
              </a:spcAft>
            </a:pPr>
            <a:endParaRPr lang="el-GR" dirty="0">
              <a:solidFill>
                <a:prstClr val="black"/>
              </a:solidFill>
            </a:endParaRPr>
          </a:p>
        </p:txBody>
      </p:sp>
      <p:sp>
        <p:nvSpPr>
          <p:cNvPr id="7" name="Ορθογώνιο 6"/>
          <p:cNvSpPr/>
          <p:nvPr/>
        </p:nvSpPr>
        <p:spPr>
          <a:xfrm>
            <a:off x="837927" y="5904153"/>
            <a:ext cx="7488832" cy="461665"/>
          </a:xfrm>
          <a:prstGeom prst="rect">
            <a:avLst/>
          </a:prstGeom>
        </p:spPr>
        <p:txBody>
          <a:bodyPr wrap="square">
            <a:spAutoFit/>
          </a:bodyPr>
          <a:lstStyle/>
          <a:p>
            <a:r>
              <a:rPr lang="el-GR" sz="2400" b="1" dirty="0">
                <a:solidFill>
                  <a:srgbClr val="820000"/>
                </a:solidFill>
                <a:latin typeface="Calibri"/>
              </a:rPr>
              <a:t>Θα πρέπει να πηγαίνετε προετοιμασμένες κάθε φορά!!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2433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Στόχος και σκοπός του μαθήματος</a:t>
            </a:r>
          </a:p>
        </p:txBody>
      </p:sp>
      <p:sp>
        <p:nvSpPr>
          <p:cNvPr id="3" name="Θέση περιεχομένου 2"/>
          <p:cNvSpPr>
            <a:spLocks noGrp="1"/>
          </p:cNvSpPr>
          <p:nvPr>
            <p:ph idx="1"/>
          </p:nvPr>
        </p:nvSpPr>
        <p:spPr>
          <a:xfrm>
            <a:off x="457200" y="1196752"/>
            <a:ext cx="8229600" cy="2160240"/>
          </a:xfrm>
        </p:spPr>
        <p:txBody>
          <a:bodyPr/>
          <a:lstStyle/>
          <a:p>
            <a:r>
              <a:rPr lang="el-GR" dirty="0"/>
              <a:t>Να κατακτήσουν οι φοιτητές/</a:t>
            </a:r>
            <a:r>
              <a:rPr lang="el-GR" dirty="0" err="1"/>
              <a:t>τριες</a:t>
            </a:r>
            <a:r>
              <a:rPr lang="el-GR" dirty="0"/>
              <a:t> το ψυχοπαιδαγωγικό υπόβαθρο και την ιδεολογία που διέπει την οργάνωση της αγωγής σε μία τάξη μικρών παιδιών και τις απαραίτητες πρακτικές γνώσεις που θα τους βοηθήσουν να εφαρμόσουν την αγωγή στους προσχολικούς θεσμούς</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31" y="3429000"/>
            <a:ext cx="1972338" cy="2183904"/>
          </a:xfrm>
          <a:prstGeom prst="rect">
            <a:avLst/>
          </a:prstGeom>
        </p:spPr>
      </p:pic>
      <p:sp>
        <p:nvSpPr>
          <p:cNvPr id="6" name="Rectangle 10"/>
          <p:cNvSpPr/>
          <p:nvPr/>
        </p:nvSpPr>
        <p:spPr>
          <a:xfrm>
            <a:off x="2807804" y="5497665"/>
            <a:ext cx="352839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darts dart game bull's eye target dart board hit</a:t>
            </a:r>
            <a:r>
              <a:rPr lang="en-US" sz="1200" dirty="0" smtClean="0">
                <a:solidFill>
                  <a:prstClr val="black">
                    <a:lumMod val="75000"/>
                    <a:lumOff val="25000"/>
                  </a:prstClr>
                </a:solidFill>
                <a:latin typeface="Calibri"/>
              </a:rPr>
              <a:t>”, by </a:t>
            </a:r>
            <a:r>
              <a:rPr lang="en-US" sz="1200" dirty="0" err="1" smtClean="0">
                <a:solidFill>
                  <a:prstClr val="black">
                    <a:lumMod val="75000"/>
                    <a:lumOff val="25000"/>
                  </a:prstClr>
                </a:solidFill>
                <a:latin typeface="Calibri"/>
                <a:hlinkClick r:id="rId4"/>
              </a:rPr>
              <a:t>OpenClips</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57421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Αναμενόμενα μαθησιακά </a:t>
            </a:r>
            <a:r>
              <a:rPr lang="el-GR" dirty="0" smtClean="0"/>
              <a:t>αποτελέσματα</a:t>
            </a:r>
            <a:br>
              <a:rPr lang="el-GR" dirty="0" smtClean="0"/>
            </a:br>
            <a:r>
              <a:rPr lang="el-GR" sz="2700" b="0" dirty="0" smtClean="0"/>
              <a:t>(1 από 2)</a:t>
            </a:r>
            <a:endParaRPr lang="el-GR" sz="2700" b="0" dirty="0"/>
          </a:p>
        </p:txBody>
      </p:sp>
      <p:sp>
        <p:nvSpPr>
          <p:cNvPr id="3" name="Θέση περιεχομένου 2"/>
          <p:cNvSpPr>
            <a:spLocks noGrp="1"/>
          </p:cNvSpPr>
          <p:nvPr>
            <p:ph idx="1"/>
          </p:nvPr>
        </p:nvSpPr>
        <p:spPr/>
        <p:txBody>
          <a:bodyPr/>
          <a:lstStyle/>
          <a:p>
            <a:pPr>
              <a:buNone/>
            </a:pPr>
            <a:r>
              <a:rPr lang="el-GR" b="1" dirty="0"/>
              <a:t>Μέχρι το τέλος του μαθήματος αναμένεται:</a:t>
            </a:r>
          </a:p>
          <a:p>
            <a:r>
              <a:rPr lang="el-GR" dirty="0"/>
              <a:t>Να έχουν αποκτήσει την ιδεολογία που, με βάση τα τελευταία ψυχοπαιδαγωγικά και κοινωνιολογικά επιστημονικά δεδομένα, πρέπει να διέπει την οργάνωση της παιδαγωγικής </a:t>
            </a:r>
            <a:r>
              <a:rPr lang="el-GR" dirty="0" smtClean="0"/>
              <a:t>πράξης.</a:t>
            </a:r>
            <a:endParaRPr lang="el-GR" dirty="0"/>
          </a:p>
          <a:p>
            <a:r>
              <a:rPr lang="el-GR" dirty="0"/>
              <a:t> Να γνωρίζουν ποιες βασικές αρχές διέπουν την οργάνωση της παιδαγωγικής </a:t>
            </a:r>
            <a:r>
              <a:rPr lang="el-GR" dirty="0" smtClean="0"/>
              <a:t>πράξης.</a:t>
            </a:r>
            <a:endParaRPr lang="el-GR" dirty="0"/>
          </a:p>
          <a:p>
            <a:r>
              <a:rPr lang="el-GR" dirty="0"/>
              <a:t> Να γνωρίζουν τους πρακτικούς τρόπους με τους οποίους υλοποιούνται οι παραπάνω γνώσεις σε ένα χώρο προσχολικής </a:t>
            </a:r>
            <a:r>
              <a:rPr lang="el-GR" dirty="0" smtClean="0"/>
              <a:t>αγωγής.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571288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Αναμενόμενα μαθησιακά αποτελέσματα</a:t>
            </a:r>
            <a:br>
              <a:rPr lang="el-GR" dirty="0"/>
            </a:br>
            <a:r>
              <a:rPr lang="el-GR" sz="2700" b="0" dirty="0" smtClean="0"/>
              <a:t>(2 </a:t>
            </a:r>
            <a:r>
              <a:rPr lang="el-GR" sz="2700" b="0" dirty="0"/>
              <a:t>από </a:t>
            </a:r>
            <a:r>
              <a:rPr lang="el-GR" sz="2700" b="0" dirty="0" smtClean="0"/>
              <a:t>2)</a:t>
            </a:r>
            <a:endParaRPr lang="el-GR" sz="2700" dirty="0"/>
          </a:p>
        </p:txBody>
      </p:sp>
      <p:sp>
        <p:nvSpPr>
          <p:cNvPr id="3" name="Θέση περιεχομένου 2"/>
          <p:cNvSpPr>
            <a:spLocks noGrp="1"/>
          </p:cNvSpPr>
          <p:nvPr>
            <p:ph idx="1"/>
          </p:nvPr>
        </p:nvSpPr>
        <p:spPr>
          <a:xfrm>
            <a:off x="457200" y="1556792"/>
            <a:ext cx="8229600" cy="4680520"/>
          </a:xfrm>
        </p:spPr>
        <p:txBody>
          <a:bodyPr/>
          <a:lstStyle/>
          <a:p>
            <a:r>
              <a:rPr lang="el-GR" dirty="0"/>
              <a:t>Να συνειδητοποιήσουν το ρόλο του παιδαγωγού με βάση τις παραπάνω </a:t>
            </a:r>
            <a:r>
              <a:rPr lang="el-GR" dirty="0" smtClean="0"/>
              <a:t>αρχές. </a:t>
            </a:r>
            <a:endParaRPr lang="el-GR" dirty="0"/>
          </a:p>
          <a:p>
            <a:r>
              <a:rPr lang="el-GR" dirty="0"/>
              <a:t>Να έχουν αποκτήσει τις πρώτες γνώσεις σχετικά με το πώς εφαρμόζεται στην πράξη σήμερα η προσχολική αγωγή στους βρεφονηπιακούς σταθμούς, στην Ελλάδα.</a:t>
            </a:r>
          </a:p>
          <a:p>
            <a:r>
              <a:rPr lang="el-GR" dirty="0"/>
              <a:t>Να έχουν έρθει σε επαφή με παιδιά προσχολικής ηλικίας και να προσπαθούν να τα παρατηρούν την ώρα της δράσης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91997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Θεωρητικό μέρος του </a:t>
            </a:r>
            <a:r>
              <a:rPr lang="el-GR" sz="4400" dirty="0" smtClean="0"/>
              <a:t>μαθήματος</a:t>
            </a:r>
            <a:r>
              <a:rPr lang="el-GR" dirty="0" smtClean="0"/>
              <a:t/>
            </a:r>
            <a:br>
              <a:rPr lang="el-GR" dirty="0" smtClean="0"/>
            </a:br>
            <a:r>
              <a:rPr lang="el-GR" sz="2700" b="0" dirty="0" smtClean="0"/>
              <a:t>(1 από 2)</a:t>
            </a:r>
            <a:endParaRPr lang="el-GR" sz="2700" b="0"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Γενικές αρχές που διέπουν την οργάνωση της παιδαγωγικής πράξης:</a:t>
            </a:r>
          </a:p>
          <a:p>
            <a:r>
              <a:rPr lang="el-GR" dirty="0"/>
              <a:t>Πώς μαθαίνουν τα </a:t>
            </a:r>
            <a:r>
              <a:rPr lang="el-GR" dirty="0" smtClean="0"/>
              <a:t>παιδιά.</a:t>
            </a:r>
            <a:endParaRPr lang="el-GR" dirty="0"/>
          </a:p>
          <a:p>
            <a:r>
              <a:rPr lang="el-GR" dirty="0"/>
              <a:t>Οι ανάγκες των παιδιών. Ο ρόλος τους στην εφαρμογή της Παιδαγωγικής </a:t>
            </a:r>
            <a:r>
              <a:rPr lang="el-GR" dirty="0" smtClean="0"/>
              <a:t>πράξης.</a:t>
            </a:r>
            <a:endParaRPr lang="el-GR" dirty="0"/>
          </a:p>
          <a:p>
            <a:r>
              <a:rPr lang="el-GR" dirty="0"/>
              <a:t>Ανάγκη για τροφή. Ψυχοπαιδαγωγικές εφαρμογές.</a:t>
            </a:r>
          </a:p>
          <a:p>
            <a:r>
              <a:rPr lang="el-GR" dirty="0"/>
              <a:t>Η τουαλέτα και η καθαριότητα στα μεγαλύτερα </a:t>
            </a:r>
            <a:r>
              <a:rPr lang="el-GR" dirty="0" smtClean="0"/>
              <a:t>παιδιά.</a:t>
            </a:r>
            <a:endParaRPr lang="el-GR" dirty="0"/>
          </a:p>
          <a:p>
            <a:r>
              <a:rPr lang="el-GR" dirty="0"/>
              <a:t> Η εξερεύνηση και η γνωριμία του γύρω τους </a:t>
            </a:r>
            <a:r>
              <a:rPr lang="el-GR" dirty="0" smtClean="0"/>
              <a:t>κόσμου.</a:t>
            </a:r>
            <a:endParaRPr lang="el-GR" dirty="0"/>
          </a:p>
          <a:p>
            <a:r>
              <a:rPr lang="el-GR" dirty="0"/>
              <a:t>Τα χαρακτηριστικά της ηλικίας και τα ιδιαίτερα χαρακτηριστικά του κάθε </a:t>
            </a:r>
            <a:r>
              <a:rPr lang="el-GR" dirty="0" smtClean="0"/>
              <a:t>παιδιού.</a:t>
            </a:r>
            <a:endParaRPr lang="el-GR" dirty="0"/>
          </a:p>
          <a:p>
            <a:r>
              <a:rPr lang="el-GR" dirty="0"/>
              <a:t>Στόχοι και σκοποί στην </a:t>
            </a:r>
            <a:r>
              <a:rPr lang="el-GR" dirty="0" smtClean="0"/>
              <a:t>αγωγή.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4152630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Θεωρητικό μέρος του μαθήματος</a:t>
            </a:r>
            <a:br>
              <a:rPr lang="el-GR" sz="4400" dirty="0"/>
            </a:br>
            <a:r>
              <a:rPr lang="el-GR" sz="2700" b="0" dirty="0" smtClean="0"/>
              <a:t>(2 </a:t>
            </a:r>
            <a:r>
              <a:rPr lang="el-GR" sz="2700" b="0" dirty="0"/>
              <a:t>από </a:t>
            </a:r>
            <a:r>
              <a:rPr lang="el-GR" sz="2700" b="0" dirty="0" smtClean="0"/>
              <a:t>2)</a:t>
            </a:r>
            <a:endParaRPr lang="el-GR" sz="2700" dirty="0"/>
          </a:p>
        </p:txBody>
      </p:sp>
      <p:sp>
        <p:nvSpPr>
          <p:cNvPr id="3" name="Θέση περιεχομένου 2"/>
          <p:cNvSpPr>
            <a:spLocks noGrp="1"/>
          </p:cNvSpPr>
          <p:nvPr>
            <p:ph idx="1"/>
          </p:nvPr>
        </p:nvSpPr>
        <p:spPr>
          <a:xfrm>
            <a:off x="457200" y="1556792"/>
            <a:ext cx="8229600" cy="4680520"/>
          </a:xfrm>
        </p:spPr>
        <p:txBody>
          <a:bodyPr/>
          <a:lstStyle/>
          <a:p>
            <a:r>
              <a:rPr lang="el-GR" dirty="0"/>
              <a:t>Αξιολόγηση.</a:t>
            </a:r>
          </a:p>
          <a:p>
            <a:r>
              <a:rPr lang="el-GR" dirty="0"/>
              <a:t>Αρχές οργάνωσης του χώρου - ανοιχτές τάξεις.</a:t>
            </a:r>
          </a:p>
          <a:p>
            <a:r>
              <a:rPr lang="el-GR" dirty="0"/>
              <a:t>Χώρος κινητικού παιχνιδιού.</a:t>
            </a:r>
          </a:p>
          <a:p>
            <a:r>
              <a:rPr lang="el-GR" dirty="0"/>
              <a:t>Χώρος συμβολικού παιχνιδιού.</a:t>
            </a:r>
          </a:p>
          <a:p>
            <a:r>
              <a:rPr lang="el-GR" dirty="0"/>
              <a:t>Χώρος καλλιτεχνικών δραστηριοτήτων.</a:t>
            </a:r>
          </a:p>
          <a:p>
            <a:r>
              <a:rPr lang="el-GR" dirty="0"/>
              <a:t>Χώρος λόγου και πληροφοριών.</a:t>
            </a:r>
          </a:p>
          <a:p>
            <a:r>
              <a:rPr lang="el-GR" dirty="0"/>
              <a:t>Αρχές λειτουργίας του προγράμματος. Πώς λειτουργούν οι ανοιχτές τάξεις.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131300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Εργαστηριακό μέρος του μαθήματος</a:t>
            </a:r>
          </a:p>
        </p:txBody>
      </p:sp>
      <p:sp>
        <p:nvSpPr>
          <p:cNvPr id="3" name="Θέση περιεχομένου 2"/>
          <p:cNvSpPr>
            <a:spLocks noGrp="1"/>
          </p:cNvSpPr>
          <p:nvPr>
            <p:ph idx="1"/>
          </p:nvPr>
        </p:nvSpPr>
        <p:spPr>
          <a:xfrm>
            <a:off x="457200" y="1556792"/>
            <a:ext cx="8229600" cy="4680520"/>
          </a:xfrm>
        </p:spPr>
        <p:txBody>
          <a:bodyPr/>
          <a:lstStyle/>
          <a:p>
            <a:r>
              <a:rPr lang="el-GR" dirty="0"/>
              <a:t>Κριτική μελέτη της οργάνωσης του χώρου και του υλικού.</a:t>
            </a:r>
          </a:p>
          <a:p>
            <a:r>
              <a:rPr lang="el-GR" dirty="0"/>
              <a:t>Μελέτη της συμπεριφοράς των παιδιών στις γωνιές και τα εργαστήρια.</a:t>
            </a:r>
          </a:p>
          <a:p>
            <a:r>
              <a:rPr lang="el-GR" dirty="0"/>
              <a:t>Πρώτες παιδαγωγικές παρεμβάσεις στο χώρο: εμπλουτισμός, αλλαγή, δημιουργία γωνιάς.</a:t>
            </a:r>
          </a:p>
          <a:p>
            <a:r>
              <a:rPr lang="el-GR" dirty="0"/>
              <a:t>Παρατήρηση της συμπεριφοράς των παιδιών μετά την παρέμβαση.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405161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Στόχος και σκοπός του </a:t>
            </a:r>
            <a:r>
              <a:rPr lang="el-GR" sz="4000" dirty="0" smtClean="0"/>
              <a:t>εργαστηρίου</a:t>
            </a:r>
            <a:br>
              <a:rPr lang="el-GR" sz="4000" dirty="0" smtClean="0"/>
            </a:br>
            <a:r>
              <a:rPr lang="el-GR" sz="2700" b="0" dirty="0" smtClean="0"/>
              <a:t>(1 από 3)</a:t>
            </a:r>
            <a:endParaRPr lang="el-GR" sz="2700" b="0" dirty="0"/>
          </a:p>
        </p:txBody>
      </p:sp>
      <p:sp>
        <p:nvSpPr>
          <p:cNvPr id="3" name="Θέση περιεχομένου 2"/>
          <p:cNvSpPr>
            <a:spLocks noGrp="1"/>
          </p:cNvSpPr>
          <p:nvPr>
            <p:ph idx="1"/>
          </p:nvPr>
        </p:nvSpPr>
        <p:spPr>
          <a:xfrm>
            <a:off x="457200" y="1196752"/>
            <a:ext cx="8229600" cy="1008112"/>
          </a:xfrm>
        </p:spPr>
        <p:txBody>
          <a:bodyPr/>
          <a:lstStyle/>
          <a:p>
            <a:pPr marL="0" indent="0" algn="ctr">
              <a:buNone/>
            </a:pPr>
            <a:r>
              <a:rPr lang="el-GR" dirty="0"/>
              <a:t>Η εφαρμογή στην πράξη των παιδαγωγικών θεμάτων που μελετήθηκαν στο 2</a:t>
            </a:r>
            <a:r>
              <a:rPr lang="el-GR" baseline="30000" dirty="0"/>
              <a:t>ο</a:t>
            </a:r>
            <a:r>
              <a:rPr lang="el-GR" dirty="0"/>
              <a:t> εξάμηνο</a:t>
            </a:r>
          </a:p>
          <a:p>
            <a:endParaRPr lang="el-GR" dirty="0"/>
          </a:p>
        </p:txBody>
      </p:sp>
      <p:sp>
        <p:nvSpPr>
          <p:cNvPr id="5" name="Βέλος προς τα κάτω 4" title="βέλος"/>
          <p:cNvSpPr/>
          <p:nvPr/>
        </p:nvSpPr>
        <p:spPr>
          <a:xfrm>
            <a:off x="2106944" y="2689681"/>
            <a:ext cx="648072" cy="792088"/>
          </a:xfrm>
          <a:prstGeom prst="downArrow">
            <a:avLst/>
          </a:prstGeom>
          <a:solidFill>
            <a:srgbClr val="82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2227438"/>
            <a:ext cx="1454967" cy="1611036"/>
          </a:xfrm>
          <a:prstGeom prst="rect">
            <a:avLst/>
          </a:prstGeom>
        </p:spPr>
      </p:pic>
      <p:sp>
        <p:nvSpPr>
          <p:cNvPr id="8" name="Βέλος προς τα κάτω 7" title="βέλος"/>
          <p:cNvSpPr/>
          <p:nvPr/>
        </p:nvSpPr>
        <p:spPr>
          <a:xfrm>
            <a:off x="6156176" y="2637158"/>
            <a:ext cx="648072" cy="792088"/>
          </a:xfrm>
          <a:prstGeom prst="downArrow">
            <a:avLst/>
          </a:prstGeom>
          <a:solidFill>
            <a:srgbClr val="82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Ορθογώνιο 8"/>
          <p:cNvSpPr/>
          <p:nvPr/>
        </p:nvSpPr>
        <p:spPr>
          <a:xfrm>
            <a:off x="899592" y="4725144"/>
            <a:ext cx="7560840" cy="1200329"/>
          </a:xfrm>
          <a:prstGeom prst="rect">
            <a:avLst/>
          </a:prstGeom>
        </p:spPr>
        <p:txBody>
          <a:bodyPr wrap="square">
            <a:spAutoFit/>
          </a:bodyPr>
          <a:lstStyle/>
          <a:p>
            <a:r>
              <a:rPr lang="el-GR" sz="2400" dirty="0">
                <a:solidFill>
                  <a:prstClr val="black"/>
                </a:solidFill>
                <a:latin typeface="Calibri"/>
              </a:rPr>
              <a:t>Στο προηγούμενο εξάμηνο μελετήθηκε </a:t>
            </a:r>
            <a:r>
              <a:rPr lang="el-GR" sz="2400" b="1" dirty="0">
                <a:solidFill>
                  <a:prstClr val="black"/>
                </a:solidFill>
                <a:latin typeface="Calibri"/>
              </a:rPr>
              <a:t>η σχέση του παιδιού με το παιχνίδι</a:t>
            </a:r>
            <a:r>
              <a:rPr lang="el-GR" sz="2400" dirty="0">
                <a:solidFill>
                  <a:prstClr val="black"/>
                </a:solidFill>
                <a:latin typeface="Calibri"/>
              </a:rPr>
              <a:t> και η κοινωνικοποίησή του μέσα από αυτό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37370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Γενικά χαρακτηριστικά του </a:t>
            </a:r>
            <a:r>
              <a:rPr lang="el-GR" sz="3600" dirty="0" smtClean="0"/>
              <a:t>εργαστηρίου</a:t>
            </a:r>
            <a:r>
              <a:rPr lang="en-US" dirty="0" smtClean="0"/>
              <a:t> </a:t>
            </a:r>
            <a:r>
              <a:rPr lang="en-US" sz="2400" b="0" dirty="0" smtClean="0"/>
              <a:t>(1 </a:t>
            </a:r>
            <a:r>
              <a:rPr lang="el-GR" sz="2400" b="0" dirty="0" smtClean="0"/>
              <a:t>από 2)</a:t>
            </a:r>
            <a:endParaRPr lang="el-GR" sz="3200" b="0" dirty="0"/>
          </a:p>
        </p:txBody>
      </p:sp>
      <p:sp>
        <p:nvSpPr>
          <p:cNvPr id="3" name="Θέση περιεχομένου 2"/>
          <p:cNvSpPr>
            <a:spLocks noGrp="1"/>
          </p:cNvSpPr>
          <p:nvPr>
            <p:ph idx="1"/>
          </p:nvPr>
        </p:nvSpPr>
        <p:spPr>
          <a:xfrm>
            <a:off x="457200" y="1196752"/>
            <a:ext cx="8229600" cy="1296144"/>
          </a:xfrm>
        </p:spPr>
        <p:txBody>
          <a:bodyPr/>
          <a:lstStyle/>
          <a:p>
            <a:pPr marL="0" indent="0">
              <a:buNone/>
            </a:pPr>
            <a:r>
              <a:rPr lang="el-GR" dirty="0"/>
              <a:t>Το εργαστήριο αυτό είναι ένα:</a:t>
            </a:r>
          </a:p>
          <a:p>
            <a:pPr marL="0" indent="0" algn="ctr">
              <a:buNone/>
            </a:pPr>
            <a:r>
              <a:rPr lang="el-GR" dirty="0"/>
              <a:t>Μάθημα </a:t>
            </a:r>
            <a:r>
              <a:rPr lang="el-GR" b="1" dirty="0"/>
              <a:t>ειδικότητας (υποχρεωτικό) </a:t>
            </a:r>
          </a:p>
          <a:p>
            <a:endParaRPr lang="el-GR" dirty="0"/>
          </a:p>
        </p:txBody>
      </p:sp>
      <p:sp>
        <p:nvSpPr>
          <p:cNvPr id="5" name="4 - Καμπύλο βέλος προς τα κάτω" title="βέλος"/>
          <p:cNvSpPr/>
          <p:nvPr/>
        </p:nvSpPr>
        <p:spPr>
          <a:xfrm rot="3854513">
            <a:off x="6768098" y="2167828"/>
            <a:ext cx="1440160" cy="504056"/>
          </a:xfrm>
          <a:prstGeom prst="curvedDownArrow">
            <a:avLst/>
          </a:prstGeom>
          <a:solidFill>
            <a:srgbClr val="82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Ορθογώνιο 5"/>
          <p:cNvSpPr/>
          <p:nvPr/>
        </p:nvSpPr>
        <p:spPr>
          <a:xfrm>
            <a:off x="1078550" y="2770995"/>
            <a:ext cx="6624443" cy="830997"/>
          </a:xfrm>
          <a:prstGeom prst="rect">
            <a:avLst/>
          </a:prstGeom>
        </p:spPr>
        <p:txBody>
          <a:bodyPr wrap="square">
            <a:spAutoFit/>
          </a:bodyPr>
          <a:lstStyle/>
          <a:p>
            <a:pPr algn="ctr"/>
            <a:r>
              <a:rPr lang="el-GR" sz="2400" dirty="0">
                <a:solidFill>
                  <a:prstClr val="black"/>
                </a:solidFill>
                <a:latin typeface="Calibri"/>
              </a:rPr>
              <a:t>Προσφέρει απαραίτητες γνώσεις και εφόδια για την πρακτική εφαρμογή του επαγγέλματός σας</a:t>
            </a:r>
          </a:p>
        </p:txBody>
      </p:sp>
      <p:sp>
        <p:nvSpPr>
          <p:cNvPr id="7" name="6 - Καμπύλο δεξιό βέλος" title="βέλος"/>
          <p:cNvSpPr/>
          <p:nvPr/>
        </p:nvSpPr>
        <p:spPr>
          <a:xfrm rot="21303583">
            <a:off x="790518" y="3194100"/>
            <a:ext cx="576064" cy="1286929"/>
          </a:xfrm>
          <a:prstGeom prst="curvedRightArrow">
            <a:avLst/>
          </a:prstGeom>
          <a:solidFill>
            <a:srgbClr val="82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Ορθογώνιο 7"/>
          <p:cNvSpPr/>
          <p:nvPr/>
        </p:nvSpPr>
        <p:spPr>
          <a:xfrm>
            <a:off x="1525388" y="3909411"/>
            <a:ext cx="5796498" cy="830997"/>
          </a:xfrm>
          <a:prstGeom prst="rect">
            <a:avLst/>
          </a:prstGeom>
        </p:spPr>
        <p:txBody>
          <a:bodyPr wrap="square">
            <a:spAutoFit/>
          </a:bodyPr>
          <a:lstStyle/>
          <a:p>
            <a:pPr algn="ctr"/>
            <a:r>
              <a:rPr lang="el-GR" sz="2400" dirty="0">
                <a:solidFill>
                  <a:prstClr val="black"/>
                </a:solidFill>
                <a:latin typeface="Calibri"/>
              </a:rPr>
              <a:t>Προϋποθέτει την </a:t>
            </a:r>
            <a:r>
              <a:rPr lang="el-GR" sz="2400" b="1" dirty="0">
                <a:solidFill>
                  <a:prstClr val="black"/>
                </a:solidFill>
                <a:latin typeface="Calibri"/>
              </a:rPr>
              <a:t>ενεργό συμμετοχή </a:t>
            </a:r>
            <a:r>
              <a:rPr lang="el-GR" sz="2400" dirty="0">
                <a:solidFill>
                  <a:prstClr val="black"/>
                </a:solidFill>
                <a:latin typeface="Calibri"/>
              </a:rPr>
              <a:t>σας σε όλο το εξάμηνο</a:t>
            </a:r>
          </a:p>
        </p:txBody>
      </p:sp>
      <p:sp>
        <p:nvSpPr>
          <p:cNvPr id="9" name="Ορθογώνιο 8"/>
          <p:cNvSpPr/>
          <p:nvPr/>
        </p:nvSpPr>
        <p:spPr>
          <a:xfrm>
            <a:off x="971600" y="5373216"/>
            <a:ext cx="7394424" cy="461665"/>
          </a:xfrm>
          <a:prstGeom prst="rect">
            <a:avLst/>
          </a:prstGeom>
        </p:spPr>
        <p:txBody>
          <a:bodyPr wrap="square">
            <a:spAutoFit/>
          </a:bodyPr>
          <a:lstStyle/>
          <a:p>
            <a:r>
              <a:rPr lang="el-GR" sz="2400" b="1" dirty="0">
                <a:solidFill>
                  <a:srgbClr val="820000"/>
                </a:solidFill>
                <a:latin typeface="Calibri"/>
              </a:rPr>
              <a:t>Γιατί πιστεύετε ότι χρειάζεται η ενεργός συμμετοχή σας;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6180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Στόχος και σκοπός του εργαστηρίου</a:t>
            </a:r>
            <a:br>
              <a:rPr lang="el-GR" sz="4000" dirty="0"/>
            </a:br>
            <a:r>
              <a:rPr lang="el-GR" sz="2700" b="0" dirty="0" smtClean="0"/>
              <a:t>(2 </a:t>
            </a:r>
            <a:r>
              <a:rPr lang="el-GR" sz="2700" b="0" dirty="0"/>
              <a:t>από </a:t>
            </a:r>
            <a:r>
              <a:rPr lang="el-GR" sz="2700" b="0" dirty="0" smtClean="0"/>
              <a:t>3)</a:t>
            </a:r>
            <a:endParaRPr lang="el-GR" sz="2700" dirty="0"/>
          </a:p>
        </p:txBody>
      </p:sp>
      <p:sp>
        <p:nvSpPr>
          <p:cNvPr id="3" name="Θέση περιεχομένου 2"/>
          <p:cNvSpPr>
            <a:spLocks noGrp="1"/>
          </p:cNvSpPr>
          <p:nvPr>
            <p:ph idx="1"/>
          </p:nvPr>
        </p:nvSpPr>
        <p:spPr>
          <a:xfrm>
            <a:off x="457200" y="1196752"/>
            <a:ext cx="8229600" cy="5040560"/>
          </a:xfrm>
        </p:spPr>
        <p:txBody>
          <a:bodyPr/>
          <a:lstStyle/>
          <a:p>
            <a:pPr marL="0" indent="0">
              <a:buNone/>
            </a:pPr>
            <a:r>
              <a:rPr lang="el-GR" b="1" dirty="0"/>
              <a:t>Με τι μπορεί να δείτε να παίζει ένα παιδί;</a:t>
            </a:r>
          </a:p>
          <a:p>
            <a:pPr>
              <a:spcBef>
                <a:spcPct val="20000"/>
              </a:spcBef>
              <a:defRPr/>
            </a:pPr>
            <a:endParaRPr lang="el-GR" dirty="0"/>
          </a:p>
          <a:p>
            <a:endParaRPr lang="el-GR" dirty="0"/>
          </a:p>
        </p:txBody>
      </p:sp>
      <p:sp>
        <p:nvSpPr>
          <p:cNvPr id="5" name="Rectangle 4"/>
          <p:cNvSpPr/>
          <p:nvPr/>
        </p:nvSpPr>
        <p:spPr>
          <a:xfrm>
            <a:off x="457200" y="1700808"/>
            <a:ext cx="4572000" cy="1791260"/>
          </a:xfrm>
          <a:prstGeom prst="rect">
            <a:avLst/>
          </a:prstGeom>
        </p:spPr>
        <p:txBody>
          <a:bodyPr>
            <a:spAutoFit/>
          </a:bodyPr>
          <a:lstStyle/>
          <a:p>
            <a:pPr marL="285750" indent="-285750">
              <a:spcBef>
                <a:spcPct val="20000"/>
              </a:spcBef>
              <a:buFont typeface="Courier New" panose="02070309020205020404" pitchFamily="49" charset="0"/>
              <a:buChar char="o"/>
              <a:defRPr/>
            </a:pPr>
            <a:r>
              <a:rPr lang="el-GR" sz="2400" dirty="0">
                <a:solidFill>
                  <a:prstClr val="black"/>
                </a:solidFill>
                <a:latin typeface="Calibri"/>
              </a:rPr>
              <a:t>Με ένα παιχνίδι,</a:t>
            </a:r>
          </a:p>
          <a:p>
            <a:pPr marL="285750" indent="-285750">
              <a:spcBef>
                <a:spcPct val="20000"/>
              </a:spcBef>
              <a:buFont typeface="Courier New" panose="02070309020205020404" pitchFamily="49" charset="0"/>
              <a:buChar char="o"/>
              <a:defRPr/>
            </a:pPr>
            <a:r>
              <a:rPr lang="el-GR" sz="2400" dirty="0">
                <a:solidFill>
                  <a:prstClr val="black"/>
                </a:solidFill>
                <a:latin typeface="Calibri"/>
              </a:rPr>
              <a:t>Με ένα αντικείμενο,</a:t>
            </a:r>
          </a:p>
          <a:p>
            <a:pPr marL="285750" indent="-285750">
              <a:spcBef>
                <a:spcPct val="20000"/>
              </a:spcBef>
              <a:buFont typeface="Courier New" panose="02070309020205020404" pitchFamily="49" charset="0"/>
              <a:buChar char="o"/>
              <a:defRPr/>
            </a:pPr>
            <a:r>
              <a:rPr lang="el-GR" sz="2400" dirty="0">
                <a:solidFill>
                  <a:prstClr val="black"/>
                </a:solidFill>
                <a:latin typeface="Calibri"/>
              </a:rPr>
              <a:t>Μόνα τους,</a:t>
            </a:r>
          </a:p>
          <a:p>
            <a:pPr marL="285750" indent="-285750">
              <a:spcBef>
                <a:spcPct val="20000"/>
              </a:spcBef>
              <a:buFont typeface="Courier New" panose="02070309020205020404" pitchFamily="49" charset="0"/>
              <a:buChar char="o"/>
              <a:defRPr/>
            </a:pPr>
            <a:r>
              <a:rPr lang="el-GR" sz="2400" dirty="0">
                <a:solidFill>
                  <a:prstClr val="black"/>
                </a:solidFill>
                <a:latin typeface="Calibri"/>
              </a:rPr>
              <a:t>Με κάποιο άλλο παιδί.</a:t>
            </a:r>
          </a:p>
        </p:txBody>
      </p:sp>
      <p:sp>
        <p:nvSpPr>
          <p:cNvPr id="7" name="Rectangle 6"/>
          <p:cNvSpPr/>
          <p:nvPr/>
        </p:nvSpPr>
        <p:spPr>
          <a:xfrm>
            <a:off x="457200" y="3717032"/>
            <a:ext cx="3116622" cy="461665"/>
          </a:xfrm>
          <a:prstGeom prst="rect">
            <a:avLst/>
          </a:prstGeom>
        </p:spPr>
        <p:txBody>
          <a:bodyPr wrap="none">
            <a:spAutoFit/>
          </a:bodyPr>
          <a:lstStyle/>
          <a:p>
            <a:pPr>
              <a:spcBef>
                <a:spcPts val="2400"/>
              </a:spcBef>
              <a:defRPr/>
            </a:pPr>
            <a:r>
              <a:rPr lang="el-GR" sz="2400" b="1" dirty="0">
                <a:solidFill>
                  <a:prstClr val="black"/>
                </a:solidFill>
                <a:latin typeface="Calibri"/>
              </a:rPr>
              <a:t>Ένα παιδί απλά παίζει;</a:t>
            </a:r>
          </a:p>
        </p:txBody>
      </p:sp>
      <p:sp>
        <p:nvSpPr>
          <p:cNvPr id="6" name="Rectangle 5"/>
          <p:cNvSpPr/>
          <p:nvPr/>
        </p:nvSpPr>
        <p:spPr>
          <a:xfrm>
            <a:off x="457200" y="4178697"/>
            <a:ext cx="4572000" cy="1348061"/>
          </a:xfrm>
          <a:prstGeom prst="rect">
            <a:avLst/>
          </a:prstGeom>
        </p:spPr>
        <p:txBody>
          <a:bodyPr>
            <a:spAutoFit/>
          </a:bodyPr>
          <a:lstStyle/>
          <a:p>
            <a:pPr marL="342900" indent="-342900">
              <a:spcBef>
                <a:spcPct val="20000"/>
              </a:spcBef>
              <a:buFont typeface="Courier New" panose="02070309020205020404" pitchFamily="49" charset="0"/>
              <a:buChar char="o"/>
              <a:defRPr/>
            </a:pPr>
            <a:r>
              <a:rPr lang="el-GR" sz="2400" dirty="0">
                <a:solidFill>
                  <a:prstClr val="black"/>
                </a:solidFill>
                <a:latin typeface="Calibri"/>
              </a:rPr>
              <a:t>Δρα πάνω στο αντικείμενο,</a:t>
            </a:r>
          </a:p>
          <a:p>
            <a:pPr marL="342900" indent="-342900">
              <a:spcBef>
                <a:spcPct val="20000"/>
              </a:spcBef>
              <a:buFont typeface="Courier New" panose="02070309020205020404" pitchFamily="49" charset="0"/>
              <a:buChar char="o"/>
              <a:defRPr/>
            </a:pPr>
            <a:r>
              <a:rPr lang="el-GR" sz="2400" dirty="0">
                <a:solidFill>
                  <a:prstClr val="black"/>
                </a:solidFill>
                <a:latin typeface="Calibri"/>
              </a:rPr>
              <a:t>Αλληλεπιδρά με το αντικείμενο,</a:t>
            </a:r>
          </a:p>
          <a:p>
            <a:pPr marL="342900" indent="-342900">
              <a:spcBef>
                <a:spcPct val="20000"/>
              </a:spcBef>
              <a:buFont typeface="Courier New" panose="02070309020205020404" pitchFamily="49" charset="0"/>
              <a:buChar char="o"/>
              <a:defRPr/>
            </a:pPr>
            <a:r>
              <a:rPr lang="el-GR" sz="2400" dirty="0">
                <a:solidFill>
                  <a:prstClr val="black"/>
                </a:solidFill>
                <a:latin typeface="Calibri"/>
              </a:rPr>
              <a:t>ΜΑΘΑΙΝΕΙ.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4833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Στόχος και σκοπός του εργαστηρίου</a:t>
            </a:r>
            <a:r>
              <a:rPr lang="el-GR" sz="4400" dirty="0"/>
              <a:t/>
            </a:r>
            <a:br>
              <a:rPr lang="el-GR" sz="4400" dirty="0"/>
            </a:br>
            <a:r>
              <a:rPr lang="el-GR" sz="2700" b="0" dirty="0" smtClean="0"/>
              <a:t>(3 από 3)</a:t>
            </a:r>
            <a:endParaRPr lang="el-GR" sz="2700" dirty="0"/>
          </a:p>
        </p:txBody>
      </p:sp>
      <p:sp>
        <p:nvSpPr>
          <p:cNvPr id="3" name="Θέση περιεχομένου 2"/>
          <p:cNvSpPr>
            <a:spLocks noGrp="1"/>
          </p:cNvSpPr>
          <p:nvPr>
            <p:ph idx="1"/>
          </p:nvPr>
        </p:nvSpPr>
        <p:spPr>
          <a:xfrm>
            <a:off x="457200" y="1628800"/>
            <a:ext cx="8229600" cy="4608512"/>
          </a:xfrm>
        </p:spPr>
        <p:txBody>
          <a:bodyPr/>
          <a:lstStyle/>
          <a:p>
            <a:pPr marL="0" indent="0">
              <a:buNone/>
            </a:pPr>
            <a:r>
              <a:rPr lang="el-GR" b="1" dirty="0"/>
              <a:t>ΑΡΑ</a:t>
            </a:r>
            <a:r>
              <a:rPr lang="el-GR" dirty="0"/>
              <a:t>, ως βασικό στόχο του εργαστηρίου θα έχουμε: </a:t>
            </a:r>
          </a:p>
          <a:p>
            <a:r>
              <a:rPr lang="el-GR" dirty="0"/>
              <a:t>Την καταγραφή της δράσης των παιδιών την ώρα που </a:t>
            </a:r>
            <a:r>
              <a:rPr lang="el-GR" dirty="0" smtClean="0"/>
              <a:t>παίζουν, </a:t>
            </a:r>
            <a:endParaRPr lang="el-GR" dirty="0"/>
          </a:p>
          <a:p>
            <a:r>
              <a:rPr lang="el-GR" dirty="0"/>
              <a:t>Την ερμηνεία των δράσεων και αλληλεπιδράσεών τους κατά τη διάρκεια του </a:t>
            </a:r>
            <a:r>
              <a:rPr lang="el-GR" dirty="0" smtClean="0"/>
              <a:t>παιχνιδιού.</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406345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Καταγραφή της παρουσίας σας</a:t>
            </a:r>
          </a:p>
        </p:txBody>
      </p:sp>
      <p:sp>
        <p:nvSpPr>
          <p:cNvPr id="3" name="Θέση περιεχομένου 2"/>
          <p:cNvSpPr>
            <a:spLocks noGrp="1"/>
          </p:cNvSpPr>
          <p:nvPr>
            <p:ph idx="1"/>
          </p:nvPr>
        </p:nvSpPr>
        <p:spPr>
          <a:xfrm>
            <a:off x="457200" y="1628800"/>
            <a:ext cx="8229600" cy="4608512"/>
          </a:xfrm>
        </p:spPr>
        <p:txBody>
          <a:bodyPr/>
          <a:lstStyle/>
          <a:p>
            <a:r>
              <a:rPr lang="el-GR" dirty="0"/>
              <a:t>Θα αφήσετε τα στοιχεία επικοινωνίας σας στη διεύθυνση του χώρου πρακτικής </a:t>
            </a:r>
            <a:r>
              <a:rPr lang="el-GR" dirty="0" smtClean="0"/>
              <a:t>σας. </a:t>
            </a:r>
            <a:endParaRPr lang="el-GR" dirty="0"/>
          </a:p>
          <a:p>
            <a:r>
              <a:rPr lang="el-GR" dirty="0"/>
              <a:t>Θα έχετε κάθε φορά μαζί σας το </a:t>
            </a:r>
            <a:r>
              <a:rPr lang="el-GR" dirty="0" err="1"/>
              <a:t>παρουσιολόγιο</a:t>
            </a:r>
            <a:r>
              <a:rPr lang="el-GR" dirty="0"/>
              <a:t> το οποίο θα σας το υπογράφει η υπεύθυνη του παιδικού σταθμού κατά την αναχώρησή σας.</a:t>
            </a:r>
          </a:p>
          <a:p>
            <a:r>
              <a:rPr lang="el-GR" dirty="0"/>
              <a:t>Στο </a:t>
            </a:r>
            <a:r>
              <a:rPr lang="el-GR" dirty="0" err="1"/>
              <a:t>παρουσιολόγιο</a:t>
            </a:r>
            <a:r>
              <a:rPr lang="el-GR" dirty="0"/>
              <a:t> θα βάλετε μία φωτογραφία σας και θα συμπληρώσετε τα στοιχεία </a:t>
            </a:r>
            <a:r>
              <a:rPr lang="el-GR" dirty="0" smtClean="0"/>
              <a:t>σας.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1545829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err="1"/>
              <a:t>παρουσιολόγιο</a:t>
            </a:r>
            <a:r>
              <a:rPr lang="el-GR" dirty="0"/>
              <a:t> σας</a:t>
            </a: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337335" y="1196752"/>
            <a:ext cx="8424162" cy="4896544"/>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1391150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Η αξιολόγηση του </a:t>
            </a:r>
            <a:r>
              <a:rPr lang="el-GR" sz="4000" dirty="0" smtClean="0"/>
              <a:t>εργαστηρίου </a:t>
            </a:r>
            <a:br>
              <a:rPr lang="el-GR" sz="4000" dirty="0" smtClean="0"/>
            </a:br>
            <a:r>
              <a:rPr lang="el-GR" sz="2700" b="0" dirty="0" smtClean="0"/>
              <a:t>(1 από 2)</a:t>
            </a:r>
            <a:endParaRPr lang="el-GR" sz="2700" b="0" dirty="0"/>
          </a:p>
        </p:txBody>
      </p:sp>
      <p:sp>
        <p:nvSpPr>
          <p:cNvPr id="3" name="Θέση περιεχομένου 2"/>
          <p:cNvSpPr>
            <a:spLocks noGrp="1"/>
          </p:cNvSpPr>
          <p:nvPr>
            <p:ph idx="1"/>
          </p:nvPr>
        </p:nvSpPr>
        <p:spPr>
          <a:xfrm>
            <a:off x="457200" y="1196752"/>
            <a:ext cx="8229600" cy="2088232"/>
          </a:xfrm>
        </p:spPr>
        <p:txBody>
          <a:bodyPr/>
          <a:lstStyle/>
          <a:p>
            <a:pPr marL="0" indent="0">
              <a:buNone/>
            </a:pPr>
            <a:r>
              <a:rPr lang="el-GR" dirty="0"/>
              <a:t>Για την αξιολόγησή σας θα πρέπει να καταθέσετε μία εργασία στην οποία</a:t>
            </a:r>
            <a:r>
              <a:rPr lang="el-GR" dirty="0" smtClean="0"/>
              <a:t>:</a:t>
            </a:r>
            <a:endParaRPr lang="el-GR" dirty="0"/>
          </a:p>
          <a:p>
            <a:r>
              <a:rPr lang="el-GR" dirty="0"/>
              <a:t>Θα </a:t>
            </a:r>
            <a:r>
              <a:rPr lang="el-GR" b="1" dirty="0"/>
              <a:t>αντικαταστήσετε το ρήμα «παίζει» </a:t>
            </a:r>
            <a:r>
              <a:rPr lang="el-GR" dirty="0"/>
              <a:t>με κάτι άλλο που περιγράφει πραγματικά τη δραστηριότητα του παιδιού</a:t>
            </a:r>
          </a:p>
          <a:p>
            <a:endParaRPr lang="el-GR" dirty="0"/>
          </a:p>
        </p:txBody>
      </p:sp>
      <p:sp>
        <p:nvSpPr>
          <p:cNvPr id="5" name="Ορθογώνιο 4"/>
          <p:cNvSpPr/>
          <p:nvPr/>
        </p:nvSpPr>
        <p:spPr>
          <a:xfrm>
            <a:off x="463593" y="3530847"/>
            <a:ext cx="8208912" cy="1569660"/>
          </a:xfrm>
          <a:prstGeom prst="rect">
            <a:avLst/>
          </a:prstGeom>
          <a:ln w="25400">
            <a:solidFill>
              <a:srgbClr val="004A82"/>
            </a:solidFill>
          </a:ln>
        </p:spPr>
        <p:txBody>
          <a:bodyPr wrap="square">
            <a:spAutoFit/>
          </a:bodyPr>
          <a:lstStyle/>
          <a:p>
            <a:r>
              <a:rPr lang="el-GR" sz="2400" dirty="0">
                <a:solidFill>
                  <a:prstClr val="black"/>
                </a:solidFill>
                <a:latin typeface="Calibri"/>
              </a:rPr>
              <a:t>Λίγο πριν την αναχώρησή σας θα καταγράφετε τις δραστηριότητες που πραγματοποιήθηκαν από </a:t>
            </a:r>
            <a:r>
              <a:rPr lang="el-GR" sz="2400" dirty="0" smtClean="0">
                <a:solidFill>
                  <a:prstClr val="black"/>
                </a:solidFill>
                <a:latin typeface="Calibri"/>
              </a:rPr>
              <a:t>τους παιδαγωγούς </a:t>
            </a:r>
            <a:r>
              <a:rPr lang="el-GR" sz="2400" dirty="0">
                <a:solidFill>
                  <a:prstClr val="black"/>
                </a:solidFill>
                <a:latin typeface="Calibri"/>
              </a:rPr>
              <a:t>κατά τη διάρκεια της ημέρας.</a:t>
            </a:r>
          </a:p>
          <a:p>
            <a:r>
              <a:rPr lang="el-GR" sz="2400" dirty="0">
                <a:solidFill>
                  <a:prstClr val="black"/>
                </a:solidFill>
                <a:latin typeface="Calibri"/>
              </a:rPr>
              <a:t>Την καταγραφή αυτή θα την υπογράφει η παιδαγωγός της τάξης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71312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Η αξιολόγηση του εργαστηρίου </a:t>
            </a:r>
            <a:br>
              <a:rPr lang="el-GR" sz="4000" dirty="0"/>
            </a:br>
            <a:r>
              <a:rPr lang="el-GR" sz="2700" b="0" dirty="0" smtClean="0"/>
              <a:t>(2 </a:t>
            </a:r>
            <a:r>
              <a:rPr lang="el-GR" sz="2700" b="0" dirty="0"/>
              <a:t>από </a:t>
            </a:r>
            <a:r>
              <a:rPr lang="el-GR" sz="2700" b="0" dirty="0" smtClean="0"/>
              <a:t>2)</a:t>
            </a:r>
            <a:endParaRPr lang="el-GR" sz="3100" dirty="0"/>
          </a:p>
        </p:txBody>
      </p:sp>
      <p:sp>
        <p:nvSpPr>
          <p:cNvPr id="3" name="Θέση περιεχομένου 2"/>
          <p:cNvSpPr>
            <a:spLocks noGrp="1"/>
          </p:cNvSpPr>
          <p:nvPr>
            <p:ph idx="1"/>
          </p:nvPr>
        </p:nvSpPr>
        <p:spPr/>
        <p:txBody>
          <a:bodyPr/>
          <a:lstStyle/>
          <a:p>
            <a:pPr marL="0" indent="0">
              <a:buNone/>
            </a:pPr>
            <a:r>
              <a:rPr lang="el-GR" dirty="0"/>
              <a:t>Τις δραστηριότητες που καταγράφετε θα πρέπει να είστε σε θέση να τις αξιολογήσετε</a:t>
            </a:r>
          </a:p>
          <a:p>
            <a:pPr marL="0" indent="0">
              <a:buNone/>
            </a:pPr>
            <a:r>
              <a:rPr lang="el-GR" dirty="0"/>
              <a:t>Για παράδειγμα:</a:t>
            </a:r>
          </a:p>
          <a:p>
            <a:pPr>
              <a:buFont typeface="Wingdings" panose="05000000000000000000" pitchFamily="2" charset="2"/>
              <a:buChar char="ü"/>
            </a:pPr>
            <a:r>
              <a:rPr lang="el-GR" dirty="0"/>
              <a:t>Ομαδικό ή ατομικό παιχνίδι;</a:t>
            </a:r>
          </a:p>
          <a:p>
            <a:pPr>
              <a:buFont typeface="Wingdings" panose="05000000000000000000" pitchFamily="2" charset="2"/>
              <a:buChar char="ü"/>
            </a:pPr>
            <a:r>
              <a:rPr lang="el-GR" dirty="0"/>
              <a:t>Το είδος του κάθε παιχνιδιού (άσκησης, κανόνων, συμβολικό, κατασκευών</a:t>
            </a:r>
            <a:r>
              <a:rPr lang="el-GR" dirty="0" smtClean="0"/>
              <a:t>).</a:t>
            </a:r>
            <a:endParaRPr lang="el-GR" dirty="0"/>
          </a:p>
          <a:p>
            <a:pPr>
              <a:buFont typeface="Wingdings" panose="05000000000000000000" pitchFamily="2" charset="2"/>
              <a:buChar char="ü"/>
            </a:pPr>
            <a:r>
              <a:rPr lang="el-GR" dirty="0"/>
              <a:t>Ποιοι τομείς καλύφθηκαν (συναισθηματικός, κοινωνικός, νοητικός, κινητικός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254473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αξιολόγησης</a:t>
            </a:r>
          </a:p>
        </p:txBody>
      </p:sp>
      <p:sp>
        <p:nvSpPr>
          <p:cNvPr id="3" name="Θέση περιεχομένου 2"/>
          <p:cNvSpPr>
            <a:spLocks noGrp="1"/>
          </p:cNvSpPr>
          <p:nvPr>
            <p:ph idx="1"/>
          </p:nvPr>
        </p:nvSpPr>
        <p:spPr>
          <a:xfrm>
            <a:off x="457200" y="1196752"/>
            <a:ext cx="8229600" cy="1224136"/>
          </a:xfrm>
        </p:spPr>
        <p:txBody>
          <a:bodyPr/>
          <a:lstStyle/>
          <a:p>
            <a:pPr marL="0" indent="0" algn="ctr">
              <a:buNone/>
            </a:pPr>
            <a:r>
              <a:rPr lang="el-GR" dirty="0"/>
              <a:t>Ας δούμε ένα παράδειγμα αξιολόγησης ενός παιχνιδιού από 4 διαφορετικά είδη</a:t>
            </a:r>
          </a:p>
          <a:p>
            <a:endParaRPr lang="el-GR"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89" y="2348880"/>
            <a:ext cx="3149823" cy="3170822"/>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100688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a:t>
            </a:r>
            <a:r>
              <a:rPr lang="el-GR" dirty="0" smtClean="0"/>
              <a:t>παιχνιδιού 1</a:t>
            </a:r>
            <a:r>
              <a:rPr lang="el-GR" sz="4400" dirty="0" smtClean="0"/>
              <a:t/>
            </a:r>
            <a:br>
              <a:rPr lang="el-GR" sz="4400" dirty="0" smtClean="0"/>
            </a:br>
            <a:r>
              <a:rPr lang="el-GR" sz="2700" b="0" dirty="0" smtClean="0"/>
              <a:t>(1 από 3) </a:t>
            </a:r>
            <a:endParaRPr lang="el-GR" sz="2700" b="0" dirty="0"/>
          </a:p>
        </p:txBody>
      </p:sp>
      <p:sp>
        <p:nvSpPr>
          <p:cNvPr id="3" name="Θέση περιεχομένου 2"/>
          <p:cNvSpPr>
            <a:spLocks noGrp="1"/>
          </p:cNvSpPr>
          <p:nvPr>
            <p:ph idx="1"/>
          </p:nvPr>
        </p:nvSpPr>
        <p:spPr>
          <a:xfrm>
            <a:off x="457200" y="1196752"/>
            <a:ext cx="8229600" cy="5400600"/>
          </a:xfrm>
        </p:spPr>
        <p:txBody>
          <a:bodyPr>
            <a:normAutofit fontScale="92500" lnSpcReduction="20000"/>
          </a:bodyPr>
          <a:lstStyle/>
          <a:p>
            <a:pPr marL="0" indent="0" algn="ctr">
              <a:buNone/>
            </a:pPr>
            <a:r>
              <a:rPr lang="el-GR" b="1" dirty="0"/>
              <a:t>Παιχνίδι κανόνων</a:t>
            </a:r>
          </a:p>
          <a:p>
            <a:pPr marL="0" indent="0">
              <a:buNone/>
            </a:pPr>
            <a:r>
              <a:rPr lang="el-GR" dirty="0"/>
              <a:t>Η παιδαγωγός βγάζει από τις κούτες τα παιχνίδια και τα απλώνει στο πάτωμα και στα τραπεζάκια. </a:t>
            </a:r>
            <a:endParaRPr lang="en-US" dirty="0" smtClean="0"/>
          </a:p>
          <a:p>
            <a:pPr marL="0" indent="0">
              <a:buNone/>
            </a:pPr>
            <a:r>
              <a:rPr lang="el-GR" dirty="0" smtClean="0"/>
              <a:t>Τα </a:t>
            </a:r>
            <a:r>
              <a:rPr lang="el-GR" dirty="0"/>
              <a:t>παιδιά τότε πηγαίνουν, επιλέγουν με ποια παιχνίδια θέλουν να παίξουν και κάθονται στο ανάλογο τραπεζάκι. </a:t>
            </a:r>
            <a:endParaRPr lang="en-US" dirty="0" smtClean="0"/>
          </a:p>
          <a:p>
            <a:pPr marL="0" indent="0">
              <a:buNone/>
            </a:pPr>
            <a:r>
              <a:rPr lang="el-GR" dirty="0" smtClean="0"/>
              <a:t>Σε </a:t>
            </a:r>
            <a:r>
              <a:rPr lang="el-GR" dirty="0"/>
              <a:t>ένα από τα τραπέζια η παιδαγωγός έχει αφήσει ένα κουτί με πάζλ. </a:t>
            </a:r>
            <a:endParaRPr lang="en-US" dirty="0" smtClean="0"/>
          </a:p>
          <a:p>
            <a:pPr marL="0" indent="0">
              <a:buNone/>
            </a:pPr>
            <a:r>
              <a:rPr lang="el-GR" dirty="0" smtClean="0"/>
              <a:t>Μόνο </a:t>
            </a:r>
            <a:r>
              <a:rPr lang="el-GR" dirty="0"/>
              <a:t>τρία από τα δεκαοκτώ παιδιά επέλεξαν να ασχοληθούν με αυτό. </a:t>
            </a:r>
            <a:endParaRPr lang="en-US" dirty="0" smtClean="0"/>
          </a:p>
          <a:p>
            <a:pPr marL="0" indent="0">
              <a:buNone/>
            </a:pPr>
            <a:r>
              <a:rPr lang="el-GR" dirty="0" smtClean="0"/>
              <a:t>Δυο </a:t>
            </a:r>
            <a:r>
              <a:rPr lang="el-GR" dirty="0"/>
              <a:t>αγόρια και ένα κορίτσι τεσσάρων χρονών. Άνοιξαν το πάζλ με τα είκοσι κομμάτια και προσπάθησαν να βρουν και να αντιστοιχίσουν τα σωστά. </a:t>
            </a:r>
            <a:endParaRPr lang="en-US" dirty="0" smtClean="0"/>
          </a:p>
          <a:p>
            <a:pPr marL="0" indent="0">
              <a:buNone/>
            </a:pPr>
            <a:r>
              <a:rPr lang="el-GR" dirty="0" smtClean="0"/>
              <a:t>Το </a:t>
            </a:r>
            <a:r>
              <a:rPr lang="el-GR" dirty="0"/>
              <a:t>ένα έδινε συμβουλές στο άλλο χωρίς να τσακώνονται , με αποτέλεσμα να ολοκληρώσουν το πάζλ πολύ γρήγορα (δέκα λεπτά). </a:t>
            </a:r>
            <a:endParaRPr lang="en-US" dirty="0" smtClean="0"/>
          </a:p>
          <a:p>
            <a:pPr marL="0" indent="0">
              <a:buNone/>
            </a:pPr>
            <a:r>
              <a:rPr lang="el-GR" dirty="0" smtClean="0"/>
              <a:t>Ο </a:t>
            </a:r>
            <a:r>
              <a:rPr lang="el-GR" dirty="0"/>
              <a:t>Κ. , ο Σ. και η Α. αφού τελείωσαν το παιχνίδι φώναξαν τις παιδαγωγούς και τα υπόλοιπα παιδιά να τους το δείξουν.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2693133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a:t>
            </a:r>
            <a:r>
              <a:rPr lang="el-GR" dirty="0" smtClean="0"/>
              <a:t>παιχνιδιού 1</a:t>
            </a:r>
            <a:r>
              <a:rPr lang="el-GR" dirty="0"/>
              <a:t/>
            </a:r>
            <a:br>
              <a:rPr lang="el-GR" dirty="0"/>
            </a:br>
            <a:r>
              <a:rPr lang="el-GR" sz="2700" b="0" dirty="0" smtClean="0"/>
              <a:t>(2 </a:t>
            </a:r>
            <a:r>
              <a:rPr lang="el-GR" sz="2700" b="0" dirty="0"/>
              <a:t>από </a:t>
            </a:r>
            <a:r>
              <a:rPr lang="el-GR" sz="2700" b="0" dirty="0" smtClean="0"/>
              <a:t>3) </a:t>
            </a:r>
            <a:endParaRPr lang="el-GR" sz="2700" dirty="0"/>
          </a:p>
        </p:txBody>
      </p:sp>
      <p:sp>
        <p:nvSpPr>
          <p:cNvPr id="3" name="Θέση περιεχομένου 2"/>
          <p:cNvSpPr>
            <a:spLocks noGrp="1"/>
          </p:cNvSpPr>
          <p:nvPr>
            <p:ph idx="1"/>
          </p:nvPr>
        </p:nvSpPr>
        <p:spPr>
          <a:xfrm>
            <a:off x="457200" y="1484784"/>
            <a:ext cx="8229600" cy="4752528"/>
          </a:xfrm>
        </p:spPr>
        <p:txBody>
          <a:bodyPr/>
          <a:lstStyle/>
          <a:p>
            <a:r>
              <a:rPr lang="el-GR" b="1" dirty="0"/>
              <a:t>Τομέας κινητικός: </a:t>
            </a:r>
            <a:r>
              <a:rPr lang="el-GR" dirty="0"/>
              <a:t>άσκησαν τη λεπτή κινητικότητα καθώς έπαιρναν το κάθε κομμάτι το πάζλ και με προσοχή προσπαθούσαν να το ενώσουν σωστά με το αντίστοιχο.</a:t>
            </a:r>
          </a:p>
          <a:p>
            <a:r>
              <a:rPr lang="el-GR" b="1" dirty="0"/>
              <a:t>Τομέας νοητικός: </a:t>
            </a:r>
            <a:r>
              <a:rPr lang="el-GR" dirty="0"/>
              <a:t>Η Α. αφού άδειασε από το κουτί τα κομμάτια του πάζλ , τα μέτρησε για βεβαιωθεί πως είναι είκοσι όπως έλεγε και εξωτερικά του κουτιού, έτσι ώστε να μπορέσουν να το συναρμολογήσουν σωστά. Επίσης τα τρία παιδιά κατά τη διάρκεια του παιχνιδιού έκαναν διάλογο καθώς το ένα έδινε συμβουλές στο άλλο ούτως ώστε να το φτιάξουν σωστά.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84813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a:t>
            </a:r>
            <a:r>
              <a:rPr lang="el-GR" dirty="0" smtClean="0"/>
              <a:t>παιχνιδιού 1</a:t>
            </a:r>
            <a:r>
              <a:rPr lang="el-GR" sz="4400" dirty="0"/>
              <a:t/>
            </a:r>
            <a:br>
              <a:rPr lang="el-GR" sz="4400" dirty="0"/>
            </a:br>
            <a:r>
              <a:rPr lang="el-GR" sz="2700" b="0" dirty="0" smtClean="0"/>
              <a:t>(3 </a:t>
            </a:r>
            <a:r>
              <a:rPr lang="el-GR" sz="2700" b="0" dirty="0"/>
              <a:t>από </a:t>
            </a:r>
            <a:r>
              <a:rPr lang="el-GR" sz="2700" b="0" dirty="0" smtClean="0"/>
              <a:t>3) </a:t>
            </a:r>
            <a:endParaRPr lang="el-GR" sz="2700" dirty="0"/>
          </a:p>
        </p:txBody>
      </p:sp>
      <p:sp>
        <p:nvSpPr>
          <p:cNvPr id="3" name="Θέση περιεχομένου 2"/>
          <p:cNvSpPr>
            <a:spLocks noGrp="1"/>
          </p:cNvSpPr>
          <p:nvPr>
            <p:ph idx="1"/>
          </p:nvPr>
        </p:nvSpPr>
        <p:spPr>
          <a:xfrm>
            <a:off x="457200" y="1556792"/>
            <a:ext cx="8229600" cy="4680520"/>
          </a:xfrm>
        </p:spPr>
        <p:txBody>
          <a:bodyPr/>
          <a:lstStyle/>
          <a:p>
            <a:r>
              <a:rPr lang="el-GR" b="1" dirty="0"/>
              <a:t>Τομέας κοινωνικός: </a:t>
            </a:r>
            <a:r>
              <a:rPr lang="el-GR" dirty="0"/>
              <a:t>Υπήρξε αλληλεπίδραση καθώς τα τρία παιδιά συνεργάστηκαν για να βγάλουν ένα αποτέλεσμα. Υπήρξε διάλογος μεταξύ τους και το ένα δεχόταν συμβουλές από το άλλο. </a:t>
            </a:r>
          </a:p>
          <a:p>
            <a:r>
              <a:rPr lang="el-GR" b="1" dirty="0"/>
              <a:t>Τομέας συναισθηματικός: </a:t>
            </a:r>
            <a:r>
              <a:rPr lang="el-GR" dirty="0"/>
              <a:t>Μετά το παιχνίδι ο Γ. , ο Σ. και η Α. φώναζαν με ενθουσιασμό επειδή κατάφεραν και ολοκλήρωσαν το πάζλ έτσι ώστε να μαζευτούν και τα υπόλοιπα παιδιά να το δουν.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831707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Γενικά χαρακτηριστικά του εργαστηρίου</a:t>
            </a:r>
            <a:r>
              <a:rPr lang="en-US" sz="4000" dirty="0"/>
              <a:t> </a:t>
            </a:r>
            <a:r>
              <a:rPr lang="en-US" sz="2700" b="0" dirty="0" smtClean="0"/>
              <a:t>(</a:t>
            </a:r>
            <a:r>
              <a:rPr lang="el-GR" sz="2700" b="0" dirty="0" smtClean="0"/>
              <a:t>2</a:t>
            </a:r>
            <a:r>
              <a:rPr lang="en-US" sz="2700" b="0" dirty="0" smtClean="0"/>
              <a:t> </a:t>
            </a:r>
            <a:r>
              <a:rPr lang="el-GR" sz="2700" b="0" dirty="0"/>
              <a:t>από </a:t>
            </a:r>
            <a:r>
              <a:rPr lang="el-GR" sz="2700" b="0" dirty="0" smtClean="0"/>
              <a:t>2)</a:t>
            </a:r>
            <a:endParaRPr lang="el-GR" sz="2700" dirty="0"/>
          </a:p>
        </p:txBody>
      </p:sp>
      <p:sp>
        <p:nvSpPr>
          <p:cNvPr id="3" name="Θέση περιεχομένου 2"/>
          <p:cNvSpPr>
            <a:spLocks noGrp="1"/>
          </p:cNvSpPr>
          <p:nvPr>
            <p:ph idx="1"/>
          </p:nvPr>
        </p:nvSpPr>
        <p:spPr>
          <a:xfrm>
            <a:off x="457200" y="1196752"/>
            <a:ext cx="8229600" cy="1223104"/>
          </a:xfrm>
        </p:spPr>
        <p:txBody>
          <a:bodyPr/>
          <a:lstStyle/>
          <a:p>
            <a:pPr marL="0" indent="0">
              <a:buNone/>
            </a:pPr>
            <a:r>
              <a:rPr lang="el-GR" dirty="0"/>
              <a:t>Τα μαθήματα θα διεξάγονται</a:t>
            </a:r>
            <a:r>
              <a:rPr lang="el-GR" dirty="0" smtClean="0"/>
              <a:t>:</a:t>
            </a:r>
          </a:p>
          <a:p>
            <a:pPr marL="0" indent="0" algn="ctr">
              <a:buNone/>
            </a:pPr>
            <a:r>
              <a:rPr lang="el-GR" dirty="0"/>
              <a:t>Σε χώρους μελλοντικής επαγγελματικής σας απασχόλησης</a:t>
            </a:r>
          </a:p>
          <a:p>
            <a:pPr marL="0" indent="0">
              <a:buNone/>
            </a:pPr>
            <a:endParaRPr lang="el-GR" dirty="0"/>
          </a:p>
          <a:p>
            <a:endParaRPr lang="el-GR" dirty="0"/>
          </a:p>
        </p:txBody>
      </p:sp>
      <p:sp>
        <p:nvSpPr>
          <p:cNvPr id="5" name="4 - Καμπύλο βέλος προς τα κάτω" title="βέλος"/>
          <p:cNvSpPr/>
          <p:nvPr/>
        </p:nvSpPr>
        <p:spPr>
          <a:xfrm rot="6300607">
            <a:off x="7594210" y="2497596"/>
            <a:ext cx="1440160" cy="504056"/>
          </a:xfrm>
          <a:prstGeom prst="curvedDownArrow">
            <a:avLst>
              <a:gd name="adj1" fmla="val 25000"/>
              <a:gd name="adj2" fmla="val 57369"/>
              <a:gd name="adj3" fmla="val 25000"/>
            </a:avLst>
          </a:prstGeom>
          <a:solidFill>
            <a:srgbClr val="82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Ορθογώνιο 5"/>
          <p:cNvSpPr/>
          <p:nvPr/>
        </p:nvSpPr>
        <p:spPr>
          <a:xfrm>
            <a:off x="2453663" y="2852936"/>
            <a:ext cx="4236674" cy="461665"/>
          </a:xfrm>
          <a:prstGeom prst="rect">
            <a:avLst/>
          </a:prstGeom>
        </p:spPr>
        <p:txBody>
          <a:bodyPr wrap="none">
            <a:spAutoFit/>
          </a:bodyPr>
          <a:lstStyle/>
          <a:p>
            <a:pPr algn="ctr"/>
            <a:r>
              <a:rPr lang="el-GR" sz="2400" dirty="0">
                <a:solidFill>
                  <a:prstClr val="black"/>
                </a:solidFill>
                <a:latin typeface="Calibri"/>
              </a:rPr>
              <a:t>Δηλαδή </a:t>
            </a:r>
            <a:r>
              <a:rPr lang="el-GR" sz="2400" b="1" dirty="0">
                <a:solidFill>
                  <a:prstClr val="black"/>
                </a:solidFill>
                <a:latin typeface="Calibri"/>
              </a:rPr>
              <a:t>σε παιδικούς σταθμούς</a:t>
            </a:r>
          </a:p>
        </p:txBody>
      </p:sp>
      <p:sp>
        <p:nvSpPr>
          <p:cNvPr id="7" name="6 - Καμπύλο δεξιό βέλος" title="βέλος"/>
          <p:cNvSpPr/>
          <p:nvPr/>
        </p:nvSpPr>
        <p:spPr>
          <a:xfrm rot="21303583">
            <a:off x="1488157" y="3106183"/>
            <a:ext cx="576064" cy="1286929"/>
          </a:xfrm>
          <a:prstGeom prst="curvedRightArrow">
            <a:avLst/>
          </a:prstGeom>
          <a:solidFill>
            <a:srgbClr val="82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Ορθογώνιο 7"/>
          <p:cNvSpPr/>
          <p:nvPr/>
        </p:nvSpPr>
        <p:spPr>
          <a:xfrm>
            <a:off x="2195736" y="3778526"/>
            <a:ext cx="5470166" cy="830997"/>
          </a:xfrm>
          <a:prstGeom prst="rect">
            <a:avLst/>
          </a:prstGeom>
        </p:spPr>
        <p:txBody>
          <a:bodyPr wrap="square">
            <a:spAutoFit/>
          </a:bodyPr>
          <a:lstStyle/>
          <a:p>
            <a:pPr algn="ctr"/>
            <a:r>
              <a:rPr lang="el-GR" sz="2400" dirty="0">
                <a:solidFill>
                  <a:prstClr val="black"/>
                </a:solidFill>
                <a:latin typeface="Calibri"/>
              </a:rPr>
              <a:t>Όμως θα υπάρχουν και </a:t>
            </a:r>
            <a:r>
              <a:rPr lang="el-GR" sz="2400" b="1" dirty="0">
                <a:solidFill>
                  <a:prstClr val="black"/>
                </a:solidFill>
                <a:latin typeface="Calibri"/>
              </a:rPr>
              <a:t>κάποιες συναντήσεις στους χώρους του τμήματος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947362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a:t>
            </a:r>
            <a:r>
              <a:rPr lang="el-GR" dirty="0" smtClean="0"/>
              <a:t>2</a:t>
            </a:r>
            <a:r>
              <a:rPr lang="el-GR" sz="4400" dirty="0" smtClean="0"/>
              <a:t/>
            </a:r>
            <a:br>
              <a:rPr lang="el-GR" sz="4400" dirty="0" smtClean="0"/>
            </a:br>
            <a:r>
              <a:rPr lang="el-GR" sz="2700" b="0" dirty="0" smtClean="0"/>
              <a:t>(1 από 4) </a:t>
            </a:r>
            <a:endParaRPr lang="el-GR" sz="2700" dirty="0"/>
          </a:p>
        </p:txBody>
      </p:sp>
      <p:sp>
        <p:nvSpPr>
          <p:cNvPr id="3" name="Θέση περιεχομένου 2"/>
          <p:cNvSpPr>
            <a:spLocks noGrp="1"/>
          </p:cNvSpPr>
          <p:nvPr>
            <p:ph idx="1"/>
          </p:nvPr>
        </p:nvSpPr>
        <p:spPr>
          <a:xfrm>
            <a:off x="457200" y="1196752"/>
            <a:ext cx="8219256" cy="5661248"/>
          </a:xfrm>
        </p:spPr>
        <p:txBody>
          <a:bodyPr>
            <a:normAutofit fontScale="25000" lnSpcReduction="20000"/>
          </a:bodyPr>
          <a:lstStyle/>
          <a:p>
            <a:pPr marL="0" indent="0" algn="ctr">
              <a:buNone/>
            </a:pPr>
            <a:r>
              <a:rPr lang="el-GR" sz="8000" b="1" dirty="0"/>
              <a:t>Συμβολικό παιχνίδι</a:t>
            </a:r>
          </a:p>
          <a:p>
            <a:pPr marL="0" indent="0">
              <a:buNone/>
            </a:pPr>
            <a:r>
              <a:rPr lang="el-GR" sz="8000" dirty="0"/>
              <a:t>Ο Γ. 4 χρονών έχει καθίσει μόνος του με τα γόνατα κάτω από την έδρα της παιδαγωγού. </a:t>
            </a:r>
            <a:endParaRPr lang="en-US" sz="8000" dirty="0" smtClean="0"/>
          </a:p>
          <a:p>
            <a:pPr marL="0" indent="0">
              <a:buNone/>
            </a:pPr>
            <a:r>
              <a:rPr lang="el-GR" sz="8000" dirty="0" smtClean="0"/>
              <a:t>Κάθομαι </a:t>
            </a:r>
            <a:r>
              <a:rPr lang="el-GR" sz="8000" dirty="0"/>
              <a:t>σε μια καρέκλα αρκετά μακριά του και τον παρατηρώ. </a:t>
            </a:r>
            <a:endParaRPr lang="en-US" sz="8000" dirty="0" smtClean="0"/>
          </a:p>
          <a:p>
            <a:pPr marL="0" indent="0">
              <a:buNone/>
            </a:pPr>
            <a:r>
              <a:rPr lang="el-GR" sz="8000" dirty="0" smtClean="0"/>
              <a:t>Δείχνει </a:t>
            </a:r>
            <a:r>
              <a:rPr lang="el-GR" sz="8000" dirty="0"/>
              <a:t>να αδιαφορεί πλήρως για όσους βρίσκονται γύρω του και για το τι κάνουν. </a:t>
            </a:r>
            <a:endParaRPr lang="en-US" sz="8000" dirty="0" smtClean="0"/>
          </a:p>
          <a:p>
            <a:pPr marL="0" indent="0">
              <a:buNone/>
            </a:pPr>
            <a:r>
              <a:rPr lang="el-GR" sz="8000" dirty="0" smtClean="0"/>
              <a:t>Παρατηρώ </a:t>
            </a:r>
            <a:r>
              <a:rPr lang="el-GR" sz="8000" dirty="0"/>
              <a:t>που κάνει κινήσεις με τα χέρια και το σώμα του και μιλάει σε κάποιο φανταστικό πρόσωπο. </a:t>
            </a:r>
            <a:endParaRPr lang="en-US" sz="8000" dirty="0" smtClean="0"/>
          </a:p>
          <a:p>
            <a:pPr marL="0" indent="0">
              <a:buNone/>
            </a:pPr>
            <a:r>
              <a:rPr lang="el-GR" sz="8000" dirty="0" smtClean="0"/>
              <a:t>Κάνει </a:t>
            </a:r>
            <a:r>
              <a:rPr lang="el-GR" sz="8000" dirty="0"/>
              <a:t>ερωτήσεις και απαντάει μόνος του, αλλάζοντας τη φωνή του ανάλογα με το πρόσωπο που υποτίθεται πως μιλάει κάθε φορά. </a:t>
            </a:r>
            <a:r>
              <a:rPr lang="el-GR" sz="8000" dirty="0" smtClean="0"/>
              <a:t>Οι </a:t>
            </a:r>
            <a:r>
              <a:rPr lang="el-GR" sz="8000" dirty="0"/>
              <a:t>κινήσεις που κάνει θυμίζουν μια ενέργεια που είναι συχνή στην καθημερινότητα των ανθρώπων. </a:t>
            </a:r>
            <a:endParaRPr lang="en-US" sz="8000" dirty="0" smtClean="0"/>
          </a:p>
          <a:p>
            <a:pPr marL="0" indent="0">
              <a:buNone/>
            </a:pPr>
            <a:r>
              <a:rPr lang="el-GR" sz="8000" dirty="0" smtClean="0"/>
              <a:t>Ο </a:t>
            </a:r>
            <a:r>
              <a:rPr lang="el-GR" sz="8000" dirty="0"/>
              <a:t>Γ. σηκώνει το χέρι του ψηλά πάνω από το κεφάλι του , κλείνει τα μάτια του και με το στόμα του κάνει τον ήχο του νερού όταν χύνεται. </a:t>
            </a:r>
            <a:endParaRPr lang="en-US" sz="8000" dirty="0" smtClean="0"/>
          </a:p>
          <a:p>
            <a:pPr marL="0" indent="0">
              <a:buNone/>
            </a:pPr>
            <a:r>
              <a:rPr lang="el-GR" sz="8000" dirty="0" smtClean="0"/>
              <a:t>Τότε </a:t>
            </a:r>
            <a:r>
              <a:rPr lang="el-GR" sz="8000" dirty="0"/>
              <a:t>κατάλαβα πως προσποιείται ότι κάνει μπάνιο και πως ο χώρος που χρησιμοποιεί κάτω από την έδρα είναι η μπανιέρα. </a:t>
            </a:r>
            <a:r>
              <a:rPr lang="el-GR" sz="8000" dirty="0" smtClean="0"/>
              <a:t>Κάνει </a:t>
            </a:r>
            <a:r>
              <a:rPr lang="el-GR" sz="8000" dirty="0"/>
              <a:t>πως αφήνει κάτω το τηλέφωνο της ντουζιέρας και κοιτάζει γύρω του σαν να ψάχνει κάτι.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2253429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a:t>
            </a:r>
            <a:r>
              <a:rPr lang="el-GR" dirty="0" smtClean="0"/>
              <a:t>2</a:t>
            </a:r>
            <a:r>
              <a:rPr lang="el-GR" sz="4400" dirty="0" smtClean="0"/>
              <a:t/>
            </a:r>
            <a:br>
              <a:rPr lang="el-GR" sz="4400" dirty="0" smtClean="0"/>
            </a:br>
            <a:r>
              <a:rPr lang="el-GR" sz="2700" b="0" dirty="0" smtClean="0"/>
              <a:t>(2 από 4) </a:t>
            </a:r>
            <a:endParaRPr lang="el-GR" sz="2700" dirty="0"/>
          </a:p>
        </p:txBody>
      </p:sp>
      <p:sp>
        <p:nvSpPr>
          <p:cNvPr id="3" name="Θέση περιεχομένου 2"/>
          <p:cNvSpPr>
            <a:spLocks noGrp="1"/>
          </p:cNvSpPr>
          <p:nvPr>
            <p:ph idx="1"/>
          </p:nvPr>
        </p:nvSpPr>
        <p:spPr>
          <a:xfrm>
            <a:off x="457200" y="1196752"/>
            <a:ext cx="8229600" cy="5328592"/>
          </a:xfrm>
        </p:spPr>
        <p:txBody>
          <a:bodyPr>
            <a:normAutofit fontScale="85000" lnSpcReduction="20000"/>
          </a:bodyPr>
          <a:lstStyle/>
          <a:p>
            <a:pPr marL="0" indent="0" algn="ctr">
              <a:buNone/>
            </a:pPr>
            <a:r>
              <a:rPr lang="el-GR" b="1" dirty="0"/>
              <a:t>Συμβολικό παιχνίδι</a:t>
            </a:r>
          </a:p>
          <a:p>
            <a:pPr marL="0" indent="0">
              <a:buNone/>
            </a:pPr>
            <a:r>
              <a:rPr lang="el-GR" dirty="0"/>
              <a:t>Καρφώνει το βλέμμα του πάνω στο δικό μου, που τον κοιτούσα και χωρίς να καθυστερήσει μου λέει « Κυρία πέταξε μου το σαμπουάν για να λούσω τα μαλλιά μου». </a:t>
            </a:r>
            <a:endParaRPr lang="en-US" dirty="0" smtClean="0"/>
          </a:p>
          <a:p>
            <a:pPr marL="0" indent="0">
              <a:buNone/>
            </a:pPr>
            <a:r>
              <a:rPr lang="el-GR" dirty="0" smtClean="0"/>
              <a:t>Τότε </a:t>
            </a:r>
            <a:r>
              <a:rPr lang="el-GR" dirty="0"/>
              <a:t>χωρίς να το σκεφτώ κάνω μια κίνηση σαν να του πετώ κάτι από μακριά, κάτι εικονικό, κάτι που στην πραγματικότητα δεν υπάρχει. </a:t>
            </a:r>
            <a:endParaRPr lang="en-US" dirty="0" smtClean="0"/>
          </a:p>
          <a:p>
            <a:pPr marL="0" indent="0">
              <a:buNone/>
            </a:pPr>
            <a:r>
              <a:rPr lang="el-GR" dirty="0" smtClean="0"/>
              <a:t>Ο </a:t>
            </a:r>
            <a:r>
              <a:rPr lang="el-GR" dirty="0"/>
              <a:t>Γ. πιάνει το αντικείμενο που υποτίθεται πως του πέταξα , μου λέει «ευχαριστώ» και συνεχίζει. </a:t>
            </a:r>
            <a:endParaRPr lang="en-US" dirty="0" smtClean="0"/>
          </a:p>
          <a:p>
            <a:pPr marL="0" indent="0">
              <a:buNone/>
            </a:pPr>
            <a:r>
              <a:rPr lang="el-GR" dirty="0" smtClean="0"/>
              <a:t>Κάνει </a:t>
            </a:r>
            <a:r>
              <a:rPr lang="el-GR" dirty="0"/>
              <a:t>με το στόμα του τον ήχο σαν να ανοίγει το μπουκάλι (</a:t>
            </a:r>
            <a:r>
              <a:rPr lang="el-GR" dirty="0" err="1"/>
              <a:t>παπ</a:t>
            </a:r>
            <a:r>
              <a:rPr lang="el-GR" dirty="0"/>
              <a:t>), χύνει λίγο στο κεφάλι του και με τα χέρια του ανακατεύει τα μαλλιά του σαν να τα λούζει. </a:t>
            </a:r>
            <a:endParaRPr lang="en-US" dirty="0" smtClean="0"/>
          </a:p>
          <a:p>
            <a:pPr marL="0" indent="0">
              <a:buNone/>
            </a:pPr>
            <a:r>
              <a:rPr lang="el-GR" dirty="0" smtClean="0"/>
              <a:t>Ύστερα </a:t>
            </a:r>
            <a:r>
              <a:rPr lang="el-GR" dirty="0"/>
              <a:t>κάνοντας πάλι τον ήχο του νερού με το στόμα του, προσποιείται πως ξεπλένει τα μαλλιά του. </a:t>
            </a:r>
            <a:endParaRPr lang="en-US" dirty="0" smtClean="0"/>
          </a:p>
          <a:p>
            <a:pPr marL="0" indent="0">
              <a:buNone/>
            </a:pPr>
            <a:r>
              <a:rPr lang="el-GR" dirty="0" smtClean="0"/>
              <a:t>Βγαίνει</a:t>
            </a:r>
            <a:r>
              <a:rPr lang="el-GR" dirty="0"/>
              <a:t>, σηκώνεται από την έδρα και λέει χαμηλόφωνα «Τώρα είμαι καθαρός, μπορώ να πάω να παίξω». </a:t>
            </a:r>
            <a:endParaRPr lang="en-US" dirty="0" smtClean="0"/>
          </a:p>
          <a:p>
            <a:pPr marL="0" indent="0">
              <a:buNone/>
            </a:pPr>
            <a:r>
              <a:rPr lang="el-GR" dirty="0" smtClean="0"/>
              <a:t>Δε </a:t>
            </a:r>
            <a:r>
              <a:rPr lang="el-GR" dirty="0"/>
              <a:t>δίνει σημασία σε κανένα, πάει και κάθεται με τα υπόλοιπα παιδιά στα καρεκλάκια μπροστά από τα </a:t>
            </a:r>
            <a:r>
              <a:rPr lang="el-GR" dirty="0" smtClean="0"/>
              <a:t>τραπέζια.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042832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2</a:t>
            </a:r>
            <a:r>
              <a:rPr lang="el-GR" sz="4400" dirty="0"/>
              <a:t/>
            </a:r>
            <a:br>
              <a:rPr lang="el-GR" sz="4400" dirty="0"/>
            </a:br>
            <a:r>
              <a:rPr lang="el-GR" sz="2700" b="0" dirty="0" smtClean="0"/>
              <a:t>(3 </a:t>
            </a:r>
            <a:r>
              <a:rPr lang="el-GR" sz="2700" b="0" dirty="0"/>
              <a:t>από </a:t>
            </a:r>
            <a:r>
              <a:rPr lang="el-GR" sz="2700" b="0" dirty="0" smtClean="0"/>
              <a:t>4) </a:t>
            </a:r>
            <a:endParaRPr lang="el-GR" sz="2700" dirty="0"/>
          </a:p>
        </p:txBody>
      </p:sp>
      <p:sp>
        <p:nvSpPr>
          <p:cNvPr id="3" name="Θέση περιεχομένου 2"/>
          <p:cNvSpPr>
            <a:spLocks noGrp="1"/>
          </p:cNvSpPr>
          <p:nvPr>
            <p:ph idx="1"/>
          </p:nvPr>
        </p:nvSpPr>
        <p:spPr/>
        <p:txBody>
          <a:bodyPr>
            <a:normAutofit fontScale="92500" lnSpcReduction="10000"/>
          </a:bodyPr>
          <a:lstStyle/>
          <a:p>
            <a:r>
              <a:rPr lang="el-GR" b="1" dirty="0"/>
              <a:t>Τομέας </a:t>
            </a:r>
            <a:r>
              <a:rPr lang="el-GR" b="1" dirty="0" smtClean="0"/>
              <a:t>κινητικός: </a:t>
            </a:r>
            <a:r>
              <a:rPr lang="el-GR" dirty="0"/>
              <a:t>άσκησε την λεπτή κινητικότητα καθώς έκανε συγκεκριμένες κινήσεις με τα χέρια του σαν να κρατάει κάτι , ενώ στην πραγματικότητα δεν κρατούσε (το τηλέφωνο της μπανιέρας , το μπουκάλι του σαμπουάν). </a:t>
            </a:r>
            <a:endParaRPr lang="en-US" dirty="0" smtClean="0"/>
          </a:p>
          <a:p>
            <a:pPr marL="355600" indent="0">
              <a:buNone/>
            </a:pPr>
            <a:r>
              <a:rPr lang="el-GR" dirty="0" smtClean="0"/>
              <a:t>Επιπλέον </a:t>
            </a:r>
            <a:r>
              <a:rPr lang="el-GR" dirty="0"/>
              <a:t>άφηνε συγκεκριμένες αποστάσεις στα χέρια και το σώμα του ανάλογα με τις κινήσεις που έκανε (η απόσταση του τηλεφώνου της μπανιέρας από το κεφάλι του).  </a:t>
            </a:r>
          </a:p>
          <a:p>
            <a:pPr>
              <a:spcBef>
                <a:spcPts val="1800"/>
              </a:spcBef>
            </a:pPr>
            <a:r>
              <a:rPr lang="el-GR" b="1" dirty="0"/>
              <a:t>Τομέας νοητικός: </a:t>
            </a:r>
            <a:r>
              <a:rPr lang="el-GR" dirty="0"/>
              <a:t>Ο Γ. χρησιμοποίησε τον διάλογο αφού απευθύνθηκε σε μένα, ζητώντας να του δώσω το σαμπουάν και ύστερα με ευχαρίστησε. </a:t>
            </a:r>
            <a:endParaRPr lang="en-US" dirty="0" smtClean="0"/>
          </a:p>
          <a:p>
            <a:pPr marL="355600" indent="0">
              <a:buNone/>
            </a:pPr>
            <a:r>
              <a:rPr lang="el-GR" dirty="0" smtClean="0"/>
              <a:t>Επιπλέον </a:t>
            </a:r>
            <a:r>
              <a:rPr lang="el-GR" dirty="0"/>
              <a:t>δημιούργησε διάλογο με ένα φανταστικό πρόσωπο καθώς ρωτούσε και απαντούσε μόνος του αλλάζοντας τον τόνο της φωνής του. Ακόμη αντιλαμβάνεται την αίσθηση της απόστασης και αυτό φαίνεται από την κίνηση που κάνει όταν λούζεται.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2225799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2</a:t>
            </a:r>
            <a:br>
              <a:rPr lang="el-GR" dirty="0"/>
            </a:br>
            <a:r>
              <a:rPr lang="el-GR" sz="2700" b="0" dirty="0" smtClean="0"/>
              <a:t>(4 </a:t>
            </a:r>
            <a:r>
              <a:rPr lang="el-GR" sz="2700" b="0" dirty="0"/>
              <a:t>από </a:t>
            </a:r>
            <a:r>
              <a:rPr lang="el-GR" sz="2700" b="0" dirty="0" smtClean="0"/>
              <a:t>4) </a:t>
            </a:r>
            <a:endParaRPr lang="el-GR" sz="2700" dirty="0"/>
          </a:p>
        </p:txBody>
      </p:sp>
      <p:sp>
        <p:nvSpPr>
          <p:cNvPr id="3" name="Θέση περιεχομένου 2"/>
          <p:cNvSpPr>
            <a:spLocks noGrp="1"/>
          </p:cNvSpPr>
          <p:nvPr>
            <p:ph idx="1"/>
          </p:nvPr>
        </p:nvSpPr>
        <p:spPr>
          <a:xfrm>
            <a:off x="457200" y="1484784"/>
            <a:ext cx="8229600" cy="4752528"/>
          </a:xfrm>
        </p:spPr>
        <p:txBody>
          <a:bodyPr/>
          <a:lstStyle/>
          <a:p>
            <a:r>
              <a:rPr lang="el-GR" b="1" dirty="0"/>
              <a:t>Τομέας κοινωνικός: </a:t>
            </a:r>
            <a:r>
              <a:rPr lang="el-GR" dirty="0"/>
              <a:t> Το 4χρονο αγόρι παίζει μόνο του. Η μονή στιγμή που φαίνεται να αλληλεπιδρά είναι όταν μου ζητά το σαμπουάν και με βάζει μάσα στο φανταστικό παιχνίδι του.</a:t>
            </a:r>
          </a:p>
          <a:p>
            <a:r>
              <a:rPr lang="el-GR" dirty="0"/>
              <a:t> </a:t>
            </a:r>
            <a:r>
              <a:rPr lang="el-GR" b="1" dirty="0"/>
              <a:t>Τομέας συναισθηματικός:</a:t>
            </a:r>
            <a:r>
              <a:rPr lang="el-GR" dirty="0"/>
              <a:t> Μετά το παιχνίδι του ο Γ, χωρίς να εκφράσει φανερά κανένα συναίσθημα πηγαίνει και κάθεται με τα υπόλοιπα παιδιά στα καρεκλάκια και περιμένει την παιδαγωγό να τους δώσει την χειροτεχνία που τους έχει προετοιμάσει. </a:t>
            </a:r>
          </a:p>
          <a:p>
            <a:pPr>
              <a:buNone/>
            </a:pPr>
            <a:endParaRPr lang="el-GR" u="sng"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90941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a:t>
            </a:r>
            <a:r>
              <a:rPr lang="el-GR" dirty="0" smtClean="0"/>
              <a:t>3</a:t>
            </a:r>
            <a:br>
              <a:rPr lang="el-GR" dirty="0" smtClean="0"/>
            </a:br>
            <a:r>
              <a:rPr lang="el-GR" sz="2700" b="0" dirty="0" smtClean="0"/>
              <a:t>(1 από 3)</a:t>
            </a:r>
            <a:endParaRPr lang="el-GR" sz="2700" b="0" dirty="0"/>
          </a:p>
        </p:txBody>
      </p:sp>
      <p:sp>
        <p:nvSpPr>
          <p:cNvPr id="3" name="Θέση περιεχομένου 2"/>
          <p:cNvSpPr>
            <a:spLocks noGrp="1"/>
          </p:cNvSpPr>
          <p:nvPr>
            <p:ph idx="1"/>
          </p:nvPr>
        </p:nvSpPr>
        <p:spPr>
          <a:xfrm>
            <a:off x="467544" y="980728"/>
            <a:ext cx="8229600" cy="5616624"/>
          </a:xfrm>
        </p:spPr>
        <p:txBody>
          <a:bodyPr>
            <a:normAutofit fontScale="92500" lnSpcReduction="20000"/>
          </a:bodyPr>
          <a:lstStyle/>
          <a:p>
            <a:pPr marL="0" indent="0" algn="ctr">
              <a:buNone/>
            </a:pPr>
            <a:r>
              <a:rPr lang="el-GR" b="1" dirty="0"/>
              <a:t>Παιχνίδι άσκησης</a:t>
            </a:r>
          </a:p>
          <a:p>
            <a:pPr marL="0" indent="0">
              <a:buNone/>
            </a:pPr>
            <a:r>
              <a:rPr lang="el-GR" dirty="0"/>
              <a:t>Την ώρα του ελεύθερου παιχνιδιού, όπου τα παιδιά παίζουν σε όποια γωνιά της τάξης θέλουν, η παιδαγωγός βάζει ένα cd με παιδικά τραγούδια για να ακούνε την ώρα που παίζουν. </a:t>
            </a:r>
            <a:endParaRPr lang="en-US" dirty="0" smtClean="0"/>
          </a:p>
          <a:p>
            <a:pPr marL="0" indent="0">
              <a:buNone/>
            </a:pPr>
            <a:r>
              <a:rPr lang="el-GR" dirty="0" smtClean="0"/>
              <a:t>Τα </a:t>
            </a:r>
            <a:r>
              <a:rPr lang="el-GR" dirty="0"/>
              <a:t>περισσότερα σηκώθηκαν από και άρχισαν να χορεύουν, είτε μόνα τους, είτε σε ζευγάρια. </a:t>
            </a:r>
            <a:endParaRPr lang="en-US" dirty="0" smtClean="0"/>
          </a:p>
          <a:p>
            <a:pPr marL="0" indent="0">
              <a:buNone/>
            </a:pPr>
            <a:r>
              <a:rPr lang="el-GR" dirty="0" smtClean="0"/>
              <a:t>Ελάχιστα </a:t>
            </a:r>
            <a:r>
              <a:rPr lang="el-GR" dirty="0"/>
              <a:t>ήταν τα παιδιά που προτίμησαν να πάνε να παίξουν σε κάποια άλλη γωνιά της τάξης ακούγοντας την μουσική. </a:t>
            </a:r>
            <a:endParaRPr lang="en-US" dirty="0" smtClean="0"/>
          </a:p>
          <a:p>
            <a:pPr marL="0" indent="0">
              <a:buNone/>
            </a:pPr>
            <a:r>
              <a:rPr lang="el-GR" dirty="0" smtClean="0"/>
              <a:t>Τα </a:t>
            </a:r>
            <a:r>
              <a:rPr lang="el-GR" dirty="0"/>
              <a:t>υπόλοιπα χόρευαν, το καθένα με τον δικό του τρόπο, χωρίς να τους υποδεικνύουν οι παιδαγωγοί το πώς να το κάνουν. </a:t>
            </a:r>
            <a:endParaRPr lang="en-US" dirty="0" smtClean="0"/>
          </a:p>
          <a:p>
            <a:pPr marL="0" indent="0">
              <a:buNone/>
            </a:pPr>
            <a:r>
              <a:rPr lang="el-GR" dirty="0" smtClean="0"/>
              <a:t>Μερικά </a:t>
            </a:r>
            <a:r>
              <a:rPr lang="el-GR" dirty="0"/>
              <a:t>από αυτά, αντέγραψαν τις κινήσεις του διπλανού τους, ενώ άλλα πιο ανεξάρτητα, χόρευαν τον δικό τους χορό, χωρίς να τα ενδιαφέρει αν είναι σωστός και αν συμβαδίζει με των υπόλοιπων παιδιών. </a:t>
            </a:r>
            <a:endParaRPr lang="en-US" dirty="0" smtClean="0"/>
          </a:p>
          <a:p>
            <a:pPr marL="0" indent="0">
              <a:buNone/>
            </a:pPr>
            <a:r>
              <a:rPr lang="el-GR" dirty="0" smtClean="0"/>
              <a:t>Τα </a:t>
            </a:r>
            <a:r>
              <a:rPr lang="el-GR" dirty="0"/>
              <a:t>παιδιά συνεχίζουν να χορεύουν μέχρι που η παιδαγωγός σταμάτησε τη μουσική και τους ζήτησε να καθίσουν όλα στις καρέκλες γιατί ήταν η ώρα του μεσημεριανού φαγητού.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4087304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a:t>
            </a:r>
            <a:r>
              <a:rPr lang="el-GR" dirty="0" smtClean="0"/>
              <a:t>3</a:t>
            </a:r>
            <a:br>
              <a:rPr lang="el-GR" dirty="0" smtClean="0"/>
            </a:br>
            <a:r>
              <a:rPr lang="el-GR" sz="2700" b="0" dirty="0" smtClean="0"/>
              <a:t>(2 από 3)</a:t>
            </a:r>
            <a:endParaRPr lang="el-GR" sz="2700" b="0" dirty="0"/>
          </a:p>
        </p:txBody>
      </p:sp>
      <p:sp>
        <p:nvSpPr>
          <p:cNvPr id="3" name="Θέση περιεχομένου 2"/>
          <p:cNvSpPr>
            <a:spLocks noGrp="1"/>
          </p:cNvSpPr>
          <p:nvPr>
            <p:ph idx="1"/>
          </p:nvPr>
        </p:nvSpPr>
        <p:spPr>
          <a:xfrm>
            <a:off x="457200" y="1628800"/>
            <a:ext cx="8229600" cy="4608512"/>
          </a:xfrm>
        </p:spPr>
        <p:txBody>
          <a:bodyPr/>
          <a:lstStyle/>
          <a:p>
            <a:r>
              <a:rPr lang="el-GR" b="1" dirty="0"/>
              <a:t>Τομέας κινητικός:</a:t>
            </a:r>
            <a:r>
              <a:rPr lang="el-GR" dirty="0"/>
              <a:t> τα παιδιά άσκησαν τη λεπτή και αδρή κινητικότητα, </a:t>
            </a:r>
            <a:r>
              <a:rPr lang="el-GR" dirty="0" smtClean="0"/>
              <a:t>καθώς </a:t>
            </a:r>
            <a:r>
              <a:rPr lang="el-GR" dirty="0"/>
              <a:t>κούνησαν ελεύθερα το σώμα τους αλλά και προσπάθησαν να κάνουν συγκεκριμένες κινήσεις, να μιμηθούν τον διπλανό τους. </a:t>
            </a:r>
          </a:p>
          <a:p>
            <a:r>
              <a:rPr lang="el-GR" dirty="0"/>
              <a:t> </a:t>
            </a:r>
            <a:r>
              <a:rPr lang="el-GR" b="1" dirty="0"/>
              <a:t>Τομέας νοητικός: </a:t>
            </a:r>
            <a:r>
              <a:rPr lang="el-GR" dirty="0"/>
              <a:t>ορισμένα παιδιά χρησιμοποίησαν στον χορό τους την αλλαγή επιπέδων (από χαμηλά- ψηλά και το αντίστροφο). Επίσης ορισμένα από αυτά που γνώριζαν κάποιο τραγούδι, τραγουδούσαν μαζί με το </a:t>
            </a:r>
            <a:r>
              <a:rPr lang="el-GR" dirty="0" err="1"/>
              <a:t>cd</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800522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3</a:t>
            </a:r>
            <a:br>
              <a:rPr lang="el-GR" dirty="0"/>
            </a:br>
            <a:r>
              <a:rPr lang="el-GR" sz="2700" b="0" dirty="0" smtClean="0"/>
              <a:t>(3 </a:t>
            </a:r>
            <a:r>
              <a:rPr lang="el-GR" sz="2700" b="0" dirty="0"/>
              <a:t>από </a:t>
            </a:r>
            <a:r>
              <a:rPr lang="el-GR" sz="2700" b="0" dirty="0" smtClean="0"/>
              <a:t>3)</a:t>
            </a:r>
            <a:endParaRPr lang="el-GR" sz="2700" dirty="0"/>
          </a:p>
        </p:txBody>
      </p:sp>
      <p:sp>
        <p:nvSpPr>
          <p:cNvPr id="3" name="Θέση περιεχομένου 2"/>
          <p:cNvSpPr>
            <a:spLocks noGrp="1"/>
          </p:cNvSpPr>
          <p:nvPr>
            <p:ph idx="1"/>
          </p:nvPr>
        </p:nvSpPr>
        <p:spPr>
          <a:xfrm>
            <a:off x="457200" y="1484784"/>
            <a:ext cx="8229600" cy="4752528"/>
          </a:xfrm>
        </p:spPr>
        <p:txBody>
          <a:bodyPr/>
          <a:lstStyle/>
          <a:p>
            <a:pPr>
              <a:spcBef>
                <a:spcPts val="0"/>
              </a:spcBef>
            </a:pPr>
            <a:r>
              <a:rPr lang="el-GR" b="1" dirty="0" smtClean="0"/>
              <a:t>Τομέας </a:t>
            </a:r>
            <a:r>
              <a:rPr lang="el-GR" b="1" dirty="0"/>
              <a:t>κοινωνικός: </a:t>
            </a:r>
            <a:r>
              <a:rPr lang="el-GR" dirty="0"/>
              <a:t>Τα παιδιά μέσα από το συγκεκριμένο παιχνίδι έχουν τη δυνατότητα κοινωνικοποίησης, καθώς έρχονται σε επαφή σωματική, οπτική αλλά και συναισθηματική με τον συμμαθητή τους. Αρχίζουν να γνωρίζουν και να κατανοούν τις διαφορές ανάμεσα στα δύο φύλα, μέσα από την κίνηση.</a:t>
            </a:r>
          </a:p>
          <a:p>
            <a:r>
              <a:rPr lang="el-GR" b="1" dirty="0" smtClean="0"/>
              <a:t>Τομέας </a:t>
            </a:r>
            <a:r>
              <a:rPr lang="el-GR" b="1" dirty="0"/>
              <a:t>συναισθηματικός: </a:t>
            </a:r>
            <a:r>
              <a:rPr lang="el-GR" dirty="0"/>
              <a:t>Αφού κάθισαν στα καρεκλάκια τους, συνέχισαν να γελάνε, να φωνάζουν και να παίρνουν ο ένας αγκαλιά τον άλλον μέχρι να έρθει το φαγητό. Από αυτό φάνηκε ότι  ευχαριστήθηκαν το παιχνίδι αλλά δεν το ‘χόρτασαν’.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3577643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a:t>
            </a:r>
            <a:r>
              <a:rPr lang="el-GR" dirty="0" smtClean="0"/>
              <a:t>4</a:t>
            </a:r>
            <a:br>
              <a:rPr lang="el-GR" dirty="0" smtClean="0"/>
            </a:br>
            <a:r>
              <a:rPr lang="el-GR" sz="2700" b="0" dirty="0" smtClean="0"/>
              <a:t>(1 από 3)</a:t>
            </a:r>
            <a:endParaRPr lang="el-GR" sz="2700" b="0" dirty="0"/>
          </a:p>
        </p:txBody>
      </p:sp>
      <p:sp>
        <p:nvSpPr>
          <p:cNvPr id="3" name="Θέση περιεχομένου 2"/>
          <p:cNvSpPr>
            <a:spLocks noGrp="1"/>
          </p:cNvSpPr>
          <p:nvPr>
            <p:ph idx="1"/>
          </p:nvPr>
        </p:nvSpPr>
        <p:spPr/>
        <p:txBody>
          <a:bodyPr/>
          <a:lstStyle/>
          <a:p>
            <a:pPr algn="ctr">
              <a:buNone/>
            </a:pPr>
            <a:r>
              <a:rPr lang="el-GR" b="1" dirty="0"/>
              <a:t>Παιχνίδι κατασκευής</a:t>
            </a:r>
          </a:p>
          <a:p>
            <a:pPr marL="0" indent="0">
              <a:buNone/>
            </a:pPr>
            <a:r>
              <a:rPr lang="el-GR" dirty="0"/>
              <a:t>Σε ένα από τα τραπεζάκια, που κάθονται τρία από τα παιδιά του τμήματος, η παιδαγωγός αδειάζει το καλάθι με τα </a:t>
            </a:r>
            <a:r>
              <a:rPr lang="el-GR" dirty="0" err="1"/>
              <a:t>ενσφηνώματα</a:t>
            </a:r>
            <a:r>
              <a:rPr lang="el-GR" dirty="0"/>
              <a:t>. </a:t>
            </a:r>
            <a:endParaRPr lang="en-US" dirty="0" smtClean="0"/>
          </a:p>
          <a:p>
            <a:pPr marL="0" indent="0">
              <a:buNone/>
            </a:pPr>
            <a:r>
              <a:rPr lang="el-GR" dirty="0" smtClean="0"/>
              <a:t>Το </a:t>
            </a:r>
            <a:r>
              <a:rPr lang="el-GR" dirty="0"/>
              <a:t>ένα από τα παιδιά ξεκινάει αμέσως να τα βάζει το ένα πάνω στο άλλο χτίζοντας έναν τοίχο. </a:t>
            </a:r>
            <a:endParaRPr lang="en-US" dirty="0" smtClean="0"/>
          </a:p>
          <a:p>
            <a:pPr marL="0" indent="0">
              <a:buNone/>
            </a:pPr>
            <a:r>
              <a:rPr lang="el-GR" dirty="0" smtClean="0"/>
              <a:t>Τα </a:t>
            </a:r>
            <a:r>
              <a:rPr lang="el-GR" dirty="0"/>
              <a:t>άλλα δύο παιδιά του δίνουνε τουβλάκια για να το βοηθήσουν. </a:t>
            </a:r>
            <a:endParaRPr lang="en-US" dirty="0" smtClean="0"/>
          </a:p>
          <a:p>
            <a:pPr marL="0" indent="0">
              <a:buNone/>
            </a:pPr>
            <a:r>
              <a:rPr lang="el-GR" dirty="0" smtClean="0"/>
              <a:t>Στη </a:t>
            </a:r>
            <a:r>
              <a:rPr lang="el-GR" dirty="0"/>
              <a:t>συνέχεια αρχίζουν να ενώνουν κι αυτά τα τουβλάκια πάνω στον ίδιο τοίχο για να φτιάξουν ένα πύργο. Συνέχισαν το παιχνίδι μέχρι που τελείωσαν τα </a:t>
            </a:r>
            <a:r>
              <a:rPr lang="el-GR" dirty="0" err="1" smtClean="0"/>
              <a:t>ενσφηνώματα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2361691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4</a:t>
            </a:r>
            <a:br>
              <a:rPr lang="el-GR" dirty="0"/>
            </a:br>
            <a:r>
              <a:rPr lang="el-GR" sz="2700" b="0" dirty="0" smtClean="0"/>
              <a:t>(2 </a:t>
            </a:r>
            <a:r>
              <a:rPr lang="el-GR" sz="2700" b="0" dirty="0"/>
              <a:t>από </a:t>
            </a:r>
            <a:r>
              <a:rPr lang="el-GR" sz="2700" b="0" dirty="0" smtClean="0"/>
              <a:t>3)</a:t>
            </a:r>
            <a:endParaRPr lang="el-GR" sz="2700" dirty="0"/>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b="1" dirty="0"/>
              <a:t>Παιχνίδι κατασκευής</a:t>
            </a:r>
          </a:p>
          <a:p>
            <a:r>
              <a:rPr lang="el-GR" b="1" dirty="0"/>
              <a:t>Τομέας κινητικός: </a:t>
            </a:r>
            <a:r>
              <a:rPr lang="el-GR" dirty="0"/>
              <a:t>Τα παιδιά άσκησαν την λεπτή κινητικότητα καθώς έπρεπε να συγχρονίσουν σωστά  τις κινήσεις των χεριών τους έτσι ώστε να ενώσουν το ένα τουβλάκι με το άλλο. </a:t>
            </a:r>
          </a:p>
          <a:p>
            <a:r>
              <a:rPr lang="el-GR" b="1" dirty="0"/>
              <a:t>Τομέας νοητικός: </a:t>
            </a:r>
            <a:r>
              <a:rPr lang="el-GR" dirty="0"/>
              <a:t>Ένωσαν τα σωστά σχήματα (τετράγωνα, ορθογώνια), έτσι ώστε να χτίσουν μία σταθερή κατασκευή.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096944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περιγραφής παιχνιδιού 4</a:t>
            </a:r>
            <a:br>
              <a:rPr lang="el-GR" dirty="0"/>
            </a:br>
            <a:r>
              <a:rPr lang="el-GR" sz="2700" b="0" dirty="0" smtClean="0"/>
              <a:t>(3 </a:t>
            </a:r>
            <a:r>
              <a:rPr lang="el-GR" sz="2700" b="0" dirty="0"/>
              <a:t>από </a:t>
            </a:r>
            <a:r>
              <a:rPr lang="el-GR" sz="2700" b="0" dirty="0" smtClean="0"/>
              <a:t>3)</a:t>
            </a:r>
            <a:endParaRPr lang="el-GR" sz="2700" dirty="0"/>
          </a:p>
        </p:txBody>
      </p:sp>
      <p:sp>
        <p:nvSpPr>
          <p:cNvPr id="3" name="Θέση περιεχομένου 2"/>
          <p:cNvSpPr>
            <a:spLocks noGrp="1"/>
          </p:cNvSpPr>
          <p:nvPr>
            <p:ph idx="1"/>
          </p:nvPr>
        </p:nvSpPr>
        <p:spPr/>
        <p:txBody>
          <a:bodyPr/>
          <a:lstStyle/>
          <a:p>
            <a:pPr marL="0" indent="0" algn="ctr">
              <a:buNone/>
            </a:pPr>
            <a:r>
              <a:rPr lang="el-GR" b="1" dirty="0"/>
              <a:t>Παιχνίδι κατασκευής</a:t>
            </a:r>
          </a:p>
          <a:p>
            <a:r>
              <a:rPr lang="el-GR" b="1" dirty="0" smtClean="0"/>
              <a:t>Τομέας </a:t>
            </a:r>
            <a:r>
              <a:rPr lang="el-GR" b="1" dirty="0"/>
              <a:t>κοινωνικός: </a:t>
            </a:r>
            <a:r>
              <a:rPr lang="el-GR" dirty="0"/>
              <a:t>Τα παιδιά μέσα από αυτό το παιχνίδι μαθαίνουν να κοινωνικοποιούνται και να συνεργάζονται αφού το αποτέλεσμα είναι μετά από ομαδική δουλειά. Επίσης μαθαίνουν να σέβονται τον διπλανό τους αφού περιμένουν τη σειρά τους για να βάλουν το τουβλάκι πάνω στο πύργο. </a:t>
            </a:r>
          </a:p>
          <a:p>
            <a:r>
              <a:rPr lang="el-GR" b="1" dirty="0"/>
              <a:t>Τομέας συναισθηματικός: </a:t>
            </a:r>
            <a:r>
              <a:rPr lang="el-GR" dirty="0"/>
              <a:t>Τα παιδιά φάνηκε πως ευχαριστήθηκαν το παιχνίδι και το αποτέλεσμα που είχε η κατασκευή τους διότι, ενώ τελείωσαν το παιχνίδι τους, πιάστηκαν σε έναν κύκλο και χόρεψαν γύρο από τον πύργο που μόλις είχαν ολοκληρώσει.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32316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Παιδικοί Σταθμοί- </a:t>
            </a:r>
            <a:r>
              <a:rPr lang="el-GR" sz="4000" dirty="0" smtClean="0"/>
              <a:t>Συνεργασία</a:t>
            </a:r>
            <a:br>
              <a:rPr lang="el-GR" sz="4000" dirty="0" smtClean="0"/>
            </a:br>
            <a:r>
              <a:rPr lang="el-GR" sz="2700" b="0" dirty="0" smtClean="0"/>
              <a:t>(1 από 3)</a:t>
            </a:r>
            <a:endParaRPr lang="el-GR" sz="2700" b="0" dirty="0"/>
          </a:p>
        </p:txBody>
      </p:sp>
      <p:sp>
        <p:nvSpPr>
          <p:cNvPr id="3" name="Θέση περιεχομένου 2"/>
          <p:cNvSpPr>
            <a:spLocks noGrp="1"/>
          </p:cNvSpPr>
          <p:nvPr>
            <p:ph idx="1"/>
          </p:nvPr>
        </p:nvSpPr>
        <p:spPr/>
        <p:txBody>
          <a:bodyPr/>
          <a:lstStyle/>
          <a:p>
            <a:pPr marL="0" indent="0" algn="ctr">
              <a:buNone/>
            </a:pPr>
            <a:r>
              <a:rPr lang="el-GR" dirty="0"/>
              <a:t>Τα πλαίσια συνεργασίας είναι με τους Παιδικούς Σταθμούς του </a:t>
            </a:r>
            <a:r>
              <a:rPr lang="el-GR" b="1" dirty="0"/>
              <a:t>Δήμου </a:t>
            </a:r>
            <a:r>
              <a:rPr lang="el-GR" b="1" dirty="0" smtClean="0"/>
              <a:t>Πεύκης-Λυκόβρυσης</a:t>
            </a:r>
            <a:endParaRPr lang="el-GR" dirty="0"/>
          </a:p>
          <a:p>
            <a:pPr marL="0" indent="0">
              <a:buNone/>
            </a:pPr>
            <a:r>
              <a:rPr lang="el-GR" dirty="0"/>
              <a:t>Παιδικός Σταθμός Λυκόβρυσης</a:t>
            </a:r>
          </a:p>
          <a:p>
            <a:pPr marL="0" indent="0">
              <a:buNone/>
            </a:pPr>
            <a:r>
              <a:rPr lang="el-GR" dirty="0"/>
              <a:t>Νικολάου Πλαστήρα &amp; Λευκωσίας</a:t>
            </a:r>
          </a:p>
          <a:p>
            <a:pPr marL="0" indent="0">
              <a:buNone/>
            </a:pPr>
            <a:r>
              <a:rPr lang="el-GR" dirty="0"/>
              <a:t>210 2815881 (</a:t>
            </a:r>
            <a:r>
              <a:rPr lang="el-GR" dirty="0" err="1"/>
              <a:t>Τηλ</a:t>
            </a:r>
            <a:r>
              <a:rPr lang="el-GR" dirty="0"/>
              <a:t>), </a:t>
            </a:r>
          </a:p>
          <a:p>
            <a:pPr marL="0" indent="0">
              <a:buNone/>
            </a:pPr>
            <a:r>
              <a:rPr lang="el-GR" dirty="0"/>
              <a:t>210 2815544 (Φαξ)</a:t>
            </a:r>
          </a:p>
          <a:p>
            <a:pPr marL="0" indent="0">
              <a:buNone/>
            </a:pPr>
            <a:r>
              <a:rPr lang="el-GR" dirty="0" smtClean="0"/>
              <a:t>Υπεύθυνη: κα </a:t>
            </a:r>
            <a:r>
              <a:rPr lang="el-GR" dirty="0"/>
              <a:t>Μαίρη Νικολάου</a:t>
            </a:r>
          </a:p>
          <a:p>
            <a:endParaRPr lang="el-GR" dirty="0"/>
          </a:p>
        </p:txBody>
      </p:sp>
      <p:pic>
        <p:nvPicPr>
          <p:cNvPr id="6" name="Picture 2">
            <a:hlinkClick r:id="rId2"/>
          </p:cNvPr>
          <p:cNvPicPr>
            <a:picLocks noChangeAspect="1" noChangeArrowheads="1"/>
          </p:cNvPicPr>
          <p:nvPr/>
        </p:nvPicPr>
        <p:blipFill>
          <a:blip r:embed="rId3" cstate="print"/>
          <a:srcRect/>
          <a:stretch>
            <a:fillRect/>
          </a:stretch>
        </p:blipFill>
        <p:spPr bwMode="auto">
          <a:xfrm>
            <a:off x="5508104" y="2276872"/>
            <a:ext cx="3113728" cy="266691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834449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αξιολόγηση του </a:t>
            </a:r>
            <a:r>
              <a:rPr lang="el-GR" sz="4400" dirty="0" smtClean="0"/>
              <a:t>εργαστηρίου </a:t>
            </a:r>
            <a:br>
              <a:rPr lang="el-GR" sz="4400" dirty="0" smtClean="0"/>
            </a:br>
            <a:r>
              <a:rPr lang="el-GR" sz="2700" b="0" dirty="0" smtClean="0"/>
              <a:t>(1 από 2)</a:t>
            </a:r>
            <a:endParaRPr lang="el-GR" sz="2700" b="0" dirty="0"/>
          </a:p>
        </p:txBody>
      </p:sp>
      <p:sp>
        <p:nvSpPr>
          <p:cNvPr id="3" name="Θέση περιεχομένου 2"/>
          <p:cNvSpPr>
            <a:spLocks noGrp="1"/>
          </p:cNvSpPr>
          <p:nvPr>
            <p:ph idx="1"/>
          </p:nvPr>
        </p:nvSpPr>
        <p:spPr/>
        <p:txBody>
          <a:bodyPr/>
          <a:lstStyle/>
          <a:p>
            <a:pPr marL="0" indent="0">
              <a:buNone/>
            </a:pPr>
            <a:r>
              <a:rPr lang="el-GR" dirty="0"/>
              <a:t>Το τελικό παραδοτέο της εργασίας σας θα έχει τα εξής μέρη:</a:t>
            </a:r>
          </a:p>
          <a:p>
            <a:pPr marL="457200" indent="-457200">
              <a:buFont typeface="+mj-lt"/>
              <a:buAutoNum type="alphaUcPeriod"/>
            </a:pPr>
            <a:r>
              <a:rPr lang="el-GR" b="1" dirty="0"/>
              <a:t>τέσσερα παιχνίδια </a:t>
            </a:r>
            <a:r>
              <a:rPr lang="el-GR" dirty="0"/>
              <a:t>(ένα από κάθε είδος) που θα έχετε καταγράψει και αναλύσει (ως προς τους 4 τομείς), κατά τη διάρκεια της παρουσίας σας στους Π.Σ.</a:t>
            </a:r>
          </a:p>
          <a:p>
            <a:pPr marL="457200" indent="-457200">
              <a:buFont typeface="+mj-lt"/>
              <a:buAutoNum type="alphaUcPeriod"/>
            </a:pPr>
            <a:r>
              <a:rPr lang="el-GR" b="1" dirty="0" smtClean="0"/>
              <a:t>δύο </a:t>
            </a:r>
            <a:r>
              <a:rPr lang="el-GR" b="1" dirty="0"/>
              <a:t>παιχνίδια στα οποία θα έχετε συμμετάσχει, </a:t>
            </a:r>
            <a:r>
              <a:rPr lang="el-GR" dirty="0"/>
              <a:t>είτε προτείνοντάς τα οι ίδιοι/ες, είτε συμμετέχοντας στα παιχνίδια των παιδιών (εφόσον συμφωνούν κι εκείνα). Αυτά μπορεί να είναι ομαδικά ή με ένα μόνο παιδί, φροντίζοντας πάντα να προτείνονται παιχνίδια που ανταποκρίνονται στην ηλικία και στις ανάγκες των συγκεκριμένων παιδιών.</a:t>
            </a:r>
          </a:p>
          <a:p>
            <a:pPr marL="0" indent="0">
              <a:buNone/>
            </a:pPr>
            <a:r>
              <a:rPr lang="el-GR" b="1" dirty="0"/>
              <a:t>*</a:t>
            </a:r>
            <a:r>
              <a:rPr lang="el-GR" dirty="0"/>
              <a:t>Τα παιχνίδια αυτά θα πρέπει να είναι διαφορετικού είδους και να τα αναλύσετε ως προς τους 4 τομείς.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1851539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αξιολόγηση του εργαστηρίου </a:t>
            </a:r>
            <a:br>
              <a:rPr lang="el-GR" sz="4400" dirty="0"/>
            </a:br>
            <a:r>
              <a:rPr lang="el-GR" sz="2700" b="0" dirty="0" smtClean="0"/>
              <a:t>(2 </a:t>
            </a:r>
            <a:r>
              <a:rPr lang="el-GR" sz="2700" b="0" dirty="0"/>
              <a:t>από </a:t>
            </a:r>
            <a:r>
              <a:rPr lang="el-GR" sz="2700" b="0" dirty="0" smtClean="0"/>
              <a:t>2)</a:t>
            </a:r>
            <a:endParaRPr lang="el-GR" sz="2700" dirty="0"/>
          </a:p>
        </p:txBody>
      </p:sp>
      <p:sp>
        <p:nvSpPr>
          <p:cNvPr id="3" name="Θέση περιεχομένου 2"/>
          <p:cNvSpPr>
            <a:spLocks noGrp="1"/>
          </p:cNvSpPr>
          <p:nvPr>
            <p:ph idx="1"/>
          </p:nvPr>
        </p:nvSpPr>
        <p:spPr/>
        <p:txBody>
          <a:bodyPr/>
          <a:lstStyle/>
          <a:p>
            <a:pPr marL="0" indent="0">
              <a:buNone/>
            </a:pPr>
            <a:r>
              <a:rPr lang="el-GR" dirty="0"/>
              <a:t>Το τελικό παραδοτέο της εργασίας σας θα έχει τα εξής μέρη:</a:t>
            </a:r>
          </a:p>
          <a:p>
            <a:pPr marL="457200" indent="-457200">
              <a:buFont typeface="+mj-lt"/>
              <a:buAutoNum type="alphaUcPeriod" startAt="3"/>
            </a:pPr>
            <a:r>
              <a:rPr lang="el-GR" b="1" dirty="0" smtClean="0"/>
              <a:t>Λίγα </a:t>
            </a:r>
            <a:r>
              <a:rPr lang="el-GR" b="1" dirty="0"/>
              <a:t>λόγια για την προσωπική σας εμπειρία </a:t>
            </a:r>
            <a:r>
              <a:rPr lang="el-GR" dirty="0"/>
              <a:t>στο χώρο του Π.Σ.</a:t>
            </a:r>
          </a:p>
          <a:p>
            <a:pPr marL="0" indent="0">
              <a:buNone/>
            </a:pPr>
            <a:r>
              <a:rPr lang="el-GR" dirty="0"/>
              <a:t>*Σε αυτό το σημείο θα γράψετε τι έχετε μάθει ή τι θα θέλατε να μάθετε.</a:t>
            </a:r>
          </a:p>
          <a:p>
            <a:r>
              <a:rPr lang="el-GR" dirty="0"/>
              <a:t>Παράρτημα 1: Οι καθημερινές </a:t>
            </a:r>
            <a:r>
              <a:rPr lang="el-GR" dirty="0" smtClean="0"/>
              <a:t>καταγραφές,</a:t>
            </a:r>
            <a:endParaRPr lang="el-GR" dirty="0"/>
          </a:p>
          <a:p>
            <a:r>
              <a:rPr lang="el-GR" dirty="0"/>
              <a:t>Παράρτημα 2: Το </a:t>
            </a:r>
            <a:r>
              <a:rPr lang="el-GR" dirty="0" err="1"/>
              <a:t>παρουσιολόγιό</a:t>
            </a:r>
            <a:r>
              <a:rPr lang="el-GR" dirty="0"/>
              <a:t> </a:t>
            </a:r>
            <a:r>
              <a:rPr lang="el-GR" dirty="0" smtClean="0"/>
              <a:t>σας.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905050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a:t>
            </a:r>
            <a:r>
              <a:rPr lang="el-GR" dirty="0" smtClean="0"/>
              <a:t>εργασιών </a:t>
            </a:r>
            <a:r>
              <a:rPr lang="el-GR" sz="2400" b="0" dirty="0" smtClean="0"/>
              <a:t>(1 από 2)</a:t>
            </a:r>
            <a:endParaRPr lang="el-GR" sz="24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Οι εργασίες θα πρέπει να είναι σύντομες και περιεκτικές</a:t>
            </a:r>
          </a:p>
          <a:p>
            <a:r>
              <a:rPr lang="el-GR" dirty="0"/>
              <a:t>Τα παιχνίδια παρουσιασμένα με σαφήνεια, χωρίς περιττές περιγραφές. </a:t>
            </a:r>
          </a:p>
          <a:p>
            <a:r>
              <a:rPr lang="el-GR" dirty="0"/>
              <a:t>Τα παιδιά θα αναφέρονται με το αρχικό του ονόματος τους και την ακριβή ηλικία σε παρένθεση, πχ. η Α(3;6).</a:t>
            </a:r>
          </a:p>
          <a:p>
            <a:r>
              <a:rPr lang="el-GR" dirty="0"/>
              <a:t>Στο εξώφυλλο των εργασιών θα πρέπει να περιλαμβάνονται: το ονοματεπώνυμο του σπουδαστή/</a:t>
            </a:r>
            <a:r>
              <a:rPr lang="el-GR" dirty="0" err="1"/>
              <a:t>στρια</a:t>
            </a:r>
            <a:r>
              <a:rPr lang="el-GR" dirty="0"/>
              <a:t>, ο τίτλος τους εργαστηρίου, το εξάμηνο και η ονομασία του Π.Σ.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3172066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Παρουσίαση εργασιών </a:t>
            </a:r>
            <a:r>
              <a:rPr lang="el-GR" sz="2400" b="0" dirty="0" smtClean="0"/>
              <a:t>(2 </a:t>
            </a:r>
            <a:r>
              <a:rPr lang="el-GR" sz="2400" b="0" dirty="0"/>
              <a:t>από </a:t>
            </a:r>
            <a:r>
              <a:rPr lang="el-GR" sz="2400" b="0" dirty="0" smtClean="0"/>
              <a:t>2)</a:t>
            </a:r>
            <a:endParaRPr lang="el-GR" sz="2800" dirty="0"/>
          </a:p>
        </p:txBody>
      </p:sp>
      <p:sp>
        <p:nvSpPr>
          <p:cNvPr id="3" name="Θέση περιεχομένου 2"/>
          <p:cNvSpPr>
            <a:spLocks noGrp="1"/>
          </p:cNvSpPr>
          <p:nvPr>
            <p:ph idx="1"/>
          </p:nvPr>
        </p:nvSpPr>
        <p:spPr>
          <a:xfrm>
            <a:off x="457200" y="1628800"/>
            <a:ext cx="8229600" cy="4608512"/>
          </a:xfrm>
        </p:spPr>
        <p:txBody>
          <a:bodyPr/>
          <a:lstStyle/>
          <a:p>
            <a:r>
              <a:rPr lang="el-GR" dirty="0"/>
              <a:t>Οι εργασίες πρέπει να είναι απλά παρουσιασμένες, δεν χρειάζονται κολάζ και περίτεχνες </a:t>
            </a:r>
            <a:r>
              <a:rPr lang="el-GR" dirty="0" smtClean="0"/>
              <a:t>διακοσμήσεις. </a:t>
            </a:r>
            <a:endParaRPr lang="el-GR" dirty="0"/>
          </a:p>
          <a:p>
            <a:r>
              <a:rPr lang="el-GR" dirty="0"/>
              <a:t>Μπορούν να έχουν φωτογραφίες των παιχνιδιών (δεν είναι υποχρεωτικό</a:t>
            </a:r>
            <a:r>
              <a:rPr lang="el-GR" dirty="0" smtClean="0"/>
              <a:t>). </a:t>
            </a:r>
            <a:endParaRPr lang="el-GR" dirty="0"/>
          </a:p>
          <a:p>
            <a:r>
              <a:rPr lang="el-GR" dirty="0"/>
              <a:t>Απαγορεύεται η χρήση πλαστικών διαχωριστικών για την κάθε σελίδα, γιατί αυτό δυσκολεύει αφάνταστα τη διόρθωση.</a:t>
            </a:r>
          </a:p>
          <a:p>
            <a:r>
              <a:rPr lang="el-GR" dirty="0"/>
              <a:t>Είναι προτιμότερο οι εργασίες να είναι δακτυλογραφημένες στον </a:t>
            </a:r>
            <a:r>
              <a:rPr lang="el-GR" dirty="0" smtClean="0"/>
              <a:t>Η/Υ.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456266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Απορίες;</a:t>
            </a:r>
          </a:p>
        </p:txBody>
      </p:sp>
      <p:sp>
        <p:nvSpPr>
          <p:cNvPr id="3" name="Θέση περιεχομένου 2"/>
          <p:cNvSpPr>
            <a:spLocks noGrp="1"/>
          </p:cNvSpPr>
          <p:nvPr>
            <p:ph idx="1"/>
          </p:nvPr>
        </p:nvSpPr>
        <p:spPr>
          <a:xfrm>
            <a:off x="499861" y="1700808"/>
            <a:ext cx="8229600" cy="720080"/>
          </a:xfrm>
        </p:spPr>
        <p:txBody>
          <a:bodyPr/>
          <a:lstStyle/>
          <a:p>
            <a:pPr marL="0" indent="0" algn="ctr">
              <a:buNone/>
            </a:pPr>
            <a:r>
              <a:rPr lang="el-GR" dirty="0"/>
              <a:t>Υπάρχουν απορίες ή κάτι που θα θέλατε να συζητήσουμε;</a:t>
            </a:r>
          </a:p>
          <a:p>
            <a:endParaRPr lang="el-GR"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5" y="2542577"/>
            <a:ext cx="2353505" cy="3212976"/>
          </a:xfrm>
          <a:prstGeom prst="rect">
            <a:avLst/>
          </a:prstGeom>
        </p:spPr>
      </p:pic>
      <p:sp>
        <p:nvSpPr>
          <p:cNvPr id="7" name="Rectangle 10"/>
          <p:cNvSpPr/>
          <p:nvPr/>
        </p:nvSpPr>
        <p:spPr>
          <a:xfrm>
            <a:off x="3059832" y="5517232"/>
            <a:ext cx="3109659"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thinkingboy outline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err="1" smtClean="0">
                <a:solidFill>
                  <a:prstClr val="black">
                    <a:lumMod val="75000"/>
                    <a:lumOff val="25000"/>
                  </a:prstClr>
                </a:solidFill>
                <a:latin typeface="Calibri"/>
                <a:hlinkClick r:id="rId4"/>
              </a:rPr>
              <a:t>ryanlerch</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1848239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Επιλογές </a:t>
            </a:r>
            <a:r>
              <a:rPr lang="el-GR" dirty="0" smtClean="0"/>
              <a:t>συγγραμμάτων</a:t>
            </a:r>
            <a:endParaRPr lang="el-GR" dirty="0"/>
          </a:p>
        </p:txBody>
      </p:sp>
      <p:sp>
        <p:nvSpPr>
          <p:cNvPr id="3" name="Θέση περιεχομένου 2"/>
          <p:cNvSpPr>
            <a:spLocks noGrp="1"/>
          </p:cNvSpPr>
          <p:nvPr>
            <p:ph idx="1"/>
          </p:nvPr>
        </p:nvSpPr>
        <p:spPr>
          <a:xfrm>
            <a:off x="2246545" y="1268760"/>
            <a:ext cx="6474298" cy="1789107"/>
          </a:xfrm>
        </p:spPr>
        <p:txBody>
          <a:bodyPr>
            <a:normAutofit lnSpcReduction="10000"/>
          </a:bodyPr>
          <a:lstStyle/>
          <a:p>
            <a:r>
              <a:rPr lang="el-GR" dirty="0"/>
              <a:t>Κουτσουβάνου, Ε., Αρβανίτη-Παπαδοπούλου, Τ. (2011). Προγράμματα προσχολικής εκπαίδευσης και διδακτική μεθοδολογία. Αθήνα: ΠΑΠΑΖΗΣΗ (Κωδικός στον </a:t>
            </a:r>
            <a:r>
              <a:rPr lang="el-GR" dirty="0" err="1"/>
              <a:t>εύδοξο</a:t>
            </a:r>
            <a:r>
              <a:rPr lang="el-GR" dirty="0"/>
              <a:t> 12776018)</a:t>
            </a:r>
          </a:p>
          <a:p>
            <a:endParaRPr lang="el-GR" dirty="0"/>
          </a:p>
        </p:txBody>
      </p:sp>
      <p:pic>
        <p:nvPicPr>
          <p:cNvPr id="5" name="Picture 4"/>
          <p:cNvPicPr>
            <a:picLocks noChangeAspect="1" noChangeArrowheads="1"/>
          </p:cNvPicPr>
          <p:nvPr/>
        </p:nvPicPr>
        <p:blipFill>
          <a:blip r:embed="rId2" cstate="print"/>
          <a:srcRect/>
          <a:stretch>
            <a:fillRect/>
          </a:stretch>
        </p:blipFill>
        <p:spPr bwMode="auto">
          <a:xfrm>
            <a:off x="678646" y="1135837"/>
            <a:ext cx="1224136" cy="1728663"/>
          </a:xfrm>
          <a:prstGeom prst="rect">
            <a:avLst/>
          </a:prstGeom>
          <a:noFill/>
        </p:spPr>
      </p:pic>
      <p:sp>
        <p:nvSpPr>
          <p:cNvPr id="6" name="Θέση περιεχομένου 2"/>
          <p:cNvSpPr txBox="1">
            <a:spLocks/>
          </p:cNvSpPr>
          <p:nvPr/>
        </p:nvSpPr>
        <p:spPr>
          <a:xfrm>
            <a:off x="2202158" y="3448975"/>
            <a:ext cx="6563072" cy="129614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a:solidFill>
                  <a:prstClr val="black"/>
                </a:solidFill>
              </a:rPr>
              <a:t>Goehlich, M. (2003). Παιδοκεντρική διάσταση στη μάθηση. Αθήνα: ΔΑΡΔΑΝΟΣ (Κωδικός στον </a:t>
            </a:r>
            <a:r>
              <a:rPr lang="el-GR" dirty="0" err="1">
                <a:solidFill>
                  <a:prstClr val="black"/>
                </a:solidFill>
              </a:rPr>
              <a:t>εύδοξο</a:t>
            </a:r>
            <a:r>
              <a:rPr lang="el-GR" dirty="0">
                <a:solidFill>
                  <a:prstClr val="black"/>
                </a:solidFill>
              </a:rPr>
              <a:t> 31944)</a:t>
            </a:r>
          </a:p>
          <a:p>
            <a:pPr fontAlgn="auto">
              <a:spcAft>
                <a:spcPts val="0"/>
              </a:spcAft>
            </a:pPr>
            <a:endParaRPr lang="el-GR" dirty="0">
              <a:solidFill>
                <a:prstClr val="black"/>
              </a:solidFill>
            </a:endParaRPr>
          </a:p>
        </p:txBody>
      </p:sp>
      <p:pic>
        <p:nvPicPr>
          <p:cNvPr id="7" name="Picture 3"/>
          <p:cNvPicPr>
            <a:picLocks noChangeAspect="1" noChangeArrowheads="1"/>
          </p:cNvPicPr>
          <p:nvPr/>
        </p:nvPicPr>
        <p:blipFill>
          <a:blip r:embed="rId3" cstate="print"/>
          <a:srcRect/>
          <a:stretch>
            <a:fillRect/>
          </a:stretch>
        </p:blipFill>
        <p:spPr bwMode="auto">
          <a:xfrm>
            <a:off x="683569" y="3172383"/>
            <a:ext cx="1152127" cy="1698565"/>
          </a:xfrm>
          <a:prstGeom prst="rect">
            <a:avLst/>
          </a:prstGeom>
          <a:noFill/>
        </p:spPr>
      </p:pic>
      <p:sp>
        <p:nvSpPr>
          <p:cNvPr id="8" name="Θέση περιεχομένου 2"/>
          <p:cNvSpPr txBox="1">
            <a:spLocks/>
          </p:cNvSpPr>
          <p:nvPr/>
        </p:nvSpPr>
        <p:spPr>
          <a:xfrm>
            <a:off x="2202158" y="5191967"/>
            <a:ext cx="5618584" cy="129614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err="1">
                <a:solidFill>
                  <a:prstClr val="black"/>
                </a:solidFill>
              </a:rPr>
              <a:t>Ζακοπούλου</a:t>
            </a:r>
            <a:r>
              <a:rPr lang="el-GR" dirty="0">
                <a:solidFill>
                  <a:prstClr val="black"/>
                </a:solidFill>
              </a:rPr>
              <a:t>, Α. (1995). Παιχνίδια με το χρόνο. Αθήνα: ΕΚΚΡΕΜΕΣ (Κωδικός στον </a:t>
            </a:r>
            <a:r>
              <a:rPr lang="el-GR" dirty="0" err="1">
                <a:solidFill>
                  <a:prstClr val="black"/>
                </a:solidFill>
              </a:rPr>
              <a:t>εύδοξο</a:t>
            </a:r>
            <a:r>
              <a:rPr lang="el-GR" dirty="0">
                <a:solidFill>
                  <a:prstClr val="black"/>
                </a:solidFill>
              </a:rPr>
              <a:t> 43033)</a:t>
            </a:r>
          </a:p>
          <a:p>
            <a:pPr fontAlgn="auto">
              <a:spcAft>
                <a:spcPts val="0"/>
              </a:spcAft>
            </a:pPr>
            <a:endParaRPr lang="el-GR" dirty="0">
              <a:solidFill>
                <a:prstClr val="black"/>
              </a:solidFill>
            </a:endParaRPr>
          </a:p>
        </p:txBody>
      </p:sp>
      <p:pic>
        <p:nvPicPr>
          <p:cNvPr id="9" name="Picture 2"/>
          <p:cNvPicPr>
            <a:picLocks noChangeAspect="1" noChangeArrowheads="1"/>
          </p:cNvPicPr>
          <p:nvPr/>
        </p:nvPicPr>
        <p:blipFill>
          <a:blip r:embed="rId4" cstate="print"/>
          <a:srcRect/>
          <a:stretch>
            <a:fillRect/>
          </a:stretch>
        </p:blipFill>
        <p:spPr bwMode="auto">
          <a:xfrm>
            <a:off x="611560" y="5010347"/>
            <a:ext cx="1224136" cy="1659385"/>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3505793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a:t>
            </a:r>
          </a:p>
        </p:txBody>
      </p:sp>
      <p:sp>
        <p:nvSpPr>
          <p:cNvPr id="3" name="Θέση περιεχομένου 2"/>
          <p:cNvSpPr>
            <a:spLocks noGrp="1"/>
          </p:cNvSpPr>
          <p:nvPr>
            <p:ph idx="1"/>
          </p:nvPr>
        </p:nvSpPr>
        <p:spPr>
          <a:xfrm>
            <a:off x="467544" y="1988840"/>
            <a:ext cx="8229600" cy="2592288"/>
          </a:xfrm>
        </p:spPr>
        <p:txBody>
          <a:bodyPr/>
          <a:lstStyle/>
          <a:p>
            <a:pPr marL="0" indent="0">
              <a:buNone/>
            </a:pPr>
            <a:r>
              <a:rPr lang="el-GR" dirty="0"/>
              <a:t>Ας ξεκινήσουμε λοιπόν με μία άσκηση</a:t>
            </a:r>
            <a:r>
              <a:rPr lang="el-GR" dirty="0" smtClean="0"/>
              <a:t>.</a:t>
            </a:r>
            <a:endParaRPr lang="el-GR" dirty="0"/>
          </a:p>
          <a:p>
            <a:r>
              <a:rPr lang="el-GR" dirty="0"/>
              <a:t>Σε μικρές ομάδες περιγράψτε ένα είδος παιχνιδιού που θα μπορούσατε να είχατε παρατηρήσει και αξιολογήστε το ως προς τους 4 τομείς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3681631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6" name="Subtitle 5"/>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Ευγενία Θεοδότου 2014</a:t>
            </a:r>
            <a:r>
              <a:rPr lang="el-GR" sz="2000" dirty="0" smtClean="0"/>
              <a:t>. </a:t>
            </a:r>
            <a:r>
              <a:rPr lang="el-GR" sz="2000" dirty="0"/>
              <a:t>Ευγενία </a:t>
            </a:r>
            <a:r>
              <a:rPr lang="el-GR" sz="2000" dirty="0" smtClean="0"/>
              <a:t>Θεοδότου. </a:t>
            </a:r>
            <a:r>
              <a:rPr lang="el-GR" sz="2000" dirty="0"/>
              <a:t>«Αρχές Οργάνωσης Παιδαγωγικής Πράξης Ι (E). </a:t>
            </a:r>
            <a:r>
              <a:rPr lang="el-GR" sz="2000" dirty="0" smtClean="0"/>
              <a:t>Ενότητα 1</a:t>
            </a:r>
            <a:r>
              <a:rPr lang="en-US" sz="2000" dirty="0" smtClean="0"/>
              <a:t>:</a:t>
            </a:r>
            <a:r>
              <a:rPr lang="el-GR" sz="2000" dirty="0" smtClean="0"/>
              <a:t> </a:t>
            </a:r>
            <a:r>
              <a:rPr lang="el-GR" sz="2000" dirty="0"/>
              <a:t>Εισαγωγή στο </a:t>
            </a:r>
            <a:r>
              <a:rPr lang="el-GR" sz="2000" dirty="0" smtClean="0"/>
              <a:t>Εργαστήριο».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Παιδικοί Σταθμοί- Συνεργασία </a:t>
            </a:r>
            <a:r>
              <a:rPr lang="el-GR" sz="4000" dirty="0" smtClean="0"/>
              <a:t/>
            </a:r>
            <a:br>
              <a:rPr lang="el-GR" sz="4000" dirty="0" smtClean="0"/>
            </a:br>
            <a:r>
              <a:rPr lang="el-GR" sz="2700" b="0" dirty="0" smtClean="0"/>
              <a:t>(2 </a:t>
            </a:r>
            <a:r>
              <a:rPr lang="el-GR" sz="2700" b="0" dirty="0"/>
              <a:t>από </a:t>
            </a:r>
            <a:r>
              <a:rPr lang="el-GR" sz="2700" b="0" dirty="0" smtClean="0"/>
              <a:t>3)</a:t>
            </a:r>
            <a:endParaRPr lang="el-GR" sz="2700" dirty="0"/>
          </a:p>
        </p:txBody>
      </p:sp>
      <p:sp>
        <p:nvSpPr>
          <p:cNvPr id="3" name="Θέση περιεχομένου 2"/>
          <p:cNvSpPr>
            <a:spLocks noGrp="1"/>
          </p:cNvSpPr>
          <p:nvPr>
            <p:ph idx="1"/>
          </p:nvPr>
        </p:nvSpPr>
        <p:spPr/>
        <p:txBody>
          <a:bodyPr/>
          <a:lstStyle/>
          <a:p>
            <a:pPr marL="0" indent="0" algn="ctr">
              <a:buNone/>
            </a:pPr>
            <a:r>
              <a:rPr lang="el-GR" dirty="0"/>
              <a:t>Τα πλαίσια συνεργασίας είναι με τους Παιδικούς Σταθμούς του </a:t>
            </a:r>
            <a:r>
              <a:rPr lang="el-GR" b="1" dirty="0"/>
              <a:t>Δήμου Πεύκης-Λυκόβρυσης</a:t>
            </a:r>
          </a:p>
          <a:p>
            <a:pPr marL="0" indent="0">
              <a:buNone/>
            </a:pPr>
            <a:r>
              <a:rPr lang="el-GR" dirty="0"/>
              <a:t>Α’ Παιδικός Σταθμός Πεύκης</a:t>
            </a:r>
          </a:p>
          <a:p>
            <a:pPr marL="0" indent="0">
              <a:buNone/>
            </a:pPr>
            <a:r>
              <a:rPr lang="el-GR" dirty="0"/>
              <a:t>Βαλτετσίου &amp; Βάρναλη</a:t>
            </a:r>
          </a:p>
          <a:p>
            <a:pPr marL="0" indent="0">
              <a:buNone/>
            </a:pPr>
            <a:r>
              <a:rPr lang="el-GR" dirty="0"/>
              <a:t>210 8062833 (</a:t>
            </a:r>
            <a:r>
              <a:rPr lang="el-GR" dirty="0" err="1"/>
              <a:t>Τηλ</a:t>
            </a:r>
            <a:r>
              <a:rPr lang="el-GR" dirty="0"/>
              <a:t>), </a:t>
            </a:r>
          </a:p>
          <a:p>
            <a:pPr marL="0" indent="0">
              <a:buNone/>
            </a:pPr>
            <a:r>
              <a:rPr lang="el-GR" dirty="0"/>
              <a:t>210 6141313 (Φαξ)</a:t>
            </a:r>
          </a:p>
          <a:p>
            <a:pPr marL="0" indent="0">
              <a:buNone/>
            </a:pPr>
            <a:r>
              <a:rPr lang="el-GR" dirty="0"/>
              <a:t>Υπεύθυνη: κα Άννα Μάλη</a:t>
            </a:r>
          </a:p>
          <a:p>
            <a:endParaRPr lang="el-GR" dirty="0"/>
          </a:p>
        </p:txBody>
      </p:sp>
      <p:pic>
        <p:nvPicPr>
          <p:cNvPr id="6" name="Picture 2">
            <a:hlinkClick r:id="rId2"/>
          </p:cNvPr>
          <p:cNvPicPr>
            <a:picLocks noChangeAspect="1" noChangeArrowheads="1"/>
          </p:cNvPicPr>
          <p:nvPr/>
        </p:nvPicPr>
        <p:blipFill>
          <a:blip r:embed="rId3" cstate="print"/>
          <a:srcRect/>
          <a:stretch>
            <a:fillRect/>
          </a:stretch>
        </p:blipFill>
        <p:spPr bwMode="auto">
          <a:xfrm>
            <a:off x="4932040" y="2276872"/>
            <a:ext cx="3491880" cy="319601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981642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795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68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821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Παιδικοί Σταθμοί- Συνεργασία </a:t>
            </a:r>
            <a:r>
              <a:rPr lang="el-GR" sz="4000" dirty="0" smtClean="0"/>
              <a:t/>
            </a:r>
            <a:br>
              <a:rPr lang="el-GR" sz="4000" dirty="0" smtClean="0"/>
            </a:br>
            <a:r>
              <a:rPr lang="el-GR" sz="2700" b="0" dirty="0" smtClean="0"/>
              <a:t>(3 </a:t>
            </a:r>
            <a:r>
              <a:rPr lang="el-GR" sz="2700" b="0" dirty="0"/>
              <a:t>από </a:t>
            </a:r>
            <a:r>
              <a:rPr lang="el-GR" sz="2700" b="0" dirty="0" smtClean="0"/>
              <a:t>3)</a:t>
            </a:r>
            <a:endParaRPr lang="el-GR" sz="2700" dirty="0"/>
          </a:p>
        </p:txBody>
      </p:sp>
      <p:sp>
        <p:nvSpPr>
          <p:cNvPr id="3" name="Θέση περιεχομένου 2"/>
          <p:cNvSpPr>
            <a:spLocks noGrp="1"/>
          </p:cNvSpPr>
          <p:nvPr>
            <p:ph idx="1"/>
          </p:nvPr>
        </p:nvSpPr>
        <p:spPr/>
        <p:txBody>
          <a:bodyPr/>
          <a:lstStyle/>
          <a:p>
            <a:pPr marL="0" indent="0" algn="ctr">
              <a:buNone/>
            </a:pPr>
            <a:r>
              <a:rPr lang="el-GR" dirty="0"/>
              <a:t>Τα πλαίσια συνεργασίας είναι με τους Παιδικούς Σταθμούς του </a:t>
            </a:r>
            <a:r>
              <a:rPr lang="el-GR" b="1" dirty="0"/>
              <a:t>Δήμου </a:t>
            </a:r>
            <a:r>
              <a:rPr lang="el-GR" b="1" dirty="0" smtClean="0"/>
              <a:t>Πεύκης-Λυκόβρυσης</a:t>
            </a:r>
            <a:endParaRPr lang="el-GR" b="1" dirty="0"/>
          </a:p>
          <a:p>
            <a:pPr marL="0" indent="0">
              <a:buNone/>
            </a:pPr>
            <a:r>
              <a:rPr lang="el-GR" dirty="0"/>
              <a:t>Β’ Παιδικός Σταθμός Πεύκης</a:t>
            </a:r>
          </a:p>
          <a:p>
            <a:pPr marL="0" indent="0">
              <a:buNone/>
            </a:pPr>
            <a:r>
              <a:rPr lang="el-GR" dirty="0"/>
              <a:t>Εθνικής Αντιστάσεως &amp; </a:t>
            </a:r>
          </a:p>
          <a:p>
            <a:pPr marL="0" indent="0">
              <a:buNone/>
            </a:pPr>
            <a:r>
              <a:rPr lang="el-GR" dirty="0"/>
              <a:t>Γρηγορίου Λαμπράκη</a:t>
            </a:r>
          </a:p>
          <a:p>
            <a:pPr marL="0" indent="0">
              <a:buNone/>
            </a:pPr>
            <a:r>
              <a:rPr lang="el-GR" dirty="0"/>
              <a:t>210 8029484 (</a:t>
            </a:r>
            <a:r>
              <a:rPr lang="el-GR" dirty="0" err="1"/>
              <a:t>Τηλ</a:t>
            </a:r>
            <a:r>
              <a:rPr lang="el-GR" dirty="0"/>
              <a:t>), </a:t>
            </a:r>
          </a:p>
          <a:p>
            <a:pPr marL="0" indent="0">
              <a:buNone/>
            </a:pPr>
            <a:r>
              <a:rPr lang="el-GR" dirty="0"/>
              <a:t>210 8029638 (Φαξ)</a:t>
            </a:r>
          </a:p>
          <a:p>
            <a:pPr marL="0" indent="0">
              <a:buNone/>
            </a:pPr>
            <a:r>
              <a:rPr lang="el-GR" dirty="0"/>
              <a:t>Υπεύθυνη: κα Αγγελική </a:t>
            </a:r>
            <a:r>
              <a:rPr lang="el-GR" dirty="0" err="1"/>
              <a:t>Τοσκίδη</a:t>
            </a:r>
            <a:endParaRPr lang="el-GR" dirty="0"/>
          </a:p>
          <a:p>
            <a:pPr marL="0" indent="0">
              <a:buNone/>
            </a:pPr>
            <a:endParaRPr lang="el-GR" dirty="0"/>
          </a:p>
        </p:txBody>
      </p:sp>
      <p:pic>
        <p:nvPicPr>
          <p:cNvPr id="7" name="Picture 2">
            <a:hlinkClick r:id="rId2"/>
          </p:cNvPr>
          <p:cNvPicPr>
            <a:picLocks noChangeAspect="1" noChangeArrowheads="1"/>
          </p:cNvPicPr>
          <p:nvPr/>
        </p:nvPicPr>
        <p:blipFill>
          <a:blip r:embed="rId3" cstate="print"/>
          <a:srcRect/>
          <a:stretch>
            <a:fillRect/>
          </a:stretch>
        </p:blipFill>
        <p:spPr bwMode="auto">
          <a:xfrm>
            <a:off x="5076056" y="2218704"/>
            <a:ext cx="3496711" cy="2888357"/>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4266596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Κανονισμός &amp; </a:t>
            </a:r>
            <a:r>
              <a:rPr lang="el-GR" dirty="0" smtClean="0"/>
              <a:t>Παρουσία </a:t>
            </a:r>
            <a:r>
              <a:rPr lang="el-GR" sz="2400" b="0" dirty="0" smtClean="0"/>
              <a:t>(1 από 6) </a:t>
            </a:r>
            <a:endParaRPr lang="el-GR" sz="24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Οι ώρες παρακολούθησης είναι 3 ώρες </a:t>
            </a:r>
            <a:r>
              <a:rPr lang="el-GR" dirty="0" smtClean="0"/>
              <a:t>εβδομαδιαίως,</a:t>
            </a:r>
            <a:endParaRPr lang="el-GR" dirty="0"/>
          </a:p>
          <a:p>
            <a:r>
              <a:rPr lang="el-GR" dirty="0"/>
              <a:t>Το ωράριο τηρείται αυστηρά ως προς την προσέλευση και την </a:t>
            </a:r>
            <a:r>
              <a:rPr lang="el-GR" dirty="0" smtClean="0"/>
              <a:t>αποχώρηση,</a:t>
            </a:r>
            <a:endParaRPr lang="el-GR" dirty="0"/>
          </a:p>
          <a:p>
            <a:r>
              <a:rPr lang="el-GR" dirty="0"/>
              <a:t>Δικαιούστε 20’ διάλειμμα το οποίο θα γίνεται σε χώρους που θα σας πουν από τη διεύθυνση του παιδικού σταθμού και θα γίνει σε συνεργασία με την υπεύθυνη </a:t>
            </a:r>
            <a:r>
              <a:rPr lang="el-GR" dirty="0" smtClean="0"/>
              <a:t>παιδαγωγό,</a:t>
            </a:r>
            <a:endParaRPr lang="el-GR" dirty="0"/>
          </a:p>
          <a:p>
            <a:r>
              <a:rPr lang="el-GR" dirty="0"/>
              <a:t>Το διάλειμμα ΔΕΝ δεν μπορεί να αντικατασταθεί με το να φύγετε </a:t>
            </a:r>
            <a:r>
              <a:rPr lang="el-GR" dirty="0" smtClean="0"/>
              <a:t>νωρίτερα,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46333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Κανονισμός &amp; Παρουσία </a:t>
            </a:r>
            <a:r>
              <a:rPr lang="el-GR" sz="2400" b="0" dirty="0" smtClean="0"/>
              <a:t>(2 </a:t>
            </a:r>
            <a:r>
              <a:rPr lang="el-GR" sz="2400" b="0" dirty="0"/>
              <a:t>από </a:t>
            </a:r>
            <a:r>
              <a:rPr lang="el-GR" sz="2400" b="0" dirty="0" smtClean="0"/>
              <a:t>6) </a:t>
            </a:r>
            <a:endParaRPr lang="el-GR" sz="2800" dirty="0"/>
          </a:p>
        </p:txBody>
      </p:sp>
      <p:sp>
        <p:nvSpPr>
          <p:cNvPr id="3" name="Θέση περιεχομένου 2"/>
          <p:cNvSpPr>
            <a:spLocks noGrp="1"/>
          </p:cNvSpPr>
          <p:nvPr>
            <p:ph idx="1"/>
          </p:nvPr>
        </p:nvSpPr>
        <p:spPr>
          <a:xfrm>
            <a:off x="457200" y="1556792"/>
            <a:ext cx="8229600" cy="4680520"/>
          </a:xfrm>
        </p:spPr>
        <p:txBody>
          <a:bodyPr/>
          <a:lstStyle/>
          <a:p>
            <a:r>
              <a:rPr lang="el-GR" dirty="0"/>
              <a:t>Η καταγραφή των δράσεων θα πρέπει να γίνεται λίγο πριν την αναχώρησή σας (δηλαδή τα τελευταία 10-15 λεπτά</a:t>
            </a:r>
            <a:r>
              <a:rPr lang="el-GR" dirty="0" smtClean="0"/>
              <a:t>),</a:t>
            </a:r>
            <a:endParaRPr lang="el-GR" dirty="0"/>
          </a:p>
          <a:p>
            <a:r>
              <a:rPr lang="el-GR" dirty="0"/>
              <a:t>Σε περίπτωση απουσίας σας θα πρέπει να ενημερώνετε τον παιδικό σταθμό και τη </a:t>
            </a:r>
            <a:r>
              <a:rPr lang="el-GR" dirty="0" smtClean="0"/>
              <a:t>διδάσκουσα,</a:t>
            </a:r>
            <a:endParaRPr lang="el-GR" dirty="0"/>
          </a:p>
          <a:p>
            <a:r>
              <a:rPr lang="el-GR" dirty="0"/>
              <a:t>Δεν συνοδεύετε τα παιδιά στο σχολικό </a:t>
            </a:r>
            <a:r>
              <a:rPr lang="el-GR" dirty="0" smtClean="0"/>
              <a:t>λεωφορείο,</a:t>
            </a:r>
            <a:endParaRPr lang="el-GR" dirty="0"/>
          </a:p>
          <a:p>
            <a:r>
              <a:rPr lang="el-GR" dirty="0"/>
              <a:t>Σε περίπτωση εξωτερικής επίσκεψης (πχ θέατρο, εκδρομή) θα είστε στο χώρο τη συμφωνημένη ώρα και ΔΕΝ αποχωρείτε νωρίτερα.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74139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Κανονισμός &amp; Παρουσία </a:t>
            </a:r>
            <a:r>
              <a:rPr lang="el-GR" sz="2400" b="0" dirty="0" smtClean="0"/>
              <a:t>(3 </a:t>
            </a:r>
            <a:r>
              <a:rPr lang="el-GR" sz="2400" b="0" dirty="0"/>
              <a:t>από </a:t>
            </a:r>
            <a:r>
              <a:rPr lang="el-GR" sz="2400" b="0" dirty="0" smtClean="0"/>
              <a:t>6) </a:t>
            </a:r>
            <a:endParaRPr lang="el-GR" sz="2800" dirty="0"/>
          </a:p>
        </p:txBody>
      </p:sp>
      <p:sp>
        <p:nvSpPr>
          <p:cNvPr id="3" name="Θέση περιεχομένου 2"/>
          <p:cNvSpPr>
            <a:spLocks noGrp="1"/>
          </p:cNvSpPr>
          <p:nvPr>
            <p:ph idx="1"/>
          </p:nvPr>
        </p:nvSpPr>
        <p:spPr>
          <a:xfrm>
            <a:off x="395536" y="1412776"/>
            <a:ext cx="8229600" cy="1584176"/>
          </a:xfrm>
        </p:spPr>
        <p:txBody>
          <a:bodyPr/>
          <a:lstStyle/>
          <a:p>
            <a:pPr marL="0" indent="0" algn="ctr">
              <a:buNone/>
            </a:pPr>
            <a:r>
              <a:rPr lang="el-GR" b="1" dirty="0" smtClean="0">
                <a:solidFill>
                  <a:srgbClr val="820000"/>
                </a:solidFill>
              </a:rPr>
              <a:t>Εμφάνιση</a:t>
            </a:r>
          </a:p>
          <a:p>
            <a:r>
              <a:rPr lang="el-GR" dirty="0"/>
              <a:t>Πως πιστεύετε ότι πρέπει να είναι η εμφάνισή μας στον παιδικό σταθμό και γιατί;</a:t>
            </a:r>
          </a:p>
          <a:p>
            <a:endParaRPr lang="el-GR" dirty="0"/>
          </a:p>
        </p:txBody>
      </p:sp>
      <p:sp>
        <p:nvSpPr>
          <p:cNvPr id="5" name="Ορθογώνιο 4"/>
          <p:cNvSpPr/>
          <p:nvPr/>
        </p:nvSpPr>
        <p:spPr>
          <a:xfrm>
            <a:off x="899592" y="3429000"/>
            <a:ext cx="7416824" cy="1569660"/>
          </a:xfrm>
          <a:prstGeom prst="rect">
            <a:avLst/>
          </a:prstGeom>
          <a:ln w="25400">
            <a:solidFill>
              <a:srgbClr val="004A82"/>
            </a:solidFill>
          </a:ln>
        </p:spPr>
        <p:txBody>
          <a:bodyPr wrap="square">
            <a:spAutoFit/>
          </a:bodyPr>
          <a:lstStyle/>
          <a:p>
            <a:pPr algn="ctr"/>
            <a:r>
              <a:rPr lang="el-GR" sz="2400" dirty="0">
                <a:solidFill>
                  <a:prstClr val="black"/>
                </a:solidFill>
                <a:latin typeface="Calibri"/>
              </a:rPr>
              <a:t>Η εμφάνισή μας παίζει σημαντικό ρόλο στην εφαρμογή του παιδαγωγικού μας έργου. Θα πρέπει να ανταποκρίνεται στις ανάγκες των παιδιών και της εργασίας που καλείστε να κάνετε.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36562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c5977b3ee6f0ef55b4ba51de8157b20ddc04"/>
  <p:tag name="ISPRING_RESOURCE_PATHS_HASH_PRESENTER" val="52881c15c4042f5497cb3938466fb337af9573"/>
</p:tagLst>
</file>

<file path=ppt/theme/theme1.xml><?xml version="1.0" encoding="utf-8"?>
<a:theme xmlns:a="http://schemas.openxmlformats.org/drawingml/2006/main" name="2_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3513</Words>
  <Application>Microsoft Office PowerPoint</Application>
  <PresentationFormat>On-screen Show (4:3)</PresentationFormat>
  <Paragraphs>347</Paragraphs>
  <Slides>53</Slides>
  <Notes>9</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2_OC_template_updated</vt:lpstr>
      <vt:lpstr>OC_template_updated</vt:lpstr>
      <vt:lpstr>1_OC_template_updated</vt:lpstr>
      <vt:lpstr>Αρχές Οργάνωσης Παιδαγωγικής Πράξης Ι (E)</vt:lpstr>
      <vt:lpstr>Γενικά χαρακτηριστικά του εργαστηρίου (1 από 2)</vt:lpstr>
      <vt:lpstr>Γενικά χαρακτηριστικά του εργαστηρίου (2 από 2)</vt:lpstr>
      <vt:lpstr>Παιδικοί Σταθμοί- Συνεργασία (1 από 3)</vt:lpstr>
      <vt:lpstr>Παιδικοί Σταθμοί- Συνεργασία  (2 από 3)</vt:lpstr>
      <vt:lpstr>Παιδικοί Σταθμοί- Συνεργασία  (3 από 3)</vt:lpstr>
      <vt:lpstr>Κανονισμός &amp; Παρουσία (1 από 6) </vt:lpstr>
      <vt:lpstr>Κανονισμός &amp; Παρουσία (2 από 6) </vt:lpstr>
      <vt:lpstr>Κανονισμός &amp; Παρουσία (3 από 6) </vt:lpstr>
      <vt:lpstr>Κανονισμός &amp; Παρουσία (4 από 6) </vt:lpstr>
      <vt:lpstr>Κανονισμός &amp; Παρουσία (5 από 6) </vt:lpstr>
      <vt:lpstr>Κανονισμός &amp; Παρουσία (6 από 6) </vt:lpstr>
      <vt:lpstr>Στόχος και σκοπός του μαθήματος</vt:lpstr>
      <vt:lpstr>Αναμενόμενα μαθησιακά αποτελέσματα (1 από 2)</vt:lpstr>
      <vt:lpstr>Αναμενόμενα μαθησιακά αποτελέσματα (2 από 2)</vt:lpstr>
      <vt:lpstr>Θεωρητικό μέρος του μαθήματος (1 από 2)</vt:lpstr>
      <vt:lpstr>Θεωρητικό μέρος του μαθήματος (2 από 2)</vt:lpstr>
      <vt:lpstr>Εργαστηριακό μέρος του μαθήματος</vt:lpstr>
      <vt:lpstr>Στόχος και σκοπός του εργαστηρίου (1 από 3)</vt:lpstr>
      <vt:lpstr>Στόχος και σκοπός του εργαστηρίου (2 από 3)</vt:lpstr>
      <vt:lpstr>Στόχος και σκοπός του εργαστηρίου (3 από 3)</vt:lpstr>
      <vt:lpstr>Καταγραφή της παρουσίας σας</vt:lpstr>
      <vt:lpstr>Το παρουσιολόγιο σας</vt:lpstr>
      <vt:lpstr>Η αξιολόγηση του εργαστηρίου  (1 από 2)</vt:lpstr>
      <vt:lpstr>Η αξιολόγηση του εργαστηρίου  (2 από 2)</vt:lpstr>
      <vt:lpstr>Παράδειγμα αξιολόγησης</vt:lpstr>
      <vt:lpstr>Παράδειγμα περιγραφής παιχνιδιού 1 (1 από 3) </vt:lpstr>
      <vt:lpstr>Παράδειγμα περιγραφής παιχνιδιού 1 (2 από 3) </vt:lpstr>
      <vt:lpstr>Παράδειγμα περιγραφής παιχνιδιού 1 (3 από 3) </vt:lpstr>
      <vt:lpstr>Παράδειγμα περιγραφής παιχνιδιού 2 (1 από 4) </vt:lpstr>
      <vt:lpstr>Παράδειγμα περιγραφής παιχνιδιού 2 (2 από 4) </vt:lpstr>
      <vt:lpstr>Παράδειγμα περιγραφής παιχνιδιού 2 (3 από 4) </vt:lpstr>
      <vt:lpstr>Παράδειγμα περιγραφής παιχνιδιού 2 (4 από 4) </vt:lpstr>
      <vt:lpstr>Παράδειγμα περιγραφής παιχνιδιού 3 (1 από 3)</vt:lpstr>
      <vt:lpstr>Παράδειγμα περιγραφής παιχνιδιού 3 (2 από 3)</vt:lpstr>
      <vt:lpstr>Παράδειγμα περιγραφής παιχνιδιού 3 (3 από 3)</vt:lpstr>
      <vt:lpstr>Παράδειγμα περιγραφής παιχνιδιού 4 (1 από 3)</vt:lpstr>
      <vt:lpstr>Παράδειγμα περιγραφής παιχνιδιού 4 (2 από 3)</vt:lpstr>
      <vt:lpstr>Παράδειγμα περιγραφής παιχνιδιού 4 (3 από 3)</vt:lpstr>
      <vt:lpstr>Η αξιολόγηση του εργαστηρίου  (1 από 2)</vt:lpstr>
      <vt:lpstr>Η αξιολόγηση του εργαστηρίου  (2 από 2)</vt:lpstr>
      <vt:lpstr>Παρουσίαση εργασιών (1 από 2)</vt:lpstr>
      <vt:lpstr>Παρουσίαση εργασιών (2 από 2)</vt:lpstr>
      <vt:lpstr>Απορίες;</vt:lpstr>
      <vt:lpstr>Επιλογές συγγραμμάτων</vt:lpstr>
      <vt:lpstr>Άσκηση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50</cp:revision>
  <dcterms:created xsi:type="dcterms:W3CDTF">2013-03-04T13:35:19Z</dcterms:created>
  <dcterms:modified xsi:type="dcterms:W3CDTF">2015-03-02T09:43:00Z</dcterms:modified>
</cp:coreProperties>
</file>