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74" r:id="rId12"/>
    <p:sldId id="275" r:id="rId13"/>
    <p:sldId id="279" r:id="rId14"/>
    <p:sldId id="276" r:id="rId15"/>
    <p:sldId id="277" r:id="rId16"/>
    <p:sldId id="257" r:id="rId17"/>
    <p:sldId id="262" r:id="rId18"/>
    <p:sldId id="264" r:id="rId19"/>
    <p:sldId id="280" r:id="rId20"/>
    <p:sldId id="281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30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93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Αλληλεπίδραση γάστρας έλικας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Αύξηση αντίστασης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Μείωση ώσης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n-US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l-GR" sz="2200" dirty="0" smtClean="0"/>
                  <a:t>Κατά τη ρυμούλκηση του πλοίου στην περιοχή της πρύμνης υπάρχει πεδίο αυξημένων πιέσεων το οποίο έχει σαν αποτέλεσμα τη μείωση της αντίστασης. Η λειτουργία της έλικας μειώνει αυτή την πίεση με αποτέλεσμα να προκαλείται αύξηση της αντίστασης</a:t>
                </a:r>
                <a:r>
                  <a:rPr lang="el-GR" sz="2200" u="sng" dirty="0"/>
                  <a:t>. </a:t>
                </a:r>
                <a:r>
                  <a:rPr lang="el-GR" sz="2200" b="1" dirty="0"/>
                  <a:t>Με άλλα λόγια η ώση της έλικας πρέπει να είναι μεγαλύτερη από την αντίσταση ρυμούλκησης</a:t>
                </a:r>
                <a:r>
                  <a:rPr lang="el-GR" sz="2200" dirty="0"/>
                  <a:t>. Ο συντελεστής </a:t>
                </a:r>
                <a:r>
                  <a:rPr lang="el-GR" sz="2200" b="1" dirty="0"/>
                  <a:t>α </a:t>
                </a:r>
                <a:r>
                  <a:rPr lang="el-GR" sz="2200" dirty="0"/>
                  <a:t>ονομάζεται </a:t>
                </a:r>
                <a:r>
                  <a:rPr lang="el-GR" sz="2200" b="1" dirty="0"/>
                  <a:t>ποσοστό αύξησης της αντίστασης</a:t>
                </a:r>
                <a:r>
                  <a:rPr lang="el-GR" sz="2200" b="1" dirty="0" smtClean="0"/>
                  <a:t>:</a:t>
                </a: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smtClean="0">
                          <a:latin typeface="Cambria Math"/>
                        </a:rPr>
                        <m:t>𝜶</m:t>
                      </m:r>
                      <m:r>
                        <a:rPr lang="el-GR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1" i="0" smtClean="0">
                              <a:latin typeface="Cambria Math"/>
                            </a:rPr>
                            <m:t>𝚻</m:t>
                          </m:r>
                          <m:r>
                            <a:rPr lang="el-GR" sz="2200" b="1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l-GR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1" i="0" smtClean="0">
                              <a:latin typeface="Cambria Math"/>
                            </a:rPr>
                            <m:t>𝚻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l-GR" sz="2200" b="1" i="1" smtClean="0">
                          <a:latin typeface="Cambria Math"/>
                        </a:rPr>
                        <m:t>−</m:t>
                      </m:r>
                      <m:r>
                        <a:rPr lang="el-GR" sz="22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𝑻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479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2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Αύξηση αντίστασης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Μείωση ώσης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Εναλλακτικά ορίζεται το </a:t>
                </a:r>
                <a:r>
                  <a:rPr lang="el-GR" b="1" dirty="0"/>
                  <a:t>ποσοστό μείωσης ώσης </a:t>
                </a:r>
                <a:r>
                  <a:rPr lang="el-GR" dirty="0"/>
                  <a:t>που δίνεται από τη σχέση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2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- Ορθογώνιο"/>
          <p:cNvSpPr/>
          <p:nvPr/>
        </p:nvSpPr>
        <p:spPr>
          <a:xfrm>
            <a:off x="3419872" y="3429000"/>
            <a:ext cx="2286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Αύξηση αντίστασης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/>
            </a:r>
            <a:br>
              <a:rPr lang="en-US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Μείωση ώσης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602" y="2132856"/>
            <a:ext cx="756079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6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Βαθμός απόδοσης γάστρας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l-GR" dirty="0" smtClean="0"/>
                  <a:t>Ο λόγος της ωφέλιμης ισχύος γάστρας Ρ</a:t>
                </a:r>
                <a:r>
                  <a:rPr lang="el-GR" baseline="-25000" dirty="0"/>
                  <a:t>Ε</a:t>
                </a:r>
                <a:r>
                  <a:rPr lang="el-GR" dirty="0"/>
                  <a:t> (=ΕΗΡ) προς την ωφέλιμη ισχύ της έλικας Ρ</a:t>
                </a:r>
                <a:r>
                  <a:rPr lang="el-GR" baseline="-25000" dirty="0"/>
                  <a:t>Τ</a:t>
                </a:r>
                <a:r>
                  <a:rPr lang="el-GR" dirty="0"/>
                  <a:t>(=ΤΗΡ) χαρακτηρίζει το βαθμό απόδοσης της γάστρας και δίνεται από τη σχέση:</a:t>
                </a:r>
                <a:endParaRPr lang="en-US" dirty="0"/>
              </a:p>
              <a:p>
                <a:pPr marL="0" indent="0">
                  <a:spcAft>
                    <a:spcPts val="4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l-GR" b="1" i="0" smtClean="0">
                              <a:latin typeface="Cambria Math"/>
                            </a:rPr>
                            <m:t>𝚮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𝑬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𝑻𝑽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l-GR" b="1" i="0" smtClean="0">
                              <a:latin typeface="Cambria Math"/>
                            </a:rPr>
                            <m:t>𝚮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l-G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Αλληλεπίδραση γάστρας έλικας».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ομόρου</a:t>
            </a:r>
            <a:r>
              <a:rPr lang="en-US" dirty="0" smtClean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n-US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V </a:t>
            </a:r>
            <a:r>
              <a:rPr lang="el-GR" dirty="0"/>
              <a:t>=ταχύτητα πλοίου, </a:t>
            </a:r>
            <a:r>
              <a:rPr lang="en-US" b="1" dirty="0"/>
              <a:t>V</a:t>
            </a:r>
            <a:r>
              <a:rPr lang="en-US" b="1" baseline="-25000" dirty="0"/>
              <a:t>A</a:t>
            </a:r>
            <a:r>
              <a:rPr lang="en-US" dirty="0"/>
              <a:t> =</a:t>
            </a:r>
            <a:r>
              <a:rPr lang="el-GR" dirty="0"/>
              <a:t>ταχύτητα προχώρησης έλικας 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Ισχύει </a:t>
            </a:r>
            <a:r>
              <a:rPr lang="en-US" b="1" dirty="0"/>
              <a:t>V&gt;V</a:t>
            </a:r>
            <a:r>
              <a:rPr lang="en-US" b="1" baseline="-25000" dirty="0"/>
              <a:t>A</a:t>
            </a:r>
            <a:r>
              <a:rPr lang="en-US" dirty="0"/>
              <a:t>, </a:t>
            </a:r>
            <a:r>
              <a:rPr lang="el-GR" dirty="0"/>
              <a:t>και η διαφορά μεταξύ των δύο ταχυτήτων </a:t>
            </a:r>
            <a:r>
              <a:rPr lang="el-GR" dirty="0" smtClean="0"/>
              <a:t>ονομάζεται </a:t>
            </a:r>
            <a:r>
              <a:rPr lang="el-GR" b="1" dirty="0" smtClean="0"/>
              <a:t>ταχύτητα ομόρου.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δημιουργία ομόρου πίσω από το πλοίο οφείλεται:</a:t>
            </a:r>
          </a:p>
          <a:p>
            <a:r>
              <a:rPr lang="el-GR" dirty="0" smtClean="0"/>
              <a:t>Στην τριβή μεταξύ γάστρας ρευστού.</a:t>
            </a:r>
          </a:p>
          <a:p>
            <a:r>
              <a:rPr lang="el-GR" dirty="0" smtClean="0"/>
              <a:t>Η διαμόρφωση της πρύμνης σε συνδυασμό με τις αυξημένες πιέσεις στη περιοχή αυτή.</a:t>
            </a:r>
          </a:p>
          <a:p>
            <a:r>
              <a:rPr lang="el-GR" dirty="0" smtClean="0"/>
              <a:t>Στην αλληλεπίδραση των προκαλούμενων κυματισμών.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Δημιουργία ομόρου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/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l-GR" dirty="0" smtClean="0"/>
                  <a:t>Συντελεστής ποσοστού ομόρου </a:t>
                </a:r>
                <a:r>
                  <a:rPr lang="el-GR" dirty="0"/>
                  <a:t>(κατά </a:t>
                </a:r>
                <a:r>
                  <a:rPr lang="en-US" dirty="0"/>
                  <a:t>Froude)</a:t>
                </a:r>
                <a:r>
                  <a:rPr lang="el-GR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l-GR" dirty="0" smtClean="0"/>
                  <a:t>Συντελεστής </a:t>
                </a:r>
                <a:r>
                  <a:rPr lang="el-GR" dirty="0"/>
                  <a:t>ποσοστού </a:t>
                </a:r>
                <a:r>
                  <a:rPr lang="el-GR" dirty="0" smtClean="0"/>
                  <a:t>ομόρου </a:t>
                </a:r>
                <a:r>
                  <a:rPr lang="el-GR" dirty="0"/>
                  <a:t>(κατά </a:t>
                </a:r>
                <a:r>
                  <a:rPr lang="en-US" dirty="0"/>
                  <a:t>Taylor)</a:t>
                </a:r>
                <a:r>
                  <a:rPr lang="el-GR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</m:sSub>
                      </m:den>
                    </m:f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6300192" y="3573016"/>
            <a:ext cx="237626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3808" y="3933056"/>
                <a:ext cx="1821396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933056"/>
                <a:ext cx="1821396" cy="7827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43808" y="4869160"/>
                <a:ext cx="1821396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869160"/>
                <a:ext cx="1821396" cy="72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0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Μέτρηση ομόρου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248" y="1556792"/>
            <a:ext cx="6241504" cy="4756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0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Μέτρηση ομόρου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64"/>
          <a:stretch/>
        </p:blipFill>
        <p:spPr bwMode="auto">
          <a:xfrm>
            <a:off x="3009767" y="1430166"/>
            <a:ext cx="3362433" cy="454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95736" y="6084004"/>
            <a:ext cx="473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0">
              <a:buNone/>
            </a:pPr>
            <a:r>
              <a:rPr lang="el-GR" dirty="0" smtClean="0"/>
              <a:t>Διάγραμμα ομόρου πλοίου </a:t>
            </a:r>
            <a:r>
              <a:rPr lang="en-US" dirty="0" smtClean="0"/>
              <a:t>SS (</a:t>
            </a:r>
            <a:r>
              <a:rPr lang="en-US" dirty="0" err="1" smtClean="0"/>
              <a:t>Cb</a:t>
            </a:r>
            <a:r>
              <a:rPr lang="en-US" dirty="0" smtClean="0"/>
              <a:t>=0.65)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9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Μέτρηση ομόρου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sz="28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6"/>
          <a:stretch/>
        </p:blipFill>
        <p:spPr bwMode="auto">
          <a:xfrm>
            <a:off x="1619672" y="1564500"/>
            <a:ext cx="6239272" cy="4528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63156" y="6228020"/>
            <a:ext cx="629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0">
              <a:buNone/>
            </a:pPr>
            <a:r>
              <a:rPr lang="el-GR" dirty="0" smtClean="0"/>
              <a:t>Διάγραμμα ομόρου πλοίου</a:t>
            </a:r>
            <a:r>
              <a:rPr lang="en-US" dirty="0" smtClean="0"/>
              <a:t> </a:t>
            </a:r>
            <a:r>
              <a:rPr lang="el-GR" dirty="0" smtClean="0"/>
              <a:t>με πλευρικά </a:t>
            </a:r>
            <a:r>
              <a:rPr lang="el-GR" dirty="0" err="1" smtClean="0"/>
              <a:t>μπρακέτα</a:t>
            </a:r>
            <a:r>
              <a:rPr lang="el-GR" dirty="0" smtClean="0"/>
              <a:t> άξονα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Πραγματική και φαινόμενη ολίσθηση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760118"/>
                <a:ext cx="5834608" cy="62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Πραγματική ολίσθηση: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l-GR" sz="2200" b="1" i="1" smtClean="0">
                        <a:latin typeface="Cambria Math"/>
                      </a:rPr>
                      <m:t>=</m:t>
                    </m:r>
                    <m:r>
                      <a:rPr lang="el-GR" sz="2200" b="1" i="1" smtClean="0">
                        <a:latin typeface="Cambria Math"/>
                      </a:rPr>
                      <m:t>𝟏</m:t>
                    </m:r>
                    <m:r>
                      <a:rPr lang="el-GR" sz="22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endParaRPr lang="en-US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60118"/>
                <a:ext cx="5834608" cy="626582"/>
              </a:xfrm>
              <a:prstGeom prst="rect">
                <a:avLst/>
              </a:prstGeom>
              <a:blipFill rotWithShape="1">
                <a:blip r:embed="rId2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598318"/>
                <a:ext cx="7346776" cy="47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Φαινόμενη ολίσθηση: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l-GR" sz="2200" b="1" i="1" smtClean="0">
                        <a:latin typeface="Cambria Math"/>
                      </a:rPr>
                      <m:t>=</m:t>
                    </m:r>
                    <m:r>
                      <a:rPr lang="el-GR" sz="2200" b="1" i="1" smtClean="0">
                        <a:latin typeface="Cambria Math"/>
                      </a:rPr>
                      <m:t>𝟏</m:t>
                    </m:r>
                    <m:r>
                      <a:rPr lang="el-GR" sz="2200" b="1" i="1" smtClean="0">
                        <a:latin typeface="Cambria Math"/>
                      </a:rPr>
                      <m:t>−</m:t>
                    </m:r>
                    <m:box>
                      <m:box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 smtClean="0">
                                <a:latin typeface="Cambria Math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200" b="1" i="1" smtClean="0">
                                <a:latin typeface="Cambria Math"/>
                              </a:rPr>
                              <m:t>𝑷𝒏</m:t>
                            </m:r>
                          </m:den>
                        </m:f>
                      </m:e>
                    </m:box>
                  </m:oMath>
                </a14:m>
                <a:endParaRPr lang="en-US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98318"/>
                <a:ext cx="7346776" cy="470642"/>
              </a:xfrm>
              <a:prstGeom prst="rect">
                <a:avLst/>
              </a:prstGeom>
              <a:blipFill rotWithShape="1">
                <a:blip r:embed="rId3"/>
                <a:stretch>
                  <a:fillRect l="-996" t="-5195" b="-19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- TextBox"/>
          <p:cNvSpPr txBox="1"/>
          <p:nvPr/>
        </p:nvSpPr>
        <p:spPr>
          <a:xfrm>
            <a:off x="609600" y="3352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Όπου </a:t>
            </a:r>
            <a:r>
              <a:rPr lang="en-US" sz="2200" dirty="0" smtClean="0">
                <a:latin typeface="+mn-lt"/>
              </a:rPr>
              <a:t>P </a:t>
            </a:r>
            <a:r>
              <a:rPr lang="el-GR" sz="2200" dirty="0" smtClean="0">
                <a:latin typeface="+mn-lt"/>
              </a:rPr>
              <a:t>το βήμα της έλικας και </a:t>
            </a:r>
            <a:r>
              <a:rPr lang="en-US" sz="2200" dirty="0" smtClean="0">
                <a:latin typeface="+mn-lt"/>
              </a:rPr>
              <a:t>n </a:t>
            </a:r>
            <a:r>
              <a:rPr lang="el-GR" sz="2200" dirty="0" smtClean="0">
                <a:latin typeface="+mn-lt"/>
              </a:rPr>
              <a:t>ο αριθμός των στροφών στη μονάδα του χρόνου</a:t>
            </a:r>
            <a:r>
              <a:rPr lang="en-US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1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Απόδοση έλικας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Η λειτουργία της έλικας σε ελεύθερη ροή, δηλ. χωρίς την παρουσία της γάστρας, για μια ταχύτητα προχώρησης VA, χαρακτηρίζεται από τον ακόλουθο βαθμό απόδοσης:</a:t>
                </a: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1" i="1" smtClean="0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l-GR" sz="22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1" i="0" smtClean="0">
                                  <a:latin typeface="Cambria Math"/>
                                </a:rPr>
                                <m:t>𝚻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l-GR" sz="2200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b="1" dirty="0"/>
              </a:p>
              <a:p>
                <a:pPr marL="0" indent="0">
                  <a:buNone/>
                </a:pPr>
                <a:r>
                  <a:rPr lang="el-GR" sz="2200" dirty="0"/>
                  <a:t>Όπου Q</a:t>
                </a:r>
                <a:r>
                  <a:rPr lang="el-GR" sz="2200" baseline="-25000" dirty="0"/>
                  <a:t>o</a:t>
                </a:r>
                <a:r>
                  <a:rPr lang="el-GR" sz="2200" dirty="0"/>
                  <a:t> είναι η ροπή που απορροφά η έλικα όταν αυτή δίνει ώση Τ στις n στροφές και σε ελεύθερη ροή</a:t>
                </a:r>
                <a:r>
                  <a:rPr lang="el-GR" sz="2200" dirty="0" smtClean="0"/>
                  <a:t>.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sz="2200" dirty="0"/>
                  <a:t>Ο βαθμός απόδοσης της έλικας πίσω από το πλοίο δίνεται από τη </a:t>
                </a:r>
                <a:r>
                  <a:rPr lang="el-GR" sz="2200" dirty="0" smtClean="0"/>
                  <a:t>σχέση:</a:t>
                </a:r>
              </a:p>
              <a:p>
                <a:pPr marL="0" indent="0">
                  <a:buNone/>
                </a:pPr>
                <a:r>
                  <a:rPr lang="el-GR" sz="22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latin typeface="Cambria Math"/>
                          </a:rPr>
                          <m:t>   </m:t>
                        </m:r>
                        <m:r>
                          <a:rPr lang="el-GR" sz="2200" b="1" i="1" smtClean="0"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l-GR" sz="22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𝑻𝑽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l-GR" sz="2200" b="1" i="1" smtClean="0">
                            <a:latin typeface="Cambria Math"/>
                          </a:rPr>
                          <m:t>𝟐</m:t>
                        </m:r>
                        <m:r>
                          <a:rPr lang="el-GR" sz="22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𝒏𝑸</m:t>
                        </m:r>
                      </m:den>
                    </m:f>
                  </m:oMath>
                </a14:m>
                <a:endParaRPr lang="el-GR" sz="2200" b="1" dirty="0" smtClean="0"/>
              </a:p>
              <a:p>
                <a:pPr marL="0" indent="0">
                  <a:buNone/>
                </a:pPr>
                <a:r>
                  <a:rPr lang="el-GR" sz="2200" dirty="0"/>
                  <a:t>Όπου </a:t>
                </a:r>
                <a:r>
                  <a:rPr lang="en-US" sz="2200" dirty="0"/>
                  <a:t>Q</a:t>
                </a:r>
                <a:r>
                  <a:rPr lang="en-US" sz="2200" baseline="-25000" dirty="0"/>
                  <a:t> </a:t>
                </a:r>
                <a:r>
                  <a:rPr lang="el-GR" sz="2200" dirty="0"/>
                  <a:t>είναι η ροπή που απορροφά η έλικα όταν αυτή δίνει ώση Τ στις </a:t>
                </a:r>
                <a:r>
                  <a:rPr lang="en-US" sz="2200" dirty="0"/>
                  <a:t>n </a:t>
                </a:r>
                <a:r>
                  <a:rPr lang="el-GR" sz="2200" dirty="0"/>
                  <a:t>στροφές και βρίσκεται πίσω από το πλοίο</a:t>
                </a:r>
                <a:r>
                  <a:rPr lang="el-GR" sz="2200" dirty="0" smtClean="0"/>
                  <a:t>.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093161"/>
              </a:xfrm>
              <a:blipFill rotWithShape="1">
                <a:blip r:embed="rId2"/>
                <a:stretch>
                  <a:fillRect l="-889" t="-719" r="-1407" b="-4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Απόδοση έλικας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Ο λόγος των δύο ανωτέρω αποδόσεων ονομάζεται </a:t>
                </a:r>
                <a:r>
                  <a:rPr lang="el-GR" b="1" dirty="0"/>
                  <a:t>βαθμός απόδοσης σχετικής περιστροφής </a:t>
                </a:r>
                <a:r>
                  <a:rPr lang="el-GR" dirty="0"/>
                  <a:t>(</a:t>
                </a:r>
                <a:r>
                  <a:rPr lang="en-US" dirty="0"/>
                  <a:t>relative </a:t>
                </a:r>
                <a:r>
                  <a:rPr lang="en-US" dirty="0" err="1"/>
                  <a:t>rotative</a:t>
                </a:r>
                <a:r>
                  <a:rPr lang="en-US" dirty="0"/>
                  <a:t> efficiency) </a:t>
                </a:r>
                <a:r>
                  <a:rPr lang="el-GR" dirty="0"/>
                  <a:t>και δίνεται από τη σχέση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/>
                            </a:rPr>
                            <m:t>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l-GR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l-G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6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115</TotalTime>
  <Words>1160</Words>
  <Application>Microsoft Office PowerPoint</Application>
  <PresentationFormat>Προβολή στην οθόνη (4:3)</PresentationFormat>
  <Paragraphs>126</Paragraphs>
  <Slides>20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exo-opistho_simeiomata</vt:lpstr>
      <vt:lpstr>Office Theme</vt:lpstr>
      <vt:lpstr>OC_template_updated</vt:lpstr>
      <vt:lpstr>Θεωρία πλοίου ΙΙ (Θ)</vt:lpstr>
      <vt:lpstr>Δημιουργία ομόρου 1/2</vt:lpstr>
      <vt:lpstr>Δημιουργία ομόρου 2/2</vt:lpstr>
      <vt:lpstr>Μέτρηση ομόρου 1/3</vt:lpstr>
      <vt:lpstr>Μέτρηση ομόρου 2/3</vt:lpstr>
      <vt:lpstr>Μέτρηση ομόρου 3/3</vt:lpstr>
      <vt:lpstr>Πραγματική και φαινόμενη ολίσθηση</vt:lpstr>
      <vt:lpstr>Απόδοση έλικας 1/2</vt:lpstr>
      <vt:lpstr>Απόδοση έλικας 2/2</vt:lpstr>
      <vt:lpstr>Αύξηση αντίστασης Μείωση ώσης 1/3</vt:lpstr>
      <vt:lpstr>Αύξηση αντίστασης Μείωση ώσης 2/3</vt:lpstr>
      <vt:lpstr>Αύξηση αντίστασης Μείωση ώσης 3/3</vt:lpstr>
      <vt:lpstr>Βαθμός απόδοσης γάστρας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18</cp:revision>
  <dcterms:created xsi:type="dcterms:W3CDTF">2014-12-19T10:03:27Z</dcterms:created>
  <dcterms:modified xsi:type="dcterms:W3CDTF">2015-03-09T08:46:01Z</dcterms:modified>
</cp:coreProperties>
</file>