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8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259" r:id="rId31"/>
    <p:sldId id="260" r:id="rId32"/>
    <p:sldId id="261" r:id="rId33"/>
    <p:sldId id="324" r:id="rId34"/>
    <p:sldId id="325" r:id="rId35"/>
    <p:sldId id="295" r:id="rId36"/>
    <p:sldId id="263" r:id="rId37"/>
    <p:sldId id="265" r:id="rId38"/>
  </p:sldIdLst>
  <p:sldSz cx="9144000" cy="6858000" type="screen4x3"/>
  <p:notesSz cx="7104063" cy="10234613"/>
  <p:custDataLst>
    <p:tags r:id="rId4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820000"/>
    <a:srgbClr val="0F6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3F9FA"/>
          </a:solidFill>
        </a:fill>
      </a:tcStyle>
    </a:wholeTbl>
    <a:band1H>
      <a:tcStyle>
        <a:tcBdr/>
        <a:fill>
          <a:solidFill>
            <a:srgbClr val="E7F3F4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7F3F4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BBE0E3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BBE0E3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BBE0E3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BBE0E3"/>
          </a:solidFill>
        </a:fill>
      </a:tcStyle>
    </a:firstRow>
  </a:tblStyle>
  <a:tblStyle styleId="{5940675A-B579-460E-94D1-54222C63F5D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7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/>
          <a:p>
            <a:pPr marL="0" marR="0" lvl="0" indent="0" algn="l" defTabSz="99059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dt" sz="quarter" idx="1"/>
          </p:nvPr>
        </p:nvSpPr>
        <p:spPr>
          <a:xfrm>
            <a:off x="4024310" y="0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/>
          <a:p>
            <a:pPr marL="0" marR="0" lvl="0" indent="0" algn="r" defTabSz="99059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4110DCF-0BEA-44A3-B1B1-BA825BFE431B}" type="datetime1">
              <a:rPr lang="el-GR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pPr marL="0" marR="0" lvl="0" indent="0" algn="r" defTabSz="990596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29/5/2015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Rectangle 4"/>
          <p:cNvSpPr txBox="1">
            <a:spLocks noGrp="1"/>
          </p:cNvSpPr>
          <p:nvPr>
            <p:ph type="ftr" sz="quarter" idx="2"/>
          </p:nvPr>
        </p:nvSpPr>
        <p:spPr>
          <a:xfrm>
            <a:off x="0" y="9721845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l" defTabSz="99059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Rectangle 5"/>
          <p:cNvSpPr txBox="1">
            <a:spLocks noGrp="1"/>
          </p:cNvSpPr>
          <p:nvPr>
            <p:ph type="sldNum" sz="quarter" idx="3"/>
          </p:nvPr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DCD5FC0-8210-438B-8AD4-BA16425570C0}" type="slidenum">
              <a:t>‹#›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88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>
            <a:lvl1pPr marL="0" marR="0" lvl="0" indent="0" algn="l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el-GR"/>
          </a:p>
        </p:txBody>
      </p:sp>
      <p:sp>
        <p:nvSpPr>
          <p:cNvPr id="3" name="2 - Θέση ημερομηνίας"/>
          <p:cNvSpPr txBox="1">
            <a:spLocks noGrp="1"/>
          </p:cNvSpPr>
          <p:nvPr>
            <p:ph type="dt" idx="1"/>
          </p:nvPr>
        </p:nvSpPr>
        <p:spPr>
          <a:xfrm>
            <a:off x="4024310" y="0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>
            <a:lvl1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1B9E637A-E7E2-47C2-AE2D-1B9EA8F8F951}" type="datetime1">
              <a:rPr lang="el-GR"/>
              <a:pPr lvl="0"/>
              <a:t>29/5/2015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9" y="768352"/>
            <a:ext cx="5116516" cy="3836986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4 - Θέση σημειώσεων"/>
          <p:cNvSpPr txBox="1">
            <a:spLocks noGrp="1"/>
          </p:cNvSpPr>
          <p:nvPr>
            <p:ph type="body" sz="quarter" idx="3"/>
          </p:nvPr>
        </p:nvSpPr>
        <p:spPr>
          <a:xfrm>
            <a:off x="711202" y="4860922"/>
            <a:ext cx="5683252" cy="4605339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 txBox="1">
            <a:spLocks noGrp="1"/>
          </p:cNvSpPr>
          <p:nvPr>
            <p:ph type="ftr" sz="quarter" idx="4"/>
          </p:nvPr>
        </p:nvSpPr>
        <p:spPr>
          <a:xfrm>
            <a:off x="0" y="9721845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>
            <a:lvl1pPr marL="0" marR="0" lvl="0" indent="0" algn="l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el-GR"/>
          </a:p>
        </p:txBody>
      </p:sp>
      <p:sp>
        <p:nvSpPr>
          <p:cNvPr id="7" name="6 - Θέση αριθμού διαφάνειας"/>
          <p:cNvSpPr txBox="1">
            <a:spLocks noGrp="1"/>
          </p:cNvSpPr>
          <p:nvPr>
            <p:ph type="sldNum" sz="quarter" idx="5"/>
          </p:nvPr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>
            <a:lvl1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AF2CBCFF-E899-47FF-935C-7199CAD1578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974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4E8064-02AF-4D79-B7B7-F54F5EDFD5B3}" type="slidenum">
              <a:t>1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8706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F2CBCFF-E899-47FF-935C-7199CAD1578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4766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57C0E9-C491-4C02-B4C7-875106D284F1}" type="slidenum">
              <a:t>30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5637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E16B18-0A3B-4455-8CE5-5268A8FD23FA}" type="slidenum">
              <a:t>31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3763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A2EC2B-32D2-477A-A2C2-EB668802904B}" type="slidenum">
              <a:t>32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4560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6425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7FA1CE-E375-4883-8680-E4AAD58F1B1C}" type="slidenum">
              <a:t>36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521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D69DD5-BF44-4C70-8110-C4A49BA4CCA6}" type="slidenum">
              <a:t>37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959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l-GR"/>
              <a:t>Στυλ κύριου υπότιτλου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E8F680-7736-488C-8377-54246A433B70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904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90220B-EA6F-4FB4-939A-92E2D9EBE96C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60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1pPr>
            <a:lvl2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buFont typeface="Courier New" pitchFamily="49"/>
              <a:buChar char="o"/>
              <a:defRPr sz="2400"/>
            </a:lvl2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75F91B-5A47-410F-BFC4-5554AA5D2BF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801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cap="all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7ABB83-7DE4-4EA2-AF6F-3EE64B0E3E49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6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196748"/>
            <a:ext cx="4038603" cy="5040556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196748"/>
            <a:ext cx="4038603" cy="5040556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C4DFCA-2FB2-4447-8649-6B3EB248B4C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90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196748"/>
            <a:ext cx="4040184" cy="978124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4062441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196748"/>
            <a:ext cx="4041776" cy="978124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4062441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0DD5FF-75BA-451F-81AF-906EAED2461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93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67541" y="116631"/>
            <a:ext cx="8229600" cy="9072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A9DD0F-359E-478A-B6A1-87FB5CC4D771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492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15204A-CBFE-473F-AA87-AA570C8F8115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32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l-GR"/>
              <a:t>Κάντε κλικ στο εικονίδιο για να προσθέσετε εικόνα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211EE7-3400-4540-82BA-E2377578F07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473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E628C5-C0F4-42CF-A0DC-F13B65EC63C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702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67541" y="116631"/>
            <a:ext cx="8229600" cy="9087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196748"/>
            <a:ext cx="8229600" cy="5040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B7663ACA-5623-4791-AD25-D845543DD7BF}" type="slidenum"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l-GR" sz="4000" b="1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l-GR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l-G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l-G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l-G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l-G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hemistry.msu.edu/faculty/reusch/VirtTxtJml/carbhyd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ctrTitle"/>
          </p:nvPr>
        </p:nvSpPr>
        <p:spPr>
          <a:xfrm>
            <a:off x="683568" y="1340766"/>
            <a:ext cx="7772400" cy="1470026"/>
          </a:xfrm>
        </p:spPr>
        <p:txBody>
          <a:bodyPr/>
          <a:lstStyle/>
          <a:p>
            <a:pPr lvl="1" algn="ctr" rtl="0"/>
            <a:r>
              <a:rPr lang="el-GR" sz="3600" b="1">
                <a:solidFill>
                  <a:srgbClr val="000000"/>
                </a:solidFill>
                <a:latin typeface="Calibri"/>
              </a:rPr>
              <a:t>Οργανική Χημεία</a:t>
            </a:r>
          </a:p>
        </p:txBody>
      </p:sp>
      <p:sp>
        <p:nvSpPr>
          <p:cNvPr id="3" name="Υπότιτλος 2"/>
          <p:cNvSpPr txBox="1"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1752603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l-GR" sz="2800" b="1" dirty="0" smtClean="0"/>
              <a:t>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Ονοματολογία Οργανικών Ενώσεων</a:t>
            </a:r>
            <a:endParaRPr lang="en-US" sz="2800" dirty="0"/>
          </a:p>
          <a:p>
            <a:pPr lvl="0">
              <a:spcBef>
                <a:spcPts val="0"/>
              </a:spcBef>
            </a:pPr>
            <a:r>
              <a:rPr lang="el-GR" sz="2400" dirty="0"/>
              <a:t>Χριστίνα </a:t>
            </a:r>
            <a:r>
              <a:rPr lang="el-GR" sz="2400" dirty="0" err="1"/>
              <a:t>Φούντζουλα</a:t>
            </a:r>
            <a:r>
              <a:rPr lang="el-GR" sz="2400" dirty="0"/>
              <a:t> </a:t>
            </a:r>
            <a:endParaRPr lang="en-US" sz="2400" smtClean="0"/>
          </a:p>
          <a:p>
            <a:pPr lvl="0">
              <a:spcBef>
                <a:spcPts val="0"/>
              </a:spcBef>
            </a:pPr>
            <a:r>
              <a:rPr lang="el-GR" sz="2400" smtClean="0"/>
              <a:t>Τμήμα </a:t>
            </a:r>
            <a:r>
              <a:rPr lang="el-GR" sz="2400" dirty="0"/>
              <a:t>Ιατρικών Εργαστηρίων</a:t>
            </a:r>
          </a:p>
        </p:txBody>
      </p:sp>
      <p:pic>
        <p:nvPicPr>
          <p:cNvPr id="10" name="Picture 9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1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33299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5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1"/>
            <a:ext cx="9144000" cy="908721"/>
          </a:xfrm>
        </p:spPr>
        <p:txBody>
          <a:bodyPr>
            <a:normAutofit fontScale="90000"/>
          </a:bodyPr>
          <a:lstStyle/>
          <a:p>
            <a:r>
              <a:rPr lang="el-GR" dirty="0"/>
              <a:t>Ονοματολογία οργανικών </a:t>
            </a:r>
            <a:r>
              <a:rPr lang="el-GR" dirty="0" smtClean="0"/>
              <a:t>ενώσεων</a:t>
            </a:r>
            <a:br>
              <a:rPr lang="el-GR" dirty="0" smtClean="0"/>
            </a:br>
            <a:r>
              <a:rPr lang="el-GR" sz="3600" b="0" dirty="0" smtClean="0"/>
              <a:t>(1 από </a:t>
            </a:r>
            <a:r>
              <a:rPr lang="el-GR" sz="3600" b="0" dirty="0"/>
              <a:t>10)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199" y="1025352"/>
            <a:ext cx="8229600" cy="91270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Το όνομα της κύριας ανθρακικής αλυσίδας προκύπτει από τρία συνθετικά.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>
          <a:xfrm>
            <a:off x="7010404" y="6492871"/>
            <a:ext cx="2133596" cy="365129"/>
          </a:xfrm>
        </p:spPr>
        <p:txBody>
          <a:bodyPr/>
          <a:lstStyle/>
          <a:p>
            <a:pPr lvl="0"/>
            <a:fld id="{1675F91B-5A47-410F-BFC4-5554AA5D2BF4}" type="slidenum">
              <a:rPr lang="el-GR" smtClean="0"/>
              <a:t>10</a:t>
            </a:fld>
            <a:endParaRPr lang="el-GR" dirty="0"/>
          </a:p>
        </p:txBody>
      </p:sp>
      <p:graphicFrame>
        <p:nvGraphicFramePr>
          <p:cNvPr id="5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95973"/>
              </p:ext>
            </p:extLst>
          </p:nvPr>
        </p:nvGraphicFramePr>
        <p:xfrm>
          <a:off x="446857" y="1934073"/>
          <a:ext cx="8477109" cy="4407360"/>
        </p:xfrm>
        <a:graphic>
          <a:graphicData uri="http://schemas.openxmlformats.org/drawingml/2006/table">
            <a:tbl>
              <a:tblPr/>
              <a:tblGrid>
                <a:gridCol w="2479675"/>
                <a:gridCol w="3263288"/>
                <a:gridCol w="2734146"/>
              </a:tblGrid>
              <a:tr h="1107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l-GR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ο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συνθετικό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(αριθμός ατόμων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C)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l-GR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ο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συνθετικό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(είδος δεσμού ανάμεσα στα άτομα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C)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l-GR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ο</a:t>
                      </a: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συνθετικό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(χαρακτηριστική ομάδα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6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άτομο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C: </a:t>
                      </a: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μεθ-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άτομα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C: </a:t>
                      </a: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αιθ-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άτομα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C: </a:t>
                      </a: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προπ-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άτομα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C: </a:t>
                      </a: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βουτ-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άτομα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C: </a:t>
                      </a: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πεντ-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Μόνο απλοί δεσμοί:  -αν-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διπλός δεσμός:      -εν-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τριπλός δεσμός:     -</a:t>
                      </a:r>
                      <a:r>
                        <a:rPr kumimoji="0" lang="el-G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ιν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διπλοί δεσμοί:      -</a:t>
                      </a:r>
                      <a:r>
                        <a:rPr kumimoji="0" lang="el-G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διεν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τριπλοί δεσμοί:     -</a:t>
                      </a:r>
                      <a:r>
                        <a:rPr kumimoji="0" lang="el-G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διιν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Υδρογονάνθρακας: -</a:t>
                      </a:r>
                      <a:r>
                        <a:rPr kumimoji="0" lang="el-G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ιο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-COOH: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l-G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ικό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οξύ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-ΟΗ:                     -όλη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-CH=O                 -</a:t>
                      </a:r>
                      <a:r>
                        <a:rPr kumimoji="0" lang="el-G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άλη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-CO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-</a:t>
                      </a:r>
                      <a:r>
                        <a:rPr kumimoji="0" lang="el-G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όνη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12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1"/>
            <a:ext cx="9144000" cy="908721"/>
          </a:xfrm>
        </p:spPr>
        <p:txBody>
          <a:bodyPr>
            <a:normAutofit fontScale="90000"/>
          </a:bodyPr>
          <a:lstStyle/>
          <a:p>
            <a:r>
              <a:rPr lang="el-GR" dirty="0"/>
              <a:t>Ονοματολογία οργανικών ενώσεων</a:t>
            </a:r>
            <a:br>
              <a:rPr lang="el-GR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10)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48"/>
            <a:ext cx="8229600" cy="7225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Παραδείγματα: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11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653429"/>
              </p:ext>
            </p:extLst>
          </p:nvPr>
        </p:nvGraphicFramePr>
        <p:xfrm>
          <a:off x="1614534" y="1919335"/>
          <a:ext cx="60960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eaLnBrk="1" hangingPunct="1">
                        <a:buFontTx/>
                        <a:buNone/>
                      </a:pPr>
                      <a:r>
                        <a:rPr lang="en-US" altLang="el-GR" sz="2400" dirty="0" smtClean="0"/>
                        <a:t>CH</a:t>
                      </a:r>
                      <a:r>
                        <a:rPr lang="en-US" altLang="el-GR" sz="2400" baseline="-25000" dirty="0" smtClean="0"/>
                        <a:t>3</a:t>
                      </a:r>
                      <a:r>
                        <a:rPr lang="en-US" altLang="el-GR" sz="2400" dirty="0" smtClean="0"/>
                        <a:t>-CH</a:t>
                      </a:r>
                      <a:r>
                        <a:rPr lang="en-US" altLang="el-GR" sz="2400" baseline="-25000" dirty="0" smtClean="0"/>
                        <a:t>2</a:t>
                      </a:r>
                      <a:r>
                        <a:rPr lang="en-US" altLang="el-GR" sz="2400" dirty="0" smtClean="0"/>
                        <a:t>-CH</a:t>
                      </a:r>
                      <a:r>
                        <a:rPr lang="en-US" altLang="el-GR" sz="2400" baseline="-25000" dirty="0" smtClean="0"/>
                        <a:t>2</a:t>
                      </a:r>
                      <a:r>
                        <a:rPr lang="en-US" altLang="el-GR" sz="2400" dirty="0" smtClean="0"/>
                        <a:t>-CH</a:t>
                      </a:r>
                      <a:r>
                        <a:rPr lang="en-US" altLang="el-GR" sz="2400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Βουτάνιο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1" hangingPunct="1">
                        <a:buFontTx/>
                        <a:buNone/>
                      </a:pPr>
                      <a:r>
                        <a:rPr lang="en-US" altLang="el-GR" sz="2400" dirty="0" smtClean="0"/>
                        <a:t>CH</a:t>
                      </a:r>
                      <a:r>
                        <a:rPr lang="en-US" altLang="el-GR" sz="2400" baseline="-25000" dirty="0" smtClean="0"/>
                        <a:t>3</a:t>
                      </a:r>
                      <a:r>
                        <a:rPr lang="en-US" altLang="el-GR" sz="2400" dirty="0" smtClean="0"/>
                        <a:t>-CH</a:t>
                      </a:r>
                      <a:r>
                        <a:rPr lang="en-US" altLang="el-GR" sz="2400" baseline="-25000" dirty="0" smtClean="0"/>
                        <a:t>2</a:t>
                      </a:r>
                      <a:r>
                        <a:rPr lang="en-US" altLang="el-GR" sz="2400" dirty="0" smtClean="0"/>
                        <a:t>-OH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Αιθανόλη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400" dirty="0" smtClean="0"/>
                        <a:t>CH</a:t>
                      </a:r>
                      <a:r>
                        <a:rPr lang="en-US" altLang="el-GR" sz="2400" baseline="-25000" dirty="0" smtClean="0"/>
                        <a:t>3</a:t>
                      </a:r>
                      <a:r>
                        <a:rPr lang="en-US" altLang="el-GR" sz="2400" dirty="0" smtClean="0"/>
                        <a:t>-CO-CH</a:t>
                      </a:r>
                      <a:r>
                        <a:rPr lang="en-US" altLang="el-GR" sz="2400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Προπανόνη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400" dirty="0" smtClean="0"/>
                        <a:t>H-CH=O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Μεθανάλη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400" dirty="0" smtClean="0"/>
                        <a:t>H-COOH</a:t>
                      </a:r>
                      <a:endParaRPr lang="el-GR" altLang="el-GR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Μεθανικό</a:t>
                      </a:r>
                      <a:r>
                        <a:rPr lang="el-GR" sz="2400" dirty="0" smtClean="0"/>
                        <a:t> οξύ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1" hangingPunct="1">
                        <a:buFontTx/>
                        <a:buNone/>
                      </a:pPr>
                      <a:r>
                        <a:rPr lang="en-US" altLang="el-GR" sz="2400" dirty="0" smtClean="0"/>
                        <a:t>CH</a:t>
                      </a:r>
                      <a:r>
                        <a:rPr lang="en-US" altLang="el-GR" sz="2400" baseline="-25000" dirty="0" smtClean="0"/>
                        <a:t>2</a:t>
                      </a:r>
                      <a:r>
                        <a:rPr lang="en-US" altLang="el-GR" sz="2400" dirty="0" smtClean="0"/>
                        <a:t>=C=CH</a:t>
                      </a:r>
                      <a:r>
                        <a:rPr lang="en-US" altLang="el-GR" sz="2400" baseline="-25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Προπαδιένιο</a:t>
                      </a:r>
                      <a:r>
                        <a:rPr lang="el-GR" sz="2400" baseline="0" dirty="0" smtClean="0"/>
                        <a:t> </a:t>
                      </a:r>
                      <a:endParaRPr lang="el-GR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400" dirty="0" smtClean="0"/>
                        <a:t>CH</a:t>
                      </a:r>
                      <a:r>
                        <a:rPr lang="en-US" altLang="el-GR" sz="2400" baseline="-25000" dirty="0" smtClean="0"/>
                        <a:t>3</a:t>
                      </a:r>
                      <a:r>
                        <a:rPr lang="en-US" altLang="el-GR" sz="2400" dirty="0" smtClean="0"/>
                        <a:t>-CH</a:t>
                      </a:r>
                      <a:r>
                        <a:rPr lang="en-US" altLang="el-GR" sz="2400" baseline="-25000" dirty="0" smtClean="0"/>
                        <a:t>2</a:t>
                      </a:r>
                      <a:r>
                        <a:rPr lang="en-US" altLang="el-GR" sz="2400" dirty="0" smtClean="0"/>
                        <a:t>-CH</a:t>
                      </a:r>
                      <a:r>
                        <a:rPr lang="en-US" altLang="el-GR" sz="2400" baseline="-25000" dirty="0" smtClean="0"/>
                        <a:t>2</a:t>
                      </a:r>
                      <a:r>
                        <a:rPr lang="en-US" altLang="el-GR" sz="2400" dirty="0" smtClean="0"/>
                        <a:t>-CH</a:t>
                      </a:r>
                      <a:r>
                        <a:rPr lang="en-US" altLang="el-GR" sz="2400" baseline="-25000" dirty="0" smtClean="0"/>
                        <a:t>2</a:t>
                      </a:r>
                      <a:r>
                        <a:rPr lang="en-US" altLang="el-GR" sz="2400" dirty="0" smtClean="0"/>
                        <a:t>COOH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Πεντανικό</a:t>
                      </a:r>
                      <a:r>
                        <a:rPr lang="el-GR" sz="2400" dirty="0" smtClean="0"/>
                        <a:t> οξύ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6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Ονοματολογία οργανικών ενώσεων</a:t>
            </a:r>
            <a:br>
              <a:rPr lang="el-GR" dirty="0"/>
            </a:br>
            <a:r>
              <a:rPr lang="el-GR" sz="3600" b="0" dirty="0" smtClean="0"/>
              <a:t>(3 </a:t>
            </a:r>
            <a:r>
              <a:rPr lang="el-GR" sz="3600" b="0" dirty="0"/>
              <a:t>από 10)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12</a:t>
            </a:fld>
            <a:endParaRPr lang="el-GR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538680" y="1378437"/>
            <a:ext cx="8229600" cy="91270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l-GR" dirty="0"/>
              <a:t>Η θέση του πολλαπλού δεσμού καθορίζεται με αριθμό που γράφεται στην αρχή του κύριου ονόματος.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883129"/>
              </p:ext>
            </p:extLst>
          </p:nvPr>
        </p:nvGraphicFramePr>
        <p:xfrm>
          <a:off x="1632641" y="2489703"/>
          <a:ext cx="6096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eaLnBrk="1" hangingPunct="1"/>
                      <a:r>
                        <a:rPr lang="en-US" altLang="el-GR" sz="2400" dirty="0" smtClean="0"/>
                        <a:t>CH</a:t>
                      </a:r>
                      <a:r>
                        <a:rPr lang="en-US" altLang="el-GR" sz="2400" baseline="-25000" dirty="0" smtClean="0"/>
                        <a:t>3</a:t>
                      </a:r>
                      <a:r>
                        <a:rPr lang="en-US" altLang="el-GR" sz="2400" dirty="0" smtClean="0"/>
                        <a:t>-CH=CH-CH</a:t>
                      </a:r>
                      <a:r>
                        <a:rPr lang="en-US" altLang="el-GR" sz="2400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2- </a:t>
                      </a:r>
                      <a:r>
                        <a:rPr lang="el-GR" sz="2400" dirty="0" err="1" smtClean="0"/>
                        <a:t>βουτένιο</a:t>
                      </a:r>
                      <a:endParaRPr lang="el-GR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1" hangingPunct="1"/>
                      <a:r>
                        <a:rPr lang="en-US" altLang="el-GR" sz="2400" dirty="0" smtClean="0"/>
                        <a:t>CH</a:t>
                      </a:r>
                      <a:r>
                        <a:rPr lang="en-US" altLang="el-GR" sz="2400" baseline="-25000" dirty="0" smtClean="0"/>
                        <a:t>2</a:t>
                      </a:r>
                      <a:r>
                        <a:rPr lang="en-US" altLang="el-GR" sz="2400" dirty="0" smtClean="0"/>
                        <a:t>=CH-CH</a:t>
                      </a:r>
                      <a:r>
                        <a:rPr lang="en-US" altLang="el-GR" sz="2400" baseline="-25000" dirty="0" smtClean="0"/>
                        <a:t>2</a:t>
                      </a:r>
                      <a:r>
                        <a:rPr lang="en-US" altLang="el-GR" sz="2400" dirty="0" smtClean="0"/>
                        <a:t>-CH</a:t>
                      </a:r>
                      <a:r>
                        <a:rPr lang="en-US" altLang="el-GR" sz="2400" baseline="-25000" dirty="0" smtClean="0"/>
                        <a:t>3</a:t>
                      </a:r>
                      <a:r>
                        <a:rPr lang="en-US" altLang="el-GR" sz="24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1- </a:t>
                      </a:r>
                      <a:r>
                        <a:rPr lang="el-GR" sz="2400" dirty="0" err="1" smtClean="0"/>
                        <a:t>βουτένιο</a:t>
                      </a:r>
                      <a:endParaRPr lang="el-GR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1" hangingPunct="1"/>
                      <a:r>
                        <a:rPr lang="en-US" altLang="el-GR" sz="2400" dirty="0" smtClean="0"/>
                        <a:t>CH</a:t>
                      </a:r>
                      <a:r>
                        <a:rPr lang="en-US" altLang="el-GR" sz="2400" baseline="-25000" dirty="0" smtClean="0"/>
                        <a:t>3</a:t>
                      </a:r>
                      <a:r>
                        <a:rPr lang="en-US" altLang="el-GR" sz="2400" dirty="0" smtClean="0"/>
                        <a:t>-CH</a:t>
                      </a:r>
                      <a:r>
                        <a:rPr lang="en-US" altLang="el-GR" sz="2400" baseline="-25000" dirty="0" smtClean="0"/>
                        <a:t>2</a:t>
                      </a:r>
                      <a:r>
                        <a:rPr lang="en-US" altLang="el-GR" sz="2400" dirty="0" smtClean="0"/>
                        <a:t>-CH</a:t>
                      </a:r>
                      <a:r>
                        <a:rPr lang="en-US" altLang="el-GR" sz="2400" baseline="-25000" dirty="0" smtClean="0"/>
                        <a:t>2</a:t>
                      </a:r>
                      <a:r>
                        <a:rPr lang="en-US" altLang="el-GR" sz="2400" dirty="0" smtClean="0"/>
                        <a:t>-C</a:t>
                      </a:r>
                      <a:r>
                        <a:rPr lang="en-US" altLang="el-GR" sz="2400" dirty="0" smtClean="0">
                          <a:cs typeface="Arial" panose="020B0604020202020204" pitchFamily="34" charset="0"/>
                        </a:rPr>
                        <a:t>≡</a:t>
                      </a:r>
                      <a:r>
                        <a:rPr lang="en-US" altLang="el-GR" sz="2400" dirty="0" smtClean="0"/>
                        <a:t>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1- </a:t>
                      </a:r>
                      <a:r>
                        <a:rPr lang="el-GR" sz="2400" dirty="0" err="1" smtClean="0"/>
                        <a:t>πεντίνιο</a:t>
                      </a:r>
                      <a:endParaRPr lang="el-GR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1" hangingPunct="1"/>
                      <a:r>
                        <a:rPr lang="en-US" altLang="el-GR" sz="2400" dirty="0" smtClean="0"/>
                        <a:t>CH</a:t>
                      </a:r>
                      <a:r>
                        <a:rPr lang="en-US" altLang="el-GR" sz="2400" baseline="-25000" dirty="0" smtClean="0"/>
                        <a:t>3</a:t>
                      </a:r>
                      <a:r>
                        <a:rPr lang="en-US" altLang="el-GR" sz="2400" dirty="0" smtClean="0"/>
                        <a:t>-CH</a:t>
                      </a:r>
                      <a:r>
                        <a:rPr lang="en-US" altLang="el-GR" sz="2400" baseline="-25000" dirty="0" smtClean="0"/>
                        <a:t>2</a:t>
                      </a:r>
                      <a:r>
                        <a:rPr lang="en-US" altLang="el-GR" sz="2400" dirty="0" smtClean="0"/>
                        <a:t>-C </a:t>
                      </a:r>
                      <a:r>
                        <a:rPr lang="en-US" altLang="el-GR" sz="2400" dirty="0" smtClean="0">
                          <a:cs typeface="Arial" panose="020B0604020202020204" pitchFamily="34" charset="0"/>
                        </a:rPr>
                        <a:t>≡C-CH</a:t>
                      </a:r>
                      <a:r>
                        <a:rPr lang="en-US" altLang="el-GR" sz="2400" baseline="-25000" dirty="0" smtClean="0">
                          <a:cs typeface="Arial" panose="020B0604020202020204" pitchFamily="34" charset="0"/>
                        </a:rPr>
                        <a:t>3</a:t>
                      </a:r>
                      <a:endParaRPr lang="el-GR" altLang="el-GR" sz="24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2- </a:t>
                      </a:r>
                      <a:r>
                        <a:rPr lang="el-GR" sz="2400" dirty="0" err="1" smtClean="0"/>
                        <a:t>πεντίνιο</a:t>
                      </a:r>
                      <a:endParaRPr lang="el-GR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35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Ονοματολογία οργανικών ενώσεων</a:t>
            </a:r>
            <a:br>
              <a:rPr lang="el-GR" dirty="0"/>
            </a:br>
            <a:r>
              <a:rPr lang="el-GR" sz="3600" b="0" dirty="0" smtClean="0"/>
              <a:t>(4 από </a:t>
            </a:r>
            <a:r>
              <a:rPr lang="el-GR" sz="3600" b="0" dirty="0"/>
              <a:t>10)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48"/>
            <a:ext cx="8229600" cy="1899537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l-GR" dirty="0" smtClean="0"/>
              <a:t>Η </a:t>
            </a:r>
            <a:r>
              <a:rPr lang="el-GR" dirty="0"/>
              <a:t>θέση της χαρακτηριστικής ομάδας καθορίζεται με αριθμό, ο οποίος όταν:</a:t>
            </a:r>
          </a:p>
          <a:p>
            <a:pPr marL="857250" lvl="1" indent="-457200">
              <a:buFont typeface="+mj-lt"/>
              <a:buAutoNum type="alphaUcPeriod"/>
            </a:pPr>
            <a:r>
              <a:rPr lang="el-GR" dirty="0"/>
              <a:t>δεν υπάρχει πολλαπλός δεσμός, γράφεται στην αρχή του κύριου ονόματος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13</a:t>
            </a:fld>
            <a:endParaRPr lang="el-GR"/>
          </a:p>
        </p:txBody>
      </p:sp>
      <p:grpSp>
        <p:nvGrpSpPr>
          <p:cNvPr id="10" name="Ομάδα 9"/>
          <p:cNvGrpSpPr/>
          <p:nvPr/>
        </p:nvGrpSpPr>
        <p:grpSpPr>
          <a:xfrm>
            <a:off x="2076141" y="3165811"/>
            <a:ext cx="2204450" cy="923330"/>
            <a:chOff x="681907" y="3229186"/>
            <a:chExt cx="2204450" cy="923330"/>
          </a:xfrm>
        </p:grpSpPr>
        <p:sp>
          <p:nvSpPr>
            <p:cNvPr id="7" name="Ορθογώνιο 6"/>
            <p:cNvSpPr/>
            <p:nvPr/>
          </p:nvSpPr>
          <p:spPr>
            <a:xfrm>
              <a:off x="681907" y="3229186"/>
              <a:ext cx="22044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l-GR" sz="2400" dirty="0"/>
                <a:t>CH</a:t>
              </a:r>
              <a:r>
                <a:rPr lang="en-US" altLang="el-GR" sz="2400" baseline="-25000" dirty="0"/>
                <a:t>3</a:t>
              </a:r>
              <a:r>
                <a:rPr lang="en-US" altLang="el-GR" sz="2400" dirty="0"/>
                <a:t>-CH-CH</a:t>
              </a:r>
              <a:r>
                <a:rPr lang="en-US" altLang="el-GR" sz="2400" baseline="-25000" dirty="0"/>
                <a:t>2</a:t>
              </a:r>
              <a:r>
                <a:rPr lang="en-US" altLang="el-GR" sz="2400" dirty="0"/>
                <a:t>-CH</a:t>
              </a:r>
              <a:r>
                <a:rPr lang="en-US" altLang="el-GR" sz="2400" baseline="-25000" dirty="0"/>
                <a:t>3</a:t>
              </a:r>
              <a:endParaRPr lang="el-GR" sz="2400" dirty="0"/>
            </a:p>
          </p:txBody>
        </p:sp>
        <p:sp>
          <p:nvSpPr>
            <p:cNvPr id="8" name="Ορθογώνιο 7"/>
            <p:cNvSpPr/>
            <p:nvPr/>
          </p:nvSpPr>
          <p:spPr>
            <a:xfrm rot="5400000">
              <a:off x="1345146" y="3453298"/>
              <a:ext cx="2792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l-GR" sz="2400" dirty="0"/>
                <a:t>-</a:t>
              </a:r>
              <a:endParaRPr lang="el-GR" sz="2400" dirty="0"/>
            </a:p>
          </p:txBody>
        </p:sp>
        <p:sp>
          <p:nvSpPr>
            <p:cNvPr id="9" name="Ορθογώνιο 8"/>
            <p:cNvSpPr/>
            <p:nvPr/>
          </p:nvSpPr>
          <p:spPr>
            <a:xfrm>
              <a:off x="1134993" y="3690851"/>
              <a:ext cx="5806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l-GR" sz="2400" dirty="0" smtClean="0"/>
                <a:t>ΟΗ</a:t>
              </a:r>
              <a:endParaRPr lang="el-GR" sz="2400" dirty="0"/>
            </a:p>
          </p:txBody>
        </p:sp>
      </p:grpSp>
      <p:sp>
        <p:nvSpPr>
          <p:cNvPr id="11" name="Ορθογώνιο 10"/>
          <p:cNvSpPr/>
          <p:nvPr/>
        </p:nvSpPr>
        <p:spPr>
          <a:xfrm>
            <a:off x="5395896" y="3190778"/>
            <a:ext cx="1892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/>
              <a:t>2- </a:t>
            </a:r>
            <a:r>
              <a:rPr lang="el-GR" sz="2400" dirty="0" err="1"/>
              <a:t>βουτανόλη</a:t>
            </a:r>
            <a:endParaRPr lang="el-GR" sz="2400" dirty="0"/>
          </a:p>
        </p:txBody>
      </p:sp>
      <p:sp>
        <p:nvSpPr>
          <p:cNvPr id="12" name="Θέση περιεχομένου 2"/>
          <p:cNvSpPr txBox="1">
            <a:spLocks/>
          </p:cNvSpPr>
          <p:nvPr/>
        </p:nvSpPr>
        <p:spPr>
          <a:xfrm>
            <a:off x="467541" y="4006173"/>
            <a:ext cx="8229600" cy="9732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Courier New" pitchFamily="49"/>
              <a:buChar char="o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buFont typeface="+mj-lt"/>
              <a:buAutoNum type="alphaUcPeriod" startAt="2"/>
            </a:pPr>
            <a:r>
              <a:rPr lang="el-GR" dirty="0" smtClean="0"/>
              <a:t>δεν υπάρχει πολλαπλός δεσμός, γράφεται στην αρχή του κύριου ονόματος.</a:t>
            </a:r>
          </a:p>
        </p:txBody>
      </p:sp>
      <p:grpSp>
        <p:nvGrpSpPr>
          <p:cNvPr id="13" name="Ομάδα 12"/>
          <p:cNvGrpSpPr/>
          <p:nvPr/>
        </p:nvGrpSpPr>
        <p:grpSpPr>
          <a:xfrm>
            <a:off x="1427002" y="5017311"/>
            <a:ext cx="2294218" cy="923330"/>
            <a:chOff x="681907" y="3229186"/>
            <a:chExt cx="2294218" cy="923330"/>
          </a:xfrm>
        </p:grpSpPr>
        <p:sp>
          <p:nvSpPr>
            <p:cNvPr id="14" name="Ορθογώνιο 13"/>
            <p:cNvSpPr/>
            <p:nvPr/>
          </p:nvSpPr>
          <p:spPr>
            <a:xfrm>
              <a:off x="681907" y="3229186"/>
              <a:ext cx="22942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l-GR" sz="2400" dirty="0"/>
                <a:t>CH ≡C-CH</a:t>
              </a:r>
              <a:r>
                <a:rPr lang="en-US" altLang="el-GR" sz="2400" baseline="-25000" dirty="0"/>
                <a:t>2</a:t>
              </a:r>
              <a:r>
                <a:rPr lang="en-US" altLang="el-GR" sz="2400" dirty="0"/>
                <a:t>-C-CH</a:t>
              </a:r>
              <a:r>
                <a:rPr lang="en-US" altLang="el-GR" sz="2400" baseline="-25000" dirty="0"/>
                <a:t>3</a:t>
              </a:r>
              <a:endParaRPr lang="el-GR" sz="2400" dirty="0"/>
            </a:p>
          </p:txBody>
        </p:sp>
        <p:sp>
          <p:nvSpPr>
            <p:cNvPr id="15" name="Ορθογώνιο 14"/>
            <p:cNvSpPr/>
            <p:nvPr/>
          </p:nvSpPr>
          <p:spPr>
            <a:xfrm rot="5400000">
              <a:off x="1315491" y="3453298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l-GR" sz="2400" dirty="0" smtClean="0"/>
                <a:t>=</a:t>
              </a:r>
              <a:endParaRPr lang="el-GR" sz="2400" dirty="0"/>
            </a:p>
          </p:txBody>
        </p:sp>
        <p:sp>
          <p:nvSpPr>
            <p:cNvPr id="16" name="Ορθογώνιο 15"/>
            <p:cNvSpPr/>
            <p:nvPr/>
          </p:nvSpPr>
          <p:spPr>
            <a:xfrm>
              <a:off x="1290644" y="3690851"/>
              <a:ext cx="388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l-GR" sz="2400" dirty="0" smtClean="0"/>
                <a:t>Ο</a:t>
              </a:r>
              <a:endParaRPr lang="el-GR" sz="2400" dirty="0"/>
            </a:p>
          </p:txBody>
        </p:sp>
      </p:grpSp>
      <p:sp>
        <p:nvSpPr>
          <p:cNvPr id="17" name="Ορθογώνιο 16"/>
          <p:cNvSpPr/>
          <p:nvPr/>
        </p:nvSpPr>
        <p:spPr>
          <a:xfrm>
            <a:off x="5184191" y="5017311"/>
            <a:ext cx="2099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/>
              <a:t>4- πεντιν-2-όνη</a:t>
            </a:r>
          </a:p>
        </p:txBody>
      </p:sp>
    </p:spTree>
    <p:extLst>
      <p:ext uri="{BB962C8B-B14F-4D97-AF65-F5344CB8AC3E}">
        <p14:creationId xmlns:p14="http://schemas.microsoft.com/office/powerpoint/2010/main" val="97634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Ονοματολογία οργανικών ενώσεων</a:t>
            </a:r>
            <a:br>
              <a:rPr lang="el-GR" dirty="0"/>
            </a:br>
            <a:r>
              <a:rPr lang="el-GR" sz="3600" b="0" dirty="0" smtClean="0"/>
              <a:t>(5 </a:t>
            </a:r>
            <a:r>
              <a:rPr lang="el-GR" sz="3600" b="0" dirty="0"/>
              <a:t>από 10)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83948" y="2065880"/>
            <a:ext cx="8229600" cy="1754682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Δεν χρειάζεται να δηλωθεί με αριθμό η θέση των χαρακτηριστικών ομάδων: -COOH, -CH=O, -CN.</a:t>
            </a:r>
          </a:p>
          <a:p>
            <a:pPr marL="0" indent="0" algn="ctr">
              <a:buNone/>
            </a:pPr>
            <a:r>
              <a:rPr lang="el-GR" dirty="0"/>
              <a:t>Ο C είναι πάντα στη θέση 1.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458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Ονοματολογία οργανικών ενώσεων</a:t>
            </a:r>
            <a:br>
              <a:rPr lang="el-GR" dirty="0"/>
            </a:br>
            <a:r>
              <a:rPr lang="el-GR" sz="3600" b="0" dirty="0" smtClean="0"/>
              <a:t>(6 </a:t>
            </a:r>
            <a:r>
              <a:rPr lang="el-GR" sz="3600" b="0" dirty="0"/>
              <a:t>από 10)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1" y="1040971"/>
            <a:ext cx="8229600" cy="2379371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l-GR" dirty="0"/>
              <a:t>Τα ονόματα των διακλαδώσεων μπαίνουν μπροστά από το όνομα της κύριας ανθρακικής αλυσίδας και η θέση τους δηλώνεται με αριθμούς, που προηγούνται των ονομάτων τους.</a:t>
            </a:r>
          </a:p>
          <a:p>
            <a:r>
              <a:rPr lang="el-GR" dirty="0"/>
              <a:t> Οι διακλαδώσεις είναι συνήθως </a:t>
            </a:r>
            <a:r>
              <a:rPr lang="el-GR" dirty="0" err="1"/>
              <a:t>αλκύλια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15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012109"/>
              </p:ext>
            </p:extLst>
          </p:nvPr>
        </p:nvGraphicFramePr>
        <p:xfrm>
          <a:off x="1338387" y="3312024"/>
          <a:ext cx="6096000" cy="23727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55723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CH3-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+mn-lt"/>
                        </a:rPr>
                        <a:t>μεθύλιο</a:t>
                      </a:r>
                    </a:p>
                  </a:txBody>
                  <a:tcPr/>
                </a:tc>
              </a:tr>
              <a:tr h="557233">
                <a:tc>
                  <a:txBody>
                    <a:bodyPr/>
                    <a:lstStyle/>
                    <a:p>
                      <a:r>
                        <a:rPr lang="en-US" alt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  <a:r>
                        <a:rPr lang="en-US" altLang="el-GR" sz="20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alt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  <a:r>
                        <a:rPr lang="en-US" altLang="el-GR" sz="20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r>
                        <a:rPr lang="en-US" alt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r>
                        <a:rPr lang="el-GR" alt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ή </a:t>
                      </a:r>
                      <a:r>
                        <a:rPr lang="en-US" alt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CH</a:t>
                      </a:r>
                      <a:r>
                        <a:rPr lang="en-US" altLang="el-GR" sz="20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r>
                        <a:rPr lang="en-US" alt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-CH</a:t>
                      </a:r>
                      <a:r>
                        <a:rPr lang="en-US" altLang="el-GR" sz="20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alt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+mn-lt"/>
                        </a:rPr>
                        <a:t>αιθύλιο</a:t>
                      </a:r>
                    </a:p>
                  </a:txBody>
                  <a:tcPr/>
                </a:tc>
              </a:tr>
              <a:tr h="557233">
                <a:tc>
                  <a:txBody>
                    <a:bodyPr/>
                    <a:lstStyle/>
                    <a:p>
                      <a:r>
                        <a:rPr lang="en-US" alt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  <a:r>
                        <a:rPr lang="en-US" altLang="el-GR" sz="20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r>
                        <a:rPr lang="en-US" alt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  <a:r>
                        <a:rPr lang="en-US" altLang="el-GR" sz="20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r>
                        <a:rPr lang="en-US" alt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r>
                        <a:rPr lang="el-GR" alt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ή </a:t>
                      </a:r>
                      <a:r>
                        <a:rPr lang="en-US" alt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CH</a:t>
                      </a:r>
                      <a:r>
                        <a:rPr lang="en-US" altLang="el-GR" sz="20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r>
                        <a:rPr lang="en-US" alt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-CH</a:t>
                      </a:r>
                      <a:r>
                        <a:rPr lang="en-US" altLang="el-GR" sz="20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alt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-CH</a:t>
                      </a:r>
                      <a:r>
                        <a:rPr lang="en-US" altLang="el-GR" sz="20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alt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err="1" smtClean="0">
                          <a:latin typeface="+mn-lt"/>
                        </a:rPr>
                        <a:t>προπύλιο</a:t>
                      </a:r>
                      <a:endParaRPr lang="el-GR" sz="2000" dirty="0" smtClean="0">
                        <a:latin typeface="+mn-lt"/>
                      </a:endParaRPr>
                    </a:p>
                  </a:txBody>
                  <a:tcPr/>
                </a:tc>
              </a:tr>
              <a:tr h="557233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+mn-lt"/>
                        </a:rPr>
                        <a:t>ή </a:t>
                      </a:r>
                      <a:r>
                        <a:rPr lang="en-US" sz="2000" dirty="0" smtClean="0">
                          <a:latin typeface="+mn-lt"/>
                        </a:rPr>
                        <a:t>CH3-CH-</a:t>
                      </a:r>
                      <a:r>
                        <a:rPr lang="el-GR" sz="2000" dirty="0" smtClean="0">
                          <a:latin typeface="+mn-lt"/>
                        </a:rPr>
                        <a:t> 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err="1" smtClean="0">
                          <a:latin typeface="+mn-lt"/>
                        </a:rPr>
                        <a:t>Ισοπροπύλιο</a:t>
                      </a:r>
                      <a:endParaRPr lang="el-GR" sz="2000" dirty="0" smtClean="0">
                        <a:latin typeface="+mn-lt"/>
                      </a:endParaRPr>
                    </a:p>
                    <a:p>
                      <a:endParaRPr lang="el-GR" sz="2000" dirty="0" smtClean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Ορθογώνιο 6"/>
          <p:cNvSpPr/>
          <p:nvPr/>
        </p:nvSpPr>
        <p:spPr>
          <a:xfrm>
            <a:off x="1916571" y="5280477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dirty="0">
                <a:latin typeface="Arial" panose="020B0604020202020204" pitchFamily="34" charset="0"/>
              </a:rPr>
              <a:t>CH</a:t>
            </a:r>
            <a:r>
              <a:rPr lang="en-US" altLang="el-GR" baseline="-25000" dirty="0">
                <a:latin typeface="Arial" panose="020B0604020202020204" pitchFamily="34" charset="0"/>
              </a:rPr>
              <a:t>3</a:t>
            </a:r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 rot="5400000">
            <a:off x="2078474" y="5094689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sz="2400" dirty="0"/>
              <a:t>-</a:t>
            </a:r>
            <a:endParaRPr lang="el-GR" sz="2400" dirty="0"/>
          </a:p>
        </p:txBody>
      </p:sp>
      <p:sp>
        <p:nvSpPr>
          <p:cNvPr id="9" name="Ορθογώνιο 8"/>
          <p:cNvSpPr/>
          <p:nvPr/>
        </p:nvSpPr>
        <p:spPr>
          <a:xfrm>
            <a:off x="257990" y="5657671"/>
            <a:ext cx="84288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Αν υπάρχουν ίδιες διακλαδώσεις, μπροστά από το όνομα τους μπαίνει αριθμητικό πρόθεμα (</a:t>
            </a:r>
            <a:r>
              <a:rPr lang="el-GR" sz="2400" dirty="0" err="1"/>
              <a:t>δι</a:t>
            </a:r>
            <a:r>
              <a:rPr lang="el-GR" sz="2400" dirty="0"/>
              <a:t>-, </a:t>
            </a:r>
            <a:r>
              <a:rPr lang="el-GR" sz="2400" dirty="0" err="1"/>
              <a:t>τρι</a:t>
            </a:r>
            <a:r>
              <a:rPr lang="el-GR" sz="2400" dirty="0"/>
              <a:t>-, </a:t>
            </a:r>
            <a:r>
              <a:rPr lang="el-GR" sz="2400" dirty="0" err="1"/>
              <a:t>τετρα</a:t>
            </a:r>
            <a:r>
              <a:rPr lang="el-GR" sz="2400" dirty="0"/>
              <a:t>-,…), που δηλώνει το πλήθος τους.</a:t>
            </a:r>
          </a:p>
        </p:txBody>
      </p:sp>
    </p:spTree>
    <p:extLst>
      <p:ext uri="{BB962C8B-B14F-4D97-AF65-F5344CB8AC3E}">
        <p14:creationId xmlns:p14="http://schemas.microsoft.com/office/powerpoint/2010/main" val="147804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Ονοματολογία οργανικών ενώσεων</a:t>
            </a:r>
            <a:br>
              <a:rPr lang="el-GR" dirty="0"/>
            </a:br>
            <a:r>
              <a:rPr lang="el-GR" sz="3600" b="0" dirty="0" smtClean="0"/>
              <a:t>(7 </a:t>
            </a:r>
            <a:r>
              <a:rPr lang="el-GR" sz="3600" b="0" dirty="0"/>
              <a:t>από 10)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16</a:t>
            </a:fld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738908" y="1452829"/>
            <a:ext cx="3265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dirty="0"/>
              <a:t>3-μεθυλο-βουτανικό οξύ</a:t>
            </a:r>
          </a:p>
        </p:txBody>
      </p:sp>
      <p:grpSp>
        <p:nvGrpSpPr>
          <p:cNvPr id="10" name="Ομάδα 9"/>
          <p:cNvGrpSpPr/>
          <p:nvPr/>
        </p:nvGrpSpPr>
        <p:grpSpPr>
          <a:xfrm>
            <a:off x="602087" y="1454818"/>
            <a:ext cx="2504725" cy="779652"/>
            <a:chOff x="602087" y="1454818"/>
            <a:chExt cx="2504725" cy="779652"/>
          </a:xfrm>
        </p:grpSpPr>
        <p:sp>
          <p:nvSpPr>
            <p:cNvPr id="5" name="Ορθογώνιο 4"/>
            <p:cNvSpPr/>
            <p:nvPr/>
          </p:nvSpPr>
          <p:spPr>
            <a:xfrm rot="5400000">
              <a:off x="1194796" y="1578906"/>
              <a:ext cx="2792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l-GR" sz="2400" dirty="0"/>
                <a:t>-</a:t>
              </a:r>
              <a:endParaRPr lang="el-GR" sz="2400" dirty="0"/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1012054" y="1809738"/>
              <a:ext cx="644728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l-GR" sz="2400" dirty="0"/>
                <a:t>CH</a:t>
              </a:r>
              <a:r>
                <a:rPr lang="en-US" altLang="el-GR" sz="2400" baseline="-25000" dirty="0"/>
                <a:t>3</a:t>
              </a:r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602087" y="1454818"/>
              <a:ext cx="2504725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l-GR" sz="2400" dirty="0"/>
                <a:t>CH</a:t>
              </a:r>
              <a:r>
                <a:rPr lang="en-US" altLang="el-GR" sz="2400" baseline="-25000" dirty="0"/>
                <a:t>3</a:t>
              </a:r>
              <a:r>
                <a:rPr lang="en-US" altLang="el-GR" sz="2400" dirty="0"/>
                <a:t>-CH-CH</a:t>
              </a:r>
              <a:r>
                <a:rPr lang="en-US" altLang="el-GR" sz="2400" baseline="-25000" dirty="0"/>
                <a:t>2</a:t>
              </a:r>
              <a:r>
                <a:rPr lang="en-US" altLang="el-GR" sz="2400" dirty="0"/>
                <a:t>-COOH</a:t>
              </a:r>
              <a:endParaRPr lang="en-US" altLang="el-GR" sz="2400" baseline="-25000" dirty="0"/>
            </a:p>
          </p:txBody>
        </p:sp>
      </p:grpSp>
      <p:grpSp>
        <p:nvGrpSpPr>
          <p:cNvPr id="17" name="Ομάδα 16"/>
          <p:cNvGrpSpPr/>
          <p:nvPr/>
        </p:nvGrpSpPr>
        <p:grpSpPr>
          <a:xfrm>
            <a:off x="602087" y="2963022"/>
            <a:ext cx="2504725" cy="1172551"/>
            <a:chOff x="602087" y="2963022"/>
            <a:chExt cx="2504725" cy="1172551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602087" y="3355921"/>
              <a:ext cx="2504725" cy="779652"/>
              <a:chOff x="602087" y="1454818"/>
              <a:chExt cx="2504725" cy="779652"/>
            </a:xfrm>
          </p:grpSpPr>
          <p:sp>
            <p:nvSpPr>
              <p:cNvPr id="12" name="Ορθογώνιο 11"/>
              <p:cNvSpPr/>
              <p:nvPr/>
            </p:nvSpPr>
            <p:spPr>
              <a:xfrm rot="5400000">
                <a:off x="1194796" y="1578906"/>
                <a:ext cx="2792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l-GR" sz="2400" dirty="0"/>
                  <a:t>-</a:t>
                </a:r>
                <a:endParaRPr lang="el-GR" sz="2400" dirty="0"/>
              </a:p>
            </p:txBody>
          </p:sp>
          <p:sp>
            <p:nvSpPr>
              <p:cNvPr id="13" name="Ορθογώνιο 12"/>
              <p:cNvSpPr/>
              <p:nvPr/>
            </p:nvSpPr>
            <p:spPr>
              <a:xfrm>
                <a:off x="1012054" y="1809738"/>
                <a:ext cx="644728" cy="424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el-GR" sz="2400" dirty="0"/>
                  <a:t>CH</a:t>
                </a:r>
                <a:r>
                  <a:rPr lang="en-US" altLang="el-GR" sz="2400" baseline="-25000" dirty="0"/>
                  <a:t>3</a:t>
                </a:r>
              </a:p>
            </p:txBody>
          </p:sp>
          <p:sp>
            <p:nvSpPr>
              <p:cNvPr id="14" name="Ορθογώνιο 13"/>
              <p:cNvSpPr/>
              <p:nvPr/>
            </p:nvSpPr>
            <p:spPr>
              <a:xfrm>
                <a:off x="602087" y="1454818"/>
                <a:ext cx="2504725" cy="424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el-GR" sz="2400" dirty="0"/>
                  <a:t>CH≡C-C-CH2-CHO </a:t>
                </a:r>
              </a:p>
            </p:txBody>
          </p:sp>
        </p:grpSp>
        <p:sp>
          <p:nvSpPr>
            <p:cNvPr id="15" name="Ορθογώνιο 14"/>
            <p:cNvSpPr/>
            <p:nvPr/>
          </p:nvSpPr>
          <p:spPr>
            <a:xfrm rot="5400000">
              <a:off x="1194796" y="3118943"/>
              <a:ext cx="2792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l-GR" sz="2400" dirty="0"/>
                <a:t>-</a:t>
              </a:r>
              <a:endParaRPr lang="el-GR" sz="2400" dirty="0"/>
            </a:p>
          </p:txBody>
        </p:sp>
        <p:sp>
          <p:nvSpPr>
            <p:cNvPr id="16" name="Ορθογώνιο 15"/>
            <p:cNvSpPr/>
            <p:nvPr/>
          </p:nvSpPr>
          <p:spPr>
            <a:xfrm>
              <a:off x="1024905" y="2963022"/>
              <a:ext cx="644728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l-GR" sz="2400" dirty="0"/>
                <a:t>CH</a:t>
              </a:r>
              <a:r>
                <a:rPr lang="en-US" altLang="el-GR" sz="2400" baseline="-25000" dirty="0"/>
                <a:t>3</a:t>
              </a:r>
            </a:p>
          </p:txBody>
        </p:sp>
      </p:grpSp>
      <p:sp>
        <p:nvSpPr>
          <p:cNvPr id="18" name="Ορθογώνιο 17"/>
          <p:cNvSpPr/>
          <p:nvPr/>
        </p:nvSpPr>
        <p:spPr>
          <a:xfrm>
            <a:off x="4666480" y="3302639"/>
            <a:ext cx="359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dirty="0"/>
              <a:t>3,3- διμεθυλο-4- </a:t>
            </a:r>
            <a:r>
              <a:rPr lang="el-GR" altLang="el-GR" sz="2400" dirty="0" err="1"/>
              <a:t>πεντινάλη</a:t>
            </a:r>
            <a:endParaRPr lang="el-GR" altLang="el-GR" sz="2400" dirty="0"/>
          </a:p>
        </p:txBody>
      </p:sp>
      <p:grpSp>
        <p:nvGrpSpPr>
          <p:cNvPr id="30" name="Ομάδα 29"/>
          <p:cNvGrpSpPr/>
          <p:nvPr/>
        </p:nvGrpSpPr>
        <p:grpSpPr>
          <a:xfrm>
            <a:off x="602087" y="4757718"/>
            <a:ext cx="2912977" cy="1250165"/>
            <a:chOff x="602087" y="4757718"/>
            <a:chExt cx="2912977" cy="1250165"/>
          </a:xfrm>
        </p:grpSpPr>
        <p:grpSp>
          <p:nvGrpSpPr>
            <p:cNvPr id="19" name="Ομάδα 18"/>
            <p:cNvGrpSpPr/>
            <p:nvPr/>
          </p:nvGrpSpPr>
          <p:grpSpPr>
            <a:xfrm>
              <a:off x="602087" y="4790313"/>
              <a:ext cx="2912977" cy="1172551"/>
              <a:chOff x="602087" y="2963022"/>
              <a:chExt cx="2912977" cy="1172551"/>
            </a:xfrm>
          </p:grpSpPr>
          <p:grpSp>
            <p:nvGrpSpPr>
              <p:cNvPr id="20" name="Ομάδα 19"/>
              <p:cNvGrpSpPr/>
              <p:nvPr/>
            </p:nvGrpSpPr>
            <p:grpSpPr>
              <a:xfrm>
                <a:off x="602087" y="3355921"/>
                <a:ext cx="2912977" cy="779652"/>
                <a:chOff x="602087" y="1454818"/>
                <a:chExt cx="2912977" cy="779652"/>
              </a:xfrm>
            </p:grpSpPr>
            <p:sp>
              <p:nvSpPr>
                <p:cNvPr id="23" name="Ορθογώνιο 22"/>
                <p:cNvSpPr/>
                <p:nvPr/>
              </p:nvSpPr>
              <p:spPr>
                <a:xfrm rot="5400000">
                  <a:off x="1194796" y="1578906"/>
                  <a:ext cx="27924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el-GR" sz="2400" dirty="0"/>
                    <a:t>-</a:t>
                  </a:r>
                  <a:endParaRPr lang="el-GR" sz="2400" dirty="0"/>
                </a:p>
              </p:txBody>
            </p:sp>
            <p:sp>
              <p:nvSpPr>
                <p:cNvPr id="24" name="Ορθογώνιο 23"/>
                <p:cNvSpPr/>
                <p:nvPr/>
              </p:nvSpPr>
              <p:spPr>
                <a:xfrm>
                  <a:off x="1012054" y="1809738"/>
                  <a:ext cx="644728" cy="4247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altLang="el-GR" sz="2400" dirty="0"/>
                    <a:t>CH</a:t>
                  </a:r>
                  <a:r>
                    <a:rPr lang="en-US" altLang="el-GR" sz="2400" baseline="-25000" dirty="0"/>
                    <a:t>3</a:t>
                  </a:r>
                </a:p>
              </p:txBody>
            </p:sp>
            <p:sp>
              <p:nvSpPr>
                <p:cNvPr id="25" name="Ορθογώνιο 24"/>
                <p:cNvSpPr/>
                <p:nvPr/>
              </p:nvSpPr>
              <p:spPr>
                <a:xfrm>
                  <a:off x="602087" y="1454818"/>
                  <a:ext cx="2912977" cy="4247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altLang="el-GR" sz="2400" dirty="0"/>
                    <a:t>CH</a:t>
                  </a:r>
                  <a:r>
                    <a:rPr lang="en-US" altLang="el-GR" sz="2400" baseline="-25000" dirty="0"/>
                    <a:t>3</a:t>
                  </a:r>
                  <a:r>
                    <a:rPr lang="en-US" altLang="el-GR" sz="2400" dirty="0"/>
                    <a:t>-C-CH</a:t>
                  </a:r>
                  <a:r>
                    <a:rPr lang="en-US" altLang="el-GR" sz="2400" baseline="-25000" dirty="0"/>
                    <a:t>2</a:t>
                  </a:r>
                  <a:r>
                    <a:rPr lang="en-US" altLang="el-GR" sz="2400" dirty="0"/>
                    <a:t>-C</a:t>
                  </a:r>
                  <a:r>
                    <a:rPr lang="el-GR" altLang="el-GR" sz="2400" dirty="0"/>
                    <a:t>Η-</a:t>
                  </a:r>
                  <a:r>
                    <a:rPr lang="en-US" altLang="el-GR" sz="2400" dirty="0"/>
                    <a:t>CH-CH</a:t>
                  </a:r>
                  <a:r>
                    <a:rPr lang="en-US" altLang="el-GR" sz="2400" baseline="-25000" dirty="0"/>
                    <a:t>3</a:t>
                  </a:r>
                  <a:endParaRPr lang="en-US" altLang="el-GR" sz="2400" dirty="0"/>
                </a:p>
              </p:txBody>
            </p:sp>
          </p:grpSp>
          <p:sp>
            <p:nvSpPr>
              <p:cNvPr id="21" name="Ορθογώνιο 20"/>
              <p:cNvSpPr/>
              <p:nvPr/>
            </p:nvSpPr>
            <p:spPr>
              <a:xfrm rot="5400000">
                <a:off x="1194796" y="3118943"/>
                <a:ext cx="2792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l-GR" sz="2400" dirty="0"/>
                  <a:t>-</a:t>
                </a:r>
                <a:endParaRPr lang="el-GR" sz="2400" dirty="0"/>
              </a:p>
            </p:txBody>
          </p:sp>
          <p:sp>
            <p:nvSpPr>
              <p:cNvPr id="22" name="Ορθογώνιο 21"/>
              <p:cNvSpPr/>
              <p:nvPr/>
            </p:nvSpPr>
            <p:spPr>
              <a:xfrm>
                <a:off x="1024905" y="2963022"/>
                <a:ext cx="644728" cy="424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el-GR" sz="2400" dirty="0"/>
                  <a:t>CH</a:t>
                </a:r>
                <a:r>
                  <a:rPr lang="en-US" altLang="el-GR" sz="2400" baseline="-25000" dirty="0"/>
                  <a:t>3</a:t>
                </a:r>
              </a:p>
            </p:txBody>
          </p:sp>
        </p:grpSp>
        <p:sp>
          <p:nvSpPr>
            <p:cNvPr id="26" name="Ορθογώνιο 25"/>
            <p:cNvSpPr/>
            <p:nvPr/>
          </p:nvSpPr>
          <p:spPr>
            <a:xfrm rot="5400000">
              <a:off x="2504917" y="4946234"/>
              <a:ext cx="2792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l-GR" sz="2400" dirty="0"/>
                <a:t>-</a:t>
              </a:r>
              <a:endParaRPr lang="el-GR" sz="2400" dirty="0"/>
            </a:p>
          </p:txBody>
        </p:sp>
        <p:sp>
          <p:nvSpPr>
            <p:cNvPr id="27" name="Ορθογώνιο 26"/>
            <p:cNvSpPr/>
            <p:nvPr/>
          </p:nvSpPr>
          <p:spPr>
            <a:xfrm>
              <a:off x="2322175" y="4757718"/>
              <a:ext cx="644728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l-GR" sz="2400" dirty="0"/>
                <a:t>CH</a:t>
              </a:r>
              <a:r>
                <a:rPr lang="en-US" altLang="el-GR" sz="2400" baseline="-25000" dirty="0"/>
                <a:t>3</a:t>
              </a:r>
            </a:p>
          </p:txBody>
        </p:sp>
        <p:sp>
          <p:nvSpPr>
            <p:cNvPr id="28" name="Ορθογώνιο 27"/>
            <p:cNvSpPr/>
            <p:nvPr/>
          </p:nvSpPr>
          <p:spPr>
            <a:xfrm rot="5400000">
              <a:off x="2018658" y="5342130"/>
              <a:ext cx="2792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l-GR" sz="2400" dirty="0"/>
                <a:t>-</a:t>
              </a:r>
              <a:endParaRPr lang="el-GR" sz="2400" dirty="0"/>
            </a:p>
          </p:txBody>
        </p:sp>
        <p:sp>
          <p:nvSpPr>
            <p:cNvPr id="29" name="Ορθογώνιο 28"/>
            <p:cNvSpPr/>
            <p:nvPr/>
          </p:nvSpPr>
          <p:spPr>
            <a:xfrm>
              <a:off x="1947713" y="5583151"/>
              <a:ext cx="748923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l-GR" sz="2400" dirty="0"/>
                <a:t>C</a:t>
              </a:r>
              <a:r>
                <a:rPr lang="en-US" altLang="el-GR" sz="2400" baseline="-25000" dirty="0"/>
                <a:t>2</a:t>
              </a:r>
              <a:r>
                <a:rPr lang="en-US" altLang="el-GR" sz="2400" dirty="0"/>
                <a:t>H</a:t>
              </a:r>
              <a:r>
                <a:rPr lang="en-US" altLang="el-GR" sz="2400" baseline="-25000" dirty="0"/>
                <a:t>5</a:t>
              </a:r>
            </a:p>
          </p:txBody>
        </p:sp>
      </p:grpSp>
      <p:sp>
        <p:nvSpPr>
          <p:cNvPr id="31" name="Ορθογώνιο 30"/>
          <p:cNvSpPr/>
          <p:nvPr/>
        </p:nvSpPr>
        <p:spPr>
          <a:xfrm>
            <a:off x="4483530" y="5153623"/>
            <a:ext cx="4292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dirty="0"/>
              <a:t>4-αιθυλο-2,2,5-τριμεθυλο </a:t>
            </a:r>
            <a:r>
              <a:rPr lang="el-GR" altLang="el-GR" sz="2400" dirty="0" err="1"/>
              <a:t>εξάνιο</a:t>
            </a: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272336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Ονοματολογία οργανικών ενώσεων</a:t>
            </a:r>
            <a:br>
              <a:rPr lang="el-GR" dirty="0"/>
            </a:br>
            <a:r>
              <a:rPr lang="el-GR" sz="3600" b="0" dirty="0" smtClean="0"/>
              <a:t>(8 </a:t>
            </a:r>
            <a:r>
              <a:rPr lang="el-GR" sz="3600" b="0" dirty="0"/>
              <a:t>από 10)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Κατά την αρίθμηση μιας ανθρακικής αλυσίδας, η σειρά προτεραιότητας είναι:</a:t>
            </a:r>
          </a:p>
          <a:p>
            <a:pPr lvl="1"/>
            <a:r>
              <a:rPr lang="el-GR" dirty="0"/>
              <a:t>Χαρακτηριστική ομάδα &gt; πολλαπλός δεσμός &gt; αλογόνο &gt; διακλάδωση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Κύρια </a:t>
            </a:r>
            <a:r>
              <a:rPr lang="el-GR" dirty="0"/>
              <a:t>ανθρακική αλυσίδα θεωρείται η αλυσίδα με τα περισσότερα άτομα C και τις περισσότερες χαρακτηριστικές ομάδες και πολλαπλούς δεσμούς.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317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Ονοματολογία οργανικών ενώσεων</a:t>
            </a:r>
            <a:br>
              <a:rPr lang="el-GR" dirty="0"/>
            </a:br>
            <a:r>
              <a:rPr lang="el-GR" sz="3600" b="0" dirty="0" smtClean="0"/>
              <a:t>(9 </a:t>
            </a:r>
            <a:r>
              <a:rPr lang="el-GR" sz="3600" b="0" dirty="0"/>
              <a:t>από 10)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48"/>
            <a:ext cx="8229600" cy="2497066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l-GR" dirty="0"/>
              <a:t>Όταν υπάρχουν δύο ή περισσότερες χαρακτηριστικές ομάδες: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l-GR" dirty="0"/>
              <a:t>αν είναι ίδιες, μπροστά από το όνομα μπαίνει αριθμητικό πρόθεμα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18</a:t>
            </a:fld>
            <a:endParaRPr lang="el-GR"/>
          </a:p>
        </p:txBody>
      </p:sp>
      <p:grpSp>
        <p:nvGrpSpPr>
          <p:cNvPr id="10" name="Ομάδα 9"/>
          <p:cNvGrpSpPr/>
          <p:nvPr/>
        </p:nvGrpSpPr>
        <p:grpSpPr>
          <a:xfrm>
            <a:off x="698579" y="3232149"/>
            <a:ext cx="2610010" cy="886397"/>
            <a:chOff x="698579" y="3232149"/>
            <a:chExt cx="2610010" cy="886397"/>
          </a:xfrm>
        </p:grpSpPr>
        <p:sp>
          <p:nvSpPr>
            <p:cNvPr id="5" name="Ορθογώνιο 4"/>
            <p:cNvSpPr/>
            <p:nvPr/>
          </p:nvSpPr>
          <p:spPr>
            <a:xfrm>
              <a:off x="698579" y="3232149"/>
              <a:ext cx="26100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l-GR" sz="2400" dirty="0"/>
                <a:t>CH</a:t>
              </a:r>
              <a:r>
                <a:rPr lang="el-GR" altLang="el-GR" sz="2400" baseline="-25000" dirty="0"/>
                <a:t>2</a:t>
              </a:r>
              <a:r>
                <a:rPr lang="el-GR" altLang="el-GR" sz="2400" dirty="0"/>
                <a:t>=</a:t>
              </a:r>
              <a:r>
                <a:rPr lang="en-US" altLang="el-GR" sz="2400" dirty="0"/>
                <a:t>CH-CH</a:t>
              </a:r>
              <a:r>
                <a:rPr lang="el-GR" altLang="el-GR" sz="2400" dirty="0"/>
                <a:t>-</a:t>
              </a:r>
              <a:r>
                <a:rPr lang="en-US" altLang="el-GR" sz="2400" dirty="0"/>
                <a:t>CH-CH</a:t>
              </a:r>
              <a:r>
                <a:rPr lang="en-US" altLang="el-GR" sz="2400" baseline="-25000" dirty="0"/>
                <a:t>3</a:t>
              </a:r>
            </a:p>
          </p:txBody>
        </p:sp>
        <p:sp>
          <p:nvSpPr>
            <p:cNvPr id="6" name="Ορθογώνιο 5"/>
            <p:cNvSpPr/>
            <p:nvPr/>
          </p:nvSpPr>
          <p:spPr>
            <a:xfrm rot="5400000">
              <a:off x="1837592" y="3462981"/>
              <a:ext cx="2792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l-GR" sz="2400" dirty="0"/>
                <a:t>-</a:t>
              </a:r>
              <a:endParaRPr lang="el-GR" sz="2400" dirty="0"/>
            </a:p>
          </p:txBody>
        </p:sp>
        <p:sp>
          <p:nvSpPr>
            <p:cNvPr id="7" name="Ορθογώνιο 6"/>
            <p:cNvSpPr/>
            <p:nvPr/>
          </p:nvSpPr>
          <p:spPr>
            <a:xfrm>
              <a:off x="1654850" y="3693813"/>
              <a:ext cx="580608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l-GR" altLang="el-GR" sz="2400" dirty="0"/>
                <a:t>Ο</a:t>
              </a:r>
              <a:r>
                <a:rPr lang="en-US" altLang="el-GR" sz="2400" dirty="0" smtClean="0"/>
                <a:t>H</a:t>
              </a:r>
              <a:endParaRPr lang="en-US" altLang="el-GR" sz="2400" baseline="-25000" dirty="0"/>
            </a:p>
          </p:txBody>
        </p:sp>
        <p:sp>
          <p:nvSpPr>
            <p:cNvPr id="8" name="Ορθογώνιο 7"/>
            <p:cNvSpPr/>
            <p:nvPr/>
          </p:nvSpPr>
          <p:spPr>
            <a:xfrm rot="5400000">
              <a:off x="2309803" y="3462982"/>
              <a:ext cx="2792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l-GR" sz="2400" dirty="0"/>
                <a:t>-</a:t>
              </a:r>
              <a:endParaRPr lang="el-GR" sz="2400" dirty="0"/>
            </a:p>
          </p:txBody>
        </p:sp>
        <p:sp>
          <p:nvSpPr>
            <p:cNvPr id="9" name="Ορθογώνιο 8"/>
            <p:cNvSpPr/>
            <p:nvPr/>
          </p:nvSpPr>
          <p:spPr>
            <a:xfrm>
              <a:off x="2127061" y="3693814"/>
              <a:ext cx="580608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l-GR" altLang="el-GR" sz="2400" dirty="0" smtClean="0"/>
                <a:t>Ο</a:t>
              </a:r>
              <a:r>
                <a:rPr lang="en-US" altLang="el-GR" sz="2400" dirty="0" smtClean="0"/>
                <a:t>H</a:t>
              </a:r>
              <a:endParaRPr lang="en-US" altLang="el-GR" sz="2400" baseline="-25000" dirty="0"/>
            </a:p>
          </p:txBody>
        </p:sp>
      </p:grpSp>
      <p:sp>
        <p:nvSpPr>
          <p:cNvPr id="11" name="Ορθογώνιο 10"/>
          <p:cNvSpPr/>
          <p:nvPr/>
        </p:nvSpPr>
        <p:spPr>
          <a:xfrm>
            <a:off x="4842318" y="3364313"/>
            <a:ext cx="2777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/>
              <a:t>4- </a:t>
            </a:r>
            <a:r>
              <a:rPr lang="el-GR" sz="2400" dirty="0" err="1"/>
              <a:t>πεντεν</a:t>
            </a:r>
            <a:r>
              <a:rPr lang="el-GR" sz="2400" dirty="0"/>
              <a:t>- 2,3- </a:t>
            </a:r>
            <a:r>
              <a:rPr lang="el-GR" sz="2400" dirty="0" err="1"/>
              <a:t>διόλη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61573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Ονοματολογία οργανικών ενώσεων</a:t>
            </a:r>
            <a:br>
              <a:rPr lang="el-GR" dirty="0"/>
            </a:br>
            <a:r>
              <a:rPr lang="el-GR" sz="3600" b="0" dirty="0" smtClean="0"/>
              <a:t>(10 </a:t>
            </a:r>
            <a:r>
              <a:rPr lang="el-GR" sz="3600" b="0" dirty="0"/>
              <a:t>από 10)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48"/>
            <a:ext cx="8229600" cy="976084"/>
          </a:xfrm>
        </p:spPr>
        <p:txBody>
          <a:bodyPr/>
          <a:lstStyle/>
          <a:p>
            <a:pPr marL="914400" lvl="1" indent="-457200">
              <a:buFont typeface="+mj-lt"/>
              <a:buAutoNum type="alphaUcPeriod" startAt="2"/>
            </a:pPr>
            <a:r>
              <a:rPr lang="el-GR" dirty="0"/>
              <a:t>αν είναι διαφορετικές, η επικρατέστερη δίνει την κατάληξη και η άλλη δηλώνεται με πρόθεμα.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19</a:t>
            </a:fld>
            <a:endParaRPr lang="el-GR"/>
          </a:p>
        </p:txBody>
      </p:sp>
      <p:graphicFrame>
        <p:nvGraphicFramePr>
          <p:cNvPr id="5" name="Group 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87652"/>
              </p:ext>
            </p:extLst>
          </p:nvPr>
        </p:nvGraphicFramePr>
        <p:xfrm>
          <a:off x="1051256" y="2512824"/>
          <a:ext cx="6624637" cy="29260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24112"/>
                <a:gridCol w="2039938"/>
                <a:gridCol w="2160587"/>
              </a:tblGrid>
              <a:tr h="700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Χαρακτηριστική ομάδα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Πρόθεμα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Κατάληξη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24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-COOH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-CN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-CH=O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-CO-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-OH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-NH</a:t>
                      </a:r>
                      <a:r>
                        <a:rPr kumimoji="0" lang="en-US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l-GR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Κυανο</a:t>
                      </a: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Αλδεϋδο</a:t>
                      </a: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Κετο</a:t>
                      </a: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Υδροξυ</a:t>
                      </a: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Αμινο</a:t>
                      </a: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l-G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ικό</a:t>
                      </a: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οξύ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l-G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νιτρίλιο</a:t>
                      </a:r>
                      <a:endParaRPr kumimoji="0" lang="el-GR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l-G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άλη</a:t>
                      </a:r>
                      <a:endParaRPr kumimoji="0" lang="el-GR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l-G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όνη</a:t>
                      </a:r>
                      <a:endParaRPr kumimoji="0" lang="el-GR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-όλη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l-G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ιο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Βέλος προς τα επάνω 5"/>
          <p:cNvSpPr/>
          <p:nvPr/>
        </p:nvSpPr>
        <p:spPr>
          <a:xfrm>
            <a:off x="706170" y="2924269"/>
            <a:ext cx="144856" cy="200987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282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Οργανικές </a:t>
            </a:r>
            <a:r>
              <a:rPr lang="el-GR" dirty="0" smtClean="0"/>
              <a:t>ενώσεις </a:t>
            </a:r>
            <a:r>
              <a:rPr lang="el-GR" sz="3200" b="0" dirty="0" smtClean="0"/>
              <a:t>(1 από 4)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</a:t>
            </a:fld>
            <a:endParaRPr lang="el-GR"/>
          </a:p>
        </p:txBody>
      </p:sp>
      <p:grpSp>
        <p:nvGrpSpPr>
          <p:cNvPr id="31" name="Ομάδα 30"/>
          <p:cNvGrpSpPr/>
          <p:nvPr/>
        </p:nvGrpSpPr>
        <p:grpSpPr>
          <a:xfrm>
            <a:off x="998993" y="1423658"/>
            <a:ext cx="7840134" cy="4074200"/>
            <a:chOff x="428625" y="1143000"/>
            <a:chExt cx="7840134" cy="4074200"/>
          </a:xfrm>
        </p:grpSpPr>
        <p:cxnSp>
          <p:nvCxnSpPr>
            <p:cNvPr id="5" name="Straight Connector 5"/>
            <p:cNvCxnSpPr/>
            <p:nvPr/>
          </p:nvCxnSpPr>
          <p:spPr>
            <a:xfrm rot="5400000">
              <a:off x="3250406" y="2178844"/>
              <a:ext cx="20716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10800000">
              <a:off x="4286250" y="2286000"/>
              <a:ext cx="23574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10800000">
              <a:off x="1500188" y="2286000"/>
              <a:ext cx="28384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3"/>
            <p:cNvCxnSpPr/>
            <p:nvPr/>
          </p:nvCxnSpPr>
          <p:spPr>
            <a:xfrm rot="10800000">
              <a:off x="3500438" y="3214688"/>
              <a:ext cx="7858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286250" y="3214688"/>
              <a:ext cx="7858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17"/>
            <p:cNvCxnSpPr/>
            <p:nvPr/>
          </p:nvCxnSpPr>
          <p:spPr>
            <a:xfrm rot="5400000">
              <a:off x="3213894" y="3499644"/>
              <a:ext cx="5715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8"/>
            <p:cNvCxnSpPr/>
            <p:nvPr/>
          </p:nvCxnSpPr>
          <p:spPr>
            <a:xfrm rot="5400000">
              <a:off x="4787107" y="3499644"/>
              <a:ext cx="57150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0"/>
            <p:cNvCxnSpPr/>
            <p:nvPr/>
          </p:nvCxnSpPr>
          <p:spPr>
            <a:xfrm rot="5400000">
              <a:off x="1250156" y="2536032"/>
              <a:ext cx="5000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4"/>
            <p:cNvCxnSpPr/>
            <p:nvPr/>
          </p:nvCxnSpPr>
          <p:spPr>
            <a:xfrm rot="10800000">
              <a:off x="1071563" y="2786063"/>
              <a:ext cx="8572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25"/>
            <p:cNvCxnSpPr/>
            <p:nvPr/>
          </p:nvCxnSpPr>
          <p:spPr>
            <a:xfrm rot="5400000">
              <a:off x="786607" y="3071019"/>
              <a:ext cx="57150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26"/>
            <p:cNvCxnSpPr/>
            <p:nvPr/>
          </p:nvCxnSpPr>
          <p:spPr>
            <a:xfrm rot="5400000">
              <a:off x="1643857" y="3071019"/>
              <a:ext cx="57150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31"/>
            <p:cNvCxnSpPr/>
            <p:nvPr/>
          </p:nvCxnSpPr>
          <p:spPr>
            <a:xfrm rot="5400000">
              <a:off x="6358732" y="2570956"/>
              <a:ext cx="57150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32"/>
            <p:cNvSpPr txBox="1">
              <a:spLocks noChangeArrowheads="1"/>
            </p:cNvSpPr>
            <p:nvPr/>
          </p:nvSpPr>
          <p:spPr bwMode="auto">
            <a:xfrm>
              <a:off x="4429125" y="1928813"/>
              <a:ext cx="264318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200" dirty="0">
                  <a:latin typeface="+mn-lt"/>
                </a:rPr>
                <a:t>Λειτουργική ομάδα</a:t>
              </a:r>
            </a:p>
          </p:txBody>
        </p:sp>
        <p:sp>
          <p:nvSpPr>
            <p:cNvPr id="18" name="Rectangle 34"/>
            <p:cNvSpPr>
              <a:spLocks noChangeArrowheads="1"/>
            </p:cNvSpPr>
            <p:nvPr/>
          </p:nvSpPr>
          <p:spPr bwMode="auto">
            <a:xfrm>
              <a:off x="674298" y="1906606"/>
              <a:ext cx="361195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200" dirty="0">
                  <a:latin typeface="+mn-lt"/>
                </a:rPr>
                <a:t>Μορφή ανθρακικής αλυσίδας</a:t>
              </a:r>
            </a:p>
          </p:txBody>
        </p:sp>
        <p:sp>
          <p:nvSpPr>
            <p:cNvPr id="19" name="Rectangle 35"/>
            <p:cNvSpPr>
              <a:spLocks noChangeArrowheads="1"/>
            </p:cNvSpPr>
            <p:nvPr/>
          </p:nvSpPr>
          <p:spPr bwMode="auto">
            <a:xfrm>
              <a:off x="4286250" y="2571750"/>
              <a:ext cx="177497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200">
                  <a:latin typeface="+mn-lt"/>
                </a:rPr>
                <a:t>Είδος δεσμών</a:t>
              </a:r>
            </a:p>
          </p:txBody>
        </p:sp>
        <p:sp>
          <p:nvSpPr>
            <p:cNvPr id="20" name="Rectangle 37"/>
            <p:cNvSpPr>
              <a:spLocks noChangeArrowheads="1"/>
            </p:cNvSpPr>
            <p:nvPr/>
          </p:nvSpPr>
          <p:spPr bwMode="auto">
            <a:xfrm>
              <a:off x="428625" y="3429000"/>
              <a:ext cx="112441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200">
                  <a:latin typeface="+mn-lt"/>
                </a:rPr>
                <a:t>Άκυκλες</a:t>
              </a:r>
            </a:p>
          </p:txBody>
        </p:sp>
        <p:sp>
          <p:nvSpPr>
            <p:cNvPr id="21" name="Rectangle 38"/>
            <p:cNvSpPr>
              <a:spLocks noChangeArrowheads="1"/>
            </p:cNvSpPr>
            <p:nvPr/>
          </p:nvSpPr>
          <p:spPr bwMode="auto">
            <a:xfrm>
              <a:off x="1530350" y="3429000"/>
              <a:ext cx="118288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200">
                  <a:latin typeface="+mn-lt"/>
                </a:rPr>
                <a:t>Κυκλικές</a:t>
              </a:r>
            </a:p>
          </p:txBody>
        </p:sp>
        <p:sp>
          <p:nvSpPr>
            <p:cNvPr id="22" name="Rectangle 39"/>
            <p:cNvSpPr>
              <a:spLocks noChangeArrowheads="1"/>
            </p:cNvSpPr>
            <p:nvPr/>
          </p:nvSpPr>
          <p:spPr bwMode="auto">
            <a:xfrm>
              <a:off x="3071813" y="3786188"/>
              <a:ext cx="154298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200">
                  <a:latin typeface="+mn-lt"/>
                </a:rPr>
                <a:t>Κορεσμένες</a:t>
              </a:r>
            </a:p>
          </p:txBody>
        </p:sp>
        <p:sp>
          <p:nvSpPr>
            <p:cNvPr id="23" name="Rectangle 40"/>
            <p:cNvSpPr>
              <a:spLocks noChangeArrowheads="1"/>
            </p:cNvSpPr>
            <p:nvPr/>
          </p:nvSpPr>
          <p:spPr bwMode="auto">
            <a:xfrm>
              <a:off x="4714875" y="3786188"/>
              <a:ext cx="139070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200">
                  <a:latin typeface="+mn-lt"/>
                </a:rPr>
                <a:t>Ακόρεστες</a:t>
              </a:r>
            </a:p>
          </p:txBody>
        </p:sp>
        <p:sp>
          <p:nvSpPr>
            <p:cNvPr id="24" name="Rectangle 41"/>
            <p:cNvSpPr>
              <a:spLocks noChangeArrowheads="1"/>
            </p:cNvSpPr>
            <p:nvPr/>
          </p:nvSpPr>
          <p:spPr bwMode="auto">
            <a:xfrm>
              <a:off x="6143625" y="2857500"/>
              <a:ext cx="21251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200">
                  <a:latin typeface="+mn-lt"/>
                </a:rPr>
                <a:t>Ομόλογες σειρές</a:t>
              </a:r>
            </a:p>
          </p:txBody>
        </p:sp>
        <p:cxnSp>
          <p:nvCxnSpPr>
            <p:cNvPr id="25" name="Straight Connector 42"/>
            <p:cNvCxnSpPr/>
            <p:nvPr/>
          </p:nvCxnSpPr>
          <p:spPr>
            <a:xfrm rot="5400000">
              <a:off x="1750218" y="3964782"/>
              <a:ext cx="5000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43"/>
            <p:cNvCxnSpPr/>
            <p:nvPr/>
          </p:nvCxnSpPr>
          <p:spPr>
            <a:xfrm rot="10800000">
              <a:off x="1143000" y="4214813"/>
              <a:ext cx="16430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44"/>
            <p:cNvCxnSpPr/>
            <p:nvPr/>
          </p:nvCxnSpPr>
          <p:spPr>
            <a:xfrm rot="5400000">
              <a:off x="858044" y="4499769"/>
              <a:ext cx="5715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45"/>
            <p:cNvCxnSpPr/>
            <p:nvPr/>
          </p:nvCxnSpPr>
          <p:spPr>
            <a:xfrm rot="5400000">
              <a:off x="2501107" y="4499769"/>
              <a:ext cx="57150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46"/>
            <p:cNvSpPr>
              <a:spLocks noChangeArrowheads="1"/>
            </p:cNvSpPr>
            <p:nvPr/>
          </p:nvSpPr>
          <p:spPr bwMode="auto">
            <a:xfrm>
              <a:off x="500063" y="4786313"/>
              <a:ext cx="182806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200">
                  <a:latin typeface="+mn-lt"/>
                </a:rPr>
                <a:t>Ετεροκυκλικές</a:t>
              </a:r>
            </a:p>
          </p:txBody>
        </p:sp>
        <p:sp>
          <p:nvSpPr>
            <p:cNvPr id="30" name="Rectangle 49"/>
            <p:cNvSpPr>
              <a:spLocks noChangeArrowheads="1"/>
            </p:cNvSpPr>
            <p:nvPr/>
          </p:nvSpPr>
          <p:spPr bwMode="auto">
            <a:xfrm>
              <a:off x="2286000" y="4786313"/>
              <a:ext cx="152990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200">
                  <a:latin typeface="+mn-lt"/>
                </a:rPr>
                <a:t>Ισοκυκλικές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057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Ομόλογες σειρές </a:t>
            </a:r>
            <a:r>
              <a:rPr lang="el-GR" dirty="0" err="1"/>
              <a:t>άκυκλων</a:t>
            </a:r>
            <a:r>
              <a:rPr lang="el-GR" dirty="0"/>
              <a:t> υδρογονανθράκων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199" y="1115267"/>
            <a:ext cx="8229600" cy="8674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Οι ενώσεις του πίνακα αυτού περιέχουν μόνο C και H και μπορεί να είναι κορεσμένες ή ακόρεστες.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20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388066"/>
              </p:ext>
            </p:extLst>
          </p:nvPr>
        </p:nvGraphicFramePr>
        <p:xfrm>
          <a:off x="318380" y="2022786"/>
          <a:ext cx="8684268" cy="3376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1078"/>
                <a:gridCol w="1919334"/>
                <a:gridCol w="1421394"/>
                <a:gridCol w="35524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4A82"/>
                          </a:solidFill>
                        </a:rPr>
                        <a:t>Ομόλογη σειρά</a:t>
                      </a: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4A82"/>
                          </a:solidFill>
                        </a:rPr>
                        <a:t>Γενικός Τύπος</a:t>
                      </a: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4A82"/>
                          </a:solidFill>
                        </a:rPr>
                        <a:t>Πρώτο μέλος</a:t>
                      </a: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4A82"/>
                          </a:solidFill>
                        </a:rPr>
                        <a:t>Παρατηρήσεις</a:t>
                      </a:r>
                    </a:p>
                  </a:txBody>
                  <a:tcPr marL="65554" marR="65554" marT="32771" marB="32771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u="none" strike="noStrike" dirty="0" err="1">
                          <a:solidFill>
                            <a:schemeClr val="tx1"/>
                          </a:solidFill>
                        </a:rPr>
                        <a:t>Αλκάνια</a:t>
                      </a:r>
                      <a:endParaRPr lang="el-G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C</a:t>
                      </a:r>
                      <a:r>
                        <a:rPr lang="pt-BR" sz="1800" baseline="-25000" dirty="0"/>
                        <a:t>n</a:t>
                      </a:r>
                      <a:r>
                        <a:rPr lang="pt-BR" sz="1800" dirty="0"/>
                        <a:t>H</a:t>
                      </a:r>
                      <a:r>
                        <a:rPr lang="pt-BR" sz="1800" baseline="-25000" dirty="0"/>
                        <a:t>2n+2</a:t>
                      </a:r>
                      <a:r>
                        <a:rPr lang="pt-BR" sz="1800" dirty="0"/>
                        <a:t> (n≥1) ή RH</a:t>
                      </a: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</a:t>
                      </a:r>
                      <a:r>
                        <a:rPr lang="en-US" sz="1800" baseline="-25000" dirty="0"/>
                        <a:t>4</a:t>
                      </a:r>
                      <a:endParaRPr lang="en-US" sz="1800" dirty="0"/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Κορεσμένοι υδρογονάνθρακες ή παραφίνες</a:t>
                      </a:r>
                    </a:p>
                  </a:txBody>
                  <a:tcPr marL="65554" marR="65554" marT="32771" marB="32771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u="none" strike="noStrike" dirty="0">
                          <a:solidFill>
                            <a:schemeClr val="tx1"/>
                          </a:solidFill>
                        </a:rPr>
                        <a:t>Αλκένια</a:t>
                      </a:r>
                      <a:endParaRPr lang="el-G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</a:t>
                      </a:r>
                      <a:r>
                        <a:rPr lang="en-US" sz="1800" baseline="-25000" dirty="0"/>
                        <a:t>n</a:t>
                      </a:r>
                      <a:r>
                        <a:rPr lang="en-US" sz="1800" dirty="0"/>
                        <a:t>H</a:t>
                      </a:r>
                      <a:r>
                        <a:rPr lang="en-US" sz="1800" baseline="-25000" dirty="0"/>
                        <a:t>2n</a:t>
                      </a:r>
                      <a:r>
                        <a:rPr lang="en-US" sz="1800" dirty="0"/>
                        <a:t> (n≥2)</a:t>
                      </a: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=CH</a:t>
                      </a:r>
                      <a:r>
                        <a:rPr lang="en-US" sz="1800" baseline="-25000" dirty="0"/>
                        <a:t>2</a:t>
                      </a:r>
                      <a:endParaRPr lang="en-US" sz="1800" dirty="0"/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Ακόρεστοι υδρογονάνθρακες με 1 διπλό δεσμό ή ολεφίνες</a:t>
                      </a:r>
                    </a:p>
                  </a:txBody>
                  <a:tcPr marL="65554" marR="65554" marT="32771" marB="32771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u="none" strike="noStrike" dirty="0" err="1">
                          <a:solidFill>
                            <a:schemeClr val="tx1"/>
                          </a:solidFill>
                        </a:rPr>
                        <a:t>Αλκίνια</a:t>
                      </a:r>
                      <a:endParaRPr lang="el-G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</a:t>
                      </a:r>
                      <a:r>
                        <a:rPr lang="en-US" sz="1800" baseline="-25000"/>
                        <a:t>n</a:t>
                      </a:r>
                      <a:r>
                        <a:rPr lang="en-US" sz="1800"/>
                        <a:t>H</a:t>
                      </a:r>
                      <a:r>
                        <a:rPr lang="en-US" sz="1800" baseline="-25000"/>
                        <a:t>2n-2</a:t>
                      </a:r>
                      <a:r>
                        <a:rPr lang="en-US" sz="1800"/>
                        <a:t> (n≥2)</a:t>
                      </a: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CH≡CH</a:t>
                      </a: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Ακόρεστοι υδρογονάνθρακες με 1 τριπλό δεσμό. Ισομερείς με τα </a:t>
                      </a:r>
                      <a:r>
                        <a:rPr lang="el-GR" sz="1800" dirty="0" err="1"/>
                        <a:t>αλκαδιένια</a:t>
                      </a:r>
                      <a:endParaRPr lang="el-GR" sz="1800" dirty="0"/>
                    </a:p>
                  </a:txBody>
                  <a:tcPr marL="65554" marR="65554" marT="32771" marB="32771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u="none" strike="noStrike" dirty="0" err="1">
                          <a:solidFill>
                            <a:schemeClr val="tx1"/>
                          </a:solidFill>
                        </a:rPr>
                        <a:t>Αλκαδιένια</a:t>
                      </a:r>
                      <a:endParaRPr lang="el-G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</a:t>
                      </a:r>
                      <a:r>
                        <a:rPr lang="en-US" sz="1800" baseline="-25000" dirty="0"/>
                        <a:t>n</a:t>
                      </a:r>
                      <a:r>
                        <a:rPr lang="en-US" sz="1800" dirty="0"/>
                        <a:t>H</a:t>
                      </a:r>
                      <a:r>
                        <a:rPr lang="en-US" sz="1800" baseline="-25000" dirty="0"/>
                        <a:t>2n-2</a:t>
                      </a:r>
                      <a:r>
                        <a:rPr lang="en-US" sz="1800" dirty="0"/>
                        <a:t> (n≥3)</a:t>
                      </a: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=C=CH</a:t>
                      </a:r>
                      <a:r>
                        <a:rPr lang="en-US" sz="1800" baseline="-25000" dirty="0"/>
                        <a:t>2</a:t>
                      </a:r>
                      <a:endParaRPr lang="en-US" sz="1800" dirty="0"/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Ακόρεστοι </a:t>
                      </a:r>
                      <a:r>
                        <a:rPr lang="el-GR" sz="1800" dirty="0" err="1"/>
                        <a:t>υδρ</a:t>
                      </a:r>
                      <a:r>
                        <a:rPr lang="el-GR" sz="1800" dirty="0"/>
                        <a:t>/</a:t>
                      </a:r>
                      <a:r>
                        <a:rPr lang="el-GR" sz="1800" dirty="0" err="1"/>
                        <a:t>κες</a:t>
                      </a:r>
                      <a:r>
                        <a:rPr lang="el-GR" sz="1800" dirty="0"/>
                        <a:t> με 2 διπλούς δεσμούς ή </a:t>
                      </a:r>
                      <a:r>
                        <a:rPr lang="el-GR" sz="1800" dirty="0" err="1"/>
                        <a:t>διολεφίνες</a:t>
                      </a:r>
                      <a:r>
                        <a:rPr lang="el-GR" sz="1800" dirty="0"/>
                        <a:t>. Ισομερείς με τα </a:t>
                      </a:r>
                      <a:r>
                        <a:rPr lang="el-GR" sz="1800" dirty="0" err="1"/>
                        <a:t>αλκίνια</a:t>
                      </a:r>
                      <a:endParaRPr lang="el-GR" sz="1800" dirty="0"/>
                    </a:p>
                  </a:txBody>
                  <a:tcPr marL="65554" marR="65554" marT="32771" marB="3277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90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Ομόλογες σειρές ενώσεων που περιέχουν οξυγόνο (Ο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199" y="1025352"/>
            <a:ext cx="8229600" cy="93987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Οι ενώσεις αυτού του πίνακα περιέχουν δεσμό C=O, έχουν μόνο μια χαρακτηριστική ομάδα και είναι κορεσμένες.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>
          <a:xfrm>
            <a:off x="6942502" y="6492871"/>
            <a:ext cx="2133596" cy="365129"/>
          </a:xfrm>
        </p:spPr>
        <p:txBody>
          <a:bodyPr/>
          <a:lstStyle/>
          <a:p>
            <a:pPr lvl="0"/>
            <a:fld id="{1675F91B-5A47-410F-BFC4-5554AA5D2BF4}" type="slidenum">
              <a:rPr lang="el-GR" smtClean="0"/>
              <a:t>21</a:t>
            </a:fld>
            <a:endParaRPr lang="el-GR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055813"/>
              </p:ext>
            </p:extLst>
          </p:nvPr>
        </p:nvGraphicFramePr>
        <p:xfrm>
          <a:off x="240207" y="1867033"/>
          <a:ext cx="8684268" cy="46273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1121"/>
                <a:gridCol w="3250194"/>
                <a:gridCol w="1801640"/>
                <a:gridCol w="25113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4A82"/>
                          </a:solidFill>
                        </a:rPr>
                        <a:t>Ομόλογη σειρά</a:t>
                      </a: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4A82"/>
                          </a:solidFill>
                        </a:rPr>
                        <a:t>Γενικός Τύπος</a:t>
                      </a: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4A82"/>
                          </a:solidFill>
                        </a:rPr>
                        <a:t>Πρώτο μέλος</a:t>
                      </a: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4A82"/>
                          </a:solidFill>
                        </a:rPr>
                        <a:t>Παρατηρήσεις</a:t>
                      </a:r>
                    </a:p>
                  </a:txBody>
                  <a:tcPr marL="65554" marR="65554" marT="32771" marB="32771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l-GR" sz="1800" u="none" strike="noStrike" dirty="0" err="1">
                          <a:solidFill>
                            <a:schemeClr val="tx1"/>
                          </a:solidFill>
                        </a:rPr>
                        <a:t>λκοόλες</a:t>
                      </a:r>
                      <a:endParaRPr lang="el-G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C</a:t>
                      </a:r>
                      <a:r>
                        <a:rPr lang="pt-BR" sz="1800" baseline="-25000" dirty="0"/>
                        <a:t>n</a:t>
                      </a:r>
                      <a:r>
                        <a:rPr lang="pt-BR" sz="1800" dirty="0"/>
                        <a:t>H</a:t>
                      </a:r>
                      <a:r>
                        <a:rPr lang="pt-BR" sz="1800" baseline="-25000" dirty="0"/>
                        <a:t>2n+1</a:t>
                      </a:r>
                      <a:r>
                        <a:rPr lang="pt-BR" sz="1800" dirty="0"/>
                        <a:t>OH (n≥1) ή ROH</a:t>
                      </a:r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CH</a:t>
                      </a:r>
                      <a:r>
                        <a:rPr lang="en-US" sz="1800" baseline="-25000"/>
                        <a:t>3</a:t>
                      </a:r>
                      <a:r>
                        <a:rPr lang="en-US" sz="1800"/>
                        <a:t>OH</a:t>
                      </a:r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Ισομερείς με τους αιθέρες</a:t>
                      </a:r>
                    </a:p>
                  </a:txBody>
                  <a:tcPr marL="63503" marR="63503" marT="31749" marB="3174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u="none" strike="noStrike" dirty="0">
                          <a:solidFill>
                            <a:schemeClr val="tx1"/>
                          </a:solidFill>
                        </a:rPr>
                        <a:t>Αιθέρες</a:t>
                      </a:r>
                      <a:endParaRPr lang="el-G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C</a:t>
                      </a:r>
                      <a:r>
                        <a:rPr lang="pt-BR" sz="1800" baseline="-25000" dirty="0"/>
                        <a:t>n</a:t>
                      </a:r>
                      <a:r>
                        <a:rPr lang="pt-BR" sz="1800" dirty="0"/>
                        <a:t>H</a:t>
                      </a:r>
                      <a:r>
                        <a:rPr lang="pt-BR" sz="1800" baseline="-25000" dirty="0"/>
                        <a:t>2n+1</a:t>
                      </a:r>
                      <a:r>
                        <a:rPr lang="pt-BR" sz="1800" dirty="0"/>
                        <a:t>OC</a:t>
                      </a:r>
                      <a:r>
                        <a:rPr lang="pt-BR" sz="1800" baseline="-25000" dirty="0"/>
                        <a:t>m</a:t>
                      </a:r>
                      <a:r>
                        <a:rPr lang="pt-BR" sz="1800" dirty="0"/>
                        <a:t>H</a:t>
                      </a:r>
                      <a:r>
                        <a:rPr lang="pt-BR" sz="1800" baseline="-25000" dirty="0"/>
                        <a:t>2m+1</a:t>
                      </a:r>
                      <a:r>
                        <a:rPr lang="pt-BR" sz="1800" dirty="0"/>
                        <a:t> (n,m ≥1) ή ROR'</a:t>
                      </a:r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CH</a:t>
                      </a:r>
                      <a:r>
                        <a:rPr lang="en-US" sz="1800" baseline="-25000"/>
                        <a:t>3</a:t>
                      </a:r>
                      <a:r>
                        <a:rPr lang="en-US" sz="1800"/>
                        <a:t>OCH</a:t>
                      </a:r>
                      <a:r>
                        <a:rPr lang="en-US" sz="1800" baseline="-25000"/>
                        <a:t>3</a:t>
                      </a:r>
                      <a:endParaRPr lang="en-US" sz="1800"/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Ισομερείς με τις αλκοόλες. Ο ROR' ταυτίζεται με τον R'OR</a:t>
                      </a:r>
                    </a:p>
                  </a:txBody>
                  <a:tcPr marL="63503" marR="63503" marT="31749" marB="3174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u="none" strike="noStrike" dirty="0" smtClean="0">
                          <a:solidFill>
                            <a:schemeClr val="tx1"/>
                          </a:solidFill>
                        </a:rPr>
                        <a:t>Αλδεΰδες</a:t>
                      </a:r>
                      <a:endParaRPr lang="el-G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C</a:t>
                      </a:r>
                      <a:r>
                        <a:rPr lang="pt-BR" sz="1800" baseline="-25000" dirty="0"/>
                        <a:t>n</a:t>
                      </a:r>
                      <a:r>
                        <a:rPr lang="pt-BR" sz="1800" dirty="0"/>
                        <a:t>H</a:t>
                      </a:r>
                      <a:r>
                        <a:rPr lang="pt-BR" sz="1800" baseline="-25000" dirty="0"/>
                        <a:t>2n+1</a:t>
                      </a:r>
                      <a:r>
                        <a:rPr lang="pt-BR" sz="1800" dirty="0"/>
                        <a:t>CHO (n≥0) ή RCHO</a:t>
                      </a:r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HCHO</a:t>
                      </a:r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Ισομερείς με τις κετόνες.</a:t>
                      </a:r>
                    </a:p>
                  </a:txBody>
                  <a:tcPr marL="63503" marR="63503" marT="31749" marB="3174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u="none" strike="noStrike" dirty="0" smtClean="0">
                          <a:solidFill>
                            <a:schemeClr val="tx1"/>
                          </a:solidFill>
                        </a:rPr>
                        <a:t>Κετόνες</a:t>
                      </a:r>
                      <a:endParaRPr lang="el-G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C</a:t>
                      </a:r>
                      <a:r>
                        <a:rPr lang="pt-BR" sz="1800" baseline="-25000" dirty="0"/>
                        <a:t>n</a:t>
                      </a:r>
                      <a:r>
                        <a:rPr lang="pt-BR" sz="1800" dirty="0"/>
                        <a:t>H</a:t>
                      </a:r>
                      <a:r>
                        <a:rPr lang="pt-BR" sz="1800" baseline="-25000" dirty="0"/>
                        <a:t>2n+1</a:t>
                      </a:r>
                      <a:r>
                        <a:rPr lang="pt-BR" sz="1800" dirty="0"/>
                        <a:t>COC</a:t>
                      </a:r>
                      <a:r>
                        <a:rPr lang="pt-BR" sz="1800" baseline="-25000" dirty="0"/>
                        <a:t>m</a:t>
                      </a:r>
                      <a:r>
                        <a:rPr lang="pt-BR" sz="1800" dirty="0"/>
                        <a:t>H</a:t>
                      </a:r>
                      <a:r>
                        <a:rPr lang="pt-BR" sz="1800" baseline="-25000" dirty="0"/>
                        <a:t>2m+1</a:t>
                      </a:r>
                      <a:r>
                        <a:rPr lang="pt-BR" sz="1800" dirty="0"/>
                        <a:t> (n,m ≥1) ή RCOR'</a:t>
                      </a:r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</a:t>
                      </a:r>
                      <a:r>
                        <a:rPr lang="en-US" sz="1800" baseline="-25000" dirty="0"/>
                        <a:t>3</a:t>
                      </a:r>
                      <a:r>
                        <a:rPr lang="en-US" sz="1800" dirty="0"/>
                        <a:t>COCH</a:t>
                      </a:r>
                      <a:r>
                        <a:rPr lang="en-US" sz="1800" baseline="-25000" dirty="0"/>
                        <a:t>3</a:t>
                      </a:r>
                      <a:endParaRPr lang="en-US" sz="1800" dirty="0"/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Ισομερείς με τις αλδεΰδες. Η RCOR' ταυτίζεται με την R'COR</a:t>
                      </a:r>
                    </a:p>
                  </a:txBody>
                  <a:tcPr marL="63503" marR="63503" marT="31749" marB="3174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u="none" strike="noStrike" dirty="0">
                          <a:solidFill>
                            <a:schemeClr val="tx1"/>
                          </a:solidFill>
                        </a:rPr>
                        <a:t>Οξέα</a:t>
                      </a:r>
                      <a:endParaRPr lang="el-G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C</a:t>
                      </a:r>
                      <a:r>
                        <a:rPr lang="pt-BR" sz="1800" baseline="-25000" dirty="0"/>
                        <a:t>n</a:t>
                      </a:r>
                      <a:r>
                        <a:rPr lang="pt-BR" sz="1800" dirty="0"/>
                        <a:t>H</a:t>
                      </a:r>
                      <a:r>
                        <a:rPr lang="pt-BR" sz="1800" baseline="-25000" dirty="0"/>
                        <a:t>2n+1</a:t>
                      </a:r>
                      <a:r>
                        <a:rPr lang="pt-BR" sz="1800" dirty="0"/>
                        <a:t>COOH (n≥0) ή RCOOH</a:t>
                      </a:r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HCOOH</a:t>
                      </a:r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Ισομερή με τους εστέρες</a:t>
                      </a:r>
                    </a:p>
                  </a:txBody>
                  <a:tcPr marL="63503" marR="63503" marT="31749" marB="3174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u="none" strike="noStrike" dirty="0">
                          <a:solidFill>
                            <a:schemeClr val="tx1"/>
                          </a:solidFill>
                        </a:rPr>
                        <a:t>Εστέρες</a:t>
                      </a:r>
                      <a:endParaRPr lang="el-G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</a:t>
                      </a:r>
                      <a:r>
                        <a:rPr lang="en-US" sz="1800" baseline="-25000" dirty="0"/>
                        <a:t>n</a:t>
                      </a:r>
                      <a:r>
                        <a:rPr lang="en-US" sz="1800" dirty="0"/>
                        <a:t>H</a:t>
                      </a:r>
                      <a:r>
                        <a:rPr lang="en-US" sz="1800" baseline="-25000" dirty="0"/>
                        <a:t>2n+1</a:t>
                      </a:r>
                      <a:r>
                        <a:rPr lang="en-US" sz="1800" dirty="0"/>
                        <a:t>CO</a:t>
                      </a:r>
                      <a:r>
                        <a:rPr lang="el-GR" sz="1800" dirty="0"/>
                        <a:t>Ο</a:t>
                      </a:r>
                      <a:r>
                        <a:rPr lang="en-US" sz="1800" dirty="0"/>
                        <a:t>C</a:t>
                      </a:r>
                      <a:r>
                        <a:rPr lang="en-US" sz="1800" baseline="-25000" dirty="0"/>
                        <a:t>m</a:t>
                      </a:r>
                      <a:r>
                        <a:rPr lang="en-US" sz="1800" dirty="0"/>
                        <a:t>H</a:t>
                      </a:r>
                      <a:r>
                        <a:rPr lang="en-US" sz="1800" baseline="-25000" dirty="0"/>
                        <a:t>2m+1</a:t>
                      </a:r>
                      <a:r>
                        <a:rPr lang="en-US" sz="1800" dirty="0"/>
                        <a:t> (n≥0,m ≥1) </a:t>
                      </a:r>
                      <a:r>
                        <a:rPr lang="el-GR" sz="1800" dirty="0"/>
                        <a:t>ή </a:t>
                      </a:r>
                      <a:r>
                        <a:rPr lang="en-US" sz="1800" dirty="0"/>
                        <a:t>RCO</a:t>
                      </a:r>
                      <a:r>
                        <a:rPr lang="el-GR" sz="1800" dirty="0"/>
                        <a:t>Ο</a:t>
                      </a:r>
                      <a:r>
                        <a:rPr lang="en-US" sz="1800" dirty="0"/>
                        <a:t>R'</a:t>
                      </a:r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HCO</a:t>
                      </a:r>
                      <a:r>
                        <a:rPr lang="el-GR" sz="1800" dirty="0"/>
                        <a:t>Ο</a:t>
                      </a:r>
                      <a:r>
                        <a:rPr lang="en-US" sz="1800" dirty="0"/>
                        <a:t>CH</a:t>
                      </a:r>
                      <a:r>
                        <a:rPr lang="en-US" sz="1800" baseline="-25000" dirty="0"/>
                        <a:t>3</a:t>
                      </a:r>
                      <a:endParaRPr lang="en-US" sz="1800" dirty="0"/>
                    </a:p>
                  </a:txBody>
                  <a:tcPr marL="63503" marR="63503" marT="31749" marB="31749" anchor="ctr"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Ισομερείς με τα οξέα. Ο RCOOR' δεν είναι ίδιος με τον R'CΟOR</a:t>
                      </a:r>
                    </a:p>
                  </a:txBody>
                  <a:tcPr marL="63503" marR="63503" marT="31749" marB="3174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32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Ομόλογες σειρές ενώσεων που περιέχουν αλογόνο (Χ) 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48"/>
            <a:ext cx="8229600" cy="13110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Οι ενώσεις αυτού του πίνακα περιέχουν δεσμό C-Χ, έχουν μόνο μια χαρακτηριστική ομάδα και είναι κορεσμένες. Μπορεί να περιέχουν και δεσμό C=O.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22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209291"/>
              </p:ext>
            </p:extLst>
          </p:nvPr>
        </p:nvGraphicFramePr>
        <p:xfrm>
          <a:off x="282166" y="2616451"/>
          <a:ext cx="8684268" cy="1857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1078"/>
                <a:gridCol w="2480648"/>
                <a:gridCol w="1367074"/>
                <a:gridCol w="30454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4A82"/>
                          </a:solidFill>
                        </a:rPr>
                        <a:t>Ομόλογη σειρά</a:t>
                      </a: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4A82"/>
                          </a:solidFill>
                        </a:rPr>
                        <a:t>Γενικός Τύπος</a:t>
                      </a: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4A82"/>
                          </a:solidFill>
                        </a:rPr>
                        <a:t>Πρώτο μέλος</a:t>
                      </a: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4A82"/>
                          </a:solidFill>
                        </a:rPr>
                        <a:t>Παρατηρήσεις</a:t>
                      </a:r>
                    </a:p>
                  </a:txBody>
                  <a:tcPr marL="65554" marR="65554" marT="32771" marB="32771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u="none" strike="noStrike" dirty="0" err="1">
                          <a:solidFill>
                            <a:schemeClr val="tx1"/>
                          </a:solidFill>
                        </a:rPr>
                        <a:t>Αλκυλαλογονίδια</a:t>
                      </a:r>
                      <a:endParaRPr lang="el-GR" sz="1800" dirty="0">
                        <a:solidFill>
                          <a:schemeClr val="tx1"/>
                        </a:solidFill>
                      </a:endParaRPr>
                    </a:p>
                  </a:txBody>
                  <a:tcPr marL="73160" marR="73160" marT="36574" marB="36574" anchor="ctr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C</a:t>
                      </a:r>
                      <a:r>
                        <a:rPr lang="pt-BR" sz="1800" baseline="-25000" dirty="0"/>
                        <a:t>n</a:t>
                      </a:r>
                      <a:r>
                        <a:rPr lang="pt-BR" sz="1800" dirty="0"/>
                        <a:t>H</a:t>
                      </a:r>
                      <a:r>
                        <a:rPr lang="pt-BR" sz="1800" baseline="-25000" dirty="0"/>
                        <a:t>2n+1</a:t>
                      </a:r>
                      <a:r>
                        <a:rPr lang="pt-BR" sz="1800" dirty="0"/>
                        <a:t>Χ (n≥1) ή RΧ</a:t>
                      </a:r>
                    </a:p>
                  </a:txBody>
                  <a:tcPr marL="73160" marR="73160" marT="36574" marB="36574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</a:t>
                      </a:r>
                      <a:r>
                        <a:rPr lang="en-US" sz="1800" baseline="-25000" dirty="0"/>
                        <a:t>3</a:t>
                      </a:r>
                      <a:r>
                        <a:rPr lang="el-GR" sz="1800" dirty="0"/>
                        <a:t>Χ</a:t>
                      </a:r>
                    </a:p>
                  </a:txBody>
                  <a:tcPr marL="73160" marR="73160" marT="36574" marB="36574" anchor="ctr"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Χ = φθόριο (F</a:t>
                      </a:r>
                      <a:r>
                        <a:rPr lang="el-GR" sz="1800" dirty="0" smtClean="0"/>
                        <a:t>), </a:t>
                      </a:r>
                      <a:r>
                        <a:rPr lang="el-GR" sz="1800" dirty="0"/>
                        <a:t>χλώριο (Cl), βρόμιο (</a:t>
                      </a:r>
                      <a:r>
                        <a:rPr lang="el-GR" sz="1800" dirty="0" err="1"/>
                        <a:t>Br</a:t>
                      </a:r>
                      <a:r>
                        <a:rPr lang="el-GR" sz="1800" dirty="0"/>
                        <a:t>), ιώδιο (I)</a:t>
                      </a:r>
                    </a:p>
                  </a:txBody>
                  <a:tcPr marL="73160" marR="73160" marT="36574" marB="36574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u="none" strike="noStrike" dirty="0" err="1">
                          <a:solidFill>
                            <a:schemeClr val="tx1"/>
                          </a:solidFill>
                        </a:rPr>
                        <a:t>Ακυλαλογονίδια</a:t>
                      </a:r>
                      <a:endParaRPr lang="el-GR" sz="1800" dirty="0">
                        <a:solidFill>
                          <a:schemeClr val="tx1"/>
                        </a:solidFill>
                      </a:endParaRPr>
                    </a:p>
                  </a:txBody>
                  <a:tcPr marL="73160" marR="73160" marT="36574" marB="36574" anchor="ctr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C</a:t>
                      </a:r>
                      <a:r>
                        <a:rPr lang="pt-BR" sz="1800" baseline="-25000" dirty="0"/>
                        <a:t>n</a:t>
                      </a:r>
                      <a:r>
                        <a:rPr lang="pt-BR" sz="1800" dirty="0"/>
                        <a:t>H</a:t>
                      </a:r>
                      <a:r>
                        <a:rPr lang="pt-BR" sz="1800" baseline="-25000" dirty="0"/>
                        <a:t>2n+1</a:t>
                      </a:r>
                      <a:r>
                        <a:rPr lang="pt-BR" sz="1800" dirty="0"/>
                        <a:t>COΧ (n≥1) ή RCOΧ</a:t>
                      </a:r>
                    </a:p>
                  </a:txBody>
                  <a:tcPr marL="73160" marR="73160" marT="36574" marB="36574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</a:t>
                      </a:r>
                      <a:r>
                        <a:rPr lang="en-US" sz="1800" baseline="-25000" dirty="0"/>
                        <a:t>3</a:t>
                      </a:r>
                      <a:r>
                        <a:rPr lang="en-US" sz="1800" dirty="0"/>
                        <a:t>CO</a:t>
                      </a:r>
                      <a:r>
                        <a:rPr lang="el-GR" sz="1800" dirty="0"/>
                        <a:t>Χ</a:t>
                      </a:r>
                    </a:p>
                  </a:txBody>
                  <a:tcPr marL="73160" marR="73160" marT="36574" marB="36574" anchor="ctr"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Χ = φθόριο (F</a:t>
                      </a:r>
                      <a:r>
                        <a:rPr lang="el-GR" sz="1800" dirty="0" smtClean="0"/>
                        <a:t>), </a:t>
                      </a:r>
                      <a:r>
                        <a:rPr lang="el-GR" sz="1800" dirty="0"/>
                        <a:t>χλώριο (Cl), βρόμιο (</a:t>
                      </a:r>
                      <a:r>
                        <a:rPr lang="el-GR" sz="1800" dirty="0" err="1"/>
                        <a:t>Br</a:t>
                      </a:r>
                      <a:r>
                        <a:rPr lang="el-GR" sz="1800" dirty="0"/>
                        <a:t>), ιώδιο (I)</a:t>
                      </a:r>
                    </a:p>
                  </a:txBody>
                  <a:tcPr marL="73160" marR="73160" marT="36574" marB="3657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1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Ομόλογες σειρές ενώσεων που περιέχουν άζωτο (Ν</a:t>
            </a:r>
            <a:r>
              <a:rPr lang="el-GR" dirty="0" smtClean="0"/>
              <a:t>)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Οι ενώσεις αυτού του πίνακα περιέχουν δεσμούς C-Ν ή C=N ή C≡N, έχουν μόνο μια χαρακτηριστική ομάδα και είναι κορεσμένες. Μπορεί να περιέχουν και δεσμό C=O.</a:t>
            </a:r>
            <a:br>
              <a:rPr lang="el-GR" dirty="0"/>
            </a:br>
            <a:r>
              <a:rPr lang="el-GR" dirty="0"/>
              <a:t>Στα </a:t>
            </a:r>
            <a:r>
              <a:rPr lang="el-GR" dirty="0" err="1"/>
              <a:t>αζίδια</a:t>
            </a:r>
            <a:r>
              <a:rPr lang="el-GR" dirty="0"/>
              <a:t>, στα </a:t>
            </a:r>
            <a:r>
              <a:rPr lang="el-GR" dirty="0" err="1"/>
              <a:t>νιτρίλια</a:t>
            </a:r>
            <a:r>
              <a:rPr lang="el-GR" dirty="0"/>
              <a:t>, και στις </a:t>
            </a:r>
            <a:r>
              <a:rPr lang="el-GR" dirty="0" err="1"/>
              <a:t>νιτροζοενώσεις</a:t>
            </a:r>
            <a:r>
              <a:rPr lang="el-GR" dirty="0"/>
              <a:t>, το R μπορεί να είναι και κυκλική ομάδα.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093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Ομόλογες σειρές ενώσεων που περιέχουν άζωτο (Ν) </a:t>
            </a:r>
            <a:r>
              <a:rPr lang="el-GR" sz="3600" b="0" dirty="0" smtClean="0"/>
              <a:t>(2 </a:t>
            </a:r>
            <a:r>
              <a:rPr lang="el-GR" sz="3600" b="0" dirty="0"/>
              <a:t>από 2)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24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021543"/>
              </p:ext>
            </p:extLst>
          </p:nvPr>
        </p:nvGraphicFramePr>
        <p:xfrm>
          <a:off x="348848" y="1332878"/>
          <a:ext cx="8684268" cy="4928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8304"/>
                <a:gridCol w="2493011"/>
                <a:gridCol w="1801640"/>
                <a:gridCol w="25113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4A82"/>
                          </a:solidFill>
                        </a:rPr>
                        <a:t>Ομόλογη σειρά</a:t>
                      </a: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4A82"/>
                          </a:solidFill>
                        </a:rPr>
                        <a:t>Γενικός Τύπος</a:t>
                      </a: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4A82"/>
                          </a:solidFill>
                        </a:rPr>
                        <a:t>Πρώτο μέλος</a:t>
                      </a: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4A82"/>
                          </a:solidFill>
                        </a:rPr>
                        <a:t>Παρατηρήσεις</a:t>
                      </a:r>
                    </a:p>
                  </a:txBody>
                  <a:tcPr marL="65554" marR="65554" marT="32771" marB="32771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u="none" strike="noStrike" dirty="0" err="1">
                          <a:solidFill>
                            <a:schemeClr val="tx1"/>
                          </a:solidFill>
                        </a:rPr>
                        <a:t>Νιτρίλια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pt-BR" sz="1400"/>
                        <a:t>C</a:t>
                      </a:r>
                      <a:r>
                        <a:rPr lang="pt-BR" sz="1400" baseline="-25000"/>
                        <a:t>n</a:t>
                      </a:r>
                      <a:r>
                        <a:rPr lang="pt-BR" sz="1400"/>
                        <a:t>H</a:t>
                      </a:r>
                      <a:r>
                        <a:rPr lang="pt-BR" sz="1400" baseline="-25000"/>
                        <a:t>2n+1</a:t>
                      </a:r>
                      <a:r>
                        <a:rPr lang="pt-BR" sz="1400"/>
                        <a:t>CΝ (n≥1) ή RCΝ</a:t>
                      </a: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CH</a:t>
                      </a:r>
                      <a:r>
                        <a:rPr lang="en-US" sz="1400" baseline="-25000"/>
                        <a:t>3</a:t>
                      </a:r>
                      <a:r>
                        <a:rPr lang="en-US" sz="1400"/>
                        <a:t>CN</a:t>
                      </a: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endParaRPr lang="el-GR" sz="1400"/>
                    </a:p>
                  </a:txBody>
                  <a:tcPr marL="39849" marR="39849" marT="19922" marB="19922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u="none" strike="noStrike" dirty="0">
                          <a:solidFill>
                            <a:schemeClr val="tx1"/>
                          </a:solidFill>
                        </a:rPr>
                        <a:t>Νιτρώδεις εστέρες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C</a:t>
                      </a:r>
                      <a:r>
                        <a:rPr lang="el-GR" sz="1400" baseline="-25000" dirty="0"/>
                        <a:t>n</a:t>
                      </a:r>
                      <a:r>
                        <a:rPr lang="el-GR" sz="1400" dirty="0"/>
                        <a:t>H</a:t>
                      </a:r>
                      <a:r>
                        <a:rPr lang="el-GR" sz="1400" baseline="-25000" dirty="0"/>
                        <a:t>2n+1</a:t>
                      </a:r>
                      <a:r>
                        <a:rPr lang="el-GR" sz="1400" dirty="0"/>
                        <a:t>ΟΝΟ (n≥1) ή RΟΝΟ</a:t>
                      </a: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</a:t>
                      </a:r>
                      <a:r>
                        <a:rPr lang="en-US" sz="1400" baseline="-25000" dirty="0"/>
                        <a:t>3</a:t>
                      </a:r>
                      <a:r>
                        <a:rPr lang="en-US" sz="1400" dirty="0"/>
                        <a:t>O</a:t>
                      </a:r>
                      <a:r>
                        <a:rPr lang="el-GR" sz="1400" dirty="0"/>
                        <a:t>ΝΟ</a:t>
                      </a: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l-GR" sz="1400"/>
                        <a:t>Προέρχονται από τις αλκοόλες. Ισομερείς με τις νιτροπαραφίνες</a:t>
                      </a:r>
                    </a:p>
                  </a:txBody>
                  <a:tcPr marL="39849" marR="39849" marT="19922" marB="19922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u="none" strike="noStrike" dirty="0" err="1">
                          <a:solidFill>
                            <a:schemeClr val="tx1"/>
                          </a:solidFill>
                        </a:rPr>
                        <a:t>Νιτροπαραφίνες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  <a:r>
                        <a:rPr lang="en-US" sz="1400" baseline="-25000" dirty="0"/>
                        <a:t>n</a:t>
                      </a:r>
                      <a:r>
                        <a:rPr lang="en-US" sz="1400" dirty="0"/>
                        <a:t>H</a:t>
                      </a:r>
                      <a:r>
                        <a:rPr lang="en-US" sz="1400" baseline="-25000" dirty="0"/>
                        <a:t>2n+1</a:t>
                      </a:r>
                      <a:r>
                        <a:rPr lang="el-GR" sz="1400" dirty="0"/>
                        <a:t>ΝΟ</a:t>
                      </a:r>
                      <a:r>
                        <a:rPr lang="el-GR" sz="1400" baseline="-25000" dirty="0"/>
                        <a:t>2</a:t>
                      </a:r>
                      <a:r>
                        <a:rPr lang="el-GR" sz="1400" dirty="0"/>
                        <a:t> (</a:t>
                      </a:r>
                      <a:r>
                        <a:rPr lang="en-US" sz="1400" dirty="0"/>
                        <a:t>n≥1) </a:t>
                      </a:r>
                      <a:r>
                        <a:rPr lang="el-GR" sz="1400" dirty="0"/>
                        <a:t>ή </a:t>
                      </a:r>
                      <a:r>
                        <a:rPr lang="en-US" sz="1400" dirty="0"/>
                        <a:t>R</a:t>
                      </a:r>
                      <a:r>
                        <a:rPr lang="el-GR" sz="1400" dirty="0"/>
                        <a:t>ΝΟ</a:t>
                      </a:r>
                      <a:r>
                        <a:rPr lang="el-GR" sz="1400" baseline="-25000" dirty="0"/>
                        <a:t>2</a:t>
                      </a:r>
                      <a:endParaRPr lang="el-GR" sz="1400" dirty="0"/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</a:t>
                      </a:r>
                      <a:r>
                        <a:rPr lang="en-US" sz="1400" baseline="-25000" dirty="0"/>
                        <a:t>3</a:t>
                      </a:r>
                      <a:r>
                        <a:rPr lang="el-GR" sz="1400" dirty="0"/>
                        <a:t>ΝΟ</a:t>
                      </a:r>
                      <a:r>
                        <a:rPr lang="el-GR" sz="1400" baseline="-25000" dirty="0"/>
                        <a:t>2</a:t>
                      </a:r>
                      <a:endParaRPr lang="el-GR" sz="1400" dirty="0"/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l-GR" sz="1400"/>
                        <a:t>Ισομερείς με τους νιτρώδεις εστέρες</a:t>
                      </a:r>
                    </a:p>
                  </a:txBody>
                  <a:tcPr marL="39849" marR="39849" marT="19922" marB="19922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u="none" strike="noStrike" dirty="0">
                          <a:solidFill>
                            <a:schemeClr val="tx1"/>
                          </a:solidFill>
                        </a:rPr>
                        <a:t>Νιτρικοί εστέρες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C</a:t>
                      </a:r>
                      <a:r>
                        <a:rPr lang="el-GR" sz="1400" baseline="-25000" dirty="0"/>
                        <a:t>n</a:t>
                      </a:r>
                      <a:r>
                        <a:rPr lang="el-GR" sz="1400" dirty="0"/>
                        <a:t>H</a:t>
                      </a:r>
                      <a:r>
                        <a:rPr lang="el-GR" sz="1400" baseline="-25000" dirty="0"/>
                        <a:t>2n+1</a:t>
                      </a:r>
                      <a:r>
                        <a:rPr lang="el-GR" sz="1400" dirty="0"/>
                        <a:t>ΟΝΟ</a:t>
                      </a:r>
                      <a:r>
                        <a:rPr lang="el-GR" sz="1400" baseline="-25000" dirty="0"/>
                        <a:t>2</a:t>
                      </a:r>
                      <a:r>
                        <a:rPr lang="el-GR" sz="1400" dirty="0"/>
                        <a:t> (n≥1) ή RΟΝΟ</a:t>
                      </a:r>
                      <a:r>
                        <a:rPr lang="el-GR" sz="1400" baseline="-25000" dirty="0"/>
                        <a:t>2</a:t>
                      </a:r>
                      <a:endParaRPr lang="el-GR" sz="1400" dirty="0"/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CH</a:t>
                      </a:r>
                      <a:r>
                        <a:rPr lang="en-US" sz="1400" baseline="-25000"/>
                        <a:t>3</a:t>
                      </a:r>
                      <a:r>
                        <a:rPr lang="en-US" sz="1400"/>
                        <a:t>O</a:t>
                      </a:r>
                      <a:r>
                        <a:rPr lang="el-GR" sz="1400"/>
                        <a:t>ΝΟ</a:t>
                      </a:r>
                      <a:r>
                        <a:rPr lang="el-GR" sz="1400" baseline="-25000"/>
                        <a:t>2</a:t>
                      </a:r>
                      <a:endParaRPr lang="el-GR" sz="1400"/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l-GR" sz="1400"/>
                        <a:t>Προέρχονται από τις αλκοόλες.</a:t>
                      </a:r>
                    </a:p>
                  </a:txBody>
                  <a:tcPr marL="39849" marR="39849" marT="19922" marB="19922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u="none" strike="noStrike" dirty="0" err="1">
                          <a:solidFill>
                            <a:schemeClr val="tx1"/>
                          </a:solidFill>
                        </a:rPr>
                        <a:t>Νιτροζοενώσεις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</a:t>
                      </a:r>
                      <a:r>
                        <a:rPr lang="pt-BR" sz="1400" baseline="-25000" dirty="0"/>
                        <a:t>n</a:t>
                      </a:r>
                      <a:r>
                        <a:rPr lang="pt-BR" sz="1400" dirty="0"/>
                        <a:t>H</a:t>
                      </a:r>
                      <a:r>
                        <a:rPr lang="pt-BR" sz="1400" baseline="-25000" dirty="0"/>
                        <a:t>2n+1</a:t>
                      </a:r>
                      <a:r>
                        <a:rPr lang="pt-BR" sz="1400" dirty="0"/>
                        <a:t>NO (n≥1) ή RNO</a:t>
                      </a: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</a:t>
                      </a:r>
                      <a:r>
                        <a:rPr lang="en-US" sz="1400" baseline="-25000" dirty="0"/>
                        <a:t>3</a:t>
                      </a:r>
                      <a:r>
                        <a:rPr lang="en-US" sz="1400" dirty="0"/>
                        <a:t>NO</a:t>
                      </a: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endParaRPr lang="el-GR" sz="1400"/>
                    </a:p>
                  </a:txBody>
                  <a:tcPr marL="39849" marR="39849" marT="19922" marB="199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u="none" strike="noStrike" dirty="0" err="1">
                          <a:solidFill>
                            <a:schemeClr val="tx1"/>
                          </a:solidFill>
                        </a:rPr>
                        <a:t>Αζίδια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</a:t>
                      </a:r>
                      <a:r>
                        <a:rPr lang="pt-BR" sz="1400" baseline="-25000" dirty="0"/>
                        <a:t>n</a:t>
                      </a:r>
                      <a:r>
                        <a:rPr lang="pt-BR" sz="1400" dirty="0"/>
                        <a:t>H</a:t>
                      </a:r>
                      <a:r>
                        <a:rPr lang="pt-BR" sz="1400" baseline="-25000" dirty="0"/>
                        <a:t>2n+1</a:t>
                      </a:r>
                      <a:r>
                        <a:rPr lang="pt-BR" sz="1400" dirty="0"/>
                        <a:t>N</a:t>
                      </a:r>
                      <a:r>
                        <a:rPr lang="pt-BR" sz="1400" baseline="-25000" dirty="0"/>
                        <a:t>3</a:t>
                      </a:r>
                      <a:r>
                        <a:rPr lang="pt-BR" sz="1400" dirty="0"/>
                        <a:t> (n≥1) ή RN</a:t>
                      </a:r>
                      <a:r>
                        <a:rPr lang="pt-BR" sz="1400" baseline="-25000" dirty="0"/>
                        <a:t>3</a:t>
                      </a:r>
                      <a:endParaRPr lang="pt-BR" sz="1400" dirty="0"/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</a:t>
                      </a:r>
                      <a:r>
                        <a:rPr lang="en-US" sz="1400" baseline="-25000" dirty="0"/>
                        <a:t>3</a:t>
                      </a:r>
                      <a:r>
                        <a:rPr lang="en-US" sz="1400" dirty="0"/>
                        <a:t>N</a:t>
                      </a:r>
                      <a:r>
                        <a:rPr lang="en-US" sz="1400" baseline="-25000" dirty="0"/>
                        <a:t>3</a:t>
                      </a:r>
                      <a:endParaRPr lang="en-US" sz="1400" dirty="0"/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 marL="39849" marR="39849" marT="19922" marB="19922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u="none" strike="noStrike" dirty="0" err="1">
                          <a:solidFill>
                            <a:schemeClr val="tx1"/>
                          </a:solidFill>
                        </a:rPr>
                        <a:t>Αμίδια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</a:t>
                      </a:r>
                      <a:r>
                        <a:rPr lang="pt-BR" sz="1400" baseline="-25000" dirty="0"/>
                        <a:t>n</a:t>
                      </a:r>
                      <a:r>
                        <a:rPr lang="pt-BR" sz="1400" dirty="0"/>
                        <a:t>H</a:t>
                      </a:r>
                      <a:r>
                        <a:rPr lang="pt-BR" sz="1400" baseline="-25000" dirty="0"/>
                        <a:t>2n+1</a:t>
                      </a:r>
                      <a:r>
                        <a:rPr lang="pt-BR" sz="1400" dirty="0"/>
                        <a:t>CONH</a:t>
                      </a:r>
                      <a:r>
                        <a:rPr lang="pt-BR" sz="1400" baseline="-25000" dirty="0"/>
                        <a:t>2</a:t>
                      </a:r>
                      <a:r>
                        <a:rPr lang="pt-BR" sz="1400" dirty="0"/>
                        <a:t> (n≥1) ή RCOΝH</a:t>
                      </a:r>
                      <a:r>
                        <a:rPr lang="pt-BR" sz="1400" baseline="-25000" dirty="0"/>
                        <a:t>2</a:t>
                      </a:r>
                      <a:endParaRPr lang="pt-BR" sz="1400" dirty="0"/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</a:t>
                      </a:r>
                      <a:r>
                        <a:rPr lang="en-US" sz="1400" baseline="-25000" dirty="0"/>
                        <a:t>3</a:t>
                      </a:r>
                      <a:r>
                        <a:rPr lang="en-US" sz="1400" dirty="0"/>
                        <a:t>CONH</a:t>
                      </a:r>
                      <a:r>
                        <a:rPr lang="en-US" sz="1400" baseline="-25000" dirty="0"/>
                        <a:t>2</a:t>
                      </a:r>
                      <a:endParaRPr lang="en-US" sz="1400" dirty="0"/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 marL="39849" marR="39849" marT="19922" marB="19922" anchor="ctr"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l-GR" sz="1400" u="none" strike="noStrike" dirty="0" err="1">
                          <a:solidFill>
                            <a:schemeClr val="tx1"/>
                          </a:solidFill>
                        </a:rPr>
                        <a:t>Αμίνες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r>
                        <a:rPr lang="en-US" sz="1400" baseline="30000" dirty="0"/>
                        <a:t>o</a:t>
                      </a:r>
                      <a:r>
                        <a:rPr lang="el-GR" sz="1400" dirty="0" err="1"/>
                        <a:t>ταγείς</a:t>
                      </a:r>
                      <a:r>
                        <a:rPr lang="el-GR" sz="1400" dirty="0"/>
                        <a:t> : </a:t>
                      </a:r>
                      <a:r>
                        <a:rPr lang="en-US" sz="1400" dirty="0"/>
                        <a:t>C</a:t>
                      </a:r>
                      <a:r>
                        <a:rPr lang="en-US" sz="1400" baseline="-25000" dirty="0"/>
                        <a:t>n</a:t>
                      </a:r>
                      <a:r>
                        <a:rPr lang="en-US" sz="1400" dirty="0"/>
                        <a:t>H</a:t>
                      </a:r>
                      <a:r>
                        <a:rPr lang="en-US" sz="1400" baseline="-25000" dirty="0"/>
                        <a:t>2n+1</a:t>
                      </a:r>
                      <a:r>
                        <a:rPr lang="en-US" sz="1400" dirty="0"/>
                        <a:t>NH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 (n≥1) </a:t>
                      </a:r>
                      <a:r>
                        <a:rPr lang="el-GR" sz="1400" dirty="0"/>
                        <a:t>ή </a:t>
                      </a:r>
                      <a:r>
                        <a:rPr lang="en-US" sz="1400" dirty="0"/>
                        <a:t>RNH</a:t>
                      </a:r>
                      <a:r>
                        <a:rPr lang="en-US" sz="1400" baseline="-25000" dirty="0"/>
                        <a:t>2</a:t>
                      </a:r>
                      <a:endParaRPr lang="en-US" sz="1400" dirty="0"/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</a:t>
                      </a:r>
                      <a:r>
                        <a:rPr lang="en-US" sz="1400" baseline="-25000" dirty="0"/>
                        <a:t>3</a:t>
                      </a:r>
                      <a:r>
                        <a:rPr lang="en-US" sz="1400" dirty="0"/>
                        <a:t>NH</a:t>
                      </a:r>
                      <a:r>
                        <a:rPr lang="en-US" sz="1400" baseline="-25000" dirty="0"/>
                        <a:t>2</a:t>
                      </a:r>
                      <a:endParaRPr lang="en-US" sz="1400" dirty="0"/>
                    </a:p>
                  </a:txBody>
                  <a:tcPr marL="39849" marR="39849" marT="19922" marB="19922" anchor="ctr"/>
                </a:tc>
                <a:tc rowSpan="4">
                  <a:txBody>
                    <a:bodyPr/>
                    <a:lstStyle/>
                    <a:p>
                      <a:r>
                        <a:rPr lang="el-GR" sz="1400" dirty="0"/>
                        <a:t>Έχουν κοινό ΓΜΤ : C</a:t>
                      </a:r>
                      <a:r>
                        <a:rPr lang="el-GR" sz="1400" baseline="-25000" dirty="0"/>
                        <a:t>n</a:t>
                      </a:r>
                      <a:r>
                        <a:rPr lang="el-GR" sz="1400" dirty="0"/>
                        <a:t>H</a:t>
                      </a:r>
                      <a:r>
                        <a:rPr lang="el-GR" sz="1400" baseline="-25000" dirty="0"/>
                        <a:t>2n+3</a:t>
                      </a:r>
                      <a:r>
                        <a:rPr lang="el-GR" sz="1400" dirty="0"/>
                        <a:t>N με n≥1 ή 2 ή 3 ή 4 για 1</a:t>
                      </a:r>
                      <a:r>
                        <a:rPr lang="el-GR" sz="1400" baseline="30000" dirty="0"/>
                        <a:t>ο</a:t>
                      </a:r>
                      <a:r>
                        <a:rPr lang="el-GR" sz="1400" dirty="0"/>
                        <a:t>, 2</a:t>
                      </a:r>
                      <a:r>
                        <a:rPr lang="el-GR" sz="1400" baseline="30000" dirty="0"/>
                        <a:t>ο</a:t>
                      </a:r>
                      <a:r>
                        <a:rPr lang="el-GR" sz="1400" dirty="0"/>
                        <a:t>, 3</a:t>
                      </a:r>
                      <a:r>
                        <a:rPr lang="el-GR" sz="1400" baseline="30000" dirty="0"/>
                        <a:t>ο</a:t>
                      </a:r>
                      <a:r>
                        <a:rPr lang="el-GR" sz="1400" dirty="0"/>
                        <a:t>, 4</a:t>
                      </a:r>
                      <a:r>
                        <a:rPr lang="el-GR" sz="1400" baseline="30000" dirty="0"/>
                        <a:t>ο</a:t>
                      </a:r>
                      <a:r>
                        <a:rPr lang="el-GR" sz="1400" dirty="0"/>
                        <a:t>ενώσεις αντίστοιχα. Είναι ισομερή μεταξύ τους</a:t>
                      </a:r>
                    </a:p>
                  </a:txBody>
                  <a:tcPr marL="39849" marR="39849" marT="19922" marB="19922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2</a:t>
                      </a:r>
                      <a:r>
                        <a:rPr lang="pt-BR" sz="1400" baseline="30000" dirty="0"/>
                        <a:t>ο</a:t>
                      </a:r>
                      <a:r>
                        <a:rPr lang="pt-BR" sz="1400" dirty="0"/>
                        <a:t>ταγείς : (C</a:t>
                      </a:r>
                      <a:r>
                        <a:rPr lang="pt-BR" sz="1400" baseline="-25000" dirty="0"/>
                        <a:t>n</a:t>
                      </a:r>
                      <a:r>
                        <a:rPr lang="pt-BR" sz="1400" dirty="0"/>
                        <a:t>H</a:t>
                      </a:r>
                      <a:r>
                        <a:rPr lang="pt-BR" sz="1400" baseline="-25000" dirty="0"/>
                        <a:t>2n+1</a:t>
                      </a:r>
                      <a:r>
                        <a:rPr lang="pt-BR" sz="1400" dirty="0"/>
                        <a:t>)</a:t>
                      </a:r>
                      <a:r>
                        <a:rPr lang="pt-BR" sz="1400" baseline="-25000" dirty="0"/>
                        <a:t>2</a:t>
                      </a:r>
                      <a:r>
                        <a:rPr lang="pt-BR" sz="1400" dirty="0"/>
                        <a:t>NH (n≥1) ή R</a:t>
                      </a:r>
                      <a:r>
                        <a:rPr lang="pt-BR" sz="1400" baseline="-25000" dirty="0"/>
                        <a:t>2</a:t>
                      </a:r>
                      <a:r>
                        <a:rPr lang="pt-BR" sz="1400" dirty="0"/>
                        <a:t>NH</a:t>
                      </a: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</a:t>
                      </a:r>
                      <a:r>
                        <a:rPr lang="en-US" sz="1400" baseline="-25000" dirty="0"/>
                        <a:t>3</a:t>
                      </a:r>
                      <a:r>
                        <a:rPr lang="en-US" sz="1400" dirty="0"/>
                        <a:t>NHCH</a:t>
                      </a:r>
                      <a:r>
                        <a:rPr lang="en-US" sz="1400" baseline="-25000" dirty="0"/>
                        <a:t>3</a:t>
                      </a:r>
                      <a:endParaRPr lang="en-US" sz="1400" dirty="0"/>
                    </a:p>
                  </a:txBody>
                  <a:tcPr marL="39849" marR="39849" marT="19922" marB="19922" anchor="ctr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3</a:t>
                      </a:r>
                      <a:r>
                        <a:rPr lang="pt-BR" sz="1400" baseline="30000" dirty="0"/>
                        <a:t>ο</a:t>
                      </a:r>
                      <a:r>
                        <a:rPr lang="pt-BR" sz="1400" dirty="0"/>
                        <a:t>ταγείς : (C</a:t>
                      </a:r>
                      <a:r>
                        <a:rPr lang="pt-BR" sz="1400" baseline="-25000" dirty="0"/>
                        <a:t>n</a:t>
                      </a:r>
                      <a:r>
                        <a:rPr lang="pt-BR" sz="1400" dirty="0"/>
                        <a:t>H</a:t>
                      </a:r>
                      <a:r>
                        <a:rPr lang="pt-BR" sz="1400" baseline="-25000" dirty="0"/>
                        <a:t>2n+1</a:t>
                      </a:r>
                      <a:r>
                        <a:rPr lang="pt-BR" sz="1400" dirty="0"/>
                        <a:t>)</a:t>
                      </a:r>
                      <a:r>
                        <a:rPr lang="pt-BR" sz="1400" baseline="-25000" dirty="0"/>
                        <a:t>3</a:t>
                      </a:r>
                      <a:r>
                        <a:rPr lang="pt-BR" sz="1400" dirty="0"/>
                        <a:t>N (n≥1) ή R</a:t>
                      </a:r>
                      <a:r>
                        <a:rPr lang="pt-BR" sz="1400" baseline="-25000" dirty="0"/>
                        <a:t>3</a:t>
                      </a:r>
                      <a:r>
                        <a:rPr lang="pt-BR" sz="1400" dirty="0"/>
                        <a:t>N</a:t>
                      </a:r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(CH</a:t>
                      </a:r>
                      <a:r>
                        <a:rPr lang="en-US" sz="1400" baseline="-25000" dirty="0"/>
                        <a:t>3</a:t>
                      </a:r>
                      <a:r>
                        <a:rPr lang="en-US" sz="1400" dirty="0"/>
                        <a:t>)</a:t>
                      </a:r>
                      <a:r>
                        <a:rPr lang="en-US" sz="1400" baseline="-25000" dirty="0"/>
                        <a:t>3</a:t>
                      </a:r>
                      <a:r>
                        <a:rPr lang="en-US" sz="1400" dirty="0"/>
                        <a:t>N</a:t>
                      </a:r>
                    </a:p>
                  </a:txBody>
                  <a:tcPr marL="39849" marR="39849" marT="19922" marB="19922" anchor="ctr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4</a:t>
                      </a:r>
                      <a:r>
                        <a:rPr lang="el-GR" sz="1400" baseline="30000" dirty="0"/>
                        <a:t>o</a:t>
                      </a:r>
                      <a:r>
                        <a:rPr lang="el-GR" sz="1400" dirty="0"/>
                        <a:t>ταγείς ενώσεις του </a:t>
                      </a:r>
                      <a:r>
                        <a:rPr lang="el-GR" sz="1400" u="none" strike="noStrike" dirty="0" smtClean="0">
                          <a:solidFill>
                            <a:schemeClr val="tx1"/>
                          </a:solidFill>
                        </a:rPr>
                        <a:t>αμμωνίου</a:t>
                      </a:r>
                      <a:r>
                        <a:rPr lang="el-GR" sz="14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l-GR" sz="1400" dirty="0" smtClean="0"/>
                        <a:t> </a:t>
                      </a:r>
                      <a:r>
                        <a:rPr lang="el-GR" sz="1400" dirty="0"/>
                        <a:t>(C</a:t>
                      </a:r>
                      <a:r>
                        <a:rPr lang="el-GR" sz="1400" baseline="-25000" dirty="0"/>
                        <a:t>n</a:t>
                      </a:r>
                      <a:r>
                        <a:rPr lang="el-GR" sz="1400" dirty="0"/>
                        <a:t>H</a:t>
                      </a:r>
                      <a:r>
                        <a:rPr lang="el-GR" sz="1400" baseline="-25000" dirty="0"/>
                        <a:t>2n+1</a:t>
                      </a:r>
                      <a:r>
                        <a:rPr lang="el-GR" sz="1400" dirty="0"/>
                        <a:t>)</a:t>
                      </a:r>
                      <a:r>
                        <a:rPr lang="el-GR" sz="1400" baseline="-25000" dirty="0"/>
                        <a:t>4</a:t>
                      </a:r>
                      <a:r>
                        <a:rPr lang="el-GR" sz="1400" dirty="0"/>
                        <a:t>N</a:t>
                      </a:r>
                      <a:r>
                        <a:rPr lang="el-GR" sz="1400" baseline="30000" dirty="0"/>
                        <a:t>+</a:t>
                      </a:r>
                      <a:r>
                        <a:rPr lang="el-GR" sz="1400" dirty="0"/>
                        <a:t> ή R</a:t>
                      </a:r>
                      <a:r>
                        <a:rPr lang="el-GR" sz="1400" baseline="-25000" dirty="0"/>
                        <a:t>4</a:t>
                      </a:r>
                      <a:r>
                        <a:rPr lang="el-GR" sz="1400" dirty="0"/>
                        <a:t>N</a:t>
                      </a:r>
                      <a:r>
                        <a:rPr lang="el-GR" sz="1400" baseline="30000" dirty="0"/>
                        <a:t>+</a:t>
                      </a:r>
                      <a:endParaRPr lang="el-GR" sz="1400" dirty="0"/>
                    </a:p>
                  </a:txBody>
                  <a:tcPr marL="39849" marR="39849" marT="19922" marB="1992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(C</a:t>
                      </a:r>
                      <a:r>
                        <a:rPr lang="el-GR" sz="1400" dirty="0"/>
                        <a:t>Η</a:t>
                      </a:r>
                      <a:r>
                        <a:rPr lang="el-GR" sz="1400" baseline="-25000" dirty="0"/>
                        <a:t>3</a:t>
                      </a:r>
                      <a:r>
                        <a:rPr lang="el-GR" sz="1400" dirty="0"/>
                        <a:t>)</a:t>
                      </a:r>
                      <a:r>
                        <a:rPr lang="el-GR" sz="1400" baseline="-25000" dirty="0"/>
                        <a:t>4</a:t>
                      </a:r>
                      <a:r>
                        <a:rPr lang="el-GR" sz="1400" dirty="0"/>
                        <a:t>Ν</a:t>
                      </a:r>
                      <a:r>
                        <a:rPr lang="el-GR" sz="1400" baseline="30000" dirty="0"/>
                        <a:t>+</a:t>
                      </a:r>
                      <a:endParaRPr lang="el-GR" sz="1400" dirty="0"/>
                    </a:p>
                  </a:txBody>
                  <a:tcPr marL="39849" marR="39849" marT="19922" marB="19922" anchor="ctr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5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Ομόλογες σειρές ενώσεων που περιέχουν θείο (S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48"/>
            <a:ext cx="8229600" cy="1582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Οι ενώσεις αυτού του πίνακα περιέχουν δεσμούς C-S ή C=S, έχουν μόνο μια χαρακτηριστική ομάδα και είναι κορεσμένες. Μπορεί να περιέχουν και δεσμό C=O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25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988701"/>
              </p:ext>
            </p:extLst>
          </p:nvPr>
        </p:nvGraphicFramePr>
        <p:xfrm>
          <a:off x="357902" y="2701406"/>
          <a:ext cx="8414906" cy="3341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7769"/>
                <a:gridCol w="3322622"/>
                <a:gridCol w="1258432"/>
                <a:gridCol w="20460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4A82"/>
                          </a:solidFill>
                        </a:rPr>
                        <a:t>Ομόλογη σειρά</a:t>
                      </a: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4A82"/>
                          </a:solidFill>
                        </a:rPr>
                        <a:t>Γενικός Τύπος</a:t>
                      </a: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4A82"/>
                          </a:solidFill>
                        </a:rPr>
                        <a:t>Πρώτο μέλος</a:t>
                      </a: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4A82"/>
                          </a:solidFill>
                        </a:rPr>
                        <a:t>Παρατηρήσεις</a:t>
                      </a:r>
                    </a:p>
                  </a:txBody>
                  <a:tcPr marL="65554" marR="65554" marT="32771" marB="32771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u="none" strike="noStrike" dirty="0">
                          <a:solidFill>
                            <a:schemeClr val="tx1"/>
                          </a:solidFill>
                        </a:rPr>
                        <a:t>Όξινοι θειικοί εστέρες</a:t>
                      </a:r>
                      <a:endParaRPr lang="el-GR" sz="1800" dirty="0">
                        <a:solidFill>
                          <a:schemeClr val="tx1"/>
                        </a:solidFill>
                      </a:endParaRPr>
                    </a:p>
                  </a:txBody>
                  <a:tcPr marL="73150" marR="73150" marT="36577" marB="36577" anchor="ctr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C</a:t>
                      </a:r>
                      <a:r>
                        <a:rPr lang="pt-BR" sz="1800" baseline="-25000" dirty="0"/>
                        <a:t>n</a:t>
                      </a:r>
                      <a:r>
                        <a:rPr lang="pt-BR" sz="1800" dirty="0"/>
                        <a:t>H</a:t>
                      </a:r>
                      <a:r>
                        <a:rPr lang="pt-BR" sz="1800" baseline="-25000" dirty="0"/>
                        <a:t>2n+1</a:t>
                      </a:r>
                      <a:r>
                        <a:rPr lang="pt-BR" sz="1800" dirty="0"/>
                        <a:t>ΟSΟ</a:t>
                      </a:r>
                      <a:r>
                        <a:rPr lang="pt-BR" sz="1800" baseline="-25000" dirty="0"/>
                        <a:t>3</a:t>
                      </a:r>
                      <a:r>
                        <a:rPr lang="pt-BR" sz="1800" dirty="0"/>
                        <a:t>H (n≥1) ή RΟSΟ</a:t>
                      </a:r>
                      <a:r>
                        <a:rPr lang="pt-BR" sz="1800" baseline="-25000" dirty="0"/>
                        <a:t>3</a:t>
                      </a:r>
                      <a:r>
                        <a:rPr lang="pt-BR" sz="1800" dirty="0"/>
                        <a:t>H</a:t>
                      </a:r>
                    </a:p>
                  </a:txBody>
                  <a:tcPr marL="73150" marR="73150" marT="36577" marB="36577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</a:t>
                      </a:r>
                      <a:r>
                        <a:rPr lang="en-US" sz="1800" baseline="-25000" dirty="0"/>
                        <a:t>3</a:t>
                      </a:r>
                      <a:r>
                        <a:rPr lang="en-US" sz="1800" dirty="0"/>
                        <a:t>OS</a:t>
                      </a:r>
                      <a:r>
                        <a:rPr lang="el-GR" sz="1800" dirty="0"/>
                        <a:t>Ο</a:t>
                      </a:r>
                      <a:r>
                        <a:rPr lang="el-GR" sz="1800" baseline="-25000" dirty="0"/>
                        <a:t>3</a:t>
                      </a:r>
                      <a:r>
                        <a:rPr lang="en-US" sz="1800" dirty="0"/>
                        <a:t>H</a:t>
                      </a:r>
                    </a:p>
                  </a:txBody>
                  <a:tcPr marL="73150" marR="73150" marT="36577" marB="36577" anchor="ctr"/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Προέρχονται από τις αλκοόλες.</a:t>
                      </a:r>
                    </a:p>
                  </a:txBody>
                  <a:tcPr marL="73150" marR="73150" marT="36577" marB="36577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u="none" strike="noStrike" dirty="0" err="1">
                          <a:solidFill>
                            <a:schemeClr val="tx1"/>
                          </a:solidFill>
                        </a:rPr>
                        <a:t>Θειαιθέρες</a:t>
                      </a:r>
                      <a:endParaRPr lang="el-GR" sz="1800" dirty="0">
                        <a:solidFill>
                          <a:schemeClr val="tx1"/>
                        </a:solidFill>
                      </a:endParaRPr>
                    </a:p>
                  </a:txBody>
                  <a:tcPr marL="73150" marR="73150" marT="36577" marB="36577" anchor="ctr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C</a:t>
                      </a:r>
                      <a:r>
                        <a:rPr lang="pt-BR" sz="1800" baseline="-25000" dirty="0"/>
                        <a:t>n</a:t>
                      </a:r>
                      <a:r>
                        <a:rPr lang="pt-BR" sz="1800" dirty="0"/>
                        <a:t>H</a:t>
                      </a:r>
                      <a:r>
                        <a:rPr lang="pt-BR" sz="1800" baseline="-25000" dirty="0"/>
                        <a:t>2n+1</a:t>
                      </a:r>
                      <a:r>
                        <a:rPr lang="pt-BR" sz="1800" dirty="0"/>
                        <a:t>SC</a:t>
                      </a:r>
                      <a:r>
                        <a:rPr lang="pt-BR" sz="1800" baseline="-25000" dirty="0"/>
                        <a:t>m</a:t>
                      </a:r>
                      <a:r>
                        <a:rPr lang="pt-BR" sz="1800" dirty="0"/>
                        <a:t>H</a:t>
                      </a:r>
                      <a:r>
                        <a:rPr lang="pt-BR" sz="1800" baseline="-25000" dirty="0"/>
                        <a:t>2m+1</a:t>
                      </a:r>
                      <a:r>
                        <a:rPr lang="pt-BR" sz="1800" dirty="0"/>
                        <a:t> (n,m≥1) ή RSR'</a:t>
                      </a:r>
                    </a:p>
                  </a:txBody>
                  <a:tcPr marL="73150" marR="73150" marT="36577" marB="36577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</a:t>
                      </a:r>
                      <a:r>
                        <a:rPr lang="en-US" sz="1800" baseline="-25000" dirty="0"/>
                        <a:t>3</a:t>
                      </a:r>
                      <a:r>
                        <a:rPr lang="en-US" sz="1800" dirty="0"/>
                        <a:t>SCH</a:t>
                      </a:r>
                      <a:r>
                        <a:rPr lang="en-US" sz="1800" baseline="-25000" dirty="0"/>
                        <a:t>3</a:t>
                      </a:r>
                      <a:endParaRPr lang="en-US" sz="1800" dirty="0"/>
                    </a:p>
                  </a:txBody>
                  <a:tcPr marL="73150" marR="73150" marT="36577" marB="36577" anchor="ctr"/>
                </a:tc>
                <a:tc>
                  <a:txBody>
                    <a:bodyPr/>
                    <a:lstStyle/>
                    <a:p>
                      <a:endParaRPr lang="el-GR" sz="1800"/>
                    </a:p>
                  </a:txBody>
                  <a:tcPr marL="73150" marR="73150" marT="36577" marB="36577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u="none" strike="noStrike" dirty="0" err="1">
                          <a:solidFill>
                            <a:schemeClr val="tx1"/>
                          </a:solidFill>
                        </a:rPr>
                        <a:t>Θειόλες</a:t>
                      </a:r>
                      <a:endParaRPr lang="el-GR" sz="1800" dirty="0">
                        <a:solidFill>
                          <a:schemeClr val="tx1"/>
                        </a:solidFill>
                      </a:endParaRPr>
                    </a:p>
                  </a:txBody>
                  <a:tcPr marL="73150" marR="73150" marT="36577" marB="36577" anchor="ctr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C</a:t>
                      </a:r>
                      <a:r>
                        <a:rPr lang="pt-BR" sz="1800" baseline="-25000" dirty="0"/>
                        <a:t>n</a:t>
                      </a:r>
                      <a:r>
                        <a:rPr lang="pt-BR" sz="1800" dirty="0"/>
                        <a:t>H</a:t>
                      </a:r>
                      <a:r>
                        <a:rPr lang="pt-BR" sz="1800" baseline="-25000" dirty="0"/>
                        <a:t>2n+1</a:t>
                      </a:r>
                      <a:r>
                        <a:rPr lang="pt-BR" sz="1800" dirty="0"/>
                        <a:t>SH (n≥1) ή RSH</a:t>
                      </a:r>
                    </a:p>
                  </a:txBody>
                  <a:tcPr marL="73150" marR="73150" marT="36577" marB="36577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</a:t>
                      </a:r>
                      <a:r>
                        <a:rPr lang="en-US" sz="1800" baseline="-25000" dirty="0"/>
                        <a:t>3</a:t>
                      </a:r>
                      <a:r>
                        <a:rPr lang="en-US" sz="1800" dirty="0"/>
                        <a:t>SH</a:t>
                      </a:r>
                    </a:p>
                  </a:txBody>
                  <a:tcPr marL="73150" marR="73150" marT="36577" marB="36577" anchor="ctr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L="73150" marR="73150" marT="36577" marB="36577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u="none" strike="noStrike" dirty="0" err="1">
                          <a:solidFill>
                            <a:schemeClr val="tx1"/>
                          </a:solidFill>
                        </a:rPr>
                        <a:t>Σουλφονικά</a:t>
                      </a:r>
                      <a:r>
                        <a:rPr lang="el-GR" sz="1800" u="none" strike="noStrike" dirty="0">
                          <a:solidFill>
                            <a:schemeClr val="tx1"/>
                          </a:solidFill>
                        </a:rPr>
                        <a:t> οξέα</a:t>
                      </a:r>
                      <a:endParaRPr lang="el-GR" sz="1800" dirty="0">
                        <a:solidFill>
                          <a:schemeClr val="tx1"/>
                        </a:solidFill>
                      </a:endParaRPr>
                    </a:p>
                  </a:txBody>
                  <a:tcPr marL="73150" marR="73150" marT="36577" marB="36577" anchor="ctr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C</a:t>
                      </a:r>
                      <a:r>
                        <a:rPr lang="pt-BR" sz="1800" baseline="-25000" dirty="0"/>
                        <a:t>n</a:t>
                      </a:r>
                      <a:r>
                        <a:rPr lang="pt-BR" sz="1800" dirty="0"/>
                        <a:t>H</a:t>
                      </a:r>
                      <a:r>
                        <a:rPr lang="pt-BR" sz="1800" baseline="-25000" dirty="0"/>
                        <a:t>2n+1</a:t>
                      </a:r>
                      <a:r>
                        <a:rPr lang="pt-BR" sz="1800" dirty="0"/>
                        <a:t>SO</a:t>
                      </a:r>
                      <a:r>
                        <a:rPr lang="pt-BR" sz="1800" baseline="-25000" dirty="0"/>
                        <a:t>3</a:t>
                      </a:r>
                      <a:r>
                        <a:rPr lang="pt-BR" sz="1800" dirty="0"/>
                        <a:t>H (n≥1) ή RSO</a:t>
                      </a:r>
                      <a:r>
                        <a:rPr lang="pt-BR" sz="1800" baseline="-25000" dirty="0"/>
                        <a:t>3</a:t>
                      </a:r>
                      <a:r>
                        <a:rPr lang="pt-BR" sz="1800" dirty="0"/>
                        <a:t>H</a:t>
                      </a:r>
                    </a:p>
                  </a:txBody>
                  <a:tcPr marL="73150" marR="73150" marT="36577" marB="36577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</a:t>
                      </a:r>
                      <a:r>
                        <a:rPr lang="en-US" sz="1800" baseline="-25000" dirty="0"/>
                        <a:t>3</a:t>
                      </a:r>
                      <a:r>
                        <a:rPr lang="en-US" sz="1800" dirty="0"/>
                        <a:t>SO</a:t>
                      </a:r>
                      <a:r>
                        <a:rPr lang="en-US" sz="1800" baseline="-25000" dirty="0"/>
                        <a:t>3</a:t>
                      </a:r>
                      <a:r>
                        <a:rPr lang="en-US" sz="1800" dirty="0"/>
                        <a:t>H</a:t>
                      </a:r>
                    </a:p>
                  </a:txBody>
                  <a:tcPr marL="73150" marR="73150" marT="36577" marB="36577" anchor="ctr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L="73150" marR="73150" marT="36577" marB="36577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u="none" strike="noStrike" dirty="0">
                          <a:solidFill>
                            <a:schemeClr val="tx1"/>
                          </a:solidFill>
                        </a:rPr>
                        <a:t>Όξινοι θειικοί εστέρες</a:t>
                      </a:r>
                      <a:endParaRPr lang="el-GR" sz="1800" dirty="0">
                        <a:solidFill>
                          <a:schemeClr val="tx1"/>
                        </a:solidFill>
                      </a:endParaRPr>
                    </a:p>
                  </a:txBody>
                  <a:tcPr marL="73150" marR="73150" marT="36577" marB="36577" anchor="ctr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C</a:t>
                      </a:r>
                      <a:r>
                        <a:rPr lang="pt-BR" sz="1800" baseline="-25000" dirty="0"/>
                        <a:t>n</a:t>
                      </a:r>
                      <a:r>
                        <a:rPr lang="pt-BR" sz="1800" dirty="0"/>
                        <a:t>H</a:t>
                      </a:r>
                      <a:r>
                        <a:rPr lang="pt-BR" sz="1800" baseline="-25000" dirty="0"/>
                        <a:t>2n+1</a:t>
                      </a:r>
                      <a:r>
                        <a:rPr lang="pt-BR" sz="1800" dirty="0"/>
                        <a:t>ΟSΟ</a:t>
                      </a:r>
                      <a:r>
                        <a:rPr lang="pt-BR" sz="1800" baseline="-25000" dirty="0"/>
                        <a:t>3</a:t>
                      </a:r>
                      <a:r>
                        <a:rPr lang="pt-BR" sz="1800" dirty="0"/>
                        <a:t>H (n≥1) ή RΟSΟ</a:t>
                      </a:r>
                      <a:r>
                        <a:rPr lang="pt-BR" sz="1800" baseline="-25000" dirty="0"/>
                        <a:t>3</a:t>
                      </a:r>
                      <a:r>
                        <a:rPr lang="pt-BR" sz="1800" dirty="0"/>
                        <a:t>H</a:t>
                      </a:r>
                    </a:p>
                  </a:txBody>
                  <a:tcPr marL="73150" marR="73150" marT="36577" marB="36577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</a:t>
                      </a:r>
                      <a:r>
                        <a:rPr lang="en-US" sz="1800" baseline="-25000" dirty="0"/>
                        <a:t>3</a:t>
                      </a:r>
                      <a:r>
                        <a:rPr lang="en-US" sz="1800" dirty="0"/>
                        <a:t>OS</a:t>
                      </a:r>
                      <a:r>
                        <a:rPr lang="el-GR" sz="1800" dirty="0"/>
                        <a:t>Ο</a:t>
                      </a:r>
                      <a:r>
                        <a:rPr lang="el-GR" sz="1800" baseline="-25000" dirty="0"/>
                        <a:t>3</a:t>
                      </a:r>
                      <a:r>
                        <a:rPr lang="en-US" sz="1800" dirty="0"/>
                        <a:t>H</a:t>
                      </a:r>
                    </a:p>
                  </a:txBody>
                  <a:tcPr marL="73150" marR="73150" marT="36577" marB="36577" anchor="ctr"/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Προέρχονται από τις αλκοόλες.</a:t>
                      </a:r>
                    </a:p>
                  </a:txBody>
                  <a:tcPr marL="73150" marR="73150" marT="36577" marB="36577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u="none" strike="noStrike" dirty="0" err="1">
                          <a:solidFill>
                            <a:schemeClr val="tx1"/>
                          </a:solidFill>
                        </a:rPr>
                        <a:t>Θειαιθέρες</a:t>
                      </a:r>
                      <a:endParaRPr lang="el-GR" sz="1800" dirty="0">
                        <a:solidFill>
                          <a:schemeClr val="tx1"/>
                        </a:solidFill>
                      </a:endParaRPr>
                    </a:p>
                  </a:txBody>
                  <a:tcPr marL="73150" marR="73150" marT="36577" marB="36577" anchor="ctr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C</a:t>
                      </a:r>
                      <a:r>
                        <a:rPr lang="pt-BR" sz="1800" baseline="-25000" dirty="0"/>
                        <a:t>n</a:t>
                      </a:r>
                      <a:r>
                        <a:rPr lang="pt-BR" sz="1800" dirty="0"/>
                        <a:t>H</a:t>
                      </a:r>
                      <a:r>
                        <a:rPr lang="pt-BR" sz="1800" baseline="-25000" dirty="0"/>
                        <a:t>2n+1</a:t>
                      </a:r>
                      <a:r>
                        <a:rPr lang="pt-BR" sz="1800" dirty="0"/>
                        <a:t>SC</a:t>
                      </a:r>
                      <a:r>
                        <a:rPr lang="pt-BR" sz="1800" baseline="-25000" dirty="0"/>
                        <a:t>m</a:t>
                      </a:r>
                      <a:r>
                        <a:rPr lang="pt-BR" sz="1800" dirty="0"/>
                        <a:t>H</a:t>
                      </a:r>
                      <a:r>
                        <a:rPr lang="pt-BR" sz="1800" baseline="-25000" dirty="0"/>
                        <a:t>2m+1</a:t>
                      </a:r>
                      <a:r>
                        <a:rPr lang="pt-BR" sz="1800" dirty="0"/>
                        <a:t> (n,m≥1) ή RSR'</a:t>
                      </a:r>
                    </a:p>
                  </a:txBody>
                  <a:tcPr marL="73150" marR="73150" marT="36577" marB="36577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</a:t>
                      </a:r>
                      <a:r>
                        <a:rPr lang="en-US" sz="1800" baseline="-25000" dirty="0"/>
                        <a:t>3</a:t>
                      </a:r>
                      <a:r>
                        <a:rPr lang="en-US" sz="1800" dirty="0"/>
                        <a:t>SCH</a:t>
                      </a:r>
                      <a:r>
                        <a:rPr lang="en-US" sz="1800" baseline="-25000" dirty="0"/>
                        <a:t>3</a:t>
                      </a:r>
                      <a:endParaRPr lang="en-US" sz="1800" dirty="0"/>
                    </a:p>
                  </a:txBody>
                  <a:tcPr marL="73150" marR="73150" marT="36577" marB="36577" anchor="ctr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L="73150" marR="73150" marT="36577" marB="3657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57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Ομόλογες σειρές οξέων με μια ή δύο διαφορετικές χαρακτηριστικές ομάδες 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26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798581"/>
              </p:ext>
            </p:extLst>
          </p:nvPr>
        </p:nvGraphicFramePr>
        <p:xfrm>
          <a:off x="276420" y="1209239"/>
          <a:ext cx="8684268" cy="5147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9207"/>
                <a:gridCol w="2353901"/>
                <a:gridCol w="1566250"/>
                <a:gridCol w="22249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4A82"/>
                          </a:solidFill>
                        </a:rPr>
                        <a:t>Ομόλογη σειρά</a:t>
                      </a: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4A82"/>
                          </a:solidFill>
                        </a:rPr>
                        <a:t>Γενικός Τύπος</a:t>
                      </a: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4A82"/>
                          </a:solidFill>
                        </a:rPr>
                        <a:t>Πρώτο μέλος</a:t>
                      </a: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4A82"/>
                          </a:solidFill>
                        </a:rPr>
                        <a:t>Παρατηρήσεις</a:t>
                      </a:r>
                    </a:p>
                  </a:txBody>
                  <a:tcPr marL="65554" marR="65554" marT="32771" marB="32771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1400" dirty="0"/>
                        <a:t>Ακόρεστα </a:t>
                      </a:r>
                      <a:r>
                        <a:rPr lang="el-GR" sz="1400" dirty="0" err="1"/>
                        <a:t>μονοκαρβονικά</a:t>
                      </a:r>
                      <a:r>
                        <a:rPr lang="el-GR" sz="1400" dirty="0"/>
                        <a:t> οξέα</a:t>
                      </a: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</a:t>
                      </a:r>
                      <a:r>
                        <a:rPr lang="en-US" sz="1400" baseline="-25000"/>
                        <a:t>n</a:t>
                      </a:r>
                      <a:r>
                        <a:rPr lang="en-US" sz="1400"/>
                        <a:t>H</a:t>
                      </a:r>
                      <a:r>
                        <a:rPr lang="en-US" sz="1400" baseline="-25000"/>
                        <a:t>2n-1</a:t>
                      </a:r>
                      <a:r>
                        <a:rPr lang="en-US" sz="1400"/>
                        <a:t>COOH (n≥1)</a:t>
                      </a: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CH</a:t>
                      </a:r>
                      <a:r>
                        <a:rPr lang="en-US" sz="1400" baseline="-25000"/>
                        <a:t>2</a:t>
                      </a:r>
                      <a:r>
                        <a:rPr lang="en-US" sz="1400"/>
                        <a:t>=CH-COOH</a:t>
                      </a: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l-GR" sz="1400"/>
                        <a:t>Περιέχουν 1 διπλό δεσμό</a:t>
                      </a:r>
                    </a:p>
                  </a:txBody>
                  <a:tcPr marL="43694" marR="43694" marT="21848" marB="21848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1400" dirty="0"/>
                        <a:t>Κορεσμένα </a:t>
                      </a:r>
                      <a:r>
                        <a:rPr lang="el-GR" sz="1400" dirty="0" err="1"/>
                        <a:t>δικαρβονικά</a:t>
                      </a:r>
                      <a:r>
                        <a:rPr lang="el-GR" sz="1400" dirty="0"/>
                        <a:t> οξέα</a:t>
                      </a: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  <a:r>
                        <a:rPr lang="en-US" sz="1400" baseline="-25000" dirty="0"/>
                        <a:t>n</a:t>
                      </a:r>
                      <a:r>
                        <a:rPr lang="en-US" sz="1400" dirty="0"/>
                        <a:t>H</a:t>
                      </a:r>
                      <a:r>
                        <a:rPr lang="en-US" sz="1400" baseline="-25000" dirty="0"/>
                        <a:t>2n</a:t>
                      </a:r>
                      <a:r>
                        <a:rPr lang="en-US" sz="1400" dirty="0"/>
                        <a:t>(COOH)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(n≥0)</a:t>
                      </a: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HOOC-COOH</a:t>
                      </a: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endParaRPr lang="el-GR" sz="1400"/>
                    </a:p>
                  </a:txBody>
                  <a:tcPr marL="43694" marR="43694" marT="21848" marB="21848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1400"/>
                        <a:t>Κορεσμένα μονοϋδροξυ-μονοκαρβονικά οξέα</a:t>
                      </a: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  <a:r>
                        <a:rPr lang="en-US" sz="1400" baseline="-25000" dirty="0"/>
                        <a:t>n</a:t>
                      </a:r>
                      <a:r>
                        <a:rPr lang="en-US" sz="1400" dirty="0"/>
                        <a:t>H</a:t>
                      </a:r>
                      <a:r>
                        <a:rPr lang="en-US" sz="1400" baseline="-25000" dirty="0"/>
                        <a:t>2n</a:t>
                      </a:r>
                      <a:r>
                        <a:rPr lang="el-GR" sz="1400" dirty="0"/>
                        <a:t>ΟΗ</a:t>
                      </a:r>
                      <a:r>
                        <a:rPr lang="en-US" sz="1400" dirty="0"/>
                        <a:t>COOH (n≥1)</a:t>
                      </a: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OH-CH</a:t>
                      </a:r>
                      <a:r>
                        <a:rPr lang="en-US" sz="1400" baseline="-25000"/>
                        <a:t>2</a:t>
                      </a:r>
                      <a:r>
                        <a:rPr lang="en-US" sz="1400"/>
                        <a:t>-COOH</a:t>
                      </a: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endParaRPr lang="el-GR" sz="1400"/>
                    </a:p>
                  </a:txBody>
                  <a:tcPr marL="43694" marR="43694" marT="21848" marB="21848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1400"/>
                        <a:t>Κορεσμένα διυδροξυ-δικαρβονικά οξέα</a:t>
                      </a: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  <a:r>
                        <a:rPr lang="en-US" sz="1400" baseline="-25000" dirty="0"/>
                        <a:t>n</a:t>
                      </a:r>
                      <a:r>
                        <a:rPr lang="en-US" sz="1400" dirty="0"/>
                        <a:t>H</a:t>
                      </a:r>
                      <a:r>
                        <a:rPr lang="en-US" sz="1400" baseline="-25000" dirty="0"/>
                        <a:t>2n-2</a:t>
                      </a:r>
                      <a:r>
                        <a:rPr lang="en-US" sz="1400" dirty="0"/>
                        <a:t>(</a:t>
                      </a:r>
                      <a:r>
                        <a:rPr lang="el-GR" sz="1400" dirty="0"/>
                        <a:t>ΟΗ)</a:t>
                      </a:r>
                      <a:r>
                        <a:rPr lang="el-GR" sz="1400" baseline="-25000" dirty="0"/>
                        <a:t>2</a:t>
                      </a:r>
                      <a:r>
                        <a:rPr lang="el-GR" sz="1400" dirty="0"/>
                        <a:t>(</a:t>
                      </a:r>
                      <a:r>
                        <a:rPr lang="en-US" sz="1400" dirty="0"/>
                        <a:t>COOH)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 (n≥1)</a:t>
                      </a: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C(</a:t>
                      </a:r>
                      <a:r>
                        <a:rPr lang="el-GR" sz="1400" dirty="0"/>
                        <a:t>ΟΗ)</a:t>
                      </a:r>
                      <a:r>
                        <a:rPr lang="el-GR" sz="1400" baseline="-25000" dirty="0"/>
                        <a:t>2</a:t>
                      </a:r>
                      <a:r>
                        <a:rPr lang="el-GR" sz="1400" dirty="0"/>
                        <a:t>(</a:t>
                      </a:r>
                      <a:r>
                        <a:rPr lang="en-US" sz="1400" dirty="0"/>
                        <a:t>COOH)</a:t>
                      </a:r>
                      <a:r>
                        <a:rPr lang="en-US" sz="1400" baseline="-25000" dirty="0"/>
                        <a:t>2</a:t>
                      </a:r>
                      <a:endParaRPr lang="en-US" sz="1400" dirty="0"/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 marL="43694" marR="43694" marT="21848" marB="21848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1400"/>
                        <a:t>Κορεσμένα μονοϋδροξυ-τρικαρβονικά οξέα</a:t>
                      </a: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</a:t>
                      </a:r>
                      <a:r>
                        <a:rPr lang="en-US" sz="1400" baseline="-25000"/>
                        <a:t>n</a:t>
                      </a:r>
                      <a:r>
                        <a:rPr lang="en-US" sz="1400"/>
                        <a:t>H</a:t>
                      </a:r>
                      <a:r>
                        <a:rPr lang="en-US" sz="1400" baseline="-25000"/>
                        <a:t>2n-2</a:t>
                      </a:r>
                      <a:r>
                        <a:rPr lang="en-US" sz="1400"/>
                        <a:t>(</a:t>
                      </a:r>
                      <a:r>
                        <a:rPr lang="el-GR" sz="1400"/>
                        <a:t>ΟΗ)(</a:t>
                      </a:r>
                      <a:r>
                        <a:rPr lang="en-US" sz="1400"/>
                        <a:t>COOH)</a:t>
                      </a:r>
                      <a:r>
                        <a:rPr lang="en-US" sz="1400" baseline="-25000"/>
                        <a:t>3</a:t>
                      </a:r>
                      <a:r>
                        <a:rPr lang="en-US" sz="1400"/>
                        <a:t> (n≥1)</a:t>
                      </a: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C(</a:t>
                      </a:r>
                      <a:r>
                        <a:rPr lang="el-GR" sz="1400" dirty="0"/>
                        <a:t>ΟΗ)(</a:t>
                      </a:r>
                      <a:r>
                        <a:rPr lang="en-US" sz="1400" dirty="0"/>
                        <a:t>COOH)</a:t>
                      </a:r>
                      <a:r>
                        <a:rPr lang="en-US" sz="1400" baseline="-25000" dirty="0"/>
                        <a:t>3</a:t>
                      </a:r>
                      <a:endParaRPr lang="en-US" sz="1400" dirty="0"/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 marL="43694" marR="43694" marT="21848" marB="21848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1400"/>
                        <a:t>Κορεσμένα μονοαμινο-μονοκαρβονικά οξέα</a:t>
                      </a: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</a:t>
                      </a:r>
                      <a:r>
                        <a:rPr lang="en-US" sz="1400" baseline="-25000"/>
                        <a:t>n</a:t>
                      </a:r>
                      <a:r>
                        <a:rPr lang="en-US" sz="1400"/>
                        <a:t>H</a:t>
                      </a:r>
                      <a:r>
                        <a:rPr lang="en-US" sz="1400" baseline="-25000"/>
                        <a:t>2n</a:t>
                      </a:r>
                      <a:r>
                        <a:rPr lang="en-US" sz="1400"/>
                        <a:t>(</a:t>
                      </a:r>
                      <a:r>
                        <a:rPr lang="el-GR" sz="1400"/>
                        <a:t>ΝΗ</a:t>
                      </a:r>
                      <a:r>
                        <a:rPr lang="el-GR" sz="1400" baseline="-25000"/>
                        <a:t>2</a:t>
                      </a:r>
                      <a:r>
                        <a:rPr lang="el-GR" sz="1400"/>
                        <a:t>)(</a:t>
                      </a:r>
                      <a:r>
                        <a:rPr lang="en-US" sz="1400"/>
                        <a:t>COOH)</a:t>
                      </a:r>
                      <a:r>
                        <a:rPr lang="en-US" sz="1400" baseline="-25000"/>
                        <a:t>2</a:t>
                      </a:r>
                      <a:r>
                        <a:rPr lang="en-US" sz="1400"/>
                        <a:t> (n≥1)</a:t>
                      </a: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</a:t>
                      </a:r>
                      <a:r>
                        <a:rPr lang="el-GR" sz="1400"/>
                        <a:t>Η(ΝΗ</a:t>
                      </a:r>
                      <a:r>
                        <a:rPr lang="el-GR" sz="1400" baseline="-25000"/>
                        <a:t>2</a:t>
                      </a:r>
                      <a:r>
                        <a:rPr lang="el-GR" sz="1400"/>
                        <a:t>)</a:t>
                      </a:r>
                      <a:r>
                        <a:rPr lang="en-US" sz="1400"/>
                        <a:t>C</a:t>
                      </a:r>
                      <a:r>
                        <a:rPr lang="el-GR" sz="1400"/>
                        <a:t>ΟΟΗ</a:t>
                      </a: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 marL="43694" marR="43694" marT="21848" marB="21848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1400"/>
                        <a:t>Κορεσμένα μονοαμινο-δικαρβονικά οξέα</a:t>
                      </a: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</a:t>
                      </a:r>
                      <a:r>
                        <a:rPr lang="en-US" sz="1400" baseline="-25000"/>
                        <a:t>n</a:t>
                      </a:r>
                      <a:r>
                        <a:rPr lang="en-US" sz="1400"/>
                        <a:t>H</a:t>
                      </a:r>
                      <a:r>
                        <a:rPr lang="en-US" sz="1400" baseline="-25000"/>
                        <a:t>2n-1</a:t>
                      </a:r>
                      <a:r>
                        <a:rPr lang="en-US" sz="1400"/>
                        <a:t>(</a:t>
                      </a:r>
                      <a:r>
                        <a:rPr lang="el-GR" sz="1400"/>
                        <a:t>ΝΗ</a:t>
                      </a:r>
                      <a:r>
                        <a:rPr lang="el-GR" sz="1400" baseline="-25000"/>
                        <a:t>2</a:t>
                      </a:r>
                      <a:r>
                        <a:rPr lang="el-GR" sz="1400"/>
                        <a:t>)(</a:t>
                      </a:r>
                      <a:r>
                        <a:rPr lang="en-US" sz="1400"/>
                        <a:t>COOH) (n≥1)</a:t>
                      </a: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</a:t>
                      </a:r>
                      <a:r>
                        <a:rPr lang="el-GR" sz="1400"/>
                        <a:t>Η(ΝΗ</a:t>
                      </a:r>
                      <a:r>
                        <a:rPr lang="el-GR" sz="1400" baseline="-25000"/>
                        <a:t>2</a:t>
                      </a:r>
                      <a:r>
                        <a:rPr lang="el-GR" sz="1400"/>
                        <a:t>)(</a:t>
                      </a:r>
                      <a:r>
                        <a:rPr lang="en-US" sz="1400"/>
                        <a:t>C</a:t>
                      </a:r>
                      <a:r>
                        <a:rPr lang="el-GR" sz="1400"/>
                        <a:t>ΟΟΗ)</a:t>
                      </a:r>
                      <a:r>
                        <a:rPr lang="el-GR" sz="1400" baseline="-25000"/>
                        <a:t>2</a:t>
                      </a:r>
                      <a:endParaRPr lang="el-GR" sz="1400"/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 marL="43694" marR="43694" marT="21848" marB="21848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1400" b="0" i="0" dirty="0">
                          <a:solidFill>
                            <a:srgbClr val="000000"/>
                          </a:solidFill>
                          <a:latin typeface="Arial"/>
                        </a:rPr>
                        <a:t>Κορεσμένα </a:t>
                      </a:r>
                      <a:r>
                        <a:rPr lang="el-GR" sz="1400" b="0" i="0" dirty="0" err="1">
                          <a:solidFill>
                            <a:srgbClr val="000000"/>
                          </a:solidFill>
                          <a:latin typeface="Arial"/>
                        </a:rPr>
                        <a:t>διαμινο</a:t>
                      </a:r>
                      <a:r>
                        <a:rPr lang="el-GR" sz="1400" b="0" i="0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r>
                        <a:rPr lang="el-GR" sz="1400" b="0" i="0" dirty="0" err="1">
                          <a:solidFill>
                            <a:srgbClr val="000000"/>
                          </a:solidFill>
                          <a:latin typeface="Arial"/>
                        </a:rPr>
                        <a:t>μονοκαρβονικά</a:t>
                      </a:r>
                      <a:r>
                        <a:rPr lang="el-GR" sz="1400" b="0" i="0" dirty="0">
                          <a:solidFill>
                            <a:srgbClr val="000000"/>
                          </a:solidFill>
                          <a:latin typeface="Arial"/>
                        </a:rPr>
                        <a:t> οξέα</a:t>
                      </a: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r>
                        <a:rPr lang="en-US" sz="1400" b="0" i="0" baseline="-25000" dirty="0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latin typeface="Arial"/>
                        </a:rPr>
                        <a:t>H</a:t>
                      </a:r>
                      <a:r>
                        <a:rPr lang="en-US" sz="1400" b="0" i="0" baseline="-25000" dirty="0">
                          <a:solidFill>
                            <a:srgbClr val="000000"/>
                          </a:solidFill>
                          <a:latin typeface="Arial"/>
                        </a:rPr>
                        <a:t>2n-1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el-GR" sz="1400" b="0" i="0" dirty="0">
                          <a:solidFill>
                            <a:srgbClr val="000000"/>
                          </a:solidFill>
                          <a:latin typeface="Arial"/>
                        </a:rPr>
                        <a:t>ΝΗ</a:t>
                      </a:r>
                      <a:r>
                        <a:rPr lang="el-GR" sz="1400" b="0" i="0" baseline="-25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l-GR" sz="1400" b="0" i="0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r>
                        <a:rPr lang="el-GR" sz="1400" b="0" i="0" baseline="-25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latin typeface="Arial"/>
                        </a:rPr>
                        <a:t>COOH (n≥1)</a:t>
                      </a: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r>
                        <a:rPr lang="el-GR" sz="1400" b="0" i="0" dirty="0">
                          <a:solidFill>
                            <a:srgbClr val="000000"/>
                          </a:solidFill>
                          <a:latin typeface="Arial"/>
                        </a:rPr>
                        <a:t>Η(ΝΗ</a:t>
                      </a:r>
                      <a:r>
                        <a:rPr lang="el-GR" sz="1400" b="0" i="0" baseline="-25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l-GR" sz="1400" b="0" i="0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r>
                        <a:rPr lang="el-GR" sz="1400" b="0" i="0" baseline="-25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l-GR" sz="1400" b="0" i="0" dirty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r>
                        <a:rPr lang="el-GR" sz="1400" b="0" i="0" dirty="0">
                          <a:solidFill>
                            <a:srgbClr val="000000"/>
                          </a:solidFill>
                          <a:latin typeface="Arial"/>
                        </a:rPr>
                        <a:t>ΟΟΗ)</a:t>
                      </a: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 marL="43694" marR="43694" marT="21848" marB="21848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1400" dirty="0"/>
                        <a:t>Ακόρεστα </a:t>
                      </a:r>
                      <a:r>
                        <a:rPr lang="el-GR" sz="1400" dirty="0" err="1"/>
                        <a:t>μονοκαρβονικά</a:t>
                      </a:r>
                      <a:r>
                        <a:rPr lang="el-GR" sz="1400" dirty="0"/>
                        <a:t> οξέα</a:t>
                      </a: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</a:t>
                      </a:r>
                      <a:r>
                        <a:rPr lang="en-US" sz="1400" baseline="-25000"/>
                        <a:t>n</a:t>
                      </a:r>
                      <a:r>
                        <a:rPr lang="en-US" sz="1400"/>
                        <a:t>H</a:t>
                      </a:r>
                      <a:r>
                        <a:rPr lang="en-US" sz="1400" baseline="-25000"/>
                        <a:t>2n-1</a:t>
                      </a:r>
                      <a:r>
                        <a:rPr lang="en-US" sz="1400"/>
                        <a:t>COOH (n≥1)</a:t>
                      </a: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CH</a:t>
                      </a:r>
                      <a:r>
                        <a:rPr lang="en-US" sz="1400" baseline="-25000"/>
                        <a:t>2</a:t>
                      </a:r>
                      <a:r>
                        <a:rPr lang="en-US" sz="1400"/>
                        <a:t>=CH-COOH</a:t>
                      </a: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l-GR" sz="1400"/>
                        <a:t>Περιέχουν 1 διπλό δεσμό</a:t>
                      </a:r>
                    </a:p>
                  </a:txBody>
                  <a:tcPr marL="43694" marR="43694" marT="21848" marB="21848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1400" dirty="0"/>
                        <a:t>Κορεσμένα </a:t>
                      </a:r>
                      <a:r>
                        <a:rPr lang="el-GR" sz="1400" dirty="0" err="1"/>
                        <a:t>δικαρβονικά</a:t>
                      </a:r>
                      <a:r>
                        <a:rPr lang="el-GR" sz="1400" dirty="0"/>
                        <a:t> οξέα</a:t>
                      </a: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  <a:r>
                        <a:rPr lang="en-US" sz="1400" baseline="-25000" dirty="0"/>
                        <a:t>n</a:t>
                      </a:r>
                      <a:r>
                        <a:rPr lang="en-US" sz="1400" dirty="0"/>
                        <a:t>H</a:t>
                      </a:r>
                      <a:r>
                        <a:rPr lang="en-US" sz="1400" baseline="-25000" dirty="0"/>
                        <a:t>2n</a:t>
                      </a:r>
                      <a:r>
                        <a:rPr lang="en-US" sz="1400" dirty="0"/>
                        <a:t>(COOH)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(n≥0)</a:t>
                      </a: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HOOC-COOH</a:t>
                      </a: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endParaRPr lang="el-GR" sz="1400"/>
                    </a:p>
                  </a:txBody>
                  <a:tcPr marL="43694" marR="43694" marT="21848" marB="21848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1400"/>
                        <a:t>Κορεσμένα μονοϋδροξυ-μονοκαρβονικά οξέα</a:t>
                      </a: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  <a:r>
                        <a:rPr lang="en-US" sz="1400" baseline="-25000" dirty="0"/>
                        <a:t>n</a:t>
                      </a:r>
                      <a:r>
                        <a:rPr lang="en-US" sz="1400" dirty="0"/>
                        <a:t>H</a:t>
                      </a:r>
                      <a:r>
                        <a:rPr lang="en-US" sz="1400" baseline="-25000" dirty="0"/>
                        <a:t>2n</a:t>
                      </a:r>
                      <a:r>
                        <a:rPr lang="el-GR" sz="1400" dirty="0"/>
                        <a:t>ΟΗ</a:t>
                      </a:r>
                      <a:r>
                        <a:rPr lang="en-US" sz="1400" dirty="0"/>
                        <a:t>COOH (n≥1)</a:t>
                      </a: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OH-CH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-COOH</a:t>
                      </a:r>
                    </a:p>
                  </a:txBody>
                  <a:tcPr marL="43694" marR="43694" marT="21848" marB="21848" anchor="ctr"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 marL="43694" marR="43694" marT="21848" marB="2184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54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Ομόλογες σειρές κυκλικών μη αρωματικών υδρογονανθράκων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48"/>
            <a:ext cx="8229600" cy="92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Οι κυκλικές ενώσεις του πίνακα αυτού περιέχουν μόνο C και H και μπορεί να είναι κορεσμένες ή ακόρεστες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27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223195"/>
              </p:ext>
            </p:extLst>
          </p:nvPr>
        </p:nvGraphicFramePr>
        <p:xfrm>
          <a:off x="457200" y="2393588"/>
          <a:ext cx="8414906" cy="1888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7769"/>
                <a:gridCol w="2489993"/>
                <a:gridCol w="2091061"/>
                <a:gridCol w="20460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4A82"/>
                          </a:solidFill>
                        </a:rPr>
                        <a:t>Ομόλογη σειρά</a:t>
                      </a: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4A82"/>
                          </a:solidFill>
                        </a:rPr>
                        <a:t>Γενικός Τύπος</a:t>
                      </a: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4A82"/>
                          </a:solidFill>
                        </a:rPr>
                        <a:t>Πρώτο μέλος</a:t>
                      </a:r>
                    </a:p>
                  </a:txBody>
                  <a:tcPr marL="65554" marR="65554" marT="32771" marB="327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4A82"/>
                          </a:solidFill>
                        </a:rPr>
                        <a:t>Παρατηρήσεις</a:t>
                      </a:r>
                    </a:p>
                  </a:txBody>
                  <a:tcPr marL="65554" marR="65554" marT="32771" marB="32771" anchor="ctr"/>
                </a:tc>
              </a:tr>
              <a:tr h="595509">
                <a:tc>
                  <a:txBody>
                    <a:bodyPr/>
                    <a:lstStyle/>
                    <a:p>
                      <a:r>
                        <a:rPr lang="el-GR" sz="1800" u="none" strike="noStrike" dirty="0" err="1">
                          <a:solidFill>
                            <a:schemeClr val="tx1"/>
                          </a:solidFill>
                        </a:rPr>
                        <a:t>Κυκλοαλκάνια</a:t>
                      </a:r>
                      <a:endParaRPr lang="el-GR" sz="1800" dirty="0">
                        <a:solidFill>
                          <a:schemeClr val="tx1"/>
                        </a:solidFill>
                      </a:endParaRPr>
                    </a:p>
                  </a:txBody>
                  <a:tcPr marL="73151" marR="73151" marT="36577" marB="36577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</a:t>
                      </a:r>
                      <a:r>
                        <a:rPr lang="en-US" sz="1800" baseline="-25000" dirty="0"/>
                        <a:t>n</a:t>
                      </a:r>
                      <a:r>
                        <a:rPr lang="en-US" sz="1800" dirty="0"/>
                        <a:t>H</a:t>
                      </a:r>
                      <a:r>
                        <a:rPr lang="en-US" sz="1800" baseline="-25000" dirty="0"/>
                        <a:t>2n</a:t>
                      </a:r>
                      <a:r>
                        <a:rPr lang="en-US" sz="1800" dirty="0"/>
                        <a:t> (n≥3)</a:t>
                      </a:r>
                    </a:p>
                  </a:txBody>
                  <a:tcPr marL="73151" marR="73151" marT="36577" marB="36577" anchor="ctr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L="73151" marR="73151" marT="36577" marB="36577" anchor="ctr"/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Ισομερή με τα αλκένια</a:t>
                      </a:r>
                    </a:p>
                  </a:txBody>
                  <a:tcPr marL="73151" marR="73151" marT="36577" marB="36577" anchor="ctr"/>
                </a:tc>
              </a:tr>
              <a:tr h="878186">
                <a:tc>
                  <a:txBody>
                    <a:bodyPr/>
                    <a:lstStyle/>
                    <a:p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l-GR" sz="1800" u="none" strike="noStrike" dirty="0" err="1">
                          <a:solidFill>
                            <a:schemeClr val="tx1"/>
                          </a:solidFill>
                        </a:rPr>
                        <a:t>υκλοαλκένια</a:t>
                      </a:r>
                      <a:endParaRPr lang="el-GR" sz="1800" dirty="0">
                        <a:solidFill>
                          <a:schemeClr val="tx1"/>
                        </a:solidFill>
                      </a:endParaRPr>
                    </a:p>
                  </a:txBody>
                  <a:tcPr marL="73151" marR="73151" marT="36577" marB="36577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</a:t>
                      </a:r>
                      <a:r>
                        <a:rPr lang="en-US" sz="1800" baseline="-25000" dirty="0"/>
                        <a:t>n</a:t>
                      </a:r>
                      <a:r>
                        <a:rPr lang="en-US" sz="1800" dirty="0"/>
                        <a:t>H</a:t>
                      </a:r>
                      <a:r>
                        <a:rPr lang="en-US" sz="1800" baseline="-25000" dirty="0"/>
                        <a:t>2n-2</a:t>
                      </a:r>
                      <a:r>
                        <a:rPr lang="en-US" sz="1800" dirty="0"/>
                        <a:t> (n≥4)</a:t>
                      </a:r>
                    </a:p>
                  </a:txBody>
                  <a:tcPr marL="73151" marR="73151" marT="36577" marB="36577" anchor="ctr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L="73151" marR="73151" marT="36577" marB="36577" anchor="ctr"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Ισομερή με τα </a:t>
                      </a:r>
                      <a:r>
                        <a:rPr lang="el-GR" sz="1800" dirty="0" err="1"/>
                        <a:t>αλκίνια</a:t>
                      </a:r>
                      <a:r>
                        <a:rPr lang="el-GR" sz="1800" dirty="0"/>
                        <a:t> και τα </a:t>
                      </a:r>
                      <a:r>
                        <a:rPr lang="el-GR" sz="1800" dirty="0" err="1"/>
                        <a:t>αλκαδιένια</a:t>
                      </a:r>
                      <a:endParaRPr lang="el-GR" sz="1800" dirty="0"/>
                    </a:p>
                  </a:txBody>
                  <a:tcPr marL="73151" marR="73151" marT="36577" marB="36577" anchor="ctr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7588" y="2802958"/>
            <a:ext cx="571500" cy="50482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838" y="3652539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88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1"/>
            <a:ext cx="9008197" cy="908721"/>
          </a:xfrm>
        </p:spPr>
        <p:txBody>
          <a:bodyPr>
            <a:normAutofit fontScale="90000"/>
          </a:bodyPr>
          <a:lstStyle/>
          <a:p>
            <a:r>
              <a:rPr lang="el-GR" dirty="0"/>
              <a:t>Ομόλογες σειρές αρωματικών ενώσεων </a:t>
            </a:r>
            <a:r>
              <a:rPr lang="el-GR" sz="3300" b="0" dirty="0"/>
              <a:t>(</a:t>
            </a:r>
            <a:r>
              <a:rPr lang="el-GR" sz="3300" b="0" dirty="0" smtClean="0"/>
              <a:t>1</a:t>
            </a:r>
            <a:r>
              <a:rPr lang="en-US" sz="3300" b="0" dirty="0" smtClean="0"/>
              <a:t>/2</a:t>
            </a:r>
            <a:r>
              <a:rPr lang="el-GR" sz="3300" b="0" dirty="0" smtClean="0"/>
              <a:t>)</a:t>
            </a:r>
            <a:endParaRPr lang="el-GR" sz="33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28</a:t>
            </a:fld>
            <a:endParaRPr lang="el-GR"/>
          </a:p>
        </p:txBody>
      </p:sp>
      <p:graphicFrame>
        <p:nvGraphicFramePr>
          <p:cNvPr id="5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936451"/>
              </p:ext>
            </p:extLst>
          </p:nvPr>
        </p:nvGraphicFramePr>
        <p:xfrm>
          <a:off x="728097" y="944264"/>
          <a:ext cx="7704138" cy="532923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34857"/>
                <a:gridCol w="3501235"/>
                <a:gridCol w="2568046"/>
              </a:tblGrid>
              <a:tr h="473710"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4A82"/>
                          </a:solidFill>
                        </a:rPr>
                        <a:t>Ομόλογη σειρά</a:t>
                      </a:r>
                    </a:p>
                  </a:txBody>
                  <a:tcPr marL="47252" marR="47252" marT="23631" marB="236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4A82"/>
                          </a:solidFill>
                        </a:rPr>
                        <a:t>Γενικός Τύπος</a:t>
                      </a:r>
                    </a:p>
                  </a:txBody>
                  <a:tcPr marL="47252" marR="47252" marT="23631" marB="236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4A82"/>
                          </a:solidFill>
                        </a:rPr>
                        <a:t>Πρώτο μέλος</a:t>
                      </a:r>
                    </a:p>
                  </a:txBody>
                  <a:tcPr marL="47252" marR="47252" marT="23631" marB="23631" anchor="ctr"/>
                </a:tc>
              </a:tr>
              <a:tr h="828993">
                <a:tc rowSpan="3">
                  <a:txBody>
                    <a:bodyPr/>
                    <a:lstStyle/>
                    <a:p>
                      <a:r>
                        <a:rPr lang="el-GR" sz="1800" dirty="0"/>
                        <a:t>Αρωματικοί υδρογονάνθρακες</a:t>
                      </a:r>
                    </a:p>
                  </a:txBody>
                  <a:tcPr marL="47252" marR="47252" marT="23631" marB="23631" anchor="ctr"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Ομόλογα </a:t>
                      </a:r>
                      <a:r>
                        <a:rPr lang="el-GR" sz="1800" u="none" strike="noStrike" dirty="0" smtClean="0"/>
                        <a:t>βενζολίου</a:t>
                      </a:r>
                      <a:r>
                        <a:rPr lang="en-US" sz="1800" u="none" strike="noStrike" baseline="0" dirty="0" smtClean="0"/>
                        <a:t> </a:t>
                      </a:r>
                      <a:r>
                        <a:rPr lang="el-GR" sz="1800" dirty="0" smtClean="0"/>
                        <a:t>: </a:t>
                      </a:r>
                      <a:r>
                        <a:rPr lang="el-GR" sz="1800" dirty="0"/>
                        <a:t>C</a:t>
                      </a:r>
                      <a:r>
                        <a:rPr lang="el-GR" sz="1800" baseline="-25000" dirty="0"/>
                        <a:t>n</a:t>
                      </a:r>
                      <a:r>
                        <a:rPr lang="el-GR" sz="1800" dirty="0"/>
                        <a:t>H</a:t>
                      </a:r>
                      <a:r>
                        <a:rPr lang="el-GR" sz="1800" baseline="-25000" dirty="0"/>
                        <a:t>2n-6</a:t>
                      </a:r>
                      <a:r>
                        <a:rPr lang="el-GR" sz="1800" dirty="0"/>
                        <a:t> (</a:t>
                      </a:r>
                      <a:r>
                        <a:rPr lang="el-GR" sz="1800" dirty="0" err="1"/>
                        <a:t>n≥6</a:t>
                      </a:r>
                      <a:r>
                        <a:rPr lang="el-GR" sz="1800" dirty="0"/>
                        <a:t>)</a:t>
                      </a:r>
                    </a:p>
                  </a:txBody>
                  <a:tcPr marL="47252" marR="47252" marT="23631" marB="2363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dirty="0"/>
                    </a:p>
                  </a:txBody>
                  <a:tcPr marL="47252" marR="47252" marT="23631" marB="23631" anchor="ctr"/>
                </a:tc>
              </a:tr>
              <a:tr h="82899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Ομόλογα </a:t>
                      </a:r>
                      <a:r>
                        <a:rPr lang="el-GR" sz="1800" u="none" strike="noStrike" dirty="0" err="1" smtClean="0"/>
                        <a:t>ναφθαλινίου</a:t>
                      </a:r>
                      <a:r>
                        <a:rPr lang="en-US" sz="1800" u="none" strike="noStrike" baseline="0" dirty="0" smtClean="0"/>
                        <a:t> </a:t>
                      </a:r>
                      <a:r>
                        <a:rPr lang="el-GR" sz="1800" dirty="0" smtClean="0"/>
                        <a:t>: </a:t>
                      </a:r>
                      <a:r>
                        <a:rPr lang="el-GR" sz="1800" dirty="0"/>
                        <a:t>C</a:t>
                      </a:r>
                      <a:r>
                        <a:rPr lang="el-GR" sz="1800" baseline="-25000" dirty="0"/>
                        <a:t>n</a:t>
                      </a:r>
                      <a:r>
                        <a:rPr lang="el-GR" sz="1800" dirty="0"/>
                        <a:t>H</a:t>
                      </a:r>
                      <a:r>
                        <a:rPr lang="el-GR" sz="1800" baseline="-25000" dirty="0"/>
                        <a:t>2n-12</a:t>
                      </a:r>
                      <a:r>
                        <a:rPr lang="el-GR" sz="1800" dirty="0"/>
                        <a:t> (n≥10)</a:t>
                      </a:r>
                    </a:p>
                  </a:txBody>
                  <a:tcPr marL="47252" marR="47252" marT="23631" marB="23631" anchor="ctr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L="47252" marR="47252" marT="23631" marB="23631" anchor="ctr"/>
                </a:tc>
              </a:tr>
              <a:tr h="82899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Ομόλογα </a:t>
                      </a:r>
                      <a:r>
                        <a:rPr lang="el-GR" sz="1800" u="none" strike="noStrike" dirty="0" err="1" smtClean="0"/>
                        <a:t>ανθρακενίου</a:t>
                      </a:r>
                      <a:r>
                        <a:rPr lang="en-US" sz="1800" u="none" strike="noStrike" baseline="0" dirty="0" smtClean="0"/>
                        <a:t> </a:t>
                      </a:r>
                      <a:r>
                        <a:rPr lang="el-GR" sz="1800" dirty="0" smtClean="0"/>
                        <a:t>: </a:t>
                      </a:r>
                      <a:r>
                        <a:rPr lang="el-GR" sz="1800" dirty="0"/>
                        <a:t>C</a:t>
                      </a:r>
                      <a:r>
                        <a:rPr lang="el-GR" sz="1800" baseline="-25000" dirty="0"/>
                        <a:t>n</a:t>
                      </a:r>
                      <a:r>
                        <a:rPr lang="el-GR" sz="1800" dirty="0"/>
                        <a:t>H</a:t>
                      </a:r>
                      <a:r>
                        <a:rPr lang="el-GR" sz="1800" baseline="-25000" dirty="0"/>
                        <a:t>2n-18</a:t>
                      </a:r>
                      <a:r>
                        <a:rPr lang="el-GR" sz="1800" dirty="0"/>
                        <a:t> (n≥14)</a:t>
                      </a:r>
                    </a:p>
                  </a:txBody>
                  <a:tcPr marL="47252" marR="47252" marT="23631" marB="23631" anchor="ctr"/>
                </a:tc>
                <a:tc>
                  <a:txBody>
                    <a:bodyPr/>
                    <a:lstStyle/>
                    <a:p>
                      <a:endParaRPr lang="el-GR" sz="1800"/>
                    </a:p>
                  </a:txBody>
                  <a:tcPr marL="47252" marR="47252" marT="23631" marB="23631" anchor="ctr"/>
                </a:tc>
              </a:tr>
              <a:tr h="1184275">
                <a:tc>
                  <a:txBody>
                    <a:bodyPr/>
                    <a:lstStyle/>
                    <a:p>
                      <a:r>
                        <a:rPr lang="el-GR" sz="1800"/>
                        <a:t>Αρωματικά αλογονοπαράγωγα</a:t>
                      </a:r>
                    </a:p>
                  </a:txBody>
                  <a:tcPr marL="47252" marR="47252" marT="23631" marB="23631" anchor="ctr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CnH</a:t>
                      </a:r>
                      <a:r>
                        <a:rPr lang="pt-BR" sz="1800" baseline="-25000" dirty="0"/>
                        <a:t>2n-6-m</a:t>
                      </a:r>
                      <a:r>
                        <a:rPr lang="pt-BR" sz="1800" dirty="0"/>
                        <a:t>X</a:t>
                      </a:r>
                      <a:r>
                        <a:rPr lang="pt-BR" sz="1800" baseline="-25000" dirty="0"/>
                        <a:t>m</a:t>
                      </a:r>
                      <a:r>
                        <a:rPr lang="pt-BR" sz="1800" dirty="0"/>
                        <a:t> (n≥6,m≥1) X=F,Cl,Br,I</a:t>
                      </a:r>
                    </a:p>
                  </a:txBody>
                  <a:tcPr marL="47252" marR="47252" marT="23631" marB="23631" anchor="ctr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L="47252" marR="47252" marT="23631" marB="23631" anchor="ctr"/>
                </a:tc>
              </a:tr>
              <a:tr h="1184275">
                <a:tc>
                  <a:txBody>
                    <a:bodyPr/>
                    <a:lstStyle/>
                    <a:p>
                      <a:r>
                        <a:rPr lang="el-GR" sz="1800" u="none" strike="noStrike" dirty="0" smtClean="0"/>
                        <a:t>Φαινόλες</a:t>
                      </a:r>
                      <a:r>
                        <a:rPr lang="en-US" sz="1800" u="none" strike="noStrike" dirty="0" smtClean="0"/>
                        <a:t> </a:t>
                      </a:r>
                      <a:r>
                        <a:rPr lang="el-GR" sz="1800" dirty="0"/>
                        <a:t> ή αρωματικές </a:t>
                      </a:r>
                      <a:r>
                        <a:rPr lang="el-GR" sz="1800" dirty="0" smtClean="0"/>
                        <a:t>αλκοόλες</a:t>
                      </a:r>
                      <a:endParaRPr lang="el-GR" sz="1800" dirty="0"/>
                    </a:p>
                  </a:txBody>
                  <a:tcPr marL="47252" marR="47252" marT="23631" marB="23631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</a:t>
                      </a:r>
                      <a:r>
                        <a:rPr lang="en-US" sz="1800" baseline="-25000" dirty="0"/>
                        <a:t>n</a:t>
                      </a:r>
                      <a:r>
                        <a:rPr lang="en-US" sz="1800" dirty="0"/>
                        <a:t>H</a:t>
                      </a:r>
                      <a:r>
                        <a:rPr lang="en-US" sz="1800" baseline="-25000" dirty="0"/>
                        <a:t>2n-6-m</a:t>
                      </a:r>
                      <a:r>
                        <a:rPr lang="en-US" sz="1800" dirty="0"/>
                        <a:t>(OH)</a:t>
                      </a:r>
                      <a:r>
                        <a:rPr lang="en-US" sz="1800" baseline="-25000" dirty="0"/>
                        <a:t>m</a:t>
                      </a:r>
                      <a:r>
                        <a:rPr lang="en-US" sz="1800" dirty="0"/>
                        <a:t> (n≥6,m≥1)</a:t>
                      </a:r>
                    </a:p>
                  </a:txBody>
                  <a:tcPr marL="47252" marR="47252" marT="23631" marB="23631" anchor="ctr"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 </a:t>
                      </a:r>
                    </a:p>
                  </a:txBody>
                  <a:tcPr marL="47252" marR="47252" marT="23631" marB="23631" anchor="ctr"/>
                </a:tc>
              </a:tr>
            </a:tbl>
          </a:graphicData>
        </a:graphic>
      </p:graphicFrame>
      <p:pic>
        <p:nvPicPr>
          <p:cNvPr id="6" name="Picture 14" descr="Benz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526" y="1575445"/>
            <a:ext cx="476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Naphthal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349500"/>
            <a:ext cx="9048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Anthrac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213100"/>
            <a:ext cx="12382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Chlorobenzen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933825"/>
            <a:ext cx="5746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Aromatic alcoh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776" y="5307013"/>
            <a:ext cx="9525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Phenol-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251" y="5164138"/>
            <a:ext cx="571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42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1"/>
            <a:ext cx="9143999" cy="908721"/>
          </a:xfrm>
        </p:spPr>
        <p:txBody>
          <a:bodyPr>
            <a:normAutofit fontScale="90000"/>
          </a:bodyPr>
          <a:lstStyle/>
          <a:p>
            <a:r>
              <a:rPr lang="el-GR" dirty="0"/>
              <a:t>Ομόλογες σειρές αρωματικών ενώσεων </a:t>
            </a:r>
            <a:r>
              <a:rPr lang="el-GR" sz="3300" b="0" dirty="0" smtClean="0"/>
              <a:t>(</a:t>
            </a:r>
            <a:r>
              <a:rPr lang="en-US" sz="3300" b="0" dirty="0" smtClean="0"/>
              <a:t>2/2</a:t>
            </a:r>
            <a:r>
              <a:rPr lang="el-GR" sz="3300" b="0" dirty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29</a:t>
            </a:fld>
            <a:endParaRPr lang="el-GR"/>
          </a:p>
        </p:txBody>
      </p:sp>
      <p:graphicFrame>
        <p:nvGraphicFramePr>
          <p:cNvPr id="5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360933"/>
              </p:ext>
            </p:extLst>
          </p:nvPr>
        </p:nvGraphicFramePr>
        <p:xfrm>
          <a:off x="457280" y="1025352"/>
          <a:ext cx="7921626" cy="55435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10197"/>
                <a:gridCol w="2996697"/>
                <a:gridCol w="1914732"/>
              </a:tblGrid>
              <a:tr h="1108710">
                <a:tc>
                  <a:txBody>
                    <a:bodyPr/>
                    <a:lstStyle/>
                    <a:p>
                      <a:r>
                        <a:rPr lang="el-GR" sz="1800" dirty="0"/>
                        <a:t>Αρωματικά </a:t>
                      </a:r>
                      <a:r>
                        <a:rPr lang="el-GR" sz="1800" dirty="0" err="1"/>
                        <a:t>καρβονικά</a:t>
                      </a:r>
                      <a:r>
                        <a:rPr lang="el-GR" sz="1800" dirty="0"/>
                        <a:t> οξέα</a:t>
                      </a:r>
                    </a:p>
                  </a:txBody>
                  <a:tcPr marL="73159" marR="73159" marT="36569" marB="36569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</a:t>
                      </a:r>
                      <a:r>
                        <a:rPr lang="en-US" sz="1800" baseline="-25000"/>
                        <a:t>n</a:t>
                      </a:r>
                      <a:r>
                        <a:rPr lang="en-US" sz="1800"/>
                        <a:t>H</a:t>
                      </a:r>
                      <a:r>
                        <a:rPr lang="en-US" sz="1800" baseline="-25000"/>
                        <a:t>2n-6-m</a:t>
                      </a:r>
                      <a:r>
                        <a:rPr lang="en-US" sz="1800"/>
                        <a:t>(COOH)</a:t>
                      </a:r>
                      <a:r>
                        <a:rPr lang="en-US" sz="1800" baseline="-25000"/>
                        <a:t>m</a:t>
                      </a:r>
                      <a:r>
                        <a:rPr lang="en-US" sz="1800"/>
                        <a:t> (n≥6,m≥1)</a:t>
                      </a:r>
                    </a:p>
                  </a:txBody>
                  <a:tcPr marL="73159" marR="73159" marT="36569" marB="36569" anchor="ctr"/>
                </a:tc>
                <a:tc>
                  <a:txBody>
                    <a:bodyPr/>
                    <a:lstStyle/>
                    <a:p>
                      <a:endParaRPr lang="el-GR" sz="1800"/>
                    </a:p>
                  </a:txBody>
                  <a:tcPr marL="73159" marR="73159" marT="36569" marB="36569" anchor="ctr"/>
                </a:tc>
              </a:tr>
              <a:tr h="1108710">
                <a:tc>
                  <a:txBody>
                    <a:bodyPr/>
                    <a:lstStyle/>
                    <a:p>
                      <a:r>
                        <a:rPr lang="el-GR" sz="1800"/>
                        <a:t>Αρωματικές αλδεΰδες</a:t>
                      </a:r>
                    </a:p>
                  </a:txBody>
                  <a:tcPr marL="73159" marR="73159" marT="36569" marB="36569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</a:t>
                      </a:r>
                      <a:r>
                        <a:rPr lang="en-US" sz="1800" baseline="-25000" dirty="0"/>
                        <a:t>n</a:t>
                      </a:r>
                      <a:r>
                        <a:rPr lang="en-US" sz="1800" dirty="0"/>
                        <a:t>H</a:t>
                      </a:r>
                      <a:r>
                        <a:rPr lang="en-US" sz="1800" baseline="-25000" dirty="0"/>
                        <a:t>2n-6-m</a:t>
                      </a:r>
                      <a:r>
                        <a:rPr lang="en-US" sz="1800" dirty="0"/>
                        <a:t>(CH</a:t>
                      </a:r>
                      <a:r>
                        <a:rPr lang="el-GR" sz="1800" dirty="0"/>
                        <a:t>Ο)</a:t>
                      </a:r>
                      <a:r>
                        <a:rPr lang="en-US" sz="1800" baseline="-25000" dirty="0"/>
                        <a:t>m</a:t>
                      </a:r>
                      <a:r>
                        <a:rPr lang="en-US" sz="1800" dirty="0"/>
                        <a:t> (n≥6,m≥1)</a:t>
                      </a:r>
                    </a:p>
                  </a:txBody>
                  <a:tcPr marL="73159" marR="73159" marT="36569" marB="36569" anchor="ctr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L="73159" marR="73159" marT="36569" marB="36569" anchor="ctr"/>
                </a:tc>
              </a:tr>
              <a:tr h="1108710">
                <a:tc>
                  <a:txBody>
                    <a:bodyPr/>
                    <a:lstStyle/>
                    <a:p>
                      <a:r>
                        <a:rPr lang="el-GR" sz="1800"/>
                        <a:t>Αρωματικές νιτροενώσεις</a:t>
                      </a:r>
                    </a:p>
                  </a:txBody>
                  <a:tcPr marL="73159" marR="73159" marT="36569" marB="36569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</a:t>
                      </a:r>
                      <a:r>
                        <a:rPr lang="en-US" sz="1800" baseline="-25000" dirty="0"/>
                        <a:t>n</a:t>
                      </a:r>
                      <a:r>
                        <a:rPr lang="en-US" sz="1800" dirty="0"/>
                        <a:t>H</a:t>
                      </a:r>
                      <a:r>
                        <a:rPr lang="en-US" sz="1800" baseline="-25000" dirty="0"/>
                        <a:t>2n-6-m</a:t>
                      </a:r>
                      <a:r>
                        <a:rPr lang="en-US" sz="1800" dirty="0"/>
                        <a:t>(</a:t>
                      </a:r>
                      <a:r>
                        <a:rPr lang="el-GR" sz="1800" dirty="0"/>
                        <a:t>ΝΟ</a:t>
                      </a:r>
                      <a:r>
                        <a:rPr lang="el-GR" sz="1800" baseline="-25000" dirty="0"/>
                        <a:t>2</a:t>
                      </a:r>
                      <a:r>
                        <a:rPr lang="el-GR" sz="1800" dirty="0"/>
                        <a:t>)</a:t>
                      </a:r>
                      <a:r>
                        <a:rPr lang="en-US" sz="1800" baseline="-25000" dirty="0"/>
                        <a:t>m</a:t>
                      </a:r>
                      <a:r>
                        <a:rPr lang="en-US" sz="1800" dirty="0"/>
                        <a:t> (n≥6,m≥1)</a:t>
                      </a:r>
                    </a:p>
                  </a:txBody>
                  <a:tcPr marL="73159" marR="73159" marT="36569" marB="36569" anchor="ctr"/>
                </a:tc>
                <a:tc>
                  <a:txBody>
                    <a:bodyPr/>
                    <a:lstStyle/>
                    <a:p>
                      <a:endParaRPr lang="el-GR" sz="1800"/>
                    </a:p>
                  </a:txBody>
                  <a:tcPr marL="73159" marR="73159" marT="36569" marB="36569" anchor="ctr"/>
                </a:tc>
              </a:tr>
              <a:tr h="1108710">
                <a:tc>
                  <a:txBody>
                    <a:bodyPr/>
                    <a:lstStyle/>
                    <a:p>
                      <a:r>
                        <a:rPr lang="el-GR" sz="1800"/>
                        <a:t>Αρωματικές αμίνες</a:t>
                      </a:r>
                    </a:p>
                  </a:txBody>
                  <a:tcPr marL="73159" marR="73159" marT="36569" marB="36569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</a:t>
                      </a:r>
                      <a:r>
                        <a:rPr lang="en-US" sz="1800" baseline="-25000" dirty="0"/>
                        <a:t>n</a:t>
                      </a:r>
                      <a:r>
                        <a:rPr lang="en-US" sz="1800" dirty="0"/>
                        <a:t>H</a:t>
                      </a:r>
                      <a:r>
                        <a:rPr lang="en-US" sz="1800" baseline="-25000" dirty="0"/>
                        <a:t>2n-6-m</a:t>
                      </a:r>
                      <a:r>
                        <a:rPr lang="en-US" sz="1800" dirty="0"/>
                        <a:t>(</a:t>
                      </a:r>
                      <a:r>
                        <a:rPr lang="el-GR" sz="1800" dirty="0"/>
                        <a:t>ΝΗ</a:t>
                      </a:r>
                      <a:r>
                        <a:rPr lang="el-GR" sz="1800" baseline="-25000" dirty="0"/>
                        <a:t>2</a:t>
                      </a:r>
                      <a:r>
                        <a:rPr lang="el-GR" sz="1800" dirty="0"/>
                        <a:t>)</a:t>
                      </a:r>
                      <a:r>
                        <a:rPr lang="en-US" sz="1800" baseline="-25000" dirty="0"/>
                        <a:t>m</a:t>
                      </a:r>
                      <a:r>
                        <a:rPr lang="en-US" sz="1800" dirty="0"/>
                        <a:t> (n≥6,m≥1)</a:t>
                      </a:r>
                    </a:p>
                  </a:txBody>
                  <a:tcPr marL="73159" marR="73159" marT="36569" marB="36569" anchor="ctr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L="73159" marR="73159" marT="36569" marB="36569" anchor="ctr"/>
                </a:tc>
              </a:tr>
              <a:tr h="1108710">
                <a:tc>
                  <a:txBody>
                    <a:bodyPr/>
                    <a:lstStyle/>
                    <a:p>
                      <a:r>
                        <a:rPr lang="el-GR" sz="1800" dirty="0"/>
                        <a:t>Αρωματικά </a:t>
                      </a:r>
                      <a:r>
                        <a:rPr lang="el-GR" sz="1800" dirty="0" err="1"/>
                        <a:t>σουλφοξέα</a:t>
                      </a:r>
                      <a:endParaRPr lang="el-GR" sz="1800" dirty="0"/>
                    </a:p>
                  </a:txBody>
                  <a:tcPr marL="73159" marR="73159" marT="36569" marB="36569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</a:t>
                      </a:r>
                      <a:r>
                        <a:rPr lang="en-US" sz="1800" baseline="-25000" dirty="0"/>
                        <a:t>n</a:t>
                      </a:r>
                      <a:r>
                        <a:rPr lang="en-US" sz="1800" dirty="0"/>
                        <a:t>H</a:t>
                      </a:r>
                      <a:r>
                        <a:rPr lang="en-US" sz="1800" baseline="-25000" dirty="0"/>
                        <a:t>2n-6-m</a:t>
                      </a:r>
                      <a:r>
                        <a:rPr lang="en-US" sz="1800" dirty="0"/>
                        <a:t>(SO</a:t>
                      </a:r>
                      <a:r>
                        <a:rPr lang="en-US" sz="1800" baseline="-25000" dirty="0"/>
                        <a:t>3</a:t>
                      </a:r>
                      <a:r>
                        <a:rPr lang="en-US" sz="1800" dirty="0"/>
                        <a:t>H)</a:t>
                      </a:r>
                      <a:r>
                        <a:rPr lang="en-US" sz="1800" baseline="-25000" dirty="0"/>
                        <a:t>m</a:t>
                      </a:r>
                      <a:r>
                        <a:rPr lang="en-US" sz="1800" dirty="0"/>
                        <a:t> (n≥6,m≥1)</a:t>
                      </a:r>
                    </a:p>
                  </a:txBody>
                  <a:tcPr marL="73159" marR="73159" marT="36569" marB="36569" anchor="ctr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L="73159" marR="73159" marT="36569" marB="36569" anchor="ctr"/>
                </a:tc>
              </a:tr>
            </a:tbl>
          </a:graphicData>
        </a:graphic>
      </p:graphicFrame>
      <p:pic>
        <p:nvPicPr>
          <p:cNvPr id="6" name="Picture 2" descr="Benzoic ac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4" y="1145421"/>
            <a:ext cx="1238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Benzaldehy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669" y="2145546"/>
            <a:ext cx="1143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Nitrobenz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169" y="3512761"/>
            <a:ext cx="952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Ani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1" y="4550986"/>
            <a:ext cx="5715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Benzenesulfonic-acid-2D-skelet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94" y="5608261"/>
            <a:ext cx="10477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92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198" y="67930"/>
            <a:ext cx="8229600" cy="908721"/>
          </a:xfrm>
        </p:spPr>
        <p:txBody>
          <a:bodyPr/>
          <a:lstStyle/>
          <a:p>
            <a:r>
              <a:rPr lang="el-GR" dirty="0"/>
              <a:t>Οργανικές ενώσεις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58420" y="879570"/>
            <a:ext cx="2316177" cy="81312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1800" dirty="0" smtClean="0"/>
              <a:t>Ταξινόμηση οργανικών ενώσεων</a:t>
            </a:r>
            <a:endParaRPr lang="el-GR" sz="1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3</a:t>
            </a:fld>
            <a:endParaRPr lang="el-GR"/>
          </a:p>
        </p:txBody>
      </p:sp>
      <p:cxnSp>
        <p:nvCxnSpPr>
          <p:cNvPr id="5" name="Straight Arrow Connector 17"/>
          <p:cNvCxnSpPr>
            <a:stCxn id="3" idx="2"/>
            <a:endCxn id="7" idx="0"/>
          </p:cNvCxnSpPr>
          <p:nvPr/>
        </p:nvCxnSpPr>
        <p:spPr>
          <a:xfrm flipH="1">
            <a:off x="1502654" y="1692691"/>
            <a:ext cx="2913855" cy="3459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105402" y="2038602"/>
            <a:ext cx="2794503" cy="9668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Courier New" pitchFamily="49"/>
              <a:buChar char="o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/>
              <a:buNone/>
            </a:pPr>
            <a:r>
              <a:rPr lang="el-GR" sz="1800" dirty="0" smtClean="0"/>
              <a:t>Ανάλογα με το </a:t>
            </a:r>
            <a:r>
              <a:rPr lang="el-GR" sz="1800" dirty="0" err="1" smtClean="0"/>
              <a:t>είδως</a:t>
            </a:r>
            <a:r>
              <a:rPr lang="el-GR" sz="1800" dirty="0" smtClean="0"/>
              <a:t> των δεσμών μεταξύ ατόμων </a:t>
            </a:r>
            <a:r>
              <a:rPr lang="en-US" sz="1800" dirty="0" smtClean="0"/>
              <a:t>C</a:t>
            </a:r>
            <a:endParaRPr lang="el-GR" sz="1800" dirty="0"/>
          </a:p>
        </p:txBody>
      </p:sp>
      <p:cxnSp>
        <p:nvCxnSpPr>
          <p:cNvPr id="9" name="Straight Arrow Connector 17"/>
          <p:cNvCxnSpPr>
            <a:stCxn id="7" idx="2"/>
            <a:endCxn id="11" idx="0"/>
          </p:cNvCxnSpPr>
          <p:nvPr/>
        </p:nvCxnSpPr>
        <p:spPr>
          <a:xfrm flipH="1">
            <a:off x="698903" y="3005483"/>
            <a:ext cx="803751" cy="2520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Θέση περιεχομένου 2"/>
          <p:cNvSpPr txBox="1">
            <a:spLocks/>
          </p:cNvSpPr>
          <p:nvPr/>
        </p:nvSpPr>
        <p:spPr>
          <a:xfrm>
            <a:off x="0" y="3257556"/>
            <a:ext cx="1397806" cy="5049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Courier New" pitchFamily="49"/>
              <a:buChar char="o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/>
              <a:buNone/>
            </a:pPr>
            <a:r>
              <a:rPr lang="el-GR" sz="1800" dirty="0" smtClean="0"/>
              <a:t>Κορεσμένες </a:t>
            </a:r>
            <a:endParaRPr lang="el-GR" sz="1800" dirty="0"/>
          </a:p>
        </p:txBody>
      </p:sp>
      <p:cxnSp>
        <p:nvCxnSpPr>
          <p:cNvPr id="13" name="Straight Arrow Connector 17"/>
          <p:cNvCxnSpPr>
            <a:stCxn id="7" idx="2"/>
            <a:endCxn id="15" idx="0"/>
          </p:cNvCxnSpPr>
          <p:nvPr/>
        </p:nvCxnSpPr>
        <p:spPr>
          <a:xfrm>
            <a:off x="1502654" y="3005483"/>
            <a:ext cx="635228" cy="2405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Θέση περιεχομένου 2"/>
          <p:cNvSpPr txBox="1">
            <a:spLocks/>
          </p:cNvSpPr>
          <p:nvPr/>
        </p:nvSpPr>
        <p:spPr>
          <a:xfrm>
            <a:off x="1438979" y="3246051"/>
            <a:ext cx="1397806" cy="5049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Courier New" pitchFamily="49"/>
              <a:buChar char="o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/>
              <a:buNone/>
            </a:pPr>
            <a:r>
              <a:rPr lang="el-GR" sz="1800" dirty="0" smtClean="0"/>
              <a:t>Ακόρεστες </a:t>
            </a:r>
            <a:endParaRPr lang="el-GR" sz="1800" dirty="0"/>
          </a:p>
        </p:txBody>
      </p:sp>
      <p:cxnSp>
        <p:nvCxnSpPr>
          <p:cNvPr id="18" name="Straight Arrow Connector 17"/>
          <p:cNvCxnSpPr>
            <a:stCxn id="3" idx="2"/>
            <a:endCxn id="21" idx="0"/>
          </p:cNvCxnSpPr>
          <p:nvPr/>
        </p:nvCxnSpPr>
        <p:spPr>
          <a:xfrm>
            <a:off x="4416509" y="1692691"/>
            <a:ext cx="0" cy="3459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Θέση περιεχομένου 2"/>
          <p:cNvSpPr txBox="1">
            <a:spLocks/>
          </p:cNvSpPr>
          <p:nvPr/>
        </p:nvSpPr>
        <p:spPr>
          <a:xfrm>
            <a:off x="3421383" y="2038601"/>
            <a:ext cx="1990252" cy="9668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anchor="t" anchorCtr="0" compatLnSpc="1">
            <a:normAutofit lnSpcReduction="10000"/>
          </a:bodyPr>
          <a:lstStyle>
            <a:lvl1pPr marL="342900" marR="0" lvl="0" indent="-34290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Courier New" pitchFamily="49"/>
              <a:buChar char="o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/>
              <a:buNone/>
            </a:pPr>
            <a:r>
              <a:rPr lang="el-GR" sz="1800" dirty="0" smtClean="0"/>
              <a:t>Ανάλογα με τη μορφή της </a:t>
            </a:r>
            <a:r>
              <a:rPr lang="en-US" sz="1800" dirty="0" smtClean="0"/>
              <a:t>C – </a:t>
            </a:r>
            <a:r>
              <a:rPr lang="el-GR" sz="1800" dirty="0" smtClean="0"/>
              <a:t>αλυσίδας</a:t>
            </a:r>
            <a:endParaRPr lang="el-GR" sz="1800" dirty="0"/>
          </a:p>
        </p:txBody>
      </p:sp>
      <p:cxnSp>
        <p:nvCxnSpPr>
          <p:cNvPr id="32" name="Straight Arrow Connector 17"/>
          <p:cNvCxnSpPr>
            <a:stCxn id="21" idx="2"/>
            <a:endCxn id="34" idx="0"/>
          </p:cNvCxnSpPr>
          <p:nvPr/>
        </p:nvCxnSpPr>
        <p:spPr>
          <a:xfrm flipH="1">
            <a:off x="3423408" y="3005482"/>
            <a:ext cx="993101" cy="2520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Θέση περιεχομένου 2"/>
          <p:cNvSpPr txBox="1">
            <a:spLocks/>
          </p:cNvSpPr>
          <p:nvPr/>
        </p:nvSpPr>
        <p:spPr>
          <a:xfrm>
            <a:off x="2899905" y="3257556"/>
            <a:ext cx="1047006" cy="5049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Courier New" pitchFamily="49"/>
              <a:buChar char="o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/>
              <a:buNone/>
            </a:pPr>
            <a:r>
              <a:rPr lang="el-GR" sz="1800" dirty="0" err="1" smtClean="0"/>
              <a:t>Άκυκλες</a:t>
            </a:r>
            <a:endParaRPr lang="el-GR" sz="1800" dirty="0"/>
          </a:p>
        </p:txBody>
      </p:sp>
      <p:cxnSp>
        <p:nvCxnSpPr>
          <p:cNvPr id="64" name="Straight Arrow Connector 17"/>
          <p:cNvCxnSpPr>
            <a:stCxn id="21" idx="2"/>
            <a:endCxn id="67" idx="0"/>
          </p:cNvCxnSpPr>
          <p:nvPr/>
        </p:nvCxnSpPr>
        <p:spPr>
          <a:xfrm>
            <a:off x="4416509" y="3005482"/>
            <a:ext cx="117025" cy="2676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Θέση περιεχομένου 2"/>
          <p:cNvSpPr txBox="1">
            <a:spLocks/>
          </p:cNvSpPr>
          <p:nvPr/>
        </p:nvSpPr>
        <p:spPr>
          <a:xfrm>
            <a:off x="4010031" y="3273089"/>
            <a:ext cx="1047006" cy="5049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Courier New" pitchFamily="49"/>
              <a:buChar char="o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/>
              <a:buNone/>
            </a:pPr>
            <a:r>
              <a:rPr lang="el-GR" sz="1800" dirty="0" smtClean="0"/>
              <a:t>Κυκλικές</a:t>
            </a:r>
            <a:endParaRPr lang="el-GR" sz="1800" dirty="0"/>
          </a:p>
        </p:txBody>
      </p:sp>
      <p:cxnSp>
        <p:nvCxnSpPr>
          <p:cNvPr id="70" name="Straight Arrow Connector 17"/>
          <p:cNvCxnSpPr>
            <a:stCxn id="67" idx="2"/>
            <a:endCxn id="72" idx="0"/>
          </p:cNvCxnSpPr>
          <p:nvPr/>
        </p:nvCxnSpPr>
        <p:spPr>
          <a:xfrm flipH="1">
            <a:off x="3224215" y="3778061"/>
            <a:ext cx="1309319" cy="2180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Θέση περιεχομένου 2"/>
          <p:cNvSpPr txBox="1">
            <a:spLocks/>
          </p:cNvSpPr>
          <p:nvPr/>
        </p:nvSpPr>
        <p:spPr>
          <a:xfrm>
            <a:off x="2546565" y="3996110"/>
            <a:ext cx="1355299" cy="5049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Courier New" pitchFamily="49"/>
              <a:buChar char="o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/>
              <a:buNone/>
            </a:pPr>
            <a:r>
              <a:rPr lang="el-GR" sz="1800" dirty="0" err="1" smtClean="0"/>
              <a:t>Ισοκυκλικές</a:t>
            </a:r>
            <a:endParaRPr lang="el-GR" sz="1800" dirty="0"/>
          </a:p>
        </p:txBody>
      </p:sp>
      <p:cxnSp>
        <p:nvCxnSpPr>
          <p:cNvPr id="77" name="Straight Arrow Connector 17"/>
          <p:cNvCxnSpPr>
            <a:stCxn id="67" idx="2"/>
            <a:endCxn id="80" idx="0"/>
          </p:cNvCxnSpPr>
          <p:nvPr/>
        </p:nvCxnSpPr>
        <p:spPr>
          <a:xfrm>
            <a:off x="4533534" y="3778061"/>
            <a:ext cx="242640" cy="2099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Θέση περιεχομένου 2"/>
          <p:cNvSpPr txBox="1">
            <a:spLocks/>
          </p:cNvSpPr>
          <p:nvPr/>
        </p:nvSpPr>
        <p:spPr>
          <a:xfrm>
            <a:off x="3990683" y="3988001"/>
            <a:ext cx="1570982" cy="5049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Courier New" pitchFamily="49"/>
              <a:buChar char="o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/>
              <a:buNone/>
            </a:pPr>
            <a:r>
              <a:rPr lang="el-GR" sz="1800" dirty="0" err="1" smtClean="0"/>
              <a:t>ετεροκυκλικές</a:t>
            </a:r>
            <a:endParaRPr lang="el-GR" sz="1800" dirty="0"/>
          </a:p>
        </p:txBody>
      </p:sp>
      <p:cxnSp>
        <p:nvCxnSpPr>
          <p:cNvPr id="84" name="Straight Arrow Connector 17"/>
          <p:cNvCxnSpPr>
            <a:stCxn id="72" idx="2"/>
            <a:endCxn id="87" idx="0"/>
          </p:cNvCxnSpPr>
          <p:nvPr/>
        </p:nvCxnSpPr>
        <p:spPr>
          <a:xfrm flipH="1">
            <a:off x="1761074" y="4501082"/>
            <a:ext cx="1463141" cy="3929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Θέση περιεχομένου 2"/>
          <p:cNvSpPr txBox="1">
            <a:spLocks/>
          </p:cNvSpPr>
          <p:nvPr/>
        </p:nvSpPr>
        <p:spPr>
          <a:xfrm>
            <a:off x="975583" y="4894029"/>
            <a:ext cx="1570982" cy="5049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Courier New" pitchFamily="49"/>
              <a:buChar char="o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/>
              <a:buNone/>
            </a:pPr>
            <a:r>
              <a:rPr lang="el-GR" sz="1800" dirty="0" err="1" smtClean="0"/>
              <a:t>Αλεικυκλικές</a:t>
            </a:r>
            <a:endParaRPr lang="el-GR" sz="1800" dirty="0"/>
          </a:p>
        </p:txBody>
      </p:sp>
      <p:cxnSp>
        <p:nvCxnSpPr>
          <p:cNvPr id="89" name="Straight Arrow Connector 17"/>
          <p:cNvCxnSpPr>
            <a:stCxn id="72" idx="2"/>
            <a:endCxn id="92" idx="0"/>
          </p:cNvCxnSpPr>
          <p:nvPr/>
        </p:nvCxnSpPr>
        <p:spPr>
          <a:xfrm>
            <a:off x="3224215" y="4501082"/>
            <a:ext cx="219649" cy="3929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Θέση περιεχομένου 2"/>
          <p:cNvSpPr txBox="1">
            <a:spLocks/>
          </p:cNvSpPr>
          <p:nvPr/>
        </p:nvSpPr>
        <p:spPr>
          <a:xfrm>
            <a:off x="2658373" y="4894029"/>
            <a:ext cx="1570982" cy="5049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Courier New" pitchFamily="49"/>
              <a:buChar char="o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/>
              <a:buNone/>
            </a:pPr>
            <a:r>
              <a:rPr lang="el-GR" sz="1800" dirty="0" smtClean="0"/>
              <a:t>Αρωματικές</a:t>
            </a:r>
            <a:endParaRPr lang="el-GR" sz="1800" dirty="0"/>
          </a:p>
        </p:txBody>
      </p:sp>
      <p:cxnSp>
        <p:nvCxnSpPr>
          <p:cNvPr id="108" name="Straight Arrow Connector 17"/>
          <p:cNvCxnSpPr>
            <a:stCxn id="3" idx="2"/>
            <a:endCxn id="111" idx="0"/>
          </p:cNvCxnSpPr>
          <p:nvPr/>
        </p:nvCxnSpPr>
        <p:spPr>
          <a:xfrm>
            <a:off x="4416509" y="1692691"/>
            <a:ext cx="3089937" cy="4660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Θέση περιεχομένου 2"/>
          <p:cNvSpPr txBox="1">
            <a:spLocks/>
          </p:cNvSpPr>
          <p:nvPr/>
        </p:nvSpPr>
        <p:spPr>
          <a:xfrm>
            <a:off x="6197126" y="2158764"/>
            <a:ext cx="2618639" cy="726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Courier New" pitchFamily="49"/>
              <a:buChar char="o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/>
              <a:buNone/>
            </a:pPr>
            <a:r>
              <a:rPr lang="el-GR" sz="1800" dirty="0" smtClean="0"/>
              <a:t>Ανάλογα με τη χαρακτηριστική ομάδα</a:t>
            </a:r>
            <a:endParaRPr lang="el-GR" sz="1800" dirty="0"/>
          </a:p>
        </p:txBody>
      </p:sp>
      <p:cxnSp>
        <p:nvCxnSpPr>
          <p:cNvPr id="120" name="Straight Arrow Connector 17"/>
          <p:cNvCxnSpPr>
            <a:stCxn id="111" idx="2"/>
            <a:endCxn id="122" idx="0"/>
          </p:cNvCxnSpPr>
          <p:nvPr/>
        </p:nvCxnSpPr>
        <p:spPr>
          <a:xfrm>
            <a:off x="7506446" y="2885317"/>
            <a:ext cx="0" cy="2419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Θέση περιεχομένου 2"/>
          <p:cNvSpPr txBox="1">
            <a:spLocks/>
          </p:cNvSpPr>
          <p:nvPr/>
        </p:nvSpPr>
        <p:spPr>
          <a:xfrm>
            <a:off x="6197126" y="3127290"/>
            <a:ext cx="2618639" cy="726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Courier New" pitchFamily="49"/>
              <a:buChar char="o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/>
              <a:buNone/>
            </a:pPr>
            <a:r>
              <a:rPr lang="el-GR" sz="1800" dirty="0" smtClean="0"/>
              <a:t>Τάξεις χαρακτηριστικών ενώσεων</a:t>
            </a:r>
            <a:endParaRPr lang="el-GR" sz="1800" dirty="0"/>
          </a:p>
        </p:txBody>
      </p:sp>
      <p:cxnSp>
        <p:nvCxnSpPr>
          <p:cNvPr id="125" name="Straight Arrow Connector 17"/>
          <p:cNvCxnSpPr>
            <a:stCxn id="122" idx="2"/>
            <a:endCxn id="127" idx="0"/>
          </p:cNvCxnSpPr>
          <p:nvPr/>
        </p:nvCxnSpPr>
        <p:spPr>
          <a:xfrm flipH="1">
            <a:off x="5823654" y="3853843"/>
            <a:ext cx="1682792" cy="10181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Θέση περιεχομένου 2"/>
          <p:cNvSpPr txBox="1">
            <a:spLocks/>
          </p:cNvSpPr>
          <p:nvPr/>
        </p:nvSpPr>
        <p:spPr>
          <a:xfrm>
            <a:off x="4907005" y="4872026"/>
            <a:ext cx="1833298" cy="5049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anchor="t" anchorCtr="0" compatLnSpc="1">
            <a:normAutofit fontScale="92500"/>
          </a:bodyPr>
          <a:lstStyle>
            <a:lvl1pPr marL="342900" marR="0" lvl="0" indent="-34290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Courier New" pitchFamily="49"/>
              <a:buChar char="o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/>
              <a:buNone/>
            </a:pPr>
            <a:r>
              <a:rPr lang="el-GR" sz="1800" dirty="0" smtClean="0"/>
              <a:t>Υδρογονάνθρακες</a:t>
            </a:r>
            <a:endParaRPr lang="el-GR" sz="1800" dirty="0"/>
          </a:p>
        </p:txBody>
      </p:sp>
      <p:cxnSp>
        <p:nvCxnSpPr>
          <p:cNvPr id="147" name="Straight Arrow Connector 17"/>
          <p:cNvCxnSpPr>
            <a:stCxn id="122" idx="2"/>
            <a:endCxn id="150" idx="0"/>
          </p:cNvCxnSpPr>
          <p:nvPr/>
        </p:nvCxnSpPr>
        <p:spPr>
          <a:xfrm flipH="1">
            <a:off x="7417953" y="3853843"/>
            <a:ext cx="88493" cy="10290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Θέση περιεχομένου 2"/>
          <p:cNvSpPr txBox="1">
            <a:spLocks/>
          </p:cNvSpPr>
          <p:nvPr/>
        </p:nvSpPr>
        <p:spPr>
          <a:xfrm>
            <a:off x="6847598" y="4882853"/>
            <a:ext cx="1140709" cy="5049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Courier New" pitchFamily="49"/>
              <a:buChar char="o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/>
              <a:buNone/>
            </a:pPr>
            <a:r>
              <a:rPr lang="el-GR" sz="1800" dirty="0" smtClean="0"/>
              <a:t>Αλκοόλες</a:t>
            </a:r>
            <a:endParaRPr lang="el-GR" sz="1800" dirty="0"/>
          </a:p>
        </p:txBody>
      </p:sp>
      <p:cxnSp>
        <p:nvCxnSpPr>
          <p:cNvPr id="153" name="Straight Arrow Connector 17"/>
          <p:cNvCxnSpPr>
            <a:stCxn id="122" idx="2"/>
            <a:endCxn id="156" idx="0"/>
          </p:cNvCxnSpPr>
          <p:nvPr/>
        </p:nvCxnSpPr>
        <p:spPr>
          <a:xfrm>
            <a:off x="7506446" y="3853843"/>
            <a:ext cx="1180353" cy="10401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Θέση περιεχομένου 2"/>
          <p:cNvSpPr txBox="1">
            <a:spLocks/>
          </p:cNvSpPr>
          <p:nvPr/>
        </p:nvSpPr>
        <p:spPr>
          <a:xfrm>
            <a:off x="8392575" y="4894029"/>
            <a:ext cx="588447" cy="5049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Courier New" pitchFamily="49"/>
              <a:buChar char="o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/>
              <a:buNone/>
            </a:pPr>
            <a:r>
              <a:rPr lang="el-GR" sz="1800" dirty="0" smtClean="0"/>
              <a:t>…</a:t>
            </a:r>
            <a:endParaRPr lang="el-GR" sz="1800" dirty="0"/>
          </a:p>
        </p:txBody>
      </p:sp>
      <p:cxnSp>
        <p:nvCxnSpPr>
          <p:cNvPr id="159" name="Straight Arrow Connector 17"/>
          <p:cNvCxnSpPr>
            <a:stCxn id="127" idx="2"/>
            <a:endCxn id="162" idx="0"/>
          </p:cNvCxnSpPr>
          <p:nvPr/>
        </p:nvCxnSpPr>
        <p:spPr>
          <a:xfrm flipH="1">
            <a:off x="4250571" y="5376998"/>
            <a:ext cx="1573083" cy="3096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Θέση περιεχομένου 2"/>
          <p:cNvSpPr txBox="1">
            <a:spLocks/>
          </p:cNvSpPr>
          <p:nvPr/>
        </p:nvSpPr>
        <p:spPr>
          <a:xfrm>
            <a:off x="3680216" y="5686616"/>
            <a:ext cx="1140709" cy="5049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Courier New" pitchFamily="49"/>
              <a:buChar char="o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/>
              <a:buNone/>
            </a:pPr>
            <a:r>
              <a:rPr lang="el-GR" sz="1800" dirty="0" err="1" smtClean="0"/>
              <a:t>Αλκάνια</a:t>
            </a:r>
            <a:r>
              <a:rPr lang="el-GR" sz="1800" dirty="0" smtClean="0"/>
              <a:t> </a:t>
            </a:r>
            <a:endParaRPr lang="el-GR" sz="1800" dirty="0"/>
          </a:p>
        </p:txBody>
      </p:sp>
      <p:cxnSp>
        <p:nvCxnSpPr>
          <p:cNvPr id="165" name="Straight Arrow Connector 17"/>
          <p:cNvCxnSpPr>
            <a:stCxn id="127" idx="2"/>
            <a:endCxn id="168" idx="0"/>
          </p:cNvCxnSpPr>
          <p:nvPr/>
        </p:nvCxnSpPr>
        <p:spPr>
          <a:xfrm>
            <a:off x="5823654" y="5376998"/>
            <a:ext cx="5385" cy="3206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Θέση περιεχομένου 2"/>
          <p:cNvSpPr txBox="1">
            <a:spLocks/>
          </p:cNvSpPr>
          <p:nvPr/>
        </p:nvSpPr>
        <p:spPr>
          <a:xfrm>
            <a:off x="5258684" y="5697617"/>
            <a:ext cx="1140709" cy="5049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Courier New" pitchFamily="49"/>
              <a:buChar char="o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/>
              <a:buNone/>
            </a:pPr>
            <a:r>
              <a:rPr lang="el-GR" sz="1800" dirty="0" smtClean="0"/>
              <a:t>Αλκένια </a:t>
            </a:r>
            <a:endParaRPr lang="el-GR" sz="1800" dirty="0"/>
          </a:p>
        </p:txBody>
      </p:sp>
      <p:cxnSp>
        <p:nvCxnSpPr>
          <p:cNvPr id="172" name="Straight Arrow Connector 17"/>
          <p:cNvCxnSpPr>
            <a:stCxn id="127" idx="2"/>
            <a:endCxn id="175" idx="0"/>
          </p:cNvCxnSpPr>
          <p:nvPr/>
        </p:nvCxnSpPr>
        <p:spPr>
          <a:xfrm>
            <a:off x="5823654" y="5376998"/>
            <a:ext cx="1198165" cy="3206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Θέση περιεχομένου 2"/>
          <p:cNvSpPr txBox="1">
            <a:spLocks/>
          </p:cNvSpPr>
          <p:nvPr/>
        </p:nvSpPr>
        <p:spPr>
          <a:xfrm>
            <a:off x="6727595" y="5697617"/>
            <a:ext cx="588447" cy="5049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Courier New" pitchFamily="49"/>
              <a:buChar char="o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/>
              <a:buNone/>
            </a:pPr>
            <a:r>
              <a:rPr lang="el-GR" sz="1800" dirty="0" smtClean="0"/>
              <a:t>…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7251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6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l-GR"/>
              <a:t>Τέλος Ενότητας</a:t>
            </a:r>
          </a:p>
        </p:txBody>
      </p:sp>
      <p:sp>
        <p:nvSpPr>
          <p:cNvPr id="3" name="Υπότιτλος 7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4" name="Ομάδα 1"/>
          <p:cNvGrpSpPr/>
          <p:nvPr/>
        </p:nvGrpSpPr>
        <p:grpSpPr>
          <a:xfrm>
            <a:off x="1767635" y="5931173"/>
            <a:ext cx="5828697" cy="768534"/>
            <a:chOff x="1767635" y="5931173"/>
            <a:chExt cx="5828697" cy="768534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67635" y="5931173"/>
              <a:ext cx="1971674" cy="702003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Picture 2" descr="C:\Users\alex\Desktop\logo.png"/>
            <p:cNvPicPr>
              <a:picLocks noChangeAspect="1"/>
            </p:cNvPicPr>
            <p:nvPr/>
          </p:nvPicPr>
          <p:blipFill>
            <a:blip r:embed="rId4"/>
            <a:srcRect t="8214"/>
            <a:stretch>
              <a:fillRect/>
            </a:stretch>
          </p:blipFill>
          <p:spPr>
            <a:xfrm>
              <a:off x="3923928" y="5931173"/>
              <a:ext cx="3672404" cy="768534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l-GR" sz="4400"/>
              <a:t>Σημειώματα</a:t>
            </a:r>
          </a:p>
        </p:txBody>
      </p:sp>
      <p:sp>
        <p:nvSpPr>
          <p:cNvPr id="3" name="Subtitle 1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solidFill>
                  <a:schemeClr val="tx1"/>
                </a:solidFill>
              </a:rPr>
              <a:t>Σημείωμα Αναφοράς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l-GR" sz="2000" dirty="0" err="1"/>
              <a:t>Copyright</a:t>
            </a:r>
            <a:r>
              <a:rPr lang="el-GR" sz="2000" dirty="0"/>
              <a:t> 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/>
              <a:t>Χριστίνα </a:t>
            </a:r>
            <a:r>
              <a:rPr lang="el-GR" sz="2000" dirty="0" err="1"/>
              <a:t>Φούντζουλα</a:t>
            </a:r>
            <a:r>
              <a:rPr lang="el-GR" sz="2000" dirty="0"/>
              <a:t> 2014. Χριστίνα </a:t>
            </a:r>
            <a:r>
              <a:rPr lang="el-GR" sz="2000" dirty="0" err="1"/>
              <a:t>Φούντζουλα</a:t>
            </a:r>
            <a:r>
              <a:rPr lang="el-GR" sz="2000" dirty="0"/>
              <a:t>. «Οργανική Χημεία. Ενότητα </a:t>
            </a:r>
            <a:r>
              <a:rPr lang="el-GR" sz="2000" dirty="0" smtClean="0"/>
              <a:t>2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Ονοματολογία Οργανικών Ενώσεων». Έκδοση: 1.0. Αθήνα 2014. Διαθέσιμο από τη δικτυακή διεύθυνση: </a:t>
            </a:r>
            <a:r>
              <a:rPr lang="en-US" sz="2000" dirty="0">
                <a:hlinkClick r:id="rId3"/>
              </a:rPr>
              <a:t>ocp.teiath.gr</a:t>
            </a:r>
            <a:r>
              <a:rPr lang="el-GR" sz="2000" dirty="0"/>
              <a:t>.</a:t>
            </a:r>
          </a:p>
          <a:p>
            <a:pPr lvl="0"/>
            <a:endParaRPr lang="el-G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534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70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Χρήσης Έργων </a:t>
            </a:r>
            <a:r>
              <a:rPr lang="el-GR" dirty="0" smtClean="0">
                <a:solidFill>
                  <a:schemeClr val="tx1"/>
                </a:solidFill>
              </a:rPr>
              <a:t>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hlinkClick r:id="rId3"/>
              </a:rPr>
              <a:t>chemistry.msu.edu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2246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solidFill>
                  <a:schemeClr val="tx1"/>
                </a:solidFill>
              </a:rPr>
              <a:t>Διατήρηση Σημειωμάτων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l-GR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itchFamily="2"/>
              <a:buChar char="§"/>
            </a:pPr>
            <a:r>
              <a:rPr lang="el-GR" sz="2000"/>
              <a:t>τ</a:t>
            </a:r>
            <a:r>
              <a:rPr lang="en-US" sz="2000"/>
              <a:t>ο Σημείωμα Αναφοράς</a:t>
            </a:r>
            <a:endParaRPr lang="el-GR" sz="2000"/>
          </a:p>
          <a:p>
            <a:pPr lvl="1">
              <a:buFont typeface="Wingdings" pitchFamily="2"/>
              <a:buChar char="§"/>
            </a:pPr>
            <a:r>
              <a:rPr lang="el-GR" sz="2000"/>
              <a:t>τ</a:t>
            </a:r>
            <a:r>
              <a:rPr lang="en-US" sz="2000"/>
              <a:t>ο Σημείωμα Αδειοδότησης</a:t>
            </a:r>
            <a:endParaRPr lang="el-GR" sz="2000"/>
          </a:p>
          <a:p>
            <a:pPr lvl="1">
              <a:buFont typeface="Wingdings" pitchFamily="2"/>
              <a:buChar char="§"/>
            </a:pPr>
            <a:r>
              <a:rPr lang="el-GR" sz="2000"/>
              <a:t>τ</a:t>
            </a:r>
            <a:r>
              <a:rPr lang="en-US" sz="2000"/>
              <a:t>η δήλωση </a:t>
            </a:r>
            <a:r>
              <a:rPr lang="el-GR" sz="2000"/>
              <a:t>Δ</a:t>
            </a:r>
            <a:r>
              <a:rPr lang="en-US" sz="2000"/>
              <a:t>ιατήρησης Σημειωμάτων</a:t>
            </a:r>
            <a:endParaRPr lang="el-GR" sz="2000"/>
          </a:p>
          <a:p>
            <a:pPr lvl="1">
              <a:buFont typeface="Wingdings" pitchFamily="2"/>
              <a:buChar char="§"/>
            </a:pPr>
            <a:r>
              <a:rPr lang="el-GR" sz="2000"/>
              <a:t>το Σημείωμα Χρήσης Έργων Τρίτων (εφόσον υπάρχει)</a:t>
            </a:r>
          </a:p>
          <a:p>
            <a:pPr marL="0" lvl="0" indent="0">
              <a:buNone/>
            </a:pPr>
            <a:r>
              <a:rPr lang="el-GR"/>
              <a:t>μαζί με τους συνοδευόμενους υπερσυνδέσμους.</a:t>
            </a:r>
          </a:p>
          <a:p>
            <a:pPr lvl="0"/>
            <a:endParaRPr lang="el-GR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solidFill>
                  <a:schemeClr val="tx1"/>
                </a:solidFill>
              </a:rPr>
              <a:t>Χρηματοδότηση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340766"/>
            <a:ext cx="8229600" cy="4525959"/>
          </a:xfrm>
        </p:spPr>
        <p:txBody>
          <a:bodyPr/>
          <a:lstStyle/>
          <a:p>
            <a:pPr lvl="0"/>
            <a:r>
              <a:rPr lang="el-GR" sz="2000"/>
              <a:t>Το παρόν εκπαιδευτικό υλικό έχει αναπτυχθεί στ</a:t>
            </a:r>
            <a:r>
              <a:rPr lang="en-US" sz="2000"/>
              <a:t>o</a:t>
            </a:r>
            <a:r>
              <a:rPr lang="el-GR" sz="2000"/>
              <a:t> πλαίσι</a:t>
            </a:r>
            <a:r>
              <a:rPr lang="en-US" sz="2000"/>
              <a:t>o</a:t>
            </a:r>
            <a:r>
              <a:rPr lang="el-GR" sz="2000"/>
              <a:t> του εκπαιδευτικού έργου του διδάσκοντα.</a:t>
            </a:r>
            <a:endParaRPr lang="en-US" sz="2000"/>
          </a:p>
          <a:p>
            <a:pPr lvl="0"/>
            <a:r>
              <a:rPr lang="el-GR" sz="2000"/>
              <a:t>Το έργο «</a:t>
            </a:r>
            <a:r>
              <a:rPr lang="el-GR" sz="2000" b="1"/>
              <a:t>Ανοικτά Ακαδημαϊκά Μαθήματα στο ΤΕΙ Αθήνας</a:t>
            </a:r>
            <a:r>
              <a:rPr lang="el-GR" sz="2000"/>
              <a:t>» έχει χρηματοδοτήσει μόνο την αναδιαμόρφωση του εκπαιδευτικού υλικού. </a:t>
            </a:r>
            <a:endParaRPr lang="en-US" sz="2000"/>
          </a:p>
          <a:p>
            <a:pPr lvl="0"/>
            <a:r>
              <a:rPr lang="el-GR" sz="200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67" y="4653134"/>
            <a:ext cx="5501643" cy="13868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Οργανικές ενώσεις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4)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018105"/>
              </p:ext>
            </p:extLst>
          </p:nvPr>
        </p:nvGraphicFramePr>
        <p:xfrm>
          <a:off x="630503" y="1194128"/>
          <a:ext cx="8229600" cy="4901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700" b="1" dirty="0" smtClean="0">
                          <a:solidFill>
                            <a:srgbClr val="004A82"/>
                          </a:solidFill>
                        </a:rPr>
                        <a:t>Οργανικές ενώσεις</a:t>
                      </a:r>
                      <a:endParaRPr lang="el-GR" sz="1700" b="1" dirty="0">
                        <a:solidFill>
                          <a:srgbClr val="004A8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b="1" dirty="0" smtClean="0">
                          <a:solidFill>
                            <a:srgbClr val="004A82"/>
                          </a:solidFill>
                        </a:rPr>
                        <a:t>Ανόργανες ενώσεις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700" dirty="0"/>
                        <a:t>Οι περισσότερες είναι ομοιοπολικές ενώσεις.</a:t>
                      </a:r>
                    </a:p>
                  </a:txBody>
                  <a:tcPr marL="10694" marR="10694" marT="10696" marB="10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/>
                        <a:t>Οι περισσότερες είναι ιοντικές ενώσεις.</a:t>
                      </a:r>
                    </a:p>
                  </a:txBody>
                  <a:tcPr marL="10694" marR="10694" marT="10696" marB="10696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700" dirty="0"/>
                        <a:t>Ευπαθείς σε υψηλές θερμοκρασίες και</a:t>
                      </a:r>
                      <a:br>
                        <a:rPr lang="el-GR" sz="1700" dirty="0"/>
                      </a:br>
                      <a:r>
                        <a:rPr lang="el-GR" sz="1700" dirty="0"/>
                        <a:t>στην επίδραση ισχυρών οξέων και βάσεων.</a:t>
                      </a:r>
                    </a:p>
                  </a:txBody>
                  <a:tcPr marL="10694" marR="10694" marT="10696" marB="10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/>
                        <a:t>Ανθεκτικές σε υψηλές θερμοκρασίες, και</a:t>
                      </a:r>
                      <a:br>
                        <a:rPr lang="el-GR" sz="1700" dirty="0"/>
                      </a:br>
                      <a:r>
                        <a:rPr lang="el-GR" sz="1700" dirty="0"/>
                        <a:t>στην επίδραση ισχυρών οξέων και βάσεων.</a:t>
                      </a:r>
                    </a:p>
                  </a:txBody>
                  <a:tcPr marL="10694" marR="10694" marT="10696" marB="10696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700" dirty="0"/>
                        <a:t>Χαμηλό σημείο βρασμού (</a:t>
                      </a:r>
                      <a:r>
                        <a:rPr lang="el-GR" sz="1700" dirty="0" err="1"/>
                        <a:t>σ.β</a:t>
                      </a:r>
                      <a:r>
                        <a:rPr lang="el-GR" sz="1700" dirty="0"/>
                        <a:t>) και τήξης (</a:t>
                      </a:r>
                      <a:r>
                        <a:rPr lang="el-GR" sz="1700" dirty="0" err="1"/>
                        <a:t>σ.τ</a:t>
                      </a:r>
                      <a:r>
                        <a:rPr lang="el-GR" sz="1700" dirty="0"/>
                        <a:t>.)</a:t>
                      </a:r>
                      <a:br>
                        <a:rPr lang="el-GR" sz="1700" dirty="0"/>
                      </a:br>
                      <a:r>
                        <a:rPr lang="el-GR" sz="1700" dirty="0"/>
                        <a:t>με μεγάλες τάσεις ατμών</a:t>
                      </a:r>
                    </a:p>
                  </a:txBody>
                  <a:tcPr marL="10694" marR="10694" marT="10696" marB="10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/>
                        <a:t>Υψηλό σημείο βρασμού και τήξης</a:t>
                      </a:r>
                      <a:br>
                        <a:rPr lang="el-GR" sz="1700" dirty="0"/>
                      </a:br>
                      <a:r>
                        <a:rPr lang="el-GR" sz="1700" dirty="0"/>
                        <a:t>με μικρές τάσεις ατμών.</a:t>
                      </a:r>
                    </a:p>
                  </a:txBody>
                  <a:tcPr marL="10694" marR="10694" marT="10696" marB="10696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700" dirty="0"/>
                        <a:t>Διαλύονται κυρίως σε οργανικούς διαλύτες</a:t>
                      </a:r>
                    </a:p>
                  </a:txBody>
                  <a:tcPr marL="10694" marR="10694" marT="10696" marB="10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/>
                        <a:t>Διαλύονται κυρίως σε ανόργανους διαλύτες</a:t>
                      </a:r>
                    </a:p>
                  </a:txBody>
                  <a:tcPr marL="10694" marR="10694" marT="10696" marB="10696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700" dirty="0"/>
                        <a:t>Δίνουν </a:t>
                      </a:r>
                      <a:r>
                        <a:rPr lang="el-GR" sz="1700" dirty="0" smtClean="0"/>
                        <a:t>αντιδράσεις </a:t>
                      </a:r>
                      <a:r>
                        <a:rPr lang="el-GR" sz="1700" dirty="0"/>
                        <a:t>μοριακές, αργές, κατά κανόνα</a:t>
                      </a:r>
                      <a:br>
                        <a:rPr lang="el-GR" sz="1700" dirty="0"/>
                      </a:br>
                      <a:r>
                        <a:rPr lang="el-GR" sz="1700" dirty="0"/>
                        <a:t>αμφίδρομες και συχνά πολύπλευρες με διαφορετικά προϊόντα</a:t>
                      </a:r>
                    </a:p>
                  </a:txBody>
                  <a:tcPr marL="10694" marR="10694" marT="10696" marB="10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/>
                        <a:t>Δίνουν αντιδράσεις ιοντικές, ταχείες, κατά κανόνα</a:t>
                      </a:r>
                      <a:br>
                        <a:rPr lang="el-GR" sz="1700" dirty="0"/>
                      </a:br>
                      <a:r>
                        <a:rPr lang="el-GR" sz="1700" dirty="0" err="1"/>
                        <a:t>μονόδρομες</a:t>
                      </a:r>
                      <a:r>
                        <a:rPr lang="el-GR" sz="1700" dirty="0"/>
                        <a:t> και όχι πολύπλευρες με συγκεκριμένα προϊόντα.</a:t>
                      </a:r>
                    </a:p>
                  </a:txBody>
                  <a:tcPr marL="10694" marR="10694" marT="10696" marB="10696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700" dirty="0"/>
                        <a:t>Εμφανίζουν συχνά φαινόμενα </a:t>
                      </a:r>
                      <a:r>
                        <a:rPr lang="el-GR" sz="1700" dirty="0" smtClean="0"/>
                        <a:t>ισομέρειας</a:t>
                      </a:r>
                      <a:endParaRPr lang="el-GR" sz="1700" dirty="0"/>
                    </a:p>
                  </a:txBody>
                  <a:tcPr marL="10694" marR="10694" marT="10696" marB="10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/>
                        <a:t>Εμφανίζουν σπάνια φαινόμενα ισομέρειας</a:t>
                      </a:r>
                    </a:p>
                  </a:txBody>
                  <a:tcPr marL="10694" marR="10694" marT="10696" marB="10696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700" dirty="0"/>
                        <a:t>Εμφανίζουν συχνά φαινόμενα πολυμέρειας</a:t>
                      </a:r>
                    </a:p>
                  </a:txBody>
                  <a:tcPr marL="10694" marR="10694" marT="10696" marB="10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/>
                        <a:t>Εμφανίζουν σπάνια φαινόμενα πολυμέρειας</a:t>
                      </a:r>
                    </a:p>
                  </a:txBody>
                  <a:tcPr marL="10694" marR="10694" marT="10696" marB="10696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700" dirty="0"/>
                        <a:t>Έχουν πυκνότητα συνήθως παραπλήσια της μονάδας</a:t>
                      </a:r>
                    </a:p>
                  </a:txBody>
                  <a:tcPr marL="10694" marR="10694" marT="10696" marB="10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/>
                        <a:t>Έχουν πυκνότητα συνήθως &gt; 1</a:t>
                      </a:r>
                    </a:p>
                  </a:txBody>
                  <a:tcPr marL="10694" marR="10694" marT="10696" marB="10696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700" dirty="0"/>
                        <a:t>Είναι αριθμητικά πολύ </a:t>
                      </a:r>
                      <a:r>
                        <a:rPr lang="el-GR" sz="1700" dirty="0" smtClean="0"/>
                        <a:t>περισσότερες </a:t>
                      </a:r>
                      <a:r>
                        <a:rPr lang="el-GR" sz="1700" dirty="0"/>
                        <a:t>(*)</a:t>
                      </a:r>
                    </a:p>
                  </a:txBody>
                  <a:tcPr marL="10694" marR="10694" marT="10696" marB="10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/>
                        <a:t>Είναι αριθμητικά λιγότερες</a:t>
                      </a:r>
                    </a:p>
                  </a:txBody>
                  <a:tcPr marL="10694" marR="10694" marT="10696" marB="10696" anchor="ctr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668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Οργανικές ενώσεις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l-GR" sz="3200" b="0" dirty="0" smtClean="0"/>
              <a:t>4)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5</a:t>
            </a:fld>
            <a:endParaRPr lang="el-GR"/>
          </a:p>
        </p:txBody>
      </p:sp>
      <p:graphicFrame>
        <p:nvGraphicFramePr>
          <p:cNvPr id="6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305851"/>
              </p:ext>
            </p:extLst>
          </p:nvPr>
        </p:nvGraphicFramePr>
        <p:xfrm>
          <a:off x="1426912" y="1138487"/>
          <a:ext cx="6603512" cy="510472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04764"/>
                <a:gridCol w="1991762"/>
                <a:gridCol w="2706986"/>
              </a:tblGrid>
              <a:tr h="522572">
                <a:tc gridSpan="3"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Σύγκριση ιδιοτήτων οργανικής ένωσης (βενζόλιο) και ανόργανης ένωσης (χλωριούχο νάτριο)</a:t>
                      </a:r>
                    </a:p>
                  </a:txBody>
                  <a:tcPr marL="44172" marR="44172" marT="44174" marB="44174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06103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>
                          <a:solidFill>
                            <a:srgbClr val="004A82"/>
                          </a:solidFill>
                        </a:rPr>
                        <a:t>Γνωρίσματα</a:t>
                      </a:r>
                    </a:p>
                  </a:txBody>
                  <a:tcPr marL="44172" marR="44172" marT="44174" marB="4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>
                          <a:solidFill>
                            <a:srgbClr val="004A82"/>
                          </a:solidFill>
                        </a:rPr>
                        <a:t>Βενζόλιο</a:t>
                      </a:r>
                    </a:p>
                  </a:txBody>
                  <a:tcPr marL="44172" marR="44172" marT="44174" marB="4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>
                          <a:solidFill>
                            <a:srgbClr val="004A82"/>
                          </a:solidFill>
                        </a:rPr>
                        <a:t>Χλωριούχο νάτριο</a:t>
                      </a:r>
                    </a:p>
                  </a:txBody>
                  <a:tcPr marL="44172" marR="44172" marT="44174" marB="44174" anchor="ctr"/>
                </a:tc>
              </a:tr>
              <a:tr h="522572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Χημικός τύπος</a:t>
                      </a:r>
                    </a:p>
                  </a:txBody>
                  <a:tcPr marL="44172" marR="44172" marT="44174" marB="4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  <a:r>
                        <a:rPr lang="en-US" sz="2000" baseline="-25000" dirty="0"/>
                        <a:t>6</a:t>
                      </a:r>
                      <a:r>
                        <a:rPr lang="en-US" sz="2000" dirty="0"/>
                        <a:t>H</a:t>
                      </a:r>
                      <a:r>
                        <a:rPr lang="en-US" sz="2000" baseline="-25000" dirty="0"/>
                        <a:t>6</a:t>
                      </a:r>
                      <a:endParaRPr lang="en-US" sz="2000" dirty="0"/>
                    </a:p>
                  </a:txBody>
                  <a:tcPr marL="44172" marR="44172" marT="44174" marB="4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NaCl</a:t>
                      </a:r>
                      <a:endParaRPr lang="en-US" sz="2000" dirty="0"/>
                    </a:p>
                  </a:txBody>
                  <a:tcPr marL="44172" marR="44172" marT="44174" marB="44174" anchor="ctr"/>
                </a:tc>
              </a:tr>
              <a:tr h="522572">
                <a:tc>
                  <a:txBody>
                    <a:bodyPr/>
                    <a:lstStyle/>
                    <a:p>
                      <a:pPr algn="ctr"/>
                      <a:r>
                        <a:rPr lang="el-GR" sz="2000"/>
                        <a:t>Διαλυτότητα στο νερό</a:t>
                      </a:r>
                    </a:p>
                  </a:txBody>
                  <a:tcPr marL="44172" marR="44172" marT="44174" marB="4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Αδιάλυτο</a:t>
                      </a:r>
                    </a:p>
                  </a:txBody>
                  <a:tcPr marL="44172" marR="44172" marT="44174" marB="4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Διαλυτό</a:t>
                      </a:r>
                    </a:p>
                  </a:txBody>
                  <a:tcPr marL="44172" marR="44172" marT="44174" marB="44174" anchor="ctr"/>
                </a:tc>
              </a:tr>
              <a:tr h="522572">
                <a:tc>
                  <a:txBody>
                    <a:bodyPr/>
                    <a:lstStyle/>
                    <a:p>
                      <a:pPr algn="ctr"/>
                      <a:r>
                        <a:rPr lang="el-GR" sz="2000"/>
                        <a:t>Διαλυτότητα στο οκτάνιο</a:t>
                      </a:r>
                    </a:p>
                  </a:txBody>
                  <a:tcPr marL="44172" marR="44172" marT="44174" marB="4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Διαλυτό</a:t>
                      </a:r>
                    </a:p>
                  </a:txBody>
                  <a:tcPr marL="44172" marR="44172" marT="44174" marB="4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Αδιάλυτο</a:t>
                      </a:r>
                    </a:p>
                  </a:txBody>
                  <a:tcPr marL="44172" marR="44172" marT="44174" marB="44174" anchor="ctr"/>
                </a:tc>
              </a:tr>
              <a:tr h="306103">
                <a:tc>
                  <a:txBody>
                    <a:bodyPr/>
                    <a:lstStyle/>
                    <a:p>
                      <a:pPr algn="ctr"/>
                      <a:r>
                        <a:rPr lang="el-GR" sz="2000"/>
                        <a:t>Εύφλεκτο</a:t>
                      </a:r>
                    </a:p>
                  </a:txBody>
                  <a:tcPr marL="44172" marR="44172" marT="44174" marB="4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Ναι</a:t>
                      </a:r>
                    </a:p>
                  </a:txBody>
                  <a:tcPr marL="44172" marR="44172" marT="44174" marB="4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Όχι</a:t>
                      </a:r>
                    </a:p>
                  </a:txBody>
                  <a:tcPr marL="44172" marR="44172" marT="44174" marB="44174" anchor="ctr"/>
                </a:tc>
              </a:tr>
              <a:tr h="522572">
                <a:tc>
                  <a:txBody>
                    <a:bodyPr/>
                    <a:lstStyle/>
                    <a:p>
                      <a:pPr algn="ctr"/>
                      <a:r>
                        <a:rPr lang="el-GR" sz="2000"/>
                        <a:t>Σημείο βρασμού</a:t>
                      </a:r>
                    </a:p>
                  </a:txBody>
                  <a:tcPr marL="44172" marR="44172" marT="44174" marB="4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5,5°C</a:t>
                      </a:r>
                    </a:p>
                  </a:txBody>
                  <a:tcPr marL="44172" marR="44172" marT="44174" marB="4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801°C</a:t>
                      </a:r>
                    </a:p>
                  </a:txBody>
                  <a:tcPr marL="44172" marR="44172" marT="44174" marB="44174" anchor="ctr"/>
                </a:tc>
              </a:tr>
              <a:tr h="306103">
                <a:tc>
                  <a:txBody>
                    <a:bodyPr/>
                    <a:lstStyle/>
                    <a:p>
                      <a:pPr algn="ctr"/>
                      <a:r>
                        <a:rPr lang="el-GR" sz="2000"/>
                        <a:t>Σημείο τήξης</a:t>
                      </a:r>
                    </a:p>
                  </a:txBody>
                  <a:tcPr marL="44172" marR="44172" marT="44174" marB="4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80°C</a:t>
                      </a:r>
                    </a:p>
                  </a:txBody>
                  <a:tcPr marL="44172" marR="44172" marT="44174" marB="4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1413°C</a:t>
                      </a:r>
                    </a:p>
                  </a:txBody>
                  <a:tcPr marL="44172" marR="44172" marT="44174" marB="44174" anchor="ctr"/>
                </a:tc>
              </a:tr>
              <a:tr h="306103">
                <a:tc>
                  <a:txBody>
                    <a:bodyPr/>
                    <a:lstStyle/>
                    <a:p>
                      <a:pPr algn="ctr"/>
                      <a:r>
                        <a:rPr lang="el-GR" sz="2000"/>
                        <a:t>Πυκνότητα</a:t>
                      </a:r>
                    </a:p>
                  </a:txBody>
                  <a:tcPr marL="44172" marR="44172" marT="44174" marB="4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0,8 g/mL</a:t>
                      </a:r>
                    </a:p>
                  </a:txBody>
                  <a:tcPr marL="44172" marR="44172" marT="44174" marB="4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2,7 g/</a:t>
                      </a:r>
                      <a:r>
                        <a:rPr lang="en-US" sz="2000" dirty="0" err="1"/>
                        <a:t>mL</a:t>
                      </a:r>
                      <a:endParaRPr lang="en-US" sz="2000" dirty="0"/>
                    </a:p>
                  </a:txBody>
                  <a:tcPr marL="44172" marR="44172" marT="44174" marB="44174" anchor="ctr"/>
                </a:tc>
              </a:tr>
              <a:tr h="306103">
                <a:tc>
                  <a:txBody>
                    <a:bodyPr/>
                    <a:lstStyle/>
                    <a:p>
                      <a:pPr algn="ctr"/>
                      <a:r>
                        <a:rPr lang="el-GR" sz="2000"/>
                        <a:t>Δεσμός</a:t>
                      </a:r>
                    </a:p>
                  </a:txBody>
                  <a:tcPr marL="44172" marR="44172" marT="44174" marB="441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      ομοιοπολικός</a:t>
                      </a:r>
                      <a:endParaRPr lang="el-GR" sz="2000" dirty="0"/>
                    </a:p>
                  </a:txBody>
                  <a:tcPr marL="70675" marR="70675" marT="35339" marB="353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   </a:t>
                      </a:r>
                      <a:r>
                        <a:rPr lang="el-GR" sz="2000" dirty="0" err="1" smtClean="0"/>
                        <a:t>ετεροπολικός</a:t>
                      </a:r>
                      <a:endParaRPr lang="el-GR" sz="2000" dirty="0"/>
                    </a:p>
                  </a:txBody>
                  <a:tcPr marL="70675" marR="70675" marT="35339" marB="3533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95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Λειτουργικές </a:t>
            </a:r>
            <a:r>
              <a:rPr lang="el-GR" dirty="0" smtClean="0"/>
              <a:t>ομάδες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0916" y="1429175"/>
            <a:ext cx="8229600" cy="2261676"/>
          </a:xfrm>
        </p:spPr>
        <p:txBody>
          <a:bodyPr/>
          <a:lstStyle/>
          <a:p>
            <a:r>
              <a:rPr lang="el-GR" dirty="0"/>
              <a:t>Λειτουργικές ομάδες που περιέχουν μόνο </a:t>
            </a:r>
            <a:r>
              <a:rPr lang="el-GR" dirty="0" smtClean="0"/>
              <a:t>C,</a:t>
            </a:r>
            <a:endParaRPr lang="el-GR" dirty="0"/>
          </a:p>
          <a:p>
            <a:r>
              <a:rPr lang="el-GR" dirty="0"/>
              <a:t>Λειτουργικές ομάδες που περιέχουν </a:t>
            </a:r>
            <a:r>
              <a:rPr lang="el-GR" dirty="0" err="1" smtClean="0"/>
              <a:t>ετεροάτομο</a:t>
            </a:r>
            <a:r>
              <a:rPr lang="el-GR" dirty="0" smtClean="0"/>
              <a:t>,</a:t>
            </a:r>
            <a:endParaRPr lang="el-GR" dirty="0"/>
          </a:p>
          <a:p>
            <a:r>
              <a:rPr lang="el-GR" dirty="0"/>
              <a:t>Λειτουργικές ομάδες που περιέχουν διπλό δεσμό άνθρακα- </a:t>
            </a:r>
            <a:r>
              <a:rPr lang="el-GR" dirty="0" smtClean="0"/>
              <a:t>οξυγόνου.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004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Ομόλογες σειρές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1" y="1803330"/>
            <a:ext cx="8229600" cy="2279783"/>
          </a:xfrm>
        </p:spPr>
        <p:txBody>
          <a:bodyPr/>
          <a:lstStyle/>
          <a:p>
            <a:r>
              <a:rPr lang="el-GR" dirty="0"/>
              <a:t>Οργανικές ενώσεις με ίδια λειτουργική ομάδα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 Παρόμοιες χημικές ιδιότητες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 Φυσικές ιδιότητες που μεταβάλλονται ομαλά από ένα μέλος της σειράς σε επόμενο.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548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Λειτουργικές ομάδες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6543" y="1146089"/>
            <a:ext cx="4205335" cy="5040556"/>
          </a:xfrm>
        </p:spPr>
        <p:txBody>
          <a:bodyPr>
            <a:normAutofit fontScale="92500"/>
          </a:bodyPr>
          <a:lstStyle/>
          <a:p>
            <a:r>
              <a:rPr lang="el-GR" dirty="0"/>
              <a:t>Η </a:t>
            </a:r>
            <a:r>
              <a:rPr lang="el-GR" b="1" dirty="0" err="1">
                <a:solidFill>
                  <a:srgbClr val="820000"/>
                </a:solidFill>
              </a:rPr>
              <a:t>καρβοξυομάδα</a:t>
            </a:r>
            <a:r>
              <a:rPr lang="el-GR" dirty="0"/>
              <a:t> (-</a:t>
            </a:r>
            <a:r>
              <a:rPr lang="en-US" dirty="0"/>
              <a:t>COOH).</a:t>
            </a:r>
          </a:p>
          <a:p>
            <a:r>
              <a:rPr lang="el-GR" dirty="0"/>
              <a:t>Η </a:t>
            </a:r>
            <a:r>
              <a:rPr lang="el-GR" dirty="0" err="1"/>
              <a:t>σουλφοξυομάδα</a:t>
            </a:r>
            <a:r>
              <a:rPr lang="el-GR" dirty="0"/>
              <a:t> (-</a:t>
            </a:r>
            <a:r>
              <a:rPr lang="en-US" dirty="0"/>
              <a:t>SO3H)</a:t>
            </a:r>
          </a:p>
          <a:p>
            <a:r>
              <a:rPr lang="el-GR" dirty="0"/>
              <a:t>Η </a:t>
            </a:r>
            <a:r>
              <a:rPr lang="el-GR" b="1" dirty="0" err="1">
                <a:solidFill>
                  <a:srgbClr val="820000"/>
                </a:solidFill>
              </a:rPr>
              <a:t>καρβοαλκοξυομάδα</a:t>
            </a:r>
            <a:r>
              <a:rPr lang="el-GR" dirty="0"/>
              <a:t> (-</a:t>
            </a:r>
            <a:r>
              <a:rPr lang="en-US" dirty="0"/>
              <a:t>COO-C- </a:t>
            </a:r>
            <a:r>
              <a:rPr lang="el-GR" dirty="0"/>
              <a:t>ή -</a:t>
            </a:r>
            <a:r>
              <a:rPr lang="en-US" dirty="0"/>
              <a:t>COOR, R: </a:t>
            </a:r>
            <a:r>
              <a:rPr lang="el-GR" dirty="0"/>
              <a:t>με την ευρεία έννοια οποιασδήποτε ανθρακούχας ομάδας).</a:t>
            </a:r>
          </a:p>
          <a:p>
            <a:r>
              <a:rPr lang="el-GR" dirty="0"/>
              <a:t>Η </a:t>
            </a:r>
            <a:r>
              <a:rPr lang="el-GR" b="1" dirty="0" err="1">
                <a:solidFill>
                  <a:srgbClr val="820000"/>
                </a:solidFill>
              </a:rPr>
              <a:t>αλοφορμυλομάδα</a:t>
            </a:r>
            <a:r>
              <a:rPr lang="el-GR" dirty="0"/>
              <a:t> (-</a:t>
            </a:r>
            <a:r>
              <a:rPr lang="en-US" dirty="0"/>
              <a:t>COX, X: </a:t>
            </a:r>
            <a:r>
              <a:rPr lang="el-GR" dirty="0"/>
              <a:t>ιώδιο, βρώμιο, χλώριο και φθόριο</a:t>
            </a:r>
            <a:r>
              <a:rPr lang="el-GR" dirty="0" smtClean="0"/>
              <a:t>),</a:t>
            </a:r>
            <a:endParaRPr lang="el-GR" dirty="0"/>
          </a:p>
          <a:p>
            <a:r>
              <a:rPr lang="en-US" dirty="0"/>
              <a:t>H </a:t>
            </a:r>
            <a:r>
              <a:rPr lang="el-GR" b="1" dirty="0" err="1">
                <a:solidFill>
                  <a:srgbClr val="820000"/>
                </a:solidFill>
              </a:rPr>
              <a:t>καρβοξαμιδομάδα</a:t>
            </a:r>
            <a:r>
              <a:rPr lang="el-GR" dirty="0"/>
              <a:t> (-</a:t>
            </a:r>
            <a:r>
              <a:rPr lang="en-US" dirty="0"/>
              <a:t>CONH2),</a:t>
            </a:r>
          </a:p>
          <a:p>
            <a:r>
              <a:rPr lang="el-GR" dirty="0"/>
              <a:t>Η </a:t>
            </a:r>
            <a:r>
              <a:rPr lang="el-GR" dirty="0" err="1"/>
              <a:t>κυανομάδα</a:t>
            </a:r>
            <a:r>
              <a:rPr lang="el-GR" dirty="0"/>
              <a:t> (-</a:t>
            </a:r>
            <a:r>
              <a:rPr lang="en-US" dirty="0"/>
              <a:t>CN).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8</a:t>
            </a:fld>
            <a:endParaRPr lang="el-GR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662534" y="1160495"/>
            <a:ext cx="4024265" cy="35824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Courier New" pitchFamily="49"/>
              <a:buChar char="o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Η </a:t>
            </a:r>
            <a:r>
              <a:rPr lang="el-GR" b="1" dirty="0" err="1" smtClean="0">
                <a:solidFill>
                  <a:srgbClr val="820000"/>
                </a:solidFill>
              </a:rPr>
              <a:t>φορμυλομάδα</a:t>
            </a:r>
            <a:r>
              <a:rPr lang="el-GR" dirty="0" smtClean="0"/>
              <a:t> (-</a:t>
            </a:r>
            <a:r>
              <a:rPr lang="en-US" dirty="0" smtClean="0"/>
              <a:t>CHO).</a:t>
            </a:r>
          </a:p>
          <a:p>
            <a:r>
              <a:rPr lang="el-GR" dirty="0" smtClean="0"/>
              <a:t>Η </a:t>
            </a:r>
            <a:r>
              <a:rPr lang="el-GR" b="1" dirty="0" err="1" smtClean="0">
                <a:solidFill>
                  <a:srgbClr val="820000"/>
                </a:solidFill>
              </a:rPr>
              <a:t>οξομάδα</a:t>
            </a:r>
            <a:r>
              <a:rPr lang="el-GR" dirty="0" smtClean="0"/>
              <a:t> &gt;</a:t>
            </a:r>
            <a:r>
              <a:rPr lang="en-US" dirty="0" smtClean="0"/>
              <a:t>CO-) .</a:t>
            </a:r>
          </a:p>
          <a:p>
            <a:r>
              <a:rPr lang="el-GR" dirty="0" smtClean="0"/>
              <a:t>Η </a:t>
            </a:r>
            <a:r>
              <a:rPr lang="el-GR" b="1" dirty="0" err="1" smtClean="0">
                <a:solidFill>
                  <a:srgbClr val="820000"/>
                </a:solidFill>
              </a:rPr>
              <a:t>υδροξυομάδα</a:t>
            </a:r>
            <a:r>
              <a:rPr lang="el-GR" dirty="0" smtClean="0"/>
              <a:t> (-</a:t>
            </a:r>
            <a:r>
              <a:rPr lang="en-US" dirty="0" smtClean="0"/>
              <a:t>OH).</a:t>
            </a:r>
          </a:p>
          <a:p>
            <a:r>
              <a:rPr lang="el-GR" dirty="0" smtClean="0"/>
              <a:t>Η </a:t>
            </a:r>
            <a:r>
              <a:rPr lang="el-GR" dirty="0" err="1" smtClean="0"/>
              <a:t>σουλφυδρυλομάδα</a:t>
            </a:r>
            <a:r>
              <a:rPr lang="el-GR" dirty="0" smtClean="0"/>
              <a:t> (-</a:t>
            </a:r>
            <a:r>
              <a:rPr lang="en-US" dirty="0" smtClean="0"/>
              <a:t>SH).</a:t>
            </a:r>
          </a:p>
          <a:p>
            <a:r>
              <a:rPr lang="en-US" dirty="0" smtClean="0"/>
              <a:t>H </a:t>
            </a:r>
            <a:r>
              <a:rPr lang="el-GR" b="1" dirty="0" err="1" smtClean="0">
                <a:solidFill>
                  <a:srgbClr val="820000"/>
                </a:solidFill>
              </a:rPr>
              <a:t>αμινομάδα</a:t>
            </a:r>
            <a:r>
              <a:rPr lang="el-GR" b="1" dirty="0" smtClean="0">
                <a:solidFill>
                  <a:srgbClr val="820000"/>
                </a:solidFill>
              </a:rPr>
              <a:t> </a:t>
            </a:r>
            <a:r>
              <a:rPr lang="el-GR" dirty="0" smtClean="0"/>
              <a:t>(&gt;</a:t>
            </a:r>
            <a:r>
              <a:rPr lang="en-US" dirty="0" smtClean="0"/>
              <a:t>N-).</a:t>
            </a:r>
          </a:p>
          <a:p>
            <a:r>
              <a:rPr lang="el-GR" dirty="0" smtClean="0"/>
              <a:t>Η </a:t>
            </a:r>
            <a:r>
              <a:rPr lang="el-GR" dirty="0" err="1" smtClean="0"/>
              <a:t>ιμινομάδα</a:t>
            </a:r>
            <a:r>
              <a:rPr lang="el-GR" dirty="0" smtClean="0"/>
              <a:t> (=</a:t>
            </a:r>
            <a:r>
              <a:rPr lang="en-US" dirty="0" smtClean="0"/>
              <a:t>N-).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3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Λειτουργικές ομάδες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3703" y="1077701"/>
            <a:ext cx="3924677" cy="5040556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Η </a:t>
            </a:r>
            <a:r>
              <a:rPr lang="el-GR" b="1" dirty="0" err="1">
                <a:solidFill>
                  <a:srgbClr val="820000"/>
                </a:solidFill>
              </a:rPr>
              <a:t>αλκοξυομάδα</a:t>
            </a:r>
            <a:r>
              <a:rPr lang="el-GR" dirty="0"/>
              <a:t> (-C-O-C-, ή RO-, R: με την ευρεία έννοια οποιασδήποτε ανθρακούχας ομάδας).</a:t>
            </a:r>
          </a:p>
          <a:p>
            <a:r>
              <a:rPr lang="el-GR" dirty="0"/>
              <a:t>H </a:t>
            </a:r>
            <a:r>
              <a:rPr lang="el-GR" dirty="0" err="1"/>
              <a:t>αλκοθειομάδα</a:t>
            </a:r>
            <a:r>
              <a:rPr lang="el-GR" dirty="0"/>
              <a:t> (-C-S-C-, ή RS-, R: με την ευρεία έννοια οποιασδήποτε ανθρακούχας ομάδας).</a:t>
            </a:r>
          </a:p>
          <a:p>
            <a:r>
              <a:rPr lang="el-GR" dirty="0"/>
              <a:t>Η </a:t>
            </a:r>
            <a:r>
              <a:rPr lang="el-GR" b="1" dirty="0" err="1">
                <a:solidFill>
                  <a:srgbClr val="820000"/>
                </a:solidFill>
              </a:rPr>
              <a:t>αλκινυλομάδα</a:t>
            </a:r>
            <a:r>
              <a:rPr lang="el-GR" b="1" dirty="0">
                <a:solidFill>
                  <a:srgbClr val="820000"/>
                </a:solidFill>
              </a:rPr>
              <a:t> </a:t>
            </a:r>
            <a:r>
              <a:rPr lang="el-GR" dirty="0"/>
              <a:t>(-C≡C-)</a:t>
            </a:r>
          </a:p>
          <a:p>
            <a:r>
              <a:rPr lang="el-GR" dirty="0"/>
              <a:t>Η </a:t>
            </a:r>
            <a:r>
              <a:rPr lang="el-GR" b="1" dirty="0" err="1">
                <a:solidFill>
                  <a:srgbClr val="820000"/>
                </a:solidFill>
              </a:rPr>
              <a:t>αλκενυομάδα</a:t>
            </a:r>
            <a:r>
              <a:rPr lang="el-GR" dirty="0"/>
              <a:t> (&gt;C=C&lt;)</a:t>
            </a:r>
          </a:p>
          <a:p>
            <a:r>
              <a:rPr lang="el-GR" dirty="0"/>
              <a:t>Η </a:t>
            </a:r>
            <a:r>
              <a:rPr lang="el-GR" b="1" dirty="0" err="1">
                <a:solidFill>
                  <a:srgbClr val="820000"/>
                </a:solidFill>
              </a:rPr>
              <a:t>αρυλομάδα</a:t>
            </a:r>
            <a:r>
              <a:rPr lang="el-GR" dirty="0"/>
              <a:t> (</a:t>
            </a:r>
            <a:r>
              <a:rPr lang="el-GR" dirty="0" err="1"/>
              <a:t>Ar</a:t>
            </a:r>
            <a:r>
              <a:rPr lang="el-GR" dirty="0"/>
              <a:t>-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9</a:t>
            </a:fld>
            <a:endParaRPr lang="el-GR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418849" y="1107172"/>
            <a:ext cx="4604217" cy="5040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Courier New" pitchFamily="49"/>
              <a:buChar char="o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Τα </a:t>
            </a:r>
            <a:r>
              <a:rPr lang="el-GR" b="1" dirty="0" smtClean="0">
                <a:solidFill>
                  <a:srgbClr val="820000"/>
                </a:solidFill>
              </a:rPr>
              <a:t>αλογόνα</a:t>
            </a:r>
            <a:r>
              <a:rPr lang="el-GR" dirty="0" smtClean="0"/>
              <a:t> (-X, όπου X: ιώδιο, βρώμιο, χλώριο και φθόριο)</a:t>
            </a:r>
          </a:p>
          <a:p>
            <a:r>
              <a:rPr lang="el-GR" dirty="0" smtClean="0"/>
              <a:t>Η </a:t>
            </a:r>
            <a:r>
              <a:rPr lang="el-GR" b="1" dirty="0" err="1" smtClean="0">
                <a:solidFill>
                  <a:srgbClr val="820000"/>
                </a:solidFill>
              </a:rPr>
              <a:t>νιτροομάδα</a:t>
            </a:r>
            <a:r>
              <a:rPr lang="el-GR" dirty="0" smtClean="0"/>
              <a:t> (-NO2)</a:t>
            </a:r>
          </a:p>
          <a:p>
            <a:r>
              <a:rPr lang="el-GR" dirty="0" smtClean="0"/>
              <a:t>Η </a:t>
            </a:r>
            <a:r>
              <a:rPr lang="el-GR" dirty="0" err="1" smtClean="0"/>
              <a:t>νιτρωδοομάδα</a:t>
            </a:r>
            <a:r>
              <a:rPr lang="el-GR" dirty="0" smtClean="0"/>
              <a:t> (-NO)</a:t>
            </a:r>
          </a:p>
          <a:p>
            <a:r>
              <a:rPr lang="el-GR" dirty="0" smtClean="0"/>
              <a:t>Η </a:t>
            </a:r>
            <a:r>
              <a:rPr lang="el-GR" dirty="0" err="1" smtClean="0"/>
              <a:t>διαζωμάδα</a:t>
            </a:r>
            <a:r>
              <a:rPr lang="el-GR" dirty="0" smtClean="0"/>
              <a:t> (=N2)</a:t>
            </a:r>
          </a:p>
          <a:p>
            <a:r>
              <a:rPr lang="el-GR" dirty="0" smtClean="0"/>
              <a:t>Η </a:t>
            </a:r>
            <a:r>
              <a:rPr lang="el-GR" dirty="0" err="1" smtClean="0"/>
              <a:t>αζωομάδα</a:t>
            </a:r>
            <a:r>
              <a:rPr lang="el-GR" dirty="0" smtClean="0"/>
              <a:t> (-N=N-)</a:t>
            </a:r>
          </a:p>
          <a:p>
            <a:r>
              <a:rPr lang="el-GR" dirty="0" smtClean="0"/>
              <a:t>Η </a:t>
            </a:r>
            <a:r>
              <a:rPr lang="el-GR" b="1" dirty="0" err="1" smtClean="0">
                <a:solidFill>
                  <a:srgbClr val="820000"/>
                </a:solidFill>
              </a:rPr>
              <a:t>αλκυλοομάδα</a:t>
            </a:r>
            <a:r>
              <a:rPr lang="el-GR" dirty="0" smtClean="0"/>
              <a:t> (-R όπου R: με τη στενή έννοια του </a:t>
            </a:r>
            <a:r>
              <a:rPr lang="el-GR" dirty="0" err="1" smtClean="0"/>
              <a:t>αλκυλίου</a:t>
            </a:r>
            <a:r>
              <a:rPr lang="el-GR" dirty="0" smtClean="0"/>
              <a:t>.)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039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2d8579ff47868f793de34d6235ad856c79a93"/>
  <p:tag name="ISPRING_RESOURCE_PATHS_HASH_PRESENTER" val="e93d7185ea6095a829f670f2876c5472b7eb6cd7"/>
</p:tagLst>
</file>

<file path=ppt/theme/theme1.xml><?xml version="1.0" encoding="utf-8"?>
<a:theme xmlns:a="http://schemas.openxmlformats.org/drawingml/2006/main" name="OC_template_updated">
  <a:themeElements>
    <a:clrScheme name="Προσαρμοσμένο 1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F3F3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866</TotalTime>
  <Words>2456</Words>
  <Application>Microsoft Office PowerPoint</Application>
  <PresentationFormat>Προβολή στην οθόνη (4:3)</PresentationFormat>
  <Paragraphs>562</Paragraphs>
  <Slides>37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38" baseType="lpstr">
      <vt:lpstr>OC_template_updated</vt:lpstr>
      <vt:lpstr>Οργανική Χημεία</vt:lpstr>
      <vt:lpstr>Οργανικές ενώσεις (1 από 4)</vt:lpstr>
      <vt:lpstr>Οργανικές ενώσεις (2 από 4)</vt:lpstr>
      <vt:lpstr>Οργανικές ενώσεις (3 από 4)</vt:lpstr>
      <vt:lpstr>Οργανικές ενώσεις (4 από 4)</vt:lpstr>
      <vt:lpstr>Λειτουργικές ομάδες (1 από 3)</vt:lpstr>
      <vt:lpstr>Ομόλογες σειρές</vt:lpstr>
      <vt:lpstr>Λειτουργικές ομάδες (2 από 3)</vt:lpstr>
      <vt:lpstr>Λειτουργικές ομάδες (3 από 3)</vt:lpstr>
      <vt:lpstr>Ονοματολογία οργανικών ενώσεων (1 από 10)</vt:lpstr>
      <vt:lpstr>Ονοματολογία οργανικών ενώσεων (2 από 10)</vt:lpstr>
      <vt:lpstr>Ονοματολογία οργανικών ενώσεων (3 από 10)</vt:lpstr>
      <vt:lpstr>Ονοματολογία οργανικών ενώσεων (4 από 10)</vt:lpstr>
      <vt:lpstr>Ονοματολογία οργανικών ενώσεων (5 από 10)</vt:lpstr>
      <vt:lpstr>Ονοματολογία οργανικών ενώσεων (6 από 10)</vt:lpstr>
      <vt:lpstr>Ονοματολογία οργανικών ενώσεων (7 από 10)</vt:lpstr>
      <vt:lpstr>Ονοματολογία οργανικών ενώσεων (8 από 10)</vt:lpstr>
      <vt:lpstr>Ονοματολογία οργανικών ενώσεων (9 από 10)</vt:lpstr>
      <vt:lpstr>Ονοματολογία οργανικών ενώσεων (10 από 10)</vt:lpstr>
      <vt:lpstr>Ομόλογες σειρές άκυκλων υδρογονανθράκων</vt:lpstr>
      <vt:lpstr>Ομόλογες σειρές ενώσεων που περιέχουν οξυγόνο (Ο)</vt:lpstr>
      <vt:lpstr>Ομόλογες σειρές ενώσεων που περιέχουν αλογόνο (Χ) </vt:lpstr>
      <vt:lpstr>Ομόλογες σειρές ενώσεων που περιέχουν άζωτο (Ν) (1 από 2)</vt:lpstr>
      <vt:lpstr>Ομόλογες σειρές ενώσεων που περιέχουν άζωτο (Ν) (2 από 2)</vt:lpstr>
      <vt:lpstr>Ομόλογες σειρές ενώσεων που περιέχουν θείο (S)</vt:lpstr>
      <vt:lpstr>Ομόλογες σειρές οξέων με μια ή δύο διαφορετικές χαρακτηριστικές ομάδες </vt:lpstr>
      <vt:lpstr>Ομόλογες σειρές κυκλικών μη αρωματικών υδρογονανθράκων</vt:lpstr>
      <vt:lpstr>Ομόλογες σειρές αρωματικών ενώσεων (1/2)</vt:lpstr>
      <vt:lpstr>Ομόλογες σειρές αρωματικών ενώσεων (2/2)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Σημείωμα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Οργανική Χημεία</dc:title>
  <dc:creator>opencourses@teiath.gr</dc:creator>
  <cp:lastModifiedBy>fkaram2</cp:lastModifiedBy>
  <cp:revision>93</cp:revision>
  <dcterms:created xsi:type="dcterms:W3CDTF">2014-10-20T07:41:26Z</dcterms:created>
  <dcterms:modified xsi:type="dcterms:W3CDTF">2015-05-29T07:07:36Z</dcterms:modified>
</cp:coreProperties>
</file>