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01" r:id="rId2"/>
    <p:sldMasterId id="2147483717" r:id="rId3"/>
  </p:sldMasterIdLst>
  <p:notesMasterIdLst>
    <p:notesMasterId r:id="rId49"/>
  </p:notesMasterIdLst>
  <p:handoutMasterIdLst>
    <p:handoutMasterId r:id="rId50"/>
  </p:handoutMasterIdLst>
  <p:sldIdLst>
    <p:sldId id="25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53" r:id="rId22"/>
    <p:sldId id="334" r:id="rId23"/>
    <p:sldId id="335" r:id="rId24"/>
    <p:sldId id="336" r:id="rId25"/>
    <p:sldId id="337" r:id="rId26"/>
    <p:sldId id="338" r:id="rId27"/>
    <p:sldId id="339" r:id="rId28"/>
    <p:sldId id="340" r:id="rId29"/>
    <p:sldId id="354" r:id="rId30"/>
    <p:sldId id="341" r:id="rId31"/>
    <p:sldId id="342" r:id="rId32"/>
    <p:sldId id="343" r:id="rId33"/>
    <p:sldId id="344" r:id="rId34"/>
    <p:sldId id="345" r:id="rId35"/>
    <p:sldId id="346" r:id="rId36"/>
    <p:sldId id="347" r:id="rId37"/>
    <p:sldId id="348" r:id="rId38"/>
    <p:sldId id="350" r:id="rId39"/>
    <p:sldId id="351" r:id="rId40"/>
    <p:sldId id="352" r:id="rId41"/>
    <p:sldId id="310" r:id="rId42"/>
    <p:sldId id="311" r:id="rId43"/>
    <p:sldId id="312" r:id="rId44"/>
    <p:sldId id="355" r:id="rId45"/>
    <p:sldId id="356" r:id="rId46"/>
    <p:sldId id="314" r:id="rId47"/>
    <p:sldId id="315" r:id="rId48"/>
  </p:sldIdLst>
  <p:sldSz cx="9144000" cy="6858000" type="screen4x3"/>
  <p:notesSz cx="7104063" cy="10234613"/>
  <p:custDataLst>
    <p:tags r:id="rId5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44546D"/>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EA3E4-8CEC-4ECA-A245-6BBD2F4A8168}" type="doc">
      <dgm:prSet loTypeId="urn:microsoft.com/office/officeart/2005/8/layout/gear1" loCatId="cycle" qsTypeId="urn:microsoft.com/office/officeart/2005/8/quickstyle/simple1" qsCatId="simple" csTypeId="urn:microsoft.com/office/officeart/2005/8/colors/accent1_2" csCatId="accent1" phldr="1"/>
      <dgm:spPr/>
    </dgm:pt>
    <dgm:pt modelId="{51D25C7C-EC06-4D55-8AEF-A5DFFBACDF2C}">
      <dgm:prSet phldrT="[Κείμενο]"/>
      <dgm:spPr/>
      <dgm:t>
        <a:bodyPr/>
        <a:lstStyle/>
        <a:p>
          <a:r>
            <a:rPr lang="el-GR" dirty="0" smtClean="0"/>
            <a:t>Ειδικά</a:t>
          </a:r>
        </a:p>
        <a:p>
          <a:r>
            <a:rPr lang="el-GR" dirty="0" smtClean="0"/>
            <a:t>κέντρα</a:t>
          </a:r>
          <a:endParaRPr lang="el-GR" dirty="0"/>
        </a:p>
      </dgm:t>
    </dgm:pt>
    <dgm:pt modelId="{1D14F3A5-8AD6-4BFE-B71F-A7A62DB743CB}" type="parTrans" cxnId="{A1C7CAC7-2796-42E7-93C8-D02B98C85881}">
      <dgm:prSet/>
      <dgm:spPr/>
      <dgm:t>
        <a:bodyPr/>
        <a:lstStyle/>
        <a:p>
          <a:endParaRPr lang="el-GR"/>
        </a:p>
      </dgm:t>
    </dgm:pt>
    <dgm:pt modelId="{F6880738-F1A7-4452-AD75-68004D0E12A8}" type="sibTrans" cxnId="{A1C7CAC7-2796-42E7-93C8-D02B98C85881}">
      <dgm:prSet/>
      <dgm:spPr/>
      <dgm:t>
        <a:bodyPr/>
        <a:lstStyle/>
        <a:p>
          <a:endParaRPr lang="el-GR"/>
        </a:p>
      </dgm:t>
    </dgm:pt>
    <dgm:pt modelId="{F3B361F9-ED45-42F0-B3B8-17B2B0B4FC34}">
      <dgm:prSet phldrT="[Κείμενο]"/>
      <dgm:spPr/>
      <dgm:t>
        <a:bodyPr/>
        <a:lstStyle/>
        <a:p>
          <a:r>
            <a:rPr lang="el-GR" dirty="0" err="1" smtClean="0"/>
            <a:t>Ιδιωτ</a:t>
          </a:r>
          <a:r>
            <a:rPr lang="el-GR" dirty="0" smtClean="0"/>
            <a:t>.</a:t>
          </a:r>
        </a:p>
        <a:p>
          <a:r>
            <a:rPr lang="el-GR" dirty="0" smtClean="0"/>
            <a:t>τομέας</a:t>
          </a:r>
          <a:endParaRPr lang="el-GR" dirty="0"/>
        </a:p>
      </dgm:t>
    </dgm:pt>
    <dgm:pt modelId="{B045D4AF-9C42-45A9-BDB7-6172CF17D951}" type="parTrans" cxnId="{598E7C07-F830-4A88-B501-9A66A53063E4}">
      <dgm:prSet/>
      <dgm:spPr/>
      <dgm:t>
        <a:bodyPr/>
        <a:lstStyle/>
        <a:p>
          <a:endParaRPr lang="el-GR"/>
        </a:p>
      </dgm:t>
    </dgm:pt>
    <dgm:pt modelId="{67659E75-79AF-48A5-A624-F9F388773037}" type="sibTrans" cxnId="{598E7C07-F830-4A88-B501-9A66A53063E4}">
      <dgm:prSet/>
      <dgm:spPr/>
      <dgm:t>
        <a:bodyPr/>
        <a:lstStyle/>
        <a:p>
          <a:endParaRPr lang="el-GR"/>
        </a:p>
      </dgm:t>
    </dgm:pt>
    <dgm:pt modelId="{4768F27F-3924-47D2-8C3A-B80A6E25B913}">
      <dgm:prSet phldrT="[Κείμενο]"/>
      <dgm:spPr/>
      <dgm:t>
        <a:bodyPr/>
        <a:lstStyle/>
        <a:p>
          <a:r>
            <a:rPr lang="el-GR" dirty="0" err="1" smtClean="0"/>
            <a:t>Δημ</a:t>
          </a:r>
          <a:r>
            <a:rPr lang="el-GR" dirty="0" smtClean="0"/>
            <a:t>.</a:t>
          </a:r>
        </a:p>
        <a:p>
          <a:r>
            <a:rPr lang="el-GR" dirty="0" smtClean="0"/>
            <a:t>τομέας</a:t>
          </a:r>
          <a:endParaRPr lang="el-GR" dirty="0"/>
        </a:p>
      </dgm:t>
    </dgm:pt>
    <dgm:pt modelId="{231B20B6-CB16-4FCA-91E0-5D864883F743}" type="parTrans" cxnId="{59567F18-2998-48BC-9155-10B9E726A778}">
      <dgm:prSet/>
      <dgm:spPr/>
      <dgm:t>
        <a:bodyPr/>
        <a:lstStyle/>
        <a:p>
          <a:endParaRPr lang="el-GR"/>
        </a:p>
      </dgm:t>
    </dgm:pt>
    <dgm:pt modelId="{69C3716F-59AF-4145-90F0-A73039E372F6}" type="sibTrans" cxnId="{59567F18-2998-48BC-9155-10B9E726A778}">
      <dgm:prSet/>
      <dgm:spPr/>
      <dgm:t>
        <a:bodyPr/>
        <a:lstStyle/>
        <a:p>
          <a:endParaRPr lang="el-GR"/>
        </a:p>
      </dgm:t>
    </dgm:pt>
    <dgm:pt modelId="{E9FBD99A-1F08-47A0-97AB-93560DB94DDA}" type="pres">
      <dgm:prSet presAssocID="{5D3EA3E4-8CEC-4ECA-A245-6BBD2F4A8168}" presName="composite" presStyleCnt="0">
        <dgm:presLayoutVars>
          <dgm:chMax val="3"/>
          <dgm:animLvl val="lvl"/>
          <dgm:resizeHandles val="exact"/>
        </dgm:presLayoutVars>
      </dgm:prSet>
      <dgm:spPr/>
    </dgm:pt>
    <dgm:pt modelId="{08E11810-19C2-44BD-8580-0FFD6C2D1C47}" type="pres">
      <dgm:prSet presAssocID="{51D25C7C-EC06-4D55-8AEF-A5DFFBACDF2C}" presName="gear1" presStyleLbl="node1" presStyleIdx="0" presStyleCnt="3">
        <dgm:presLayoutVars>
          <dgm:chMax val="1"/>
          <dgm:bulletEnabled val="1"/>
        </dgm:presLayoutVars>
      </dgm:prSet>
      <dgm:spPr/>
      <dgm:t>
        <a:bodyPr/>
        <a:lstStyle/>
        <a:p>
          <a:endParaRPr lang="el-GR"/>
        </a:p>
      </dgm:t>
    </dgm:pt>
    <dgm:pt modelId="{D3D82866-93C4-4264-9AC0-9F75D78B359B}" type="pres">
      <dgm:prSet presAssocID="{51D25C7C-EC06-4D55-8AEF-A5DFFBACDF2C}" presName="gear1srcNode" presStyleLbl="node1" presStyleIdx="0" presStyleCnt="3"/>
      <dgm:spPr/>
      <dgm:t>
        <a:bodyPr/>
        <a:lstStyle/>
        <a:p>
          <a:endParaRPr lang="el-GR"/>
        </a:p>
      </dgm:t>
    </dgm:pt>
    <dgm:pt modelId="{C6CCEF40-C78F-43E0-B4A2-89FDFB624801}" type="pres">
      <dgm:prSet presAssocID="{51D25C7C-EC06-4D55-8AEF-A5DFFBACDF2C}" presName="gear1dstNode" presStyleLbl="node1" presStyleIdx="0" presStyleCnt="3"/>
      <dgm:spPr/>
      <dgm:t>
        <a:bodyPr/>
        <a:lstStyle/>
        <a:p>
          <a:endParaRPr lang="el-GR"/>
        </a:p>
      </dgm:t>
    </dgm:pt>
    <dgm:pt modelId="{3628B7FA-266D-433D-BB5F-9E1066F85BBD}" type="pres">
      <dgm:prSet presAssocID="{F3B361F9-ED45-42F0-B3B8-17B2B0B4FC34}" presName="gear2" presStyleLbl="node1" presStyleIdx="1" presStyleCnt="3">
        <dgm:presLayoutVars>
          <dgm:chMax val="1"/>
          <dgm:bulletEnabled val="1"/>
        </dgm:presLayoutVars>
      </dgm:prSet>
      <dgm:spPr/>
      <dgm:t>
        <a:bodyPr/>
        <a:lstStyle/>
        <a:p>
          <a:endParaRPr lang="el-GR"/>
        </a:p>
      </dgm:t>
    </dgm:pt>
    <dgm:pt modelId="{4DC5D064-10CB-40C7-9251-CD9B95866284}" type="pres">
      <dgm:prSet presAssocID="{F3B361F9-ED45-42F0-B3B8-17B2B0B4FC34}" presName="gear2srcNode" presStyleLbl="node1" presStyleIdx="1" presStyleCnt="3"/>
      <dgm:spPr/>
      <dgm:t>
        <a:bodyPr/>
        <a:lstStyle/>
        <a:p>
          <a:endParaRPr lang="el-GR"/>
        </a:p>
      </dgm:t>
    </dgm:pt>
    <dgm:pt modelId="{D79EAF33-84FF-4F96-9459-4C8DCAFA5B18}" type="pres">
      <dgm:prSet presAssocID="{F3B361F9-ED45-42F0-B3B8-17B2B0B4FC34}" presName="gear2dstNode" presStyleLbl="node1" presStyleIdx="1" presStyleCnt="3"/>
      <dgm:spPr/>
      <dgm:t>
        <a:bodyPr/>
        <a:lstStyle/>
        <a:p>
          <a:endParaRPr lang="el-GR"/>
        </a:p>
      </dgm:t>
    </dgm:pt>
    <dgm:pt modelId="{D16BB602-553B-4CFF-A66E-15D0E3C8F25A}" type="pres">
      <dgm:prSet presAssocID="{4768F27F-3924-47D2-8C3A-B80A6E25B913}" presName="gear3" presStyleLbl="node1" presStyleIdx="2" presStyleCnt="3"/>
      <dgm:spPr/>
      <dgm:t>
        <a:bodyPr/>
        <a:lstStyle/>
        <a:p>
          <a:endParaRPr lang="el-GR"/>
        </a:p>
      </dgm:t>
    </dgm:pt>
    <dgm:pt modelId="{FFA1D0BA-0778-4AE0-B49E-BABDBF89EF16}" type="pres">
      <dgm:prSet presAssocID="{4768F27F-3924-47D2-8C3A-B80A6E25B913}" presName="gear3tx" presStyleLbl="node1" presStyleIdx="2" presStyleCnt="3">
        <dgm:presLayoutVars>
          <dgm:chMax val="1"/>
          <dgm:bulletEnabled val="1"/>
        </dgm:presLayoutVars>
      </dgm:prSet>
      <dgm:spPr/>
      <dgm:t>
        <a:bodyPr/>
        <a:lstStyle/>
        <a:p>
          <a:endParaRPr lang="el-GR"/>
        </a:p>
      </dgm:t>
    </dgm:pt>
    <dgm:pt modelId="{0B0F8F42-C5D3-42E3-89FF-DD6DB58C85F6}" type="pres">
      <dgm:prSet presAssocID="{4768F27F-3924-47D2-8C3A-B80A6E25B913}" presName="gear3srcNode" presStyleLbl="node1" presStyleIdx="2" presStyleCnt="3"/>
      <dgm:spPr/>
      <dgm:t>
        <a:bodyPr/>
        <a:lstStyle/>
        <a:p>
          <a:endParaRPr lang="el-GR"/>
        </a:p>
      </dgm:t>
    </dgm:pt>
    <dgm:pt modelId="{5A7005E9-3991-44BA-949F-ED45B1CE9EE3}" type="pres">
      <dgm:prSet presAssocID="{4768F27F-3924-47D2-8C3A-B80A6E25B913}" presName="gear3dstNode" presStyleLbl="node1" presStyleIdx="2" presStyleCnt="3"/>
      <dgm:spPr/>
      <dgm:t>
        <a:bodyPr/>
        <a:lstStyle/>
        <a:p>
          <a:endParaRPr lang="el-GR"/>
        </a:p>
      </dgm:t>
    </dgm:pt>
    <dgm:pt modelId="{4188925A-FEBF-49D8-968E-C231B9297576}" type="pres">
      <dgm:prSet presAssocID="{F6880738-F1A7-4452-AD75-68004D0E12A8}" presName="connector1" presStyleLbl="sibTrans2D1" presStyleIdx="0" presStyleCnt="3"/>
      <dgm:spPr/>
      <dgm:t>
        <a:bodyPr/>
        <a:lstStyle/>
        <a:p>
          <a:endParaRPr lang="el-GR"/>
        </a:p>
      </dgm:t>
    </dgm:pt>
    <dgm:pt modelId="{D8A82F97-51DF-462A-B8C8-2741AED95D18}" type="pres">
      <dgm:prSet presAssocID="{67659E75-79AF-48A5-A624-F9F388773037}" presName="connector2" presStyleLbl="sibTrans2D1" presStyleIdx="1" presStyleCnt="3"/>
      <dgm:spPr/>
      <dgm:t>
        <a:bodyPr/>
        <a:lstStyle/>
        <a:p>
          <a:endParaRPr lang="el-GR"/>
        </a:p>
      </dgm:t>
    </dgm:pt>
    <dgm:pt modelId="{9E53648A-984A-4284-AE58-C58C06653B61}" type="pres">
      <dgm:prSet presAssocID="{69C3716F-59AF-4145-90F0-A73039E372F6}" presName="connector3" presStyleLbl="sibTrans2D1" presStyleIdx="2" presStyleCnt="3"/>
      <dgm:spPr/>
      <dgm:t>
        <a:bodyPr/>
        <a:lstStyle/>
        <a:p>
          <a:endParaRPr lang="el-GR"/>
        </a:p>
      </dgm:t>
    </dgm:pt>
  </dgm:ptLst>
  <dgm:cxnLst>
    <dgm:cxn modelId="{A1C7CAC7-2796-42E7-93C8-D02B98C85881}" srcId="{5D3EA3E4-8CEC-4ECA-A245-6BBD2F4A8168}" destId="{51D25C7C-EC06-4D55-8AEF-A5DFFBACDF2C}" srcOrd="0" destOrd="0" parTransId="{1D14F3A5-8AD6-4BFE-B71F-A7A62DB743CB}" sibTransId="{F6880738-F1A7-4452-AD75-68004D0E12A8}"/>
    <dgm:cxn modelId="{59567F18-2998-48BC-9155-10B9E726A778}" srcId="{5D3EA3E4-8CEC-4ECA-A245-6BBD2F4A8168}" destId="{4768F27F-3924-47D2-8C3A-B80A6E25B913}" srcOrd="2" destOrd="0" parTransId="{231B20B6-CB16-4FCA-91E0-5D864883F743}" sibTransId="{69C3716F-59AF-4145-90F0-A73039E372F6}"/>
    <dgm:cxn modelId="{30EE2881-716F-49C2-9A19-45D80FD1D376}" type="presOf" srcId="{51D25C7C-EC06-4D55-8AEF-A5DFFBACDF2C}" destId="{D3D82866-93C4-4264-9AC0-9F75D78B359B}" srcOrd="1" destOrd="0" presId="urn:microsoft.com/office/officeart/2005/8/layout/gear1"/>
    <dgm:cxn modelId="{F1C3AA33-7015-4040-9542-6CD44D7E9E71}" type="presOf" srcId="{69C3716F-59AF-4145-90F0-A73039E372F6}" destId="{9E53648A-984A-4284-AE58-C58C06653B61}" srcOrd="0" destOrd="0" presId="urn:microsoft.com/office/officeart/2005/8/layout/gear1"/>
    <dgm:cxn modelId="{D246CF33-0115-48C6-AA16-3106FBCE43CB}" type="presOf" srcId="{4768F27F-3924-47D2-8C3A-B80A6E25B913}" destId="{0B0F8F42-C5D3-42E3-89FF-DD6DB58C85F6}" srcOrd="2" destOrd="0" presId="urn:microsoft.com/office/officeart/2005/8/layout/gear1"/>
    <dgm:cxn modelId="{B62E1B6B-4349-427A-BEB0-87EAD99B1EFB}" type="presOf" srcId="{F6880738-F1A7-4452-AD75-68004D0E12A8}" destId="{4188925A-FEBF-49D8-968E-C231B9297576}" srcOrd="0" destOrd="0" presId="urn:microsoft.com/office/officeart/2005/8/layout/gear1"/>
    <dgm:cxn modelId="{911D4048-4393-4D1E-884B-F2C9DE7F4DC0}" type="presOf" srcId="{4768F27F-3924-47D2-8C3A-B80A6E25B913}" destId="{5A7005E9-3991-44BA-949F-ED45B1CE9EE3}" srcOrd="3" destOrd="0" presId="urn:microsoft.com/office/officeart/2005/8/layout/gear1"/>
    <dgm:cxn modelId="{886E2826-AFC2-40F1-927A-9821E0FC3F23}" type="presOf" srcId="{4768F27F-3924-47D2-8C3A-B80A6E25B913}" destId="{FFA1D0BA-0778-4AE0-B49E-BABDBF89EF16}" srcOrd="1" destOrd="0" presId="urn:microsoft.com/office/officeart/2005/8/layout/gear1"/>
    <dgm:cxn modelId="{F0ECAC39-1EAB-4067-BF8D-7A84882A7DF1}" type="presOf" srcId="{5D3EA3E4-8CEC-4ECA-A245-6BBD2F4A8168}" destId="{E9FBD99A-1F08-47A0-97AB-93560DB94DDA}" srcOrd="0" destOrd="0" presId="urn:microsoft.com/office/officeart/2005/8/layout/gear1"/>
    <dgm:cxn modelId="{34725387-99FD-4991-894D-E12802F17AF3}" type="presOf" srcId="{51D25C7C-EC06-4D55-8AEF-A5DFFBACDF2C}" destId="{C6CCEF40-C78F-43E0-B4A2-89FDFB624801}" srcOrd="2" destOrd="0" presId="urn:microsoft.com/office/officeart/2005/8/layout/gear1"/>
    <dgm:cxn modelId="{DFD50B70-E220-480A-ABF4-3377916D5306}" type="presOf" srcId="{4768F27F-3924-47D2-8C3A-B80A6E25B913}" destId="{D16BB602-553B-4CFF-A66E-15D0E3C8F25A}" srcOrd="0" destOrd="0" presId="urn:microsoft.com/office/officeart/2005/8/layout/gear1"/>
    <dgm:cxn modelId="{E4ED1777-5F91-4729-A835-856C21398CB7}" type="presOf" srcId="{F3B361F9-ED45-42F0-B3B8-17B2B0B4FC34}" destId="{3628B7FA-266D-433D-BB5F-9E1066F85BBD}" srcOrd="0" destOrd="0" presId="urn:microsoft.com/office/officeart/2005/8/layout/gear1"/>
    <dgm:cxn modelId="{EDB99BD0-F9B9-4D6A-8DB2-5594609E2C09}" type="presOf" srcId="{51D25C7C-EC06-4D55-8AEF-A5DFFBACDF2C}" destId="{08E11810-19C2-44BD-8580-0FFD6C2D1C47}" srcOrd="0" destOrd="0" presId="urn:microsoft.com/office/officeart/2005/8/layout/gear1"/>
    <dgm:cxn modelId="{78FB2E0F-88AD-4CDE-8611-320A5E8F0B9C}" type="presOf" srcId="{F3B361F9-ED45-42F0-B3B8-17B2B0B4FC34}" destId="{D79EAF33-84FF-4F96-9459-4C8DCAFA5B18}" srcOrd="2" destOrd="0" presId="urn:microsoft.com/office/officeart/2005/8/layout/gear1"/>
    <dgm:cxn modelId="{9808908F-DBA2-411E-A49D-40C5AE790B76}" type="presOf" srcId="{67659E75-79AF-48A5-A624-F9F388773037}" destId="{D8A82F97-51DF-462A-B8C8-2741AED95D18}" srcOrd="0" destOrd="0" presId="urn:microsoft.com/office/officeart/2005/8/layout/gear1"/>
    <dgm:cxn modelId="{598E7C07-F830-4A88-B501-9A66A53063E4}" srcId="{5D3EA3E4-8CEC-4ECA-A245-6BBD2F4A8168}" destId="{F3B361F9-ED45-42F0-B3B8-17B2B0B4FC34}" srcOrd="1" destOrd="0" parTransId="{B045D4AF-9C42-45A9-BDB7-6172CF17D951}" sibTransId="{67659E75-79AF-48A5-A624-F9F388773037}"/>
    <dgm:cxn modelId="{A187C19A-AEF3-412D-8606-A4829D41D311}" type="presOf" srcId="{F3B361F9-ED45-42F0-B3B8-17B2B0B4FC34}" destId="{4DC5D064-10CB-40C7-9251-CD9B95866284}" srcOrd="1" destOrd="0" presId="urn:microsoft.com/office/officeart/2005/8/layout/gear1"/>
    <dgm:cxn modelId="{444A51B5-BC7B-4922-BEE6-E7AADF790B39}" type="presParOf" srcId="{E9FBD99A-1F08-47A0-97AB-93560DB94DDA}" destId="{08E11810-19C2-44BD-8580-0FFD6C2D1C47}" srcOrd="0" destOrd="0" presId="urn:microsoft.com/office/officeart/2005/8/layout/gear1"/>
    <dgm:cxn modelId="{A253B312-F93B-4C04-BF1C-A93E547C1FF6}" type="presParOf" srcId="{E9FBD99A-1F08-47A0-97AB-93560DB94DDA}" destId="{D3D82866-93C4-4264-9AC0-9F75D78B359B}" srcOrd="1" destOrd="0" presId="urn:microsoft.com/office/officeart/2005/8/layout/gear1"/>
    <dgm:cxn modelId="{68358AD7-E4C9-44D6-855F-3F8221B53F69}" type="presParOf" srcId="{E9FBD99A-1F08-47A0-97AB-93560DB94DDA}" destId="{C6CCEF40-C78F-43E0-B4A2-89FDFB624801}" srcOrd="2" destOrd="0" presId="urn:microsoft.com/office/officeart/2005/8/layout/gear1"/>
    <dgm:cxn modelId="{F969E508-7302-4CB2-A54D-DB7BDD24A1EB}" type="presParOf" srcId="{E9FBD99A-1F08-47A0-97AB-93560DB94DDA}" destId="{3628B7FA-266D-433D-BB5F-9E1066F85BBD}" srcOrd="3" destOrd="0" presId="urn:microsoft.com/office/officeart/2005/8/layout/gear1"/>
    <dgm:cxn modelId="{6A7A597C-4B41-4128-946F-08C29CC7DC7F}" type="presParOf" srcId="{E9FBD99A-1F08-47A0-97AB-93560DB94DDA}" destId="{4DC5D064-10CB-40C7-9251-CD9B95866284}" srcOrd="4" destOrd="0" presId="urn:microsoft.com/office/officeart/2005/8/layout/gear1"/>
    <dgm:cxn modelId="{3B15A909-08B6-483F-AFF2-1C761576C626}" type="presParOf" srcId="{E9FBD99A-1F08-47A0-97AB-93560DB94DDA}" destId="{D79EAF33-84FF-4F96-9459-4C8DCAFA5B18}" srcOrd="5" destOrd="0" presId="urn:microsoft.com/office/officeart/2005/8/layout/gear1"/>
    <dgm:cxn modelId="{62C6D24C-536D-497B-981D-933A3ACA9D9A}" type="presParOf" srcId="{E9FBD99A-1F08-47A0-97AB-93560DB94DDA}" destId="{D16BB602-553B-4CFF-A66E-15D0E3C8F25A}" srcOrd="6" destOrd="0" presId="urn:microsoft.com/office/officeart/2005/8/layout/gear1"/>
    <dgm:cxn modelId="{96896B09-A59A-4A2F-B5C3-08AFF4126AA2}" type="presParOf" srcId="{E9FBD99A-1F08-47A0-97AB-93560DB94DDA}" destId="{FFA1D0BA-0778-4AE0-B49E-BABDBF89EF16}" srcOrd="7" destOrd="0" presId="urn:microsoft.com/office/officeart/2005/8/layout/gear1"/>
    <dgm:cxn modelId="{8E2A60B7-5400-4C0C-A225-ACE2687482A3}" type="presParOf" srcId="{E9FBD99A-1F08-47A0-97AB-93560DB94DDA}" destId="{0B0F8F42-C5D3-42E3-89FF-DD6DB58C85F6}" srcOrd="8" destOrd="0" presId="urn:microsoft.com/office/officeart/2005/8/layout/gear1"/>
    <dgm:cxn modelId="{310BAC85-26DE-4D13-9B88-F3358E17DA6A}" type="presParOf" srcId="{E9FBD99A-1F08-47A0-97AB-93560DB94DDA}" destId="{5A7005E9-3991-44BA-949F-ED45B1CE9EE3}" srcOrd="9" destOrd="0" presId="urn:microsoft.com/office/officeart/2005/8/layout/gear1"/>
    <dgm:cxn modelId="{39E9C163-4728-4E5D-B991-7AE424E98478}" type="presParOf" srcId="{E9FBD99A-1F08-47A0-97AB-93560DB94DDA}" destId="{4188925A-FEBF-49D8-968E-C231B9297576}" srcOrd="10" destOrd="0" presId="urn:microsoft.com/office/officeart/2005/8/layout/gear1"/>
    <dgm:cxn modelId="{C604F043-DED0-4E2F-999C-8E162E02E9FF}" type="presParOf" srcId="{E9FBD99A-1F08-47A0-97AB-93560DB94DDA}" destId="{D8A82F97-51DF-462A-B8C8-2741AED95D18}" srcOrd="11" destOrd="0" presId="urn:microsoft.com/office/officeart/2005/8/layout/gear1"/>
    <dgm:cxn modelId="{F0FF877C-E034-4262-9B2B-0C5D0747F4A9}" type="presParOf" srcId="{E9FBD99A-1F08-47A0-97AB-93560DB94DDA}" destId="{9E53648A-984A-4284-AE58-C58C06653B6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1810-19C2-44BD-8580-0FFD6C2D1C47}">
      <dsp:nvSpPr>
        <dsp:cNvPr id="0" name=""/>
        <dsp:cNvSpPr/>
      </dsp:nvSpPr>
      <dsp:spPr>
        <a:xfrm>
          <a:off x="2526987" y="2073830"/>
          <a:ext cx="2534681" cy="2534681"/>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l-GR" sz="2300" kern="1200" dirty="0" smtClean="0"/>
            <a:t>Ειδικά</a:t>
          </a:r>
        </a:p>
        <a:p>
          <a:pPr lvl="0" algn="ctr" defTabSz="1022350">
            <a:lnSpc>
              <a:spcPct val="90000"/>
            </a:lnSpc>
            <a:spcBef>
              <a:spcPct val="0"/>
            </a:spcBef>
            <a:spcAft>
              <a:spcPct val="35000"/>
            </a:spcAft>
          </a:pPr>
          <a:r>
            <a:rPr lang="el-GR" sz="2300" kern="1200" dirty="0" smtClean="0"/>
            <a:t>κέντρα</a:t>
          </a:r>
          <a:endParaRPr lang="el-GR" sz="2300" kern="1200" dirty="0"/>
        </a:p>
      </dsp:txBody>
      <dsp:txXfrm>
        <a:off x="3036571" y="2667567"/>
        <a:ext cx="1515513" cy="1302878"/>
      </dsp:txXfrm>
    </dsp:sp>
    <dsp:sp modelId="{3628B7FA-266D-433D-BB5F-9E1066F85BBD}">
      <dsp:nvSpPr>
        <dsp:cNvPr id="0" name=""/>
        <dsp:cNvSpPr/>
      </dsp:nvSpPr>
      <dsp:spPr>
        <a:xfrm>
          <a:off x="1052263" y="1474723"/>
          <a:ext cx="1843404" cy="184340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l-GR" sz="2300" kern="1200" dirty="0" err="1" smtClean="0"/>
            <a:t>Ιδιωτ</a:t>
          </a:r>
          <a:r>
            <a:rPr lang="el-GR" sz="2300" kern="1200" dirty="0" smtClean="0"/>
            <a:t>.</a:t>
          </a:r>
        </a:p>
        <a:p>
          <a:pPr lvl="0" algn="ctr" defTabSz="1022350">
            <a:lnSpc>
              <a:spcPct val="90000"/>
            </a:lnSpc>
            <a:spcBef>
              <a:spcPct val="0"/>
            </a:spcBef>
            <a:spcAft>
              <a:spcPct val="35000"/>
            </a:spcAft>
          </a:pPr>
          <a:r>
            <a:rPr lang="el-GR" sz="2300" kern="1200" dirty="0" smtClean="0"/>
            <a:t>τομέας</a:t>
          </a:r>
          <a:endParaRPr lang="el-GR" sz="2300" kern="1200" dirty="0"/>
        </a:p>
      </dsp:txBody>
      <dsp:txXfrm>
        <a:off x="1516346" y="1941610"/>
        <a:ext cx="915238" cy="909630"/>
      </dsp:txXfrm>
    </dsp:sp>
    <dsp:sp modelId="{D16BB602-553B-4CFF-A66E-15D0E3C8F25A}">
      <dsp:nvSpPr>
        <dsp:cNvPr id="0" name=""/>
        <dsp:cNvSpPr/>
      </dsp:nvSpPr>
      <dsp:spPr>
        <a:xfrm rot="20700000">
          <a:off x="2084758" y="202962"/>
          <a:ext cx="1806160" cy="180616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l-GR" sz="2300" kern="1200" dirty="0" err="1" smtClean="0"/>
            <a:t>Δημ</a:t>
          </a:r>
          <a:r>
            <a:rPr lang="el-GR" sz="2300" kern="1200" dirty="0" smtClean="0"/>
            <a:t>.</a:t>
          </a:r>
        </a:p>
        <a:p>
          <a:pPr lvl="0" algn="ctr" defTabSz="1022350">
            <a:lnSpc>
              <a:spcPct val="90000"/>
            </a:lnSpc>
            <a:spcBef>
              <a:spcPct val="0"/>
            </a:spcBef>
            <a:spcAft>
              <a:spcPct val="35000"/>
            </a:spcAft>
          </a:pPr>
          <a:r>
            <a:rPr lang="el-GR" sz="2300" kern="1200" dirty="0" smtClean="0"/>
            <a:t>τομέας</a:t>
          </a:r>
          <a:endParaRPr lang="el-GR" sz="2300" kern="1200" dirty="0"/>
        </a:p>
      </dsp:txBody>
      <dsp:txXfrm rot="-20700000">
        <a:off x="2480902" y="599106"/>
        <a:ext cx="1013872" cy="1013872"/>
      </dsp:txXfrm>
    </dsp:sp>
    <dsp:sp modelId="{4188925A-FEBF-49D8-968E-C231B9297576}">
      <dsp:nvSpPr>
        <dsp:cNvPr id="0" name=""/>
        <dsp:cNvSpPr/>
      </dsp:nvSpPr>
      <dsp:spPr>
        <a:xfrm>
          <a:off x="2336657" y="1688747"/>
          <a:ext cx="3244392" cy="3244392"/>
        </a:xfrm>
        <a:prstGeom prst="circularArrow">
          <a:avLst>
            <a:gd name="adj1" fmla="val 4688"/>
            <a:gd name="adj2" fmla="val 299029"/>
            <a:gd name="adj3" fmla="val 2525252"/>
            <a:gd name="adj4" fmla="val 1584184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A82F97-51DF-462A-B8C8-2741AED95D18}">
      <dsp:nvSpPr>
        <dsp:cNvPr id="0" name=""/>
        <dsp:cNvSpPr/>
      </dsp:nvSpPr>
      <dsp:spPr>
        <a:xfrm>
          <a:off x="725800" y="1065070"/>
          <a:ext cx="2357253" cy="235725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53648A-984A-4284-AE58-C58C06653B61}">
      <dsp:nvSpPr>
        <dsp:cNvPr id="0" name=""/>
        <dsp:cNvSpPr/>
      </dsp:nvSpPr>
      <dsp:spPr>
        <a:xfrm>
          <a:off x="1666974" y="-194432"/>
          <a:ext cx="2541594" cy="25415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1"/>
          </a:solidFill>
          <a:ln>
            <a:no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no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0"/>
            <a:ext cx="7772400" cy="16764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21336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21336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3"/>
          <p:cNvSpPr>
            <a:spLocks noGrp="1" noChangeArrowheads="1"/>
          </p:cNvSpPr>
          <p:nvPr>
            <p:ph type="dt" sz="half" idx="10"/>
          </p:nvPr>
        </p:nvSpPr>
        <p:spPr>
          <a:ln/>
        </p:spPr>
        <p:txBody>
          <a:bodyPr/>
          <a:lstStyle>
            <a:lvl1pPr>
              <a:defRPr/>
            </a:lvl1pPr>
          </a:lstStyle>
          <a:p>
            <a:pPr>
              <a:defRPr/>
            </a:pPr>
            <a:endParaRPr lang="el-GR"/>
          </a:p>
        </p:txBody>
      </p:sp>
      <p:sp>
        <p:nvSpPr>
          <p:cNvPr id="6" name="Rectangle 14"/>
          <p:cNvSpPr>
            <a:spLocks noGrp="1" noChangeArrowheads="1"/>
          </p:cNvSpPr>
          <p:nvPr>
            <p:ph type="ftr" sz="quarter" idx="11"/>
          </p:nvPr>
        </p:nvSpPr>
        <p:spPr>
          <a:ln/>
        </p:spPr>
        <p:txBody>
          <a:bodyPr/>
          <a:lstStyle>
            <a:lvl1pPr>
              <a:defRPr/>
            </a:lvl1pPr>
          </a:lstStyle>
          <a:p>
            <a:pPr>
              <a:defRPr/>
            </a:pPr>
            <a:endParaRPr lang="el-GR"/>
          </a:p>
        </p:txBody>
      </p:sp>
      <p:sp>
        <p:nvSpPr>
          <p:cNvPr id="7" name="Rectangle 15"/>
          <p:cNvSpPr>
            <a:spLocks noGrp="1" noChangeArrowheads="1"/>
          </p:cNvSpPr>
          <p:nvPr>
            <p:ph type="sldNum" sz="quarter" idx="12"/>
          </p:nvPr>
        </p:nvSpPr>
        <p:spPr>
          <a:ln/>
        </p:spPr>
        <p:txBody>
          <a:bodyPr/>
          <a:lstStyle>
            <a:lvl1pPr>
              <a:defRPr/>
            </a:lvl1pPr>
          </a:lstStyle>
          <a:p>
            <a:pPr>
              <a:defRPr/>
            </a:pPr>
            <a:fld id="{CBFF420C-986C-4C2B-A13E-7B0B9ED5AEA0}" type="slidenum">
              <a:rPr lang="el-GR"/>
              <a:pPr>
                <a:defRPr/>
              </a:pPr>
              <a:t>‹#›</a:t>
            </a:fld>
            <a:endParaRPr lang="el-GR"/>
          </a:p>
        </p:txBody>
      </p:sp>
    </p:spTree>
    <p:extLst>
      <p:ext uri="{BB962C8B-B14F-4D97-AF65-F5344CB8AC3E}">
        <p14:creationId xmlns:p14="http://schemas.microsoft.com/office/powerpoint/2010/main" val="21976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l-GR"/>
          </a:p>
        </p:txBody>
      </p:sp>
      <p:sp>
        <p:nvSpPr>
          <p:cNvPr id="3" name="Rectangle 14"/>
          <p:cNvSpPr>
            <a:spLocks noGrp="1" noChangeArrowheads="1"/>
          </p:cNvSpPr>
          <p:nvPr>
            <p:ph type="ftr" sz="quarter" idx="11"/>
          </p:nvPr>
        </p:nvSpPr>
        <p:spPr>
          <a:ln/>
        </p:spPr>
        <p:txBody>
          <a:bodyPr/>
          <a:lstStyle>
            <a:lvl1pPr>
              <a:defRPr/>
            </a:lvl1pPr>
          </a:lstStyle>
          <a:p>
            <a:pPr>
              <a:defRPr/>
            </a:pPr>
            <a:endParaRPr lang="el-GR"/>
          </a:p>
        </p:txBody>
      </p:sp>
      <p:sp>
        <p:nvSpPr>
          <p:cNvPr id="4" name="Rectangle 15"/>
          <p:cNvSpPr>
            <a:spLocks noGrp="1" noChangeArrowheads="1"/>
          </p:cNvSpPr>
          <p:nvPr>
            <p:ph type="sldNum" sz="quarter" idx="12"/>
          </p:nvPr>
        </p:nvSpPr>
        <p:spPr>
          <a:ln/>
        </p:spPr>
        <p:txBody>
          <a:bodyPr/>
          <a:lstStyle>
            <a:lvl1pPr>
              <a:defRPr/>
            </a:lvl1pPr>
          </a:lstStyle>
          <a:p>
            <a:pPr>
              <a:defRPr/>
            </a:pPr>
            <a:fld id="{77F96C99-338D-4918-A97C-178839F88B87}" type="slidenum">
              <a:rPr lang="el-GR"/>
              <a:pPr>
                <a:defRPr/>
              </a:pPr>
              <a:t>‹#›</a:t>
            </a:fld>
            <a:endParaRPr lang="el-GR"/>
          </a:p>
        </p:txBody>
      </p:sp>
    </p:spTree>
    <p:extLst>
      <p:ext uri="{BB962C8B-B14F-4D97-AF65-F5344CB8AC3E}">
        <p14:creationId xmlns:p14="http://schemas.microsoft.com/office/powerpoint/2010/main" val="335102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66A4164-08C8-4B80-A154-321FE2060EC6}" type="slidenum">
              <a:rPr lang="el-GR"/>
              <a:pPr>
                <a:defRPr/>
              </a:pPr>
              <a:t>‹#›</a:t>
            </a:fld>
            <a:endParaRPr lang="el-GR"/>
          </a:p>
        </p:txBody>
      </p:sp>
    </p:spTree>
    <p:extLst>
      <p:ext uri="{BB962C8B-B14F-4D97-AF65-F5344CB8AC3E}">
        <p14:creationId xmlns:p14="http://schemas.microsoft.com/office/powerpoint/2010/main" val="1540979041"/>
      </p:ext>
    </p:extLst>
  </p:cSld>
  <p:clrMapOvr>
    <a:masterClrMapping/>
  </p:clrMapOvr>
  <p:transition>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C559C096-C409-4CCC-AA91-BB9F3AD6AB60}" type="slidenum">
              <a:rPr lang="el-GR"/>
              <a:pPr>
                <a:defRPr/>
              </a:pPr>
              <a:t>‹#›</a:t>
            </a:fld>
            <a:endParaRPr lang="el-GR"/>
          </a:p>
        </p:txBody>
      </p:sp>
    </p:spTree>
    <p:extLst>
      <p:ext uri="{BB962C8B-B14F-4D97-AF65-F5344CB8AC3E}">
        <p14:creationId xmlns:p14="http://schemas.microsoft.com/office/powerpoint/2010/main" val="16103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312756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849655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lvl1pPr marL="342900" indent="-342900">
              <a:buClr>
                <a:srgbClr val="40566D"/>
              </a:buClr>
              <a:buFont typeface="Wingdings" panose="05000000000000000000" pitchFamily="2" charset="2"/>
              <a:buChar cha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32406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28295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solidFill>
        </p:spPr>
      </p:pic>
      <p:sp>
        <p:nvSpPr>
          <p:cNvPr id="2" name="Title 1"/>
          <p:cNvSpPr>
            <a:spLocks noGrp="1"/>
          </p:cNvSpPr>
          <p:nvPr>
            <p:ph type="ctrTitle"/>
          </p:nvPr>
        </p:nvSpPr>
        <p:spPr>
          <a:xfrm>
            <a:off x="685800" y="2130425"/>
            <a:ext cx="7772400" cy="1470025"/>
          </a:xfrm>
          <a:solidFill>
            <a:schemeClr val="bg1"/>
          </a:solidFill>
          <a:ln>
            <a:solidFill>
              <a:schemeClr val="tx2">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1635666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14377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55783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53303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742482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073572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8110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697822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0"/>
            <a:ext cx="7772400" cy="16764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21336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21336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3"/>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CBFF420C-986C-4C2B-A13E-7B0B9ED5AEA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267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77F96C99-338D-4918-A97C-178839F88B8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8117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A4164-08C8-4B80-A154-321FE2060EC6}"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2977031"/>
      </p:ext>
    </p:extLst>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ounded Rectangle 10"/>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ounded Rectangle 12"/>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12776"/>
            <a:ext cx="8229600" cy="48245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559C096-C409-4CCC-AA91-BB9F3AD6AB6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4095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188339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5001800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82657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080461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9329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482017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1138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6808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72144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908195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700" r:id="rId2"/>
    <p:sldLayoutId id="214748368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827925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346408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pixabay.com/go/?t=/service/terms/" TargetMode="External"/><Relationship Id="rId5" Type="http://schemas.openxmlformats.org/officeDocument/2006/relationships/hyperlink" Target="http://pixabay.com/en/users/geralt-9301/" TargetMode="External"/><Relationship Id="rId4" Type="http://schemas.openxmlformats.org/officeDocument/2006/relationships/hyperlink" Target="http://pixabay.com/en/photos/collabor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Βιοηθική και Δεοντολογία στην Φυσικοθεραπεία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836513"/>
          </a:xfrm>
        </p:spPr>
        <p:txBody>
          <a:bodyPr>
            <a:normAutofit fontScale="92500" lnSpcReduction="10000"/>
          </a:bodyPr>
          <a:lstStyle/>
          <a:p>
            <a:pPr>
              <a:spcBef>
                <a:spcPts val="0"/>
              </a:spcBef>
            </a:pPr>
            <a:r>
              <a:rPr lang="el-GR" sz="2800" b="1" dirty="0" smtClean="0"/>
              <a:t>Ενότητα 12</a:t>
            </a:r>
            <a:r>
              <a:rPr lang="el-GR" sz="2800" dirty="0" smtClean="0"/>
              <a:t>:</a:t>
            </a:r>
            <a:r>
              <a:rPr lang="en-US" sz="2800" dirty="0" smtClean="0"/>
              <a:t> </a:t>
            </a:r>
            <a:r>
              <a:rPr lang="el-GR" sz="2800" dirty="0"/>
              <a:t>Πρωτόκολλα Συνεργασίας Επιστημόνων υγείας</a:t>
            </a:r>
          </a:p>
          <a:p>
            <a:pPr>
              <a:spcBef>
                <a:spcPts val="0"/>
              </a:spcBef>
              <a:spcAft>
                <a:spcPts val="1200"/>
              </a:spcAft>
            </a:pPr>
            <a:endParaRPr lang="en-US" sz="1900" dirty="0" smtClean="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83968" y="3989394"/>
            <a:ext cx="4536504" cy="1323439"/>
          </a:xfrm>
          <a:prstGeom prst="rect">
            <a:avLst/>
          </a:prstGeom>
        </p:spPr>
        <p:txBody>
          <a:bodyPr wrap="square">
            <a:spAutoFit/>
          </a:bodyPr>
          <a:lstStyle/>
          <a:p>
            <a:pPr marL="265176" indent="-265176" algn="ctr" fontAlgn="auto">
              <a:spcAft>
                <a:spcPts val="0"/>
              </a:spcAft>
              <a:buFont typeface="Wingdings 2"/>
              <a:buNone/>
              <a:defRPr/>
            </a:pPr>
            <a:r>
              <a:rPr lang="el-GR" sz="2000" dirty="0" err="1">
                <a:latin typeface="+mn-lt"/>
              </a:rPr>
              <a:t>Σεφεριάδης</a:t>
            </a:r>
            <a:r>
              <a:rPr lang="el-GR" sz="2000" dirty="0">
                <a:latin typeface="+mn-lt"/>
              </a:rPr>
              <a:t> </a:t>
            </a:r>
            <a:r>
              <a:rPr lang="el-GR" sz="2000" dirty="0" smtClean="0">
                <a:latin typeface="+mn-lt"/>
              </a:rPr>
              <a:t>Μιχαήλ</a:t>
            </a:r>
            <a:r>
              <a:rPr lang="en-US" sz="2000" dirty="0" smtClean="0">
                <a:latin typeface="+mn-lt"/>
              </a:rPr>
              <a:t>, </a:t>
            </a:r>
          </a:p>
          <a:p>
            <a:pPr marL="265176" indent="-265176" algn="ctr" fontAlgn="auto">
              <a:spcAft>
                <a:spcPts val="0"/>
              </a:spcAft>
              <a:buFont typeface="Wingdings 2"/>
              <a:buNone/>
              <a:defRPr/>
            </a:pPr>
            <a:r>
              <a:rPr lang="el-GR" sz="2000" dirty="0" smtClean="0">
                <a:latin typeface="+mn-lt"/>
              </a:rPr>
              <a:t>Φυσικοθεραπευτής </a:t>
            </a:r>
            <a:r>
              <a:rPr lang="en-US" sz="2000" dirty="0">
                <a:latin typeface="+mn-lt"/>
              </a:rPr>
              <a:t>MSc.</a:t>
            </a:r>
          </a:p>
          <a:p>
            <a:pPr marL="265176" indent="-265176" algn="ctr" fontAlgn="auto">
              <a:spcAft>
                <a:spcPts val="0"/>
              </a:spcAft>
              <a:buFont typeface="Wingdings 2"/>
              <a:buNone/>
              <a:defRPr/>
            </a:pPr>
            <a:r>
              <a:rPr lang="el-GR" sz="2000" dirty="0" err="1">
                <a:latin typeface="+mn-lt"/>
              </a:rPr>
              <a:t>Γεν.Νοσοκ</a:t>
            </a:r>
            <a:r>
              <a:rPr lang="el-GR" sz="2000" dirty="0">
                <a:latin typeface="+mn-lt"/>
              </a:rPr>
              <a:t>. Πατησίων, </a:t>
            </a:r>
            <a:r>
              <a:rPr lang="el-GR" sz="2000" dirty="0" err="1" smtClean="0">
                <a:latin typeface="+mn-lt"/>
              </a:rPr>
              <a:t>Εργ</a:t>
            </a:r>
            <a:r>
              <a:rPr lang="el-GR" sz="2000" dirty="0">
                <a:latin typeface="+mn-lt"/>
              </a:rPr>
              <a:t>. συνεργάτης Τ.Ε.Ι</a:t>
            </a:r>
            <a:r>
              <a:rPr lang="el-GR" sz="2000" dirty="0" smtClean="0">
                <a:latin typeface="+mn-lt"/>
              </a:rPr>
              <a:t>.</a:t>
            </a:r>
            <a:r>
              <a:rPr lang="en-US" sz="2000" dirty="0" smtClean="0">
                <a:latin typeface="+mn-lt"/>
              </a:rPr>
              <a:t> </a:t>
            </a:r>
            <a:r>
              <a:rPr lang="el-GR" sz="2000" dirty="0" smtClean="0">
                <a:latin typeface="+mn-lt"/>
              </a:rPr>
              <a:t>Αθήνας</a:t>
            </a:r>
            <a:endParaRPr lang="el-GR" sz="2000" dirty="0">
              <a:latin typeface="+mn-lt"/>
            </a:endParaRPr>
          </a:p>
        </p:txBody>
      </p:sp>
      <p:sp>
        <p:nvSpPr>
          <p:cNvPr id="7" name="Rectangle 6"/>
          <p:cNvSpPr/>
          <p:nvPr/>
        </p:nvSpPr>
        <p:spPr>
          <a:xfrm>
            <a:off x="481978" y="3989394"/>
            <a:ext cx="3563888" cy="707886"/>
          </a:xfrm>
          <a:prstGeom prst="rect">
            <a:avLst/>
          </a:prstGeom>
        </p:spPr>
        <p:txBody>
          <a:bodyPr wrap="square">
            <a:spAutoFit/>
          </a:bodyPr>
          <a:lstStyle/>
          <a:p>
            <a:pPr algn="ctr">
              <a:spcBef>
                <a:spcPts val="0"/>
              </a:spcBef>
            </a:pPr>
            <a:r>
              <a:rPr lang="el-GR" sz="2000" dirty="0">
                <a:latin typeface="+mn-lt"/>
              </a:rPr>
              <a:t>Γεωργία Πέττα</a:t>
            </a:r>
          </a:p>
          <a:p>
            <a:pPr algn="ctr">
              <a:spcBef>
                <a:spcPts val="0"/>
              </a:spcBef>
            </a:pPr>
            <a:r>
              <a:rPr lang="el-GR" sz="2000" dirty="0">
                <a:latin typeface="+mn-lt"/>
              </a:rPr>
              <a:t>Τμήμα Φυσικοθεραπείας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Σχέσεις μεταξύ θεραπευτών - ασθενών</a:t>
            </a:r>
            <a:endParaRPr lang="el-GR" dirty="0"/>
          </a:p>
        </p:txBody>
      </p:sp>
      <p:sp>
        <p:nvSpPr>
          <p:cNvPr id="4" name="3 - Θέση περιεχομένου"/>
          <p:cNvSpPr>
            <a:spLocks noGrp="1"/>
          </p:cNvSpPr>
          <p:nvPr>
            <p:ph idx="1"/>
          </p:nvPr>
        </p:nvSpPr>
        <p:spPr>
          <a:xfrm>
            <a:off x="457200" y="1412776"/>
            <a:ext cx="8229600" cy="5256584"/>
          </a:xfrm>
        </p:spPr>
        <p:txBody>
          <a:bodyPr>
            <a:normAutofit/>
          </a:bodyPr>
          <a:lstStyle/>
          <a:p>
            <a:pPr>
              <a:defRPr/>
            </a:pPr>
            <a:r>
              <a:rPr lang="el-GR" sz="2400" dirty="0" smtClean="0"/>
              <a:t>Στη σύγχρονη εποχή όμως έχουμε το φαινόμενο της αύξησης του Μ.Ο ηλικίας, όπως προαναφέρθηκε, της καταπολέμησης πολλών επιδημιών (σοβαρών ασθενειών) του παρελθόντος και επί πλέον την εμφάνιση των χρονίως πασχόντων που χρήζουν  ιδιαίτερης αντιμετώπισης όχι μόνο από τον ιατρό αλλά κυρίως από το υπόλοιπο επιστημονικό προσωπικό στον χώρο της υγείας όπως φυσικοθεραπευτές, νοσηλευτές, εργοθεραπευτές, λογοθεραπευτές, ψυχολόγοι της υγείας </a:t>
            </a:r>
            <a:r>
              <a:rPr lang="el-GR" sz="2400" dirty="0" err="1" smtClean="0"/>
              <a:t>κ.λ.π</a:t>
            </a:r>
            <a:r>
              <a:rPr lang="el-GR" sz="2400" i="1" dirty="0" smtClean="0">
                <a:solidFill>
                  <a:srgbClr val="000099"/>
                </a:solidFill>
              </a:rPr>
              <a:t>. </a:t>
            </a:r>
            <a:r>
              <a:rPr lang="el-GR" sz="2400" dirty="0" smtClean="0"/>
              <a:t>(</a:t>
            </a:r>
            <a:r>
              <a:rPr lang="el-GR" sz="2400" dirty="0" err="1" smtClean="0">
                <a:solidFill>
                  <a:srgbClr val="004B82"/>
                </a:solidFill>
              </a:rPr>
              <a:t>Λυρίτης</a:t>
            </a:r>
            <a:r>
              <a:rPr lang="el-GR" sz="2400" dirty="0" smtClean="0">
                <a:solidFill>
                  <a:srgbClr val="004B82"/>
                </a:solidFill>
              </a:rPr>
              <a:t> 2000</a:t>
            </a:r>
            <a:r>
              <a:rPr lang="el-GR" sz="2400" dirty="0" smtClean="0"/>
              <a:t>) </a:t>
            </a:r>
          </a:p>
          <a:p>
            <a:pPr>
              <a:defRPr/>
            </a:pPr>
            <a:r>
              <a:rPr lang="el-GR" sz="2400" dirty="0" smtClean="0"/>
              <a:t>Όλα τα παραπάνω οδηγούν  τους κοινωνιολόγους  της υγείας να στρέψουν την προσοχή των μελετών τους περισσότερο στις νέες σχέσεις που αναπτύχθηκαν μεταξύ θεραπευτών- </a:t>
            </a:r>
            <a:r>
              <a:rPr lang="el-GR" sz="2400" dirty="0" smtClean="0"/>
              <a:t>ασθενών.</a:t>
            </a:r>
            <a:endParaRPr lang="el-GR" sz="2400"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585343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Δυσκολίες </a:t>
            </a:r>
            <a:r>
              <a:rPr lang="el-GR" sz="3200" b="0" dirty="0" smtClean="0"/>
              <a:t>(1 από 2)</a:t>
            </a:r>
            <a:endParaRPr lang="el-GR" sz="3200" b="0" dirty="0"/>
          </a:p>
        </p:txBody>
      </p:sp>
      <p:sp>
        <p:nvSpPr>
          <p:cNvPr id="4" name="3 - Θέση περιεχομένου"/>
          <p:cNvSpPr>
            <a:spLocks noGrp="1"/>
          </p:cNvSpPr>
          <p:nvPr>
            <p:ph idx="1"/>
          </p:nvPr>
        </p:nvSpPr>
        <p:spPr>
          <a:xfrm>
            <a:off x="457200" y="1412776"/>
            <a:ext cx="8229600" cy="5328592"/>
          </a:xfrm>
        </p:spPr>
        <p:txBody>
          <a:bodyPr>
            <a:noAutofit/>
          </a:bodyPr>
          <a:lstStyle/>
          <a:p>
            <a:pPr marL="0" indent="0" fontAlgn="auto">
              <a:spcAft>
                <a:spcPts val="0"/>
              </a:spcAft>
              <a:buNone/>
              <a:defRPr/>
            </a:pPr>
            <a:r>
              <a:rPr lang="el-GR" sz="2400" dirty="0" smtClean="0"/>
              <a:t>Σημειώνεται λοιπόν ότι εμφανίζονται δυσκολίες στους παρακάτω τομείς:</a:t>
            </a:r>
          </a:p>
          <a:p>
            <a:pPr>
              <a:defRPr/>
            </a:pPr>
            <a:r>
              <a:rPr lang="el-GR" sz="2400" b="1" dirty="0" smtClean="0"/>
              <a:t>α)</a:t>
            </a:r>
            <a:r>
              <a:rPr lang="el-GR" sz="2400" dirty="0" smtClean="0"/>
              <a:t> </a:t>
            </a:r>
            <a:r>
              <a:rPr lang="el-GR" sz="2400" dirty="0"/>
              <a:t>Μ</a:t>
            </a:r>
            <a:r>
              <a:rPr lang="el-GR" sz="2400" dirty="0" smtClean="0"/>
              <a:t>ετά από ανασκόπηση 68 ερευνών στην Αγγλία προκύπτει ότι 35% έως 57% ασθενών δεν συμμορφώνονται στις ιατρικές οδηγίες (</a:t>
            </a:r>
            <a:r>
              <a:rPr lang="en-US" sz="2400" dirty="0" smtClean="0">
                <a:solidFill>
                  <a:srgbClr val="004B82"/>
                </a:solidFill>
              </a:rPr>
              <a:t>Tones</a:t>
            </a:r>
            <a:r>
              <a:rPr lang="el-GR" sz="2400" dirty="0" smtClean="0">
                <a:solidFill>
                  <a:srgbClr val="004B82"/>
                </a:solidFill>
              </a:rPr>
              <a:t> &amp; </a:t>
            </a:r>
            <a:r>
              <a:rPr lang="en-US" sz="2400" dirty="0" smtClean="0">
                <a:solidFill>
                  <a:srgbClr val="004B82"/>
                </a:solidFill>
              </a:rPr>
              <a:t>Davison</a:t>
            </a:r>
            <a:r>
              <a:rPr lang="el-GR" sz="2400" dirty="0" smtClean="0">
                <a:solidFill>
                  <a:srgbClr val="004B82"/>
                </a:solidFill>
              </a:rPr>
              <a:t> 1979</a:t>
            </a:r>
            <a:r>
              <a:rPr lang="el-GR" sz="2400" dirty="0" smtClean="0"/>
              <a:t>).</a:t>
            </a:r>
            <a:endParaRPr lang="el-GR" sz="2400" dirty="0" smtClean="0"/>
          </a:p>
          <a:p>
            <a:pPr>
              <a:defRPr/>
            </a:pPr>
            <a:r>
              <a:rPr lang="el-GR" sz="2400" b="1" dirty="0" smtClean="0"/>
              <a:t>β)</a:t>
            </a:r>
            <a:r>
              <a:rPr lang="el-GR" sz="2400" dirty="0" smtClean="0"/>
              <a:t> Παράλληλα σε μια άλλη διερεύνηση που παρουσιάζει Γαλλικά δεδομένα υποστηρίζεται ότι μόνο ποσοστά της τάξεως 30% των ασθενών είναι συνεργάσιμοι με τους ιατρούς και αυτό μάλλον οφείλεται στη βελτίωση της ενημέρωσης και πληροφόρησης σε θέματα υγείας, γεγονός που τους καθιστά περισσότερο καχύποπτους και απαιτητικούς έναντι της " παντοδυναμίας του ιατρού</a:t>
            </a:r>
            <a:r>
              <a:rPr lang="el-GR" sz="2400" b="1" dirty="0" smtClean="0"/>
              <a:t>"</a:t>
            </a:r>
            <a:r>
              <a:rPr lang="el-GR" sz="2400" dirty="0" smtClean="0"/>
              <a:t>(</a:t>
            </a:r>
            <a:r>
              <a:rPr lang="en-US" sz="2400" dirty="0" err="1" smtClean="0">
                <a:solidFill>
                  <a:srgbClr val="004B82"/>
                </a:solidFill>
              </a:rPr>
              <a:t>Herzlich</a:t>
            </a:r>
            <a:r>
              <a:rPr lang="el-GR" sz="2400" dirty="0" smtClean="0">
                <a:solidFill>
                  <a:srgbClr val="004B82"/>
                </a:solidFill>
              </a:rPr>
              <a:t>, </a:t>
            </a:r>
            <a:r>
              <a:rPr lang="en-US" sz="2400" dirty="0" err="1" smtClean="0">
                <a:solidFill>
                  <a:srgbClr val="004B82"/>
                </a:solidFill>
              </a:rPr>
              <a:t>Bungener</a:t>
            </a:r>
            <a:r>
              <a:rPr lang="en-US" sz="2400" dirty="0" smtClean="0">
                <a:solidFill>
                  <a:srgbClr val="004B82"/>
                </a:solidFill>
              </a:rPr>
              <a:t> et al</a:t>
            </a:r>
            <a:r>
              <a:rPr lang="el-GR" sz="2400" dirty="0" smtClean="0">
                <a:solidFill>
                  <a:srgbClr val="004B82"/>
                </a:solidFill>
              </a:rPr>
              <a:t> 1993</a:t>
            </a:r>
            <a:r>
              <a:rPr lang="el-GR" sz="2400" dirty="0" smtClean="0"/>
              <a:t>).</a:t>
            </a:r>
            <a:endParaRPr lang="el-GR" sz="2400" dirty="0" smtClean="0"/>
          </a:p>
          <a:p>
            <a:pPr marL="265176" indent="-265176" fontAlgn="auto">
              <a:spcAft>
                <a:spcPts val="0"/>
              </a:spcAft>
              <a:buFont typeface="Wingdings 2"/>
              <a:buChar char=""/>
              <a:defRPr/>
            </a:pPr>
            <a:endParaRPr lang="el-GR" sz="2400"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228347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solidFill>
                  <a:prstClr val="black"/>
                </a:solidFill>
              </a:rPr>
              <a:t>Δυσκολίες </a:t>
            </a:r>
            <a:r>
              <a:rPr lang="el-GR" sz="3200" b="0" dirty="0" smtClean="0">
                <a:solidFill>
                  <a:prstClr val="black"/>
                </a:solidFill>
              </a:rPr>
              <a:t>(2 </a:t>
            </a:r>
            <a:r>
              <a:rPr lang="el-GR" sz="3200" b="0" dirty="0">
                <a:solidFill>
                  <a:prstClr val="black"/>
                </a:solidFill>
              </a:rPr>
              <a:t>από 2)</a:t>
            </a:r>
            <a:endParaRPr lang="el-GR" dirty="0"/>
          </a:p>
        </p:txBody>
      </p:sp>
      <p:sp>
        <p:nvSpPr>
          <p:cNvPr id="4" name="3 - Θέση περιεχομένου"/>
          <p:cNvSpPr>
            <a:spLocks noGrp="1"/>
          </p:cNvSpPr>
          <p:nvPr>
            <p:ph idx="1"/>
          </p:nvPr>
        </p:nvSpPr>
        <p:spPr>
          <a:xfrm>
            <a:off x="457200" y="1412776"/>
            <a:ext cx="8363272" cy="5112568"/>
          </a:xfrm>
        </p:spPr>
        <p:txBody>
          <a:bodyPr>
            <a:noAutofit/>
          </a:bodyPr>
          <a:lstStyle/>
          <a:p>
            <a:pPr>
              <a:defRPr/>
            </a:pPr>
            <a:r>
              <a:rPr lang="el-GR" sz="2300" b="1" dirty="0" smtClean="0"/>
              <a:t>γ)</a:t>
            </a:r>
            <a:r>
              <a:rPr lang="el-GR" sz="2300" dirty="0" smtClean="0"/>
              <a:t> Τέλος σύμφωνα με την μελέτη του </a:t>
            </a:r>
            <a:r>
              <a:rPr lang="en-US" sz="2300" dirty="0" smtClean="0">
                <a:solidFill>
                  <a:srgbClr val="004B82"/>
                </a:solidFill>
              </a:rPr>
              <a:t>Mizrahi</a:t>
            </a:r>
            <a:r>
              <a:rPr lang="el-GR" sz="2300" dirty="0" smtClean="0">
                <a:solidFill>
                  <a:srgbClr val="004B82"/>
                </a:solidFill>
              </a:rPr>
              <a:t> (1986) </a:t>
            </a:r>
            <a:r>
              <a:rPr lang="el-GR" sz="2300" dirty="0" smtClean="0"/>
              <a:t>οι  "οικουμενικές αξίες" όπως το </a:t>
            </a:r>
            <a:r>
              <a:rPr lang="el-GR" sz="2300" b="1" dirty="0" smtClean="0"/>
              <a:t>καλό  του ασθενούς</a:t>
            </a:r>
            <a:r>
              <a:rPr lang="el-GR" sz="2300" dirty="0" smtClean="0"/>
              <a:t> φαίνεται ότι </a:t>
            </a:r>
            <a:r>
              <a:rPr lang="el-GR" sz="2300" b="1" dirty="0" smtClean="0"/>
              <a:t>δεν αποτελούν σήμερα</a:t>
            </a:r>
            <a:r>
              <a:rPr lang="el-GR" sz="2300" dirty="0" smtClean="0"/>
              <a:t> </a:t>
            </a:r>
            <a:r>
              <a:rPr lang="el-GR" sz="2300" b="1" dirty="0" smtClean="0"/>
              <a:t>τον μόνο παράγοντα που ρυθμίζει την στάση του ιατρού </a:t>
            </a:r>
            <a:r>
              <a:rPr lang="el-GR" sz="2300" dirty="0" smtClean="0"/>
              <a:t>έναντι του ασθενούς. Φαίνεται ότι επηρεάζονται πολύ από </a:t>
            </a:r>
            <a:r>
              <a:rPr lang="el-GR" sz="2300" b="1" dirty="0" smtClean="0"/>
              <a:t>"άλλες"</a:t>
            </a:r>
            <a:r>
              <a:rPr lang="el-GR" sz="2300" dirty="0" smtClean="0"/>
              <a:t> δύσκολες καταστάσεις , όπως έλλειψη κρεβατιών , </a:t>
            </a:r>
            <a:r>
              <a:rPr lang="el-GR" sz="2300" b="1" dirty="0" smtClean="0">
                <a:solidFill>
                  <a:srgbClr val="004B82"/>
                </a:solidFill>
              </a:rPr>
              <a:t>έλλειψη συνεργατών</a:t>
            </a:r>
            <a:r>
              <a:rPr lang="el-GR" sz="2300" dirty="0" smtClean="0"/>
              <a:t>, μορφωτικό επίπεδο ή οικονομικό του ασθενούς, εμφάνιση μειονοτήτων κλπ.</a:t>
            </a:r>
          </a:p>
          <a:p>
            <a:pPr>
              <a:defRPr/>
            </a:pPr>
            <a:r>
              <a:rPr lang="el-GR" sz="2300" b="1" dirty="0" smtClean="0"/>
              <a:t>δ)  </a:t>
            </a:r>
            <a:r>
              <a:rPr lang="el-GR" sz="2300" dirty="0" smtClean="0"/>
              <a:t>Πάνω σε όλες αυτές τις αμφισβητήσεις ήρθε το 1984 ο </a:t>
            </a:r>
            <a:r>
              <a:rPr lang="en-US" sz="2300" dirty="0" smtClean="0">
                <a:solidFill>
                  <a:srgbClr val="004B82"/>
                </a:solidFill>
              </a:rPr>
              <a:t>Freidson</a:t>
            </a:r>
            <a:r>
              <a:rPr lang="el-GR" sz="2300" dirty="0" smtClean="0"/>
              <a:t> και αναπτύσσει την άποψη ότι "</a:t>
            </a:r>
            <a:r>
              <a:rPr lang="el-GR" sz="2300" b="1" dirty="0" smtClean="0"/>
              <a:t>το ιατρικό επάγγελμα θεωρείται ως μία από τις πάμπολλες ομάδες συμφερόντων που δρουν μέσα στην κοινωνία. Η άποψη του ιατρού μπορεί να συγκρουστεί με τον αλτρουισμό που εκφράζεται μέσα από την επαγγελματική </a:t>
            </a:r>
            <a:r>
              <a:rPr lang="el-GR" sz="2300" b="1" dirty="0" smtClean="0"/>
              <a:t>ρητορικότητα«.</a:t>
            </a:r>
            <a:endParaRPr lang="el-GR" sz="2300" dirty="0" smtClean="0"/>
          </a:p>
          <a:p>
            <a:pPr marL="265176" indent="-265176" fontAlgn="auto">
              <a:spcAft>
                <a:spcPts val="0"/>
              </a:spcAft>
              <a:buFont typeface="Wingdings 2"/>
              <a:buChar char=""/>
              <a:defRPr/>
            </a:pPr>
            <a:endParaRPr lang="el-GR" sz="2300"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628352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Ηθικός πλειοδότης</a:t>
            </a:r>
            <a:endParaRPr lang="el-GR" dirty="0"/>
          </a:p>
        </p:txBody>
      </p:sp>
      <p:sp>
        <p:nvSpPr>
          <p:cNvPr id="4" name="3 - Θέση περιεχομένου"/>
          <p:cNvSpPr>
            <a:spLocks noGrp="1"/>
          </p:cNvSpPr>
          <p:nvPr>
            <p:ph idx="1"/>
          </p:nvPr>
        </p:nvSpPr>
        <p:spPr/>
        <p:txBody>
          <a:bodyPr>
            <a:normAutofit/>
          </a:bodyPr>
          <a:lstStyle/>
          <a:p>
            <a:pPr>
              <a:spcAft>
                <a:spcPts val="600"/>
              </a:spcAft>
              <a:defRPr/>
            </a:pPr>
            <a:r>
              <a:rPr lang="el-GR" sz="2400" dirty="0" smtClean="0"/>
              <a:t>Ένα άλλο στοιχείο που προκύπτει από τη διεθνή βιβλιογραφία και δημιουργεί πολλά ερωτηματικά, είναι η εμφάνιση του γιατρού ως </a:t>
            </a:r>
            <a:r>
              <a:rPr lang="el-GR" sz="2400" b="1" dirty="0" smtClean="0"/>
              <a:t>«ηθικού</a:t>
            </a:r>
            <a:r>
              <a:rPr lang="el-GR" sz="2400" dirty="0" smtClean="0"/>
              <a:t> </a:t>
            </a:r>
            <a:r>
              <a:rPr lang="el-GR" sz="2400" b="1" dirty="0" smtClean="0"/>
              <a:t>πλειοδότη».</a:t>
            </a:r>
            <a:r>
              <a:rPr lang="el-GR" sz="2400" dirty="0" smtClean="0"/>
              <a:t> Συμφωνεί κανείς εύκολα με τον </a:t>
            </a:r>
            <a:r>
              <a:rPr lang="en-US" sz="2400" dirty="0" smtClean="0">
                <a:solidFill>
                  <a:srgbClr val="004B82"/>
                </a:solidFill>
              </a:rPr>
              <a:t>Parsons</a:t>
            </a:r>
            <a:r>
              <a:rPr lang="el-GR" sz="2400" dirty="0" smtClean="0">
                <a:solidFill>
                  <a:srgbClr val="004B82"/>
                </a:solidFill>
              </a:rPr>
              <a:t> </a:t>
            </a:r>
            <a:r>
              <a:rPr lang="el-GR" sz="2400" dirty="0" smtClean="0"/>
              <a:t>σε μια πρώτη σκέψη, ότι ο ρόλος του γιατρού μέσα στην κοινωνία  είναι ευεργετικός. </a:t>
            </a:r>
          </a:p>
          <a:p>
            <a:pPr>
              <a:spcAft>
                <a:spcPts val="600"/>
              </a:spcAft>
              <a:defRPr/>
            </a:pPr>
            <a:r>
              <a:rPr lang="el-GR" sz="2400" dirty="0" smtClean="0"/>
              <a:t>Από τις μελέτες όμως των </a:t>
            </a:r>
            <a:r>
              <a:rPr lang="en-US" sz="2400" dirty="0" err="1" smtClean="0">
                <a:solidFill>
                  <a:srgbClr val="004B82"/>
                </a:solidFill>
              </a:rPr>
              <a:t>Scheff</a:t>
            </a:r>
            <a:r>
              <a:rPr lang="el-GR" sz="2400" dirty="0" smtClean="0">
                <a:solidFill>
                  <a:srgbClr val="004B82"/>
                </a:solidFill>
              </a:rPr>
              <a:t>(1975), </a:t>
            </a:r>
            <a:r>
              <a:rPr lang="en-US" sz="2400" dirty="0" err="1" smtClean="0">
                <a:solidFill>
                  <a:srgbClr val="004B82"/>
                </a:solidFill>
              </a:rPr>
              <a:t>Illich</a:t>
            </a:r>
            <a:r>
              <a:rPr lang="el-GR" sz="2400" dirty="0" smtClean="0">
                <a:solidFill>
                  <a:srgbClr val="004B82"/>
                </a:solidFill>
              </a:rPr>
              <a:t> (1975) </a:t>
            </a:r>
            <a:r>
              <a:rPr lang="el-GR" sz="2400" dirty="0" smtClean="0"/>
              <a:t>και </a:t>
            </a:r>
            <a:r>
              <a:rPr lang="en-US" sz="2400" dirty="0" smtClean="0">
                <a:solidFill>
                  <a:srgbClr val="004B82"/>
                </a:solidFill>
              </a:rPr>
              <a:t>Freidson</a:t>
            </a:r>
            <a:r>
              <a:rPr lang="el-GR" sz="2400" dirty="0" smtClean="0">
                <a:solidFill>
                  <a:srgbClr val="004B82"/>
                </a:solidFill>
              </a:rPr>
              <a:t> (1984)  </a:t>
            </a:r>
            <a:r>
              <a:rPr lang="el-GR" sz="2400" dirty="0" smtClean="0"/>
              <a:t>φαίνεται ότι ισχυροποιείται η θέση του γιατρού όχι μέσα από το ενεργητικό του έργο άλλα από τη δυνατότητα που του δίνει η άσκηση του επαγγέλματος του να υπεισέρχεται σε θέματα ηθικής, σεξουαλικότητας και γενικότερα της </a:t>
            </a:r>
            <a:r>
              <a:rPr lang="el-GR" sz="2400" b="1" dirty="0" smtClean="0"/>
              <a:t>ιδιωτικής ζωής του </a:t>
            </a:r>
            <a:r>
              <a:rPr lang="el-GR" sz="2400" b="1" dirty="0" smtClean="0"/>
              <a:t>ανθρώπου.</a:t>
            </a:r>
            <a:endParaRPr lang="el-GR" sz="2400"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03900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Κοινά στοιχεία με το επάγγελμα του </a:t>
            </a:r>
            <a:r>
              <a:rPr lang="el-GR" dirty="0" smtClean="0"/>
              <a:t>γιατρού </a:t>
            </a:r>
            <a:r>
              <a:rPr lang="el-GR" sz="3300" b="0" dirty="0" smtClean="0"/>
              <a:t>(1 από 3)</a:t>
            </a:r>
            <a:endParaRPr lang="el-GR" sz="3300" b="0" dirty="0"/>
          </a:p>
        </p:txBody>
      </p:sp>
      <p:sp>
        <p:nvSpPr>
          <p:cNvPr id="4" name="3 - Θέση περιεχομένου"/>
          <p:cNvSpPr>
            <a:spLocks noGrp="1"/>
          </p:cNvSpPr>
          <p:nvPr>
            <p:ph idx="1"/>
          </p:nvPr>
        </p:nvSpPr>
        <p:spPr/>
        <p:txBody>
          <a:bodyPr>
            <a:normAutofit/>
          </a:bodyPr>
          <a:lstStyle/>
          <a:p>
            <a:pPr>
              <a:defRPr/>
            </a:pPr>
            <a:r>
              <a:rPr lang="el-GR" sz="2800" dirty="0" smtClean="0"/>
              <a:t>Διερευνώντας τους χώρους εργασίας και  τα επαγγελματικά δικαιώματα των </a:t>
            </a:r>
            <a:r>
              <a:rPr lang="el-GR" sz="2800" b="1" dirty="0" smtClean="0"/>
              <a:t>φυσικοθεραπευτών</a:t>
            </a:r>
            <a:r>
              <a:rPr lang="el-GR" sz="2800" dirty="0" smtClean="0"/>
              <a:t> παρατηρούνται πολλά κοινά στοιχεία κατά την άσκηση του επαγγέλματος με αυτή των </a:t>
            </a:r>
            <a:r>
              <a:rPr lang="el-GR" sz="2800" dirty="0" err="1" smtClean="0"/>
              <a:t>γιατρών(ΠΣΦ</a:t>
            </a:r>
            <a:r>
              <a:rPr lang="el-GR" sz="2800" dirty="0" smtClean="0"/>
              <a:t>, ΠΕΕΦ).</a:t>
            </a:r>
          </a:p>
          <a:p>
            <a:pPr>
              <a:defRPr/>
            </a:pPr>
            <a:r>
              <a:rPr lang="el-GR" sz="2800" b="1" dirty="0" smtClean="0"/>
              <a:t>Α.</a:t>
            </a:r>
            <a:r>
              <a:rPr lang="el-GR" sz="2800" dirty="0" smtClean="0"/>
              <a:t>  Ασκούν </a:t>
            </a:r>
            <a:r>
              <a:rPr lang="el-GR" sz="2800" b="1" dirty="0" smtClean="0">
                <a:solidFill>
                  <a:srgbClr val="004B82"/>
                </a:solidFill>
              </a:rPr>
              <a:t>θεραπευτικό</a:t>
            </a:r>
            <a:r>
              <a:rPr lang="el-GR" sz="2800" dirty="0" smtClean="0"/>
              <a:t> έργο ολοκληρωμένο</a:t>
            </a:r>
          </a:p>
          <a:p>
            <a:pPr>
              <a:defRPr/>
            </a:pPr>
            <a:r>
              <a:rPr lang="el-GR" sz="2800" b="1" dirty="0" smtClean="0"/>
              <a:t>Β.</a:t>
            </a:r>
            <a:r>
              <a:rPr lang="el-GR" sz="2800" dirty="0" smtClean="0"/>
              <a:t>  Ασκούν το επάγγελμα σε </a:t>
            </a:r>
            <a:r>
              <a:rPr lang="el-GR" sz="2800" b="1" dirty="0" smtClean="0">
                <a:solidFill>
                  <a:srgbClr val="004B82"/>
                </a:solidFill>
              </a:rPr>
              <a:t>ιδιωτικό </a:t>
            </a:r>
            <a:r>
              <a:rPr lang="el-GR" sz="2800" dirty="0" smtClean="0"/>
              <a:t>επίπεδο (εργαστήρια φυσικοθεραπείας και κατ'οίκον νοσηλεία) και νοσοκομειακό επίπεδο.</a:t>
            </a:r>
            <a:endParaRPr lang="el-GR" sz="2800"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2399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auto">
              <a:spcAft>
                <a:spcPts val="0"/>
              </a:spcAft>
              <a:defRPr/>
            </a:pPr>
            <a:r>
              <a:rPr lang="el-GR" dirty="0"/>
              <a:t>Κοινά στοιχεία με το επάγγελμα του </a:t>
            </a:r>
            <a:r>
              <a:rPr lang="el-GR" dirty="0" smtClean="0"/>
              <a:t>γιατρού </a:t>
            </a:r>
            <a:r>
              <a:rPr lang="el-GR" sz="3300" b="0" dirty="0" smtClean="0">
                <a:solidFill>
                  <a:prstClr val="black"/>
                </a:solidFill>
              </a:rPr>
              <a:t>(2 </a:t>
            </a:r>
            <a:r>
              <a:rPr lang="el-GR" sz="3300" b="0" dirty="0">
                <a:solidFill>
                  <a:prstClr val="black"/>
                </a:solidFill>
              </a:rPr>
              <a:t>από 3)</a:t>
            </a:r>
            <a:endParaRPr lang="el-GR" dirty="0">
              <a:solidFill>
                <a:schemeClr val="accent1">
                  <a:tint val="88000"/>
                  <a:satMod val="150000"/>
                </a:schemeClr>
              </a:solidFill>
            </a:endParaRPr>
          </a:p>
        </p:txBody>
      </p:sp>
      <p:sp>
        <p:nvSpPr>
          <p:cNvPr id="4" name="3 - Θέση περιεχομένου"/>
          <p:cNvSpPr>
            <a:spLocks noGrp="1"/>
          </p:cNvSpPr>
          <p:nvPr>
            <p:ph idx="1"/>
          </p:nvPr>
        </p:nvSpPr>
        <p:spPr>
          <a:xfrm>
            <a:off x="457200" y="1412776"/>
            <a:ext cx="8229600" cy="5328592"/>
          </a:xfrm>
        </p:spPr>
        <p:txBody>
          <a:bodyPr>
            <a:noAutofit/>
          </a:bodyPr>
          <a:lstStyle/>
          <a:p>
            <a:pPr>
              <a:defRPr/>
            </a:pPr>
            <a:r>
              <a:rPr lang="el-GR" sz="2400" dirty="0" smtClean="0"/>
              <a:t> </a:t>
            </a:r>
            <a:r>
              <a:rPr lang="el-GR" sz="2400" b="1" dirty="0" smtClean="0"/>
              <a:t>Γ</a:t>
            </a:r>
            <a:r>
              <a:rPr lang="el-GR" sz="2400" dirty="0" smtClean="0"/>
              <a:t>. Συνήθως η ιατρική αντιμετώπιση βασίζεται στις εργαστηριακές εξετάσεις και την φαρμακευτική αγωγή που απαιτεί υψηλό ποσοστό </a:t>
            </a:r>
            <a:r>
              <a:rPr lang="el-GR" sz="2400" b="1" dirty="0" smtClean="0">
                <a:solidFill>
                  <a:srgbClr val="004B82"/>
                </a:solidFill>
              </a:rPr>
              <a:t>συμμόρφωσης</a:t>
            </a:r>
            <a:r>
              <a:rPr lang="el-GR" sz="2400" dirty="0" smtClean="0"/>
              <a:t>, πάνω στην οποία έχουν γίνει μελέτες όπως αναφέρεται σε προηγούμενη παράγραφο. </a:t>
            </a:r>
          </a:p>
          <a:p>
            <a:pPr>
              <a:defRPr/>
            </a:pPr>
            <a:r>
              <a:rPr lang="el-GR" sz="2400" dirty="0" smtClean="0"/>
              <a:t>Αντίστοιχα ένα σημαντικό μέρος της φυσικοθεραπευτικής παρέμβασης, όπως η «κινησιοθεραπεία» και η «εργονομία» απαιτεί, επίσης υψηλό ποσοστό </a:t>
            </a:r>
            <a:r>
              <a:rPr lang="el-GR" sz="2400" b="1" dirty="0" smtClean="0">
                <a:solidFill>
                  <a:srgbClr val="004B82"/>
                </a:solidFill>
              </a:rPr>
              <a:t>συμμόρφωσης</a:t>
            </a:r>
            <a:r>
              <a:rPr lang="el-GR" sz="2400" dirty="0" smtClean="0"/>
              <a:t> από τον ασθενή για εκτέλεση εκτός της καθαρά θεραπευτικής συνεδρίας. Εδώ παρατηρείται η </a:t>
            </a:r>
            <a:r>
              <a:rPr lang="el-GR" sz="2400" b="1" dirty="0" smtClean="0">
                <a:solidFill>
                  <a:srgbClr val="004B82"/>
                </a:solidFill>
              </a:rPr>
              <a:t>απουσία ερευνητικών μελετών </a:t>
            </a:r>
            <a:r>
              <a:rPr lang="el-GR" sz="2400" dirty="0" smtClean="0"/>
              <a:t>κατά πόσον πειθαρχούν στο φυσικοθεραπευτή, όπως πιθανόν και στον ιατρό.</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180409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Τίτλος"/>
          <p:cNvSpPr>
            <a:spLocks noGrp="1"/>
          </p:cNvSpPr>
          <p:nvPr>
            <p:ph type="title"/>
          </p:nvPr>
        </p:nvSpPr>
        <p:spPr/>
        <p:txBody>
          <a:bodyPr>
            <a:normAutofit fontScale="90000"/>
          </a:bodyPr>
          <a:lstStyle/>
          <a:p>
            <a:pPr fontAlgn="auto">
              <a:spcAft>
                <a:spcPts val="0"/>
              </a:spcAft>
              <a:defRPr/>
            </a:pPr>
            <a:r>
              <a:rPr lang="el-GR" dirty="0"/>
              <a:t>Κοινά στοιχεία με το επάγγελμα του </a:t>
            </a:r>
            <a:r>
              <a:rPr lang="el-GR" dirty="0" smtClean="0"/>
              <a:t>γιατρού </a:t>
            </a:r>
            <a:r>
              <a:rPr lang="el-GR" sz="3300" b="0" dirty="0" smtClean="0">
                <a:solidFill>
                  <a:prstClr val="black"/>
                </a:solidFill>
              </a:rPr>
              <a:t>(3 </a:t>
            </a:r>
            <a:r>
              <a:rPr lang="el-GR" sz="3300" b="0" dirty="0">
                <a:solidFill>
                  <a:prstClr val="black"/>
                </a:solidFill>
              </a:rPr>
              <a:t>από 3)</a:t>
            </a:r>
            <a:endParaRPr lang="el-GR" dirty="0">
              <a:solidFill>
                <a:schemeClr val="accent1">
                  <a:tint val="88000"/>
                  <a:satMod val="150000"/>
                </a:schemeClr>
              </a:solidFill>
            </a:endParaRPr>
          </a:p>
        </p:txBody>
      </p:sp>
      <p:sp>
        <p:nvSpPr>
          <p:cNvPr id="3" name="2 - Θέση περιεχομένου"/>
          <p:cNvSpPr>
            <a:spLocks noGrp="1"/>
          </p:cNvSpPr>
          <p:nvPr>
            <p:ph idx="1"/>
          </p:nvPr>
        </p:nvSpPr>
        <p:spPr>
          <a:xfrm>
            <a:off x="457200" y="1412776"/>
            <a:ext cx="5410944" cy="4824536"/>
          </a:xfrm>
        </p:spPr>
        <p:txBody>
          <a:bodyPr>
            <a:normAutofit/>
          </a:bodyPr>
          <a:lstStyle/>
          <a:p>
            <a:pPr>
              <a:defRPr/>
            </a:pPr>
            <a:r>
              <a:rPr lang="el-GR" sz="2800" dirty="0" smtClean="0"/>
              <a:t> </a:t>
            </a:r>
            <a:r>
              <a:rPr lang="el-GR" sz="2800" b="1" dirty="0" smtClean="0"/>
              <a:t>Δ</a:t>
            </a:r>
            <a:r>
              <a:rPr lang="el-GR" sz="2800" dirty="0" smtClean="0"/>
              <a:t>. Ο φυσικοθεραπευτής λόγω ειδικών παθήσεων, τις οποίες καλείται να αντιμετωπίσει πιθανόν να εμπίπτει στην περίπτωση του " ηθικού πλειοδότη έναντι των ασθενών του. Παραδείγματα που εμπλέκεται η σχέση θεραπευτή με την ιδιωτική ζωή ασθενούς.</a:t>
            </a:r>
          </a:p>
          <a:p>
            <a:pPr>
              <a:defRPr/>
            </a:pPr>
            <a:endParaRPr lang="el-GR" sz="2800" dirty="0"/>
          </a:p>
        </p:txBody>
      </p:sp>
      <p:pic>
        <p:nvPicPr>
          <p:cNvPr id="26628" name="18 - Θέση περιεχομένου" descr="S111-045[1].jpg"/>
          <p:cNvPicPr>
            <a:picLocks noGrp="1" noChangeAspect="1"/>
          </p:cNvPicPr>
          <p:nvPr>
            <p:ph sz="half" idx="4294967295"/>
          </p:nvPr>
        </p:nvPicPr>
        <p:blipFill>
          <a:blip r:embed="rId2" cstate="print"/>
          <a:srcRect/>
          <a:stretch>
            <a:fillRect/>
          </a:stretch>
        </p:blipFill>
        <p:spPr>
          <a:xfrm>
            <a:off x="5796136" y="1556792"/>
            <a:ext cx="2916237" cy="4389437"/>
          </a:xfrm>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907442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auto">
              <a:spcAft>
                <a:spcPts val="0"/>
              </a:spcAft>
              <a:defRPr/>
            </a:pPr>
            <a:r>
              <a:rPr lang="el-GR" sz="3200" dirty="0"/>
              <a:t>Παραδείγματα που εμπλέκεται η σχέση θεραπευτή με την ιδιωτική ζωή </a:t>
            </a:r>
            <a:r>
              <a:rPr lang="el-GR" sz="3200" dirty="0" smtClean="0"/>
              <a:t>ασθενούς</a:t>
            </a:r>
            <a:endParaRPr lang="el-GR" sz="3200" dirty="0"/>
          </a:p>
        </p:txBody>
      </p:sp>
      <p:sp>
        <p:nvSpPr>
          <p:cNvPr id="4" name="3 - Θέση περιεχομένου"/>
          <p:cNvSpPr>
            <a:spLocks noGrp="1"/>
          </p:cNvSpPr>
          <p:nvPr>
            <p:ph idx="1"/>
          </p:nvPr>
        </p:nvSpPr>
        <p:spPr/>
        <p:txBody>
          <a:bodyPr>
            <a:noAutofit/>
          </a:bodyPr>
          <a:lstStyle/>
          <a:p>
            <a:r>
              <a:rPr lang="el-GR" sz="2400" dirty="0" smtClean="0"/>
              <a:t>Σε περιπτώσεις αναπηριών όπως η παραπληγία πρέπει σε συνεργασία με τον θεράποντα ιατρό και τον ψυχολόγο να ενημερώσουν για την ερωτική πράξη.</a:t>
            </a:r>
          </a:p>
          <a:p>
            <a:r>
              <a:rPr lang="el-GR" sz="2400" dirty="0" smtClean="0"/>
              <a:t>Στις περιπτώσεις παιδιών με χρόνιες νόσους μπορεί να εμπλακεί η οικονομική πολιτική των ασφαλιστικών ταμείων και παροχή φυσικοθεραπείας, γεγονός που οδηγεί το οικογενειακό περιβάλλον να συζητά την οικονομική κατάστασή του με τον θεραπευτή.</a:t>
            </a:r>
          </a:p>
          <a:p>
            <a:r>
              <a:rPr lang="el-GR" sz="2400" dirty="0" smtClean="0"/>
              <a:t>Ασθενείς με δύσκολη ψυχολογία όπως οι γυναίκες στην εμμηνόπαυση εμφανίζουν "αδιάγνωστα" επώδυνα σύνδρομα, τα οποία πρέπει ο θεραπευτής να τα συζητήσει μαζί τους πριν ξεκινήσει η θεραπεία.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32463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Συνεργασία </a:t>
            </a:r>
            <a:r>
              <a:rPr lang="el-GR" dirty="0" smtClean="0"/>
              <a:t>ειδικοτήτων </a:t>
            </a:r>
            <a:r>
              <a:rPr lang="el-GR" sz="3200" b="0" dirty="0" smtClean="0"/>
              <a:t>(1 από 2)</a:t>
            </a:r>
            <a:endParaRPr lang="el-GR" sz="3200" b="0" dirty="0"/>
          </a:p>
        </p:txBody>
      </p:sp>
      <p:sp>
        <p:nvSpPr>
          <p:cNvPr id="4" name="3 - Θέση περιεχομένου"/>
          <p:cNvSpPr>
            <a:spLocks noGrp="1"/>
          </p:cNvSpPr>
          <p:nvPr>
            <p:ph idx="1"/>
          </p:nvPr>
        </p:nvSpPr>
        <p:spPr>
          <a:xfrm>
            <a:off x="457200" y="1412776"/>
            <a:ext cx="4042792" cy="4824536"/>
          </a:xfrm>
        </p:spPr>
        <p:txBody>
          <a:bodyPr>
            <a:normAutofit/>
          </a:bodyPr>
          <a:lstStyle/>
          <a:p>
            <a:pPr>
              <a:defRPr/>
            </a:pPr>
            <a:r>
              <a:rPr lang="el-GR" sz="2400" dirty="0" smtClean="0"/>
              <a:t>Ειδικότερα για τον χώρο του νοσοκομείου οι κοινωνιολογικές  μελέτες συχνά πλέον αναφέρουν την ανάγκη συνύπαρξης και συνεργασίας των διαφόρων επιστημονικών ειδικοτήτων και όχι μόνο των ιατρών. </a:t>
            </a:r>
            <a:endParaRPr lang="el-GR" sz="2400" dirty="0"/>
          </a:p>
        </p:txBody>
      </p:sp>
      <p:pic>
        <p:nvPicPr>
          <p:cNvPr id="1024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716016" y="1484784"/>
            <a:ext cx="4051729" cy="30387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09732" y="4523581"/>
            <a:ext cx="266429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Collaboration</a:t>
            </a:r>
            <a:r>
              <a:rPr lang="el-GR"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5"/>
              </a:rPr>
              <a:t>geralt</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6"/>
              </a:rPr>
              <a:t>CC0 Public Domain</a:t>
            </a:r>
            <a:r>
              <a:rPr lang="en-US" sz="1200" i="1" dirty="0">
                <a:solidFill>
                  <a:schemeClr val="tx1">
                    <a:lumMod val="75000"/>
                    <a:lumOff val="25000"/>
                  </a:schemeClr>
                </a:solidFill>
                <a:latin typeface="+mn-lt"/>
                <a:hlinkClick r:id="rId6"/>
              </a:rPr>
              <a:t> </a:t>
            </a:r>
            <a:endParaRPr lang="el-GR" sz="1200" dirty="0">
              <a:solidFill>
                <a:schemeClr val="tx1">
                  <a:lumMod val="75000"/>
                  <a:lumOff val="25000"/>
                </a:schemeClr>
              </a:solidFill>
              <a:latin typeface="+mn-lt"/>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47953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Συνεργασία </a:t>
            </a:r>
            <a:r>
              <a:rPr lang="el-GR" dirty="0" smtClean="0"/>
              <a:t>ειδικοτήτων </a:t>
            </a:r>
            <a:r>
              <a:rPr lang="el-GR" sz="3200" b="0" dirty="0" smtClean="0">
                <a:solidFill>
                  <a:prstClr val="black"/>
                </a:solidFill>
              </a:rPr>
              <a:t>(2 </a:t>
            </a:r>
            <a:r>
              <a:rPr lang="el-GR" sz="3200" b="0" dirty="0">
                <a:solidFill>
                  <a:prstClr val="black"/>
                </a:solidFill>
              </a:rPr>
              <a:t>από 2)</a:t>
            </a:r>
            <a:endParaRPr lang="el-GR" dirty="0"/>
          </a:p>
        </p:txBody>
      </p:sp>
      <p:sp>
        <p:nvSpPr>
          <p:cNvPr id="4" name="3 - Θέση περιεχομένου"/>
          <p:cNvSpPr>
            <a:spLocks noGrp="1"/>
          </p:cNvSpPr>
          <p:nvPr>
            <p:ph idx="1"/>
          </p:nvPr>
        </p:nvSpPr>
        <p:spPr>
          <a:xfrm>
            <a:off x="457200" y="1412776"/>
            <a:ext cx="8219256" cy="5112568"/>
          </a:xfrm>
        </p:spPr>
        <p:txBody>
          <a:bodyPr>
            <a:normAutofit/>
          </a:bodyPr>
          <a:lstStyle/>
          <a:p>
            <a:pPr>
              <a:defRPr/>
            </a:pPr>
            <a:r>
              <a:rPr lang="el-GR" sz="2400" dirty="0"/>
              <a:t>Ο </a:t>
            </a:r>
            <a:r>
              <a:rPr lang="el-GR" sz="2400" dirty="0" err="1">
                <a:solidFill>
                  <a:srgbClr val="004B82"/>
                </a:solidFill>
              </a:rPr>
              <a:t>Strauss</a:t>
            </a:r>
            <a:r>
              <a:rPr lang="el-GR" sz="2400" dirty="0">
                <a:solidFill>
                  <a:srgbClr val="004B82"/>
                </a:solidFill>
              </a:rPr>
              <a:t> (1985) </a:t>
            </a:r>
            <a:r>
              <a:rPr lang="el-GR" sz="2400" dirty="0"/>
              <a:t>αναπτύσσοντας την θεωρία πάνω στην οργάνωση της νοσοκομειακής περίθαλψης υιοθετεί τον όρο «εργασία πάνω στη διαδρομή της ασθενείας», εννοώντας εκτός από την «εξέλιξη της ασθένειας  σε σωματικό επίπεδο και την όλη οργάνωση της εργασίας που ακολουθεί την πορεία της καθώς και την επίδραση από όλους  όσους εμπλέκονται. Αυτοί μπορεί να είναι πολλοί και διαφορετικοί όπως ιατροί διαφόρων ειδικοτήτων, νοσηλευτές, φυσικοθεραπευτές, διαιτολόγοι, ειδικοί τεχνικοί κλπ».</a:t>
            </a:r>
          </a:p>
          <a:p>
            <a:pPr>
              <a:defRPr/>
            </a:pPr>
            <a:endParaRPr lang="el-GR" sz="24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306205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fontAlgn="auto">
              <a:spcAft>
                <a:spcPts val="0"/>
              </a:spcAft>
              <a:defRPr/>
            </a:pPr>
            <a:r>
              <a:rPr lang="el-GR" sz="3200" dirty="0" smtClean="0"/>
              <a:t>Πρωτόκολλα Συνεργασίας Επιστημόνων υγείας</a:t>
            </a:r>
            <a:endParaRPr lang="el-GR" sz="3200" dirty="0"/>
          </a:p>
        </p:txBody>
      </p:sp>
      <p:sp>
        <p:nvSpPr>
          <p:cNvPr id="4" name="3 - Θέση περιεχομένου"/>
          <p:cNvSpPr>
            <a:spLocks noGrp="1"/>
          </p:cNvSpPr>
          <p:nvPr>
            <p:ph idx="1"/>
          </p:nvPr>
        </p:nvSpPr>
        <p:spPr>
          <a:xfrm>
            <a:off x="457200" y="1772816"/>
            <a:ext cx="8229600" cy="4464496"/>
          </a:xfrm>
        </p:spPr>
        <p:txBody>
          <a:bodyPr>
            <a:normAutofit/>
          </a:bodyPr>
          <a:lstStyle/>
          <a:p>
            <a:pPr>
              <a:spcBef>
                <a:spcPts val="1200"/>
              </a:spcBef>
              <a:spcAft>
                <a:spcPts val="1200"/>
              </a:spcAft>
              <a:buFont typeface="Wingdings" pitchFamily="2" charset="2"/>
              <a:buChar char="ü"/>
            </a:pPr>
            <a:r>
              <a:rPr lang="el-GR" sz="2800" dirty="0" smtClean="0"/>
              <a:t>Θεραπευτική ομάδα</a:t>
            </a:r>
            <a:r>
              <a:rPr lang="en-US" sz="2800" dirty="0" smtClean="0"/>
              <a:t> </a:t>
            </a:r>
            <a:r>
              <a:rPr lang="el-GR" sz="2800" dirty="0" smtClean="0"/>
              <a:t>- </a:t>
            </a:r>
            <a:r>
              <a:rPr lang="el-GR" sz="2800" b="1" dirty="0" smtClean="0">
                <a:solidFill>
                  <a:srgbClr val="004B82"/>
                </a:solidFill>
              </a:rPr>
              <a:t>Διεπιστημονικότητα</a:t>
            </a:r>
          </a:p>
          <a:p>
            <a:pPr>
              <a:spcBef>
                <a:spcPts val="1200"/>
              </a:spcBef>
              <a:spcAft>
                <a:spcPts val="1200"/>
              </a:spcAft>
              <a:buFont typeface="Wingdings" pitchFamily="2" charset="2"/>
              <a:buChar char="ü"/>
            </a:pPr>
            <a:r>
              <a:rPr lang="el-GR" sz="2800" dirty="0" smtClean="0"/>
              <a:t>Θεραπευτικοί στόχοι - </a:t>
            </a:r>
            <a:r>
              <a:rPr lang="el-GR" sz="2800" b="1" dirty="0" smtClean="0">
                <a:solidFill>
                  <a:srgbClr val="004B82"/>
                </a:solidFill>
              </a:rPr>
              <a:t>Αποτελεσματικότητα</a:t>
            </a:r>
          </a:p>
          <a:p>
            <a:pPr>
              <a:spcBef>
                <a:spcPts val="1200"/>
              </a:spcBef>
              <a:spcAft>
                <a:spcPts val="1200"/>
              </a:spcAft>
              <a:buFont typeface="Wingdings" pitchFamily="2" charset="2"/>
              <a:buChar char="ü"/>
            </a:pPr>
            <a:r>
              <a:rPr lang="el-GR" sz="2800" dirty="0" smtClean="0"/>
              <a:t>Διάρθρωση συστήματος </a:t>
            </a:r>
            <a:r>
              <a:rPr lang="en-US" sz="2800" dirty="0" smtClean="0"/>
              <a:t>-</a:t>
            </a:r>
            <a:r>
              <a:rPr lang="el-GR" sz="2800" dirty="0" smtClean="0"/>
              <a:t> </a:t>
            </a:r>
            <a:r>
              <a:rPr lang="el-GR" sz="2800" b="1" dirty="0" smtClean="0">
                <a:solidFill>
                  <a:srgbClr val="004B82"/>
                </a:solidFill>
              </a:rPr>
              <a:t>Αποδοτικότητα</a:t>
            </a:r>
            <a:r>
              <a:rPr lang="en-US" sz="2800" b="1" dirty="0" smtClean="0">
                <a:solidFill>
                  <a:srgbClr val="004B82"/>
                </a:solidFill>
              </a:rPr>
              <a:t>;</a:t>
            </a:r>
            <a:endParaRPr lang="el-GR" sz="2800" dirty="0" smtClean="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34390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dirty="0" smtClean="0"/>
              <a:t>Σχέσεις</a:t>
            </a:r>
            <a:endParaRPr lang="el-GR" dirty="0"/>
          </a:p>
        </p:txBody>
      </p:sp>
      <p:sp>
        <p:nvSpPr>
          <p:cNvPr id="4" name="3 - Θέση περιεχομένου"/>
          <p:cNvSpPr>
            <a:spLocks noGrp="1"/>
          </p:cNvSpPr>
          <p:nvPr>
            <p:ph idx="1"/>
          </p:nvPr>
        </p:nvSpPr>
        <p:spPr>
          <a:xfrm>
            <a:off x="457200" y="1412776"/>
            <a:ext cx="4042792" cy="4824536"/>
          </a:xfrm>
        </p:spPr>
        <p:txBody>
          <a:bodyPr>
            <a:normAutofit/>
          </a:bodyPr>
          <a:lstStyle/>
          <a:p>
            <a:pPr>
              <a:defRPr/>
            </a:pPr>
            <a:r>
              <a:rPr lang="el-GR" sz="2800" dirty="0" smtClean="0"/>
              <a:t>Η καθημερινή πρακτική, ιδιαίτερα μέσα στον χώρο των μεγάλων μονάδων νοσηλείας αναδεικνύει σωρεία «διλημμάτων»</a:t>
            </a:r>
            <a:endParaRPr lang="el-GR" sz="2800" dirty="0"/>
          </a:p>
        </p:txBody>
      </p:sp>
      <p:sp>
        <p:nvSpPr>
          <p:cNvPr id="5" name="4 - Θέση περιεχομένου"/>
          <p:cNvSpPr>
            <a:spLocks noGrp="1"/>
          </p:cNvSpPr>
          <p:nvPr>
            <p:ph sz="half" idx="4294967295"/>
          </p:nvPr>
        </p:nvSpPr>
        <p:spPr>
          <a:xfrm>
            <a:off x="4860032" y="1484784"/>
            <a:ext cx="3744416" cy="4103910"/>
          </a:xfrm>
        </p:spPr>
        <p:txBody>
          <a:bodyPr>
            <a:normAutofit fontScale="85000" lnSpcReduction="10000"/>
          </a:bodyPr>
          <a:lstStyle/>
          <a:p>
            <a:pPr>
              <a:defRPr/>
            </a:pPr>
            <a:r>
              <a:rPr lang="el-GR" dirty="0" smtClean="0"/>
              <a:t>Α Σχέση υγειονομικού και ασθενούς</a:t>
            </a:r>
            <a:endParaRPr lang="el-GR" b="1" dirty="0" smtClean="0"/>
          </a:p>
          <a:p>
            <a:pPr>
              <a:defRPr/>
            </a:pPr>
            <a:r>
              <a:rPr lang="el-GR" dirty="0" smtClean="0"/>
              <a:t>Β. Σχέση υγειονομικού και οικείο περιβάλλον του ασθενή</a:t>
            </a:r>
            <a:endParaRPr lang="el-GR" b="1" dirty="0" smtClean="0"/>
          </a:p>
          <a:p>
            <a:pPr>
              <a:defRPr/>
            </a:pPr>
            <a:r>
              <a:rPr lang="el-GR" b="1" dirty="0" smtClean="0">
                <a:solidFill>
                  <a:srgbClr val="004B82"/>
                </a:solidFill>
              </a:rPr>
              <a:t>Γ. Σχέση υγειονομικού και συνάδελφοι – συνεργάτες.</a:t>
            </a:r>
          </a:p>
          <a:p>
            <a:pPr marL="265176" indent="-265176" fontAlgn="auto">
              <a:spcAft>
                <a:spcPts val="0"/>
              </a:spcAft>
              <a:buFont typeface="Wingdings 2"/>
              <a:buChar char=""/>
              <a:defRPr/>
            </a:pPr>
            <a:endParaRPr lang="el-GR" b="1" dirty="0">
              <a:solidFill>
                <a:schemeClr val="accent1"/>
              </a:solidFill>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9608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Autofit/>
          </a:bodyPr>
          <a:lstStyle/>
          <a:p>
            <a:r>
              <a:rPr lang="el-GR" sz="3600" dirty="0" smtClean="0"/>
              <a:t>Διεπιστημονικές - </a:t>
            </a:r>
            <a:r>
              <a:rPr lang="el-GR" sz="3600" dirty="0" err="1" smtClean="0"/>
              <a:t>διεπαγγελματικές</a:t>
            </a:r>
            <a:r>
              <a:rPr lang="el-GR" sz="3600" dirty="0" smtClean="0"/>
              <a:t> </a:t>
            </a:r>
            <a:r>
              <a:rPr lang="el-GR" sz="3600" dirty="0"/>
              <a:t>σχέσεις</a:t>
            </a:r>
          </a:p>
        </p:txBody>
      </p:sp>
      <p:sp>
        <p:nvSpPr>
          <p:cNvPr id="4" name="3 - Θέση περιεχομένου"/>
          <p:cNvSpPr>
            <a:spLocks noGrp="1"/>
          </p:cNvSpPr>
          <p:nvPr>
            <p:ph idx="1"/>
          </p:nvPr>
        </p:nvSpPr>
        <p:spPr/>
        <p:txBody>
          <a:bodyPr>
            <a:normAutofit/>
          </a:bodyPr>
          <a:lstStyle/>
          <a:p>
            <a:r>
              <a:rPr lang="el-GR" sz="2800" dirty="0" smtClean="0"/>
              <a:t>Οι σχέσεις αυτές πολλές φορές έρχονται σε αδιέξοδα διότι βρίσκονται μπροστά σε διλήμματα που έχουν περισσότερο νομική ή συντεχνιακή βάση και λιγότερο βιοηθική και δεοντολογική όπως θα έπρεπε να συμβαίνει σε σχέση με τους ασθενείς.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66934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dirty="0" smtClean="0"/>
              <a:t>Περίπτωση για άσκηση</a:t>
            </a:r>
            <a:endParaRPr lang="el-GR" dirty="0"/>
          </a:p>
        </p:txBody>
      </p:sp>
      <p:sp>
        <p:nvSpPr>
          <p:cNvPr id="4" name="3 - Θέση περιεχομένου"/>
          <p:cNvSpPr>
            <a:spLocks noGrp="1"/>
          </p:cNvSpPr>
          <p:nvPr>
            <p:ph idx="1"/>
          </p:nvPr>
        </p:nvSpPr>
        <p:spPr>
          <a:xfrm>
            <a:off x="457200" y="1412776"/>
            <a:ext cx="8229600" cy="5328592"/>
          </a:xfrm>
        </p:spPr>
        <p:txBody>
          <a:bodyPr>
            <a:normAutofit fontScale="25000" lnSpcReduction="20000"/>
          </a:bodyPr>
          <a:lstStyle/>
          <a:p>
            <a:pPr marL="0" indent="0">
              <a:lnSpc>
                <a:spcPct val="120000"/>
              </a:lnSpc>
              <a:buNone/>
              <a:defRPr/>
            </a:pPr>
            <a:r>
              <a:rPr lang="el-GR" sz="9200" b="1" dirty="0" smtClean="0">
                <a:solidFill>
                  <a:srgbClr val="004B82"/>
                </a:solidFill>
              </a:rPr>
              <a:t>Σε μία ΘΕΡΑΠΕΥΤΙΚΗ ομάδα, για παράδειγμα τίθεται το ερώτημα εάν ο ασθενής είναι έτοιμος να κινητοποιηθεί ή όχι.</a:t>
            </a:r>
          </a:p>
          <a:p>
            <a:pPr>
              <a:lnSpc>
                <a:spcPct val="120000"/>
              </a:lnSpc>
              <a:defRPr/>
            </a:pPr>
            <a:r>
              <a:rPr lang="el-GR" sz="9200" dirty="0" smtClean="0"/>
              <a:t>Ο θεράπων ιατρός κρίνει και αποφασίζει ότι από απόψεως χειρουργικής ο ασθενής μπορεί να δεχθεί 50% φόρτισης του βάρους του σώματός του και το καταγράφει στην εντολή για φυσικοθεραπεία. </a:t>
            </a:r>
          </a:p>
          <a:p>
            <a:pPr>
              <a:lnSpc>
                <a:spcPct val="120000"/>
              </a:lnSpc>
              <a:defRPr/>
            </a:pPr>
            <a:r>
              <a:rPr lang="el-GR" sz="9200" dirty="0" smtClean="0"/>
              <a:t>Ο Φυσικοθεραπευτής από τη φυσικοθεραπευτική αξιολόγηση που είναι υποχρεωμένος να διεξάγει πριν κινητοποιήσει τον ασθενή συμπεραίνει ότι μυϊκά δεν είναι έτοιμος να δεχθεί 50</a:t>
            </a:r>
            <a:r>
              <a:rPr lang="el-GR" sz="9200" dirty="0" smtClean="0"/>
              <a:t>%.</a:t>
            </a:r>
            <a:endParaRPr lang="el-GR" sz="9200" dirty="0" smtClean="0"/>
          </a:p>
          <a:p>
            <a:pPr>
              <a:lnSpc>
                <a:spcPct val="120000"/>
              </a:lnSpc>
              <a:defRPr/>
            </a:pPr>
            <a:r>
              <a:rPr lang="el-GR" sz="9200" dirty="0" smtClean="0"/>
              <a:t>Ο εργοθεραπευτής περιμένει να ετοιμαστεί ο ασθενής σε ικανοποιητικό </a:t>
            </a:r>
            <a:r>
              <a:rPr lang="el-GR" sz="9200" dirty="0" err="1" smtClean="0"/>
              <a:t>μυοσκελετικό</a:t>
            </a:r>
            <a:r>
              <a:rPr lang="el-GR" sz="9200" dirty="0" smtClean="0"/>
              <a:t> επίπεδο προκειμένου να δεχθεί την δική του παρέμβαση που θα τον βοηθήσει να κινηθεί μέσα στο χώρο του σπιτιού του καλύτερα.</a:t>
            </a:r>
          </a:p>
          <a:p>
            <a:pPr marL="265176" indent="-265176" algn="r" fontAlgn="auto">
              <a:spcAft>
                <a:spcPts val="0"/>
              </a:spcAft>
              <a:buFont typeface="Wingdings 2"/>
              <a:buNone/>
              <a:defRPr/>
            </a:pPr>
            <a:r>
              <a:rPr lang="el-GR" sz="6400" dirty="0" smtClean="0"/>
              <a:t>                                                              (Πέττα ΕΑΠ 2000)</a:t>
            </a:r>
          </a:p>
          <a:p>
            <a:pPr marL="265176" indent="-265176" fontAlgn="auto">
              <a:spcAft>
                <a:spcPts val="0"/>
              </a:spcAft>
              <a:buFont typeface="Wingdings 2"/>
              <a:buChar char=""/>
              <a:defRPr/>
            </a:pPr>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286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a:t> Ποιος  τελικά αποφασίζει για το πρόγραμμα του ασθενούς;</a:t>
            </a:r>
          </a:p>
        </p:txBody>
      </p:sp>
      <p:sp>
        <p:nvSpPr>
          <p:cNvPr id="4" name="3 - Θέση περιεχομένου"/>
          <p:cNvSpPr>
            <a:spLocks noGrp="1"/>
          </p:cNvSpPr>
          <p:nvPr>
            <p:ph idx="1"/>
          </p:nvPr>
        </p:nvSpPr>
        <p:spPr/>
        <p:txBody>
          <a:bodyPr>
            <a:noAutofit/>
          </a:bodyPr>
          <a:lstStyle/>
          <a:p>
            <a:pPr>
              <a:spcAft>
                <a:spcPts val="600"/>
              </a:spcAft>
              <a:defRPr/>
            </a:pPr>
            <a:r>
              <a:rPr lang="el-GR" sz="2400" dirty="0" smtClean="0"/>
              <a:t>Σε μία «ομάδα» με νοοτροπία όπως τουλάχιστον λειτουργούσε μέχρι τα τελευταία έτη και στην Ελλάδα η λήψη της απόφασης ήταν ζήτημα ενός ατόμου-ΙΑΤΡΟΥ, χωρίς να ληφθούν υπόψη η γνώση και η κλινική εμπειρία των άλλων ειδικών επιστημόνων.</a:t>
            </a:r>
          </a:p>
          <a:p>
            <a:pPr>
              <a:spcAft>
                <a:spcPts val="600"/>
              </a:spcAft>
              <a:defRPr/>
            </a:pPr>
            <a:r>
              <a:rPr lang="el-GR" sz="2400" dirty="0" smtClean="0"/>
              <a:t>Αυτό εγείρει μέγα ζήτημα ΠΡΟΒΛΗΜΑΤΙΣΜΟΥ μέσα στον </a:t>
            </a:r>
            <a:r>
              <a:rPr lang="el-GR" sz="2400" dirty="0" err="1" smtClean="0"/>
              <a:t>υγιειονομικό</a:t>
            </a:r>
            <a:r>
              <a:rPr lang="el-GR" sz="2400" dirty="0" smtClean="0"/>
              <a:t> χώρο. Τελικά ποιο είναι το καλλίτερο για τον ασθενή;</a:t>
            </a:r>
          </a:p>
          <a:p>
            <a:pPr>
              <a:spcAft>
                <a:spcPts val="600"/>
              </a:spcAft>
              <a:defRPr/>
            </a:pPr>
            <a:r>
              <a:rPr lang="el-GR" sz="2400" dirty="0" smtClean="0"/>
              <a:t> Σήμερα στις αναπτυγμένες χώρες έχει </a:t>
            </a:r>
            <a:r>
              <a:rPr lang="el-GR" sz="2400" dirty="0" err="1" smtClean="0"/>
              <a:t>σ’ένα</a:t>
            </a:r>
            <a:r>
              <a:rPr lang="el-GR" sz="2400" dirty="0" smtClean="0"/>
              <a:t> ποσοστό απαντηθεί με την οργάνωση και την επί της ουσίας λειτουργία των </a:t>
            </a:r>
            <a:r>
              <a:rPr lang="el-GR" sz="2400" b="1" dirty="0" smtClean="0">
                <a:solidFill>
                  <a:srgbClr val="004B82"/>
                </a:solidFill>
              </a:rPr>
              <a:t>«ΟΜΑΔΩΝ».</a:t>
            </a:r>
            <a:endParaRPr lang="el-GR" sz="2400" b="1" dirty="0">
              <a:solidFill>
                <a:srgbClr val="004B82"/>
              </a:solidFill>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8733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dirty="0" smtClean="0"/>
              <a:t>Συνεργασία </a:t>
            </a:r>
            <a:r>
              <a:rPr lang="el-GR" sz="3200" b="0" dirty="0">
                <a:solidFill>
                  <a:prstClr val="black"/>
                </a:solidFill>
              </a:rPr>
              <a:t>(1 από 2)</a:t>
            </a:r>
            <a:endParaRPr lang="el-GR" dirty="0"/>
          </a:p>
        </p:txBody>
      </p:sp>
      <p:sp>
        <p:nvSpPr>
          <p:cNvPr id="4" name="3 - Θέση περιεχομένου"/>
          <p:cNvSpPr>
            <a:spLocks noGrp="1"/>
          </p:cNvSpPr>
          <p:nvPr>
            <p:ph idx="1"/>
          </p:nvPr>
        </p:nvSpPr>
        <p:spPr/>
        <p:txBody>
          <a:bodyPr>
            <a:normAutofit/>
          </a:bodyPr>
          <a:lstStyle/>
          <a:p>
            <a:pPr>
              <a:spcAft>
                <a:spcPts val="600"/>
              </a:spcAft>
              <a:defRPr/>
            </a:pPr>
            <a:r>
              <a:rPr lang="el-GR" sz="2400" dirty="0" smtClean="0"/>
              <a:t>Στο παράδειγμα που αναφέρθηκε σε χώρες με υψηλό επιστημονικό επίπεδο χώρων υγείας, </a:t>
            </a:r>
            <a:r>
              <a:rPr lang="fr-CH" sz="2400" dirty="0" smtClean="0"/>
              <a:t>USA</a:t>
            </a:r>
            <a:r>
              <a:rPr lang="el-GR" sz="2400" dirty="0" smtClean="0"/>
              <a:t>, </a:t>
            </a:r>
            <a:r>
              <a:rPr lang="el-GR" sz="2400" dirty="0" err="1" smtClean="0"/>
              <a:t>Μεγ</a:t>
            </a:r>
            <a:r>
              <a:rPr lang="el-GR" sz="2400" dirty="0" smtClean="0"/>
              <a:t>. Βρετανία, Σκανδιναβία, η διαδικασία λήψης απόφασης ακολουθεί τον επιστημονικό διάλογο και την διεπιστημονική συνεργασία.  </a:t>
            </a:r>
          </a:p>
          <a:p>
            <a:pPr>
              <a:spcAft>
                <a:spcPts val="600"/>
              </a:spcAft>
              <a:defRPr/>
            </a:pPr>
            <a:r>
              <a:rPr lang="el-GR" sz="2400" dirty="0" smtClean="0"/>
              <a:t>Η ομάδα συζητά ισότιμα και το κάθε μέλος ξεχωριστά (Φυσικοθεραπευτής, </a:t>
            </a:r>
            <a:r>
              <a:rPr lang="el-GR" sz="2400" dirty="0" err="1" smtClean="0"/>
              <a:t>εργοθεραπευτής</a:t>
            </a:r>
            <a:r>
              <a:rPr lang="el-GR" sz="2400" dirty="0" smtClean="0"/>
              <a:t>, νοσηλευτής, ψυχολόγος κλπ.) καταθέτει </a:t>
            </a:r>
            <a:r>
              <a:rPr lang="el-GR" sz="2400" b="1" dirty="0" smtClean="0">
                <a:solidFill>
                  <a:srgbClr val="004B82"/>
                </a:solidFill>
              </a:rPr>
              <a:t>γραπτή αξιολόγηση </a:t>
            </a:r>
            <a:r>
              <a:rPr lang="el-GR" sz="2400" dirty="0" smtClean="0"/>
              <a:t>της κατάστασης του ασθενούς και </a:t>
            </a:r>
            <a:r>
              <a:rPr lang="el-GR" sz="2400" b="1" dirty="0" smtClean="0">
                <a:solidFill>
                  <a:srgbClr val="004B82"/>
                </a:solidFill>
              </a:rPr>
              <a:t>θεραπευτική πρόταση </a:t>
            </a:r>
            <a:r>
              <a:rPr lang="el-GR" sz="2400" dirty="0" smtClean="0"/>
              <a:t>η οποία συζητείται σε συνδυασμό με τις άλλες προτάσεις ώστε να διαμορφωθεί πλήρως επιστημονικός λόγος απαλλαγμένος από λάθη </a:t>
            </a:r>
            <a:r>
              <a:rPr lang="el-GR" sz="2400" b="1" dirty="0" smtClean="0">
                <a:solidFill>
                  <a:srgbClr val="004B82"/>
                </a:solidFill>
              </a:rPr>
              <a:t>«νοοτροπίας». </a:t>
            </a:r>
            <a:endParaRPr lang="el-GR" sz="2400" b="1" dirty="0">
              <a:solidFill>
                <a:srgbClr val="004B82"/>
              </a:solidFill>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269226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Συνεργασία </a:t>
            </a:r>
            <a:r>
              <a:rPr lang="el-GR" sz="3200" b="0" dirty="0" smtClean="0">
                <a:solidFill>
                  <a:prstClr val="black"/>
                </a:solidFill>
              </a:rPr>
              <a:t>(2 </a:t>
            </a:r>
            <a:r>
              <a:rPr lang="el-GR" sz="3200" b="0" dirty="0">
                <a:solidFill>
                  <a:prstClr val="black"/>
                </a:solidFill>
              </a:rPr>
              <a:t>από 2)</a:t>
            </a:r>
            <a:endParaRPr lang="el-GR" dirty="0"/>
          </a:p>
        </p:txBody>
      </p:sp>
      <p:sp>
        <p:nvSpPr>
          <p:cNvPr id="3" name="2 - Θέση περιεχομένου"/>
          <p:cNvSpPr>
            <a:spLocks noGrp="1"/>
          </p:cNvSpPr>
          <p:nvPr>
            <p:ph idx="1"/>
          </p:nvPr>
        </p:nvSpPr>
        <p:spPr/>
        <p:txBody>
          <a:bodyPr>
            <a:normAutofit/>
          </a:bodyPr>
          <a:lstStyle/>
          <a:p>
            <a:pPr>
              <a:defRPr/>
            </a:pPr>
            <a:r>
              <a:rPr lang="el-GR" sz="2800" dirty="0" smtClean="0"/>
              <a:t>Πρέπει να γίνει κατανοητό ότι αυτό που επιβάλλει το «καθήκον» στον επαγγελματία υγείας είναι ότι κανένας νόμος δεν μπορεί να τον μετατρέψει σε εκτελεστικό όργανο χωρίς σκέψη και επαφή με τον ασθενή.</a:t>
            </a:r>
          </a:p>
          <a:p>
            <a:pPr>
              <a:defRPr/>
            </a:pPr>
            <a:r>
              <a:rPr lang="el-GR" sz="2800" dirty="0" smtClean="0"/>
              <a:t>Οι αντιπαραθέσεις μεταξύ των επιστημόνων πρέπει να έχουν σαν στόχο το όφελος του ασθενούς και όχι προσωπικές ή άλλες αιτιολογίες. </a:t>
            </a:r>
          </a:p>
          <a:p>
            <a:pPr marL="0" indent="0" algn="r">
              <a:buNone/>
              <a:defRPr/>
            </a:pPr>
            <a:r>
              <a:rPr lang="el-GR" sz="2400" dirty="0" smtClean="0"/>
              <a:t>(</a:t>
            </a:r>
            <a:r>
              <a:rPr lang="fr-CH" sz="2400" dirty="0" smtClean="0"/>
              <a:t>Hansen</a:t>
            </a:r>
            <a:r>
              <a:rPr lang="el-GR" sz="2400" dirty="0" smtClean="0"/>
              <a:t> 1985)</a:t>
            </a:r>
          </a:p>
          <a:p>
            <a:pPr>
              <a:defRPr/>
            </a:pPr>
            <a:endParaRPr lang="el-GR" sz="28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96925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fontAlgn="auto">
              <a:spcAft>
                <a:spcPts val="0"/>
              </a:spcAft>
              <a:defRPr/>
            </a:pPr>
            <a:r>
              <a:rPr lang="el-GR" sz="3200" dirty="0" smtClean="0"/>
              <a:t>Κατηγορίες θεμάτων που θα απασχολήσουν τους επιστήμονες </a:t>
            </a:r>
            <a:r>
              <a:rPr lang="el-GR" sz="3200" dirty="0"/>
              <a:t>υγείας </a:t>
            </a:r>
            <a:r>
              <a:rPr lang="el-GR" sz="2800" b="0" dirty="0"/>
              <a:t>(1 από </a:t>
            </a:r>
            <a:r>
              <a:rPr lang="el-GR" sz="2800" b="0" dirty="0" smtClean="0"/>
              <a:t>3)</a:t>
            </a:r>
            <a:endParaRPr lang="el-GR" sz="2800" b="0" dirty="0"/>
          </a:p>
        </p:txBody>
      </p:sp>
      <p:sp>
        <p:nvSpPr>
          <p:cNvPr id="3" name="2 - Θέση περιεχομένου"/>
          <p:cNvSpPr>
            <a:spLocks noGrp="1"/>
          </p:cNvSpPr>
          <p:nvPr>
            <p:ph idx="1"/>
          </p:nvPr>
        </p:nvSpPr>
        <p:spPr/>
        <p:txBody>
          <a:bodyPr>
            <a:noAutofit/>
          </a:bodyPr>
          <a:lstStyle/>
          <a:p>
            <a:pPr>
              <a:defRPr/>
            </a:pPr>
            <a:r>
              <a:rPr lang="en-US" sz="2400" dirty="0" smtClean="0"/>
              <a:t>O</a:t>
            </a:r>
            <a:r>
              <a:rPr lang="el-GR" sz="2400" dirty="0" smtClean="0"/>
              <a:t> </a:t>
            </a:r>
            <a:r>
              <a:rPr lang="en-US" sz="2400" dirty="0" smtClean="0">
                <a:solidFill>
                  <a:srgbClr val="004B82"/>
                </a:solidFill>
              </a:rPr>
              <a:t>H</a:t>
            </a:r>
            <a:r>
              <a:rPr lang="el-GR" sz="2400" dirty="0" smtClean="0">
                <a:solidFill>
                  <a:srgbClr val="004B82"/>
                </a:solidFill>
              </a:rPr>
              <a:t>.</a:t>
            </a:r>
            <a:r>
              <a:rPr lang="en-US" sz="2400" dirty="0" err="1" smtClean="0">
                <a:solidFill>
                  <a:srgbClr val="004B82"/>
                </a:solidFill>
              </a:rPr>
              <a:t>Triezenberg</a:t>
            </a:r>
            <a:r>
              <a:rPr lang="el-GR" sz="2400" dirty="0" smtClean="0">
                <a:solidFill>
                  <a:srgbClr val="004B82"/>
                </a:solidFill>
              </a:rPr>
              <a:t> </a:t>
            </a:r>
            <a:r>
              <a:rPr lang="el-GR" sz="2400" dirty="0" smtClean="0"/>
              <a:t>σε έρευνά του που δημοσιεύτηκε το 1996 χρησιμοποιώντας μεθοδολογικά την τεχνική «</a:t>
            </a:r>
            <a:r>
              <a:rPr lang="en-US" sz="2400" dirty="0" smtClean="0"/>
              <a:t>Delphi</a:t>
            </a:r>
            <a:r>
              <a:rPr lang="el-GR" sz="2400" dirty="0" smtClean="0"/>
              <a:t>», με το ανάλογο ερωτηματολόγιο υποστηρίζει ότι τα θέματα που προκύπτουν και που θα απασχολήσουν επιστήμονες υγείας όπως οι φυσικοθεραπευτές στο μέλλον μπορούν να διαχωριστούν σε τρεις κατηγορίες:</a:t>
            </a:r>
          </a:p>
          <a:p>
            <a:pPr>
              <a:defRPr/>
            </a:pPr>
            <a:r>
              <a:rPr lang="el-GR" sz="2400" dirty="0"/>
              <a:t>Α. Δ</a:t>
            </a:r>
            <a:r>
              <a:rPr lang="el-GR" sz="2400" dirty="0" smtClean="0"/>
              <a:t>ικαιώματα </a:t>
            </a:r>
            <a:r>
              <a:rPr lang="el-GR" sz="2400" dirty="0"/>
              <a:t>και η  καλή αίσθηση του </a:t>
            </a:r>
            <a:r>
              <a:rPr lang="el-GR" sz="2400" dirty="0" smtClean="0"/>
              <a:t>ασθενούς.</a:t>
            </a:r>
            <a:endParaRPr lang="el-GR" sz="2400" dirty="0"/>
          </a:p>
          <a:p>
            <a:pPr>
              <a:defRPr/>
            </a:pPr>
            <a:r>
              <a:rPr lang="el-GR" sz="2400" dirty="0"/>
              <a:t>Β. </a:t>
            </a:r>
            <a:r>
              <a:rPr lang="el-GR" sz="2400" dirty="0" smtClean="0"/>
              <a:t>Επαγγελματικά </a:t>
            </a:r>
            <a:r>
              <a:rPr lang="el-GR" sz="2400" dirty="0"/>
              <a:t>θέματα που επηρεάζουν την άσκηση του καθημερινού </a:t>
            </a:r>
            <a:r>
              <a:rPr lang="el-GR" sz="2400" dirty="0" smtClean="0"/>
              <a:t>έργου.</a:t>
            </a:r>
            <a:endParaRPr lang="el-GR" sz="2400" dirty="0"/>
          </a:p>
          <a:p>
            <a:pPr>
              <a:defRPr/>
            </a:pPr>
            <a:r>
              <a:rPr lang="el-GR" sz="2400" dirty="0"/>
              <a:t>Γ. </a:t>
            </a:r>
            <a:r>
              <a:rPr lang="el-GR" sz="2400" dirty="0" smtClean="0"/>
              <a:t>Οικονομικοί </a:t>
            </a:r>
            <a:r>
              <a:rPr lang="el-GR" sz="2400" dirty="0"/>
              <a:t>παράγοντες που επηρεάζουν την άσκηση του καθημερινού </a:t>
            </a:r>
            <a:r>
              <a:rPr lang="el-GR" sz="2400" dirty="0" smtClean="0"/>
              <a:t>έργου.</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536869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auto">
              <a:spcAft>
                <a:spcPts val="0"/>
              </a:spcAft>
              <a:defRPr/>
            </a:pPr>
            <a:r>
              <a:rPr lang="el-GR" sz="3200" dirty="0"/>
              <a:t>Κατηγορίες θεμάτων που θα απασχολήσουν τους επιστήμονες </a:t>
            </a:r>
            <a:r>
              <a:rPr lang="el-GR" sz="3200" dirty="0" smtClean="0"/>
              <a:t>υγείας </a:t>
            </a:r>
            <a:r>
              <a:rPr lang="el-GR" sz="2800" b="0" dirty="0" smtClean="0">
                <a:solidFill>
                  <a:prstClr val="black"/>
                </a:solidFill>
              </a:rPr>
              <a:t>(2 </a:t>
            </a:r>
            <a:r>
              <a:rPr lang="el-GR" sz="2800" b="0" dirty="0">
                <a:solidFill>
                  <a:prstClr val="black"/>
                </a:solidFill>
              </a:rPr>
              <a:t>από 3)</a:t>
            </a:r>
            <a:endParaRPr lang="el-GR" sz="3200" dirty="0">
              <a:solidFill>
                <a:schemeClr val="accent1">
                  <a:tint val="88000"/>
                  <a:satMod val="150000"/>
                </a:schemeClr>
              </a:solidFill>
            </a:endParaRPr>
          </a:p>
        </p:txBody>
      </p:sp>
      <p:sp>
        <p:nvSpPr>
          <p:cNvPr id="3" name="2 - Θέση περιεχομένου"/>
          <p:cNvSpPr>
            <a:spLocks noGrp="1"/>
          </p:cNvSpPr>
          <p:nvPr>
            <p:ph idx="1"/>
          </p:nvPr>
        </p:nvSpPr>
        <p:spPr/>
        <p:txBody>
          <a:bodyPr>
            <a:noAutofit/>
          </a:bodyPr>
          <a:lstStyle/>
          <a:p>
            <a:pPr>
              <a:defRPr/>
            </a:pPr>
            <a:r>
              <a:rPr lang="el-GR" sz="2400" dirty="0" smtClean="0"/>
              <a:t>Δέκα τρία  από τα δέκα έξι θέματα ηθικής δεοντολογίας που κυρίως εντοπίσθηκαν στο ερωτηματολόγιο της έρευνας  δεν είχαν αναπτυχθεί σε καμία μέχρι τότε προηγούμενη έρευνα.</a:t>
            </a:r>
          </a:p>
          <a:p>
            <a:pPr>
              <a:defRPr/>
            </a:pPr>
            <a:r>
              <a:rPr lang="el-GR" sz="2400" dirty="0" smtClean="0"/>
              <a:t>Ο συγγραφέας υποστηρίζει ότι είναι απολύτως απαραίτητο η συνέχιση μελέτης των πολυπαραγοντικών θεμάτων σε όλα τα επαγγέλματα υγείας  και όχι μόνον στα αυστηρά ιατρικά επαγγέλματα.</a:t>
            </a:r>
          </a:p>
          <a:p>
            <a:pPr>
              <a:defRPr/>
            </a:pPr>
            <a:endParaRPr lang="el-GR" sz="2400" dirty="0"/>
          </a:p>
        </p:txBody>
      </p:sp>
      <p:sp>
        <p:nvSpPr>
          <p:cNvPr id="4" name="Rectangle 3"/>
          <p:cNvSpPr/>
          <p:nvPr/>
        </p:nvSpPr>
        <p:spPr>
          <a:xfrm>
            <a:off x="467544" y="2636912"/>
            <a:ext cx="8208912" cy="1512168"/>
          </a:xfrm>
          <a:prstGeom prst="rect">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697469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3200" dirty="0"/>
              <a:t>Κατηγορίες θεμάτων που θα απασχολήσουν τους επιστήμονες </a:t>
            </a:r>
            <a:r>
              <a:rPr lang="el-GR" sz="3200" dirty="0" smtClean="0"/>
              <a:t>υγείας </a:t>
            </a:r>
            <a:r>
              <a:rPr lang="el-GR" sz="2800" b="0" dirty="0" smtClean="0">
                <a:solidFill>
                  <a:prstClr val="black"/>
                </a:solidFill>
              </a:rPr>
              <a:t>(3 </a:t>
            </a:r>
            <a:r>
              <a:rPr lang="el-GR" sz="2800" b="0" dirty="0">
                <a:solidFill>
                  <a:prstClr val="black"/>
                </a:solidFill>
              </a:rPr>
              <a:t>από 3)</a:t>
            </a:r>
            <a:endParaRPr lang="el-GR" sz="3200" dirty="0"/>
          </a:p>
        </p:txBody>
      </p:sp>
      <p:sp>
        <p:nvSpPr>
          <p:cNvPr id="3" name="2 - Θέση περιεχομένου"/>
          <p:cNvSpPr>
            <a:spLocks noGrp="1"/>
          </p:cNvSpPr>
          <p:nvPr>
            <p:ph idx="1"/>
          </p:nvPr>
        </p:nvSpPr>
        <p:spPr/>
        <p:txBody>
          <a:bodyPr>
            <a:normAutofit/>
          </a:bodyPr>
          <a:lstStyle/>
          <a:p>
            <a:pPr>
              <a:defRPr/>
            </a:pPr>
            <a:r>
              <a:rPr lang="el-GR" sz="2400" dirty="0" smtClean="0"/>
              <a:t>Ο </a:t>
            </a:r>
            <a:r>
              <a:rPr lang="en-US" sz="2400" b="1" dirty="0" smtClean="0">
                <a:solidFill>
                  <a:srgbClr val="004B82"/>
                </a:solidFill>
              </a:rPr>
              <a:t>R</a:t>
            </a:r>
            <a:r>
              <a:rPr lang="el-GR" sz="2400" b="1" dirty="0" smtClean="0">
                <a:solidFill>
                  <a:srgbClr val="004B82"/>
                </a:solidFill>
              </a:rPr>
              <a:t>.</a:t>
            </a:r>
            <a:r>
              <a:rPr lang="en-US" sz="2400" b="1" dirty="0" smtClean="0">
                <a:solidFill>
                  <a:srgbClr val="004B82"/>
                </a:solidFill>
              </a:rPr>
              <a:t>Bailey</a:t>
            </a:r>
            <a:r>
              <a:rPr lang="el-GR" sz="2400" b="1" dirty="0" smtClean="0">
                <a:solidFill>
                  <a:srgbClr val="004B82"/>
                </a:solidFill>
              </a:rPr>
              <a:t> </a:t>
            </a:r>
            <a:r>
              <a:rPr lang="el-GR" sz="2400" dirty="0" smtClean="0"/>
              <a:t>δίνει και μία άλλη διάσταση στο όλο θέμα Επισημαίνει τον κίνδυνο μήπως παρασυρμένοι  ή καλυμμένοι από τους κώδικες και τις αρχές που αναπτύσσονται  οι </a:t>
            </a:r>
            <a:r>
              <a:rPr lang="el-GR" sz="2400" b="1" dirty="0" smtClean="0">
                <a:solidFill>
                  <a:srgbClr val="004B82"/>
                </a:solidFill>
              </a:rPr>
              <a:t>«υπηρέτες» </a:t>
            </a:r>
            <a:r>
              <a:rPr lang="el-GR" sz="2400" dirty="0" smtClean="0"/>
              <a:t>της υγείας  δεν εξαντλούν όλα τα περιθώρια που υπάρχουν προκειμένου να </a:t>
            </a:r>
            <a:r>
              <a:rPr lang="el-GR" sz="2400" b="1" dirty="0" smtClean="0">
                <a:solidFill>
                  <a:srgbClr val="004B82"/>
                </a:solidFill>
              </a:rPr>
              <a:t>«πείσουν» </a:t>
            </a:r>
            <a:r>
              <a:rPr lang="el-GR" sz="2400" dirty="0" smtClean="0"/>
              <a:t>το περιβάλλον, όπου κρίνεται απαραίτητο. </a:t>
            </a:r>
            <a:endParaRPr lang="el-GR" sz="24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613651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Κώδικες</a:t>
            </a:r>
            <a:endParaRPr lang="el-GR" dirty="0"/>
          </a:p>
        </p:txBody>
      </p:sp>
      <p:sp>
        <p:nvSpPr>
          <p:cNvPr id="3" name="2 - Θέση περιεχομένου"/>
          <p:cNvSpPr>
            <a:spLocks noGrp="1"/>
          </p:cNvSpPr>
          <p:nvPr>
            <p:ph idx="1"/>
          </p:nvPr>
        </p:nvSpPr>
        <p:spPr/>
        <p:txBody>
          <a:bodyPr>
            <a:normAutofit/>
          </a:bodyPr>
          <a:lstStyle/>
          <a:p>
            <a:pPr>
              <a:defRPr/>
            </a:pPr>
            <a:r>
              <a:rPr lang="el-GR" sz="2400" dirty="0" smtClean="0"/>
              <a:t>Επαγγελματικοί κώδικες  και οι κώδικες δεοντολογίας που καθορίζουν τα καθήκοντα, δικαιώματα, και υπευθυνότητες των μελών μιας επαγγελματικής κοινότητας, πρέπει να προκύπτουν από μελέτη και σοβαρή εργασία των ιδίων των επιστημόνων, της κάθε ειδικότητας. </a:t>
            </a:r>
          </a:p>
          <a:p>
            <a:pPr>
              <a:defRPr/>
            </a:pPr>
            <a:r>
              <a:rPr lang="el-GR" sz="2400" dirty="0" smtClean="0"/>
              <a:t>Οι κώδικες «ηθικής» άλλωστε είναι καταγεγραμμένοι και μόνον γενικές «αρχές» μπορούν να εκφρασθούν που εξυπηρετούν ως καθοδηγητές για την κατάλληλη συμπεριφορά ανά περίπτωση. Οι κώδικες αυτοί δεν μπορούν να προβάλλουν επαγγελματικά εξειδικευμένες απαντήσεις για όλα τα ηθικά διλήμματα που </a:t>
            </a:r>
            <a:r>
              <a:rPr lang="el-GR" sz="2400" dirty="0" smtClean="0"/>
              <a:t>ανακύπτουν.</a:t>
            </a:r>
            <a:endParaRPr lang="el-GR" sz="2400" dirty="0" smtClean="0"/>
          </a:p>
          <a:p>
            <a:pPr marL="0" indent="0" algn="r">
              <a:buNone/>
              <a:defRPr/>
            </a:pPr>
            <a:r>
              <a:rPr lang="en-US" sz="2000" dirty="0" smtClean="0"/>
              <a:t>Davis</a:t>
            </a:r>
            <a:r>
              <a:rPr lang="el-GR" sz="2000" dirty="0" smtClean="0"/>
              <a:t> 1989</a:t>
            </a:r>
          </a:p>
          <a:p>
            <a:pPr>
              <a:defRPr/>
            </a:pPr>
            <a:endParaRPr lang="el-GR" sz="24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033087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auto">
              <a:spcAft>
                <a:spcPts val="0"/>
              </a:spcAft>
              <a:defRPr/>
            </a:pPr>
            <a:r>
              <a:rPr lang="el-GR" dirty="0"/>
              <a:t>Τι συμβαίνει διεθνώς;</a:t>
            </a:r>
          </a:p>
        </p:txBody>
      </p:sp>
      <p:sp>
        <p:nvSpPr>
          <p:cNvPr id="4" name="3 - Θέση περιεχομένου"/>
          <p:cNvSpPr>
            <a:spLocks noGrp="1"/>
          </p:cNvSpPr>
          <p:nvPr>
            <p:ph idx="1"/>
          </p:nvPr>
        </p:nvSpPr>
        <p:spPr/>
        <p:txBody>
          <a:bodyPr>
            <a:normAutofit/>
          </a:bodyPr>
          <a:lstStyle/>
          <a:p>
            <a:r>
              <a:rPr lang="el-GR" sz="2800" dirty="0" smtClean="0"/>
              <a:t>Νομική κατοχύρωση της </a:t>
            </a:r>
            <a:r>
              <a:rPr lang="el-GR" sz="2800" dirty="0" err="1" smtClean="0"/>
              <a:t>φυσικοθεραπευτικής</a:t>
            </a:r>
            <a:r>
              <a:rPr lang="el-GR" sz="2800" dirty="0" smtClean="0"/>
              <a:t> </a:t>
            </a:r>
            <a:r>
              <a:rPr lang="el-GR" sz="2800" dirty="0" smtClean="0"/>
              <a:t>επίσκεψης.</a:t>
            </a:r>
            <a:endParaRPr lang="el-GR" sz="2800" dirty="0" smtClean="0"/>
          </a:p>
          <a:p>
            <a:r>
              <a:rPr lang="el-GR" sz="2800" dirty="0" smtClean="0"/>
              <a:t>Νομική κατοχύρωση της </a:t>
            </a:r>
            <a:r>
              <a:rPr lang="el-GR" sz="2800" dirty="0" err="1" smtClean="0"/>
              <a:t>φυσικοθεραπευτικής</a:t>
            </a:r>
            <a:r>
              <a:rPr lang="el-GR" sz="2800" dirty="0" smtClean="0"/>
              <a:t> </a:t>
            </a:r>
            <a:r>
              <a:rPr lang="el-GR" sz="2800" dirty="0" smtClean="0"/>
              <a:t>αξιολόγησης.</a:t>
            </a:r>
            <a:endParaRPr lang="el-GR" sz="2800" dirty="0" smtClean="0"/>
          </a:p>
          <a:p>
            <a:r>
              <a:rPr lang="el-GR" sz="2800" dirty="0" smtClean="0"/>
              <a:t>Νομική κατοχύρωση της </a:t>
            </a:r>
            <a:r>
              <a:rPr lang="el-GR" sz="2800" dirty="0" err="1" smtClean="0"/>
              <a:t>φυσικοθεραπευτικής</a:t>
            </a:r>
            <a:r>
              <a:rPr lang="el-GR" sz="2800" dirty="0" smtClean="0"/>
              <a:t> </a:t>
            </a:r>
            <a:r>
              <a:rPr lang="el-GR" sz="2800" dirty="0" smtClean="0"/>
              <a:t>εξειδίκευσης.</a:t>
            </a:r>
            <a:endParaRPr lang="el-GR" sz="2800" dirty="0" smtClean="0"/>
          </a:p>
          <a:p>
            <a:endParaRPr lang="el-GR" b="1" dirty="0" smtClean="0"/>
          </a:p>
          <a:p>
            <a:endParaRPr lang="el-GR" b="1" dirty="0" smtClean="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55622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Ιδιαιτερότητες επαγγελμάτων υγείας</a:t>
            </a:r>
            <a:endParaRPr lang="el-GR" dirty="0"/>
          </a:p>
        </p:txBody>
      </p:sp>
      <p:sp>
        <p:nvSpPr>
          <p:cNvPr id="3" name="2 - Θέση περιεχομένου"/>
          <p:cNvSpPr>
            <a:spLocks noGrp="1"/>
          </p:cNvSpPr>
          <p:nvPr>
            <p:ph idx="1"/>
          </p:nvPr>
        </p:nvSpPr>
        <p:spPr/>
        <p:txBody>
          <a:bodyPr>
            <a:normAutofit/>
          </a:bodyPr>
          <a:lstStyle/>
          <a:p>
            <a:pPr marL="0" indent="0" fontAlgn="auto">
              <a:spcAft>
                <a:spcPts val="0"/>
              </a:spcAft>
              <a:buNone/>
              <a:defRPr/>
            </a:pPr>
            <a:r>
              <a:rPr lang="el-GR" sz="2800" dirty="0" smtClean="0"/>
              <a:t>"Οι επαγγελματίες υγείας ως ανθρώπινο δυναμικό Οργανισμών Υγείας έχουν ιδιαιτερότητες, σε σύγκριση με το ανθρώπινο δυναμικό  άλλων  Οργανισμών. Αυτό συμβαίνει όχι μόνο εξαιτίας του ρόλου τους μέσα στο νοσοκομείο αλλά και εξαιτίας της ανάγκης για συνεχή προσαρμογή στις προσδοκίες και τις απαιτήσεις της κοινωνίας".</a:t>
            </a:r>
          </a:p>
          <a:p>
            <a:pPr marL="0" indent="0" algn="r" fontAlgn="auto">
              <a:spcAft>
                <a:spcPts val="0"/>
              </a:spcAft>
              <a:buNone/>
              <a:defRPr/>
            </a:pPr>
            <a:r>
              <a:rPr lang="el-GR" sz="2400" dirty="0" smtClean="0"/>
              <a:t>(</a:t>
            </a:r>
            <a:r>
              <a:rPr lang="el-GR" sz="2400" dirty="0" err="1" smtClean="0"/>
              <a:t>Σιγάλας</a:t>
            </a:r>
            <a:r>
              <a:rPr lang="el-GR" sz="2400" dirty="0" smtClean="0"/>
              <a:t> 2000)  </a:t>
            </a:r>
          </a:p>
          <a:p>
            <a:pPr marL="0" indent="0" fontAlgn="auto">
              <a:spcAft>
                <a:spcPts val="0"/>
              </a:spcAft>
              <a:buNone/>
              <a:defRPr/>
            </a:pPr>
            <a:endParaRPr lang="el-GR" sz="28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174866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265176" indent="-265176" fontAlgn="auto">
              <a:spcAft>
                <a:spcPts val="0"/>
              </a:spcAft>
              <a:defRPr/>
            </a:pPr>
            <a:r>
              <a:rPr lang="el-GR" sz="3200" dirty="0" smtClean="0"/>
              <a:t>Τα Πρωτόκολλα </a:t>
            </a:r>
            <a:r>
              <a:rPr lang="el-GR" sz="3200" dirty="0"/>
              <a:t>Συνεργασίας μεταξύ Επιστημόνων υγείας αφορούν δυο άξονες</a:t>
            </a:r>
          </a:p>
        </p:txBody>
      </p:sp>
      <p:sp>
        <p:nvSpPr>
          <p:cNvPr id="3" name="2 - Θέση περιεχομένου"/>
          <p:cNvSpPr>
            <a:spLocks noGrp="1"/>
          </p:cNvSpPr>
          <p:nvPr>
            <p:ph idx="1"/>
          </p:nvPr>
        </p:nvSpPr>
        <p:spPr>
          <a:xfrm>
            <a:off x="457200" y="1412776"/>
            <a:ext cx="5770984" cy="4824536"/>
          </a:xfrm>
        </p:spPr>
        <p:txBody>
          <a:bodyPr>
            <a:normAutofit/>
          </a:bodyPr>
          <a:lstStyle/>
          <a:p>
            <a:pPr marL="514350" indent="-514350" fontAlgn="auto">
              <a:spcAft>
                <a:spcPts val="0"/>
              </a:spcAft>
              <a:buFont typeface="+mj-lt"/>
              <a:buAutoNum type="arabicPeriod"/>
              <a:defRPr/>
            </a:pPr>
            <a:endParaRPr lang="el-GR" dirty="0" smtClean="0"/>
          </a:p>
          <a:p>
            <a:pPr marL="514350" indent="-514350" fontAlgn="auto">
              <a:spcAft>
                <a:spcPts val="0"/>
              </a:spcAft>
              <a:buFont typeface="+mj-lt"/>
              <a:buAutoNum type="arabicPeriod"/>
              <a:defRPr/>
            </a:pPr>
            <a:r>
              <a:rPr lang="el-GR" sz="2800" dirty="0" smtClean="0"/>
              <a:t>Αναπτύσσουν και βελτιώνουν τον διεπιστημονικό </a:t>
            </a:r>
            <a:r>
              <a:rPr lang="el-GR" sz="2800" dirty="0" smtClean="0"/>
              <a:t>διάλογο.</a:t>
            </a:r>
            <a:endParaRPr lang="el-GR" sz="2800" dirty="0" smtClean="0"/>
          </a:p>
          <a:p>
            <a:pPr marL="514350" indent="-514350" fontAlgn="auto">
              <a:spcAft>
                <a:spcPts val="0"/>
              </a:spcAft>
              <a:buFont typeface="+mj-lt"/>
              <a:buAutoNum type="arabicPeriod"/>
              <a:defRPr/>
            </a:pPr>
            <a:r>
              <a:rPr lang="el-GR" sz="2800" dirty="0" smtClean="0"/>
              <a:t>Εξασφαλίζουν την ασφαλή αντιμετώπιση του ασθενούς(</a:t>
            </a:r>
            <a:r>
              <a:rPr lang="en-US" sz="2800" dirty="0" smtClean="0"/>
              <a:t>mal practice</a:t>
            </a:r>
            <a:r>
              <a:rPr lang="en-US" sz="2800" dirty="0" smtClean="0"/>
              <a:t>)</a:t>
            </a:r>
            <a:r>
              <a:rPr lang="el-GR" sz="2800" dirty="0" smtClean="0"/>
              <a:t>.</a:t>
            </a:r>
            <a:endParaRPr lang="el-GR" sz="2800" dirty="0"/>
          </a:p>
        </p:txBody>
      </p:sp>
      <p:pic>
        <p:nvPicPr>
          <p:cNvPr id="39940" name="Picture 3"/>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7020272" y="2204864"/>
            <a:ext cx="1100137" cy="18049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69105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784976" cy="1080120"/>
          </a:xfrm>
        </p:spPr>
        <p:txBody>
          <a:bodyPr>
            <a:noAutofit/>
          </a:bodyPr>
          <a:lstStyle/>
          <a:p>
            <a:pPr marL="265176" indent="-265176" fontAlgn="auto">
              <a:spcAft>
                <a:spcPts val="0"/>
              </a:spcAft>
              <a:defRPr/>
            </a:pPr>
            <a:r>
              <a:rPr lang="el-GR" sz="3200" dirty="0" smtClean="0"/>
              <a:t>Πρωτόκολλα </a:t>
            </a:r>
            <a:r>
              <a:rPr lang="el-GR" sz="3200" dirty="0"/>
              <a:t>Συνεργασίας μεταξύ Επιστημόνων </a:t>
            </a:r>
            <a:r>
              <a:rPr lang="el-GR" sz="3200" dirty="0" smtClean="0"/>
              <a:t>υγείας </a:t>
            </a:r>
            <a:r>
              <a:rPr lang="el-GR" sz="3200" dirty="0" smtClean="0">
                <a:solidFill>
                  <a:srgbClr val="004B82"/>
                </a:solidFill>
              </a:rPr>
              <a:t>εξελίσσονται</a:t>
            </a:r>
            <a:r>
              <a:rPr lang="el-GR" sz="3200" dirty="0" smtClean="0"/>
              <a:t> σε </a:t>
            </a:r>
            <a:r>
              <a:rPr lang="el-GR" sz="3200" dirty="0"/>
              <a:t>δυο κατευθύνσεις </a:t>
            </a:r>
          </a:p>
        </p:txBody>
      </p:sp>
      <p:sp>
        <p:nvSpPr>
          <p:cNvPr id="3" name="2 - Θέση περιεχομένου"/>
          <p:cNvSpPr>
            <a:spLocks noGrp="1"/>
          </p:cNvSpPr>
          <p:nvPr>
            <p:ph idx="1"/>
          </p:nvPr>
        </p:nvSpPr>
        <p:spPr/>
        <p:txBody>
          <a:bodyPr>
            <a:normAutofit/>
          </a:bodyPr>
          <a:lstStyle/>
          <a:p>
            <a:pPr marL="265176" indent="-265176" fontAlgn="auto">
              <a:spcAft>
                <a:spcPts val="0"/>
              </a:spcAft>
              <a:buFont typeface="Wingdings 2"/>
              <a:buNone/>
              <a:defRPr/>
            </a:pPr>
            <a:r>
              <a:rPr lang="el-GR" b="1" dirty="0" smtClean="0">
                <a:solidFill>
                  <a:srgbClr val="004B82"/>
                </a:solidFill>
              </a:rPr>
              <a:t>Επικοινωνία</a:t>
            </a:r>
            <a:r>
              <a:rPr lang="en-US" b="1" dirty="0" smtClean="0">
                <a:solidFill>
                  <a:srgbClr val="004B82"/>
                </a:solidFill>
              </a:rPr>
              <a:t>:</a:t>
            </a:r>
            <a:endParaRPr lang="el-GR" b="1" dirty="0" smtClean="0">
              <a:solidFill>
                <a:srgbClr val="004B82"/>
              </a:solidFill>
            </a:endParaRPr>
          </a:p>
          <a:p>
            <a:pPr marL="514350" indent="-514350" fontAlgn="auto">
              <a:spcAft>
                <a:spcPts val="0"/>
              </a:spcAft>
              <a:buFont typeface="+mj-lt"/>
              <a:buAutoNum type="arabicPeriod"/>
              <a:defRPr/>
            </a:pPr>
            <a:r>
              <a:rPr lang="el-GR" dirty="0" smtClean="0"/>
              <a:t>Προφορική</a:t>
            </a:r>
          </a:p>
          <a:p>
            <a:pPr marL="514350" indent="-514350" fontAlgn="auto">
              <a:spcAft>
                <a:spcPts val="0"/>
              </a:spcAft>
              <a:buFont typeface="+mj-lt"/>
              <a:buAutoNum type="arabicPeriod"/>
              <a:defRPr/>
            </a:pPr>
            <a:r>
              <a:rPr lang="el-GR" dirty="0" smtClean="0"/>
              <a:t>Γραπτή</a:t>
            </a:r>
          </a:p>
          <a:p>
            <a:pPr marL="514350" indent="-514350" fontAlgn="auto">
              <a:spcAft>
                <a:spcPts val="0"/>
              </a:spcAft>
              <a:buFont typeface="Wingdings 2"/>
              <a:buNone/>
              <a:defRPr/>
            </a:pPr>
            <a:endParaRPr lang="el-GR" dirty="0" smtClean="0"/>
          </a:p>
          <a:p>
            <a:pPr marL="514350" indent="-514350" fontAlgn="auto">
              <a:spcAft>
                <a:spcPts val="0"/>
              </a:spcAft>
              <a:buFont typeface="+mj-lt"/>
              <a:buAutoNum type="arabicPeriod"/>
              <a:defRPr/>
            </a:pPr>
            <a:endParaRPr lang="el-GR" dirty="0" smtClean="0"/>
          </a:p>
        </p:txBody>
      </p:sp>
      <p:graphicFrame>
        <p:nvGraphicFramePr>
          <p:cNvPr id="10" name="9 - Θέση περιεχομένου"/>
          <p:cNvGraphicFramePr>
            <a:graphicFrameLocks noGrp="1"/>
          </p:cNvGraphicFramePr>
          <p:nvPr>
            <p:ph sz="quarter" idx="4294967295"/>
            <p:extLst>
              <p:ext uri="{D42A27DB-BD31-4B8C-83A1-F6EECF244321}">
                <p14:modId xmlns:p14="http://schemas.microsoft.com/office/powerpoint/2010/main" val="1948595387"/>
              </p:ext>
            </p:extLst>
          </p:nvPr>
        </p:nvGraphicFramePr>
        <p:xfrm>
          <a:off x="3275856" y="1484784"/>
          <a:ext cx="551482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9238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solidFill>
                  <a:srgbClr val="004B82"/>
                </a:solidFill>
              </a:rPr>
              <a:t>Προφορική</a:t>
            </a:r>
            <a:r>
              <a:rPr lang="el-GR" dirty="0" smtClean="0"/>
              <a:t> επικοινωνία</a:t>
            </a:r>
            <a:endParaRPr lang="el-GR" dirty="0"/>
          </a:p>
        </p:txBody>
      </p:sp>
      <p:sp>
        <p:nvSpPr>
          <p:cNvPr id="41987" name="2 - Θέση περιεχομένου"/>
          <p:cNvSpPr>
            <a:spLocks noGrp="1"/>
          </p:cNvSpPr>
          <p:nvPr>
            <p:ph idx="1"/>
          </p:nvPr>
        </p:nvSpPr>
        <p:spPr/>
        <p:txBody>
          <a:bodyPr>
            <a:normAutofit/>
          </a:bodyPr>
          <a:lstStyle/>
          <a:p>
            <a:r>
              <a:rPr lang="el-GR" sz="2800" dirty="0" smtClean="0"/>
              <a:t>Συμμετοχή στην ιατρική επίσκεψη και την διαδικασία λήψης </a:t>
            </a:r>
            <a:r>
              <a:rPr lang="el-GR" sz="2800" dirty="0" smtClean="0"/>
              <a:t>αποφάσεων.</a:t>
            </a:r>
            <a:endParaRPr lang="el-GR" sz="2800" dirty="0" smtClean="0"/>
          </a:p>
          <a:p>
            <a:r>
              <a:rPr lang="el-GR" sz="2800" dirty="0" smtClean="0"/>
              <a:t>Τηλεφωνική ανταλλαγή επιστημονικών </a:t>
            </a:r>
            <a:r>
              <a:rPr lang="el-GR" sz="2800" dirty="0" smtClean="0"/>
              <a:t>απόψεων.</a:t>
            </a:r>
            <a:endParaRPr lang="el-GR" sz="2800" dirty="0" smtClean="0"/>
          </a:p>
          <a:p>
            <a:r>
              <a:rPr lang="el-GR" sz="2800" dirty="0" smtClean="0"/>
              <a:t>Προώθηση διεπιστημονικών εκδηλώσεων συνεχιζόμενης </a:t>
            </a:r>
            <a:r>
              <a:rPr lang="el-GR" sz="2800" dirty="0" smtClean="0"/>
              <a:t>εκπαίδευσης.</a:t>
            </a:r>
            <a:endParaRPr lang="el-GR" sz="2800" dirty="0" smtClean="0"/>
          </a:p>
          <a:p>
            <a:r>
              <a:rPr lang="el-GR" sz="2800" dirty="0" smtClean="0"/>
              <a:t>Τηλεδιασκέψεις ………………………………………</a:t>
            </a:r>
          </a:p>
          <a:p>
            <a:endParaRPr lang="el-GR" sz="2800" dirty="0" smtClean="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191149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solidFill>
                  <a:srgbClr val="004B82"/>
                </a:solidFill>
              </a:rPr>
              <a:t>Γραπτή</a:t>
            </a:r>
            <a:r>
              <a:rPr lang="el-GR" dirty="0" smtClean="0"/>
              <a:t> </a:t>
            </a:r>
            <a:r>
              <a:rPr lang="el-GR" dirty="0" smtClean="0"/>
              <a:t>επικοινωνία </a:t>
            </a:r>
            <a:r>
              <a:rPr lang="el-GR" sz="3200" b="0" dirty="0" smtClean="0"/>
              <a:t>(1 από 2)</a:t>
            </a:r>
            <a:endParaRPr lang="el-GR" sz="3200" b="0" dirty="0"/>
          </a:p>
        </p:txBody>
      </p:sp>
      <p:sp>
        <p:nvSpPr>
          <p:cNvPr id="3" name="2 - Θέση περιεχομένου"/>
          <p:cNvSpPr>
            <a:spLocks noGrp="1"/>
          </p:cNvSpPr>
          <p:nvPr>
            <p:ph idx="1"/>
          </p:nvPr>
        </p:nvSpPr>
        <p:spPr/>
        <p:txBody>
          <a:bodyPr>
            <a:normAutofit/>
          </a:bodyPr>
          <a:lstStyle/>
          <a:p>
            <a:pPr>
              <a:defRPr/>
            </a:pPr>
            <a:r>
              <a:rPr lang="el-GR" sz="2800" dirty="0" smtClean="0"/>
              <a:t>Στην καταγραφή της κάρτας - φακέλλου του </a:t>
            </a:r>
            <a:r>
              <a:rPr lang="el-GR" sz="2800" dirty="0" smtClean="0"/>
              <a:t>ασθενούς.</a:t>
            </a:r>
            <a:endParaRPr lang="el-GR" sz="2800" dirty="0" smtClean="0"/>
          </a:p>
          <a:p>
            <a:pPr>
              <a:defRPr/>
            </a:pPr>
            <a:r>
              <a:rPr lang="el-GR" sz="2800" dirty="0" smtClean="0"/>
              <a:t>Γραπτή αναφορά αξιολόγησης και επαναξιολόγησης του </a:t>
            </a:r>
            <a:r>
              <a:rPr lang="el-GR" sz="2800" dirty="0" smtClean="0"/>
              <a:t>ασθενούς.</a:t>
            </a:r>
            <a:endParaRPr lang="el-GR" sz="2800" dirty="0" smtClean="0"/>
          </a:p>
          <a:p>
            <a:pPr>
              <a:defRPr/>
            </a:pPr>
            <a:r>
              <a:rPr lang="el-GR" sz="2800" dirty="0" smtClean="0"/>
              <a:t>Καθιέρωση κοινής γλώσσας διαγραμμάτων, σκορς, συντομογραφιών και παραπομπής φυσικοθεραπείας ή άλλων ειδικών </a:t>
            </a:r>
            <a:r>
              <a:rPr lang="el-GR" sz="2800" dirty="0" smtClean="0"/>
              <a:t>θεραπειών.</a:t>
            </a:r>
            <a:endParaRPr lang="el-GR" sz="2800" dirty="0" smtClean="0"/>
          </a:p>
          <a:p>
            <a:pPr>
              <a:defRPr/>
            </a:pPr>
            <a:r>
              <a:rPr lang="el-GR" sz="2800" dirty="0" smtClean="0"/>
              <a:t>Καθιέρωση ηλεκτρονικών προγραμμάτων καταγραφής της αναφοράς – κάρτας </a:t>
            </a:r>
            <a:r>
              <a:rPr lang="el-GR" sz="2800" dirty="0" smtClean="0"/>
              <a:t>ασθενούς. </a:t>
            </a:r>
            <a:endParaRPr lang="el-GR" sz="2800" dirty="0" smtClean="0"/>
          </a:p>
          <a:p>
            <a:pPr>
              <a:defRPr/>
            </a:pPr>
            <a:endParaRPr lang="el-GR" sz="2800" dirty="0" smtClean="0"/>
          </a:p>
          <a:p>
            <a:pPr>
              <a:defRPr/>
            </a:pPr>
            <a:endParaRPr lang="el-GR" sz="2800" dirty="0" smtClean="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5353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auto">
              <a:spcAft>
                <a:spcPts val="0"/>
              </a:spcAft>
              <a:defRPr/>
            </a:pPr>
            <a:r>
              <a:rPr lang="el-GR" dirty="0">
                <a:solidFill>
                  <a:srgbClr val="004B82"/>
                </a:solidFill>
              </a:rPr>
              <a:t>Γραπτή</a:t>
            </a:r>
            <a:r>
              <a:rPr lang="el-GR" dirty="0"/>
              <a:t> </a:t>
            </a:r>
            <a:r>
              <a:rPr lang="el-GR" dirty="0" smtClean="0"/>
              <a:t>επικοινωνία </a:t>
            </a:r>
            <a:r>
              <a:rPr lang="el-GR" sz="3200" b="0" dirty="0" smtClean="0">
                <a:solidFill>
                  <a:prstClr val="black"/>
                </a:solidFill>
              </a:rPr>
              <a:t>(2 </a:t>
            </a:r>
            <a:r>
              <a:rPr lang="el-GR" sz="3200" b="0" dirty="0">
                <a:solidFill>
                  <a:prstClr val="black"/>
                </a:solidFill>
              </a:rPr>
              <a:t>από 2)</a:t>
            </a:r>
            <a:endParaRPr lang="el-GR" dirty="0">
              <a:solidFill>
                <a:schemeClr val="accent1">
                  <a:tint val="88000"/>
                  <a:satMod val="150000"/>
                </a:schemeClr>
              </a:solidFill>
            </a:endParaRPr>
          </a:p>
        </p:txBody>
      </p:sp>
      <p:sp>
        <p:nvSpPr>
          <p:cNvPr id="3" name="2 - Θέση περιεχομένου"/>
          <p:cNvSpPr>
            <a:spLocks noGrp="1"/>
          </p:cNvSpPr>
          <p:nvPr>
            <p:ph idx="1"/>
          </p:nvPr>
        </p:nvSpPr>
        <p:spPr>
          <a:xfrm>
            <a:off x="457200" y="1412776"/>
            <a:ext cx="3970784" cy="4824536"/>
          </a:xfrm>
        </p:spPr>
        <p:txBody>
          <a:bodyPr>
            <a:noAutofit/>
          </a:bodyPr>
          <a:lstStyle/>
          <a:p>
            <a:pPr marL="265176" indent="-265176" fontAlgn="auto">
              <a:spcAft>
                <a:spcPts val="0"/>
              </a:spcAft>
              <a:buFont typeface="Wingdings 2"/>
              <a:buNone/>
              <a:defRPr/>
            </a:pPr>
            <a:r>
              <a:rPr lang="el-GR" sz="2400" b="1" dirty="0" smtClean="0"/>
              <a:t>Φάκελος</a:t>
            </a:r>
          </a:p>
          <a:p>
            <a:pPr marL="265176" indent="-265176" fontAlgn="auto">
              <a:spcAft>
                <a:spcPts val="0"/>
              </a:spcAft>
              <a:buFont typeface="Wingdings 2"/>
              <a:buNone/>
              <a:defRPr/>
            </a:pPr>
            <a:r>
              <a:rPr lang="el-GR" sz="2400" b="1" dirty="0" smtClean="0"/>
              <a:t>Κλινική αξιολόγηση</a:t>
            </a:r>
          </a:p>
          <a:p>
            <a:pPr marL="265176" indent="-265176" fontAlgn="auto">
              <a:spcAft>
                <a:spcPts val="0"/>
              </a:spcAft>
              <a:buFont typeface="Wingdings 2"/>
              <a:buNone/>
              <a:defRPr/>
            </a:pPr>
            <a:r>
              <a:rPr lang="el-GR" sz="2400" b="1" dirty="0" smtClean="0"/>
              <a:t>Εργαστηριακή αξιολόγηση</a:t>
            </a:r>
          </a:p>
          <a:p>
            <a:pPr marL="265176" indent="-265176" fontAlgn="auto">
              <a:spcAft>
                <a:spcPts val="0"/>
              </a:spcAft>
              <a:buFont typeface="Wingdings 2"/>
              <a:buNone/>
              <a:defRPr/>
            </a:pPr>
            <a:r>
              <a:rPr lang="en-US" sz="2400" b="1" dirty="0" smtClean="0"/>
              <a:t>;</a:t>
            </a:r>
            <a:r>
              <a:rPr lang="el-GR" sz="2400" b="1" dirty="0" smtClean="0"/>
              <a:t> Αξιολόγηση</a:t>
            </a:r>
          </a:p>
          <a:p>
            <a:pPr marL="265176" indent="-265176" fontAlgn="auto">
              <a:spcAft>
                <a:spcPts val="0"/>
              </a:spcAft>
              <a:buFont typeface="Wingdings 2"/>
              <a:buNone/>
              <a:defRPr/>
            </a:pPr>
            <a:endParaRPr lang="el-GR" sz="2400" b="1" dirty="0" smtClean="0"/>
          </a:p>
          <a:p>
            <a:pPr marL="265176" indent="-265176" fontAlgn="auto">
              <a:spcAft>
                <a:spcPts val="0"/>
              </a:spcAft>
              <a:buFont typeface="Wingdings 2"/>
              <a:buNone/>
              <a:defRPr/>
            </a:pPr>
            <a:r>
              <a:rPr lang="el-GR" sz="2400" b="1" dirty="0" smtClean="0">
                <a:solidFill>
                  <a:srgbClr val="004B82"/>
                </a:solidFill>
              </a:rPr>
              <a:t>Αντιμετώπιση</a:t>
            </a:r>
          </a:p>
          <a:p>
            <a:pPr>
              <a:defRPr/>
            </a:pPr>
            <a:r>
              <a:rPr lang="el-GR" sz="2400" dirty="0" smtClean="0"/>
              <a:t>Φαρμακευτική </a:t>
            </a:r>
            <a:r>
              <a:rPr lang="el-GR" sz="2400" dirty="0" smtClean="0"/>
              <a:t>αγωγή.</a:t>
            </a:r>
            <a:endParaRPr lang="el-GR" sz="2400" dirty="0" smtClean="0"/>
          </a:p>
          <a:p>
            <a:pPr>
              <a:defRPr/>
            </a:pPr>
            <a:r>
              <a:rPr lang="el-GR" sz="2400" dirty="0" smtClean="0"/>
              <a:t>Φυσικοθεραπεία.</a:t>
            </a:r>
            <a:endParaRPr lang="el-GR" sz="2400" dirty="0" smtClean="0"/>
          </a:p>
          <a:p>
            <a:pPr>
              <a:defRPr/>
            </a:pPr>
            <a:r>
              <a:rPr lang="el-GR" sz="2400" dirty="0" smtClean="0"/>
              <a:t>Οδηγίες.</a:t>
            </a:r>
            <a:endParaRPr lang="el-GR" sz="2400" dirty="0" smtClean="0"/>
          </a:p>
          <a:p>
            <a:pPr>
              <a:defRPr/>
            </a:pPr>
            <a:r>
              <a:rPr lang="el-GR" sz="2400" dirty="0" smtClean="0"/>
              <a:t>Νάρθηκας </a:t>
            </a:r>
            <a:r>
              <a:rPr lang="el-GR" sz="2400" dirty="0" smtClean="0"/>
              <a:t>.</a:t>
            </a:r>
            <a:endParaRPr lang="el-GR" sz="2400" dirty="0" smtClean="0"/>
          </a:p>
        </p:txBody>
      </p:sp>
      <p:sp>
        <p:nvSpPr>
          <p:cNvPr id="6" name="5 - Θέση περιεχομένου"/>
          <p:cNvSpPr>
            <a:spLocks noGrp="1"/>
          </p:cNvSpPr>
          <p:nvPr>
            <p:ph sz="half" idx="4294967295"/>
          </p:nvPr>
        </p:nvSpPr>
        <p:spPr>
          <a:xfrm>
            <a:off x="4355976" y="1556792"/>
            <a:ext cx="4392488" cy="4970463"/>
          </a:xfrm>
          <a:solidFill>
            <a:schemeClr val="accent6">
              <a:lumMod val="20000"/>
              <a:lumOff val="80000"/>
            </a:schemeClr>
          </a:solidFill>
        </p:spPr>
        <p:txBody>
          <a:bodyPr>
            <a:normAutofit fontScale="70000" lnSpcReduction="20000"/>
          </a:bodyPr>
          <a:lstStyle/>
          <a:p>
            <a:pPr marL="0" indent="0" fontAlgn="auto">
              <a:spcAft>
                <a:spcPts val="0"/>
              </a:spcAft>
              <a:buNone/>
              <a:defRPr/>
            </a:pPr>
            <a:r>
              <a:rPr lang="el-GR" b="1" dirty="0" smtClean="0"/>
              <a:t>Παραπεμπτικό</a:t>
            </a:r>
          </a:p>
          <a:p>
            <a:pPr>
              <a:defRPr/>
            </a:pPr>
            <a:r>
              <a:rPr lang="el-GR" dirty="0" smtClean="0"/>
              <a:t>Είδος  </a:t>
            </a:r>
            <a:r>
              <a:rPr lang="el-GR" dirty="0" err="1" smtClean="0"/>
              <a:t>φυσιο</a:t>
            </a:r>
            <a:r>
              <a:rPr lang="el-GR" dirty="0" smtClean="0"/>
              <a:t>/ων μεθόδων</a:t>
            </a:r>
            <a:r>
              <a:rPr lang="en-US" dirty="0" smtClean="0"/>
              <a:t>;</a:t>
            </a:r>
            <a:endParaRPr lang="el-GR" dirty="0" smtClean="0"/>
          </a:p>
          <a:p>
            <a:pPr>
              <a:defRPr/>
            </a:pPr>
            <a:r>
              <a:rPr lang="el-GR" dirty="0" smtClean="0"/>
              <a:t>Αριθμό συνεδριών</a:t>
            </a:r>
            <a:r>
              <a:rPr lang="en-US" dirty="0" smtClean="0"/>
              <a:t>;</a:t>
            </a:r>
            <a:endParaRPr lang="el-GR" dirty="0" smtClean="0"/>
          </a:p>
          <a:p>
            <a:pPr>
              <a:defRPr/>
            </a:pPr>
            <a:r>
              <a:rPr lang="el-GR" dirty="0" smtClean="0"/>
              <a:t>Χρονική διάρκεια συνεδριών</a:t>
            </a:r>
            <a:r>
              <a:rPr lang="en-US" dirty="0" smtClean="0"/>
              <a:t>;</a:t>
            </a:r>
            <a:endParaRPr lang="el-GR" dirty="0" smtClean="0"/>
          </a:p>
          <a:p>
            <a:pPr>
              <a:defRPr/>
            </a:pPr>
            <a:r>
              <a:rPr lang="el-GR" dirty="0" smtClean="0"/>
              <a:t>Παράμετροι </a:t>
            </a:r>
            <a:r>
              <a:rPr lang="el-GR" dirty="0" smtClean="0"/>
              <a:t>εφαρμογής </a:t>
            </a:r>
            <a:r>
              <a:rPr lang="el-GR" dirty="0" smtClean="0"/>
              <a:t>φυσ. μέσων</a:t>
            </a:r>
            <a:r>
              <a:rPr lang="en-US" dirty="0" smtClean="0"/>
              <a:t>;</a:t>
            </a:r>
            <a:endParaRPr lang="el-GR" dirty="0" smtClean="0"/>
          </a:p>
          <a:p>
            <a:pPr marL="265176" indent="-265176" fontAlgn="auto">
              <a:spcAft>
                <a:spcPts val="0"/>
              </a:spcAft>
              <a:buFont typeface="Wingdings 2"/>
              <a:buNone/>
              <a:defRPr/>
            </a:pPr>
            <a:r>
              <a:rPr lang="el-GR" b="1" dirty="0" smtClean="0"/>
              <a:t>-----------------------------</a:t>
            </a:r>
          </a:p>
          <a:p>
            <a:pPr>
              <a:defRPr/>
            </a:pPr>
            <a:r>
              <a:rPr lang="el-GR" dirty="0" smtClean="0"/>
              <a:t>Που είναι η διάγνωση</a:t>
            </a:r>
            <a:r>
              <a:rPr lang="en-US" dirty="0" smtClean="0"/>
              <a:t>;</a:t>
            </a:r>
          </a:p>
          <a:p>
            <a:pPr>
              <a:defRPr/>
            </a:pPr>
            <a:r>
              <a:rPr lang="el-GR" dirty="0" smtClean="0"/>
              <a:t>Που είναι το ιατρικό ιστορικό</a:t>
            </a:r>
            <a:r>
              <a:rPr lang="en-US" dirty="0" smtClean="0"/>
              <a:t>;</a:t>
            </a:r>
            <a:endParaRPr lang="el-GR" dirty="0" smtClean="0"/>
          </a:p>
          <a:p>
            <a:pPr>
              <a:defRPr/>
            </a:pPr>
            <a:r>
              <a:rPr lang="el-GR" dirty="0" smtClean="0"/>
              <a:t>Που είναι η φαρμακευτική επίδραση</a:t>
            </a:r>
            <a:r>
              <a:rPr lang="en-US" dirty="0" smtClean="0"/>
              <a:t>;</a:t>
            </a:r>
            <a:endParaRPr lang="el-GR" dirty="0" smtClean="0"/>
          </a:p>
          <a:p>
            <a:pPr>
              <a:defRPr/>
            </a:pPr>
            <a:r>
              <a:rPr lang="el-GR" dirty="0" smtClean="0"/>
              <a:t>Που είναι οι στόχοι θεραπείας</a:t>
            </a:r>
            <a:r>
              <a:rPr lang="en-US" dirty="0" smtClean="0"/>
              <a:t>;</a:t>
            </a:r>
            <a:endParaRPr lang="el-GR" dirty="0" smtClean="0"/>
          </a:p>
          <a:p>
            <a:pPr>
              <a:defRPr/>
            </a:pPr>
            <a:r>
              <a:rPr lang="el-GR" dirty="0" smtClean="0"/>
              <a:t>Που είναι η ανατροφοδότηση της εξέλιξης των </a:t>
            </a:r>
            <a:r>
              <a:rPr lang="el-GR" dirty="0" smtClean="0"/>
              <a:t>συμπτωμάτων;</a:t>
            </a:r>
            <a:endParaRPr lang="el-GR" dirty="0" smtClean="0"/>
          </a:p>
          <a:p>
            <a:pPr marL="265176" indent="-265176" fontAlgn="auto">
              <a:spcAft>
                <a:spcPts val="0"/>
              </a:spcAft>
              <a:buFont typeface="Wingdings 2"/>
              <a:buNone/>
              <a:defRPr/>
            </a:pPr>
            <a:endParaRPr lang="el-GR" b="1" dirty="0" smtClean="0"/>
          </a:p>
          <a:p>
            <a:pPr marL="265176" indent="-265176" fontAlgn="auto">
              <a:spcAft>
                <a:spcPts val="0"/>
              </a:spcAft>
              <a:buFont typeface="Wingdings 2"/>
              <a:buNone/>
              <a:defRPr/>
            </a:pPr>
            <a:endParaRPr lang="el-GR" dirty="0" smtClean="0"/>
          </a:p>
          <a:p>
            <a:pPr marL="265176" indent="-265176" fontAlgn="auto">
              <a:spcAft>
                <a:spcPts val="0"/>
              </a:spcAft>
              <a:buFont typeface="Wingdings 2"/>
              <a:buNone/>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151769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p:cTn id="3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 calcmode="lin" valueType="num">
                                      <p:cBhvr>
                                        <p:cTn id="46"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6">
                                            <p:txEl>
                                              <p:pRg st="7" end="7"/>
                                            </p:txEl>
                                          </p:spTgt>
                                        </p:tgtEl>
                                      </p:cBhvr>
                                    </p:animEffect>
                                  </p:childTnLst>
                                </p:cTn>
                              </p:par>
                              <p:par>
                                <p:cTn id="49" presetID="53" presetClass="entr" presetSubtype="0"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p:cTn id="51"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6">
                                            <p:txEl>
                                              <p:pRg st="8" end="8"/>
                                            </p:txEl>
                                          </p:spTgt>
                                        </p:tgtEl>
                                      </p:cBhvr>
                                    </p:animEffect>
                                  </p:childTnLst>
                                </p:cTn>
                              </p:par>
                              <p:par>
                                <p:cTn id="54" presetID="53" presetClass="entr" presetSubtype="0" fill="hold" nodeType="with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 calcmode="lin" valueType="num">
                                      <p:cBhvr>
                                        <p:cTn id="56"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6">
                                            <p:txEl>
                                              <p:pRg st="9" end="9"/>
                                            </p:txEl>
                                          </p:spTgt>
                                        </p:tgtEl>
                                      </p:cBhvr>
                                    </p:animEffect>
                                  </p:childTnLst>
                                </p:cTn>
                              </p:par>
                              <p:par>
                                <p:cTn id="59" presetID="53" presetClass="entr" presetSubtype="0" fill="hold" nodeType="with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 calcmode="lin" valueType="num">
                                      <p:cBhvr>
                                        <p:cTn id="61"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Κάρτα ασθενούς</a:t>
            </a:r>
          </a:p>
        </p:txBody>
      </p:sp>
      <p:sp>
        <p:nvSpPr>
          <p:cNvPr id="2052" name="3 - Θέση περιεχομένου"/>
          <p:cNvSpPr>
            <a:spLocks noGrp="1"/>
          </p:cNvSpPr>
          <p:nvPr>
            <p:ph sz="half" idx="4294967295"/>
          </p:nvPr>
        </p:nvSpPr>
        <p:spPr>
          <a:xfrm>
            <a:off x="612774" y="1700808"/>
            <a:ext cx="7991673" cy="4389438"/>
          </a:xfrm>
        </p:spPr>
        <p:txBody>
          <a:bodyPr>
            <a:noAutofit/>
          </a:bodyPr>
          <a:lstStyle/>
          <a:p>
            <a:pPr marL="0" indent="0">
              <a:buNone/>
            </a:pPr>
            <a:r>
              <a:rPr lang="el-GR" sz="2400" dirty="0" smtClean="0"/>
              <a:t>Σε κανένα πρωτόκολλο  θεραπευτικό ή δεοντολογικό  και  καμία βιβλιογραφική αναφορά ΔΕΝ αναγράφεται η </a:t>
            </a:r>
            <a:r>
              <a:rPr lang="el-GR" sz="2400" dirty="0" err="1" smtClean="0"/>
              <a:t>φυσ</a:t>
            </a:r>
            <a:r>
              <a:rPr lang="el-GR" sz="2400" dirty="0" smtClean="0"/>
              <a:t>/κη παραπομπή:</a:t>
            </a:r>
          </a:p>
          <a:p>
            <a:pPr>
              <a:buFont typeface="Wingdings 2" pitchFamily="18" charset="2"/>
              <a:buNone/>
            </a:pPr>
            <a:endParaRPr lang="el-GR" sz="2400" i="1" dirty="0" smtClean="0">
              <a:solidFill>
                <a:srgbClr val="000099"/>
              </a:solidFill>
            </a:endParaRPr>
          </a:p>
          <a:p>
            <a:pPr>
              <a:buFont typeface="Wingdings 2" pitchFamily="18" charset="2"/>
              <a:buNone/>
            </a:pPr>
            <a:r>
              <a:rPr lang="el-GR" sz="2400" i="1" dirty="0" smtClean="0"/>
              <a:t>«Κάνε τώρα λίγη Φυσικοθεραπεία</a:t>
            </a:r>
          </a:p>
          <a:p>
            <a:pPr>
              <a:buFont typeface="Wingdings 2" pitchFamily="18" charset="2"/>
              <a:buNone/>
            </a:pPr>
            <a:r>
              <a:rPr lang="el-GR" sz="2400" i="1" dirty="0" smtClean="0"/>
              <a:t>και αργότερα Κινησιοθεραπεία»</a:t>
            </a:r>
          </a:p>
          <a:p>
            <a:pPr>
              <a:buFont typeface="Wingdings 2" pitchFamily="18" charset="2"/>
              <a:buNone/>
            </a:pPr>
            <a:endParaRPr lang="el-GR" sz="2400" i="1" dirty="0" smtClean="0">
              <a:solidFill>
                <a:srgbClr val="000099"/>
              </a:solidFill>
            </a:endParaRPr>
          </a:p>
          <a:p>
            <a:pPr marL="0" indent="0">
              <a:buFont typeface="Wingdings 2" pitchFamily="18" charset="2"/>
              <a:buNone/>
            </a:pPr>
            <a:r>
              <a:rPr lang="el-GR" sz="2400" b="1" dirty="0" smtClean="0">
                <a:solidFill>
                  <a:srgbClr val="004B82"/>
                </a:solidFill>
              </a:rPr>
              <a:t>Η φυσικοθεραπευτική συνεδρία είναι ενιαία και συνεχώς εξελισσόμενη μέχρι «πλήρους» </a:t>
            </a:r>
            <a:r>
              <a:rPr lang="el-GR" sz="2400" b="1" dirty="0" smtClean="0">
                <a:solidFill>
                  <a:srgbClr val="004B82"/>
                </a:solidFill>
              </a:rPr>
              <a:t>αποκατάστασης.</a:t>
            </a:r>
            <a:endParaRPr lang="el-GR" sz="2400" b="1" dirty="0" smtClean="0">
              <a:solidFill>
                <a:srgbClr val="004B82"/>
              </a:solidFill>
            </a:endParaRPr>
          </a:p>
        </p:txBody>
      </p:sp>
      <p:sp>
        <p:nvSpPr>
          <p:cNvPr id="5" name="AutoShape 6" descr="http://upload.wikimedia.org/wikipedia/commons/a/af/Physiotherapy_symbo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8" descr="http://upload.wikimedia.org/wikipedia/commons/a/af/Physiotherapy_symbol.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11" descr="http://upload.wikimedia.org/wikipedia/commons/a/af/Physiotherapy_symbol.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Slide Number Placeholder 7"/>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3421506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noAutofit/>
          </a:bodyPr>
          <a:lstStyle/>
          <a:p>
            <a:pPr fontAlgn="auto">
              <a:spcAft>
                <a:spcPts val="0"/>
              </a:spcAft>
              <a:defRPr/>
            </a:pPr>
            <a:r>
              <a:rPr lang="el-GR" sz="3600" dirty="0"/>
              <a:t>Κρίσιμα σημεία κατά την </a:t>
            </a:r>
            <a:r>
              <a:rPr lang="el-GR" sz="3600" dirty="0" smtClean="0"/>
              <a:t>αντιμετώπιση</a:t>
            </a:r>
            <a:endParaRPr lang="el-GR" sz="3600" dirty="0"/>
          </a:p>
        </p:txBody>
      </p:sp>
      <p:pic>
        <p:nvPicPr>
          <p:cNvPr id="9221" name="Picture 5"/>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08076" y="1556792"/>
            <a:ext cx="4727848" cy="472784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65827565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Θεραπευτικοί </a:t>
            </a:r>
            <a:r>
              <a:rPr lang="el-GR" dirty="0" err="1" smtClean="0"/>
              <a:t>Στοχοι</a:t>
            </a:r>
            <a:r>
              <a:rPr lang="el-GR" dirty="0" smtClean="0"/>
              <a:t> </a:t>
            </a:r>
            <a:br>
              <a:rPr lang="el-GR" dirty="0" smtClean="0"/>
            </a:br>
            <a:r>
              <a:rPr lang="el-GR" dirty="0" smtClean="0"/>
              <a:t>ευκταίοι ή εφικτοί?</a:t>
            </a:r>
            <a:endParaRPr lang="el-GR" dirty="0"/>
          </a:p>
        </p:txBody>
      </p:sp>
      <p:sp>
        <p:nvSpPr>
          <p:cNvPr id="47106" name="Rectangle 3"/>
          <p:cNvSpPr>
            <a:spLocks noGrp="1" noChangeArrowheads="1"/>
          </p:cNvSpPr>
          <p:nvPr>
            <p:ph idx="1"/>
          </p:nvPr>
        </p:nvSpPr>
        <p:spPr>
          <a:xfrm>
            <a:off x="457200" y="1412776"/>
            <a:ext cx="6059016" cy="4824536"/>
          </a:xfrm>
        </p:spPr>
        <p:txBody>
          <a:bodyPr>
            <a:normAutofit/>
          </a:bodyPr>
          <a:lstStyle/>
          <a:p>
            <a:r>
              <a:rPr lang="el-GR" sz="2800" b="1" dirty="0" smtClean="0">
                <a:solidFill>
                  <a:srgbClr val="660033"/>
                </a:solidFill>
              </a:rPr>
              <a:t>Επανένταξη στη </a:t>
            </a:r>
            <a:r>
              <a:rPr lang="el-GR" sz="2800" b="1" dirty="0" smtClean="0">
                <a:solidFill>
                  <a:srgbClr val="004B82"/>
                </a:solidFill>
              </a:rPr>
              <a:t>καθημερινή</a:t>
            </a:r>
            <a:r>
              <a:rPr lang="el-GR" sz="2800" b="1" dirty="0" smtClean="0">
                <a:solidFill>
                  <a:srgbClr val="6600CC"/>
                </a:solidFill>
              </a:rPr>
              <a:t> </a:t>
            </a:r>
            <a:r>
              <a:rPr lang="el-GR" sz="2800" b="1" dirty="0" smtClean="0">
                <a:solidFill>
                  <a:srgbClr val="660033"/>
                </a:solidFill>
              </a:rPr>
              <a:t>δραστηριότητα.</a:t>
            </a:r>
            <a:endParaRPr lang="el-GR" sz="2800" b="1" dirty="0" smtClean="0">
              <a:solidFill>
                <a:srgbClr val="660033"/>
              </a:solidFill>
            </a:endParaRPr>
          </a:p>
          <a:p>
            <a:r>
              <a:rPr lang="el-GR" sz="2800" b="1" dirty="0" smtClean="0">
                <a:solidFill>
                  <a:srgbClr val="660033"/>
                </a:solidFill>
              </a:rPr>
              <a:t>Επανένταξη στην </a:t>
            </a:r>
            <a:r>
              <a:rPr lang="el-GR" sz="2800" b="1" dirty="0" smtClean="0">
                <a:solidFill>
                  <a:srgbClr val="004B82"/>
                </a:solidFill>
              </a:rPr>
              <a:t>επαγγελματική </a:t>
            </a:r>
            <a:r>
              <a:rPr lang="el-GR" sz="2800" b="1" dirty="0" smtClean="0">
                <a:solidFill>
                  <a:srgbClr val="660033"/>
                </a:solidFill>
              </a:rPr>
              <a:t>δραστηριότητα.</a:t>
            </a:r>
            <a:endParaRPr lang="el-GR" sz="2800" b="1" dirty="0" smtClean="0">
              <a:solidFill>
                <a:srgbClr val="660033"/>
              </a:solidFill>
            </a:endParaRPr>
          </a:p>
          <a:p>
            <a:r>
              <a:rPr lang="el-GR" sz="2800" b="1" dirty="0" smtClean="0">
                <a:solidFill>
                  <a:srgbClr val="660033"/>
                </a:solidFill>
              </a:rPr>
              <a:t>Επανένταξη στην </a:t>
            </a:r>
            <a:r>
              <a:rPr lang="el-GR" sz="2800" b="1" dirty="0" smtClean="0">
                <a:solidFill>
                  <a:srgbClr val="004B82"/>
                </a:solidFill>
              </a:rPr>
              <a:t>κοινωνική</a:t>
            </a:r>
            <a:r>
              <a:rPr lang="el-GR" sz="2800" b="1" dirty="0" smtClean="0">
                <a:solidFill>
                  <a:srgbClr val="6600CC"/>
                </a:solidFill>
              </a:rPr>
              <a:t> </a:t>
            </a:r>
            <a:r>
              <a:rPr lang="el-GR" sz="2800" b="1" dirty="0" smtClean="0">
                <a:solidFill>
                  <a:srgbClr val="660033"/>
                </a:solidFill>
              </a:rPr>
              <a:t>δραστηριότητα.</a:t>
            </a:r>
            <a:endParaRPr lang="el-GR" sz="2800" b="1" dirty="0" smtClean="0">
              <a:solidFill>
                <a:srgbClr val="660033"/>
              </a:solidFill>
            </a:endParaRPr>
          </a:p>
          <a:p>
            <a:pPr>
              <a:spcBef>
                <a:spcPts val="1800"/>
              </a:spcBef>
              <a:buNone/>
            </a:pPr>
            <a:r>
              <a:rPr lang="el-GR" sz="2800" b="1" dirty="0" smtClean="0">
                <a:solidFill>
                  <a:srgbClr val="660033"/>
                </a:solidFill>
              </a:rPr>
              <a:t>Φυσικοθεραπευτής, Εργοθεραπευτής, Κοινωνικός Λειτουργός, Ψυχολόγος κλπ………………………………………….</a:t>
            </a:r>
          </a:p>
          <a:p>
            <a:pPr>
              <a:buFont typeface="Monotype Sorts"/>
              <a:buChar char="ò"/>
            </a:pPr>
            <a:endParaRPr lang="el-GR" sz="2800" b="1" dirty="0" smtClean="0"/>
          </a:p>
        </p:txBody>
      </p:sp>
      <p:pic>
        <p:nvPicPr>
          <p:cNvPr id="47107" name="Picture 7"/>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012160" y="2708920"/>
            <a:ext cx="2814283" cy="2448272"/>
          </a:xfrm>
          <a:prstGeom prst="rect">
            <a:avLst/>
          </a:prstGeom>
          <a:noFill/>
          <a:ln w="12700" cap="sq">
            <a:noFill/>
            <a:miter lim="800000"/>
            <a:headEnd type="none" w="sm" len="sm"/>
            <a:tailEnd type="none" w="sm" len="sm"/>
          </a:ln>
        </p:spPr>
      </p:pic>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15137581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5298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auto">
              <a:spcAft>
                <a:spcPts val="0"/>
              </a:spcAft>
              <a:defRPr/>
            </a:pPr>
            <a:r>
              <a:rPr lang="el-GR" dirty="0"/>
              <a:t>Τι συμβαίνει στην Ελλάδα;</a:t>
            </a:r>
          </a:p>
        </p:txBody>
      </p:sp>
      <p:sp>
        <p:nvSpPr>
          <p:cNvPr id="4" name="3 - Θέση περιεχομένου"/>
          <p:cNvSpPr>
            <a:spLocks noGrp="1"/>
          </p:cNvSpPr>
          <p:nvPr>
            <p:ph idx="1"/>
          </p:nvPr>
        </p:nvSpPr>
        <p:spPr/>
        <p:txBody>
          <a:bodyPr/>
          <a:lstStyle/>
          <a:p>
            <a:r>
              <a:rPr lang="el-GR" sz="2800" dirty="0" smtClean="0"/>
              <a:t>Επαγγελματικά δικαιώματα που δεν </a:t>
            </a:r>
            <a:r>
              <a:rPr lang="el-GR" sz="2800" dirty="0" smtClean="0"/>
              <a:t>υλοποιήθηκαν.</a:t>
            </a:r>
            <a:endParaRPr lang="el-GR" sz="2800" dirty="0" smtClean="0"/>
          </a:p>
          <a:p>
            <a:r>
              <a:rPr lang="el-GR" sz="2800" dirty="0" smtClean="0"/>
              <a:t>Παραπεμπτικά φυσικοθεραπείας «φασόν</a:t>
            </a:r>
            <a:r>
              <a:rPr lang="el-GR" sz="2800" dirty="0" smtClean="0"/>
              <a:t>».</a:t>
            </a:r>
            <a:endParaRPr lang="el-GR" sz="2800" dirty="0" smtClean="0"/>
          </a:p>
          <a:p>
            <a:r>
              <a:rPr lang="el-GR" sz="2800" dirty="0" smtClean="0"/>
              <a:t>Μη κατοχύρωση της </a:t>
            </a:r>
            <a:r>
              <a:rPr lang="el-GR" sz="2800" dirty="0" smtClean="0"/>
              <a:t>εξειδίκευσης.</a:t>
            </a:r>
            <a:endParaRPr lang="el-GR" sz="2800" dirty="0" smtClean="0"/>
          </a:p>
          <a:p>
            <a:r>
              <a:rPr lang="el-GR" sz="2800" dirty="0" smtClean="0"/>
              <a:t>Μη κατοχύρωση της </a:t>
            </a:r>
            <a:r>
              <a:rPr lang="el-GR" sz="2800" dirty="0" smtClean="0"/>
              <a:t>αξιολόγησης.</a:t>
            </a:r>
            <a:endParaRPr lang="el-GR" sz="2800" dirty="0" smtClean="0"/>
          </a:p>
          <a:p>
            <a:endParaRPr lang="el-GR" b="1" dirty="0" smtClean="0"/>
          </a:p>
          <a:p>
            <a:pPr>
              <a:buFont typeface="Wingdings 2" pitchFamily="18" charset="2"/>
              <a:buNone/>
            </a:pPr>
            <a:endParaRPr lang="el-GR" b="1" dirty="0" smtClean="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9555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875858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«Βιοηθική και Δεοντολογία στην Φυσικοθεραπεία. Ενότητα 12: Πρωτόκολλα Συνεργασίας Επιστημόνων </a:t>
            </a:r>
            <a:r>
              <a:rPr lang="el-GR" sz="2000" dirty="0" smtClean="0"/>
              <a:t>υγείας».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175421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0315965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777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46828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9901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Επαγγέλματα </a:t>
            </a:r>
            <a:r>
              <a:rPr lang="el-GR" sz="3200" b="0" dirty="0" smtClean="0"/>
              <a:t>(1 από 3)</a:t>
            </a:r>
            <a:endParaRPr lang="el-GR" sz="3200" b="0" dirty="0"/>
          </a:p>
        </p:txBody>
      </p:sp>
      <p:sp>
        <p:nvSpPr>
          <p:cNvPr id="3" name="2 - Υπότιτλος"/>
          <p:cNvSpPr>
            <a:spLocks noGrp="1"/>
          </p:cNvSpPr>
          <p:nvPr>
            <p:ph idx="1"/>
          </p:nvPr>
        </p:nvSpPr>
        <p:spPr/>
        <p:txBody>
          <a:bodyPr>
            <a:normAutofit/>
          </a:bodyPr>
          <a:lstStyle/>
          <a:p>
            <a:pPr>
              <a:defRPr/>
            </a:pPr>
            <a:r>
              <a:rPr lang="el-GR" sz="2800" dirty="0" smtClean="0"/>
              <a:t>Ο όρος «επάγγελμα» αναλύεται μέσα στις κοινωνιολογικές σκέψεις της δεκαετίας του ΄80 και καθορίζεται ως μια διεργασία που διαφέρει από τις γενικά ονομαζόμενες επαγγελματικές δραστηριότητες, ως προς τα στοιχεία που πρέπει να την συνθέτουν. </a:t>
            </a:r>
          </a:p>
          <a:p>
            <a:pPr>
              <a:defRPr/>
            </a:pPr>
            <a:r>
              <a:rPr lang="el-GR" sz="2800" dirty="0" smtClean="0"/>
              <a:t>Αυτά εντοπίζονται κυρίως στην υποχρεωτική γενική και εξειδικευμένη γνώση, στον προσανατολισμό παροχής υπηρεσιών, με προορισμό ενός λειτουργήματος προς τον πληθυσμό</a:t>
            </a:r>
            <a:r>
              <a:rPr lang="el-GR" sz="2800" i="1" dirty="0" smtClean="0"/>
              <a:t>.</a:t>
            </a:r>
          </a:p>
          <a:p>
            <a:pPr marL="0" indent="0" algn="r">
              <a:buNone/>
              <a:defRPr/>
            </a:pPr>
            <a:r>
              <a:rPr lang="el-GR" sz="2000" dirty="0" smtClean="0"/>
              <a:t>(</a:t>
            </a:r>
            <a:r>
              <a:rPr lang="en-US" sz="2000" dirty="0" smtClean="0"/>
              <a:t>Freidson</a:t>
            </a:r>
            <a:r>
              <a:rPr lang="el-GR" sz="2000" dirty="0" smtClean="0"/>
              <a:t> 1970)</a:t>
            </a:r>
            <a:endParaRPr lang="el-GR" sz="2000"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881743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auto">
              <a:spcAft>
                <a:spcPts val="0"/>
              </a:spcAft>
              <a:defRPr/>
            </a:pPr>
            <a:r>
              <a:rPr lang="el-GR" dirty="0">
                <a:solidFill>
                  <a:prstClr val="black"/>
                </a:solidFill>
              </a:rPr>
              <a:t>Επαγγέλματα </a:t>
            </a:r>
            <a:r>
              <a:rPr lang="el-GR" sz="3200" b="0" dirty="0" smtClean="0">
                <a:solidFill>
                  <a:prstClr val="black"/>
                </a:solidFill>
              </a:rPr>
              <a:t>(2 </a:t>
            </a:r>
            <a:r>
              <a:rPr lang="el-GR" sz="3200" b="0" dirty="0">
                <a:solidFill>
                  <a:prstClr val="black"/>
                </a:solidFill>
              </a:rPr>
              <a:t>από 3)</a:t>
            </a:r>
            <a:endParaRPr lang="el-GR" dirty="0"/>
          </a:p>
        </p:txBody>
      </p:sp>
      <p:sp>
        <p:nvSpPr>
          <p:cNvPr id="4" name="3 - Θέση περιεχομένου"/>
          <p:cNvSpPr>
            <a:spLocks noGrp="1"/>
          </p:cNvSpPr>
          <p:nvPr>
            <p:ph idx="1"/>
          </p:nvPr>
        </p:nvSpPr>
        <p:spPr/>
        <p:txBody>
          <a:bodyPr>
            <a:normAutofit/>
          </a:bodyPr>
          <a:lstStyle/>
          <a:p>
            <a:pPr marL="265176" indent="-265176" fontAlgn="auto">
              <a:spcAft>
                <a:spcPts val="0"/>
              </a:spcAft>
              <a:buFont typeface="Wingdings 2"/>
              <a:buChar char=""/>
              <a:defRPr/>
            </a:pPr>
            <a:endParaRPr lang="el-GR" dirty="0" smtClean="0"/>
          </a:p>
          <a:p>
            <a:pPr>
              <a:defRPr/>
            </a:pPr>
            <a:r>
              <a:rPr lang="el-GR" dirty="0" smtClean="0"/>
              <a:t>Τα </a:t>
            </a:r>
            <a:r>
              <a:rPr lang="el-GR" b="1" dirty="0" smtClean="0">
                <a:solidFill>
                  <a:srgbClr val="004B82"/>
                </a:solidFill>
              </a:rPr>
              <a:t>«επαγγέλματα»</a:t>
            </a:r>
            <a:r>
              <a:rPr lang="el-GR" dirty="0" smtClean="0">
                <a:solidFill>
                  <a:schemeClr val="accent1"/>
                </a:solidFill>
              </a:rPr>
              <a:t> </a:t>
            </a:r>
            <a:r>
              <a:rPr lang="el-GR" dirty="0" smtClean="0"/>
              <a:t>οφείλουν να κατέχουν τον αυτοέλεγχο των σπουδών τους και το μονοπώλιο της δραστηριότητάς τους, να οργανώνουν την αυτονομία τους μέσα από δικούς τους συλλόγους. </a:t>
            </a:r>
            <a:endParaRPr lang="el-GR" dirty="0"/>
          </a:p>
        </p:txBody>
      </p:sp>
      <p:sp>
        <p:nvSpPr>
          <p:cNvPr id="6" name="5 - Ορθογώνιο"/>
          <p:cNvSpPr/>
          <p:nvPr/>
        </p:nvSpPr>
        <p:spPr>
          <a:xfrm>
            <a:off x="5560020" y="4509120"/>
            <a:ext cx="2556778" cy="120032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Profession</a:t>
            </a:r>
          </a:p>
          <a:p>
            <a:pPr algn="ctr" fontAlgn="auto">
              <a:spcBef>
                <a:spcPts val="0"/>
              </a:spcBef>
              <a:spcAft>
                <a:spcPts val="0"/>
              </a:spcAft>
              <a:defRPr/>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No</a:t>
            </a:r>
          </a:p>
          <a:p>
            <a:pPr algn="ctr" fontAlgn="auto">
              <a:spcBef>
                <a:spcPts val="0"/>
              </a:spcBef>
              <a:spcAft>
                <a:spcPts val="0"/>
              </a:spcAft>
              <a:defRPr/>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job</a:t>
            </a:r>
            <a:endParaRPr lang="el-G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157690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solidFill>
                  <a:prstClr val="black"/>
                </a:solidFill>
              </a:rPr>
              <a:t>Επαγγέλματα </a:t>
            </a:r>
            <a:r>
              <a:rPr lang="el-GR" sz="3200" b="0" dirty="0" smtClean="0">
                <a:solidFill>
                  <a:prstClr val="black"/>
                </a:solidFill>
              </a:rPr>
              <a:t>(3 </a:t>
            </a:r>
            <a:r>
              <a:rPr lang="el-GR" sz="3200" b="0" dirty="0">
                <a:solidFill>
                  <a:prstClr val="black"/>
                </a:solidFill>
              </a:rPr>
              <a:t>από 3)</a:t>
            </a:r>
            <a:endParaRPr lang="el-GR" dirty="0"/>
          </a:p>
        </p:txBody>
      </p:sp>
      <p:sp>
        <p:nvSpPr>
          <p:cNvPr id="4" name="3 - Θέση περιεχομένου"/>
          <p:cNvSpPr>
            <a:spLocks noGrp="1"/>
          </p:cNvSpPr>
          <p:nvPr>
            <p:ph idx="1"/>
          </p:nvPr>
        </p:nvSpPr>
        <p:spPr/>
        <p:txBody>
          <a:bodyPr>
            <a:normAutofit/>
          </a:bodyPr>
          <a:lstStyle/>
          <a:p>
            <a:pPr>
              <a:defRPr/>
            </a:pPr>
            <a:r>
              <a:rPr lang="el-GR" sz="2800" dirty="0" smtClean="0"/>
              <a:t>Κατά  την </a:t>
            </a:r>
            <a:r>
              <a:rPr lang="en-US" sz="2800" dirty="0" err="1" smtClean="0"/>
              <a:t>Herzlich</a:t>
            </a:r>
            <a:r>
              <a:rPr lang="el-GR" sz="2800" dirty="0" smtClean="0"/>
              <a:t> οι ιατροί καλύπτουν πλήρως αυτές τις προϋποθέσεις σε αντίθεση με τα άλλα επαγγέλματα υγείας τα οποία θεωρούνται εξαρτώμενα από αυτούς. </a:t>
            </a:r>
          </a:p>
          <a:p>
            <a:pPr>
              <a:defRPr/>
            </a:pPr>
            <a:r>
              <a:rPr lang="el-GR" sz="2800" dirty="0" smtClean="0"/>
              <a:t>Όμως επειδή όπως αναφέρει και ο </a:t>
            </a:r>
            <a:r>
              <a:rPr lang="en-US" sz="2800" dirty="0" smtClean="0">
                <a:solidFill>
                  <a:srgbClr val="004B82"/>
                </a:solidFill>
              </a:rPr>
              <a:t>Parsons</a:t>
            </a:r>
            <a:r>
              <a:rPr lang="el-GR" sz="2800" dirty="0" smtClean="0">
                <a:solidFill>
                  <a:srgbClr val="004B82"/>
                </a:solidFill>
              </a:rPr>
              <a:t> (1968)  </a:t>
            </a:r>
            <a:r>
              <a:rPr lang="el-GR" sz="2800" dirty="0" smtClean="0"/>
              <a:t>τα όρια είναι</a:t>
            </a:r>
            <a:r>
              <a:rPr lang="el-GR" sz="2800" i="1" dirty="0" smtClean="0"/>
              <a:t> </a:t>
            </a:r>
            <a:r>
              <a:rPr lang="el-GR" sz="2800" dirty="0" smtClean="0"/>
              <a:t>ρευστά και δυσδιάκριτα</a:t>
            </a:r>
            <a:r>
              <a:rPr lang="el-GR" sz="2800" i="1" dirty="0" smtClean="0"/>
              <a:t> </a:t>
            </a:r>
            <a:r>
              <a:rPr lang="el-GR" sz="2800" dirty="0" smtClean="0"/>
              <a:t>σήμερα διαπιστώνεται ότι κάποιες από τις δραστηριότητες στο χώρο της υγείας δικαιούνται τον τίτλο του «επαγγέλματος», φέροντας όλο το κύρος που αντιπροσωπεύει αυτός ο όρος. </a:t>
            </a:r>
            <a:endParaRPr lang="el-GR" sz="2800" dirty="0"/>
          </a:p>
        </p:txBody>
      </p:sp>
      <p:sp>
        <p:nvSpPr>
          <p:cNvPr id="5" name="Rectangle 4"/>
          <p:cNvSpPr/>
          <p:nvPr/>
        </p:nvSpPr>
        <p:spPr>
          <a:xfrm>
            <a:off x="467544" y="3212976"/>
            <a:ext cx="8208912" cy="2736304"/>
          </a:xfrm>
          <a:prstGeom prst="rect">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106082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Η Φυσικοθεραπεία ως επάγγελμα</a:t>
            </a:r>
            <a:endParaRPr lang="el-GR" dirty="0"/>
          </a:p>
        </p:txBody>
      </p:sp>
      <p:sp>
        <p:nvSpPr>
          <p:cNvPr id="18435" name="3 - Θέση περιεχομένου"/>
          <p:cNvSpPr>
            <a:spLocks noGrp="1"/>
          </p:cNvSpPr>
          <p:nvPr>
            <p:ph idx="1"/>
          </p:nvPr>
        </p:nvSpPr>
        <p:spPr/>
        <p:txBody>
          <a:bodyPr>
            <a:normAutofit/>
          </a:bodyPr>
          <a:lstStyle/>
          <a:p>
            <a:r>
              <a:rPr lang="el-GR" sz="2800" dirty="0" smtClean="0"/>
              <a:t>Η </a:t>
            </a:r>
            <a:r>
              <a:rPr lang="el-GR" sz="2800" b="1" dirty="0" smtClean="0">
                <a:solidFill>
                  <a:srgbClr val="004B82"/>
                </a:solidFill>
              </a:rPr>
              <a:t>Φυσικοθεραπεία</a:t>
            </a:r>
            <a:r>
              <a:rPr lang="el-GR" sz="2800" b="1" dirty="0" smtClean="0"/>
              <a:t> </a:t>
            </a:r>
            <a:r>
              <a:rPr lang="el-GR" sz="2800" dirty="0" smtClean="0"/>
              <a:t>σήμερα μελετάται ως επάγγελμα,  το οποίο  πρόσφατα απέκτησε μία  σημαντική θέση στο χώρο της υγείας στην Ελλάδα, παρόλο ότι η σχολή Φυσικοθεραπείας λειτουργεί στην τριτοβάθμια εκπαίδευση από το </a:t>
            </a:r>
            <a:r>
              <a:rPr lang="el-GR" sz="2800" dirty="0" smtClean="0"/>
              <a:t>1963.</a:t>
            </a:r>
            <a:endParaRPr lang="el-GR" sz="2800" dirty="0" smtClean="0"/>
          </a:p>
          <a:p>
            <a:pPr marL="0" indent="0" algn="r">
              <a:buNone/>
            </a:pPr>
            <a:r>
              <a:rPr lang="el-GR" sz="2400" dirty="0" smtClean="0"/>
              <a:t>(</a:t>
            </a:r>
            <a:r>
              <a:rPr lang="el-GR" sz="2400" dirty="0" err="1" smtClean="0"/>
              <a:t>Τσακωνιάτης</a:t>
            </a:r>
            <a:r>
              <a:rPr lang="el-GR" sz="2400" dirty="0" smtClean="0"/>
              <a:t> 1975)</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264958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Νοσηλευτικό επάγγελμα</a:t>
            </a:r>
            <a:endParaRPr lang="el-GR" dirty="0"/>
          </a:p>
        </p:txBody>
      </p:sp>
      <p:sp>
        <p:nvSpPr>
          <p:cNvPr id="19459" name="3 - Θέση περιεχομένου"/>
          <p:cNvSpPr>
            <a:spLocks noGrp="1"/>
          </p:cNvSpPr>
          <p:nvPr>
            <p:ph idx="1"/>
          </p:nvPr>
        </p:nvSpPr>
        <p:spPr/>
        <p:txBody>
          <a:bodyPr>
            <a:normAutofit/>
          </a:bodyPr>
          <a:lstStyle/>
          <a:p>
            <a:r>
              <a:rPr lang="el-GR" sz="2800" dirty="0" smtClean="0"/>
              <a:t>Ακόμα και στο νοσηλευτικό επάγγελμα επί σειρά ετών, το κύρος του περισσότερο ήταν εξαρτημένο από το πόσο «συμπαθής ή αυστηρή» ήταν η νοσηλεύτρια και </a:t>
            </a:r>
            <a:r>
              <a:rPr lang="el-GR" sz="2800" b="1" dirty="0" smtClean="0"/>
              <a:t>όχι </a:t>
            </a:r>
            <a:r>
              <a:rPr lang="el-GR" sz="2800" dirty="0" smtClean="0"/>
              <a:t>ως </a:t>
            </a:r>
            <a:r>
              <a:rPr lang="el-GR" sz="2800" b="1" dirty="0" smtClean="0"/>
              <a:t>απολύτως </a:t>
            </a:r>
            <a:r>
              <a:rPr lang="el-GR" sz="2800" dirty="0" smtClean="0"/>
              <a:t>απαραίτητη επιστημονική και επαγγελματική </a:t>
            </a:r>
            <a:r>
              <a:rPr lang="el-GR" sz="2800" dirty="0" smtClean="0"/>
              <a:t>οντότητα.</a:t>
            </a:r>
            <a:endParaRPr lang="el-GR" sz="28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7183293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45b64441ad18c8847386537cdbdecaee5d715c"/>
</p:tagLst>
</file>

<file path=ppt/theme/theme1.xml><?xml version="1.0" encoding="utf-8"?>
<a:theme xmlns:a="http://schemas.openxmlformats.org/drawingml/2006/main" name="OC_template_updated">
  <a:themeElements>
    <a:clrScheme name="Προσαρμοσμένο 25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1518</TotalTime>
  <Words>2941</Words>
  <Application>Microsoft Office PowerPoint</Application>
  <PresentationFormat>Προβολή στην οθόνη (4:3)</PresentationFormat>
  <Paragraphs>268</Paragraphs>
  <Slides>45</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45</vt:i4>
      </vt:variant>
    </vt:vector>
  </HeadingPairs>
  <TitlesOfParts>
    <vt:vector size="48" baseType="lpstr">
      <vt:lpstr>OC_template_updated</vt:lpstr>
      <vt:lpstr>1_OC_template_updated</vt:lpstr>
      <vt:lpstr>2_OC_template_updated</vt:lpstr>
      <vt:lpstr>Βιοηθική και Δεοντολογία στην Φυσικοθεραπεία</vt:lpstr>
      <vt:lpstr>Πρωτόκολλα Συνεργασίας Επιστημόνων υγείας</vt:lpstr>
      <vt:lpstr>Τι συμβαίνει διεθνώς;</vt:lpstr>
      <vt:lpstr>Τι συμβαίνει στην Ελλάδα;</vt:lpstr>
      <vt:lpstr>Επαγγέλματα (1 από 3)</vt:lpstr>
      <vt:lpstr>Επαγγέλματα (2 από 3)</vt:lpstr>
      <vt:lpstr>Επαγγέλματα (3 από 3)</vt:lpstr>
      <vt:lpstr>Η Φυσικοθεραπεία ως επάγγελμα</vt:lpstr>
      <vt:lpstr>Νοσηλευτικό επάγγελμα</vt:lpstr>
      <vt:lpstr>Σχέσεις μεταξύ θεραπευτών - ασθενών</vt:lpstr>
      <vt:lpstr>Δυσκολίες (1 από 2)</vt:lpstr>
      <vt:lpstr>Δυσκολίες (2 από 2)</vt:lpstr>
      <vt:lpstr>Ηθικός πλειοδότης</vt:lpstr>
      <vt:lpstr>Κοινά στοιχεία με το επάγγελμα του γιατρού (1 από 3)</vt:lpstr>
      <vt:lpstr>Κοινά στοιχεία με το επάγγελμα του γιατρού (2 από 3)</vt:lpstr>
      <vt:lpstr>Κοινά στοιχεία με το επάγγελμα του γιατρού (3 από 3)</vt:lpstr>
      <vt:lpstr>Παραδείγματα που εμπλέκεται η σχέση θεραπευτή με την ιδιωτική ζωή ασθενούς</vt:lpstr>
      <vt:lpstr>Συνεργασία ειδικοτήτων (1 από 2)</vt:lpstr>
      <vt:lpstr>Συνεργασία ειδικοτήτων (2 από 2)</vt:lpstr>
      <vt:lpstr>Σχέσεις</vt:lpstr>
      <vt:lpstr>Διεπιστημονικές - διεπαγγελματικές σχέσεις</vt:lpstr>
      <vt:lpstr>Περίπτωση για άσκηση</vt:lpstr>
      <vt:lpstr> Ποιος  τελικά αποφασίζει για το πρόγραμμα του ασθενούς;</vt:lpstr>
      <vt:lpstr>Συνεργασία (1 από 2)</vt:lpstr>
      <vt:lpstr>Συνεργασία (2 από 2)</vt:lpstr>
      <vt:lpstr>Κατηγορίες θεμάτων που θα απασχολήσουν τους επιστήμονες υγείας (1 από 3)</vt:lpstr>
      <vt:lpstr>Κατηγορίες θεμάτων που θα απασχολήσουν τους επιστήμονες υγείας (2 από 3)</vt:lpstr>
      <vt:lpstr>Κατηγορίες θεμάτων που θα απασχολήσουν τους επιστήμονες υγείας (3 από 3)</vt:lpstr>
      <vt:lpstr>Κώδικες</vt:lpstr>
      <vt:lpstr>Ιδιαιτερότητες επαγγελμάτων υγείας</vt:lpstr>
      <vt:lpstr>Τα Πρωτόκολλα Συνεργασίας μεταξύ Επιστημόνων υγείας αφορούν δυο άξονες</vt:lpstr>
      <vt:lpstr>Πρωτόκολλα Συνεργασίας μεταξύ Επιστημόνων υγείας εξελίσσονται σε δυο κατευθύνσεις </vt:lpstr>
      <vt:lpstr>Προφορική επικοινωνία</vt:lpstr>
      <vt:lpstr>Γραπτή επικοινωνία (1 από 2)</vt:lpstr>
      <vt:lpstr>Γραπτή επικοινωνία (2 από 2)</vt:lpstr>
      <vt:lpstr>Κάρτα ασθενούς</vt:lpstr>
      <vt:lpstr>Κρίσιμα σημεία κατά την αντιμετώπιση</vt:lpstr>
      <vt:lpstr>Θεραπευτικοί Στοχοι  ευκταίοι ή εφικτοί?</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134</cp:revision>
  <dcterms:created xsi:type="dcterms:W3CDTF">2013-03-04T13:35:19Z</dcterms:created>
  <dcterms:modified xsi:type="dcterms:W3CDTF">2015-06-09T09:47:31Z</dcterms:modified>
</cp:coreProperties>
</file>