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4" r:id="rId3"/>
    <p:sldId id="320" r:id="rId4"/>
    <p:sldId id="315" r:id="rId5"/>
    <p:sldId id="316" r:id="rId6"/>
    <p:sldId id="317" r:id="rId7"/>
    <p:sldId id="318" r:id="rId8"/>
    <p:sldId id="319" r:id="rId9"/>
    <p:sldId id="257" r:id="rId10"/>
    <p:sldId id="262" r:id="rId11"/>
    <p:sldId id="264" r:id="rId12"/>
    <p:sldId id="265" r:id="rId13"/>
    <p:sldId id="313" r:id="rId14"/>
    <p:sldId id="266" r:id="rId15"/>
    <p:sldId id="261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 varScale="1">
        <p:scale>
          <a:sx n="107" d="100"/>
          <a:sy n="107" d="100"/>
        </p:scale>
        <p:origin x="-18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12/6/2015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12/6/2015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ex\Desktop\square-gray-texture-backgrounds-wallpapers-square-gray-texture-backgroun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4"/>
            <a:ext cx="9169670" cy="68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5"/>
          <p:cNvSpPr/>
          <p:nvPr userDrawn="1"/>
        </p:nvSpPr>
        <p:spPr>
          <a:xfrm>
            <a:off x="107504" y="116632"/>
            <a:ext cx="8928992" cy="1152128"/>
          </a:xfrm>
          <a:prstGeom prst="roundRect">
            <a:avLst/>
          </a:prstGeom>
          <a:solidFill>
            <a:schemeClr val="bg1"/>
          </a:solidFill>
          <a:ln w="25400" cmpd="dbl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Rounded Rectangle 4"/>
          <p:cNvSpPr/>
          <p:nvPr userDrawn="1"/>
        </p:nvSpPr>
        <p:spPr>
          <a:xfrm>
            <a:off x="107504" y="1412776"/>
            <a:ext cx="8928992" cy="5328592"/>
          </a:xfrm>
          <a:prstGeom prst="roundRect">
            <a:avLst>
              <a:gd name="adj" fmla="val 3352"/>
            </a:avLst>
          </a:prstGeom>
          <a:solidFill>
            <a:schemeClr val="bg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35" y="1556792"/>
            <a:ext cx="8229600" cy="518457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223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προσώπου 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184462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/>
              <a:t>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Υψίσυχνα ρεύματα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Βασιλική Ράϊκου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Αισθητικής και Κοσμητολογίας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Υπεύθυνη Εργαστηρίου</a:t>
            </a:r>
            <a:r>
              <a:rPr lang="en-US" sz="2400" dirty="0" smtClean="0"/>
              <a:t>: </a:t>
            </a:r>
            <a:r>
              <a:rPr lang="el-GR" sz="2400" dirty="0" smtClean="0"/>
              <a:t>Βασιλική Κεφαλά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Βασιλική Ράϊκου 2014</a:t>
            </a:r>
            <a:r>
              <a:rPr lang="el-GR" sz="2000" dirty="0"/>
              <a:t>. Βασιλική Ράϊκου. </a:t>
            </a:r>
            <a:r>
              <a:rPr lang="el-GR" sz="2000" dirty="0" smtClean="0"/>
              <a:t>«Αισθητική προσώπου Ι- Ε</a:t>
            </a:r>
            <a:r>
              <a:rPr lang="en-US" sz="2000" dirty="0" smtClean="0"/>
              <a:t>.</a:t>
            </a:r>
            <a:r>
              <a:rPr lang="el-GR" sz="2000" dirty="0" smtClean="0"/>
              <a:t> Ενότητα</a:t>
            </a:r>
            <a:r>
              <a:rPr lang="en-US" sz="2000" smtClean="0"/>
              <a:t> 4</a:t>
            </a:r>
            <a:r>
              <a:rPr lang="el-GR" sz="2000" smtClean="0"/>
              <a:t>: </a:t>
            </a:r>
            <a:r>
              <a:rPr lang="el-GR" sz="2000" dirty="0" smtClean="0"/>
              <a:t>Υψίσυχνα ρεύματα».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υψίσυχνα ρεύματα είναι </a:t>
            </a:r>
            <a:r>
              <a:rPr lang="el-GR" dirty="0" smtClean="0"/>
              <a:t>υψηλής συχνότητας </a:t>
            </a:r>
            <a:r>
              <a:rPr lang="el-GR" dirty="0"/>
              <a:t>εναλλασσόμενα ρεύματα</a:t>
            </a:r>
            <a:r>
              <a:rPr lang="el-GR" dirty="0" smtClean="0"/>
              <a:t>.</a:t>
            </a:r>
          </a:p>
          <a:p>
            <a:r>
              <a:rPr lang="el-GR" dirty="0"/>
              <a:t>Δεν διεγείρουν τα αισθητικά και κινητικά νεύρα και έτσι δεν υπάρχει κίνδυνος ηλεκτρικού σοκ.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53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Συσκευή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831528"/>
            <a:ext cx="8229600" cy="4636394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88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Γενικά χαρακτηριστικά υψισύχνων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Διέγερση των επιφανειακών </a:t>
            </a:r>
            <a:r>
              <a:rPr lang="el-GR" dirty="0" smtClean="0"/>
              <a:t>ιστών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Χαλάρωση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Μικροβιοκτόνα </a:t>
            </a:r>
            <a:r>
              <a:rPr lang="el-GR" dirty="0"/>
              <a:t>και </a:t>
            </a:r>
            <a:r>
              <a:rPr lang="el-GR" dirty="0" smtClean="0"/>
              <a:t>απολυπαντικά </a:t>
            </a:r>
            <a:r>
              <a:rPr lang="el-GR" dirty="0"/>
              <a:t>αποτελέσματα (μόνο η άμεση εφαρμογή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13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Αντενδείξεις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Υπερβολικά νευρικά </a:t>
            </a:r>
            <a:r>
              <a:rPr lang="el-GR" dirty="0" smtClean="0"/>
              <a:t>άτομα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Επιληπτικοί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Ασθματικοί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Έντονες </a:t>
            </a:r>
            <a:r>
              <a:rPr lang="el-GR" dirty="0" err="1" smtClean="0"/>
              <a:t>ευρυαγγείες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Μολύνσεις </a:t>
            </a:r>
            <a:r>
              <a:rPr lang="el-GR" dirty="0" smtClean="0"/>
              <a:t>δέρματος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Σε άτομα με πολλά σφραγίσματα στα </a:t>
            </a:r>
            <a:r>
              <a:rPr lang="el-GR" dirty="0" smtClean="0"/>
              <a:t>δόντια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Άτομα που βρίσκονται κάτω από θεραπεία </a:t>
            </a:r>
            <a:r>
              <a:rPr lang="el-GR" dirty="0" smtClean="0"/>
              <a:t>για</a:t>
            </a:r>
            <a:r>
              <a:rPr lang="en-US" dirty="0" smtClean="0"/>
              <a:t> </a:t>
            </a:r>
            <a:r>
              <a:rPr lang="el-GR" dirty="0" smtClean="0"/>
              <a:t>ελαττωματική </a:t>
            </a:r>
            <a:r>
              <a:rPr lang="el-GR" dirty="0"/>
              <a:t>κυκλοφορία, οίδημα, υψηλή πίεση, κ.ά.</a:t>
            </a:r>
          </a:p>
          <a:p>
            <a:r>
              <a:rPr lang="el-GR" dirty="0"/>
              <a:t>Προχωρημένο στάδιο </a:t>
            </a:r>
            <a:r>
              <a:rPr lang="el-GR" dirty="0" smtClean="0"/>
              <a:t>εγκυμοσύνης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15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Έμμεση εφαρμογή υψίσυχνων (μάλαξη)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ρεύμα περνά δια μέσου της επιδερμίδας και προκαλεί ένα διεγερτικό, αντι-συμφορητικό αποτέλεσμα, χωρίς χημικούς σχηματισμούς σ’ αυτή.</a:t>
            </a:r>
          </a:p>
          <a:p>
            <a:r>
              <a:rPr lang="el-GR" dirty="0"/>
              <a:t>Ο πελάτης κρατάει ηλεκτρόδιο.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59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Άμεση εφαρμογή υψίσυχνων</a:t>
            </a:r>
            <a:r>
              <a:rPr lang="en-US" dirty="0" smtClean="0"/>
              <a:t>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Κύρια </a:t>
            </a:r>
            <a:r>
              <a:rPr lang="el-GR" dirty="0" smtClean="0"/>
              <a:t>εφαρμογή η </a:t>
            </a:r>
            <a:r>
              <a:rPr lang="el-GR" dirty="0"/>
              <a:t>περιποίηση </a:t>
            </a:r>
            <a:r>
              <a:rPr lang="el-GR" dirty="0" err="1"/>
              <a:t>ακνεϊκών</a:t>
            </a:r>
            <a:r>
              <a:rPr lang="el-GR" dirty="0"/>
              <a:t> </a:t>
            </a:r>
            <a:r>
              <a:rPr lang="el-GR" dirty="0" smtClean="0"/>
              <a:t>δερμάτων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Εξωτερική </a:t>
            </a:r>
            <a:r>
              <a:rPr lang="el-GR" dirty="0"/>
              <a:t>εφαρμογή η οποία ξηραίνει, καθαρίζει και θεραπεύει το </a:t>
            </a:r>
            <a:r>
              <a:rPr lang="el-GR" dirty="0" smtClean="0"/>
              <a:t>δέρμα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Έχει </a:t>
            </a:r>
            <a:r>
              <a:rPr lang="el-GR" dirty="0"/>
              <a:t>μικροβιοκτόνο δράση λόγω του </a:t>
            </a:r>
            <a:r>
              <a:rPr lang="el-GR" dirty="0" smtClean="0"/>
              <a:t>σχηματιζόμενου όζοντος </a:t>
            </a:r>
            <a:r>
              <a:rPr lang="el-GR" dirty="0"/>
              <a:t>στην επιφάνεια του </a:t>
            </a:r>
            <a:r>
              <a:rPr lang="el-GR" dirty="0" smtClean="0"/>
              <a:t>δέρματος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πελάτης δεν κρατά ηλεκτρόδιο, δεν </a:t>
            </a:r>
            <a:r>
              <a:rPr lang="el-GR" dirty="0" smtClean="0"/>
              <a:t>είναι συνδεδεμένος </a:t>
            </a:r>
            <a:r>
              <a:rPr lang="el-GR" dirty="0"/>
              <a:t>με το κύκλωμα.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32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Άμεση εφαρμογή </a:t>
            </a:r>
            <a:r>
              <a:rPr lang="el-GR" dirty="0" err="1">
                <a:solidFill>
                  <a:prstClr val="black"/>
                </a:solidFill>
              </a:rPr>
              <a:t>υψίσυχνων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2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υψηλής συχνότητας ρεύμα καταλήγει σε γυάλινο ηλεκτρόδιο, που περιέχει ευγενές αέριο, (αργό ή νέο), εντός του σωλήνα του ηλεκτροδίου.</a:t>
            </a:r>
          </a:p>
          <a:p>
            <a:r>
              <a:rPr lang="el-GR" dirty="0"/>
              <a:t>Το αέριο ιονίζεται και δίνει μπλε-βιολέ ή ελαφρώς ροδόχρουν χρώμα αντίστοιχα.</a:t>
            </a:r>
          </a:p>
          <a:p>
            <a:r>
              <a:rPr lang="el-GR" dirty="0" smtClean="0"/>
              <a:t>Η </a:t>
            </a:r>
            <a:r>
              <a:rPr lang="el-GR" dirty="0"/>
              <a:t>αποτελεσματικότητα των υψισύχνων είναι η ίδια και στις δύο περιπτώσεις αερίου (αργού ή νέου).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6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υποδειγμα_εξωφυλλων_οροι_τριτων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υποδειγμα_εξωφυλλων_οροι_τριτων</Template>
  <TotalTime>69</TotalTime>
  <Words>832</Words>
  <Application>Microsoft Office PowerPoint</Application>
  <PresentationFormat>Προβολή στην οθόνη (4:3)</PresentationFormat>
  <Paragraphs>102</Paragraphs>
  <Slides>15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υποδειγμα_εξωφυλλων_οροι_τριτων</vt:lpstr>
      <vt:lpstr>Αισθητική προσώπου Ι (Ε)</vt:lpstr>
      <vt:lpstr>Ορισμός</vt:lpstr>
      <vt:lpstr>Συσκευή</vt:lpstr>
      <vt:lpstr>Γενικά χαρακτηριστικά υψισύχνων</vt:lpstr>
      <vt:lpstr>Αντενδείξεις</vt:lpstr>
      <vt:lpstr>Έμμεση εφαρμογή υψίσυχνων (μάλαξη)</vt:lpstr>
      <vt:lpstr>Άμεση εφαρμογή υψίσυχνων 1/2</vt:lpstr>
      <vt:lpstr>Άμεση εφαρμογή υψίσυχνων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Ιστολογία ΙΙ</dc:title>
  <dc:creator>opencourses@teiath.gr</dc:creator>
  <cp:lastModifiedBy>fkaram2</cp:lastModifiedBy>
  <cp:revision>21</cp:revision>
  <dcterms:created xsi:type="dcterms:W3CDTF">2015-01-23T13:48:41Z</dcterms:created>
  <dcterms:modified xsi:type="dcterms:W3CDTF">2015-06-12T10:58:37Z</dcterms:modified>
</cp:coreProperties>
</file>