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1"/>
  </p:notesMasterIdLst>
  <p:handoutMasterIdLst>
    <p:handoutMasterId r:id="rId32"/>
  </p:handoutMasterIdLst>
  <p:sldIdLst>
    <p:sldId id="256" r:id="rId3"/>
    <p:sldId id="271" r:id="rId4"/>
    <p:sldId id="272" r:id="rId5"/>
    <p:sldId id="273" r:id="rId6"/>
    <p:sldId id="275" r:id="rId7"/>
    <p:sldId id="276" r:id="rId8"/>
    <p:sldId id="274" r:id="rId9"/>
    <p:sldId id="277" r:id="rId10"/>
    <p:sldId id="278" r:id="rId11"/>
    <p:sldId id="279" r:id="rId12"/>
    <p:sldId id="280" r:id="rId13"/>
    <p:sldId id="281" r:id="rId14"/>
    <p:sldId id="283" r:id="rId15"/>
    <p:sldId id="282" r:id="rId16"/>
    <p:sldId id="284" r:id="rId17"/>
    <p:sldId id="285" r:id="rId18"/>
    <p:sldId id="286" r:id="rId19"/>
    <p:sldId id="287" r:id="rId20"/>
    <p:sldId id="288" r:id="rId21"/>
    <p:sldId id="289" r:id="rId22"/>
    <p:sldId id="290" r:id="rId23"/>
    <p:sldId id="257" r:id="rId24"/>
    <p:sldId id="262" r:id="rId25"/>
    <p:sldId id="264" r:id="rId26"/>
    <p:sldId id="269" r:id="rId27"/>
    <p:sldId id="270"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178529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5B3462"/>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Τουρισμός και Αερομεταφορές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5</a:t>
            </a:r>
            <a:r>
              <a:rPr lang="el-GR" sz="2600" dirty="0" smtClean="0"/>
              <a:t>:</a:t>
            </a:r>
            <a:r>
              <a:rPr lang="en-US" sz="2600" dirty="0" smtClean="0"/>
              <a:t> </a:t>
            </a:r>
            <a:r>
              <a:rPr lang="el-GR" sz="2600" dirty="0"/>
              <a:t>Η εφαρμογή των τεχνολογιών πληροφορίας και επικοινωνίας στις αεροπορικές εταιρίες</a:t>
            </a:r>
            <a:endParaRPr lang="en-US" sz="2600" dirty="0" smtClean="0"/>
          </a:p>
          <a:p>
            <a:pPr>
              <a:spcBef>
                <a:spcPts val="0"/>
              </a:spcBef>
            </a:pPr>
            <a:r>
              <a:rPr lang="el-GR" sz="2200" dirty="0" smtClean="0"/>
              <a:t>Δρ</a:t>
            </a:r>
            <a:r>
              <a:rPr lang="el-GR" sz="2200" dirty="0" smtClean="0"/>
              <a:t>.</a:t>
            </a:r>
            <a:r>
              <a:rPr lang="en-US" sz="2200" dirty="0" smtClean="0"/>
              <a:t> </a:t>
            </a:r>
            <a:r>
              <a:rPr lang="el-GR" sz="2200" dirty="0" smtClean="0"/>
              <a:t>Βασιλική </a:t>
            </a:r>
            <a:r>
              <a:rPr lang="el-GR" sz="2200" dirty="0" smtClean="0"/>
              <a:t>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440160"/>
            <a:ext cx="9144000" cy="2204864"/>
          </a:xfrm>
        </p:spPr>
        <p:txBody>
          <a:bodyPr>
            <a:normAutofit/>
          </a:bodyPr>
          <a:lstStyle/>
          <a:p>
            <a:r>
              <a:rPr lang="el-GR" dirty="0"/>
              <a:t>Εσωτερικά συστήματα και </a:t>
            </a:r>
            <a:r>
              <a:rPr lang="el-GR" dirty="0" smtClean="0"/>
              <a:t/>
            </a:r>
            <a:br>
              <a:rPr lang="el-GR" dirty="0" smtClean="0"/>
            </a:br>
            <a:r>
              <a:rPr lang="el-GR" dirty="0" smtClean="0"/>
              <a:t>εσωτερικά </a:t>
            </a:r>
            <a:r>
              <a:rPr lang="el-GR" dirty="0"/>
              <a:t>δίκτυα των </a:t>
            </a:r>
            <a:r>
              <a:rPr lang="el-GR" dirty="0" smtClean="0"/>
              <a:t/>
            </a:r>
            <a:br>
              <a:rPr lang="el-GR" dirty="0" smtClean="0"/>
            </a:br>
            <a:r>
              <a:rPr lang="el-GR" dirty="0" smtClean="0"/>
              <a:t>αεροπορικών </a:t>
            </a:r>
            <a:r>
              <a:rPr lang="el-GR" dirty="0"/>
              <a:t>εταιριών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020528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Υποστήριξη πωλήσεων και </a:t>
            </a:r>
            <a:r>
              <a:rPr lang="el-GR" dirty="0" smtClean="0"/>
              <a:t/>
            </a:r>
            <a:br>
              <a:rPr lang="el-GR" dirty="0" smtClean="0"/>
            </a:br>
            <a:r>
              <a:rPr lang="en-US" dirty="0" smtClean="0"/>
              <a:t>marketing</a:t>
            </a:r>
            <a:endParaRPr lang="el-GR" dirty="0"/>
          </a:p>
        </p:txBody>
      </p:sp>
      <p:sp>
        <p:nvSpPr>
          <p:cNvPr id="3" name="Θέση περιεχομένου 2"/>
          <p:cNvSpPr>
            <a:spLocks noGrp="1"/>
          </p:cNvSpPr>
          <p:nvPr>
            <p:ph idx="1"/>
          </p:nvPr>
        </p:nvSpPr>
        <p:spPr/>
        <p:txBody>
          <a:bodyPr/>
          <a:lstStyle/>
          <a:p>
            <a:r>
              <a:rPr lang="el-GR" dirty="0"/>
              <a:t>Οι αεροπορικές εταιρίες έχουν χρησιμοποιήσει τα εσωτερικά συστήματα CRSs μακροχρόνια. Είναι συχνά διασυνδεδεμένα εσωτερικά με το GDSs και με την ιστοσελίδα του αεροπορικού ηλεκτρονικού </a:t>
            </a:r>
            <a:r>
              <a:rPr lang="el-GR" dirty="0" smtClean="0"/>
              <a:t>Διαδικτύου.</a:t>
            </a:r>
            <a:endParaRPr lang="el-GR" dirty="0"/>
          </a:p>
          <a:p>
            <a:r>
              <a:rPr lang="el-GR" dirty="0"/>
              <a:t>Αυτά τα συστήματα χρησιμοποιούνται για την έκδοση των ηλεκτρονικών εισιτηρίων και για την ανταλλαγή ηλεκτρονικών εισιτηρίων παγκοσμίως με πολλαπλούς αερομεταφορείς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779517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Λειτουργικά </a:t>
            </a:r>
            <a:r>
              <a:rPr lang="el-GR" dirty="0" smtClean="0"/>
              <a:t>συστήματα </a:t>
            </a:r>
            <a:r>
              <a:rPr lang="el-GR" sz="3000" b="0" dirty="0" smtClean="0"/>
              <a:t>1/2</a:t>
            </a:r>
            <a:endParaRPr lang="el-GR" sz="3000" b="0" dirty="0"/>
          </a:p>
        </p:txBody>
      </p:sp>
      <p:sp>
        <p:nvSpPr>
          <p:cNvPr id="3" name="Θέση περιεχομένου 2"/>
          <p:cNvSpPr>
            <a:spLocks noGrp="1"/>
          </p:cNvSpPr>
          <p:nvPr>
            <p:ph idx="1"/>
          </p:nvPr>
        </p:nvSpPr>
        <p:spPr>
          <a:xfrm>
            <a:off x="457200" y="1340768"/>
            <a:ext cx="8291264" cy="5328592"/>
          </a:xfrm>
        </p:spPr>
        <p:txBody>
          <a:bodyPr/>
          <a:lstStyle/>
          <a:p>
            <a:r>
              <a:rPr lang="el-GR" dirty="0"/>
              <a:t>Οι αεροπορικές εταιρίες χρειάζεται να χρησιμοποιούν αποτελεσματικές διαδικασίες προγραμματισμού για να βελτιστοποιήσουν την απόδοση του δικτύου τους. </a:t>
            </a:r>
          </a:p>
          <a:p>
            <a:r>
              <a:rPr lang="el-GR" dirty="0"/>
              <a:t>Οι μονάδες σχεδιασμού και λειτουργίας χρησιμοποιούν τα «Integrated Flight Schedule Management Systems» για να βοηθήσουν τις αεροπορικές εταιρίες να σχεδιάσουν το πρόγραμμά τους. Τέτοια συστήματα πρέπει να παρέχουν τέτοια σύνθεση σε σχέση με τα άλλα συστήματα, ώστε να συμπεριλαμβάνουν τον λειτουργικό έλεγχο, τη διοίκηση των κρατήσεων και του κρατικού εισοδήματος, τον έλεγχο συντήρησης και τη διοίκηση του προσωπικού.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070486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Λειτουργικά </a:t>
            </a:r>
            <a:r>
              <a:rPr lang="el-GR" dirty="0" smtClean="0"/>
              <a:t>συστήματα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lstStyle/>
          <a:p>
            <a:r>
              <a:rPr lang="el-GR" dirty="0"/>
              <a:t>Συμπληρωματικά, στα συστήματα διοίκησης προγράμματος είναι τόσο τα συστήματα λειτουργικού ελέγχου που υποστηρίζουν τον αυτόματο υπολογισμό και τη διανομή των σχεδίων πτήσεων, όσο και κάποια άλλα στοιχεία, όπως είναι η αυτοματοποιημένη σκέψη όλων των ισχυόντων αεροναυτικών περιορισμών κατά τη διαδικασία σκέψη όλων των ισχυόντων αεροναυτικών περιορισμών κατά τη διαδικασία υπολογισμού του σχεδίου πτήσεως.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122891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διαχείρισης αποθεμάτων</a:t>
            </a:r>
          </a:p>
        </p:txBody>
      </p:sp>
      <p:sp>
        <p:nvSpPr>
          <p:cNvPr id="3" name="Θέση περιεχομένου 2"/>
          <p:cNvSpPr>
            <a:spLocks noGrp="1"/>
          </p:cNvSpPr>
          <p:nvPr>
            <p:ph idx="1"/>
          </p:nvPr>
        </p:nvSpPr>
        <p:spPr/>
        <p:txBody>
          <a:bodyPr/>
          <a:lstStyle/>
          <a:p>
            <a:r>
              <a:rPr lang="el-GR" dirty="0"/>
              <a:t>Οι αεροπορικές γραμμές χρειάζεται να μεγιστοποιήσουν την εκμετάλλευση των πιο ακριβών τους αποθεμάτων: τα ανθρώπινα αποθέματα και το στόλο τους. Γι’ αυτό το λόγο χρειάζεται να διασφαλίσουν ότι ο εξοπλισμός τους και τα αεροσκάφη είναι λειτουργικά και ότι η χωρητικότητά τους αξιοποιείται στο μέγιστο βαθμό. </a:t>
            </a:r>
            <a:endParaRPr lang="el-GR" dirty="0" smtClean="0"/>
          </a:p>
          <a:p>
            <a:r>
              <a:rPr lang="el-GR" dirty="0" smtClean="0"/>
              <a:t>Τα </a:t>
            </a:r>
            <a:r>
              <a:rPr lang="el-GR" dirty="0"/>
              <a:t>συστήματα ελέγχου συντήρησης συντονίζουν τη συντήρηση των αεροσκαφών, τις εμπορικές και λειτουργικές </a:t>
            </a:r>
            <a:r>
              <a:rPr lang="el-GR" dirty="0" smtClean="0"/>
              <a:t>απαιτήσεις.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731155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440160"/>
            <a:ext cx="9144000" cy="2060848"/>
          </a:xfrm>
        </p:spPr>
        <p:txBody>
          <a:bodyPr>
            <a:normAutofit/>
          </a:bodyPr>
          <a:lstStyle/>
          <a:p>
            <a:r>
              <a:rPr lang="el-GR" dirty="0"/>
              <a:t>Εξωτερικά συστήματα </a:t>
            </a:r>
            <a:r>
              <a:rPr lang="el-GR" dirty="0" smtClean="0"/>
              <a:t/>
            </a:r>
            <a:br>
              <a:rPr lang="el-GR" dirty="0" smtClean="0"/>
            </a:br>
            <a:r>
              <a:rPr lang="el-GR" dirty="0" smtClean="0"/>
              <a:t>αεροπορικών </a:t>
            </a:r>
            <a:r>
              <a:rPr lang="el-GR" dirty="0"/>
              <a:t>εταιριών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049687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Ηλεκτρονική </a:t>
            </a:r>
            <a:r>
              <a:rPr lang="el-GR" dirty="0" smtClean="0"/>
              <a:t>προμήθεια</a:t>
            </a:r>
            <a:br>
              <a:rPr lang="el-GR" dirty="0" smtClean="0"/>
            </a:br>
            <a:r>
              <a:rPr lang="el-GR" sz="3000" b="0" dirty="0" smtClean="0"/>
              <a:t>συναλλαγές </a:t>
            </a:r>
            <a:r>
              <a:rPr lang="el-GR" sz="3000" b="0" dirty="0"/>
              <a:t>και ροή πληροφοριών από προμηθευτές</a:t>
            </a:r>
          </a:p>
        </p:txBody>
      </p:sp>
      <p:sp>
        <p:nvSpPr>
          <p:cNvPr id="3" name="Θέση περιεχομένου 2"/>
          <p:cNvSpPr>
            <a:spLocks noGrp="1"/>
          </p:cNvSpPr>
          <p:nvPr>
            <p:ph idx="1"/>
          </p:nvPr>
        </p:nvSpPr>
        <p:spPr/>
        <p:txBody>
          <a:bodyPr/>
          <a:lstStyle/>
          <a:p>
            <a:r>
              <a:rPr lang="el-GR" dirty="0"/>
              <a:t>Οι αεροπορικές εταιρίες είναι πελάτες των αεροδρομίων, των συστημάτων αεροπορικού ελέγχου και άλλων δικαιοδοσιών</a:t>
            </a:r>
          </a:p>
          <a:p>
            <a:r>
              <a:rPr lang="el-GR" dirty="0" smtClean="0"/>
              <a:t>Γι</a:t>
            </a:r>
            <a:r>
              <a:rPr lang="el-GR" dirty="0"/>
              <a:t>’ αυτό το λόγο συχνά ανταλλάσσουν πληροφορίες με τις αρχές των αεροδρομίων και με τα συστήματα ελέγχου κυκλοφορίας. Αυτές οι ροές – κυκλοφορίες περιλαμβάνουν αιτήματα μετάδοσης των προσγειώσεων και των ελλιμενισμένων αποβάθρων, δίνοντας πληροφορίες σχετικά με τις αφίξεις και τις αναχωρήσεις, μεταβολές στις αναμεταδόσεις, δήλωση δρομολογίων πτήσεων και συντονισμό των λειτουργιών.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490319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Διανομή, marketing και υποστήριξη πωλήσεων με συνεργάτες</a:t>
            </a:r>
          </a:p>
        </p:txBody>
      </p:sp>
      <p:sp>
        <p:nvSpPr>
          <p:cNvPr id="3" name="Θέση περιεχομένου 2"/>
          <p:cNvSpPr>
            <a:spLocks noGrp="1"/>
          </p:cNvSpPr>
          <p:nvPr>
            <p:ph idx="1"/>
          </p:nvPr>
        </p:nvSpPr>
        <p:spPr/>
        <p:txBody>
          <a:bodyPr>
            <a:normAutofit/>
          </a:bodyPr>
          <a:lstStyle/>
          <a:p>
            <a:r>
              <a:rPr lang="el-GR" sz="2200" dirty="0"/>
              <a:t>Η μεγαλύτερη πλειοψηφία των αεροπορικών εταιριών βασίζεται στα τουριστικά γραφεία για τη διανομή των προϊόντων τους. Οι επιχειρήσεις υποστηρίζουν ότι η σύνδεση με τα τουριστικά γραφεία κανονικά διευκολύνεται από τα Παγκόσμια Συστήματα Διανομής, τα οποία παρέχουν την εσωτερική σύνδεση για το στήσιμο της διαδρομής και να διευκολύνουν ολόκληρη τη </a:t>
            </a:r>
            <a:r>
              <a:rPr lang="el-GR" sz="2200" dirty="0" smtClean="0"/>
              <a:t>συναλλαγή.</a:t>
            </a:r>
          </a:p>
          <a:p>
            <a:r>
              <a:rPr lang="el-GR" sz="2200" dirty="0" smtClean="0"/>
              <a:t>Παρόλα </a:t>
            </a:r>
            <a:r>
              <a:rPr lang="el-GR" sz="2200" dirty="0"/>
              <a:t>αυτά, οι αντιπρόσωποι των αεροπορικών εταιριών εξήγησαν ότι θα ήθελαν να συναλλάσσονται με τουριστικά γραφεία με τη χρήση ενός εξωτερικού δικτύου (Extranet), μέσω του ηλεκτρονικού Διαδικτύου, έτσι ώστε να αποφεύγουν τις GDSs αμοιβές κρατήσεων για χαμηλότερους ναύλους.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692660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Οριζόντια συνεργασία με άλλες </a:t>
            </a:r>
            <a:r>
              <a:rPr lang="el-GR" dirty="0" smtClean="0"/>
              <a:t/>
            </a:r>
            <a:br>
              <a:rPr lang="el-GR" dirty="0" smtClean="0"/>
            </a:br>
            <a:r>
              <a:rPr lang="el-GR" dirty="0" smtClean="0"/>
              <a:t>αεροπορικές </a:t>
            </a:r>
            <a:r>
              <a:rPr lang="el-GR" dirty="0"/>
              <a:t>εταιρίες</a:t>
            </a:r>
          </a:p>
        </p:txBody>
      </p:sp>
      <p:sp>
        <p:nvSpPr>
          <p:cNvPr id="3" name="Θέση περιεχομένου 2"/>
          <p:cNvSpPr>
            <a:spLocks noGrp="1"/>
          </p:cNvSpPr>
          <p:nvPr>
            <p:ph idx="1"/>
          </p:nvPr>
        </p:nvSpPr>
        <p:spPr>
          <a:xfrm>
            <a:off x="457200" y="1340768"/>
            <a:ext cx="8291264" cy="5328592"/>
          </a:xfrm>
        </p:spPr>
        <p:txBody>
          <a:bodyPr>
            <a:normAutofit/>
          </a:bodyPr>
          <a:lstStyle/>
          <a:p>
            <a:r>
              <a:rPr lang="el-GR" sz="2200" dirty="0" smtClean="0"/>
              <a:t>Οι </a:t>
            </a:r>
            <a:r>
              <a:rPr lang="el-GR" sz="2200" dirty="0"/>
              <a:t>παγκόσμιες </a:t>
            </a:r>
            <a:r>
              <a:rPr lang="el-GR" sz="2200" dirty="0" smtClean="0"/>
              <a:t>συμμαχίες είναι </a:t>
            </a:r>
            <a:r>
              <a:rPr lang="el-GR" sz="2200" dirty="0"/>
              <a:t>δυνατές μόνο εξ αιτίας κάποιας συνεργασίας η οποία μπορεί να επιτευχθεί μέσω αρμονικών συστημάτων εφαρμογής τεχνολογιών πληροφορίας και επικοινωνίας (Τ.Π.Ε.) ή μέσω αποτελεσματικών διασυνδέσεων</a:t>
            </a:r>
            <a:r>
              <a:rPr lang="el-GR" sz="2200" dirty="0" smtClean="0"/>
              <a:t>.</a:t>
            </a:r>
            <a:endParaRPr lang="el-GR" sz="2200" dirty="0"/>
          </a:p>
          <a:p>
            <a:r>
              <a:rPr lang="el-GR" sz="2200" dirty="0"/>
              <a:t>Τα εξωτερικά δίκτυα μπορούν να επιτρέψουν την on-line ανταλλαγή προγράμματος πληροφοριών, κρατήσεων, πληροφορίες για συχνές πτήσεις και τάσεις της αγοράς. Μπορούν επίσης να βοηθήσουν στην ηλεκτρονική ρύθμιση των λογαριασμών</a:t>
            </a:r>
            <a:r>
              <a:rPr lang="el-GR" sz="2200" dirty="0" smtClean="0"/>
              <a:t>.</a:t>
            </a:r>
            <a:endParaRPr lang="el-GR" sz="2200" dirty="0"/>
          </a:p>
          <a:p>
            <a:r>
              <a:rPr lang="el-GR" sz="2200" dirty="0"/>
              <a:t>Επιπλέον, μπορούν να εγγυηθούν τα μεταξύ τους σχέδια πτήσης και να επιτρέψουν στους επιβάτες να αλλάξουν σε απευθείας σύνδεση θέσεις ή αίτημα διατροφής.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548665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400" dirty="0"/>
              <a:t>Ε</a:t>
            </a:r>
            <a:r>
              <a:rPr lang="el-GR" sz="3400" dirty="0" smtClean="0"/>
              <a:t>φαρμογή </a:t>
            </a:r>
            <a:r>
              <a:rPr lang="el-GR" sz="3400" dirty="0"/>
              <a:t>των </a:t>
            </a:r>
            <a:r>
              <a:rPr lang="el-GR" sz="3400" dirty="0" smtClean="0"/>
              <a:t>Τ.Π.Ε. </a:t>
            </a:r>
            <a:r>
              <a:rPr lang="el-GR" sz="3400" dirty="0"/>
              <a:t>στις αεροπορικές εταιρίες και οι δυνατές στρατηγικές συμμαχίες</a:t>
            </a:r>
          </a:p>
        </p:txBody>
      </p:sp>
      <p:sp>
        <p:nvSpPr>
          <p:cNvPr id="3" name="Θέση περιεχομένου 2"/>
          <p:cNvSpPr>
            <a:spLocks noGrp="1"/>
          </p:cNvSpPr>
          <p:nvPr>
            <p:ph idx="1"/>
          </p:nvPr>
        </p:nvSpPr>
        <p:spPr>
          <a:xfrm>
            <a:off x="395536" y="1368152"/>
            <a:ext cx="8640960" cy="5517232"/>
          </a:xfrm>
        </p:spPr>
        <p:txBody>
          <a:bodyPr>
            <a:noAutofit/>
          </a:bodyPr>
          <a:lstStyle/>
          <a:p>
            <a:pPr>
              <a:lnSpc>
                <a:spcPct val="105000"/>
              </a:lnSpc>
              <a:spcBef>
                <a:spcPts val="900"/>
              </a:spcBef>
            </a:pPr>
            <a:r>
              <a:rPr lang="el-GR" sz="2200" dirty="0"/>
              <a:t>Οι επιχειρήσεις υποστηρίζουν ότι η εφαρμογή των  τεχνολογιών πληροφορίας και επικοινωνίας και το Διαδίκτυο, έχουν σταδιακά εξουσιοδοτήσει νέους τύπους στρατηγικών συμμαχιών και έχουν ωθήσει αεροπορικές εταιρίες να συνεργαστούν και να ανταγωνιστούν αυθόρμητα. Οι συμμαχίες υποστηρίζουν ολοκλήρωση των προγραμμάτων συχνών πτήσεων και των πλεονεκτημάτων τους</a:t>
            </a:r>
            <a:r>
              <a:rPr lang="el-GR" sz="2200" dirty="0" smtClean="0"/>
              <a:t>.</a:t>
            </a:r>
            <a:endParaRPr lang="el-GR" sz="2200" dirty="0"/>
          </a:p>
          <a:p>
            <a:pPr>
              <a:lnSpc>
                <a:spcPct val="105000"/>
              </a:lnSpc>
              <a:spcBef>
                <a:spcPts val="900"/>
              </a:spcBef>
            </a:pPr>
            <a:r>
              <a:rPr lang="el-GR" sz="2200" dirty="0"/>
              <a:t>Επίσης παρέχουν πρόσβαση στα εμπορικά στρώματα και επιτρέπουν επιδοκιμαστικές αποποιήσεις προκειμένου να βοηθήσουν τους επιβάτες ν αλλάξουν ανάμεσα σε αεροπορικές εταιρίες. Οι συμμαχίες υποστηρίζουν τη κοινή χρήση κωδικών, τη βελτιστοποίηση της χωρητικότητας και παράδοσης, καθώς και ένα συγκεκριμένο επίπεδο συνεργασίας. Η συνεργασία έχει επίσης επεκταθεί στα κοινά συστήματα και στην έμπειρη εφαρμογή των τεχνολογιών πληροφορίας και επικοινωνίας στις αεροπορικές εταιρίες</a:t>
            </a:r>
          </a:p>
          <a:p>
            <a:pPr>
              <a:lnSpc>
                <a:spcPct val="105000"/>
              </a:lnSpc>
              <a:spcBef>
                <a:spcPts val="900"/>
              </a:spcBef>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4018727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Η εφαρμογή των τεχνολογιών πληροφορίας και επικοινωνίας στις αεροπορικές εταιρίες (Τ.Π.Ε.) συνεισφέρει στην αποτελεσματική, παραγωγική και ανταγωνιστική βελτίωση των συστημάτων, τόσο μέσα στα πλαίσια της ίδιας της επιχείρησης, όσο και σε σχέση με άλλες εταιρίες.</a:t>
            </a:r>
          </a:p>
          <a:p>
            <a:r>
              <a:rPr lang="el-GR" dirty="0"/>
              <a:t>Υπάρχουν πολλά προφανή οφέλη κατά την αφομοίωση των νέων τεχνολογιών, συμπεριλαμβάνοντας σ' αυτά την αυξημένη ανταγωνιστικότητα και αποδοτικότητα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949415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μέλλον των αεροπορικών </a:t>
            </a:r>
            <a:r>
              <a:rPr lang="el-GR" dirty="0" smtClean="0"/>
              <a:t>εταιριών </a:t>
            </a:r>
            <a:r>
              <a:rPr lang="el-GR" sz="3000" b="0" dirty="0" smtClean="0"/>
              <a:t>1/2</a:t>
            </a:r>
            <a:endParaRPr lang="el-GR" sz="3000" b="0" dirty="0"/>
          </a:p>
        </p:txBody>
      </p:sp>
      <p:sp>
        <p:nvSpPr>
          <p:cNvPr id="3" name="Θέση περιεχομένου 2"/>
          <p:cNvSpPr>
            <a:spLocks noGrp="1"/>
          </p:cNvSpPr>
          <p:nvPr>
            <p:ph idx="1"/>
          </p:nvPr>
        </p:nvSpPr>
        <p:spPr>
          <a:xfrm>
            <a:off x="457200" y="1340768"/>
            <a:ext cx="8291264" cy="5184576"/>
          </a:xfrm>
        </p:spPr>
        <p:txBody>
          <a:bodyPr>
            <a:normAutofit/>
          </a:bodyPr>
          <a:lstStyle/>
          <a:p>
            <a:r>
              <a:rPr lang="el-GR" sz="2200" dirty="0"/>
              <a:t>Για να μπορέσουν να επιβιώσουν οι αεροπορικές εταιρίες μελλοντικά πρέπει όλες όσες ανήκουν σε οικονομικούς, τραπεζικούς ομίλους να αναπτύξουν ένα σύστημα εξυπηρέτησης πελατών που να είναι προσωπικό για κάθε έναν επιβάτη (tailored). Το οποίο να είναι σε θέση να ανταποκρίνεται στις ιδιομορφίες της κάθε αγοράς ξεχωριστά. </a:t>
            </a:r>
            <a:endParaRPr lang="el-GR" sz="2200" dirty="0" smtClean="0"/>
          </a:p>
          <a:p>
            <a:r>
              <a:rPr lang="el-GR" sz="2200" dirty="0" smtClean="0"/>
              <a:t>Η </a:t>
            </a:r>
            <a:r>
              <a:rPr lang="el-GR" sz="2200" dirty="0"/>
              <a:t>ευρωπαϊκή ειδικά αγορά πρέπει να απελευθερωθεί το συντομότερο από τους λεγόμενους «Εθνικούς Αερομεταφορείς» και να αναπτύξει περισσότερες φτηνές και ευέλικτου κόστους εταιρίες, τύπου EASY JET. Δηλαδή να εισέλθουν στην ελεύθερη αγορά οι αεροπορικές εταιρίες και ταυτόχρονα οι Εθνικοί Αερομεταφορείς </a:t>
            </a:r>
            <a:r>
              <a:rPr lang="el-GR" sz="2200" dirty="0" smtClean="0"/>
              <a:t>να </a:t>
            </a:r>
            <a:r>
              <a:rPr lang="el-GR" sz="2200" dirty="0"/>
              <a:t>μπορούν να κινηθούν ευέλικτα και γρήγορα προς την ανάπτυξη καινούργιων αγορών.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563661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Το μέλλον των αεροπορικών εταιριών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smtClean="0"/>
              <a:t>Εδώ έρχεται </a:t>
            </a:r>
            <a:r>
              <a:rPr lang="el-GR" dirty="0"/>
              <a:t>η τεχνολογία να δώσει λύση και να αναπτύξει κανάλια διανομής του αεροπορικού προϊόντος, που μέχρι σήμερα ήταν κλειστά ή δυσπρόσιτα. Έτσι, το ηλεκτρονικό εμπόριο έχει τη δυνατότητα να προάγει και να βελτιώσει σημαντικά τις σχέσεις των αεροπορικών εταιριών τόσο με τους επιβάτες, όσο και με τους συνεργάτες τους, με την ταυτόχρονη καλυτέρευση των παρεχόμενων υπηρεσιών και τη μείωση του κόστους. Προωθώντας το one to one marketing και το point to point sales.</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758915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«Τουρισμός και Αερομεταφορές. </a:t>
            </a:r>
            <a:r>
              <a:rPr lang="el-GR" sz="2000" dirty="0" smtClean="0"/>
              <a:t>Ενότητα 5</a:t>
            </a:r>
            <a:r>
              <a:rPr lang="en-US" sz="2000" dirty="0" smtClean="0"/>
              <a:t>:</a:t>
            </a:r>
            <a:r>
              <a:rPr lang="el-GR" sz="2000" dirty="0"/>
              <a:t> Η εφαρμογή των τεχνολογιών πληροφορίας και επικοινωνίας στις αεροπορικές εταιρίες».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Εισαγωγή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normAutofit lnSpcReduction="10000"/>
          </a:bodyPr>
          <a:lstStyle/>
          <a:p>
            <a:r>
              <a:rPr lang="el-GR" dirty="0"/>
              <a:t>Οι εφαρμογές των τεχνολογιών πληροφορίας και επικοινωνίας (Τ.Π.Ε.), υποστηρίζουν όλες τις επαγγελματικές λειτουργίες οι οποίες και είναι κρίσιμες για τη λειτουργία της ταξιδιωτικής βιομηχανίας στο σύνολο. </a:t>
            </a:r>
          </a:p>
          <a:p>
            <a:r>
              <a:rPr lang="el-GR" dirty="0" smtClean="0"/>
              <a:t>Η </a:t>
            </a:r>
            <a:r>
              <a:rPr lang="el-GR" dirty="0"/>
              <a:t>εφαρμογή των Τ.Π.Ε. παρέχει εργαλεία για αναζήτηση χρήσιμων και κερδοφόρων αγορών λιανικής, για αναγνώριση στοιχείων προστιθέμενης αξίας για το προϊόν, και προώθησης διαφοροποιημένων προϊόντων μέσω ειδικευμένων καναλιών για συγκεκριμένα τμήματα της αγοράς. Η αποτελεσματική κοστολόγηση και η ευελιξία είναι σημαντικά πλεονεκτήματα που συνεισφέρουν οι εφαρμογές των Τ.Π.Ε</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766439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000" dirty="0" smtClean="0"/>
              <a:t>Λόγοι για τους οποίους η τεχνολογία ωφελεί τους τομείς του εμπορίου ταξιδιού και των μεταφορών </a:t>
            </a:r>
            <a:r>
              <a:rPr lang="el-GR" sz="2800" b="0" dirty="0" smtClean="0"/>
              <a:t>1/3</a:t>
            </a:r>
            <a:endParaRPr lang="el-GR" sz="28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025217595"/>
              </p:ext>
            </p:extLst>
          </p:nvPr>
        </p:nvGraphicFramePr>
        <p:xfrm>
          <a:off x="0" y="1196752"/>
          <a:ext cx="9144000" cy="5654928"/>
        </p:xfrm>
        <a:graphic>
          <a:graphicData uri="http://schemas.openxmlformats.org/drawingml/2006/table">
            <a:tbl>
              <a:tblPr firstRow="1" bandRow="1">
                <a:tableStyleId>{5940675A-B579-460E-94D1-54222C63F5DA}</a:tableStyleId>
              </a:tblPr>
              <a:tblGrid>
                <a:gridCol w="1691680"/>
                <a:gridCol w="7452320"/>
              </a:tblGrid>
              <a:tr h="375623">
                <a:tc>
                  <a:txBody>
                    <a:bodyPr/>
                    <a:lstStyle/>
                    <a:p>
                      <a:r>
                        <a:rPr lang="el-GR" b="1" dirty="0" smtClean="0"/>
                        <a:t>Αιτία</a:t>
                      </a:r>
                      <a:endParaRPr lang="el-GR" b="1" dirty="0"/>
                    </a:p>
                  </a:txBody>
                  <a:tcPr>
                    <a:solidFill>
                      <a:schemeClr val="accent5">
                        <a:lumMod val="20000"/>
                        <a:lumOff val="80000"/>
                      </a:schemeClr>
                    </a:solidFill>
                  </a:tcPr>
                </a:tc>
                <a:tc>
                  <a:txBody>
                    <a:bodyPr/>
                    <a:lstStyle/>
                    <a:p>
                      <a:r>
                        <a:rPr lang="el-GR" b="1" dirty="0" smtClean="0"/>
                        <a:t>Επεξήγηση</a:t>
                      </a:r>
                      <a:endParaRPr lang="el-GR" b="1" dirty="0"/>
                    </a:p>
                  </a:txBody>
                  <a:tcPr>
                    <a:solidFill>
                      <a:schemeClr val="accent5">
                        <a:lumMod val="20000"/>
                        <a:lumOff val="80000"/>
                      </a:schemeClr>
                    </a:solidFill>
                  </a:tcPr>
                </a:tc>
              </a:tr>
              <a:tr h="2037626">
                <a:tc>
                  <a:txBody>
                    <a:bodyPr/>
                    <a:lstStyle/>
                    <a:p>
                      <a:r>
                        <a:rPr lang="el-GR" dirty="0" smtClean="0"/>
                        <a:t>Ένταση πληροφοριών</a:t>
                      </a:r>
                      <a:endParaRPr lang="el-GR" dirty="0"/>
                    </a:p>
                  </a:txBody>
                  <a:tcPr/>
                </a:tc>
                <a:tc>
                  <a:txBody>
                    <a:bodyPr/>
                    <a:lstStyle/>
                    <a:p>
                      <a:r>
                        <a:rPr lang="el-GR" dirty="0" smtClean="0"/>
                        <a:t>Οι πληροφορίες είναι το πάν στην επιτυχία διανομής ,στη βιομηχανία του σύνθετου και σφαιρικού τουρισμό. Ο τουρισμός από μόνος του, είναι μια εντατική επιχείρηση πληροφοριών. Η άυλη φύση των προϊόντων τουρισμού απαιτούν την παροχή πληροφοριών στους μεσάζοντες και στους καταναλωτές. Η τεχνολογία μπορεί να χρησιμοποιηθεί για να διαβιβάσει, να αποθηκεύσει, να ανακτήσει και να ενημερώσει τις πληροφορίες  γρήγορα και αποτελεσματικά.</a:t>
                      </a:r>
                      <a:endParaRPr lang="el-GR" dirty="0"/>
                    </a:p>
                  </a:txBody>
                  <a:tcPr/>
                </a:tc>
              </a:tr>
              <a:tr h="648336">
                <a:tc>
                  <a:txBody>
                    <a:bodyPr/>
                    <a:lstStyle/>
                    <a:p>
                      <a:r>
                        <a:rPr lang="el-GR" dirty="0" smtClean="0"/>
                        <a:t>Εικόνα και αντίληψη</a:t>
                      </a:r>
                      <a:endParaRPr lang="el-GR" dirty="0"/>
                    </a:p>
                  </a:txBody>
                  <a:tcPr/>
                </a:tc>
                <a:tc>
                  <a:txBody>
                    <a:bodyPr/>
                    <a:lstStyle/>
                    <a:p>
                      <a:r>
                        <a:rPr lang="el-GR" dirty="0" smtClean="0"/>
                        <a:t>Συνδέεται με το ανωτέρω σημείο η σημασία των πληροφοριών στο σχηματισμό των εικόνων και των αντιλήψεων που κατέχουν οι τουρίστες.</a:t>
                      </a:r>
                      <a:endParaRPr lang="el-GR" dirty="0"/>
                    </a:p>
                  </a:txBody>
                  <a:tcPr/>
                </a:tc>
              </a:tr>
              <a:tr h="2593343">
                <a:tc>
                  <a:txBody>
                    <a:bodyPr/>
                    <a:lstStyle/>
                    <a:p>
                      <a:r>
                        <a:rPr lang="el-GR" dirty="0" smtClean="0"/>
                        <a:t>Πολυπλοκότητα προϊόντων</a:t>
                      </a:r>
                      <a:endParaRPr lang="el-GR" dirty="0"/>
                    </a:p>
                  </a:txBody>
                  <a:tcPr/>
                </a:tc>
                <a:tc>
                  <a:txBody>
                    <a:bodyPr/>
                    <a:lstStyle/>
                    <a:p>
                      <a:r>
                        <a:rPr lang="el-GR" dirty="0" smtClean="0"/>
                        <a:t>Οι διακοπές είναι ακριβή και όχι πολύ συχνή αγορά, συχνά για περισσότερους από έναν "χρήστες" και ενδεχομένως να περιλαμβάνουν ένα στοιχείο κινδύνου για τον καταναλωτή. Αυτή η πολυπλοκότητα εντείνεται από το γεγονός ότι ποικίλες επιχειρήσεις είναι πιθανό να έχουν </a:t>
                      </a:r>
                      <a:r>
                        <a:rPr lang="el-GR" dirty="0" smtClean="0"/>
                        <a:t>εμπλακεί </a:t>
                      </a:r>
                      <a:r>
                        <a:rPr lang="el-GR" dirty="0" smtClean="0"/>
                        <a:t>στη προσφορά μιας γενικής εμπειρίας διακοπών. Για άλλη μια φορά αυτό κάνει το ρόλο των πληροφοριών, κυρίαρχο Η τεχνολογία μπορεί να χρησιμοποιηθεί στην αγορά "ως μοναδική" για τα  διαφορετικά προϊόντα και τις υπηρεσίες ,που αποτελούν το προϊόν τουρισμού .Αυτό διευκολύνει τη διαδικασία αγοράς για τον καταναλωτή.</a:t>
                      </a:r>
                      <a:endParaRPr lang="el-GR" dirty="0"/>
                    </a:p>
                  </a:txBody>
                  <a:tcPr/>
                </a:tc>
              </a:tr>
            </a:tbl>
          </a:graphicData>
        </a:graphic>
      </p:graphicFrame>
    </p:spTree>
    <p:extLst>
      <p:ext uri="{BB962C8B-B14F-4D97-AF65-F5344CB8AC3E}">
        <p14:creationId xmlns:p14="http://schemas.microsoft.com/office/powerpoint/2010/main" val="2006992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000" dirty="0" smtClean="0"/>
              <a:t>Λόγοι για τους οποίους η τεχνολογία ωφελεί τους τομείς του εμπορίου ταξιδιού και των μεταφορών </a:t>
            </a:r>
            <a:r>
              <a:rPr lang="el-GR" sz="2800" b="0" dirty="0" smtClean="0"/>
              <a:t>2/3</a:t>
            </a:r>
            <a:endParaRPr lang="el-GR" sz="28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530589411"/>
              </p:ext>
            </p:extLst>
          </p:nvPr>
        </p:nvGraphicFramePr>
        <p:xfrm>
          <a:off x="0" y="1690464"/>
          <a:ext cx="9144000" cy="4114800"/>
        </p:xfrm>
        <a:graphic>
          <a:graphicData uri="http://schemas.openxmlformats.org/drawingml/2006/table">
            <a:tbl>
              <a:tblPr firstRow="1" bandRow="1">
                <a:tableStyleId>{5940675A-B579-460E-94D1-54222C63F5DA}</a:tableStyleId>
              </a:tblPr>
              <a:tblGrid>
                <a:gridCol w="1932878"/>
                <a:gridCol w="7211122"/>
              </a:tblGrid>
              <a:tr h="355936">
                <a:tc>
                  <a:txBody>
                    <a:bodyPr/>
                    <a:lstStyle/>
                    <a:p>
                      <a:r>
                        <a:rPr lang="el-GR" b="1" dirty="0" smtClean="0"/>
                        <a:t>Αιτία</a:t>
                      </a:r>
                      <a:endParaRPr lang="el-GR" b="1" dirty="0"/>
                    </a:p>
                  </a:txBody>
                  <a:tcPr>
                    <a:solidFill>
                      <a:schemeClr val="accent5">
                        <a:lumMod val="20000"/>
                        <a:lumOff val="80000"/>
                      </a:schemeClr>
                    </a:solidFill>
                  </a:tcPr>
                </a:tc>
                <a:tc>
                  <a:txBody>
                    <a:bodyPr/>
                    <a:lstStyle/>
                    <a:p>
                      <a:r>
                        <a:rPr lang="el-GR" b="1" dirty="0" smtClean="0"/>
                        <a:t>Επεξήγηση</a:t>
                      </a:r>
                      <a:endParaRPr lang="el-GR" b="1" dirty="0"/>
                    </a:p>
                  </a:txBody>
                  <a:tcPr>
                    <a:solidFill>
                      <a:schemeClr val="accent5">
                        <a:lumMod val="20000"/>
                        <a:lumOff val="80000"/>
                      </a:schemeClr>
                    </a:solidFill>
                  </a:tcPr>
                </a:tc>
              </a:tr>
              <a:tr h="1156792">
                <a:tc>
                  <a:txBody>
                    <a:bodyPr/>
                    <a:lstStyle/>
                    <a:p>
                      <a:r>
                        <a:rPr lang="el-GR" dirty="0" smtClean="0"/>
                        <a:t>Φθαρτό του προϊόντος</a:t>
                      </a:r>
                      <a:endParaRPr lang="el-GR" dirty="0"/>
                    </a:p>
                  </a:txBody>
                  <a:tcPr/>
                </a:tc>
                <a:tc>
                  <a:txBody>
                    <a:bodyPr/>
                    <a:lstStyle/>
                    <a:p>
                      <a:r>
                        <a:rPr lang="el-GR" dirty="0" smtClean="0"/>
                        <a:t>Η δυνατότητα των μέσων να διανείμουν τις απούλητες υπηρεσίες  την τελευταία στιγμή, είναι θέμα ζωτικής σημασίας και  οφείλεται στην ανικανότητα να αποθηκευτούν οι υπηρεσίες ταξιδιού και τουρισμού για τη μελλοντική πώληση.</a:t>
                      </a:r>
                      <a:endParaRPr lang="el-GR" dirty="0"/>
                    </a:p>
                  </a:txBody>
                  <a:tcPr/>
                </a:tc>
              </a:tr>
              <a:tr h="2491552">
                <a:tc>
                  <a:txBody>
                    <a:bodyPr/>
                    <a:lstStyle/>
                    <a:p>
                      <a:r>
                        <a:rPr lang="el-GR" dirty="0" smtClean="0"/>
                        <a:t>Απαιτητική διαχείριση</a:t>
                      </a:r>
                      <a:endParaRPr lang="el-GR" dirty="0"/>
                    </a:p>
                  </a:txBody>
                  <a:tcPr/>
                </a:tc>
                <a:tc>
                  <a:txBody>
                    <a:bodyPr/>
                    <a:lstStyle/>
                    <a:p>
                      <a:r>
                        <a:rPr lang="el-GR" dirty="0" smtClean="0"/>
                        <a:t>Τα συστήματα κρατήσεων χρησιμοποιούνται από τις περισσότερες εταιρίες εμπορίου και μεταφορών ταξιδιού ως σημαντικά μέσα της ελεγχόμενης ζήτησης. Η υψηλή εποχικότητα που είναι χαρακτηριστικό της βιομηχανίας, μπορεί να το καταστήσει δύσκολο να ισορροπήσει τη προσφορά και τη ζήτηση. Τα συστήματα κρατήσεων είναι συστήματα διαχείρισης παραγωγής, όπως </a:t>
                      </a:r>
                      <a:r>
                        <a:rPr lang="el-GR" dirty="0" smtClean="0"/>
                        <a:t>εκείνα </a:t>
                      </a:r>
                      <a:r>
                        <a:rPr lang="el-GR" dirty="0" smtClean="0"/>
                        <a:t>που χρησιμοποιούνται από τις μεγαλύτερες αερογραμμές, που μπορούν να </a:t>
                      </a:r>
                      <a:r>
                        <a:rPr lang="el-GR" dirty="0" smtClean="0"/>
                        <a:t>βοηθήσουν </a:t>
                      </a:r>
                      <a:r>
                        <a:rPr lang="el-GR" dirty="0" smtClean="0"/>
                        <a:t>τις επιχειρήσεις για να </a:t>
                      </a:r>
                      <a:r>
                        <a:rPr lang="el-GR" dirty="0" smtClean="0"/>
                        <a:t>μεγιστοποιήσουν </a:t>
                      </a:r>
                      <a:r>
                        <a:rPr lang="el-GR" dirty="0" smtClean="0"/>
                        <a:t>το εισόδημά τους. Η τεχνολογία έχει βοηθήσει πολύ την ανάπτυξη των συστημάτων κρατήσεων.</a:t>
                      </a:r>
                      <a:endParaRPr lang="el-GR" dirty="0"/>
                    </a:p>
                  </a:txBody>
                  <a:tcPr/>
                </a:tc>
              </a:tr>
            </a:tbl>
          </a:graphicData>
        </a:graphic>
      </p:graphicFrame>
    </p:spTree>
    <p:extLst>
      <p:ext uri="{BB962C8B-B14F-4D97-AF65-F5344CB8AC3E}">
        <p14:creationId xmlns:p14="http://schemas.microsoft.com/office/powerpoint/2010/main" val="3402616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000" dirty="0" smtClean="0"/>
              <a:t>Λόγοι για τους οποίους η τεχνολογία ωφελεί τους τομείς του εμπορίου ταξιδιού και των μεταφορών </a:t>
            </a:r>
            <a:r>
              <a:rPr lang="el-GR" sz="2800" b="0" dirty="0" smtClean="0"/>
              <a:t>3/3</a:t>
            </a:r>
            <a:endParaRPr lang="el-GR" sz="28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991851795"/>
              </p:ext>
            </p:extLst>
          </p:nvPr>
        </p:nvGraphicFramePr>
        <p:xfrm>
          <a:off x="0" y="1772816"/>
          <a:ext cx="9144000" cy="3132936"/>
        </p:xfrm>
        <a:graphic>
          <a:graphicData uri="http://schemas.openxmlformats.org/drawingml/2006/table">
            <a:tbl>
              <a:tblPr firstRow="1" bandRow="1">
                <a:tableStyleId>{5940675A-B579-460E-94D1-54222C63F5DA}</a:tableStyleId>
              </a:tblPr>
              <a:tblGrid>
                <a:gridCol w="1932878"/>
                <a:gridCol w="7211122"/>
              </a:tblGrid>
              <a:tr h="375623">
                <a:tc>
                  <a:txBody>
                    <a:bodyPr/>
                    <a:lstStyle/>
                    <a:p>
                      <a:r>
                        <a:rPr lang="el-GR" b="1" dirty="0" smtClean="0"/>
                        <a:t>Αιτία</a:t>
                      </a:r>
                      <a:endParaRPr lang="el-GR" b="1" dirty="0"/>
                    </a:p>
                  </a:txBody>
                  <a:tcPr>
                    <a:solidFill>
                      <a:schemeClr val="accent5">
                        <a:lumMod val="20000"/>
                        <a:lumOff val="80000"/>
                      </a:schemeClr>
                    </a:solidFill>
                  </a:tcPr>
                </a:tc>
                <a:tc>
                  <a:txBody>
                    <a:bodyPr/>
                    <a:lstStyle/>
                    <a:p>
                      <a:r>
                        <a:rPr lang="el-GR" b="1" dirty="0" smtClean="0"/>
                        <a:t>Επεξήγηση</a:t>
                      </a:r>
                      <a:endParaRPr lang="el-GR" b="1" dirty="0"/>
                    </a:p>
                  </a:txBody>
                  <a:tcPr>
                    <a:solidFill>
                      <a:schemeClr val="accent5">
                        <a:lumMod val="20000"/>
                        <a:lumOff val="80000"/>
                      </a:schemeClr>
                    </a:solidFill>
                  </a:tcPr>
                </a:tc>
              </a:tr>
              <a:tr h="1568593">
                <a:tc>
                  <a:txBody>
                    <a:bodyPr/>
                    <a:lstStyle/>
                    <a:p>
                      <a:r>
                        <a:rPr lang="el-GR" dirty="0" smtClean="0"/>
                        <a:t>Έλεγχος δαπανών</a:t>
                      </a:r>
                      <a:endParaRPr lang="el-GR" dirty="0"/>
                    </a:p>
                  </a:txBody>
                  <a:tcPr/>
                </a:tc>
                <a:tc>
                  <a:txBody>
                    <a:bodyPr/>
                    <a:lstStyle/>
                    <a:p>
                      <a:r>
                        <a:rPr lang="el-GR" dirty="0" smtClean="0"/>
                        <a:t>Η καθοδήγηση των δαπάνες της κατανομής είναι μια κύρια προτεραιότητα για τους tour operator, τους προμηθευτές καταλυμάτων και μεταφοράς. Η τεχνολογία μπορεί να βοηθήσει να μειώσει αυτές τις δαπάνες.</a:t>
                      </a:r>
                      <a:endParaRPr lang="el-GR" dirty="0"/>
                    </a:p>
                  </a:txBody>
                  <a:tcPr/>
                </a:tc>
              </a:tr>
              <a:tr h="648336">
                <a:tc>
                  <a:txBody>
                    <a:bodyPr/>
                    <a:lstStyle/>
                    <a:p>
                      <a:r>
                        <a:rPr lang="el-GR" dirty="0" smtClean="0"/>
                        <a:t>Ανταγωνιστική αγορά</a:t>
                      </a:r>
                      <a:endParaRPr lang="el-GR" dirty="0"/>
                    </a:p>
                  </a:txBody>
                  <a:tcPr/>
                </a:tc>
                <a:tc>
                  <a:txBody>
                    <a:bodyPr/>
                    <a:lstStyle/>
                    <a:p>
                      <a:r>
                        <a:rPr lang="el-GR" dirty="0" smtClean="0"/>
                        <a:t>Η ανταγωνιστική φύση της αγοράς ταξιδιού και τουρισμού καθιστά τις πληροφορίες ακόμα πιο απαραίτητες στην ικανοποίηση των καταναλωτικών αναγκών.</a:t>
                      </a:r>
                    </a:p>
                    <a:p>
                      <a:endParaRPr lang="el-GR" dirty="0"/>
                    </a:p>
                  </a:txBody>
                  <a:tcPr/>
                </a:tc>
              </a:tr>
            </a:tbl>
          </a:graphicData>
        </a:graphic>
      </p:graphicFrame>
      <p:sp>
        <p:nvSpPr>
          <p:cNvPr id="3" name="Ορθογώνιο 2"/>
          <p:cNvSpPr/>
          <p:nvPr/>
        </p:nvSpPr>
        <p:spPr>
          <a:xfrm>
            <a:off x="107504" y="5415606"/>
            <a:ext cx="1639038" cy="307777"/>
          </a:xfrm>
          <a:prstGeom prst="rect">
            <a:avLst/>
          </a:prstGeom>
        </p:spPr>
        <p:txBody>
          <a:bodyPr wrap="none">
            <a:spAutoFit/>
          </a:bodyPr>
          <a:lstStyle/>
          <a:p>
            <a:r>
              <a:rPr lang="en-US" sz="1400" dirty="0" smtClean="0">
                <a:latin typeface="+mn-lt"/>
              </a:rPr>
              <a:t>(</a:t>
            </a:r>
            <a:r>
              <a:rPr lang="el-GR" sz="1400" dirty="0">
                <a:latin typeface="+mn-lt"/>
              </a:rPr>
              <a:t>Π</a:t>
            </a:r>
            <a:r>
              <a:rPr lang="el-GR" sz="1400" dirty="0" smtClean="0">
                <a:latin typeface="+mn-lt"/>
              </a:rPr>
              <a:t>ηγή:</a:t>
            </a:r>
            <a:r>
              <a:rPr lang="en-US" sz="1400" dirty="0" smtClean="0">
                <a:latin typeface="+mn-lt"/>
              </a:rPr>
              <a:t>Pender,2001</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2830653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Εξελίξεις στον ηλεκτρονικό τουρισμό</a:t>
            </a:r>
            <a:endParaRPr lang="el-GR" dirty="0"/>
          </a:p>
        </p:txBody>
      </p:sp>
      <p:sp>
        <p:nvSpPr>
          <p:cNvPr id="3" name="Θέση περιεχομένου 2"/>
          <p:cNvSpPr>
            <a:spLocks noGrp="1"/>
          </p:cNvSpPr>
          <p:nvPr>
            <p:ph idx="1"/>
          </p:nvPr>
        </p:nvSpPr>
        <p:spPr>
          <a:xfrm>
            <a:off x="179512" y="1340768"/>
            <a:ext cx="8856984" cy="5040560"/>
          </a:xfrm>
        </p:spPr>
        <p:txBody>
          <a:bodyPr numCol="2">
            <a:noAutofit/>
          </a:bodyPr>
          <a:lstStyle/>
          <a:p>
            <a:r>
              <a:rPr lang="el-GR" sz="2200" dirty="0"/>
              <a:t>Από </a:t>
            </a:r>
            <a:r>
              <a:rPr lang="en-US" sz="2200" dirty="0"/>
              <a:t>Viewdata </a:t>
            </a:r>
            <a:r>
              <a:rPr lang="el-GR" sz="2200" dirty="0"/>
              <a:t>σε </a:t>
            </a:r>
            <a:r>
              <a:rPr lang="el-GR" sz="2200" dirty="0" smtClean="0"/>
              <a:t>ΗΣΚ.</a:t>
            </a:r>
            <a:endParaRPr lang="el-GR" sz="2200" dirty="0"/>
          </a:p>
          <a:p>
            <a:r>
              <a:rPr lang="el-GR" sz="2200" dirty="0" smtClean="0"/>
              <a:t>Ηλεκτρονικά </a:t>
            </a:r>
            <a:r>
              <a:rPr lang="el-GR" sz="2200" dirty="0"/>
              <a:t>συστήματα </a:t>
            </a:r>
            <a:r>
              <a:rPr lang="el-GR" sz="2200" dirty="0" smtClean="0"/>
              <a:t>κρατήσεων.</a:t>
            </a:r>
            <a:endParaRPr lang="el-GR" sz="2200" dirty="0"/>
          </a:p>
          <a:p>
            <a:r>
              <a:rPr lang="el-GR" sz="2200" dirty="0"/>
              <a:t>Από </a:t>
            </a:r>
            <a:r>
              <a:rPr lang="en-US" sz="2200" dirty="0"/>
              <a:t>CRS </a:t>
            </a:r>
            <a:r>
              <a:rPr lang="el-GR" sz="2200" dirty="0"/>
              <a:t>σε </a:t>
            </a:r>
            <a:r>
              <a:rPr lang="en-US" sz="2200" dirty="0" smtClean="0"/>
              <a:t>GDS</a:t>
            </a:r>
            <a:r>
              <a:rPr lang="el-GR" sz="2200" dirty="0" smtClean="0"/>
              <a:t>.</a:t>
            </a:r>
            <a:endParaRPr lang="en-US" sz="2200" dirty="0"/>
          </a:p>
          <a:p>
            <a:r>
              <a:rPr lang="el-GR" sz="2200" dirty="0"/>
              <a:t>Το Διαδίκτυο και οι επιχειρήσεις </a:t>
            </a:r>
            <a:r>
              <a:rPr lang="el-GR" sz="2200" dirty="0" smtClean="0"/>
              <a:t>ΗΣΚ.</a:t>
            </a:r>
            <a:endParaRPr lang="el-GR" sz="2200" dirty="0"/>
          </a:p>
          <a:p>
            <a:r>
              <a:rPr lang="el-GR" sz="2200" dirty="0"/>
              <a:t>Τεχνολογία </a:t>
            </a:r>
            <a:r>
              <a:rPr lang="en-US" sz="2200" dirty="0" smtClean="0"/>
              <a:t>CD-ROM</a:t>
            </a:r>
            <a:r>
              <a:rPr lang="el-GR" sz="2200" dirty="0" smtClean="0"/>
              <a:t>.</a:t>
            </a:r>
            <a:endParaRPr lang="en-US" sz="2200" dirty="0"/>
          </a:p>
          <a:p>
            <a:r>
              <a:rPr lang="el-GR" sz="2200" dirty="0"/>
              <a:t>Εικονική πραγματικότητα (</a:t>
            </a:r>
            <a:r>
              <a:rPr lang="en-US" sz="2200" dirty="0"/>
              <a:t>Virtual reality</a:t>
            </a:r>
            <a:r>
              <a:rPr lang="en-US" sz="2200" dirty="0" smtClean="0"/>
              <a:t>)</a:t>
            </a:r>
            <a:r>
              <a:rPr lang="el-GR" sz="2200" dirty="0" smtClean="0"/>
              <a:t>.</a:t>
            </a:r>
            <a:endParaRPr lang="en-US" sz="2200" dirty="0"/>
          </a:p>
          <a:p>
            <a:r>
              <a:rPr lang="el-GR" sz="2200" dirty="0"/>
              <a:t>Έξυπνες κάρτες (</a:t>
            </a:r>
            <a:r>
              <a:rPr lang="en-US" sz="2200" dirty="0"/>
              <a:t>Smart Cards</a:t>
            </a:r>
            <a:r>
              <a:rPr lang="en-US" sz="2200" dirty="0" smtClean="0"/>
              <a:t>)</a:t>
            </a:r>
            <a:r>
              <a:rPr lang="el-GR" sz="2200" dirty="0" smtClean="0"/>
              <a:t>.</a:t>
            </a:r>
          </a:p>
          <a:p>
            <a:endParaRPr lang="en-US" sz="2200" dirty="0"/>
          </a:p>
          <a:p>
            <a:pPr marL="538163"/>
            <a:r>
              <a:rPr lang="el-GR" sz="2200" dirty="0"/>
              <a:t>Ηλεκτρονική πώληση </a:t>
            </a:r>
            <a:r>
              <a:rPr lang="el-GR" sz="2200" dirty="0" smtClean="0"/>
              <a:t>εισιτηρίων.</a:t>
            </a:r>
            <a:endParaRPr lang="el-GR" sz="2200" dirty="0"/>
          </a:p>
          <a:p>
            <a:pPr marL="538163"/>
            <a:r>
              <a:rPr lang="el-GR" sz="2200" dirty="0"/>
              <a:t>Περίπτερα πολυμέσων (</a:t>
            </a:r>
            <a:r>
              <a:rPr lang="en-US" sz="2200" dirty="0"/>
              <a:t>Multi-media kiosks</a:t>
            </a:r>
            <a:r>
              <a:rPr lang="en-US" sz="2200" dirty="0" smtClean="0"/>
              <a:t>)</a:t>
            </a:r>
            <a:r>
              <a:rPr lang="el-GR" sz="2200" dirty="0" smtClean="0"/>
              <a:t>.</a:t>
            </a:r>
            <a:endParaRPr lang="en-US" sz="2200" dirty="0"/>
          </a:p>
          <a:p>
            <a:pPr marL="538163"/>
            <a:r>
              <a:rPr lang="en-US" sz="2200" dirty="0" smtClean="0"/>
              <a:t>Teletext</a:t>
            </a:r>
            <a:r>
              <a:rPr lang="el-GR" sz="2200" dirty="0" smtClean="0"/>
              <a:t>.</a:t>
            </a:r>
            <a:endParaRPr lang="en-US" sz="2200" dirty="0"/>
          </a:p>
          <a:p>
            <a:pPr marL="538163"/>
            <a:r>
              <a:rPr lang="en-US" sz="2200" dirty="0"/>
              <a:t>Interactive media initiatives (</a:t>
            </a:r>
            <a:r>
              <a:rPr lang="el-GR" sz="2200" dirty="0"/>
              <a:t>Διαλογικές πρωτοβουλίες μέσων</a:t>
            </a:r>
            <a:r>
              <a:rPr lang="el-GR" sz="2200" dirty="0" smtClean="0"/>
              <a:t>).</a:t>
            </a:r>
            <a:endParaRPr lang="el-GR" sz="2200" dirty="0"/>
          </a:p>
          <a:p>
            <a:pPr marL="538163"/>
            <a:r>
              <a:rPr lang="el-GR" sz="2200" dirty="0"/>
              <a:t>Διαλογική τηλεόραση (</a:t>
            </a:r>
            <a:r>
              <a:rPr lang="en-US" sz="2200" dirty="0"/>
              <a:t>interactive TV</a:t>
            </a:r>
            <a:r>
              <a:rPr lang="en-US" sz="2200" dirty="0" smtClean="0"/>
              <a:t>)</a:t>
            </a:r>
            <a:r>
              <a:rPr lang="el-GR" sz="2200" dirty="0" smtClean="0"/>
              <a:t>.</a:t>
            </a:r>
            <a:endParaRPr lang="en-US" sz="2200" dirty="0"/>
          </a:p>
          <a:p>
            <a:pPr marL="538163"/>
            <a:r>
              <a:rPr lang="el-GR" sz="2200" dirty="0"/>
              <a:t>Ασύρματα τηλέφωνα εφαρμογής πρωτοκόλλου (</a:t>
            </a:r>
            <a:r>
              <a:rPr lang="en-US" sz="2200" dirty="0"/>
              <a:t>WAP</a:t>
            </a:r>
            <a:r>
              <a:rPr lang="en-US" sz="2200" dirty="0" smtClean="0"/>
              <a:t>)</a:t>
            </a:r>
            <a:r>
              <a:rPr lang="el-GR" sz="2200" dirty="0" smtClean="0"/>
              <a:t>.</a:t>
            </a:r>
            <a:endParaRPr lang="en-US" sz="2200"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cxnSp>
        <p:nvCxnSpPr>
          <p:cNvPr id="6" name="Ευθεία γραμμή σύνδεσης 5"/>
          <p:cNvCxnSpPr/>
          <p:nvPr/>
        </p:nvCxnSpPr>
        <p:spPr>
          <a:xfrm>
            <a:off x="4572000" y="1412776"/>
            <a:ext cx="0" cy="468052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568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400" dirty="0" smtClean="0"/>
              <a:t>Η </a:t>
            </a:r>
            <a:r>
              <a:rPr lang="el-GR" sz="3400" dirty="0"/>
              <a:t>εφαρμογή των τεχνολογιών πληροφορίας και επικοινωνίας στις αεροπορικές </a:t>
            </a:r>
            <a:r>
              <a:rPr lang="el-GR" sz="3400" dirty="0" smtClean="0"/>
              <a:t>εταιρίες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smtClean="0"/>
              <a:t>Η </a:t>
            </a:r>
            <a:r>
              <a:rPr lang="el-GR" dirty="0"/>
              <a:t>ταξιδιωτική βιομηχανία χρησιμοποιεί ήδη ένα ευρύ φάσμα από τα συστήματα εφαρμογής των Τεχνολογιών Πληροφορίας και Επικοινωνίας στις αεροπορικές εταιρίες. </a:t>
            </a:r>
            <a:endParaRPr lang="el-GR" dirty="0" smtClean="0"/>
          </a:p>
          <a:p>
            <a:r>
              <a:rPr lang="el-GR" dirty="0" smtClean="0"/>
              <a:t>Συγκεκριμένα </a:t>
            </a:r>
            <a:r>
              <a:rPr lang="el-GR" dirty="0"/>
              <a:t>το Διαδίκτυο τους επιτρέπει να παρουσιάζουν τις υπηρεσίες τους ευρέως, καθώς και να επικοινωνούν άμεσα με τους μελλοντικούς πελάτες</a:t>
            </a:r>
            <a:r>
              <a:rPr lang="el-GR" dirty="0" smtClean="0"/>
              <a:t>.</a:t>
            </a:r>
            <a:endParaRPr lang="el-GR" dirty="0"/>
          </a:p>
          <a:p>
            <a:r>
              <a:rPr lang="el-GR" dirty="0" smtClean="0"/>
              <a:t>Τα </a:t>
            </a:r>
            <a:r>
              <a:rPr lang="el-GR" dirty="0"/>
              <a:t>εσωτερικά δίκτυα προσφέρουν στους υπαλλήλους των οργανισμών φιλική προς το χρήστη πρόσβαση, ενώ τα εξωτερικά δίκτυα παρέχουν σε εξουσιοδοτημένους συνεργάτες τη δυνατότητα να χρησιμοποιήσουν τα δεδομένα της εταιρίας για συναλλαγές σε απευθείας σύνδεση (on line).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68172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white"/>
                </a:solidFill>
              </a:rPr>
              <a:t>Η εφαρμογή των τεχνολογιών πληροφορίας και επικοινωνίας στις αεροπορικές εταιρίες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Οι τεχνολογίες μπορούν να βελτιώσουν ολόκληρη την πελατειακή ταξιδιωτική εμπειρία. Τακτικοί πελάτες απαιτούν περισσότερη ταχύτητα στις διαδικασίες του ελέγχου αποσκευών και επιβίβασης και ένα υψηλότερο βαθμό ελαστικότητας και ελέγχου πάνω στις δικές τους ταξιδιωτικές ρυθμίσεις. </a:t>
            </a:r>
            <a:endParaRPr lang="el-GR" dirty="0" smtClean="0"/>
          </a:p>
          <a:p>
            <a:r>
              <a:rPr lang="el-GR" dirty="0" smtClean="0"/>
              <a:t>Η </a:t>
            </a:r>
            <a:r>
              <a:rPr lang="el-GR" dirty="0"/>
              <a:t>ηλεκτρονική έκδοση εισιτηρίων και οι μη γραπτές επικοινωνίες αναμένεται να βελτιώσουν την εξυπηρέτηση των πελατών με το να μειώσουν το επίπεδο της γραφειοκρατίας, αυξάνοντας την ευελιξία και την ταχύτητα με την οποία γίνονται όλες ο διαδικασίες.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4972766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87</TotalTime>
  <Words>2333</Words>
  <Application>Microsoft Office PowerPoint</Application>
  <PresentationFormat>Προβολή στην οθόνη (4:3)</PresentationFormat>
  <Paragraphs>169</Paragraphs>
  <Slides>28</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28</vt:i4>
      </vt:variant>
    </vt:vector>
  </HeadingPairs>
  <TitlesOfParts>
    <vt:vector size="30" baseType="lpstr">
      <vt:lpstr>exo-opistho_simeiomata</vt:lpstr>
      <vt:lpstr>OC_template_updated</vt:lpstr>
      <vt:lpstr>Τουρισμός και Αερομεταφορές</vt:lpstr>
      <vt:lpstr>Εισαγωγή 1/2</vt:lpstr>
      <vt:lpstr>Εισαγωγή 2/2</vt:lpstr>
      <vt:lpstr>Λόγοι για τους οποίους η τεχνολογία ωφελεί τους τομείς του εμπορίου ταξιδιού και των μεταφορών 1/3</vt:lpstr>
      <vt:lpstr>Λόγοι για τους οποίους η τεχνολογία ωφελεί τους τομείς του εμπορίου ταξιδιού και των μεταφορών 2/3</vt:lpstr>
      <vt:lpstr>Λόγοι για τους οποίους η τεχνολογία ωφελεί τους τομείς του εμπορίου ταξιδιού και των μεταφορών 3/3</vt:lpstr>
      <vt:lpstr>Εξελίξεις στον ηλεκτρονικό τουρισμό</vt:lpstr>
      <vt:lpstr>Η εφαρμογή των τεχνολογιών πληροφορίας και επικοινωνίας στις αεροπορικές εταιρίες 1/2</vt:lpstr>
      <vt:lpstr>Η εφαρμογή των τεχνολογιών πληροφορίας και επικοινωνίας στις αεροπορικές εταιρίες 2/2</vt:lpstr>
      <vt:lpstr>Εσωτερικά συστήματα και  εσωτερικά δίκτυα των  αεροπορικών εταιριών</vt:lpstr>
      <vt:lpstr>Υποστήριξη πωλήσεων και  marketing</vt:lpstr>
      <vt:lpstr>Λειτουργικά συστήματα 1/2</vt:lpstr>
      <vt:lpstr>Λειτουργικά συστήματα 2/2</vt:lpstr>
      <vt:lpstr>Συστήματα διαχείρισης αποθεμάτων</vt:lpstr>
      <vt:lpstr>Εξωτερικά συστήματα  αεροπορικών εταιριών</vt:lpstr>
      <vt:lpstr>Ηλεκτρονική προμήθεια συναλλαγές και ροή πληροφοριών από προμηθευτές</vt:lpstr>
      <vt:lpstr>Διανομή, marketing και υποστήριξη πωλήσεων με συνεργάτες</vt:lpstr>
      <vt:lpstr>Οριζόντια συνεργασία με άλλες  αεροπορικές εταιρίες</vt:lpstr>
      <vt:lpstr>Εφαρμογή των Τ.Π.Ε. στις αεροπορικές εταιρίες και οι δυνατές στρατηγικές συμμαχίες</vt:lpstr>
      <vt:lpstr>Το μέλλον των αεροπορικών εταιριών 1/2</vt:lpstr>
      <vt:lpstr>Το μέλλον των αεροπορικών εταιριών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Τουρισμός και Αερομεταφορές</dc:title>
  <dc:creator>opencourses@teiath.gr</dc:creator>
  <cp:lastModifiedBy>natasakar new</cp:lastModifiedBy>
  <cp:revision>13</cp:revision>
  <dcterms:created xsi:type="dcterms:W3CDTF">2015-04-17T07:59:29Z</dcterms:created>
  <dcterms:modified xsi:type="dcterms:W3CDTF">2015-06-26T10:30:02Z</dcterms:modified>
</cp:coreProperties>
</file>