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71" r:id="rId4"/>
    <p:sldId id="272" r:id="rId5"/>
    <p:sldId id="275" r:id="rId6"/>
    <p:sldId id="273" r:id="rId7"/>
    <p:sldId id="274" r:id="rId8"/>
    <p:sldId id="276" r:id="rId9"/>
    <p:sldId id="277" r:id="rId10"/>
    <p:sldId id="278" r:id="rId11"/>
    <p:sldId id="279" r:id="rId12"/>
    <p:sldId id="280" r:id="rId13"/>
    <p:sldId id="282"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9" r:id="rId30"/>
    <p:sldId id="297" r:id="rId31"/>
    <p:sldId id="298" r:id="rId32"/>
    <p:sldId id="300" r:id="rId33"/>
    <p:sldId id="301" r:id="rId34"/>
    <p:sldId id="302" r:id="rId35"/>
    <p:sldId id="303" r:id="rId36"/>
    <p:sldId id="304" r:id="rId37"/>
    <p:sldId id="305" r:id="rId38"/>
    <p:sldId id="257" r:id="rId39"/>
    <p:sldId id="262" r:id="rId40"/>
    <p:sldId id="264" r:id="rId41"/>
    <p:sldId id="269" r:id="rId42"/>
    <p:sldId id="270"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a:p>
        </p:txBody>
      </p:sp>
    </p:spTree>
    <p:extLst>
      <p:ext uri="{BB962C8B-B14F-4D97-AF65-F5344CB8AC3E}">
        <p14:creationId xmlns:p14="http://schemas.microsoft.com/office/powerpoint/2010/main" val="69536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a:t>
            </a:r>
            <a:r>
              <a:rPr lang="el-GR" sz="2600" b="1" dirty="0"/>
              <a:t>7</a:t>
            </a:r>
            <a:r>
              <a:rPr lang="el-GR" sz="2600" dirty="0" smtClean="0"/>
              <a:t>:</a:t>
            </a:r>
            <a:r>
              <a:rPr lang="en-US" sz="2600" dirty="0" smtClean="0"/>
              <a:t> </a:t>
            </a:r>
            <a:r>
              <a:rPr lang="el-GR" sz="2600" dirty="0"/>
              <a:t>Βασικά στοιχεία συστήματος προγραμματισμού παραγωγής</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Κάρτα ανάθεσης εργασίας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3074" name="Picture 2" descr="C:\Users\fkaram2\Desktop\3.png"/>
          <p:cNvPicPr>
            <a:picLocks noChangeAspect="1" noChangeArrowheads="1"/>
          </p:cNvPicPr>
          <p:nvPr/>
        </p:nvPicPr>
        <p:blipFill rotWithShape="1">
          <a:blip r:embed="rId2">
            <a:extLst>
              <a:ext uri="{28A0092B-C50C-407E-A947-70E740481C1C}">
                <a14:useLocalDpi xmlns:a14="http://schemas.microsoft.com/office/drawing/2010/main" val="0"/>
              </a:ext>
            </a:extLst>
          </a:blip>
          <a:srcRect l="9393" t="15378" r="26104" b="17103"/>
          <a:stretch/>
        </p:blipFill>
        <p:spPr bwMode="auto">
          <a:xfrm>
            <a:off x="401587" y="908721"/>
            <a:ext cx="8274869" cy="55554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5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Πορεία επεξεργασίας και συμπλήρωσης της κάρτας ανάθεσης </a:t>
            </a:r>
            <a:r>
              <a:rPr lang="el-GR" dirty="0" smtClean="0"/>
              <a:t>εργασίας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dirty="0"/>
              <a:t>Η κάρτα ανάθεσης εργασίας, προετοιμάζεται στο τμήμα προγραμματισμού</a:t>
            </a:r>
            <a:r>
              <a:rPr lang="el-GR" dirty="0" smtClean="0"/>
              <a:t>.</a:t>
            </a:r>
            <a:endParaRPr lang="el-GR" dirty="0"/>
          </a:p>
          <a:p>
            <a:r>
              <a:rPr lang="el-GR" dirty="0"/>
              <a:t>Συμπληρώνονται οι A και B περιοχές και δίδεται ένας αριθμός ο οποίος είναι μοναδικός για την κάθε εργασία που εισέρχεται στην παραγωγή</a:t>
            </a:r>
            <a:r>
              <a:rPr lang="el-GR" dirty="0" smtClean="0"/>
              <a:t>.</a:t>
            </a:r>
            <a:endParaRPr lang="el-GR" dirty="0"/>
          </a:p>
          <a:p>
            <a:r>
              <a:rPr lang="el-GR" dirty="0"/>
              <a:t>O αριθμός της κάρτας συνοδεύεται πάντοτε από τα στοιχεία του πελάτη και του προϊόντος – εντύπου για παραγωγή.</a:t>
            </a:r>
          </a:p>
          <a:p>
            <a:r>
              <a:rPr lang="el-GR" dirty="0"/>
              <a:t>H κάρτα εργασίας παραδίδεται κατόπιν στο τμήμα παραγωγής που θα αναλάβει την πρώτη επεξεργασία, σύμφωνα με την ροή παραγωγής που έχει επιλεγεί.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1823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Πορεία επεξεργασίας και συμπλήρωσης της κάρτας ανάθεσης </a:t>
            </a:r>
            <a:r>
              <a:rPr lang="el-GR" dirty="0" smtClean="0"/>
              <a:t>εργασίας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pPr>
              <a:spcBef>
                <a:spcPts val="1800"/>
              </a:spcBef>
            </a:pPr>
            <a:r>
              <a:rPr lang="el-GR" dirty="0"/>
              <a:t>Η κάρτα παραδίδεται στο τμήμα παραγωγής που ακολουθεί μαζί με τα αντίστοιχα </a:t>
            </a:r>
            <a:r>
              <a:rPr lang="el-GR" dirty="0" err="1"/>
              <a:t>ημιπροϊόντα</a:t>
            </a:r>
            <a:r>
              <a:rPr lang="el-GR" dirty="0"/>
              <a:t> που έχουν παραχθεί. </a:t>
            </a:r>
          </a:p>
          <a:p>
            <a:pPr>
              <a:spcBef>
                <a:spcPts val="1800"/>
              </a:spcBef>
            </a:pPr>
            <a:r>
              <a:rPr lang="el-GR" dirty="0"/>
              <a:t>H διαδικασία αυτή, συνεχίζεται έως ότου ολοκληρωθεί η παραγωγή και τα προϊόντα είναι έτοιμα για παράδοση. </a:t>
            </a:r>
          </a:p>
          <a:p>
            <a:pPr>
              <a:spcBef>
                <a:spcPts val="1800"/>
              </a:spcBef>
            </a:pPr>
            <a:r>
              <a:rPr lang="el-GR" dirty="0"/>
              <a:t>H Γ' περιοχή της κάρτας συμπληρώνεται από τα επιμέρους τμήματα με τα απαιτούμενα στοιχεία και επιστρέφει στο τμήμα προγραμματισμού παραγωγής και </a:t>
            </a:r>
            <a:r>
              <a:rPr lang="el-GR" dirty="0" err="1"/>
              <a:t>μετακοστολόγησης</a:t>
            </a:r>
            <a:r>
              <a:rPr lang="el-GR" dirty="0"/>
              <a:t> για την επεξεργασία των πραγματικών – τελικών δεδομένων.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94579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Στη συμπλήρωση της κάρτας συνδυάζονται:</a:t>
            </a:r>
          </a:p>
        </p:txBody>
      </p:sp>
      <p:sp>
        <p:nvSpPr>
          <p:cNvPr id="3" name="Θέση περιεχομένου 2"/>
          <p:cNvSpPr>
            <a:spLocks noGrp="1"/>
          </p:cNvSpPr>
          <p:nvPr>
            <p:ph idx="1"/>
          </p:nvPr>
        </p:nvSpPr>
        <p:spPr/>
        <p:txBody>
          <a:bodyPr>
            <a:normAutofit/>
          </a:bodyPr>
          <a:lstStyle/>
          <a:p>
            <a:r>
              <a:rPr lang="el-GR" dirty="0"/>
              <a:t>Πολλές διαφορετικές εργασίες ενός </a:t>
            </a:r>
            <a:r>
              <a:rPr lang="el-GR" dirty="0" smtClean="0"/>
              <a:t>πελάτη.</a:t>
            </a:r>
            <a:endParaRPr lang="el-GR" dirty="0"/>
          </a:p>
          <a:p>
            <a:r>
              <a:rPr lang="el-GR" dirty="0"/>
              <a:t>Ίδιες εργασίες διαφορετικών </a:t>
            </a:r>
            <a:r>
              <a:rPr lang="el-GR" dirty="0" smtClean="0"/>
              <a:t>πελατών.</a:t>
            </a:r>
            <a:endParaRPr lang="el-GR" dirty="0"/>
          </a:p>
          <a:p>
            <a:r>
              <a:rPr lang="el-GR" dirty="0"/>
              <a:t>Ομοειδείς εργασίες (πχ διαστάσεις εκτύπωσης ή καλούπι </a:t>
            </a:r>
            <a:r>
              <a:rPr lang="el-GR" dirty="0" smtClean="0"/>
              <a:t>κυτιοποιίας) </a:t>
            </a:r>
            <a:r>
              <a:rPr lang="el-GR" dirty="0"/>
              <a:t>για διαφορετικούς </a:t>
            </a:r>
            <a:r>
              <a:rPr lang="el-GR" dirty="0" smtClean="0"/>
              <a:t>πελάτες.</a:t>
            </a:r>
            <a:endParaRPr lang="el-GR" dirty="0"/>
          </a:p>
          <a:p>
            <a:r>
              <a:rPr lang="el-GR" dirty="0"/>
              <a:t>Τακτικές - επαναλαμβανόμενες </a:t>
            </a:r>
            <a:r>
              <a:rPr lang="el-GR" dirty="0" smtClean="0"/>
              <a:t>εργασίες.</a:t>
            </a:r>
            <a:endParaRPr lang="el-GR" dirty="0"/>
          </a:p>
          <a:p>
            <a:r>
              <a:rPr lang="el-GR" dirty="0"/>
              <a:t>Διαφορετικές εργασίες σε μία εκτυπωτική πλάκα (</a:t>
            </a:r>
            <a:r>
              <a:rPr lang="el-GR" dirty="0" err="1"/>
              <a:t>sammelform</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67342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Πίνακας προγραμματισμού </a:t>
            </a:r>
            <a:r>
              <a:rPr lang="el-GR" dirty="0" smtClean="0"/>
              <a:t>παραγωγής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dirty="0"/>
              <a:t>Αποτελεί το κυριότερο ίσως δομικό στοιχείο του συστήματος προγραμματισμού. </a:t>
            </a:r>
          </a:p>
          <a:p>
            <a:r>
              <a:rPr lang="el-GR" dirty="0" smtClean="0"/>
              <a:t>Αφορά </a:t>
            </a:r>
            <a:r>
              <a:rPr lang="el-GR" dirty="0"/>
              <a:t>στην επεξεργασία όλων των προς </a:t>
            </a:r>
            <a:r>
              <a:rPr lang="el-GR" dirty="0" smtClean="0"/>
              <a:t>εκτέλεση </a:t>
            </a:r>
            <a:r>
              <a:rPr lang="el-GR" dirty="0"/>
              <a:t>εργασιών που έχουν ανατεθεί για παραγωγή, έτσι ώστε να προγραμματισθούν χρονικά οι επιμέρους παραγωγικές διαδικασίες και να κατανεμηθούν σε μηχανές και τμήματα παραγωγής.</a:t>
            </a:r>
          </a:p>
          <a:p>
            <a:r>
              <a:rPr lang="el-GR" dirty="0" smtClean="0"/>
              <a:t>Απεικονίζεται </a:t>
            </a:r>
            <a:r>
              <a:rPr lang="el-GR" dirty="0"/>
              <a:t>διαγραμματικά σε έναν πίνακα όπου στην μία στήλη (συνήθως οριζόντια) τοποθετούνται τα μηχανήματα ή οι μονάδες παραγωγής και στην άλλη στήλη το χρονικό διάστημα (οι ώρες, οι ημέρες ή οι εβδομάδες – συνήθως κάθετα) μέσα στον οποίο προγραμματίζεται να παραχθούν οι εργασίες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553024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Πίνακας προγραμματισμού </a:t>
            </a:r>
            <a:r>
              <a:rPr lang="el-GR" dirty="0" smtClean="0"/>
              <a:t>παραγωγής </a:t>
            </a:r>
            <a:r>
              <a:rPr lang="el-GR" sz="3000" b="0" dirty="0" smtClean="0"/>
              <a:t>2/3</a:t>
            </a:r>
            <a:endParaRPr lang="el-GR" sz="3000" b="0" dirty="0"/>
          </a:p>
        </p:txBody>
      </p:sp>
      <p:sp>
        <p:nvSpPr>
          <p:cNvPr id="3" name="Θέση περιεχομένου 2"/>
          <p:cNvSpPr>
            <a:spLocks noGrp="1"/>
          </p:cNvSpPr>
          <p:nvPr>
            <p:ph idx="1"/>
          </p:nvPr>
        </p:nvSpPr>
        <p:spPr/>
        <p:txBody>
          <a:bodyPr>
            <a:normAutofit/>
          </a:bodyPr>
          <a:lstStyle/>
          <a:p>
            <a:r>
              <a:rPr lang="el-GR" dirty="0" smtClean="0"/>
              <a:t>O </a:t>
            </a:r>
            <a:r>
              <a:rPr lang="el-GR" dirty="0"/>
              <a:t>πίνακας προγραμματισμού παραγωγής είναι το εργαλείο απεικόνισης των διαφορετικών εργασιών που θα εισαχθούν στην παραγωγή σε έναν προβλεπόμενο χρονικό ορίζοντα, για τον οποίο είναι εφικτή η εφαρμογή του πίνακα.</a:t>
            </a:r>
          </a:p>
          <a:p>
            <a:r>
              <a:rPr lang="el-GR" dirty="0" smtClean="0"/>
              <a:t>Αναρτάται </a:t>
            </a:r>
            <a:r>
              <a:rPr lang="el-GR" dirty="0"/>
              <a:t>στους χώρους παραγωγής και πληροφορεί τους υπευθύνους της παραγωγής για το ποια εργασία θα εκτελεσθεί σε ποιο (προβλεπόμενο) χρόνο και σε ποιά μηχανή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0575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Πίνακας προγραμματισμού </a:t>
            </a:r>
            <a:r>
              <a:rPr lang="el-GR" dirty="0" smtClean="0"/>
              <a:t>παραγωγής </a:t>
            </a:r>
            <a:r>
              <a:rPr lang="el-GR" sz="3000" b="0" dirty="0" smtClean="0"/>
              <a:t>3/3</a:t>
            </a:r>
            <a:endParaRPr lang="el-GR" sz="3000" b="0" dirty="0"/>
          </a:p>
        </p:txBody>
      </p:sp>
      <p:sp>
        <p:nvSpPr>
          <p:cNvPr id="3" name="Θέση περιεχομένου 2"/>
          <p:cNvSpPr>
            <a:spLocks noGrp="1"/>
          </p:cNvSpPr>
          <p:nvPr>
            <p:ph idx="1"/>
          </p:nvPr>
        </p:nvSpPr>
        <p:spPr/>
        <p:txBody>
          <a:bodyPr>
            <a:normAutofit/>
          </a:bodyPr>
          <a:lstStyle/>
          <a:p>
            <a:r>
              <a:rPr lang="el-GR" dirty="0" smtClean="0"/>
              <a:t>Σε </a:t>
            </a:r>
            <a:r>
              <a:rPr lang="el-GR" dirty="0"/>
              <a:t>ότι αφορά την παραγωγή των Γραφικών </a:t>
            </a:r>
            <a:r>
              <a:rPr lang="el-GR" dirty="0" smtClean="0"/>
              <a:t>Τεχνών, </a:t>
            </a:r>
            <a:r>
              <a:rPr lang="el-GR" dirty="0"/>
              <a:t>εκπονείται είτε σε ημερήσια βάση (</a:t>
            </a:r>
            <a:r>
              <a:rPr lang="el-GR" dirty="0" err="1"/>
              <a:t>προεκτυπωτική</a:t>
            </a:r>
            <a:r>
              <a:rPr lang="el-GR" dirty="0"/>
              <a:t> επιχείρηση, ψηφιοποίηση πρωτοτύπων, ηλεκτρονική </a:t>
            </a:r>
            <a:r>
              <a:rPr lang="el-GR" dirty="0" err="1"/>
              <a:t>προεκτύπωση</a:t>
            </a:r>
            <a:r>
              <a:rPr lang="el-GR" dirty="0"/>
              <a:t>, έξοδος, μοντάζ, δοκίμιο), είτε σε εβδομαδιαία βάση (εκτύπωση, βιβλιοδεσία, </a:t>
            </a:r>
            <a:r>
              <a:rPr lang="el-GR" dirty="0" smtClean="0"/>
              <a:t>κυτιοποιία).</a:t>
            </a:r>
            <a:endParaRPr lang="el-GR" dirty="0"/>
          </a:p>
          <a:p>
            <a:r>
              <a:rPr lang="el-GR" dirty="0" smtClean="0"/>
              <a:t>Εκπονείται </a:t>
            </a:r>
            <a:r>
              <a:rPr lang="el-GR" dirty="0"/>
              <a:t>κατά βάση για ένα τμήμα παραγωγής με ομοειδή μηχανήματα (π.χ. λιθογραφείο με 3 εκτυπωτικές μηχανές), ή για περισσότερα από ένα τμήματα ή επεξεργασίες της παραγωγής, εφ όσον υπάρχει άμεσος επηρεασμός της ακολουθίας της παραγωγικής διαδικασίας των εργασιών στα διαφορετικά τμήματα.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91065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Παράδειγμα </a:t>
            </a:r>
            <a:r>
              <a:rPr lang="el-GR" dirty="0" smtClean="0"/>
              <a:t/>
            </a:r>
            <a:br>
              <a:rPr lang="el-GR" dirty="0" smtClean="0"/>
            </a:br>
            <a:r>
              <a:rPr lang="el-GR" sz="3000" b="0" dirty="0" smtClean="0"/>
              <a:t>πίνακας </a:t>
            </a:r>
            <a:r>
              <a:rPr lang="el-GR" sz="3000" b="0" dirty="0"/>
              <a:t>προγραμματισμού παραγωγής 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861737741"/>
              </p:ext>
            </p:extLst>
          </p:nvPr>
        </p:nvGraphicFramePr>
        <p:xfrm>
          <a:off x="457200" y="1929251"/>
          <a:ext cx="8229600" cy="3575761"/>
        </p:xfrm>
        <a:graphic>
          <a:graphicData uri="http://schemas.openxmlformats.org/drawingml/2006/table">
            <a:tbl>
              <a:tblPr firstRow="1" firstCol="1" lastRow="1" lastCol="1" bandRow="1" bandCol="1"/>
              <a:tblGrid>
                <a:gridCol w="1738058"/>
                <a:gridCol w="1256427"/>
                <a:gridCol w="1047023"/>
                <a:gridCol w="1361130"/>
                <a:gridCol w="1361130"/>
                <a:gridCol w="1465832"/>
              </a:tblGrid>
              <a:tr h="783106">
                <a:tc>
                  <a:txBody>
                    <a:bodyPr/>
                    <a:lstStyle/>
                    <a:p>
                      <a:pPr algn="ctr">
                        <a:spcAft>
                          <a:spcPts val="0"/>
                        </a:spcAft>
                      </a:pPr>
                      <a:r>
                        <a:rPr lang="el-GR" sz="1800" b="1" dirty="0">
                          <a:solidFill>
                            <a:schemeClr val="tx1"/>
                          </a:solidFill>
                          <a:effectLst/>
                          <a:latin typeface="+mn-lt"/>
                          <a:ea typeface="Times New Roman"/>
                        </a:rPr>
                        <a:t>ΕΒΔΟΜΑΔΑ</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ΔΕΥΤΕΡΑ</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ΤΡΙΤΗ </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ΤΕΤΑΡΤΗ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ΠΕΜΠΤΗ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ΠΑΡΑΣΚΕΥΗ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58531">
                <a:tc>
                  <a:txBody>
                    <a:bodyPr/>
                    <a:lstStyle/>
                    <a:p>
                      <a:pPr>
                        <a:spcAft>
                          <a:spcPts val="0"/>
                        </a:spcAft>
                      </a:pPr>
                      <a:r>
                        <a:rPr lang="el-GR" sz="1800" b="1" dirty="0">
                          <a:solidFill>
                            <a:schemeClr val="tx1"/>
                          </a:solidFill>
                          <a:effectLst/>
                          <a:latin typeface="+mn-lt"/>
                          <a:ea typeface="Times New Roman"/>
                        </a:rPr>
                        <a:t>ΜΗΧΑΝΗ 1</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dirty="0">
                          <a:solidFill>
                            <a:schemeClr val="tx1"/>
                          </a:solidFill>
                          <a:effectLst/>
                          <a:latin typeface="+mn-lt"/>
                          <a:ea typeface="Times New Roman"/>
                        </a:rPr>
                        <a:t> </a:t>
                      </a:r>
                    </a:p>
                    <a:p>
                      <a:pPr>
                        <a:spcAft>
                          <a:spcPts val="0"/>
                        </a:spcAft>
                      </a:pPr>
                      <a:r>
                        <a:rPr lang="el-GR" sz="1800" dirty="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ΜΗΧΑΝΗ 2</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ΤΜΗΜΑ 1</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ΤΜΗΜΑ  2</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ΤΜΗΜΑ 3</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dirty="0">
                          <a:solidFill>
                            <a:schemeClr val="tx1"/>
                          </a:solidFill>
                          <a:effectLst/>
                          <a:latin typeface="+mn-lt"/>
                          <a:ea typeface="Times New Roman"/>
                        </a:rPr>
                        <a:t> </a:t>
                      </a:r>
                    </a:p>
                    <a:p>
                      <a:pPr>
                        <a:spcAft>
                          <a:spcPts val="0"/>
                        </a:spcAft>
                      </a:pPr>
                      <a:r>
                        <a:rPr lang="el-GR" sz="1800" dirty="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 </a:t>
                      </a: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964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Παράδειγμα </a:t>
            </a:r>
            <a:r>
              <a:rPr lang="el-GR" dirty="0" smtClean="0"/>
              <a:t/>
            </a:r>
            <a:br>
              <a:rPr lang="el-GR" dirty="0" smtClean="0"/>
            </a:br>
            <a:r>
              <a:rPr lang="el-GR" sz="3000" b="0" dirty="0" smtClean="0"/>
              <a:t>πίνακας </a:t>
            </a:r>
            <a:r>
              <a:rPr lang="el-GR" sz="3000" b="0" dirty="0"/>
              <a:t>προγραμματισμού παραγωγής </a:t>
            </a:r>
            <a:r>
              <a:rPr lang="el-GR" sz="3000" b="0" dirty="0" smtClean="0"/>
              <a:t>ΙΙ</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graphicFrame>
        <p:nvGraphicFramePr>
          <p:cNvPr id="3" name="Πίνακας 2"/>
          <p:cNvGraphicFramePr>
            <a:graphicFrameLocks noGrp="1"/>
          </p:cNvGraphicFramePr>
          <p:nvPr>
            <p:extLst>
              <p:ext uri="{D42A27DB-BD31-4B8C-83A1-F6EECF244321}">
                <p14:modId xmlns:p14="http://schemas.microsoft.com/office/powerpoint/2010/main" val="265899949"/>
              </p:ext>
            </p:extLst>
          </p:nvPr>
        </p:nvGraphicFramePr>
        <p:xfrm>
          <a:off x="457200" y="1929250"/>
          <a:ext cx="8229600" cy="3575762"/>
        </p:xfrm>
        <a:graphic>
          <a:graphicData uri="http://schemas.openxmlformats.org/drawingml/2006/table">
            <a:tbl>
              <a:tblPr firstRow="1" firstCol="1" lastRow="1" lastCol="1" bandRow="1" bandCol="1"/>
              <a:tblGrid>
                <a:gridCol w="1947463"/>
                <a:gridCol w="1151725"/>
                <a:gridCol w="1151725"/>
                <a:gridCol w="1256427"/>
                <a:gridCol w="1256427"/>
                <a:gridCol w="1465833"/>
              </a:tblGrid>
              <a:tr h="783107">
                <a:tc>
                  <a:txBody>
                    <a:bodyPr/>
                    <a:lstStyle/>
                    <a:p>
                      <a:pPr algn="ctr">
                        <a:spcAft>
                          <a:spcPts val="0"/>
                        </a:spcAft>
                      </a:pPr>
                      <a:r>
                        <a:rPr lang="el-GR" sz="1800" b="1" dirty="0">
                          <a:solidFill>
                            <a:schemeClr val="tx1"/>
                          </a:solidFill>
                          <a:effectLst/>
                          <a:latin typeface="+mn-lt"/>
                          <a:ea typeface="Times New Roman"/>
                        </a:rPr>
                        <a:t>ΕΒΔΟΜΑΔΑ</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ΔΕΥΤΕΡΑ</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ΤΡΙΤΗ </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ΤΕΤΑΡΤΗ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ΠΕΜΠΤΗ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ΠΑΡΑΣΚΕΥΗ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58531">
                <a:tc>
                  <a:txBody>
                    <a:bodyPr/>
                    <a:lstStyle/>
                    <a:p>
                      <a:pPr>
                        <a:spcAft>
                          <a:spcPts val="0"/>
                        </a:spcAft>
                      </a:pPr>
                      <a:r>
                        <a:rPr lang="el-GR" sz="1800" b="1" dirty="0">
                          <a:solidFill>
                            <a:schemeClr val="tx1"/>
                          </a:solidFill>
                          <a:effectLst/>
                          <a:latin typeface="+mn-lt"/>
                          <a:ea typeface="Times New Roman"/>
                        </a:rPr>
                        <a:t>ΠΡΟΕΚΤΥΠΩΣΗ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COMPUTER TO PLATE</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dirty="0">
                          <a:solidFill>
                            <a:schemeClr val="tx1"/>
                          </a:solidFill>
                          <a:effectLst/>
                          <a:latin typeface="+mn-lt"/>
                          <a:ea typeface="Times New Roman"/>
                        </a:rPr>
                        <a:t> </a:t>
                      </a:r>
                    </a:p>
                    <a:p>
                      <a:pPr>
                        <a:spcAft>
                          <a:spcPts val="0"/>
                        </a:spcAft>
                      </a:pPr>
                      <a:r>
                        <a:rPr lang="el-GR" sz="1800" dirty="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 ΟΦΣΕΤ 50X70</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ΟΦΣΕΤ 70X100</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31">
                <a:tc>
                  <a:txBody>
                    <a:bodyPr/>
                    <a:lstStyle/>
                    <a:p>
                      <a:pPr>
                        <a:spcAft>
                          <a:spcPts val="0"/>
                        </a:spcAft>
                      </a:pPr>
                      <a:r>
                        <a:rPr lang="el-GR" sz="1800" b="1" dirty="0">
                          <a:solidFill>
                            <a:schemeClr val="tx1"/>
                          </a:solidFill>
                          <a:effectLst/>
                          <a:latin typeface="+mn-lt"/>
                          <a:ea typeface="Times New Roman"/>
                        </a:rPr>
                        <a:t>ΨΗΦΙΑΚΗ ΕΚΤΥΠΩΣΗ</a:t>
                      </a:r>
                      <a:endParaRPr lang="el-GR" sz="1800" dirty="0">
                        <a:solidFill>
                          <a:schemeClr val="tx1"/>
                        </a:solidFill>
                        <a:effectLst/>
                        <a:latin typeface="+mn-lt"/>
                        <a:ea typeface="Times New Roman"/>
                      </a:endParaRPr>
                    </a:p>
                  </a:txBody>
                  <a:tcPr marL="62835" marR="62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a:t>
                      </a:r>
                    </a:p>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 </a:t>
                      </a:r>
                    </a:p>
                  </a:txBody>
                  <a:tcPr marL="62835" marR="6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1743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Συμπλήρωση του πίνακα προγραμματισμού παραγωγής</a:t>
            </a:r>
          </a:p>
        </p:txBody>
      </p:sp>
      <p:sp>
        <p:nvSpPr>
          <p:cNvPr id="3" name="Θέση περιεχομένου 2"/>
          <p:cNvSpPr>
            <a:spLocks noGrp="1"/>
          </p:cNvSpPr>
          <p:nvPr>
            <p:ph idx="1"/>
          </p:nvPr>
        </p:nvSpPr>
        <p:spPr>
          <a:xfrm>
            <a:off x="457200" y="1412776"/>
            <a:ext cx="8229600" cy="4824536"/>
          </a:xfrm>
        </p:spPr>
        <p:txBody>
          <a:bodyPr/>
          <a:lstStyle/>
          <a:p>
            <a:r>
              <a:rPr lang="el-GR" dirty="0"/>
              <a:t>Πραγματοποιείται από το τμήμα προγραμματισμού. </a:t>
            </a:r>
          </a:p>
          <a:p>
            <a:r>
              <a:rPr lang="el-GR" dirty="0" smtClean="0"/>
              <a:t>Αποτελεί </a:t>
            </a:r>
            <a:r>
              <a:rPr lang="el-GR" dirty="0"/>
              <a:t>μία ιδιαίτερα δύσκολη και σύνθετη εργασία. </a:t>
            </a:r>
          </a:p>
          <a:p>
            <a:r>
              <a:rPr lang="el-GR" dirty="0"/>
              <a:t>Προϋποθέτει:</a:t>
            </a:r>
          </a:p>
          <a:p>
            <a:pPr lvl="1"/>
            <a:r>
              <a:rPr lang="el-GR" dirty="0" smtClean="0"/>
              <a:t>Την </a:t>
            </a:r>
            <a:r>
              <a:rPr lang="el-GR" dirty="0"/>
              <a:t>άριστη γνώση των πόρων και των μέσων παραγωγής, </a:t>
            </a:r>
          </a:p>
          <a:p>
            <a:pPr lvl="1"/>
            <a:r>
              <a:rPr lang="el-GR" dirty="0" smtClean="0"/>
              <a:t>Την </a:t>
            </a:r>
            <a:r>
              <a:rPr lang="el-GR" dirty="0"/>
              <a:t>ολοκληρωμένη γνώση της ροής εργασίας και παραγωγής (</a:t>
            </a:r>
            <a:r>
              <a:rPr lang="el-GR" dirty="0" err="1"/>
              <a:t>workflow</a:t>
            </a:r>
            <a:r>
              <a:rPr lang="el-GR" dirty="0" smtClean="0"/>
              <a:t>),</a:t>
            </a:r>
            <a:endParaRPr lang="el-GR" dirty="0"/>
          </a:p>
          <a:p>
            <a:pPr lvl="1"/>
            <a:r>
              <a:rPr lang="el-GR" dirty="0" smtClean="0"/>
              <a:t>Τη </a:t>
            </a:r>
            <a:r>
              <a:rPr lang="el-GR" dirty="0"/>
              <a:t>γνώση των δυνατοτήτων του κάθε μηχανήματος και τμήματος παραγωγής και της παραγωγικής δυναμικότητας.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0927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Βασικά στοιχεία συστήματος προγραμματισμού παραγωγής</a:t>
            </a:r>
          </a:p>
        </p:txBody>
      </p:sp>
      <p:sp>
        <p:nvSpPr>
          <p:cNvPr id="3" name="Θέση περιεχομένου 2"/>
          <p:cNvSpPr>
            <a:spLocks noGrp="1"/>
          </p:cNvSpPr>
          <p:nvPr>
            <p:ph idx="1"/>
          </p:nvPr>
        </p:nvSpPr>
        <p:spPr>
          <a:xfrm>
            <a:off x="457200" y="1556792"/>
            <a:ext cx="8229600" cy="4680520"/>
          </a:xfrm>
        </p:spPr>
        <p:txBody>
          <a:bodyPr/>
          <a:lstStyle/>
          <a:p>
            <a:r>
              <a:rPr lang="el-GR" dirty="0" smtClean="0"/>
              <a:t>Ροή </a:t>
            </a:r>
            <a:r>
              <a:rPr lang="el-GR" dirty="0"/>
              <a:t>εργασίας - παραγωγής (</a:t>
            </a:r>
            <a:r>
              <a:rPr lang="el-GR" dirty="0" err="1"/>
              <a:t>work</a:t>
            </a:r>
            <a:r>
              <a:rPr lang="el-GR" dirty="0"/>
              <a:t> </a:t>
            </a:r>
            <a:r>
              <a:rPr lang="el-GR" dirty="0" err="1" smtClean="0"/>
              <a:t>flow</a:t>
            </a:r>
            <a:r>
              <a:rPr lang="el-GR" dirty="0" smtClean="0"/>
              <a:t>).</a:t>
            </a:r>
          </a:p>
          <a:p>
            <a:r>
              <a:rPr lang="el-GR" dirty="0"/>
              <a:t>Κ</a:t>
            </a:r>
            <a:r>
              <a:rPr lang="el-GR" dirty="0" smtClean="0"/>
              <a:t>άρτα ανάθεσης εργασίας.</a:t>
            </a:r>
          </a:p>
          <a:p>
            <a:r>
              <a:rPr lang="el-GR" dirty="0" smtClean="0"/>
              <a:t>Πίνακας </a:t>
            </a:r>
            <a:r>
              <a:rPr lang="el-GR" dirty="0"/>
              <a:t>προγραμματισμού </a:t>
            </a:r>
            <a:r>
              <a:rPr lang="el-GR" dirty="0" smtClean="0"/>
              <a:t>παραγωγής.</a:t>
            </a:r>
            <a:endParaRPr lang="el-GR" dirty="0"/>
          </a:p>
          <a:p>
            <a:r>
              <a:rPr lang="el-GR" dirty="0" smtClean="0"/>
              <a:t>Ημερήσιο </a:t>
            </a:r>
            <a:r>
              <a:rPr lang="el-GR" dirty="0"/>
              <a:t>δελτίο </a:t>
            </a:r>
            <a:r>
              <a:rPr lang="el-GR" dirty="0" smtClean="0"/>
              <a:t>παραγωγής.</a:t>
            </a:r>
            <a:endParaRPr lang="el-GR" dirty="0"/>
          </a:p>
          <a:p>
            <a:r>
              <a:rPr lang="el-GR" dirty="0" smtClean="0"/>
              <a:t>Δελτίο αποθήκης.</a:t>
            </a:r>
            <a:endParaRPr lang="el-GR" dirty="0"/>
          </a:p>
          <a:p>
            <a:r>
              <a:rPr lang="el-GR" dirty="0" smtClean="0"/>
              <a:t>Δελτίο </a:t>
            </a:r>
            <a:r>
              <a:rPr lang="el-GR" dirty="0"/>
              <a:t>συντήρησης </a:t>
            </a:r>
            <a:r>
              <a:rPr lang="el-GR" dirty="0" smtClean="0"/>
              <a:t>εξοπλισμού.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92248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Επεξεργασία του πίνακα προγραμματισμού</a:t>
            </a:r>
          </a:p>
        </p:txBody>
      </p:sp>
      <p:sp>
        <p:nvSpPr>
          <p:cNvPr id="3" name="Θέση περιεχομένου 2"/>
          <p:cNvSpPr>
            <a:spLocks noGrp="1"/>
          </p:cNvSpPr>
          <p:nvPr>
            <p:ph idx="1"/>
          </p:nvPr>
        </p:nvSpPr>
        <p:spPr/>
        <p:txBody>
          <a:bodyPr/>
          <a:lstStyle/>
          <a:p>
            <a:r>
              <a:rPr lang="el-GR" dirty="0" smtClean="0"/>
              <a:t>Συλλογή </a:t>
            </a:r>
            <a:r>
              <a:rPr lang="el-GR" dirty="0"/>
              <a:t>και ταξινόμηση εργασιών για </a:t>
            </a:r>
            <a:r>
              <a:rPr lang="el-GR" dirty="0" smtClean="0"/>
              <a:t>παραγωγή.</a:t>
            </a:r>
            <a:endParaRPr lang="el-GR" dirty="0"/>
          </a:p>
          <a:p>
            <a:r>
              <a:rPr lang="el-GR" dirty="0" smtClean="0"/>
              <a:t>Σχεδιασμός </a:t>
            </a:r>
            <a:r>
              <a:rPr lang="el-GR" dirty="0"/>
              <a:t>της ροής παραγωγής της κάθε εργασίας και ο υπολογισμός του προβλεπόμενου ολικού χρόνου παραγωγής (προετοιμασίας και καθαρής παραγωγής) στην κάθε παραγωγική διαδικασία.</a:t>
            </a:r>
          </a:p>
          <a:p>
            <a:r>
              <a:rPr lang="el-GR" dirty="0" smtClean="0"/>
              <a:t>Προσδιορισμός </a:t>
            </a:r>
            <a:r>
              <a:rPr lang="el-GR" dirty="0"/>
              <a:t>του χρόνου παραγωγής των εργασιών συνήθως σε εβδομαδιαία κλίμακα (ώρες εργασίας ανά ημέρα, βάρδιες, διαθέσιμο προσωπικό, προγραμματισμός συντήρησης). </a:t>
            </a:r>
          </a:p>
          <a:p>
            <a:r>
              <a:rPr lang="el-GR" dirty="0" smtClean="0"/>
              <a:t>Κατανομή </a:t>
            </a:r>
            <a:r>
              <a:rPr lang="el-GR" dirty="0"/>
              <a:t>των εργασιών στις διαθέσιμες μηχανές και εξοπλισμό.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302305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Παράμετροι που πρέπει να </a:t>
            </a:r>
            <a:r>
              <a:rPr lang="el-GR" dirty="0" smtClean="0"/>
              <a:t/>
            </a:r>
            <a:br>
              <a:rPr lang="el-GR" dirty="0" smtClean="0"/>
            </a:br>
            <a:r>
              <a:rPr lang="el-GR" dirty="0" smtClean="0"/>
              <a:t>λαμβάνονται </a:t>
            </a:r>
            <a:r>
              <a:rPr lang="el-GR" dirty="0"/>
              <a:t>υπ’ όψη</a:t>
            </a:r>
          </a:p>
        </p:txBody>
      </p:sp>
      <p:sp>
        <p:nvSpPr>
          <p:cNvPr id="3" name="Θέση περιεχομένου 2"/>
          <p:cNvSpPr>
            <a:spLocks noGrp="1"/>
          </p:cNvSpPr>
          <p:nvPr>
            <p:ph idx="1"/>
          </p:nvPr>
        </p:nvSpPr>
        <p:spPr>
          <a:xfrm>
            <a:off x="457200" y="1340768"/>
            <a:ext cx="8229600" cy="4896544"/>
          </a:xfrm>
        </p:spPr>
        <p:txBody>
          <a:bodyPr/>
          <a:lstStyle/>
          <a:p>
            <a:r>
              <a:rPr lang="el-GR" dirty="0" smtClean="0"/>
              <a:t>Ιδιαίτερα </a:t>
            </a:r>
            <a:r>
              <a:rPr lang="el-GR" dirty="0"/>
              <a:t>χαρακτηριστικά της κάθε </a:t>
            </a:r>
            <a:r>
              <a:rPr lang="el-GR" dirty="0" smtClean="0"/>
              <a:t>εργασίας</a:t>
            </a:r>
            <a:r>
              <a:rPr lang="el-GR" dirty="0"/>
              <a:t>.</a:t>
            </a:r>
          </a:p>
          <a:p>
            <a:r>
              <a:rPr lang="el-GR" dirty="0" smtClean="0"/>
              <a:t>Τεχνολογικές </a:t>
            </a:r>
            <a:r>
              <a:rPr lang="el-GR" dirty="0"/>
              <a:t>και παραγωγικές δυνατότητες του εξοπλισμού και των συστημάτων </a:t>
            </a:r>
            <a:r>
              <a:rPr lang="el-GR" dirty="0" smtClean="0"/>
              <a:t>παραγωγής.</a:t>
            </a:r>
            <a:endParaRPr lang="el-GR" dirty="0"/>
          </a:p>
          <a:p>
            <a:r>
              <a:rPr lang="el-GR" dirty="0" smtClean="0"/>
              <a:t>Προθεσμία </a:t>
            </a:r>
            <a:r>
              <a:rPr lang="el-GR" dirty="0"/>
              <a:t>παράδοσης της κάθε εργασίας στον πελάτη.</a:t>
            </a:r>
          </a:p>
          <a:p>
            <a:r>
              <a:rPr lang="el-GR" dirty="0" smtClean="0"/>
              <a:t>Διάταξη </a:t>
            </a:r>
            <a:r>
              <a:rPr lang="el-GR" dirty="0"/>
              <a:t>ομοειδών εργασιών σε συγκεκριμένες μηχανές ή τμήματα παραγωγής έτσι ώστε να εξοικονομείται χρόνος και να εξασφαλίζεται η ομαλή ροή στην παραγωγική διαδικασία.</a:t>
            </a:r>
          </a:p>
          <a:p>
            <a:r>
              <a:rPr lang="el-GR" dirty="0" smtClean="0"/>
              <a:t>Χαρακτηριστικά </a:t>
            </a:r>
            <a:r>
              <a:rPr lang="el-GR" dirty="0"/>
              <a:t>που επηρεάζουν τον προγραμματισμό παραγωγής στο τεχνολογικό πεδίο αλλά και με βάση το κριτήριο της ορθολογικής και ποιοτικής παραγωγής.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332481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Παράδειγμα: Επιλογή εκτυπωτικής μηχανής </a:t>
            </a:r>
            <a:r>
              <a:rPr lang="el-GR" sz="3000" b="0" dirty="0"/>
              <a:t>(όφσετ)</a:t>
            </a:r>
          </a:p>
        </p:txBody>
      </p:sp>
      <p:sp>
        <p:nvSpPr>
          <p:cNvPr id="3" name="Θέση περιεχομένου 2"/>
          <p:cNvSpPr>
            <a:spLocks noGrp="1"/>
          </p:cNvSpPr>
          <p:nvPr>
            <p:ph idx="1"/>
          </p:nvPr>
        </p:nvSpPr>
        <p:spPr/>
        <p:txBody>
          <a:bodyPr/>
          <a:lstStyle/>
          <a:p>
            <a:r>
              <a:rPr lang="el-GR" dirty="0"/>
              <a:t>Φύλλων ή κυλινδρική (</a:t>
            </a:r>
            <a:r>
              <a:rPr lang="el-GR" dirty="0" err="1"/>
              <a:t>ρόλλων</a:t>
            </a:r>
            <a:r>
              <a:rPr lang="el-GR" dirty="0" smtClean="0"/>
              <a:t>).</a:t>
            </a:r>
            <a:endParaRPr lang="el-GR" dirty="0"/>
          </a:p>
          <a:p>
            <a:r>
              <a:rPr lang="el-GR" dirty="0"/>
              <a:t>Διαστάσεις </a:t>
            </a:r>
            <a:r>
              <a:rPr lang="el-GR" dirty="0" smtClean="0"/>
              <a:t>εκτύπωσης</a:t>
            </a:r>
            <a:r>
              <a:rPr lang="el-GR" dirty="0"/>
              <a:t>.</a:t>
            </a:r>
          </a:p>
          <a:p>
            <a:r>
              <a:rPr lang="el-GR" dirty="0"/>
              <a:t>Αριθμός χρωμάτων </a:t>
            </a:r>
            <a:r>
              <a:rPr lang="el-GR" dirty="0" smtClean="0"/>
              <a:t>εκτύπωσης.</a:t>
            </a:r>
            <a:endParaRPr lang="el-GR" dirty="0"/>
          </a:p>
          <a:p>
            <a:r>
              <a:rPr lang="el-GR" dirty="0"/>
              <a:t>Σειρά των χρωμάτων της </a:t>
            </a:r>
            <a:r>
              <a:rPr lang="el-GR" dirty="0" smtClean="0"/>
              <a:t>εκτύπωσης</a:t>
            </a:r>
            <a:r>
              <a:rPr lang="el-GR" dirty="0"/>
              <a:t>.</a:t>
            </a:r>
          </a:p>
          <a:p>
            <a:r>
              <a:rPr lang="el-GR" dirty="0"/>
              <a:t>Αμφίπλευρη </a:t>
            </a:r>
            <a:r>
              <a:rPr lang="el-GR" dirty="0" smtClean="0"/>
              <a:t>εκτύπωση</a:t>
            </a:r>
            <a:r>
              <a:rPr lang="el-GR" dirty="0"/>
              <a:t>.</a:t>
            </a:r>
          </a:p>
          <a:p>
            <a:r>
              <a:rPr lang="el-GR" dirty="0" smtClean="0"/>
              <a:t>Τιράζ.</a:t>
            </a:r>
            <a:endParaRPr lang="el-GR" dirty="0"/>
          </a:p>
          <a:p>
            <a:r>
              <a:rPr lang="el-GR" dirty="0"/>
              <a:t>Μελάνες - ξήρανση των </a:t>
            </a:r>
            <a:r>
              <a:rPr lang="el-GR" dirty="0" smtClean="0"/>
              <a:t>μελανών.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934833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Προσδιορισμός στοιχείων των εργασιών</a:t>
            </a:r>
          </a:p>
        </p:txBody>
      </p:sp>
      <p:sp>
        <p:nvSpPr>
          <p:cNvPr id="3" name="Θέση περιεχομένου 2"/>
          <p:cNvSpPr>
            <a:spLocks noGrp="1"/>
          </p:cNvSpPr>
          <p:nvPr>
            <p:ph idx="1"/>
          </p:nvPr>
        </p:nvSpPr>
        <p:spPr/>
        <p:txBody>
          <a:bodyPr/>
          <a:lstStyle/>
          <a:p>
            <a:r>
              <a:rPr lang="el-GR" dirty="0" smtClean="0"/>
              <a:t>Προσδιορίζεται </a:t>
            </a:r>
            <a:r>
              <a:rPr lang="el-GR" dirty="0"/>
              <a:t>ο χρόνος εργασίας ανά ημέρα ανά τμήμα παραγωγής και /ή μηχανή.</a:t>
            </a:r>
          </a:p>
          <a:p>
            <a:r>
              <a:rPr lang="el-GR" dirty="0" smtClean="0"/>
              <a:t>Εξασφαλίζεται </a:t>
            </a:r>
            <a:r>
              <a:rPr lang="el-GR" dirty="0"/>
              <a:t>ότι τα τμήματα παραγωγής είναι πλήρως στελεχωμένα με το απαιτούμενο προσωπικό.</a:t>
            </a:r>
          </a:p>
          <a:p>
            <a:r>
              <a:rPr lang="el-GR" dirty="0" smtClean="0"/>
              <a:t>Έχει </a:t>
            </a:r>
            <a:r>
              <a:rPr lang="el-GR" dirty="0"/>
              <a:t>πραγματοποιηθεί η συντήρηση και ο καθαρισμός των μηχανημάτων και το σύνολο του εξοπλισμού είναι έτοιμο για λειτουργία.</a:t>
            </a:r>
          </a:p>
          <a:p>
            <a:r>
              <a:rPr lang="el-GR" dirty="0" smtClean="0"/>
              <a:t>Όλες </a:t>
            </a:r>
            <a:r>
              <a:rPr lang="el-GR" dirty="0"/>
              <a:t>οι αναγκαίες A' ύλες, υλικά, αναλώσιμα και </a:t>
            </a:r>
            <a:r>
              <a:rPr lang="el-GR" dirty="0" err="1"/>
              <a:t>ημιπροϊόντα</a:t>
            </a:r>
            <a:r>
              <a:rPr lang="el-GR" dirty="0"/>
              <a:t> είναι διαθέσιμα για την έναρξη των εργασιών που προγραμματίζεται να παραχθούν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434530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Συμπλήρωση του πίνακα προγραμματισμού</a:t>
            </a:r>
          </a:p>
        </p:txBody>
      </p:sp>
      <p:sp>
        <p:nvSpPr>
          <p:cNvPr id="3" name="Θέση περιεχομένου 2"/>
          <p:cNvSpPr>
            <a:spLocks noGrp="1"/>
          </p:cNvSpPr>
          <p:nvPr>
            <p:ph idx="1"/>
          </p:nvPr>
        </p:nvSpPr>
        <p:spPr/>
        <p:txBody>
          <a:bodyPr>
            <a:normAutofit/>
          </a:bodyPr>
          <a:lstStyle/>
          <a:p>
            <a:r>
              <a:rPr lang="el-GR" dirty="0" smtClean="0"/>
              <a:t>Το </a:t>
            </a:r>
            <a:r>
              <a:rPr lang="el-GR" dirty="0"/>
              <a:t>κάθε πλαίσιο το οποίο ορίζεται από μία ημέρα και μία μηχανή, συμπληρώνεται με τον προκαθορισμένο χρόνο παραγωγής μιας ή περισσοτέρων εργασιών οι οποίες έχει προγραμματισθεί να παραχθούν από την συγκεκριμένη μηχανή</a:t>
            </a:r>
            <a:r>
              <a:rPr lang="el-GR" dirty="0" smtClean="0"/>
              <a:t>.</a:t>
            </a:r>
            <a:endParaRPr lang="el-GR" dirty="0"/>
          </a:p>
          <a:p>
            <a:r>
              <a:rPr lang="el-GR" dirty="0" smtClean="0"/>
              <a:t>Το </a:t>
            </a:r>
            <a:r>
              <a:rPr lang="el-GR" dirty="0"/>
              <a:t>κάθε πλαίσιο χωρίζεται περαιτέρω σε 8 ώρες ανά ημέρα. </a:t>
            </a:r>
          </a:p>
          <a:p>
            <a:r>
              <a:rPr lang="el-GR" dirty="0"/>
              <a:t>H κάθε εργασία αναγράφεται με την χρήση του αριθμού που φέρει η κάρτα ανάθεσης εργασίας - παραγγελίας έτσι ώστε να απεικονίζεται παραστατικά ο προγραμματισμός των εργασιών σε προσδιορισμένη χρονική διάρκεια, εντός του ωραρίου λειτουργίας της παραγωγικής μονάδας και συγκεκριμένη μηχανή.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922988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Παράδειγμα πίνακα προγραμματισμού </a:t>
            </a:r>
            <a:r>
              <a:rPr lang="el-GR" dirty="0" smtClean="0"/>
              <a:t>κυτιοποιίας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907831407"/>
              </p:ext>
            </p:extLst>
          </p:nvPr>
        </p:nvGraphicFramePr>
        <p:xfrm>
          <a:off x="457200" y="1546543"/>
          <a:ext cx="8252214" cy="4434448"/>
        </p:xfrm>
        <a:graphic>
          <a:graphicData uri="http://schemas.openxmlformats.org/drawingml/2006/table">
            <a:tbl>
              <a:tblPr firstRow="1" firstCol="1" lastRow="1" lastCol="1" bandRow="1" bandCol="1"/>
              <a:tblGrid>
                <a:gridCol w="2386608"/>
                <a:gridCol w="1327302"/>
                <a:gridCol w="1101164"/>
                <a:gridCol w="1388389"/>
                <a:gridCol w="1197889"/>
                <a:gridCol w="850862"/>
              </a:tblGrid>
              <a:tr h="714056">
                <a:tc>
                  <a:txBody>
                    <a:bodyPr/>
                    <a:lstStyle/>
                    <a:p>
                      <a:pPr algn="ctr">
                        <a:spcAft>
                          <a:spcPts val="0"/>
                        </a:spcAft>
                      </a:pPr>
                      <a:r>
                        <a:rPr lang="el-GR" sz="1800" b="1" dirty="0">
                          <a:solidFill>
                            <a:schemeClr val="tx1"/>
                          </a:solidFill>
                          <a:effectLst/>
                          <a:latin typeface="+mn-lt"/>
                          <a:ea typeface="Times New Roman"/>
                        </a:rPr>
                        <a:t>CALENDER WEEK</a:t>
                      </a:r>
                      <a:endParaRPr lang="el-GR" sz="1800" dirty="0">
                        <a:solidFill>
                          <a:schemeClr val="tx1"/>
                        </a:solidFill>
                        <a:effectLst/>
                        <a:latin typeface="+mn-lt"/>
                        <a:ea typeface="Times New Roman"/>
                      </a:endParaRPr>
                    </a:p>
                    <a:p>
                      <a:pPr algn="ctr">
                        <a:spcAft>
                          <a:spcPts val="0"/>
                        </a:spcAft>
                      </a:pPr>
                      <a:r>
                        <a:rPr lang="el-GR" sz="1800" b="1" dirty="0">
                          <a:solidFill>
                            <a:schemeClr val="tx1"/>
                          </a:solidFill>
                          <a:effectLst/>
                          <a:latin typeface="+mn-lt"/>
                          <a:ea typeface="Times New Roman"/>
                        </a:rPr>
                        <a:t>38</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MONDAY</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TUESDAY </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WEDNESDAY</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THURSDAY</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l-GR" sz="1800" b="1" dirty="0">
                          <a:solidFill>
                            <a:schemeClr val="tx1"/>
                          </a:solidFill>
                          <a:effectLst/>
                          <a:latin typeface="+mn-lt"/>
                          <a:ea typeface="Times New Roman"/>
                        </a:rPr>
                        <a:t>FRIDAY</a:t>
                      </a:r>
                      <a:endParaRPr lang="el-GR" sz="1800" dirty="0">
                        <a:solidFill>
                          <a:schemeClr val="tx1"/>
                        </a:solidFill>
                        <a:effectLst/>
                        <a:latin typeface="+mn-lt"/>
                        <a:ea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08610">
                <a:tc>
                  <a:txBody>
                    <a:bodyPr/>
                    <a:lstStyle/>
                    <a:p>
                      <a:pPr>
                        <a:spcAft>
                          <a:spcPts val="0"/>
                        </a:spcAft>
                      </a:pPr>
                      <a:r>
                        <a:rPr lang="el-GR" sz="1800" b="1" dirty="0">
                          <a:solidFill>
                            <a:schemeClr val="tx1"/>
                          </a:solidFill>
                          <a:effectLst/>
                          <a:latin typeface="+mn-lt"/>
                          <a:ea typeface="Times New Roman"/>
                        </a:rPr>
                        <a:t>MANROAND</a:t>
                      </a:r>
                      <a:endParaRPr lang="el-GR" sz="1800" dirty="0">
                        <a:solidFill>
                          <a:schemeClr val="tx1"/>
                        </a:solidFill>
                        <a:effectLst/>
                        <a:latin typeface="+mn-lt"/>
                        <a:ea typeface="Times New Roman"/>
                      </a:endParaRPr>
                    </a:p>
                    <a:p>
                      <a:pPr>
                        <a:spcAft>
                          <a:spcPts val="0"/>
                        </a:spcAft>
                      </a:pPr>
                      <a:r>
                        <a:rPr lang="el-GR" sz="1800" b="1" dirty="0">
                          <a:solidFill>
                            <a:schemeClr val="tx1"/>
                          </a:solidFill>
                          <a:effectLst/>
                          <a:latin typeface="+mn-lt"/>
                          <a:ea typeface="Times New Roman"/>
                        </a:rPr>
                        <a:t>4 COLOR 3B</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 230</a:t>
                      </a:r>
                    </a:p>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230</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916">
                <a:tc>
                  <a:txBody>
                    <a:bodyPr/>
                    <a:lstStyle/>
                    <a:p>
                      <a:pPr>
                        <a:spcAft>
                          <a:spcPts val="0"/>
                        </a:spcAft>
                      </a:pPr>
                      <a:r>
                        <a:rPr lang="en-US" sz="1800" b="1" dirty="0">
                          <a:solidFill>
                            <a:schemeClr val="tx1"/>
                          </a:solidFill>
                          <a:effectLst/>
                          <a:latin typeface="+mn-lt"/>
                          <a:ea typeface="Times New Roman"/>
                        </a:rPr>
                        <a:t>KBA RAPIDA 6 COLOR + COATING 3B</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233 248 235</a:t>
                      </a:r>
                    </a:p>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610">
                <a:tc>
                  <a:txBody>
                    <a:bodyPr/>
                    <a:lstStyle/>
                    <a:p>
                      <a:pPr>
                        <a:spcAft>
                          <a:spcPts val="0"/>
                        </a:spcAft>
                      </a:pPr>
                      <a:r>
                        <a:rPr lang="el-GR" sz="1800" b="1" dirty="0">
                          <a:solidFill>
                            <a:schemeClr val="tx1"/>
                          </a:solidFill>
                          <a:effectLst/>
                          <a:latin typeface="+mn-lt"/>
                          <a:ea typeface="Times New Roman"/>
                        </a:rPr>
                        <a:t>HEIDELBERG 3 COLOR 3B</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228   234</a:t>
                      </a:r>
                    </a:p>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237</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237</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916">
                <a:tc>
                  <a:txBody>
                    <a:bodyPr/>
                    <a:lstStyle/>
                    <a:p>
                      <a:pPr>
                        <a:spcAft>
                          <a:spcPts val="0"/>
                        </a:spcAft>
                      </a:pPr>
                      <a:r>
                        <a:rPr lang="el-GR" sz="1800" b="1" dirty="0">
                          <a:solidFill>
                            <a:schemeClr val="tx1"/>
                          </a:solidFill>
                          <a:effectLst/>
                          <a:latin typeface="+mn-lt"/>
                          <a:ea typeface="Times New Roman"/>
                        </a:rPr>
                        <a:t>UV COATING MACHINE</a:t>
                      </a:r>
                      <a:endParaRPr lang="el-GR" sz="1800" dirty="0">
                        <a:solidFill>
                          <a:schemeClr val="tx1"/>
                        </a:solidFill>
                        <a:effectLst/>
                        <a:latin typeface="+mn-lt"/>
                        <a:ea typeface="Times New Roman"/>
                      </a:endParaRPr>
                    </a:p>
                    <a:p>
                      <a:pPr>
                        <a:spcAft>
                          <a:spcPts val="0"/>
                        </a:spcAft>
                      </a:pPr>
                      <a:r>
                        <a:rPr lang="el-GR" sz="1800" b="1" dirty="0">
                          <a:solidFill>
                            <a:schemeClr val="tx1"/>
                          </a:solidFill>
                          <a:effectLst/>
                          <a:latin typeface="+mn-lt"/>
                          <a:ea typeface="Times New Roman"/>
                        </a:rPr>
                        <a:t> </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b="1" dirty="0" smtClean="0">
                          <a:solidFill>
                            <a:schemeClr val="tx1"/>
                          </a:solidFill>
                          <a:effectLst/>
                          <a:latin typeface="+mn-lt"/>
                          <a:ea typeface="Times New Roman"/>
                        </a:rPr>
                        <a:t>Συντήρηση</a:t>
                      </a:r>
                      <a:endParaRPr lang="el-GR" sz="1800" b="1"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248   237</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237 230</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610">
                <a:tc>
                  <a:txBody>
                    <a:bodyPr/>
                    <a:lstStyle/>
                    <a:p>
                      <a:pPr>
                        <a:spcAft>
                          <a:spcPts val="0"/>
                        </a:spcAft>
                      </a:pPr>
                      <a:r>
                        <a:rPr lang="el-GR" sz="1800" b="1" dirty="0">
                          <a:solidFill>
                            <a:schemeClr val="tx1"/>
                          </a:solidFill>
                          <a:effectLst/>
                          <a:latin typeface="+mn-lt"/>
                          <a:ea typeface="Times New Roman"/>
                        </a:rPr>
                        <a:t>BOBST 1 70X100</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223  231</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233  248</a:t>
                      </a:r>
                    </a:p>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230</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230</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610">
                <a:tc>
                  <a:txBody>
                    <a:bodyPr/>
                    <a:lstStyle/>
                    <a:p>
                      <a:pPr>
                        <a:spcAft>
                          <a:spcPts val="0"/>
                        </a:spcAft>
                      </a:pPr>
                      <a:r>
                        <a:rPr lang="el-GR" sz="1800" b="1" dirty="0">
                          <a:solidFill>
                            <a:schemeClr val="tx1"/>
                          </a:solidFill>
                          <a:effectLst/>
                          <a:latin typeface="+mn-lt"/>
                          <a:ea typeface="Times New Roman"/>
                        </a:rPr>
                        <a:t>BOBST 2  70X100</a:t>
                      </a:r>
                      <a:endParaRPr lang="el-GR" sz="1800" dirty="0">
                        <a:solidFill>
                          <a:schemeClr val="tx1"/>
                        </a:solidFill>
                        <a:effectLst/>
                        <a:latin typeface="+mn-lt"/>
                        <a:ea typeface="Times New Roman"/>
                      </a:endParaRPr>
                    </a:p>
                    <a:p>
                      <a:pPr>
                        <a:spcAft>
                          <a:spcPts val="0"/>
                        </a:spcAft>
                      </a:pPr>
                      <a:r>
                        <a:rPr lang="el-GR" sz="1800" b="1" dirty="0">
                          <a:solidFill>
                            <a:schemeClr val="tx1"/>
                          </a:solidFill>
                          <a:effectLst/>
                          <a:latin typeface="+mn-lt"/>
                          <a:ea typeface="Times New Roman"/>
                        </a:rPr>
                        <a:t> </a:t>
                      </a:r>
                      <a:endParaRPr lang="el-GR" sz="1800" dirty="0">
                        <a:solidFill>
                          <a:schemeClr val="tx1"/>
                        </a:solidFill>
                        <a:effectLst/>
                        <a:latin typeface="+mn-lt"/>
                        <a:ea typeface="Times New Roman"/>
                      </a:endParaRP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l-GR" sz="1800">
                          <a:solidFill>
                            <a:schemeClr val="tx1"/>
                          </a:solidFill>
                          <a:effectLst/>
                          <a:latin typeface="+mn-lt"/>
                          <a:ea typeface="Times New Roman"/>
                        </a:rPr>
                        <a:t>215   228</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234 235</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a:solidFill>
                            <a:schemeClr val="tx1"/>
                          </a:solidFill>
                          <a:effectLst/>
                          <a:latin typeface="+mn-lt"/>
                          <a:ea typeface="Times New Roman"/>
                        </a:rPr>
                        <a:t>237</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dirty="0">
                          <a:solidFill>
                            <a:schemeClr val="tx1"/>
                          </a:solidFill>
                          <a:effectLst/>
                          <a:latin typeface="+mn-lt"/>
                          <a:ea typeface="Times New Roman"/>
                        </a:rPr>
                        <a:t> </a:t>
                      </a:r>
                    </a:p>
                  </a:txBody>
                  <a:tcPr marL="63576" marR="63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243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Εβδομαδιαίο</a:t>
            </a:r>
            <a:r>
              <a:rPr lang="el-GR" dirty="0"/>
              <a:t>ς</a:t>
            </a:r>
            <a:r>
              <a:rPr lang="el-GR" dirty="0" smtClean="0"/>
              <a:t> πίνακας </a:t>
            </a:r>
            <a:br>
              <a:rPr lang="el-GR" dirty="0" smtClean="0"/>
            </a:br>
            <a:r>
              <a:rPr lang="el-GR" dirty="0" smtClean="0"/>
              <a:t>προγραμματισμού </a:t>
            </a:r>
            <a:r>
              <a:rPr lang="el-GR" dirty="0"/>
              <a:t>παραγωγής</a:t>
            </a:r>
          </a:p>
        </p:txBody>
      </p:sp>
      <p:sp>
        <p:nvSpPr>
          <p:cNvPr id="3" name="Θέση περιεχομένου 2"/>
          <p:cNvSpPr>
            <a:spLocks noGrp="1"/>
          </p:cNvSpPr>
          <p:nvPr>
            <p:ph idx="1"/>
          </p:nvPr>
        </p:nvSpPr>
        <p:spPr>
          <a:xfrm>
            <a:off x="457200" y="1268760"/>
            <a:ext cx="8229600" cy="1368152"/>
          </a:xfrm>
        </p:spPr>
        <p:txBody>
          <a:bodyPr/>
          <a:lstStyle/>
          <a:p>
            <a:r>
              <a:rPr lang="el-GR" dirty="0"/>
              <a:t>Παράδειγμα διασυνδέσεων και εξαρτήσεων των διαφορετικών εργασιών στην παραγωγική διαδικασία όπως απεικονίζονται στον εβδομαδιαίο πίνακα προγραμματισμού </a:t>
            </a:r>
            <a:r>
              <a:rPr lang="el-GR" dirty="0" smtClean="0"/>
              <a:t>παραγωγής.</a:t>
            </a:r>
            <a:endParaRPr lang="el-GR" dirty="0"/>
          </a:p>
        </p:txBody>
      </p:sp>
      <p:sp>
        <p:nvSpPr>
          <p:cNvPr id="4" name="Θέση αριθμού διαφάνειας 3"/>
          <p:cNvSpPr>
            <a:spLocks noGrp="1"/>
          </p:cNvSpPr>
          <p:nvPr>
            <p:ph type="sldNum" sz="quarter" idx="12"/>
          </p:nvPr>
        </p:nvSpPr>
        <p:spPr>
          <a:xfrm>
            <a:off x="6902896" y="6356350"/>
            <a:ext cx="2133600" cy="365125"/>
          </a:xfrm>
        </p:spPr>
        <p:txBody>
          <a:bodyPr/>
          <a:lstStyle/>
          <a:p>
            <a:pPr>
              <a:defRPr/>
            </a:pPr>
            <a:fld id="{7E55E3B3-0445-4CFC-BED8-763D4409E61F}" type="slidenum">
              <a:rPr lang="el-GR" smtClean="0"/>
              <a:pPr>
                <a:defRPr/>
              </a:pPr>
              <a:t>25</a:t>
            </a:fld>
            <a:endParaRPr lang="el-GR"/>
          </a:p>
        </p:txBody>
      </p:sp>
      <p:pic>
        <p:nvPicPr>
          <p:cNvPr id="1026" name="Picture 3" descr="GantagramGR.jpg"/>
          <p:cNvPicPr>
            <a:picLocks noChangeAspect="1"/>
          </p:cNvPicPr>
          <p:nvPr/>
        </p:nvPicPr>
        <p:blipFill rotWithShape="1">
          <a:blip r:embed="rId2">
            <a:extLst>
              <a:ext uri="{28A0092B-C50C-407E-A947-70E740481C1C}">
                <a14:useLocalDpi xmlns:a14="http://schemas.microsoft.com/office/drawing/2010/main" val="0"/>
              </a:ext>
            </a:extLst>
          </a:blip>
          <a:srcRect l="2345" t="2964" r="1254" b="3519"/>
          <a:stretch/>
        </p:blipFill>
        <p:spPr bwMode="auto">
          <a:xfrm>
            <a:off x="355107" y="2445798"/>
            <a:ext cx="8433786" cy="44122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0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Ημερήσιο </a:t>
            </a:r>
            <a:r>
              <a:rPr lang="el-GR" dirty="0"/>
              <a:t>δελτίο </a:t>
            </a:r>
            <a:r>
              <a:rPr lang="el-GR" dirty="0" smtClean="0"/>
              <a:t>παραγωγής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dirty="0" smtClean="0"/>
              <a:t>Αποτελεί </a:t>
            </a:r>
            <a:r>
              <a:rPr lang="el-GR" dirty="0"/>
              <a:t>εξίσου σημαντικό δομικό στοιχείο του συστήματος προγραμματισμού παραγωγής.</a:t>
            </a:r>
          </a:p>
          <a:p>
            <a:r>
              <a:rPr lang="el-GR" dirty="0" smtClean="0"/>
              <a:t>Κύριο </a:t>
            </a:r>
            <a:r>
              <a:rPr lang="el-GR" dirty="0"/>
              <a:t>χαρακτηριστικό είναι ότι συμπληρώνεται ένα για την κάθε ημέρα παραγωγής για την κάθε μηχανή ή τμήμα παραγωγής.</a:t>
            </a:r>
          </a:p>
          <a:p>
            <a:r>
              <a:rPr lang="en-US" dirty="0" smtClean="0"/>
              <a:t>T</a:t>
            </a:r>
            <a:r>
              <a:rPr lang="el-GR" dirty="0"/>
              <a:t>ο ημερήσιο δελτίο παραγωγής συμπληρώνεται από τον επικεφαλής εργαζόμενο μιας μηχανής, τον εργοδηγό ή τον προϊστάμενο του τμήματος </a:t>
            </a:r>
            <a:r>
              <a:rPr lang="el-GR" dirty="0" smtClean="0"/>
              <a:t>παραγωγής.</a:t>
            </a:r>
            <a:endParaRPr lang="el-GR" dirty="0"/>
          </a:p>
          <a:p>
            <a:r>
              <a:rPr lang="el-GR" dirty="0" smtClean="0"/>
              <a:t>Περιλαμβάνει </a:t>
            </a:r>
            <a:r>
              <a:rPr lang="el-GR" dirty="0"/>
              <a:t>τα πραγματικά στοιχεία παραγωγής όλων των εργασιών οι οποίες παράγονται την συγκεκριμένη ημέρα, στην συγκεκριμένη μηχανή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57105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Ημερήσιο </a:t>
            </a:r>
            <a:r>
              <a:rPr lang="el-GR" dirty="0"/>
              <a:t>δελτίο </a:t>
            </a:r>
            <a:r>
              <a:rPr lang="el-GR" dirty="0" smtClean="0"/>
              <a:t>παραγωγής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a:spcBef>
                <a:spcPts val="2400"/>
              </a:spcBef>
            </a:pPr>
            <a:r>
              <a:rPr lang="en-US" dirty="0" smtClean="0"/>
              <a:t>T</a:t>
            </a:r>
            <a:r>
              <a:rPr lang="el-GR" dirty="0"/>
              <a:t>ο δελτίο ημερήσιας παραγωγής αποτελεί τον καθρέφτη της παραγωγικής </a:t>
            </a:r>
            <a:r>
              <a:rPr lang="el-GR" dirty="0" smtClean="0"/>
              <a:t>διαδικασίας.</a:t>
            </a:r>
            <a:endParaRPr lang="el-GR" dirty="0"/>
          </a:p>
          <a:p>
            <a:pPr>
              <a:spcBef>
                <a:spcPts val="2400"/>
              </a:spcBef>
            </a:pPr>
            <a:r>
              <a:rPr lang="en-US" dirty="0" smtClean="0"/>
              <a:t>T</a:t>
            </a:r>
            <a:r>
              <a:rPr lang="el-GR" dirty="0"/>
              <a:t>α στοιχεία που ζητούνται στο δελτίο πρέπει να είναι μετρήσιμα και να προσφέρουν μία περιεκτική αλλά ολοκληρωμένη εικόνα της ημερήσιας παραγωγής κάθε μηχανής, συστήματος ή διαδικασίας</a:t>
            </a:r>
            <a:r>
              <a:rPr lang="el-GR" dirty="0" smtClean="0"/>
              <a:t>.</a:t>
            </a:r>
          </a:p>
          <a:p>
            <a:pPr>
              <a:spcBef>
                <a:spcPts val="2400"/>
              </a:spcBef>
              <a:buFont typeface="Wingdings" panose="05000000000000000000" pitchFamily="2" charset="2"/>
              <a:buChar char="ü"/>
            </a:pPr>
            <a:r>
              <a:rPr lang="el-GR" b="1" dirty="0"/>
              <a:t>Ιδιαίτερα σημαντικό: </a:t>
            </a:r>
            <a:endParaRPr lang="el-GR" b="1" dirty="0" smtClean="0"/>
          </a:p>
          <a:p>
            <a:pPr marL="355600" indent="0">
              <a:spcBef>
                <a:spcPts val="0"/>
              </a:spcBef>
              <a:buNone/>
            </a:pPr>
            <a:r>
              <a:rPr lang="el-GR" dirty="0" smtClean="0"/>
              <a:t>H </a:t>
            </a:r>
            <a:r>
              <a:rPr lang="el-GR" dirty="0"/>
              <a:t>επιτυχής και με ακρίβεια συμπλήρωση του ημερήσιου δελτίου παραγωγής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43172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Απεικόνιση των δεδομένων</a:t>
            </a:r>
          </a:p>
        </p:txBody>
      </p:sp>
      <p:sp>
        <p:nvSpPr>
          <p:cNvPr id="3" name="Θέση περιεχομένου 2"/>
          <p:cNvSpPr>
            <a:spLocks noGrp="1"/>
          </p:cNvSpPr>
          <p:nvPr>
            <p:ph idx="1"/>
          </p:nvPr>
        </p:nvSpPr>
        <p:spPr/>
        <p:txBody>
          <a:bodyPr/>
          <a:lstStyle/>
          <a:p>
            <a:r>
              <a:rPr lang="el-GR" dirty="0" smtClean="0"/>
              <a:t>Τι </a:t>
            </a:r>
            <a:r>
              <a:rPr lang="el-GR" dirty="0"/>
              <a:t>παρήγαγε σήμερα η μηχανή ή το τμήμα;</a:t>
            </a:r>
          </a:p>
          <a:p>
            <a:r>
              <a:rPr lang="el-GR" dirty="0" smtClean="0"/>
              <a:t>Σε </a:t>
            </a:r>
            <a:r>
              <a:rPr lang="el-GR" dirty="0"/>
              <a:t>ποιά μονάδα μέτρησης;</a:t>
            </a:r>
          </a:p>
          <a:p>
            <a:r>
              <a:rPr lang="el-GR" dirty="0" smtClean="0"/>
              <a:t>Σε </a:t>
            </a:r>
            <a:r>
              <a:rPr lang="el-GR" dirty="0"/>
              <a:t>ποιές ποσότητες, σε ποιό χρόνο;</a:t>
            </a:r>
          </a:p>
          <a:p>
            <a:r>
              <a:rPr lang="el-GR" dirty="0" smtClean="0"/>
              <a:t>Για </a:t>
            </a:r>
            <a:r>
              <a:rPr lang="el-GR" dirty="0"/>
              <a:t>ποιόν πελάτη ή παραγγελία;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55730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Κάρτα </a:t>
            </a:r>
            <a:r>
              <a:rPr lang="el-GR" dirty="0"/>
              <a:t>ανάθεσης </a:t>
            </a:r>
            <a:r>
              <a:rPr lang="el-GR" dirty="0" smtClean="0"/>
              <a:t>εργασίας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H κάρτα ανάθεσης εργασίας, αποτελεί το πρώτο στοιχείο ενός συστήματος διαχείρισης παραγωγής</a:t>
            </a:r>
            <a:r>
              <a:rPr lang="el-GR" dirty="0" smtClean="0"/>
              <a:t>.</a:t>
            </a:r>
            <a:endParaRPr lang="el-GR" dirty="0"/>
          </a:p>
          <a:p>
            <a:r>
              <a:rPr lang="el-GR" dirty="0" err="1"/>
              <a:t>Διασυνδέει</a:t>
            </a:r>
            <a:r>
              <a:rPr lang="el-GR" dirty="0"/>
              <a:t> το τμήμα πωλήσεων και κοστολόγησης με την παραγωγή. </a:t>
            </a:r>
          </a:p>
          <a:p>
            <a:r>
              <a:rPr lang="el-GR" dirty="0"/>
              <a:t>Συνιστά την εντολή έναρξης των παραγωγικών διαδικασιών</a:t>
            </a:r>
            <a:r>
              <a:rPr lang="el-GR" dirty="0" smtClean="0"/>
              <a:t>.</a:t>
            </a:r>
            <a:endParaRPr lang="el-GR" dirty="0"/>
          </a:p>
          <a:p>
            <a:r>
              <a:rPr lang="el-GR" dirty="0"/>
              <a:t>Κινητοποιεί τα τμήματα παραγγελίας A' υλών και υλικών, την αποθήκη και τους προμηθευτές ενώ παράλληλα προετοιμάζεται η παραγωγή</a:t>
            </a:r>
            <a:r>
              <a:rPr lang="el-GR" dirty="0" smtClean="0"/>
              <a:t>.</a:t>
            </a:r>
            <a:endParaRPr lang="el-GR" dirty="0"/>
          </a:p>
          <a:p>
            <a:r>
              <a:rPr lang="el-GR" dirty="0"/>
              <a:t>H κάρτα ανάθεσης εργασίας συνοδεύει την κάθε παραγγελία μέσα στην παραγωγική μονάδα από την έναρξη των εργασιών, έως και την παράδοση των προϊόντων - εντύπων στον πελάτη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84469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Καταγράφονται </a:t>
            </a:r>
            <a:r>
              <a:rPr lang="el-GR" dirty="0"/>
              <a:t>συνοπτικά</a:t>
            </a:r>
          </a:p>
        </p:txBody>
      </p:sp>
      <p:sp>
        <p:nvSpPr>
          <p:cNvPr id="3" name="Θέση περιεχομένου 2"/>
          <p:cNvSpPr>
            <a:spLocks noGrp="1"/>
          </p:cNvSpPr>
          <p:nvPr>
            <p:ph idx="1"/>
          </p:nvPr>
        </p:nvSpPr>
        <p:spPr/>
        <p:txBody>
          <a:bodyPr>
            <a:normAutofit/>
          </a:bodyPr>
          <a:lstStyle/>
          <a:p>
            <a:pPr>
              <a:spcBef>
                <a:spcPts val="2400"/>
              </a:spcBef>
            </a:pPr>
            <a:r>
              <a:rPr lang="el-GR" sz="2400" dirty="0"/>
              <a:t>Προβλήματα, καθυστερήσεις, απώλειες σε A' ύλες και </a:t>
            </a:r>
            <a:r>
              <a:rPr lang="el-GR" sz="2400" dirty="0" smtClean="0"/>
              <a:t>υλικά.</a:t>
            </a:r>
            <a:endParaRPr lang="el-GR" sz="2400" dirty="0"/>
          </a:p>
          <a:p>
            <a:pPr>
              <a:spcBef>
                <a:spcPts val="2400"/>
              </a:spcBef>
            </a:pPr>
            <a:r>
              <a:rPr lang="el-GR" sz="2400" dirty="0" smtClean="0"/>
              <a:t>Αστάθμητοι </a:t>
            </a:r>
            <a:r>
              <a:rPr lang="el-GR" sz="2400" dirty="0"/>
              <a:t>παράγοντες οι οποίοι καθ' οιονδήποτε τρόπο επηρέασαν την παραγωγική διαδικασία</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604489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a:t>
            </a:r>
            <a:r>
              <a:rPr lang="el-GR" sz="4000" dirty="0"/>
              <a:t>μερήσιο δελτίο </a:t>
            </a:r>
            <a:r>
              <a:rPr lang="el-GR" sz="4000" dirty="0" smtClean="0"/>
              <a:t>παραγωγής</a:t>
            </a:r>
            <a:r>
              <a:rPr lang="el-GR" dirty="0"/>
              <a:t/>
            </a:r>
            <a:br>
              <a:rPr lang="el-GR" dirty="0"/>
            </a:br>
            <a:r>
              <a:rPr lang="el-GR" sz="3300" b="0" dirty="0"/>
              <a:t>Παράδειγμα δίχρωμης εκτυπωτικής μηχανής </a:t>
            </a:r>
            <a:r>
              <a:rPr lang="el-GR" sz="3300" b="0" dirty="0" smtClean="0"/>
              <a:t>όφσετ</a:t>
            </a:r>
            <a:endParaRPr lang="el-GR" sz="33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301519534"/>
              </p:ext>
            </p:extLst>
          </p:nvPr>
        </p:nvGraphicFramePr>
        <p:xfrm>
          <a:off x="-508" y="1556792"/>
          <a:ext cx="9145017" cy="4608512"/>
        </p:xfrm>
        <a:graphic>
          <a:graphicData uri="http://schemas.openxmlformats.org/drawingml/2006/table">
            <a:tbl>
              <a:tblPr firstRow="1" firstCol="1" lastRow="1" lastCol="1" bandRow="1" bandCol="1"/>
              <a:tblGrid>
                <a:gridCol w="648073"/>
                <a:gridCol w="864096"/>
                <a:gridCol w="864096"/>
                <a:gridCol w="1008112"/>
                <a:gridCol w="792088"/>
                <a:gridCol w="864096"/>
                <a:gridCol w="1152128"/>
                <a:gridCol w="720080"/>
                <a:gridCol w="1152128"/>
                <a:gridCol w="1080120"/>
              </a:tblGrid>
              <a:tr h="768032">
                <a:tc gridSpan="3">
                  <a:txBody>
                    <a:bodyPr/>
                    <a:lstStyle/>
                    <a:p>
                      <a:pPr>
                        <a:spcAft>
                          <a:spcPts val="0"/>
                        </a:spcAft>
                      </a:pPr>
                      <a:r>
                        <a:rPr lang="el-GR" sz="2000" b="1" dirty="0" smtClean="0">
                          <a:solidFill>
                            <a:schemeClr val="tx1"/>
                          </a:solidFill>
                          <a:effectLst/>
                          <a:latin typeface="+mn-lt"/>
                          <a:ea typeface="Times New Roman"/>
                        </a:rPr>
                        <a:t>Ημέρα: </a:t>
                      </a:r>
                      <a:endParaRPr lang="el-GR" sz="20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spcAft>
                          <a:spcPts val="0"/>
                        </a:spcAft>
                      </a:pPr>
                      <a:r>
                        <a:rPr lang="el-GR" sz="2000" b="1" dirty="0" smtClean="0">
                          <a:solidFill>
                            <a:schemeClr val="tx1"/>
                          </a:solidFill>
                          <a:effectLst/>
                          <a:latin typeface="+mn-lt"/>
                          <a:ea typeface="Times New Roman"/>
                        </a:rPr>
                        <a:t>Βάρδια:</a:t>
                      </a:r>
                      <a:endParaRPr lang="el-GR" sz="20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4">
                  <a:txBody>
                    <a:bodyPr/>
                    <a:lstStyle/>
                    <a:p>
                      <a:pPr>
                        <a:spcAft>
                          <a:spcPts val="0"/>
                        </a:spcAft>
                      </a:pPr>
                      <a:r>
                        <a:rPr lang="el-GR" sz="2000" b="1" dirty="0" smtClean="0">
                          <a:solidFill>
                            <a:schemeClr val="tx1"/>
                          </a:solidFill>
                          <a:effectLst/>
                          <a:latin typeface="+mn-lt"/>
                          <a:ea typeface="Times New Roman"/>
                        </a:rPr>
                        <a:t>Χειριστής:</a:t>
                      </a:r>
                      <a:endParaRPr lang="el-GR" sz="20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190705">
                <a:tc>
                  <a:txBody>
                    <a:bodyPr/>
                    <a:lstStyle/>
                    <a:p>
                      <a:pPr>
                        <a:spcAft>
                          <a:spcPts val="0"/>
                        </a:spcAft>
                      </a:pPr>
                      <a:r>
                        <a:rPr lang="en-US" sz="1800" b="1" dirty="0">
                          <a:solidFill>
                            <a:schemeClr val="tx1"/>
                          </a:solidFill>
                          <a:effectLst/>
                          <a:latin typeface="+mn-lt"/>
                          <a:ea typeface="Times New Roman"/>
                        </a:rPr>
                        <a:t>Job Ticket</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 </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Printing</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Unit 1</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Printing</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Unit 1</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Number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of prints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ordered</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Actual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printed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sheets</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Spoilage</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a:t>
                      </a:r>
                      <a:r>
                        <a:rPr lang="en-US" sz="1800" b="1" dirty="0" err="1">
                          <a:solidFill>
                            <a:schemeClr val="tx1"/>
                          </a:solidFill>
                          <a:effectLst/>
                          <a:latin typeface="+mn-lt"/>
                          <a:ea typeface="Times New Roman"/>
                        </a:rPr>
                        <a:t>Maku</a:t>
                      </a:r>
                      <a:r>
                        <a:rPr lang="en-US" sz="1800" b="1" dirty="0">
                          <a:solidFill>
                            <a:schemeClr val="tx1"/>
                          </a:solidFill>
                          <a:effectLst/>
                          <a:latin typeface="+mn-lt"/>
                          <a:ea typeface="Times New Roman"/>
                        </a:rPr>
                        <a:t>-</a:t>
                      </a:r>
                      <a:endParaRPr lang="el-GR" sz="1800" b="1" dirty="0">
                        <a:solidFill>
                          <a:schemeClr val="tx1"/>
                        </a:solidFill>
                        <a:effectLst/>
                        <a:latin typeface="+mn-lt"/>
                        <a:ea typeface="Times New Roman"/>
                      </a:endParaRPr>
                    </a:p>
                    <a:p>
                      <a:pPr>
                        <a:spcAft>
                          <a:spcPts val="0"/>
                        </a:spcAft>
                      </a:pPr>
                      <a:r>
                        <a:rPr lang="en-US" sz="1800" b="1" dirty="0" err="1">
                          <a:solidFill>
                            <a:schemeClr val="tx1"/>
                          </a:solidFill>
                          <a:effectLst/>
                          <a:latin typeface="+mn-lt"/>
                          <a:ea typeface="Times New Roman"/>
                        </a:rPr>
                        <a:t>latur</a:t>
                      </a:r>
                      <a:r>
                        <a:rPr lang="en-US" sz="1800" b="1" dirty="0">
                          <a:solidFill>
                            <a:schemeClr val="tx1"/>
                          </a:solidFill>
                          <a:effectLst/>
                          <a:latin typeface="+mn-lt"/>
                          <a:ea typeface="Times New Roman"/>
                        </a:rPr>
                        <a:t>)</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Number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of sheets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to be delivered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 </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Make-</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ready </a:t>
                      </a:r>
                      <a:endParaRPr lang="el-GR" sz="1800" b="1" dirty="0">
                        <a:solidFill>
                          <a:schemeClr val="tx1"/>
                        </a:solidFill>
                        <a:effectLst/>
                        <a:latin typeface="+mn-lt"/>
                        <a:ea typeface="Times New Roman"/>
                      </a:endParaRPr>
                    </a:p>
                    <a:p>
                      <a:pPr>
                        <a:spcAft>
                          <a:spcPts val="0"/>
                        </a:spcAft>
                      </a:pPr>
                      <a:r>
                        <a:rPr lang="en-US" sz="1800" b="1" dirty="0">
                          <a:solidFill>
                            <a:schemeClr val="tx1"/>
                          </a:solidFill>
                          <a:effectLst/>
                          <a:latin typeface="+mn-lt"/>
                          <a:ea typeface="Times New Roman"/>
                        </a:rPr>
                        <a:t>time</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Production time</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800" b="1" dirty="0">
                          <a:solidFill>
                            <a:schemeClr val="tx1"/>
                          </a:solidFill>
                          <a:effectLst/>
                          <a:latin typeface="+mn-lt"/>
                          <a:ea typeface="Times New Roman"/>
                        </a:rPr>
                        <a:t>Comments</a:t>
                      </a:r>
                      <a:endParaRPr lang="el-GR" sz="1800" b="1"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76282">
                <a:tc>
                  <a:txBody>
                    <a:bodyPr/>
                    <a:lstStyle/>
                    <a:p>
                      <a:pPr>
                        <a:spcAft>
                          <a:spcPts val="0"/>
                        </a:spcAft>
                      </a:pPr>
                      <a:r>
                        <a:rPr lang="en-US" sz="1800" b="0" dirty="0">
                          <a:solidFill>
                            <a:schemeClr val="tx1"/>
                          </a:solidFill>
                          <a:effectLst/>
                          <a:latin typeface="+mn-lt"/>
                          <a:ea typeface="Times New Roman"/>
                        </a:rPr>
                        <a:t>360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Cyan</a:t>
                      </a:r>
                      <a:endParaRPr lang="el-GR" sz="1800" b="0" dirty="0">
                        <a:solidFill>
                          <a:schemeClr val="tx1"/>
                        </a:solidFill>
                        <a:effectLst/>
                        <a:latin typeface="+mn-lt"/>
                        <a:ea typeface="Times New Roman"/>
                      </a:endParaRPr>
                    </a:p>
                    <a:p>
                      <a:pPr>
                        <a:spcAft>
                          <a:spcPts val="0"/>
                        </a:spcAft>
                      </a:pPr>
                      <a:r>
                        <a:rPr lang="en-US" sz="1800" b="0" dirty="0">
                          <a:solidFill>
                            <a:schemeClr val="tx1"/>
                          </a:solidFill>
                          <a:effectLst/>
                          <a:latin typeface="+mn-lt"/>
                          <a:ea typeface="Times New Roman"/>
                        </a:rPr>
                        <a:t> </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Magenta</a:t>
                      </a:r>
                      <a:endParaRPr lang="el-GR" sz="1800" b="0" dirty="0">
                        <a:solidFill>
                          <a:schemeClr val="tx1"/>
                        </a:solidFill>
                        <a:effectLst/>
                        <a:latin typeface="+mn-lt"/>
                        <a:ea typeface="Times New Roman"/>
                      </a:endParaRPr>
                    </a:p>
                    <a:p>
                      <a:pPr>
                        <a:spcAft>
                          <a:spcPts val="0"/>
                        </a:spcAft>
                      </a:pPr>
                      <a:r>
                        <a:rPr lang="en-US" sz="1800" b="0" dirty="0">
                          <a:solidFill>
                            <a:schemeClr val="tx1"/>
                          </a:solidFill>
                          <a:effectLst/>
                          <a:latin typeface="+mn-lt"/>
                          <a:ea typeface="Times New Roman"/>
                        </a:rPr>
                        <a:t> </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7800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7890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100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7790</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20min</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1h 20min</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 </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846">
                <a:tc>
                  <a:txBody>
                    <a:bodyPr/>
                    <a:lstStyle/>
                    <a:p>
                      <a:pPr>
                        <a:spcAft>
                          <a:spcPts val="0"/>
                        </a:spcAft>
                      </a:pPr>
                      <a:r>
                        <a:rPr lang="en-US" sz="1800" b="0" dirty="0">
                          <a:solidFill>
                            <a:schemeClr val="tx1"/>
                          </a:solidFill>
                          <a:effectLst/>
                          <a:latin typeface="+mn-lt"/>
                          <a:ea typeface="Times New Roman"/>
                        </a:rPr>
                        <a:t>362</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Cyan</a:t>
                      </a:r>
                      <a:endParaRPr lang="el-GR" sz="1800" b="0">
                        <a:solidFill>
                          <a:schemeClr val="tx1"/>
                        </a:solidFill>
                        <a:effectLst/>
                        <a:latin typeface="+mn-lt"/>
                        <a:ea typeface="Times New Roman"/>
                      </a:endParaRPr>
                    </a:p>
                    <a:p>
                      <a:pPr>
                        <a:spcAft>
                          <a:spcPts val="0"/>
                        </a:spcAft>
                      </a:pPr>
                      <a:r>
                        <a:rPr lang="en-US" sz="1800" b="0">
                          <a:solidFill>
                            <a:schemeClr val="tx1"/>
                          </a:solidFill>
                          <a:effectLst/>
                          <a:latin typeface="+mn-lt"/>
                          <a:ea typeface="Times New Roman"/>
                        </a:rPr>
                        <a:t> </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Pantone</a:t>
                      </a:r>
                      <a:endParaRPr lang="el-GR" sz="1800" b="0">
                        <a:solidFill>
                          <a:schemeClr val="tx1"/>
                        </a:solidFill>
                        <a:effectLst/>
                        <a:latin typeface="+mn-lt"/>
                        <a:ea typeface="Times New Roman"/>
                      </a:endParaRPr>
                    </a:p>
                    <a:p>
                      <a:pPr>
                        <a:spcAft>
                          <a:spcPts val="0"/>
                        </a:spcAft>
                      </a:pPr>
                      <a:r>
                        <a:rPr lang="en-US" sz="1800" b="0">
                          <a:solidFill>
                            <a:schemeClr val="tx1"/>
                          </a:solidFill>
                          <a:effectLst/>
                          <a:latin typeface="+mn-lt"/>
                          <a:ea typeface="Times New Roman"/>
                        </a:rPr>
                        <a:t>45</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12000</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a:solidFill>
                            <a:schemeClr val="tx1"/>
                          </a:solidFill>
                          <a:effectLst/>
                          <a:latin typeface="+mn-lt"/>
                          <a:ea typeface="Times New Roman"/>
                        </a:rPr>
                        <a:t>11990</a:t>
                      </a:r>
                      <a:endParaRPr lang="el-GR" sz="1800" b="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220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11770</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25min</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2h</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b="0" dirty="0">
                          <a:solidFill>
                            <a:schemeClr val="tx1"/>
                          </a:solidFill>
                          <a:effectLst/>
                          <a:latin typeface="+mn-lt"/>
                          <a:ea typeface="Times New Roman"/>
                        </a:rPr>
                        <a:t>Contact with the customer for less printed sheets</a:t>
                      </a:r>
                      <a:endParaRPr lang="el-GR" sz="1800" b="0" dirty="0">
                        <a:solidFill>
                          <a:schemeClr val="tx1"/>
                        </a:solidFill>
                        <a:effectLst/>
                        <a:latin typeface="+mn-lt"/>
                        <a:ea typeface="Times New Roman"/>
                      </a:endParaRPr>
                    </a:p>
                  </a:txBody>
                  <a:tcPr marL="19586" marR="1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60172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Διασύνδεση του τμήματος προγραμματισμού με τα άλλα τμήματα της επιχείρησης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3074" name="Picture 2" descr="diagram-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46" y="1556792"/>
            <a:ext cx="7771909" cy="47525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71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Δελτίο συντήρησης </a:t>
            </a:r>
            <a:r>
              <a:rPr lang="el-GR" dirty="0" smtClean="0"/>
              <a:t>εξοπλισμού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n-US" dirty="0"/>
              <a:t>T</a:t>
            </a:r>
            <a:r>
              <a:rPr lang="el-GR" dirty="0"/>
              <a:t>ο δελτίο συντήρησης εξοπλισμού αφορά στην ενημέρωση της παραγωγικής μονάδας για την άσκηση περιοδικών ελέγχων και συντήρησης του εξοπλισμού έτσι ώστε να είναι πάντοτε σε επιχειρησιακή ετοιμότητα και να προλαμβάνονται οι τυχόν βλάβες.</a:t>
            </a:r>
          </a:p>
          <a:p>
            <a:r>
              <a:rPr lang="en-US" dirty="0"/>
              <a:t>H</a:t>
            </a:r>
            <a:r>
              <a:rPr lang="el-GR" dirty="0"/>
              <a:t> συντήρηση του εξοπλισμού στις περισσότερες των περιπτώσεων προσδιορίζεται από τον κατασκευαστή και αναφέρεται σε ειδικά φυλλάδια.</a:t>
            </a:r>
          </a:p>
          <a:p>
            <a:r>
              <a:rPr lang="en-US" dirty="0"/>
              <a:t>H</a:t>
            </a:r>
            <a:r>
              <a:rPr lang="el-GR" dirty="0"/>
              <a:t> συντήρηση του εξοπλισμού μπορεί να πραγματοποιείται σε ημερήσια, εβδομαδιαία, μηνιαία, τριμηνιαία εξαμηνιαία και ετήσια βάση.</a:t>
            </a:r>
          </a:p>
          <a:p>
            <a:r>
              <a:rPr lang="el-GR" dirty="0"/>
              <a:t>Α</a:t>
            </a:r>
            <a:r>
              <a:rPr lang="el-GR" dirty="0" smtClean="0"/>
              <a:t>νάλογα </a:t>
            </a:r>
            <a:r>
              <a:rPr lang="el-GR" dirty="0"/>
              <a:t>με την περιοδικότητα, υπάρχει και διαφορετικό επίπεδο και βαθμός συντήρησης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883821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Δελτίο συντήρησης </a:t>
            </a:r>
            <a:r>
              <a:rPr lang="el-GR" dirty="0" smtClean="0"/>
              <a:t>εξοπλισμού </a:t>
            </a:r>
            <a:r>
              <a:rPr lang="el-GR" sz="3000" b="0" dirty="0" smtClean="0"/>
              <a:t>2/3</a:t>
            </a:r>
            <a:endParaRPr lang="el-GR" sz="3000" b="0" dirty="0"/>
          </a:p>
        </p:txBody>
      </p:sp>
      <p:sp>
        <p:nvSpPr>
          <p:cNvPr id="3" name="Θέση περιεχομένου 2"/>
          <p:cNvSpPr>
            <a:spLocks noGrp="1"/>
          </p:cNvSpPr>
          <p:nvPr>
            <p:ph idx="1"/>
          </p:nvPr>
        </p:nvSpPr>
        <p:spPr>
          <a:xfrm>
            <a:off x="457200" y="1196752"/>
            <a:ext cx="8291264" cy="5328592"/>
          </a:xfrm>
        </p:spPr>
        <p:txBody>
          <a:bodyPr>
            <a:noAutofit/>
          </a:bodyPr>
          <a:lstStyle/>
          <a:p>
            <a:r>
              <a:rPr lang="el-GR" dirty="0" smtClean="0"/>
              <a:t>Στην </a:t>
            </a:r>
            <a:r>
              <a:rPr lang="el-GR" dirty="0"/>
              <a:t>ημερήσια και εβδομαδιαία συντήρηση περιλαμβάνεται ο καθαρισμός του εξοπλισμού και </a:t>
            </a:r>
            <a:r>
              <a:rPr lang="el-GR" dirty="0" smtClean="0"/>
              <a:t>για αυτό </a:t>
            </a:r>
            <a:r>
              <a:rPr lang="el-GR" dirty="0"/>
              <a:t>το σκοπό διατίθεται συγκεκριμένος χρόνος στο τέλος κάθε ημέρας και την τελευταία </a:t>
            </a:r>
            <a:r>
              <a:rPr lang="el-GR" dirty="0" smtClean="0"/>
              <a:t>ημέρα </a:t>
            </a:r>
            <a:r>
              <a:rPr lang="el-GR" dirty="0"/>
              <a:t>της εβδομάδας λειτουργίας της παραγωγικής μονάδας.</a:t>
            </a:r>
          </a:p>
          <a:p>
            <a:r>
              <a:rPr lang="el-GR" dirty="0"/>
              <a:t>Στον σύγχρονο εξοπλισμό διατίθενται συστήματα αυτοελέγχου και αυτόματης διαδικασίας ενημέρωσης και ειδοποίησης για το είδος, τον χρόνο και τα μέρη που πρέπει να συντηρηθούν.</a:t>
            </a:r>
          </a:p>
          <a:p>
            <a:r>
              <a:rPr lang="en-US" dirty="0"/>
              <a:t>M</a:t>
            </a:r>
            <a:r>
              <a:rPr lang="el-GR" dirty="0"/>
              <a:t>ε τον τρόπο αυτό, ειδοποιείται ο υπεύθυνος του εξοπλισμού για την συντήρηση ή τις πιθανές βλάβες που προκύπτουν.</a:t>
            </a:r>
          </a:p>
          <a:p>
            <a:r>
              <a:rPr lang="el-GR" dirty="0"/>
              <a:t>Α</a:t>
            </a:r>
            <a:r>
              <a:rPr lang="el-GR" dirty="0" smtClean="0"/>
              <a:t>υτού </a:t>
            </a:r>
            <a:r>
              <a:rPr lang="el-GR" dirty="0"/>
              <a:t>του είδους ο αυτοέλεγχος βρίσκεται ενσωματωμένος στα συστήματα διαχείρισης πληροφοριών (</a:t>
            </a:r>
            <a:r>
              <a:rPr lang="en-US" dirty="0"/>
              <a:t>MIS</a:t>
            </a:r>
            <a:r>
              <a:rPr lang="el-GR" dirty="0"/>
              <a:t> - </a:t>
            </a:r>
            <a:r>
              <a:rPr lang="en-US" dirty="0"/>
              <a:t>Management Information Systems</a:t>
            </a:r>
            <a:r>
              <a:rPr lang="el-GR" dirty="0"/>
              <a:t>) του σύγχρονου εξοπλισμού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926837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Δελτίο συντήρησης </a:t>
            </a:r>
            <a:r>
              <a:rPr lang="el-GR" dirty="0" smtClean="0"/>
              <a:t>εξοπλισμού </a:t>
            </a:r>
            <a:r>
              <a:rPr lang="el-GR" sz="3000" b="0" dirty="0" smtClean="0"/>
              <a:t>3/3</a:t>
            </a:r>
            <a:endParaRPr lang="el-GR" sz="3000" b="0" dirty="0"/>
          </a:p>
        </p:txBody>
      </p:sp>
      <p:sp>
        <p:nvSpPr>
          <p:cNvPr id="3" name="Θέση περιεχομένου 2"/>
          <p:cNvSpPr>
            <a:spLocks noGrp="1"/>
          </p:cNvSpPr>
          <p:nvPr>
            <p:ph idx="1"/>
          </p:nvPr>
        </p:nvSpPr>
        <p:spPr>
          <a:xfrm>
            <a:off x="457200" y="1340768"/>
            <a:ext cx="8229600" cy="648072"/>
          </a:xfrm>
        </p:spPr>
        <p:txBody>
          <a:bodyPr>
            <a:noAutofit/>
          </a:bodyPr>
          <a:lstStyle/>
          <a:p>
            <a:r>
              <a:rPr lang="el-GR" dirty="0" smtClean="0"/>
              <a:t>Ένα </a:t>
            </a:r>
            <a:r>
              <a:rPr lang="el-GR" dirty="0"/>
              <a:t>τυπικό δελτίο συντήρησης έχει την ακόλουθη μορφή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901244414"/>
              </p:ext>
            </p:extLst>
          </p:nvPr>
        </p:nvGraphicFramePr>
        <p:xfrm>
          <a:off x="395536" y="2276871"/>
          <a:ext cx="8424936" cy="2016225"/>
        </p:xfrm>
        <a:graphic>
          <a:graphicData uri="http://schemas.openxmlformats.org/drawingml/2006/table">
            <a:tbl>
              <a:tblPr firstRow="1" bandRow="1">
                <a:tableStyleId>{5940675A-B579-460E-94D1-54222C63F5DA}</a:tableStyleId>
              </a:tblPr>
              <a:tblGrid>
                <a:gridCol w="4212468"/>
                <a:gridCol w="4212468"/>
              </a:tblGrid>
              <a:tr h="672075">
                <a:tc gridSpan="2">
                  <a:txBody>
                    <a:bodyPr/>
                    <a:lstStyle/>
                    <a:p>
                      <a:pPr algn="ctr"/>
                      <a:r>
                        <a:rPr lang="el-GR" sz="2200" b="1" dirty="0" smtClean="0"/>
                        <a:t>Δελτίο συντήρησης εξοπλισμού</a:t>
                      </a:r>
                    </a:p>
                  </a:txBody>
                  <a:tcPr anchor="ctr">
                    <a:solidFill>
                      <a:schemeClr val="accent1">
                        <a:lumMod val="20000"/>
                        <a:lumOff val="80000"/>
                      </a:schemeClr>
                    </a:solidFill>
                  </a:tcPr>
                </a:tc>
                <a:tc hMerge="1">
                  <a:txBody>
                    <a:bodyPr/>
                    <a:lstStyle/>
                    <a:p>
                      <a:endParaRPr lang="el-GR" dirty="0"/>
                    </a:p>
                  </a:txBody>
                  <a:tcPr/>
                </a:tc>
              </a:tr>
              <a:tr h="672075">
                <a:tc>
                  <a:txBody>
                    <a:bodyPr/>
                    <a:lstStyle/>
                    <a:p>
                      <a:r>
                        <a:rPr lang="el-GR" sz="2200" dirty="0" smtClean="0"/>
                        <a:t>Μηχανή:</a:t>
                      </a:r>
                      <a:endParaRPr lang="el-GR" sz="2200" dirty="0"/>
                    </a:p>
                  </a:txBody>
                  <a:tcPr/>
                </a:tc>
                <a:tc>
                  <a:txBody>
                    <a:bodyPr/>
                    <a:lstStyle/>
                    <a:p>
                      <a:r>
                        <a:rPr lang="el-GR" sz="2200" dirty="0" smtClean="0"/>
                        <a:t>Τύπος:</a:t>
                      </a:r>
                      <a:endParaRPr lang="el-GR" sz="2200" dirty="0"/>
                    </a:p>
                  </a:txBody>
                  <a:tcPr/>
                </a:tc>
              </a:tr>
              <a:tr h="672075">
                <a:tc>
                  <a:txBody>
                    <a:bodyPr/>
                    <a:lstStyle/>
                    <a:p>
                      <a:r>
                        <a:rPr lang="el-GR" sz="2200" dirty="0" smtClean="0"/>
                        <a:t>Οίκος</a:t>
                      </a:r>
                      <a:r>
                        <a:rPr lang="el-GR" sz="2200" baseline="0" dirty="0" smtClean="0"/>
                        <a:t>:</a:t>
                      </a:r>
                      <a:endParaRPr lang="el-GR" sz="2200" dirty="0"/>
                    </a:p>
                  </a:txBody>
                  <a:tcPr/>
                </a:tc>
                <a:tc>
                  <a:txBody>
                    <a:bodyPr/>
                    <a:lstStyle/>
                    <a:p>
                      <a:r>
                        <a:rPr lang="en-US" sz="2200" dirty="0" smtClean="0"/>
                        <a:t>serial number</a:t>
                      </a:r>
                      <a:r>
                        <a:rPr lang="el-GR" sz="2200" dirty="0" smtClean="0"/>
                        <a:t>:</a:t>
                      </a:r>
                      <a:endParaRPr lang="en-US" sz="2200" dirty="0" smtClean="0"/>
                    </a:p>
                  </a:txBody>
                  <a:tcPr/>
                </a:tc>
              </a:tr>
            </a:tbl>
          </a:graphicData>
        </a:graphic>
      </p:graphicFrame>
    </p:spTree>
    <p:extLst>
      <p:ext uri="{BB962C8B-B14F-4D97-AF65-F5344CB8AC3E}">
        <p14:creationId xmlns:p14="http://schemas.microsoft.com/office/powerpoint/2010/main" val="3900163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Δελτίο αποθήκης</a:t>
            </a:r>
            <a:endParaRPr lang="el-GR" dirty="0"/>
          </a:p>
        </p:txBody>
      </p:sp>
      <p:sp>
        <p:nvSpPr>
          <p:cNvPr id="3" name="Θέση περιεχομένου 2"/>
          <p:cNvSpPr>
            <a:spLocks noGrp="1"/>
          </p:cNvSpPr>
          <p:nvPr>
            <p:ph idx="1"/>
          </p:nvPr>
        </p:nvSpPr>
        <p:spPr>
          <a:xfrm>
            <a:off x="457200" y="1196752"/>
            <a:ext cx="8363272" cy="5616624"/>
          </a:xfrm>
        </p:spPr>
        <p:txBody>
          <a:bodyPr>
            <a:normAutofit/>
          </a:bodyPr>
          <a:lstStyle/>
          <a:p>
            <a:r>
              <a:rPr lang="el-GR" dirty="0" smtClean="0"/>
              <a:t>Το </a:t>
            </a:r>
            <a:r>
              <a:rPr lang="el-GR" dirty="0"/>
              <a:t>δελτίο αποθήκης αφορά τον έλεγχο των αποθεμάτων του κάθε υλικού που συμμετέχει συνολικά στην παραγωγή και όχι το υλικό που παραγγέλλεται με την ανάθεση της κάθε εργασίας. </a:t>
            </a:r>
            <a:r>
              <a:rPr lang="el-GR" dirty="0" smtClean="0"/>
              <a:t>Τέτοιου </a:t>
            </a:r>
            <a:r>
              <a:rPr lang="el-GR" dirty="0"/>
              <a:t>είδους A' ύλες στις Γραφικές </a:t>
            </a:r>
            <a:r>
              <a:rPr lang="el-GR" dirty="0" smtClean="0"/>
              <a:t>Τέχνες </a:t>
            </a:r>
            <a:r>
              <a:rPr lang="el-GR" dirty="0"/>
              <a:t>είναι οι εκτυπωτικές πλάκες και οι μελάνες τετραχρωμίας, για παράδειγμα. </a:t>
            </a:r>
          </a:p>
          <a:p>
            <a:r>
              <a:rPr lang="el-GR" dirty="0" smtClean="0"/>
              <a:t>Το </a:t>
            </a:r>
            <a:r>
              <a:rPr lang="el-GR" dirty="0"/>
              <a:t>δελτίο αποθήκης πρέπει να συμπληρώνεται σε τακτά χρονικά διαστήματα, ανάλογα με τον ρυθμό κατανάλωσης και ταυτόχρονα πρέπει να χρησιμοποιείται ως εντολή παραγγελίας A' ύλης. H εκ νέου παραγγελία A' ύλης και υλικών προσδιορίζεται από το τμήμα προμηθειών με βάση τον μέσο όρο κατανάλωσης, την ελάχιστη ποσότητα του αποθέματος ασφαλείας, το χρονικό διάστημα άφιξης της ποσότητας του υλικού που παραγγέλλεται και την διαθεσιμότητα στην αγορά και τους προμηθευτές.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618486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7</a:t>
            </a:r>
            <a:r>
              <a:rPr lang="en-US" sz="2000" dirty="0" smtClean="0"/>
              <a:t>:</a:t>
            </a:r>
            <a:r>
              <a:rPr lang="el-GR" sz="2000" dirty="0"/>
              <a:t> Βασικά στοιχεία συστήματος προγραμματισμού παραγωγής».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Κάρτα </a:t>
            </a:r>
            <a:r>
              <a:rPr lang="el-GR" dirty="0"/>
              <a:t>ανάθεσης </a:t>
            </a:r>
            <a:r>
              <a:rPr lang="el-GR" dirty="0" smtClean="0"/>
              <a:t>εργασίας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H </a:t>
            </a:r>
            <a:r>
              <a:rPr lang="el-GR" dirty="0"/>
              <a:t>κάρτα πρέπει να περιλαμβάνει όλα τα απαραίτητα στοιχεία για την παρακολούθηση της εργασίας στις διαδικασίες παραγωγής. </a:t>
            </a:r>
          </a:p>
          <a:p>
            <a:r>
              <a:rPr lang="el-GR" dirty="0" smtClean="0"/>
              <a:t>Πρέπει </a:t>
            </a:r>
            <a:r>
              <a:rPr lang="el-GR" dirty="0"/>
              <a:t>να είναι σχεδιασμένη κατά τέτοιο τρόπο, ώστε να εξασφαλίζεται η χωρίς προσκόμματα συμπλήρωση των δεδομένων από τους υπευθύνους των τμημάτων παραγωγής. </a:t>
            </a:r>
          </a:p>
          <a:p>
            <a:r>
              <a:rPr lang="el-GR" dirty="0"/>
              <a:t>Πρέπει να είναι άρτια σχεδιασμένη από τυπογραφική άποψη είτε είναι σε έντυπη είτε σε ηλεκτρονική μορφή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40234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Δελτίο </a:t>
            </a:r>
            <a:r>
              <a:rPr lang="el-GR" dirty="0"/>
              <a:t>παρακολούθησης της πορείας </a:t>
            </a:r>
            <a:r>
              <a:rPr lang="el-GR" dirty="0" smtClean="0"/>
              <a:t/>
            </a:r>
            <a:br>
              <a:rPr lang="el-GR" dirty="0" smtClean="0"/>
            </a:br>
            <a:r>
              <a:rPr lang="el-GR" dirty="0" smtClean="0"/>
              <a:t>μιας παραγγελίας</a:t>
            </a:r>
            <a:endParaRPr lang="el-GR" dirty="0"/>
          </a:p>
        </p:txBody>
      </p:sp>
      <p:sp>
        <p:nvSpPr>
          <p:cNvPr id="6" name="Θέση περιεχομένου 5"/>
          <p:cNvSpPr>
            <a:spLocks noGrp="1"/>
          </p:cNvSpPr>
          <p:nvPr>
            <p:ph idx="1"/>
          </p:nvPr>
        </p:nvSpPr>
        <p:spPr>
          <a:xfrm>
            <a:off x="457200" y="1340768"/>
            <a:ext cx="8229600" cy="4896544"/>
          </a:xfrm>
        </p:spPr>
        <p:txBody>
          <a:bodyPr/>
          <a:lstStyle/>
          <a:p>
            <a:pPr marL="0" indent="0">
              <a:buNone/>
            </a:pPr>
            <a:r>
              <a:rPr lang="el-GR" dirty="0"/>
              <a:t>Υπόδειγμα δελτίου παρακολούθησης της πορείας μιας παραγγελίας στα τμήματα παραγωγής γραφικών </a:t>
            </a:r>
            <a:r>
              <a:rPr lang="el-GR" dirty="0" smtClean="0"/>
              <a:t>τεχνών.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025789615"/>
              </p:ext>
            </p:extLst>
          </p:nvPr>
        </p:nvGraphicFramePr>
        <p:xfrm>
          <a:off x="251520" y="2193374"/>
          <a:ext cx="8688281" cy="4259962"/>
        </p:xfrm>
        <a:graphic>
          <a:graphicData uri="http://schemas.openxmlformats.org/drawingml/2006/table">
            <a:tbl>
              <a:tblPr firstRow="1" firstCol="1" lastRow="1" lastCol="1" bandRow="1" bandCol="1"/>
              <a:tblGrid>
                <a:gridCol w="1789936"/>
                <a:gridCol w="1460768"/>
                <a:gridCol w="1224136"/>
                <a:gridCol w="1512168"/>
                <a:gridCol w="1224136"/>
                <a:gridCol w="1477137"/>
              </a:tblGrid>
              <a:tr h="576064">
                <a:tc>
                  <a:txBody>
                    <a:bodyPr/>
                    <a:lstStyle/>
                    <a:p>
                      <a:pPr>
                        <a:spcAft>
                          <a:spcPts val="0"/>
                        </a:spcAft>
                      </a:pPr>
                      <a:r>
                        <a:rPr lang="el-GR" sz="1600" b="1" dirty="0">
                          <a:solidFill>
                            <a:schemeClr val="tx1"/>
                          </a:solidFill>
                          <a:effectLst/>
                          <a:latin typeface="+mn-lt"/>
                          <a:ea typeface="Times New Roman"/>
                        </a:rPr>
                        <a:t> </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l-GR" sz="1600" b="1" dirty="0">
                          <a:solidFill>
                            <a:schemeClr val="tx1"/>
                          </a:solidFill>
                          <a:effectLst/>
                          <a:latin typeface="+mn-lt"/>
                          <a:ea typeface="Times New Roman"/>
                        </a:rPr>
                        <a:t> </a:t>
                      </a:r>
                      <a:r>
                        <a:rPr lang="en-US" sz="1600" b="1" dirty="0" smtClean="0">
                          <a:solidFill>
                            <a:schemeClr val="tx1"/>
                          </a:solidFill>
                          <a:effectLst/>
                          <a:latin typeface="+mn-lt"/>
                          <a:ea typeface="Times New Roman"/>
                        </a:rPr>
                        <a:t>ΕΙΣΟΔΟΣ </a:t>
                      </a:r>
                      <a:r>
                        <a:rPr lang="en-US" sz="1600" b="1" dirty="0">
                          <a:solidFill>
                            <a:schemeClr val="tx1"/>
                          </a:solidFill>
                          <a:effectLst/>
                          <a:latin typeface="+mn-lt"/>
                          <a:ea typeface="Times New Roman"/>
                        </a:rPr>
                        <a:t>(ΗΜΕΡΟΜΗΝΙΑ ΩΡΑ)</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dirty="0">
                          <a:solidFill>
                            <a:schemeClr val="tx1"/>
                          </a:solidFill>
                          <a:effectLst/>
                          <a:latin typeface="+mn-lt"/>
                          <a:ea typeface="Times New Roman"/>
                        </a:rPr>
                        <a:t> </a:t>
                      </a:r>
                      <a:r>
                        <a:rPr lang="en-US" sz="1600" b="1" dirty="0" smtClean="0">
                          <a:solidFill>
                            <a:schemeClr val="tx1"/>
                          </a:solidFill>
                          <a:effectLst/>
                          <a:latin typeface="+mn-lt"/>
                          <a:ea typeface="Times New Roman"/>
                        </a:rPr>
                        <a:t>ΥΠΟΓΡΑΦΗ </a:t>
                      </a:r>
                      <a:r>
                        <a:rPr lang="en-US" sz="1600" b="1" dirty="0">
                          <a:solidFill>
                            <a:schemeClr val="tx1"/>
                          </a:solidFill>
                          <a:effectLst/>
                          <a:latin typeface="+mn-lt"/>
                          <a:ea typeface="Times New Roman"/>
                        </a:rPr>
                        <a:t>ΥΠΕΥΘΥΝΟΥ</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dirty="0">
                          <a:solidFill>
                            <a:schemeClr val="tx1"/>
                          </a:solidFill>
                          <a:effectLst/>
                          <a:latin typeface="+mn-lt"/>
                          <a:ea typeface="Times New Roman"/>
                        </a:rPr>
                        <a:t> </a:t>
                      </a:r>
                      <a:r>
                        <a:rPr lang="en-US" sz="1600" b="1" dirty="0" smtClean="0">
                          <a:solidFill>
                            <a:schemeClr val="tx1"/>
                          </a:solidFill>
                          <a:effectLst/>
                          <a:latin typeface="+mn-lt"/>
                          <a:ea typeface="Times New Roman"/>
                        </a:rPr>
                        <a:t>ΕΞΟΔΟΣ </a:t>
                      </a:r>
                      <a:r>
                        <a:rPr lang="en-US" sz="1600" b="1" dirty="0">
                          <a:solidFill>
                            <a:schemeClr val="tx1"/>
                          </a:solidFill>
                          <a:effectLst/>
                          <a:latin typeface="+mn-lt"/>
                          <a:ea typeface="Times New Roman"/>
                        </a:rPr>
                        <a:t>(ΗΜΕΡΟΜΗΝΙΑ ΩΡΑ)</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dirty="0">
                          <a:solidFill>
                            <a:schemeClr val="tx1"/>
                          </a:solidFill>
                          <a:effectLst/>
                          <a:latin typeface="+mn-lt"/>
                          <a:ea typeface="Times New Roman"/>
                        </a:rPr>
                        <a:t> </a:t>
                      </a:r>
                      <a:r>
                        <a:rPr lang="en-US" sz="1600" b="1" dirty="0" smtClean="0">
                          <a:solidFill>
                            <a:schemeClr val="tx1"/>
                          </a:solidFill>
                          <a:effectLst/>
                          <a:latin typeface="+mn-lt"/>
                          <a:ea typeface="Times New Roman"/>
                        </a:rPr>
                        <a:t>ΥΠΟΓΡΑΦΗ </a:t>
                      </a:r>
                      <a:r>
                        <a:rPr lang="en-US" sz="1600" b="1" dirty="0">
                          <a:solidFill>
                            <a:schemeClr val="tx1"/>
                          </a:solidFill>
                          <a:effectLst/>
                          <a:latin typeface="+mn-lt"/>
                          <a:ea typeface="Times New Roman"/>
                        </a:rPr>
                        <a:t>ΥΠΕΥΘΥΝΟΥ</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dirty="0">
                          <a:solidFill>
                            <a:schemeClr val="tx1"/>
                          </a:solidFill>
                          <a:effectLst/>
                          <a:latin typeface="+mn-lt"/>
                          <a:ea typeface="Times New Roman"/>
                        </a:rPr>
                        <a:t> </a:t>
                      </a:r>
                      <a:r>
                        <a:rPr lang="en-US" sz="1600" b="1" dirty="0" smtClean="0">
                          <a:solidFill>
                            <a:schemeClr val="tx1"/>
                          </a:solidFill>
                          <a:effectLst/>
                          <a:latin typeface="+mn-lt"/>
                          <a:ea typeface="Times New Roman"/>
                        </a:rPr>
                        <a:t>ΠΑΡΑΤΗΡΗΣΕΙΣ</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1181">
                <a:tc>
                  <a:txBody>
                    <a:bodyPr/>
                    <a:lstStyle/>
                    <a:p>
                      <a:pPr>
                        <a:spcAft>
                          <a:spcPts val="0"/>
                        </a:spcAft>
                      </a:pPr>
                      <a:r>
                        <a:rPr lang="en-US" sz="1600" b="1" dirty="0">
                          <a:solidFill>
                            <a:schemeClr val="tx1"/>
                          </a:solidFill>
                          <a:effectLst/>
                          <a:latin typeface="+mn-lt"/>
                          <a:ea typeface="Times New Roman"/>
                        </a:rPr>
                        <a:t>ΔΗΜΙΟΥΡΓΙΚΟ</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8">
                <a:tc>
                  <a:txBody>
                    <a:bodyPr/>
                    <a:lstStyle/>
                    <a:p>
                      <a:pPr>
                        <a:spcAft>
                          <a:spcPts val="0"/>
                        </a:spcAft>
                      </a:pPr>
                      <a:r>
                        <a:rPr lang="en-US" sz="1600" b="1" dirty="0">
                          <a:solidFill>
                            <a:schemeClr val="tx1"/>
                          </a:solidFill>
                          <a:effectLst/>
                          <a:latin typeface="+mn-lt"/>
                          <a:ea typeface="Times New Roman"/>
                        </a:rPr>
                        <a:t>ΠΡΟΕΚΤΥΠΩΤΙΚΗ</a:t>
                      </a:r>
                      <a:endParaRPr lang="el-GR" sz="1600" dirty="0">
                        <a:solidFill>
                          <a:schemeClr val="tx1"/>
                        </a:solidFill>
                        <a:effectLst/>
                        <a:latin typeface="+mn-lt"/>
                        <a:ea typeface="Times New Roman"/>
                      </a:endParaRPr>
                    </a:p>
                    <a:p>
                      <a:pPr>
                        <a:spcAft>
                          <a:spcPts val="0"/>
                        </a:spcAft>
                      </a:pPr>
                      <a:r>
                        <a:rPr lang="en-US" sz="1600" b="1" dirty="0">
                          <a:solidFill>
                            <a:schemeClr val="tx1"/>
                          </a:solidFill>
                          <a:effectLst/>
                          <a:latin typeface="+mn-lt"/>
                          <a:ea typeface="Times New Roman"/>
                        </a:rPr>
                        <a:t>ΕΠΕΞΕΡΓΑΣΙΑ</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181">
                <a:tc>
                  <a:txBody>
                    <a:bodyPr/>
                    <a:lstStyle/>
                    <a:p>
                      <a:pPr>
                        <a:spcAft>
                          <a:spcPts val="0"/>
                        </a:spcAft>
                      </a:pPr>
                      <a:r>
                        <a:rPr lang="en-US" sz="1600" b="1" dirty="0">
                          <a:solidFill>
                            <a:schemeClr val="tx1"/>
                          </a:solidFill>
                          <a:effectLst/>
                          <a:latin typeface="+mn-lt"/>
                          <a:ea typeface="Times New Roman"/>
                        </a:rPr>
                        <a:t>ΜΟΝΤΑΖ ΔΟΚΙΜΙΟ</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8">
                <a:tc>
                  <a:txBody>
                    <a:bodyPr/>
                    <a:lstStyle/>
                    <a:p>
                      <a:pPr>
                        <a:spcAft>
                          <a:spcPts val="0"/>
                        </a:spcAft>
                      </a:pPr>
                      <a:r>
                        <a:rPr lang="en-US" sz="1600" b="1" dirty="0">
                          <a:solidFill>
                            <a:schemeClr val="tx1"/>
                          </a:solidFill>
                          <a:effectLst/>
                          <a:latin typeface="+mn-lt"/>
                          <a:ea typeface="Times New Roman"/>
                        </a:rPr>
                        <a:t>ΦΩΤΟΜΕΤΑΦΟΡΑ</a:t>
                      </a:r>
                      <a:endParaRPr lang="el-GR" sz="1600" dirty="0">
                        <a:solidFill>
                          <a:schemeClr val="tx1"/>
                        </a:solidFill>
                        <a:effectLst/>
                        <a:latin typeface="+mn-lt"/>
                        <a:ea typeface="Times New Roman"/>
                      </a:endParaRPr>
                    </a:p>
                    <a:p>
                      <a:pPr>
                        <a:spcAft>
                          <a:spcPts val="0"/>
                        </a:spcAft>
                      </a:pPr>
                      <a:r>
                        <a:rPr lang="en-US" sz="1600" b="1" dirty="0">
                          <a:solidFill>
                            <a:schemeClr val="tx1"/>
                          </a:solidFill>
                          <a:effectLst/>
                          <a:latin typeface="+mn-lt"/>
                          <a:ea typeface="Times New Roman"/>
                        </a:rPr>
                        <a:t>CTP</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8">
                <a:tc>
                  <a:txBody>
                    <a:bodyPr/>
                    <a:lstStyle/>
                    <a:p>
                      <a:pPr>
                        <a:spcAft>
                          <a:spcPts val="0"/>
                        </a:spcAft>
                      </a:pPr>
                      <a:r>
                        <a:rPr lang="en-US" sz="1600" b="1" dirty="0">
                          <a:solidFill>
                            <a:schemeClr val="tx1"/>
                          </a:solidFill>
                          <a:effectLst/>
                          <a:latin typeface="+mn-lt"/>
                          <a:ea typeface="Times New Roman"/>
                        </a:rPr>
                        <a:t>ΤΜΗΜΑ</a:t>
                      </a:r>
                      <a:endParaRPr lang="el-GR" sz="1600" dirty="0">
                        <a:solidFill>
                          <a:schemeClr val="tx1"/>
                        </a:solidFill>
                        <a:effectLst/>
                        <a:latin typeface="+mn-lt"/>
                        <a:ea typeface="Times New Roman"/>
                      </a:endParaRPr>
                    </a:p>
                    <a:p>
                      <a:pPr>
                        <a:spcAft>
                          <a:spcPts val="0"/>
                        </a:spcAft>
                      </a:pPr>
                      <a:r>
                        <a:rPr lang="en-US" sz="1600" b="1" dirty="0">
                          <a:solidFill>
                            <a:schemeClr val="tx1"/>
                          </a:solidFill>
                          <a:effectLst/>
                          <a:latin typeface="+mn-lt"/>
                          <a:ea typeface="Times New Roman"/>
                        </a:rPr>
                        <a:t>ΕΚΤΥΠΩΣΗΣ</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8">
                <a:tc>
                  <a:txBody>
                    <a:bodyPr/>
                    <a:lstStyle/>
                    <a:p>
                      <a:pPr>
                        <a:spcAft>
                          <a:spcPts val="0"/>
                        </a:spcAft>
                      </a:pPr>
                      <a:r>
                        <a:rPr lang="en-US" sz="1600" b="1" dirty="0">
                          <a:solidFill>
                            <a:schemeClr val="tx1"/>
                          </a:solidFill>
                          <a:effectLst/>
                          <a:latin typeface="+mn-lt"/>
                          <a:ea typeface="Times New Roman"/>
                        </a:rPr>
                        <a:t>ΜΕΤΕΚΤΥΠΩΤΙΚΗ ΒΙΒΛΙΟΔΕΣΙΑ</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1"/>
                          </a:solidFill>
                          <a:effectLst/>
                          <a:latin typeface="+mn-lt"/>
                          <a:ea typeface="Times New Roman"/>
                        </a:rPr>
                        <a:t> </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550">
                <a:tc>
                  <a:txBody>
                    <a:bodyPr/>
                    <a:lstStyle/>
                    <a:p>
                      <a:pPr>
                        <a:spcAft>
                          <a:spcPts val="0"/>
                        </a:spcAft>
                      </a:pPr>
                      <a:r>
                        <a:rPr lang="en-US" sz="1600" b="1" dirty="0">
                          <a:solidFill>
                            <a:schemeClr val="tx1"/>
                          </a:solidFill>
                          <a:effectLst/>
                          <a:latin typeface="+mn-lt"/>
                          <a:ea typeface="Times New Roman"/>
                        </a:rPr>
                        <a:t>ΛΟΙΠΕΣ</a:t>
                      </a:r>
                      <a:endParaRPr lang="el-GR" sz="1600" dirty="0">
                        <a:solidFill>
                          <a:schemeClr val="tx1"/>
                        </a:solidFill>
                        <a:effectLst/>
                        <a:latin typeface="+mn-lt"/>
                        <a:ea typeface="Times New Roman"/>
                      </a:endParaRPr>
                    </a:p>
                    <a:p>
                      <a:pPr>
                        <a:spcAft>
                          <a:spcPts val="0"/>
                        </a:spcAft>
                      </a:pPr>
                      <a:r>
                        <a:rPr lang="en-US" sz="1600" b="1" dirty="0">
                          <a:solidFill>
                            <a:schemeClr val="tx1"/>
                          </a:solidFill>
                          <a:effectLst/>
                          <a:latin typeface="+mn-lt"/>
                          <a:ea typeface="Times New Roman"/>
                        </a:rPr>
                        <a:t>ΕΡΓΑΣΙΕΣ/ ΕΞΩΤΕΡΙΚΟΙ</a:t>
                      </a:r>
                      <a:endParaRPr lang="el-GR" sz="1600" dirty="0">
                        <a:solidFill>
                          <a:schemeClr val="tx1"/>
                        </a:solidFill>
                        <a:effectLst/>
                        <a:latin typeface="+mn-lt"/>
                        <a:ea typeface="Times New Roman"/>
                      </a:endParaRPr>
                    </a:p>
                    <a:p>
                      <a:pPr>
                        <a:spcAft>
                          <a:spcPts val="0"/>
                        </a:spcAft>
                      </a:pPr>
                      <a:r>
                        <a:rPr lang="en-US" sz="1600" b="1" dirty="0">
                          <a:solidFill>
                            <a:schemeClr val="tx1"/>
                          </a:solidFill>
                          <a:effectLst/>
                          <a:latin typeface="+mn-lt"/>
                          <a:ea typeface="Times New Roman"/>
                        </a:rPr>
                        <a:t>ΣΥΝΕΡΓΑΤΕΣ</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1"/>
                          </a:solidFill>
                          <a:effectLst/>
                          <a:latin typeface="+mn-lt"/>
                          <a:ea typeface="Times New Roman"/>
                        </a:rPr>
                        <a:t> </a:t>
                      </a:r>
                      <a:endParaRPr lang="el-GR" sz="160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1"/>
                          </a:solidFill>
                          <a:effectLst/>
                          <a:latin typeface="+mn-lt"/>
                          <a:ea typeface="Times New Roman"/>
                        </a:rPr>
                        <a:t> </a:t>
                      </a:r>
                      <a:endParaRPr lang="el-GR" sz="1600" dirty="0">
                        <a:solidFill>
                          <a:schemeClr val="tx1"/>
                        </a:solidFill>
                        <a:effectLst/>
                        <a:latin typeface="+mn-lt"/>
                        <a:ea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918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Περιεχόμενα της κάρτας ανάθεσης εργασίας</a:t>
            </a:r>
            <a:endParaRPr lang="el-GR" dirty="0"/>
          </a:p>
        </p:txBody>
      </p:sp>
      <p:sp>
        <p:nvSpPr>
          <p:cNvPr id="3" name="Θέση περιεχομένου 2"/>
          <p:cNvSpPr>
            <a:spLocks noGrp="1"/>
          </p:cNvSpPr>
          <p:nvPr>
            <p:ph idx="1"/>
          </p:nvPr>
        </p:nvSpPr>
        <p:spPr/>
        <p:txBody>
          <a:bodyPr/>
          <a:lstStyle/>
          <a:p>
            <a:r>
              <a:rPr lang="el-GR" dirty="0" smtClean="0"/>
              <a:t>Στοιχεία Πελάτη.</a:t>
            </a:r>
            <a:endParaRPr lang="el-GR" dirty="0"/>
          </a:p>
          <a:p>
            <a:r>
              <a:rPr lang="el-GR" dirty="0" smtClean="0"/>
              <a:t>Αριθμός Εργασίας.</a:t>
            </a:r>
            <a:endParaRPr lang="el-GR" dirty="0"/>
          </a:p>
          <a:p>
            <a:r>
              <a:rPr lang="el-GR" dirty="0" smtClean="0"/>
              <a:t>Ημερομηνίες – Προθεσμίες.</a:t>
            </a:r>
            <a:endParaRPr lang="el-GR" dirty="0"/>
          </a:p>
          <a:p>
            <a:r>
              <a:rPr lang="el-GR" dirty="0" smtClean="0"/>
              <a:t>Δεδομένα </a:t>
            </a:r>
            <a:r>
              <a:rPr lang="el-GR" dirty="0"/>
              <a:t>της </a:t>
            </a:r>
            <a:r>
              <a:rPr lang="el-GR" dirty="0" smtClean="0"/>
              <a:t>εργασίας.</a:t>
            </a:r>
            <a:endParaRPr lang="el-GR" dirty="0"/>
          </a:p>
          <a:p>
            <a:r>
              <a:rPr lang="el-GR" dirty="0" smtClean="0"/>
              <a:t>Απεικόνιση </a:t>
            </a:r>
            <a:r>
              <a:rPr lang="el-GR" dirty="0"/>
              <a:t>των φάσεων παραγωγής και της ροής εργασίας, ανάλογα με την εξειδίκευση της παραγωγικής μονάδας.</a:t>
            </a:r>
          </a:p>
          <a:p>
            <a:r>
              <a:rPr lang="el-GR" dirty="0" smtClean="0"/>
              <a:t>Στοιχεία </a:t>
            </a:r>
            <a:r>
              <a:rPr lang="el-GR" dirty="0"/>
              <a:t>χρήσης - κατανάλωσης πρώτων υλών και </a:t>
            </a:r>
            <a:r>
              <a:rPr lang="el-GR" dirty="0" smtClean="0"/>
              <a:t>υλικών.</a:t>
            </a:r>
            <a:endParaRPr lang="el-GR" dirty="0"/>
          </a:p>
          <a:p>
            <a:r>
              <a:rPr lang="el-GR" dirty="0" smtClean="0"/>
              <a:t>Στοιχεία </a:t>
            </a:r>
            <a:r>
              <a:rPr lang="el-GR" dirty="0"/>
              <a:t>χρόνων εργασιών και παραγωγής.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37822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Περιοχές της κάρτας ανάθεσης εργασίας</a:t>
            </a:r>
          </a:p>
        </p:txBody>
      </p:sp>
      <p:sp>
        <p:nvSpPr>
          <p:cNvPr id="3" name="Θέση περιεχομένου 2"/>
          <p:cNvSpPr>
            <a:spLocks noGrp="1"/>
          </p:cNvSpPr>
          <p:nvPr>
            <p:ph idx="1"/>
          </p:nvPr>
        </p:nvSpPr>
        <p:spPr/>
        <p:txBody>
          <a:bodyPr/>
          <a:lstStyle/>
          <a:p>
            <a:pPr>
              <a:spcBef>
                <a:spcPts val="1800"/>
              </a:spcBef>
            </a:pPr>
            <a:r>
              <a:rPr lang="el-GR" b="1" dirty="0"/>
              <a:t>A </a:t>
            </a:r>
            <a:r>
              <a:rPr lang="el-GR" b="1" dirty="0" smtClean="0"/>
              <a:t>περιοχή: </a:t>
            </a:r>
            <a:r>
              <a:rPr lang="el-GR" dirty="0"/>
              <a:t>Στοιχεία πελάτη και εργασίας</a:t>
            </a:r>
          </a:p>
          <a:p>
            <a:pPr>
              <a:spcBef>
                <a:spcPts val="1800"/>
              </a:spcBef>
            </a:pPr>
            <a:r>
              <a:rPr lang="el-GR" b="1" dirty="0"/>
              <a:t>B </a:t>
            </a:r>
            <a:r>
              <a:rPr lang="el-GR" b="1" dirty="0" smtClean="0"/>
              <a:t>περιοχή: </a:t>
            </a:r>
            <a:r>
              <a:rPr lang="el-GR" dirty="0"/>
              <a:t>Στοιχεία και περιγραφή των προδιαγραφών και των δεδομένων παραγωγής</a:t>
            </a:r>
          </a:p>
          <a:p>
            <a:pPr>
              <a:spcBef>
                <a:spcPts val="1800"/>
              </a:spcBef>
            </a:pPr>
            <a:r>
              <a:rPr lang="el-GR" b="1" dirty="0"/>
              <a:t>Γ </a:t>
            </a:r>
            <a:r>
              <a:rPr lang="el-GR" b="1" dirty="0" smtClean="0"/>
              <a:t>περιοχή: </a:t>
            </a:r>
            <a:r>
              <a:rPr lang="el-GR" dirty="0"/>
              <a:t>Στοιχεία από τα τμήματα ή φάσεις παραγωγής (με A' ύλες, υλικά, χρόνους, ημερομηνίες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16900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Κάρτα ανάθεσης εργασίας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1026" name="Picture 2" descr="C:\Users\fkaram2\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l="6603" t="10280" r="9965" b="4672"/>
          <a:stretch/>
        </p:blipFill>
        <p:spPr bwMode="auto">
          <a:xfrm>
            <a:off x="1367644" y="1052736"/>
            <a:ext cx="6408712" cy="56602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5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Κάρτα ανάθεσης εργασίας </a:t>
            </a:r>
            <a:r>
              <a:rPr lang="el-GR" sz="30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2050" name="Picture 2" descr="C:\Users\fkaram2\Desktop\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062" t="9558" r="6056" b="11178"/>
          <a:stretch/>
        </p:blipFill>
        <p:spPr bwMode="auto">
          <a:xfrm>
            <a:off x="899592" y="998502"/>
            <a:ext cx="7455926" cy="5814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17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256</TotalTime>
  <Words>2553</Words>
  <Application>Microsoft Office PowerPoint</Application>
  <PresentationFormat>Προβολή στην οθόνη (4:3)</PresentationFormat>
  <Paragraphs>476</Paragraphs>
  <Slides>43</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43</vt:i4>
      </vt:variant>
    </vt:vector>
  </HeadingPairs>
  <TitlesOfParts>
    <vt:vector size="45" baseType="lpstr">
      <vt:lpstr>1_OC_template_updated</vt:lpstr>
      <vt:lpstr>OC_template_updated</vt:lpstr>
      <vt:lpstr>Διαχείριση παραγωγής εντύπου υλικού</vt:lpstr>
      <vt:lpstr>Βασικά στοιχεία συστήματος προγραμματισμού παραγωγής</vt:lpstr>
      <vt:lpstr>Κάρτα ανάθεσης εργασίας 1/2</vt:lpstr>
      <vt:lpstr>Κάρτα ανάθεσης εργασίας 2/2</vt:lpstr>
      <vt:lpstr>Δελτίο παρακολούθησης της πορείας  μιας παραγγελίας</vt:lpstr>
      <vt:lpstr>Περιεχόμενα της κάρτας ανάθεσης εργασίας</vt:lpstr>
      <vt:lpstr>Περιοχές της κάρτας ανάθεσης εργασίας</vt:lpstr>
      <vt:lpstr>Κάρτα ανάθεσης εργασίας 1/3</vt:lpstr>
      <vt:lpstr>Κάρτα ανάθεσης εργασίας 2/3</vt:lpstr>
      <vt:lpstr>Κάρτα ανάθεσης εργασίας 3/3</vt:lpstr>
      <vt:lpstr>Πορεία επεξεργασίας και συμπλήρωσης της κάρτας ανάθεσης εργασίας 1/2</vt:lpstr>
      <vt:lpstr>Πορεία επεξεργασίας και συμπλήρωσης της κάρτας ανάθεσης εργασίας 2/2</vt:lpstr>
      <vt:lpstr>Στη συμπλήρωση της κάρτας συνδυάζονται:</vt:lpstr>
      <vt:lpstr>Πίνακας προγραμματισμού παραγωγής 1/3</vt:lpstr>
      <vt:lpstr>Πίνακας προγραμματισμού παραγωγής 2/3</vt:lpstr>
      <vt:lpstr>Πίνακας προγραμματισμού παραγωγής 3/3</vt:lpstr>
      <vt:lpstr>Παράδειγμα  πίνακας προγραμματισμού παραγωγής Ι</vt:lpstr>
      <vt:lpstr>Παράδειγμα  πίνακας προγραμματισμού παραγωγής ΙΙ</vt:lpstr>
      <vt:lpstr>Συμπλήρωση του πίνακα προγραμματισμού παραγωγής</vt:lpstr>
      <vt:lpstr>Επεξεργασία του πίνακα προγραμματισμού</vt:lpstr>
      <vt:lpstr>Παράμετροι που πρέπει να  λαμβάνονται υπ’ όψη</vt:lpstr>
      <vt:lpstr>Παράδειγμα: Επιλογή εκτυπωτικής μηχανής (όφσετ)</vt:lpstr>
      <vt:lpstr>Προσδιορισμός στοιχείων των εργασιών</vt:lpstr>
      <vt:lpstr>Συμπλήρωση του πίνακα προγραμματισμού</vt:lpstr>
      <vt:lpstr>Παράδειγμα πίνακα προγραμματισμού κυτιοποιίας</vt:lpstr>
      <vt:lpstr>Εβδομαδιαίος πίνακας  προγραμματισμού παραγωγής</vt:lpstr>
      <vt:lpstr>Ημερήσιο δελτίο παραγωγής 1/2</vt:lpstr>
      <vt:lpstr>Ημερήσιο δελτίο παραγωγής 2/2</vt:lpstr>
      <vt:lpstr>Απεικόνιση των δεδομένων</vt:lpstr>
      <vt:lpstr>Καταγράφονται συνοπτικά</vt:lpstr>
      <vt:lpstr>Ημερήσιο δελτίο παραγωγής Παράδειγμα δίχρωμης εκτυπωτικής μηχανής όφσετ</vt:lpstr>
      <vt:lpstr>Διασύνδεση του τμήματος προγραμματισμού με τα άλλα τμήματα της επιχείρησης</vt:lpstr>
      <vt:lpstr>Δελτίο συντήρησης εξοπλισμού 1/3</vt:lpstr>
      <vt:lpstr>Δελτίο συντήρησης εξοπλισμού 2/3</vt:lpstr>
      <vt:lpstr>Δελτίο συντήρησης εξοπλισμού 3/3</vt:lpstr>
      <vt:lpstr>Δελτίο αποθήκης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28</cp:revision>
  <dcterms:created xsi:type="dcterms:W3CDTF">2015-03-23T12:11:10Z</dcterms:created>
  <dcterms:modified xsi:type="dcterms:W3CDTF">2015-03-30T11:07:19Z</dcterms:modified>
</cp:coreProperties>
</file>