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7" r:id="rId30"/>
    <p:sldId id="262" r:id="rId31"/>
    <p:sldId id="264" r:id="rId32"/>
    <p:sldId id="293" r:id="rId33"/>
    <p:sldId id="294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8F7F2"/>
    <a:srgbClr val="E6E3D2"/>
    <a:srgbClr val="E2DFCC"/>
    <a:srgbClr val="004A82"/>
    <a:srgbClr val="2C1345"/>
    <a:srgbClr val="003258"/>
    <a:srgbClr val="131361"/>
    <a:srgbClr val="333399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85214-26C0-4E3A-A98E-FB6225ADC4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41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85214-26C0-4E3A-A98E-FB6225ADC46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12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83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Σχεδίαση </a:t>
            </a:r>
            <a:r>
              <a:rPr lang="el-GR" sz="2600" dirty="0" smtClean="0"/>
              <a:t>έλικας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8/23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16" y="1541512"/>
            <a:ext cx="7479368" cy="491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7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9/23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52" y="1412776"/>
            <a:ext cx="7782896" cy="499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10/23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καλοσχεδιασμένη έλικα πρέπει να ικανοποιεί τις ακόλουθες απαιτήσεις</a:t>
            </a:r>
            <a:r>
              <a:rPr lang="el-GR" dirty="0" smtClean="0"/>
              <a:t>:</a:t>
            </a:r>
            <a:endParaRPr lang="el-GR" dirty="0"/>
          </a:p>
          <a:p>
            <a:pPr marL="627063">
              <a:buFont typeface="+mj-lt"/>
              <a:buAutoNum type="alphaLcParenR"/>
            </a:pPr>
            <a:r>
              <a:rPr lang="el-GR" dirty="0"/>
              <a:t>Να δίνει στο πλοίο την απαραίτητη ώση για κάθε </a:t>
            </a:r>
            <a:r>
              <a:rPr lang="el-GR" dirty="0" smtClean="0"/>
              <a:t>ταχύτητα.</a:t>
            </a:r>
            <a:endParaRPr lang="el-GR" dirty="0"/>
          </a:p>
          <a:p>
            <a:pPr marL="627063">
              <a:buFont typeface="+mj-lt"/>
              <a:buAutoNum type="alphaLcParenR"/>
            </a:pPr>
            <a:r>
              <a:rPr lang="el-GR" dirty="0"/>
              <a:t>Να έχει τον καλύτερο δυνατό βαθμό </a:t>
            </a:r>
            <a:r>
              <a:rPr lang="el-GR" dirty="0" smtClean="0"/>
              <a:t>απόδοσης.</a:t>
            </a:r>
            <a:endParaRPr lang="el-GR" dirty="0"/>
          </a:p>
          <a:p>
            <a:pPr marL="627063">
              <a:buFont typeface="+mj-lt"/>
              <a:buAutoNum type="alphaLcParenR"/>
            </a:pPr>
            <a:r>
              <a:rPr lang="el-GR" dirty="0"/>
              <a:t>Να δουλεύει σε στροφές και να απαιτεί ροπή που ταιριάζουν στην κύρια μηχανή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Κατά συνέπεια η έλικα, η γάστρα και η μηχανή πρέπει να εξετάζονται σαν </a:t>
            </a:r>
            <a:r>
              <a:rPr lang="el-GR" b="1" dirty="0"/>
              <a:t>σύνολο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0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11/23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Από τις διάφορες παραμέτρους της έλικας, ο αριθμός πτερυγίων και ο λόγος εκτεταμένης επιφάνειας καθορίζονται από άλλα </a:t>
            </a:r>
            <a:r>
              <a:rPr lang="el-GR" dirty="0" smtClean="0"/>
              <a:t>κριτήρια.</a:t>
            </a:r>
            <a:endParaRPr lang="el-GR" dirty="0"/>
          </a:p>
          <a:p>
            <a:r>
              <a:rPr lang="el-GR" dirty="0"/>
              <a:t>Ο αριθμός των πτερυγίων επηρεάζει σε μεγάλο βαθμό τις επαγόμενες στη γάστρα ταλαντώσεις. Για το λόγο αυτό χρησιμοποιούμε κυρίως </a:t>
            </a:r>
            <a:r>
              <a:rPr lang="el-GR" dirty="0" err="1"/>
              <a:t>τετράπτερες</a:t>
            </a:r>
            <a:r>
              <a:rPr lang="el-GR" dirty="0"/>
              <a:t> έλικες στα </a:t>
            </a:r>
            <a:r>
              <a:rPr lang="el-GR" dirty="0" err="1"/>
              <a:t>μονέλικα</a:t>
            </a:r>
            <a:r>
              <a:rPr lang="el-GR" dirty="0"/>
              <a:t> πλοία και </a:t>
            </a:r>
            <a:r>
              <a:rPr lang="el-GR" dirty="0" err="1"/>
              <a:t>τρίπτερες</a:t>
            </a:r>
            <a:r>
              <a:rPr lang="el-GR" dirty="0"/>
              <a:t> στα </a:t>
            </a:r>
            <a:r>
              <a:rPr lang="el-GR" dirty="0" err="1"/>
              <a:t>διπλέλικα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 οι στροφές </a:t>
            </a:r>
            <a:r>
              <a:rPr lang="el-GR" dirty="0" smtClean="0"/>
              <a:t>ξεπερνούν </a:t>
            </a:r>
            <a:r>
              <a:rPr lang="el-GR" dirty="0"/>
              <a:t>τις 250 </a:t>
            </a:r>
            <a:r>
              <a:rPr lang="en-US" dirty="0"/>
              <a:t>RPM </a:t>
            </a:r>
            <a:r>
              <a:rPr lang="el-GR" dirty="0"/>
              <a:t>ακόμη και για </a:t>
            </a:r>
            <a:r>
              <a:rPr lang="el-GR" dirty="0" err="1"/>
              <a:t>μονέλικα</a:t>
            </a:r>
            <a:r>
              <a:rPr lang="el-GR" dirty="0"/>
              <a:t> πλοία προτείνεται η χρήση </a:t>
            </a:r>
            <a:r>
              <a:rPr lang="el-GR" dirty="0" err="1"/>
              <a:t>τρίπτερων</a:t>
            </a:r>
            <a:r>
              <a:rPr lang="el-GR" dirty="0"/>
              <a:t> ελίκων, ενώ για στροφές από 80 μέχρι 150 </a:t>
            </a:r>
            <a:r>
              <a:rPr lang="en-US" dirty="0"/>
              <a:t>RPM </a:t>
            </a:r>
            <a:r>
              <a:rPr lang="el-GR" dirty="0"/>
              <a:t>είναι προτιμότερο να χρησιμοποιούνται </a:t>
            </a:r>
            <a:r>
              <a:rPr lang="el-GR" dirty="0" err="1"/>
              <a:t>τετράπτερες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Σε κάθε περίπτωση το πρόβλημα των ταλαντώσεων απαιτεί την εκπόνηση εξειδικευμένης μελέτης.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12/23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l-GR" sz="2200" dirty="0"/>
              <a:t>Ο λόγος εκτεταμένης επιφάνειας καθορίζεται με κριτήρια </a:t>
            </a:r>
            <a:r>
              <a:rPr lang="el-GR" sz="2200" dirty="0" err="1"/>
              <a:t>σπηλαίωσης</a:t>
            </a:r>
            <a:r>
              <a:rPr lang="el-GR" sz="2200" dirty="0"/>
              <a:t>.  Μια συντηρητική τιμή για τον λόγο α</a:t>
            </a:r>
            <a:r>
              <a:rPr lang="el-GR" sz="2200" baseline="-25000" dirty="0"/>
              <a:t>Ε</a:t>
            </a:r>
            <a:r>
              <a:rPr lang="el-GR" sz="2200" dirty="0"/>
              <a:t> δίνεται από τον τύπο του </a:t>
            </a:r>
            <a:r>
              <a:rPr lang="en-US" sz="2200" dirty="0"/>
              <a:t>Keller</a:t>
            </a:r>
            <a:r>
              <a:rPr lang="el-GR" sz="2200" dirty="0"/>
              <a:t>:</a:t>
            </a:r>
            <a:endParaRPr lang="en-US" sz="2200" dirty="0"/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/>
              <a:t>Όπου :	Τ η ώση σε </a:t>
            </a:r>
            <a:r>
              <a:rPr lang="en-US" sz="2200" dirty="0"/>
              <a:t>kp</a:t>
            </a:r>
            <a:r>
              <a:rPr lang="el-GR" sz="2200" dirty="0"/>
              <a:t>, </a:t>
            </a:r>
            <a:endParaRPr lang="en-US" sz="2200" dirty="0"/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 smtClean="0"/>
              <a:t>Ρο </a:t>
            </a:r>
            <a:r>
              <a:rPr lang="el-GR" sz="2200" dirty="0"/>
              <a:t>η στατική πίεση στο κέντρο του άξονα της έλικας, </a:t>
            </a:r>
            <a:r>
              <a:rPr lang="en-US" sz="2200" dirty="0"/>
              <a:t>kp/m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 smtClean="0"/>
              <a:t>Ρ</a:t>
            </a:r>
            <a:r>
              <a:rPr lang="en-US" sz="2200" dirty="0"/>
              <a:t>v</a:t>
            </a:r>
            <a:r>
              <a:rPr lang="el-GR" sz="2200" dirty="0"/>
              <a:t> η πίεση ατμοποίησης του νερού, </a:t>
            </a:r>
            <a:r>
              <a:rPr lang="en-US" sz="2200" dirty="0"/>
              <a:t>kp/m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  <a:endParaRPr lang="el-GR" sz="2200" dirty="0"/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 smtClean="0"/>
              <a:t>Κ=0</a:t>
            </a:r>
            <a:r>
              <a:rPr lang="el-GR" sz="2200" dirty="0"/>
              <a:t>, για γρήγορα </a:t>
            </a:r>
            <a:r>
              <a:rPr lang="el-GR" sz="2200" dirty="0" err="1"/>
              <a:t>διπλέλικα</a:t>
            </a:r>
            <a:r>
              <a:rPr lang="el-GR" sz="2200" dirty="0"/>
              <a:t> πλοία,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 smtClean="0"/>
              <a:t>Κ=0,1 </a:t>
            </a:r>
            <a:r>
              <a:rPr lang="el-GR" sz="2200" dirty="0"/>
              <a:t>για </a:t>
            </a:r>
            <a:r>
              <a:rPr lang="el-GR" sz="2200" dirty="0" err="1"/>
              <a:t>διπλέλικα</a:t>
            </a:r>
            <a:r>
              <a:rPr lang="el-GR" sz="2200" dirty="0"/>
              <a:t> πλοία</a:t>
            </a:r>
            <a:endParaRPr lang="en-US" sz="2200" dirty="0"/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 smtClean="0"/>
              <a:t>Κ=0,2 </a:t>
            </a:r>
            <a:r>
              <a:rPr lang="el-GR" sz="2200" dirty="0"/>
              <a:t>για </a:t>
            </a:r>
            <a:r>
              <a:rPr lang="el-GR" sz="2200" dirty="0" err="1"/>
              <a:t>μονέλικα</a:t>
            </a:r>
            <a:r>
              <a:rPr lang="el-GR" sz="2200" dirty="0"/>
              <a:t> </a:t>
            </a:r>
            <a:r>
              <a:rPr lang="el-GR" sz="2200" dirty="0" smtClean="0"/>
              <a:t>πλοία</a:t>
            </a: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021353"/>
              </p:ext>
            </p:extLst>
          </p:nvPr>
        </p:nvGraphicFramePr>
        <p:xfrm>
          <a:off x="3275856" y="2438400"/>
          <a:ext cx="416634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Εξίσωση" r:id="rId3" imgW="1815840" imgH="431640" progId="Equation.3">
                  <p:embed/>
                </p:oleObj>
              </mc:Choice>
              <mc:Fallback>
                <p:oleObj name="Εξίσωση" r:id="rId3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38400"/>
                        <a:ext cx="4166347" cy="990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6016" y="4419611"/>
            <a:ext cx="439248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Γενικά, αν και σε βάρος του βαθμού απόδοσης λόγω αυξημένων τριβών, είναι καλό να υπάρχει κάποιο περιθώριο στον α</a:t>
            </a:r>
            <a:r>
              <a:rPr lang="el-GR" sz="2200" baseline="-25000" dirty="0" smtClean="0">
                <a:latin typeface="+mn-lt"/>
              </a:rPr>
              <a:t>Ε</a:t>
            </a:r>
            <a:r>
              <a:rPr lang="el-GR" sz="2200" dirty="0" smtClean="0">
                <a:latin typeface="+mn-lt"/>
              </a:rPr>
              <a:t>, προκειμένου η έλικα να ανταποκρίνεται καλύτερα σε περίπτωση θαλασσοταραχής.</a:t>
            </a:r>
            <a:endParaRPr lang="en-US" sz="2200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4"/>
          </p:nvPr>
        </p:nvSpPr>
        <p:spPr>
          <a:xfrm>
            <a:off x="6614864" y="6520259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13/23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686800" cy="5093161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Χρήσιμες σταθερές</a:t>
                </a:r>
              </a:p>
              <a:p>
                <a:pPr marL="0" indent="0">
                  <a:buNone/>
                </a:pPr>
                <a:r>
                  <a:rPr lang="el-GR" sz="2200" b="1" dirty="0" smtClean="0"/>
                  <a:t>ρ</a:t>
                </a:r>
                <a:r>
                  <a:rPr lang="el-GR" sz="2200" dirty="0" smtClean="0"/>
                  <a:t> (πυκνότητα θαλασσινού νερού)=</a:t>
                </a:r>
                <a14:m>
                  <m:oMath xmlns:m="http://schemas.openxmlformats.org/officeDocument/2006/math">
                    <m:r>
                      <a:rPr lang="el-GR" sz="2200" b="0" i="0" smtClean="0">
                        <a:latin typeface="Cambria Math"/>
                      </a:rPr>
                      <m:t>104,69</m:t>
                    </m:r>
                    <m:f>
                      <m:fPr>
                        <m:ctrlPr>
                          <a:rPr lang="el-GR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𝑘𝑝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l-GR" sz="2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1,988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𝑠𝑙𝑢𝑔𝑠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𝑓𝑡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sz="2200" b="1" dirty="0" smtClean="0"/>
                  <a:t>ρ</a:t>
                </a:r>
                <a:r>
                  <a:rPr lang="en-US" sz="2200" b="1" baseline="-25000" dirty="0" smtClean="0"/>
                  <a:t>FW</a:t>
                </a:r>
                <a:r>
                  <a:rPr lang="en-US" sz="2200" dirty="0" smtClean="0"/>
                  <a:t>=(</a:t>
                </a:r>
                <a:r>
                  <a:rPr lang="el-GR" sz="2200" dirty="0" smtClean="0"/>
                  <a:t>πυκνότητα γλυκού νερού)=</a:t>
                </a:r>
                <a:r>
                  <a:rPr lang="el-GR" sz="2200" dirty="0"/>
                  <a:t> </a:t>
                </a:r>
                <a14:m>
                  <m:oMath xmlns:m="http://schemas.openxmlformats.org/officeDocument/2006/math">
                    <m:r>
                      <a:rPr lang="el-GR" sz="2200">
                        <a:latin typeface="Cambria Math"/>
                      </a:rPr>
                      <m:t>10</m:t>
                    </m:r>
                    <m:r>
                      <a:rPr lang="el-GR" sz="2200" b="0" i="0" smtClean="0">
                        <a:latin typeface="Cambria Math"/>
                      </a:rPr>
                      <m:t>1</m:t>
                    </m:r>
                    <m:r>
                      <a:rPr lang="el-GR" sz="2200">
                        <a:latin typeface="Cambria Math"/>
                      </a:rPr>
                      <m:t>,9</m:t>
                    </m:r>
                    <m:r>
                      <a:rPr lang="el-GR" sz="2200" b="0" i="0" smtClean="0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l-GR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𝑘𝑝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l-GR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1,9</m:t>
                            </m:r>
                            <m:r>
                              <a:rPr lang="el-GR" sz="2200" b="0" i="1" smtClean="0">
                                <a:latin typeface="Cambria Math"/>
                              </a:rPr>
                              <m:t>35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𝑠𝑙𝑢𝑔𝑠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𝑓𝑡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l-GR" sz="2200" dirty="0" smtClean="0"/>
              </a:p>
              <a:p>
                <a:pPr marL="0" indent="0">
                  <a:buNone/>
                  <a:tabLst>
                    <a:tab pos="1616075" algn="l"/>
                  </a:tabLst>
                </a:pPr>
                <a:r>
                  <a:rPr lang="el-GR" sz="2200" dirty="0" smtClean="0"/>
                  <a:t>1 </a:t>
                </a:r>
                <a:r>
                  <a:rPr lang="el-GR" sz="2200" b="1" dirty="0" smtClean="0"/>
                  <a:t>κόμβο</a:t>
                </a:r>
                <a:r>
                  <a:rPr lang="el-GR" sz="2200" dirty="0" smtClean="0"/>
                  <a:t>ς</a:t>
                </a:r>
                <a:r>
                  <a:rPr lang="en-US" sz="2200" dirty="0"/>
                  <a:t> </a:t>
                </a:r>
                <a:r>
                  <a:rPr lang="el-GR" sz="2200" dirty="0" smtClean="0"/>
                  <a:t>= 0,515 </a:t>
                </a:r>
                <a:r>
                  <a:rPr lang="en-US" sz="2200" dirty="0" smtClean="0"/>
                  <a:t>m/sec (1,689 </a:t>
                </a:r>
                <a:r>
                  <a:rPr lang="en-US" sz="2200" dirty="0" err="1" smtClean="0"/>
                  <a:t>ft</a:t>
                </a:r>
                <a:r>
                  <a:rPr lang="en-US" sz="2200" dirty="0" smtClean="0"/>
                  <a:t>/sec)</a:t>
                </a:r>
              </a:p>
              <a:p>
                <a:pPr marL="0" indent="0" defTabSz="701675">
                  <a:buNone/>
                </a:pPr>
                <a:r>
                  <a:rPr lang="en-US" sz="2200" dirty="0" smtClean="0"/>
                  <a:t>1 </a:t>
                </a:r>
                <a:r>
                  <a:rPr lang="en-US" sz="2200" b="1" dirty="0" smtClean="0"/>
                  <a:t>HP</a:t>
                </a:r>
                <a:r>
                  <a:rPr lang="en-US" sz="2200" dirty="0" smtClean="0"/>
                  <a:t> = 550 (</a:t>
                </a:r>
                <a:r>
                  <a:rPr lang="en-US" sz="2200" dirty="0" err="1" smtClean="0"/>
                  <a:t>ft.lbf</a:t>
                </a:r>
                <a:r>
                  <a:rPr lang="en-US" sz="2200" dirty="0" smtClean="0"/>
                  <a:t>)/sec</a:t>
                </a:r>
              </a:p>
              <a:p>
                <a:pPr marL="0" indent="0" defTabSz="701675">
                  <a:buNone/>
                </a:pPr>
                <a:r>
                  <a:rPr lang="en-US" sz="2200" dirty="0" smtClean="0"/>
                  <a:t>1 </a:t>
                </a:r>
                <a:r>
                  <a:rPr lang="en-US" sz="2200" b="1" dirty="0" smtClean="0"/>
                  <a:t>PS</a:t>
                </a:r>
                <a:r>
                  <a:rPr lang="en-US" sz="2200" dirty="0" smtClean="0"/>
                  <a:t> = 75 (</a:t>
                </a:r>
                <a:r>
                  <a:rPr lang="en-US" sz="2200" dirty="0" err="1" smtClean="0"/>
                  <a:t>kp.m</a:t>
                </a:r>
                <a:r>
                  <a:rPr lang="en-US" sz="2200" dirty="0" smtClean="0"/>
                  <a:t>)/sec</a:t>
                </a:r>
              </a:p>
              <a:p>
                <a:pPr marL="0" indent="0" defTabSz="701675">
                  <a:buNone/>
                </a:pPr>
                <a:r>
                  <a:rPr lang="en-US" sz="2200" dirty="0" smtClean="0"/>
                  <a:t>1 </a:t>
                </a:r>
                <a:r>
                  <a:rPr lang="en-US" sz="2200" b="1" dirty="0" smtClean="0"/>
                  <a:t>HP</a:t>
                </a:r>
                <a:r>
                  <a:rPr lang="en-US" sz="2200" dirty="0" smtClean="0"/>
                  <a:t> = 1,0139 PS</a:t>
                </a:r>
              </a:p>
              <a:p>
                <a:pPr marL="0" indent="0" defTabSz="701675">
                  <a:buNone/>
                </a:pPr>
                <a:r>
                  <a:rPr lang="en-US" sz="2200" b="1" dirty="0" smtClean="0"/>
                  <a:t>p</a:t>
                </a:r>
                <a:r>
                  <a:rPr lang="en-US" sz="2200" b="1" baseline="-25000" dirty="0" smtClean="0"/>
                  <a:t>v</a:t>
                </a:r>
                <a:r>
                  <a:rPr lang="en-US" sz="2200" dirty="0" smtClean="0"/>
                  <a:t> (</a:t>
                </a:r>
                <a:r>
                  <a:rPr lang="el-GR" sz="2200" dirty="0" smtClean="0"/>
                  <a:t>πίεση ατμοποίησης νερού σε 15</a:t>
                </a:r>
                <a:r>
                  <a:rPr lang="el-GR" sz="2200" baseline="30000" dirty="0" smtClean="0"/>
                  <a:t>ο</a:t>
                </a:r>
                <a:r>
                  <a:rPr lang="en-US" sz="2200" dirty="0" smtClean="0"/>
                  <a:t>C – 59</a:t>
                </a:r>
                <a:r>
                  <a:rPr lang="el-GR" sz="2200" baseline="30000" dirty="0" smtClean="0"/>
                  <a:t>ο</a:t>
                </a:r>
                <a:r>
                  <a:rPr lang="en-US" sz="2200" dirty="0" smtClean="0"/>
                  <a:t>F)=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175,7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𝑘𝑝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36</m:t>
                            </m:r>
                            <m:f>
                              <m:fPr>
                                <m:type m:val="li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𝑙𝑏𝑓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𝑓𝑡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686800" cy="5093161"/>
              </a:xfrm>
              <a:blipFill rotWithShape="1">
                <a:blip r:embed="rId3"/>
                <a:stretch>
                  <a:fillRect l="-912" t="-479" r="-1895" b="-43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3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14/23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525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200" b="1" dirty="0" smtClean="0"/>
              <a:t>Ορισμοί ιπποδυνάμεως</a:t>
            </a:r>
            <a:endParaRPr lang="en-US" sz="2200" b="1" dirty="0" smtClean="0"/>
          </a:p>
          <a:p>
            <a:pPr marL="355600" indent="0">
              <a:spcBef>
                <a:spcPts val="600"/>
              </a:spcBef>
              <a:buNone/>
            </a:pPr>
            <a:r>
              <a:rPr lang="en-US" sz="2200" b="1" dirty="0" smtClean="0"/>
              <a:t>BHP</a:t>
            </a:r>
            <a:r>
              <a:rPr lang="en-US" sz="2200" dirty="0" smtClean="0"/>
              <a:t> = </a:t>
            </a:r>
            <a:r>
              <a:rPr lang="el-GR" sz="2200" dirty="0" smtClean="0"/>
              <a:t>Ιπποδύναμη </a:t>
            </a:r>
            <a:r>
              <a:rPr lang="el-GR" sz="2200" dirty="0"/>
              <a:t>πέδης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US" sz="2200" b="1" dirty="0" smtClean="0"/>
              <a:t>SHP</a:t>
            </a:r>
            <a:r>
              <a:rPr lang="en-US" sz="2200" dirty="0" smtClean="0"/>
              <a:t> = </a:t>
            </a:r>
            <a:r>
              <a:rPr lang="el-GR" sz="2200" dirty="0" smtClean="0"/>
              <a:t>Ιπποδύναμη ά</a:t>
            </a:r>
            <a:r>
              <a:rPr lang="el-GR" sz="2200" dirty="0"/>
              <a:t>ξ</a:t>
            </a:r>
            <a:r>
              <a:rPr lang="el-GR" sz="2200" dirty="0" smtClean="0"/>
              <a:t>ονα</a:t>
            </a:r>
            <a:endParaRPr lang="el-GR" sz="2200" dirty="0"/>
          </a:p>
          <a:p>
            <a:pPr marL="355600" indent="0">
              <a:spcBef>
                <a:spcPts val="600"/>
              </a:spcBef>
              <a:buNone/>
            </a:pPr>
            <a:r>
              <a:rPr lang="en-US" sz="2200" b="1" dirty="0" smtClean="0"/>
              <a:t>DHP</a:t>
            </a:r>
            <a:r>
              <a:rPr lang="en-US" sz="2200" dirty="0" smtClean="0"/>
              <a:t> = </a:t>
            </a:r>
            <a:r>
              <a:rPr lang="el-GR" sz="2200" dirty="0" smtClean="0"/>
              <a:t>Ιπποδύναμη αποδιδόμενη </a:t>
            </a:r>
            <a:r>
              <a:rPr lang="el-GR" sz="2200" dirty="0"/>
              <a:t>στην έλικα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US" sz="2200" b="1" dirty="0" smtClean="0"/>
              <a:t>THP</a:t>
            </a:r>
            <a:r>
              <a:rPr lang="en-US" sz="2200" dirty="0" smtClean="0"/>
              <a:t> = </a:t>
            </a:r>
            <a:r>
              <a:rPr lang="el-GR" sz="2200" dirty="0" smtClean="0"/>
              <a:t>Ιπποδύναμη </a:t>
            </a:r>
            <a:r>
              <a:rPr lang="el-GR" sz="2200" dirty="0"/>
              <a:t>ώσεως </a:t>
            </a:r>
            <a:r>
              <a:rPr lang="el-GR" sz="2200" dirty="0" smtClean="0"/>
              <a:t>της έλικας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US" sz="2200" b="1" dirty="0" smtClean="0"/>
              <a:t>EHP</a:t>
            </a:r>
            <a:r>
              <a:rPr lang="en-US" sz="2200" dirty="0" smtClean="0"/>
              <a:t> = </a:t>
            </a:r>
            <a:r>
              <a:rPr lang="el-GR" sz="2200" dirty="0" smtClean="0"/>
              <a:t>Ιπποδύναμη ρυμουλκήσεως</a:t>
            </a:r>
            <a:endParaRPr lang="el-GR" sz="2200" dirty="0"/>
          </a:p>
          <a:p>
            <a:pPr marL="355600" indent="0" defTabSz="541338">
              <a:spcBef>
                <a:spcPts val="600"/>
              </a:spcBef>
              <a:buNone/>
            </a:pPr>
            <a:r>
              <a:rPr lang="el-GR" sz="2200" b="1" dirty="0" smtClean="0"/>
              <a:t>η</a:t>
            </a:r>
            <a:r>
              <a:rPr lang="en-US" sz="2200" b="1" baseline="-25000" dirty="0" smtClean="0"/>
              <a:t>S</a:t>
            </a:r>
            <a:r>
              <a:rPr lang="en-US" sz="2200" baseline="-25000" dirty="0" smtClean="0"/>
              <a:t>	</a:t>
            </a:r>
            <a:r>
              <a:rPr lang="en-US" sz="2200" dirty="0" smtClean="0"/>
              <a:t>= </a:t>
            </a:r>
            <a:r>
              <a:rPr lang="el-GR" sz="2200" dirty="0" smtClean="0"/>
              <a:t>Βαθμός αποδόσεως άξονα</a:t>
            </a:r>
            <a:endParaRPr lang="el-GR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993678" y="4483352"/>
            <a:ext cx="7467600" cy="2332790"/>
            <a:chOff x="685800" y="2757395"/>
            <a:chExt cx="7543800" cy="3165591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762000" y="2792362"/>
              <a:ext cx="6781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7391400" y="2757395"/>
              <a:ext cx="7620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6172200" y="3505200"/>
              <a:ext cx="12192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5867400" y="3657600"/>
              <a:ext cx="304800" cy="1143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685800" y="4800600"/>
              <a:ext cx="518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8200" y="3352800"/>
              <a:ext cx="1066800" cy="14478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905000" y="4038600"/>
              <a:ext cx="53340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90800" y="3810000"/>
              <a:ext cx="45720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943600" y="3962400"/>
              <a:ext cx="1524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419600" y="3962400"/>
              <a:ext cx="3810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553200" y="3581400"/>
              <a:ext cx="76200" cy="457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477000" y="4038600"/>
              <a:ext cx="228600" cy="152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72000" y="4267200"/>
              <a:ext cx="76200" cy="5334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7162800" y="3581400"/>
              <a:ext cx="152400" cy="990600"/>
              <a:chOff x="1248" y="3552"/>
              <a:chExt cx="96" cy="384"/>
            </a:xfrm>
          </p:grpSpPr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1248" y="3744"/>
                <a:ext cx="96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762000" y="2819400"/>
              <a:ext cx="1198563" cy="5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dirty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Engine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414588" y="2941638"/>
              <a:ext cx="1547812" cy="9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ko-KR" sz="2000" b="0" dirty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Reduction</a:t>
              </a:r>
            </a:p>
            <a:p>
              <a:pPr algn="ctr" eaLnBrk="1" hangingPunct="1"/>
              <a:r>
                <a:rPr lang="en-US" altLang="ko-KR" sz="2000" b="0" dirty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Gear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1147763" cy="5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Bearing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257800" y="3505199"/>
              <a:ext cx="827088" cy="5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Seals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6869907" y="2962251"/>
              <a:ext cx="890588" cy="5429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Screw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6172200" y="3124201"/>
              <a:ext cx="776288" cy="5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chemeClr val="tx1"/>
                  </a:solidFill>
                  <a:latin typeface="+mn-lt"/>
                  <a:ea typeface="굴림" pitchFamily="50" charset="-127"/>
                </a:rPr>
                <a:t>Strut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828800" y="5334000"/>
              <a:ext cx="777875" cy="5429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rgbClr val="FFFF00"/>
                  </a:solidFill>
                  <a:latin typeface="+mn-lt"/>
                  <a:ea typeface="굴림" pitchFamily="50" charset="-127"/>
                </a:rPr>
                <a:t>BHP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2971800" y="5380038"/>
              <a:ext cx="708025" cy="5429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rgbClr val="FFFF00"/>
                  </a:solidFill>
                  <a:latin typeface="+mn-lt"/>
                  <a:ea typeface="굴림" pitchFamily="50" charset="-127"/>
                </a:rPr>
                <a:t>SHP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6553200" y="5334000"/>
              <a:ext cx="854075" cy="5429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rgbClr val="FFFF00"/>
                  </a:solidFill>
                  <a:latin typeface="+mn-lt"/>
                  <a:ea typeface="굴림" pitchFamily="50" charset="-127"/>
                </a:rPr>
                <a:t>DHP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7467600" y="4618038"/>
              <a:ext cx="693738" cy="5429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rgbClr val="FFFF00"/>
                  </a:solidFill>
                  <a:latin typeface="+mn-lt"/>
                  <a:ea typeface="굴림" pitchFamily="50" charset="-127"/>
                </a:rPr>
                <a:t>THP</a:t>
              </a: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V="1">
              <a:off x="2209800" y="41910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3352800" y="41910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6934200" y="41910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7467600" y="3733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7467600" y="4114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7467600" y="4419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838200" y="4114800"/>
              <a:ext cx="228600" cy="6858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1219200" y="4114800"/>
              <a:ext cx="304800" cy="6858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676400" y="4114800"/>
              <a:ext cx="228600" cy="6858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4343400" y="5002213"/>
              <a:ext cx="107473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>
                  <a:latin typeface="+mn-lt"/>
                </a:rPr>
                <a:t>Shaft</a:t>
              </a: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 flipH="1" flipV="1">
              <a:off x="3962400" y="4191000"/>
              <a:ext cx="381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V="1">
              <a:off x="5105400" y="4267200"/>
              <a:ext cx="228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43" name="Θέση αριθμού διαφάνειας 4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2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15/23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Τύποι ιπποδυνάμεως</a:t>
                </a:r>
              </a:p>
              <a:p>
                <a:pPr marL="0" indent="0" algn="ctr">
                  <a:spcAft>
                    <a:spcPts val="3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𝑇𝐻𝑃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𝑃𝑆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550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𝐻𝑃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spcAft>
                    <a:spcPts val="3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𝐻𝑃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𝑃𝑆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550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𝐻𝑃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2058988" indent="0" algn="ctr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𝐷𝐻𝑃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𝑆𝐻𝑃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44076"/>
              </p:ext>
            </p:extLst>
          </p:nvPr>
        </p:nvGraphicFramePr>
        <p:xfrm>
          <a:off x="5148064" y="4149080"/>
          <a:ext cx="218767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Εξίσωση" r:id="rId4" imgW="1130040" imgH="393480" progId="Equation.3">
                  <p:embed/>
                </p:oleObj>
              </mc:Choice>
              <mc:Fallback>
                <p:oleObj name="Εξίσωση" r:id="rId4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149080"/>
                        <a:ext cx="218767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16/23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391316"/>
                <a:ext cx="3024336" cy="5093161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Τύποι ελίκων</a:t>
                </a:r>
              </a:p>
              <a:p>
                <a:pPr marL="7191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𝐽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𝑛𝐷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7191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7191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7191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7191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391316"/>
                <a:ext cx="3024336" cy="5093161"/>
              </a:xfrm>
              <a:blipFill rotWithShape="1">
                <a:blip r:embed="rId2"/>
                <a:stretch>
                  <a:fillRect l="-2419" t="-4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l-GR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1"/>
              <p:cNvSpPr txBox="1">
                <a:spLocks/>
              </p:cNvSpPr>
              <p:nvPr/>
            </p:nvSpPr>
            <p:spPr>
              <a:xfrm>
                <a:off x="4572000" y="1700808"/>
                <a:ext cx="3024336" cy="4805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382588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560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𝑇𝑛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U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35560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𝛿</m:t>
                      </m:r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l-GR" sz="2200" dirty="0" smtClean="0"/>
              </a:p>
              <a:p>
                <a:pPr marL="35560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𝑄𝑛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200" dirty="0" smtClean="0"/>
              </a:p>
              <a:p>
                <a:pPr marL="35560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7" name="Θέση περιεχομένου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0808"/>
                <a:ext cx="3024336" cy="48051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17/23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08579"/>
              </a:xfrm>
            </p:spPr>
            <p:txBody>
              <a:bodyPr/>
              <a:lstStyle/>
              <a:p>
                <a:pPr>
                  <a:spcAft>
                    <a:spcPts val="3000"/>
                  </a:spcAft>
                </a:pPr>
                <a:r>
                  <a:rPr lang="el-GR" b="1" dirty="0" smtClean="0"/>
                  <a:t>Τύποι προώσεως</a:t>
                </a:r>
              </a:p>
              <a:p>
                <a:pPr marL="0" indent="0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0" indent="0">
                  <a:spcAft>
                    <a:spcPts val="3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0,51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𝑠𝑒𝑐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1,689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𝑓𝑡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𝑠𝑒𝑐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, 	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marL="0" indent="0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145,63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𝐸𝐻𝑃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326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𝐸𝐻𝑃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08579"/>
              </a:xfrm>
              <a:blipFill rotWithShape="1">
                <a:blip r:embed="rId2"/>
                <a:stretch>
                  <a:fillRect l="-963" t="-5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σχεδίασης έλικας</a:t>
            </a:r>
            <a:endParaRPr lang="en-US" sz="3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dirty="0" smtClean="0"/>
              <a:t>Με χρήση συστηματικών σειρών.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dirty="0" smtClean="0"/>
              <a:t>Με χρήση υπολογιστικών μεθόδων.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2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18/23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75431" y="5157192"/>
            <a:ext cx="8229600" cy="960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200" dirty="0" smtClean="0"/>
              <a:t>Οι ιπποδυνάμεις στις σχέσεις του Μετρικού συστήματος είναι σε </a:t>
            </a:r>
            <a:r>
              <a:rPr lang="en-US" sz="2200" dirty="0" smtClean="0"/>
              <a:t>PS </a:t>
            </a:r>
            <a:r>
              <a:rPr lang="el-GR" sz="2200" dirty="0" smtClean="0"/>
              <a:t>ενώ στις σχέσεις του </a:t>
            </a:r>
            <a:r>
              <a:rPr lang="el-GR" sz="2200" dirty="0" err="1" smtClean="0"/>
              <a:t>Αγγλοσαξωνικού</a:t>
            </a:r>
            <a:r>
              <a:rPr lang="el-GR" sz="2200" dirty="0" smtClean="0"/>
              <a:t> σε </a:t>
            </a:r>
            <a:r>
              <a:rPr lang="en-US" sz="2200" dirty="0" smtClean="0"/>
              <a:t>HP.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l-GR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7404" y="1483326"/>
                <a:ext cx="3502947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Q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11,94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DHP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ρ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0" smtClean="0">
                                  <a:latin typeface="Cambria Math"/>
                                </a:rPr>
                                <m:t>87,5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DHP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latin typeface="Cambria Math"/>
                                    </a:rPr>
                                    <m:t>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4" y="1483326"/>
                <a:ext cx="3502947" cy="783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912" y="2492896"/>
                <a:ext cx="3080459" cy="944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J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75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THP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ρ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U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i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THP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i="0">
                                  <a:latin typeface="Cambria Math"/>
                                </a:rPr>
                                <m:t>ρ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U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2" y="2492896"/>
                <a:ext cx="3080459" cy="9444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912" y="3789040"/>
                <a:ext cx="3642151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J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75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THP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U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i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THP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i="0">
                                  <a:latin typeface="Cambria Math"/>
                                </a:rPr>
                                <m:t>ρ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U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2" y="3789040"/>
                <a:ext cx="3642151" cy="10831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8463" y="2511171"/>
                <a:ext cx="3325719" cy="944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Q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J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37,5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DHP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πρ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U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 b="0" i="0" smtClean="0">
                                  <a:latin typeface="Cambria Math"/>
                                </a:rPr>
                                <m:t>27</m:t>
                              </m:r>
                              <m:r>
                                <a:rPr lang="en-US" sz="2000" i="0">
                                  <a:latin typeface="Cambria Math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HP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π</m:t>
                              </m:r>
                              <m:r>
                                <m:rPr>
                                  <m:sty m:val="p"/>
                                </m:rPr>
                                <a:rPr lang="el-GR" sz="2000" i="0">
                                  <a:latin typeface="Cambria Math"/>
                                </a:rPr>
                                <m:t>ρ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U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63" y="2511171"/>
                <a:ext cx="3325719" cy="944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7037" y="3789040"/>
                <a:ext cx="3887411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Q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J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37,5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DHP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πρ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U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 b="0" i="0" smtClean="0">
                                  <a:latin typeface="Cambria Math"/>
                                </a:rPr>
                                <m:t>275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HP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π</m:t>
                              </m:r>
                              <m:r>
                                <m:rPr>
                                  <m:sty m:val="p"/>
                                </m:rPr>
                                <a:rPr lang="el-GR" sz="2000" i="0">
                                  <a:latin typeface="Cambria Math"/>
                                </a:rPr>
                                <m:t>ρ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U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37" y="3789040"/>
                <a:ext cx="3887411" cy="10831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5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19/23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579296" cy="528058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</a:rPr>
                          <m:t>𝒕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</a:rPr>
                          <m:t>𝒘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  <a:ea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0" smtClean="0">
                            <a:latin typeface="Cambria Math"/>
                            <a:ea typeface="Cambria Math"/>
                          </a:rPr>
                          <m:t>𝐑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b="1" i="0" smtClean="0">
                            <a:latin typeface="Cambria Math"/>
                            <a:ea typeface="Cambria Math"/>
                          </a:rPr>
                          <m:t>𝛈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	</a:t>
                </a:r>
                <a:r>
                  <a:rPr lang="el-GR" sz="2200" dirty="0" smtClean="0"/>
                  <a:t>(</a:t>
                </a:r>
                <a:r>
                  <a:rPr lang="el-GR" sz="2200" dirty="0"/>
                  <a:t>Βαθμός απόδοσης έλικας επί του πλοίου</a:t>
                </a:r>
                <a:r>
                  <a:rPr lang="el-GR" sz="2200" dirty="0" smtClean="0"/>
                  <a:t>)</a:t>
                </a:r>
                <a:endParaRPr lang="en-US" sz="22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𝑹</m:t>
                        </m:r>
                      </m:sub>
                    </m:sSub>
                    <m:r>
                      <a:rPr lang="el-GR" sz="2200" b="1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l-GR" sz="22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l-GR" sz="22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200" b="1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l-GR" sz="22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2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b="1" dirty="0" smtClean="0"/>
                  <a:t> </a:t>
                </a:r>
                <a:r>
                  <a:rPr lang="el-GR" sz="22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l-GR" sz="22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200" dirty="0" smtClean="0"/>
                  <a:t> οι συντελεστές ροπής στρέψεως της έλικας σε ελεύθερη ροή και πίσω από το πλοίο αντίστοιχα. </a:t>
                </a:r>
                <a:r>
                  <a:rPr lang="el-GR" sz="2200" dirty="0"/>
                  <a:t>(Βαθμός απόδοσης σχετικής περιστροφής</a:t>
                </a:r>
                <a:r>
                  <a:rPr lang="el-GR" sz="2200" dirty="0" smtClean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latin typeface="Cambria Math"/>
                          </a:rPr>
                          <m:t>𝒕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r>
                  <a:rPr lang="el-GR" sz="2200" b="1" dirty="0"/>
                  <a:t>  </a:t>
                </a:r>
                <a:r>
                  <a:rPr lang="en-US" sz="2200" dirty="0" smtClean="0"/>
                  <a:t>	</a:t>
                </a:r>
                <a:r>
                  <a:rPr lang="el-GR" sz="2200" dirty="0" smtClean="0"/>
                  <a:t>(</a:t>
                </a:r>
                <a:r>
                  <a:rPr lang="el-GR" sz="2200" dirty="0"/>
                  <a:t>Συντελεστής απόδοσης γάστρας)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sz="2200" b="1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b="1" i="1">
                            <a:latin typeface="Cambria Math"/>
                            <a:ea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𝑹</m:t>
                        </m:r>
                      </m:sub>
                    </m:sSub>
                    <m:r>
                      <a:rPr lang="en-US" sz="2200" b="1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b="1" i="1">
                            <a:latin typeface="Cambria Math"/>
                            <a:ea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	</a:t>
                </a:r>
                <a:r>
                  <a:rPr lang="el-GR" sz="2200" dirty="0" smtClean="0"/>
                  <a:t>ηp</a:t>
                </a:r>
                <a:r>
                  <a:rPr lang="el-GR" sz="2200" dirty="0"/>
                  <a:t>: Βαθμός απόδοσης έλικας σε ελεύθερη ροή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𝑇𝐻𝑃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𝐷𝐻𝑃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𝐸𝐻𝑃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𝑇𝐻𝑃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𝐷𝐻𝑃</m:t>
                      </m:r>
                    </m:oMath>
                  </m:oMathPara>
                </a14:m>
                <a:endParaRPr lang="el-GR" sz="22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𝐸𝐻𝑃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𝑆𝐻𝑃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579296" cy="5280587"/>
              </a:xfrm>
              <a:blipFill rotWithShape="1">
                <a:blip r:embed="rId2"/>
                <a:stretch>
                  <a:fillRect l="-853" r="-12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αριθμού διαφάνειας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6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20/23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208579"/>
          </a:xfrm>
        </p:spPr>
        <p:txBody>
          <a:bodyPr>
            <a:normAutofit/>
          </a:bodyPr>
          <a:lstStyle/>
          <a:p>
            <a:r>
              <a:rPr lang="el-GR" sz="2200" dirty="0"/>
              <a:t>Αν υποθέσουμε ότι με βάση άλλα κριτήρια (όπως περιγράφηκε ανωτέρω) έχουν αποφασισθεί ο αριθμός πτερυγίων και ο λόγος α</a:t>
            </a:r>
            <a:r>
              <a:rPr lang="el-GR" sz="2200" baseline="-25000" dirty="0"/>
              <a:t>Ε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Τότε από τα διαγράμματα της σειράς </a:t>
            </a:r>
            <a:r>
              <a:rPr lang="el-GR" sz="2200" dirty="0" err="1"/>
              <a:t>Wageningen</a:t>
            </a:r>
            <a:r>
              <a:rPr lang="el-GR" sz="2200" dirty="0"/>
              <a:t>, έχουμε τις σχέσεις: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35047"/>
              </p:ext>
            </p:extLst>
          </p:nvPr>
        </p:nvGraphicFramePr>
        <p:xfrm>
          <a:off x="2261354" y="3140968"/>
          <a:ext cx="3110746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Εξίσωση" r:id="rId3" imgW="1866600" imgH="1333440" progId="Equation.3">
                  <p:embed/>
                </p:oleObj>
              </mc:Choice>
              <mc:Fallback>
                <p:oleObj name="Εξίσωση" r:id="rId3" imgW="18666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354" y="3140968"/>
                        <a:ext cx="3110746" cy="2592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2" y="494290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Συνέπεια των προηγουμένων σχέσεων</a:t>
            </a:r>
            <a:endParaRPr lang="en-US" sz="2000" dirty="0">
              <a:latin typeface="+mn-lt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009994" y="5192325"/>
            <a:ext cx="609600" cy="1524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Βασικοί άγνωστοι στις ανωτέρω σχέσεις: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Τ (</a:t>
            </a:r>
            <a:r>
              <a:rPr lang="en-US" sz="2000" dirty="0" smtClean="0">
                <a:latin typeface="+mn-lt"/>
              </a:rPr>
              <a:t>R</a:t>
            </a:r>
            <a:r>
              <a:rPr lang="en-US" sz="2000" baseline="-25000" dirty="0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, EHP), U</a:t>
            </a:r>
            <a:r>
              <a:rPr lang="en-US" sz="2000" baseline="-25000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 (U</a:t>
            </a:r>
            <a:r>
              <a:rPr lang="en-US" sz="2000" baseline="-25000" dirty="0" smtClean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), P, D, n, Q(DHP)</a:t>
            </a:r>
            <a:endParaRPr lang="en-US" sz="2000" dirty="0">
              <a:latin typeface="+mn-lt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0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21/23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τη βοήθεια των διαγραμμάτων (δύο πρώτες σχέσεις) αν γνωρίζουμε τις τιμές 4 από τους 6 αγνώστους μπορούμε να λύσουμε μονοσήμαντα  το πρόβλημα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Επίσης, αν γνωρίζουμε τρείς από τους αγνώστους ή δύο από αυτούς και μια σχέση που να συνδέει τους άλλους δύο, τότε μπορούμε να λύσουμε ένα πρόβλημα βελτιστοποίησης ως προς ένα κριτήριο, που συνήθως επιλέγεται να είναι η απόδοση της έλικας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9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22/23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Πρόβλημα Α</a:t>
            </a:r>
            <a:r>
              <a:rPr lang="el-GR" b="1" dirty="0" smtClean="0"/>
              <a:t>: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Δεδομένα: 	V</a:t>
            </a:r>
            <a:r>
              <a:rPr lang="el-GR" baseline="-25000" dirty="0"/>
              <a:t>S</a:t>
            </a:r>
            <a:r>
              <a:rPr lang="el-GR" dirty="0"/>
              <a:t>, EHP, n, D	</a:t>
            </a:r>
          </a:p>
          <a:p>
            <a:pPr marL="0" indent="0">
              <a:buNone/>
            </a:pPr>
            <a:r>
              <a:rPr lang="el-GR" dirty="0" smtClean="0"/>
              <a:t>Άγνωστα:</a:t>
            </a:r>
            <a:r>
              <a:rPr lang="el-GR" dirty="0"/>
              <a:t>	Ρ, </a:t>
            </a:r>
            <a:r>
              <a:rPr lang="el-GR" dirty="0" smtClean="0"/>
              <a:t>DHP</a:t>
            </a:r>
            <a:endParaRPr lang="en-US" dirty="0" smtClean="0"/>
          </a:p>
          <a:p>
            <a:pPr marL="0" indent="0">
              <a:buNone/>
            </a:pPr>
            <a:r>
              <a:rPr lang="el-GR" b="1" dirty="0"/>
              <a:t>Λύση</a:t>
            </a:r>
            <a:r>
              <a:rPr lang="el-GR" b="1" dirty="0" smtClean="0"/>
              <a:t>: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Από τα δεδομένα υπολογίζω τις παραμέτρους </a:t>
            </a:r>
            <a:r>
              <a:rPr lang="en-US" dirty="0"/>
              <a:t>V</a:t>
            </a:r>
            <a:r>
              <a:rPr lang="el-GR" baseline="-25000" dirty="0"/>
              <a:t>Α</a:t>
            </a:r>
            <a:r>
              <a:rPr lang="en-US" dirty="0"/>
              <a:t>, </a:t>
            </a:r>
            <a:r>
              <a:rPr lang="el-GR" dirty="0"/>
              <a:t>Τ</a:t>
            </a:r>
            <a:r>
              <a:rPr lang="en-US" dirty="0"/>
              <a:t>,n, D</a:t>
            </a:r>
            <a:r>
              <a:rPr lang="el-GR" dirty="0"/>
              <a:t>, άρα και τα Κ</a:t>
            </a:r>
            <a:r>
              <a:rPr lang="el-GR" baseline="-25000" dirty="0"/>
              <a:t>Τ</a:t>
            </a:r>
            <a:r>
              <a:rPr lang="el-GR" dirty="0"/>
              <a:t> και </a:t>
            </a:r>
            <a:r>
              <a:rPr lang="en-US" dirty="0"/>
              <a:t>J. </a:t>
            </a:r>
            <a:r>
              <a:rPr lang="el-GR" dirty="0"/>
              <a:t>Επομένως γνωρίζω ένα σημείο στο διάγραμμα Κ</a:t>
            </a:r>
            <a:r>
              <a:rPr lang="el-GR" baseline="-25000" dirty="0"/>
              <a:t>Τ</a:t>
            </a:r>
            <a:r>
              <a:rPr lang="el-GR" dirty="0"/>
              <a:t>-</a:t>
            </a:r>
            <a:r>
              <a:rPr lang="en-US" dirty="0"/>
              <a:t>J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Βρίσκω την τιμή </a:t>
            </a:r>
            <a:r>
              <a:rPr lang="en-US" dirty="0"/>
              <a:t>P/D </a:t>
            </a:r>
            <a:r>
              <a:rPr lang="el-GR" dirty="0"/>
              <a:t>από την καμπύλη Κ</a:t>
            </a:r>
            <a:r>
              <a:rPr lang="el-GR" baseline="-25000" dirty="0"/>
              <a:t>Τ </a:t>
            </a:r>
            <a:r>
              <a:rPr lang="el-GR" dirty="0"/>
              <a:t>που διέρχεται από το συγκεκριμένο </a:t>
            </a:r>
            <a:r>
              <a:rPr lang="el-GR" dirty="0" smtClean="0"/>
              <a:t>σημείο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Βρίσκω την αντίστοιχη τιμή </a:t>
            </a:r>
            <a:r>
              <a:rPr lang="en-US" dirty="0"/>
              <a:t>K</a:t>
            </a:r>
            <a:r>
              <a:rPr lang="en-US" baseline="-25000" dirty="0"/>
              <a:t>Q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Q </a:t>
            </a:r>
            <a:r>
              <a:rPr lang="en-US" dirty="0" smtClean="0">
                <a:sym typeface="Wingdings" pitchFamily="2" charset="2"/>
              </a:rPr>
              <a:t>DHP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l-G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0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smtClean="0">
                <a:solidFill>
                  <a:srgbClr val="EEECE1">
                    <a:lumMod val="25000"/>
                  </a:srgbClr>
                </a:solidFill>
              </a:rPr>
              <a:t>23/23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08579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b="1" dirty="0"/>
              <a:t>Πρόβλημα </a:t>
            </a:r>
            <a:r>
              <a:rPr lang="en-US" sz="2000" b="1" dirty="0"/>
              <a:t>B (</a:t>
            </a:r>
            <a:r>
              <a:rPr lang="el-GR" sz="2000" b="1" dirty="0"/>
              <a:t>Βελτιστοποίηση):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 smtClean="0"/>
              <a:t>Δεδομένα</a:t>
            </a:r>
            <a:r>
              <a:rPr lang="el-GR" sz="2000" dirty="0"/>
              <a:t>: </a:t>
            </a:r>
            <a:r>
              <a:rPr lang="en-US" sz="2000" dirty="0"/>
              <a:t>	V</a:t>
            </a:r>
            <a:r>
              <a:rPr lang="en-US" sz="2000" baseline="-25000" dirty="0"/>
              <a:t>S</a:t>
            </a:r>
            <a:r>
              <a:rPr lang="en-US" sz="2000" dirty="0"/>
              <a:t>, EHP, n	</a:t>
            </a:r>
            <a:endParaRPr lang="el-GR" sz="2000" dirty="0"/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 smtClean="0"/>
              <a:t>Άγνωστα:</a:t>
            </a:r>
            <a:r>
              <a:rPr lang="en-US" sz="2000" dirty="0"/>
              <a:t>	</a:t>
            </a:r>
            <a:r>
              <a:rPr lang="el-GR" sz="2000" dirty="0"/>
              <a:t>Ρ, </a:t>
            </a:r>
            <a:r>
              <a:rPr lang="en-US" sz="2000" dirty="0"/>
              <a:t>D </a:t>
            </a:r>
            <a:r>
              <a:rPr lang="el-GR" sz="2000" dirty="0"/>
              <a:t>για μέγιστη τιμή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p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b="1" dirty="0"/>
              <a:t>Λύση</a:t>
            </a:r>
            <a:r>
              <a:rPr lang="el-GR" sz="2000" b="1" dirty="0" smtClean="0"/>
              <a:t>:</a:t>
            </a:r>
            <a:endParaRPr lang="el-GR" sz="2000" dirty="0"/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/>
              <a:t>Θεωρώντας γνωστούς τους συντελεστές </a:t>
            </a:r>
            <a:r>
              <a:rPr lang="en-US" sz="2000" dirty="0"/>
              <a:t>t </a:t>
            </a:r>
            <a:r>
              <a:rPr lang="el-GR" sz="2000" dirty="0"/>
              <a:t>και </a:t>
            </a:r>
            <a:r>
              <a:rPr lang="en-US" sz="2000" dirty="0"/>
              <a:t>w </a:t>
            </a:r>
            <a:r>
              <a:rPr lang="el-GR" sz="2000" dirty="0"/>
              <a:t>υπολογίζω τις τιμές των </a:t>
            </a:r>
            <a:r>
              <a:rPr lang="en-US" sz="2000" dirty="0"/>
              <a:t>V</a:t>
            </a:r>
            <a:r>
              <a:rPr lang="el-GR" sz="2000" baseline="-25000" dirty="0"/>
              <a:t>Α</a:t>
            </a:r>
            <a:r>
              <a:rPr lang="el-GR" sz="2000" dirty="0"/>
              <a:t> και</a:t>
            </a:r>
            <a:r>
              <a:rPr lang="en-US" sz="2000" dirty="0"/>
              <a:t> </a:t>
            </a:r>
            <a:r>
              <a:rPr lang="el-GR" sz="2000" dirty="0"/>
              <a:t>Τ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/>
              <a:t>Υπολογίζω το λόγο Κ</a:t>
            </a:r>
            <a:r>
              <a:rPr lang="el-GR" sz="2000" baseline="-25000" dirty="0"/>
              <a:t>Τ</a:t>
            </a:r>
            <a:r>
              <a:rPr lang="el-GR" sz="2000" dirty="0"/>
              <a:t>/</a:t>
            </a:r>
            <a:r>
              <a:rPr lang="en-US" sz="2000" dirty="0"/>
              <a:t>J</a:t>
            </a:r>
            <a:r>
              <a:rPr lang="en-US" sz="2000" baseline="30000" dirty="0"/>
              <a:t>4</a:t>
            </a:r>
            <a:r>
              <a:rPr lang="en-US" sz="2000" dirty="0"/>
              <a:t>.</a:t>
            </a:r>
            <a:r>
              <a:rPr lang="el-GR" sz="2000" dirty="0"/>
              <a:t>=Τ</a:t>
            </a:r>
            <a:r>
              <a:rPr lang="en-US" sz="2000" dirty="0"/>
              <a:t>n</a:t>
            </a:r>
            <a:r>
              <a:rPr lang="en-US" sz="2000" baseline="30000" dirty="0"/>
              <a:t>2</a:t>
            </a:r>
            <a:r>
              <a:rPr lang="el-GR" sz="2000" dirty="0"/>
              <a:t>/(ρ</a:t>
            </a:r>
            <a:r>
              <a:rPr lang="en-US" sz="2000" dirty="0"/>
              <a:t>V</a:t>
            </a:r>
            <a:r>
              <a:rPr lang="en-US" sz="2000" baseline="-25000" dirty="0"/>
              <a:t>A</a:t>
            </a:r>
            <a:r>
              <a:rPr lang="en-US" sz="2000" baseline="30000" dirty="0"/>
              <a:t>4</a:t>
            </a:r>
            <a:r>
              <a:rPr lang="en-US" sz="2000" dirty="0"/>
              <a:t>)=C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/>
              <a:t>Χαράσσουμε πάνω στο διάγραμμα Κ</a:t>
            </a:r>
            <a:r>
              <a:rPr lang="el-GR" sz="2000" baseline="-25000" dirty="0"/>
              <a:t>Τ</a:t>
            </a:r>
            <a:r>
              <a:rPr lang="el-GR" sz="2000" dirty="0"/>
              <a:t>-</a:t>
            </a:r>
            <a:r>
              <a:rPr lang="en-US" sz="2000" dirty="0"/>
              <a:t>J</a:t>
            </a:r>
            <a:r>
              <a:rPr lang="el-GR" sz="2000" dirty="0"/>
              <a:t> την καμπύλη Κ</a:t>
            </a:r>
            <a:r>
              <a:rPr lang="el-GR" sz="2000" baseline="-25000" dirty="0"/>
              <a:t>Τ</a:t>
            </a:r>
            <a:r>
              <a:rPr lang="el-GR" sz="2000" dirty="0"/>
              <a:t>=</a:t>
            </a: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J</a:t>
            </a:r>
            <a:r>
              <a:rPr lang="en-US" sz="2000" baseline="30000" dirty="0"/>
              <a:t>4</a:t>
            </a:r>
            <a:endParaRPr lang="el-GR" sz="2000" dirty="0"/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/>
              <a:t>Η τομή της ανωτέρω καμπύλης με οποιαδήποτε από τις καμπύλες Κ</a:t>
            </a:r>
            <a:r>
              <a:rPr lang="el-GR" sz="2000" baseline="-25000" dirty="0"/>
              <a:t>Τ</a:t>
            </a:r>
            <a:r>
              <a:rPr lang="el-GR" sz="2000" dirty="0"/>
              <a:t>-</a:t>
            </a:r>
            <a:r>
              <a:rPr lang="en-US" sz="2000" dirty="0"/>
              <a:t>J</a:t>
            </a:r>
            <a:r>
              <a:rPr lang="el-GR" sz="2000" dirty="0"/>
              <a:t> αποτελεί λύση του προβλήματος που αντιστοιχεί σε συγκεκριμένο βαθμό απόδοσης </a:t>
            </a:r>
            <a:r>
              <a:rPr lang="en-US" sz="2000" dirty="0"/>
              <a:t>n</a:t>
            </a:r>
            <a:r>
              <a:rPr lang="en-US" sz="2000" baseline="-25000" dirty="0"/>
              <a:t>p</a:t>
            </a:r>
            <a:r>
              <a:rPr lang="el-GR" sz="2000" dirty="0"/>
              <a:t> .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/>
              <a:t>Χαράσσουμε την καμπύλη </a:t>
            </a:r>
            <a:r>
              <a:rPr lang="en-US" sz="2000" dirty="0"/>
              <a:t>n</a:t>
            </a:r>
            <a:r>
              <a:rPr lang="en-US" sz="2000" baseline="-25000" dirty="0"/>
              <a:t>p</a:t>
            </a:r>
            <a:r>
              <a:rPr lang="el-GR" sz="2000" dirty="0"/>
              <a:t> -</a:t>
            </a:r>
            <a:r>
              <a:rPr lang="en-US" sz="2000" dirty="0"/>
              <a:t>J</a:t>
            </a:r>
            <a:r>
              <a:rPr lang="el-GR" sz="2000" dirty="0"/>
              <a:t> και βρίσκουμε το μέγιστό της που αντιστοιχεί στη βέλτιστη λύση. 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000" dirty="0"/>
              <a:t>Από το συγκεκριμένο </a:t>
            </a:r>
            <a:r>
              <a:rPr lang="en-US" sz="2000" dirty="0"/>
              <a:t>J </a:t>
            </a:r>
            <a:r>
              <a:rPr lang="el-GR" sz="2000" dirty="0"/>
              <a:t>βρίσκω </a:t>
            </a:r>
            <a:r>
              <a:rPr lang="en-US" sz="2000" dirty="0"/>
              <a:t>D, K</a:t>
            </a:r>
            <a:r>
              <a:rPr lang="en-US" sz="2000" baseline="-25000" dirty="0"/>
              <a:t>T</a:t>
            </a:r>
            <a:r>
              <a:rPr lang="en-US" sz="2000" dirty="0"/>
              <a:t> </a:t>
            </a:r>
            <a:r>
              <a:rPr lang="el-GR" sz="2000" dirty="0"/>
              <a:t>και </a:t>
            </a:r>
            <a:r>
              <a:rPr lang="el-GR" sz="2000" dirty="0" smtClean="0"/>
              <a:t>Ρ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«Υδροδυναμική πλοίου (Αντίσταση – Πρόωση)», Διδακτικές Σημειώσεις καθ. Θ. </a:t>
            </a:r>
            <a:r>
              <a:rPr lang="el-GR" dirty="0" err="1"/>
              <a:t>Λουκάκη</a:t>
            </a:r>
            <a:r>
              <a:rPr lang="el-GR" dirty="0"/>
              <a:t>, </a:t>
            </a:r>
            <a:r>
              <a:rPr lang="el-GR" dirty="0" smtClean="0"/>
              <a:t>ΕΜΠ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«Υδροδυναμική πλοίου (Αντίσταση – Πρόωση) – Στοιχεία για υπολογισμούς», Διδακτικές Σημειώσεις καθ. Θ. </a:t>
            </a:r>
            <a:r>
              <a:rPr lang="el-GR" dirty="0" err="1"/>
              <a:t>Λουκάκη</a:t>
            </a:r>
            <a:r>
              <a:rPr lang="el-GR" dirty="0"/>
              <a:t>, </a:t>
            </a:r>
            <a:r>
              <a:rPr lang="el-GR" dirty="0" smtClean="0"/>
              <a:t>ΕΜΠ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«</a:t>
            </a:r>
            <a:r>
              <a:rPr lang="en-US" dirty="0"/>
              <a:t>Principles of Naval Architecture», vol. 2, </a:t>
            </a:r>
            <a:r>
              <a:rPr lang="en-US" dirty="0" smtClean="0"/>
              <a:t>SNAME.</a:t>
            </a:r>
            <a:endParaRPr lang="en-US" dirty="0"/>
          </a:p>
          <a:p>
            <a:r>
              <a:rPr lang="en-US" dirty="0"/>
              <a:t>«Marine propellers and propulsion» , John Carlton, BH, 2007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2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Σχεδίαση έλικας».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Συστηματικές σειρές</a:t>
            </a:r>
            <a:r>
              <a:rPr lang="en-US" dirty="0" smtClean="0"/>
              <a:t> </a:t>
            </a:r>
            <a:r>
              <a:rPr lang="en-US" sz="3000" b="0" dirty="0" smtClean="0"/>
              <a:t>1/23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0857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Σε μία συστηματική σειρά διατηρούνται </a:t>
            </a:r>
            <a:r>
              <a:rPr lang="el-GR" dirty="0" smtClean="0"/>
              <a:t>σταθερά:</a:t>
            </a:r>
            <a:endParaRPr lang="el-GR" dirty="0"/>
          </a:p>
          <a:p>
            <a:pPr lvl="1"/>
            <a:r>
              <a:rPr lang="el-GR" dirty="0"/>
              <a:t>Η μορφή των διατομών των </a:t>
            </a:r>
            <a:r>
              <a:rPr lang="el-GR" dirty="0" smtClean="0"/>
              <a:t>πτερυγίων.</a:t>
            </a:r>
            <a:endParaRPr lang="el-GR" dirty="0"/>
          </a:p>
          <a:p>
            <a:pPr lvl="1"/>
            <a:r>
              <a:rPr lang="el-GR" dirty="0"/>
              <a:t>Ο λόγος πάχους των </a:t>
            </a:r>
            <a:r>
              <a:rPr lang="el-GR" dirty="0" smtClean="0"/>
              <a:t>πτερυγίων.</a:t>
            </a:r>
            <a:endParaRPr lang="el-GR" dirty="0"/>
          </a:p>
          <a:p>
            <a:pPr lvl="1"/>
            <a:r>
              <a:rPr lang="el-GR" dirty="0"/>
              <a:t>Το </a:t>
            </a:r>
            <a:r>
              <a:rPr lang="el-GR" dirty="0" err="1"/>
              <a:t>αδιάστατο</a:t>
            </a:r>
            <a:r>
              <a:rPr lang="el-GR" dirty="0"/>
              <a:t> περίγραμμα των </a:t>
            </a:r>
            <a:r>
              <a:rPr lang="el-GR" dirty="0" smtClean="0"/>
              <a:t>πτερυγίων.</a:t>
            </a:r>
            <a:endParaRPr lang="el-GR" dirty="0"/>
          </a:p>
          <a:p>
            <a:pPr lvl="1"/>
            <a:r>
              <a:rPr lang="el-GR" dirty="0"/>
              <a:t>Η κατανομή </a:t>
            </a:r>
            <a:r>
              <a:rPr lang="el-GR" dirty="0" smtClean="0"/>
              <a:t>βήματος.</a:t>
            </a:r>
            <a:endParaRPr lang="el-GR" dirty="0"/>
          </a:p>
          <a:p>
            <a:pPr lvl="1"/>
            <a:r>
              <a:rPr lang="el-GR" dirty="0"/>
              <a:t>Ο λόγος διαμέτρου πλήμνης προς τη διάμετρο της </a:t>
            </a:r>
            <a:r>
              <a:rPr lang="el-GR" dirty="0" smtClean="0"/>
              <a:t>έλικας.</a:t>
            </a:r>
            <a:endParaRPr lang="el-GR" dirty="0"/>
          </a:p>
          <a:p>
            <a:pPr lvl="1"/>
            <a:r>
              <a:rPr lang="el-GR" dirty="0"/>
              <a:t>Ο αριθμός των </a:t>
            </a:r>
            <a:r>
              <a:rPr lang="el-GR" dirty="0" smtClean="0"/>
              <a:t>πτερυγίων.</a:t>
            </a:r>
            <a:endParaRPr lang="el-G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/>
              <a:t>Για κάθε αριθμό πτερυγίων δημιουργείται μια συστηματική </a:t>
            </a:r>
            <a:r>
              <a:rPr lang="el-GR" dirty="0" smtClean="0"/>
              <a:t>σειρά με </a:t>
            </a:r>
            <a:r>
              <a:rPr lang="el-GR" dirty="0"/>
              <a:t>μεταβολή του λόγου </a:t>
            </a:r>
            <a:r>
              <a:rPr lang="en-US" dirty="0"/>
              <a:t>P/D</a:t>
            </a:r>
            <a:r>
              <a:rPr lang="el-GR" dirty="0"/>
              <a:t> και του λόγου εκτεταμένης επιφάνειας </a:t>
            </a:r>
            <a:r>
              <a:rPr lang="el-GR" dirty="0" smtClean="0"/>
              <a:t>α</a:t>
            </a:r>
            <a:r>
              <a:rPr lang="el-GR" baseline="-25000" dirty="0" smtClean="0"/>
              <a:t>Ε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Για τη σχεδίαση με τις συστηματικές σειρές το ποσοστό μείωσης ώσης </a:t>
            </a:r>
            <a:r>
              <a:rPr lang="en-US" dirty="0"/>
              <a:t>t </a:t>
            </a:r>
            <a:r>
              <a:rPr lang="el-GR" dirty="0"/>
              <a:t>και το ποσοστό </a:t>
            </a:r>
            <a:r>
              <a:rPr lang="el-GR" dirty="0" smtClean="0"/>
              <a:t>ομόρου </a:t>
            </a:r>
            <a:r>
              <a:rPr lang="en-US" dirty="0"/>
              <a:t>w</a:t>
            </a:r>
            <a:r>
              <a:rPr lang="el-GR" dirty="0"/>
              <a:t> πρέπει να είναι γνωστά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7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085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Συστηματικές σειρές ελίκων</a:t>
            </a:r>
            <a:r>
              <a:rPr lang="el-GR" dirty="0" smtClean="0"/>
              <a:t>:</a:t>
            </a:r>
            <a:endParaRPr lang="el-GR" dirty="0"/>
          </a:p>
          <a:p>
            <a:r>
              <a:rPr lang="en-US" b="1" dirty="0" smtClean="0"/>
              <a:t>DTNB</a:t>
            </a:r>
            <a:r>
              <a:rPr lang="en-US" dirty="0" smtClean="0"/>
              <a:t> </a:t>
            </a:r>
            <a:r>
              <a:rPr lang="en-US" dirty="0"/>
              <a:t>(Taylor propeller series) – </a:t>
            </a:r>
            <a:r>
              <a:rPr lang="el-GR" dirty="0" err="1" smtClean="0"/>
              <a:t>Τρίπτερες</a:t>
            </a:r>
            <a:r>
              <a:rPr lang="el-GR" dirty="0" smtClean="0"/>
              <a:t>.</a:t>
            </a:r>
          </a:p>
          <a:p>
            <a:r>
              <a:rPr lang="en-US" b="1" dirty="0" smtClean="0"/>
              <a:t>AEW</a:t>
            </a:r>
            <a:r>
              <a:rPr lang="en-US" dirty="0" smtClean="0"/>
              <a:t>(Admiralty </a:t>
            </a:r>
            <a:r>
              <a:rPr lang="en-US" dirty="0"/>
              <a:t>Experimental works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l-GR" dirty="0" err="1" smtClean="0"/>
              <a:t>Τρίπτερες</a:t>
            </a:r>
            <a:r>
              <a:rPr lang="el-GR" dirty="0"/>
              <a:t>, </a:t>
            </a:r>
            <a:r>
              <a:rPr lang="el-GR" dirty="0" err="1"/>
              <a:t>Ελειπτικό</a:t>
            </a:r>
            <a:r>
              <a:rPr lang="el-GR" dirty="0"/>
              <a:t> περίγραμμα πτερυγίου, διατομές επίπεδης πρόσοψης, σταθερό βήμα. Χρήσιμες για μικρά ταχύπλοα σκάφη (</a:t>
            </a:r>
            <a:r>
              <a:rPr lang="en-US" dirty="0"/>
              <a:t>Series 62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355600" lvl="1" indent="-355600">
              <a:buFont typeface="Arial" pitchFamily="34" charset="0"/>
              <a:buChar char="•"/>
            </a:pPr>
            <a:r>
              <a:rPr lang="en-US" b="1" dirty="0"/>
              <a:t>KCN </a:t>
            </a:r>
            <a:r>
              <a:rPr lang="en-US" dirty="0"/>
              <a:t>(King’s College Newcastle)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3</a:t>
            </a:r>
            <a:r>
              <a:rPr lang="en-US" dirty="0"/>
              <a:t>, 4 </a:t>
            </a:r>
            <a:r>
              <a:rPr lang="el-GR" dirty="0"/>
              <a:t>και 5 </a:t>
            </a:r>
            <a:r>
              <a:rPr lang="el-GR" dirty="0" smtClean="0"/>
              <a:t>πτερυγίων.</a:t>
            </a:r>
            <a:endParaRPr lang="el-G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NPL </a:t>
            </a:r>
            <a:r>
              <a:rPr lang="en-US" dirty="0"/>
              <a:t>(National Physical Laboratory) – </a:t>
            </a:r>
            <a:r>
              <a:rPr lang="el-GR" dirty="0" err="1" smtClean="0"/>
              <a:t>Τετράπτερες</a:t>
            </a:r>
            <a:r>
              <a:rPr lang="el-GR" dirty="0" smtClean="0"/>
              <a:t>.</a:t>
            </a:r>
            <a:endParaRPr lang="el-G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b="1" dirty="0"/>
              <a:t>Σειρά Β της </a:t>
            </a:r>
            <a:r>
              <a:rPr lang="en-US" b="1" dirty="0"/>
              <a:t>NSMB </a:t>
            </a:r>
            <a:r>
              <a:rPr lang="en-US" dirty="0"/>
              <a:t>(</a:t>
            </a:r>
            <a:r>
              <a:rPr lang="en-US" dirty="0" err="1"/>
              <a:t>Wageningen</a:t>
            </a:r>
            <a:r>
              <a:rPr lang="en-US" dirty="0"/>
              <a:t> B Series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l-GR" dirty="0"/>
              <a:t>Η τελευταία σειρά είναι πληρέστερη και έχει επικρατήσει. Ως εκ τούτου είναι και αυτή που θα μας απασχολήσει στη </a:t>
            </a:r>
            <a:r>
              <a:rPr lang="el-GR" dirty="0" smtClean="0"/>
              <a:t>συνέχεια.</a:t>
            </a:r>
            <a:endParaRPr lang="en-US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4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532654"/>
          </a:xfrm>
        </p:spPr>
        <p:txBody>
          <a:bodyPr/>
          <a:lstStyle/>
          <a:p>
            <a:r>
              <a:rPr lang="el-GR" dirty="0"/>
              <a:t>Έκταση της Σειράς Β </a:t>
            </a:r>
            <a:r>
              <a:rPr lang="el-GR" dirty="0" smtClean="0"/>
              <a:t>– </a:t>
            </a:r>
            <a:r>
              <a:rPr lang="en-US" dirty="0" err="1" smtClean="0"/>
              <a:t>Wageningen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" y="2867486"/>
            <a:ext cx="8763000" cy="21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4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4/23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31"/>
          <a:stretch/>
        </p:blipFill>
        <p:spPr bwMode="auto">
          <a:xfrm>
            <a:off x="398253" y="1811188"/>
            <a:ext cx="8347494" cy="341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805264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55600" indent="0">
              <a:buNone/>
            </a:pPr>
            <a:r>
              <a:rPr lang="en-US" dirty="0" smtClean="0"/>
              <a:t>T</a:t>
            </a:r>
            <a:r>
              <a:rPr lang="el-GR" dirty="0" err="1" smtClean="0"/>
              <a:t>υπική</a:t>
            </a:r>
            <a:r>
              <a:rPr lang="el-GR" dirty="0" smtClean="0"/>
              <a:t> μορφή πτερυγίου σειράς Β.4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60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5/23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γενική μορφή του περιγράμματος των ελίκων Β χαρακτηρίζεται από σχετικά φαρδιά </a:t>
            </a:r>
            <a:r>
              <a:rPr lang="el-GR" sz="2200" dirty="0" err="1"/>
              <a:t>ακροπτερύγια</a:t>
            </a:r>
            <a:r>
              <a:rPr lang="el-GR" sz="2200" dirty="0"/>
              <a:t> και από το ότι τα πτερύγια έχουν διατομές σύνθετης </a:t>
            </a:r>
            <a:r>
              <a:rPr lang="el-GR" sz="2200" dirty="0" err="1"/>
              <a:t>υδροτομής</a:t>
            </a:r>
            <a:r>
              <a:rPr lang="el-GR" sz="2200" dirty="0"/>
              <a:t> (συμμετρικής μορφής πάχους και μέσης γραμμής κυρτότητας) στην περιοχή </a:t>
            </a:r>
            <a:r>
              <a:rPr lang="en-US" sz="2200" dirty="0"/>
              <a:t>r=</a:t>
            </a:r>
            <a:r>
              <a:rPr lang="el-GR" sz="2200" dirty="0"/>
              <a:t>0.</a:t>
            </a:r>
            <a:r>
              <a:rPr lang="en-US" sz="2200" dirty="0"/>
              <a:t>2R</a:t>
            </a:r>
            <a:r>
              <a:rPr lang="el-GR" sz="2200" dirty="0"/>
              <a:t> έως </a:t>
            </a:r>
            <a:r>
              <a:rPr lang="en-US" sz="2200" dirty="0"/>
              <a:t>r=0.7R</a:t>
            </a:r>
            <a:r>
              <a:rPr lang="el-GR" sz="2200" dirty="0"/>
              <a:t> και διατομές επίπεδης όψης και κυκλικής οπίσθιας όψης στην περιοχή του </a:t>
            </a:r>
            <a:r>
              <a:rPr lang="el-GR" sz="2200" dirty="0" err="1"/>
              <a:t>ακροπτερυγίου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Ο λόγος συνδυασμού αυτών των διατομών οφείλεται στο γεγονός ότι οι σύνθετες </a:t>
            </a:r>
            <a:r>
              <a:rPr lang="el-GR" sz="2200" dirty="0" err="1"/>
              <a:t>υδροτομές</a:t>
            </a:r>
            <a:r>
              <a:rPr lang="el-GR" sz="2200" dirty="0"/>
              <a:t> έχουν καλύτερη απόδοση ενώ οι </a:t>
            </a:r>
            <a:r>
              <a:rPr lang="el-GR" sz="2200" dirty="0" err="1"/>
              <a:t>υδροτομές</a:t>
            </a:r>
            <a:r>
              <a:rPr lang="el-GR" sz="2200" dirty="0"/>
              <a:t> κυκλικής οπίσθιας όψης έχουν καλύτερα χαρακτηριστικά </a:t>
            </a:r>
            <a:r>
              <a:rPr lang="el-GR" sz="2200" dirty="0" err="1" smtClean="0"/>
              <a:t>σπηλαίωσης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3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6/23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93161"/>
          </a:xfrm>
        </p:spPr>
        <p:txBody>
          <a:bodyPr>
            <a:normAutofit/>
          </a:bodyPr>
          <a:lstStyle/>
          <a:p>
            <a:r>
              <a:rPr lang="el-GR" dirty="0"/>
              <a:t>Οι </a:t>
            </a:r>
            <a:r>
              <a:rPr lang="el-GR" dirty="0" err="1"/>
              <a:t>τετράπτερες</a:t>
            </a:r>
            <a:r>
              <a:rPr lang="el-GR" dirty="0"/>
              <a:t> προορίζονται για </a:t>
            </a:r>
            <a:r>
              <a:rPr lang="el-GR" dirty="0" err="1"/>
              <a:t>μονέλικα</a:t>
            </a:r>
            <a:r>
              <a:rPr lang="el-GR" dirty="0"/>
              <a:t> εμπορικά πλοία, και έχουν μειωμένο βήμα στη ρίζα του πτερυγίου για καλύτερη προσαρμογή του </a:t>
            </a:r>
            <a:r>
              <a:rPr lang="el-GR" dirty="0" smtClean="0"/>
              <a:t>ομόρου.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τρίπτερες</a:t>
            </a:r>
            <a:r>
              <a:rPr lang="el-GR" dirty="0"/>
              <a:t> προορίζονται για </a:t>
            </a:r>
            <a:r>
              <a:rPr lang="el-GR" dirty="0" err="1"/>
              <a:t>διπλέλικα</a:t>
            </a:r>
            <a:r>
              <a:rPr lang="el-GR" dirty="0"/>
              <a:t> πλοία, και είναι σταθερού βήματος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Οι έλικες με 5, 6 και 7 πτερύγια είναι επίσης σταθερού βήματος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Κάθε μέλος της </a:t>
            </a:r>
            <a:r>
              <a:rPr lang="el-GR" dirty="0" smtClean="0"/>
              <a:t>σειράς </a:t>
            </a:r>
            <a:r>
              <a:rPr lang="el-GR" dirty="0"/>
              <a:t>χαρακτηρίζεται ως Β-Χ-Υ όπου Χ ο αριθμός των πτερυγίων και Υ ο λόγος εκτεταμένης επιφάνειας α</a:t>
            </a:r>
            <a:r>
              <a:rPr lang="el-GR" baseline="-25000" dirty="0"/>
              <a:t>Ε</a:t>
            </a:r>
            <a:r>
              <a:rPr lang="el-GR" dirty="0"/>
              <a:t>. </a:t>
            </a:r>
            <a:r>
              <a:rPr lang="el-GR" dirty="0" smtClean="0"/>
              <a:t>Πχ Β-4-40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8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Συστηματικές σειρές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7/23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9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Τα διαγράμματα των ελίκων της σειράς </a:t>
            </a:r>
            <a:r>
              <a:rPr lang="en-US" sz="2200" dirty="0" err="1"/>
              <a:t>Wageningen</a:t>
            </a:r>
            <a:r>
              <a:rPr lang="en-US" sz="2200" dirty="0"/>
              <a:t> </a:t>
            </a:r>
            <a:r>
              <a:rPr lang="el-GR" sz="2200" dirty="0"/>
              <a:t>δίνονται σε δύο μορφές</a:t>
            </a:r>
            <a:r>
              <a:rPr lang="el-GR" sz="2200" dirty="0" smtClean="0"/>
              <a:t>:</a:t>
            </a:r>
            <a:endParaRPr lang="el-GR" sz="2200" dirty="0"/>
          </a:p>
          <a:p>
            <a:pPr>
              <a:buAutoNum type="arabicPeriod"/>
            </a:pPr>
            <a:r>
              <a:rPr lang="el-GR" sz="2200" dirty="0"/>
              <a:t>Κ</a:t>
            </a:r>
            <a:r>
              <a:rPr lang="el-GR" sz="2200" baseline="-25000" dirty="0"/>
              <a:t>Τ</a:t>
            </a:r>
            <a:r>
              <a:rPr lang="en-US" sz="2200" dirty="0"/>
              <a:t>, K</a:t>
            </a:r>
            <a:r>
              <a:rPr lang="en-US" sz="2200" baseline="-25000" dirty="0"/>
              <a:t>Q</a:t>
            </a:r>
            <a:r>
              <a:rPr lang="en-US" sz="2200" dirty="0"/>
              <a:t>, </a:t>
            </a:r>
            <a:r>
              <a:rPr lang="en-US" sz="2200" dirty="0" err="1"/>
              <a:t>n</a:t>
            </a:r>
            <a:r>
              <a:rPr lang="en-US" sz="2200" baseline="-25000" dirty="0" err="1"/>
              <a:t>P</a:t>
            </a:r>
            <a:r>
              <a:rPr lang="en-US" sz="2200" dirty="0"/>
              <a:t> </a:t>
            </a:r>
            <a:r>
              <a:rPr lang="el-GR" sz="2200" dirty="0"/>
              <a:t>συναρτήσει των </a:t>
            </a:r>
            <a:r>
              <a:rPr lang="en-US" sz="2200" dirty="0"/>
              <a:t>J </a:t>
            </a:r>
            <a:r>
              <a:rPr lang="el-GR" sz="2200" dirty="0"/>
              <a:t>και </a:t>
            </a:r>
            <a:r>
              <a:rPr lang="en-US" sz="2200" dirty="0" smtClean="0"/>
              <a:t>P/D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buAutoNum type="arabicPeriod"/>
            </a:pPr>
            <a:r>
              <a:rPr lang="en-US" sz="2200" dirty="0"/>
              <a:t>P/D, </a:t>
            </a:r>
            <a:r>
              <a:rPr lang="en-US" sz="2200" dirty="0" err="1"/>
              <a:t>n</a:t>
            </a:r>
            <a:r>
              <a:rPr lang="en-US" sz="2200" baseline="-25000" dirty="0" err="1"/>
              <a:t>P</a:t>
            </a:r>
            <a:r>
              <a:rPr lang="en-US" sz="2200" dirty="0"/>
              <a:t> </a:t>
            </a:r>
            <a:r>
              <a:rPr lang="el-GR" sz="2200" dirty="0"/>
              <a:t>συναρτήσει των Β</a:t>
            </a:r>
            <a:r>
              <a:rPr lang="en-US" sz="2200" baseline="-25000" dirty="0"/>
              <a:t>p</a:t>
            </a:r>
            <a:r>
              <a:rPr lang="en-US" sz="2200" dirty="0"/>
              <a:t> </a:t>
            </a:r>
            <a:r>
              <a:rPr lang="el-GR" sz="2200" dirty="0"/>
              <a:t>και δ</a:t>
            </a:r>
            <a:r>
              <a:rPr lang="el-GR" sz="2200" dirty="0" smtClean="0"/>
              <a:t>.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Όπου:</a:t>
            </a:r>
          </a:p>
          <a:p>
            <a:endParaRPr lang="el-GR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69067"/>
              </p:ext>
            </p:extLst>
          </p:nvPr>
        </p:nvGraphicFramePr>
        <p:xfrm>
          <a:off x="1619672" y="3429000"/>
          <a:ext cx="1783464" cy="90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Εξίσωση" r:id="rId3" imgW="825480" imgH="419040" progId="Equation.3">
                  <p:embed/>
                </p:oleObj>
              </mc:Choice>
              <mc:Fallback>
                <p:oleObj name="Εξίσωση" r:id="rId3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429000"/>
                        <a:ext cx="1783464" cy="9054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15134"/>
              </p:ext>
            </p:extLst>
          </p:nvPr>
        </p:nvGraphicFramePr>
        <p:xfrm>
          <a:off x="1691680" y="4437453"/>
          <a:ext cx="1783332" cy="90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Εξίσωση" r:id="rId5" imgW="825480" imgH="419040" progId="Equation.3">
                  <p:embed/>
                </p:oleObj>
              </mc:Choice>
              <mc:Fallback>
                <p:oleObj name="Εξίσωση" r:id="rId5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437453"/>
                        <a:ext cx="1783332" cy="9054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65168"/>
              </p:ext>
            </p:extLst>
          </p:nvPr>
        </p:nvGraphicFramePr>
        <p:xfrm>
          <a:off x="3779912" y="3974136"/>
          <a:ext cx="1098440" cy="85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Εξίσωση" r:id="rId7" imgW="507960" imgH="393480" progId="Equation.3">
                  <p:embed/>
                </p:oleObj>
              </mc:Choice>
              <mc:Fallback>
                <p:oleObj name="Εξίσωση" r:id="rId7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974136"/>
                        <a:ext cx="1098440" cy="8503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1870"/>
              </p:ext>
            </p:extLst>
          </p:nvPr>
        </p:nvGraphicFramePr>
        <p:xfrm>
          <a:off x="1691680" y="5517232"/>
          <a:ext cx="1617912" cy="101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Εξίσωση" r:id="rId9" imgW="749160" imgH="469800" progId="Equation.3">
                  <p:embed/>
                </p:oleObj>
              </mc:Choice>
              <mc:Fallback>
                <p:oleObj name="Εξίσωση" r:id="rId9" imgW="749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517232"/>
                        <a:ext cx="1617912" cy="10157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410970"/>
              </p:ext>
            </p:extLst>
          </p:nvPr>
        </p:nvGraphicFramePr>
        <p:xfrm>
          <a:off x="3779912" y="5448216"/>
          <a:ext cx="1152128" cy="93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Εξίσωση" r:id="rId11" imgW="533160" imgH="431640" progId="Equation.3">
                  <p:embed/>
                </p:oleObj>
              </mc:Choice>
              <mc:Fallback>
                <p:oleObj name="Εξίσωση" r:id="rId11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448216"/>
                        <a:ext cx="1152128" cy="9330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5253007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N=rpm, P=DHP, V</a:t>
            </a:r>
            <a:r>
              <a:rPr lang="en-US" sz="2000" baseline="-25000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= </a:t>
            </a:r>
            <a:r>
              <a:rPr lang="el-GR" sz="2000" dirty="0" smtClean="0">
                <a:latin typeface="+mn-lt"/>
              </a:rPr>
              <a:t>ταχύτητα προχώρησης σε κόμβους,</a:t>
            </a:r>
          </a:p>
          <a:p>
            <a:r>
              <a:rPr lang="en-US" sz="2000" dirty="0" smtClean="0">
                <a:latin typeface="+mn-lt"/>
              </a:rPr>
              <a:t>D </a:t>
            </a:r>
            <a:r>
              <a:rPr lang="el-GR" sz="2000" dirty="0" smtClean="0">
                <a:latin typeface="+mn-lt"/>
              </a:rPr>
              <a:t>η διάμετρος της έλικας σε πόδια.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350100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 = </a:t>
            </a:r>
            <a:r>
              <a:rPr lang="en-US" sz="2000" dirty="0" err="1" smtClean="0">
                <a:latin typeface="+mn-lt"/>
              </a:rPr>
              <a:t>rps</a:t>
            </a:r>
            <a:r>
              <a:rPr lang="en-US" sz="2000" dirty="0" smtClean="0">
                <a:latin typeface="+mn-lt"/>
              </a:rPr>
              <a:t>, </a:t>
            </a:r>
            <a:r>
              <a:rPr lang="el-GR" sz="2000" dirty="0" err="1" smtClean="0">
                <a:latin typeface="+mn-lt"/>
              </a:rPr>
              <a:t>Τ=ώση</a:t>
            </a:r>
            <a:r>
              <a:rPr lang="el-GR" sz="2000" dirty="0" smtClean="0">
                <a:latin typeface="+mn-lt"/>
              </a:rPr>
              <a:t> σε </a:t>
            </a:r>
            <a:r>
              <a:rPr lang="en-US" sz="2000" dirty="0" smtClean="0">
                <a:latin typeface="+mn-lt"/>
              </a:rPr>
              <a:t>kp,</a:t>
            </a:r>
            <a:endParaRPr lang="el-GR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Q=</a:t>
            </a:r>
            <a:r>
              <a:rPr lang="el-GR" sz="2000" dirty="0" smtClean="0">
                <a:latin typeface="+mn-lt"/>
              </a:rPr>
              <a:t>ροπή σε </a:t>
            </a:r>
            <a:r>
              <a:rPr lang="en-US" sz="2000" dirty="0" err="1" smtClean="0">
                <a:latin typeface="+mn-lt"/>
              </a:rPr>
              <a:t>kpm</a:t>
            </a:r>
            <a:r>
              <a:rPr lang="en-US" sz="2000" dirty="0" smtClean="0">
                <a:latin typeface="+mn-lt"/>
              </a:rPr>
              <a:t>, U</a:t>
            </a:r>
            <a:r>
              <a:rPr lang="en-US" sz="2000" baseline="-25000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= </a:t>
            </a:r>
            <a:r>
              <a:rPr lang="el-GR" sz="2000" dirty="0" smtClean="0">
                <a:latin typeface="+mn-lt"/>
              </a:rPr>
              <a:t>ταχύτητα προχώρησης σε </a:t>
            </a:r>
            <a:r>
              <a:rPr lang="en-US" sz="2000" dirty="0" smtClean="0">
                <a:latin typeface="+mn-lt"/>
              </a:rPr>
              <a:t>m/s</a:t>
            </a:r>
            <a:r>
              <a:rPr lang="el-GR" sz="2000" dirty="0" smtClean="0">
                <a:latin typeface="+mn-lt"/>
              </a:rPr>
              <a:t>,</a:t>
            </a:r>
          </a:p>
          <a:p>
            <a:r>
              <a:rPr lang="en-US" sz="2000" dirty="0" smtClean="0">
                <a:latin typeface="+mn-lt"/>
              </a:rPr>
              <a:t>D </a:t>
            </a:r>
            <a:r>
              <a:rPr lang="el-GR" sz="2000" dirty="0" smtClean="0">
                <a:latin typeface="+mn-lt"/>
              </a:rPr>
              <a:t>η διάμετρος της έλικας σε </a:t>
            </a:r>
            <a:r>
              <a:rPr lang="en-US" sz="2000" dirty="0" smtClean="0">
                <a:latin typeface="+mn-lt"/>
              </a:rPr>
              <a:t>m</a:t>
            </a:r>
            <a:r>
              <a:rPr lang="el-GR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d3fbb8816b6b4e79c62222bcbc3fd495a1c8cd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631</TotalTime>
  <Words>2160</Words>
  <Application>Microsoft Office PowerPoint</Application>
  <PresentationFormat>On-screen Show (4:3)</PresentationFormat>
  <Paragraphs>258</Paragraphs>
  <Slides>33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exo-opistho_simeiomata</vt:lpstr>
      <vt:lpstr>Office Theme</vt:lpstr>
      <vt:lpstr>OC_template_updated</vt:lpstr>
      <vt:lpstr>Εξίσωση</vt:lpstr>
      <vt:lpstr>Θεωρία πλοίου ΙΙ (Θ)</vt:lpstr>
      <vt:lpstr>Μέθοδοι σχεδίασης έλικας</vt:lpstr>
      <vt:lpstr>Συστηματικές σειρές 1/23</vt:lpstr>
      <vt:lpstr>Συστηματικές σειρές 2/23</vt:lpstr>
      <vt:lpstr>Συστηματικές σειρές 3/23</vt:lpstr>
      <vt:lpstr>Συστηματικές σειρές 4/23</vt:lpstr>
      <vt:lpstr>Συστηματικές σειρές 5/23</vt:lpstr>
      <vt:lpstr>Συστηματικές σειρές 6/23</vt:lpstr>
      <vt:lpstr>Συστηματικές σειρές 7/23</vt:lpstr>
      <vt:lpstr>Συστηματικές σειρές 8/23</vt:lpstr>
      <vt:lpstr>Συστηματικές σειρές 9/23</vt:lpstr>
      <vt:lpstr>Συστηματικές σειρές 10/23</vt:lpstr>
      <vt:lpstr>Συστηματικές σειρές 11/23</vt:lpstr>
      <vt:lpstr>Συστηματικές σειρές 12/23</vt:lpstr>
      <vt:lpstr>Συστηματικές σειρές 13/23</vt:lpstr>
      <vt:lpstr>Συστηματικές σειρές 14/23</vt:lpstr>
      <vt:lpstr>Συστηματικές σειρές 15/23</vt:lpstr>
      <vt:lpstr>Συστηματικές σειρές 16/23</vt:lpstr>
      <vt:lpstr>Συστηματικές σειρές 17/23</vt:lpstr>
      <vt:lpstr>Συστηματικές σειρές 18/23</vt:lpstr>
      <vt:lpstr>Συστηματικές σειρές 19/23</vt:lpstr>
      <vt:lpstr>Συστηματικές σειρές 20/23</vt:lpstr>
      <vt:lpstr>Συστηματικές σειρές 21/23</vt:lpstr>
      <vt:lpstr>Συστηματικές σειρές 22/23</vt:lpstr>
      <vt:lpstr>Συστηματικές σειρές 23/23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alex</cp:lastModifiedBy>
  <cp:revision>33</cp:revision>
  <dcterms:created xsi:type="dcterms:W3CDTF">2014-12-19T11:40:57Z</dcterms:created>
  <dcterms:modified xsi:type="dcterms:W3CDTF">2015-04-16T11:20:31Z</dcterms:modified>
</cp:coreProperties>
</file>