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5"/>
  </p:notesMasterIdLst>
  <p:handoutMasterIdLst>
    <p:handoutMasterId r:id="rId46"/>
  </p:handoutMasterIdLst>
  <p:sldIdLst>
    <p:sldId id="256" r:id="rId3"/>
    <p:sldId id="271" r:id="rId4"/>
    <p:sldId id="272" r:id="rId5"/>
    <p:sldId id="273" r:id="rId6"/>
    <p:sldId id="274" r:id="rId7"/>
    <p:sldId id="275" r:id="rId8"/>
    <p:sldId id="276" r:id="rId9"/>
    <p:sldId id="277" r:id="rId10"/>
    <p:sldId id="278" r:id="rId11"/>
    <p:sldId id="279" r:id="rId12"/>
    <p:sldId id="280" r:id="rId13"/>
    <p:sldId id="281" r:id="rId14"/>
    <p:sldId id="283" r:id="rId15"/>
    <p:sldId id="282"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300" r:id="rId32"/>
    <p:sldId id="299" r:id="rId33"/>
    <p:sldId id="301" r:id="rId34"/>
    <p:sldId id="302" r:id="rId35"/>
    <p:sldId id="304" r:id="rId36"/>
    <p:sldId id="303" r:id="rId37"/>
    <p:sldId id="257" r:id="rId38"/>
    <p:sldId id="262" r:id="rId39"/>
    <p:sldId id="264" r:id="rId40"/>
    <p:sldId id="269" r:id="rId41"/>
    <p:sldId id="270" r:id="rId42"/>
    <p:sldId id="266" r:id="rId43"/>
    <p:sldId id="261" r:id="rId44"/>
  </p:sldIdLst>
  <p:sldSz cx="9144000" cy="6858000" type="screen4x3"/>
  <p:notesSz cx="7104063" cy="10234613"/>
  <p:custDataLst>
    <p:tags r:id="rId4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0" d="100"/>
          <a:sy n="110" d="100"/>
        </p:scale>
        <p:origin x="-181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light-lines-colors-powerpoint-backgrounds-light-lines-colors-design.jpg"/>
          <p:cNvPicPr>
            <a:picLocks noChangeAspect="1" noChangeArrowheads="1"/>
          </p:cNvPicPr>
          <p:nvPr userDrawn="1"/>
        </p:nvPicPr>
        <p:blipFill>
          <a:blip r:embed="rId2">
            <a:duotone>
              <a:prstClr val="black"/>
              <a:srgbClr val="4BACC6">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4"/>
          <p:cNvSpPr/>
          <p:nvPr userDrawn="1"/>
        </p:nvSpPr>
        <p:spPr>
          <a:xfrm>
            <a:off x="251520" y="1"/>
            <a:ext cx="8892480" cy="6857999"/>
          </a:xfrm>
          <a:prstGeom prst="roundRect">
            <a:avLst>
              <a:gd name="adj" fmla="val 17325"/>
            </a:avLst>
          </a:prstGeom>
          <a:solidFill>
            <a:sysClr val="window" lastClr="FFFFFF"/>
          </a:solidFill>
          <a:ln w="25400" cap="flat" cmpd="sng" algn="ctr">
            <a:noFill/>
            <a:prstDash val="solid"/>
          </a:ln>
          <a:effectLst>
            <a:outerShdw blurRad="50800" dist="38100" dir="10800000" algn="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 name="Rectangle 6"/>
          <p:cNvSpPr/>
          <p:nvPr userDrawn="1"/>
        </p:nvSpPr>
        <p:spPr>
          <a:xfrm>
            <a:off x="3635896" y="1676905"/>
            <a:ext cx="5538154" cy="5181095"/>
          </a:xfrm>
          <a:prstGeom prst="rect">
            <a:avLst/>
          </a:prstGeom>
          <a:solidFill>
            <a:sysClr val="window" lastClr="FFFFFF"/>
          </a:solidFill>
          <a:ln w="25400" cap="flat" cmpd="sng" algn="ctr">
            <a:noFill/>
            <a:prstDash val="solid"/>
          </a:ln>
          <a:effectLst/>
        </p:spPr>
        <p:txBody>
          <a:bodyPr rtlCol="0" anchor="ctr"/>
          <a:lstStyle/>
          <a:p>
            <a:pPr algn="ctr" fontAlgn="auto">
              <a:spcBef>
                <a:spcPts val="0"/>
              </a:spcBef>
              <a:spcAft>
                <a:spcPts val="0"/>
              </a:spcAft>
              <a:defRPr/>
            </a:pPr>
            <a:endParaRPr lang="el-GR" kern="0" dirty="0" smtClean="0">
              <a:solidFill>
                <a:prstClr val="white"/>
              </a:solidFill>
              <a:latin typeface="Calibri"/>
            </a:endParaRPr>
          </a:p>
        </p:txBody>
      </p:sp>
      <p:sp>
        <p:nvSpPr>
          <p:cNvPr id="10" name="Rectangle 5"/>
          <p:cNvSpPr/>
          <p:nvPr userDrawn="1"/>
        </p:nvSpPr>
        <p:spPr>
          <a:xfrm>
            <a:off x="251520" y="-22538"/>
            <a:ext cx="8922530" cy="481969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590872" y="1196752"/>
            <a:ext cx="8229600" cy="5040560"/>
          </a:xfrm>
        </p:spPr>
        <p:txBody>
          <a:bodyPr>
            <a:normAutofit/>
          </a:bodyPr>
          <a:lstStyle>
            <a:lvl1pPr>
              <a:lnSpc>
                <a:spcPct val="112000"/>
              </a:lnSpc>
              <a:spcBef>
                <a:spcPts val="1200"/>
              </a:spcBef>
              <a:buClr>
                <a:schemeClr val="accent5">
                  <a:lumMod val="50000"/>
                </a:schemeClr>
              </a:buClr>
              <a:defRPr sz="2400"/>
            </a:lvl1pPr>
            <a:lvl2pPr marL="800100" indent="-439738">
              <a:lnSpc>
                <a:spcPct val="112000"/>
              </a:lnSpc>
              <a:spcBef>
                <a:spcPts val="1200"/>
              </a:spcBef>
              <a:buClr>
                <a:schemeClr val="accent5">
                  <a:lumMod val="50000"/>
                </a:schemeClr>
              </a:buClr>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Αναπτυξιακή Ψυχοπαθολογία</a:t>
            </a:r>
            <a:endParaRPr lang="el-GR" sz="4000" b="1" dirty="0">
              <a:solidFill>
                <a:schemeClr val="tx1"/>
              </a:solidFill>
              <a:latin typeface="+mn-lt"/>
            </a:endParaRPr>
          </a:p>
        </p:txBody>
      </p:sp>
      <p:sp>
        <p:nvSpPr>
          <p:cNvPr id="3" name="Υπότιτλος 2"/>
          <p:cNvSpPr>
            <a:spLocks noGrp="1"/>
          </p:cNvSpPr>
          <p:nvPr>
            <p:ph type="subTitle" idx="1"/>
          </p:nvPr>
        </p:nvSpPr>
        <p:spPr>
          <a:xfrm>
            <a:off x="0" y="3068960"/>
            <a:ext cx="9144000" cy="1752600"/>
          </a:xfrm>
        </p:spPr>
        <p:txBody>
          <a:bodyPr>
            <a:normAutofit/>
          </a:bodyPr>
          <a:lstStyle/>
          <a:p>
            <a:pPr>
              <a:spcBef>
                <a:spcPts val="0"/>
              </a:spcBef>
              <a:spcAft>
                <a:spcPts val="2400"/>
              </a:spcAft>
            </a:pPr>
            <a:r>
              <a:rPr lang="el-GR" sz="2600" b="1" dirty="0" smtClean="0"/>
              <a:t>Ενότητα 5</a:t>
            </a:r>
            <a:r>
              <a:rPr lang="el-GR" sz="2600" dirty="0" smtClean="0"/>
              <a:t>:</a:t>
            </a:r>
            <a:r>
              <a:rPr lang="en-US" sz="2600" dirty="0" smtClean="0"/>
              <a:t> </a:t>
            </a:r>
            <a:r>
              <a:rPr lang="el-GR" sz="2600" dirty="0" smtClean="0"/>
              <a:t>Διαταραχές απέκκρισης</a:t>
            </a:r>
          </a:p>
          <a:p>
            <a:pPr>
              <a:spcBef>
                <a:spcPts val="0"/>
              </a:spcBef>
              <a:spcAft>
                <a:spcPts val="600"/>
              </a:spcAft>
            </a:pPr>
            <a:r>
              <a:rPr lang="el-GR" sz="2200" dirty="0" smtClean="0"/>
              <a:t>Δρ.</a:t>
            </a:r>
            <a:r>
              <a:rPr lang="en-US" sz="2200" dirty="0" smtClean="0"/>
              <a:t> </a:t>
            </a:r>
            <a:r>
              <a:rPr lang="el-GR" sz="2200" dirty="0" smtClean="0"/>
              <a:t>Ευθύμιος Κάκουρος</a:t>
            </a:r>
          </a:p>
          <a:p>
            <a:pPr>
              <a:spcBef>
                <a:spcPts val="0"/>
              </a:spcBef>
              <a:spcAft>
                <a:spcPts val="2400"/>
              </a:spcAft>
            </a:pPr>
            <a:r>
              <a:rPr lang="el-GR" sz="2200" dirty="0" smtClean="0"/>
              <a:t>Τμήμα </a:t>
            </a:r>
            <a:r>
              <a:rPr lang="el-GR" sz="2200" dirty="0"/>
              <a:t>Προσχολικής Αγωγής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Τύποι ενούρησης</a:t>
            </a:r>
          </a:p>
        </p:txBody>
      </p:sp>
      <p:sp>
        <p:nvSpPr>
          <p:cNvPr id="3" name="Θέση περιεχομένου 2"/>
          <p:cNvSpPr>
            <a:spLocks noGrp="1"/>
          </p:cNvSpPr>
          <p:nvPr>
            <p:ph idx="1"/>
          </p:nvPr>
        </p:nvSpPr>
        <p:spPr>
          <a:xfrm>
            <a:off x="590872" y="1196752"/>
            <a:ext cx="8229600" cy="3744416"/>
          </a:xfrm>
        </p:spPr>
        <p:txBody>
          <a:bodyPr>
            <a:normAutofit/>
          </a:bodyPr>
          <a:lstStyle/>
          <a:p>
            <a:r>
              <a:rPr lang="el-GR" sz="2200" dirty="0"/>
              <a:t>Η ενούρηση μπορεί να εμφανίζεται μόνο κατά τη διάρκεια της νύχτας, (</a:t>
            </a:r>
            <a:r>
              <a:rPr lang="el-GR" sz="2200" b="1" dirty="0"/>
              <a:t>νυχτερινή</a:t>
            </a:r>
            <a:r>
              <a:rPr lang="el-GR" sz="2200" dirty="0"/>
              <a:t> ενούρηση), μόνο κατά τη διάρκεια της ημέρας (</a:t>
            </a:r>
            <a:r>
              <a:rPr lang="el-GR" sz="2200" b="1" dirty="0"/>
              <a:t>ημερήσια</a:t>
            </a:r>
            <a:r>
              <a:rPr lang="el-GR" sz="2200" dirty="0"/>
              <a:t> ενούρηση) ή μπορεί να εμφανίζεται και την ημέρα και τη νύχτα. </a:t>
            </a:r>
          </a:p>
          <a:p>
            <a:r>
              <a:rPr lang="el-GR" sz="2200" dirty="0"/>
              <a:t>Ο πιο συχνός τύπος ενούρησης είναι η νυχτερινή, η οποία συνήθως εμφανίζεται 2 1/2 – 3 ώρες μετά την έναρξη του ύπνου. Η ημερήσια ενούρηση εμφανίζεται πιο συχνά στα κορίτσια και είναι πολύ σπάνιο φαινόμενο μετά την ηλικία των 9 ετών.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5" name="Ορθογώνιο 4"/>
          <p:cNvSpPr/>
          <p:nvPr/>
        </p:nvSpPr>
        <p:spPr>
          <a:xfrm>
            <a:off x="899592" y="4653136"/>
            <a:ext cx="7776864" cy="1785104"/>
          </a:xfrm>
          <a:prstGeom prst="rect">
            <a:avLst/>
          </a:prstGeom>
          <a:ln w="28575">
            <a:solidFill>
              <a:schemeClr val="accent5">
                <a:lumMod val="50000"/>
              </a:schemeClr>
            </a:solidFill>
          </a:ln>
        </p:spPr>
        <p:txBody>
          <a:bodyPr wrap="square">
            <a:spAutoFit/>
          </a:bodyPr>
          <a:lstStyle/>
          <a:p>
            <a:r>
              <a:rPr lang="el-GR" sz="2200" dirty="0">
                <a:latin typeface="+mn-lt"/>
              </a:rPr>
              <a:t>Τα παιδιά με ημερήσια ενούρηση μπορεί να χωριστούν σε δύο ομάδες: </a:t>
            </a:r>
          </a:p>
          <a:p>
            <a:r>
              <a:rPr lang="el-GR" sz="2200" b="1" dirty="0">
                <a:latin typeface="+mn-lt"/>
              </a:rPr>
              <a:t>α) </a:t>
            </a:r>
            <a:r>
              <a:rPr lang="el-GR" sz="2200" dirty="0">
                <a:latin typeface="+mn-lt"/>
              </a:rPr>
              <a:t>σε αυτά όπου η απώλεια ούρων επέρχεται ξαφνικά και </a:t>
            </a:r>
            <a:r>
              <a:rPr lang="el-GR" sz="2200" b="1" dirty="0">
                <a:latin typeface="+mn-lt"/>
              </a:rPr>
              <a:t>β) </a:t>
            </a:r>
            <a:r>
              <a:rPr lang="el-GR" sz="2200" dirty="0">
                <a:latin typeface="+mn-lt"/>
              </a:rPr>
              <a:t>σε αυτά τα οποία καθυστερούν να πάνε στην τουαλέτα και τελικά δεν προλαβαίνουν.</a:t>
            </a:r>
          </a:p>
        </p:txBody>
      </p:sp>
    </p:spTree>
    <p:extLst>
      <p:ext uri="{BB962C8B-B14F-4D97-AF65-F5344CB8AC3E}">
        <p14:creationId xmlns:p14="http://schemas.microsoft.com/office/powerpoint/2010/main" val="1507935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Πρωτοπαθής και δευτεροπαθής ενούρηση</a:t>
            </a:r>
          </a:p>
        </p:txBody>
      </p:sp>
      <p:sp>
        <p:nvSpPr>
          <p:cNvPr id="3" name="Θέση περιεχομένου 2"/>
          <p:cNvSpPr>
            <a:spLocks noGrp="1"/>
          </p:cNvSpPr>
          <p:nvPr>
            <p:ph idx="1"/>
          </p:nvPr>
        </p:nvSpPr>
        <p:spPr>
          <a:xfrm>
            <a:off x="590872" y="1196752"/>
            <a:ext cx="8301608" cy="5256584"/>
          </a:xfrm>
        </p:spPr>
        <p:txBody>
          <a:bodyPr>
            <a:normAutofit fontScale="92500" lnSpcReduction="10000"/>
          </a:bodyPr>
          <a:lstStyle/>
          <a:p>
            <a:r>
              <a:rPr lang="el-GR" dirty="0"/>
              <a:t>Τα παιδιά τα οποία δεν έχουν αποκτήσει ποτέ έλεγχο της κύστης για μία περίοδο τουλάχιστον 6 μηνών μέχρι την ηλικία των 5 ετών θεωρούνται ότι παρουσιάζουν </a:t>
            </a:r>
            <a:r>
              <a:rPr lang="el-GR" b="1" dirty="0"/>
              <a:t>πρωτοπαθή ενούρηση</a:t>
            </a:r>
            <a:r>
              <a:rPr lang="el-GR" dirty="0"/>
              <a:t> (APA, 1994). Σε αυτήν την περίπτωση δηλαδή, η ενούρηση αποτελεί τη μη φυσιολογική επέκταση της φυσιολογικής βρεφικής ακράτειας ούρων. </a:t>
            </a:r>
            <a:endParaRPr lang="el-GR" dirty="0" smtClean="0"/>
          </a:p>
          <a:p>
            <a:r>
              <a:rPr lang="el-GR" dirty="0"/>
              <a:t>Σε άλλες περιπτώσεις, η ενούρηση εμφανίζεται μεταγενέστερα, αφού προηγηθεί κάποια περίοδος επίκτητου ελέγχου της κύστης. Σε αυτή την περίπτωση η ενούρηση ονομάζεται </a:t>
            </a:r>
            <a:r>
              <a:rPr lang="el-GR" b="1" dirty="0"/>
              <a:t>δευτεροπαθής</a:t>
            </a:r>
            <a:r>
              <a:rPr lang="el-GR" dirty="0"/>
              <a:t> και η εμφάνισή της τοποθετείται συνήθως ανάμεσα στο 5ο και το 6ο έτος της ηλικίας. </a:t>
            </a:r>
          </a:p>
          <a:p>
            <a:r>
              <a:rPr lang="el-GR" dirty="0"/>
              <a:t>Φυσικά, η δευτεροπαθής ενούρηση μπορεί να εμφανιστεί και αργότερα σε οποιαδήποτε ηλικία.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43642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Ενούρηση</a:t>
            </a:r>
            <a:br>
              <a:rPr lang="el-GR" dirty="0" smtClean="0"/>
            </a:br>
            <a:r>
              <a:rPr lang="el-GR" sz="3300" b="0" dirty="0" smtClean="0"/>
              <a:t>συνοδά </a:t>
            </a:r>
            <a:r>
              <a:rPr lang="el-GR" sz="3300" b="0" dirty="0"/>
              <a:t>χαρακτηριστικά</a:t>
            </a:r>
          </a:p>
        </p:txBody>
      </p:sp>
      <p:sp>
        <p:nvSpPr>
          <p:cNvPr id="3" name="Θέση περιεχομένου 2"/>
          <p:cNvSpPr>
            <a:spLocks noGrp="1"/>
          </p:cNvSpPr>
          <p:nvPr>
            <p:ph idx="1"/>
          </p:nvPr>
        </p:nvSpPr>
        <p:spPr>
          <a:xfrm>
            <a:off x="590872" y="1412776"/>
            <a:ext cx="8229600" cy="4824536"/>
          </a:xfrm>
        </p:spPr>
        <p:txBody>
          <a:bodyPr/>
          <a:lstStyle/>
          <a:p>
            <a:r>
              <a:rPr lang="el-GR" dirty="0"/>
              <a:t>Κατά τη διάρκεια της νυκτερινής ενούρησης η απώλεια ούρων συχνά επέρχεται σε φάσεις REM και έτσι το παιδί είναι πιθανό να μπορεί να ανακαλέσει κάποιο όνειρο το οποίο να συνδέεται με την ενούρηση.</a:t>
            </a:r>
          </a:p>
          <a:p>
            <a:r>
              <a:rPr lang="el-GR" dirty="0"/>
              <a:t>Η ημερήσια ενούρηση συνήθως επέρχεται επειδή το παιδί καθυστερεί να πάει στην τουαλέτα είτε εξαιτίας της απροθυμίας του να χρησιμοποιήσει την τουαλέτα λόγω κοινωνικού άγχους που βιώνει είτε επειδή είναι απορροφημένο στις δραστηριότητες στις οποίες συμμετέχει</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530812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Επιδημιολογία </a:t>
            </a:r>
            <a:r>
              <a:rPr lang="el-GR" sz="3200" b="0" dirty="0" smtClean="0"/>
              <a:t>1/2</a:t>
            </a:r>
            <a:endParaRPr lang="el-GR" sz="3200" b="0" dirty="0"/>
          </a:p>
        </p:txBody>
      </p:sp>
      <p:sp>
        <p:nvSpPr>
          <p:cNvPr id="3" name="Θέση περιεχομένου 2"/>
          <p:cNvSpPr>
            <a:spLocks noGrp="1"/>
          </p:cNvSpPr>
          <p:nvPr>
            <p:ph idx="1"/>
          </p:nvPr>
        </p:nvSpPr>
        <p:spPr/>
        <p:txBody>
          <a:bodyPr/>
          <a:lstStyle/>
          <a:p>
            <a:pPr marL="355600" indent="0">
              <a:buNone/>
            </a:pPr>
            <a:r>
              <a:rPr lang="el-GR" dirty="0"/>
              <a:t>Σύμφωνα με το </a:t>
            </a:r>
            <a:r>
              <a:rPr lang="el-GR" dirty="0" smtClean="0"/>
              <a:t>DSM-5</a:t>
            </a:r>
          </a:p>
          <a:p>
            <a:pPr marL="355600" indent="0">
              <a:buNone/>
            </a:pPr>
            <a:r>
              <a:rPr lang="el-GR" dirty="0" smtClean="0"/>
              <a:t>Η </a:t>
            </a:r>
            <a:r>
              <a:rPr lang="el-GR" dirty="0"/>
              <a:t>συχνότητα της ενούρησης κυμαίνεται:</a:t>
            </a:r>
          </a:p>
          <a:p>
            <a:pPr lvl="1">
              <a:buFont typeface="Arial" panose="020B0604020202020204" pitchFamily="34" charset="0"/>
              <a:buChar char="•"/>
            </a:pPr>
            <a:r>
              <a:rPr lang="el-GR" dirty="0" smtClean="0"/>
              <a:t>Στο </a:t>
            </a:r>
            <a:r>
              <a:rPr lang="el-GR" dirty="0"/>
              <a:t>5 -10% στα παιδιά ηλικίας 5 ετών,</a:t>
            </a:r>
          </a:p>
          <a:p>
            <a:pPr lvl="1">
              <a:buFont typeface="Arial" panose="020B0604020202020204" pitchFamily="34" charset="0"/>
              <a:buChar char="•"/>
            </a:pPr>
            <a:r>
              <a:rPr lang="el-GR" dirty="0" smtClean="0"/>
              <a:t>Στο </a:t>
            </a:r>
            <a:r>
              <a:rPr lang="el-GR" dirty="0"/>
              <a:t>3 - 5%  στα  παιδιά ηλικίας 10 ετών, και</a:t>
            </a:r>
          </a:p>
          <a:p>
            <a:pPr lvl="1">
              <a:buFont typeface="Arial" panose="020B0604020202020204" pitchFamily="34" charset="0"/>
              <a:buChar char="•"/>
            </a:pPr>
            <a:r>
              <a:rPr lang="el-GR" dirty="0" smtClean="0"/>
              <a:t>Στο </a:t>
            </a:r>
            <a:r>
              <a:rPr lang="el-GR" dirty="0"/>
              <a:t>1%  σε άτομα άνω των 15 </a:t>
            </a:r>
            <a:r>
              <a:rPr lang="el-GR" dirty="0" smtClean="0"/>
              <a:t>ετών.</a:t>
            </a:r>
            <a:endParaRPr lang="el-GR" dirty="0"/>
          </a:p>
          <a:p>
            <a:pPr lvl="1"/>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16202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Επιδημιολογία </a:t>
            </a:r>
            <a:r>
              <a:rPr lang="el-GR" sz="3200" b="0" dirty="0" smtClean="0">
                <a:solidFill>
                  <a:prstClr val="black"/>
                </a:solidFill>
              </a:rPr>
              <a:t>2/2</a:t>
            </a:r>
            <a:endParaRPr lang="el-GR" dirty="0"/>
          </a:p>
        </p:txBody>
      </p:sp>
      <p:sp>
        <p:nvSpPr>
          <p:cNvPr id="3" name="Θέση περιεχομένου 2"/>
          <p:cNvSpPr>
            <a:spLocks noGrp="1"/>
          </p:cNvSpPr>
          <p:nvPr>
            <p:ph idx="1"/>
          </p:nvPr>
        </p:nvSpPr>
        <p:spPr/>
        <p:txBody>
          <a:bodyPr/>
          <a:lstStyle/>
          <a:p>
            <a:r>
              <a:rPr lang="el-GR" dirty="0"/>
              <a:t> Η ημερήσια ενούρηση εμφανίζεται σε ποσοστό περίπου 3% των παιδιών ηλικίας 6 </a:t>
            </a:r>
            <a:r>
              <a:rPr lang="el-GR" dirty="0" smtClean="0"/>
              <a:t>ετών. </a:t>
            </a:r>
            <a:r>
              <a:rPr lang="el-GR" sz="1800" dirty="0"/>
              <a:t>(Blomfield &amp; Douglas, 1956</a:t>
            </a:r>
            <a:r>
              <a:rPr lang="el-GR" sz="1800" dirty="0" smtClean="0"/>
              <a:t>)</a:t>
            </a:r>
            <a:endParaRPr lang="el-GR" sz="1800" dirty="0"/>
          </a:p>
          <a:p>
            <a:r>
              <a:rPr lang="el-GR" dirty="0"/>
              <a:t> Από τα παιδιά με ενούρηση, το 80% παρουσιάζει πρωτοπαθή και το 20% δευτεροπαθή ενούρηση</a:t>
            </a:r>
            <a:r>
              <a:rPr lang="el-GR" dirty="0" smtClean="0"/>
              <a:t>.</a:t>
            </a:r>
            <a:endParaRPr lang="el-GR" dirty="0"/>
          </a:p>
          <a:p>
            <a:r>
              <a:rPr lang="el-GR" dirty="0"/>
              <a:t>Υπολογίζεται πως η ενούρηση υποχωρεί αυτόματα σε ποσοστό 5-10% ανά έτος</a:t>
            </a:r>
            <a:r>
              <a:rPr lang="el-GR" dirty="0" smtClean="0"/>
              <a:t>.</a:t>
            </a:r>
            <a:endParaRPr lang="el-GR" dirty="0"/>
          </a:p>
          <a:p>
            <a:r>
              <a:rPr lang="el-GR" dirty="0"/>
              <a:t> Η ημερήσια ενούρηση είναι αρκετά σπάνια μετά την ηλικία των 9 ετών.</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859990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Επιδημιολογικά στοιχεία από τον </a:t>
            </a:r>
            <a:r>
              <a:rPr lang="el-GR" dirty="0"/>
              <a:t>ε</a:t>
            </a:r>
            <a:r>
              <a:rPr lang="el-GR" dirty="0" smtClean="0"/>
              <a:t>λληνικό </a:t>
            </a:r>
            <a:r>
              <a:rPr lang="el-GR" dirty="0"/>
              <a:t>χώρο</a:t>
            </a:r>
          </a:p>
        </p:txBody>
      </p:sp>
      <p:sp>
        <p:nvSpPr>
          <p:cNvPr id="3" name="Θέση περιεχομένου 2"/>
          <p:cNvSpPr>
            <a:spLocks noGrp="1"/>
          </p:cNvSpPr>
          <p:nvPr>
            <p:ph idx="1"/>
          </p:nvPr>
        </p:nvSpPr>
        <p:spPr>
          <a:xfrm>
            <a:off x="590872" y="1412776"/>
            <a:ext cx="8229600" cy="4824536"/>
          </a:xfrm>
        </p:spPr>
        <p:txBody>
          <a:bodyPr/>
          <a:lstStyle/>
          <a:p>
            <a:r>
              <a:rPr lang="el-GR" dirty="0"/>
              <a:t>Στη χώρα μας, το ποσοστό των παιδιών </a:t>
            </a:r>
            <a:r>
              <a:rPr lang="el-GR" dirty="0" smtClean="0"/>
              <a:t>που παραπέμπονται </a:t>
            </a:r>
            <a:r>
              <a:rPr lang="el-GR" dirty="0"/>
              <a:t>σε υπηρεσίες ψυχικής υγείας λόγω ενούρησης ανέρχεται στο 1-2</a:t>
            </a:r>
            <a:r>
              <a:rPr lang="el-GR" dirty="0" smtClean="0"/>
              <a:t>%. </a:t>
            </a:r>
            <a:r>
              <a:rPr lang="el-GR" sz="1800" dirty="0"/>
              <a:t>(Ιεροδιακόνου, 1991</a:t>
            </a:r>
            <a:r>
              <a:rPr lang="el-GR" sz="1800" dirty="0" smtClean="0"/>
              <a:t>)</a:t>
            </a:r>
            <a:endParaRPr lang="el-GR" sz="1800" dirty="0"/>
          </a:p>
          <a:p>
            <a:r>
              <a:rPr lang="el-GR" dirty="0"/>
              <a:t> Από το σύνολο όμως των παιδιών που παραπέμπονται σε υπηρεσίες ψυχικής υγείας,  το 15-20% παρουσιάζει και </a:t>
            </a:r>
            <a:r>
              <a:rPr lang="el-GR" dirty="0" smtClean="0"/>
              <a:t>ενούρηση. </a:t>
            </a:r>
            <a:r>
              <a:rPr lang="el-GR" sz="1800" dirty="0"/>
              <a:t>(Ιεροδιακόνου, 1991, Κάκουρος και συν., 1995</a:t>
            </a:r>
            <a:r>
              <a:rPr lang="el-GR" sz="1800" dirty="0" smtClean="0"/>
              <a:t>)</a:t>
            </a:r>
            <a:endParaRPr lang="el-GR" sz="1800" dirty="0"/>
          </a:p>
          <a:p>
            <a:r>
              <a:rPr lang="el-GR" dirty="0"/>
              <a:t> Οι γονείς συχνά ανησυχούν για την ενούρηση όταν το παιδί τους βρίσκεται σε μεγαλύτερη ηλικία και στις περιπτώσεις όπου αυτή είναι δευτεροπαθής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932342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Άλλα επιδημιολογικά στοιχεία για την ενούρηση</a:t>
            </a:r>
          </a:p>
        </p:txBody>
      </p:sp>
      <p:sp>
        <p:nvSpPr>
          <p:cNvPr id="3" name="Θέση περιεχομένου 2"/>
          <p:cNvSpPr>
            <a:spLocks noGrp="1"/>
          </p:cNvSpPr>
          <p:nvPr>
            <p:ph idx="1"/>
          </p:nvPr>
        </p:nvSpPr>
        <p:spPr/>
        <p:txBody>
          <a:bodyPr>
            <a:normAutofit fontScale="92500"/>
          </a:bodyPr>
          <a:lstStyle/>
          <a:p>
            <a:r>
              <a:rPr lang="el-GR" dirty="0"/>
              <a:t>Τόσο η νυχτερινή όσο και η ημερήσια ενούρηση εμφανίζονται με μεγαλύτερη συχνότητα στις τάξεις χαμηλότερου κοινωνικοοικονομικού επιπέδου καθώς και στα παιδιά που ζουν σε ιδρύματα, πιθανώς ως αποτέλεσμα ελλιπούς εκπαίδευσης στην ατομική υγιεινή και δυσμενών συνθηκών </a:t>
            </a:r>
            <a:r>
              <a:rPr lang="el-GR" dirty="0" smtClean="0"/>
              <a:t>ζωής. </a:t>
            </a:r>
            <a:r>
              <a:rPr lang="el-GR" sz="1900" dirty="0"/>
              <a:t>(Delvin, 1991, Essen &amp; Peckham, 1976</a:t>
            </a:r>
            <a:r>
              <a:rPr lang="el-GR" sz="1900" dirty="0" smtClean="0"/>
              <a:t>)</a:t>
            </a:r>
          </a:p>
          <a:p>
            <a:r>
              <a:rPr lang="el-GR" dirty="0"/>
              <a:t>Δεν αναφέρονται διαφορές μεταξύ των δύο φύλων στη συχνότητα εμφάνισης της ενούρησης στην ηλικία των 4-6 ετών, στην ηλικία των 11 ετών ο αριθμός των αγοριών με ενούρηση είναι διπλάσιος από αυτόν των </a:t>
            </a:r>
            <a:r>
              <a:rPr lang="el-GR" dirty="0" smtClean="0"/>
              <a:t>κοριτσιών. </a:t>
            </a:r>
            <a:r>
              <a:rPr lang="el-GR" sz="1900" dirty="0"/>
              <a:t>(Wenar &amp; Kerig, 2000</a:t>
            </a:r>
            <a:r>
              <a:rPr lang="el-GR" sz="1900" dirty="0" smtClean="0"/>
              <a:t>)</a:t>
            </a:r>
            <a:r>
              <a:rPr lang="el-GR" dirty="0" smtClean="0"/>
              <a:t> </a:t>
            </a:r>
            <a:endParaRPr lang="el-GR" dirty="0"/>
          </a:p>
          <a:p>
            <a:r>
              <a:rPr lang="el-GR" dirty="0"/>
              <a:t>Η νυκτερινή ενούρηση είναι περισσότερο συχνή στα αγόρια ενώ η ημερήσια είναι συχνότερη στα κορίτσια.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134282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Αιτιολογία </a:t>
            </a:r>
            <a:r>
              <a:rPr lang="el-GR" sz="3200" b="0" dirty="0" smtClean="0"/>
              <a:t>1/5</a:t>
            </a:r>
            <a:endParaRPr lang="el-GR" sz="3200" b="0" dirty="0"/>
          </a:p>
        </p:txBody>
      </p:sp>
      <p:sp>
        <p:nvSpPr>
          <p:cNvPr id="3" name="Θέση περιεχομένου 2"/>
          <p:cNvSpPr>
            <a:spLocks noGrp="1"/>
          </p:cNvSpPr>
          <p:nvPr>
            <p:ph idx="1"/>
          </p:nvPr>
        </p:nvSpPr>
        <p:spPr/>
        <p:txBody>
          <a:bodyPr/>
          <a:lstStyle/>
          <a:p>
            <a:r>
              <a:rPr lang="el-GR" dirty="0"/>
              <a:t>Η ενούρηση φαίνεται να σχετίζεται τόσο με περιβαλλοντικά όσο και με γενετικά αίτια.</a:t>
            </a:r>
          </a:p>
          <a:p>
            <a:pPr marL="0" indent="0">
              <a:buNone/>
            </a:pPr>
            <a:r>
              <a:rPr lang="el-GR" b="1" dirty="0" smtClean="0"/>
              <a:t>Περιβαλλοντικά</a:t>
            </a:r>
          </a:p>
          <a:p>
            <a:r>
              <a:rPr lang="el-GR" dirty="0" smtClean="0"/>
              <a:t>Πολλοί </a:t>
            </a:r>
            <a:r>
              <a:rPr lang="el-GR" dirty="0"/>
              <a:t>ειδικοί εκτιμούν ότι η ενούρηση σχετίζεται με την ανεπαρκή ή λανθασμένη εκπαίδευση των παιδιών στη χρήση της τουαλέτας.</a:t>
            </a:r>
          </a:p>
          <a:p>
            <a:r>
              <a:rPr lang="el-GR" dirty="0"/>
              <a:t>Επίσης πολλοί υποστηρίζουν ότι η ενούρηση σχετίζεται με τις καταστάσεις έντασης και άγχους τις οποίοι μπορεί να βιώνει κάποιο παιδί.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4032851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Αιτιολογία </a:t>
            </a:r>
            <a:r>
              <a:rPr lang="el-GR" sz="3200" b="0" dirty="0" smtClean="0">
                <a:solidFill>
                  <a:prstClr val="black"/>
                </a:solidFill>
              </a:rPr>
              <a:t>2/5</a:t>
            </a:r>
            <a:endParaRPr lang="el-GR" dirty="0"/>
          </a:p>
        </p:txBody>
      </p:sp>
      <p:sp>
        <p:nvSpPr>
          <p:cNvPr id="3" name="Θέση περιεχομένου 2"/>
          <p:cNvSpPr>
            <a:spLocks noGrp="1"/>
          </p:cNvSpPr>
          <p:nvPr>
            <p:ph idx="1"/>
          </p:nvPr>
        </p:nvSpPr>
        <p:spPr/>
        <p:txBody>
          <a:bodyPr/>
          <a:lstStyle/>
          <a:p>
            <a:r>
              <a:rPr lang="el-GR" dirty="0" smtClean="0"/>
              <a:t>Η </a:t>
            </a:r>
            <a:r>
              <a:rPr lang="el-GR" dirty="0"/>
              <a:t>πρωτοπαθής ενούρηση φαίνεται ότι  σχετίζεται σε  μεγάλο </a:t>
            </a:r>
            <a:r>
              <a:rPr lang="el-GR" dirty="0" smtClean="0"/>
              <a:t>βαθμό </a:t>
            </a:r>
            <a:r>
              <a:rPr lang="el-GR" dirty="0"/>
              <a:t>με γενετικούς παράγοντες</a:t>
            </a:r>
            <a:r>
              <a:rPr lang="el-GR" dirty="0" smtClean="0"/>
              <a:t>.</a:t>
            </a:r>
          </a:p>
          <a:p>
            <a:r>
              <a:rPr lang="el-GR" dirty="0" smtClean="0"/>
              <a:t>Έχει </a:t>
            </a:r>
            <a:r>
              <a:rPr lang="el-GR" dirty="0"/>
              <a:t>διαπιστωθεί ότι:</a:t>
            </a:r>
          </a:p>
          <a:p>
            <a:pPr lvl="1">
              <a:spcBef>
                <a:spcPts val="0"/>
              </a:spcBef>
              <a:spcAft>
                <a:spcPts val="1200"/>
              </a:spcAft>
            </a:pPr>
            <a:r>
              <a:rPr lang="el-GR" dirty="0"/>
              <a:t>τα παιδιά των οποίων και οι δύο γονείς ήταν  ενουρητικοί, παρουσιάζουν ενούρηση σε ποσοστό 77</a:t>
            </a:r>
            <a:r>
              <a:rPr lang="el-GR" dirty="0" smtClean="0"/>
              <a:t>%,</a:t>
            </a:r>
          </a:p>
          <a:p>
            <a:pPr lvl="1">
              <a:spcBef>
                <a:spcPts val="0"/>
              </a:spcBef>
            </a:pPr>
            <a:r>
              <a:rPr lang="el-GR" dirty="0" smtClean="0"/>
              <a:t>τα </a:t>
            </a:r>
            <a:r>
              <a:rPr lang="el-GR" dirty="0"/>
              <a:t>παιδιά των οποίων ο ένας γονέας ήταν ενουρητικός παρουσιάζουν ενούρηση σε ποσοστό 44</a:t>
            </a:r>
            <a:r>
              <a:rPr lang="el-GR" dirty="0" smtClean="0"/>
              <a:t>%.</a:t>
            </a:r>
          </a:p>
          <a:p>
            <a:pPr marL="811213" lvl="1" indent="0">
              <a:spcBef>
                <a:spcPts val="0"/>
              </a:spcBef>
              <a:buNone/>
            </a:pPr>
            <a:r>
              <a:rPr lang="el-GR" sz="2200" dirty="0" smtClean="0"/>
              <a:t>Στην </a:t>
            </a:r>
            <a:r>
              <a:rPr lang="el-GR" sz="2200" dirty="0"/>
              <a:t>περίπτωση όπου ήταν ο πατέρας ενουρητικός η πιθανότητα να έχει το παιδί του ενούρηση είναι μεγαλύτερη σε σχέση με την περίπτωση όπου η μητέρα ήταν ενουρητική. </a:t>
            </a:r>
          </a:p>
          <a:p>
            <a:pPr lvl="1">
              <a:spcBef>
                <a:spcPts val="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241509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Αιτιολογία </a:t>
            </a:r>
            <a:r>
              <a:rPr lang="el-GR" sz="3200" b="0" dirty="0" smtClean="0">
                <a:solidFill>
                  <a:prstClr val="black"/>
                </a:solidFill>
              </a:rPr>
              <a:t>3/5</a:t>
            </a:r>
            <a:endParaRPr lang="el-GR" dirty="0"/>
          </a:p>
        </p:txBody>
      </p:sp>
      <p:sp>
        <p:nvSpPr>
          <p:cNvPr id="3" name="Θέση περιεχομένου 2"/>
          <p:cNvSpPr>
            <a:spLocks noGrp="1"/>
          </p:cNvSpPr>
          <p:nvPr>
            <p:ph idx="1"/>
          </p:nvPr>
        </p:nvSpPr>
        <p:spPr/>
        <p:txBody>
          <a:bodyPr/>
          <a:lstStyle/>
          <a:p>
            <a:pPr>
              <a:buFont typeface="Courier New" panose="02070309020205020404" pitchFamily="49" charset="0"/>
              <a:buChar char="o"/>
            </a:pPr>
            <a:r>
              <a:rPr lang="el-GR" dirty="0" smtClean="0"/>
              <a:t>Από </a:t>
            </a:r>
            <a:r>
              <a:rPr lang="el-GR" dirty="0"/>
              <a:t>τα παιδιά στην οικογένεια των οποίων δεν υπήρχε ιστορικό ενούρησης, μόνο το 15% παρουσιάζει αυτό το πρόβλημα.</a:t>
            </a:r>
          </a:p>
          <a:p>
            <a:pPr>
              <a:buFont typeface="Courier New" panose="02070309020205020404" pitchFamily="49" charset="0"/>
              <a:buChar char="o"/>
            </a:pPr>
            <a:r>
              <a:rPr lang="el-GR" dirty="0"/>
              <a:t>Επίσης, μονοζυγωτικοί δίδυμοι παρουσιάζουν και οι δύο ενούρηση σε ποσοστό 68% ενώ διζυγωτικοί σε ποσοστό 36</a:t>
            </a:r>
            <a:r>
              <a:rPr lang="el-GR" dirty="0" smtClean="0"/>
              <a:t>%. </a:t>
            </a:r>
            <a:r>
              <a:rPr lang="el-GR" sz="1800" dirty="0"/>
              <a:t>(Bakwin, 1973</a:t>
            </a:r>
            <a:r>
              <a:rPr lang="el-GR" sz="1800" dirty="0" smtClean="0"/>
              <a:t>)</a:t>
            </a:r>
            <a:endParaRPr lang="el-GR" sz="1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011196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έλεγχος </a:t>
            </a:r>
            <a:r>
              <a:rPr lang="el-GR" dirty="0" smtClean="0"/>
              <a:t>σφικτήρων </a:t>
            </a:r>
            <a:r>
              <a:rPr lang="el-GR" sz="3200" b="0" dirty="0" smtClean="0"/>
              <a:t>1/2</a:t>
            </a:r>
            <a:endParaRPr lang="el-GR" sz="3200" b="0" dirty="0"/>
          </a:p>
        </p:txBody>
      </p:sp>
      <p:sp>
        <p:nvSpPr>
          <p:cNvPr id="3" name="Θέση περιεχομένου 2"/>
          <p:cNvSpPr>
            <a:spLocks noGrp="1"/>
          </p:cNvSpPr>
          <p:nvPr>
            <p:ph idx="1"/>
          </p:nvPr>
        </p:nvSpPr>
        <p:spPr/>
        <p:txBody>
          <a:bodyPr/>
          <a:lstStyle/>
          <a:p>
            <a:r>
              <a:rPr lang="el-GR" dirty="0"/>
              <a:t>Η διαδικασία απόκτησης ελέγχου των σφιγκτήρων και ορθής χρήσης της τουαλέτας αποτελεί ένα σημαντικό αναπτυξιακό επίτευγμα του νηπίου και συντελείται συνήθως μεταξύ του 2ου και του 3ου έτους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4219756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Αιτιολογία </a:t>
            </a:r>
            <a:r>
              <a:rPr lang="el-GR" sz="3200" b="0" dirty="0" smtClean="0">
                <a:solidFill>
                  <a:prstClr val="black"/>
                </a:solidFill>
              </a:rPr>
              <a:t>4/5</a:t>
            </a:r>
            <a:endParaRPr lang="el-GR" dirty="0"/>
          </a:p>
        </p:txBody>
      </p:sp>
      <p:sp>
        <p:nvSpPr>
          <p:cNvPr id="3" name="Θέση περιεχομένου 2"/>
          <p:cNvSpPr>
            <a:spLocks noGrp="1"/>
          </p:cNvSpPr>
          <p:nvPr>
            <p:ph idx="1"/>
          </p:nvPr>
        </p:nvSpPr>
        <p:spPr/>
        <p:txBody>
          <a:bodyPr/>
          <a:lstStyle/>
          <a:p>
            <a:r>
              <a:rPr lang="el-GR" dirty="0" smtClean="0"/>
              <a:t>Είναι </a:t>
            </a:r>
            <a:r>
              <a:rPr lang="el-GR" dirty="0"/>
              <a:t>όμως πιθανό, οι λανθασμένοι χειρισμοί των γονέων κατά τη διάρκεια άσκησης του παιδιού στον έλεγχο των σφιγκτήρων να συμβάλλουν στην εμφάνιση </a:t>
            </a:r>
            <a:r>
              <a:rPr lang="el-GR" dirty="0" smtClean="0"/>
              <a:t>ενούρησης. </a:t>
            </a:r>
            <a:r>
              <a:rPr lang="el-GR" sz="1800" dirty="0"/>
              <a:t>(Meadow, 1990, Schmitt, 1982</a:t>
            </a:r>
            <a:r>
              <a:rPr lang="el-GR" sz="1800" dirty="0" smtClean="0"/>
              <a:t>)</a:t>
            </a:r>
            <a:endParaRPr lang="el-GR" sz="1800" dirty="0"/>
          </a:p>
          <a:p>
            <a:r>
              <a:rPr lang="el-GR" dirty="0" smtClean="0"/>
              <a:t>Είναι </a:t>
            </a:r>
            <a:r>
              <a:rPr lang="el-GR" dirty="0"/>
              <a:t>η νυχτερινή ενούρηση αποτέλεσμα της  αδυναμίας των παιδιών να ξυπνήσουν τη νύχτα επειδή κοιμούνται πολύ βαριά; Όλα τα ερευνητικά δεδομένα καταρρίπτουν την άποψη </a:t>
            </a:r>
            <a:r>
              <a:rPr lang="el-GR" dirty="0" smtClean="0"/>
              <a:t>αυτή.</a:t>
            </a:r>
          </a:p>
          <a:p>
            <a:pPr marL="355600" indent="0">
              <a:spcBef>
                <a:spcPts val="0"/>
              </a:spcBef>
              <a:buNone/>
            </a:pPr>
            <a:r>
              <a:rPr lang="el-GR" sz="1800" dirty="0" smtClean="0"/>
              <a:t>(</a:t>
            </a:r>
            <a:r>
              <a:rPr lang="el-GR" sz="1800" dirty="0"/>
              <a:t>Mikkelsen et al., 1980</a:t>
            </a:r>
            <a:r>
              <a:rPr lang="el-GR" sz="1800" dirty="0" smtClean="0"/>
              <a:t>)</a:t>
            </a:r>
            <a:endParaRPr lang="el-GR" sz="18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893956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Αιτιολογία </a:t>
            </a:r>
            <a:r>
              <a:rPr lang="el-GR" sz="3200" b="0" dirty="0" smtClean="0">
                <a:solidFill>
                  <a:prstClr val="black"/>
                </a:solidFill>
              </a:rPr>
              <a:t>5/5</a:t>
            </a:r>
            <a:endParaRPr lang="el-GR" dirty="0"/>
          </a:p>
        </p:txBody>
      </p:sp>
      <p:sp>
        <p:nvSpPr>
          <p:cNvPr id="3" name="Θέση περιεχομένου 2"/>
          <p:cNvSpPr>
            <a:spLocks noGrp="1"/>
          </p:cNvSpPr>
          <p:nvPr>
            <p:ph idx="1"/>
          </p:nvPr>
        </p:nvSpPr>
        <p:spPr/>
        <p:txBody>
          <a:bodyPr/>
          <a:lstStyle/>
          <a:p>
            <a:r>
              <a:rPr lang="el-GR" dirty="0"/>
              <a:t>Η πρωτοπαθής ενούρηση ενδέχεται να είναι το αποτέλεσμα ατελούς άσκησης στον έλεγχο των σφιγκτήρων</a:t>
            </a:r>
            <a:r>
              <a:rPr lang="el-GR" dirty="0" smtClean="0"/>
              <a:t>.</a:t>
            </a:r>
          </a:p>
          <a:p>
            <a:r>
              <a:rPr lang="el-GR" dirty="0" smtClean="0"/>
              <a:t>Στην </a:t>
            </a:r>
            <a:r>
              <a:rPr lang="el-GR" dirty="0"/>
              <a:t>περίπτωση της δευτεροπαθούς ενούρησης, τα αίτια είναι συνήθως ψυχολογικά και η ενούρηση αναφέρεται ως αντίδραση σε αγχογόνα περιστατικά, ιδιαίτερα στις ηλικίες μεταξύ 4-6 </a:t>
            </a:r>
            <a:r>
              <a:rPr lang="el-GR" dirty="0" smtClean="0"/>
              <a:t>ετών. </a:t>
            </a:r>
            <a:r>
              <a:rPr lang="el-GR" sz="1800" dirty="0"/>
              <a:t>(Walsh &amp; Menvielle, 1997</a:t>
            </a:r>
            <a:r>
              <a:rPr lang="el-GR" sz="1800" dirty="0" smtClean="0"/>
              <a:t>)</a:t>
            </a:r>
          </a:p>
          <a:p>
            <a:r>
              <a:rPr lang="el-GR" dirty="0"/>
              <a:t> Σύμφωνα με ορισμένες μελέτες, στις περιπτώσεις παιδιών με δευτεροπαθή ενούρηση παρατηρείται συχνότερα ενδοοικογενειακή δυσαρμονία, η οποία φαίνεται να επηρεάζει την ανάπτυξη του παιδιού. </a:t>
            </a:r>
            <a:r>
              <a:rPr lang="el-GR" sz="1800" dirty="0"/>
              <a:t>(Rutter et al., 1973</a:t>
            </a:r>
            <a:r>
              <a:rPr lang="el-GR" sz="1800" dirty="0" smtClean="0"/>
              <a:t>)</a:t>
            </a:r>
            <a:endParaRPr lang="el-GR" sz="1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819594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Συννοσηρότητα</a:t>
            </a:r>
            <a:endParaRPr lang="el-GR" dirty="0"/>
          </a:p>
        </p:txBody>
      </p:sp>
      <p:sp>
        <p:nvSpPr>
          <p:cNvPr id="3" name="Θέση περιεχομένου 2"/>
          <p:cNvSpPr>
            <a:spLocks noGrp="1"/>
          </p:cNvSpPr>
          <p:nvPr>
            <p:ph idx="1"/>
          </p:nvPr>
        </p:nvSpPr>
        <p:spPr/>
        <p:txBody>
          <a:bodyPr/>
          <a:lstStyle/>
          <a:p>
            <a:r>
              <a:rPr lang="el-GR" dirty="0"/>
              <a:t>Τα περισσότερα παιδιά με ενούρηση δεν παρουσιάζουν κάποια άλλη ψυχική διαταραχή.</a:t>
            </a:r>
          </a:p>
          <a:p>
            <a:r>
              <a:rPr lang="el-GR" dirty="0"/>
              <a:t>Μεταξύ όμως των παιδιών με ενούρηση είναι πολύ περισσότερα τα παιδιά με προβλήματα συμπεριφοράς σε σχέση με αυτά τα οποία δεν παρουσιάζουν ενούρηση.</a:t>
            </a:r>
          </a:p>
          <a:p>
            <a:r>
              <a:rPr lang="el-GR" dirty="0"/>
              <a:t>Επίσης, ορισμένα από τα παιδιά με ενούρηση παρουσιάζουν καθυστέρηση στη γλωσσική και κινητική τους ανάπτυξη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898167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Αντιμετώπιση </a:t>
            </a:r>
            <a:r>
              <a:rPr lang="el-GR" sz="3200" b="0" dirty="0" smtClean="0"/>
              <a:t>1/4</a:t>
            </a:r>
            <a:r>
              <a:rPr lang="el-GR" dirty="0" smtClean="0"/>
              <a:t> </a:t>
            </a:r>
            <a:endParaRPr lang="el-GR" dirty="0"/>
          </a:p>
        </p:txBody>
      </p:sp>
      <p:sp>
        <p:nvSpPr>
          <p:cNvPr id="3" name="Θέση περιεχομένου 2"/>
          <p:cNvSpPr>
            <a:spLocks noGrp="1"/>
          </p:cNvSpPr>
          <p:nvPr>
            <p:ph idx="1"/>
          </p:nvPr>
        </p:nvSpPr>
        <p:spPr/>
        <p:txBody>
          <a:bodyPr/>
          <a:lstStyle/>
          <a:p>
            <a:r>
              <a:rPr lang="el-GR" dirty="0"/>
              <a:t> Η αντιμετώπιση της ενούρησης συνήθως είναι ανάλογη με τον τρόπο με τον οποίο οι γονείς ερμηνεύουν τα αίτιά </a:t>
            </a:r>
            <a:r>
              <a:rPr lang="el-GR" dirty="0" smtClean="0"/>
              <a:t>της.</a:t>
            </a:r>
            <a:endParaRPr lang="el-GR" dirty="0"/>
          </a:p>
          <a:p>
            <a:r>
              <a:rPr lang="el-GR" dirty="0"/>
              <a:t>Πολλοί ξυπνούν το παιδί λίγο πριν από την ώρα που συνήθως αυτό «βρέχεται</a:t>
            </a:r>
            <a:r>
              <a:rPr lang="el-GR" dirty="0" smtClean="0"/>
              <a:t>».</a:t>
            </a:r>
            <a:endParaRPr lang="el-GR" dirty="0"/>
          </a:p>
          <a:p>
            <a:r>
              <a:rPr lang="el-GR" dirty="0"/>
              <a:t> Άλλοι περιορίζουν τη λήψη υγρών πριν τον ύπνο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884472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Αντιμετώπιση </a:t>
            </a:r>
            <a:r>
              <a:rPr lang="el-GR" sz="3200" b="0" dirty="0" smtClean="0">
                <a:solidFill>
                  <a:prstClr val="black"/>
                </a:solidFill>
              </a:rPr>
              <a:t>2/4</a:t>
            </a:r>
            <a:r>
              <a:rPr lang="el-GR" dirty="0" smtClean="0">
                <a:solidFill>
                  <a:prstClr val="black"/>
                </a:solidFill>
              </a:rPr>
              <a:t> </a:t>
            </a:r>
            <a:endParaRPr lang="el-GR" dirty="0"/>
          </a:p>
        </p:txBody>
      </p:sp>
      <p:sp>
        <p:nvSpPr>
          <p:cNvPr id="3" name="Θέση περιεχομένου 2"/>
          <p:cNvSpPr>
            <a:spLocks noGrp="1"/>
          </p:cNvSpPr>
          <p:nvPr>
            <p:ph idx="1"/>
          </p:nvPr>
        </p:nvSpPr>
        <p:spPr>
          <a:xfrm>
            <a:off x="590872" y="1196752"/>
            <a:ext cx="8301608" cy="5184576"/>
          </a:xfrm>
        </p:spPr>
        <p:txBody>
          <a:bodyPr>
            <a:normAutofit/>
          </a:bodyPr>
          <a:lstStyle/>
          <a:p>
            <a:r>
              <a:rPr lang="el-GR" dirty="0" smtClean="0"/>
              <a:t>Η </a:t>
            </a:r>
            <a:r>
              <a:rPr lang="el-GR" dirty="0"/>
              <a:t>πιο αποτελεσματική μέθοδος η οποία έχει χρησιμοποιηθεί μέχρι σήμερα για την αντιμετώπιση της νυχτερινής ενούρησης είναι η μέθοδος «Pad and Bell</a:t>
            </a:r>
            <a:r>
              <a:rPr lang="el-GR" dirty="0" smtClean="0"/>
              <a:t>».</a:t>
            </a:r>
          </a:p>
          <a:p>
            <a:pPr marL="355600" indent="0">
              <a:spcBef>
                <a:spcPts val="0"/>
              </a:spcBef>
              <a:buNone/>
            </a:pPr>
            <a:r>
              <a:rPr lang="el-GR" sz="1800" dirty="0" smtClean="0"/>
              <a:t>(</a:t>
            </a:r>
            <a:r>
              <a:rPr lang="el-GR" sz="1800" dirty="0"/>
              <a:t>Mawrer, O.H. &amp; Mawrer, W.A., 1938)</a:t>
            </a:r>
          </a:p>
          <a:p>
            <a:r>
              <a:rPr lang="el-GR" dirty="0" smtClean="0"/>
              <a:t>Αυτή </a:t>
            </a:r>
            <a:r>
              <a:rPr lang="el-GR" dirty="0"/>
              <a:t>η μέθοδος στηρίζεται στη συμπεριφορική συνεξάρτηση      ανάμεσα στην πίεση  της γεμάτης κύστης και  τον ήχο του κουδουνιού.</a:t>
            </a:r>
          </a:p>
          <a:p>
            <a:r>
              <a:rPr lang="el-GR" dirty="0" smtClean="0"/>
              <a:t>Μετά </a:t>
            </a:r>
            <a:r>
              <a:rPr lang="el-GR" dirty="0"/>
              <a:t>από 3-4 βδομάδες χρήσης της μεθόδου αυτής το παιδί μπορεί να ξυπνά χωρίς τον ήχο του κουδουνιού. </a:t>
            </a:r>
            <a:endParaRPr lang="el-GR" dirty="0" smtClean="0"/>
          </a:p>
          <a:p>
            <a:r>
              <a:rPr lang="el-GR" dirty="0"/>
              <a:t>Η επιτυχία της μεθόδου φτάνει στο 95% με ποσοστό υποτροπών 35% μετά από δύο ή περισσότερα χρόνια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607335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Αντιμετώπιση </a:t>
            </a:r>
            <a:r>
              <a:rPr lang="el-GR" sz="3200" b="0" dirty="0" smtClean="0">
                <a:solidFill>
                  <a:prstClr val="black"/>
                </a:solidFill>
              </a:rPr>
              <a:t>3/4</a:t>
            </a:r>
            <a:r>
              <a:rPr lang="el-GR" dirty="0" smtClean="0">
                <a:solidFill>
                  <a:prstClr val="black"/>
                </a:solidFill>
              </a:rPr>
              <a:t> </a:t>
            </a:r>
            <a:endParaRPr lang="el-GR" dirty="0"/>
          </a:p>
        </p:txBody>
      </p:sp>
      <p:sp>
        <p:nvSpPr>
          <p:cNvPr id="3" name="Θέση περιεχομένου 2"/>
          <p:cNvSpPr>
            <a:spLocks noGrp="1"/>
          </p:cNvSpPr>
          <p:nvPr>
            <p:ph idx="1"/>
          </p:nvPr>
        </p:nvSpPr>
        <p:spPr/>
        <p:txBody>
          <a:bodyPr>
            <a:normAutofit/>
          </a:bodyPr>
          <a:lstStyle/>
          <a:p>
            <a:r>
              <a:rPr lang="el-GR" sz="2200" dirty="0" smtClean="0"/>
              <a:t>Η </a:t>
            </a:r>
            <a:r>
              <a:rPr lang="el-GR" sz="2200" dirty="0"/>
              <a:t>πιο αποτελεσματική μέθοδος η οποία έχει χρησιμοποιηθεί μέχρι σήμερα για την αντιμετώπιση της νυχτερινής ενούρησης είναι η μέθοδος «Pad and Bell</a:t>
            </a:r>
            <a:r>
              <a:rPr lang="el-GR" sz="2200" dirty="0" smtClean="0"/>
              <a:t>». </a:t>
            </a:r>
            <a:r>
              <a:rPr lang="el-GR" sz="1800" dirty="0"/>
              <a:t>(Mawrer, O.H. &amp; Mawrer, W.A., 1938</a:t>
            </a:r>
            <a:r>
              <a:rPr lang="el-GR" sz="1800" dirty="0" smtClean="0"/>
              <a:t>)</a:t>
            </a:r>
          </a:p>
          <a:p>
            <a:r>
              <a:rPr lang="el-GR" sz="2200" dirty="0" smtClean="0"/>
              <a:t>Αυτή </a:t>
            </a:r>
            <a:r>
              <a:rPr lang="el-GR" sz="2200" dirty="0"/>
              <a:t>η μέθοδος στηρίζεται στη συμπεριφορική συνεξάρτηση      ανάμεσα στην πίεση  της γεμάτης κύστης και  τον ήχο του κουδουνιού.</a:t>
            </a:r>
          </a:p>
          <a:p>
            <a:r>
              <a:rPr lang="el-GR" sz="2200" dirty="0" smtClean="0"/>
              <a:t>Μετά </a:t>
            </a:r>
            <a:r>
              <a:rPr lang="el-GR" sz="2200" dirty="0"/>
              <a:t>από 3-4 βδομάδες χρήσης της μεθόδου αυτής το παιδί μπορεί να ξυπνά χωρίς τον ήχο του κουδουνιού. </a:t>
            </a:r>
            <a:endParaRPr lang="el-GR" sz="2200" dirty="0" smtClean="0"/>
          </a:p>
          <a:p>
            <a:r>
              <a:rPr lang="el-GR" sz="2200" dirty="0"/>
              <a:t>Η επιτυχία της μεθόδου φτάνει στο 95% με ποσοστό υποτροπών 35% μετά από δύο ή περισσότερα χρόνια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896174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Αντιμετώπιση </a:t>
            </a:r>
            <a:r>
              <a:rPr lang="el-GR" sz="3200" b="0" dirty="0" smtClean="0">
                <a:solidFill>
                  <a:prstClr val="black"/>
                </a:solidFill>
              </a:rPr>
              <a:t>4/4</a:t>
            </a:r>
            <a:r>
              <a:rPr lang="el-GR" dirty="0" smtClean="0">
                <a:solidFill>
                  <a:prstClr val="black"/>
                </a:solidFill>
              </a:rPr>
              <a:t> </a:t>
            </a:r>
            <a:endParaRPr lang="el-GR" dirty="0"/>
          </a:p>
        </p:txBody>
      </p:sp>
      <p:sp>
        <p:nvSpPr>
          <p:cNvPr id="3" name="Θέση περιεχομένου 2"/>
          <p:cNvSpPr>
            <a:spLocks noGrp="1"/>
          </p:cNvSpPr>
          <p:nvPr>
            <p:ph idx="1"/>
          </p:nvPr>
        </p:nvSpPr>
        <p:spPr>
          <a:xfrm>
            <a:off x="662880" y="2132856"/>
            <a:ext cx="7941568" cy="1296144"/>
          </a:xfrm>
          <a:ln w="28575">
            <a:solidFill>
              <a:schemeClr val="accent5">
                <a:lumMod val="50000"/>
              </a:schemeClr>
            </a:solidFill>
          </a:ln>
        </p:spPr>
        <p:txBody>
          <a:bodyPr anchor="ctr"/>
          <a:lstStyle/>
          <a:p>
            <a:pPr>
              <a:buFont typeface="Wingdings" panose="05000000000000000000" pitchFamily="2" charset="2"/>
              <a:buChar char="ü"/>
            </a:pPr>
            <a:r>
              <a:rPr lang="el-GR" dirty="0"/>
              <a:t>Το παιδί πρέπει να καταναλώνει κανονική ποσότητα υγρών και να ασκηθεί στην αναμονή.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3166048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2304256"/>
            <a:ext cx="7920880" cy="908720"/>
          </a:xfrm>
          <a:ln w="28575">
            <a:solidFill>
              <a:schemeClr val="accent5">
                <a:lumMod val="50000"/>
              </a:schemeClr>
            </a:solidFill>
          </a:ln>
        </p:spPr>
        <p:txBody>
          <a:bodyPr>
            <a:normAutofit/>
          </a:bodyPr>
          <a:lstStyle/>
          <a:p>
            <a:r>
              <a:rPr lang="el-GR" dirty="0" smtClean="0"/>
              <a:t>Εγκόπριση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143647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prstClr val="black"/>
                </a:solidFill>
              </a:rPr>
              <a:t>Εγκόπριση </a:t>
            </a:r>
            <a:r>
              <a:rPr lang="el-GR" sz="3200" b="0" dirty="0" smtClean="0">
                <a:solidFill>
                  <a:prstClr val="black"/>
                </a:solidFill>
              </a:rPr>
              <a:t>1/2</a:t>
            </a:r>
            <a:endParaRPr lang="el-GR" sz="3200" b="0" dirty="0"/>
          </a:p>
        </p:txBody>
      </p:sp>
      <p:sp>
        <p:nvSpPr>
          <p:cNvPr id="3" name="Θέση περιεχομένου 2"/>
          <p:cNvSpPr>
            <a:spLocks noGrp="1"/>
          </p:cNvSpPr>
          <p:nvPr>
            <p:ph idx="1"/>
          </p:nvPr>
        </p:nvSpPr>
        <p:spPr/>
        <p:txBody>
          <a:bodyPr/>
          <a:lstStyle/>
          <a:p>
            <a:r>
              <a:rPr lang="el-GR" dirty="0"/>
              <a:t>Σύμφωνα με το DSM- 5, η εγκόπριση ορίζεται ως η ακούσια ή σκόπιμη επαναλαμβανόμενη κένωση κοπράνων σε ακατάλληλα μέρη (π.χ. στα ρούχα ή στο πάτωμα). </a:t>
            </a:r>
          </a:p>
          <a:p>
            <a:r>
              <a:rPr lang="el-GR" dirty="0"/>
              <a:t>Προκειμένου να τεθεί η διάγνωση της διαταραχής, το παιδί  πρέπει να έχει χρονολογική ηλικία ή αντίστοιχο αναπτυξιακό επίπεδο τουλάχιστον 4 ετών και το συμβάν πρέπει να παρουσιάζεται με συχνότητα τουλάχιστον μία φορά το μήνα για 3 μήνες τουλάχιστον.</a:t>
            </a:r>
          </a:p>
          <a:p>
            <a:r>
              <a:rPr lang="el-GR" dirty="0"/>
              <a:t>Για να δοθεί η διάγνωση της εγκόπρισης θα πρέπει αυτή να μην σχετίζεται με την επίδραση κάποιας ουσίας ή κάποιου οργανικού </a:t>
            </a:r>
            <a:r>
              <a:rPr lang="el-GR" dirty="0" smtClean="0"/>
              <a:t>προβλήματος.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586729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Εγκόπριση </a:t>
            </a:r>
            <a:r>
              <a:rPr lang="el-GR" sz="3200" b="0" dirty="0" smtClean="0">
                <a:solidFill>
                  <a:prstClr val="black"/>
                </a:solidFill>
              </a:rPr>
              <a:t>2/2</a:t>
            </a:r>
            <a:endParaRPr lang="el-GR" dirty="0"/>
          </a:p>
        </p:txBody>
      </p:sp>
      <p:sp>
        <p:nvSpPr>
          <p:cNvPr id="3" name="Θέση περιεχομένου 2"/>
          <p:cNvSpPr>
            <a:spLocks noGrp="1"/>
          </p:cNvSpPr>
          <p:nvPr>
            <p:ph idx="1"/>
          </p:nvPr>
        </p:nvSpPr>
        <p:spPr/>
        <p:txBody>
          <a:bodyPr/>
          <a:lstStyle/>
          <a:p>
            <a:r>
              <a:rPr lang="el-GR" dirty="0"/>
              <a:t>Η εγκόπριση συμβαίνει συνήθως κατά τη διάρκεια της ημέρας και πολύ σπάνια κατά τη διάρκεια του ύπνου.</a:t>
            </a:r>
          </a:p>
          <a:p>
            <a:r>
              <a:rPr lang="el-GR" dirty="0"/>
              <a:t>Η εναπόθεση κοπράνων σε ακατάλληλα μέρη είναι πιθανό να παρατηρηθεί σε ορισμένες περιπτώσεις παιδιών με Εναντιωματική Προκλητική Διαταραχή καθώς σε παιδιά με Διαταραχή Διαγωγής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161843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Ο έλεγχος σφικτήρων </a:t>
            </a:r>
            <a:r>
              <a:rPr lang="el-GR" sz="3200" b="0" dirty="0" smtClean="0">
                <a:solidFill>
                  <a:prstClr val="black"/>
                </a:solidFill>
              </a:rPr>
              <a:t>2/2</a:t>
            </a:r>
            <a:endParaRPr lang="el-GR" dirty="0"/>
          </a:p>
        </p:txBody>
      </p:sp>
      <p:sp>
        <p:nvSpPr>
          <p:cNvPr id="3" name="Θέση περιεχομένου 2"/>
          <p:cNvSpPr>
            <a:spLocks noGrp="1"/>
          </p:cNvSpPr>
          <p:nvPr>
            <p:ph idx="1"/>
          </p:nvPr>
        </p:nvSpPr>
        <p:spPr/>
        <p:txBody>
          <a:bodyPr/>
          <a:lstStyle/>
          <a:p>
            <a:r>
              <a:rPr lang="el-GR" dirty="0"/>
              <a:t>Ο έλεγχος των σφιγκτήρων προϋποθέτει την αναστολή διεργασιών οι οποίες κατά τη βρεφική ηλικία είναι εντελώς ακούσιες</a:t>
            </a:r>
          </a:p>
          <a:p>
            <a:r>
              <a:rPr lang="el-GR" dirty="0"/>
              <a:t>Η διαδικασία της εκπαίδευσης στον έλεγχο των μυών αυτών προϋποθέτει τη βιολογική τους ωρίμανση αλλά και την αντίληψη των ερεθισμάτων που σηματοδοτούν στον άνθρωπο αυτές τις βιολογικές ανάγκες.</a:t>
            </a:r>
          </a:p>
          <a:p>
            <a:r>
              <a:rPr lang="el-GR" dirty="0"/>
              <a:t>Προσπάθειες άσκησης του παιδιού στον έλεγχο των σφιγκτήρων προτού επέλθει η αναγκαία οργανική ωριμότητα είναι αναποτελεσματικές και πολλές φορές επιβλαβείς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343627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Εγκόπριση</a:t>
            </a:r>
            <a:br>
              <a:rPr lang="el-GR" dirty="0" smtClean="0"/>
            </a:br>
            <a:r>
              <a:rPr lang="el-GR" sz="3300" b="0" dirty="0" smtClean="0"/>
              <a:t>συνοδά </a:t>
            </a:r>
            <a:r>
              <a:rPr lang="el-GR" sz="3300" b="0" dirty="0"/>
              <a:t>χαρακτηριστικά</a:t>
            </a:r>
          </a:p>
        </p:txBody>
      </p:sp>
      <p:sp>
        <p:nvSpPr>
          <p:cNvPr id="3" name="Θέση περιεχομένου 2"/>
          <p:cNvSpPr>
            <a:spLocks noGrp="1"/>
          </p:cNvSpPr>
          <p:nvPr>
            <p:ph idx="1"/>
          </p:nvPr>
        </p:nvSpPr>
        <p:spPr>
          <a:xfrm>
            <a:off x="590872" y="1412776"/>
            <a:ext cx="8229600" cy="4824536"/>
          </a:xfrm>
        </p:spPr>
        <p:txBody>
          <a:bodyPr/>
          <a:lstStyle/>
          <a:p>
            <a:r>
              <a:rPr lang="el-GR" dirty="0"/>
              <a:t>Τα παιδιά με εγκόπριση νοιώθουν συνήθως ντροπή και συχνά είναι πιθανό να αποφεύγουν το σχολείο ή άλλους χώρους ώστε να αποφύγουν κοροϊδευτικά σχόλια.</a:t>
            </a:r>
          </a:p>
          <a:p>
            <a:r>
              <a:rPr lang="el-GR" dirty="0"/>
              <a:t>Ο βαθμός στον οποίο επηρεάζει η εγκόπριση το παιδί σχετίζεται τόσο με το επίπεδο αυτοεκτίμησης του παιδιού όσο και από τους χειρισμούς των γονιών και των παιδαγωγών του.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456281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Πρωτοπαθής και δευτεροπαθής εγκόπριση</a:t>
            </a:r>
          </a:p>
        </p:txBody>
      </p:sp>
      <p:sp>
        <p:nvSpPr>
          <p:cNvPr id="3" name="Θέση περιεχομένου 2"/>
          <p:cNvSpPr>
            <a:spLocks noGrp="1"/>
          </p:cNvSpPr>
          <p:nvPr>
            <p:ph idx="1"/>
          </p:nvPr>
        </p:nvSpPr>
        <p:spPr>
          <a:xfrm>
            <a:off x="590872" y="1412776"/>
            <a:ext cx="8229600" cy="4824536"/>
          </a:xfrm>
        </p:spPr>
        <p:txBody>
          <a:bodyPr/>
          <a:lstStyle/>
          <a:p>
            <a:r>
              <a:rPr lang="el-GR" dirty="0"/>
              <a:t>Η εγκόπριση μπορεί να είναι πρωτοπαθής ή δευτεροπαθής. </a:t>
            </a:r>
          </a:p>
          <a:p>
            <a:r>
              <a:rPr lang="el-GR" dirty="0"/>
              <a:t>Τα παιδιά με </a:t>
            </a:r>
            <a:r>
              <a:rPr lang="el-GR" b="1" dirty="0"/>
              <a:t>πρωτοπαθή</a:t>
            </a:r>
            <a:r>
              <a:rPr lang="el-GR" dirty="0"/>
              <a:t> εγκόπριση δεν έχουν αποκτήσει ποτέ έλεγχο των σφιγκτήρων του εντέρου μέχρι την ηλικία των 4 ετών</a:t>
            </a:r>
          </a:p>
          <a:p>
            <a:r>
              <a:rPr lang="el-GR" dirty="0" smtClean="0"/>
              <a:t>Τα </a:t>
            </a:r>
            <a:r>
              <a:rPr lang="el-GR" dirty="0"/>
              <a:t>παιδιά με </a:t>
            </a:r>
            <a:r>
              <a:rPr lang="el-GR" b="1" dirty="0"/>
              <a:t>δευτεροπαθή </a:t>
            </a:r>
            <a:r>
              <a:rPr lang="el-GR" dirty="0"/>
              <a:t>εγκόπριση έχουν αποκτήσει τον έλεγχο αυτό τουλάχιστον για ένα χρόνο πριν παρουσιαστούν τα επεισόδια εγκόπρισης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627403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Επιδημιολογία εγκόπρισης</a:t>
            </a:r>
            <a:endParaRPr lang="el-GR" dirty="0"/>
          </a:p>
        </p:txBody>
      </p:sp>
      <p:sp>
        <p:nvSpPr>
          <p:cNvPr id="3" name="Θέση περιεχομένου 2"/>
          <p:cNvSpPr>
            <a:spLocks noGrp="1"/>
          </p:cNvSpPr>
          <p:nvPr>
            <p:ph idx="1"/>
          </p:nvPr>
        </p:nvSpPr>
        <p:spPr/>
        <p:txBody>
          <a:bodyPr/>
          <a:lstStyle/>
          <a:p>
            <a:r>
              <a:rPr lang="el-GR" dirty="0"/>
              <a:t>Η συχνότητα εμφάνισης της εγκόπρισης, σύμφωνα με το DSM-5 στην ηλικία των πέντε ετών κυμαίνεται περίπου στο 1%. </a:t>
            </a:r>
          </a:p>
          <a:p>
            <a:r>
              <a:rPr lang="el-GR" dirty="0"/>
              <a:t>Μάλιστα τα αγόρια με εγκόπριση είναι κατά 5-6 φορές περισσότερα από τα </a:t>
            </a:r>
            <a:r>
              <a:rPr lang="el-GR" dirty="0" smtClean="0"/>
              <a:t>κορίτσια.</a:t>
            </a:r>
          </a:p>
          <a:p>
            <a:pPr marL="355600" indent="0">
              <a:spcBef>
                <a:spcPts val="0"/>
              </a:spcBef>
              <a:buNone/>
            </a:pPr>
            <a:r>
              <a:rPr lang="el-GR" sz="1800" dirty="0" smtClean="0"/>
              <a:t>(</a:t>
            </a:r>
            <a:r>
              <a:rPr lang="el-GR" sz="1800" dirty="0"/>
              <a:t>Schroeder &amp; Gordon, 1991</a:t>
            </a:r>
            <a:r>
              <a:rPr lang="el-GR" sz="1800" dirty="0" smtClean="0"/>
              <a:t>)</a:t>
            </a:r>
            <a:endParaRPr lang="el-GR" sz="1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4537866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Αιτιολογία εγκόπρισης </a:t>
            </a:r>
            <a:r>
              <a:rPr lang="el-GR" sz="3200" b="0" dirty="0" smtClean="0"/>
              <a:t>1/2</a:t>
            </a:r>
            <a:endParaRPr lang="el-GR" sz="3200" b="0" dirty="0"/>
          </a:p>
        </p:txBody>
      </p:sp>
      <p:sp>
        <p:nvSpPr>
          <p:cNvPr id="3" name="Θέση περιεχομένου 2"/>
          <p:cNvSpPr>
            <a:spLocks noGrp="1"/>
          </p:cNvSpPr>
          <p:nvPr>
            <p:ph idx="1"/>
          </p:nvPr>
        </p:nvSpPr>
        <p:spPr>
          <a:xfrm>
            <a:off x="590872" y="1196752"/>
            <a:ext cx="8301608" cy="5400600"/>
          </a:xfrm>
        </p:spPr>
        <p:txBody>
          <a:bodyPr>
            <a:normAutofit/>
          </a:bodyPr>
          <a:lstStyle/>
          <a:p>
            <a:r>
              <a:rPr lang="el-GR" dirty="0"/>
              <a:t>Στα πλαίσια των ψυχοδυναμικών θεωριών, η εγκόπριση θεωρείται ως σύμπτωμα μιας ασυνείδητης σύγκρουσης </a:t>
            </a:r>
            <a:r>
              <a:rPr lang="el-GR" sz="1800" dirty="0"/>
              <a:t>(Lehman, 1944). </a:t>
            </a:r>
            <a:r>
              <a:rPr lang="el-GR" dirty="0"/>
              <a:t>Η ερμηνεία όμως αυτή δεν στηρίζεται από ερευνητικά δεδομένα</a:t>
            </a:r>
            <a:r>
              <a:rPr lang="el-GR" dirty="0" smtClean="0"/>
              <a:t>.</a:t>
            </a:r>
            <a:endParaRPr lang="el-GR" dirty="0"/>
          </a:p>
          <a:p>
            <a:r>
              <a:rPr lang="el-GR" dirty="0"/>
              <a:t>Έχει βρεθεί, ότι τα μισά από τα παιδιά που παρουσιάζουν χρόνια δυσκοιλιότητα και εγκόπριση εκτελούν λανθασμένες κινήσεις κατά την κένωση του εντέρου, για παράδειγμα σφίγγουν τον εξωτερικό σφιγκτήρα αντί να τον </a:t>
            </a:r>
            <a:r>
              <a:rPr lang="el-GR" dirty="0" smtClean="0"/>
              <a:t>χαλαρώνουν. </a:t>
            </a:r>
            <a:r>
              <a:rPr lang="el-GR" sz="1800" dirty="0"/>
              <a:t>(Loening-</a:t>
            </a:r>
            <a:r>
              <a:rPr lang="el-GR" sz="1800" dirty="0"/>
              <a:t>Bauck</a:t>
            </a:r>
            <a:r>
              <a:rPr lang="el-GR" sz="1800" dirty="0"/>
              <a:t>e, 1990</a:t>
            </a:r>
            <a:r>
              <a:rPr lang="el-GR" sz="1800" dirty="0" smtClean="0"/>
              <a:t>)</a:t>
            </a:r>
            <a:endParaRPr lang="el-GR" sz="1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783268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Αιτιολογία εγκόπρισης </a:t>
            </a:r>
            <a:r>
              <a:rPr lang="el-GR" sz="3200" b="0" dirty="0"/>
              <a:t>2</a:t>
            </a:r>
            <a:r>
              <a:rPr lang="el-GR" sz="3200" b="0" dirty="0" smtClean="0"/>
              <a:t>/2</a:t>
            </a:r>
            <a:endParaRPr lang="el-GR" sz="3200" b="0" dirty="0"/>
          </a:p>
        </p:txBody>
      </p:sp>
      <p:sp>
        <p:nvSpPr>
          <p:cNvPr id="3" name="Θέση περιεχομένου 2"/>
          <p:cNvSpPr>
            <a:spLocks noGrp="1"/>
          </p:cNvSpPr>
          <p:nvPr>
            <p:ph idx="1"/>
          </p:nvPr>
        </p:nvSpPr>
        <p:spPr>
          <a:xfrm>
            <a:off x="590872" y="1196752"/>
            <a:ext cx="8301608" cy="5400600"/>
          </a:xfrm>
        </p:spPr>
        <p:txBody>
          <a:bodyPr>
            <a:normAutofit/>
          </a:bodyPr>
          <a:lstStyle/>
          <a:p>
            <a:r>
              <a:rPr lang="el-GR" dirty="0" smtClean="0"/>
              <a:t>Η </a:t>
            </a:r>
            <a:r>
              <a:rPr lang="el-GR" dirty="0"/>
              <a:t>σκόπιμη απόθεση κοπράνων σε ακατάλληλα μέρη πολλές φορές εμφανίζεται στα πλαίσια της Εναντιωτικής Προκλητικής Διαταραχής και συνδέεται με τη γενικότερη ψυχοσυναισθηματική κατάσταση του παιδιού</a:t>
            </a:r>
            <a:r>
              <a:rPr lang="el-GR" dirty="0" smtClean="0"/>
              <a:t>.</a:t>
            </a:r>
            <a:endParaRPr lang="el-GR" dirty="0"/>
          </a:p>
          <a:p>
            <a:r>
              <a:rPr lang="el-GR" dirty="0"/>
              <a:t>Η εγκόπριση σπάνια εμφανίζεται ως μεμονωμένο πρόβλημα. Στις περισσότερες περιπτώσεις, εμφανίζεται στα πλαίσια κάποιας άλλης ψυχιατρικής διαταραχής.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8306702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Αντιμετώπιση εγκόπρισης </a:t>
            </a:r>
            <a:endParaRPr lang="el-GR" dirty="0"/>
          </a:p>
        </p:txBody>
      </p:sp>
      <p:sp>
        <p:nvSpPr>
          <p:cNvPr id="3" name="Θέση περιεχομένου 2"/>
          <p:cNvSpPr>
            <a:spLocks noGrp="1"/>
          </p:cNvSpPr>
          <p:nvPr>
            <p:ph idx="1"/>
          </p:nvPr>
        </p:nvSpPr>
        <p:spPr/>
        <p:txBody>
          <a:bodyPr/>
          <a:lstStyle/>
          <a:p>
            <a:r>
              <a:rPr lang="el-GR" dirty="0"/>
              <a:t>Η αντιμετώπιση της εγκόπρισης συνήθως περιλαμβάνει ένα συνδυασμό ιατρικής αγωγής και συμπεριφορικών παρεμβάσεων, προκειμένου να μάθει το παιδί να αδειάζει τακτικά το έντερο έτσι ώστε να αποκατασταθεί το μέγεθος και η λειτουργία </a:t>
            </a:r>
            <a:r>
              <a:rPr lang="el-GR" dirty="0" smtClean="0"/>
              <a:t>του.</a:t>
            </a:r>
          </a:p>
          <a:p>
            <a:pPr marL="355600" indent="0">
              <a:spcBef>
                <a:spcPts val="0"/>
              </a:spcBef>
              <a:buNone/>
            </a:pPr>
            <a:r>
              <a:rPr lang="el-GR" sz="1800" dirty="0" smtClean="0"/>
              <a:t>(</a:t>
            </a:r>
            <a:r>
              <a:rPr lang="el-GR" sz="1800" dirty="0"/>
              <a:t>Sprague-McRae et al., 1993</a:t>
            </a:r>
            <a:r>
              <a:rPr lang="el-GR" sz="1800" dirty="0" smtClean="0"/>
              <a:t>)</a:t>
            </a:r>
            <a:endParaRPr lang="el-GR" sz="1800"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16876548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4294967295"/>
          </p:nvPr>
        </p:nvSpPr>
        <p:spPr>
          <a:xfrm>
            <a:off x="323528" y="1196975"/>
            <a:ext cx="8820472" cy="5040313"/>
          </a:xfrm>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Ευθύμιος Κάκουρος </a:t>
            </a:r>
            <a:r>
              <a:rPr lang="el-GR" sz="2000" dirty="0" smtClean="0"/>
              <a:t>2014. </a:t>
            </a:r>
            <a:r>
              <a:rPr lang="el-GR" sz="2000" dirty="0"/>
              <a:t>Ευθύμιος Κάκουρος. «Αναπτυξιακή Ψυχοπαθολογία. </a:t>
            </a:r>
            <a:r>
              <a:rPr lang="el-GR" sz="2000" dirty="0" smtClean="0"/>
              <a:t>Ενότητα 5</a:t>
            </a:r>
            <a:r>
              <a:rPr lang="en-US" sz="2000" dirty="0" smtClean="0"/>
              <a:t>: </a:t>
            </a:r>
            <a:r>
              <a:rPr lang="el-GR" sz="2000" dirty="0"/>
              <a:t>Διαταραχές </a:t>
            </a:r>
            <a:r>
              <a:rPr lang="el-GR" sz="2000" dirty="0" smtClean="0"/>
              <a:t>απέκκρισης».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Ενούρηση και εγκόπριση</a:t>
            </a:r>
          </a:p>
        </p:txBody>
      </p:sp>
      <p:sp>
        <p:nvSpPr>
          <p:cNvPr id="3" name="Θέση περιεχομένου 2"/>
          <p:cNvSpPr>
            <a:spLocks noGrp="1"/>
          </p:cNvSpPr>
          <p:nvPr>
            <p:ph idx="1"/>
          </p:nvPr>
        </p:nvSpPr>
        <p:spPr>
          <a:xfrm>
            <a:off x="878904" y="1916832"/>
            <a:ext cx="7653536" cy="2520280"/>
          </a:xfrm>
          <a:ln w="28575">
            <a:solidFill>
              <a:schemeClr val="accent5">
                <a:lumMod val="50000"/>
              </a:schemeClr>
            </a:solidFill>
          </a:ln>
        </p:spPr>
        <p:txBody>
          <a:bodyPr anchor="ctr"/>
          <a:lstStyle/>
          <a:p>
            <a:pPr>
              <a:buFont typeface="Wingdings" panose="05000000000000000000" pitchFamily="2" charset="2"/>
              <a:buChar char="ü"/>
            </a:pPr>
            <a:r>
              <a:rPr lang="el-GR" dirty="0"/>
              <a:t>Η αδυναμία του παιδιού να αποκτήσει έλεγχο των σφιγκτήρων πέραν της ηλικίας που δικαιολογεί η οργανική του ανωριμότητα μπορεί να πάρει τη μορφή δύο ειδών διαταραχών της απέκκρισης: της ενούρησης και της εγκόπρισης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0507252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Δευτεροπαθής ενούρηση - εγκόπριση</a:t>
            </a:r>
          </a:p>
        </p:txBody>
      </p:sp>
      <p:sp>
        <p:nvSpPr>
          <p:cNvPr id="3" name="Θέση περιεχομένου 2"/>
          <p:cNvSpPr>
            <a:spLocks noGrp="1"/>
          </p:cNvSpPr>
          <p:nvPr>
            <p:ph idx="1"/>
          </p:nvPr>
        </p:nvSpPr>
        <p:spPr/>
        <p:txBody>
          <a:bodyPr/>
          <a:lstStyle/>
          <a:p>
            <a:r>
              <a:rPr lang="el-GR" dirty="0"/>
              <a:t> Ωστόσο, ακόμα και στην περίπτωση επιτυχούς απόκτησης ελέγχου των σφιγκτήρων, είναι δυνατόν να εκδηλώνονται παλινδρομικά επεισόδια, ιδιαίτερα σε περιόδους άγχους, κούρασης και συναισθηματικών εντάσεων.</a:t>
            </a:r>
          </a:p>
          <a:p>
            <a:r>
              <a:rPr lang="el-GR" dirty="0"/>
              <a:t>Τα επεισόδια αυτά μπορεί να είναι σποραδικά και να μην αποτελούν λόγο ανησυχίας ή να παρουσιάζονται όλο και πιο συχνά, με αποτέλεσμα την απώλεια του ήδη αποκτηθέντος ελέγχου των σφιγκτήρων. Στην περίπτωση αυτή, η ενούρηση και η εγκόπριση αποκαλούνται δευτεροπαθείς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910498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204864"/>
            <a:ext cx="8013576" cy="1080120"/>
          </a:xfrm>
          <a:ln w="28575">
            <a:solidFill>
              <a:schemeClr val="accent5">
                <a:lumMod val="50000"/>
              </a:schemeClr>
            </a:solidFill>
          </a:ln>
        </p:spPr>
        <p:txBody>
          <a:bodyPr>
            <a:normAutofit/>
          </a:bodyPr>
          <a:lstStyle/>
          <a:p>
            <a:r>
              <a:rPr lang="el-GR" dirty="0" smtClean="0"/>
              <a:t>Ενούρηση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184224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Ενούρηση</a:t>
            </a:r>
            <a:br>
              <a:rPr lang="el-GR" dirty="0" smtClean="0"/>
            </a:br>
            <a:r>
              <a:rPr lang="el-GR" sz="3300" b="0" dirty="0" smtClean="0"/>
              <a:t>ορισμός 1/3</a:t>
            </a:r>
            <a:endParaRPr lang="el-GR" sz="3300" b="0" dirty="0"/>
          </a:p>
        </p:txBody>
      </p:sp>
      <p:sp>
        <p:nvSpPr>
          <p:cNvPr id="3" name="Θέση περιεχομένου 2"/>
          <p:cNvSpPr>
            <a:spLocks noGrp="1"/>
          </p:cNvSpPr>
          <p:nvPr>
            <p:ph idx="1"/>
          </p:nvPr>
        </p:nvSpPr>
        <p:spPr>
          <a:xfrm>
            <a:off x="590872" y="1340768"/>
            <a:ext cx="8229600" cy="4896544"/>
          </a:xfrm>
        </p:spPr>
        <p:txBody>
          <a:bodyPr/>
          <a:lstStyle/>
          <a:p>
            <a:r>
              <a:rPr lang="el-GR" dirty="0"/>
              <a:t>Ως ενούρηση ορίζεται γενικά η επαναλαμβανόμενη ακούσια κένωση της ουροδόχου κύστης την ημέρα ή/και τη νύχτα, χωρίς την ύπαρξη σαφούς οργανικού αιτίου, σε μια ηλικία στην οποία θα έπρεπε να έχει επιτευχθεί εκούσιος έλεγχος των σφιγκτήρων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855440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Ενούρηση</a:t>
            </a:r>
            <a:br>
              <a:rPr lang="el-GR" dirty="0" smtClean="0"/>
            </a:br>
            <a:r>
              <a:rPr lang="el-GR" sz="3300" b="0" dirty="0" smtClean="0"/>
              <a:t>ορισμός 2/3</a:t>
            </a:r>
            <a:endParaRPr lang="el-GR" sz="3300" b="0" dirty="0"/>
          </a:p>
        </p:txBody>
      </p:sp>
      <p:sp>
        <p:nvSpPr>
          <p:cNvPr id="3" name="Θέση περιεχομένου 2"/>
          <p:cNvSpPr>
            <a:spLocks noGrp="1"/>
          </p:cNvSpPr>
          <p:nvPr>
            <p:ph idx="1"/>
          </p:nvPr>
        </p:nvSpPr>
        <p:spPr>
          <a:xfrm>
            <a:off x="590872" y="1340768"/>
            <a:ext cx="8301608" cy="5184576"/>
          </a:xfrm>
        </p:spPr>
        <p:txBody>
          <a:bodyPr>
            <a:normAutofit/>
          </a:bodyPr>
          <a:lstStyle/>
          <a:p>
            <a:r>
              <a:rPr lang="el-GR" dirty="0"/>
              <a:t>Σύμφωνα με το DSM - 5, η ενούρηση αναφέρεται σε επαναλαμβανόμενη ούρηση στο κρεβάτι, στα ρούχα, ή κάπου αλλού και η οποία μπορεί να είναι είτε ακούσια είτε σκόπιμη.[1] Για να τεθεί η διάγνωση της διαταραχής, ορίζεται ότι η χρονολογική ηλικία ή το αντίστοιχο αναπτυξιακό επίπεδο του παιδιού πρέπει να υπερβαίνει τα 5 έτη</a:t>
            </a:r>
            <a:r>
              <a:rPr lang="el-GR" dirty="0" smtClean="0"/>
              <a:t>.</a:t>
            </a:r>
          </a:p>
          <a:p>
            <a:pPr marL="355600" indent="0">
              <a:buNone/>
            </a:pPr>
            <a:r>
              <a:rPr lang="el-GR" sz="2000" dirty="0" smtClean="0"/>
              <a:t>[</a:t>
            </a:r>
            <a:r>
              <a:rPr lang="el-GR" sz="2000" dirty="0"/>
              <a:t>1] Πρέπει να σημειωθεί ωστόσο ότι δεν υπάρχει συμφωνία ανάμεσα στους ειδικούς ως προς το κατά πόσον  η σκόπιμη κένωση της ουροδόχου κύστης στο κρεβάτι, στα ρούχα ή κάπου αλλού θα πρέπει να εκλαμβάνεται ως ενούρηση. Στη Μ. Βρετανία πάντως, όταν η κένωση είναι σκόπιμη δεν τίθεται η διάγνωση της ενούρησης (Forsythe &amp; Butler, 1989).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394847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Ενούρηση</a:t>
            </a:r>
            <a:br>
              <a:rPr lang="el-GR" dirty="0" smtClean="0"/>
            </a:br>
            <a:r>
              <a:rPr lang="el-GR" sz="3300" b="0" dirty="0" smtClean="0"/>
              <a:t>ορισμός 3/3</a:t>
            </a:r>
            <a:endParaRPr lang="el-GR" sz="3300" b="0" dirty="0"/>
          </a:p>
        </p:txBody>
      </p:sp>
      <p:sp>
        <p:nvSpPr>
          <p:cNvPr id="3" name="Θέση περιεχομένου 2"/>
          <p:cNvSpPr>
            <a:spLocks noGrp="1"/>
          </p:cNvSpPr>
          <p:nvPr>
            <p:ph idx="1"/>
          </p:nvPr>
        </p:nvSpPr>
        <p:spPr>
          <a:xfrm>
            <a:off x="590872" y="1340768"/>
            <a:ext cx="8301608" cy="5184576"/>
          </a:xfrm>
        </p:spPr>
        <p:txBody>
          <a:bodyPr>
            <a:normAutofit/>
          </a:bodyPr>
          <a:lstStyle/>
          <a:p>
            <a:r>
              <a:rPr lang="el-GR" sz="2200" dirty="0"/>
              <a:t>Ορίζεται επίσης ότι η συμπεριφορά αυτή πρέπει να είναι κλινικά σημαντική και είτε να εκδηλώνεται με συχνότητα τουλάχιστον δύο φορές τη βδομάδα για τουλάχιστον 3 συνεχόμενους μήνες είτε να προκαλεί κλινικά σημαντική έκπτωση στην κοινωνική, σχολική (επαγγελματική) ή άλλες σημαντικές περιοχές της λειτουργικότητας.</a:t>
            </a:r>
          </a:p>
          <a:p>
            <a:pPr>
              <a:buFont typeface="Wingdings" panose="05000000000000000000" pitchFamily="2" charset="2"/>
              <a:buChar char="ü"/>
            </a:pPr>
            <a:r>
              <a:rPr lang="el-GR" sz="2000" dirty="0"/>
              <a:t>Αυτό σημαίνει ότι η διάγνωση μπορεί να τεθεί ακόμη και στην περίπτωση όπου η συχνότητα ή διάρκεια της ενούρησης είναι μικρότερη αλλά το παιδί εξαιτίας της κατάστασης αυτής παρουσιάζει σημαντική έκπτωση στη λειτουργικότητά του. </a:t>
            </a:r>
          </a:p>
          <a:p>
            <a:pPr>
              <a:buFont typeface="Wingdings" panose="05000000000000000000" pitchFamily="2" charset="2"/>
              <a:buChar char="ü"/>
            </a:pPr>
            <a:r>
              <a:rPr lang="el-GR" sz="2000" dirty="0"/>
              <a:t>Για να τεθεί η διάγνωση της ενούρησης θα πρέπει αυτή να μην οφείλεται στη λήψη φαρμακευτικών ουσιών (π.χ. διουρητικών ή αντιψυχωσικών) αλλά ούτε και σε κάποιο οργανικό πρόβλημα (π.χ. διαβήτης</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8375586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1">
  <a:themeElements>
    <a:clrScheme name="Προσαρμοσμένο 20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OC_template1</Template>
  <TotalTime>104</TotalTime>
  <Words>2858</Words>
  <Application>Microsoft Office PowerPoint</Application>
  <PresentationFormat>Προβολή στην οθόνη (4:3)</PresentationFormat>
  <Paragraphs>223</Paragraphs>
  <Slides>42</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42</vt:i4>
      </vt:variant>
    </vt:vector>
  </HeadingPairs>
  <TitlesOfParts>
    <vt:vector size="44" baseType="lpstr">
      <vt:lpstr>OC_template1</vt:lpstr>
      <vt:lpstr>OC_template_updated</vt:lpstr>
      <vt:lpstr>Αναπτυξιακή Ψυχοπαθολογία</vt:lpstr>
      <vt:lpstr>Ο έλεγχος σφικτήρων 1/2</vt:lpstr>
      <vt:lpstr>Ο έλεγχος σφικτήρων 2/2</vt:lpstr>
      <vt:lpstr>Ενούρηση και εγκόπριση</vt:lpstr>
      <vt:lpstr>Δευτεροπαθής ενούρηση - εγκόπριση</vt:lpstr>
      <vt:lpstr>Ενούρηση</vt:lpstr>
      <vt:lpstr>Ενούρηση ορισμός 1/3</vt:lpstr>
      <vt:lpstr>Ενούρηση ορισμός 2/3</vt:lpstr>
      <vt:lpstr>Ενούρηση ορισμός 3/3</vt:lpstr>
      <vt:lpstr>Τύποι ενούρησης</vt:lpstr>
      <vt:lpstr>Πρωτοπαθής και δευτεροπαθής ενούρηση</vt:lpstr>
      <vt:lpstr>Ενούρηση συνοδά χαρακτηριστικά</vt:lpstr>
      <vt:lpstr>Επιδημιολογία 1/2</vt:lpstr>
      <vt:lpstr>Επιδημιολογία 2/2</vt:lpstr>
      <vt:lpstr>Επιδημιολογικά στοιχεία από τον ελληνικό χώρο</vt:lpstr>
      <vt:lpstr>Άλλα επιδημιολογικά στοιχεία για την ενούρηση</vt:lpstr>
      <vt:lpstr>Αιτιολογία 1/5</vt:lpstr>
      <vt:lpstr>Αιτιολογία 2/5</vt:lpstr>
      <vt:lpstr>Αιτιολογία 3/5</vt:lpstr>
      <vt:lpstr>Αιτιολογία 4/5</vt:lpstr>
      <vt:lpstr>Αιτιολογία 5/5</vt:lpstr>
      <vt:lpstr>Συννοσηρότητα</vt:lpstr>
      <vt:lpstr>Αντιμετώπιση 1/4 </vt:lpstr>
      <vt:lpstr>Αντιμετώπιση 2/4 </vt:lpstr>
      <vt:lpstr>Αντιμετώπιση 3/4 </vt:lpstr>
      <vt:lpstr>Αντιμετώπιση 4/4 </vt:lpstr>
      <vt:lpstr>Εγκόπριση</vt:lpstr>
      <vt:lpstr>Εγκόπριση 1/2</vt:lpstr>
      <vt:lpstr>Εγκόπριση 2/2</vt:lpstr>
      <vt:lpstr>Εγκόπριση συνοδά χαρακτηριστικά</vt:lpstr>
      <vt:lpstr>Πρωτοπαθής και δευτεροπαθής εγκόπριση</vt:lpstr>
      <vt:lpstr>Επιδημιολογία εγκόπρισης</vt:lpstr>
      <vt:lpstr>Αιτιολογία εγκόπρισης 1/2</vt:lpstr>
      <vt:lpstr>Αιτιολογία εγκόπρισης 2/2</vt:lpstr>
      <vt:lpstr>Αντιμετώπιση εγκόπρισης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Αναπτυξιακή Ψυχοπαθολογία</dc:title>
  <dc:creator>opencourses@teiath.gr</dc:creator>
  <cp:lastModifiedBy>natasakar new</cp:lastModifiedBy>
  <cp:revision>12</cp:revision>
  <dcterms:created xsi:type="dcterms:W3CDTF">2015-01-16T07:37:25Z</dcterms:created>
  <dcterms:modified xsi:type="dcterms:W3CDTF">2015-04-15T11:45:46Z</dcterms:modified>
</cp:coreProperties>
</file>