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84" r:id="rId1"/>
    <p:sldMasterId id="2147483701" r:id="rId2"/>
    <p:sldMasterId id="2147483713" r:id="rId3"/>
    <p:sldMasterId id="2147483725" r:id="rId4"/>
  </p:sldMasterIdLst>
  <p:notesMasterIdLst>
    <p:notesMasterId r:id="rId43"/>
  </p:notesMasterIdLst>
  <p:handoutMasterIdLst>
    <p:handoutMasterId r:id="rId44"/>
  </p:handoutMasterIdLst>
  <p:sldIdLst>
    <p:sldId id="571" r:id="rId5"/>
    <p:sldId id="580" r:id="rId6"/>
    <p:sldId id="509" r:id="rId7"/>
    <p:sldId id="564" r:id="rId8"/>
    <p:sldId id="568" r:id="rId9"/>
    <p:sldId id="513" r:id="rId10"/>
    <p:sldId id="550" r:id="rId11"/>
    <p:sldId id="380" r:id="rId12"/>
    <p:sldId id="381" r:id="rId13"/>
    <p:sldId id="382" r:id="rId14"/>
    <p:sldId id="544" r:id="rId15"/>
    <p:sldId id="557" r:id="rId16"/>
    <p:sldId id="365" r:id="rId17"/>
    <p:sldId id="371" r:id="rId18"/>
    <p:sldId id="372" r:id="rId19"/>
    <p:sldId id="373" r:id="rId20"/>
    <p:sldId id="374" r:id="rId21"/>
    <p:sldId id="473" r:id="rId22"/>
    <p:sldId id="487" r:id="rId23"/>
    <p:sldId id="477" r:id="rId24"/>
    <p:sldId id="484" r:id="rId25"/>
    <p:sldId id="476" r:id="rId26"/>
    <p:sldId id="479" r:id="rId27"/>
    <p:sldId id="488" r:id="rId28"/>
    <p:sldId id="480" r:id="rId29"/>
    <p:sldId id="489" r:id="rId30"/>
    <p:sldId id="491" r:id="rId31"/>
    <p:sldId id="552" r:id="rId32"/>
    <p:sldId id="566" r:id="rId33"/>
    <p:sldId id="570" r:id="rId34"/>
    <p:sldId id="572" r:id="rId35"/>
    <p:sldId id="573" r:id="rId36"/>
    <p:sldId id="574" r:id="rId37"/>
    <p:sldId id="575" r:id="rId38"/>
    <p:sldId id="576" r:id="rId39"/>
    <p:sldId id="577" r:id="rId40"/>
    <p:sldId id="578" r:id="rId41"/>
    <p:sldId id="579" r:id="rId42"/>
  </p:sldIdLst>
  <p:sldSz cx="9144000" cy="6858000" type="screen4x3"/>
  <p:notesSz cx="6797675" cy="9928225"/>
  <p:custDataLst>
    <p:tags r:id="rId45"/>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004B82"/>
    <a:srgbClr val="003300"/>
    <a:srgbClr val="333399"/>
    <a:srgbClr val="0000CC"/>
    <a:srgbClr val="0000FF"/>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43" autoAdjust="0"/>
    <p:restoredTop sz="70485" autoAdjust="0"/>
  </p:normalViewPr>
  <p:slideViewPr>
    <p:cSldViewPr>
      <p:cViewPr varScale="1">
        <p:scale>
          <a:sx n="113" d="100"/>
          <a:sy n="113" d="100"/>
        </p:scale>
        <p:origin x="-150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slideMaster" Target="slideMasters/slideMaster1.xml"/><Relationship Id="rId6"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1" y="1"/>
            <a:ext cx="2945406" cy="495872"/>
          </a:xfrm>
          <a:prstGeom prst="rect">
            <a:avLst/>
          </a:prstGeom>
          <a:noFill/>
          <a:ln w="9525">
            <a:noFill/>
            <a:miter lim="800000"/>
            <a:headEnd/>
            <a:tailEnd/>
          </a:ln>
          <a:effectLst/>
        </p:spPr>
        <p:txBody>
          <a:bodyPr vert="horz" wrap="square" lIns="95568" tIns="47784" rIns="95568" bIns="47784" numCol="1" anchor="t" anchorCtr="0" compatLnSpc="1">
            <a:prstTxWarp prst="textNoShape">
              <a:avLst/>
            </a:prstTxWarp>
          </a:bodyPr>
          <a:lstStyle>
            <a:lvl1pPr defTabSz="955533"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3850750" y="1"/>
            <a:ext cx="2945405" cy="495872"/>
          </a:xfrm>
          <a:prstGeom prst="rect">
            <a:avLst/>
          </a:prstGeom>
          <a:noFill/>
          <a:ln w="9525">
            <a:noFill/>
            <a:miter lim="800000"/>
            <a:headEnd/>
            <a:tailEnd/>
          </a:ln>
          <a:effectLst/>
        </p:spPr>
        <p:txBody>
          <a:bodyPr vert="horz" wrap="square" lIns="95568" tIns="47784" rIns="95568" bIns="47784" numCol="1" anchor="t" anchorCtr="0" compatLnSpc="1">
            <a:prstTxWarp prst="textNoShape">
              <a:avLst/>
            </a:prstTxWarp>
          </a:bodyPr>
          <a:lstStyle>
            <a:lvl1pPr algn="r" defTabSz="955533" eaLnBrk="0" hangingPunct="0">
              <a:defRPr sz="1300"/>
            </a:lvl1pPr>
          </a:lstStyle>
          <a:p>
            <a:pPr>
              <a:defRPr/>
            </a:pPr>
            <a:fld id="{84A79048-66B1-475A-B924-F459D231C4C3}" type="datetimeFigureOut">
              <a:rPr lang="el-GR"/>
              <a:pPr>
                <a:defRPr/>
              </a:pPr>
              <a:t>25/6/2016</a:t>
            </a:fld>
            <a:endParaRPr lang="el-GR"/>
          </a:p>
        </p:txBody>
      </p:sp>
      <p:sp>
        <p:nvSpPr>
          <p:cNvPr id="92164" name="Rectangle 4"/>
          <p:cNvSpPr>
            <a:spLocks noGrp="1" noChangeArrowheads="1"/>
          </p:cNvSpPr>
          <p:nvPr>
            <p:ph type="ftr" sz="quarter" idx="2"/>
          </p:nvPr>
        </p:nvSpPr>
        <p:spPr bwMode="auto">
          <a:xfrm>
            <a:off x="1" y="9430813"/>
            <a:ext cx="2945406" cy="495872"/>
          </a:xfrm>
          <a:prstGeom prst="rect">
            <a:avLst/>
          </a:prstGeom>
          <a:noFill/>
          <a:ln w="9525">
            <a:noFill/>
            <a:miter lim="800000"/>
            <a:headEnd/>
            <a:tailEnd/>
          </a:ln>
          <a:effectLst/>
        </p:spPr>
        <p:txBody>
          <a:bodyPr vert="horz" wrap="square" lIns="95568" tIns="47784" rIns="95568" bIns="47784" numCol="1" anchor="b" anchorCtr="0" compatLnSpc="1">
            <a:prstTxWarp prst="textNoShape">
              <a:avLst/>
            </a:prstTxWarp>
          </a:bodyPr>
          <a:lstStyle>
            <a:lvl1pPr defTabSz="955533"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3850750" y="9430813"/>
            <a:ext cx="2945405" cy="495872"/>
          </a:xfrm>
          <a:prstGeom prst="rect">
            <a:avLst/>
          </a:prstGeom>
          <a:noFill/>
          <a:ln w="9525">
            <a:noFill/>
            <a:miter lim="800000"/>
            <a:headEnd/>
            <a:tailEnd/>
          </a:ln>
          <a:effectLst/>
        </p:spPr>
        <p:txBody>
          <a:bodyPr vert="horz" wrap="square" lIns="95568" tIns="47784" rIns="95568" bIns="47784" numCol="1" anchor="b" anchorCtr="0" compatLnSpc="1">
            <a:prstTxWarp prst="textNoShape">
              <a:avLst/>
            </a:prstTxWarp>
          </a:bodyPr>
          <a:lstStyle>
            <a:lvl1pPr algn="r" defTabSz="955533"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1" y="1"/>
            <a:ext cx="2945406" cy="495872"/>
          </a:xfrm>
          <a:prstGeom prst="rect">
            <a:avLst/>
          </a:prstGeom>
          <a:noFill/>
          <a:ln w="9525">
            <a:noFill/>
            <a:miter lim="800000"/>
            <a:headEnd/>
            <a:tailEnd/>
          </a:ln>
        </p:spPr>
        <p:txBody>
          <a:bodyPr vert="horz" wrap="square" lIns="95568" tIns="47784" rIns="95568" bIns="47784" numCol="1" anchor="t" anchorCtr="0" compatLnSpc="1">
            <a:prstTxWarp prst="textNoShape">
              <a:avLst/>
            </a:prstTxWarp>
          </a:bodyPr>
          <a:lstStyle>
            <a:lvl1pPr defTabSz="955533">
              <a:defRPr sz="1300"/>
            </a:lvl1pPr>
          </a:lstStyle>
          <a:p>
            <a:pPr>
              <a:defRPr/>
            </a:pPr>
            <a:endParaRPr lang="el-GR"/>
          </a:p>
        </p:txBody>
      </p:sp>
      <p:sp>
        <p:nvSpPr>
          <p:cNvPr id="3" name="2 - Θέση ημερομηνίας"/>
          <p:cNvSpPr>
            <a:spLocks noGrp="1"/>
          </p:cNvSpPr>
          <p:nvPr>
            <p:ph type="dt" idx="1"/>
          </p:nvPr>
        </p:nvSpPr>
        <p:spPr bwMode="auto">
          <a:xfrm>
            <a:off x="3850750" y="1"/>
            <a:ext cx="2945405" cy="495872"/>
          </a:xfrm>
          <a:prstGeom prst="rect">
            <a:avLst/>
          </a:prstGeom>
          <a:noFill/>
          <a:ln w="9525">
            <a:noFill/>
            <a:miter lim="800000"/>
            <a:headEnd/>
            <a:tailEnd/>
          </a:ln>
        </p:spPr>
        <p:txBody>
          <a:bodyPr vert="horz" wrap="square" lIns="95568" tIns="47784" rIns="95568" bIns="47784" numCol="1" anchor="t" anchorCtr="0" compatLnSpc="1">
            <a:prstTxWarp prst="textNoShape">
              <a:avLst/>
            </a:prstTxWarp>
          </a:bodyPr>
          <a:lstStyle>
            <a:lvl1pPr algn="r" defTabSz="955533">
              <a:defRPr sz="1300"/>
            </a:lvl1pPr>
          </a:lstStyle>
          <a:p>
            <a:pPr>
              <a:defRPr/>
            </a:pPr>
            <a:fld id="{19B0F716-1969-45AD-B426-D0CBFDF13F46}" type="datetimeFigureOut">
              <a:rPr lang="el-GR"/>
              <a:pPr>
                <a:defRPr/>
              </a:pPr>
              <a:t>25/6/2016</a:t>
            </a:fld>
            <a:endParaRPr lang="el-GR"/>
          </a:p>
        </p:txBody>
      </p:sp>
      <p:sp>
        <p:nvSpPr>
          <p:cNvPr id="4" name="3 - Θέση εικόνας διαφάνειας"/>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88203" tIns="44102" rIns="88203" bIns="44102" rtlCol="0" anchor="ctr"/>
          <a:lstStyle/>
          <a:p>
            <a:pPr lvl="0"/>
            <a:endParaRPr lang="el-GR" noProof="0" smtClean="0"/>
          </a:p>
        </p:txBody>
      </p:sp>
      <p:sp>
        <p:nvSpPr>
          <p:cNvPr id="5" name="4 - Θέση σημειώσεων"/>
          <p:cNvSpPr>
            <a:spLocks noGrp="1"/>
          </p:cNvSpPr>
          <p:nvPr>
            <p:ph type="body" sz="quarter" idx="3"/>
          </p:nvPr>
        </p:nvSpPr>
        <p:spPr bwMode="auto">
          <a:xfrm>
            <a:off x="680527" y="4715406"/>
            <a:ext cx="5438140" cy="4467471"/>
          </a:xfrm>
          <a:prstGeom prst="rect">
            <a:avLst/>
          </a:prstGeom>
          <a:noFill/>
          <a:ln w="9525">
            <a:noFill/>
            <a:miter lim="800000"/>
            <a:headEnd/>
            <a:tailEnd/>
          </a:ln>
        </p:spPr>
        <p:txBody>
          <a:bodyPr vert="horz" wrap="square" lIns="95568" tIns="47784" rIns="95568" bIns="47784"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1" y="9430813"/>
            <a:ext cx="2945406" cy="495872"/>
          </a:xfrm>
          <a:prstGeom prst="rect">
            <a:avLst/>
          </a:prstGeom>
          <a:noFill/>
          <a:ln w="9525">
            <a:noFill/>
            <a:miter lim="800000"/>
            <a:headEnd/>
            <a:tailEnd/>
          </a:ln>
        </p:spPr>
        <p:txBody>
          <a:bodyPr vert="horz" wrap="square" lIns="95568" tIns="47784" rIns="95568" bIns="47784" numCol="1" anchor="b" anchorCtr="0" compatLnSpc="1">
            <a:prstTxWarp prst="textNoShape">
              <a:avLst/>
            </a:prstTxWarp>
          </a:bodyPr>
          <a:lstStyle>
            <a:lvl1pPr defTabSz="955533">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3850750" y="9430813"/>
            <a:ext cx="2945405" cy="495872"/>
          </a:xfrm>
          <a:prstGeom prst="rect">
            <a:avLst/>
          </a:prstGeom>
          <a:noFill/>
          <a:ln w="9525">
            <a:noFill/>
            <a:miter lim="800000"/>
            <a:headEnd/>
            <a:tailEnd/>
          </a:ln>
        </p:spPr>
        <p:txBody>
          <a:bodyPr vert="horz" wrap="square" lIns="95568" tIns="47784" rIns="95568" bIns="47784" numCol="1" anchor="b" anchorCtr="0" compatLnSpc="1">
            <a:prstTxWarp prst="textNoShape">
              <a:avLst/>
            </a:prstTxWarp>
          </a:bodyPr>
          <a:lstStyle>
            <a:lvl1pPr algn="r" defTabSz="955533">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indent="0">
              <a:buFont typeface="Arial" pitchFamily="34" charset="0"/>
              <a:buNone/>
            </a:pPr>
            <a:endParaRPr lang="el-GR" b="0"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0</a:t>
            </a:fld>
            <a:endParaRPr lang="el-GR">
              <a:solidFill>
                <a:prstClr val="black"/>
              </a:solidFill>
            </a:endParaRP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9</a:t>
            </a:fld>
            <a:endParaRPr lang="el-GR"/>
          </a:p>
        </p:txBody>
      </p:sp>
    </p:spTree>
    <p:extLst>
      <p:ext uri="{BB962C8B-B14F-4D97-AF65-F5344CB8AC3E}">
        <p14:creationId xmlns:p14="http://schemas.microsoft.com/office/powerpoint/2010/main" val="13656222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indent="0">
              <a:buNone/>
            </a:pPr>
            <a:endParaRPr lang="en-US" baseline="0" dirty="0" smtClean="0">
              <a:sym typeface="Wingdings" panose="05000000000000000000" pitchFamily="2" charset="2"/>
            </a:endParaRPr>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10</a:t>
            </a:fld>
            <a:endParaRPr lang="el-GR"/>
          </a:p>
        </p:txBody>
      </p:sp>
    </p:spTree>
    <p:extLst>
      <p:ext uri="{BB962C8B-B14F-4D97-AF65-F5344CB8AC3E}">
        <p14:creationId xmlns:p14="http://schemas.microsoft.com/office/powerpoint/2010/main" val="30360739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228586" indent="-228586">
              <a:buAutoNum type="arabicParenBoth"/>
            </a:pPr>
            <a:r>
              <a:rPr lang="el-GR" dirty="0" smtClean="0"/>
              <a:t>Στέλνεται </a:t>
            </a:r>
            <a:r>
              <a:rPr lang="el-GR" b="1" dirty="0" smtClean="0"/>
              <a:t>ειδικό πακέτο χαιρετισμού  (</a:t>
            </a:r>
            <a:r>
              <a:rPr lang="en-US" b="1" dirty="0" smtClean="0"/>
              <a:t>hello packet</a:t>
            </a:r>
            <a:r>
              <a:rPr lang="en-US" dirty="0" smtClean="0"/>
              <a:t>) </a:t>
            </a:r>
            <a:r>
              <a:rPr lang="el-GR" dirty="0" smtClean="0"/>
              <a:t> σε κάθε γείτονα.</a:t>
            </a:r>
            <a:r>
              <a:rPr lang="el-GR" baseline="0" dirty="0" smtClean="0"/>
              <a:t> Ο γείτονας επιστρέφει απάντηση με τα στοιχεία του (μοναδικό όνομα, ταυτότητα).</a:t>
            </a:r>
          </a:p>
          <a:p>
            <a:pPr marL="228586" indent="-228586">
              <a:buAutoNum type="arabicParenBoth"/>
            </a:pPr>
            <a:r>
              <a:rPr lang="el-GR" baseline="0" dirty="0" smtClean="0"/>
              <a:t>Το κόστος μπορεί είτε να καθορίζεται αυτόματα είτε από το διαχειριστή. Κριτήρια επιλογής</a:t>
            </a:r>
            <a:r>
              <a:rPr lang="en-US" baseline="0" dirty="0" smtClean="0"/>
              <a:t>:</a:t>
            </a:r>
          </a:p>
          <a:p>
            <a:pPr marL="685759" lvl="1" indent="-228586">
              <a:buAutoNum type="arabicParenBoth"/>
            </a:pPr>
            <a:r>
              <a:rPr lang="el-GR" baseline="0" dirty="0" smtClean="0"/>
              <a:t>Θα προτιμώνται οι διαδρομές με μεγαλύτερες χωρητικότητες . Έτσι π.χ. το κόστος θα είναι αντιστρόφως ανάλογο του </a:t>
            </a:r>
            <a:r>
              <a:rPr lang="en-US" baseline="0" dirty="0" smtClean="0"/>
              <a:t>bandwidth: 1Gbps </a:t>
            </a:r>
            <a:r>
              <a:rPr lang="en-US" baseline="0" dirty="0" smtClean="0">
                <a:sym typeface="Wingdings" panose="05000000000000000000" pitchFamily="2" charset="2"/>
              </a:rPr>
              <a:t>1, 100Mbps10, 10Mbps100</a:t>
            </a:r>
            <a:r>
              <a:rPr lang="el-GR" baseline="0" dirty="0" smtClean="0">
                <a:sym typeface="Wingdings" panose="05000000000000000000" pitchFamily="2" charset="2"/>
              </a:rPr>
              <a:t>.</a:t>
            </a:r>
          </a:p>
          <a:p>
            <a:pPr marL="685759" lvl="1" indent="-228586">
              <a:buAutoNum type="arabicParenBoth"/>
            </a:pPr>
            <a:r>
              <a:rPr lang="el-GR" baseline="0" dirty="0" smtClean="0">
                <a:sym typeface="Wingdings" panose="05000000000000000000" pitchFamily="2" charset="2"/>
              </a:rPr>
              <a:t>Θα προτιμώνται οι διαδρομές με τη μικρότερη καθυστέρηση η οποία υπολογίζεται με τη βοήθεια των πακέτων αντήχησης (</a:t>
            </a:r>
            <a:r>
              <a:rPr lang="en-US" baseline="0" dirty="0" smtClean="0">
                <a:sym typeface="Wingdings" panose="05000000000000000000" pitchFamily="2" charset="2"/>
              </a:rPr>
              <a:t>echo) </a:t>
            </a:r>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11</a:t>
            </a:fld>
            <a:endParaRPr lang="el-GR"/>
          </a:p>
        </p:txBody>
      </p:sp>
    </p:spTree>
    <p:extLst>
      <p:ext uri="{BB962C8B-B14F-4D97-AF65-F5344CB8AC3E}">
        <p14:creationId xmlns:p14="http://schemas.microsoft.com/office/powerpoint/2010/main" val="30360739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b="1" dirty="0"/>
              <a:t>Δρομολόγηση</a:t>
            </a:r>
            <a:r>
              <a:rPr lang="el-GR" dirty="0"/>
              <a:t>  είναι η διαδικασία εύρεσης δικτυακών μονοπατιών </a:t>
            </a:r>
          </a:p>
          <a:p>
            <a:r>
              <a:rPr lang="el-GR" b="1" dirty="0"/>
              <a:t>Προώθηση</a:t>
            </a:r>
            <a:r>
              <a:rPr lang="el-GR" dirty="0"/>
              <a:t> είναι η αποστολή πακέτων κατά μήκος ενός μονοπατιού </a:t>
            </a:r>
          </a:p>
          <a:p>
            <a:r>
              <a:rPr lang="el-GR" b="1" dirty="0"/>
              <a:t>Πρωτόκολλο  δρομολόγησης</a:t>
            </a:r>
            <a:r>
              <a:rPr lang="el-GR" dirty="0"/>
              <a:t> στοχεύει στην ενημέρωση του πίνακα δρομολόγησης με προσθήκη των βέλτιστων  διαδρομών προς όλα τα δίκτυα ενός διαδικτύου αλλά και στην αφαίρεση μη έγκυρων πλέον  διαδρομών.  </a:t>
            </a:r>
            <a:r>
              <a:rPr lang="el-GR" b="1" dirty="0"/>
              <a:t> </a:t>
            </a:r>
            <a:r>
              <a:rPr lang="el-GR" dirty="0"/>
              <a:t>Γνωστά πρωτόκολλα δρομολόγησης: </a:t>
            </a:r>
            <a:r>
              <a:rPr lang="en-US" dirty="0"/>
              <a:t>RIP</a:t>
            </a:r>
            <a:r>
              <a:rPr lang="el-GR" dirty="0"/>
              <a:t>, </a:t>
            </a:r>
            <a:r>
              <a:rPr lang="en-US" dirty="0"/>
              <a:t>OSPF</a:t>
            </a:r>
            <a:r>
              <a:rPr lang="el-GR" dirty="0"/>
              <a:t>, </a:t>
            </a:r>
            <a:r>
              <a:rPr lang="en-US" dirty="0"/>
              <a:t>BGP</a:t>
            </a:r>
            <a:endParaRPr lang="el-GR" dirty="0"/>
          </a:p>
          <a:p>
            <a:endParaRPr lang="el-GR" dirty="0" smtClean="0"/>
          </a:p>
          <a:p>
            <a:endParaRPr lang="el-GR" dirty="0"/>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12</a:t>
            </a:fld>
            <a:endParaRPr lang="el-GR"/>
          </a:p>
        </p:txBody>
      </p:sp>
    </p:spTree>
    <p:extLst>
      <p:ext uri="{BB962C8B-B14F-4D97-AF65-F5344CB8AC3E}">
        <p14:creationId xmlns:p14="http://schemas.microsoft.com/office/powerpoint/2010/main" val="8679041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a:buFont typeface="Wingdings" panose="05000000000000000000" pitchFamily="2" charset="2"/>
              <a:buChar char="ü"/>
            </a:pPr>
            <a:r>
              <a:rPr lang="el-GR" sz="1200" dirty="0" smtClean="0"/>
              <a:t>Επέκταση για το </a:t>
            </a:r>
            <a:r>
              <a:rPr lang="en-US" sz="1200" dirty="0" smtClean="0"/>
              <a:t>IPV6</a:t>
            </a:r>
            <a:r>
              <a:rPr lang="el-GR" sz="1200" dirty="0" smtClean="0"/>
              <a:t>   !!!!!</a:t>
            </a:r>
            <a:endParaRPr lang="el-GR" sz="1200" dirty="0"/>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13</a:t>
            </a:fld>
            <a:endParaRPr lang="el-GR"/>
          </a:p>
        </p:txBody>
      </p:sp>
    </p:spTree>
    <p:extLst>
      <p:ext uri="{BB962C8B-B14F-4D97-AF65-F5344CB8AC3E}">
        <p14:creationId xmlns:p14="http://schemas.microsoft.com/office/powerpoint/2010/main" val="14514837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latin typeface="+mn-lt"/>
              </a:rPr>
              <a:t>Κάθε συνδεδεμένο ζεύγος δρομολογητών βολοδοσκοπεί περιοδικά ο ένας τον άλλον και έπειτα εκπέμπουν μήνυμα κατάστασης συνδέσμων στους άλλους δρομολογητές. </a:t>
            </a:r>
          </a:p>
          <a:p>
            <a:r>
              <a:rPr lang="el-GR" dirty="0" smtClean="0">
                <a:latin typeface="+mn-lt"/>
              </a:rPr>
              <a:t>Όλοι οι δρομολογητές χρησιμοποιούν τα λαμβανόμενα μηνύματα για να ενημερώσουν το τοπικό τους αντίγραφο του γράφου και υπολογίζουν ξανά τις συντομότερες διαδρομές.</a:t>
            </a:r>
            <a:endParaRPr lang="en-GB" dirty="0" smtClean="0">
              <a:latin typeface="+mn-lt"/>
            </a:endParaRPr>
          </a:p>
          <a:p>
            <a:endParaRPr lang="el-GR" dirty="0"/>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14</a:t>
            </a:fld>
            <a:endParaRPr lang="el-GR"/>
          </a:p>
        </p:txBody>
      </p:sp>
    </p:spTree>
    <p:extLst>
      <p:ext uri="{BB962C8B-B14F-4D97-AF65-F5344CB8AC3E}">
        <p14:creationId xmlns:p14="http://schemas.microsoft.com/office/powerpoint/2010/main" val="19798518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15</a:t>
            </a:fld>
            <a:endParaRPr lang="el-GR"/>
          </a:p>
        </p:txBody>
      </p:sp>
    </p:spTree>
    <p:extLst>
      <p:ext uri="{BB962C8B-B14F-4D97-AF65-F5344CB8AC3E}">
        <p14:creationId xmlns:p14="http://schemas.microsoft.com/office/powerpoint/2010/main" val="41202590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16</a:t>
            </a:fld>
            <a:endParaRPr lang="el-GR"/>
          </a:p>
        </p:txBody>
      </p:sp>
    </p:spTree>
    <p:extLst>
      <p:ext uri="{BB962C8B-B14F-4D97-AF65-F5344CB8AC3E}">
        <p14:creationId xmlns:p14="http://schemas.microsoft.com/office/powerpoint/2010/main" val="13273947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17</a:t>
            </a:fld>
            <a:endParaRPr lang="el-GR"/>
          </a:p>
        </p:txBody>
      </p:sp>
    </p:spTree>
    <p:extLst>
      <p:ext uri="{BB962C8B-B14F-4D97-AF65-F5344CB8AC3E}">
        <p14:creationId xmlns:p14="http://schemas.microsoft.com/office/powerpoint/2010/main" val="21790208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18</a:t>
            </a:fld>
            <a:endParaRPr lang="el-GR"/>
          </a:p>
        </p:txBody>
      </p:sp>
    </p:spTree>
    <p:extLst>
      <p:ext uri="{BB962C8B-B14F-4D97-AF65-F5344CB8AC3E}">
        <p14:creationId xmlns:p14="http://schemas.microsoft.com/office/powerpoint/2010/main" val="1831457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pPr>
              <a:defRPr/>
            </a:pPr>
            <a:fld id="{71016A41-0609-40C7-9E3E-89C33107DF6A}" type="slidenum">
              <a:rPr lang="el-GR" smtClean="0"/>
              <a:pPr>
                <a:defRPr/>
              </a:pPr>
              <a:t>1</a:t>
            </a:fld>
            <a:endParaRPr lang="el-GR"/>
          </a:p>
        </p:txBody>
      </p:sp>
    </p:spTree>
    <p:extLst>
      <p:ext uri="{BB962C8B-B14F-4D97-AF65-F5344CB8AC3E}">
        <p14:creationId xmlns:p14="http://schemas.microsoft.com/office/powerpoint/2010/main" val="21252184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19</a:t>
            </a:fld>
            <a:endParaRPr lang="el-GR"/>
          </a:p>
        </p:txBody>
      </p:sp>
    </p:spTree>
    <p:extLst>
      <p:ext uri="{BB962C8B-B14F-4D97-AF65-F5344CB8AC3E}">
        <p14:creationId xmlns:p14="http://schemas.microsoft.com/office/powerpoint/2010/main" val="28104999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20</a:t>
            </a:fld>
            <a:endParaRPr lang="el-GR"/>
          </a:p>
        </p:txBody>
      </p:sp>
    </p:spTree>
    <p:extLst>
      <p:ext uri="{BB962C8B-B14F-4D97-AF65-F5344CB8AC3E}">
        <p14:creationId xmlns:p14="http://schemas.microsoft.com/office/powerpoint/2010/main" val="31218501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21</a:t>
            </a:fld>
            <a:endParaRPr lang="el-GR"/>
          </a:p>
        </p:txBody>
      </p:sp>
    </p:spTree>
    <p:extLst>
      <p:ext uri="{BB962C8B-B14F-4D97-AF65-F5344CB8AC3E}">
        <p14:creationId xmlns:p14="http://schemas.microsoft.com/office/powerpoint/2010/main" val="33716083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22</a:t>
            </a:fld>
            <a:endParaRPr lang="el-GR"/>
          </a:p>
        </p:txBody>
      </p:sp>
    </p:spTree>
    <p:extLst>
      <p:ext uri="{BB962C8B-B14F-4D97-AF65-F5344CB8AC3E}">
        <p14:creationId xmlns:p14="http://schemas.microsoft.com/office/powerpoint/2010/main" val="17560168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23</a:t>
            </a:fld>
            <a:endParaRPr lang="el-GR"/>
          </a:p>
        </p:txBody>
      </p:sp>
    </p:spTree>
    <p:extLst>
      <p:ext uri="{BB962C8B-B14F-4D97-AF65-F5344CB8AC3E}">
        <p14:creationId xmlns:p14="http://schemas.microsoft.com/office/powerpoint/2010/main" val="1277864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24</a:t>
            </a:fld>
            <a:endParaRPr lang="el-GR"/>
          </a:p>
        </p:txBody>
      </p:sp>
    </p:spTree>
    <p:extLst>
      <p:ext uri="{BB962C8B-B14F-4D97-AF65-F5344CB8AC3E}">
        <p14:creationId xmlns:p14="http://schemas.microsoft.com/office/powerpoint/2010/main" val="11154784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25</a:t>
            </a:fld>
            <a:endParaRPr lang="el-GR"/>
          </a:p>
        </p:txBody>
      </p:sp>
    </p:spTree>
    <p:extLst>
      <p:ext uri="{BB962C8B-B14F-4D97-AF65-F5344CB8AC3E}">
        <p14:creationId xmlns:p14="http://schemas.microsoft.com/office/powerpoint/2010/main" val="15063063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indent="0">
              <a:spcAft>
                <a:spcPts val="1200"/>
              </a:spcAft>
              <a:buNone/>
            </a:pPr>
            <a:r>
              <a:rPr lang="el-GR" altLang="el-GR" sz="1200" dirty="0" smtClean="0"/>
              <a:t>Το </a:t>
            </a:r>
            <a:r>
              <a:rPr lang="el-GR" altLang="el-GR" sz="1200" b="1" dirty="0" smtClean="0">
                <a:solidFill>
                  <a:srgbClr val="990033"/>
                </a:solidFill>
              </a:rPr>
              <a:t>πρωτόκολλο δρομολόγησης </a:t>
            </a:r>
            <a:r>
              <a:rPr lang="el-GR" altLang="el-GR" sz="1200" dirty="0" smtClean="0"/>
              <a:t>που χρησιμοποιείται</a:t>
            </a:r>
            <a:r>
              <a:rPr lang="en-US" altLang="el-GR" sz="1200" dirty="0" smtClean="0"/>
              <a:t>:</a:t>
            </a:r>
            <a:r>
              <a:rPr lang="el-GR" altLang="el-GR" sz="1200" dirty="0" smtClean="0"/>
              <a:t> </a:t>
            </a:r>
          </a:p>
          <a:p>
            <a:pPr>
              <a:buFont typeface="Wingdings" panose="05000000000000000000" pitchFamily="2" charset="2"/>
              <a:buChar char="ü"/>
            </a:pPr>
            <a:r>
              <a:rPr lang="el-GR" altLang="el-GR" sz="1200" dirty="0" smtClean="0"/>
              <a:t>πραγματοποιεί ανταλλαγή πληροφοριών δρομολόγησης μεταξύ γειτονικών δρομολογητών μέσα στα όρια  ενός </a:t>
            </a:r>
            <a:r>
              <a:rPr lang="en-US" altLang="el-GR" sz="1200" dirty="0" smtClean="0"/>
              <a:t>AS</a:t>
            </a:r>
            <a:r>
              <a:rPr lang="el-GR" altLang="el-GR" sz="1200" dirty="0" smtClean="0"/>
              <a:t> (περίπτωση </a:t>
            </a:r>
            <a:r>
              <a:rPr lang="en-US" altLang="el-GR" sz="1200" dirty="0" smtClean="0"/>
              <a:t>IGP)</a:t>
            </a:r>
            <a:endParaRPr lang="el-GR" altLang="el-GR" sz="1200" dirty="0" smtClean="0"/>
          </a:p>
          <a:p>
            <a:pPr>
              <a:buFont typeface="Wingdings" panose="05000000000000000000" pitchFamily="2" charset="2"/>
              <a:buChar char="ü"/>
            </a:pPr>
            <a:r>
              <a:rPr lang="el-GR" altLang="el-GR" sz="1200" dirty="0" smtClean="0"/>
              <a:t>πραγματοποιεί ανταλλαγή πληροφοριών δρομολόγησης μεταξύ  </a:t>
            </a:r>
            <a:r>
              <a:rPr lang="en-US" altLang="el-GR" sz="1200" dirty="0" smtClean="0"/>
              <a:t>AS</a:t>
            </a:r>
            <a:r>
              <a:rPr lang="el-GR" altLang="el-GR" sz="1200" dirty="0" smtClean="0"/>
              <a:t>  (περίπτωση </a:t>
            </a:r>
            <a:r>
              <a:rPr lang="en-US" altLang="el-GR" sz="1200" dirty="0" smtClean="0"/>
              <a:t>EGP</a:t>
            </a:r>
            <a:r>
              <a:rPr lang="el-GR" altLang="el-GR" sz="1200" dirty="0" smtClean="0"/>
              <a:t>)</a:t>
            </a:r>
          </a:p>
          <a:p>
            <a:pPr>
              <a:buFont typeface="Wingdings" panose="05000000000000000000" pitchFamily="2" charset="2"/>
              <a:buChar char="ü"/>
            </a:pPr>
            <a:r>
              <a:rPr lang="el-GR" altLang="el-GR" sz="1200" dirty="0" smtClean="0"/>
              <a:t>ενημερώνει άμεσα ή έμμεσα τους πίνακες με βάση την πληροφορία που λαμβάνει από γειτονικούς δρομολογητές</a:t>
            </a:r>
          </a:p>
          <a:p>
            <a:pPr>
              <a:buFont typeface="Wingdings" panose="05000000000000000000" pitchFamily="2" charset="2"/>
              <a:buChar char="ü"/>
            </a:pPr>
            <a:r>
              <a:rPr lang="el-GR" altLang="el-GR" sz="1200" dirty="0" smtClean="0"/>
              <a:t>επιλέγει τη βέλτιστη διαδρομή προς τον προορισμό σύμφωνα με τον αλγόριθμο δρομολόγησης (περίπτωση </a:t>
            </a:r>
            <a:r>
              <a:rPr lang="en-US" altLang="el-GR" sz="1200" dirty="0" smtClean="0"/>
              <a:t>IGP)</a:t>
            </a:r>
            <a:endParaRPr lang="el-GR" altLang="el-GR" sz="1200" dirty="0" smtClean="0"/>
          </a:p>
          <a:p>
            <a:pPr>
              <a:buFont typeface="Wingdings" panose="05000000000000000000" pitchFamily="2" charset="2"/>
              <a:buChar char="ü"/>
            </a:pPr>
            <a:r>
              <a:rPr lang="el-GR" altLang="el-GR" sz="1200" dirty="0" smtClean="0"/>
              <a:t>καθορίζει την πολιτική δρομολόγησης (περίπτωση </a:t>
            </a:r>
            <a:r>
              <a:rPr lang="en-US" altLang="el-GR" sz="1200" dirty="0" smtClean="0"/>
              <a:t>EGP)</a:t>
            </a:r>
            <a:endParaRPr lang="el-GR" altLang="el-GR" sz="1200" dirty="0"/>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26</a:t>
            </a:fld>
            <a:endParaRPr lang="el-GR"/>
          </a:p>
        </p:txBody>
      </p:sp>
    </p:spTree>
    <p:extLst>
      <p:ext uri="{BB962C8B-B14F-4D97-AF65-F5344CB8AC3E}">
        <p14:creationId xmlns:p14="http://schemas.microsoft.com/office/powerpoint/2010/main" val="22610693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sz="1200" b="1" dirty="0" smtClean="0">
                <a:solidFill>
                  <a:srgbClr val="C00000"/>
                </a:solidFill>
                <a:latin typeface="+mn-lt"/>
              </a:rPr>
              <a:t>floating static:</a:t>
            </a:r>
            <a:r>
              <a:rPr lang="en-US" sz="1200" b="1" baseline="0" dirty="0" smtClean="0">
                <a:solidFill>
                  <a:srgbClr val="C00000"/>
                </a:solidFill>
                <a:latin typeface="+mn-lt"/>
              </a:rPr>
              <a:t> </a:t>
            </a:r>
            <a:r>
              <a:rPr lang="el-GR" sz="1200" b="0" baseline="0" dirty="0" smtClean="0">
                <a:solidFill>
                  <a:srgbClr val="C00000"/>
                </a:solidFill>
                <a:latin typeface="+mn-lt"/>
              </a:rPr>
              <a:t>εμφανίζονται στον πίνακα δρομολόγησης όταν συμβεί πρόβλημα στη</a:t>
            </a:r>
            <a:r>
              <a:rPr lang="en-US" sz="1200" b="0" baseline="0" dirty="0" smtClean="0">
                <a:solidFill>
                  <a:srgbClr val="C00000"/>
                </a:solidFill>
                <a:latin typeface="+mn-lt"/>
              </a:rPr>
              <a:t> </a:t>
            </a:r>
            <a:r>
              <a:rPr lang="el-GR" sz="1200" b="0" baseline="0" dirty="0" smtClean="0">
                <a:solidFill>
                  <a:srgbClr val="C00000"/>
                </a:solidFill>
                <a:latin typeface="+mn-lt"/>
              </a:rPr>
              <a:t>σύνδεση της οποίας  αποτελεί </a:t>
            </a:r>
            <a:r>
              <a:rPr lang="en-US" sz="1200" b="0" baseline="0" dirty="0" smtClean="0">
                <a:solidFill>
                  <a:srgbClr val="C00000"/>
                </a:solidFill>
                <a:latin typeface="+mn-lt"/>
              </a:rPr>
              <a:t>backup </a:t>
            </a:r>
            <a:endParaRPr lang="el-GR" dirty="0"/>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27</a:t>
            </a:fld>
            <a:endParaRPr lang="el-GR"/>
          </a:p>
        </p:txBody>
      </p:sp>
    </p:spTree>
    <p:extLst>
      <p:ext uri="{BB962C8B-B14F-4D97-AF65-F5344CB8AC3E}">
        <p14:creationId xmlns:p14="http://schemas.microsoft.com/office/powerpoint/2010/main" val="8679041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28</a:t>
            </a:fld>
            <a:endParaRPr lang="el-GR"/>
          </a:p>
        </p:txBody>
      </p:sp>
    </p:spTree>
    <p:extLst>
      <p:ext uri="{BB962C8B-B14F-4D97-AF65-F5344CB8AC3E}">
        <p14:creationId xmlns:p14="http://schemas.microsoft.com/office/powerpoint/2010/main" val="28409762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a:spcBef>
                <a:spcPts val="1200"/>
              </a:spcBef>
              <a:spcAft>
                <a:spcPts val="1200"/>
              </a:spcAft>
            </a:pPr>
            <a:endParaRPr lang="el-GR" sz="1200" dirty="0" smtClean="0"/>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2</a:t>
            </a:fld>
            <a:endParaRPr lang="el-GR"/>
          </a:p>
        </p:txBody>
      </p:sp>
    </p:spTree>
    <p:extLst>
      <p:ext uri="{BB962C8B-B14F-4D97-AF65-F5344CB8AC3E}">
        <p14:creationId xmlns:p14="http://schemas.microsoft.com/office/powerpoint/2010/main" val="14968377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29</a:t>
            </a:fld>
            <a:endParaRPr lang="el-GR"/>
          </a:p>
        </p:txBody>
      </p:sp>
    </p:spTree>
    <p:extLst>
      <p:ext uri="{BB962C8B-B14F-4D97-AF65-F5344CB8AC3E}">
        <p14:creationId xmlns:p14="http://schemas.microsoft.com/office/powerpoint/2010/main" val="332997449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30</a:t>
            </a:fld>
            <a:endParaRPr lang="el-GR">
              <a:solidFill>
                <a:prstClr val="black"/>
              </a:solidFill>
            </a:endParaRPr>
          </a:p>
        </p:txBody>
      </p:sp>
    </p:spTree>
    <p:extLst>
      <p:ext uri="{BB962C8B-B14F-4D97-AF65-F5344CB8AC3E}">
        <p14:creationId xmlns:p14="http://schemas.microsoft.com/office/powerpoint/2010/main" val="3017940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31</a:t>
            </a:fld>
            <a:endParaRPr lang="el-GR">
              <a:solidFill>
                <a:prstClr val="black"/>
              </a:solidFill>
            </a:endParaRPr>
          </a:p>
        </p:txBody>
      </p:sp>
    </p:spTree>
    <p:extLst>
      <p:ext uri="{BB962C8B-B14F-4D97-AF65-F5344CB8AC3E}">
        <p14:creationId xmlns:p14="http://schemas.microsoft.com/office/powerpoint/2010/main" val="274972113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32</a:t>
            </a:fld>
            <a:endParaRPr lang="el-GR">
              <a:solidFill>
                <a:prstClr val="black"/>
              </a:solidFill>
            </a:endParaRPr>
          </a:p>
        </p:txBody>
      </p:sp>
    </p:spTree>
    <p:extLst>
      <p:ext uri="{BB962C8B-B14F-4D97-AF65-F5344CB8AC3E}">
        <p14:creationId xmlns:p14="http://schemas.microsoft.com/office/powerpoint/2010/main" val="153750971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33</a:t>
            </a:fld>
            <a:endParaRPr lang="el-GR">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35</a:t>
            </a:fld>
            <a:endParaRPr lang="el-GR">
              <a:solidFill>
                <a:prstClr val="black"/>
              </a:solidFill>
            </a:endParaRPr>
          </a:p>
        </p:txBody>
      </p:sp>
    </p:spTree>
    <p:extLst>
      <p:ext uri="{BB962C8B-B14F-4D97-AF65-F5344CB8AC3E}">
        <p14:creationId xmlns:p14="http://schemas.microsoft.com/office/powerpoint/2010/main" val="407537072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36</a:t>
            </a:fld>
            <a:endParaRPr lang="el-GR">
              <a:solidFill>
                <a:prstClr val="black"/>
              </a:solidFill>
            </a:endParaRPr>
          </a:p>
        </p:txBody>
      </p:sp>
    </p:spTree>
    <p:extLst>
      <p:ext uri="{BB962C8B-B14F-4D97-AF65-F5344CB8AC3E}">
        <p14:creationId xmlns:p14="http://schemas.microsoft.com/office/powerpoint/2010/main" val="214512316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27" indent="-171427">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37</a:t>
            </a:fld>
            <a:endParaRPr lang="el-GR">
              <a:solidFill>
                <a:prstClr val="black"/>
              </a:solidFill>
            </a:endParaRPr>
          </a:p>
        </p:txBody>
      </p:sp>
    </p:spTree>
    <p:extLst>
      <p:ext uri="{BB962C8B-B14F-4D97-AF65-F5344CB8AC3E}">
        <p14:creationId xmlns:p14="http://schemas.microsoft.com/office/powerpoint/2010/main" val="2445984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defTabSz="882030">
              <a:defRPr/>
            </a:pPr>
            <a:r>
              <a:rPr lang="el-GR" dirty="0"/>
              <a:t>Το καταστάλαγμα των δρομολογίων σε βέλτιστες διαδρομές μέσω του δικτύου ονομάζεται σύγκλιση  (</a:t>
            </a:r>
            <a:r>
              <a:rPr lang="en-US" dirty="0"/>
              <a:t>convergence</a:t>
            </a:r>
            <a:r>
              <a:rPr lang="el-GR" dirty="0" smtClean="0"/>
              <a:t>)</a:t>
            </a:r>
          </a:p>
          <a:p>
            <a:pPr>
              <a:spcBef>
                <a:spcPts val="1200"/>
              </a:spcBef>
              <a:spcAft>
                <a:spcPts val="1200"/>
              </a:spcAft>
            </a:pPr>
            <a:endParaRPr lang="el-GR" sz="1200" dirty="0" smtClean="0"/>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3</a:t>
            </a:fld>
            <a:endParaRPr lang="el-GR"/>
          </a:p>
        </p:txBody>
      </p:sp>
    </p:spTree>
    <p:extLst>
      <p:ext uri="{BB962C8B-B14F-4D97-AF65-F5344CB8AC3E}">
        <p14:creationId xmlns:p14="http://schemas.microsoft.com/office/powerpoint/2010/main" val="1496837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882030" rtl="0" eaLnBrk="0" fontAlgn="base" latinLnBrk="0" hangingPunct="0">
              <a:lnSpc>
                <a:spcPct val="100000"/>
              </a:lnSpc>
              <a:spcBef>
                <a:spcPct val="30000"/>
              </a:spcBef>
              <a:spcAft>
                <a:spcPct val="0"/>
              </a:spcAft>
              <a:buClrTx/>
              <a:buSzTx/>
              <a:buFontTx/>
              <a:buNone/>
              <a:tabLst/>
              <a:defRPr/>
            </a:pPr>
            <a:r>
              <a:rPr lang="el-GR" sz="1200" dirty="0" smtClean="0"/>
              <a:t>Σε πολύ  μεγάλα δίκτυα  μπορεί να χρησιμοποιηθεί </a:t>
            </a:r>
            <a:r>
              <a:rPr lang="el-GR" sz="1200" dirty="0" err="1" smtClean="0"/>
              <a:t>πολυεπίπεδη</a:t>
            </a:r>
            <a:r>
              <a:rPr lang="el-GR" sz="1200" dirty="0" smtClean="0"/>
              <a:t> ιεραρχία (</a:t>
            </a:r>
            <a:r>
              <a:rPr lang="en-US" sz="1200" dirty="0" err="1" smtClean="0"/>
              <a:t>tanenbaum</a:t>
            </a:r>
            <a:r>
              <a:rPr lang="en-US" sz="1200" baseline="0" dirty="0" smtClean="0"/>
              <a:t> page 395)</a:t>
            </a:r>
            <a:r>
              <a:rPr lang="el-GR" sz="1200" dirty="0" smtClean="0"/>
              <a:t> </a:t>
            </a:r>
          </a:p>
          <a:p>
            <a:pPr marL="0" marR="0" indent="0" algn="l" defTabSz="882030" rtl="0" eaLnBrk="0" fontAlgn="base" latinLnBrk="0" hangingPunct="0">
              <a:lnSpc>
                <a:spcPct val="100000"/>
              </a:lnSpc>
              <a:spcBef>
                <a:spcPct val="30000"/>
              </a:spcBef>
              <a:spcAft>
                <a:spcPct val="0"/>
              </a:spcAft>
              <a:buClrTx/>
              <a:buSzTx/>
              <a:buFontTx/>
              <a:buNone/>
              <a:tabLst/>
              <a:defRPr/>
            </a:pPr>
            <a:endParaRPr lang="el-GR" sz="1200" dirty="0" smtClean="0"/>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4</a:t>
            </a:fld>
            <a:endParaRPr lang="el-GR"/>
          </a:p>
        </p:txBody>
      </p:sp>
    </p:spTree>
    <p:extLst>
      <p:ext uri="{BB962C8B-B14F-4D97-AF65-F5344CB8AC3E}">
        <p14:creationId xmlns:p14="http://schemas.microsoft.com/office/powerpoint/2010/main" val="1496837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228600" indent="-228600">
              <a:buAutoNum type="arabicPeriod"/>
            </a:pPr>
            <a:r>
              <a:rPr lang="el-GR" dirty="0" smtClean="0"/>
              <a:t>οι δρομολογητές μέσα σε ένα αυτόνομο σύστημα ανταλλάσουν</a:t>
            </a:r>
            <a:r>
              <a:rPr lang="el-GR" baseline="0" dirty="0" smtClean="0"/>
              <a:t> πληροφορίες  δρομολόγησης. </a:t>
            </a:r>
          </a:p>
          <a:p>
            <a:pPr marL="228600" indent="-228600">
              <a:buAutoNum type="arabicPeriod"/>
            </a:pPr>
            <a:r>
              <a:rPr lang="el-GR" baseline="0" dirty="0" smtClean="0"/>
              <a:t>Οι πληροφορίες  δρομολόγησης συνοψίζονται πριν να μεταβιβαστούν σε άλλα </a:t>
            </a:r>
            <a:r>
              <a:rPr lang="el-GR" dirty="0" smtClean="0"/>
              <a:t>αυτόνομα συστήματα </a:t>
            </a:r>
            <a:endParaRPr lang="el-GR" dirty="0"/>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5</a:t>
            </a:fld>
            <a:endParaRPr lang="el-GR"/>
          </a:p>
        </p:txBody>
      </p:sp>
    </p:spTree>
    <p:extLst>
      <p:ext uri="{BB962C8B-B14F-4D97-AF65-F5344CB8AC3E}">
        <p14:creationId xmlns:p14="http://schemas.microsoft.com/office/powerpoint/2010/main" val="1756023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6</a:t>
            </a:fld>
            <a:endParaRPr lang="el-GR"/>
          </a:p>
        </p:txBody>
      </p:sp>
    </p:spTree>
    <p:extLst>
      <p:ext uri="{BB962C8B-B14F-4D97-AF65-F5344CB8AC3E}">
        <p14:creationId xmlns:p14="http://schemas.microsoft.com/office/powerpoint/2010/main" val="1718412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7</a:t>
            </a:fld>
            <a:endParaRPr lang="el-GR"/>
          </a:p>
        </p:txBody>
      </p:sp>
    </p:spTree>
    <p:extLst>
      <p:ext uri="{BB962C8B-B14F-4D97-AF65-F5344CB8AC3E}">
        <p14:creationId xmlns:p14="http://schemas.microsoft.com/office/powerpoint/2010/main" val="17184122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8</a:t>
            </a:fld>
            <a:endParaRPr lang="el-GR"/>
          </a:p>
        </p:txBody>
      </p:sp>
    </p:spTree>
    <p:extLst>
      <p:ext uri="{BB962C8B-B14F-4D97-AF65-F5344CB8AC3E}">
        <p14:creationId xmlns:p14="http://schemas.microsoft.com/office/powerpoint/2010/main" val="410774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dirty="0"/>
          </a:p>
        </p:txBody>
      </p:sp>
      <p:sp>
        <p:nvSpPr>
          <p:cNvPr id="3" name="Content Placeholder 2"/>
          <p:cNvSpPr>
            <a:spLocks noGrp="1"/>
          </p:cNvSpPr>
          <p:nvPr>
            <p:ph idx="1"/>
          </p:nvPr>
        </p:nvSpPr>
        <p:spPr/>
        <p:txBody>
          <a:body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6" name="Slide Number Placeholder 5"/>
          <p:cNvSpPr>
            <a:spLocks noGrp="1"/>
          </p:cNvSpPr>
          <p:nvPr>
            <p:ph type="sldNum" sz="quarter" idx="12"/>
          </p:nvPr>
        </p:nvSpPr>
        <p:spPr>
          <a:xfrm>
            <a:off x="7452320" y="6356350"/>
            <a:ext cx="1234480" cy="365125"/>
          </a:xfrm>
          <a:prstGeom prst="rect">
            <a:avLst/>
          </a:prstGeom>
          <a:solidFill>
            <a:srgbClr val="004B82"/>
          </a:solidFill>
        </p:spPr>
        <p:txBody>
          <a:bodyPr/>
          <a:lstStyle>
            <a:lvl1pPr algn="r">
              <a:defRPr>
                <a:solidFill>
                  <a:schemeClr val="bg1"/>
                </a:solidFill>
                <a:latin typeface="+mn-lt"/>
              </a:defRPr>
            </a:lvl1pPr>
          </a:lstStyle>
          <a:p>
            <a:pPr>
              <a:defRPr/>
            </a:pPr>
            <a:fld id="{7E55E3B3-0445-4CFC-BED8-763D4409E61F}" type="slidenum">
              <a:rPr lang="el-GR" smtClean="0"/>
              <a:pPr>
                <a:defRPr/>
              </a:pPr>
              <a:t>‹#›</a:t>
            </a:fld>
            <a:endParaRPr lang="el-GR"/>
          </a:p>
        </p:txBody>
      </p:sp>
      <p:sp>
        <p:nvSpPr>
          <p:cNvPr id="7" name="Rectangle 6"/>
          <p:cNvSpPr/>
          <p:nvPr userDrawn="1"/>
        </p:nvSpPr>
        <p:spPr>
          <a:xfrm>
            <a:off x="2015716" y="6456377"/>
            <a:ext cx="5112568" cy="292388"/>
          </a:xfrm>
          <a:prstGeom prst="rect">
            <a:avLst/>
          </a:prstGeom>
          <a:solidFill>
            <a:srgbClr val="004B82"/>
          </a:solidFill>
        </p:spPr>
        <p:txBody>
          <a:bodyPr wrap="square" anchor="ctr">
            <a:spAutoFit/>
          </a:bodyPr>
          <a:lstStyle/>
          <a:p>
            <a:pPr>
              <a:defRPr/>
            </a:pPr>
            <a:r>
              <a:rPr lang="el-GR" sz="1300" b="1" dirty="0" smtClean="0">
                <a:solidFill>
                  <a:schemeClr val="bg1"/>
                </a:solidFill>
                <a:latin typeface="+mn-lt"/>
              </a:rPr>
              <a:t>ΔΥΝΑΜΙΚΗ ΔΡΟΜΟΛΟΓΗΣΗ  </a:t>
            </a:r>
            <a:r>
              <a:rPr lang="de-CH" sz="1300" b="1" dirty="0" smtClean="0">
                <a:solidFill>
                  <a:schemeClr val="bg1"/>
                </a:solidFill>
                <a:latin typeface="+mn-lt"/>
              </a:rPr>
              <a:t>- </a:t>
            </a:r>
            <a:r>
              <a:rPr lang="el-GR" sz="1300" b="1" dirty="0" smtClean="0">
                <a:solidFill>
                  <a:schemeClr val="bg1"/>
                </a:solidFill>
                <a:latin typeface="+mn-lt"/>
              </a:rPr>
              <a:t>ΠΡΩΤΟΚΟΛΛΟ</a:t>
            </a:r>
            <a:r>
              <a:rPr lang="el-GR" sz="1300" b="1" baseline="0" dirty="0" smtClean="0">
                <a:solidFill>
                  <a:schemeClr val="bg1"/>
                </a:solidFill>
                <a:latin typeface="+mn-lt"/>
              </a:rPr>
              <a:t>  ΔΡΟΜΟΛΟΓΗΣΗΣ  </a:t>
            </a:r>
            <a:r>
              <a:rPr lang="de-CH" sz="1300" b="1" dirty="0" smtClean="0">
                <a:solidFill>
                  <a:schemeClr val="bg1"/>
                </a:solidFill>
                <a:latin typeface="+mn-lt"/>
              </a:rPr>
              <a:t>OSPF</a:t>
            </a:r>
            <a:endParaRPr lang="el-GR" sz="1300" b="1" dirty="0">
              <a:solidFill>
                <a:schemeClr val="bg1"/>
              </a:solidFill>
              <a:latin typeface="+mn-lt"/>
            </a:endParaRP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a:defRPr/>
            </a:pPr>
            <a:endParaRPr lang="el-G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a:defRPr/>
            </a:pPr>
            <a:endParaRPr lang="el-G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bl">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609600"/>
            <a:ext cx="7772400" cy="1143000"/>
          </a:xfrm>
        </p:spPr>
        <p:txBody>
          <a:bodyPr/>
          <a:lstStyle/>
          <a:p>
            <a:r>
              <a:rPr lang="el-GR" smtClean="0"/>
              <a:t>Kλικ για επεξεργασία του τίτλου</a:t>
            </a:r>
            <a:endParaRPr lang="en-GB"/>
          </a:p>
        </p:txBody>
      </p:sp>
      <p:sp>
        <p:nvSpPr>
          <p:cNvPr id="3" name="2 - Θέση πίνακα"/>
          <p:cNvSpPr>
            <a:spLocks noGrp="1"/>
          </p:cNvSpPr>
          <p:nvPr>
            <p:ph type="tbl" idx="1"/>
          </p:nvPr>
        </p:nvSpPr>
        <p:spPr>
          <a:xfrm>
            <a:off x="685800" y="1981200"/>
            <a:ext cx="7772400" cy="4114800"/>
          </a:xfrm>
        </p:spPr>
        <p:txBody>
          <a:bodyPr/>
          <a:lstStyle/>
          <a:p>
            <a:pPr lvl="0"/>
            <a:endParaRPr lang="en-GB" noProof="0"/>
          </a:p>
        </p:txBody>
      </p:sp>
      <p:sp>
        <p:nvSpPr>
          <p:cNvPr id="4" name="Rectangle 5"/>
          <p:cNvSpPr>
            <a:spLocks noGrp="1" noChangeArrowheads="1"/>
          </p:cNvSpPr>
          <p:nvPr>
            <p:ph type="ftr" sz="quarter" idx="10"/>
          </p:nvPr>
        </p:nvSpPr>
        <p:spPr>
          <a:xfrm>
            <a:off x="3124200" y="6356350"/>
            <a:ext cx="2895600" cy="365125"/>
          </a:xfrm>
          <a:prstGeom prst="rect">
            <a:avLst/>
          </a:prstGeom>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xfrm>
            <a:off x="6553200" y="6356350"/>
            <a:ext cx="2133600" cy="365125"/>
          </a:xfrm>
          <a:prstGeom prst="rect">
            <a:avLst/>
          </a:prstGeom>
          <a:ln/>
        </p:spPr>
        <p:txBody>
          <a:bodyPr/>
          <a:lstStyle>
            <a:lvl1pPr>
              <a:defRPr/>
            </a:lvl1pPr>
          </a:lstStyle>
          <a:p>
            <a:pPr>
              <a:defRPr/>
            </a:pPr>
            <a:fld id="{CB15D6D4-D1E1-4AA2-9157-948B50E484CD}" type="slidenum">
              <a:rPr lang="en-US"/>
              <a:pPr>
                <a:defRPr/>
              </a:pPr>
              <a:t>‹#›</a:t>
            </a:fld>
            <a:endParaRPr lang="en-US"/>
          </a:p>
        </p:txBody>
      </p:sp>
    </p:spTree>
    <p:extLst>
      <p:ext uri="{BB962C8B-B14F-4D97-AF65-F5344CB8AC3E}">
        <p14:creationId xmlns:p14="http://schemas.microsoft.com/office/powerpoint/2010/main" val="23637682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Προσαρμοσμένη διάταξ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GB"/>
          </a:p>
        </p:txBody>
      </p:sp>
      <p:sp>
        <p:nvSpPr>
          <p:cNvPr id="3" name="Rectangle 5"/>
          <p:cNvSpPr>
            <a:spLocks noGrp="1" noChangeArrowheads="1"/>
          </p:cNvSpPr>
          <p:nvPr>
            <p:ph type="ftr" sz="quarter" idx="10"/>
          </p:nvPr>
        </p:nvSpPr>
        <p:spPr>
          <a:xfrm>
            <a:off x="0" y="6629400"/>
            <a:ext cx="5119688" cy="457200"/>
          </a:xfrm>
          <a:prstGeom prst="rect">
            <a:avLst/>
          </a:prstGeom>
          <a:ln/>
        </p:spPr>
        <p:txBody>
          <a:bodyPr/>
          <a:lstStyle>
            <a:lvl1pPr>
              <a:defRPr/>
            </a:lvl1pPr>
          </a:lstStyle>
          <a:p>
            <a:endParaRPr lang="en-US"/>
          </a:p>
        </p:txBody>
      </p:sp>
      <p:sp>
        <p:nvSpPr>
          <p:cNvPr id="4" name="Rectangle 6"/>
          <p:cNvSpPr>
            <a:spLocks noGrp="1" noChangeArrowheads="1"/>
          </p:cNvSpPr>
          <p:nvPr>
            <p:ph type="sldNum" sz="quarter" idx="11"/>
          </p:nvPr>
        </p:nvSpPr>
        <p:spPr>
          <a:xfrm>
            <a:off x="6553200" y="6248400"/>
            <a:ext cx="1905000" cy="457200"/>
          </a:xfrm>
          <a:prstGeom prst="rect">
            <a:avLst/>
          </a:prstGeom>
          <a:ln/>
        </p:spPr>
        <p:txBody>
          <a:bodyPr/>
          <a:lstStyle>
            <a:lvl1pPr>
              <a:defRPr/>
            </a:lvl1pPr>
          </a:lstStyle>
          <a:p>
            <a:fld id="{A7C38EB8-18E7-4040-B460-0E2DD15BACFC}" type="slidenum">
              <a:rPr lang="en-US"/>
              <a:pPr/>
              <a:t>‹#›</a:t>
            </a:fld>
            <a:endParaRPr lang="en-US"/>
          </a:p>
        </p:txBody>
      </p:sp>
    </p:spTree>
    <p:extLst>
      <p:ext uri="{BB962C8B-B14F-4D97-AF65-F5344CB8AC3E}">
        <p14:creationId xmlns:p14="http://schemas.microsoft.com/office/powerpoint/2010/main" val="37299406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5" name="Footer Placeholder 4"/>
          <p:cNvSpPr>
            <a:spLocks noGrp="1"/>
          </p:cNvSpPr>
          <p:nvPr>
            <p:ph type="ftr" sz="quarter" idx="11"/>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6" name="Slide Number Placeholder 5"/>
          <p:cNvSpPr>
            <a:spLocks noGrp="1"/>
          </p:cNvSpPr>
          <p:nvPr>
            <p:ph type="sldNum" sz="quarter" idx="12"/>
          </p:nvPr>
        </p:nvSpPr>
        <p:spPr/>
        <p:txBody>
          <a:bodyPr/>
          <a:lstStyle/>
          <a:p>
            <a:pPr eaLnBrk="0" fontAlgn="base" hangingPunct="0">
              <a:spcBef>
                <a:spcPct val="0"/>
              </a:spcBef>
              <a:spcAft>
                <a:spcPct val="0"/>
              </a:spcAft>
              <a:defRPr/>
            </a:pPr>
            <a:fld id="{FAF59719-32EC-41F2-AFBF-C11BA492D706}" type="slidenum">
              <a:rPr lang="en-US" altLang="el-GR" smtClean="0">
                <a:solidFill>
                  <a:srgbClr val="000000"/>
                </a:solidFill>
              </a:rPr>
              <a:pPr eaLnBrk="0" fontAlgn="base" hangingPunct="0">
                <a:spcBef>
                  <a:spcPct val="0"/>
                </a:spcBef>
                <a:spcAft>
                  <a:spcPct val="0"/>
                </a:spcAft>
                <a:defRPr/>
              </a:pPr>
              <a:t>‹#›</a:t>
            </a:fld>
            <a:endParaRPr lang="en-US" altLang="el-GR">
              <a:solidFill>
                <a:srgbClr val="000000"/>
              </a:solidFill>
            </a:endParaRPr>
          </a:p>
        </p:txBody>
      </p:sp>
    </p:spTree>
    <p:extLst>
      <p:ext uri="{BB962C8B-B14F-4D97-AF65-F5344CB8AC3E}">
        <p14:creationId xmlns:p14="http://schemas.microsoft.com/office/powerpoint/2010/main" val="97729342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Slide Number Placeholder 5"/>
          <p:cNvSpPr>
            <a:spLocks noGrp="1"/>
          </p:cNvSpPr>
          <p:nvPr>
            <p:ph type="sldNum" sz="quarter" idx="12"/>
          </p:nvPr>
        </p:nvSpPr>
        <p:spPr>
          <a:xfrm>
            <a:off x="7884368" y="6356350"/>
            <a:ext cx="802432" cy="365125"/>
          </a:xfrm>
          <a:solidFill>
            <a:srgbClr val="004B82"/>
          </a:solidFill>
        </p:spPr>
        <p:txBody>
          <a:bodyPr/>
          <a:lstStyle>
            <a:lvl1pPr>
              <a:defRPr>
                <a:solidFill>
                  <a:schemeClr val="bg1"/>
                </a:solidFill>
              </a:defRPr>
            </a:lvl1pPr>
          </a:lstStyle>
          <a:p>
            <a:pPr eaLnBrk="0" fontAlgn="base" hangingPunct="0">
              <a:spcBef>
                <a:spcPct val="0"/>
              </a:spcBef>
              <a:spcAft>
                <a:spcPct val="0"/>
              </a:spcAft>
              <a:defRPr/>
            </a:pPr>
            <a:fld id="{FAF59719-32EC-41F2-AFBF-C11BA492D706}" type="slidenum">
              <a:rPr lang="en-US" altLang="el-GR" smtClean="0">
                <a:solidFill>
                  <a:prstClr val="white"/>
                </a:solidFill>
              </a:rPr>
              <a:pPr eaLnBrk="0" fontAlgn="base" hangingPunct="0">
                <a:spcBef>
                  <a:spcPct val="0"/>
                </a:spcBef>
                <a:spcAft>
                  <a:spcPct val="0"/>
                </a:spcAft>
                <a:defRPr/>
              </a:pPr>
              <a:t>‹#›</a:t>
            </a:fld>
            <a:endParaRPr lang="en-US" altLang="el-GR">
              <a:solidFill>
                <a:prstClr val="white"/>
              </a:solidFill>
            </a:endParaRPr>
          </a:p>
        </p:txBody>
      </p:sp>
      <p:sp>
        <p:nvSpPr>
          <p:cNvPr id="7" name="Rectangle 6"/>
          <p:cNvSpPr/>
          <p:nvPr userDrawn="1"/>
        </p:nvSpPr>
        <p:spPr>
          <a:xfrm>
            <a:off x="2267744" y="6392718"/>
            <a:ext cx="5328592" cy="292388"/>
          </a:xfrm>
          <a:prstGeom prst="rect">
            <a:avLst/>
          </a:prstGeom>
          <a:solidFill>
            <a:srgbClr val="004B82"/>
          </a:solidFill>
        </p:spPr>
        <p:txBody>
          <a:bodyPr wrap="square" anchor="ctr">
            <a:spAutoFit/>
          </a:bodyPr>
          <a:lstStyle/>
          <a:p>
            <a:pPr fontAlgn="auto">
              <a:spcBef>
                <a:spcPts val="0"/>
              </a:spcBef>
              <a:spcAft>
                <a:spcPts val="0"/>
              </a:spcAft>
              <a:defRPr/>
            </a:pPr>
            <a:r>
              <a:rPr lang="el-GR" sz="1300" b="1" dirty="0" smtClean="0">
                <a:solidFill>
                  <a:prstClr val="white"/>
                </a:solidFill>
                <a:latin typeface="Calibri"/>
              </a:rPr>
              <a:t>ΔΥΝΑΜΙΚΗ ΔΡΟΜΟΛΟΓΗΣΗ – ΠΡΩΤΟΚΟΛΛΟ ΔΡΟΜΟΛΟΓΗΣΗΣ </a:t>
            </a:r>
            <a:r>
              <a:rPr lang="de-CH" sz="1300" b="1" dirty="0" smtClean="0">
                <a:solidFill>
                  <a:prstClr val="white"/>
                </a:solidFill>
                <a:latin typeface="Calibri"/>
              </a:rPr>
              <a:t>OSPF</a:t>
            </a:r>
            <a:endParaRPr lang="el-GR" sz="1300" b="1" dirty="0" smtClean="0">
              <a:solidFill>
                <a:prstClr val="white"/>
              </a:solidFill>
              <a:latin typeface="Calibri"/>
            </a:endParaRPr>
          </a:p>
        </p:txBody>
      </p:sp>
    </p:spTree>
    <p:extLst>
      <p:ext uri="{BB962C8B-B14F-4D97-AF65-F5344CB8AC3E}">
        <p14:creationId xmlns:p14="http://schemas.microsoft.com/office/powerpoint/2010/main" val="37133048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5" name="Footer Placeholder 4"/>
          <p:cNvSpPr>
            <a:spLocks noGrp="1"/>
          </p:cNvSpPr>
          <p:nvPr>
            <p:ph type="ftr" sz="quarter" idx="11"/>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6" name="Slide Number Placeholder 5"/>
          <p:cNvSpPr>
            <a:spLocks noGrp="1"/>
          </p:cNvSpPr>
          <p:nvPr>
            <p:ph type="sldNum" sz="quarter" idx="12"/>
          </p:nvPr>
        </p:nvSpPr>
        <p:spPr/>
        <p:txBody>
          <a:bodyPr/>
          <a:lstStyle/>
          <a:p>
            <a:pPr eaLnBrk="0" fontAlgn="base" hangingPunct="0">
              <a:spcBef>
                <a:spcPct val="0"/>
              </a:spcBef>
              <a:spcAft>
                <a:spcPct val="0"/>
              </a:spcAft>
              <a:defRPr/>
            </a:pPr>
            <a:fld id="{FAF59719-32EC-41F2-AFBF-C11BA492D706}" type="slidenum">
              <a:rPr lang="en-US" altLang="el-GR" smtClean="0">
                <a:solidFill>
                  <a:srgbClr val="000000"/>
                </a:solidFill>
              </a:rPr>
              <a:pPr eaLnBrk="0" fontAlgn="base" hangingPunct="0">
                <a:spcBef>
                  <a:spcPct val="0"/>
                </a:spcBef>
                <a:spcAft>
                  <a:spcPct val="0"/>
                </a:spcAft>
                <a:defRPr/>
              </a:pPr>
              <a:t>‹#›</a:t>
            </a:fld>
            <a:endParaRPr lang="en-US" altLang="el-GR">
              <a:solidFill>
                <a:srgbClr val="000000"/>
              </a:solidFill>
            </a:endParaRPr>
          </a:p>
        </p:txBody>
      </p:sp>
    </p:spTree>
    <p:extLst>
      <p:ext uri="{BB962C8B-B14F-4D97-AF65-F5344CB8AC3E}">
        <p14:creationId xmlns:p14="http://schemas.microsoft.com/office/powerpoint/2010/main" val="37637518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6" name="Footer Placeholder 5"/>
          <p:cNvSpPr>
            <a:spLocks noGrp="1"/>
          </p:cNvSpPr>
          <p:nvPr>
            <p:ph type="ftr" sz="quarter" idx="11"/>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7" name="Slide Number Placeholder 6"/>
          <p:cNvSpPr>
            <a:spLocks noGrp="1"/>
          </p:cNvSpPr>
          <p:nvPr>
            <p:ph type="sldNum" sz="quarter" idx="12"/>
          </p:nvPr>
        </p:nvSpPr>
        <p:spPr/>
        <p:txBody>
          <a:bodyPr/>
          <a:lstStyle/>
          <a:p>
            <a:pPr eaLnBrk="0" fontAlgn="base" hangingPunct="0">
              <a:spcBef>
                <a:spcPct val="0"/>
              </a:spcBef>
              <a:spcAft>
                <a:spcPct val="0"/>
              </a:spcAft>
              <a:defRPr/>
            </a:pPr>
            <a:fld id="{FAF59719-32EC-41F2-AFBF-C11BA492D706}" type="slidenum">
              <a:rPr lang="en-US" altLang="el-GR" smtClean="0">
                <a:solidFill>
                  <a:srgbClr val="000000"/>
                </a:solidFill>
              </a:rPr>
              <a:pPr eaLnBrk="0" fontAlgn="base" hangingPunct="0">
                <a:spcBef>
                  <a:spcPct val="0"/>
                </a:spcBef>
                <a:spcAft>
                  <a:spcPct val="0"/>
                </a:spcAft>
                <a:defRPr/>
              </a:pPr>
              <a:t>‹#›</a:t>
            </a:fld>
            <a:endParaRPr lang="en-US" altLang="el-GR">
              <a:solidFill>
                <a:srgbClr val="000000"/>
              </a:solidFill>
            </a:endParaRPr>
          </a:p>
        </p:txBody>
      </p:sp>
    </p:spTree>
    <p:extLst>
      <p:ext uri="{BB962C8B-B14F-4D97-AF65-F5344CB8AC3E}">
        <p14:creationId xmlns:p14="http://schemas.microsoft.com/office/powerpoint/2010/main" val="39001730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8" name="Footer Placeholder 7"/>
          <p:cNvSpPr>
            <a:spLocks noGrp="1"/>
          </p:cNvSpPr>
          <p:nvPr>
            <p:ph type="ftr" sz="quarter" idx="11"/>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9" name="Slide Number Placeholder 8"/>
          <p:cNvSpPr>
            <a:spLocks noGrp="1"/>
          </p:cNvSpPr>
          <p:nvPr>
            <p:ph type="sldNum" sz="quarter" idx="12"/>
          </p:nvPr>
        </p:nvSpPr>
        <p:spPr/>
        <p:txBody>
          <a:bodyPr/>
          <a:lstStyle/>
          <a:p>
            <a:pPr eaLnBrk="0" fontAlgn="base" hangingPunct="0">
              <a:spcBef>
                <a:spcPct val="0"/>
              </a:spcBef>
              <a:spcAft>
                <a:spcPct val="0"/>
              </a:spcAft>
              <a:defRPr/>
            </a:pPr>
            <a:fld id="{FAF59719-32EC-41F2-AFBF-C11BA492D706}" type="slidenum">
              <a:rPr lang="en-US" altLang="el-GR" smtClean="0">
                <a:solidFill>
                  <a:srgbClr val="000000"/>
                </a:solidFill>
              </a:rPr>
              <a:pPr eaLnBrk="0" fontAlgn="base" hangingPunct="0">
                <a:spcBef>
                  <a:spcPct val="0"/>
                </a:spcBef>
                <a:spcAft>
                  <a:spcPct val="0"/>
                </a:spcAft>
                <a:defRPr/>
              </a:pPr>
              <a:t>‹#›</a:t>
            </a:fld>
            <a:endParaRPr lang="en-US" altLang="el-GR">
              <a:solidFill>
                <a:srgbClr val="000000"/>
              </a:solidFill>
            </a:endParaRPr>
          </a:p>
        </p:txBody>
      </p:sp>
    </p:spTree>
    <p:extLst>
      <p:ext uri="{BB962C8B-B14F-4D97-AF65-F5344CB8AC3E}">
        <p14:creationId xmlns:p14="http://schemas.microsoft.com/office/powerpoint/2010/main" val="16993112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4" name="Footer Placeholder 3"/>
          <p:cNvSpPr>
            <a:spLocks noGrp="1"/>
          </p:cNvSpPr>
          <p:nvPr>
            <p:ph type="ftr" sz="quarter" idx="11"/>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5" name="Slide Number Placeholder 4"/>
          <p:cNvSpPr>
            <a:spLocks noGrp="1"/>
          </p:cNvSpPr>
          <p:nvPr>
            <p:ph type="sldNum" sz="quarter" idx="12"/>
          </p:nvPr>
        </p:nvSpPr>
        <p:spPr/>
        <p:txBody>
          <a:bodyPr/>
          <a:lstStyle/>
          <a:p>
            <a:pPr eaLnBrk="0" fontAlgn="base" hangingPunct="0">
              <a:spcBef>
                <a:spcPct val="0"/>
              </a:spcBef>
              <a:spcAft>
                <a:spcPct val="0"/>
              </a:spcAft>
              <a:defRPr/>
            </a:pPr>
            <a:fld id="{FAF59719-32EC-41F2-AFBF-C11BA492D706}" type="slidenum">
              <a:rPr lang="en-US" altLang="el-GR" smtClean="0">
                <a:solidFill>
                  <a:srgbClr val="000000"/>
                </a:solidFill>
              </a:rPr>
              <a:pPr eaLnBrk="0" fontAlgn="base" hangingPunct="0">
                <a:spcBef>
                  <a:spcPct val="0"/>
                </a:spcBef>
                <a:spcAft>
                  <a:spcPct val="0"/>
                </a:spcAft>
                <a:defRPr/>
              </a:pPr>
              <a:t>‹#›</a:t>
            </a:fld>
            <a:endParaRPr lang="en-US" altLang="el-GR">
              <a:solidFill>
                <a:srgbClr val="000000"/>
              </a:solidFill>
            </a:endParaRPr>
          </a:p>
        </p:txBody>
      </p:sp>
    </p:spTree>
    <p:extLst>
      <p:ext uri="{BB962C8B-B14F-4D97-AF65-F5344CB8AC3E}">
        <p14:creationId xmlns:p14="http://schemas.microsoft.com/office/powerpoint/2010/main" val="247171993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3" name="Footer Placeholder 2"/>
          <p:cNvSpPr>
            <a:spLocks noGrp="1"/>
          </p:cNvSpPr>
          <p:nvPr>
            <p:ph type="ftr" sz="quarter" idx="11"/>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4" name="Slide Number Placeholder 3"/>
          <p:cNvSpPr>
            <a:spLocks noGrp="1"/>
          </p:cNvSpPr>
          <p:nvPr>
            <p:ph type="sldNum" sz="quarter" idx="12"/>
          </p:nvPr>
        </p:nvSpPr>
        <p:spPr/>
        <p:txBody>
          <a:bodyPr/>
          <a:lstStyle/>
          <a:p>
            <a:pPr eaLnBrk="0" fontAlgn="base" hangingPunct="0">
              <a:spcBef>
                <a:spcPct val="0"/>
              </a:spcBef>
              <a:spcAft>
                <a:spcPct val="0"/>
              </a:spcAft>
              <a:defRPr/>
            </a:pPr>
            <a:fld id="{FAF59719-32EC-41F2-AFBF-C11BA492D706}" type="slidenum">
              <a:rPr lang="en-US" altLang="el-GR" smtClean="0">
                <a:solidFill>
                  <a:srgbClr val="000000"/>
                </a:solidFill>
              </a:rPr>
              <a:pPr eaLnBrk="0" fontAlgn="base" hangingPunct="0">
                <a:spcBef>
                  <a:spcPct val="0"/>
                </a:spcBef>
                <a:spcAft>
                  <a:spcPct val="0"/>
                </a:spcAft>
                <a:defRPr/>
              </a:pPr>
              <a:t>‹#›</a:t>
            </a:fld>
            <a:endParaRPr lang="en-US" altLang="el-GR">
              <a:solidFill>
                <a:srgbClr val="000000"/>
              </a:solidFill>
            </a:endParaRPr>
          </a:p>
        </p:txBody>
      </p:sp>
    </p:spTree>
    <p:extLst>
      <p:ext uri="{BB962C8B-B14F-4D97-AF65-F5344CB8AC3E}">
        <p14:creationId xmlns:p14="http://schemas.microsoft.com/office/powerpoint/2010/main" val="186557455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a:defRPr/>
            </a:pPr>
            <a:endParaRPr lang="el-G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a:defRPr/>
            </a:pPr>
            <a:endParaRPr lang="el-G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6" name="Footer Placeholder 5"/>
          <p:cNvSpPr>
            <a:spLocks noGrp="1"/>
          </p:cNvSpPr>
          <p:nvPr>
            <p:ph type="ftr" sz="quarter" idx="11"/>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7" name="Slide Number Placeholder 6"/>
          <p:cNvSpPr>
            <a:spLocks noGrp="1"/>
          </p:cNvSpPr>
          <p:nvPr>
            <p:ph type="sldNum" sz="quarter" idx="12"/>
          </p:nvPr>
        </p:nvSpPr>
        <p:spPr/>
        <p:txBody>
          <a:bodyPr/>
          <a:lstStyle/>
          <a:p>
            <a:pPr eaLnBrk="0" fontAlgn="base" hangingPunct="0">
              <a:spcBef>
                <a:spcPct val="0"/>
              </a:spcBef>
              <a:spcAft>
                <a:spcPct val="0"/>
              </a:spcAft>
              <a:defRPr/>
            </a:pPr>
            <a:fld id="{FAF59719-32EC-41F2-AFBF-C11BA492D706}" type="slidenum">
              <a:rPr lang="en-US" altLang="el-GR" smtClean="0">
                <a:solidFill>
                  <a:srgbClr val="000000"/>
                </a:solidFill>
              </a:rPr>
              <a:pPr eaLnBrk="0" fontAlgn="base" hangingPunct="0">
                <a:spcBef>
                  <a:spcPct val="0"/>
                </a:spcBef>
                <a:spcAft>
                  <a:spcPct val="0"/>
                </a:spcAft>
                <a:defRPr/>
              </a:pPr>
              <a:t>‹#›</a:t>
            </a:fld>
            <a:endParaRPr lang="en-US" altLang="el-GR">
              <a:solidFill>
                <a:srgbClr val="000000"/>
              </a:solidFill>
            </a:endParaRPr>
          </a:p>
        </p:txBody>
      </p:sp>
    </p:spTree>
    <p:extLst>
      <p:ext uri="{BB962C8B-B14F-4D97-AF65-F5344CB8AC3E}">
        <p14:creationId xmlns:p14="http://schemas.microsoft.com/office/powerpoint/2010/main" val="684717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6" name="Footer Placeholder 5"/>
          <p:cNvSpPr>
            <a:spLocks noGrp="1"/>
          </p:cNvSpPr>
          <p:nvPr>
            <p:ph type="ftr" sz="quarter" idx="11"/>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7" name="Slide Number Placeholder 6"/>
          <p:cNvSpPr>
            <a:spLocks noGrp="1"/>
          </p:cNvSpPr>
          <p:nvPr>
            <p:ph type="sldNum" sz="quarter" idx="12"/>
          </p:nvPr>
        </p:nvSpPr>
        <p:spPr/>
        <p:txBody>
          <a:bodyPr/>
          <a:lstStyle/>
          <a:p>
            <a:pPr eaLnBrk="0" fontAlgn="base" hangingPunct="0">
              <a:spcBef>
                <a:spcPct val="0"/>
              </a:spcBef>
              <a:spcAft>
                <a:spcPct val="0"/>
              </a:spcAft>
              <a:defRPr/>
            </a:pPr>
            <a:fld id="{FAF59719-32EC-41F2-AFBF-C11BA492D706}" type="slidenum">
              <a:rPr lang="en-US" altLang="el-GR" smtClean="0">
                <a:solidFill>
                  <a:srgbClr val="000000"/>
                </a:solidFill>
              </a:rPr>
              <a:pPr eaLnBrk="0" fontAlgn="base" hangingPunct="0">
                <a:spcBef>
                  <a:spcPct val="0"/>
                </a:spcBef>
                <a:spcAft>
                  <a:spcPct val="0"/>
                </a:spcAft>
                <a:defRPr/>
              </a:pPr>
              <a:t>‹#›</a:t>
            </a:fld>
            <a:endParaRPr lang="en-US" altLang="el-GR">
              <a:solidFill>
                <a:srgbClr val="000000"/>
              </a:solidFill>
            </a:endParaRPr>
          </a:p>
        </p:txBody>
      </p:sp>
    </p:spTree>
    <p:extLst>
      <p:ext uri="{BB962C8B-B14F-4D97-AF65-F5344CB8AC3E}">
        <p14:creationId xmlns:p14="http://schemas.microsoft.com/office/powerpoint/2010/main" val="36900529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5" name="Footer Placeholder 4"/>
          <p:cNvSpPr>
            <a:spLocks noGrp="1"/>
          </p:cNvSpPr>
          <p:nvPr>
            <p:ph type="ftr" sz="quarter" idx="11"/>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6" name="Slide Number Placeholder 5"/>
          <p:cNvSpPr>
            <a:spLocks noGrp="1"/>
          </p:cNvSpPr>
          <p:nvPr>
            <p:ph type="sldNum" sz="quarter" idx="12"/>
          </p:nvPr>
        </p:nvSpPr>
        <p:spPr/>
        <p:txBody>
          <a:bodyPr/>
          <a:lstStyle/>
          <a:p>
            <a:pPr eaLnBrk="0" fontAlgn="base" hangingPunct="0">
              <a:spcBef>
                <a:spcPct val="0"/>
              </a:spcBef>
              <a:spcAft>
                <a:spcPct val="0"/>
              </a:spcAft>
              <a:defRPr/>
            </a:pPr>
            <a:fld id="{FAF59719-32EC-41F2-AFBF-C11BA492D706}" type="slidenum">
              <a:rPr lang="en-US" altLang="el-GR" smtClean="0">
                <a:solidFill>
                  <a:srgbClr val="000000"/>
                </a:solidFill>
              </a:rPr>
              <a:pPr eaLnBrk="0" fontAlgn="base" hangingPunct="0">
                <a:spcBef>
                  <a:spcPct val="0"/>
                </a:spcBef>
                <a:spcAft>
                  <a:spcPct val="0"/>
                </a:spcAft>
                <a:defRPr/>
              </a:pPr>
              <a:t>‹#›</a:t>
            </a:fld>
            <a:endParaRPr lang="en-US" altLang="el-GR">
              <a:solidFill>
                <a:srgbClr val="000000"/>
              </a:solidFill>
            </a:endParaRPr>
          </a:p>
        </p:txBody>
      </p:sp>
    </p:spTree>
    <p:extLst>
      <p:ext uri="{BB962C8B-B14F-4D97-AF65-F5344CB8AC3E}">
        <p14:creationId xmlns:p14="http://schemas.microsoft.com/office/powerpoint/2010/main" val="29174865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5" name="Footer Placeholder 4"/>
          <p:cNvSpPr>
            <a:spLocks noGrp="1"/>
          </p:cNvSpPr>
          <p:nvPr>
            <p:ph type="ftr" sz="quarter" idx="11"/>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6" name="Slide Number Placeholder 5"/>
          <p:cNvSpPr>
            <a:spLocks noGrp="1"/>
          </p:cNvSpPr>
          <p:nvPr>
            <p:ph type="sldNum" sz="quarter" idx="12"/>
          </p:nvPr>
        </p:nvSpPr>
        <p:spPr/>
        <p:txBody>
          <a:bodyPr/>
          <a:lstStyle/>
          <a:p>
            <a:pPr eaLnBrk="0" fontAlgn="base" hangingPunct="0">
              <a:spcBef>
                <a:spcPct val="0"/>
              </a:spcBef>
              <a:spcAft>
                <a:spcPct val="0"/>
              </a:spcAft>
              <a:defRPr/>
            </a:pPr>
            <a:fld id="{FAF59719-32EC-41F2-AFBF-C11BA492D706}" type="slidenum">
              <a:rPr lang="en-US" altLang="el-GR" smtClean="0">
                <a:solidFill>
                  <a:srgbClr val="000000"/>
                </a:solidFill>
              </a:rPr>
              <a:pPr eaLnBrk="0" fontAlgn="base" hangingPunct="0">
                <a:spcBef>
                  <a:spcPct val="0"/>
                </a:spcBef>
                <a:spcAft>
                  <a:spcPct val="0"/>
                </a:spcAft>
                <a:defRPr/>
              </a:pPr>
              <a:t>‹#›</a:t>
            </a:fld>
            <a:endParaRPr lang="en-US" altLang="el-GR">
              <a:solidFill>
                <a:srgbClr val="000000"/>
              </a:solidFill>
            </a:endParaRPr>
          </a:p>
        </p:txBody>
      </p:sp>
    </p:spTree>
    <p:extLst>
      <p:ext uri="{BB962C8B-B14F-4D97-AF65-F5344CB8AC3E}">
        <p14:creationId xmlns:p14="http://schemas.microsoft.com/office/powerpoint/2010/main" val="15645553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5" name="Footer Placeholder 4"/>
          <p:cNvSpPr>
            <a:spLocks noGrp="1"/>
          </p:cNvSpPr>
          <p:nvPr>
            <p:ph type="ftr" sz="quarter" idx="11"/>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6" name="Slide Number Placeholder 5"/>
          <p:cNvSpPr>
            <a:spLocks noGrp="1"/>
          </p:cNvSpPr>
          <p:nvPr>
            <p:ph type="sldNum" sz="quarter" idx="12"/>
          </p:nvPr>
        </p:nvSpPr>
        <p:spPr/>
        <p:txBody>
          <a:bodyPr/>
          <a:lstStyle/>
          <a:p>
            <a:pPr eaLnBrk="0" fontAlgn="base" hangingPunct="0">
              <a:spcBef>
                <a:spcPct val="0"/>
              </a:spcBef>
              <a:spcAft>
                <a:spcPct val="0"/>
              </a:spcAft>
              <a:defRPr/>
            </a:pPr>
            <a:fld id="{FAF59719-32EC-41F2-AFBF-C11BA492D706}" type="slidenum">
              <a:rPr lang="en-US" altLang="el-GR" smtClean="0">
                <a:solidFill>
                  <a:srgbClr val="000000"/>
                </a:solidFill>
              </a:rPr>
              <a:pPr eaLnBrk="0" fontAlgn="base" hangingPunct="0">
                <a:spcBef>
                  <a:spcPct val="0"/>
                </a:spcBef>
                <a:spcAft>
                  <a:spcPct val="0"/>
                </a:spcAft>
                <a:defRPr/>
              </a:pPr>
              <a:t>‹#›</a:t>
            </a:fld>
            <a:endParaRPr lang="en-US" altLang="el-GR">
              <a:solidFill>
                <a:srgbClr val="000000"/>
              </a:solidFill>
            </a:endParaRPr>
          </a:p>
        </p:txBody>
      </p:sp>
    </p:spTree>
    <p:extLst>
      <p:ext uri="{BB962C8B-B14F-4D97-AF65-F5344CB8AC3E}">
        <p14:creationId xmlns:p14="http://schemas.microsoft.com/office/powerpoint/2010/main" val="116141886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Slide Number Placeholder 5"/>
          <p:cNvSpPr>
            <a:spLocks noGrp="1"/>
          </p:cNvSpPr>
          <p:nvPr>
            <p:ph type="sldNum" sz="quarter" idx="12"/>
          </p:nvPr>
        </p:nvSpPr>
        <p:spPr>
          <a:xfrm>
            <a:off x="7884368" y="6356350"/>
            <a:ext cx="802432" cy="365125"/>
          </a:xfrm>
          <a:solidFill>
            <a:srgbClr val="004B82"/>
          </a:solidFill>
        </p:spPr>
        <p:txBody>
          <a:bodyPr/>
          <a:lstStyle>
            <a:lvl1pPr>
              <a:defRPr>
                <a:solidFill>
                  <a:schemeClr val="bg1"/>
                </a:solidFill>
              </a:defRPr>
            </a:lvl1pPr>
          </a:lstStyle>
          <a:p>
            <a:pPr eaLnBrk="0" fontAlgn="base" hangingPunct="0">
              <a:spcBef>
                <a:spcPct val="0"/>
              </a:spcBef>
              <a:spcAft>
                <a:spcPct val="0"/>
              </a:spcAft>
              <a:defRPr/>
            </a:pPr>
            <a:fld id="{FAF59719-32EC-41F2-AFBF-C11BA492D706}" type="slidenum">
              <a:rPr lang="en-US" altLang="el-GR" smtClean="0">
                <a:solidFill>
                  <a:prstClr val="white"/>
                </a:solidFill>
              </a:rPr>
              <a:pPr eaLnBrk="0" fontAlgn="base" hangingPunct="0">
                <a:spcBef>
                  <a:spcPct val="0"/>
                </a:spcBef>
                <a:spcAft>
                  <a:spcPct val="0"/>
                </a:spcAft>
                <a:defRPr/>
              </a:pPr>
              <a:t>‹#›</a:t>
            </a:fld>
            <a:endParaRPr lang="en-US" altLang="el-GR">
              <a:solidFill>
                <a:prstClr val="white"/>
              </a:solidFill>
            </a:endParaRPr>
          </a:p>
        </p:txBody>
      </p:sp>
      <p:sp>
        <p:nvSpPr>
          <p:cNvPr id="7" name="Rectangle 6"/>
          <p:cNvSpPr/>
          <p:nvPr userDrawn="1"/>
        </p:nvSpPr>
        <p:spPr>
          <a:xfrm>
            <a:off x="3131840" y="6357600"/>
            <a:ext cx="4680520" cy="363600"/>
          </a:xfrm>
          <a:prstGeom prst="rect">
            <a:avLst/>
          </a:prstGeom>
          <a:solidFill>
            <a:srgbClr val="004B82"/>
          </a:solidFill>
        </p:spPr>
        <p:txBody>
          <a:bodyPr wrap="square" anchor="ctr">
            <a:spAutoFit/>
          </a:bodyPr>
          <a:lstStyle/>
          <a:p>
            <a:pPr fontAlgn="auto">
              <a:spcBef>
                <a:spcPts val="0"/>
              </a:spcBef>
              <a:spcAft>
                <a:spcPts val="0"/>
              </a:spcAft>
              <a:defRPr/>
            </a:pPr>
            <a:r>
              <a:rPr lang="el-GR" sz="1300" b="1" dirty="0" smtClean="0">
                <a:solidFill>
                  <a:prstClr val="white"/>
                </a:solidFill>
                <a:latin typeface="Calibri"/>
              </a:rPr>
              <a:t>ΠΡΩΤΟΚΟΛΛΑ ΚΑΙ ΔΙΑΣΤΡΩΜΑΤΩΣΗ </a:t>
            </a:r>
          </a:p>
        </p:txBody>
      </p:sp>
    </p:spTree>
    <p:extLst>
      <p:ext uri="{BB962C8B-B14F-4D97-AF65-F5344CB8AC3E}">
        <p14:creationId xmlns:p14="http://schemas.microsoft.com/office/powerpoint/2010/main" val="3712888272"/>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5" name="Footer Placeholder 4"/>
          <p:cNvSpPr>
            <a:spLocks noGrp="1"/>
          </p:cNvSpPr>
          <p:nvPr>
            <p:ph type="ftr" sz="quarter" idx="11"/>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6" name="Slide Number Placeholder 5"/>
          <p:cNvSpPr>
            <a:spLocks noGrp="1"/>
          </p:cNvSpPr>
          <p:nvPr>
            <p:ph type="sldNum" sz="quarter" idx="12"/>
          </p:nvPr>
        </p:nvSpPr>
        <p:spPr/>
        <p:txBody>
          <a:bodyPr/>
          <a:lstStyle/>
          <a:p>
            <a:pPr eaLnBrk="0" fontAlgn="base" hangingPunct="0">
              <a:spcBef>
                <a:spcPct val="0"/>
              </a:spcBef>
              <a:spcAft>
                <a:spcPct val="0"/>
              </a:spcAft>
              <a:defRPr/>
            </a:pPr>
            <a:fld id="{FAF59719-32EC-41F2-AFBF-C11BA492D706}" type="slidenum">
              <a:rPr lang="en-US" altLang="el-GR" smtClean="0">
                <a:solidFill>
                  <a:srgbClr val="000000"/>
                </a:solidFill>
              </a:rPr>
              <a:pPr eaLnBrk="0" fontAlgn="base" hangingPunct="0">
                <a:spcBef>
                  <a:spcPct val="0"/>
                </a:spcBef>
                <a:spcAft>
                  <a:spcPct val="0"/>
                </a:spcAft>
                <a:defRPr/>
              </a:pPr>
              <a:t>‹#›</a:t>
            </a:fld>
            <a:endParaRPr lang="en-US" altLang="el-GR">
              <a:solidFill>
                <a:srgbClr val="000000"/>
              </a:solidFill>
            </a:endParaRPr>
          </a:p>
        </p:txBody>
      </p:sp>
    </p:spTree>
    <p:extLst>
      <p:ext uri="{BB962C8B-B14F-4D97-AF65-F5344CB8AC3E}">
        <p14:creationId xmlns:p14="http://schemas.microsoft.com/office/powerpoint/2010/main" val="7131336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6" name="Footer Placeholder 5"/>
          <p:cNvSpPr>
            <a:spLocks noGrp="1"/>
          </p:cNvSpPr>
          <p:nvPr>
            <p:ph type="ftr" sz="quarter" idx="11"/>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7" name="Slide Number Placeholder 6"/>
          <p:cNvSpPr>
            <a:spLocks noGrp="1"/>
          </p:cNvSpPr>
          <p:nvPr>
            <p:ph type="sldNum" sz="quarter" idx="12"/>
          </p:nvPr>
        </p:nvSpPr>
        <p:spPr/>
        <p:txBody>
          <a:bodyPr/>
          <a:lstStyle/>
          <a:p>
            <a:pPr eaLnBrk="0" fontAlgn="base" hangingPunct="0">
              <a:spcBef>
                <a:spcPct val="0"/>
              </a:spcBef>
              <a:spcAft>
                <a:spcPct val="0"/>
              </a:spcAft>
              <a:defRPr/>
            </a:pPr>
            <a:fld id="{FAF59719-32EC-41F2-AFBF-C11BA492D706}" type="slidenum">
              <a:rPr lang="en-US" altLang="el-GR" smtClean="0">
                <a:solidFill>
                  <a:srgbClr val="000000"/>
                </a:solidFill>
              </a:rPr>
              <a:pPr eaLnBrk="0" fontAlgn="base" hangingPunct="0">
                <a:spcBef>
                  <a:spcPct val="0"/>
                </a:spcBef>
                <a:spcAft>
                  <a:spcPct val="0"/>
                </a:spcAft>
                <a:defRPr/>
              </a:pPr>
              <a:t>‹#›</a:t>
            </a:fld>
            <a:endParaRPr lang="en-US" altLang="el-GR">
              <a:solidFill>
                <a:srgbClr val="000000"/>
              </a:solidFill>
            </a:endParaRPr>
          </a:p>
        </p:txBody>
      </p:sp>
    </p:spTree>
    <p:extLst>
      <p:ext uri="{BB962C8B-B14F-4D97-AF65-F5344CB8AC3E}">
        <p14:creationId xmlns:p14="http://schemas.microsoft.com/office/powerpoint/2010/main" val="104597264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8" name="Footer Placeholder 7"/>
          <p:cNvSpPr>
            <a:spLocks noGrp="1"/>
          </p:cNvSpPr>
          <p:nvPr>
            <p:ph type="ftr" sz="quarter" idx="11"/>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9" name="Slide Number Placeholder 8"/>
          <p:cNvSpPr>
            <a:spLocks noGrp="1"/>
          </p:cNvSpPr>
          <p:nvPr>
            <p:ph type="sldNum" sz="quarter" idx="12"/>
          </p:nvPr>
        </p:nvSpPr>
        <p:spPr/>
        <p:txBody>
          <a:bodyPr/>
          <a:lstStyle/>
          <a:p>
            <a:pPr eaLnBrk="0" fontAlgn="base" hangingPunct="0">
              <a:spcBef>
                <a:spcPct val="0"/>
              </a:spcBef>
              <a:spcAft>
                <a:spcPct val="0"/>
              </a:spcAft>
              <a:defRPr/>
            </a:pPr>
            <a:fld id="{FAF59719-32EC-41F2-AFBF-C11BA492D706}" type="slidenum">
              <a:rPr lang="en-US" altLang="el-GR" smtClean="0">
                <a:solidFill>
                  <a:srgbClr val="000000"/>
                </a:solidFill>
              </a:rPr>
              <a:pPr eaLnBrk="0" fontAlgn="base" hangingPunct="0">
                <a:spcBef>
                  <a:spcPct val="0"/>
                </a:spcBef>
                <a:spcAft>
                  <a:spcPct val="0"/>
                </a:spcAft>
                <a:defRPr/>
              </a:pPr>
              <a:t>‹#›</a:t>
            </a:fld>
            <a:endParaRPr lang="en-US" altLang="el-GR">
              <a:solidFill>
                <a:srgbClr val="000000"/>
              </a:solidFill>
            </a:endParaRPr>
          </a:p>
        </p:txBody>
      </p:sp>
    </p:spTree>
    <p:extLst>
      <p:ext uri="{BB962C8B-B14F-4D97-AF65-F5344CB8AC3E}">
        <p14:creationId xmlns:p14="http://schemas.microsoft.com/office/powerpoint/2010/main" val="302069878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4" name="Footer Placeholder 3"/>
          <p:cNvSpPr>
            <a:spLocks noGrp="1"/>
          </p:cNvSpPr>
          <p:nvPr>
            <p:ph type="ftr" sz="quarter" idx="11"/>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5" name="Slide Number Placeholder 4"/>
          <p:cNvSpPr>
            <a:spLocks noGrp="1"/>
          </p:cNvSpPr>
          <p:nvPr>
            <p:ph type="sldNum" sz="quarter" idx="12"/>
          </p:nvPr>
        </p:nvSpPr>
        <p:spPr/>
        <p:txBody>
          <a:bodyPr/>
          <a:lstStyle/>
          <a:p>
            <a:pPr eaLnBrk="0" fontAlgn="base" hangingPunct="0">
              <a:spcBef>
                <a:spcPct val="0"/>
              </a:spcBef>
              <a:spcAft>
                <a:spcPct val="0"/>
              </a:spcAft>
              <a:defRPr/>
            </a:pPr>
            <a:fld id="{FAF59719-32EC-41F2-AFBF-C11BA492D706}" type="slidenum">
              <a:rPr lang="en-US" altLang="el-GR" smtClean="0">
                <a:solidFill>
                  <a:srgbClr val="000000"/>
                </a:solidFill>
              </a:rPr>
              <a:pPr eaLnBrk="0" fontAlgn="base" hangingPunct="0">
                <a:spcBef>
                  <a:spcPct val="0"/>
                </a:spcBef>
                <a:spcAft>
                  <a:spcPct val="0"/>
                </a:spcAft>
                <a:defRPr/>
              </a:pPr>
              <a:t>‹#›</a:t>
            </a:fld>
            <a:endParaRPr lang="en-US" altLang="el-GR">
              <a:solidFill>
                <a:srgbClr val="000000"/>
              </a:solidFill>
            </a:endParaRPr>
          </a:p>
        </p:txBody>
      </p:sp>
    </p:spTree>
    <p:extLst>
      <p:ext uri="{BB962C8B-B14F-4D97-AF65-F5344CB8AC3E}">
        <p14:creationId xmlns:p14="http://schemas.microsoft.com/office/powerpoint/2010/main" val="188534269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a:defRPr/>
            </a:pPr>
            <a:endParaRPr lang="el-G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a:defRPr/>
            </a:pPr>
            <a:endParaRPr lang="el-G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3" name="Footer Placeholder 2"/>
          <p:cNvSpPr>
            <a:spLocks noGrp="1"/>
          </p:cNvSpPr>
          <p:nvPr>
            <p:ph type="ftr" sz="quarter" idx="11"/>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4" name="Slide Number Placeholder 3"/>
          <p:cNvSpPr>
            <a:spLocks noGrp="1"/>
          </p:cNvSpPr>
          <p:nvPr>
            <p:ph type="sldNum" sz="quarter" idx="12"/>
          </p:nvPr>
        </p:nvSpPr>
        <p:spPr/>
        <p:txBody>
          <a:bodyPr/>
          <a:lstStyle/>
          <a:p>
            <a:pPr eaLnBrk="0" fontAlgn="base" hangingPunct="0">
              <a:spcBef>
                <a:spcPct val="0"/>
              </a:spcBef>
              <a:spcAft>
                <a:spcPct val="0"/>
              </a:spcAft>
              <a:defRPr/>
            </a:pPr>
            <a:fld id="{FAF59719-32EC-41F2-AFBF-C11BA492D706}" type="slidenum">
              <a:rPr lang="en-US" altLang="el-GR" smtClean="0">
                <a:solidFill>
                  <a:srgbClr val="000000"/>
                </a:solidFill>
              </a:rPr>
              <a:pPr eaLnBrk="0" fontAlgn="base" hangingPunct="0">
                <a:spcBef>
                  <a:spcPct val="0"/>
                </a:spcBef>
                <a:spcAft>
                  <a:spcPct val="0"/>
                </a:spcAft>
                <a:defRPr/>
              </a:pPr>
              <a:t>‹#›</a:t>
            </a:fld>
            <a:endParaRPr lang="en-US" altLang="el-GR">
              <a:solidFill>
                <a:srgbClr val="000000"/>
              </a:solidFill>
            </a:endParaRPr>
          </a:p>
        </p:txBody>
      </p:sp>
    </p:spTree>
    <p:extLst>
      <p:ext uri="{BB962C8B-B14F-4D97-AF65-F5344CB8AC3E}">
        <p14:creationId xmlns:p14="http://schemas.microsoft.com/office/powerpoint/2010/main" val="3734780444"/>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6" name="Footer Placeholder 5"/>
          <p:cNvSpPr>
            <a:spLocks noGrp="1"/>
          </p:cNvSpPr>
          <p:nvPr>
            <p:ph type="ftr" sz="quarter" idx="11"/>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7" name="Slide Number Placeholder 6"/>
          <p:cNvSpPr>
            <a:spLocks noGrp="1"/>
          </p:cNvSpPr>
          <p:nvPr>
            <p:ph type="sldNum" sz="quarter" idx="12"/>
          </p:nvPr>
        </p:nvSpPr>
        <p:spPr/>
        <p:txBody>
          <a:bodyPr/>
          <a:lstStyle/>
          <a:p>
            <a:pPr eaLnBrk="0" fontAlgn="base" hangingPunct="0">
              <a:spcBef>
                <a:spcPct val="0"/>
              </a:spcBef>
              <a:spcAft>
                <a:spcPct val="0"/>
              </a:spcAft>
              <a:defRPr/>
            </a:pPr>
            <a:fld id="{FAF59719-32EC-41F2-AFBF-C11BA492D706}" type="slidenum">
              <a:rPr lang="en-US" altLang="el-GR" smtClean="0">
                <a:solidFill>
                  <a:srgbClr val="000000"/>
                </a:solidFill>
              </a:rPr>
              <a:pPr eaLnBrk="0" fontAlgn="base" hangingPunct="0">
                <a:spcBef>
                  <a:spcPct val="0"/>
                </a:spcBef>
                <a:spcAft>
                  <a:spcPct val="0"/>
                </a:spcAft>
                <a:defRPr/>
              </a:pPr>
              <a:t>‹#›</a:t>
            </a:fld>
            <a:endParaRPr lang="en-US" altLang="el-GR">
              <a:solidFill>
                <a:srgbClr val="000000"/>
              </a:solidFill>
            </a:endParaRPr>
          </a:p>
        </p:txBody>
      </p:sp>
    </p:spTree>
    <p:extLst>
      <p:ext uri="{BB962C8B-B14F-4D97-AF65-F5344CB8AC3E}">
        <p14:creationId xmlns:p14="http://schemas.microsoft.com/office/powerpoint/2010/main" val="336300992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6" name="Footer Placeholder 5"/>
          <p:cNvSpPr>
            <a:spLocks noGrp="1"/>
          </p:cNvSpPr>
          <p:nvPr>
            <p:ph type="ftr" sz="quarter" idx="11"/>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7" name="Slide Number Placeholder 6"/>
          <p:cNvSpPr>
            <a:spLocks noGrp="1"/>
          </p:cNvSpPr>
          <p:nvPr>
            <p:ph type="sldNum" sz="quarter" idx="12"/>
          </p:nvPr>
        </p:nvSpPr>
        <p:spPr/>
        <p:txBody>
          <a:bodyPr/>
          <a:lstStyle/>
          <a:p>
            <a:pPr eaLnBrk="0" fontAlgn="base" hangingPunct="0">
              <a:spcBef>
                <a:spcPct val="0"/>
              </a:spcBef>
              <a:spcAft>
                <a:spcPct val="0"/>
              </a:spcAft>
              <a:defRPr/>
            </a:pPr>
            <a:fld id="{FAF59719-32EC-41F2-AFBF-C11BA492D706}" type="slidenum">
              <a:rPr lang="en-US" altLang="el-GR" smtClean="0">
                <a:solidFill>
                  <a:srgbClr val="000000"/>
                </a:solidFill>
              </a:rPr>
              <a:pPr eaLnBrk="0" fontAlgn="base" hangingPunct="0">
                <a:spcBef>
                  <a:spcPct val="0"/>
                </a:spcBef>
                <a:spcAft>
                  <a:spcPct val="0"/>
                </a:spcAft>
                <a:defRPr/>
              </a:pPr>
              <a:t>‹#›</a:t>
            </a:fld>
            <a:endParaRPr lang="en-US" altLang="el-GR">
              <a:solidFill>
                <a:srgbClr val="000000"/>
              </a:solidFill>
            </a:endParaRPr>
          </a:p>
        </p:txBody>
      </p:sp>
    </p:spTree>
    <p:extLst>
      <p:ext uri="{BB962C8B-B14F-4D97-AF65-F5344CB8AC3E}">
        <p14:creationId xmlns:p14="http://schemas.microsoft.com/office/powerpoint/2010/main" val="417325821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5" name="Footer Placeholder 4"/>
          <p:cNvSpPr>
            <a:spLocks noGrp="1"/>
          </p:cNvSpPr>
          <p:nvPr>
            <p:ph type="ftr" sz="quarter" idx="11"/>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6" name="Slide Number Placeholder 5"/>
          <p:cNvSpPr>
            <a:spLocks noGrp="1"/>
          </p:cNvSpPr>
          <p:nvPr>
            <p:ph type="sldNum" sz="quarter" idx="12"/>
          </p:nvPr>
        </p:nvSpPr>
        <p:spPr/>
        <p:txBody>
          <a:bodyPr/>
          <a:lstStyle/>
          <a:p>
            <a:pPr eaLnBrk="0" fontAlgn="base" hangingPunct="0">
              <a:spcBef>
                <a:spcPct val="0"/>
              </a:spcBef>
              <a:spcAft>
                <a:spcPct val="0"/>
              </a:spcAft>
              <a:defRPr/>
            </a:pPr>
            <a:fld id="{FAF59719-32EC-41F2-AFBF-C11BA492D706}" type="slidenum">
              <a:rPr lang="en-US" altLang="el-GR" smtClean="0">
                <a:solidFill>
                  <a:srgbClr val="000000"/>
                </a:solidFill>
              </a:rPr>
              <a:pPr eaLnBrk="0" fontAlgn="base" hangingPunct="0">
                <a:spcBef>
                  <a:spcPct val="0"/>
                </a:spcBef>
                <a:spcAft>
                  <a:spcPct val="0"/>
                </a:spcAft>
                <a:defRPr/>
              </a:pPr>
              <a:t>‹#›</a:t>
            </a:fld>
            <a:endParaRPr lang="en-US" altLang="el-GR">
              <a:solidFill>
                <a:srgbClr val="000000"/>
              </a:solidFill>
            </a:endParaRPr>
          </a:p>
        </p:txBody>
      </p:sp>
    </p:spTree>
    <p:extLst>
      <p:ext uri="{BB962C8B-B14F-4D97-AF65-F5344CB8AC3E}">
        <p14:creationId xmlns:p14="http://schemas.microsoft.com/office/powerpoint/2010/main" val="41724854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5" name="Footer Placeholder 4"/>
          <p:cNvSpPr>
            <a:spLocks noGrp="1"/>
          </p:cNvSpPr>
          <p:nvPr>
            <p:ph type="ftr" sz="quarter" idx="11"/>
          </p:nvPr>
        </p:nvSpPr>
        <p:spPr/>
        <p:txBody>
          <a:bodyPr/>
          <a:lstStyle/>
          <a:p>
            <a:pPr eaLnBrk="0" fontAlgn="base" hangingPunct="0">
              <a:spcBef>
                <a:spcPct val="0"/>
              </a:spcBef>
              <a:spcAft>
                <a:spcPct val="0"/>
              </a:spcAft>
              <a:defRPr/>
            </a:pPr>
            <a:endParaRPr lang="en-US" altLang="el-GR">
              <a:solidFill>
                <a:srgbClr val="000000"/>
              </a:solidFill>
            </a:endParaRPr>
          </a:p>
        </p:txBody>
      </p:sp>
      <p:sp>
        <p:nvSpPr>
          <p:cNvPr id="6" name="Slide Number Placeholder 5"/>
          <p:cNvSpPr>
            <a:spLocks noGrp="1"/>
          </p:cNvSpPr>
          <p:nvPr>
            <p:ph type="sldNum" sz="quarter" idx="12"/>
          </p:nvPr>
        </p:nvSpPr>
        <p:spPr/>
        <p:txBody>
          <a:bodyPr/>
          <a:lstStyle/>
          <a:p>
            <a:pPr eaLnBrk="0" fontAlgn="base" hangingPunct="0">
              <a:spcBef>
                <a:spcPct val="0"/>
              </a:spcBef>
              <a:spcAft>
                <a:spcPct val="0"/>
              </a:spcAft>
              <a:defRPr/>
            </a:pPr>
            <a:fld id="{FAF59719-32EC-41F2-AFBF-C11BA492D706}" type="slidenum">
              <a:rPr lang="en-US" altLang="el-GR" smtClean="0">
                <a:solidFill>
                  <a:srgbClr val="000000"/>
                </a:solidFill>
              </a:rPr>
              <a:pPr eaLnBrk="0" fontAlgn="base" hangingPunct="0">
                <a:spcBef>
                  <a:spcPct val="0"/>
                </a:spcBef>
                <a:spcAft>
                  <a:spcPct val="0"/>
                </a:spcAft>
                <a:defRPr/>
              </a:pPr>
              <a:t>‹#›</a:t>
            </a:fld>
            <a:endParaRPr lang="en-US" altLang="el-GR">
              <a:solidFill>
                <a:srgbClr val="000000"/>
              </a:solidFill>
            </a:endParaRPr>
          </a:p>
        </p:txBody>
      </p:sp>
    </p:spTree>
    <p:extLst>
      <p:ext uri="{BB962C8B-B14F-4D97-AF65-F5344CB8AC3E}">
        <p14:creationId xmlns:p14="http://schemas.microsoft.com/office/powerpoint/2010/main" val="22999075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797283232"/>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939433754"/>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644757315"/>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735216017"/>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3941110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a:defRPr/>
            </a:pPr>
            <a:endParaRPr lang="el-G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a:defRPr/>
            </a:pPr>
            <a:endParaRPr lang="el-G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040341044"/>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457788286"/>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168076834"/>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34417492"/>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8023850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a:xfrm>
            <a:off x="457200" y="6356350"/>
            <a:ext cx="2133600" cy="365125"/>
          </a:xfrm>
          <a:prstGeom prst="rect">
            <a:avLst/>
          </a:prstGeom>
        </p:spPr>
        <p:txBody>
          <a:bodyPr/>
          <a:lstStyle/>
          <a:p>
            <a:pPr>
              <a:defRPr/>
            </a:pPr>
            <a:endParaRPr lang="el-G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pPr>
              <a:defRPr/>
            </a:pPr>
            <a:endParaRPr lang="el-G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p>
            <a:pPr>
              <a:defRPr/>
            </a:pPr>
            <a:endParaRPr lang="el-G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pPr>
              <a:defRPr/>
            </a:pPr>
            <a:endParaRPr lang="el-G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a:defRPr/>
            </a:pPr>
            <a:endParaRPr lang="el-G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a:defRPr/>
            </a:pPr>
            <a:endParaRPr lang="el-G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a:defRPr/>
            </a:pPr>
            <a:endParaRPr lang="el-G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a:defRPr/>
            </a:pPr>
            <a:endParaRPr lang="el-G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a:defRPr/>
            </a:pPr>
            <a:endParaRPr lang="el-G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a:defRPr/>
            </a:pPr>
            <a:endParaRPr lang="el-G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theme" Target="../theme/theme4.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6" r:id="rId1"/>
    <p:sldLayoutId id="2147483685"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 id="2147483698" r:id="rId11"/>
    <p:sldLayoutId id="2147483699" r:id="rId12"/>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E417A0E0-96AD-4958-A1F2-1F840A138403}" type="datetimeFigureOut">
              <a:rPr lang="el-GR" smtClean="0">
                <a:solidFill>
                  <a:prstClr val="black">
                    <a:tint val="75000"/>
                  </a:prstClr>
                </a:solidFill>
                <a:latin typeface="Calibri"/>
              </a:rPr>
              <a:pPr fontAlgn="auto">
                <a:spcBef>
                  <a:spcPts val="0"/>
                </a:spcBef>
                <a:spcAft>
                  <a:spcPts val="0"/>
                </a:spcAft>
              </a:pPr>
              <a:t>25/6/2016</a:t>
            </a:fld>
            <a:endParaRPr lang="el-GR">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l-GR">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3ACE8CF6-BF43-4E72-A21A-DE9349BCA973}" type="slidenum">
              <a:rPr lang="el-GR" smtClean="0">
                <a:solidFill>
                  <a:prstClr val="black">
                    <a:tint val="75000"/>
                  </a:prstClr>
                </a:solidFill>
                <a:latin typeface="Calibri"/>
              </a:rPr>
              <a:pPr fontAlgn="auto">
                <a:spcBef>
                  <a:spcPts val="0"/>
                </a:spcBef>
                <a:spcAft>
                  <a:spcPts val="0"/>
                </a:spcAft>
              </a:pPr>
              <a:t>‹#›</a:t>
            </a:fld>
            <a:endParaRPr lang="el-GR">
              <a:solidFill>
                <a:prstClr val="black">
                  <a:tint val="75000"/>
                </a:prstClr>
              </a:solidFill>
              <a:latin typeface="Calibri"/>
            </a:endParaRPr>
          </a:p>
        </p:txBody>
      </p:sp>
    </p:spTree>
    <p:extLst>
      <p:ext uri="{BB962C8B-B14F-4D97-AF65-F5344CB8AC3E}">
        <p14:creationId xmlns:p14="http://schemas.microsoft.com/office/powerpoint/2010/main" val="4129809764"/>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E417A0E0-96AD-4958-A1F2-1F840A138403}" type="datetimeFigureOut">
              <a:rPr lang="el-GR" smtClean="0">
                <a:solidFill>
                  <a:prstClr val="black">
                    <a:tint val="75000"/>
                  </a:prstClr>
                </a:solidFill>
                <a:latin typeface="Calibri"/>
              </a:rPr>
              <a:pPr fontAlgn="auto">
                <a:spcBef>
                  <a:spcPts val="0"/>
                </a:spcBef>
                <a:spcAft>
                  <a:spcPts val="0"/>
                </a:spcAft>
              </a:pPr>
              <a:t>25/6/2016</a:t>
            </a:fld>
            <a:endParaRPr lang="el-GR">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l-GR">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3ACE8CF6-BF43-4E72-A21A-DE9349BCA973}" type="slidenum">
              <a:rPr lang="el-GR" smtClean="0">
                <a:solidFill>
                  <a:prstClr val="black">
                    <a:tint val="75000"/>
                  </a:prstClr>
                </a:solidFill>
                <a:latin typeface="Calibri"/>
              </a:rPr>
              <a:pPr fontAlgn="auto">
                <a:spcBef>
                  <a:spcPts val="0"/>
                </a:spcBef>
                <a:spcAft>
                  <a:spcPts val="0"/>
                </a:spcAft>
              </a:pPr>
              <a:t>‹#›</a:t>
            </a:fld>
            <a:endParaRPr lang="el-GR">
              <a:solidFill>
                <a:prstClr val="black">
                  <a:tint val="75000"/>
                </a:prstClr>
              </a:solidFill>
              <a:latin typeface="Calibri"/>
            </a:endParaRPr>
          </a:p>
        </p:txBody>
      </p:sp>
    </p:spTree>
    <p:extLst>
      <p:ext uri="{BB962C8B-B14F-4D97-AF65-F5344CB8AC3E}">
        <p14:creationId xmlns:p14="http://schemas.microsoft.com/office/powerpoint/2010/main" val="130354672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324419798"/>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6.wmf"/></Relationships>
</file>

<file path=ppt/slides/_rels/slide1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4.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5.xml"/></Relationships>
</file>

<file path=ppt/slides/_rels/slide33.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33.xml"/><Relationship Id="rId1" Type="http://schemas.openxmlformats.org/officeDocument/2006/relationships/slideLayout" Target="../slideLayouts/slideLayout36.xml"/></Relationships>
</file>

<file path=ppt/slides/_rels/slide34.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34.xml"/><Relationship Id="rId1" Type="http://schemas.openxmlformats.org/officeDocument/2006/relationships/slideLayout" Target="../slideLayouts/slideLayout36.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6.xml"/></Relationships>
</file>

<file path=ppt/slides/_rels/slide3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7.xml"/><Relationship Id="rId1" Type="http://schemas.openxmlformats.org/officeDocument/2006/relationships/slideLayout" Target="../slideLayouts/slideLayout3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8022" y="1170865"/>
            <a:ext cx="8496944" cy="1470025"/>
          </a:xfrm>
        </p:spPr>
        <p:txBody>
          <a:bodyPr>
            <a:normAutofit/>
          </a:bodyPr>
          <a:lstStyle/>
          <a:p>
            <a:pPr lvl="1" algn="ctr"/>
            <a:r>
              <a:rPr lang="el-GR" sz="4400" b="1" dirty="0" smtClean="0">
                <a:solidFill>
                  <a:schemeClr val="tx1"/>
                </a:solidFill>
                <a:latin typeface="+mn-lt"/>
              </a:rPr>
              <a:t>Δίκτυα Υπολογιστών ΙΙ</a:t>
            </a:r>
            <a:r>
              <a:rPr lang="en-US" sz="4400" b="1" dirty="0" smtClean="0">
                <a:solidFill>
                  <a:schemeClr val="tx1"/>
                </a:solidFill>
                <a:latin typeface="+mn-lt"/>
              </a:rPr>
              <a:t> (E</a:t>
            </a:r>
            <a:r>
              <a:rPr lang="el-GR" sz="4400" b="1" dirty="0" smtClean="0">
                <a:solidFill>
                  <a:schemeClr val="tx1"/>
                </a:solidFill>
                <a:latin typeface="+mn-lt"/>
              </a:rPr>
              <a:t>)</a:t>
            </a:r>
            <a:endParaRPr lang="el-GR" sz="4400" b="1" dirty="0">
              <a:solidFill>
                <a:schemeClr val="tx1"/>
              </a:solidFill>
              <a:latin typeface="+mn-lt"/>
            </a:endParaRPr>
          </a:p>
        </p:txBody>
      </p:sp>
      <p:sp>
        <p:nvSpPr>
          <p:cNvPr id="3" name="Υπότιτλος 2"/>
          <p:cNvSpPr>
            <a:spLocks noGrp="1"/>
          </p:cNvSpPr>
          <p:nvPr>
            <p:ph type="subTitle" idx="1"/>
          </p:nvPr>
        </p:nvSpPr>
        <p:spPr>
          <a:xfrm>
            <a:off x="251520" y="2636912"/>
            <a:ext cx="8640960" cy="2304256"/>
          </a:xfrm>
        </p:spPr>
        <p:txBody>
          <a:bodyPr>
            <a:noAutofit/>
          </a:bodyPr>
          <a:lstStyle/>
          <a:p>
            <a:pPr>
              <a:defRPr/>
            </a:pPr>
            <a:r>
              <a:rPr lang="el-GR" sz="2800" dirty="0" smtClean="0">
                <a:solidFill>
                  <a:schemeClr val="tx1"/>
                </a:solidFill>
              </a:rPr>
              <a:t>Δυναμική Δρομολόγηση (</a:t>
            </a:r>
            <a:r>
              <a:rPr lang="de-CH" sz="2800" dirty="0" smtClean="0">
                <a:solidFill>
                  <a:schemeClr val="tx1"/>
                </a:solidFill>
              </a:rPr>
              <a:t>OSPF)</a:t>
            </a:r>
            <a:r>
              <a:rPr lang="en-GB" sz="2800" dirty="0" smtClean="0">
                <a:solidFill>
                  <a:schemeClr val="tx1"/>
                </a:solidFill>
              </a:rPr>
              <a:t> </a:t>
            </a:r>
            <a:endParaRPr lang="el-GR" sz="2800" dirty="0">
              <a:solidFill>
                <a:schemeClr val="tx1"/>
              </a:solidFill>
            </a:endParaRPr>
          </a:p>
          <a:p>
            <a:pPr>
              <a:spcBef>
                <a:spcPts val="600"/>
              </a:spcBef>
            </a:pPr>
            <a:endParaRPr lang="el-GR" sz="1600" dirty="0" smtClean="0">
              <a:solidFill>
                <a:schemeClr val="tx1"/>
              </a:solidFill>
            </a:endParaRPr>
          </a:p>
          <a:p>
            <a:pPr>
              <a:lnSpc>
                <a:spcPct val="150000"/>
              </a:lnSpc>
              <a:spcBef>
                <a:spcPts val="0"/>
              </a:spcBef>
            </a:pPr>
            <a:r>
              <a:rPr lang="el-GR" sz="2400" dirty="0" smtClean="0">
                <a:solidFill>
                  <a:schemeClr val="tx1"/>
                </a:solidFill>
                <a:cs typeface="Arial" charset="0"/>
              </a:rPr>
              <a:t>Ιφιγένεια </a:t>
            </a:r>
            <a:r>
              <a:rPr lang="el-GR" sz="2400" dirty="0" err="1" smtClean="0">
                <a:solidFill>
                  <a:schemeClr val="tx1"/>
                </a:solidFill>
                <a:cs typeface="Arial" charset="0"/>
              </a:rPr>
              <a:t>Φουντά</a:t>
            </a:r>
            <a:endParaRPr lang="el-GR" sz="2400" dirty="0" smtClean="0">
              <a:solidFill>
                <a:schemeClr val="tx1"/>
              </a:solidFill>
              <a:cs typeface="Arial" charset="0"/>
            </a:endParaRPr>
          </a:p>
          <a:p>
            <a:pPr>
              <a:spcBef>
                <a:spcPts val="0"/>
              </a:spcBef>
            </a:pPr>
            <a:r>
              <a:rPr lang="el-GR" sz="2400" dirty="0" smtClean="0">
                <a:solidFill>
                  <a:schemeClr val="tx1"/>
                </a:solidFill>
              </a:rPr>
              <a:t>Τμήμα</a:t>
            </a:r>
            <a:r>
              <a:rPr lang="en-US" sz="2400" dirty="0" smtClean="0">
                <a:solidFill>
                  <a:schemeClr val="tx1"/>
                </a:solidFill>
              </a:rPr>
              <a:t> </a:t>
            </a:r>
            <a:r>
              <a:rPr lang="el-GR" sz="2400" dirty="0" smtClean="0">
                <a:solidFill>
                  <a:schemeClr val="tx1"/>
                </a:solidFill>
              </a:rPr>
              <a:t>Μηχανικών Πληροφορικής Τ.Ε.</a:t>
            </a:r>
          </a:p>
        </p:txBody>
      </p:sp>
      <p:pic>
        <p:nvPicPr>
          <p:cNvPr id="6" name="Picture 5" descr="λογότυπο έργου Ανοιχτά Ακαδημαϊκά Μαθήματα" title="λογότυπο έργου"/>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ου Τεχνολογικού Εκπαιδευτικού Ιδρύμτος Αθηνών" title="λογότυπο ΤΕΙ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pPr>
              <a:defRPr/>
            </a:pPr>
            <a:fld id="{7E55E3B3-0445-4CFC-BED8-763D4409E61F}" type="slidenum">
              <a:rPr lang="el-GR" smtClean="0">
                <a:solidFill>
                  <a:prstClr val="black">
                    <a:tint val="75000"/>
                  </a:prstClr>
                </a:solidFill>
              </a:rPr>
              <a:pPr>
                <a:defRPr/>
              </a:pPr>
              <a:t>0</a:t>
            </a:fld>
            <a:endParaRPr lang="el-GR">
              <a:solidFill>
                <a:prstClr val="black">
                  <a:tint val="75000"/>
                </a:prstClr>
              </a:solidFill>
            </a:endParaRPr>
          </a:p>
        </p:txBody>
      </p:sp>
      <p:sp>
        <p:nvSpPr>
          <p:cNvPr id="11" name="Rectangle 10"/>
          <p:cNvSpPr/>
          <p:nvPr/>
        </p:nvSpPr>
        <p:spPr>
          <a:xfrm>
            <a:off x="1241425" y="631431"/>
            <a:ext cx="6661150" cy="338554"/>
          </a:xfrm>
          <a:prstGeom prst="rect">
            <a:avLst/>
          </a:prstGeom>
        </p:spPr>
        <p:txBody>
          <a:bodyPr>
            <a:spAutoFit/>
          </a:bodyPr>
          <a:lstStyle/>
          <a:p>
            <a:pPr algn="ctr" fontAlgn="auto">
              <a:spcBef>
                <a:spcPts val="0"/>
              </a:spcBef>
              <a:spcAft>
                <a:spcPts val="0"/>
              </a:spcAft>
            </a:pPr>
            <a:r>
              <a:rPr lang="el-GR" sz="1600" dirty="0">
                <a:solidFill>
                  <a:prstClr val="black"/>
                </a:solidFill>
                <a:latin typeface="Calibri"/>
              </a:rPr>
              <a:t>Ανοικτά Ακαδημαϊκά </a:t>
            </a:r>
            <a:r>
              <a:rPr lang="el-GR" sz="1600" dirty="0" smtClean="0">
                <a:solidFill>
                  <a:prstClr val="black"/>
                </a:solidFill>
                <a:latin typeface="Calibri"/>
              </a:rPr>
              <a:t>Μαθήματα στο ΤΕΙ Αθήνας</a:t>
            </a:r>
            <a:endParaRPr lang="el-GR" sz="1600" dirty="0">
              <a:solidFill>
                <a:prstClr val="black"/>
              </a:solidFill>
              <a:latin typeface="Calibri"/>
            </a:endParaRPr>
          </a:p>
        </p:txBody>
      </p:sp>
      <p:graphicFrame>
        <p:nvGraphicFramePr>
          <p:cNvPr id="12" name="Table 11"/>
          <p:cNvGraphicFramePr>
            <a:graphicFrameLocks noGrp="1"/>
          </p:cNvGraphicFramePr>
          <p:nvPr>
            <p:extLst>
              <p:ext uri="{D42A27DB-BD31-4B8C-83A1-F6EECF244321}">
                <p14:modId xmlns:p14="http://schemas.microsoft.com/office/powerpoint/2010/main" val="496944426"/>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3" name="Picture 12"/>
          <p:cNvPicPr/>
          <p:nvPr/>
        </p:nvPicPr>
        <p:blipFill>
          <a:blip r:embed="rId5">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4" name="Picture 2" descr="C:\Users\alex\Desktop\logo.png"/>
          <p:cNvPicPr>
            <a:picLocks noChangeAspect="1" noChangeArrowheads="1"/>
          </p:cNvPicPr>
          <p:nvPr/>
        </p:nvPicPr>
        <p:blipFill rotWithShape="1">
          <a:blip r:embed="rId6">
            <a:extLst>
              <a:ext uri="{28A0092B-C50C-407E-A947-70E740481C1C}">
                <a14:useLocalDpi xmlns:a14="http://schemas.microsoft.com/office/drawing/2010/main" val="0"/>
              </a:ext>
            </a:extLst>
          </a:blip>
          <a:srcRect t="8214"/>
          <a:stretch/>
        </p:blipFill>
        <p:spPr bwMode="auto">
          <a:xfrm>
            <a:off x="4045866" y="5368483"/>
            <a:ext cx="3348000" cy="70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55405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Αλγόριθμος με</a:t>
            </a:r>
            <a:r>
              <a:rPr lang="en-US" sz="3200" dirty="0"/>
              <a:t> </a:t>
            </a:r>
            <a:r>
              <a:rPr lang="el-GR" sz="3200" dirty="0"/>
              <a:t>διανύσματα απόστασης </a:t>
            </a:r>
            <a:r>
              <a:rPr lang="el-GR" sz="3200" dirty="0" smtClean="0"/>
              <a:t>(</a:t>
            </a:r>
            <a:r>
              <a:rPr lang="en-US" sz="3200" dirty="0" smtClean="0"/>
              <a:t>2</a:t>
            </a:r>
            <a:r>
              <a:rPr lang="el-GR" sz="3200" dirty="0" smtClean="0"/>
              <a:t>)</a:t>
            </a:r>
            <a:endParaRPr lang="en-GB" sz="3200" dirty="0" smtClean="0"/>
          </a:p>
        </p:txBody>
      </p:sp>
      <p:sp>
        <p:nvSpPr>
          <p:cNvPr id="3" name="2 - Θέση περιεχομένου"/>
          <p:cNvSpPr>
            <a:spLocks noGrp="1"/>
          </p:cNvSpPr>
          <p:nvPr>
            <p:ph idx="1"/>
          </p:nvPr>
        </p:nvSpPr>
        <p:spPr>
          <a:xfrm>
            <a:off x="323528" y="1196752"/>
            <a:ext cx="8363272" cy="4968552"/>
          </a:xfrm>
        </p:spPr>
        <p:txBody>
          <a:bodyPr>
            <a:normAutofit fontScale="92500" lnSpcReduction="10000"/>
          </a:bodyPr>
          <a:lstStyle/>
          <a:p>
            <a:r>
              <a:rPr lang="el-GR" sz="2400" dirty="0" smtClean="0"/>
              <a:t>Η </a:t>
            </a:r>
            <a:r>
              <a:rPr lang="el-GR" sz="2400" dirty="0"/>
              <a:t>μετρική καθορίζει το πόσο καλή είναι μία διαδρομή παρέχοντας την  απόσταση (</a:t>
            </a:r>
            <a:r>
              <a:rPr lang="en-US" sz="2400" b="1" dirty="0"/>
              <a:t>distance</a:t>
            </a:r>
            <a:r>
              <a:rPr lang="el-GR" sz="2400" dirty="0"/>
              <a:t>) του </a:t>
            </a:r>
            <a:r>
              <a:rPr lang="el-GR" sz="2400" dirty="0" smtClean="0"/>
              <a:t>δικτύου προορισμού από τον τρέχοντα δρομολογητή σε </a:t>
            </a:r>
            <a:r>
              <a:rPr lang="el-GR" sz="2400" dirty="0"/>
              <a:t>πλήθος αλμάτων </a:t>
            </a:r>
            <a:endParaRPr lang="el-GR" sz="2400" dirty="0" smtClean="0"/>
          </a:p>
          <a:p>
            <a:r>
              <a:rPr lang="el-GR" sz="2400" dirty="0" smtClean="0"/>
              <a:t>Ο </a:t>
            </a:r>
            <a:r>
              <a:rPr lang="el-GR" sz="2400" dirty="0"/>
              <a:t>δρομολογητής </a:t>
            </a:r>
            <a:r>
              <a:rPr lang="el-GR" sz="2400" b="1" dirty="0" smtClean="0"/>
              <a:t> </a:t>
            </a:r>
            <a:r>
              <a:rPr lang="en-US" sz="2400" b="1" dirty="0" smtClean="0"/>
              <a:t>j</a:t>
            </a:r>
            <a:r>
              <a:rPr lang="el-GR" sz="2400" b="1" dirty="0" smtClean="0"/>
              <a:t> </a:t>
            </a:r>
            <a:r>
              <a:rPr lang="el-GR" sz="2400" dirty="0" smtClean="0"/>
              <a:t>που </a:t>
            </a:r>
            <a:r>
              <a:rPr lang="el-GR" sz="2400" dirty="0"/>
              <a:t>λαμβάνει την ενημέρωση,  γνωρίζει  </a:t>
            </a:r>
            <a:r>
              <a:rPr lang="el-GR" sz="2400" dirty="0" smtClean="0"/>
              <a:t>από ποιόν   δρομολογητή έλαβε </a:t>
            </a:r>
            <a:r>
              <a:rPr lang="el-GR" sz="2400" dirty="0"/>
              <a:t>την ενημέρωση </a:t>
            </a:r>
            <a:r>
              <a:rPr lang="el-GR" sz="2400" dirty="0" smtClean="0"/>
              <a:t>και </a:t>
            </a:r>
            <a:r>
              <a:rPr lang="el-GR" sz="2400" dirty="0"/>
              <a:t>προφανώς  γνωρίζει ότι η διαδρομή προς το </a:t>
            </a:r>
            <a:r>
              <a:rPr lang="el-GR" sz="2400" dirty="0" smtClean="0"/>
              <a:t>δίκτυο προορισμού  θα  περνάει  </a:t>
            </a:r>
            <a:r>
              <a:rPr lang="el-GR" sz="2400" dirty="0"/>
              <a:t>μέσα </a:t>
            </a:r>
            <a:r>
              <a:rPr lang="el-GR" sz="2400" dirty="0" smtClean="0"/>
              <a:t>από τον δρομολογητή που τον ενημέρωσε (</a:t>
            </a:r>
            <a:r>
              <a:rPr lang="en-US" sz="2400" b="1" dirty="0"/>
              <a:t>vector</a:t>
            </a:r>
            <a:r>
              <a:rPr lang="el-GR" sz="2400" dirty="0"/>
              <a:t>).  </a:t>
            </a:r>
          </a:p>
          <a:p>
            <a:r>
              <a:rPr lang="el-GR" sz="2400" dirty="0"/>
              <a:t>Αν ο δρομολογητής Α σταματήσει να στέλνει ενημερώσεις για κάποιο χρονικό διάστημα που καθορίζεται από τον αλγόριθμο, ο</a:t>
            </a:r>
            <a:r>
              <a:rPr lang="el-GR" sz="2400" b="1" dirty="0"/>
              <a:t> </a:t>
            </a:r>
            <a:r>
              <a:rPr lang="en-US" sz="2400" b="1" dirty="0" smtClean="0"/>
              <a:t>j</a:t>
            </a:r>
            <a:r>
              <a:rPr lang="el-GR" sz="2400" b="1" dirty="0" smtClean="0"/>
              <a:t> </a:t>
            </a:r>
            <a:r>
              <a:rPr lang="el-GR" sz="2400" dirty="0"/>
              <a:t>θεωρεί ότι οι ανακοινωμένες από τον Α διαδρομές δεν μπορεί να ισχύουν πλέον, οπότε αφαιρούνται από τον πίνακα δρομολόγησης του </a:t>
            </a:r>
            <a:r>
              <a:rPr lang="el-GR" sz="2400" b="1" dirty="0"/>
              <a:t> </a:t>
            </a:r>
            <a:r>
              <a:rPr lang="en-US" sz="2400" b="1" dirty="0"/>
              <a:t>j</a:t>
            </a:r>
            <a:r>
              <a:rPr lang="el-GR" sz="2400" b="1" dirty="0"/>
              <a:t> </a:t>
            </a:r>
            <a:r>
              <a:rPr lang="el-GR" sz="2400" dirty="0" smtClean="0"/>
              <a:t>.</a:t>
            </a:r>
          </a:p>
          <a:p>
            <a:r>
              <a:rPr lang="el-GR" sz="2400" b="1" dirty="0"/>
              <a:t>Αν ένας δρομολογητής ενημερωθεί για πολλαπλές διαδρομές προς το ίδιο δίκτυο είναι προφανές ότι θα </a:t>
            </a:r>
            <a:r>
              <a:rPr lang="el-GR" sz="2400" b="1" dirty="0" smtClean="0"/>
              <a:t>επιλεγεί η </a:t>
            </a:r>
            <a:r>
              <a:rPr lang="el-GR" sz="2400" b="1" dirty="0"/>
              <a:t>καλύτερη διαδρομή σύμφωνα με την μετρική.  </a:t>
            </a:r>
          </a:p>
          <a:p>
            <a:endParaRPr lang="el-GR" sz="2000"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9</a:t>
            </a:fld>
            <a:endParaRPr lang="el-GR"/>
          </a:p>
        </p:txBody>
      </p:sp>
    </p:spTree>
    <p:extLst>
      <p:ext uri="{BB962C8B-B14F-4D97-AF65-F5344CB8AC3E}">
        <p14:creationId xmlns:p14="http://schemas.microsoft.com/office/powerpoint/2010/main" val="31377970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Αλγόριθμος </a:t>
            </a:r>
            <a:r>
              <a:rPr lang="el-GR" dirty="0"/>
              <a:t>με </a:t>
            </a:r>
            <a:r>
              <a:rPr lang="el-GR" dirty="0" smtClean="0"/>
              <a:t>κατάσταση συνδέσμων (1)</a:t>
            </a:r>
            <a:endParaRPr lang="el-GR" dirty="0"/>
          </a:p>
        </p:txBody>
      </p:sp>
      <p:sp>
        <p:nvSpPr>
          <p:cNvPr id="3" name="Θέση περιεχομένου 2"/>
          <p:cNvSpPr>
            <a:spLocks noGrp="1"/>
          </p:cNvSpPr>
          <p:nvPr>
            <p:ph idx="1"/>
          </p:nvPr>
        </p:nvSpPr>
        <p:spPr/>
        <p:txBody>
          <a:bodyPr>
            <a:normAutofit/>
          </a:bodyPr>
          <a:lstStyle/>
          <a:p>
            <a:r>
              <a:rPr lang="el-GR" sz="2800" dirty="0" smtClean="0"/>
              <a:t>Η δρομολόγηση με κατάσταση συνδέσμων -</a:t>
            </a:r>
            <a:r>
              <a:rPr lang="en-US" sz="2800" dirty="0" smtClean="0"/>
              <a:t> </a:t>
            </a:r>
            <a:r>
              <a:rPr lang="el-GR" sz="2800" b="1" dirty="0" err="1" smtClean="0">
                <a:solidFill>
                  <a:srgbClr val="990033"/>
                </a:solidFill>
              </a:rPr>
              <a:t>Link</a:t>
            </a:r>
            <a:r>
              <a:rPr lang="el-GR" sz="2800" b="1" dirty="0" smtClean="0">
                <a:solidFill>
                  <a:srgbClr val="990033"/>
                </a:solidFill>
              </a:rPr>
              <a:t> </a:t>
            </a:r>
            <a:r>
              <a:rPr lang="en-US" sz="2800" b="1" dirty="0" smtClean="0">
                <a:solidFill>
                  <a:srgbClr val="990033"/>
                </a:solidFill>
              </a:rPr>
              <a:t>state</a:t>
            </a:r>
            <a:r>
              <a:rPr lang="en-US" sz="2800" dirty="0" smtClean="0">
                <a:solidFill>
                  <a:srgbClr val="990033"/>
                </a:solidFill>
              </a:rPr>
              <a:t> </a:t>
            </a:r>
            <a:r>
              <a:rPr lang="el-GR" sz="2800" dirty="0" smtClean="0"/>
              <a:t>αποτελεί εναλλακτική </a:t>
            </a:r>
            <a:r>
              <a:rPr lang="el-GR" sz="2800" dirty="0"/>
              <a:t>λύση </a:t>
            </a:r>
            <a:r>
              <a:rPr lang="el-GR" sz="2800" dirty="0" smtClean="0"/>
              <a:t>της δρομολόγησης </a:t>
            </a:r>
            <a:r>
              <a:rPr lang="el-GR" sz="2800" dirty="0"/>
              <a:t>με διανύσματα απόστασης </a:t>
            </a:r>
          </a:p>
          <a:p>
            <a:pPr lvl="1"/>
            <a:r>
              <a:rPr lang="el-GR" dirty="0"/>
              <a:t>απαιτεί περισσότερη μνήμη</a:t>
            </a:r>
          </a:p>
          <a:p>
            <a:pPr lvl="1"/>
            <a:r>
              <a:rPr lang="el-GR" dirty="0" smtClean="0"/>
              <a:t>απαιτεί περισσότερους  υπολογισμούς</a:t>
            </a:r>
          </a:p>
          <a:p>
            <a:pPr lvl="1"/>
            <a:r>
              <a:rPr lang="el-GR" dirty="0" smtClean="0"/>
              <a:t>έχει μεγαλύτερη δυναμική </a:t>
            </a:r>
            <a:endParaRPr lang="en-US" dirty="0"/>
          </a:p>
          <a:p>
            <a:pPr lvl="1"/>
            <a:r>
              <a:rPr lang="el-GR" dirty="0" smtClean="0"/>
              <a:t>είναι ευρέως χρησιμοποιούμενη στο </a:t>
            </a:r>
            <a:r>
              <a:rPr lang="en-US" dirty="0" smtClean="0"/>
              <a:t>Internet </a:t>
            </a:r>
            <a:r>
              <a:rPr lang="en-US" dirty="0"/>
              <a:t>(OSPF, </a:t>
            </a:r>
            <a:r>
              <a:rPr lang="en-US" dirty="0" smtClean="0"/>
              <a:t>IS</a:t>
            </a:r>
            <a:r>
              <a:rPr lang="el-GR" dirty="0" smtClean="0"/>
              <a:t>-</a:t>
            </a:r>
            <a:r>
              <a:rPr lang="en-US" dirty="0" smtClean="0"/>
              <a:t>IS)</a:t>
            </a:r>
            <a:endParaRPr lang="en-US"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10</a:t>
            </a:fld>
            <a:endParaRPr lang="el-GR"/>
          </a:p>
        </p:txBody>
      </p:sp>
    </p:spTree>
    <p:extLst>
      <p:ext uri="{BB962C8B-B14F-4D97-AF65-F5344CB8AC3E}">
        <p14:creationId xmlns:p14="http://schemas.microsoft.com/office/powerpoint/2010/main" val="23893558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Αλγόριθμος </a:t>
            </a:r>
            <a:r>
              <a:rPr lang="el-GR" dirty="0"/>
              <a:t>με </a:t>
            </a:r>
            <a:r>
              <a:rPr lang="el-GR" dirty="0" smtClean="0"/>
              <a:t>κατάσταση συνδέσμων (2)</a:t>
            </a:r>
            <a:endParaRPr lang="el-GR" dirty="0"/>
          </a:p>
        </p:txBody>
      </p:sp>
      <p:sp>
        <p:nvSpPr>
          <p:cNvPr id="3" name="Θέση περιεχομένου 2"/>
          <p:cNvSpPr>
            <a:spLocks noGrp="1"/>
          </p:cNvSpPr>
          <p:nvPr>
            <p:ph idx="1"/>
          </p:nvPr>
        </p:nvSpPr>
        <p:spPr/>
        <p:txBody>
          <a:bodyPr>
            <a:normAutofit/>
          </a:bodyPr>
          <a:lstStyle/>
          <a:p>
            <a:r>
              <a:rPr lang="el-GR" sz="2800" dirty="0" smtClean="0"/>
              <a:t>Αλγόριθμος: Κάθε κόμβος</a:t>
            </a:r>
            <a:r>
              <a:rPr lang="en-US" sz="2800" dirty="0" smtClean="0"/>
              <a:t>:</a:t>
            </a:r>
            <a:endParaRPr lang="en-US" sz="2800" dirty="0"/>
          </a:p>
          <a:p>
            <a:pPr lvl="1"/>
            <a:r>
              <a:rPr lang="el-GR" sz="2400" dirty="0" smtClean="0"/>
              <a:t>ανακαλύπτει τους γείτονές του και μαθαίνει διευθύνσεις δικτύου τους (1)</a:t>
            </a:r>
          </a:p>
          <a:p>
            <a:pPr lvl="1"/>
            <a:r>
              <a:rPr lang="el-GR" sz="2400" dirty="0"/>
              <a:t>μ</a:t>
            </a:r>
            <a:r>
              <a:rPr lang="el-GR" sz="2400" dirty="0" smtClean="0"/>
              <a:t>ετράει το κόστος προς κάθε έναν από τους γείτονές του (2)</a:t>
            </a:r>
          </a:p>
          <a:p>
            <a:pPr lvl="1"/>
            <a:r>
              <a:rPr lang="el-GR" sz="2400" dirty="0"/>
              <a:t>τ</a:t>
            </a:r>
            <a:r>
              <a:rPr lang="el-GR" sz="2400" dirty="0" smtClean="0"/>
              <a:t>οποθετεί την παραπάνω πληροφορία μέσα σε </a:t>
            </a:r>
            <a:r>
              <a:rPr lang="el-GR" sz="2400" u="sng" dirty="0" smtClean="0"/>
              <a:t>πακέτα </a:t>
            </a:r>
            <a:r>
              <a:rPr lang="en-US" sz="2400" u="sng" dirty="0" smtClean="0"/>
              <a:t>LSPs </a:t>
            </a:r>
            <a:r>
              <a:rPr lang="en-US" sz="2400" dirty="0"/>
              <a:t>(Link State Packets</a:t>
            </a:r>
            <a:r>
              <a:rPr lang="en-US" sz="2400" dirty="0" smtClean="0"/>
              <a:t>)</a:t>
            </a:r>
            <a:r>
              <a:rPr lang="el-GR" sz="2400" dirty="0"/>
              <a:t> (3)</a:t>
            </a:r>
            <a:endParaRPr lang="en-US" sz="2400" dirty="0"/>
          </a:p>
          <a:p>
            <a:pPr lvl="1"/>
            <a:r>
              <a:rPr lang="el-GR" sz="2400" dirty="0" smtClean="0"/>
              <a:t>στέλνει </a:t>
            </a:r>
            <a:r>
              <a:rPr lang="el-GR" sz="2400" dirty="0"/>
              <a:t>(</a:t>
            </a:r>
            <a:r>
              <a:rPr lang="en-US" sz="2400" dirty="0"/>
              <a:t>floods</a:t>
            </a:r>
            <a:r>
              <a:rPr lang="en-US" sz="2400" dirty="0" smtClean="0"/>
              <a:t>)</a:t>
            </a:r>
            <a:r>
              <a:rPr lang="el-GR" sz="2400" dirty="0" smtClean="0"/>
              <a:t> τα </a:t>
            </a:r>
            <a:r>
              <a:rPr lang="en-US" sz="2400" u="sng" dirty="0"/>
              <a:t>LSPs</a:t>
            </a:r>
            <a:r>
              <a:rPr lang="el-GR" sz="2400" dirty="0" smtClean="0"/>
              <a:t> </a:t>
            </a:r>
            <a:r>
              <a:rPr lang="el-GR" sz="2400" dirty="0"/>
              <a:t>στους γείτονές του . </a:t>
            </a:r>
            <a:r>
              <a:rPr lang="el-GR" sz="2400" dirty="0" smtClean="0"/>
              <a:t>Όλοι </a:t>
            </a:r>
            <a:r>
              <a:rPr lang="el-GR" sz="2400" dirty="0"/>
              <a:t>οι </a:t>
            </a:r>
            <a:r>
              <a:rPr lang="el-GR" sz="2400" dirty="0" smtClean="0"/>
              <a:t>κόμβοι μαθαίνουν την πλήρη τοπολογία του δικτύου</a:t>
            </a:r>
            <a:r>
              <a:rPr lang="el-GR" sz="2400" dirty="0"/>
              <a:t>. (4)</a:t>
            </a:r>
          </a:p>
          <a:p>
            <a:pPr lvl="1"/>
            <a:r>
              <a:rPr lang="el-GR" sz="2400" dirty="0" smtClean="0"/>
              <a:t> τρέχει τον αλγόριθμο του </a:t>
            </a:r>
            <a:r>
              <a:rPr lang="en-US" sz="2400" dirty="0" err="1" smtClean="0"/>
              <a:t>Dijkstra</a:t>
            </a:r>
            <a:r>
              <a:rPr lang="el-GR" sz="2400" dirty="0" smtClean="0"/>
              <a:t> για να υπολογίσει το συντομότερο μονοπάτι προς κάθε άλλο δρομολογητή. (5)</a:t>
            </a:r>
            <a:endParaRPr lang="el-GR" sz="2400" dirty="0"/>
          </a:p>
          <a:p>
            <a:pPr lvl="1"/>
            <a:endParaRPr lang="el-GR" sz="2400"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11</a:t>
            </a:fld>
            <a:endParaRPr lang="el-GR"/>
          </a:p>
        </p:txBody>
      </p:sp>
    </p:spTree>
    <p:extLst>
      <p:ext uri="{BB962C8B-B14F-4D97-AF65-F5344CB8AC3E}">
        <p14:creationId xmlns:p14="http://schemas.microsoft.com/office/powerpoint/2010/main" val="11159867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t>Πρωτόκολλα δρομολόγησης </a:t>
            </a:r>
            <a:endParaRPr lang="en-GB" sz="3600" dirty="0" smtClean="0"/>
          </a:p>
        </p:txBody>
      </p:sp>
      <p:sp>
        <p:nvSpPr>
          <p:cNvPr id="3" name="2 - Θέση περιεχομένου"/>
          <p:cNvSpPr>
            <a:spLocks noGrp="1"/>
          </p:cNvSpPr>
          <p:nvPr>
            <p:ph idx="1"/>
          </p:nvPr>
        </p:nvSpPr>
        <p:spPr/>
        <p:txBody>
          <a:bodyPr>
            <a:normAutofit/>
          </a:bodyPr>
          <a:lstStyle/>
          <a:p>
            <a:pPr>
              <a:spcBef>
                <a:spcPts val="1200"/>
              </a:spcBef>
              <a:tabLst>
                <a:tab pos="539750" algn="l"/>
              </a:tabLst>
            </a:pPr>
            <a:r>
              <a:rPr lang="el-GR" sz="2400" b="1" dirty="0">
                <a:solidFill>
                  <a:srgbClr val="990033"/>
                </a:solidFill>
              </a:rPr>
              <a:t>Πρωτόκολλα δρομολόγησης</a:t>
            </a:r>
          </a:p>
          <a:p>
            <a:pPr marL="712788" indent="-439738">
              <a:buFont typeface="Wingdings" panose="05000000000000000000" pitchFamily="2" charset="2"/>
              <a:buChar char="ü"/>
            </a:pPr>
            <a:r>
              <a:rPr lang="en-GB" sz="2400" b="1" dirty="0" smtClean="0"/>
              <a:t>RIP</a:t>
            </a:r>
            <a:r>
              <a:rPr lang="en-GB" sz="2400" dirty="0" smtClean="0"/>
              <a:t> </a:t>
            </a:r>
            <a:r>
              <a:rPr lang="el-GR" sz="2400" dirty="0" smtClean="0"/>
              <a:t>-  </a:t>
            </a:r>
            <a:r>
              <a:rPr lang="en-GB" sz="2400" dirty="0" smtClean="0"/>
              <a:t>Routing Information Protocol</a:t>
            </a:r>
          </a:p>
          <a:p>
            <a:pPr marL="712788" indent="-439738">
              <a:buFont typeface="Wingdings" panose="05000000000000000000" pitchFamily="2" charset="2"/>
              <a:buChar char="ü"/>
            </a:pPr>
            <a:r>
              <a:rPr lang="en-GB" sz="2400" b="1" dirty="0" smtClean="0"/>
              <a:t>OSPF</a:t>
            </a:r>
            <a:r>
              <a:rPr lang="en-GB" sz="2400" dirty="0" smtClean="0"/>
              <a:t> </a:t>
            </a:r>
            <a:r>
              <a:rPr lang="el-GR" sz="2400" dirty="0" smtClean="0"/>
              <a:t>- </a:t>
            </a:r>
            <a:r>
              <a:rPr lang="en-GB" sz="2400" dirty="0" smtClean="0"/>
              <a:t>Open Shortest Path First</a:t>
            </a:r>
          </a:p>
          <a:p>
            <a:pPr marL="712788" indent="-439738">
              <a:buFont typeface="Wingdings" panose="05000000000000000000" pitchFamily="2" charset="2"/>
              <a:buChar char="ü"/>
            </a:pPr>
            <a:r>
              <a:rPr lang="en-GB" sz="2400" b="1" dirty="0" smtClean="0"/>
              <a:t>BGP</a:t>
            </a:r>
            <a:r>
              <a:rPr lang="en-GB" sz="2400" dirty="0" smtClean="0"/>
              <a:t> </a:t>
            </a:r>
            <a:r>
              <a:rPr lang="el-GR" sz="2400" dirty="0" smtClean="0"/>
              <a:t>- </a:t>
            </a:r>
            <a:r>
              <a:rPr lang="en-GB" sz="2400" dirty="0" smtClean="0"/>
              <a:t>Border Gateway Protocol</a:t>
            </a:r>
            <a:endParaRPr lang="el-GR" sz="2400" dirty="0" smtClean="0"/>
          </a:p>
          <a:p>
            <a:endParaRPr lang="el-GR" sz="2400" dirty="0" smtClean="0"/>
          </a:p>
          <a:p>
            <a:pPr>
              <a:spcBef>
                <a:spcPts val="1200"/>
              </a:spcBef>
              <a:tabLst>
                <a:tab pos="539750" algn="l"/>
              </a:tabLst>
            </a:pPr>
            <a:r>
              <a:rPr lang="el-GR" sz="2400" b="1" dirty="0">
                <a:solidFill>
                  <a:srgbClr val="990033"/>
                </a:solidFill>
              </a:rPr>
              <a:t>Διαφορές </a:t>
            </a:r>
            <a:r>
              <a:rPr lang="el-GR" sz="2400" b="1" dirty="0" err="1">
                <a:solidFill>
                  <a:srgbClr val="990033"/>
                </a:solidFill>
              </a:rPr>
              <a:t>πρωτοκόλων</a:t>
            </a:r>
            <a:r>
              <a:rPr lang="el-GR" sz="2400" b="1" dirty="0">
                <a:solidFill>
                  <a:srgbClr val="990033"/>
                </a:solidFill>
              </a:rPr>
              <a:t> δρομολόγησης ως προς</a:t>
            </a:r>
            <a:r>
              <a:rPr lang="en-US" sz="2400" b="1" dirty="0">
                <a:solidFill>
                  <a:srgbClr val="990033"/>
                </a:solidFill>
              </a:rPr>
              <a:t>:</a:t>
            </a:r>
            <a:r>
              <a:rPr lang="el-GR" sz="2400" b="1" dirty="0">
                <a:solidFill>
                  <a:srgbClr val="990033"/>
                </a:solidFill>
              </a:rPr>
              <a:t> </a:t>
            </a:r>
            <a:endParaRPr lang="en-US" sz="2400" b="1" dirty="0">
              <a:solidFill>
                <a:srgbClr val="990033"/>
              </a:solidFill>
            </a:endParaRPr>
          </a:p>
          <a:p>
            <a:pPr marL="712788" indent="-439738">
              <a:buFont typeface="Wingdings" panose="05000000000000000000" pitchFamily="2" charset="2"/>
              <a:buChar char="ü"/>
            </a:pPr>
            <a:r>
              <a:rPr lang="el-GR" sz="2400" dirty="0" smtClean="0"/>
              <a:t>Την κατηγοριοποίηση/χρήση</a:t>
            </a:r>
          </a:p>
          <a:p>
            <a:pPr marL="712788" indent="-439738">
              <a:buFont typeface="Wingdings" panose="05000000000000000000" pitchFamily="2" charset="2"/>
              <a:buChar char="ü"/>
            </a:pPr>
            <a:r>
              <a:rPr lang="el-GR" sz="2400" dirty="0" smtClean="0"/>
              <a:t>Τις τεχνικές ανακάλυψης τοπολογίας</a:t>
            </a:r>
          </a:p>
          <a:p>
            <a:pPr marL="712788" indent="-439738">
              <a:buFont typeface="Wingdings" panose="05000000000000000000" pitchFamily="2" charset="2"/>
              <a:buChar char="ü"/>
            </a:pPr>
            <a:r>
              <a:rPr lang="el-GR" sz="2400" dirty="0" smtClean="0"/>
              <a:t>Τη μεθοδολογία εύρεσης βέλτιστης διαδρομής</a:t>
            </a:r>
          </a:p>
          <a:p>
            <a:pPr>
              <a:buFontTx/>
              <a:buChar char="•"/>
            </a:pPr>
            <a:endParaRPr lang="el-GR" sz="2400"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12</a:t>
            </a:fld>
            <a:endParaRPr lang="el-GR"/>
          </a:p>
        </p:txBody>
      </p:sp>
    </p:spTree>
    <p:extLst>
      <p:ext uri="{BB962C8B-B14F-4D97-AF65-F5344CB8AC3E}">
        <p14:creationId xmlns:p14="http://schemas.microsoft.com/office/powerpoint/2010/main" val="42053453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dirty="0" smtClean="0"/>
              <a:t>Πρωτόκολλο δρομολόγησης </a:t>
            </a:r>
            <a:r>
              <a:rPr lang="en-GB" sz="3200" dirty="0" smtClean="0"/>
              <a:t>OSPF</a:t>
            </a:r>
            <a:r>
              <a:rPr lang="el-GR" sz="3200" dirty="0" smtClean="0"/>
              <a:t> (1)</a:t>
            </a:r>
            <a:r>
              <a:rPr lang="en-GB" sz="3200" dirty="0" smtClean="0"/>
              <a:t> </a:t>
            </a:r>
          </a:p>
        </p:txBody>
      </p:sp>
      <p:sp>
        <p:nvSpPr>
          <p:cNvPr id="3" name="2 - Θέση περιεχομένου"/>
          <p:cNvSpPr>
            <a:spLocks noGrp="1"/>
          </p:cNvSpPr>
          <p:nvPr>
            <p:ph idx="1"/>
          </p:nvPr>
        </p:nvSpPr>
        <p:spPr/>
        <p:txBody>
          <a:bodyPr>
            <a:noAutofit/>
          </a:bodyPr>
          <a:lstStyle/>
          <a:p>
            <a:r>
              <a:rPr lang="el-GR" sz="2200" b="1" dirty="0" smtClean="0">
                <a:solidFill>
                  <a:srgbClr val="990033"/>
                </a:solidFill>
              </a:rPr>
              <a:t>Το </a:t>
            </a:r>
            <a:r>
              <a:rPr lang="el-GR" sz="2200" b="1" dirty="0">
                <a:solidFill>
                  <a:srgbClr val="990033"/>
                </a:solidFill>
              </a:rPr>
              <a:t>Πρωτόκολλο δρομολόγησης  </a:t>
            </a:r>
            <a:r>
              <a:rPr lang="en-US" sz="2200" b="1" dirty="0">
                <a:solidFill>
                  <a:srgbClr val="990033"/>
                </a:solidFill>
              </a:rPr>
              <a:t>OSPF </a:t>
            </a:r>
            <a:r>
              <a:rPr lang="el-GR" sz="2200" b="1" dirty="0" smtClean="0">
                <a:solidFill>
                  <a:srgbClr val="990033"/>
                </a:solidFill>
              </a:rPr>
              <a:t>- </a:t>
            </a:r>
            <a:r>
              <a:rPr lang="en-US" sz="2200" b="1" dirty="0">
                <a:solidFill>
                  <a:srgbClr val="990033"/>
                </a:solidFill>
              </a:rPr>
              <a:t>Open Shortest Path </a:t>
            </a:r>
            <a:r>
              <a:rPr lang="en-US" sz="2200" b="1" dirty="0" smtClean="0">
                <a:solidFill>
                  <a:srgbClr val="990033"/>
                </a:solidFill>
              </a:rPr>
              <a:t>First</a:t>
            </a:r>
            <a:r>
              <a:rPr lang="el-GR" sz="2200" b="1" dirty="0" smtClean="0">
                <a:solidFill>
                  <a:srgbClr val="990033"/>
                </a:solidFill>
              </a:rPr>
              <a:t>:</a:t>
            </a:r>
          </a:p>
          <a:p>
            <a:pPr marL="712788" indent="-357188">
              <a:buFont typeface="Wingdings" panose="05000000000000000000" pitchFamily="2" charset="2"/>
              <a:buChar char="ü"/>
            </a:pPr>
            <a:r>
              <a:rPr lang="el-GR" sz="2200" dirty="0"/>
              <a:t>είναι πρωτόκολλο </a:t>
            </a:r>
            <a:r>
              <a:rPr lang="el-GR" sz="2200" dirty="0" smtClean="0"/>
              <a:t>Ε</a:t>
            </a:r>
            <a:r>
              <a:rPr lang="el-GR" sz="2200" dirty="0"/>
              <a:t>σ</a:t>
            </a:r>
            <a:r>
              <a:rPr lang="el-GR" sz="2200" dirty="0" smtClean="0"/>
              <a:t>ωτερικής </a:t>
            </a:r>
            <a:r>
              <a:rPr lang="el-GR" sz="2200" dirty="0"/>
              <a:t>Πύλης Δικτύου </a:t>
            </a:r>
            <a:r>
              <a:rPr lang="el-GR" sz="2200" dirty="0" smtClean="0"/>
              <a:t>(</a:t>
            </a:r>
            <a:r>
              <a:rPr lang="en-US" sz="2200" dirty="0" smtClean="0"/>
              <a:t>IGP</a:t>
            </a:r>
            <a:r>
              <a:rPr lang="en-US" sz="2200" dirty="0"/>
              <a:t>)</a:t>
            </a:r>
            <a:endParaRPr lang="el-GR" sz="2200" dirty="0"/>
          </a:p>
          <a:p>
            <a:pPr marL="712788" indent="-357188">
              <a:buFont typeface="Wingdings" panose="05000000000000000000" pitchFamily="2" charset="2"/>
              <a:buChar char="ü"/>
            </a:pPr>
            <a:r>
              <a:rPr lang="el-GR" sz="2200" dirty="0"/>
              <a:t>χρησιμοποιεί αλγόριθμο </a:t>
            </a:r>
            <a:r>
              <a:rPr lang="el-GR" sz="2200" b="1" dirty="0" smtClean="0">
                <a:solidFill>
                  <a:srgbClr val="004B82"/>
                </a:solidFill>
              </a:rPr>
              <a:t>κατάστασης </a:t>
            </a:r>
            <a:r>
              <a:rPr lang="el-GR" sz="2200" b="1" dirty="0">
                <a:solidFill>
                  <a:srgbClr val="004B82"/>
                </a:solidFill>
              </a:rPr>
              <a:t>συνδέσμων </a:t>
            </a:r>
            <a:r>
              <a:rPr lang="el-GR" sz="2200" b="1" dirty="0" smtClean="0">
                <a:solidFill>
                  <a:srgbClr val="004B82"/>
                </a:solidFill>
              </a:rPr>
              <a:t>-</a:t>
            </a:r>
            <a:r>
              <a:rPr lang="en-GB" sz="2200" b="1" dirty="0" smtClean="0">
                <a:solidFill>
                  <a:srgbClr val="004B82"/>
                </a:solidFill>
              </a:rPr>
              <a:t>link state</a:t>
            </a:r>
            <a:r>
              <a:rPr lang="el-GR" sz="2200" dirty="0" smtClean="0">
                <a:solidFill>
                  <a:srgbClr val="004B82"/>
                </a:solidFill>
              </a:rPr>
              <a:t> </a:t>
            </a:r>
            <a:endParaRPr lang="en-US" sz="2200" dirty="0" smtClean="0">
              <a:solidFill>
                <a:srgbClr val="004B82"/>
              </a:solidFill>
            </a:endParaRPr>
          </a:p>
          <a:p>
            <a:pPr marL="712788" indent="-357188">
              <a:buFont typeface="Wingdings" panose="05000000000000000000" pitchFamily="2" charset="2"/>
              <a:buChar char="ü"/>
            </a:pPr>
            <a:r>
              <a:rPr lang="el-GR" sz="2200" dirty="0" smtClean="0"/>
              <a:t>ενημερώνει όλους τους κόμβους δικτύου σε κάθε αλλαγή</a:t>
            </a:r>
            <a:endParaRPr lang="el-GR" sz="2200" dirty="0"/>
          </a:p>
          <a:p>
            <a:pPr marL="712788" indent="-357188">
              <a:buFont typeface="Wingdings" panose="05000000000000000000" pitchFamily="2" charset="2"/>
              <a:buChar char="ü"/>
            </a:pPr>
            <a:r>
              <a:rPr lang="el-GR" sz="2200" dirty="0" smtClean="0"/>
              <a:t>λαμβάνει </a:t>
            </a:r>
            <a:r>
              <a:rPr lang="el-GR" sz="2200" dirty="0"/>
              <a:t>πληροφορίες από όλους τους κόμβους του δικτύου για την κατάσταση των ζεύξεων και υπολογίζει τις συντομότερες διαδρομές </a:t>
            </a:r>
            <a:r>
              <a:rPr lang="el-GR" sz="2200" dirty="0" smtClean="0"/>
              <a:t>με</a:t>
            </a:r>
            <a:r>
              <a:rPr lang="en-US" sz="2200" dirty="0" smtClean="0"/>
              <a:t> </a:t>
            </a:r>
            <a:r>
              <a:rPr lang="el-GR" sz="2200" dirty="0" smtClean="0"/>
              <a:t>χρήση του </a:t>
            </a:r>
            <a:r>
              <a:rPr lang="el-GR" sz="2200" b="1" dirty="0">
                <a:solidFill>
                  <a:srgbClr val="004B82"/>
                </a:solidFill>
              </a:rPr>
              <a:t>α</a:t>
            </a:r>
            <a:r>
              <a:rPr lang="el-GR" sz="2200" b="1" dirty="0" smtClean="0">
                <a:solidFill>
                  <a:srgbClr val="004B82"/>
                </a:solidFill>
              </a:rPr>
              <a:t>λγόριθμου</a:t>
            </a:r>
            <a:r>
              <a:rPr lang="en-US" sz="2200" b="1" dirty="0" smtClean="0">
                <a:solidFill>
                  <a:srgbClr val="004B82"/>
                </a:solidFill>
              </a:rPr>
              <a:t> </a:t>
            </a:r>
            <a:r>
              <a:rPr lang="el-GR" sz="2200" b="1" dirty="0" smtClean="0">
                <a:solidFill>
                  <a:srgbClr val="004B82"/>
                </a:solidFill>
              </a:rPr>
              <a:t> </a:t>
            </a:r>
            <a:r>
              <a:rPr lang="el-GR" sz="2200" b="1" dirty="0">
                <a:solidFill>
                  <a:srgbClr val="004B82"/>
                </a:solidFill>
              </a:rPr>
              <a:t>SPT του </a:t>
            </a:r>
            <a:r>
              <a:rPr lang="el-GR" sz="2200" b="1" dirty="0" err="1">
                <a:solidFill>
                  <a:srgbClr val="004B82"/>
                </a:solidFill>
              </a:rPr>
              <a:t>Dijkstra</a:t>
            </a:r>
            <a:r>
              <a:rPr lang="el-GR" sz="2200" b="1" dirty="0">
                <a:solidFill>
                  <a:srgbClr val="004B82"/>
                </a:solidFill>
              </a:rPr>
              <a:t> </a:t>
            </a:r>
            <a:endParaRPr lang="el-GR" sz="2200" dirty="0">
              <a:solidFill>
                <a:srgbClr val="004B82"/>
              </a:solidFill>
            </a:endParaRPr>
          </a:p>
          <a:p>
            <a:pPr marL="712788" indent="-357188">
              <a:buFont typeface="Wingdings" panose="05000000000000000000" pitchFamily="2" charset="2"/>
              <a:buChar char="ü"/>
            </a:pPr>
            <a:r>
              <a:rPr lang="el-GR" sz="2200" dirty="0" smtClean="0"/>
              <a:t>υποστηρίζει </a:t>
            </a:r>
            <a:r>
              <a:rPr lang="en-US" sz="2200" dirty="0"/>
              <a:t>CIDR</a:t>
            </a:r>
            <a:r>
              <a:rPr lang="el-GR" sz="2200" dirty="0"/>
              <a:t> </a:t>
            </a:r>
            <a:r>
              <a:rPr lang="el-GR" sz="2200" dirty="0" err="1"/>
              <a:t>διευθυνσιοδότηση</a:t>
            </a:r>
            <a:r>
              <a:rPr lang="el-GR" sz="2200" dirty="0"/>
              <a:t> </a:t>
            </a:r>
          </a:p>
          <a:p>
            <a:pPr marL="712788" indent="-357188">
              <a:buFont typeface="Wingdings" panose="05000000000000000000" pitchFamily="2" charset="2"/>
              <a:buChar char="ü"/>
            </a:pPr>
            <a:r>
              <a:rPr lang="el-GR" sz="2200" dirty="0" smtClean="0"/>
              <a:t>ανταλλάσει </a:t>
            </a:r>
            <a:r>
              <a:rPr lang="el-GR" sz="2200" dirty="0"/>
              <a:t>μηνύματα με πιστοποίηση ταυτότητας</a:t>
            </a:r>
          </a:p>
          <a:p>
            <a:pPr marL="712788" indent="-357188">
              <a:buFont typeface="Wingdings" panose="05000000000000000000" pitchFamily="2" charset="2"/>
              <a:buChar char="ü"/>
            </a:pPr>
            <a:r>
              <a:rPr lang="el-GR" sz="2200" dirty="0" smtClean="0"/>
              <a:t>υποστηρίζει </a:t>
            </a:r>
            <a:r>
              <a:rPr lang="el-GR" sz="2200" dirty="0"/>
              <a:t>εισαγωγή </a:t>
            </a:r>
            <a:r>
              <a:rPr lang="el-GR" sz="2200" dirty="0" smtClean="0"/>
              <a:t>δρομολογίων άλλων πρωτοκόλλων - </a:t>
            </a:r>
            <a:r>
              <a:rPr lang="en-GB" sz="2200" dirty="0" smtClean="0"/>
              <a:t>BGP</a:t>
            </a:r>
            <a:endParaRPr lang="el-GR" sz="2200" dirty="0"/>
          </a:p>
          <a:p>
            <a:pPr marL="712788" indent="-357188">
              <a:buFont typeface="Wingdings" panose="05000000000000000000" pitchFamily="2" charset="2"/>
              <a:buChar char="ü"/>
            </a:pPr>
            <a:r>
              <a:rPr lang="el-GR" sz="2200" dirty="0" smtClean="0"/>
              <a:t>υποστηρίζει </a:t>
            </a:r>
            <a:r>
              <a:rPr lang="el-GR" sz="2200" dirty="0"/>
              <a:t>ανάθεση μετρικών (κόστος δρομολογίου) από </a:t>
            </a:r>
            <a:r>
              <a:rPr lang="el-GR" sz="2200" dirty="0" smtClean="0"/>
              <a:t>διαχειριστές</a:t>
            </a:r>
            <a:endParaRPr lang="el-GR" sz="2200"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13</a:t>
            </a:fld>
            <a:endParaRPr lang="el-GR"/>
          </a:p>
        </p:txBody>
      </p:sp>
    </p:spTree>
    <p:extLst>
      <p:ext uri="{BB962C8B-B14F-4D97-AF65-F5344CB8AC3E}">
        <p14:creationId xmlns:p14="http://schemas.microsoft.com/office/powerpoint/2010/main" val="24726659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defRPr/>
            </a:pPr>
            <a:r>
              <a:rPr lang="el-GR" sz="3200" dirty="0" smtClean="0"/>
              <a:t>Πρωτόκολλο δρομολόγησης </a:t>
            </a:r>
            <a:r>
              <a:rPr lang="en-GB" sz="3200" dirty="0" smtClean="0"/>
              <a:t>OSPF</a:t>
            </a:r>
            <a:r>
              <a:rPr lang="el-GR" sz="3200" dirty="0" smtClean="0"/>
              <a:t> (2)</a:t>
            </a:r>
            <a:r>
              <a:rPr lang="en-GB" sz="3200" dirty="0" smtClean="0"/>
              <a:t> </a:t>
            </a:r>
            <a:endParaRPr lang="en-GB" sz="3200" dirty="0"/>
          </a:p>
        </p:txBody>
      </p:sp>
      <p:sp>
        <p:nvSpPr>
          <p:cNvPr id="3" name="Content Placeholder 2"/>
          <p:cNvSpPr>
            <a:spLocks noGrp="1"/>
          </p:cNvSpPr>
          <p:nvPr>
            <p:ph idx="1"/>
          </p:nvPr>
        </p:nvSpPr>
        <p:spPr/>
        <p:txBody>
          <a:bodyPr>
            <a:noAutofit/>
          </a:bodyPr>
          <a:lstStyle/>
          <a:p>
            <a:r>
              <a:rPr lang="el-GR" sz="2400" b="1" dirty="0" smtClean="0">
                <a:solidFill>
                  <a:srgbClr val="990033"/>
                </a:solidFill>
              </a:rPr>
              <a:t>Παράδειγμα γράφου </a:t>
            </a:r>
            <a:r>
              <a:rPr lang="en-GB" sz="2400" b="1" dirty="0" smtClean="0">
                <a:solidFill>
                  <a:srgbClr val="990033"/>
                </a:solidFill>
              </a:rPr>
              <a:t>OSPF</a:t>
            </a:r>
            <a:endParaRPr lang="el-GR" sz="2400" b="1" dirty="0" smtClean="0">
              <a:solidFill>
                <a:srgbClr val="990033"/>
              </a:solidFill>
            </a:endParaRPr>
          </a:p>
          <a:p>
            <a:pPr marL="450850" indent="-450850">
              <a:buNone/>
            </a:pPr>
            <a:r>
              <a:rPr lang="el-GR" sz="2400" b="1" dirty="0" smtClean="0"/>
              <a:t>(α) </a:t>
            </a:r>
            <a:r>
              <a:rPr lang="el-GR" sz="2400" dirty="0" smtClean="0"/>
              <a:t>Διαδίκτυο αποτελούμενο από 7 δίκτυα συνδεδεμένα με δρομολογητές</a:t>
            </a:r>
          </a:p>
          <a:p>
            <a:pPr marL="450850" indent="-450850">
              <a:buNone/>
            </a:pPr>
            <a:r>
              <a:rPr lang="el-GR" sz="2400" b="1" dirty="0" smtClean="0"/>
              <a:t>(β) </a:t>
            </a:r>
            <a:r>
              <a:rPr lang="el-GR" sz="2400" dirty="0" smtClean="0"/>
              <a:t>ο αντίστοιχος γράφος </a:t>
            </a:r>
            <a:r>
              <a:rPr lang="en-GB" sz="2400" dirty="0" smtClean="0"/>
              <a:t>OSPF </a:t>
            </a:r>
            <a:r>
              <a:rPr lang="el-GR" sz="2400" dirty="0" smtClean="0"/>
              <a:t>όπου κάθε δρομολογητής αντιστοιχεί σε έναν κόμβο και κάθε ακμή σε μία σύνδεση μεταξύ ζεύγους δρομολογητών.</a:t>
            </a:r>
          </a:p>
          <a:p>
            <a:endParaRPr lang="el-GR" sz="1800" dirty="0" smtClean="0"/>
          </a:p>
          <a:p>
            <a:endParaRPr lang="el-GR" sz="1800" dirty="0"/>
          </a:p>
        </p:txBody>
      </p:sp>
      <p:sp>
        <p:nvSpPr>
          <p:cNvPr id="38929" name="Slide Number Placeholder 38928"/>
          <p:cNvSpPr>
            <a:spLocks noGrp="1"/>
          </p:cNvSpPr>
          <p:nvPr>
            <p:ph type="sldNum" sz="quarter" idx="12"/>
          </p:nvPr>
        </p:nvSpPr>
        <p:spPr/>
        <p:txBody>
          <a:bodyPr/>
          <a:lstStyle/>
          <a:p>
            <a:pPr>
              <a:defRPr/>
            </a:pPr>
            <a:fld id="{7E55E3B3-0445-4CFC-BED8-763D4409E61F}" type="slidenum">
              <a:rPr lang="el-GR" smtClean="0"/>
              <a:pPr>
                <a:defRPr/>
              </a:pPr>
              <a:t>14</a:t>
            </a:fld>
            <a:endParaRPr lang="el-GR"/>
          </a:p>
        </p:txBody>
      </p:sp>
      <p:grpSp>
        <p:nvGrpSpPr>
          <p:cNvPr id="4" name="Ομάδα 3"/>
          <p:cNvGrpSpPr/>
          <p:nvPr/>
        </p:nvGrpSpPr>
        <p:grpSpPr>
          <a:xfrm>
            <a:off x="979475" y="3627725"/>
            <a:ext cx="4645162" cy="2622723"/>
            <a:chOff x="477647" y="2282015"/>
            <a:chExt cx="4645162" cy="2622723"/>
          </a:xfrm>
        </p:grpSpPr>
        <p:pic>
          <p:nvPicPr>
            <p:cNvPr id="7" name="Picture 6"/>
            <p:cNvPicPr>
              <a:picLocks noChangeArrowheads="1"/>
            </p:cNvPicPr>
            <p:nvPr/>
          </p:nvPicPr>
          <p:blipFill>
            <a:blip r:embed="rId3">
              <a:duotone>
                <a:prstClr val="black"/>
                <a:schemeClr val="accent1">
                  <a:tint val="45000"/>
                  <a:satMod val="400000"/>
                </a:schemeClr>
              </a:duotone>
              <a:lum bright="20000" contrast="-40000"/>
            </a:blip>
            <a:srcRect/>
            <a:stretch>
              <a:fillRect/>
            </a:stretch>
          </p:blipFill>
          <p:spPr bwMode="auto">
            <a:xfrm>
              <a:off x="562897" y="2651347"/>
              <a:ext cx="965966" cy="307091"/>
            </a:xfrm>
            <a:prstGeom prst="rect">
              <a:avLst/>
            </a:prstGeom>
            <a:noFill/>
            <a:ln w="9525">
              <a:noFill/>
              <a:miter lim="800000"/>
              <a:headEnd/>
              <a:tailEnd/>
            </a:ln>
          </p:spPr>
        </p:pic>
        <p:pic>
          <p:nvPicPr>
            <p:cNvPr id="8" name="Picture 7"/>
            <p:cNvPicPr>
              <a:picLocks noChangeArrowheads="1"/>
            </p:cNvPicPr>
            <p:nvPr/>
          </p:nvPicPr>
          <p:blipFill>
            <a:blip r:embed="rId4"/>
            <a:srcRect/>
            <a:stretch>
              <a:fillRect/>
            </a:stretch>
          </p:blipFill>
          <p:spPr bwMode="auto">
            <a:xfrm>
              <a:off x="1707038" y="2643736"/>
              <a:ext cx="460950" cy="322312"/>
            </a:xfrm>
            <a:prstGeom prst="rect">
              <a:avLst/>
            </a:prstGeom>
            <a:noFill/>
            <a:ln w="9525">
              <a:noFill/>
              <a:miter lim="800000"/>
              <a:headEnd/>
              <a:tailEnd/>
            </a:ln>
          </p:spPr>
        </p:pic>
        <p:cxnSp>
          <p:nvCxnSpPr>
            <p:cNvPr id="11" name="Straight Connector 10"/>
            <p:cNvCxnSpPr/>
            <p:nvPr/>
          </p:nvCxnSpPr>
          <p:spPr>
            <a:xfrm flipV="1">
              <a:off x="1528863" y="2804892"/>
              <a:ext cx="165089" cy="1"/>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rrowheads="1"/>
            </p:cNvPicPr>
            <p:nvPr/>
          </p:nvPicPr>
          <p:blipFill>
            <a:blip r:embed="rId3">
              <a:duotone>
                <a:prstClr val="black"/>
                <a:schemeClr val="accent1">
                  <a:tint val="45000"/>
                  <a:satMod val="400000"/>
                </a:schemeClr>
              </a:duotone>
              <a:lum bright="20000" contrast="-40000"/>
            </a:blip>
            <a:srcRect/>
            <a:stretch>
              <a:fillRect/>
            </a:stretch>
          </p:blipFill>
          <p:spPr bwMode="auto">
            <a:xfrm>
              <a:off x="2342024" y="2651347"/>
              <a:ext cx="965966" cy="307091"/>
            </a:xfrm>
            <a:prstGeom prst="rect">
              <a:avLst/>
            </a:prstGeom>
            <a:noFill/>
            <a:ln w="9525">
              <a:noFill/>
              <a:miter lim="800000"/>
              <a:headEnd/>
              <a:tailEnd/>
            </a:ln>
          </p:spPr>
        </p:pic>
        <p:pic>
          <p:nvPicPr>
            <p:cNvPr id="15" name="Picture 14"/>
            <p:cNvPicPr>
              <a:picLocks noChangeArrowheads="1"/>
            </p:cNvPicPr>
            <p:nvPr/>
          </p:nvPicPr>
          <p:blipFill>
            <a:blip r:embed="rId3">
              <a:duotone>
                <a:prstClr val="black"/>
                <a:schemeClr val="accent1">
                  <a:tint val="45000"/>
                  <a:satMod val="400000"/>
                </a:schemeClr>
              </a:duotone>
              <a:lum bright="20000" contrast="-40000"/>
            </a:blip>
            <a:srcRect/>
            <a:stretch>
              <a:fillRect/>
            </a:stretch>
          </p:blipFill>
          <p:spPr bwMode="auto">
            <a:xfrm>
              <a:off x="4156843" y="2651347"/>
              <a:ext cx="965966" cy="307091"/>
            </a:xfrm>
            <a:prstGeom prst="rect">
              <a:avLst/>
            </a:prstGeom>
            <a:noFill/>
            <a:ln w="9525">
              <a:noFill/>
              <a:miter lim="800000"/>
              <a:headEnd/>
              <a:tailEnd/>
            </a:ln>
          </p:spPr>
        </p:pic>
        <p:pic>
          <p:nvPicPr>
            <p:cNvPr id="16" name="Picture 15"/>
            <p:cNvPicPr>
              <a:picLocks noChangeArrowheads="1"/>
            </p:cNvPicPr>
            <p:nvPr/>
          </p:nvPicPr>
          <p:blipFill>
            <a:blip r:embed="rId4"/>
            <a:srcRect/>
            <a:stretch>
              <a:fillRect/>
            </a:stretch>
          </p:blipFill>
          <p:spPr bwMode="auto">
            <a:xfrm>
              <a:off x="3482578" y="2648371"/>
              <a:ext cx="460950" cy="313043"/>
            </a:xfrm>
            <a:prstGeom prst="rect">
              <a:avLst/>
            </a:prstGeom>
            <a:noFill/>
            <a:ln w="9525">
              <a:noFill/>
              <a:miter lim="800000"/>
              <a:headEnd/>
              <a:tailEnd/>
            </a:ln>
          </p:spPr>
        </p:pic>
        <p:pic>
          <p:nvPicPr>
            <p:cNvPr id="17" name="Picture 16"/>
            <p:cNvPicPr>
              <a:picLocks noChangeArrowheads="1"/>
            </p:cNvPicPr>
            <p:nvPr/>
          </p:nvPicPr>
          <p:blipFill>
            <a:blip r:embed="rId4"/>
            <a:srcRect/>
            <a:stretch>
              <a:fillRect/>
            </a:stretch>
          </p:blipFill>
          <p:spPr bwMode="auto">
            <a:xfrm>
              <a:off x="2594532" y="3132886"/>
              <a:ext cx="460950" cy="322312"/>
            </a:xfrm>
            <a:prstGeom prst="rect">
              <a:avLst/>
            </a:prstGeom>
            <a:noFill/>
            <a:ln w="9525">
              <a:noFill/>
              <a:miter lim="800000"/>
              <a:headEnd/>
              <a:tailEnd/>
            </a:ln>
          </p:spPr>
        </p:pic>
        <p:pic>
          <p:nvPicPr>
            <p:cNvPr id="18" name="Picture 17"/>
            <p:cNvPicPr>
              <a:picLocks noChangeArrowheads="1"/>
            </p:cNvPicPr>
            <p:nvPr/>
          </p:nvPicPr>
          <p:blipFill>
            <a:blip r:embed="rId3">
              <a:duotone>
                <a:prstClr val="black"/>
                <a:schemeClr val="accent1">
                  <a:tint val="45000"/>
                  <a:satMod val="400000"/>
                </a:schemeClr>
              </a:duotone>
              <a:lum bright="20000" contrast="-40000"/>
            </a:blip>
            <a:srcRect/>
            <a:stretch>
              <a:fillRect/>
            </a:stretch>
          </p:blipFill>
          <p:spPr bwMode="auto">
            <a:xfrm>
              <a:off x="2342024" y="3600066"/>
              <a:ext cx="965966" cy="307091"/>
            </a:xfrm>
            <a:prstGeom prst="rect">
              <a:avLst/>
            </a:prstGeom>
            <a:noFill/>
            <a:ln w="9525">
              <a:noFill/>
              <a:miter lim="800000"/>
              <a:headEnd/>
              <a:tailEnd/>
            </a:ln>
          </p:spPr>
        </p:pic>
        <p:pic>
          <p:nvPicPr>
            <p:cNvPr id="20" name="Picture 19"/>
            <p:cNvPicPr>
              <a:picLocks noChangeArrowheads="1"/>
            </p:cNvPicPr>
            <p:nvPr/>
          </p:nvPicPr>
          <p:blipFill>
            <a:blip r:embed="rId3">
              <a:duotone>
                <a:prstClr val="black"/>
                <a:schemeClr val="accent1">
                  <a:tint val="45000"/>
                  <a:satMod val="400000"/>
                </a:schemeClr>
              </a:duotone>
              <a:lum bright="20000" contrast="-40000"/>
            </a:blip>
            <a:srcRect/>
            <a:stretch>
              <a:fillRect/>
            </a:stretch>
          </p:blipFill>
          <p:spPr bwMode="auto">
            <a:xfrm>
              <a:off x="2342024" y="4573515"/>
              <a:ext cx="965966" cy="307091"/>
            </a:xfrm>
            <a:prstGeom prst="rect">
              <a:avLst/>
            </a:prstGeom>
            <a:noFill/>
            <a:ln w="9525">
              <a:noFill/>
              <a:miter lim="800000"/>
              <a:headEnd/>
              <a:tailEnd/>
            </a:ln>
          </p:spPr>
        </p:pic>
        <p:pic>
          <p:nvPicPr>
            <p:cNvPr id="21" name="Picture 20"/>
            <p:cNvPicPr>
              <a:picLocks noChangeArrowheads="1"/>
            </p:cNvPicPr>
            <p:nvPr/>
          </p:nvPicPr>
          <p:blipFill>
            <a:blip r:embed="rId4"/>
            <a:srcRect/>
            <a:stretch>
              <a:fillRect/>
            </a:stretch>
          </p:blipFill>
          <p:spPr bwMode="auto">
            <a:xfrm>
              <a:off x="2594532" y="4085313"/>
              <a:ext cx="460950" cy="322312"/>
            </a:xfrm>
            <a:prstGeom prst="rect">
              <a:avLst/>
            </a:prstGeom>
            <a:noFill/>
            <a:ln w="9525">
              <a:noFill/>
              <a:miter lim="800000"/>
              <a:headEnd/>
              <a:tailEnd/>
            </a:ln>
          </p:spPr>
        </p:pic>
        <p:pic>
          <p:nvPicPr>
            <p:cNvPr id="22" name="Picture 21"/>
            <p:cNvPicPr>
              <a:picLocks noChangeArrowheads="1"/>
            </p:cNvPicPr>
            <p:nvPr/>
          </p:nvPicPr>
          <p:blipFill>
            <a:blip r:embed="rId3">
              <a:duotone>
                <a:prstClr val="black"/>
                <a:schemeClr val="accent1">
                  <a:tint val="45000"/>
                  <a:satMod val="400000"/>
                </a:schemeClr>
              </a:duotone>
              <a:lum bright="20000" contrast="-40000"/>
            </a:blip>
            <a:srcRect/>
            <a:stretch>
              <a:fillRect/>
            </a:stretch>
          </p:blipFill>
          <p:spPr bwMode="auto">
            <a:xfrm>
              <a:off x="578617" y="3600066"/>
              <a:ext cx="965966" cy="307091"/>
            </a:xfrm>
            <a:prstGeom prst="rect">
              <a:avLst/>
            </a:prstGeom>
            <a:noFill/>
            <a:ln w="9525">
              <a:noFill/>
              <a:miter lim="800000"/>
              <a:headEnd/>
              <a:tailEnd/>
            </a:ln>
          </p:spPr>
        </p:pic>
        <p:pic>
          <p:nvPicPr>
            <p:cNvPr id="23" name="Picture 22"/>
            <p:cNvPicPr>
              <a:picLocks noChangeArrowheads="1"/>
            </p:cNvPicPr>
            <p:nvPr/>
          </p:nvPicPr>
          <p:blipFill>
            <a:blip r:embed="rId4"/>
            <a:srcRect/>
            <a:stretch>
              <a:fillRect/>
            </a:stretch>
          </p:blipFill>
          <p:spPr bwMode="auto">
            <a:xfrm>
              <a:off x="1707038" y="3592455"/>
              <a:ext cx="460950" cy="322312"/>
            </a:xfrm>
            <a:prstGeom prst="rect">
              <a:avLst/>
            </a:prstGeom>
            <a:noFill/>
            <a:ln w="9525">
              <a:noFill/>
              <a:miter lim="800000"/>
              <a:headEnd/>
              <a:tailEnd/>
            </a:ln>
          </p:spPr>
        </p:pic>
        <p:pic>
          <p:nvPicPr>
            <p:cNvPr id="24" name="Picture 23"/>
            <p:cNvPicPr>
              <a:picLocks noChangeArrowheads="1"/>
            </p:cNvPicPr>
            <p:nvPr/>
          </p:nvPicPr>
          <p:blipFill>
            <a:blip r:embed="rId3">
              <a:duotone>
                <a:prstClr val="black"/>
                <a:schemeClr val="accent1">
                  <a:tint val="45000"/>
                  <a:satMod val="400000"/>
                </a:schemeClr>
              </a:duotone>
              <a:lum bright="20000" contrast="-40000"/>
            </a:blip>
            <a:srcRect/>
            <a:stretch>
              <a:fillRect/>
            </a:stretch>
          </p:blipFill>
          <p:spPr bwMode="auto">
            <a:xfrm>
              <a:off x="578617" y="4597647"/>
              <a:ext cx="965966" cy="307091"/>
            </a:xfrm>
            <a:prstGeom prst="rect">
              <a:avLst/>
            </a:prstGeom>
            <a:noFill/>
            <a:ln w="9525">
              <a:noFill/>
              <a:miter lim="800000"/>
              <a:headEnd/>
              <a:tailEnd/>
            </a:ln>
          </p:spPr>
        </p:pic>
        <p:pic>
          <p:nvPicPr>
            <p:cNvPr id="25" name="Picture 24"/>
            <p:cNvPicPr>
              <a:picLocks noChangeArrowheads="1"/>
            </p:cNvPicPr>
            <p:nvPr/>
          </p:nvPicPr>
          <p:blipFill>
            <a:blip r:embed="rId4"/>
            <a:srcRect/>
            <a:stretch>
              <a:fillRect/>
            </a:stretch>
          </p:blipFill>
          <p:spPr bwMode="auto">
            <a:xfrm>
              <a:off x="831125" y="4109445"/>
              <a:ext cx="460950" cy="322312"/>
            </a:xfrm>
            <a:prstGeom prst="rect">
              <a:avLst/>
            </a:prstGeom>
            <a:noFill/>
            <a:ln w="9525">
              <a:noFill/>
              <a:miter lim="800000"/>
              <a:headEnd/>
              <a:tailEnd/>
            </a:ln>
          </p:spPr>
        </p:pic>
        <p:cxnSp>
          <p:nvCxnSpPr>
            <p:cNvPr id="28" name="Straight Connector 27"/>
            <p:cNvCxnSpPr>
              <a:stCxn id="8" idx="3"/>
              <a:endCxn id="14" idx="1"/>
            </p:cNvCxnSpPr>
            <p:nvPr/>
          </p:nvCxnSpPr>
          <p:spPr>
            <a:xfrm>
              <a:off x="2167988" y="2804892"/>
              <a:ext cx="174036" cy="1"/>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307990" y="2804892"/>
              <a:ext cx="174588" cy="0"/>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3943528" y="2804892"/>
              <a:ext cx="213315" cy="0"/>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2825007" y="2958438"/>
              <a:ext cx="0" cy="174448"/>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endCxn id="18" idx="0"/>
            </p:cNvCxnSpPr>
            <p:nvPr/>
          </p:nvCxnSpPr>
          <p:spPr>
            <a:xfrm>
              <a:off x="2825007" y="3455198"/>
              <a:ext cx="0" cy="144868"/>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825007" y="3885595"/>
              <a:ext cx="0" cy="199718"/>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2825007" y="4407625"/>
              <a:ext cx="0" cy="165890"/>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H="1" flipV="1">
              <a:off x="2181075" y="3753611"/>
              <a:ext cx="160949" cy="1"/>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a:stCxn id="23" idx="1"/>
              <a:endCxn id="22" idx="3"/>
            </p:cNvCxnSpPr>
            <p:nvPr/>
          </p:nvCxnSpPr>
          <p:spPr>
            <a:xfrm flipH="1">
              <a:off x="1544583" y="3753611"/>
              <a:ext cx="162455" cy="1"/>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flipV="1">
              <a:off x="1061600" y="3907157"/>
              <a:ext cx="0" cy="202288"/>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flipV="1">
              <a:off x="1061600" y="4431757"/>
              <a:ext cx="0" cy="165890"/>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sp>
          <p:nvSpPr>
            <p:cNvPr id="69" name="Rectangle 68"/>
            <p:cNvSpPr/>
            <p:nvPr/>
          </p:nvSpPr>
          <p:spPr>
            <a:xfrm>
              <a:off x="1745990" y="2282015"/>
              <a:ext cx="388248" cy="369332"/>
            </a:xfrm>
            <a:prstGeom prst="rect">
              <a:avLst/>
            </a:prstGeom>
          </p:spPr>
          <p:txBody>
            <a:bodyPr wrap="none">
              <a:spAutoFit/>
            </a:bodyPr>
            <a:lstStyle/>
            <a:p>
              <a:r>
                <a:rPr lang="en-US" dirty="0" smtClean="0">
                  <a:latin typeface="+mn-lt"/>
                </a:rPr>
                <a:t>R</a:t>
              </a:r>
              <a:r>
                <a:rPr lang="en-US" baseline="-24000" dirty="0" smtClean="0">
                  <a:latin typeface="+mn-lt"/>
                </a:rPr>
                <a:t>1</a:t>
              </a:r>
              <a:endParaRPr lang="el-GR" dirty="0">
                <a:latin typeface="+mn-lt"/>
              </a:endParaRPr>
            </a:p>
          </p:txBody>
        </p:sp>
        <p:sp>
          <p:nvSpPr>
            <p:cNvPr id="70" name="Rectangle 69"/>
            <p:cNvSpPr/>
            <p:nvPr/>
          </p:nvSpPr>
          <p:spPr>
            <a:xfrm>
              <a:off x="3518929" y="2284194"/>
              <a:ext cx="388248" cy="369332"/>
            </a:xfrm>
            <a:prstGeom prst="rect">
              <a:avLst/>
            </a:prstGeom>
          </p:spPr>
          <p:txBody>
            <a:bodyPr wrap="none">
              <a:spAutoFit/>
            </a:bodyPr>
            <a:lstStyle/>
            <a:p>
              <a:r>
                <a:rPr lang="en-US" dirty="0" smtClean="0">
                  <a:latin typeface="+mn-lt"/>
                </a:rPr>
                <a:t>R</a:t>
              </a:r>
              <a:r>
                <a:rPr lang="el-GR" baseline="-24000" dirty="0" smtClean="0">
                  <a:latin typeface="+mn-lt"/>
                </a:rPr>
                <a:t>2</a:t>
              </a:r>
              <a:endParaRPr lang="el-GR" dirty="0">
                <a:latin typeface="+mn-lt"/>
              </a:endParaRPr>
            </a:p>
          </p:txBody>
        </p:sp>
        <p:sp>
          <p:nvSpPr>
            <p:cNvPr id="71" name="Rectangle 70"/>
            <p:cNvSpPr/>
            <p:nvPr/>
          </p:nvSpPr>
          <p:spPr>
            <a:xfrm>
              <a:off x="2275708" y="3080359"/>
              <a:ext cx="388248" cy="369332"/>
            </a:xfrm>
            <a:prstGeom prst="rect">
              <a:avLst/>
            </a:prstGeom>
          </p:spPr>
          <p:txBody>
            <a:bodyPr wrap="none">
              <a:spAutoFit/>
            </a:bodyPr>
            <a:lstStyle/>
            <a:p>
              <a:r>
                <a:rPr lang="en-US" dirty="0" smtClean="0">
                  <a:latin typeface="+mn-lt"/>
                </a:rPr>
                <a:t>R</a:t>
              </a:r>
              <a:r>
                <a:rPr lang="el-GR" baseline="-24000" dirty="0" smtClean="0">
                  <a:latin typeface="+mn-lt"/>
                </a:rPr>
                <a:t>3</a:t>
              </a:r>
              <a:endParaRPr lang="el-GR" dirty="0">
                <a:latin typeface="+mn-lt"/>
              </a:endParaRPr>
            </a:p>
          </p:txBody>
        </p:sp>
        <p:sp>
          <p:nvSpPr>
            <p:cNvPr id="72" name="Rectangle 71"/>
            <p:cNvSpPr/>
            <p:nvPr/>
          </p:nvSpPr>
          <p:spPr>
            <a:xfrm>
              <a:off x="477647" y="4062425"/>
              <a:ext cx="388248" cy="369332"/>
            </a:xfrm>
            <a:prstGeom prst="rect">
              <a:avLst/>
            </a:prstGeom>
          </p:spPr>
          <p:txBody>
            <a:bodyPr wrap="none">
              <a:spAutoFit/>
            </a:bodyPr>
            <a:lstStyle/>
            <a:p>
              <a:r>
                <a:rPr lang="en-US" dirty="0" smtClean="0">
                  <a:latin typeface="+mn-lt"/>
                </a:rPr>
                <a:t>R</a:t>
              </a:r>
              <a:r>
                <a:rPr lang="el-GR" baseline="-24000" dirty="0" smtClean="0">
                  <a:latin typeface="+mn-lt"/>
                </a:rPr>
                <a:t>5</a:t>
              </a:r>
              <a:endParaRPr lang="el-GR" dirty="0">
                <a:latin typeface="+mn-lt"/>
              </a:endParaRPr>
            </a:p>
          </p:txBody>
        </p:sp>
        <p:sp>
          <p:nvSpPr>
            <p:cNvPr id="73" name="Rectangle 72"/>
            <p:cNvSpPr/>
            <p:nvPr/>
          </p:nvSpPr>
          <p:spPr>
            <a:xfrm>
              <a:off x="1745990" y="3204501"/>
              <a:ext cx="388248" cy="369332"/>
            </a:xfrm>
            <a:prstGeom prst="rect">
              <a:avLst/>
            </a:prstGeom>
          </p:spPr>
          <p:txBody>
            <a:bodyPr wrap="none">
              <a:spAutoFit/>
            </a:bodyPr>
            <a:lstStyle/>
            <a:p>
              <a:r>
                <a:rPr lang="en-US" dirty="0" smtClean="0">
                  <a:latin typeface="+mn-lt"/>
                </a:rPr>
                <a:t>R</a:t>
              </a:r>
              <a:r>
                <a:rPr lang="el-GR" baseline="-24000" dirty="0" smtClean="0">
                  <a:latin typeface="+mn-lt"/>
                </a:rPr>
                <a:t>4</a:t>
              </a:r>
              <a:endParaRPr lang="el-GR" dirty="0">
                <a:latin typeface="+mn-lt"/>
              </a:endParaRPr>
            </a:p>
          </p:txBody>
        </p:sp>
        <p:sp>
          <p:nvSpPr>
            <p:cNvPr id="74" name="Rectangle 73"/>
            <p:cNvSpPr/>
            <p:nvPr/>
          </p:nvSpPr>
          <p:spPr>
            <a:xfrm>
              <a:off x="2246920" y="4062425"/>
              <a:ext cx="388248" cy="369332"/>
            </a:xfrm>
            <a:prstGeom prst="rect">
              <a:avLst/>
            </a:prstGeom>
          </p:spPr>
          <p:txBody>
            <a:bodyPr wrap="none">
              <a:spAutoFit/>
            </a:bodyPr>
            <a:lstStyle/>
            <a:p>
              <a:r>
                <a:rPr lang="en-US" dirty="0" smtClean="0">
                  <a:latin typeface="+mn-lt"/>
                </a:rPr>
                <a:t>R</a:t>
              </a:r>
              <a:r>
                <a:rPr lang="el-GR" baseline="-24000" dirty="0" smtClean="0">
                  <a:latin typeface="+mn-lt"/>
                </a:rPr>
                <a:t>6</a:t>
              </a:r>
              <a:endParaRPr lang="el-GR" dirty="0">
                <a:latin typeface="+mn-lt"/>
              </a:endParaRPr>
            </a:p>
          </p:txBody>
        </p:sp>
      </p:grpSp>
      <p:grpSp>
        <p:nvGrpSpPr>
          <p:cNvPr id="10" name="Ομάδα 9"/>
          <p:cNvGrpSpPr/>
          <p:nvPr/>
        </p:nvGrpSpPr>
        <p:grpSpPr>
          <a:xfrm>
            <a:off x="5785778" y="3450042"/>
            <a:ext cx="2736633" cy="2588048"/>
            <a:chOff x="5308044" y="2411051"/>
            <a:chExt cx="2736633" cy="2588048"/>
          </a:xfrm>
        </p:grpSpPr>
        <p:grpSp>
          <p:nvGrpSpPr>
            <p:cNvPr id="38914" name="Group 38913"/>
            <p:cNvGrpSpPr/>
            <p:nvPr/>
          </p:nvGrpSpPr>
          <p:grpSpPr>
            <a:xfrm>
              <a:off x="5984895" y="2411051"/>
              <a:ext cx="720080" cy="480591"/>
              <a:chOff x="4824611" y="4254082"/>
              <a:chExt cx="720080" cy="480591"/>
            </a:xfrm>
          </p:grpSpPr>
          <p:sp>
            <p:nvSpPr>
              <p:cNvPr id="77" name="TextBox 76"/>
              <p:cNvSpPr txBox="1"/>
              <p:nvPr/>
            </p:nvSpPr>
            <p:spPr>
              <a:xfrm>
                <a:off x="4824611" y="4313517"/>
                <a:ext cx="720080" cy="369332"/>
              </a:xfrm>
              <a:prstGeom prst="rect">
                <a:avLst/>
              </a:prstGeom>
              <a:noFill/>
            </p:spPr>
            <p:txBody>
              <a:bodyPr wrap="square" rtlCol="0">
                <a:spAutoFit/>
              </a:bodyPr>
              <a:lstStyle/>
              <a:p>
                <a:pPr algn="ctr"/>
                <a:r>
                  <a:rPr lang="en-US" b="1" dirty="0">
                    <a:latin typeface="+mn-lt"/>
                  </a:rPr>
                  <a:t>R</a:t>
                </a:r>
                <a:r>
                  <a:rPr lang="en-US" b="1" baseline="-24000" dirty="0" smtClean="0">
                    <a:latin typeface="+mn-lt"/>
                  </a:rPr>
                  <a:t>1 </a:t>
                </a:r>
                <a:r>
                  <a:rPr lang="en-US" b="1" dirty="0" smtClean="0">
                    <a:latin typeface="+mn-lt"/>
                  </a:rPr>
                  <a:t> </a:t>
                </a:r>
                <a:endParaRPr lang="el-GR" b="1" baseline="-24000" dirty="0">
                  <a:latin typeface="+mn-lt"/>
                </a:endParaRPr>
              </a:p>
            </p:txBody>
          </p:sp>
          <p:sp>
            <p:nvSpPr>
              <p:cNvPr id="79" name="Oval 78"/>
              <p:cNvSpPr/>
              <p:nvPr/>
            </p:nvSpPr>
            <p:spPr>
              <a:xfrm>
                <a:off x="4932040" y="4254082"/>
                <a:ext cx="468052" cy="480591"/>
              </a:xfrm>
              <a:prstGeom prst="ellipse">
                <a:avLst/>
              </a:prstGeom>
              <a:noFill/>
              <a:ln>
                <a:solidFill>
                  <a:srgbClr val="004B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82" name="Group 81"/>
            <p:cNvGrpSpPr/>
            <p:nvPr/>
          </p:nvGrpSpPr>
          <p:grpSpPr>
            <a:xfrm>
              <a:off x="7324597" y="2411052"/>
              <a:ext cx="720080" cy="480591"/>
              <a:chOff x="4824611" y="4254082"/>
              <a:chExt cx="720080" cy="480591"/>
            </a:xfrm>
          </p:grpSpPr>
          <p:sp>
            <p:nvSpPr>
              <p:cNvPr id="83" name="TextBox 82"/>
              <p:cNvSpPr txBox="1"/>
              <p:nvPr/>
            </p:nvSpPr>
            <p:spPr>
              <a:xfrm>
                <a:off x="4824611" y="4313517"/>
                <a:ext cx="720080" cy="369332"/>
              </a:xfrm>
              <a:prstGeom prst="rect">
                <a:avLst/>
              </a:prstGeom>
              <a:noFill/>
            </p:spPr>
            <p:txBody>
              <a:bodyPr wrap="square" rtlCol="0">
                <a:spAutoFit/>
              </a:bodyPr>
              <a:lstStyle/>
              <a:p>
                <a:pPr algn="ctr"/>
                <a:r>
                  <a:rPr lang="en-US" b="1" dirty="0" smtClean="0">
                    <a:latin typeface="+mn-lt"/>
                  </a:rPr>
                  <a:t>R</a:t>
                </a:r>
                <a:r>
                  <a:rPr lang="en-US" b="1" baseline="-24000" dirty="0" smtClean="0">
                    <a:latin typeface="+mn-lt"/>
                  </a:rPr>
                  <a:t>2 </a:t>
                </a:r>
                <a:r>
                  <a:rPr lang="en-US" b="1" dirty="0" smtClean="0">
                    <a:latin typeface="+mn-lt"/>
                  </a:rPr>
                  <a:t> </a:t>
                </a:r>
                <a:endParaRPr lang="el-GR" b="1" baseline="-24000" dirty="0">
                  <a:latin typeface="+mn-lt"/>
                </a:endParaRPr>
              </a:p>
            </p:txBody>
          </p:sp>
          <p:sp>
            <p:nvSpPr>
              <p:cNvPr id="84" name="Oval 83"/>
              <p:cNvSpPr/>
              <p:nvPr/>
            </p:nvSpPr>
            <p:spPr>
              <a:xfrm>
                <a:off x="4932040" y="4254082"/>
                <a:ext cx="468052" cy="480591"/>
              </a:xfrm>
              <a:prstGeom prst="ellipse">
                <a:avLst/>
              </a:prstGeom>
              <a:noFill/>
              <a:ln>
                <a:solidFill>
                  <a:srgbClr val="004B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85" name="Group 84"/>
            <p:cNvGrpSpPr/>
            <p:nvPr/>
          </p:nvGrpSpPr>
          <p:grpSpPr>
            <a:xfrm>
              <a:off x="5974519" y="3775617"/>
              <a:ext cx="720080" cy="480591"/>
              <a:chOff x="4824611" y="4254082"/>
              <a:chExt cx="720080" cy="480591"/>
            </a:xfrm>
          </p:grpSpPr>
          <p:sp>
            <p:nvSpPr>
              <p:cNvPr id="86" name="TextBox 85"/>
              <p:cNvSpPr txBox="1"/>
              <p:nvPr/>
            </p:nvSpPr>
            <p:spPr>
              <a:xfrm>
                <a:off x="4824611" y="4313517"/>
                <a:ext cx="720080" cy="369332"/>
              </a:xfrm>
              <a:prstGeom prst="rect">
                <a:avLst/>
              </a:prstGeom>
              <a:noFill/>
            </p:spPr>
            <p:txBody>
              <a:bodyPr wrap="square" rtlCol="0">
                <a:spAutoFit/>
              </a:bodyPr>
              <a:lstStyle/>
              <a:p>
                <a:pPr algn="ctr"/>
                <a:r>
                  <a:rPr lang="en-US" b="1" dirty="0" smtClean="0">
                    <a:latin typeface="+mn-lt"/>
                  </a:rPr>
                  <a:t>R</a:t>
                </a:r>
                <a:r>
                  <a:rPr lang="en-US" b="1" baseline="-24000" dirty="0" smtClean="0">
                    <a:latin typeface="+mn-lt"/>
                  </a:rPr>
                  <a:t>4 </a:t>
                </a:r>
                <a:r>
                  <a:rPr lang="en-US" b="1" dirty="0" smtClean="0">
                    <a:latin typeface="+mn-lt"/>
                  </a:rPr>
                  <a:t> </a:t>
                </a:r>
                <a:endParaRPr lang="el-GR" b="1" baseline="-24000" dirty="0">
                  <a:latin typeface="+mn-lt"/>
                </a:endParaRPr>
              </a:p>
            </p:txBody>
          </p:sp>
          <p:sp>
            <p:nvSpPr>
              <p:cNvPr id="87" name="Oval 86"/>
              <p:cNvSpPr/>
              <p:nvPr/>
            </p:nvSpPr>
            <p:spPr>
              <a:xfrm>
                <a:off x="4932040" y="4254082"/>
                <a:ext cx="468052" cy="480591"/>
              </a:xfrm>
              <a:prstGeom prst="ellipse">
                <a:avLst/>
              </a:prstGeom>
              <a:noFill/>
              <a:ln>
                <a:solidFill>
                  <a:srgbClr val="004B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88" name="Group 87"/>
            <p:cNvGrpSpPr/>
            <p:nvPr/>
          </p:nvGrpSpPr>
          <p:grpSpPr>
            <a:xfrm>
              <a:off x="6674183" y="3068271"/>
              <a:ext cx="720080" cy="480591"/>
              <a:chOff x="4824611" y="4254082"/>
              <a:chExt cx="720080" cy="480591"/>
            </a:xfrm>
          </p:grpSpPr>
          <p:sp>
            <p:nvSpPr>
              <p:cNvPr id="89" name="TextBox 88"/>
              <p:cNvSpPr txBox="1"/>
              <p:nvPr/>
            </p:nvSpPr>
            <p:spPr>
              <a:xfrm>
                <a:off x="4824611" y="4313517"/>
                <a:ext cx="720080" cy="369332"/>
              </a:xfrm>
              <a:prstGeom prst="rect">
                <a:avLst/>
              </a:prstGeom>
              <a:noFill/>
            </p:spPr>
            <p:txBody>
              <a:bodyPr wrap="square" rtlCol="0">
                <a:spAutoFit/>
              </a:bodyPr>
              <a:lstStyle/>
              <a:p>
                <a:pPr algn="ctr"/>
                <a:r>
                  <a:rPr lang="en-US" b="1" dirty="0" smtClean="0">
                    <a:latin typeface="+mn-lt"/>
                  </a:rPr>
                  <a:t>R</a:t>
                </a:r>
                <a:r>
                  <a:rPr lang="en-US" b="1" baseline="-24000" dirty="0" smtClean="0">
                    <a:latin typeface="+mn-lt"/>
                  </a:rPr>
                  <a:t>3 </a:t>
                </a:r>
                <a:r>
                  <a:rPr lang="en-US" b="1" dirty="0" smtClean="0">
                    <a:latin typeface="+mn-lt"/>
                  </a:rPr>
                  <a:t> </a:t>
                </a:r>
                <a:endParaRPr lang="el-GR" b="1" baseline="-24000" dirty="0">
                  <a:latin typeface="+mn-lt"/>
                </a:endParaRPr>
              </a:p>
            </p:txBody>
          </p:sp>
          <p:sp>
            <p:nvSpPr>
              <p:cNvPr id="90" name="Oval 89"/>
              <p:cNvSpPr/>
              <p:nvPr/>
            </p:nvSpPr>
            <p:spPr>
              <a:xfrm>
                <a:off x="4932040" y="4254082"/>
                <a:ext cx="468052" cy="480591"/>
              </a:xfrm>
              <a:prstGeom prst="ellipse">
                <a:avLst/>
              </a:prstGeom>
              <a:noFill/>
              <a:ln>
                <a:solidFill>
                  <a:srgbClr val="004B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91" name="Group 90"/>
            <p:cNvGrpSpPr/>
            <p:nvPr/>
          </p:nvGrpSpPr>
          <p:grpSpPr>
            <a:xfrm>
              <a:off x="5308044" y="4518508"/>
              <a:ext cx="720080" cy="480591"/>
              <a:chOff x="4824611" y="4254082"/>
              <a:chExt cx="720080" cy="480591"/>
            </a:xfrm>
          </p:grpSpPr>
          <p:sp>
            <p:nvSpPr>
              <p:cNvPr id="92" name="TextBox 91"/>
              <p:cNvSpPr txBox="1"/>
              <p:nvPr/>
            </p:nvSpPr>
            <p:spPr>
              <a:xfrm>
                <a:off x="4824611" y="4313517"/>
                <a:ext cx="720080" cy="369332"/>
              </a:xfrm>
              <a:prstGeom prst="rect">
                <a:avLst/>
              </a:prstGeom>
              <a:noFill/>
            </p:spPr>
            <p:txBody>
              <a:bodyPr wrap="square" rtlCol="0">
                <a:spAutoFit/>
              </a:bodyPr>
              <a:lstStyle/>
              <a:p>
                <a:pPr algn="ctr"/>
                <a:r>
                  <a:rPr lang="en-US" b="1" dirty="0" smtClean="0">
                    <a:latin typeface="+mn-lt"/>
                  </a:rPr>
                  <a:t>R</a:t>
                </a:r>
                <a:r>
                  <a:rPr lang="en-US" b="1" baseline="-24000" dirty="0" smtClean="0">
                    <a:latin typeface="+mn-lt"/>
                  </a:rPr>
                  <a:t>5 </a:t>
                </a:r>
                <a:r>
                  <a:rPr lang="en-US" b="1" dirty="0" smtClean="0">
                    <a:latin typeface="+mn-lt"/>
                  </a:rPr>
                  <a:t> </a:t>
                </a:r>
                <a:endParaRPr lang="el-GR" b="1" baseline="-24000" dirty="0">
                  <a:latin typeface="+mn-lt"/>
                </a:endParaRPr>
              </a:p>
            </p:txBody>
          </p:sp>
          <p:sp>
            <p:nvSpPr>
              <p:cNvPr id="93" name="Oval 92"/>
              <p:cNvSpPr/>
              <p:nvPr/>
            </p:nvSpPr>
            <p:spPr>
              <a:xfrm>
                <a:off x="4932040" y="4254082"/>
                <a:ext cx="468052" cy="480591"/>
              </a:xfrm>
              <a:prstGeom prst="ellipse">
                <a:avLst/>
              </a:prstGeom>
              <a:noFill/>
              <a:ln>
                <a:solidFill>
                  <a:srgbClr val="004B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94" name="Group 93"/>
            <p:cNvGrpSpPr/>
            <p:nvPr/>
          </p:nvGrpSpPr>
          <p:grpSpPr>
            <a:xfrm>
              <a:off x="6597546" y="4518507"/>
              <a:ext cx="720080" cy="480591"/>
              <a:chOff x="4824611" y="4254082"/>
              <a:chExt cx="720080" cy="480591"/>
            </a:xfrm>
          </p:grpSpPr>
          <p:sp>
            <p:nvSpPr>
              <p:cNvPr id="95" name="TextBox 94"/>
              <p:cNvSpPr txBox="1"/>
              <p:nvPr/>
            </p:nvSpPr>
            <p:spPr>
              <a:xfrm>
                <a:off x="4824611" y="4313517"/>
                <a:ext cx="720080" cy="369332"/>
              </a:xfrm>
              <a:prstGeom prst="rect">
                <a:avLst/>
              </a:prstGeom>
              <a:noFill/>
            </p:spPr>
            <p:txBody>
              <a:bodyPr wrap="square" rtlCol="0">
                <a:spAutoFit/>
              </a:bodyPr>
              <a:lstStyle/>
              <a:p>
                <a:pPr algn="ctr"/>
                <a:r>
                  <a:rPr lang="en-US" b="1" dirty="0" smtClean="0">
                    <a:latin typeface="+mn-lt"/>
                  </a:rPr>
                  <a:t>R</a:t>
                </a:r>
                <a:r>
                  <a:rPr lang="en-US" b="1" baseline="-24000" dirty="0" smtClean="0">
                    <a:latin typeface="+mn-lt"/>
                  </a:rPr>
                  <a:t>6 </a:t>
                </a:r>
                <a:r>
                  <a:rPr lang="en-US" b="1" dirty="0" smtClean="0">
                    <a:latin typeface="+mn-lt"/>
                  </a:rPr>
                  <a:t> </a:t>
                </a:r>
                <a:endParaRPr lang="el-GR" b="1" baseline="-24000" dirty="0">
                  <a:latin typeface="+mn-lt"/>
                </a:endParaRPr>
              </a:p>
            </p:txBody>
          </p:sp>
          <p:sp>
            <p:nvSpPr>
              <p:cNvPr id="96" name="Oval 95"/>
              <p:cNvSpPr/>
              <p:nvPr/>
            </p:nvSpPr>
            <p:spPr>
              <a:xfrm>
                <a:off x="4932040" y="4254082"/>
                <a:ext cx="468052" cy="480591"/>
              </a:xfrm>
              <a:prstGeom prst="ellipse">
                <a:avLst/>
              </a:prstGeom>
              <a:noFill/>
              <a:ln>
                <a:solidFill>
                  <a:srgbClr val="004B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cxnSp>
          <p:nvCxnSpPr>
            <p:cNvPr id="100" name="Straight Connector 99"/>
            <p:cNvCxnSpPr>
              <a:stCxn id="90" idx="1"/>
              <a:endCxn id="79" idx="5"/>
            </p:cNvCxnSpPr>
            <p:nvPr/>
          </p:nvCxnSpPr>
          <p:spPr>
            <a:xfrm flipH="1" flipV="1">
              <a:off x="6491831" y="2821261"/>
              <a:ext cx="358326" cy="317391"/>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a:stCxn id="90" idx="7"/>
              <a:endCxn id="84" idx="3"/>
            </p:cNvCxnSpPr>
            <p:nvPr/>
          </p:nvCxnSpPr>
          <p:spPr>
            <a:xfrm flipV="1">
              <a:off x="7181119" y="2821262"/>
              <a:ext cx="319452" cy="317390"/>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a:stCxn id="87" idx="7"/>
              <a:endCxn id="90" idx="3"/>
            </p:cNvCxnSpPr>
            <p:nvPr/>
          </p:nvCxnSpPr>
          <p:spPr>
            <a:xfrm flipV="1">
              <a:off x="6481455" y="3478481"/>
              <a:ext cx="368702" cy="367517"/>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a:stCxn id="93" idx="7"/>
              <a:endCxn id="87" idx="3"/>
            </p:cNvCxnSpPr>
            <p:nvPr/>
          </p:nvCxnSpPr>
          <p:spPr>
            <a:xfrm flipV="1">
              <a:off x="5814980" y="4185827"/>
              <a:ext cx="335513" cy="403062"/>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a:stCxn id="96" idx="1"/>
              <a:endCxn id="87" idx="5"/>
            </p:cNvCxnSpPr>
            <p:nvPr/>
          </p:nvCxnSpPr>
          <p:spPr>
            <a:xfrm flipH="1" flipV="1">
              <a:off x="6481455" y="4185827"/>
              <a:ext cx="292065" cy="403061"/>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grpSp>
      <p:cxnSp>
        <p:nvCxnSpPr>
          <p:cNvPr id="61" name="Straight Connector 99"/>
          <p:cNvCxnSpPr/>
          <p:nvPr/>
        </p:nvCxnSpPr>
        <p:spPr>
          <a:xfrm flipH="1" flipV="1">
            <a:off x="7038110" y="3690337"/>
            <a:ext cx="868451" cy="107529"/>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63" name="Straight Connector 99"/>
          <p:cNvCxnSpPr/>
          <p:nvPr/>
        </p:nvCxnSpPr>
        <p:spPr>
          <a:xfrm flipV="1">
            <a:off x="7369413" y="4520872"/>
            <a:ext cx="208001" cy="1068061"/>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27185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23528" y="1341405"/>
            <a:ext cx="3538274" cy="5237916"/>
          </a:xfrm>
          <a:solidFill>
            <a:schemeClr val="accent1">
              <a:lumMod val="20000"/>
              <a:lumOff val="80000"/>
            </a:schemeClr>
          </a:solidFill>
        </p:spPr>
        <p:txBody>
          <a:bodyPr>
            <a:normAutofit fontScale="55000" lnSpcReduction="20000"/>
          </a:bodyPr>
          <a:lstStyle/>
          <a:p>
            <a:pPr marL="0" indent="0">
              <a:lnSpc>
                <a:spcPct val="120000"/>
              </a:lnSpc>
              <a:spcBef>
                <a:spcPts val="1200"/>
              </a:spcBef>
              <a:spcAft>
                <a:spcPts val="1200"/>
              </a:spcAft>
              <a:buNone/>
            </a:pPr>
            <a:r>
              <a:rPr lang="el-GR" b="1" dirty="0">
                <a:solidFill>
                  <a:srgbClr val="990033"/>
                </a:solidFill>
              </a:rPr>
              <a:t>Παράδειγμα γράφου </a:t>
            </a:r>
            <a:r>
              <a:rPr lang="en-GB" b="1" dirty="0">
                <a:solidFill>
                  <a:srgbClr val="990033"/>
                </a:solidFill>
              </a:rPr>
              <a:t>OSPF</a:t>
            </a:r>
            <a:endParaRPr lang="el-GR" b="1" dirty="0">
              <a:solidFill>
                <a:srgbClr val="990033"/>
              </a:solidFill>
            </a:endParaRPr>
          </a:p>
          <a:p>
            <a:pPr marL="269875" indent="-269875">
              <a:lnSpc>
                <a:spcPct val="120000"/>
              </a:lnSpc>
            </a:pPr>
            <a:r>
              <a:rPr lang="el-GR" dirty="0" smtClean="0"/>
              <a:t>Κάθε </a:t>
            </a:r>
            <a:r>
              <a:rPr lang="el-GR" dirty="0"/>
              <a:t>κόμβος είναι υποχρεωμένος να μελετήσει όλους τους γείτονές του και να βάλει αυτή την πληροφορία στο </a:t>
            </a:r>
            <a:r>
              <a:rPr lang="en-GB" dirty="0" smtClean="0"/>
              <a:t>LSP</a:t>
            </a:r>
            <a:endParaRPr lang="en-GB" dirty="0"/>
          </a:p>
          <a:p>
            <a:pPr marL="269875" indent="-269875">
              <a:lnSpc>
                <a:spcPct val="120000"/>
              </a:lnSpc>
            </a:pPr>
            <a:r>
              <a:rPr lang="en-GB" dirty="0"/>
              <a:t>To LSP </a:t>
            </a:r>
            <a:r>
              <a:rPr lang="el-GR" dirty="0"/>
              <a:t>μεταδίδεται σε όλους τους άλλους κόμβους</a:t>
            </a:r>
          </a:p>
          <a:p>
            <a:pPr marL="269875" indent="-269875">
              <a:lnSpc>
                <a:spcPct val="120000"/>
              </a:lnSpc>
            </a:pPr>
            <a:r>
              <a:rPr lang="el-GR" dirty="0"/>
              <a:t>Με την πληροφορία που συγκεντρώνεται από όλους τους κόμβους ολοκληρώνεται η τοπολογία του συνολικού δικτύου</a:t>
            </a:r>
          </a:p>
          <a:p>
            <a:pPr marL="269875" indent="-269875">
              <a:lnSpc>
                <a:spcPct val="120000"/>
              </a:lnSpc>
            </a:pPr>
            <a:r>
              <a:rPr lang="el-GR" dirty="0"/>
              <a:t>Τώρα </a:t>
            </a:r>
            <a:r>
              <a:rPr lang="el-GR" dirty="0" smtClean="0"/>
              <a:t>πλέον μπορεί </a:t>
            </a:r>
            <a:r>
              <a:rPr lang="el-GR" dirty="0"/>
              <a:t>να τρέξει  ο αλγόριθμος του </a:t>
            </a:r>
            <a:r>
              <a:rPr lang="en-GB" dirty="0" err="1"/>
              <a:t>Dijkstra</a:t>
            </a:r>
            <a:r>
              <a:rPr lang="en-GB" dirty="0"/>
              <a:t> </a:t>
            </a:r>
            <a:r>
              <a:rPr lang="el-GR" dirty="0"/>
              <a:t>για να βρει το καλύτερο μονοπάτι προς όλες τις κατευθύνσεις</a:t>
            </a:r>
            <a:endParaRPr lang="en-GB" dirty="0"/>
          </a:p>
          <a:p>
            <a:pPr>
              <a:lnSpc>
                <a:spcPct val="120000"/>
              </a:lnSpc>
            </a:pPr>
            <a:endParaRPr lang="el-GR" dirty="0"/>
          </a:p>
        </p:txBody>
      </p:sp>
      <p:grpSp>
        <p:nvGrpSpPr>
          <p:cNvPr id="3" name="Ομάδα 2"/>
          <p:cNvGrpSpPr/>
          <p:nvPr/>
        </p:nvGrpSpPr>
        <p:grpSpPr>
          <a:xfrm>
            <a:off x="4041767" y="1073153"/>
            <a:ext cx="4819198" cy="5004439"/>
            <a:chOff x="282745" y="1033566"/>
            <a:chExt cx="4819198" cy="5004439"/>
          </a:xfrm>
        </p:grpSpPr>
        <p:sp>
          <p:nvSpPr>
            <p:cNvPr id="35" name="Freeform 34"/>
            <p:cNvSpPr>
              <a:spLocks/>
            </p:cNvSpPr>
            <p:nvPr/>
          </p:nvSpPr>
          <p:spPr bwMode="auto">
            <a:xfrm>
              <a:off x="2043076" y="1546432"/>
              <a:ext cx="606720" cy="94753"/>
            </a:xfrm>
            <a:custGeom>
              <a:avLst/>
              <a:gdLst>
                <a:gd name="T0" fmla="*/ 0 w 2017"/>
                <a:gd name="T1" fmla="*/ 0 h 97"/>
                <a:gd name="T2" fmla="*/ 2147483647 w 2017"/>
                <a:gd name="T3" fmla="*/ 0 h 97"/>
                <a:gd name="T4" fmla="*/ 2147483647 w 2017"/>
                <a:gd name="T5" fmla="*/ 2147483647 h 97"/>
                <a:gd name="T6" fmla="*/ 2147483647 w 2017"/>
                <a:gd name="T7" fmla="*/ 2147483647 h 97"/>
                <a:gd name="T8" fmla="*/ 0 60000 65536"/>
                <a:gd name="T9" fmla="*/ 0 60000 65536"/>
                <a:gd name="T10" fmla="*/ 0 60000 65536"/>
                <a:gd name="T11" fmla="*/ 0 60000 65536"/>
                <a:gd name="T12" fmla="*/ 0 w 2017"/>
                <a:gd name="T13" fmla="*/ 0 h 97"/>
                <a:gd name="T14" fmla="*/ 2017 w 2017"/>
                <a:gd name="T15" fmla="*/ 97 h 97"/>
              </a:gdLst>
              <a:ahLst/>
              <a:cxnLst>
                <a:cxn ang="T8">
                  <a:pos x="T0" y="T1"/>
                </a:cxn>
                <a:cxn ang="T9">
                  <a:pos x="T2" y="T3"/>
                </a:cxn>
                <a:cxn ang="T10">
                  <a:pos x="T4" y="T5"/>
                </a:cxn>
                <a:cxn ang="T11">
                  <a:pos x="T6" y="T7"/>
                </a:cxn>
              </a:cxnLst>
              <a:rect l="T12" t="T13" r="T14" b="T15"/>
              <a:pathLst>
                <a:path w="2017" h="97">
                  <a:moveTo>
                    <a:pt x="0" y="0"/>
                  </a:moveTo>
                  <a:lnTo>
                    <a:pt x="1008" y="0"/>
                  </a:lnTo>
                  <a:lnTo>
                    <a:pt x="912" y="96"/>
                  </a:lnTo>
                  <a:lnTo>
                    <a:pt x="2016" y="96"/>
                  </a:lnTo>
                </a:path>
              </a:pathLst>
            </a:custGeom>
            <a:noFill/>
            <a:ln w="50800" cap="rnd" cmpd="sng">
              <a:solidFill>
                <a:schemeClr val="accent2"/>
              </a:solidFill>
              <a:prstDash val="solid"/>
              <a:round/>
              <a:headEnd type="none" w="sm" len="sm"/>
              <a:tailEnd type="none" w="sm" len="sm"/>
            </a:ln>
          </p:spPr>
          <p:txBody>
            <a:bodyPr/>
            <a:lstStyle>
              <a:defPPr>
                <a:defRPr lang="en-US"/>
              </a:defPPr>
              <a:lvl1pPr algn="ctr" rtl="0" eaLnBrk="0" fontAlgn="base" hangingPunct="0">
                <a:lnSpc>
                  <a:spcPct val="90000"/>
                </a:lnSpc>
                <a:spcBef>
                  <a:spcPct val="0"/>
                </a:spcBef>
                <a:spcAft>
                  <a:spcPct val="0"/>
                </a:spcAft>
                <a:defRPr sz="2400" kern="1200">
                  <a:solidFill>
                    <a:schemeClr val="tx1"/>
                  </a:solidFill>
                  <a:latin typeface="Arial" charset="0"/>
                  <a:ea typeface="+mn-ea"/>
                  <a:cs typeface="+mn-cs"/>
                </a:defRPr>
              </a:lvl1pPr>
              <a:lvl2pPr marL="4572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2pPr>
              <a:lvl3pPr marL="9144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3pPr>
              <a:lvl4pPr marL="13716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4pPr>
              <a:lvl5pPr marL="18288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a:lstStyle>
            <a:p>
              <a:endParaRPr lang="el-GR"/>
            </a:p>
          </p:txBody>
        </p:sp>
        <p:sp>
          <p:nvSpPr>
            <p:cNvPr id="37" name="Freeform 36"/>
            <p:cNvSpPr>
              <a:spLocks/>
            </p:cNvSpPr>
            <p:nvPr/>
          </p:nvSpPr>
          <p:spPr bwMode="auto">
            <a:xfrm>
              <a:off x="3039042" y="1546432"/>
              <a:ext cx="606720" cy="94753"/>
            </a:xfrm>
            <a:custGeom>
              <a:avLst/>
              <a:gdLst>
                <a:gd name="T0" fmla="*/ 0 w 2017"/>
                <a:gd name="T1" fmla="*/ 0 h 97"/>
                <a:gd name="T2" fmla="*/ 2147483647 w 2017"/>
                <a:gd name="T3" fmla="*/ 0 h 97"/>
                <a:gd name="T4" fmla="*/ 2147483647 w 2017"/>
                <a:gd name="T5" fmla="*/ 2147483647 h 97"/>
                <a:gd name="T6" fmla="*/ 2147483647 w 2017"/>
                <a:gd name="T7" fmla="*/ 2147483647 h 97"/>
                <a:gd name="T8" fmla="*/ 0 60000 65536"/>
                <a:gd name="T9" fmla="*/ 0 60000 65536"/>
                <a:gd name="T10" fmla="*/ 0 60000 65536"/>
                <a:gd name="T11" fmla="*/ 0 60000 65536"/>
                <a:gd name="T12" fmla="*/ 0 w 2017"/>
                <a:gd name="T13" fmla="*/ 0 h 97"/>
                <a:gd name="T14" fmla="*/ 2017 w 2017"/>
                <a:gd name="T15" fmla="*/ 97 h 97"/>
              </a:gdLst>
              <a:ahLst/>
              <a:cxnLst>
                <a:cxn ang="T8">
                  <a:pos x="T0" y="T1"/>
                </a:cxn>
                <a:cxn ang="T9">
                  <a:pos x="T2" y="T3"/>
                </a:cxn>
                <a:cxn ang="T10">
                  <a:pos x="T4" y="T5"/>
                </a:cxn>
                <a:cxn ang="T11">
                  <a:pos x="T6" y="T7"/>
                </a:cxn>
              </a:cxnLst>
              <a:rect l="T12" t="T13" r="T14" b="T15"/>
              <a:pathLst>
                <a:path w="2017" h="97">
                  <a:moveTo>
                    <a:pt x="0" y="0"/>
                  </a:moveTo>
                  <a:lnTo>
                    <a:pt x="1008" y="0"/>
                  </a:lnTo>
                  <a:lnTo>
                    <a:pt x="912" y="96"/>
                  </a:lnTo>
                  <a:lnTo>
                    <a:pt x="2016" y="96"/>
                  </a:lnTo>
                </a:path>
              </a:pathLst>
            </a:custGeom>
            <a:noFill/>
            <a:ln w="50800" cap="rnd" cmpd="sng">
              <a:solidFill>
                <a:schemeClr val="accent2"/>
              </a:solidFill>
              <a:prstDash val="solid"/>
              <a:round/>
              <a:headEnd type="none" w="sm" len="sm"/>
              <a:tailEnd type="none" w="sm" len="sm"/>
            </a:ln>
          </p:spPr>
          <p:txBody>
            <a:bodyPr/>
            <a:lstStyle>
              <a:defPPr>
                <a:defRPr lang="en-US"/>
              </a:defPPr>
              <a:lvl1pPr algn="ctr" rtl="0" eaLnBrk="0" fontAlgn="base" hangingPunct="0">
                <a:lnSpc>
                  <a:spcPct val="90000"/>
                </a:lnSpc>
                <a:spcBef>
                  <a:spcPct val="0"/>
                </a:spcBef>
                <a:spcAft>
                  <a:spcPct val="0"/>
                </a:spcAft>
                <a:defRPr sz="2400" kern="1200">
                  <a:solidFill>
                    <a:schemeClr val="tx1"/>
                  </a:solidFill>
                  <a:latin typeface="Arial" charset="0"/>
                  <a:ea typeface="+mn-ea"/>
                  <a:cs typeface="+mn-cs"/>
                </a:defRPr>
              </a:lvl1pPr>
              <a:lvl2pPr marL="4572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2pPr>
              <a:lvl3pPr marL="9144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3pPr>
              <a:lvl4pPr marL="13716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4pPr>
              <a:lvl5pPr marL="18288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a:lstStyle>
            <a:p>
              <a:endParaRPr lang="el-GR"/>
            </a:p>
          </p:txBody>
        </p:sp>
        <p:sp>
          <p:nvSpPr>
            <p:cNvPr id="16" name="Freeform 15"/>
            <p:cNvSpPr>
              <a:spLocks/>
            </p:cNvSpPr>
            <p:nvPr/>
          </p:nvSpPr>
          <p:spPr bwMode="auto">
            <a:xfrm>
              <a:off x="988721" y="1546432"/>
              <a:ext cx="606720" cy="94753"/>
            </a:xfrm>
            <a:custGeom>
              <a:avLst/>
              <a:gdLst>
                <a:gd name="T0" fmla="*/ 0 w 2017"/>
                <a:gd name="T1" fmla="*/ 0 h 97"/>
                <a:gd name="T2" fmla="*/ 2147483647 w 2017"/>
                <a:gd name="T3" fmla="*/ 0 h 97"/>
                <a:gd name="T4" fmla="*/ 2147483647 w 2017"/>
                <a:gd name="T5" fmla="*/ 2147483647 h 97"/>
                <a:gd name="T6" fmla="*/ 2147483647 w 2017"/>
                <a:gd name="T7" fmla="*/ 2147483647 h 97"/>
                <a:gd name="T8" fmla="*/ 0 60000 65536"/>
                <a:gd name="T9" fmla="*/ 0 60000 65536"/>
                <a:gd name="T10" fmla="*/ 0 60000 65536"/>
                <a:gd name="T11" fmla="*/ 0 60000 65536"/>
                <a:gd name="T12" fmla="*/ 0 w 2017"/>
                <a:gd name="T13" fmla="*/ 0 h 97"/>
                <a:gd name="T14" fmla="*/ 2017 w 2017"/>
                <a:gd name="T15" fmla="*/ 97 h 97"/>
              </a:gdLst>
              <a:ahLst/>
              <a:cxnLst>
                <a:cxn ang="T8">
                  <a:pos x="T0" y="T1"/>
                </a:cxn>
                <a:cxn ang="T9">
                  <a:pos x="T2" y="T3"/>
                </a:cxn>
                <a:cxn ang="T10">
                  <a:pos x="T4" y="T5"/>
                </a:cxn>
                <a:cxn ang="T11">
                  <a:pos x="T6" y="T7"/>
                </a:cxn>
              </a:cxnLst>
              <a:rect l="T12" t="T13" r="T14" b="T15"/>
              <a:pathLst>
                <a:path w="2017" h="97">
                  <a:moveTo>
                    <a:pt x="0" y="0"/>
                  </a:moveTo>
                  <a:lnTo>
                    <a:pt x="1008" y="0"/>
                  </a:lnTo>
                  <a:lnTo>
                    <a:pt x="912" y="96"/>
                  </a:lnTo>
                  <a:lnTo>
                    <a:pt x="2016" y="96"/>
                  </a:lnTo>
                </a:path>
              </a:pathLst>
            </a:custGeom>
            <a:noFill/>
            <a:ln w="50800" cap="rnd" cmpd="sng">
              <a:solidFill>
                <a:schemeClr val="accent2"/>
              </a:solidFill>
              <a:prstDash val="solid"/>
              <a:round/>
              <a:headEnd type="none" w="sm" len="sm"/>
              <a:tailEnd type="none" w="sm" len="sm"/>
            </a:ln>
          </p:spPr>
          <p:txBody>
            <a:bodyPr/>
            <a:lstStyle>
              <a:defPPr>
                <a:defRPr lang="en-US"/>
              </a:defPPr>
              <a:lvl1pPr algn="ctr" rtl="0" eaLnBrk="0" fontAlgn="base" hangingPunct="0">
                <a:lnSpc>
                  <a:spcPct val="90000"/>
                </a:lnSpc>
                <a:spcBef>
                  <a:spcPct val="0"/>
                </a:spcBef>
                <a:spcAft>
                  <a:spcPct val="0"/>
                </a:spcAft>
                <a:defRPr sz="2400" kern="1200">
                  <a:solidFill>
                    <a:schemeClr val="tx1"/>
                  </a:solidFill>
                  <a:latin typeface="Arial" charset="0"/>
                  <a:ea typeface="+mn-ea"/>
                  <a:cs typeface="+mn-cs"/>
                </a:defRPr>
              </a:lvl1pPr>
              <a:lvl2pPr marL="4572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2pPr>
              <a:lvl3pPr marL="9144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3pPr>
              <a:lvl4pPr marL="13716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4pPr>
              <a:lvl5pPr marL="18288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a:lstStyle>
            <a:p>
              <a:endParaRPr lang="el-GR"/>
            </a:p>
          </p:txBody>
        </p:sp>
        <p:cxnSp>
          <p:nvCxnSpPr>
            <p:cNvPr id="14" name="Straight Connector 13"/>
            <p:cNvCxnSpPr/>
            <p:nvPr/>
          </p:nvCxnSpPr>
          <p:spPr>
            <a:xfrm>
              <a:off x="282745" y="1301818"/>
              <a:ext cx="0" cy="608214"/>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pic>
          <p:nvPicPr>
            <p:cNvPr id="23" name="Picture 22"/>
            <p:cNvPicPr>
              <a:picLocks noChangeArrowheads="1"/>
            </p:cNvPicPr>
            <p:nvPr/>
          </p:nvPicPr>
          <p:blipFill>
            <a:blip r:embed="rId3"/>
            <a:srcRect/>
            <a:stretch>
              <a:fillRect/>
            </a:stretch>
          </p:blipFill>
          <p:spPr bwMode="auto">
            <a:xfrm>
              <a:off x="574454" y="1434456"/>
              <a:ext cx="415337" cy="338926"/>
            </a:xfrm>
            <a:prstGeom prst="rect">
              <a:avLst/>
            </a:prstGeom>
            <a:noFill/>
            <a:ln w="9525">
              <a:noFill/>
              <a:miter lim="800000"/>
              <a:headEnd/>
              <a:tailEnd/>
            </a:ln>
          </p:spPr>
        </p:pic>
        <p:cxnSp>
          <p:nvCxnSpPr>
            <p:cNvPr id="31" name="Straight Connector 30"/>
            <p:cNvCxnSpPr>
              <a:stCxn id="23" idx="1"/>
            </p:cNvCxnSpPr>
            <p:nvPr/>
          </p:nvCxnSpPr>
          <p:spPr>
            <a:xfrm flipH="1">
              <a:off x="282746" y="1603919"/>
              <a:ext cx="291708" cy="2005"/>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599165" y="2068236"/>
              <a:ext cx="288032" cy="288032"/>
            </a:xfrm>
            <a:prstGeom prst="ellipse">
              <a:avLst/>
            </a:prstGeom>
            <a:solidFill>
              <a:srgbClr val="004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a:t>
              </a:r>
              <a:endParaRPr lang="el-GR" dirty="0"/>
            </a:p>
          </p:txBody>
        </p:sp>
        <p:sp>
          <p:nvSpPr>
            <p:cNvPr id="40" name="Oval 39"/>
            <p:cNvSpPr/>
            <p:nvPr/>
          </p:nvSpPr>
          <p:spPr>
            <a:xfrm>
              <a:off x="1856913" y="2068236"/>
              <a:ext cx="288032" cy="288032"/>
            </a:xfrm>
            <a:prstGeom prst="ellipse">
              <a:avLst/>
            </a:prstGeom>
            <a:solidFill>
              <a:srgbClr val="004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t>
              </a:r>
              <a:endParaRPr lang="el-GR" dirty="0"/>
            </a:p>
          </p:txBody>
        </p:sp>
        <p:sp>
          <p:nvSpPr>
            <p:cNvPr id="41" name="Oval 40"/>
            <p:cNvSpPr/>
            <p:nvPr/>
          </p:nvSpPr>
          <p:spPr>
            <a:xfrm>
              <a:off x="3195747" y="2068236"/>
              <a:ext cx="288032" cy="288032"/>
            </a:xfrm>
            <a:prstGeom prst="ellipse">
              <a:avLst/>
            </a:prstGeom>
            <a:solidFill>
              <a:srgbClr val="004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t>
              </a:r>
              <a:endParaRPr lang="el-GR" dirty="0"/>
            </a:p>
          </p:txBody>
        </p:sp>
        <p:sp>
          <p:nvSpPr>
            <p:cNvPr id="42" name="Oval 41"/>
            <p:cNvSpPr/>
            <p:nvPr/>
          </p:nvSpPr>
          <p:spPr>
            <a:xfrm>
              <a:off x="4504369" y="2056874"/>
              <a:ext cx="288032" cy="288032"/>
            </a:xfrm>
            <a:prstGeom prst="ellipse">
              <a:avLst/>
            </a:prstGeom>
            <a:solidFill>
              <a:srgbClr val="004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
              </a:r>
              <a:endParaRPr lang="el-GR" dirty="0"/>
            </a:p>
          </p:txBody>
        </p:sp>
        <p:sp>
          <p:nvSpPr>
            <p:cNvPr id="43" name="Oval 42"/>
            <p:cNvSpPr/>
            <p:nvPr/>
          </p:nvSpPr>
          <p:spPr>
            <a:xfrm>
              <a:off x="312510" y="2547800"/>
              <a:ext cx="288032"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a:t>
              </a:r>
              <a:endParaRPr lang="el-GR" dirty="0">
                <a:solidFill>
                  <a:schemeClr val="tx1"/>
                </a:solidFill>
              </a:endParaRPr>
            </a:p>
          </p:txBody>
        </p:sp>
        <p:sp>
          <p:nvSpPr>
            <p:cNvPr id="44" name="Oval 43"/>
            <p:cNvSpPr/>
            <p:nvPr/>
          </p:nvSpPr>
          <p:spPr>
            <a:xfrm>
              <a:off x="854085" y="2547800"/>
              <a:ext cx="288032"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a:t>
              </a:r>
              <a:endParaRPr lang="el-GR" dirty="0">
                <a:solidFill>
                  <a:schemeClr val="tx1"/>
                </a:solidFill>
              </a:endParaRPr>
            </a:p>
          </p:txBody>
        </p:sp>
        <p:sp>
          <p:nvSpPr>
            <p:cNvPr id="45" name="Oval 44"/>
            <p:cNvSpPr/>
            <p:nvPr/>
          </p:nvSpPr>
          <p:spPr>
            <a:xfrm>
              <a:off x="854085" y="3060262"/>
              <a:ext cx="288032" cy="288032"/>
            </a:xfrm>
            <a:prstGeom prst="ellipse">
              <a:avLst/>
            </a:prstGeom>
            <a:solidFill>
              <a:srgbClr val="004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t>
              </a:r>
              <a:endParaRPr lang="el-GR" dirty="0"/>
            </a:p>
          </p:txBody>
        </p:sp>
        <p:sp>
          <p:nvSpPr>
            <p:cNvPr id="46" name="Oval 45"/>
            <p:cNvSpPr/>
            <p:nvPr/>
          </p:nvSpPr>
          <p:spPr>
            <a:xfrm>
              <a:off x="854085" y="4146412"/>
              <a:ext cx="288032" cy="288032"/>
            </a:xfrm>
            <a:prstGeom prst="ellipse">
              <a:avLst/>
            </a:prstGeom>
            <a:solidFill>
              <a:srgbClr val="004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t>
              </a:r>
              <a:endParaRPr lang="el-GR" dirty="0"/>
            </a:p>
          </p:txBody>
        </p:sp>
        <p:sp>
          <p:nvSpPr>
            <p:cNvPr id="47" name="Oval 46"/>
            <p:cNvSpPr/>
            <p:nvPr/>
          </p:nvSpPr>
          <p:spPr>
            <a:xfrm>
              <a:off x="854085" y="3598097"/>
              <a:ext cx="288032"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3</a:t>
              </a:r>
              <a:endParaRPr lang="el-GR" dirty="0">
                <a:solidFill>
                  <a:schemeClr val="tx1"/>
                </a:solidFill>
              </a:endParaRPr>
            </a:p>
          </p:txBody>
        </p:sp>
        <p:sp>
          <p:nvSpPr>
            <p:cNvPr id="48" name="Oval 47"/>
            <p:cNvSpPr/>
            <p:nvPr/>
          </p:nvSpPr>
          <p:spPr>
            <a:xfrm>
              <a:off x="854085" y="5193882"/>
              <a:ext cx="288032" cy="288032"/>
            </a:xfrm>
            <a:prstGeom prst="ellipse">
              <a:avLst/>
            </a:prstGeom>
            <a:solidFill>
              <a:srgbClr val="004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
              </a:r>
              <a:endParaRPr lang="el-GR" dirty="0"/>
            </a:p>
          </p:txBody>
        </p:sp>
        <p:sp>
          <p:nvSpPr>
            <p:cNvPr id="49" name="Oval 48"/>
            <p:cNvSpPr/>
            <p:nvPr/>
          </p:nvSpPr>
          <p:spPr>
            <a:xfrm>
              <a:off x="854085" y="4669853"/>
              <a:ext cx="288032"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4</a:t>
              </a:r>
              <a:endParaRPr lang="el-GR" dirty="0">
                <a:solidFill>
                  <a:schemeClr val="tx1"/>
                </a:solidFill>
              </a:endParaRPr>
            </a:p>
          </p:txBody>
        </p:sp>
        <p:cxnSp>
          <p:nvCxnSpPr>
            <p:cNvPr id="51" name="Straight Connector 50"/>
            <p:cNvCxnSpPr>
              <a:stCxn id="32" idx="4"/>
              <a:endCxn id="43" idx="0"/>
            </p:cNvCxnSpPr>
            <p:nvPr/>
          </p:nvCxnSpPr>
          <p:spPr>
            <a:xfrm flipH="1">
              <a:off x="456526" y="2356268"/>
              <a:ext cx="286655" cy="191532"/>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a:stCxn id="32" idx="4"/>
              <a:endCxn id="44" idx="0"/>
            </p:cNvCxnSpPr>
            <p:nvPr/>
          </p:nvCxnSpPr>
          <p:spPr>
            <a:xfrm>
              <a:off x="743181" y="2356268"/>
              <a:ext cx="254920" cy="191532"/>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44" idx="4"/>
              <a:endCxn id="45" idx="0"/>
            </p:cNvCxnSpPr>
            <p:nvPr/>
          </p:nvCxnSpPr>
          <p:spPr>
            <a:xfrm>
              <a:off x="998101" y="2835832"/>
              <a:ext cx="0" cy="224430"/>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a:stCxn id="45" idx="4"/>
              <a:endCxn id="47" idx="0"/>
            </p:cNvCxnSpPr>
            <p:nvPr/>
          </p:nvCxnSpPr>
          <p:spPr>
            <a:xfrm>
              <a:off x="998101" y="3348294"/>
              <a:ext cx="0" cy="249803"/>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a:stCxn id="47" idx="4"/>
              <a:endCxn id="46" idx="0"/>
            </p:cNvCxnSpPr>
            <p:nvPr/>
          </p:nvCxnSpPr>
          <p:spPr>
            <a:xfrm>
              <a:off x="998101" y="3886129"/>
              <a:ext cx="0" cy="260283"/>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a:stCxn id="46" idx="4"/>
              <a:endCxn id="49" idx="0"/>
            </p:cNvCxnSpPr>
            <p:nvPr/>
          </p:nvCxnSpPr>
          <p:spPr>
            <a:xfrm>
              <a:off x="998101" y="4434444"/>
              <a:ext cx="0" cy="235409"/>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sp>
          <p:nvSpPr>
            <p:cNvPr id="69" name="Oval 68"/>
            <p:cNvSpPr/>
            <p:nvPr/>
          </p:nvSpPr>
          <p:spPr>
            <a:xfrm>
              <a:off x="854085" y="5749973"/>
              <a:ext cx="288032"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5</a:t>
              </a:r>
              <a:endParaRPr lang="el-GR" dirty="0">
                <a:solidFill>
                  <a:schemeClr val="tx1"/>
                </a:solidFill>
              </a:endParaRPr>
            </a:p>
          </p:txBody>
        </p:sp>
        <p:cxnSp>
          <p:nvCxnSpPr>
            <p:cNvPr id="70" name="Straight Connector 69"/>
            <p:cNvCxnSpPr>
              <a:stCxn id="49" idx="4"/>
              <a:endCxn id="48" idx="0"/>
            </p:cNvCxnSpPr>
            <p:nvPr/>
          </p:nvCxnSpPr>
          <p:spPr>
            <a:xfrm>
              <a:off x="998101" y="4957885"/>
              <a:ext cx="0" cy="235997"/>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a:stCxn id="48" idx="4"/>
              <a:endCxn id="69" idx="0"/>
            </p:cNvCxnSpPr>
            <p:nvPr/>
          </p:nvCxnSpPr>
          <p:spPr>
            <a:xfrm>
              <a:off x="998101" y="5481914"/>
              <a:ext cx="0" cy="268059"/>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sp>
          <p:nvSpPr>
            <p:cNvPr id="76" name="Oval 75"/>
            <p:cNvSpPr/>
            <p:nvPr/>
          </p:nvSpPr>
          <p:spPr>
            <a:xfrm>
              <a:off x="1568881" y="2547800"/>
              <a:ext cx="288032"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a:t>
              </a:r>
              <a:endParaRPr lang="el-GR" dirty="0">
                <a:solidFill>
                  <a:schemeClr val="tx1"/>
                </a:solidFill>
              </a:endParaRPr>
            </a:p>
          </p:txBody>
        </p:sp>
        <p:sp>
          <p:nvSpPr>
            <p:cNvPr id="77" name="Oval 76"/>
            <p:cNvSpPr/>
            <p:nvPr/>
          </p:nvSpPr>
          <p:spPr>
            <a:xfrm>
              <a:off x="2110456" y="2547800"/>
              <a:ext cx="288032"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3</a:t>
              </a:r>
              <a:endParaRPr lang="el-GR" dirty="0">
                <a:solidFill>
                  <a:schemeClr val="tx1"/>
                </a:solidFill>
              </a:endParaRPr>
            </a:p>
          </p:txBody>
        </p:sp>
        <p:sp>
          <p:nvSpPr>
            <p:cNvPr id="78" name="Oval 77"/>
            <p:cNvSpPr/>
            <p:nvPr/>
          </p:nvSpPr>
          <p:spPr>
            <a:xfrm>
              <a:off x="2110456" y="3060262"/>
              <a:ext cx="288032" cy="288032"/>
            </a:xfrm>
            <a:prstGeom prst="ellipse">
              <a:avLst/>
            </a:prstGeom>
            <a:solidFill>
              <a:srgbClr val="004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t>
              </a:r>
              <a:endParaRPr lang="el-GR" dirty="0"/>
            </a:p>
          </p:txBody>
        </p:sp>
        <p:sp>
          <p:nvSpPr>
            <p:cNvPr id="79" name="Oval 78"/>
            <p:cNvSpPr/>
            <p:nvPr/>
          </p:nvSpPr>
          <p:spPr>
            <a:xfrm>
              <a:off x="2110456" y="4146412"/>
              <a:ext cx="288032" cy="288032"/>
            </a:xfrm>
            <a:prstGeom prst="ellipse">
              <a:avLst/>
            </a:prstGeom>
            <a:solidFill>
              <a:srgbClr val="004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
              </a:r>
              <a:endParaRPr lang="el-GR" dirty="0"/>
            </a:p>
          </p:txBody>
        </p:sp>
        <p:sp>
          <p:nvSpPr>
            <p:cNvPr id="80" name="Oval 79"/>
            <p:cNvSpPr/>
            <p:nvPr/>
          </p:nvSpPr>
          <p:spPr>
            <a:xfrm>
              <a:off x="2110456" y="3598097"/>
              <a:ext cx="288032"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4</a:t>
              </a:r>
              <a:endParaRPr lang="el-GR" dirty="0">
                <a:solidFill>
                  <a:schemeClr val="tx1"/>
                </a:solidFill>
              </a:endParaRPr>
            </a:p>
          </p:txBody>
        </p:sp>
        <p:sp>
          <p:nvSpPr>
            <p:cNvPr id="82" name="Oval 81"/>
            <p:cNvSpPr/>
            <p:nvPr/>
          </p:nvSpPr>
          <p:spPr>
            <a:xfrm>
              <a:off x="2110456" y="4669853"/>
              <a:ext cx="288032"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5</a:t>
              </a:r>
              <a:endParaRPr lang="el-GR" dirty="0">
                <a:solidFill>
                  <a:schemeClr val="tx1"/>
                </a:solidFill>
              </a:endParaRPr>
            </a:p>
          </p:txBody>
        </p:sp>
        <p:cxnSp>
          <p:nvCxnSpPr>
            <p:cNvPr id="83" name="Straight Connector 82"/>
            <p:cNvCxnSpPr>
              <a:stCxn id="40" idx="4"/>
              <a:endCxn id="76" idx="0"/>
            </p:cNvCxnSpPr>
            <p:nvPr/>
          </p:nvCxnSpPr>
          <p:spPr>
            <a:xfrm flipH="1">
              <a:off x="1712897" y="2356268"/>
              <a:ext cx="288032" cy="191532"/>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a:stCxn id="40" idx="4"/>
              <a:endCxn id="77" idx="0"/>
            </p:cNvCxnSpPr>
            <p:nvPr/>
          </p:nvCxnSpPr>
          <p:spPr>
            <a:xfrm>
              <a:off x="2000929" y="2356268"/>
              <a:ext cx="253543" cy="191532"/>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a:stCxn id="77" idx="4"/>
              <a:endCxn id="78" idx="0"/>
            </p:cNvCxnSpPr>
            <p:nvPr/>
          </p:nvCxnSpPr>
          <p:spPr>
            <a:xfrm>
              <a:off x="2254472" y="2835832"/>
              <a:ext cx="0" cy="224430"/>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a:stCxn id="78" idx="4"/>
              <a:endCxn id="80" idx="0"/>
            </p:cNvCxnSpPr>
            <p:nvPr/>
          </p:nvCxnSpPr>
          <p:spPr>
            <a:xfrm>
              <a:off x="2254472" y="3348294"/>
              <a:ext cx="0" cy="249803"/>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a:stCxn id="80" idx="4"/>
              <a:endCxn id="79" idx="0"/>
            </p:cNvCxnSpPr>
            <p:nvPr/>
          </p:nvCxnSpPr>
          <p:spPr>
            <a:xfrm>
              <a:off x="2254472" y="3886129"/>
              <a:ext cx="0" cy="260283"/>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a:stCxn id="79" idx="4"/>
              <a:endCxn id="82" idx="0"/>
            </p:cNvCxnSpPr>
            <p:nvPr/>
          </p:nvCxnSpPr>
          <p:spPr>
            <a:xfrm>
              <a:off x="2254472" y="4434444"/>
              <a:ext cx="0" cy="235409"/>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sp>
          <p:nvSpPr>
            <p:cNvPr id="94" name="Oval 93"/>
            <p:cNvSpPr/>
            <p:nvPr/>
          </p:nvSpPr>
          <p:spPr>
            <a:xfrm>
              <a:off x="1568881" y="3060262"/>
              <a:ext cx="288032" cy="288032"/>
            </a:xfrm>
            <a:prstGeom prst="ellipse">
              <a:avLst/>
            </a:prstGeom>
            <a:solidFill>
              <a:srgbClr val="004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a:t>
              </a:r>
              <a:endParaRPr lang="el-GR" dirty="0"/>
            </a:p>
          </p:txBody>
        </p:sp>
        <p:sp>
          <p:nvSpPr>
            <p:cNvPr id="95" name="Oval 94"/>
            <p:cNvSpPr/>
            <p:nvPr/>
          </p:nvSpPr>
          <p:spPr>
            <a:xfrm>
              <a:off x="1568881" y="3598097"/>
              <a:ext cx="288032"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a:t>
              </a:r>
              <a:endParaRPr lang="el-GR" dirty="0">
                <a:solidFill>
                  <a:schemeClr val="tx1"/>
                </a:solidFill>
              </a:endParaRPr>
            </a:p>
          </p:txBody>
        </p:sp>
        <p:cxnSp>
          <p:nvCxnSpPr>
            <p:cNvPr id="96" name="Straight Connector 95"/>
            <p:cNvCxnSpPr>
              <a:stCxn id="76" idx="4"/>
              <a:endCxn id="94" idx="0"/>
            </p:cNvCxnSpPr>
            <p:nvPr/>
          </p:nvCxnSpPr>
          <p:spPr>
            <a:xfrm>
              <a:off x="1712897" y="2835832"/>
              <a:ext cx="0" cy="224430"/>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a:stCxn id="94" idx="4"/>
              <a:endCxn id="95" idx="0"/>
            </p:cNvCxnSpPr>
            <p:nvPr/>
          </p:nvCxnSpPr>
          <p:spPr>
            <a:xfrm>
              <a:off x="1712897" y="3348294"/>
              <a:ext cx="0" cy="249803"/>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sp>
          <p:nvSpPr>
            <p:cNvPr id="115" name="Oval 114"/>
            <p:cNvSpPr/>
            <p:nvPr/>
          </p:nvSpPr>
          <p:spPr>
            <a:xfrm>
              <a:off x="2888998" y="2547800"/>
              <a:ext cx="288032"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3</a:t>
              </a:r>
              <a:endParaRPr lang="el-GR" dirty="0">
                <a:solidFill>
                  <a:schemeClr val="tx1"/>
                </a:solidFill>
              </a:endParaRPr>
            </a:p>
          </p:txBody>
        </p:sp>
        <p:sp>
          <p:nvSpPr>
            <p:cNvPr id="116" name="Oval 115"/>
            <p:cNvSpPr/>
            <p:nvPr/>
          </p:nvSpPr>
          <p:spPr>
            <a:xfrm>
              <a:off x="2888998" y="3060262"/>
              <a:ext cx="288032" cy="288032"/>
            </a:xfrm>
            <a:prstGeom prst="ellipse">
              <a:avLst/>
            </a:prstGeom>
            <a:solidFill>
              <a:srgbClr val="004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t>
              </a:r>
              <a:endParaRPr lang="el-GR" dirty="0"/>
            </a:p>
          </p:txBody>
        </p:sp>
        <p:sp>
          <p:nvSpPr>
            <p:cNvPr id="117" name="Oval 116"/>
            <p:cNvSpPr/>
            <p:nvPr/>
          </p:nvSpPr>
          <p:spPr>
            <a:xfrm>
              <a:off x="2888998" y="4146412"/>
              <a:ext cx="288032" cy="288032"/>
            </a:xfrm>
            <a:prstGeom prst="ellipse">
              <a:avLst/>
            </a:prstGeom>
            <a:solidFill>
              <a:srgbClr val="004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a:t>
              </a:r>
              <a:endParaRPr lang="el-GR" dirty="0"/>
            </a:p>
          </p:txBody>
        </p:sp>
        <p:sp>
          <p:nvSpPr>
            <p:cNvPr id="118" name="Oval 117"/>
            <p:cNvSpPr/>
            <p:nvPr/>
          </p:nvSpPr>
          <p:spPr>
            <a:xfrm>
              <a:off x="2888998" y="3598097"/>
              <a:ext cx="288032"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a:t>
              </a:r>
              <a:endParaRPr lang="el-GR" dirty="0">
                <a:solidFill>
                  <a:schemeClr val="tx1"/>
                </a:solidFill>
              </a:endParaRPr>
            </a:p>
          </p:txBody>
        </p:sp>
        <p:sp>
          <p:nvSpPr>
            <p:cNvPr id="119" name="Oval 118"/>
            <p:cNvSpPr/>
            <p:nvPr/>
          </p:nvSpPr>
          <p:spPr>
            <a:xfrm>
              <a:off x="2888998" y="4669853"/>
              <a:ext cx="288032"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a:t>
              </a:r>
              <a:endParaRPr lang="el-GR" dirty="0">
                <a:solidFill>
                  <a:schemeClr val="tx1"/>
                </a:solidFill>
              </a:endParaRPr>
            </a:p>
          </p:txBody>
        </p:sp>
        <p:cxnSp>
          <p:nvCxnSpPr>
            <p:cNvPr id="120" name="Straight Connector 119"/>
            <p:cNvCxnSpPr>
              <a:stCxn id="115" idx="4"/>
              <a:endCxn id="116" idx="0"/>
            </p:cNvCxnSpPr>
            <p:nvPr/>
          </p:nvCxnSpPr>
          <p:spPr>
            <a:xfrm>
              <a:off x="3033014" y="2835832"/>
              <a:ext cx="0" cy="224430"/>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a:stCxn id="116" idx="4"/>
              <a:endCxn id="118" idx="0"/>
            </p:cNvCxnSpPr>
            <p:nvPr/>
          </p:nvCxnSpPr>
          <p:spPr>
            <a:xfrm>
              <a:off x="3033014" y="3348294"/>
              <a:ext cx="0" cy="249803"/>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a:stCxn id="118" idx="4"/>
              <a:endCxn id="117" idx="0"/>
            </p:cNvCxnSpPr>
            <p:nvPr/>
          </p:nvCxnSpPr>
          <p:spPr>
            <a:xfrm>
              <a:off x="3033014" y="3886129"/>
              <a:ext cx="0" cy="260283"/>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a:stCxn id="117" idx="4"/>
              <a:endCxn id="119" idx="0"/>
            </p:cNvCxnSpPr>
            <p:nvPr/>
          </p:nvCxnSpPr>
          <p:spPr>
            <a:xfrm>
              <a:off x="3033014" y="4434444"/>
              <a:ext cx="0" cy="235409"/>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sp>
          <p:nvSpPr>
            <p:cNvPr id="124" name="Oval 123"/>
            <p:cNvSpPr/>
            <p:nvPr/>
          </p:nvSpPr>
          <p:spPr>
            <a:xfrm>
              <a:off x="3511501" y="2547800"/>
              <a:ext cx="288032"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4</a:t>
              </a:r>
              <a:endParaRPr lang="el-GR" dirty="0">
                <a:solidFill>
                  <a:schemeClr val="tx1"/>
                </a:solidFill>
              </a:endParaRPr>
            </a:p>
          </p:txBody>
        </p:sp>
        <p:sp>
          <p:nvSpPr>
            <p:cNvPr id="125" name="Oval 124"/>
            <p:cNvSpPr/>
            <p:nvPr/>
          </p:nvSpPr>
          <p:spPr>
            <a:xfrm>
              <a:off x="3511501" y="3060262"/>
              <a:ext cx="288032" cy="288032"/>
            </a:xfrm>
            <a:prstGeom prst="ellipse">
              <a:avLst/>
            </a:prstGeom>
            <a:solidFill>
              <a:srgbClr val="004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
              </a:r>
              <a:endParaRPr lang="el-GR" dirty="0"/>
            </a:p>
          </p:txBody>
        </p:sp>
        <p:sp>
          <p:nvSpPr>
            <p:cNvPr id="127" name="Oval 126"/>
            <p:cNvSpPr/>
            <p:nvPr/>
          </p:nvSpPr>
          <p:spPr>
            <a:xfrm>
              <a:off x="3511501" y="3598097"/>
              <a:ext cx="288032"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5</a:t>
              </a:r>
              <a:endParaRPr lang="el-GR" dirty="0">
                <a:solidFill>
                  <a:schemeClr val="tx1"/>
                </a:solidFill>
              </a:endParaRPr>
            </a:p>
          </p:txBody>
        </p:sp>
        <p:cxnSp>
          <p:nvCxnSpPr>
            <p:cNvPr id="129" name="Straight Connector 128"/>
            <p:cNvCxnSpPr>
              <a:stCxn id="124" idx="4"/>
              <a:endCxn id="125" idx="0"/>
            </p:cNvCxnSpPr>
            <p:nvPr/>
          </p:nvCxnSpPr>
          <p:spPr>
            <a:xfrm>
              <a:off x="3655517" y="2835832"/>
              <a:ext cx="0" cy="224430"/>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a:stCxn id="125" idx="4"/>
              <a:endCxn id="127" idx="0"/>
            </p:cNvCxnSpPr>
            <p:nvPr/>
          </p:nvCxnSpPr>
          <p:spPr>
            <a:xfrm>
              <a:off x="3655517" y="3348294"/>
              <a:ext cx="0" cy="249803"/>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sp>
          <p:nvSpPr>
            <p:cNvPr id="133" name="Oval 132"/>
            <p:cNvSpPr/>
            <p:nvPr/>
          </p:nvSpPr>
          <p:spPr>
            <a:xfrm>
              <a:off x="4216337" y="2536438"/>
              <a:ext cx="288032"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4</a:t>
              </a:r>
              <a:endParaRPr lang="el-GR" dirty="0">
                <a:solidFill>
                  <a:schemeClr val="tx1"/>
                </a:solidFill>
              </a:endParaRPr>
            </a:p>
          </p:txBody>
        </p:sp>
        <p:sp>
          <p:nvSpPr>
            <p:cNvPr id="134" name="Oval 133"/>
            <p:cNvSpPr/>
            <p:nvPr/>
          </p:nvSpPr>
          <p:spPr>
            <a:xfrm>
              <a:off x="4216337" y="3048900"/>
              <a:ext cx="288032" cy="288032"/>
            </a:xfrm>
            <a:prstGeom prst="ellipse">
              <a:avLst/>
            </a:prstGeom>
            <a:solidFill>
              <a:srgbClr val="004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t>
              </a:r>
              <a:endParaRPr lang="el-GR" dirty="0"/>
            </a:p>
          </p:txBody>
        </p:sp>
        <p:sp>
          <p:nvSpPr>
            <p:cNvPr id="135" name="Oval 134"/>
            <p:cNvSpPr/>
            <p:nvPr/>
          </p:nvSpPr>
          <p:spPr>
            <a:xfrm>
              <a:off x="4216337" y="4135050"/>
              <a:ext cx="288032" cy="288032"/>
            </a:xfrm>
            <a:prstGeom prst="ellipse">
              <a:avLst/>
            </a:prstGeom>
            <a:solidFill>
              <a:srgbClr val="004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t>
              </a:r>
              <a:endParaRPr lang="el-GR" dirty="0"/>
            </a:p>
          </p:txBody>
        </p:sp>
        <p:sp>
          <p:nvSpPr>
            <p:cNvPr id="136" name="Oval 135"/>
            <p:cNvSpPr/>
            <p:nvPr/>
          </p:nvSpPr>
          <p:spPr>
            <a:xfrm>
              <a:off x="4216337" y="3586735"/>
              <a:ext cx="288032"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3</a:t>
              </a:r>
              <a:endParaRPr lang="el-GR" dirty="0">
                <a:solidFill>
                  <a:schemeClr val="tx1"/>
                </a:solidFill>
              </a:endParaRPr>
            </a:p>
          </p:txBody>
        </p:sp>
        <p:sp>
          <p:nvSpPr>
            <p:cNvPr id="137" name="Oval 136"/>
            <p:cNvSpPr/>
            <p:nvPr/>
          </p:nvSpPr>
          <p:spPr>
            <a:xfrm>
              <a:off x="4216337" y="5182520"/>
              <a:ext cx="288032" cy="288032"/>
            </a:xfrm>
            <a:prstGeom prst="ellipse">
              <a:avLst/>
            </a:prstGeom>
            <a:solidFill>
              <a:srgbClr val="004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endParaRPr lang="el-GR" dirty="0"/>
            </a:p>
          </p:txBody>
        </p:sp>
        <p:sp>
          <p:nvSpPr>
            <p:cNvPr id="138" name="Oval 137"/>
            <p:cNvSpPr/>
            <p:nvPr/>
          </p:nvSpPr>
          <p:spPr>
            <a:xfrm>
              <a:off x="4216337" y="4658491"/>
              <a:ext cx="288032"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a:t>
              </a:r>
              <a:endParaRPr lang="el-GR" dirty="0">
                <a:solidFill>
                  <a:schemeClr val="tx1"/>
                </a:solidFill>
              </a:endParaRPr>
            </a:p>
          </p:txBody>
        </p:sp>
        <p:cxnSp>
          <p:nvCxnSpPr>
            <p:cNvPr id="139" name="Straight Connector 138"/>
            <p:cNvCxnSpPr/>
            <p:nvPr/>
          </p:nvCxnSpPr>
          <p:spPr>
            <a:xfrm>
              <a:off x="4360353" y="2824470"/>
              <a:ext cx="0" cy="224430"/>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4360353" y="3336932"/>
              <a:ext cx="0" cy="249803"/>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a:off x="4360353" y="3874767"/>
              <a:ext cx="0" cy="260283"/>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a:off x="4360353" y="4423082"/>
              <a:ext cx="0" cy="235409"/>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sp>
          <p:nvSpPr>
            <p:cNvPr id="143" name="Oval 142"/>
            <p:cNvSpPr/>
            <p:nvPr/>
          </p:nvSpPr>
          <p:spPr>
            <a:xfrm>
              <a:off x="4216337" y="5738611"/>
              <a:ext cx="288032"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a:t>
              </a:r>
              <a:endParaRPr lang="el-GR" dirty="0">
                <a:solidFill>
                  <a:schemeClr val="tx1"/>
                </a:solidFill>
              </a:endParaRPr>
            </a:p>
          </p:txBody>
        </p:sp>
        <p:cxnSp>
          <p:nvCxnSpPr>
            <p:cNvPr id="144" name="Straight Connector 143"/>
            <p:cNvCxnSpPr/>
            <p:nvPr/>
          </p:nvCxnSpPr>
          <p:spPr>
            <a:xfrm>
              <a:off x="4360353" y="4946523"/>
              <a:ext cx="0" cy="235997"/>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a:off x="4360353" y="5470552"/>
              <a:ext cx="0" cy="268059"/>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sp>
          <p:nvSpPr>
            <p:cNvPr id="146" name="Oval 145"/>
            <p:cNvSpPr/>
            <p:nvPr/>
          </p:nvSpPr>
          <p:spPr>
            <a:xfrm>
              <a:off x="4774223" y="2536438"/>
              <a:ext cx="288032"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a:t>
              </a:r>
              <a:endParaRPr lang="el-GR" dirty="0">
                <a:solidFill>
                  <a:schemeClr val="tx1"/>
                </a:solidFill>
              </a:endParaRPr>
            </a:p>
          </p:txBody>
        </p:sp>
        <p:cxnSp>
          <p:nvCxnSpPr>
            <p:cNvPr id="147" name="Straight Connector 146"/>
            <p:cNvCxnSpPr>
              <a:stCxn id="41" idx="4"/>
              <a:endCxn id="124" idx="0"/>
            </p:cNvCxnSpPr>
            <p:nvPr/>
          </p:nvCxnSpPr>
          <p:spPr>
            <a:xfrm>
              <a:off x="3339763" y="2356268"/>
              <a:ext cx="315754" cy="191532"/>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a:stCxn id="41" idx="4"/>
              <a:endCxn id="115" idx="0"/>
            </p:cNvCxnSpPr>
            <p:nvPr/>
          </p:nvCxnSpPr>
          <p:spPr>
            <a:xfrm flipH="1">
              <a:off x="3033014" y="2356268"/>
              <a:ext cx="306749" cy="191532"/>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153" name="Straight Connector 152"/>
            <p:cNvCxnSpPr>
              <a:stCxn id="42" idx="4"/>
              <a:endCxn id="146" idx="0"/>
            </p:cNvCxnSpPr>
            <p:nvPr/>
          </p:nvCxnSpPr>
          <p:spPr>
            <a:xfrm>
              <a:off x="4648385" y="2344906"/>
              <a:ext cx="269854" cy="191532"/>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cxnSp>
          <p:nvCxnSpPr>
            <p:cNvPr id="156" name="Straight Connector 155"/>
            <p:cNvCxnSpPr>
              <a:stCxn id="42" idx="4"/>
              <a:endCxn id="133" idx="0"/>
            </p:cNvCxnSpPr>
            <p:nvPr/>
          </p:nvCxnSpPr>
          <p:spPr>
            <a:xfrm flipH="1">
              <a:off x="4360353" y="2344906"/>
              <a:ext cx="288032" cy="191532"/>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sp>
          <p:nvSpPr>
            <p:cNvPr id="39973" name="TextBox 39972"/>
            <p:cNvSpPr txBox="1"/>
            <p:nvPr/>
          </p:nvSpPr>
          <p:spPr>
            <a:xfrm>
              <a:off x="291799" y="2058363"/>
              <a:ext cx="364202" cy="307777"/>
            </a:xfrm>
            <a:prstGeom prst="rect">
              <a:avLst/>
            </a:prstGeom>
            <a:noFill/>
          </p:spPr>
          <p:txBody>
            <a:bodyPr wrap="none" rtlCol="0">
              <a:spAutoFit/>
            </a:bodyPr>
            <a:lstStyle/>
            <a:p>
              <a:r>
                <a:rPr lang="en-US" sz="1400" b="1" dirty="0" smtClean="0">
                  <a:latin typeface="+mn-lt"/>
                </a:rPr>
                <a:t>E0</a:t>
              </a:r>
              <a:endParaRPr lang="el-GR" sz="1400" b="1" dirty="0">
                <a:latin typeface="+mn-lt"/>
              </a:endParaRPr>
            </a:p>
          </p:txBody>
        </p:sp>
        <p:sp>
          <p:nvSpPr>
            <p:cNvPr id="198" name="TextBox 197"/>
            <p:cNvSpPr txBox="1"/>
            <p:nvPr/>
          </p:nvSpPr>
          <p:spPr>
            <a:xfrm>
              <a:off x="991394" y="4400860"/>
              <a:ext cx="360996" cy="307777"/>
            </a:xfrm>
            <a:prstGeom prst="rect">
              <a:avLst/>
            </a:prstGeom>
            <a:noFill/>
          </p:spPr>
          <p:txBody>
            <a:bodyPr wrap="none" rtlCol="0">
              <a:spAutoFit/>
            </a:bodyPr>
            <a:lstStyle/>
            <a:p>
              <a:r>
                <a:rPr lang="en-US" sz="1400" b="1" dirty="0" smtClean="0">
                  <a:latin typeface="+mn-lt"/>
                </a:rPr>
                <a:t>S1</a:t>
              </a:r>
              <a:endParaRPr lang="el-GR" sz="1400" b="1" dirty="0">
                <a:latin typeface="+mn-lt"/>
              </a:endParaRPr>
            </a:p>
          </p:txBody>
        </p:sp>
        <p:sp>
          <p:nvSpPr>
            <p:cNvPr id="199" name="TextBox 198"/>
            <p:cNvSpPr txBox="1"/>
            <p:nvPr/>
          </p:nvSpPr>
          <p:spPr>
            <a:xfrm>
              <a:off x="837654" y="2053839"/>
              <a:ext cx="364202" cy="307777"/>
            </a:xfrm>
            <a:prstGeom prst="rect">
              <a:avLst/>
            </a:prstGeom>
            <a:noFill/>
          </p:spPr>
          <p:txBody>
            <a:bodyPr wrap="none" rtlCol="0">
              <a:spAutoFit/>
            </a:bodyPr>
            <a:lstStyle/>
            <a:p>
              <a:r>
                <a:rPr lang="en-US" sz="1400" b="1" dirty="0" smtClean="0">
                  <a:latin typeface="+mn-lt"/>
                </a:rPr>
                <a:t>S0</a:t>
              </a:r>
              <a:endParaRPr lang="el-GR" sz="1400" b="1" dirty="0">
                <a:latin typeface="+mn-lt"/>
              </a:endParaRPr>
            </a:p>
          </p:txBody>
        </p:sp>
        <p:sp>
          <p:nvSpPr>
            <p:cNvPr id="200" name="TextBox 199"/>
            <p:cNvSpPr txBox="1"/>
            <p:nvPr/>
          </p:nvSpPr>
          <p:spPr>
            <a:xfrm>
              <a:off x="991394" y="2783340"/>
              <a:ext cx="360996" cy="307777"/>
            </a:xfrm>
            <a:prstGeom prst="rect">
              <a:avLst/>
            </a:prstGeom>
            <a:noFill/>
          </p:spPr>
          <p:txBody>
            <a:bodyPr wrap="none" rtlCol="0">
              <a:spAutoFit/>
            </a:bodyPr>
            <a:lstStyle/>
            <a:p>
              <a:r>
                <a:rPr lang="en-US" sz="1400" b="1" dirty="0" smtClean="0">
                  <a:latin typeface="+mn-lt"/>
                </a:rPr>
                <a:t>S0</a:t>
              </a:r>
              <a:endParaRPr lang="el-GR" sz="1400" b="1" dirty="0">
                <a:latin typeface="+mn-lt"/>
              </a:endParaRPr>
            </a:p>
          </p:txBody>
        </p:sp>
        <p:sp>
          <p:nvSpPr>
            <p:cNvPr id="201" name="TextBox 200"/>
            <p:cNvSpPr txBox="1"/>
            <p:nvPr/>
          </p:nvSpPr>
          <p:spPr>
            <a:xfrm>
              <a:off x="991394" y="3325507"/>
              <a:ext cx="360996" cy="307777"/>
            </a:xfrm>
            <a:prstGeom prst="rect">
              <a:avLst/>
            </a:prstGeom>
            <a:noFill/>
          </p:spPr>
          <p:txBody>
            <a:bodyPr wrap="none" rtlCol="0">
              <a:spAutoFit/>
            </a:bodyPr>
            <a:lstStyle/>
            <a:p>
              <a:r>
                <a:rPr lang="en-US" sz="1400" b="1" dirty="0" smtClean="0">
                  <a:latin typeface="+mn-lt"/>
                </a:rPr>
                <a:t>S1</a:t>
              </a:r>
              <a:endParaRPr lang="el-GR" sz="1400" b="1" dirty="0">
                <a:latin typeface="+mn-lt"/>
              </a:endParaRPr>
            </a:p>
          </p:txBody>
        </p:sp>
        <p:sp>
          <p:nvSpPr>
            <p:cNvPr id="202" name="TextBox 201"/>
            <p:cNvSpPr txBox="1"/>
            <p:nvPr/>
          </p:nvSpPr>
          <p:spPr>
            <a:xfrm>
              <a:off x="991394" y="3806563"/>
              <a:ext cx="360996" cy="307777"/>
            </a:xfrm>
            <a:prstGeom prst="rect">
              <a:avLst/>
            </a:prstGeom>
            <a:noFill/>
          </p:spPr>
          <p:txBody>
            <a:bodyPr wrap="none" rtlCol="0">
              <a:spAutoFit/>
            </a:bodyPr>
            <a:lstStyle/>
            <a:p>
              <a:r>
                <a:rPr lang="en-US" sz="1400" b="1" dirty="0" smtClean="0">
                  <a:latin typeface="+mn-lt"/>
                </a:rPr>
                <a:t>S0</a:t>
              </a:r>
              <a:endParaRPr lang="el-GR" sz="1400" b="1" dirty="0">
                <a:latin typeface="+mn-lt"/>
              </a:endParaRPr>
            </a:p>
          </p:txBody>
        </p:sp>
        <p:sp>
          <p:nvSpPr>
            <p:cNvPr id="203" name="TextBox 202"/>
            <p:cNvSpPr txBox="1"/>
            <p:nvPr/>
          </p:nvSpPr>
          <p:spPr>
            <a:xfrm>
              <a:off x="991394" y="4874743"/>
              <a:ext cx="360996" cy="307777"/>
            </a:xfrm>
            <a:prstGeom prst="rect">
              <a:avLst/>
            </a:prstGeom>
            <a:noFill/>
          </p:spPr>
          <p:txBody>
            <a:bodyPr wrap="none" rtlCol="0">
              <a:spAutoFit/>
            </a:bodyPr>
            <a:lstStyle/>
            <a:p>
              <a:r>
                <a:rPr lang="en-US" sz="1400" b="1" dirty="0" smtClean="0">
                  <a:latin typeface="+mn-lt"/>
                </a:rPr>
                <a:t>S0</a:t>
              </a:r>
              <a:endParaRPr lang="el-GR" sz="1400" b="1" dirty="0">
                <a:latin typeface="+mn-lt"/>
              </a:endParaRPr>
            </a:p>
          </p:txBody>
        </p:sp>
        <p:sp>
          <p:nvSpPr>
            <p:cNvPr id="204" name="TextBox 203"/>
            <p:cNvSpPr txBox="1"/>
            <p:nvPr/>
          </p:nvSpPr>
          <p:spPr>
            <a:xfrm>
              <a:off x="989791" y="5453950"/>
              <a:ext cx="364202" cy="307777"/>
            </a:xfrm>
            <a:prstGeom prst="rect">
              <a:avLst/>
            </a:prstGeom>
            <a:noFill/>
          </p:spPr>
          <p:txBody>
            <a:bodyPr wrap="none" rtlCol="0">
              <a:spAutoFit/>
            </a:bodyPr>
            <a:lstStyle/>
            <a:p>
              <a:r>
                <a:rPr lang="en-US" sz="1400" b="1" dirty="0">
                  <a:latin typeface="+mn-lt"/>
                </a:rPr>
                <a:t>T</a:t>
              </a:r>
              <a:r>
                <a:rPr lang="en-US" sz="1400" b="1" dirty="0" smtClean="0">
                  <a:latin typeface="+mn-lt"/>
                </a:rPr>
                <a:t>0</a:t>
              </a:r>
              <a:endParaRPr lang="el-GR" sz="1400" b="1" dirty="0">
                <a:latin typeface="+mn-lt"/>
              </a:endParaRPr>
            </a:p>
          </p:txBody>
        </p:sp>
        <p:sp>
          <p:nvSpPr>
            <p:cNvPr id="205" name="TextBox 204"/>
            <p:cNvSpPr txBox="1"/>
            <p:nvPr/>
          </p:nvSpPr>
          <p:spPr>
            <a:xfrm>
              <a:off x="2220379" y="4400860"/>
              <a:ext cx="364202" cy="307777"/>
            </a:xfrm>
            <a:prstGeom prst="rect">
              <a:avLst/>
            </a:prstGeom>
            <a:noFill/>
          </p:spPr>
          <p:txBody>
            <a:bodyPr wrap="none" rtlCol="0">
              <a:spAutoFit/>
            </a:bodyPr>
            <a:lstStyle/>
            <a:p>
              <a:r>
                <a:rPr lang="en-US" sz="1400" b="1" dirty="0">
                  <a:latin typeface="+mn-lt"/>
                </a:rPr>
                <a:t>T</a:t>
              </a:r>
              <a:r>
                <a:rPr lang="en-US" sz="1400" b="1" dirty="0" smtClean="0">
                  <a:latin typeface="+mn-lt"/>
                </a:rPr>
                <a:t>1</a:t>
              </a:r>
              <a:endParaRPr lang="el-GR" sz="1400" b="1" dirty="0">
                <a:latin typeface="+mn-lt"/>
              </a:endParaRPr>
            </a:p>
          </p:txBody>
        </p:sp>
        <p:sp>
          <p:nvSpPr>
            <p:cNvPr id="206" name="TextBox 205"/>
            <p:cNvSpPr txBox="1"/>
            <p:nvPr/>
          </p:nvSpPr>
          <p:spPr>
            <a:xfrm>
              <a:off x="2220379" y="2783340"/>
              <a:ext cx="360996" cy="307777"/>
            </a:xfrm>
            <a:prstGeom prst="rect">
              <a:avLst/>
            </a:prstGeom>
            <a:noFill/>
          </p:spPr>
          <p:txBody>
            <a:bodyPr wrap="none" rtlCol="0">
              <a:spAutoFit/>
            </a:bodyPr>
            <a:lstStyle/>
            <a:p>
              <a:r>
                <a:rPr lang="en-US" sz="1400" b="1" dirty="0" smtClean="0">
                  <a:latin typeface="+mn-lt"/>
                </a:rPr>
                <a:t>S0</a:t>
              </a:r>
              <a:endParaRPr lang="el-GR" sz="1400" b="1" dirty="0">
                <a:latin typeface="+mn-lt"/>
              </a:endParaRPr>
            </a:p>
          </p:txBody>
        </p:sp>
        <p:sp>
          <p:nvSpPr>
            <p:cNvPr id="207" name="TextBox 206"/>
            <p:cNvSpPr txBox="1"/>
            <p:nvPr/>
          </p:nvSpPr>
          <p:spPr>
            <a:xfrm>
              <a:off x="2220379" y="3325507"/>
              <a:ext cx="360996" cy="307777"/>
            </a:xfrm>
            <a:prstGeom prst="rect">
              <a:avLst/>
            </a:prstGeom>
            <a:noFill/>
          </p:spPr>
          <p:txBody>
            <a:bodyPr wrap="none" rtlCol="0">
              <a:spAutoFit/>
            </a:bodyPr>
            <a:lstStyle/>
            <a:p>
              <a:r>
                <a:rPr lang="en-US" sz="1400" b="1" dirty="0" smtClean="0">
                  <a:latin typeface="+mn-lt"/>
                </a:rPr>
                <a:t>S1</a:t>
              </a:r>
              <a:endParaRPr lang="el-GR" sz="1400" b="1" dirty="0">
                <a:latin typeface="+mn-lt"/>
              </a:endParaRPr>
            </a:p>
          </p:txBody>
        </p:sp>
        <p:sp>
          <p:nvSpPr>
            <p:cNvPr id="208" name="TextBox 207"/>
            <p:cNvSpPr txBox="1"/>
            <p:nvPr/>
          </p:nvSpPr>
          <p:spPr>
            <a:xfrm>
              <a:off x="2220379" y="3806563"/>
              <a:ext cx="360996" cy="307777"/>
            </a:xfrm>
            <a:prstGeom prst="rect">
              <a:avLst/>
            </a:prstGeom>
            <a:noFill/>
          </p:spPr>
          <p:txBody>
            <a:bodyPr wrap="none" rtlCol="0">
              <a:spAutoFit/>
            </a:bodyPr>
            <a:lstStyle/>
            <a:p>
              <a:r>
                <a:rPr lang="en-US" sz="1400" b="1" dirty="0" smtClean="0">
                  <a:latin typeface="+mn-lt"/>
                </a:rPr>
                <a:t>S0</a:t>
              </a:r>
              <a:endParaRPr lang="el-GR" sz="1400" b="1" dirty="0">
                <a:latin typeface="+mn-lt"/>
              </a:endParaRPr>
            </a:p>
          </p:txBody>
        </p:sp>
        <p:sp>
          <p:nvSpPr>
            <p:cNvPr id="209" name="TextBox 208"/>
            <p:cNvSpPr txBox="1"/>
            <p:nvPr/>
          </p:nvSpPr>
          <p:spPr>
            <a:xfrm>
              <a:off x="1388383" y="2783340"/>
              <a:ext cx="360996" cy="307777"/>
            </a:xfrm>
            <a:prstGeom prst="rect">
              <a:avLst/>
            </a:prstGeom>
            <a:noFill/>
          </p:spPr>
          <p:txBody>
            <a:bodyPr wrap="none" rtlCol="0">
              <a:spAutoFit/>
            </a:bodyPr>
            <a:lstStyle/>
            <a:p>
              <a:r>
                <a:rPr lang="en-US" sz="1400" b="1" dirty="0" smtClean="0">
                  <a:latin typeface="+mn-lt"/>
                </a:rPr>
                <a:t>S0</a:t>
              </a:r>
              <a:endParaRPr lang="el-GR" sz="1400" b="1" dirty="0">
                <a:latin typeface="+mn-lt"/>
              </a:endParaRPr>
            </a:p>
          </p:txBody>
        </p:sp>
        <p:sp>
          <p:nvSpPr>
            <p:cNvPr id="210" name="TextBox 209"/>
            <p:cNvSpPr txBox="1"/>
            <p:nvPr/>
          </p:nvSpPr>
          <p:spPr>
            <a:xfrm>
              <a:off x="1388383" y="3325507"/>
              <a:ext cx="364202" cy="307777"/>
            </a:xfrm>
            <a:prstGeom prst="rect">
              <a:avLst/>
            </a:prstGeom>
            <a:noFill/>
          </p:spPr>
          <p:txBody>
            <a:bodyPr wrap="none" rtlCol="0">
              <a:spAutoFit/>
            </a:bodyPr>
            <a:lstStyle/>
            <a:p>
              <a:r>
                <a:rPr lang="en-US" sz="1400" b="1" dirty="0">
                  <a:latin typeface="+mn-lt"/>
                </a:rPr>
                <a:t>E</a:t>
              </a:r>
              <a:r>
                <a:rPr lang="en-US" sz="1400" b="1" dirty="0" smtClean="0">
                  <a:latin typeface="+mn-lt"/>
                </a:rPr>
                <a:t>0</a:t>
              </a:r>
              <a:endParaRPr lang="el-GR" sz="1400" b="1" dirty="0">
                <a:latin typeface="+mn-lt"/>
              </a:endParaRPr>
            </a:p>
          </p:txBody>
        </p:sp>
        <p:sp>
          <p:nvSpPr>
            <p:cNvPr id="211" name="TextBox 210"/>
            <p:cNvSpPr txBox="1"/>
            <p:nvPr/>
          </p:nvSpPr>
          <p:spPr>
            <a:xfrm>
              <a:off x="1549924" y="2056422"/>
              <a:ext cx="360996" cy="307777"/>
            </a:xfrm>
            <a:prstGeom prst="rect">
              <a:avLst/>
            </a:prstGeom>
            <a:noFill/>
          </p:spPr>
          <p:txBody>
            <a:bodyPr wrap="none" rtlCol="0">
              <a:spAutoFit/>
            </a:bodyPr>
            <a:lstStyle/>
            <a:p>
              <a:r>
                <a:rPr lang="en-US" sz="1400" b="1" dirty="0">
                  <a:latin typeface="+mn-lt"/>
                </a:rPr>
                <a:t>S</a:t>
              </a:r>
              <a:r>
                <a:rPr lang="en-US" sz="1400" b="1" dirty="0" smtClean="0">
                  <a:latin typeface="+mn-lt"/>
                </a:rPr>
                <a:t>0</a:t>
              </a:r>
              <a:endParaRPr lang="el-GR" sz="1400" b="1" dirty="0">
                <a:latin typeface="+mn-lt"/>
              </a:endParaRPr>
            </a:p>
          </p:txBody>
        </p:sp>
        <p:sp>
          <p:nvSpPr>
            <p:cNvPr id="212" name="TextBox 211"/>
            <p:cNvSpPr txBox="1"/>
            <p:nvPr/>
          </p:nvSpPr>
          <p:spPr>
            <a:xfrm>
              <a:off x="2095779" y="2051898"/>
              <a:ext cx="360996" cy="307777"/>
            </a:xfrm>
            <a:prstGeom prst="rect">
              <a:avLst/>
            </a:prstGeom>
            <a:noFill/>
          </p:spPr>
          <p:txBody>
            <a:bodyPr wrap="none" rtlCol="0">
              <a:spAutoFit/>
            </a:bodyPr>
            <a:lstStyle/>
            <a:p>
              <a:r>
                <a:rPr lang="en-US" sz="1400" b="1" dirty="0" smtClean="0">
                  <a:latin typeface="+mn-lt"/>
                </a:rPr>
                <a:t>S1</a:t>
              </a:r>
              <a:endParaRPr lang="el-GR" sz="1400" b="1" dirty="0">
                <a:latin typeface="+mn-lt"/>
              </a:endParaRPr>
            </a:p>
          </p:txBody>
        </p:sp>
        <p:sp>
          <p:nvSpPr>
            <p:cNvPr id="213" name="TextBox 212"/>
            <p:cNvSpPr txBox="1"/>
            <p:nvPr/>
          </p:nvSpPr>
          <p:spPr>
            <a:xfrm>
              <a:off x="2751774" y="4400860"/>
              <a:ext cx="364202" cy="307777"/>
            </a:xfrm>
            <a:prstGeom prst="rect">
              <a:avLst/>
            </a:prstGeom>
            <a:noFill/>
          </p:spPr>
          <p:txBody>
            <a:bodyPr wrap="none" rtlCol="0">
              <a:spAutoFit/>
            </a:bodyPr>
            <a:lstStyle/>
            <a:p>
              <a:r>
                <a:rPr lang="en-US" sz="1400" b="1" dirty="0" smtClean="0">
                  <a:latin typeface="+mn-lt"/>
                </a:rPr>
                <a:t>E0</a:t>
              </a:r>
              <a:endParaRPr lang="el-GR" sz="1400" b="1" dirty="0">
                <a:latin typeface="+mn-lt"/>
              </a:endParaRPr>
            </a:p>
          </p:txBody>
        </p:sp>
        <p:sp>
          <p:nvSpPr>
            <p:cNvPr id="214" name="TextBox 213"/>
            <p:cNvSpPr txBox="1"/>
            <p:nvPr/>
          </p:nvSpPr>
          <p:spPr>
            <a:xfrm>
              <a:off x="2751774" y="2783340"/>
              <a:ext cx="360996" cy="307777"/>
            </a:xfrm>
            <a:prstGeom prst="rect">
              <a:avLst/>
            </a:prstGeom>
            <a:noFill/>
          </p:spPr>
          <p:txBody>
            <a:bodyPr wrap="none" rtlCol="0">
              <a:spAutoFit/>
            </a:bodyPr>
            <a:lstStyle/>
            <a:p>
              <a:r>
                <a:rPr lang="en-US" sz="1400" b="1" dirty="0" smtClean="0">
                  <a:latin typeface="+mn-lt"/>
                </a:rPr>
                <a:t>S1</a:t>
              </a:r>
              <a:endParaRPr lang="el-GR" sz="1400" b="1" dirty="0">
                <a:latin typeface="+mn-lt"/>
              </a:endParaRPr>
            </a:p>
          </p:txBody>
        </p:sp>
        <p:sp>
          <p:nvSpPr>
            <p:cNvPr id="215" name="TextBox 214"/>
            <p:cNvSpPr txBox="1"/>
            <p:nvPr/>
          </p:nvSpPr>
          <p:spPr>
            <a:xfrm>
              <a:off x="2751774" y="3325507"/>
              <a:ext cx="360996" cy="307777"/>
            </a:xfrm>
            <a:prstGeom prst="rect">
              <a:avLst/>
            </a:prstGeom>
            <a:noFill/>
          </p:spPr>
          <p:txBody>
            <a:bodyPr wrap="none" rtlCol="0">
              <a:spAutoFit/>
            </a:bodyPr>
            <a:lstStyle/>
            <a:p>
              <a:r>
                <a:rPr lang="en-US" sz="1400" b="1" dirty="0" smtClean="0">
                  <a:latin typeface="+mn-lt"/>
                </a:rPr>
                <a:t>S0</a:t>
              </a:r>
              <a:endParaRPr lang="el-GR" sz="1400" b="1" dirty="0">
                <a:latin typeface="+mn-lt"/>
              </a:endParaRPr>
            </a:p>
          </p:txBody>
        </p:sp>
        <p:sp>
          <p:nvSpPr>
            <p:cNvPr id="216" name="TextBox 215"/>
            <p:cNvSpPr txBox="1"/>
            <p:nvPr/>
          </p:nvSpPr>
          <p:spPr>
            <a:xfrm>
              <a:off x="2751774" y="3806563"/>
              <a:ext cx="360996" cy="307777"/>
            </a:xfrm>
            <a:prstGeom prst="rect">
              <a:avLst/>
            </a:prstGeom>
            <a:noFill/>
          </p:spPr>
          <p:txBody>
            <a:bodyPr wrap="none" rtlCol="0">
              <a:spAutoFit/>
            </a:bodyPr>
            <a:lstStyle/>
            <a:p>
              <a:r>
                <a:rPr lang="en-US" sz="1400" b="1" dirty="0" smtClean="0">
                  <a:latin typeface="+mn-lt"/>
                </a:rPr>
                <a:t>S0</a:t>
              </a:r>
              <a:endParaRPr lang="el-GR" sz="1400" b="1" dirty="0">
                <a:latin typeface="+mn-lt"/>
              </a:endParaRPr>
            </a:p>
          </p:txBody>
        </p:sp>
        <p:sp>
          <p:nvSpPr>
            <p:cNvPr id="217" name="TextBox 216"/>
            <p:cNvSpPr txBox="1"/>
            <p:nvPr/>
          </p:nvSpPr>
          <p:spPr>
            <a:xfrm>
              <a:off x="2892682" y="2053015"/>
              <a:ext cx="360996" cy="307777"/>
            </a:xfrm>
            <a:prstGeom prst="rect">
              <a:avLst/>
            </a:prstGeom>
            <a:noFill/>
          </p:spPr>
          <p:txBody>
            <a:bodyPr wrap="none" rtlCol="0">
              <a:spAutoFit/>
            </a:bodyPr>
            <a:lstStyle/>
            <a:p>
              <a:r>
                <a:rPr lang="en-US" sz="1400" b="1" dirty="0">
                  <a:latin typeface="+mn-lt"/>
                </a:rPr>
                <a:t>S</a:t>
              </a:r>
              <a:r>
                <a:rPr lang="en-US" sz="1400" b="1" dirty="0" smtClean="0">
                  <a:latin typeface="+mn-lt"/>
                </a:rPr>
                <a:t>0</a:t>
              </a:r>
              <a:endParaRPr lang="el-GR" sz="1400" b="1" dirty="0">
                <a:latin typeface="+mn-lt"/>
              </a:endParaRPr>
            </a:p>
          </p:txBody>
        </p:sp>
        <p:sp>
          <p:nvSpPr>
            <p:cNvPr id="218" name="TextBox 217"/>
            <p:cNvSpPr txBox="1"/>
            <p:nvPr/>
          </p:nvSpPr>
          <p:spPr>
            <a:xfrm>
              <a:off x="3438537" y="2048491"/>
              <a:ext cx="360996" cy="307777"/>
            </a:xfrm>
            <a:prstGeom prst="rect">
              <a:avLst/>
            </a:prstGeom>
            <a:noFill/>
          </p:spPr>
          <p:txBody>
            <a:bodyPr wrap="none" rtlCol="0">
              <a:spAutoFit/>
            </a:bodyPr>
            <a:lstStyle/>
            <a:p>
              <a:r>
                <a:rPr lang="en-US" sz="1400" b="1" dirty="0" smtClean="0">
                  <a:latin typeface="+mn-lt"/>
                </a:rPr>
                <a:t>S1</a:t>
              </a:r>
              <a:endParaRPr lang="el-GR" sz="1400" b="1" dirty="0">
                <a:latin typeface="+mn-lt"/>
              </a:endParaRPr>
            </a:p>
          </p:txBody>
        </p:sp>
        <p:sp>
          <p:nvSpPr>
            <p:cNvPr id="219" name="TextBox 218"/>
            <p:cNvSpPr txBox="1"/>
            <p:nvPr/>
          </p:nvSpPr>
          <p:spPr>
            <a:xfrm>
              <a:off x="3601482" y="2783340"/>
              <a:ext cx="360996" cy="307777"/>
            </a:xfrm>
            <a:prstGeom prst="rect">
              <a:avLst/>
            </a:prstGeom>
            <a:noFill/>
          </p:spPr>
          <p:txBody>
            <a:bodyPr wrap="none" rtlCol="0">
              <a:spAutoFit/>
            </a:bodyPr>
            <a:lstStyle/>
            <a:p>
              <a:r>
                <a:rPr lang="en-US" sz="1400" b="1" dirty="0" smtClean="0">
                  <a:latin typeface="+mn-lt"/>
                </a:rPr>
                <a:t>S0</a:t>
              </a:r>
              <a:endParaRPr lang="el-GR" sz="1400" b="1" dirty="0">
                <a:latin typeface="+mn-lt"/>
              </a:endParaRPr>
            </a:p>
          </p:txBody>
        </p:sp>
        <p:sp>
          <p:nvSpPr>
            <p:cNvPr id="220" name="TextBox 219"/>
            <p:cNvSpPr txBox="1"/>
            <p:nvPr/>
          </p:nvSpPr>
          <p:spPr>
            <a:xfrm>
              <a:off x="3601482" y="3325507"/>
              <a:ext cx="364202" cy="307777"/>
            </a:xfrm>
            <a:prstGeom prst="rect">
              <a:avLst/>
            </a:prstGeom>
            <a:noFill/>
          </p:spPr>
          <p:txBody>
            <a:bodyPr wrap="none" rtlCol="0">
              <a:spAutoFit/>
            </a:bodyPr>
            <a:lstStyle/>
            <a:p>
              <a:r>
                <a:rPr lang="en-US" sz="1400" b="1" dirty="0" smtClean="0">
                  <a:latin typeface="+mn-lt"/>
                </a:rPr>
                <a:t>T0</a:t>
              </a:r>
              <a:endParaRPr lang="el-GR" sz="1400" b="1" dirty="0">
                <a:latin typeface="+mn-lt"/>
              </a:endParaRPr>
            </a:p>
          </p:txBody>
        </p:sp>
        <p:sp>
          <p:nvSpPr>
            <p:cNvPr id="221" name="TextBox 220"/>
            <p:cNvSpPr txBox="1"/>
            <p:nvPr/>
          </p:nvSpPr>
          <p:spPr>
            <a:xfrm>
              <a:off x="4053120" y="4400860"/>
              <a:ext cx="360996" cy="307777"/>
            </a:xfrm>
            <a:prstGeom prst="rect">
              <a:avLst/>
            </a:prstGeom>
            <a:noFill/>
          </p:spPr>
          <p:txBody>
            <a:bodyPr wrap="none" rtlCol="0">
              <a:spAutoFit/>
            </a:bodyPr>
            <a:lstStyle/>
            <a:p>
              <a:r>
                <a:rPr lang="en-US" sz="1400" b="1" dirty="0" smtClean="0">
                  <a:latin typeface="+mn-lt"/>
                </a:rPr>
                <a:t>S0</a:t>
              </a:r>
              <a:endParaRPr lang="el-GR" sz="1400" b="1" dirty="0">
                <a:latin typeface="+mn-lt"/>
              </a:endParaRPr>
            </a:p>
          </p:txBody>
        </p:sp>
        <p:sp>
          <p:nvSpPr>
            <p:cNvPr id="222" name="TextBox 221"/>
            <p:cNvSpPr txBox="1"/>
            <p:nvPr/>
          </p:nvSpPr>
          <p:spPr>
            <a:xfrm>
              <a:off x="4053120" y="2783340"/>
              <a:ext cx="360996" cy="307777"/>
            </a:xfrm>
            <a:prstGeom prst="rect">
              <a:avLst/>
            </a:prstGeom>
            <a:noFill/>
          </p:spPr>
          <p:txBody>
            <a:bodyPr wrap="none" rtlCol="0">
              <a:spAutoFit/>
            </a:bodyPr>
            <a:lstStyle/>
            <a:p>
              <a:r>
                <a:rPr lang="en-US" sz="1400" b="1" dirty="0" smtClean="0">
                  <a:latin typeface="+mn-lt"/>
                </a:rPr>
                <a:t>S1</a:t>
              </a:r>
              <a:endParaRPr lang="el-GR" sz="1400" b="1" dirty="0">
                <a:latin typeface="+mn-lt"/>
              </a:endParaRPr>
            </a:p>
          </p:txBody>
        </p:sp>
        <p:sp>
          <p:nvSpPr>
            <p:cNvPr id="223" name="TextBox 222"/>
            <p:cNvSpPr txBox="1"/>
            <p:nvPr/>
          </p:nvSpPr>
          <p:spPr>
            <a:xfrm>
              <a:off x="4053120" y="3325507"/>
              <a:ext cx="360996" cy="307777"/>
            </a:xfrm>
            <a:prstGeom prst="rect">
              <a:avLst/>
            </a:prstGeom>
            <a:noFill/>
          </p:spPr>
          <p:txBody>
            <a:bodyPr wrap="none" rtlCol="0">
              <a:spAutoFit/>
            </a:bodyPr>
            <a:lstStyle/>
            <a:p>
              <a:r>
                <a:rPr lang="en-US" sz="1400" b="1" dirty="0" smtClean="0">
                  <a:latin typeface="+mn-lt"/>
                </a:rPr>
                <a:t>S0</a:t>
              </a:r>
              <a:endParaRPr lang="el-GR" sz="1400" b="1" dirty="0">
                <a:latin typeface="+mn-lt"/>
              </a:endParaRPr>
            </a:p>
          </p:txBody>
        </p:sp>
        <p:sp>
          <p:nvSpPr>
            <p:cNvPr id="224" name="TextBox 223"/>
            <p:cNvSpPr txBox="1"/>
            <p:nvPr/>
          </p:nvSpPr>
          <p:spPr>
            <a:xfrm>
              <a:off x="4053120" y="3806563"/>
              <a:ext cx="360996" cy="307777"/>
            </a:xfrm>
            <a:prstGeom prst="rect">
              <a:avLst/>
            </a:prstGeom>
            <a:noFill/>
          </p:spPr>
          <p:txBody>
            <a:bodyPr wrap="none" rtlCol="0">
              <a:spAutoFit/>
            </a:bodyPr>
            <a:lstStyle/>
            <a:p>
              <a:r>
                <a:rPr lang="en-US" sz="1400" b="1" dirty="0" smtClean="0">
                  <a:latin typeface="+mn-lt"/>
                </a:rPr>
                <a:t>S1</a:t>
              </a:r>
              <a:endParaRPr lang="el-GR" sz="1400" b="1" dirty="0">
                <a:latin typeface="+mn-lt"/>
              </a:endParaRPr>
            </a:p>
          </p:txBody>
        </p:sp>
        <p:sp>
          <p:nvSpPr>
            <p:cNvPr id="225" name="TextBox 224"/>
            <p:cNvSpPr txBox="1"/>
            <p:nvPr/>
          </p:nvSpPr>
          <p:spPr>
            <a:xfrm>
              <a:off x="4053120" y="4874743"/>
              <a:ext cx="360996" cy="307777"/>
            </a:xfrm>
            <a:prstGeom prst="rect">
              <a:avLst/>
            </a:prstGeom>
            <a:noFill/>
          </p:spPr>
          <p:txBody>
            <a:bodyPr wrap="none" rtlCol="0">
              <a:spAutoFit/>
            </a:bodyPr>
            <a:lstStyle/>
            <a:p>
              <a:r>
                <a:rPr lang="en-US" sz="1400" b="1" dirty="0" smtClean="0">
                  <a:latin typeface="+mn-lt"/>
                </a:rPr>
                <a:t>S0</a:t>
              </a:r>
              <a:endParaRPr lang="el-GR" sz="1400" b="1" dirty="0">
                <a:latin typeface="+mn-lt"/>
              </a:endParaRPr>
            </a:p>
          </p:txBody>
        </p:sp>
        <p:sp>
          <p:nvSpPr>
            <p:cNvPr id="226" name="TextBox 225"/>
            <p:cNvSpPr txBox="1"/>
            <p:nvPr/>
          </p:nvSpPr>
          <p:spPr>
            <a:xfrm>
              <a:off x="4051517" y="5453950"/>
              <a:ext cx="364202" cy="307777"/>
            </a:xfrm>
            <a:prstGeom prst="rect">
              <a:avLst/>
            </a:prstGeom>
            <a:noFill/>
          </p:spPr>
          <p:txBody>
            <a:bodyPr wrap="none" rtlCol="0">
              <a:spAutoFit/>
            </a:bodyPr>
            <a:lstStyle/>
            <a:p>
              <a:r>
                <a:rPr lang="en-US" sz="1400" b="1" dirty="0" smtClean="0">
                  <a:latin typeface="+mn-lt"/>
                </a:rPr>
                <a:t>E0</a:t>
              </a:r>
              <a:endParaRPr lang="el-GR" sz="1400" b="1" dirty="0">
                <a:latin typeface="+mn-lt"/>
              </a:endParaRPr>
            </a:p>
          </p:txBody>
        </p:sp>
        <p:sp>
          <p:nvSpPr>
            <p:cNvPr id="227" name="TextBox 226"/>
            <p:cNvSpPr txBox="1"/>
            <p:nvPr/>
          </p:nvSpPr>
          <p:spPr>
            <a:xfrm>
              <a:off x="4191886" y="2039567"/>
              <a:ext cx="360996" cy="307777"/>
            </a:xfrm>
            <a:prstGeom prst="rect">
              <a:avLst/>
            </a:prstGeom>
            <a:noFill/>
          </p:spPr>
          <p:txBody>
            <a:bodyPr wrap="none" rtlCol="0">
              <a:spAutoFit/>
            </a:bodyPr>
            <a:lstStyle/>
            <a:p>
              <a:r>
                <a:rPr lang="en-US" sz="1400" b="1" dirty="0">
                  <a:latin typeface="+mn-lt"/>
                </a:rPr>
                <a:t>S</a:t>
              </a:r>
              <a:r>
                <a:rPr lang="en-US" sz="1400" b="1" dirty="0" smtClean="0">
                  <a:latin typeface="+mn-lt"/>
                </a:rPr>
                <a:t>0</a:t>
              </a:r>
              <a:endParaRPr lang="el-GR" sz="1400" b="1" dirty="0">
                <a:latin typeface="+mn-lt"/>
              </a:endParaRPr>
            </a:p>
          </p:txBody>
        </p:sp>
        <p:sp>
          <p:nvSpPr>
            <p:cNvPr id="228" name="TextBox 227"/>
            <p:cNvSpPr txBox="1"/>
            <p:nvPr/>
          </p:nvSpPr>
          <p:spPr>
            <a:xfrm>
              <a:off x="4737741" y="2035043"/>
              <a:ext cx="364202" cy="307777"/>
            </a:xfrm>
            <a:prstGeom prst="rect">
              <a:avLst/>
            </a:prstGeom>
            <a:noFill/>
          </p:spPr>
          <p:txBody>
            <a:bodyPr wrap="none" rtlCol="0">
              <a:spAutoFit/>
            </a:bodyPr>
            <a:lstStyle/>
            <a:p>
              <a:r>
                <a:rPr lang="en-US" sz="1400" b="1" dirty="0" smtClean="0">
                  <a:latin typeface="+mn-lt"/>
                </a:rPr>
                <a:t>T0</a:t>
              </a:r>
              <a:endParaRPr lang="el-GR" sz="1400" b="1" dirty="0">
                <a:latin typeface="+mn-lt"/>
              </a:endParaRPr>
            </a:p>
          </p:txBody>
        </p:sp>
        <p:sp>
          <p:nvSpPr>
            <p:cNvPr id="230" name="TextBox 229"/>
            <p:cNvSpPr txBox="1"/>
            <p:nvPr/>
          </p:nvSpPr>
          <p:spPr>
            <a:xfrm>
              <a:off x="635287" y="1712754"/>
              <a:ext cx="293670" cy="307777"/>
            </a:xfrm>
            <a:prstGeom prst="rect">
              <a:avLst/>
            </a:prstGeom>
            <a:noFill/>
          </p:spPr>
          <p:txBody>
            <a:bodyPr wrap="none" rtlCol="0">
              <a:spAutoFit/>
            </a:bodyPr>
            <a:lstStyle/>
            <a:p>
              <a:r>
                <a:rPr lang="en-US" sz="1400" b="1" dirty="0" smtClean="0">
                  <a:latin typeface="+mn-lt"/>
                </a:rPr>
                <a:t>A</a:t>
              </a:r>
              <a:endParaRPr lang="el-GR" sz="1400" b="1" dirty="0">
                <a:latin typeface="+mn-lt"/>
              </a:endParaRPr>
            </a:p>
          </p:txBody>
        </p:sp>
        <p:sp>
          <p:nvSpPr>
            <p:cNvPr id="231" name="TextBox 230"/>
            <p:cNvSpPr txBox="1"/>
            <p:nvPr/>
          </p:nvSpPr>
          <p:spPr>
            <a:xfrm>
              <a:off x="1650765" y="1712754"/>
              <a:ext cx="293670" cy="307777"/>
            </a:xfrm>
            <a:prstGeom prst="rect">
              <a:avLst/>
            </a:prstGeom>
            <a:noFill/>
          </p:spPr>
          <p:txBody>
            <a:bodyPr wrap="none" rtlCol="0">
              <a:spAutoFit/>
            </a:bodyPr>
            <a:lstStyle/>
            <a:p>
              <a:r>
                <a:rPr lang="en-US" sz="1400" b="1" dirty="0" smtClean="0">
                  <a:latin typeface="+mn-lt"/>
                </a:rPr>
                <a:t>B</a:t>
              </a:r>
              <a:endParaRPr lang="el-GR" sz="1400" b="1" dirty="0">
                <a:latin typeface="+mn-lt"/>
              </a:endParaRPr>
            </a:p>
          </p:txBody>
        </p:sp>
        <p:sp>
          <p:nvSpPr>
            <p:cNvPr id="232" name="TextBox 231"/>
            <p:cNvSpPr txBox="1"/>
            <p:nvPr/>
          </p:nvSpPr>
          <p:spPr>
            <a:xfrm>
              <a:off x="2711955" y="1712754"/>
              <a:ext cx="279244" cy="307777"/>
            </a:xfrm>
            <a:prstGeom prst="rect">
              <a:avLst/>
            </a:prstGeom>
            <a:noFill/>
          </p:spPr>
          <p:txBody>
            <a:bodyPr wrap="none" rtlCol="0">
              <a:spAutoFit/>
            </a:bodyPr>
            <a:lstStyle/>
            <a:p>
              <a:r>
                <a:rPr lang="en-US" sz="1400" b="1" dirty="0">
                  <a:latin typeface="+mn-lt"/>
                </a:rPr>
                <a:t>C</a:t>
              </a:r>
              <a:endParaRPr lang="el-GR" sz="1400" b="1" dirty="0">
                <a:latin typeface="+mn-lt"/>
              </a:endParaRPr>
            </a:p>
          </p:txBody>
        </p:sp>
        <p:sp>
          <p:nvSpPr>
            <p:cNvPr id="233" name="TextBox 232"/>
            <p:cNvSpPr txBox="1"/>
            <p:nvPr/>
          </p:nvSpPr>
          <p:spPr>
            <a:xfrm>
              <a:off x="3696278" y="1712754"/>
              <a:ext cx="298480" cy="307777"/>
            </a:xfrm>
            <a:prstGeom prst="rect">
              <a:avLst/>
            </a:prstGeom>
            <a:noFill/>
          </p:spPr>
          <p:txBody>
            <a:bodyPr wrap="none" rtlCol="0">
              <a:spAutoFit/>
            </a:bodyPr>
            <a:lstStyle/>
            <a:p>
              <a:r>
                <a:rPr lang="en-US" sz="1400" b="1" dirty="0" smtClean="0">
                  <a:latin typeface="+mn-lt"/>
                </a:rPr>
                <a:t>D</a:t>
              </a:r>
              <a:endParaRPr lang="el-GR" sz="1400" b="1" dirty="0">
                <a:latin typeface="+mn-lt"/>
              </a:endParaRPr>
            </a:p>
          </p:txBody>
        </p:sp>
        <p:sp>
          <p:nvSpPr>
            <p:cNvPr id="234" name="TextBox 233"/>
            <p:cNvSpPr txBox="1"/>
            <p:nvPr/>
          </p:nvSpPr>
          <p:spPr>
            <a:xfrm>
              <a:off x="312510" y="1289691"/>
              <a:ext cx="364202" cy="307777"/>
            </a:xfrm>
            <a:prstGeom prst="rect">
              <a:avLst/>
            </a:prstGeom>
            <a:noFill/>
          </p:spPr>
          <p:txBody>
            <a:bodyPr wrap="none" rtlCol="0">
              <a:spAutoFit/>
            </a:bodyPr>
            <a:lstStyle/>
            <a:p>
              <a:r>
                <a:rPr lang="en-US" sz="1400" b="1" dirty="0" smtClean="0">
                  <a:latin typeface="+mn-lt"/>
                </a:rPr>
                <a:t>E0</a:t>
              </a:r>
              <a:endParaRPr lang="el-GR" sz="1400" b="1" dirty="0">
                <a:latin typeface="+mn-lt"/>
              </a:endParaRPr>
            </a:p>
          </p:txBody>
        </p:sp>
        <p:sp>
          <p:nvSpPr>
            <p:cNvPr id="235" name="TextBox 234"/>
            <p:cNvSpPr txBox="1"/>
            <p:nvPr/>
          </p:nvSpPr>
          <p:spPr>
            <a:xfrm>
              <a:off x="921635" y="1289691"/>
              <a:ext cx="364202" cy="307777"/>
            </a:xfrm>
            <a:prstGeom prst="rect">
              <a:avLst/>
            </a:prstGeom>
            <a:noFill/>
          </p:spPr>
          <p:txBody>
            <a:bodyPr wrap="none" rtlCol="0">
              <a:spAutoFit/>
            </a:bodyPr>
            <a:lstStyle/>
            <a:p>
              <a:r>
                <a:rPr lang="en-US" sz="1400" b="1" dirty="0" smtClean="0">
                  <a:latin typeface="+mn-lt"/>
                </a:rPr>
                <a:t>S0</a:t>
              </a:r>
              <a:endParaRPr lang="el-GR" sz="1400" b="1" dirty="0">
                <a:latin typeface="+mn-lt"/>
              </a:endParaRPr>
            </a:p>
          </p:txBody>
        </p:sp>
        <p:sp>
          <p:nvSpPr>
            <p:cNvPr id="236" name="TextBox 235"/>
            <p:cNvSpPr txBox="1"/>
            <p:nvPr/>
          </p:nvSpPr>
          <p:spPr>
            <a:xfrm>
              <a:off x="1317615" y="1289691"/>
              <a:ext cx="360996" cy="307777"/>
            </a:xfrm>
            <a:prstGeom prst="rect">
              <a:avLst/>
            </a:prstGeom>
            <a:noFill/>
          </p:spPr>
          <p:txBody>
            <a:bodyPr wrap="none" rtlCol="0">
              <a:spAutoFit/>
            </a:bodyPr>
            <a:lstStyle/>
            <a:p>
              <a:r>
                <a:rPr lang="en-US" sz="1400" b="1" dirty="0">
                  <a:latin typeface="+mn-lt"/>
                </a:rPr>
                <a:t>S</a:t>
              </a:r>
              <a:r>
                <a:rPr lang="en-US" sz="1400" b="1" dirty="0" smtClean="0">
                  <a:latin typeface="+mn-lt"/>
                </a:rPr>
                <a:t>0</a:t>
              </a:r>
              <a:endParaRPr lang="el-GR" sz="1400" b="1" dirty="0">
                <a:latin typeface="+mn-lt"/>
              </a:endParaRPr>
            </a:p>
          </p:txBody>
        </p:sp>
        <p:sp>
          <p:nvSpPr>
            <p:cNvPr id="237" name="TextBox 236"/>
            <p:cNvSpPr txBox="1"/>
            <p:nvPr/>
          </p:nvSpPr>
          <p:spPr>
            <a:xfrm>
              <a:off x="2030037" y="1289691"/>
              <a:ext cx="360996" cy="307777"/>
            </a:xfrm>
            <a:prstGeom prst="rect">
              <a:avLst/>
            </a:prstGeom>
            <a:noFill/>
          </p:spPr>
          <p:txBody>
            <a:bodyPr wrap="none" rtlCol="0">
              <a:spAutoFit/>
            </a:bodyPr>
            <a:lstStyle/>
            <a:p>
              <a:r>
                <a:rPr lang="en-US" sz="1400" b="1" dirty="0" smtClean="0">
                  <a:latin typeface="+mn-lt"/>
                </a:rPr>
                <a:t>S1</a:t>
              </a:r>
              <a:endParaRPr lang="el-GR" sz="1400" b="1" dirty="0">
                <a:latin typeface="+mn-lt"/>
              </a:endParaRPr>
            </a:p>
          </p:txBody>
        </p:sp>
        <p:sp>
          <p:nvSpPr>
            <p:cNvPr id="238" name="TextBox 237"/>
            <p:cNvSpPr txBox="1"/>
            <p:nvPr/>
          </p:nvSpPr>
          <p:spPr>
            <a:xfrm>
              <a:off x="2356047" y="1289691"/>
              <a:ext cx="360996" cy="307777"/>
            </a:xfrm>
            <a:prstGeom prst="rect">
              <a:avLst/>
            </a:prstGeom>
            <a:noFill/>
          </p:spPr>
          <p:txBody>
            <a:bodyPr wrap="none" rtlCol="0">
              <a:spAutoFit/>
            </a:bodyPr>
            <a:lstStyle/>
            <a:p>
              <a:r>
                <a:rPr lang="en-US" sz="1400" b="1" dirty="0">
                  <a:latin typeface="+mn-lt"/>
                </a:rPr>
                <a:t>S</a:t>
              </a:r>
              <a:r>
                <a:rPr lang="en-US" sz="1400" b="1" dirty="0" smtClean="0">
                  <a:latin typeface="+mn-lt"/>
                </a:rPr>
                <a:t>0</a:t>
              </a:r>
              <a:endParaRPr lang="el-GR" sz="1400" b="1" dirty="0">
                <a:latin typeface="+mn-lt"/>
              </a:endParaRPr>
            </a:p>
          </p:txBody>
        </p:sp>
        <p:sp>
          <p:nvSpPr>
            <p:cNvPr id="239" name="TextBox 238"/>
            <p:cNvSpPr txBox="1"/>
            <p:nvPr/>
          </p:nvSpPr>
          <p:spPr>
            <a:xfrm>
              <a:off x="3004247" y="1289691"/>
              <a:ext cx="360996" cy="307777"/>
            </a:xfrm>
            <a:prstGeom prst="rect">
              <a:avLst/>
            </a:prstGeom>
            <a:noFill/>
          </p:spPr>
          <p:txBody>
            <a:bodyPr wrap="none" rtlCol="0">
              <a:spAutoFit/>
            </a:bodyPr>
            <a:lstStyle/>
            <a:p>
              <a:r>
                <a:rPr lang="en-US" sz="1400" b="1" dirty="0" smtClean="0">
                  <a:latin typeface="+mn-lt"/>
                </a:rPr>
                <a:t>S1</a:t>
              </a:r>
              <a:endParaRPr lang="el-GR" sz="1400" b="1" dirty="0">
                <a:latin typeface="+mn-lt"/>
              </a:endParaRPr>
            </a:p>
          </p:txBody>
        </p:sp>
        <p:sp>
          <p:nvSpPr>
            <p:cNvPr id="240" name="TextBox 239"/>
            <p:cNvSpPr txBox="1"/>
            <p:nvPr/>
          </p:nvSpPr>
          <p:spPr>
            <a:xfrm>
              <a:off x="3376396" y="1289691"/>
              <a:ext cx="360996" cy="307777"/>
            </a:xfrm>
            <a:prstGeom prst="rect">
              <a:avLst/>
            </a:prstGeom>
            <a:noFill/>
          </p:spPr>
          <p:txBody>
            <a:bodyPr wrap="none" rtlCol="0">
              <a:spAutoFit/>
            </a:bodyPr>
            <a:lstStyle/>
            <a:p>
              <a:r>
                <a:rPr lang="en-US" sz="1400" b="1" dirty="0">
                  <a:latin typeface="+mn-lt"/>
                </a:rPr>
                <a:t>S</a:t>
              </a:r>
              <a:r>
                <a:rPr lang="en-US" sz="1400" b="1" dirty="0" smtClean="0">
                  <a:latin typeface="+mn-lt"/>
                </a:rPr>
                <a:t>0</a:t>
              </a:r>
              <a:endParaRPr lang="el-GR" sz="1400" b="1" dirty="0">
                <a:latin typeface="+mn-lt"/>
              </a:endParaRPr>
            </a:p>
          </p:txBody>
        </p:sp>
        <p:sp>
          <p:nvSpPr>
            <p:cNvPr id="241" name="TextBox 240"/>
            <p:cNvSpPr txBox="1"/>
            <p:nvPr/>
          </p:nvSpPr>
          <p:spPr>
            <a:xfrm>
              <a:off x="4070868" y="1289691"/>
              <a:ext cx="364202" cy="307777"/>
            </a:xfrm>
            <a:prstGeom prst="rect">
              <a:avLst/>
            </a:prstGeom>
            <a:noFill/>
          </p:spPr>
          <p:txBody>
            <a:bodyPr wrap="none" rtlCol="0">
              <a:spAutoFit/>
            </a:bodyPr>
            <a:lstStyle/>
            <a:p>
              <a:r>
                <a:rPr lang="en-US" sz="1400" b="1" dirty="0" smtClean="0">
                  <a:latin typeface="+mn-lt"/>
                </a:rPr>
                <a:t>T0</a:t>
              </a:r>
              <a:endParaRPr lang="el-GR" sz="1400" b="1" dirty="0">
                <a:latin typeface="+mn-lt"/>
              </a:endParaRPr>
            </a:p>
          </p:txBody>
        </p:sp>
        <p:sp>
          <p:nvSpPr>
            <p:cNvPr id="243" name="TextBox 242"/>
            <p:cNvSpPr txBox="1"/>
            <p:nvPr/>
          </p:nvSpPr>
          <p:spPr>
            <a:xfrm>
              <a:off x="1214371" y="1033566"/>
              <a:ext cx="276038" cy="307777"/>
            </a:xfrm>
            <a:prstGeom prst="rect">
              <a:avLst/>
            </a:prstGeom>
            <a:noFill/>
          </p:spPr>
          <p:txBody>
            <a:bodyPr wrap="none" rtlCol="0">
              <a:spAutoFit/>
            </a:bodyPr>
            <a:lstStyle/>
            <a:p>
              <a:r>
                <a:rPr lang="en-US" sz="1400" b="1" dirty="0" smtClean="0">
                  <a:latin typeface="+mn-lt"/>
                </a:rPr>
                <a:t>2</a:t>
              </a:r>
              <a:endParaRPr lang="el-GR" sz="1400" b="1" dirty="0">
                <a:latin typeface="+mn-lt"/>
              </a:endParaRPr>
            </a:p>
          </p:txBody>
        </p:sp>
        <p:sp>
          <p:nvSpPr>
            <p:cNvPr id="244" name="TextBox 243"/>
            <p:cNvSpPr txBox="1"/>
            <p:nvPr/>
          </p:nvSpPr>
          <p:spPr>
            <a:xfrm>
              <a:off x="2218028" y="1033566"/>
              <a:ext cx="276038" cy="307777"/>
            </a:xfrm>
            <a:prstGeom prst="rect">
              <a:avLst/>
            </a:prstGeom>
            <a:noFill/>
          </p:spPr>
          <p:txBody>
            <a:bodyPr wrap="none" rtlCol="0">
              <a:spAutoFit/>
            </a:bodyPr>
            <a:lstStyle/>
            <a:p>
              <a:r>
                <a:rPr lang="en-US" sz="1400" b="1" dirty="0" smtClean="0">
                  <a:latin typeface="+mn-lt"/>
                </a:rPr>
                <a:t>3</a:t>
              </a:r>
              <a:endParaRPr lang="el-GR" sz="1400" b="1" dirty="0">
                <a:latin typeface="+mn-lt"/>
              </a:endParaRPr>
            </a:p>
          </p:txBody>
        </p:sp>
        <p:sp>
          <p:nvSpPr>
            <p:cNvPr id="245" name="TextBox 244"/>
            <p:cNvSpPr txBox="1"/>
            <p:nvPr/>
          </p:nvSpPr>
          <p:spPr>
            <a:xfrm>
              <a:off x="3195747" y="1033566"/>
              <a:ext cx="276038" cy="307777"/>
            </a:xfrm>
            <a:prstGeom prst="rect">
              <a:avLst/>
            </a:prstGeom>
            <a:noFill/>
          </p:spPr>
          <p:txBody>
            <a:bodyPr wrap="none" rtlCol="0">
              <a:spAutoFit/>
            </a:bodyPr>
            <a:lstStyle/>
            <a:p>
              <a:r>
                <a:rPr lang="en-US" sz="1400" b="1" dirty="0" smtClean="0">
                  <a:latin typeface="+mn-lt"/>
                </a:rPr>
                <a:t>4</a:t>
              </a:r>
              <a:endParaRPr lang="el-GR" sz="1400" b="1" dirty="0">
                <a:latin typeface="+mn-lt"/>
              </a:endParaRPr>
            </a:p>
          </p:txBody>
        </p:sp>
        <p:sp>
          <p:nvSpPr>
            <p:cNvPr id="246" name="TextBox 245"/>
            <p:cNvSpPr txBox="1"/>
            <p:nvPr/>
          </p:nvSpPr>
          <p:spPr>
            <a:xfrm>
              <a:off x="4084315" y="1033566"/>
              <a:ext cx="276038" cy="307777"/>
            </a:xfrm>
            <a:prstGeom prst="rect">
              <a:avLst/>
            </a:prstGeom>
            <a:noFill/>
          </p:spPr>
          <p:txBody>
            <a:bodyPr wrap="none" rtlCol="0">
              <a:spAutoFit/>
            </a:bodyPr>
            <a:lstStyle/>
            <a:p>
              <a:r>
                <a:rPr lang="en-US" sz="1400" b="1" dirty="0" smtClean="0">
                  <a:latin typeface="+mn-lt"/>
                </a:rPr>
                <a:t>5</a:t>
              </a:r>
              <a:endParaRPr lang="el-GR" sz="1400" b="1" dirty="0">
                <a:latin typeface="+mn-lt"/>
              </a:endParaRPr>
            </a:p>
          </p:txBody>
        </p:sp>
        <p:cxnSp>
          <p:nvCxnSpPr>
            <p:cNvPr id="248" name="Straight Connector 247"/>
            <p:cNvCxnSpPr/>
            <p:nvPr/>
          </p:nvCxnSpPr>
          <p:spPr>
            <a:xfrm flipH="1">
              <a:off x="4045969" y="1602289"/>
              <a:ext cx="291709" cy="0"/>
            </a:xfrm>
            <a:prstGeom prst="line">
              <a:avLst/>
            </a:prstGeom>
            <a:ln w="31750">
              <a:solidFill>
                <a:srgbClr val="265691"/>
              </a:solidFill>
            </a:ln>
          </p:spPr>
          <p:style>
            <a:lnRef idx="1">
              <a:schemeClr val="accent1"/>
            </a:lnRef>
            <a:fillRef idx="0">
              <a:schemeClr val="accent1"/>
            </a:fillRef>
            <a:effectRef idx="0">
              <a:schemeClr val="accent1"/>
            </a:effectRef>
            <a:fontRef idx="minor">
              <a:schemeClr val="tx1"/>
            </a:fontRef>
          </p:style>
        </p:cxnSp>
        <p:sp>
          <p:nvSpPr>
            <p:cNvPr id="249" name="Oval 248"/>
            <p:cNvSpPr/>
            <p:nvPr/>
          </p:nvSpPr>
          <p:spPr>
            <a:xfrm>
              <a:off x="4360353" y="1351025"/>
              <a:ext cx="505913" cy="51149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a:t>
              </a:r>
              <a:endParaRPr lang="el-GR" dirty="0">
                <a:solidFill>
                  <a:schemeClr val="tx1"/>
                </a:solidFill>
              </a:endParaRPr>
            </a:p>
          </p:txBody>
        </p:sp>
        <p:pic>
          <p:nvPicPr>
            <p:cNvPr id="251" name="Picture 250"/>
            <p:cNvPicPr>
              <a:picLocks noChangeArrowheads="1"/>
            </p:cNvPicPr>
            <p:nvPr/>
          </p:nvPicPr>
          <p:blipFill>
            <a:blip r:embed="rId3"/>
            <a:srcRect/>
            <a:stretch>
              <a:fillRect/>
            </a:stretch>
          </p:blipFill>
          <p:spPr bwMode="auto">
            <a:xfrm>
              <a:off x="1613271" y="1434456"/>
              <a:ext cx="415337" cy="338926"/>
            </a:xfrm>
            <a:prstGeom prst="rect">
              <a:avLst/>
            </a:prstGeom>
            <a:noFill/>
            <a:ln w="9525">
              <a:noFill/>
              <a:miter lim="800000"/>
              <a:headEnd/>
              <a:tailEnd/>
            </a:ln>
          </p:spPr>
        </p:pic>
        <p:pic>
          <p:nvPicPr>
            <p:cNvPr id="252" name="Picture 251"/>
            <p:cNvPicPr>
              <a:picLocks noChangeArrowheads="1"/>
            </p:cNvPicPr>
            <p:nvPr/>
          </p:nvPicPr>
          <p:blipFill>
            <a:blip r:embed="rId3"/>
            <a:srcRect/>
            <a:stretch>
              <a:fillRect/>
            </a:stretch>
          </p:blipFill>
          <p:spPr bwMode="auto">
            <a:xfrm>
              <a:off x="2657843" y="1434456"/>
              <a:ext cx="415337" cy="338926"/>
            </a:xfrm>
            <a:prstGeom prst="rect">
              <a:avLst/>
            </a:prstGeom>
            <a:noFill/>
            <a:ln w="9525">
              <a:noFill/>
              <a:miter lim="800000"/>
              <a:headEnd/>
              <a:tailEnd/>
            </a:ln>
          </p:spPr>
        </p:pic>
        <p:pic>
          <p:nvPicPr>
            <p:cNvPr id="253" name="Picture 252"/>
            <p:cNvPicPr>
              <a:picLocks noChangeArrowheads="1"/>
            </p:cNvPicPr>
            <p:nvPr/>
          </p:nvPicPr>
          <p:blipFill>
            <a:blip r:embed="rId3"/>
            <a:srcRect/>
            <a:stretch>
              <a:fillRect/>
            </a:stretch>
          </p:blipFill>
          <p:spPr bwMode="auto">
            <a:xfrm>
              <a:off x="3655531" y="1434456"/>
              <a:ext cx="415337" cy="338926"/>
            </a:xfrm>
            <a:prstGeom prst="rect">
              <a:avLst/>
            </a:prstGeom>
            <a:noFill/>
            <a:ln w="9525">
              <a:noFill/>
              <a:miter lim="800000"/>
              <a:headEnd/>
              <a:tailEnd/>
            </a:ln>
          </p:spPr>
        </p:pic>
        <p:sp>
          <p:nvSpPr>
            <p:cNvPr id="256" name="TextBox 255"/>
            <p:cNvSpPr txBox="1"/>
            <p:nvPr/>
          </p:nvSpPr>
          <p:spPr>
            <a:xfrm>
              <a:off x="298416" y="1033566"/>
              <a:ext cx="276038" cy="307777"/>
            </a:xfrm>
            <a:prstGeom prst="rect">
              <a:avLst/>
            </a:prstGeom>
            <a:noFill/>
          </p:spPr>
          <p:txBody>
            <a:bodyPr wrap="none" rtlCol="0">
              <a:spAutoFit/>
            </a:bodyPr>
            <a:lstStyle/>
            <a:p>
              <a:r>
                <a:rPr lang="el-GR" sz="1400" b="1" dirty="0" smtClean="0">
                  <a:latin typeface="+mn-lt"/>
                </a:rPr>
                <a:t>1</a:t>
              </a:r>
              <a:endParaRPr lang="el-GR" sz="1400" b="1" dirty="0">
                <a:latin typeface="+mn-lt"/>
              </a:endParaRPr>
            </a:p>
          </p:txBody>
        </p:sp>
      </p:grpSp>
      <p:sp>
        <p:nvSpPr>
          <p:cNvPr id="39977" name="Slide Number Placeholder 39976"/>
          <p:cNvSpPr>
            <a:spLocks noGrp="1"/>
          </p:cNvSpPr>
          <p:nvPr>
            <p:ph type="sldNum" sz="quarter" idx="12"/>
          </p:nvPr>
        </p:nvSpPr>
        <p:spPr/>
        <p:txBody>
          <a:bodyPr/>
          <a:lstStyle/>
          <a:p>
            <a:pPr>
              <a:defRPr/>
            </a:pPr>
            <a:fld id="{7E55E3B3-0445-4CFC-BED8-763D4409E61F}" type="slidenum">
              <a:rPr lang="el-GR" smtClean="0"/>
              <a:pPr>
                <a:defRPr/>
              </a:pPr>
              <a:t>15</a:t>
            </a:fld>
            <a:endParaRPr lang="el-GR"/>
          </a:p>
        </p:txBody>
      </p:sp>
      <p:sp>
        <p:nvSpPr>
          <p:cNvPr id="148" name="1 - Τίτλος"/>
          <p:cNvSpPr>
            <a:spLocks noGrp="1"/>
          </p:cNvSpPr>
          <p:nvPr>
            <p:ph type="title"/>
          </p:nvPr>
        </p:nvSpPr>
        <p:spPr>
          <a:xfrm>
            <a:off x="467544" y="116632"/>
            <a:ext cx="8229600" cy="908720"/>
          </a:xfrm>
        </p:spPr>
        <p:txBody>
          <a:bodyPr>
            <a:normAutofit/>
          </a:bodyPr>
          <a:lstStyle/>
          <a:p>
            <a:pPr>
              <a:defRPr/>
            </a:pPr>
            <a:r>
              <a:rPr lang="el-GR" sz="3200" dirty="0" smtClean="0"/>
              <a:t>Πρωτόκολλο δρομολόγησης </a:t>
            </a:r>
            <a:r>
              <a:rPr lang="en-GB" sz="3200" dirty="0"/>
              <a:t>OSPF</a:t>
            </a:r>
            <a:r>
              <a:rPr lang="el-GR" sz="3200" dirty="0"/>
              <a:t> </a:t>
            </a:r>
            <a:r>
              <a:rPr lang="el-GR" sz="3200" dirty="0" smtClean="0"/>
              <a:t>(3)</a:t>
            </a:r>
            <a:r>
              <a:rPr lang="en-GB" sz="3200" dirty="0" smtClean="0"/>
              <a:t> </a:t>
            </a:r>
            <a:endParaRPr lang="en-GB" sz="3200" dirty="0"/>
          </a:p>
        </p:txBody>
      </p:sp>
    </p:spTree>
    <p:extLst>
      <p:ext uri="{BB962C8B-B14F-4D97-AF65-F5344CB8AC3E}">
        <p14:creationId xmlns:p14="http://schemas.microsoft.com/office/powerpoint/2010/main" val="24831823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defRPr/>
            </a:pPr>
            <a:r>
              <a:rPr lang="el-GR" sz="3200" dirty="0"/>
              <a:t>Πρωτόκολλο δρομολόγησης </a:t>
            </a:r>
            <a:r>
              <a:rPr lang="en-GB" sz="3200" dirty="0" smtClean="0"/>
              <a:t>OSPF</a:t>
            </a:r>
            <a:r>
              <a:rPr lang="el-GR" sz="3200" dirty="0" smtClean="0"/>
              <a:t> (4)</a:t>
            </a:r>
            <a:endParaRPr lang="en-GB" sz="3200" dirty="0"/>
          </a:p>
        </p:txBody>
      </p:sp>
      <p:sp>
        <p:nvSpPr>
          <p:cNvPr id="3" name="2 - Θέση περιεχομένου"/>
          <p:cNvSpPr>
            <a:spLocks noGrp="1"/>
          </p:cNvSpPr>
          <p:nvPr>
            <p:ph idx="1"/>
          </p:nvPr>
        </p:nvSpPr>
        <p:spPr/>
        <p:txBody>
          <a:bodyPr/>
          <a:lstStyle/>
          <a:p>
            <a:pPr>
              <a:spcBef>
                <a:spcPts val="1200"/>
              </a:spcBef>
              <a:spcAft>
                <a:spcPts val="1200"/>
              </a:spcAft>
            </a:pPr>
            <a:r>
              <a:rPr lang="el-GR" sz="2400" b="1" dirty="0" smtClean="0">
                <a:solidFill>
                  <a:srgbClr val="990033"/>
                </a:solidFill>
              </a:rPr>
              <a:t>Περιφέρειες </a:t>
            </a:r>
            <a:r>
              <a:rPr lang="en-GB" sz="2400" b="1" dirty="0" smtClean="0">
                <a:solidFill>
                  <a:srgbClr val="990033"/>
                </a:solidFill>
              </a:rPr>
              <a:t>OSPF</a:t>
            </a:r>
            <a:endParaRPr lang="el-GR" sz="2400" b="1" dirty="0">
              <a:solidFill>
                <a:srgbClr val="990033"/>
              </a:solidFill>
            </a:endParaRPr>
          </a:p>
          <a:p>
            <a:pPr marL="712788" indent="-357188">
              <a:buFont typeface="Wingdings" panose="05000000000000000000" pitchFamily="2" charset="2"/>
              <a:buChar char="ü"/>
            </a:pPr>
            <a:r>
              <a:rPr lang="el-GR" sz="2400" dirty="0" smtClean="0"/>
              <a:t>Επειδή το </a:t>
            </a:r>
            <a:r>
              <a:rPr lang="en-GB" sz="2400" dirty="0" smtClean="0"/>
              <a:t>OSPF (Open Shortest Path First)</a:t>
            </a:r>
            <a:r>
              <a:rPr lang="el-GR" sz="2400" dirty="0" smtClean="0"/>
              <a:t> επιτρέπει σε έναν διαχειριστή να διαμερίζει τους δρομολογητές και τα δίκτυα ενός αυτόνομου συστήματος σε πολλές περιφέρειες, μπορεί να προσαρμόζεται σε κλίμακες μεγέθους για το χειρισμό μεγαλύτερου αριθμού δρομολογητών σε σχέση με άλλα πρωτόκολλα εσωτερικών πυλών</a:t>
            </a: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16</a:t>
            </a:fld>
            <a:endParaRPr lang="el-GR"/>
          </a:p>
        </p:txBody>
      </p:sp>
    </p:spTree>
    <p:extLst>
      <p:ext uri="{BB962C8B-B14F-4D97-AF65-F5344CB8AC3E}">
        <p14:creationId xmlns:p14="http://schemas.microsoft.com/office/powerpoint/2010/main" val="19589770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dirty="0" smtClean="0"/>
              <a:t>Πρωτόκολλο </a:t>
            </a:r>
            <a:r>
              <a:rPr lang="el-GR" sz="3200" dirty="0"/>
              <a:t>δρομολόγησης </a:t>
            </a:r>
            <a:r>
              <a:rPr lang="en-US" sz="3200" dirty="0" smtClean="0"/>
              <a:t>OSPF</a:t>
            </a:r>
            <a:r>
              <a:rPr lang="el-GR" sz="3200" dirty="0" smtClean="0"/>
              <a:t> (5)</a:t>
            </a:r>
            <a:endParaRPr lang="en-GB" sz="3200" dirty="0" smtClean="0"/>
          </a:p>
        </p:txBody>
      </p:sp>
      <p:sp>
        <p:nvSpPr>
          <p:cNvPr id="3" name="Content Placeholder 2"/>
          <p:cNvSpPr>
            <a:spLocks noGrp="1"/>
          </p:cNvSpPr>
          <p:nvPr>
            <p:ph idx="1"/>
          </p:nvPr>
        </p:nvSpPr>
        <p:spPr/>
        <p:txBody>
          <a:bodyPr>
            <a:noAutofit/>
          </a:bodyPr>
          <a:lstStyle/>
          <a:p>
            <a:pPr>
              <a:spcAft>
                <a:spcPts val="600"/>
              </a:spcAft>
            </a:pPr>
            <a:r>
              <a:rPr lang="en-US" sz="2400" b="1" dirty="0">
                <a:solidFill>
                  <a:srgbClr val="990033"/>
                </a:solidFill>
              </a:rPr>
              <a:t>OSPF: </a:t>
            </a:r>
            <a:r>
              <a:rPr lang="el-GR" altLang="el-GR" sz="2400" dirty="0"/>
              <a:t>Το πιο διαδεδομένο πρωτόκολλο δρομολόγησης στο εσωτερικό ενός AS</a:t>
            </a:r>
          </a:p>
          <a:p>
            <a:pPr>
              <a:spcAft>
                <a:spcPts val="600"/>
              </a:spcAft>
            </a:pPr>
            <a:r>
              <a:rPr lang="en-US" sz="2400" b="1" dirty="0" smtClean="0">
                <a:solidFill>
                  <a:srgbClr val="990033"/>
                </a:solidFill>
              </a:rPr>
              <a:t>OSPF </a:t>
            </a:r>
            <a:r>
              <a:rPr lang="el-GR" altLang="el-GR" sz="2400" b="1" dirty="0" err="1">
                <a:solidFill>
                  <a:srgbClr val="990033"/>
                </a:solidFill>
              </a:rPr>
              <a:t>Area</a:t>
            </a:r>
            <a:r>
              <a:rPr lang="en-US" altLang="el-GR" sz="2400" dirty="0">
                <a:solidFill>
                  <a:srgbClr val="990033"/>
                </a:solidFill>
              </a:rPr>
              <a:t>: </a:t>
            </a:r>
            <a:r>
              <a:rPr lang="el-GR" altLang="el-GR" sz="2400" dirty="0"/>
              <a:t>ορίζει συνήθως μια γεωγραφική περιοχή</a:t>
            </a:r>
            <a:r>
              <a:rPr lang="en-US" altLang="el-GR" sz="2400" dirty="0"/>
              <a:t>, </a:t>
            </a:r>
            <a:r>
              <a:rPr lang="el-GR" altLang="el-GR" sz="2400" dirty="0"/>
              <a:t>ένα σύνολο δρομολογητών – δικτύων με </a:t>
            </a:r>
            <a:r>
              <a:rPr lang="en-US" altLang="el-GR" sz="2400" dirty="0"/>
              <a:t>“</a:t>
            </a:r>
            <a:r>
              <a:rPr lang="el-GR" altLang="el-GR" sz="2400" dirty="0"/>
              <a:t>κοινά</a:t>
            </a:r>
            <a:r>
              <a:rPr lang="en-US" altLang="el-GR" sz="2400" dirty="0"/>
              <a:t>”</a:t>
            </a:r>
            <a:r>
              <a:rPr lang="el-GR" altLang="el-GR" sz="2400" dirty="0"/>
              <a:t> χαρακτηριστικά</a:t>
            </a:r>
          </a:p>
          <a:p>
            <a:pPr>
              <a:spcAft>
                <a:spcPts val="600"/>
              </a:spcAft>
            </a:pPr>
            <a:r>
              <a:rPr lang="el-GR" altLang="el-GR" sz="2400" b="1" dirty="0" err="1" smtClean="0">
                <a:solidFill>
                  <a:srgbClr val="990033"/>
                </a:solidFill>
              </a:rPr>
              <a:t>backbone</a:t>
            </a:r>
            <a:r>
              <a:rPr lang="el-GR" altLang="el-GR" sz="2400" b="1" dirty="0" smtClean="0">
                <a:solidFill>
                  <a:srgbClr val="990033"/>
                </a:solidFill>
              </a:rPr>
              <a:t> </a:t>
            </a:r>
            <a:r>
              <a:rPr lang="el-GR" altLang="el-GR" sz="2400" b="1" dirty="0" err="1">
                <a:solidFill>
                  <a:srgbClr val="990033"/>
                </a:solidFill>
              </a:rPr>
              <a:t>Area</a:t>
            </a:r>
            <a:r>
              <a:rPr lang="el-GR" altLang="el-GR" sz="2400" b="1" dirty="0">
                <a:solidFill>
                  <a:srgbClr val="990033"/>
                </a:solidFill>
              </a:rPr>
              <a:t> ή </a:t>
            </a:r>
            <a:r>
              <a:rPr lang="el-GR" altLang="el-GR" sz="2400" b="1" dirty="0" err="1">
                <a:solidFill>
                  <a:srgbClr val="990033"/>
                </a:solidFill>
              </a:rPr>
              <a:t>Area</a:t>
            </a:r>
            <a:r>
              <a:rPr lang="el-GR" altLang="el-GR" sz="2400" b="1" dirty="0">
                <a:solidFill>
                  <a:srgbClr val="990033"/>
                </a:solidFill>
              </a:rPr>
              <a:t> 0</a:t>
            </a:r>
            <a:r>
              <a:rPr lang="el-GR" altLang="el-GR" sz="2400" dirty="0">
                <a:solidFill>
                  <a:srgbClr val="990033"/>
                </a:solidFill>
              </a:rPr>
              <a:t>:  </a:t>
            </a:r>
            <a:r>
              <a:rPr lang="el-GR" altLang="el-GR" sz="2400" dirty="0"/>
              <a:t>η περιοχή του κορμού του δικτύου, στην οποία πρέπει να έχουν πρόσβαση, μέσω ενός δρομολογητή, όλες οι υπόλοιπες περιοχές (</a:t>
            </a:r>
            <a:r>
              <a:rPr lang="el-GR" altLang="el-GR" sz="2400" dirty="0" err="1"/>
              <a:t>areas</a:t>
            </a:r>
            <a:r>
              <a:rPr lang="el-GR" altLang="el-GR" sz="2400" dirty="0"/>
              <a:t>) του δικτύου</a:t>
            </a:r>
          </a:p>
          <a:p>
            <a:pPr>
              <a:spcAft>
                <a:spcPts val="600"/>
              </a:spcAft>
            </a:pPr>
            <a:r>
              <a:rPr lang="en-US" altLang="el-GR" sz="2400" b="1" dirty="0" smtClean="0">
                <a:solidFill>
                  <a:srgbClr val="990033"/>
                </a:solidFill>
              </a:rPr>
              <a:t>Wildcards </a:t>
            </a:r>
            <a:r>
              <a:rPr lang="en-US" altLang="el-GR" sz="2400" b="1" dirty="0">
                <a:solidFill>
                  <a:srgbClr val="990033"/>
                </a:solidFill>
              </a:rPr>
              <a:t>bits</a:t>
            </a:r>
            <a:r>
              <a:rPr lang="el-GR" altLang="el-GR" sz="2400" dirty="0">
                <a:solidFill>
                  <a:srgbClr val="990033"/>
                </a:solidFill>
              </a:rPr>
              <a:t>: </a:t>
            </a:r>
            <a:r>
              <a:rPr lang="el-GR" altLang="el-GR" sz="2400" dirty="0"/>
              <a:t>χ</a:t>
            </a:r>
            <a:r>
              <a:rPr lang="el-GR" sz="2400" dirty="0"/>
              <a:t>ρησιμοποιούνται στο </a:t>
            </a:r>
            <a:r>
              <a:rPr lang="en-US" sz="2400" dirty="0"/>
              <a:t>OSPF </a:t>
            </a:r>
            <a:r>
              <a:rPr lang="el-GR" sz="2400" dirty="0"/>
              <a:t>αντί μάσκας </a:t>
            </a: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17</a:t>
            </a:fld>
            <a:endParaRPr lang="el-GR"/>
          </a:p>
        </p:txBody>
      </p:sp>
    </p:spTree>
    <p:extLst>
      <p:ext uri="{BB962C8B-B14F-4D97-AF65-F5344CB8AC3E}">
        <p14:creationId xmlns:p14="http://schemas.microsoft.com/office/powerpoint/2010/main" val="500735621"/>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Πρωτόκολλο δρομολόγησης </a:t>
            </a:r>
            <a:r>
              <a:rPr lang="en-US" sz="3200" dirty="0" smtClean="0"/>
              <a:t>OSPF</a:t>
            </a:r>
            <a:r>
              <a:rPr lang="el-GR" sz="3200" dirty="0" smtClean="0"/>
              <a:t> (6) </a:t>
            </a:r>
            <a:endParaRPr lang="en-GB" sz="2400" dirty="0" smtClean="0"/>
          </a:p>
        </p:txBody>
      </p:sp>
      <p:sp>
        <p:nvSpPr>
          <p:cNvPr id="3" name="Content Placeholder 2"/>
          <p:cNvSpPr>
            <a:spLocks noGrp="1"/>
          </p:cNvSpPr>
          <p:nvPr>
            <p:ph idx="1"/>
          </p:nvPr>
        </p:nvSpPr>
        <p:spPr/>
        <p:txBody>
          <a:bodyPr>
            <a:noAutofit/>
          </a:bodyPr>
          <a:lstStyle/>
          <a:p>
            <a:pPr marL="0" indent="0">
              <a:buNone/>
            </a:pPr>
            <a:r>
              <a:rPr lang="en-US" sz="2400" b="1" dirty="0">
                <a:solidFill>
                  <a:srgbClr val="990033"/>
                </a:solidFill>
              </a:rPr>
              <a:t>Wildcard bits</a:t>
            </a:r>
            <a:r>
              <a:rPr lang="el-GR" sz="2400" b="1" dirty="0">
                <a:solidFill>
                  <a:srgbClr val="990033"/>
                </a:solidFill>
              </a:rPr>
              <a:t>: </a:t>
            </a:r>
          </a:p>
          <a:p>
            <a:r>
              <a:rPr lang="el-GR" sz="2400" dirty="0"/>
              <a:t>είναι </a:t>
            </a:r>
            <a:r>
              <a:rPr lang="el-GR" altLang="el-GR" sz="2400" dirty="0"/>
              <a:t>το συμπλήρωμα ως προς το 255.255.255.255 ενός </a:t>
            </a:r>
            <a:r>
              <a:rPr lang="el-GR" altLang="el-GR" sz="2400" dirty="0" err="1"/>
              <a:t>subnet</a:t>
            </a:r>
            <a:r>
              <a:rPr lang="el-GR" altLang="el-GR" sz="2400" dirty="0"/>
              <a:t> </a:t>
            </a:r>
            <a:r>
              <a:rPr lang="el-GR" altLang="el-GR" sz="2400" dirty="0" err="1"/>
              <a:t>mask</a:t>
            </a:r>
            <a:endParaRPr lang="el-GR" altLang="el-GR" sz="2400" dirty="0"/>
          </a:p>
          <a:p>
            <a:r>
              <a:rPr lang="el-GR" sz="2400" dirty="0"/>
              <a:t>Χρησιμοποιείται στο </a:t>
            </a:r>
            <a:r>
              <a:rPr lang="en-US" sz="2400" dirty="0"/>
              <a:t>OSPF </a:t>
            </a:r>
            <a:r>
              <a:rPr lang="el-GR" sz="2400" dirty="0"/>
              <a:t>αντί μάσκας </a:t>
            </a:r>
          </a:p>
          <a:p>
            <a:r>
              <a:rPr lang="el-GR" sz="2400" dirty="0"/>
              <a:t>Διευκολύνει τον </a:t>
            </a:r>
            <a:r>
              <a:rPr lang="el-GR" altLang="el-GR" sz="2400" dirty="0">
                <a:sym typeface="Wingdings" pitchFamily="2" charset="2"/>
              </a:rPr>
              <a:t>εντοπισμό τέλους ενός δικτύου</a:t>
            </a:r>
          </a:p>
          <a:p>
            <a:pPr marL="355600" indent="0">
              <a:spcBef>
                <a:spcPts val="2400"/>
              </a:spcBef>
              <a:buNone/>
            </a:pPr>
            <a:r>
              <a:rPr lang="el-GR" altLang="el-GR" sz="2400" dirty="0" smtClean="0"/>
              <a:t>Για </a:t>
            </a:r>
            <a:r>
              <a:rPr lang="el-GR" altLang="el-GR" sz="2400" dirty="0"/>
              <a:t>μάσκα 255.255.255.0 </a:t>
            </a:r>
            <a:r>
              <a:rPr lang="el-GR" altLang="el-GR" sz="2400" dirty="0">
                <a:sym typeface="Wingdings" pitchFamily="2" charset="2"/>
              </a:rPr>
              <a:t> </a:t>
            </a:r>
            <a:r>
              <a:rPr lang="en-US" sz="2400" dirty="0"/>
              <a:t>Wildcard bits </a:t>
            </a:r>
            <a:r>
              <a:rPr lang="el-GR" altLang="el-GR" sz="2400" dirty="0">
                <a:sym typeface="Wingdings" pitchFamily="2" charset="2"/>
              </a:rPr>
              <a:t>0.0.0.255</a:t>
            </a:r>
            <a:br>
              <a:rPr lang="el-GR" altLang="el-GR" sz="2400" dirty="0">
                <a:sym typeface="Wingdings" pitchFamily="2" charset="2"/>
              </a:rPr>
            </a:br>
            <a:r>
              <a:rPr lang="el-GR" altLang="el-GR" sz="2400" dirty="0"/>
              <a:t>Για μάσκα</a:t>
            </a:r>
            <a:r>
              <a:rPr lang="en-US" altLang="el-GR" sz="2400" dirty="0"/>
              <a:t> </a:t>
            </a:r>
            <a:r>
              <a:rPr lang="el-GR" altLang="el-GR" sz="2400" dirty="0">
                <a:sym typeface="Wingdings" pitchFamily="2" charset="2"/>
              </a:rPr>
              <a:t>255.255.255.192  </a:t>
            </a:r>
            <a:r>
              <a:rPr lang="en-US" sz="2400" dirty="0"/>
              <a:t>Wildcard bits </a:t>
            </a:r>
            <a:r>
              <a:rPr lang="el-GR" altLang="el-GR" sz="2400" dirty="0">
                <a:sym typeface="Wingdings" pitchFamily="2" charset="2"/>
              </a:rPr>
              <a:t>0.0.0.63</a:t>
            </a:r>
          </a:p>
          <a:p>
            <a:pPr marL="355600" indent="0">
              <a:buNone/>
            </a:pPr>
            <a:r>
              <a:rPr lang="el-GR" altLang="el-GR" sz="2400" dirty="0" smtClean="0">
                <a:sym typeface="Wingdings" pitchFamily="2" charset="2"/>
              </a:rPr>
              <a:t>Το </a:t>
            </a:r>
            <a:r>
              <a:rPr lang="el-GR" altLang="el-GR" sz="2400" dirty="0">
                <a:sym typeface="Wingdings" pitchFamily="2" charset="2"/>
              </a:rPr>
              <a:t>Δίκτυο 195.130.111.0  με μάσκα 255.255.255. 192  &amp; </a:t>
            </a:r>
            <a:r>
              <a:rPr lang="en-US" sz="2400" dirty="0"/>
              <a:t>Wildcard bits </a:t>
            </a:r>
            <a:r>
              <a:rPr lang="el-GR" altLang="el-GR" sz="2400" dirty="0">
                <a:sym typeface="Wingdings" pitchFamily="2" charset="2"/>
              </a:rPr>
              <a:t>0.0.0.63, έχει 1</a:t>
            </a:r>
            <a:r>
              <a:rPr lang="el-GR" altLang="el-GR" sz="2400" baseline="30000" dirty="0">
                <a:sym typeface="Wingdings" pitchFamily="2" charset="2"/>
              </a:rPr>
              <a:t>η</a:t>
            </a:r>
            <a:r>
              <a:rPr lang="el-GR" altLang="el-GR" sz="2400" dirty="0">
                <a:sym typeface="Wingdings" pitchFamily="2" charset="2"/>
              </a:rPr>
              <a:t> διεύθυνση αυτή του δικτύου &amp; τελευταία 195.130.111.63 </a:t>
            </a:r>
          </a:p>
          <a:p>
            <a:pPr marL="355600" indent="0">
              <a:buNone/>
            </a:pPr>
            <a:r>
              <a:rPr lang="el-GR" altLang="el-GR" sz="2400" dirty="0">
                <a:sym typeface="Wingdings" pitchFamily="2" charset="2"/>
              </a:rPr>
              <a:t>(προκύπτει με πρόσθεση των </a:t>
            </a:r>
            <a:r>
              <a:rPr lang="en-US" sz="2400" dirty="0"/>
              <a:t>Wildcard bits </a:t>
            </a:r>
            <a:r>
              <a:rPr lang="el-GR" sz="2400" dirty="0"/>
              <a:t>στην </a:t>
            </a:r>
            <a:r>
              <a:rPr lang="en-US" sz="2400" dirty="0" err="1"/>
              <a:t>ip</a:t>
            </a:r>
            <a:r>
              <a:rPr lang="en-US" sz="2400" dirty="0"/>
              <a:t> </a:t>
            </a:r>
            <a:r>
              <a:rPr lang="el-GR" sz="2400" dirty="0"/>
              <a:t>δικτύου)</a:t>
            </a:r>
            <a:endParaRPr lang="el-GR" altLang="el-GR" sz="2400" dirty="0"/>
          </a:p>
          <a:p>
            <a:endParaRPr lang="el-GR" sz="2400"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18</a:t>
            </a:fld>
            <a:endParaRPr lang="el-GR"/>
          </a:p>
        </p:txBody>
      </p:sp>
    </p:spTree>
    <p:extLst>
      <p:ext uri="{BB962C8B-B14F-4D97-AF65-F5344CB8AC3E}">
        <p14:creationId xmlns:p14="http://schemas.microsoft.com/office/powerpoint/2010/main" val="3394902390"/>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Περιεχόμενα</a:t>
            </a:r>
            <a:r>
              <a:rPr lang="en-US" dirty="0" smtClean="0"/>
              <a:t> </a:t>
            </a:r>
            <a:endParaRPr lang="el-GR"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1</a:t>
            </a:fld>
            <a:endParaRPr lang="el-GR" dirty="0"/>
          </a:p>
        </p:txBody>
      </p:sp>
      <p:sp>
        <p:nvSpPr>
          <p:cNvPr id="5" name="Content Placeholder 2">
            <a:hlinkClick r:id="" action="ppaction://noaction"/>
          </p:cNvPr>
          <p:cNvSpPr txBox="1">
            <a:spLocks/>
          </p:cNvSpPr>
          <p:nvPr/>
        </p:nvSpPr>
        <p:spPr>
          <a:xfrm>
            <a:off x="379013" y="1556792"/>
            <a:ext cx="8271181" cy="426775"/>
          </a:xfrm>
          <a:prstGeom prst="rect">
            <a:avLst/>
          </a:prstGeom>
          <a:solidFill>
            <a:schemeClr val="bg1">
              <a:lumMod val="95000"/>
            </a:schemeClr>
          </a:solidFill>
          <a:ln>
            <a:solidFill>
              <a:schemeClr val="tx1">
                <a:lumMod val="65000"/>
                <a:lumOff val="35000"/>
              </a:schemeClr>
            </a:solidFill>
            <a:prstDash val="dash"/>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None/>
            </a:pPr>
            <a:r>
              <a:rPr lang="el-GR" sz="2400" dirty="0" smtClean="0"/>
              <a:t>1.  Δρομολόγηση </a:t>
            </a:r>
            <a:r>
              <a:rPr lang="el-GR" sz="2400" dirty="0"/>
              <a:t>στο </a:t>
            </a:r>
            <a:r>
              <a:rPr lang="en-GB" sz="2400" dirty="0"/>
              <a:t>Internet</a:t>
            </a:r>
            <a:endParaRPr lang="el-GR" sz="2400" dirty="0">
              <a:hlinkClick r:id="" action="ppaction://noaction"/>
            </a:endParaRPr>
          </a:p>
          <a:p>
            <a:pPr marL="0" indent="0" fontAlgn="auto">
              <a:spcAft>
                <a:spcPts val="0"/>
              </a:spcAft>
              <a:buNone/>
            </a:pPr>
            <a:endParaRPr lang="el-GR" sz="2400" dirty="0"/>
          </a:p>
        </p:txBody>
      </p:sp>
      <p:sp>
        <p:nvSpPr>
          <p:cNvPr id="6" name="Content Placeholder 2">
            <a:hlinkClick r:id="" action="ppaction://noaction"/>
          </p:cNvPr>
          <p:cNvSpPr txBox="1">
            <a:spLocks/>
          </p:cNvSpPr>
          <p:nvPr/>
        </p:nvSpPr>
        <p:spPr>
          <a:xfrm>
            <a:off x="379014" y="1983653"/>
            <a:ext cx="8271181" cy="427342"/>
          </a:xfrm>
          <a:prstGeom prst="rect">
            <a:avLst/>
          </a:prstGeom>
          <a:solidFill>
            <a:schemeClr val="bg1">
              <a:lumMod val="95000"/>
            </a:schemeClr>
          </a:solidFill>
          <a:ln>
            <a:solidFill>
              <a:schemeClr val="tx1">
                <a:lumMod val="65000"/>
                <a:lumOff val="35000"/>
              </a:schemeClr>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None/>
            </a:pPr>
            <a:r>
              <a:rPr lang="el-GR" sz="2400" dirty="0" smtClean="0"/>
              <a:t>2. </a:t>
            </a:r>
            <a:r>
              <a:rPr lang="el-GR" sz="2400" dirty="0"/>
              <a:t>Δυναμική δρομολόγηση</a:t>
            </a:r>
          </a:p>
          <a:p>
            <a:pPr marL="0" indent="0" fontAlgn="auto">
              <a:spcAft>
                <a:spcPts val="0"/>
              </a:spcAft>
              <a:buNone/>
            </a:pPr>
            <a:endParaRPr lang="el-GR" sz="2400" dirty="0"/>
          </a:p>
        </p:txBody>
      </p:sp>
      <p:sp>
        <p:nvSpPr>
          <p:cNvPr id="8" name="Content Placeholder 2">
            <a:hlinkClick r:id="" action="ppaction://noaction"/>
          </p:cNvPr>
          <p:cNvSpPr txBox="1">
            <a:spLocks/>
          </p:cNvSpPr>
          <p:nvPr/>
        </p:nvSpPr>
        <p:spPr>
          <a:xfrm>
            <a:off x="379014" y="2430501"/>
            <a:ext cx="8271181" cy="432048"/>
          </a:xfrm>
          <a:prstGeom prst="rect">
            <a:avLst/>
          </a:prstGeom>
          <a:solidFill>
            <a:schemeClr val="bg1">
              <a:lumMod val="95000"/>
            </a:schemeClr>
          </a:solidFill>
          <a:ln>
            <a:solidFill>
              <a:schemeClr val="tx1">
                <a:lumMod val="65000"/>
                <a:lumOff val="35000"/>
              </a:schemeClr>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None/>
            </a:pPr>
            <a:r>
              <a:rPr lang="el-GR" sz="2400" dirty="0" smtClean="0"/>
              <a:t>3. </a:t>
            </a:r>
            <a:r>
              <a:rPr lang="el-GR" sz="2400" dirty="0"/>
              <a:t>Αλγόριθμοι δρομολόγησης</a:t>
            </a:r>
          </a:p>
          <a:p>
            <a:pPr marL="0" indent="0" fontAlgn="auto">
              <a:spcAft>
                <a:spcPts val="0"/>
              </a:spcAft>
              <a:buNone/>
            </a:pPr>
            <a:endParaRPr lang="el-GR" sz="2400" dirty="0"/>
          </a:p>
        </p:txBody>
      </p:sp>
      <p:sp>
        <p:nvSpPr>
          <p:cNvPr id="9" name="Content Placeholder 2">
            <a:hlinkClick r:id="" action="ppaction://noaction"/>
          </p:cNvPr>
          <p:cNvSpPr txBox="1">
            <a:spLocks/>
          </p:cNvSpPr>
          <p:nvPr/>
        </p:nvSpPr>
        <p:spPr>
          <a:xfrm>
            <a:off x="379014" y="2869497"/>
            <a:ext cx="8271181" cy="432048"/>
          </a:xfrm>
          <a:prstGeom prst="rect">
            <a:avLst/>
          </a:prstGeom>
          <a:solidFill>
            <a:schemeClr val="bg1">
              <a:lumMod val="95000"/>
            </a:schemeClr>
          </a:solidFill>
          <a:ln>
            <a:solidFill>
              <a:schemeClr val="tx1">
                <a:lumMod val="65000"/>
                <a:lumOff val="35000"/>
              </a:schemeClr>
            </a:solidFill>
            <a:prstDash val="dash"/>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None/>
            </a:pPr>
            <a:r>
              <a:rPr lang="el-GR" sz="2400" dirty="0" smtClean="0"/>
              <a:t>4. </a:t>
            </a:r>
            <a:r>
              <a:rPr lang="el-GR" sz="2400" dirty="0"/>
              <a:t>Αλγόριθμος με διανύσματα απόστασης - </a:t>
            </a:r>
            <a:r>
              <a:rPr lang="en-US" sz="2400" dirty="0"/>
              <a:t>Distance vector </a:t>
            </a:r>
            <a:endParaRPr lang="el-GR" sz="2400" dirty="0"/>
          </a:p>
        </p:txBody>
      </p:sp>
      <p:sp>
        <p:nvSpPr>
          <p:cNvPr id="10" name="Content Placeholder 2">
            <a:hlinkClick r:id="" action="ppaction://noaction"/>
          </p:cNvPr>
          <p:cNvSpPr txBox="1">
            <a:spLocks/>
          </p:cNvSpPr>
          <p:nvPr/>
        </p:nvSpPr>
        <p:spPr>
          <a:xfrm>
            <a:off x="379014" y="3315441"/>
            <a:ext cx="8271181" cy="489533"/>
          </a:xfrm>
          <a:prstGeom prst="rect">
            <a:avLst/>
          </a:prstGeom>
          <a:solidFill>
            <a:schemeClr val="bg1">
              <a:lumMod val="95000"/>
            </a:schemeClr>
          </a:solidFill>
          <a:ln>
            <a:solidFill>
              <a:schemeClr val="tx1">
                <a:lumMod val="65000"/>
                <a:lumOff val="35000"/>
              </a:schemeClr>
            </a:solidFill>
            <a:prstDash val="dash"/>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None/>
            </a:pPr>
            <a:r>
              <a:rPr lang="el-GR" sz="2400" dirty="0" smtClean="0"/>
              <a:t>5. Αλγόριθμος </a:t>
            </a:r>
            <a:r>
              <a:rPr lang="el-GR" sz="2400" dirty="0"/>
              <a:t>με κατάσταση συνδέσμων – </a:t>
            </a:r>
            <a:r>
              <a:rPr lang="en-US" sz="2400" dirty="0"/>
              <a:t>Link State</a:t>
            </a:r>
            <a:endParaRPr lang="el-GR" sz="2400" dirty="0"/>
          </a:p>
        </p:txBody>
      </p:sp>
      <p:sp>
        <p:nvSpPr>
          <p:cNvPr id="15" name="Content Placeholder 2">
            <a:hlinkClick r:id="" action="ppaction://noaction"/>
          </p:cNvPr>
          <p:cNvSpPr txBox="1">
            <a:spLocks/>
          </p:cNvSpPr>
          <p:nvPr/>
        </p:nvSpPr>
        <p:spPr>
          <a:xfrm>
            <a:off x="379015" y="5168000"/>
            <a:ext cx="8271181" cy="463854"/>
          </a:xfrm>
          <a:prstGeom prst="rect">
            <a:avLst/>
          </a:prstGeom>
          <a:solidFill>
            <a:schemeClr val="bg1">
              <a:lumMod val="95000"/>
            </a:schemeClr>
          </a:solidFill>
          <a:ln>
            <a:solidFill>
              <a:schemeClr val="tx1">
                <a:lumMod val="65000"/>
                <a:lumOff val="35000"/>
              </a:schemeClr>
            </a:solidFill>
            <a:prstDash val="dash"/>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None/>
            </a:pPr>
            <a:r>
              <a:rPr lang="el-GR" sz="2400" dirty="0"/>
              <a:t>9</a:t>
            </a:r>
            <a:r>
              <a:rPr lang="el-GR" sz="2400" dirty="0" smtClean="0"/>
              <a:t>. </a:t>
            </a:r>
            <a:r>
              <a:rPr lang="en-US" sz="2400" dirty="0"/>
              <a:t>More specific route</a:t>
            </a:r>
            <a:endParaRPr lang="el-GR" sz="2400" dirty="0"/>
          </a:p>
        </p:txBody>
      </p:sp>
      <p:sp>
        <p:nvSpPr>
          <p:cNvPr id="16" name="Content Placeholder 2">
            <a:hlinkClick r:id="" action="ppaction://noaction"/>
          </p:cNvPr>
          <p:cNvSpPr txBox="1">
            <a:spLocks/>
          </p:cNvSpPr>
          <p:nvPr/>
        </p:nvSpPr>
        <p:spPr>
          <a:xfrm>
            <a:off x="379017" y="3815356"/>
            <a:ext cx="8271181" cy="432048"/>
          </a:xfrm>
          <a:prstGeom prst="rect">
            <a:avLst/>
          </a:prstGeom>
          <a:solidFill>
            <a:schemeClr val="bg1">
              <a:lumMod val="95000"/>
            </a:schemeClr>
          </a:solidFill>
          <a:ln>
            <a:solidFill>
              <a:schemeClr val="tx1">
                <a:lumMod val="65000"/>
                <a:lumOff val="35000"/>
              </a:schemeClr>
            </a:solidFill>
            <a:prstDash val="dash"/>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None/>
            </a:pPr>
            <a:r>
              <a:rPr lang="el-GR" sz="2400" dirty="0"/>
              <a:t>6</a:t>
            </a:r>
            <a:r>
              <a:rPr lang="el-GR" sz="2400" dirty="0" smtClean="0"/>
              <a:t>.  Πρωτόκολλ</a:t>
            </a:r>
            <a:r>
              <a:rPr lang="el-GR" sz="2400" dirty="0"/>
              <a:t>α</a:t>
            </a:r>
            <a:r>
              <a:rPr lang="el-GR" sz="2400" dirty="0" smtClean="0"/>
              <a:t> δρομολόγησης</a:t>
            </a:r>
            <a:endParaRPr lang="el-GR" sz="2400" dirty="0"/>
          </a:p>
        </p:txBody>
      </p:sp>
      <p:sp>
        <p:nvSpPr>
          <p:cNvPr id="18" name="Content Placeholder 2">
            <a:hlinkClick r:id="" action="ppaction://noaction"/>
          </p:cNvPr>
          <p:cNvSpPr txBox="1">
            <a:spLocks/>
          </p:cNvSpPr>
          <p:nvPr/>
        </p:nvSpPr>
        <p:spPr>
          <a:xfrm>
            <a:off x="379016" y="4249050"/>
            <a:ext cx="8271181" cy="463854"/>
          </a:xfrm>
          <a:prstGeom prst="rect">
            <a:avLst/>
          </a:prstGeom>
          <a:solidFill>
            <a:schemeClr val="bg1">
              <a:lumMod val="95000"/>
            </a:schemeClr>
          </a:solidFill>
          <a:ln>
            <a:solidFill>
              <a:schemeClr val="tx1">
                <a:lumMod val="65000"/>
                <a:lumOff val="35000"/>
              </a:schemeClr>
            </a:solidFill>
            <a:prstDash val="dash"/>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None/>
            </a:pPr>
            <a:r>
              <a:rPr lang="el-GR" sz="2400" dirty="0" smtClean="0"/>
              <a:t>7. Πρωτόκολλο δρομολόγησης </a:t>
            </a:r>
            <a:r>
              <a:rPr lang="en-US" sz="2400" dirty="0"/>
              <a:t>OSFP</a:t>
            </a:r>
            <a:endParaRPr lang="el-GR" sz="2400" dirty="0"/>
          </a:p>
          <a:p>
            <a:pPr marL="0" indent="0" fontAlgn="auto">
              <a:spcAft>
                <a:spcPts val="0"/>
              </a:spcAft>
              <a:buNone/>
            </a:pPr>
            <a:endParaRPr lang="el-GR" sz="2400" dirty="0"/>
          </a:p>
        </p:txBody>
      </p:sp>
      <p:sp>
        <p:nvSpPr>
          <p:cNvPr id="19" name="Content Placeholder 2">
            <a:hlinkClick r:id="" action="ppaction://noaction"/>
          </p:cNvPr>
          <p:cNvSpPr txBox="1">
            <a:spLocks/>
          </p:cNvSpPr>
          <p:nvPr/>
        </p:nvSpPr>
        <p:spPr>
          <a:xfrm>
            <a:off x="379016" y="4712990"/>
            <a:ext cx="8271181" cy="463854"/>
          </a:xfrm>
          <a:prstGeom prst="rect">
            <a:avLst/>
          </a:prstGeom>
          <a:solidFill>
            <a:schemeClr val="bg1">
              <a:lumMod val="95000"/>
            </a:schemeClr>
          </a:solidFill>
          <a:ln>
            <a:solidFill>
              <a:schemeClr val="tx1">
                <a:lumMod val="65000"/>
                <a:lumOff val="35000"/>
              </a:schemeClr>
            </a:solidFill>
            <a:prstDash val="dash"/>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None/>
            </a:pPr>
            <a:r>
              <a:rPr lang="el-GR" sz="2400" dirty="0" smtClean="0"/>
              <a:t>8. </a:t>
            </a:r>
            <a:r>
              <a:rPr lang="el-GR" sz="2400" dirty="0"/>
              <a:t>Συνύπαρξη Στατικής &amp; </a:t>
            </a:r>
            <a:r>
              <a:rPr lang="el-GR" sz="2400" dirty="0" smtClean="0"/>
              <a:t>δυναμικής δρομολόγησης </a:t>
            </a:r>
            <a:endParaRPr lang="el-GR" sz="2400" dirty="0"/>
          </a:p>
        </p:txBody>
      </p:sp>
    </p:spTree>
    <p:custDataLst>
      <p:tags r:id="rId1"/>
    </p:custDataLst>
    <p:extLst>
      <p:ext uri="{BB962C8B-B14F-4D97-AF65-F5344CB8AC3E}">
        <p14:creationId xmlns:p14="http://schemas.microsoft.com/office/powerpoint/2010/main" val="2656587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Πρωτόκολλο δρομολόγησης </a:t>
            </a:r>
            <a:r>
              <a:rPr lang="en-US" sz="3200" dirty="0" smtClean="0"/>
              <a:t>OSPF</a:t>
            </a:r>
            <a:r>
              <a:rPr lang="el-GR" sz="3200" dirty="0" smtClean="0"/>
              <a:t> (7) </a:t>
            </a:r>
            <a:endParaRPr lang="en-GB" sz="2400" dirty="0" smtClean="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19</a:t>
            </a:fld>
            <a:endParaRPr lang="el-G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766" y="1340768"/>
            <a:ext cx="8239125" cy="4352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272734"/>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Πρωτόκολλο δρομολόγησης </a:t>
            </a:r>
            <a:r>
              <a:rPr lang="en-US" sz="3200" dirty="0" smtClean="0"/>
              <a:t>OSPF</a:t>
            </a:r>
            <a:r>
              <a:rPr lang="el-GR" sz="3200" dirty="0" smtClean="0"/>
              <a:t> (8) </a:t>
            </a:r>
            <a:endParaRPr lang="en-GB" sz="2400" dirty="0" smtClean="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20</a:t>
            </a:fld>
            <a:endParaRPr lang="el-GR" dirty="0"/>
          </a:p>
        </p:txBody>
      </p:sp>
      <p:grpSp>
        <p:nvGrpSpPr>
          <p:cNvPr id="7" name="Group 4"/>
          <p:cNvGrpSpPr>
            <a:grpSpLocks/>
          </p:cNvGrpSpPr>
          <p:nvPr/>
        </p:nvGrpSpPr>
        <p:grpSpPr bwMode="auto">
          <a:xfrm>
            <a:off x="1980563" y="1052736"/>
            <a:ext cx="6401712" cy="5248442"/>
            <a:chOff x="988" y="434"/>
            <a:chExt cx="3451" cy="3694"/>
          </a:xfrm>
        </p:grpSpPr>
        <p:pic>
          <p:nvPicPr>
            <p:cNvPr id="13" name="Picture 7" descr="Final_NetMap"/>
            <p:cNvPicPr>
              <a:picLocks noChangeAspect="1" noChangeArrowheads="1"/>
            </p:cNvPicPr>
            <p:nvPr/>
          </p:nvPicPr>
          <p:blipFill rotWithShape="1">
            <a:blip r:embed="rId3">
              <a:extLst>
                <a:ext uri="{28A0092B-C50C-407E-A947-70E740481C1C}">
                  <a14:useLocalDpi xmlns:a14="http://schemas.microsoft.com/office/drawing/2010/main" val="0"/>
                </a:ext>
              </a:extLst>
            </a:blip>
            <a:srcRect l="34866"/>
            <a:stretch/>
          </p:blipFill>
          <p:spPr bwMode="auto">
            <a:xfrm>
              <a:off x="1983" y="434"/>
              <a:ext cx="2456" cy="3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8" descr="Final_NetMap"/>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t="86458" r="71875"/>
            <a:stretch>
              <a:fillRect/>
            </a:stretch>
          </p:blipFill>
          <p:spPr bwMode="auto">
            <a:xfrm>
              <a:off x="988" y="3346"/>
              <a:ext cx="1536" cy="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8" name="Picture 9" descr="Greek Research &amp; Technology Networ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70323" y="5227600"/>
            <a:ext cx="2309339" cy="356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539552" y="2004799"/>
            <a:ext cx="2520280" cy="1815882"/>
          </a:xfrm>
          <a:prstGeom prst="rect">
            <a:avLst/>
          </a:prstGeom>
          <a:solidFill>
            <a:schemeClr val="tx2">
              <a:lumMod val="20000"/>
              <a:lumOff val="80000"/>
            </a:schemeClr>
          </a:solidFill>
        </p:spPr>
        <p:txBody>
          <a:bodyPr wrap="square" rtlCol="0">
            <a:spAutoFit/>
          </a:bodyPr>
          <a:lstStyle/>
          <a:p>
            <a:r>
              <a:rPr lang="el-GR" sz="2800" dirty="0" smtClean="0">
                <a:latin typeface="+mn-lt"/>
              </a:rPr>
              <a:t>Ποιές περιοχές (</a:t>
            </a:r>
            <a:r>
              <a:rPr lang="en-US" sz="2800" dirty="0" smtClean="0">
                <a:latin typeface="+mn-lt"/>
              </a:rPr>
              <a:t>areas) </a:t>
            </a:r>
            <a:r>
              <a:rPr lang="el-GR" sz="2800" dirty="0" smtClean="0">
                <a:latin typeface="+mn-lt"/>
              </a:rPr>
              <a:t>διακρίνετε</a:t>
            </a:r>
          </a:p>
          <a:p>
            <a:r>
              <a:rPr lang="el-GR" sz="2800" dirty="0">
                <a:latin typeface="+mn-lt"/>
              </a:rPr>
              <a:t>σ</a:t>
            </a:r>
            <a:r>
              <a:rPr lang="el-GR" sz="2800" dirty="0" smtClean="0">
                <a:latin typeface="+mn-lt"/>
              </a:rPr>
              <a:t>το ΠΣΔ;</a:t>
            </a:r>
            <a:endParaRPr lang="el-GR" sz="2800" dirty="0">
              <a:latin typeface="+mn-lt"/>
            </a:endParaRPr>
          </a:p>
        </p:txBody>
      </p:sp>
    </p:spTree>
    <p:extLst>
      <p:ext uri="{BB962C8B-B14F-4D97-AF65-F5344CB8AC3E}">
        <p14:creationId xmlns:p14="http://schemas.microsoft.com/office/powerpoint/2010/main" val="1522430389"/>
      </p:ext>
    </p:extLst>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16632"/>
            <a:ext cx="9144000" cy="908720"/>
          </a:xfrm>
        </p:spPr>
        <p:txBody>
          <a:bodyPr>
            <a:normAutofit/>
          </a:bodyPr>
          <a:lstStyle/>
          <a:p>
            <a:r>
              <a:rPr lang="el-GR" sz="3200" dirty="0"/>
              <a:t>Πρωτόκολλο δρομολόγησης </a:t>
            </a:r>
            <a:r>
              <a:rPr lang="en-US" sz="3200" dirty="0" smtClean="0"/>
              <a:t>OSPF</a:t>
            </a:r>
            <a:r>
              <a:rPr lang="el-GR" sz="3200" dirty="0" smtClean="0"/>
              <a:t> (9) </a:t>
            </a:r>
            <a:endParaRPr lang="en-GB" sz="2400" dirty="0" smtClean="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21</a:t>
            </a:fld>
            <a:endParaRPr lang="el-GR"/>
          </a:p>
        </p:txBody>
      </p:sp>
      <p:sp>
        <p:nvSpPr>
          <p:cNvPr id="10" name="Ορθογώνιο 9"/>
          <p:cNvSpPr/>
          <p:nvPr/>
        </p:nvSpPr>
        <p:spPr>
          <a:xfrm>
            <a:off x="539552" y="1052736"/>
            <a:ext cx="8208912" cy="4893647"/>
          </a:xfrm>
          <a:prstGeom prst="rect">
            <a:avLst/>
          </a:prstGeom>
        </p:spPr>
        <p:txBody>
          <a:bodyPr wrap="square">
            <a:spAutoFit/>
          </a:bodyPr>
          <a:lstStyle/>
          <a:p>
            <a:r>
              <a:rPr lang="el-GR" sz="2400" b="1" dirty="0">
                <a:latin typeface="+mn-lt"/>
              </a:rPr>
              <a:t>Ενημερώσεις στο </a:t>
            </a:r>
            <a:r>
              <a:rPr lang="en-US" sz="2400" b="1" dirty="0" err="1" smtClean="0">
                <a:latin typeface="+mn-lt"/>
              </a:rPr>
              <a:t>ospf</a:t>
            </a:r>
            <a:endParaRPr lang="en-US" sz="2400" b="1" dirty="0" smtClean="0">
              <a:latin typeface="+mn-lt"/>
            </a:endParaRPr>
          </a:p>
          <a:p>
            <a:pPr marL="804863" indent="-354013">
              <a:buFont typeface="Arial" panose="020B0604020202020204" pitchFamily="34" charset="0"/>
              <a:buChar char="•"/>
            </a:pPr>
            <a:r>
              <a:rPr lang="el-GR" altLang="el-GR" sz="2400" dirty="0" err="1">
                <a:latin typeface="+mn-lt"/>
              </a:rPr>
              <a:t>To</a:t>
            </a:r>
            <a:r>
              <a:rPr lang="el-GR" altLang="el-GR" sz="2400" dirty="0">
                <a:latin typeface="+mn-lt"/>
              </a:rPr>
              <a:t> </a:t>
            </a:r>
            <a:r>
              <a:rPr lang="el-GR" altLang="el-GR" sz="2400" dirty="0" err="1">
                <a:latin typeface="+mn-lt"/>
              </a:rPr>
              <a:t>rip</a:t>
            </a:r>
            <a:r>
              <a:rPr lang="el-GR" altLang="el-GR" sz="2400" dirty="0">
                <a:latin typeface="+mn-lt"/>
              </a:rPr>
              <a:t> στέλνει </a:t>
            </a:r>
            <a:r>
              <a:rPr lang="el-GR" altLang="el-GR" sz="2400" dirty="0" err="1">
                <a:latin typeface="+mn-lt"/>
              </a:rPr>
              <a:t>broadcasts</a:t>
            </a:r>
            <a:r>
              <a:rPr lang="el-GR" altLang="el-GR" sz="2400" dirty="0">
                <a:latin typeface="+mn-lt"/>
              </a:rPr>
              <a:t> σε όλο το δίκτυο όλη την τοπολογία</a:t>
            </a:r>
          </a:p>
          <a:p>
            <a:pPr marL="804863" indent="-354013">
              <a:buFont typeface="Arial" panose="020B0604020202020204" pitchFamily="34" charset="0"/>
              <a:buChar char="•"/>
            </a:pPr>
            <a:r>
              <a:rPr lang="el-GR" altLang="el-GR" sz="2400" dirty="0">
                <a:latin typeface="+mn-lt"/>
              </a:rPr>
              <a:t>Το </a:t>
            </a:r>
            <a:r>
              <a:rPr lang="el-GR" altLang="el-GR" sz="2400" dirty="0" err="1">
                <a:latin typeface="+mn-lt"/>
              </a:rPr>
              <a:t>ospf</a:t>
            </a:r>
            <a:r>
              <a:rPr lang="el-GR" altLang="el-GR" sz="2400" dirty="0">
                <a:latin typeface="+mn-lt"/>
              </a:rPr>
              <a:t> ενημερώνει τα γειτονικά </a:t>
            </a:r>
            <a:r>
              <a:rPr lang="el-GR" altLang="el-GR" sz="2400" dirty="0" err="1">
                <a:latin typeface="+mn-lt"/>
              </a:rPr>
              <a:t>areas</a:t>
            </a:r>
            <a:r>
              <a:rPr lang="el-GR" altLang="el-GR" sz="2400" dirty="0">
                <a:latin typeface="+mn-lt"/>
              </a:rPr>
              <a:t> μόνο για τις αλλαγές που έγιναν</a:t>
            </a:r>
          </a:p>
          <a:p>
            <a:pPr marL="804863" indent="-354013">
              <a:buFont typeface="Arial" panose="020B0604020202020204" pitchFamily="34" charset="0"/>
              <a:buChar char="•"/>
            </a:pPr>
            <a:r>
              <a:rPr lang="el-GR" altLang="el-GR" sz="2400" dirty="0" err="1">
                <a:latin typeface="+mn-lt"/>
              </a:rPr>
              <a:t>Hello</a:t>
            </a:r>
            <a:r>
              <a:rPr lang="el-GR" altLang="el-GR" sz="2400" dirty="0">
                <a:latin typeface="+mn-lt"/>
              </a:rPr>
              <a:t> </a:t>
            </a:r>
            <a:r>
              <a:rPr lang="el-GR" altLang="el-GR" sz="2400" dirty="0" err="1" smtClean="0">
                <a:latin typeface="+mn-lt"/>
              </a:rPr>
              <a:t>packets</a:t>
            </a:r>
            <a:endParaRPr lang="el-GR" altLang="el-GR" sz="2400" dirty="0" smtClean="0">
              <a:latin typeface="+mn-lt"/>
            </a:endParaRPr>
          </a:p>
          <a:p>
            <a:endParaRPr lang="el-GR" altLang="el-GR" sz="2400" dirty="0">
              <a:latin typeface="+mn-lt"/>
            </a:endParaRPr>
          </a:p>
          <a:p>
            <a:r>
              <a:rPr lang="el-GR" altLang="el-GR" sz="2400" b="1" dirty="0">
                <a:latin typeface="+mn-lt"/>
              </a:rPr>
              <a:t>Επιλογή βέλτιστης διαδρομής</a:t>
            </a:r>
            <a:r>
              <a:rPr lang="el-GR" altLang="el-GR" sz="2400" dirty="0">
                <a:latin typeface="+mn-lt"/>
              </a:rPr>
              <a:t> </a:t>
            </a:r>
            <a:r>
              <a:rPr lang="el-GR" sz="2400" b="1" dirty="0">
                <a:latin typeface="+mn-lt"/>
              </a:rPr>
              <a:t>στο </a:t>
            </a:r>
            <a:r>
              <a:rPr lang="en-US" sz="2400" b="1" dirty="0" err="1" smtClean="0">
                <a:latin typeface="+mn-lt"/>
              </a:rPr>
              <a:t>ospf</a:t>
            </a:r>
            <a:r>
              <a:rPr lang="el-GR" sz="2400" b="1" dirty="0" smtClean="0">
                <a:latin typeface="+mn-lt"/>
              </a:rPr>
              <a:t> </a:t>
            </a:r>
            <a:r>
              <a:rPr lang="el-GR" altLang="el-GR" sz="2400" dirty="0" smtClean="0">
                <a:latin typeface="+mn-lt"/>
              </a:rPr>
              <a:t>με </a:t>
            </a:r>
            <a:r>
              <a:rPr lang="el-GR" altLang="el-GR" sz="2400" dirty="0">
                <a:latin typeface="+mn-lt"/>
              </a:rPr>
              <a:t>βάση:</a:t>
            </a:r>
          </a:p>
          <a:p>
            <a:pPr marL="800100" lvl="1" indent="-342900">
              <a:buFont typeface="Arial" panose="020B0604020202020204" pitchFamily="34" charset="0"/>
              <a:buChar char="•"/>
            </a:pPr>
            <a:r>
              <a:rPr lang="el-GR" altLang="el-GR" sz="2400" dirty="0">
                <a:latin typeface="+mn-lt"/>
              </a:rPr>
              <a:t>τ</a:t>
            </a:r>
            <a:r>
              <a:rPr lang="el-GR" altLang="el-GR" sz="2400" dirty="0" smtClean="0">
                <a:latin typeface="+mn-lt"/>
              </a:rPr>
              <a:t>ο </a:t>
            </a:r>
            <a:r>
              <a:rPr lang="el-GR" altLang="el-GR" sz="2400" dirty="0">
                <a:latin typeface="+mn-lt"/>
              </a:rPr>
              <a:t>μήκος της διαδρομής</a:t>
            </a:r>
          </a:p>
          <a:p>
            <a:pPr marL="800100" lvl="1" indent="-342900">
              <a:buFont typeface="Arial" panose="020B0604020202020204" pitchFamily="34" charset="0"/>
              <a:buChar char="•"/>
            </a:pPr>
            <a:r>
              <a:rPr lang="el-GR" altLang="el-GR" sz="2400" dirty="0">
                <a:latin typeface="+mn-lt"/>
              </a:rPr>
              <a:t>τ</a:t>
            </a:r>
            <a:r>
              <a:rPr lang="el-GR" altLang="el-GR" sz="2400" dirty="0" smtClean="0">
                <a:latin typeface="+mn-lt"/>
              </a:rPr>
              <a:t>ο </a:t>
            </a:r>
            <a:r>
              <a:rPr lang="el-GR" altLang="el-GR" sz="2400" dirty="0" err="1">
                <a:latin typeface="+mn-lt"/>
              </a:rPr>
              <a:t>Bandwidth</a:t>
            </a:r>
            <a:r>
              <a:rPr lang="el-GR" altLang="el-GR" sz="2400" dirty="0">
                <a:latin typeface="+mn-lt"/>
              </a:rPr>
              <a:t> της διαδρομής</a:t>
            </a:r>
          </a:p>
          <a:p>
            <a:pPr marL="800100" lvl="1" indent="-342900">
              <a:buFont typeface="Arial" panose="020B0604020202020204" pitchFamily="34" charset="0"/>
              <a:buChar char="•"/>
            </a:pPr>
            <a:r>
              <a:rPr lang="el-GR" altLang="el-GR" sz="2400" dirty="0">
                <a:latin typeface="+mn-lt"/>
              </a:rPr>
              <a:t>τ</a:t>
            </a:r>
            <a:r>
              <a:rPr lang="el-GR" altLang="el-GR" sz="2400" dirty="0" smtClean="0">
                <a:latin typeface="+mn-lt"/>
              </a:rPr>
              <a:t>ον </a:t>
            </a:r>
            <a:r>
              <a:rPr lang="el-GR" altLang="el-GR" sz="2400" dirty="0">
                <a:latin typeface="+mn-lt"/>
              </a:rPr>
              <a:t>«φόρτο» της διαδρομής</a:t>
            </a:r>
          </a:p>
          <a:p>
            <a:endParaRPr lang="el-GR" altLang="el-GR" sz="2400" dirty="0" smtClean="0">
              <a:latin typeface="+mn-lt"/>
            </a:endParaRPr>
          </a:p>
          <a:p>
            <a:endParaRPr lang="el-GR" altLang="el-GR" sz="2400" dirty="0">
              <a:latin typeface="+mn-lt"/>
            </a:endParaRPr>
          </a:p>
        </p:txBody>
      </p:sp>
    </p:spTree>
    <p:extLst>
      <p:ext uri="{BB962C8B-B14F-4D97-AF65-F5344CB8AC3E}">
        <p14:creationId xmlns:p14="http://schemas.microsoft.com/office/powerpoint/2010/main" val="502515142"/>
      </p:ext>
    </p:extLst>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Πρωτόκολλο δρομολόγησης </a:t>
            </a:r>
            <a:r>
              <a:rPr lang="en-US" sz="3200" dirty="0" smtClean="0"/>
              <a:t>OSPF</a:t>
            </a:r>
            <a:r>
              <a:rPr lang="el-GR" sz="3200" dirty="0" smtClean="0"/>
              <a:t> (10) </a:t>
            </a:r>
            <a:endParaRPr lang="en-GB" sz="2400" dirty="0" smtClean="0"/>
          </a:p>
        </p:txBody>
      </p:sp>
      <p:sp>
        <p:nvSpPr>
          <p:cNvPr id="3" name="Content Placeholder 2"/>
          <p:cNvSpPr>
            <a:spLocks noGrp="1"/>
          </p:cNvSpPr>
          <p:nvPr>
            <p:ph idx="1"/>
          </p:nvPr>
        </p:nvSpPr>
        <p:spPr/>
        <p:txBody>
          <a:bodyPr>
            <a:noAutofit/>
          </a:bodyPr>
          <a:lstStyle/>
          <a:p>
            <a:pPr marL="0" indent="0">
              <a:buNone/>
            </a:pPr>
            <a:r>
              <a:rPr lang="el-GR" sz="2300" b="1" dirty="0">
                <a:solidFill>
                  <a:srgbClr val="990033"/>
                </a:solidFill>
              </a:rPr>
              <a:t>Υλοποίηση </a:t>
            </a:r>
            <a:r>
              <a:rPr lang="en-US" sz="2300" b="1" dirty="0" err="1">
                <a:solidFill>
                  <a:srgbClr val="990033"/>
                </a:solidFill>
              </a:rPr>
              <a:t>ospf</a:t>
            </a:r>
            <a:endParaRPr lang="en-US" sz="2300" b="1" dirty="0">
              <a:solidFill>
                <a:srgbClr val="990033"/>
              </a:solidFill>
            </a:endParaRPr>
          </a:p>
          <a:p>
            <a:r>
              <a:rPr lang="el-GR" altLang="el-GR" sz="2300" dirty="0" smtClean="0"/>
              <a:t>Στην </a:t>
            </a:r>
            <a:r>
              <a:rPr lang="el-GR" altLang="el-GR" sz="2300" dirty="0"/>
              <a:t>εφαρμογή </a:t>
            </a:r>
            <a:r>
              <a:rPr lang="en-US" altLang="el-GR" sz="2300" dirty="0"/>
              <a:t>OSPF </a:t>
            </a:r>
            <a:r>
              <a:rPr lang="el-GR" altLang="el-GR" sz="2300" dirty="0"/>
              <a:t>δρομολόγησης αναφέρονται τα δίκτυα στα οποία συμμετέχει ο δρομολογητής </a:t>
            </a:r>
            <a:endParaRPr lang="en-US" altLang="el-GR" sz="2300" dirty="0"/>
          </a:p>
          <a:p>
            <a:r>
              <a:rPr lang="en-US" altLang="el-GR" sz="2300" dirty="0" smtClean="0"/>
              <a:t>Router </a:t>
            </a:r>
            <a:r>
              <a:rPr lang="en-US" altLang="el-GR" sz="2300" dirty="0" err="1"/>
              <a:t>ospf</a:t>
            </a:r>
            <a:r>
              <a:rPr lang="en-US" altLang="el-GR" sz="2300" dirty="0"/>
              <a:t> &lt;process-id&gt;</a:t>
            </a:r>
          </a:p>
          <a:p>
            <a:pPr lvl="1"/>
            <a:r>
              <a:rPr lang="en-US" altLang="el-GR" sz="2300" b="1" dirty="0"/>
              <a:t>network</a:t>
            </a:r>
            <a:r>
              <a:rPr lang="en-US" altLang="el-GR" sz="2300" dirty="0"/>
              <a:t>  &lt;netw1 </a:t>
            </a:r>
            <a:r>
              <a:rPr lang="en-US" altLang="el-GR" sz="2300" dirty="0" err="1"/>
              <a:t>ip</a:t>
            </a:r>
            <a:r>
              <a:rPr lang="en-US" altLang="el-GR" sz="2300" dirty="0"/>
              <a:t> &gt; &lt;wildcard bits netw1&gt; </a:t>
            </a:r>
            <a:r>
              <a:rPr lang="en-US" altLang="el-GR" sz="2300" b="1" dirty="0"/>
              <a:t>area</a:t>
            </a:r>
            <a:r>
              <a:rPr lang="en-US" altLang="el-GR" sz="2300" dirty="0"/>
              <a:t> &lt;area</a:t>
            </a:r>
            <a:r>
              <a:rPr lang="el-GR" altLang="el-GR" sz="2300" dirty="0"/>
              <a:t>-</a:t>
            </a:r>
            <a:r>
              <a:rPr lang="en-US" altLang="el-GR" sz="2300" dirty="0"/>
              <a:t>id&gt;</a:t>
            </a:r>
          </a:p>
          <a:p>
            <a:pPr lvl="1"/>
            <a:r>
              <a:rPr lang="en-US" altLang="el-GR" sz="2300" b="1" dirty="0"/>
              <a:t>network  </a:t>
            </a:r>
            <a:r>
              <a:rPr lang="en-US" altLang="el-GR" sz="2300" dirty="0"/>
              <a:t>&lt;</a:t>
            </a:r>
            <a:r>
              <a:rPr lang="en-US" altLang="el-GR" sz="2300" dirty="0" err="1"/>
              <a:t>netw</a:t>
            </a:r>
            <a:r>
              <a:rPr lang="el-GR" altLang="el-GR" sz="2300" dirty="0"/>
              <a:t>2</a:t>
            </a:r>
            <a:r>
              <a:rPr lang="en-US" altLang="el-GR" sz="2300" dirty="0"/>
              <a:t> </a:t>
            </a:r>
            <a:r>
              <a:rPr lang="en-US" altLang="el-GR" sz="2300" dirty="0" err="1"/>
              <a:t>ip</a:t>
            </a:r>
            <a:r>
              <a:rPr lang="en-US" altLang="el-GR" sz="2300" dirty="0"/>
              <a:t> &gt; &lt;wildcard bits </a:t>
            </a:r>
            <a:r>
              <a:rPr lang="en-US" altLang="el-GR" sz="2300" dirty="0" err="1"/>
              <a:t>netw</a:t>
            </a:r>
            <a:r>
              <a:rPr lang="el-GR" altLang="el-GR" sz="2300" dirty="0"/>
              <a:t>2</a:t>
            </a:r>
            <a:r>
              <a:rPr lang="en-US" altLang="el-GR" sz="2300" dirty="0"/>
              <a:t>&gt; </a:t>
            </a:r>
            <a:r>
              <a:rPr lang="en-US" altLang="el-GR" sz="2300" b="1" dirty="0"/>
              <a:t>area </a:t>
            </a:r>
            <a:r>
              <a:rPr lang="en-US" altLang="el-GR" sz="2300" dirty="0"/>
              <a:t>&lt;area-id&gt;</a:t>
            </a:r>
          </a:p>
          <a:p>
            <a:pPr lvl="1"/>
            <a:r>
              <a:rPr lang="el-GR" altLang="el-GR" sz="2300" dirty="0"/>
              <a:t>Π.χ. </a:t>
            </a:r>
            <a:r>
              <a:rPr lang="en-US" altLang="el-GR" sz="2300" dirty="0"/>
              <a:t>network 192.168.0.0 0.0.0.255 area 1</a:t>
            </a:r>
          </a:p>
          <a:p>
            <a:r>
              <a:rPr lang="en-US" altLang="el-GR" sz="2300" b="1" dirty="0" smtClean="0"/>
              <a:t>OSPF </a:t>
            </a:r>
            <a:r>
              <a:rPr lang="en-US" altLang="el-GR" sz="2300" b="1" dirty="0"/>
              <a:t>cost (metric) </a:t>
            </a:r>
            <a:r>
              <a:rPr lang="el-GR" altLang="el-GR" sz="2300" b="1" dirty="0" err="1"/>
              <a:t>διεπαφής</a:t>
            </a:r>
            <a:r>
              <a:rPr lang="en-US" altLang="el-GR" sz="2300" dirty="0"/>
              <a:t>: </a:t>
            </a:r>
            <a:r>
              <a:rPr lang="el-GR" altLang="el-GR" sz="2300" dirty="0"/>
              <a:t>είναι μία ένδειξη της απαιτούμενης επιβάρυνσης για την αποστολή πακέτων μέσω μιας </a:t>
            </a:r>
            <a:r>
              <a:rPr lang="el-GR" altLang="el-GR" sz="2300" dirty="0" err="1"/>
              <a:t>διεπαφής</a:t>
            </a:r>
            <a:r>
              <a:rPr lang="el-GR" altLang="el-GR" sz="2300" dirty="0"/>
              <a:t> και είναι αντιστρόφως ανάλογο του </a:t>
            </a:r>
            <a:r>
              <a:rPr lang="en-US" altLang="el-GR" sz="2300" dirty="0"/>
              <a:t>bandwidth</a:t>
            </a:r>
            <a:r>
              <a:rPr lang="el-GR" altLang="el-GR" sz="2300" dirty="0"/>
              <a:t> της </a:t>
            </a:r>
            <a:r>
              <a:rPr lang="el-GR" altLang="el-GR" sz="2300" dirty="0" err="1"/>
              <a:t>διεπαφής</a:t>
            </a:r>
            <a:r>
              <a:rPr lang="el-GR" altLang="el-GR" sz="2300" dirty="0"/>
              <a:t>  </a:t>
            </a:r>
          </a:p>
          <a:p>
            <a:endParaRPr lang="el-GR" sz="2300"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22</a:t>
            </a:fld>
            <a:endParaRPr lang="el-GR"/>
          </a:p>
        </p:txBody>
      </p:sp>
    </p:spTree>
    <p:extLst>
      <p:ext uri="{BB962C8B-B14F-4D97-AF65-F5344CB8AC3E}">
        <p14:creationId xmlns:p14="http://schemas.microsoft.com/office/powerpoint/2010/main" val="3560519415"/>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Πρωτόκολλο δρομολόγησης </a:t>
            </a:r>
            <a:r>
              <a:rPr lang="en-US" sz="3200" dirty="0" smtClean="0"/>
              <a:t>OSPF</a:t>
            </a:r>
            <a:r>
              <a:rPr lang="el-GR" sz="3200" dirty="0" smtClean="0"/>
              <a:t> (11) </a:t>
            </a:r>
            <a:endParaRPr lang="en-GB" sz="2400" dirty="0" smtClean="0"/>
          </a:p>
        </p:txBody>
      </p:sp>
      <p:sp>
        <p:nvSpPr>
          <p:cNvPr id="3" name="Content Placeholder 2"/>
          <p:cNvSpPr>
            <a:spLocks noGrp="1"/>
          </p:cNvSpPr>
          <p:nvPr>
            <p:ph idx="1"/>
          </p:nvPr>
        </p:nvSpPr>
        <p:spPr>
          <a:xfrm>
            <a:off x="457200" y="1196752"/>
            <a:ext cx="8229600" cy="5184576"/>
          </a:xfrm>
        </p:spPr>
        <p:txBody>
          <a:bodyPr>
            <a:normAutofit/>
          </a:bodyPr>
          <a:lstStyle/>
          <a:p>
            <a:pPr marL="0" indent="0">
              <a:spcBef>
                <a:spcPts val="600"/>
              </a:spcBef>
              <a:spcAft>
                <a:spcPts val="600"/>
              </a:spcAft>
              <a:buNone/>
            </a:pPr>
            <a:r>
              <a:rPr lang="en-US" altLang="el-GR" sz="2000" b="1" dirty="0">
                <a:solidFill>
                  <a:srgbClr val="990033"/>
                </a:solidFill>
              </a:rPr>
              <a:t>Debugging OSPF networks</a:t>
            </a:r>
            <a:r>
              <a:rPr lang="en-US" altLang="el-GR" sz="2000" dirty="0">
                <a:solidFill>
                  <a:srgbClr val="990033"/>
                </a:solidFill>
              </a:rPr>
              <a:t>:</a:t>
            </a:r>
          </a:p>
          <a:p>
            <a:pPr marL="0" indent="0">
              <a:spcBef>
                <a:spcPts val="600"/>
              </a:spcBef>
              <a:spcAft>
                <a:spcPts val="600"/>
              </a:spcAft>
              <a:buNone/>
            </a:pPr>
            <a:r>
              <a:rPr lang="en-US" altLang="el-GR" sz="2000" dirty="0"/>
              <a:t>debug </a:t>
            </a:r>
            <a:r>
              <a:rPr lang="en-US" altLang="el-GR" sz="2000" dirty="0" err="1"/>
              <a:t>ip</a:t>
            </a:r>
            <a:r>
              <a:rPr lang="en-US" altLang="el-GR" sz="2000" dirty="0"/>
              <a:t> </a:t>
            </a:r>
            <a:r>
              <a:rPr lang="en-US" altLang="el-GR" sz="2000" dirty="0" err="1"/>
              <a:t>ospf</a:t>
            </a:r>
            <a:r>
              <a:rPr lang="en-US" altLang="el-GR" sz="2000" dirty="0"/>
              <a:t> events</a:t>
            </a:r>
            <a:r>
              <a:rPr lang="el-GR" altLang="el-GR" sz="2000" dirty="0"/>
              <a:t>                </a:t>
            </a:r>
            <a:endParaRPr lang="en-US" altLang="el-GR" sz="2000" dirty="0" smtClean="0"/>
          </a:p>
          <a:p>
            <a:pPr marL="0" indent="0">
              <a:spcBef>
                <a:spcPts val="600"/>
              </a:spcBef>
              <a:spcAft>
                <a:spcPts val="600"/>
              </a:spcAft>
              <a:buNone/>
            </a:pPr>
            <a:r>
              <a:rPr lang="en-US" altLang="el-GR" sz="2000" dirty="0" smtClean="0"/>
              <a:t>      show </a:t>
            </a:r>
            <a:r>
              <a:rPr lang="en-US" altLang="el-GR" sz="2000" dirty="0" err="1"/>
              <a:t>ip</a:t>
            </a:r>
            <a:r>
              <a:rPr lang="en-US" altLang="el-GR" sz="2000" dirty="0"/>
              <a:t> </a:t>
            </a:r>
            <a:r>
              <a:rPr lang="en-US" altLang="el-GR" sz="2000" dirty="0" err="1"/>
              <a:t>ospf</a:t>
            </a:r>
            <a:r>
              <a:rPr lang="en-US" altLang="el-GR" sz="2000" dirty="0"/>
              <a:t> interface &lt; interface &gt;</a:t>
            </a:r>
          </a:p>
          <a:p>
            <a:pPr marL="355600" indent="0">
              <a:spcBef>
                <a:spcPts val="600"/>
              </a:spcBef>
              <a:spcAft>
                <a:spcPts val="600"/>
              </a:spcAft>
              <a:buNone/>
            </a:pPr>
            <a:r>
              <a:rPr lang="en-US" altLang="el-GR" sz="2000" dirty="0"/>
              <a:t>show </a:t>
            </a:r>
            <a:r>
              <a:rPr lang="en-US" altLang="el-GR" sz="2000" dirty="0" err="1"/>
              <a:t>ip</a:t>
            </a:r>
            <a:r>
              <a:rPr lang="en-US" altLang="el-GR" sz="2000" dirty="0"/>
              <a:t> </a:t>
            </a:r>
            <a:r>
              <a:rPr lang="en-US" altLang="el-GR" sz="2000" dirty="0" err="1"/>
              <a:t>ospf</a:t>
            </a:r>
            <a:r>
              <a:rPr lang="en-US" altLang="el-GR" sz="2000" dirty="0"/>
              <a:t> neighbor</a:t>
            </a:r>
            <a:endParaRPr lang="el-GR" altLang="el-GR" sz="2000" dirty="0"/>
          </a:p>
          <a:p>
            <a:pPr marL="355600" indent="0">
              <a:spcBef>
                <a:spcPts val="600"/>
              </a:spcBef>
              <a:spcAft>
                <a:spcPts val="600"/>
              </a:spcAft>
              <a:buNone/>
            </a:pPr>
            <a:r>
              <a:rPr lang="en-US" altLang="el-GR" sz="2000" dirty="0"/>
              <a:t>show </a:t>
            </a:r>
            <a:r>
              <a:rPr lang="en-US" altLang="el-GR" sz="2000" dirty="0" err="1"/>
              <a:t>ip</a:t>
            </a:r>
            <a:r>
              <a:rPr lang="en-US" altLang="el-GR" sz="2000" dirty="0"/>
              <a:t> </a:t>
            </a:r>
            <a:r>
              <a:rPr lang="en-US" altLang="el-GR" sz="2000" dirty="0" err="1"/>
              <a:t>ospf</a:t>
            </a:r>
            <a:r>
              <a:rPr lang="en-US" altLang="el-GR" sz="2000" dirty="0"/>
              <a:t> database</a:t>
            </a:r>
          </a:p>
          <a:p>
            <a:pPr marL="355600" indent="0">
              <a:spcBef>
                <a:spcPts val="600"/>
              </a:spcBef>
              <a:spcAft>
                <a:spcPts val="600"/>
              </a:spcAft>
              <a:buNone/>
            </a:pPr>
            <a:r>
              <a:rPr lang="en-US" altLang="el-GR" sz="2000" dirty="0"/>
              <a:t>show </a:t>
            </a:r>
            <a:r>
              <a:rPr lang="en-US" altLang="el-GR" sz="2000" dirty="0" err="1"/>
              <a:t>ip</a:t>
            </a:r>
            <a:r>
              <a:rPr lang="en-US" altLang="el-GR" sz="2000" dirty="0"/>
              <a:t> </a:t>
            </a:r>
            <a:r>
              <a:rPr lang="en-US" altLang="el-GR" sz="2000" dirty="0" err="1"/>
              <a:t>ospf</a:t>
            </a:r>
            <a:r>
              <a:rPr lang="en-US" altLang="el-GR" sz="2000" dirty="0"/>
              <a:t> database router &lt;</a:t>
            </a:r>
            <a:r>
              <a:rPr lang="en-US" altLang="el-GR" sz="2000" dirty="0" err="1"/>
              <a:t>ip</a:t>
            </a:r>
            <a:r>
              <a:rPr lang="en-US" altLang="el-GR" sz="2000" dirty="0"/>
              <a:t>&gt;</a:t>
            </a:r>
          </a:p>
          <a:p>
            <a:pPr>
              <a:spcBef>
                <a:spcPts val="600"/>
              </a:spcBef>
              <a:spcAft>
                <a:spcPts val="600"/>
              </a:spcAft>
            </a:pPr>
            <a:r>
              <a:rPr lang="el-GR" altLang="el-GR" sz="2000" b="1" dirty="0"/>
              <a:t>Συμπληρωματικές εντολές</a:t>
            </a:r>
          </a:p>
          <a:p>
            <a:pPr marL="355600" indent="0">
              <a:spcBef>
                <a:spcPts val="600"/>
              </a:spcBef>
              <a:spcAft>
                <a:spcPts val="600"/>
              </a:spcAft>
              <a:buNone/>
            </a:pPr>
            <a:r>
              <a:rPr lang="en-US" altLang="el-GR" sz="2000" dirty="0"/>
              <a:t>default-information originate</a:t>
            </a:r>
            <a:r>
              <a:rPr lang="el-GR" altLang="el-GR" sz="2000" dirty="0"/>
              <a:t>    </a:t>
            </a:r>
            <a:endParaRPr lang="en-US" altLang="el-GR" sz="2000" dirty="0" smtClean="0"/>
          </a:p>
          <a:p>
            <a:pPr marL="355600" indent="0">
              <a:spcBef>
                <a:spcPts val="600"/>
              </a:spcBef>
              <a:spcAft>
                <a:spcPts val="600"/>
              </a:spcAft>
              <a:buNone/>
            </a:pPr>
            <a:r>
              <a:rPr lang="en-US" altLang="el-GR" sz="2000" dirty="0" smtClean="0"/>
              <a:t>redistribute  </a:t>
            </a:r>
            <a:r>
              <a:rPr lang="en-US" altLang="el-GR" sz="2000" dirty="0"/>
              <a:t>&lt;protocol&gt;</a:t>
            </a:r>
            <a:r>
              <a:rPr lang="el-GR" altLang="el-GR" sz="2000" dirty="0"/>
              <a:t>             !</a:t>
            </a:r>
            <a:r>
              <a:rPr lang="en-US" altLang="el-GR" sz="2000" dirty="0"/>
              <a:t>protocol</a:t>
            </a:r>
            <a:r>
              <a:rPr lang="el-GR" altLang="el-GR" sz="2000" dirty="0"/>
              <a:t>= </a:t>
            </a:r>
            <a:r>
              <a:rPr lang="en-US" altLang="el-GR" sz="2000" dirty="0"/>
              <a:t>static, connected</a:t>
            </a:r>
            <a:r>
              <a:rPr lang="el-GR" altLang="el-GR" sz="2000" dirty="0"/>
              <a:t>,</a:t>
            </a:r>
          </a:p>
          <a:p>
            <a:pPr marL="355600" indent="0">
              <a:spcBef>
                <a:spcPts val="600"/>
              </a:spcBef>
              <a:spcAft>
                <a:spcPts val="600"/>
              </a:spcAft>
              <a:buNone/>
            </a:pPr>
            <a:r>
              <a:rPr lang="en-US" altLang="el-GR" sz="2000" dirty="0"/>
              <a:t>passive interface &lt;interface&gt;</a:t>
            </a:r>
            <a:endParaRPr lang="el-GR" altLang="el-GR" sz="2000" dirty="0"/>
          </a:p>
          <a:p>
            <a:pPr marL="355600" indent="0">
              <a:spcBef>
                <a:spcPts val="600"/>
              </a:spcBef>
              <a:spcAft>
                <a:spcPts val="600"/>
              </a:spcAft>
              <a:buNone/>
            </a:pPr>
            <a:r>
              <a:rPr lang="en-US" altLang="el-GR" sz="2000" dirty="0" err="1"/>
              <a:t>ip</a:t>
            </a:r>
            <a:r>
              <a:rPr lang="en-US" altLang="el-GR" sz="2000" dirty="0"/>
              <a:t> </a:t>
            </a:r>
            <a:r>
              <a:rPr lang="en-US" altLang="el-GR" sz="2000" dirty="0" err="1"/>
              <a:t>ospf</a:t>
            </a:r>
            <a:r>
              <a:rPr lang="en-US" altLang="el-GR" sz="2000" dirty="0"/>
              <a:t> cost &lt;</a:t>
            </a:r>
            <a:r>
              <a:rPr lang="el-GR" altLang="el-GR" sz="2000" dirty="0"/>
              <a:t>ακέραιος αριθμός&gt;</a:t>
            </a:r>
            <a:endParaRPr lang="en-US" altLang="el-GR" sz="2000" dirty="0"/>
          </a:p>
          <a:p>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23</a:t>
            </a:fld>
            <a:endParaRPr lang="el-GR"/>
          </a:p>
        </p:txBody>
      </p:sp>
      <p:sp>
        <p:nvSpPr>
          <p:cNvPr id="4" name="Rectangle 3"/>
          <p:cNvSpPr/>
          <p:nvPr/>
        </p:nvSpPr>
        <p:spPr>
          <a:xfrm>
            <a:off x="4860032" y="1445331"/>
            <a:ext cx="3816424" cy="677108"/>
          </a:xfrm>
          <a:prstGeom prst="rect">
            <a:avLst/>
          </a:prstGeom>
          <a:ln>
            <a:solidFill>
              <a:srgbClr val="990033"/>
            </a:solidFill>
          </a:ln>
        </p:spPr>
        <p:txBody>
          <a:bodyPr wrap="square">
            <a:spAutoFit/>
          </a:bodyPr>
          <a:lstStyle/>
          <a:p>
            <a:pPr marL="0" indent="0">
              <a:spcBef>
                <a:spcPts val="600"/>
              </a:spcBef>
              <a:spcAft>
                <a:spcPts val="600"/>
              </a:spcAft>
              <a:buNone/>
            </a:pPr>
            <a:r>
              <a:rPr lang="el-GR" altLang="el-GR" sz="1900" dirty="0">
                <a:latin typeface="+mn-lt"/>
              </a:rPr>
              <a:t>!ε</a:t>
            </a:r>
            <a:r>
              <a:rPr lang="el-GR" sz="1900" dirty="0">
                <a:latin typeface="+mn-lt"/>
              </a:rPr>
              <a:t>μφανίζει όλα τα μηνύματα</a:t>
            </a:r>
            <a:r>
              <a:rPr lang="en-US" sz="1900" dirty="0">
                <a:latin typeface="+mn-lt"/>
              </a:rPr>
              <a:t> </a:t>
            </a:r>
            <a:r>
              <a:rPr lang="el-GR" sz="1900" dirty="0" smtClean="0">
                <a:latin typeface="+mn-lt"/>
              </a:rPr>
              <a:t>OSPF</a:t>
            </a:r>
            <a:r>
              <a:rPr lang="en-US" sz="1900" dirty="0" smtClean="0">
                <a:latin typeface="+mn-lt"/>
              </a:rPr>
              <a:t> </a:t>
            </a:r>
            <a:r>
              <a:rPr lang="el-GR" sz="1900" dirty="0" smtClean="0">
                <a:latin typeface="+mn-lt"/>
              </a:rPr>
              <a:t>συμβάντων  </a:t>
            </a:r>
            <a:r>
              <a:rPr lang="el-GR" sz="1900" dirty="0">
                <a:latin typeface="+mn-lt"/>
              </a:rPr>
              <a:t>του δρομολογητή</a:t>
            </a:r>
            <a:endParaRPr lang="en-US" altLang="el-GR" sz="1900" dirty="0">
              <a:latin typeface="+mn-lt"/>
            </a:endParaRPr>
          </a:p>
        </p:txBody>
      </p:sp>
      <p:sp>
        <p:nvSpPr>
          <p:cNvPr id="5" name="Rectangle 4"/>
          <p:cNvSpPr/>
          <p:nvPr/>
        </p:nvSpPr>
        <p:spPr>
          <a:xfrm>
            <a:off x="4025034" y="4221088"/>
            <a:ext cx="4896544" cy="677108"/>
          </a:xfrm>
          <a:prstGeom prst="rect">
            <a:avLst/>
          </a:prstGeom>
          <a:ln>
            <a:solidFill>
              <a:srgbClr val="990033"/>
            </a:solidFill>
          </a:ln>
        </p:spPr>
        <p:txBody>
          <a:bodyPr wrap="square">
            <a:spAutoFit/>
          </a:bodyPr>
          <a:lstStyle/>
          <a:p>
            <a:pPr>
              <a:spcBef>
                <a:spcPts val="600"/>
              </a:spcBef>
              <a:spcAft>
                <a:spcPts val="600"/>
              </a:spcAft>
              <a:buNone/>
            </a:pPr>
            <a:r>
              <a:rPr lang="el-GR" altLang="el-GR" sz="1900" dirty="0">
                <a:latin typeface="+mn-lt"/>
              </a:rPr>
              <a:t>!δημιουργεί ένα </a:t>
            </a:r>
            <a:r>
              <a:rPr lang="en-US" altLang="el-GR" sz="1900" dirty="0">
                <a:latin typeface="+mn-lt"/>
              </a:rPr>
              <a:t>default route </a:t>
            </a:r>
            <a:r>
              <a:rPr lang="el-GR" altLang="el-GR" sz="1900" dirty="0">
                <a:latin typeface="+mn-lt"/>
              </a:rPr>
              <a:t>στο</a:t>
            </a:r>
            <a:r>
              <a:rPr lang="en-US" altLang="el-GR" sz="1900" dirty="0">
                <a:latin typeface="+mn-lt"/>
              </a:rPr>
              <a:t> OSPF domain </a:t>
            </a:r>
            <a:r>
              <a:rPr lang="el-GR" altLang="el-GR" sz="1900" dirty="0">
                <a:latin typeface="+mn-lt"/>
              </a:rPr>
              <a:t>αλλά θα πρέπει να έχει οριστεί στον πίνακα </a:t>
            </a:r>
          </a:p>
        </p:txBody>
      </p:sp>
    </p:spTree>
    <p:extLst>
      <p:ext uri="{BB962C8B-B14F-4D97-AF65-F5344CB8AC3E}">
        <p14:creationId xmlns:p14="http://schemas.microsoft.com/office/powerpoint/2010/main" val="1548074847"/>
      </p:ext>
    </p:extLst>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Πρωτόκολλο δρομολόγησης </a:t>
            </a:r>
            <a:r>
              <a:rPr lang="en-US" sz="3200" dirty="0" smtClean="0"/>
              <a:t>OSPF</a:t>
            </a:r>
            <a:r>
              <a:rPr lang="el-GR" sz="3200" dirty="0" smtClean="0"/>
              <a:t> (12) </a:t>
            </a:r>
            <a:endParaRPr lang="en-GB" sz="2400" dirty="0" smtClean="0"/>
          </a:p>
        </p:txBody>
      </p:sp>
      <p:sp>
        <p:nvSpPr>
          <p:cNvPr id="3" name="Content Placeholder 2"/>
          <p:cNvSpPr>
            <a:spLocks noGrp="1"/>
          </p:cNvSpPr>
          <p:nvPr>
            <p:ph idx="1"/>
          </p:nvPr>
        </p:nvSpPr>
        <p:spPr/>
        <p:txBody>
          <a:bodyPr>
            <a:normAutofit/>
          </a:bodyPr>
          <a:lstStyle/>
          <a:p>
            <a:pPr marL="0" indent="0">
              <a:buNone/>
            </a:pPr>
            <a:r>
              <a:rPr lang="en-US" sz="2000" dirty="0"/>
              <a:t>R2(</a:t>
            </a:r>
            <a:r>
              <a:rPr lang="en-US" sz="2000" dirty="0" err="1"/>
              <a:t>config</a:t>
            </a:r>
            <a:r>
              <a:rPr lang="en-US" sz="2000" dirty="0"/>
              <a:t>-router)#</a:t>
            </a:r>
            <a:r>
              <a:rPr lang="en-US" sz="2000" b="1" dirty="0"/>
              <a:t>do debug </a:t>
            </a:r>
            <a:r>
              <a:rPr lang="en-US" sz="2000" b="1" dirty="0" err="1"/>
              <a:t>ip</a:t>
            </a:r>
            <a:r>
              <a:rPr lang="en-US" sz="2000" b="1" dirty="0"/>
              <a:t> </a:t>
            </a:r>
            <a:r>
              <a:rPr lang="en-US" sz="2000" b="1" dirty="0" err="1"/>
              <a:t>ospf</a:t>
            </a:r>
            <a:r>
              <a:rPr lang="en-US" sz="2000" b="1" dirty="0"/>
              <a:t> events</a:t>
            </a:r>
            <a:br>
              <a:rPr lang="en-US" sz="2000" b="1" dirty="0"/>
            </a:br>
            <a:r>
              <a:rPr lang="en-US" sz="2000" dirty="0"/>
              <a:t>OSPF events debugging is on</a:t>
            </a:r>
            <a:br>
              <a:rPr lang="en-US" sz="2000" dirty="0"/>
            </a:br>
            <a:r>
              <a:rPr lang="en-US" sz="2000" dirty="0"/>
              <a:t>R2(</a:t>
            </a:r>
            <a:r>
              <a:rPr lang="en-US" sz="2000" dirty="0" err="1"/>
              <a:t>config</a:t>
            </a:r>
            <a:r>
              <a:rPr lang="en-US" sz="2000" dirty="0"/>
              <a:t>-router)#</a:t>
            </a:r>
            <a:br>
              <a:rPr lang="en-US" sz="2000" dirty="0"/>
            </a:br>
            <a:r>
              <a:rPr lang="en-US" sz="2000" dirty="0"/>
              <a:t>*Mar 1 01:59:00.367: OSPF: </a:t>
            </a:r>
            <a:r>
              <a:rPr lang="en-US" sz="2000" dirty="0" err="1"/>
              <a:t>Rcv</a:t>
            </a:r>
            <a:r>
              <a:rPr lang="en-US" sz="2000" dirty="0"/>
              <a:t> hello from 111.111.111.111 area 0 from FastEthernet0/0 10.1.1.1</a:t>
            </a:r>
            <a:br>
              <a:rPr lang="en-US" sz="2000" dirty="0"/>
            </a:br>
            <a:r>
              <a:rPr lang="en-US" sz="2000" dirty="0"/>
              <a:t>*Mar 1 01:59:00.371: OSPF: End of hello processing</a:t>
            </a:r>
            <a:br>
              <a:rPr lang="en-US" sz="2000" dirty="0"/>
            </a:br>
            <a:r>
              <a:rPr lang="en-US" sz="2000" dirty="0"/>
              <a:t>R2(</a:t>
            </a:r>
            <a:r>
              <a:rPr lang="en-US" sz="2000" dirty="0" err="1"/>
              <a:t>config</a:t>
            </a:r>
            <a:r>
              <a:rPr lang="en-US" sz="2000" dirty="0"/>
              <a:t>-router)#</a:t>
            </a:r>
            <a:br>
              <a:rPr lang="en-US" sz="2000" dirty="0"/>
            </a:br>
            <a:r>
              <a:rPr lang="en-US" sz="2000" dirty="0"/>
              <a:t>*Mar 1 01:59:07.163: OSPF: Send hello to 224.0.0.5 area 0 on FastEthernet0/0 from 10.1.1.2</a:t>
            </a:r>
            <a:br>
              <a:rPr lang="en-US" sz="2000" dirty="0"/>
            </a:br>
            <a:r>
              <a:rPr lang="en-US" sz="2000" dirty="0"/>
              <a:t>*Mar 1 01:59:07.171: OSPF: Send hello to 224.0.0.5 area 0 on FastEthernet1/0 from 10.2.2.2</a:t>
            </a:r>
            <a:br>
              <a:rPr lang="en-US" sz="2000" dirty="0"/>
            </a:br>
            <a:r>
              <a:rPr lang="en-US" sz="2000" dirty="0"/>
              <a:t>*Mar 1 01:59:07.351: OSPF: </a:t>
            </a:r>
            <a:r>
              <a:rPr lang="en-US" sz="2000" dirty="0" err="1"/>
              <a:t>Rcv</a:t>
            </a:r>
            <a:r>
              <a:rPr lang="en-US" sz="2000" dirty="0"/>
              <a:t> hello from 133.133.133.133 area 0 from FastEthernet1/0 10.2.2.3</a:t>
            </a:r>
            <a:br>
              <a:rPr lang="en-US" sz="2000" dirty="0"/>
            </a:br>
            <a:r>
              <a:rPr lang="en-US" sz="2000" dirty="0"/>
              <a:t>*Mar 1 01:59:07.355: OSPF: End of hello processing</a:t>
            </a:r>
            <a:br>
              <a:rPr lang="en-US" sz="2000" dirty="0"/>
            </a:br>
            <a:r>
              <a:rPr lang="en-US" sz="2000" dirty="0"/>
              <a:t>R2(</a:t>
            </a:r>
            <a:r>
              <a:rPr lang="en-US" sz="2000" dirty="0" err="1"/>
              <a:t>config</a:t>
            </a:r>
            <a:r>
              <a:rPr lang="en-US" sz="2000" dirty="0"/>
              <a:t>-router)#do un all</a:t>
            </a:r>
            <a:endParaRPr lang="el-GR" sz="2000" dirty="0"/>
          </a:p>
          <a:p>
            <a:pPr marL="0" indent="0">
              <a:buNone/>
            </a:pPr>
            <a:r>
              <a:rPr lang="en-US" sz="2000" dirty="0"/>
              <a:t>*To turn off debugging, the following command is issued. </a:t>
            </a:r>
            <a:endParaRPr lang="el-GR" sz="2000" dirty="0"/>
          </a:p>
          <a:p>
            <a:pPr marL="0" indent="0">
              <a:buNone/>
            </a:pPr>
            <a:endParaRPr lang="el-GR" sz="2000"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24</a:t>
            </a:fld>
            <a:endParaRPr lang="el-GR"/>
          </a:p>
        </p:txBody>
      </p:sp>
    </p:spTree>
    <p:extLst>
      <p:ext uri="{BB962C8B-B14F-4D97-AF65-F5344CB8AC3E}">
        <p14:creationId xmlns:p14="http://schemas.microsoft.com/office/powerpoint/2010/main" val="2096555000"/>
      </p:ext>
    </p:extLst>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Πρωτόκολλο δρομολόγησης </a:t>
            </a:r>
            <a:r>
              <a:rPr lang="en-US" dirty="0" smtClean="0"/>
              <a:t>OSPF</a:t>
            </a:r>
            <a:r>
              <a:rPr lang="el-GR" dirty="0" smtClean="0"/>
              <a:t> (13) </a:t>
            </a:r>
            <a:endParaRPr lang="en-GB" sz="3100" dirty="0" smtClean="0"/>
          </a:p>
        </p:txBody>
      </p:sp>
      <p:sp>
        <p:nvSpPr>
          <p:cNvPr id="3" name="Content Placeholder 2"/>
          <p:cNvSpPr>
            <a:spLocks noGrp="1"/>
          </p:cNvSpPr>
          <p:nvPr>
            <p:ph idx="1"/>
          </p:nvPr>
        </p:nvSpPr>
        <p:spPr/>
        <p:txBody>
          <a:bodyPr>
            <a:normAutofit/>
          </a:bodyPr>
          <a:lstStyle/>
          <a:p>
            <a:pPr marL="0" indent="0">
              <a:buNone/>
            </a:pPr>
            <a:r>
              <a:rPr lang="el-GR" sz="2800" b="1" dirty="0">
                <a:solidFill>
                  <a:srgbClr val="990033"/>
                </a:solidFill>
              </a:rPr>
              <a:t>Διαδικασία υλοποίησης διαμόρφωσης </a:t>
            </a:r>
            <a:r>
              <a:rPr lang="en-US" sz="2800" b="1" dirty="0" err="1">
                <a:solidFill>
                  <a:srgbClr val="990033"/>
                </a:solidFill>
              </a:rPr>
              <a:t>ospf</a:t>
            </a:r>
            <a:endParaRPr lang="en-US" sz="2800" b="1" dirty="0">
              <a:solidFill>
                <a:srgbClr val="990033"/>
              </a:solidFill>
            </a:endParaRPr>
          </a:p>
          <a:p>
            <a:pPr>
              <a:lnSpc>
                <a:spcPct val="150000"/>
              </a:lnSpc>
            </a:pPr>
            <a:r>
              <a:rPr lang="el-GR" altLang="el-GR" sz="2800" dirty="0" smtClean="0"/>
              <a:t>Εντοπισμός </a:t>
            </a:r>
            <a:r>
              <a:rPr lang="en-US" altLang="el-GR" sz="2800" dirty="0"/>
              <a:t>areas</a:t>
            </a:r>
          </a:p>
          <a:p>
            <a:pPr>
              <a:lnSpc>
                <a:spcPct val="150000"/>
              </a:lnSpc>
            </a:pPr>
            <a:r>
              <a:rPr lang="el-GR" altLang="el-GR" sz="2800" dirty="0"/>
              <a:t>Ονομασία </a:t>
            </a:r>
            <a:r>
              <a:rPr lang="en-US" altLang="el-GR" sz="2800" dirty="0"/>
              <a:t>areas</a:t>
            </a:r>
          </a:p>
          <a:p>
            <a:pPr>
              <a:lnSpc>
                <a:spcPct val="150000"/>
              </a:lnSpc>
            </a:pPr>
            <a:r>
              <a:rPr lang="el-GR" altLang="el-GR" sz="2800" dirty="0"/>
              <a:t>Δημιουργία </a:t>
            </a:r>
            <a:r>
              <a:rPr lang="en-US" altLang="el-GR" sz="2800" dirty="0"/>
              <a:t>configuration</a:t>
            </a:r>
          </a:p>
          <a:p>
            <a:endParaRPr lang="en-US" altLang="el-GR" sz="2800" dirty="0"/>
          </a:p>
          <a:p>
            <a:endParaRPr lang="el-GR" sz="2800"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25</a:t>
            </a:fld>
            <a:endParaRPr lang="el-GR"/>
          </a:p>
        </p:txBody>
      </p:sp>
    </p:spTree>
    <p:extLst>
      <p:ext uri="{BB962C8B-B14F-4D97-AF65-F5344CB8AC3E}">
        <p14:creationId xmlns:p14="http://schemas.microsoft.com/office/powerpoint/2010/main" val="4039761049"/>
      </p:ext>
    </p:extLst>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Πρωτόκολλο δρομολόγησης </a:t>
            </a:r>
            <a:r>
              <a:rPr lang="en-US" dirty="0" smtClean="0"/>
              <a:t>OSPF</a:t>
            </a:r>
            <a:r>
              <a:rPr lang="el-GR" dirty="0" smtClean="0"/>
              <a:t> (14)</a:t>
            </a:r>
            <a:endParaRPr lang="en-GB" sz="3100" dirty="0" smtClean="0"/>
          </a:p>
        </p:txBody>
      </p:sp>
      <p:sp>
        <p:nvSpPr>
          <p:cNvPr id="3" name="Content Placeholder 2"/>
          <p:cNvSpPr>
            <a:spLocks noGrp="1"/>
          </p:cNvSpPr>
          <p:nvPr>
            <p:ph idx="1"/>
          </p:nvPr>
        </p:nvSpPr>
        <p:spPr/>
        <p:txBody>
          <a:bodyPr>
            <a:normAutofit/>
          </a:bodyPr>
          <a:lstStyle/>
          <a:p>
            <a:pPr marL="0" indent="0">
              <a:buNone/>
            </a:pPr>
            <a:r>
              <a:rPr lang="el-GR" sz="2300" b="1" dirty="0">
                <a:solidFill>
                  <a:srgbClr val="990033"/>
                </a:solidFill>
              </a:rPr>
              <a:t>Άσκηση: </a:t>
            </a:r>
            <a:r>
              <a:rPr lang="el-GR" sz="2300" dirty="0"/>
              <a:t>Ζητείται να υλοποιήσετε την παρακάτω τοπολογία με τον </a:t>
            </a:r>
            <a:r>
              <a:rPr lang="en-US" sz="2300" dirty="0"/>
              <a:t>Packet Tracer/GNS3</a:t>
            </a:r>
            <a:r>
              <a:rPr lang="el-GR" sz="2300" dirty="0"/>
              <a:t> &amp; να εφαρμόσετε στους 3 δρομολογητές δυναμική δρομολόγηση με χρήση </a:t>
            </a:r>
            <a:r>
              <a:rPr lang="en-US" sz="2300" dirty="0"/>
              <a:t>OSPF</a:t>
            </a:r>
            <a:r>
              <a:rPr lang="el-GR" sz="2300" dirty="0"/>
              <a:t> </a:t>
            </a:r>
          </a:p>
          <a:p>
            <a:endParaRPr lang="el-GR" sz="2000"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26</a:t>
            </a:fld>
            <a:endParaRPr lang="el-GR"/>
          </a:p>
        </p:txBody>
      </p:sp>
      <p:graphicFrame>
        <p:nvGraphicFramePr>
          <p:cNvPr id="7" name="Πίνακας 6"/>
          <p:cNvGraphicFramePr>
            <a:graphicFrameLocks noGrp="1"/>
          </p:cNvGraphicFramePr>
          <p:nvPr>
            <p:extLst>
              <p:ext uri="{D42A27DB-BD31-4B8C-83A1-F6EECF244321}">
                <p14:modId xmlns:p14="http://schemas.microsoft.com/office/powerpoint/2010/main" val="1129374222"/>
              </p:ext>
            </p:extLst>
          </p:nvPr>
        </p:nvGraphicFramePr>
        <p:xfrm>
          <a:off x="560108" y="2499583"/>
          <a:ext cx="3888432" cy="3785616"/>
        </p:xfrm>
        <a:graphic>
          <a:graphicData uri="http://schemas.openxmlformats.org/drawingml/2006/table">
            <a:tbl>
              <a:tblPr firstRow="1" firstCol="1" bandRow="1">
                <a:tableStyleId>{5C22544A-7EE6-4342-B048-85BDC9FD1C3A}</a:tableStyleId>
              </a:tblPr>
              <a:tblGrid>
                <a:gridCol w="1035030"/>
                <a:gridCol w="701890"/>
                <a:gridCol w="2151512"/>
              </a:tblGrid>
              <a:tr h="312600">
                <a:tc>
                  <a:txBody>
                    <a:bodyPr/>
                    <a:lstStyle/>
                    <a:p>
                      <a:pPr algn="ctr">
                        <a:lnSpc>
                          <a:spcPct val="115000"/>
                        </a:lnSpc>
                        <a:spcAft>
                          <a:spcPts val="0"/>
                        </a:spcAft>
                      </a:pPr>
                      <a:r>
                        <a:rPr lang="en-US" sz="1800" dirty="0">
                          <a:effectLst/>
                        </a:rPr>
                        <a:t>C1</a:t>
                      </a:r>
                      <a:endParaRPr lang="el-GR" sz="1800" dirty="0">
                        <a:effectLst/>
                        <a:latin typeface="Calibri"/>
                        <a:ea typeface="Calibri"/>
                        <a:cs typeface="Times New Roman"/>
                      </a:endParaRPr>
                    </a:p>
                  </a:txBody>
                  <a:tcPr marL="68580" marR="68580" marT="0" marB="0" anchor="ctr"/>
                </a:tc>
                <a:tc>
                  <a:txBody>
                    <a:bodyPr/>
                    <a:lstStyle/>
                    <a:p>
                      <a:pPr>
                        <a:lnSpc>
                          <a:spcPct val="115000"/>
                        </a:lnSpc>
                        <a:spcAft>
                          <a:spcPts val="0"/>
                        </a:spcAft>
                      </a:pPr>
                      <a:r>
                        <a:rPr lang="en-US" sz="1800">
                          <a:effectLst/>
                        </a:rPr>
                        <a:t> </a:t>
                      </a:r>
                      <a:endParaRPr lang="el-GR" sz="1800">
                        <a:effectLst/>
                        <a:latin typeface="Calibri"/>
                        <a:ea typeface="Calibri"/>
                        <a:cs typeface="Times New Roman"/>
                      </a:endParaRPr>
                    </a:p>
                  </a:txBody>
                  <a:tcPr marL="68580" marR="68580" marT="0" marB="0"/>
                </a:tc>
                <a:tc>
                  <a:txBody>
                    <a:bodyPr/>
                    <a:lstStyle/>
                    <a:p>
                      <a:pPr>
                        <a:lnSpc>
                          <a:spcPct val="115000"/>
                        </a:lnSpc>
                        <a:spcAft>
                          <a:spcPts val="0"/>
                        </a:spcAft>
                      </a:pPr>
                      <a:r>
                        <a:rPr lang="en-US" sz="1800" dirty="0">
                          <a:effectLst/>
                        </a:rPr>
                        <a:t>192.168.10.2/24</a:t>
                      </a:r>
                      <a:endParaRPr lang="el-GR" sz="1800" dirty="0">
                        <a:effectLst/>
                        <a:latin typeface="Calibri"/>
                        <a:ea typeface="Calibri"/>
                        <a:cs typeface="Times New Roman"/>
                      </a:endParaRPr>
                    </a:p>
                  </a:txBody>
                  <a:tcPr marL="68580" marR="68580" marT="0" marB="0"/>
                </a:tc>
              </a:tr>
              <a:tr h="312600">
                <a:tc>
                  <a:txBody>
                    <a:bodyPr/>
                    <a:lstStyle/>
                    <a:p>
                      <a:pPr algn="ctr">
                        <a:lnSpc>
                          <a:spcPct val="115000"/>
                        </a:lnSpc>
                        <a:spcAft>
                          <a:spcPts val="0"/>
                        </a:spcAft>
                      </a:pPr>
                      <a:r>
                        <a:rPr lang="en-US" sz="1800" dirty="0">
                          <a:effectLst/>
                        </a:rPr>
                        <a:t>C2</a:t>
                      </a:r>
                      <a:endParaRPr lang="el-GR" sz="1800" dirty="0">
                        <a:effectLst/>
                        <a:latin typeface="Calibri"/>
                        <a:ea typeface="Calibri"/>
                        <a:cs typeface="Times New Roman"/>
                      </a:endParaRPr>
                    </a:p>
                  </a:txBody>
                  <a:tcPr marL="68580" marR="68580" marT="0" marB="0" anchor="ctr"/>
                </a:tc>
                <a:tc>
                  <a:txBody>
                    <a:bodyPr/>
                    <a:lstStyle/>
                    <a:p>
                      <a:pPr>
                        <a:lnSpc>
                          <a:spcPct val="115000"/>
                        </a:lnSpc>
                        <a:spcAft>
                          <a:spcPts val="0"/>
                        </a:spcAft>
                      </a:pPr>
                      <a:r>
                        <a:rPr lang="en-US" sz="1800" dirty="0">
                          <a:effectLst/>
                        </a:rPr>
                        <a:t> </a:t>
                      </a:r>
                      <a:endParaRPr lang="el-GR" sz="1800" dirty="0">
                        <a:effectLst/>
                        <a:latin typeface="Calibri"/>
                        <a:ea typeface="Calibri"/>
                        <a:cs typeface="Times New Roman"/>
                      </a:endParaRPr>
                    </a:p>
                  </a:txBody>
                  <a:tcPr marL="68580" marR="68580" marT="0" marB="0"/>
                </a:tc>
                <a:tc>
                  <a:txBody>
                    <a:bodyPr/>
                    <a:lstStyle/>
                    <a:p>
                      <a:pPr>
                        <a:lnSpc>
                          <a:spcPct val="115000"/>
                        </a:lnSpc>
                        <a:spcAft>
                          <a:spcPts val="0"/>
                        </a:spcAft>
                      </a:pPr>
                      <a:r>
                        <a:rPr lang="en-US" sz="1800">
                          <a:effectLst/>
                        </a:rPr>
                        <a:t>192.168.20.2/24</a:t>
                      </a:r>
                      <a:endParaRPr lang="el-GR" sz="1800">
                        <a:effectLst/>
                        <a:latin typeface="Calibri"/>
                        <a:ea typeface="Calibri"/>
                        <a:cs typeface="Times New Roman"/>
                      </a:endParaRPr>
                    </a:p>
                  </a:txBody>
                  <a:tcPr marL="68580" marR="68580" marT="0" marB="0"/>
                </a:tc>
              </a:tr>
              <a:tr h="312600">
                <a:tc>
                  <a:txBody>
                    <a:bodyPr/>
                    <a:lstStyle/>
                    <a:p>
                      <a:pPr algn="ctr">
                        <a:lnSpc>
                          <a:spcPct val="115000"/>
                        </a:lnSpc>
                        <a:spcAft>
                          <a:spcPts val="0"/>
                        </a:spcAft>
                      </a:pPr>
                      <a:r>
                        <a:rPr lang="en-US" sz="1800">
                          <a:effectLst/>
                        </a:rPr>
                        <a:t>C3</a:t>
                      </a:r>
                      <a:endParaRPr lang="el-GR" sz="1800">
                        <a:effectLst/>
                        <a:latin typeface="Calibri"/>
                        <a:ea typeface="Calibri"/>
                        <a:cs typeface="Times New Roman"/>
                      </a:endParaRPr>
                    </a:p>
                  </a:txBody>
                  <a:tcPr marL="68580" marR="68580" marT="0" marB="0" anchor="ctr"/>
                </a:tc>
                <a:tc>
                  <a:txBody>
                    <a:bodyPr/>
                    <a:lstStyle/>
                    <a:p>
                      <a:pPr>
                        <a:lnSpc>
                          <a:spcPct val="115000"/>
                        </a:lnSpc>
                        <a:spcAft>
                          <a:spcPts val="0"/>
                        </a:spcAft>
                      </a:pPr>
                      <a:r>
                        <a:rPr lang="en-US" sz="1800">
                          <a:effectLst/>
                        </a:rPr>
                        <a:t> </a:t>
                      </a:r>
                      <a:endParaRPr lang="el-GR" sz="1800">
                        <a:effectLst/>
                        <a:latin typeface="Calibri"/>
                        <a:ea typeface="Calibri"/>
                        <a:cs typeface="Times New Roman"/>
                      </a:endParaRPr>
                    </a:p>
                  </a:txBody>
                  <a:tcPr marL="68580" marR="68580" marT="0" marB="0"/>
                </a:tc>
                <a:tc>
                  <a:txBody>
                    <a:bodyPr/>
                    <a:lstStyle/>
                    <a:p>
                      <a:pPr>
                        <a:lnSpc>
                          <a:spcPct val="115000"/>
                        </a:lnSpc>
                        <a:spcAft>
                          <a:spcPts val="0"/>
                        </a:spcAft>
                      </a:pPr>
                      <a:r>
                        <a:rPr lang="en-US" sz="1800">
                          <a:effectLst/>
                        </a:rPr>
                        <a:t>192.168.30.2/24</a:t>
                      </a:r>
                      <a:endParaRPr lang="el-GR" sz="1800">
                        <a:effectLst/>
                        <a:latin typeface="Calibri"/>
                        <a:ea typeface="Calibri"/>
                        <a:cs typeface="Times New Roman"/>
                      </a:endParaRPr>
                    </a:p>
                  </a:txBody>
                  <a:tcPr marL="68580" marR="68580" marT="0" marB="0"/>
                </a:tc>
              </a:tr>
              <a:tr h="312600">
                <a:tc rowSpan="3">
                  <a:txBody>
                    <a:bodyPr/>
                    <a:lstStyle/>
                    <a:p>
                      <a:pPr algn="ctr">
                        <a:lnSpc>
                          <a:spcPct val="115000"/>
                        </a:lnSpc>
                        <a:spcAft>
                          <a:spcPts val="0"/>
                        </a:spcAft>
                      </a:pPr>
                      <a:r>
                        <a:rPr lang="en-US" sz="1800">
                          <a:effectLst/>
                        </a:rPr>
                        <a:t>R3</a:t>
                      </a:r>
                      <a:endParaRPr lang="el-GR" sz="1800">
                        <a:effectLst/>
                        <a:latin typeface="Calibri"/>
                        <a:ea typeface="Calibri"/>
                        <a:cs typeface="Times New Roman"/>
                      </a:endParaRPr>
                    </a:p>
                  </a:txBody>
                  <a:tcPr marL="68580" marR="68580" marT="0" marB="0" anchor="ctr"/>
                </a:tc>
                <a:tc>
                  <a:txBody>
                    <a:bodyPr/>
                    <a:lstStyle/>
                    <a:p>
                      <a:pPr>
                        <a:lnSpc>
                          <a:spcPct val="115000"/>
                        </a:lnSpc>
                        <a:spcAft>
                          <a:spcPts val="0"/>
                        </a:spcAft>
                      </a:pPr>
                      <a:r>
                        <a:rPr lang="en-US" sz="1800">
                          <a:effectLst/>
                          <a:highlight>
                            <a:srgbClr val="FFFF00"/>
                          </a:highlight>
                        </a:rPr>
                        <a:t>S0/0</a:t>
                      </a:r>
                      <a:endParaRPr lang="el-GR" sz="1800">
                        <a:effectLst/>
                        <a:latin typeface="Calibri"/>
                        <a:ea typeface="Calibri"/>
                        <a:cs typeface="Times New Roman"/>
                      </a:endParaRPr>
                    </a:p>
                  </a:txBody>
                  <a:tcPr marL="68580" marR="68580" marT="0" marB="0"/>
                </a:tc>
                <a:tc>
                  <a:txBody>
                    <a:bodyPr/>
                    <a:lstStyle/>
                    <a:p>
                      <a:pPr>
                        <a:lnSpc>
                          <a:spcPct val="115000"/>
                        </a:lnSpc>
                        <a:spcAft>
                          <a:spcPts val="0"/>
                        </a:spcAft>
                      </a:pPr>
                      <a:r>
                        <a:rPr lang="en-US" sz="1800">
                          <a:effectLst/>
                          <a:highlight>
                            <a:srgbClr val="FFFF00"/>
                          </a:highlight>
                        </a:rPr>
                        <a:t>10.10.10.1/30</a:t>
                      </a:r>
                      <a:endParaRPr lang="el-GR" sz="1800">
                        <a:effectLst/>
                        <a:latin typeface="Calibri"/>
                        <a:ea typeface="Calibri"/>
                        <a:cs typeface="Times New Roman"/>
                      </a:endParaRPr>
                    </a:p>
                  </a:txBody>
                  <a:tcPr marL="68580" marR="68580" marT="0" marB="0"/>
                </a:tc>
              </a:tr>
              <a:tr h="312600">
                <a:tc vMerge="1">
                  <a:txBody>
                    <a:bodyPr/>
                    <a:lstStyle/>
                    <a:p>
                      <a:endParaRPr lang="el-GR"/>
                    </a:p>
                  </a:txBody>
                  <a:tcPr/>
                </a:tc>
                <a:tc>
                  <a:txBody>
                    <a:bodyPr/>
                    <a:lstStyle/>
                    <a:p>
                      <a:pPr>
                        <a:lnSpc>
                          <a:spcPct val="115000"/>
                        </a:lnSpc>
                        <a:spcAft>
                          <a:spcPts val="0"/>
                        </a:spcAft>
                      </a:pPr>
                      <a:r>
                        <a:rPr lang="en-US" sz="1800">
                          <a:effectLst/>
                          <a:highlight>
                            <a:srgbClr val="00FF00"/>
                          </a:highlight>
                        </a:rPr>
                        <a:t>S0/2</a:t>
                      </a:r>
                      <a:endParaRPr lang="el-GR" sz="1800">
                        <a:effectLst/>
                        <a:latin typeface="Calibri"/>
                        <a:ea typeface="Calibri"/>
                        <a:cs typeface="Times New Roman"/>
                      </a:endParaRPr>
                    </a:p>
                  </a:txBody>
                  <a:tcPr marL="68580" marR="68580" marT="0" marB="0"/>
                </a:tc>
                <a:tc>
                  <a:txBody>
                    <a:bodyPr/>
                    <a:lstStyle/>
                    <a:p>
                      <a:pPr>
                        <a:lnSpc>
                          <a:spcPct val="115000"/>
                        </a:lnSpc>
                        <a:spcAft>
                          <a:spcPts val="0"/>
                        </a:spcAft>
                      </a:pPr>
                      <a:r>
                        <a:rPr lang="en-US" sz="1800">
                          <a:effectLst/>
                          <a:highlight>
                            <a:srgbClr val="00FF00"/>
                          </a:highlight>
                        </a:rPr>
                        <a:t>10.10.10.5/30</a:t>
                      </a:r>
                      <a:endParaRPr lang="el-GR" sz="1800">
                        <a:effectLst/>
                        <a:latin typeface="Calibri"/>
                        <a:ea typeface="Calibri"/>
                        <a:cs typeface="Times New Roman"/>
                      </a:endParaRPr>
                    </a:p>
                  </a:txBody>
                  <a:tcPr marL="68580" marR="68580" marT="0" marB="0"/>
                </a:tc>
              </a:tr>
              <a:tr h="312600">
                <a:tc vMerge="1">
                  <a:txBody>
                    <a:bodyPr/>
                    <a:lstStyle/>
                    <a:p>
                      <a:endParaRPr lang="el-GR"/>
                    </a:p>
                  </a:txBody>
                  <a:tcPr/>
                </a:tc>
                <a:tc>
                  <a:txBody>
                    <a:bodyPr/>
                    <a:lstStyle/>
                    <a:p>
                      <a:pPr>
                        <a:lnSpc>
                          <a:spcPct val="115000"/>
                        </a:lnSpc>
                        <a:spcAft>
                          <a:spcPts val="0"/>
                        </a:spcAft>
                      </a:pPr>
                      <a:r>
                        <a:rPr lang="en-US" sz="1800">
                          <a:effectLst/>
                        </a:rPr>
                        <a:t>f0/0</a:t>
                      </a:r>
                      <a:endParaRPr lang="el-GR" sz="1800">
                        <a:effectLst/>
                        <a:latin typeface="Calibri"/>
                        <a:ea typeface="Calibri"/>
                        <a:cs typeface="Times New Roman"/>
                      </a:endParaRPr>
                    </a:p>
                  </a:txBody>
                  <a:tcPr marL="68580" marR="68580" marT="0" marB="0"/>
                </a:tc>
                <a:tc>
                  <a:txBody>
                    <a:bodyPr/>
                    <a:lstStyle/>
                    <a:p>
                      <a:pPr>
                        <a:lnSpc>
                          <a:spcPct val="115000"/>
                        </a:lnSpc>
                        <a:spcAft>
                          <a:spcPts val="0"/>
                        </a:spcAft>
                      </a:pPr>
                      <a:r>
                        <a:rPr lang="en-US" sz="1800">
                          <a:effectLst/>
                        </a:rPr>
                        <a:t>192.168.10.1/24</a:t>
                      </a:r>
                      <a:endParaRPr lang="el-GR" sz="1800">
                        <a:effectLst/>
                        <a:latin typeface="Calibri"/>
                        <a:ea typeface="Calibri"/>
                        <a:cs typeface="Times New Roman"/>
                      </a:endParaRPr>
                    </a:p>
                  </a:txBody>
                  <a:tcPr marL="68580" marR="68580" marT="0" marB="0"/>
                </a:tc>
              </a:tr>
              <a:tr h="312600">
                <a:tc rowSpan="3">
                  <a:txBody>
                    <a:bodyPr/>
                    <a:lstStyle/>
                    <a:p>
                      <a:pPr algn="ctr">
                        <a:lnSpc>
                          <a:spcPct val="115000"/>
                        </a:lnSpc>
                        <a:spcAft>
                          <a:spcPts val="0"/>
                        </a:spcAft>
                      </a:pPr>
                      <a:r>
                        <a:rPr lang="en-US" sz="1800">
                          <a:effectLst/>
                        </a:rPr>
                        <a:t>R4</a:t>
                      </a:r>
                      <a:endParaRPr lang="el-GR" sz="1800">
                        <a:effectLst/>
                        <a:latin typeface="Calibri"/>
                        <a:ea typeface="Calibri"/>
                        <a:cs typeface="Times New Roman"/>
                      </a:endParaRPr>
                    </a:p>
                  </a:txBody>
                  <a:tcPr marL="68580" marR="68580" marT="0" marB="0" anchor="ctr"/>
                </a:tc>
                <a:tc>
                  <a:txBody>
                    <a:bodyPr/>
                    <a:lstStyle/>
                    <a:p>
                      <a:pPr>
                        <a:lnSpc>
                          <a:spcPct val="115000"/>
                        </a:lnSpc>
                        <a:spcAft>
                          <a:spcPts val="0"/>
                        </a:spcAft>
                      </a:pPr>
                      <a:r>
                        <a:rPr lang="en-US" sz="1800">
                          <a:effectLst/>
                          <a:highlight>
                            <a:srgbClr val="FFFF00"/>
                          </a:highlight>
                        </a:rPr>
                        <a:t>S0/0</a:t>
                      </a:r>
                      <a:endParaRPr lang="el-GR" sz="1800">
                        <a:effectLst/>
                        <a:latin typeface="Calibri"/>
                        <a:ea typeface="Calibri"/>
                        <a:cs typeface="Times New Roman"/>
                      </a:endParaRPr>
                    </a:p>
                  </a:txBody>
                  <a:tcPr marL="68580" marR="68580" marT="0" marB="0"/>
                </a:tc>
                <a:tc>
                  <a:txBody>
                    <a:bodyPr/>
                    <a:lstStyle/>
                    <a:p>
                      <a:pPr>
                        <a:lnSpc>
                          <a:spcPct val="115000"/>
                        </a:lnSpc>
                        <a:spcAft>
                          <a:spcPts val="0"/>
                        </a:spcAft>
                      </a:pPr>
                      <a:r>
                        <a:rPr lang="en-US" sz="1800">
                          <a:effectLst/>
                          <a:highlight>
                            <a:srgbClr val="FFFF00"/>
                          </a:highlight>
                        </a:rPr>
                        <a:t>10.10.10.2/30</a:t>
                      </a:r>
                      <a:endParaRPr lang="el-GR" sz="1800">
                        <a:effectLst/>
                        <a:latin typeface="Calibri"/>
                        <a:ea typeface="Calibri"/>
                        <a:cs typeface="Times New Roman"/>
                      </a:endParaRPr>
                    </a:p>
                  </a:txBody>
                  <a:tcPr marL="68580" marR="68580" marT="0" marB="0"/>
                </a:tc>
              </a:tr>
              <a:tr h="312600">
                <a:tc vMerge="1">
                  <a:txBody>
                    <a:bodyPr/>
                    <a:lstStyle/>
                    <a:p>
                      <a:endParaRPr lang="el-GR"/>
                    </a:p>
                  </a:txBody>
                  <a:tcPr/>
                </a:tc>
                <a:tc>
                  <a:txBody>
                    <a:bodyPr/>
                    <a:lstStyle/>
                    <a:p>
                      <a:pPr>
                        <a:lnSpc>
                          <a:spcPct val="115000"/>
                        </a:lnSpc>
                        <a:spcAft>
                          <a:spcPts val="0"/>
                        </a:spcAft>
                      </a:pPr>
                      <a:r>
                        <a:rPr lang="en-US" sz="1800">
                          <a:effectLst/>
                          <a:highlight>
                            <a:srgbClr val="00FFFF"/>
                          </a:highlight>
                        </a:rPr>
                        <a:t>S0/1</a:t>
                      </a:r>
                      <a:endParaRPr lang="el-GR" sz="1800">
                        <a:effectLst/>
                        <a:latin typeface="Calibri"/>
                        <a:ea typeface="Calibri"/>
                        <a:cs typeface="Times New Roman"/>
                      </a:endParaRPr>
                    </a:p>
                  </a:txBody>
                  <a:tcPr marL="68580" marR="68580" marT="0" marB="0"/>
                </a:tc>
                <a:tc>
                  <a:txBody>
                    <a:bodyPr/>
                    <a:lstStyle/>
                    <a:p>
                      <a:pPr>
                        <a:lnSpc>
                          <a:spcPct val="115000"/>
                        </a:lnSpc>
                        <a:spcAft>
                          <a:spcPts val="0"/>
                        </a:spcAft>
                      </a:pPr>
                      <a:r>
                        <a:rPr lang="en-US" sz="1800">
                          <a:effectLst/>
                          <a:highlight>
                            <a:srgbClr val="00FFFF"/>
                          </a:highlight>
                        </a:rPr>
                        <a:t>10.10.10.9/30</a:t>
                      </a:r>
                      <a:endParaRPr lang="el-GR" sz="1800">
                        <a:effectLst/>
                        <a:latin typeface="Calibri"/>
                        <a:ea typeface="Calibri"/>
                        <a:cs typeface="Times New Roman"/>
                      </a:endParaRPr>
                    </a:p>
                  </a:txBody>
                  <a:tcPr marL="68580" marR="68580" marT="0" marB="0"/>
                </a:tc>
              </a:tr>
              <a:tr h="312600">
                <a:tc vMerge="1">
                  <a:txBody>
                    <a:bodyPr/>
                    <a:lstStyle/>
                    <a:p>
                      <a:endParaRPr lang="el-GR"/>
                    </a:p>
                  </a:txBody>
                  <a:tcPr/>
                </a:tc>
                <a:tc>
                  <a:txBody>
                    <a:bodyPr/>
                    <a:lstStyle/>
                    <a:p>
                      <a:pPr>
                        <a:lnSpc>
                          <a:spcPct val="115000"/>
                        </a:lnSpc>
                        <a:spcAft>
                          <a:spcPts val="0"/>
                        </a:spcAft>
                      </a:pPr>
                      <a:r>
                        <a:rPr lang="en-US" sz="1800">
                          <a:effectLst/>
                        </a:rPr>
                        <a:t>f0/0</a:t>
                      </a:r>
                      <a:endParaRPr lang="el-GR" sz="1800">
                        <a:effectLst/>
                        <a:latin typeface="Calibri"/>
                        <a:ea typeface="Calibri"/>
                        <a:cs typeface="Times New Roman"/>
                      </a:endParaRPr>
                    </a:p>
                  </a:txBody>
                  <a:tcPr marL="68580" marR="68580" marT="0" marB="0"/>
                </a:tc>
                <a:tc>
                  <a:txBody>
                    <a:bodyPr/>
                    <a:lstStyle/>
                    <a:p>
                      <a:pPr>
                        <a:lnSpc>
                          <a:spcPct val="115000"/>
                        </a:lnSpc>
                        <a:spcAft>
                          <a:spcPts val="0"/>
                        </a:spcAft>
                      </a:pPr>
                      <a:r>
                        <a:rPr lang="en-US" sz="1800">
                          <a:effectLst/>
                        </a:rPr>
                        <a:t>192.168.20.1/24</a:t>
                      </a:r>
                      <a:endParaRPr lang="el-GR" sz="1800">
                        <a:effectLst/>
                        <a:latin typeface="Calibri"/>
                        <a:ea typeface="Calibri"/>
                        <a:cs typeface="Times New Roman"/>
                      </a:endParaRPr>
                    </a:p>
                  </a:txBody>
                  <a:tcPr marL="68580" marR="68580" marT="0" marB="0"/>
                </a:tc>
              </a:tr>
              <a:tr h="312600">
                <a:tc rowSpan="3">
                  <a:txBody>
                    <a:bodyPr/>
                    <a:lstStyle/>
                    <a:p>
                      <a:pPr algn="ctr">
                        <a:lnSpc>
                          <a:spcPct val="115000"/>
                        </a:lnSpc>
                        <a:spcAft>
                          <a:spcPts val="0"/>
                        </a:spcAft>
                      </a:pPr>
                      <a:r>
                        <a:rPr lang="en-US" sz="1800">
                          <a:effectLst/>
                        </a:rPr>
                        <a:t>R5</a:t>
                      </a:r>
                      <a:endParaRPr lang="el-GR" sz="1800">
                        <a:effectLst/>
                        <a:latin typeface="Calibri"/>
                        <a:ea typeface="Calibri"/>
                        <a:cs typeface="Times New Roman"/>
                      </a:endParaRPr>
                    </a:p>
                  </a:txBody>
                  <a:tcPr marL="68580" marR="68580" marT="0" marB="0" anchor="ctr"/>
                </a:tc>
                <a:tc>
                  <a:txBody>
                    <a:bodyPr/>
                    <a:lstStyle/>
                    <a:p>
                      <a:pPr>
                        <a:lnSpc>
                          <a:spcPct val="115000"/>
                        </a:lnSpc>
                        <a:spcAft>
                          <a:spcPts val="0"/>
                        </a:spcAft>
                      </a:pPr>
                      <a:r>
                        <a:rPr lang="en-US" sz="1800">
                          <a:effectLst/>
                          <a:highlight>
                            <a:srgbClr val="00FFFF"/>
                          </a:highlight>
                        </a:rPr>
                        <a:t>S0/1</a:t>
                      </a:r>
                      <a:endParaRPr lang="el-GR" sz="1800">
                        <a:effectLst/>
                        <a:latin typeface="Calibri"/>
                        <a:ea typeface="Calibri"/>
                        <a:cs typeface="Times New Roman"/>
                      </a:endParaRPr>
                    </a:p>
                  </a:txBody>
                  <a:tcPr marL="68580" marR="68580" marT="0" marB="0"/>
                </a:tc>
                <a:tc>
                  <a:txBody>
                    <a:bodyPr/>
                    <a:lstStyle/>
                    <a:p>
                      <a:pPr>
                        <a:lnSpc>
                          <a:spcPct val="115000"/>
                        </a:lnSpc>
                        <a:spcAft>
                          <a:spcPts val="0"/>
                        </a:spcAft>
                      </a:pPr>
                      <a:r>
                        <a:rPr lang="el-GR" sz="1800">
                          <a:effectLst/>
                          <a:highlight>
                            <a:srgbClr val="00FFFF"/>
                          </a:highlight>
                        </a:rPr>
                        <a:t>10.10.10.</a:t>
                      </a:r>
                      <a:r>
                        <a:rPr lang="en-US" sz="1800">
                          <a:effectLst/>
                          <a:highlight>
                            <a:srgbClr val="00FFFF"/>
                          </a:highlight>
                        </a:rPr>
                        <a:t>10</a:t>
                      </a:r>
                      <a:r>
                        <a:rPr lang="el-GR" sz="1800">
                          <a:effectLst/>
                          <a:highlight>
                            <a:srgbClr val="00FFFF"/>
                          </a:highlight>
                        </a:rPr>
                        <a:t>/30</a:t>
                      </a:r>
                      <a:endParaRPr lang="el-GR" sz="1800">
                        <a:effectLst/>
                        <a:latin typeface="Calibri"/>
                        <a:ea typeface="Calibri"/>
                        <a:cs typeface="Times New Roman"/>
                      </a:endParaRPr>
                    </a:p>
                  </a:txBody>
                  <a:tcPr marL="68580" marR="68580" marT="0" marB="0"/>
                </a:tc>
              </a:tr>
              <a:tr h="312600">
                <a:tc vMerge="1">
                  <a:txBody>
                    <a:bodyPr/>
                    <a:lstStyle/>
                    <a:p>
                      <a:endParaRPr lang="el-GR"/>
                    </a:p>
                  </a:txBody>
                  <a:tcPr/>
                </a:tc>
                <a:tc>
                  <a:txBody>
                    <a:bodyPr/>
                    <a:lstStyle/>
                    <a:p>
                      <a:pPr>
                        <a:lnSpc>
                          <a:spcPct val="115000"/>
                        </a:lnSpc>
                        <a:spcAft>
                          <a:spcPts val="0"/>
                        </a:spcAft>
                      </a:pPr>
                      <a:r>
                        <a:rPr lang="en-US" sz="1800">
                          <a:effectLst/>
                          <a:highlight>
                            <a:srgbClr val="00FF00"/>
                          </a:highlight>
                        </a:rPr>
                        <a:t>S</a:t>
                      </a:r>
                      <a:r>
                        <a:rPr lang="el-GR" sz="1800">
                          <a:effectLst/>
                          <a:highlight>
                            <a:srgbClr val="00FF00"/>
                          </a:highlight>
                        </a:rPr>
                        <a:t>0/2</a:t>
                      </a:r>
                      <a:endParaRPr lang="el-GR" sz="1800">
                        <a:effectLst/>
                        <a:latin typeface="Calibri"/>
                        <a:ea typeface="Calibri"/>
                        <a:cs typeface="Times New Roman"/>
                      </a:endParaRPr>
                    </a:p>
                  </a:txBody>
                  <a:tcPr marL="68580" marR="68580" marT="0" marB="0"/>
                </a:tc>
                <a:tc>
                  <a:txBody>
                    <a:bodyPr/>
                    <a:lstStyle/>
                    <a:p>
                      <a:pPr>
                        <a:lnSpc>
                          <a:spcPct val="115000"/>
                        </a:lnSpc>
                        <a:spcAft>
                          <a:spcPts val="0"/>
                        </a:spcAft>
                      </a:pPr>
                      <a:r>
                        <a:rPr lang="el-GR" sz="1800">
                          <a:effectLst/>
                          <a:highlight>
                            <a:srgbClr val="00FF00"/>
                          </a:highlight>
                        </a:rPr>
                        <a:t>10.10.10.6/30</a:t>
                      </a:r>
                      <a:endParaRPr lang="el-GR" sz="1800">
                        <a:effectLst/>
                        <a:latin typeface="Calibri"/>
                        <a:ea typeface="Calibri"/>
                        <a:cs typeface="Times New Roman"/>
                      </a:endParaRPr>
                    </a:p>
                  </a:txBody>
                  <a:tcPr marL="68580" marR="68580" marT="0" marB="0"/>
                </a:tc>
              </a:tr>
              <a:tr h="312600">
                <a:tc vMerge="1">
                  <a:txBody>
                    <a:bodyPr/>
                    <a:lstStyle/>
                    <a:p>
                      <a:endParaRPr lang="el-GR"/>
                    </a:p>
                  </a:txBody>
                  <a:tcPr/>
                </a:tc>
                <a:tc>
                  <a:txBody>
                    <a:bodyPr/>
                    <a:lstStyle/>
                    <a:p>
                      <a:pPr>
                        <a:lnSpc>
                          <a:spcPct val="115000"/>
                        </a:lnSpc>
                        <a:spcAft>
                          <a:spcPts val="0"/>
                        </a:spcAft>
                      </a:pPr>
                      <a:r>
                        <a:rPr lang="en-US" sz="1800">
                          <a:effectLst/>
                        </a:rPr>
                        <a:t>f</a:t>
                      </a:r>
                      <a:r>
                        <a:rPr lang="el-GR" sz="1800">
                          <a:effectLst/>
                        </a:rPr>
                        <a:t>0/0</a:t>
                      </a:r>
                      <a:endParaRPr lang="el-GR" sz="1800">
                        <a:effectLst/>
                        <a:latin typeface="Calibri"/>
                        <a:ea typeface="Calibri"/>
                        <a:cs typeface="Times New Roman"/>
                      </a:endParaRPr>
                    </a:p>
                  </a:txBody>
                  <a:tcPr marL="68580" marR="68580" marT="0" marB="0"/>
                </a:tc>
                <a:tc>
                  <a:txBody>
                    <a:bodyPr/>
                    <a:lstStyle/>
                    <a:p>
                      <a:pPr>
                        <a:lnSpc>
                          <a:spcPct val="115000"/>
                        </a:lnSpc>
                        <a:spcAft>
                          <a:spcPts val="0"/>
                        </a:spcAft>
                      </a:pPr>
                      <a:r>
                        <a:rPr lang="en-US" sz="1800" dirty="0">
                          <a:effectLst/>
                        </a:rPr>
                        <a:t>192.168.30.1/24</a:t>
                      </a:r>
                      <a:endParaRPr lang="el-GR" sz="1800" dirty="0">
                        <a:effectLst/>
                        <a:latin typeface="Calibri"/>
                        <a:ea typeface="Calibri"/>
                        <a:cs typeface="Times New Roman"/>
                      </a:endParaRPr>
                    </a:p>
                  </a:txBody>
                  <a:tcPr marL="68580" marR="68580" marT="0" marB="0"/>
                </a:tc>
              </a:tr>
            </a:tbl>
          </a:graphicData>
        </a:graphic>
      </p:graphicFrame>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85445" y="2405972"/>
            <a:ext cx="4370965" cy="3864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51954278"/>
      </p:ext>
    </p:extLst>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Συνύπαρξη Στατικής &amp;  Δυναμικής δρομολόγησης </a:t>
            </a:r>
            <a:endParaRPr lang="en-GB" dirty="0" smtClean="0"/>
          </a:p>
        </p:txBody>
      </p:sp>
      <p:sp>
        <p:nvSpPr>
          <p:cNvPr id="3" name="Content Placeholder 2"/>
          <p:cNvSpPr>
            <a:spLocks noGrp="1"/>
          </p:cNvSpPr>
          <p:nvPr>
            <p:ph idx="1"/>
          </p:nvPr>
        </p:nvSpPr>
        <p:spPr>
          <a:ln>
            <a:solidFill>
              <a:srgbClr val="990033"/>
            </a:solidFill>
          </a:ln>
        </p:spPr>
        <p:txBody>
          <a:bodyPr/>
          <a:lstStyle/>
          <a:p>
            <a:endParaRPr lang="en-US" sz="2400" dirty="0" smtClean="0"/>
          </a:p>
          <a:p>
            <a:r>
              <a:rPr lang="el-GR" sz="2400" dirty="0" smtClean="0"/>
              <a:t>Εξ</a:t>
            </a:r>
            <a:r>
              <a:rPr lang="el-GR" sz="2400" dirty="0"/>
              <a:t>’ ορισμού, οι στατικές διαδρομές έχουν ένα </a:t>
            </a:r>
            <a:r>
              <a:rPr lang="el-GR" sz="2400" b="1" dirty="0">
                <a:solidFill>
                  <a:srgbClr val="990033"/>
                </a:solidFill>
              </a:rPr>
              <a:t>διαχειριστικό κόστος </a:t>
            </a:r>
            <a:r>
              <a:rPr lang="el-GR" sz="2400" dirty="0"/>
              <a:t>(</a:t>
            </a:r>
            <a:r>
              <a:rPr lang="en-US" sz="2400" dirty="0"/>
              <a:t>administrative distance) </a:t>
            </a:r>
            <a:r>
              <a:rPr lang="el-GR" sz="2400" dirty="0"/>
              <a:t>ίσο με 1, γεγονός που τους δίνει προτεραιότητα σε σχέση με ίδιες διαδρομές δυναμικών πρωτοκόλλων </a:t>
            </a:r>
            <a:endParaRPr lang="en-US" sz="2400" dirty="0" smtClean="0"/>
          </a:p>
          <a:p>
            <a:endParaRPr lang="el-GR" sz="2400" dirty="0"/>
          </a:p>
          <a:p>
            <a:endParaRPr lang="el-GR" sz="2400" b="1" dirty="0"/>
          </a:p>
          <a:p>
            <a:endParaRPr lang="el-GR"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27</a:t>
            </a:fld>
            <a:endParaRPr lang="el-GR"/>
          </a:p>
        </p:txBody>
      </p:sp>
    </p:spTree>
    <p:extLst>
      <p:ext uri="{BB962C8B-B14F-4D97-AF65-F5344CB8AC3E}">
        <p14:creationId xmlns:p14="http://schemas.microsoft.com/office/powerpoint/2010/main" val="41830129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defRPr/>
            </a:pPr>
            <a:r>
              <a:rPr lang="en-US" dirty="0">
                <a:solidFill>
                  <a:srgbClr val="990033"/>
                </a:solidFill>
              </a:rPr>
              <a:t>More specific route</a:t>
            </a:r>
            <a:endParaRPr lang="en-GB"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28</a:t>
            </a:fld>
            <a:endParaRPr lang="el-GR"/>
          </a:p>
        </p:txBody>
      </p:sp>
      <p:sp>
        <p:nvSpPr>
          <p:cNvPr id="5" name="Content Placeholder 4"/>
          <p:cNvSpPr>
            <a:spLocks noGrp="1"/>
          </p:cNvSpPr>
          <p:nvPr>
            <p:ph idx="1"/>
          </p:nvPr>
        </p:nvSpPr>
        <p:spPr/>
        <p:txBody>
          <a:bodyPr>
            <a:noAutofit/>
          </a:bodyPr>
          <a:lstStyle/>
          <a:p>
            <a:pPr marL="0" indent="0">
              <a:buNone/>
            </a:pPr>
            <a:r>
              <a:rPr lang="el-GR" altLang="el-GR" sz="2400" dirty="0"/>
              <a:t>Βασική αρχή δρομολόγησης:</a:t>
            </a:r>
          </a:p>
          <a:p>
            <a:pPr marL="0" indent="0">
              <a:buNone/>
            </a:pPr>
            <a:r>
              <a:rPr lang="el-GR" altLang="el-GR" sz="2400" b="1" dirty="0"/>
              <a:t>«Αν έχουμε περισσότερες  διαδρομές προς την ίδια κατεύθυνση, προτιμάται η διαδρομή με τη μεγαλύτερη μάσκα</a:t>
            </a:r>
            <a:r>
              <a:rPr lang="el-GR" altLang="el-GR" sz="2400" dirty="0"/>
              <a:t>». </a:t>
            </a:r>
          </a:p>
          <a:p>
            <a:pPr marL="0" indent="0">
              <a:buNone/>
            </a:pPr>
            <a:r>
              <a:rPr lang="el-GR" altLang="el-GR" sz="2400" dirty="0"/>
              <a:t>Η διαδρομή αυτή ονομάζεται «περισσότερο καθορισμένη διαδρομή» -</a:t>
            </a:r>
            <a:r>
              <a:rPr lang="el-GR" sz="2400" dirty="0">
                <a:solidFill>
                  <a:srgbClr val="990033"/>
                </a:solidFill>
              </a:rPr>
              <a:t> </a:t>
            </a:r>
            <a:r>
              <a:rPr lang="en-US" sz="2400" b="1" dirty="0">
                <a:solidFill>
                  <a:srgbClr val="990033"/>
                </a:solidFill>
              </a:rPr>
              <a:t>More specific route</a:t>
            </a:r>
            <a:r>
              <a:rPr lang="el-GR" sz="2400" b="1" dirty="0">
                <a:solidFill>
                  <a:srgbClr val="990033"/>
                </a:solidFill>
              </a:rPr>
              <a:t>.</a:t>
            </a:r>
            <a:endParaRPr lang="el-GR" sz="2400" dirty="0"/>
          </a:p>
        </p:txBody>
      </p:sp>
    </p:spTree>
    <p:extLst>
      <p:ext uri="{BB962C8B-B14F-4D97-AF65-F5344CB8AC3E}">
        <p14:creationId xmlns:p14="http://schemas.microsoft.com/office/powerpoint/2010/main" val="37705202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Δρομολόγηση στο </a:t>
            </a:r>
            <a:r>
              <a:rPr lang="en-GB" sz="3200" dirty="0"/>
              <a:t>Internet </a:t>
            </a:r>
            <a:r>
              <a:rPr lang="en-GB" sz="3200" dirty="0" smtClean="0"/>
              <a:t>(1)</a:t>
            </a:r>
          </a:p>
        </p:txBody>
      </p:sp>
      <p:sp>
        <p:nvSpPr>
          <p:cNvPr id="3" name="2 - Θέση περιεχομένου"/>
          <p:cNvSpPr>
            <a:spLocks noGrp="1"/>
          </p:cNvSpPr>
          <p:nvPr>
            <p:ph idx="1"/>
          </p:nvPr>
        </p:nvSpPr>
        <p:spPr>
          <a:xfrm>
            <a:off x="457200" y="1196752"/>
            <a:ext cx="8229600" cy="4968552"/>
          </a:xfrm>
        </p:spPr>
        <p:txBody>
          <a:bodyPr>
            <a:normAutofit fontScale="92500" lnSpcReduction="10000"/>
          </a:bodyPr>
          <a:lstStyle/>
          <a:p>
            <a:r>
              <a:rPr lang="el-GR" sz="2400" b="1" dirty="0">
                <a:solidFill>
                  <a:srgbClr val="990033"/>
                </a:solidFill>
              </a:rPr>
              <a:t>Πρωτόκολλο  δρομολόγησης</a:t>
            </a:r>
          </a:p>
          <a:p>
            <a:pPr>
              <a:buFont typeface="Wingdings" panose="05000000000000000000" pitchFamily="2" charset="2"/>
              <a:buChar char="ü"/>
            </a:pPr>
            <a:r>
              <a:rPr lang="el-GR" sz="2400" dirty="0" smtClean="0"/>
              <a:t> καθορίζει </a:t>
            </a:r>
            <a:r>
              <a:rPr lang="el-GR" sz="2400" dirty="0"/>
              <a:t>τον τρόπο που οι δρομολογητές επικοινωνούν μεταξύ τους και διαδίδουν τις πληροφορίες  που γνωρίζουν για δρομολόγια προς συγκεκριμένα δίκτυα υπολογιστών</a:t>
            </a:r>
          </a:p>
          <a:p>
            <a:pPr>
              <a:buFont typeface="Wingdings" panose="05000000000000000000" pitchFamily="2" charset="2"/>
              <a:buChar char="ü"/>
            </a:pPr>
            <a:r>
              <a:rPr lang="el-GR" sz="2400" dirty="0"/>
              <a:t>ε</a:t>
            </a:r>
            <a:r>
              <a:rPr lang="el-GR" sz="2400" dirty="0" smtClean="0"/>
              <a:t>νημερώνει τον πίνακα </a:t>
            </a:r>
            <a:r>
              <a:rPr lang="el-GR" sz="2400" dirty="0"/>
              <a:t>δρομολόγησης </a:t>
            </a:r>
            <a:r>
              <a:rPr lang="el-GR" sz="2400" dirty="0" smtClean="0"/>
              <a:t>με προσθήκη βέλτιστων  </a:t>
            </a:r>
            <a:r>
              <a:rPr lang="el-GR" sz="2400" dirty="0"/>
              <a:t>διαδρομών προς όλα τα δίκτυα ενός διαδικτύου αλλά και </a:t>
            </a:r>
            <a:r>
              <a:rPr lang="el-GR" sz="2400" dirty="0" smtClean="0"/>
              <a:t>με αφαίρεση </a:t>
            </a:r>
            <a:r>
              <a:rPr lang="el-GR" sz="2400" dirty="0"/>
              <a:t>μη έγκυρων πλέον  διαδρομών.  </a:t>
            </a:r>
            <a:r>
              <a:rPr lang="el-GR" sz="2400" b="1" dirty="0"/>
              <a:t> </a:t>
            </a:r>
            <a:r>
              <a:rPr lang="el-GR" sz="2400" dirty="0"/>
              <a:t>Γνωστά πρωτόκολλα δρομολόγησης: </a:t>
            </a:r>
            <a:r>
              <a:rPr lang="en-US" sz="2400" b="1" dirty="0"/>
              <a:t>RIP</a:t>
            </a:r>
            <a:r>
              <a:rPr lang="el-GR" sz="2400" b="1" dirty="0"/>
              <a:t>, </a:t>
            </a:r>
            <a:r>
              <a:rPr lang="en-US" sz="2400" b="1" dirty="0"/>
              <a:t>OSPF</a:t>
            </a:r>
            <a:r>
              <a:rPr lang="el-GR" sz="2400" b="1" dirty="0"/>
              <a:t>, </a:t>
            </a:r>
            <a:r>
              <a:rPr lang="en-US" sz="2400" b="1" dirty="0" smtClean="0"/>
              <a:t>BGP</a:t>
            </a:r>
            <a:endParaRPr lang="el-GR" sz="2400" b="1" dirty="0" smtClean="0"/>
          </a:p>
          <a:p>
            <a:r>
              <a:rPr lang="el-GR" sz="2400" b="1" dirty="0">
                <a:solidFill>
                  <a:srgbClr val="990033"/>
                </a:solidFill>
              </a:rPr>
              <a:t>Αλγόριθμος  δρομολόγησης </a:t>
            </a:r>
          </a:p>
          <a:p>
            <a:pPr>
              <a:buFont typeface="Wingdings" panose="05000000000000000000" pitchFamily="2" charset="2"/>
              <a:buChar char="ü"/>
            </a:pPr>
            <a:r>
              <a:rPr lang="el-GR" sz="2400" dirty="0"/>
              <a:t>χρησιμοποιείται από τα </a:t>
            </a:r>
            <a:r>
              <a:rPr lang="el-GR" sz="2400" dirty="0" smtClean="0"/>
              <a:t>πρωτόκολλα  </a:t>
            </a:r>
            <a:r>
              <a:rPr lang="el-GR" sz="2400" dirty="0"/>
              <a:t>δρομολόγησης για τον υπολογισμό της βέλτιστης διαδρομής </a:t>
            </a:r>
            <a:r>
              <a:rPr lang="el-GR" sz="2400" dirty="0" smtClean="0"/>
              <a:t>προς έναν προορισμό</a:t>
            </a:r>
            <a:endParaRPr lang="el-GR" sz="2400" dirty="0"/>
          </a:p>
          <a:p>
            <a:pPr>
              <a:buFont typeface="Wingdings" panose="05000000000000000000" pitchFamily="2" charset="2"/>
              <a:buChar char="ü"/>
            </a:pPr>
            <a:r>
              <a:rPr lang="el-GR" sz="2400" dirty="0"/>
              <a:t>καθορίζει το κριτήριο με βάση το οποίο επιλέγεται η </a:t>
            </a:r>
            <a:r>
              <a:rPr lang="el-GR" sz="2400" dirty="0" smtClean="0"/>
              <a:t>βέλτιστη διαδρομή</a:t>
            </a:r>
            <a:r>
              <a:rPr lang="el-GR" sz="2400" dirty="0"/>
              <a:t>. </a:t>
            </a:r>
            <a:endParaRPr lang="el-GR" sz="2400" dirty="0" smtClean="0"/>
          </a:p>
          <a:p>
            <a:pPr>
              <a:buFont typeface="Wingdings" panose="05000000000000000000" pitchFamily="2" charset="2"/>
              <a:buChar char="ü"/>
            </a:pPr>
            <a:r>
              <a:rPr lang="el-GR" sz="2400" dirty="0" smtClean="0"/>
              <a:t>Γνωστοί αλγόριθμοι δρομολόγησης: </a:t>
            </a:r>
            <a:r>
              <a:rPr lang="en-US" sz="2400" b="1" dirty="0" smtClean="0"/>
              <a:t>Distance </a:t>
            </a:r>
            <a:r>
              <a:rPr lang="en-US" sz="2400" b="1" dirty="0"/>
              <a:t>vector</a:t>
            </a:r>
            <a:r>
              <a:rPr lang="el-GR" sz="2400" b="1" dirty="0"/>
              <a:t>, </a:t>
            </a:r>
            <a:r>
              <a:rPr lang="el-GR" sz="2400" b="1" dirty="0" err="1"/>
              <a:t>Link</a:t>
            </a:r>
            <a:r>
              <a:rPr lang="el-GR" sz="2400" b="1" dirty="0"/>
              <a:t> </a:t>
            </a:r>
            <a:r>
              <a:rPr lang="en-US" sz="2400" b="1" dirty="0"/>
              <a:t>state</a:t>
            </a:r>
            <a:r>
              <a:rPr lang="el-GR" sz="2400" b="1" dirty="0"/>
              <a:t> </a:t>
            </a:r>
            <a:r>
              <a:rPr lang="el-GR" sz="2400" b="1" dirty="0" smtClean="0"/>
              <a:t> </a:t>
            </a:r>
            <a:endParaRPr lang="el-GR" sz="2400" b="1"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2</a:t>
            </a:fld>
            <a:endParaRPr lang="el-GR"/>
          </a:p>
        </p:txBody>
      </p:sp>
    </p:spTree>
    <p:extLst>
      <p:ext uri="{BB962C8B-B14F-4D97-AF65-F5344CB8AC3E}">
        <p14:creationId xmlns:p14="http://schemas.microsoft.com/office/powerpoint/2010/main" val="28006496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250" name="Rectangle 2"/>
          <p:cNvSpPr>
            <a:spLocks noGrp="1" noChangeArrowheads="1"/>
          </p:cNvSpPr>
          <p:nvPr>
            <p:ph type="title"/>
          </p:nvPr>
        </p:nvSpPr>
        <p:spPr/>
        <p:txBody>
          <a:bodyPr>
            <a:normAutofit/>
          </a:bodyPr>
          <a:lstStyle/>
          <a:p>
            <a:pPr eaLnBrk="1" hangingPunct="1">
              <a:defRPr/>
            </a:pPr>
            <a:r>
              <a:rPr lang="el-GR" sz="3600" b="1" dirty="0" smtClean="0"/>
              <a:t>Βιβλιογραφία</a:t>
            </a:r>
          </a:p>
        </p:txBody>
      </p:sp>
      <p:sp>
        <p:nvSpPr>
          <p:cNvPr id="437251" name="Rectangle 3"/>
          <p:cNvSpPr>
            <a:spLocks noGrp="1" noChangeArrowheads="1"/>
          </p:cNvSpPr>
          <p:nvPr>
            <p:ph idx="1"/>
          </p:nvPr>
        </p:nvSpPr>
        <p:spPr/>
        <p:txBody>
          <a:bodyPr>
            <a:noAutofit/>
          </a:bodyPr>
          <a:lstStyle/>
          <a:p>
            <a:pPr marL="457200" indent="-457200">
              <a:buFont typeface="+mj-lt"/>
              <a:buAutoNum type="arabicPeriod"/>
            </a:pPr>
            <a:r>
              <a:rPr lang="el-GR" sz="2000" dirty="0" smtClean="0">
                <a:effectLst/>
              </a:rPr>
              <a:t>Δίκτυα </a:t>
            </a:r>
            <a:r>
              <a:rPr lang="el-GR" sz="2000" dirty="0">
                <a:effectLst/>
              </a:rPr>
              <a:t>και Διαδίκτυα Υπολογιστών και εφαρμογές τους στο </a:t>
            </a:r>
            <a:r>
              <a:rPr lang="en-US" sz="2000" dirty="0">
                <a:effectLst/>
              </a:rPr>
              <a:t>Internet</a:t>
            </a:r>
            <a:r>
              <a:rPr lang="el-GR" sz="2000" dirty="0">
                <a:effectLst/>
              </a:rPr>
              <a:t>, </a:t>
            </a:r>
            <a:r>
              <a:rPr lang="en-US" sz="2000" dirty="0">
                <a:effectLst/>
              </a:rPr>
              <a:t>Douglas E</a:t>
            </a:r>
            <a:r>
              <a:rPr lang="el-GR" sz="2000" dirty="0">
                <a:effectLst/>
              </a:rPr>
              <a:t>. </a:t>
            </a:r>
            <a:r>
              <a:rPr lang="en-US" sz="2000" dirty="0">
                <a:effectLst/>
              </a:rPr>
              <a:t>Comer</a:t>
            </a:r>
            <a:r>
              <a:rPr lang="el-GR" sz="2000" dirty="0">
                <a:effectLst/>
              </a:rPr>
              <a:t>, εκδόσεις Κλειδάριθμος (4</a:t>
            </a:r>
            <a:r>
              <a:rPr lang="el-GR" sz="2000" baseline="30000" dirty="0">
                <a:effectLst/>
              </a:rPr>
              <a:t>η</a:t>
            </a:r>
            <a:r>
              <a:rPr lang="el-GR" sz="2000" dirty="0">
                <a:effectLst/>
              </a:rPr>
              <a:t> </a:t>
            </a:r>
            <a:r>
              <a:rPr lang="el-GR" sz="2000" dirty="0" smtClean="0">
                <a:effectLst/>
              </a:rPr>
              <a:t>έκδοση) </a:t>
            </a:r>
            <a:r>
              <a:rPr lang="en-US" sz="2000" dirty="0" smtClean="0">
                <a:effectLst/>
              </a:rPr>
              <a:t>ISBN</a:t>
            </a:r>
            <a:r>
              <a:rPr lang="el-GR" sz="2000" dirty="0">
                <a:effectLst/>
              </a:rPr>
              <a:t>: </a:t>
            </a:r>
            <a:r>
              <a:rPr lang="el-GR" sz="2000" dirty="0" smtClean="0">
                <a:effectLst/>
              </a:rPr>
              <a:t>978-960-461-040-2 </a:t>
            </a:r>
          </a:p>
          <a:p>
            <a:pPr marL="457200" indent="-457200">
              <a:buFont typeface="+mj-lt"/>
              <a:buAutoNum type="arabicPeriod"/>
            </a:pPr>
            <a:r>
              <a:rPr lang="el-GR" sz="2000" dirty="0"/>
              <a:t>Δίκτυα και Διαδίκτυα </a:t>
            </a:r>
            <a:r>
              <a:rPr lang="el-GR" sz="2000" dirty="0" smtClean="0"/>
              <a:t>Υπολογιστών, </a:t>
            </a:r>
            <a:r>
              <a:rPr lang="en-US" sz="2000" dirty="0"/>
              <a:t>Douglas E</a:t>
            </a:r>
            <a:r>
              <a:rPr lang="el-GR" sz="2000" dirty="0"/>
              <a:t>. </a:t>
            </a:r>
            <a:r>
              <a:rPr lang="en-US" sz="2000" dirty="0"/>
              <a:t>Comer</a:t>
            </a:r>
            <a:r>
              <a:rPr lang="el-GR" sz="2000" dirty="0"/>
              <a:t>, εκδόσεις Κλειδάριθμος </a:t>
            </a:r>
            <a:r>
              <a:rPr lang="el-GR" sz="2000" dirty="0" smtClean="0"/>
              <a:t>(6</a:t>
            </a:r>
            <a:r>
              <a:rPr lang="el-GR" sz="2000" baseline="30000" dirty="0" smtClean="0"/>
              <a:t>η</a:t>
            </a:r>
            <a:r>
              <a:rPr lang="el-GR" sz="2000" dirty="0" smtClean="0"/>
              <a:t> </a:t>
            </a:r>
            <a:r>
              <a:rPr lang="el-GR" sz="2000" dirty="0"/>
              <a:t>έκδοση) </a:t>
            </a:r>
            <a:r>
              <a:rPr lang="en-US" sz="2000" dirty="0"/>
              <a:t>ISBN</a:t>
            </a:r>
            <a:r>
              <a:rPr lang="el-GR" sz="2000" dirty="0"/>
              <a:t>: </a:t>
            </a:r>
            <a:r>
              <a:rPr lang="el-GR" sz="2000" dirty="0" smtClean="0"/>
              <a:t>978-960-461-621-3</a:t>
            </a:r>
            <a:endParaRPr lang="el-GR" sz="2000" dirty="0" smtClean="0">
              <a:effectLst/>
            </a:endParaRPr>
          </a:p>
          <a:p>
            <a:pPr marL="457200" indent="-457200">
              <a:buFont typeface="+mj-lt"/>
              <a:buAutoNum type="arabicPeriod"/>
            </a:pPr>
            <a:r>
              <a:rPr lang="el-GR" sz="2000" dirty="0" smtClean="0">
                <a:effectLst/>
              </a:rPr>
              <a:t>Δίκτυα </a:t>
            </a:r>
            <a:r>
              <a:rPr lang="el-GR" sz="2000" dirty="0">
                <a:effectLst/>
              </a:rPr>
              <a:t>Υπολογιστών, </a:t>
            </a:r>
            <a:r>
              <a:rPr lang="en-US" sz="2000" dirty="0">
                <a:effectLst/>
              </a:rPr>
              <a:t>Andrew S</a:t>
            </a:r>
            <a:r>
              <a:rPr lang="el-GR" sz="2000" dirty="0">
                <a:effectLst/>
              </a:rPr>
              <a:t>. </a:t>
            </a:r>
            <a:r>
              <a:rPr lang="en-US" sz="2000" dirty="0" err="1">
                <a:effectLst/>
              </a:rPr>
              <a:t>Tanenbaum</a:t>
            </a:r>
            <a:r>
              <a:rPr lang="el-GR" sz="2000" dirty="0">
                <a:effectLst/>
              </a:rPr>
              <a:t> &amp; </a:t>
            </a:r>
            <a:r>
              <a:rPr lang="en-US" sz="2000" dirty="0">
                <a:effectLst/>
              </a:rPr>
              <a:t>David J</a:t>
            </a:r>
            <a:r>
              <a:rPr lang="el-GR" sz="2000" dirty="0">
                <a:effectLst/>
              </a:rPr>
              <a:t>.</a:t>
            </a:r>
            <a:r>
              <a:rPr lang="en-US" sz="2000" dirty="0" err="1">
                <a:effectLst/>
              </a:rPr>
              <a:t>Wetherall</a:t>
            </a:r>
            <a:r>
              <a:rPr lang="el-GR" sz="2000" dirty="0">
                <a:effectLst/>
              </a:rPr>
              <a:t>, εκδόσεις Κλειδάριθμος (5</a:t>
            </a:r>
            <a:r>
              <a:rPr lang="el-GR" sz="2000" baseline="30000" dirty="0">
                <a:effectLst/>
              </a:rPr>
              <a:t>η</a:t>
            </a:r>
            <a:r>
              <a:rPr lang="el-GR" sz="2000" dirty="0">
                <a:effectLst/>
              </a:rPr>
              <a:t> έκδοση), 2010, </a:t>
            </a:r>
            <a:r>
              <a:rPr lang="en-US" sz="2000" dirty="0">
                <a:effectLst/>
              </a:rPr>
              <a:t>ISBN</a:t>
            </a:r>
            <a:r>
              <a:rPr lang="el-GR" sz="2000" dirty="0" smtClean="0">
                <a:effectLst/>
              </a:rPr>
              <a:t>:978-960-461-447-9 –</a:t>
            </a:r>
          </a:p>
        </p:txBody>
      </p:sp>
      <p:sp>
        <p:nvSpPr>
          <p:cNvPr id="2" name="Slide Number Placeholder 1"/>
          <p:cNvSpPr>
            <a:spLocks noGrp="1"/>
          </p:cNvSpPr>
          <p:nvPr>
            <p:ph type="sldNum" sz="quarter" idx="12"/>
          </p:nvPr>
        </p:nvSpPr>
        <p:spPr/>
        <p:txBody>
          <a:bodyPr/>
          <a:lstStyle/>
          <a:p>
            <a:pPr eaLnBrk="0" fontAlgn="base" hangingPunct="0">
              <a:spcBef>
                <a:spcPct val="0"/>
              </a:spcBef>
              <a:spcAft>
                <a:spcPct val="0"/>
              </a:spcAft>
              <a:defRPr/>
            </a:pPr>
            <a:fld id="{FAF59719-32EC-41F2-AFBF-C11BA492D706}" type="slidenum">
              <a:rPr lang="en-US" altLang="el-GR" smtClean="0"/>
              <a:pPr eaLnBrk="0" fontAlgn="base" hangingPunct="0">
                <a:spcBef>
                  <a:spcPct val="0"/>
                </a:spcBef>
                <a:spcAft>
                  <a:spcPct val="0"/>
                </a:spcAft>
                <a:defRPr/>
              </a:pPr>
              <a:t>29</a:t>
            </a:fld>
            <a:endParaRPr lang="en-US" altLang="el-GR"/>
          </a:p>
        </p:txBody>
      </p:sp>
    </p:spTree>
    <p:extLst>
      <p:ext uri="{BB962C8B-B14F-4D97-AF65-F5344CB8AC3E}">
        <p14:creationId xmlns:p14="http://schemas.microsoft.com/office/powerpoint/2010/main" val="25264205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a:xfrm>
            <a:off x="685800" y="2130425"/>
            <a:ext cx="7772400" cy="1470025"/>
          </a:xfrm>
        </p:spPr>
        <p:txBody>
          <a:bodyPr/>
          <a:lstStyle/>
          <a:p>
            <a:r>
              <a:rPr lang="el-GR" dirty="0" smtClean="0"/>
              <a:t>Τέλος Ενότητας</a:t>
            </a:r>
            <a:endParaRPr lang="el-GR" dirty="0"/>
          </a:p>
        </p:txBody>
      </p:sp>
      <p:sp>
        <p:nvSpPr>
          <p:cNvPr id="8" name="Υπότιτλος 7"/>
          <p:cNvSpPr>
            <a:spLocks noGrp="1"/>
          </p:cNvSpPr>
          <p:nvPr>
            <p:ph type="subTitle" idx="1"/>
          </p:nvPr>
        </p:nvSpPr>
        <p:spPr>
          <a:xfrm>
            <a:off x="1371600" y="3886200"/>
            <a:ext cx="6400800" cy="1270992"/>
          </a:xfrm>
        </p:spPr>
        <p:txBody>
          <a:bodyPr>
            <a:normAutofit/>
          </a:bodyPr>
          <a:lstStyle/>
          <a:p>
            <a:r>
              <a:rPr lang="el-GR" sz="4000" b="1" dirty="0">
                <a:solidFill>
                  <a:srgbClr val="990033"/>
                </a:solidFill>
              </a:rPr>
              <a:t>Ερωτήσεις</a:t>
            </a:r>
            <a:r>
              <a:rPr lang="el-GR" sz="4000" b="1" dirty="0" smtClean="0">
                <a:solidFill>
                  <a:srgbClr val="990033"/>
                </a:solidFill>
              </a:rPr>
              <a:t>;</a:t>
            </a:r>
            <a:endParaRPr lang="el-GR" sz="4000" b="1" dirty="0">
              <a:solidFill>
                <a:srgbClr val="990033"/>
              </a:solidFill>
            </a:endParaRPr>
          </a:p>
        </p:txBody>
      </p:sp>
      <p:sp>
        <p:nvSpPr>
          <p:cNvPr id="2" name="Slide Number Placeholder 1"/>
          <p:cNvSpPr>
            <a:spLocks noGrp="1"/>
          </p:cNvSpPr>
          <p:nvPr>
            <p:ph type="sldNum" sz="quarter" idx="12"/>
          </p:nvPr>
        </p:nvSpPr>
        <p:spPr/>
        <p:txBody>
          <a:bodyPr/>
          <a:lstStyle/>
          <a:p>
            <a:pPr>
              <a:defRPr/>
            </a:pPr>
            <a:fld id="{7E55E3B3-0445-4CFC-BED8-763D4409E61F}" type="slidenum">
              <a:rPr lang="el-GR" smtClean="0">
                <a:solidFill>
                  <a:prstClr val="black">
                    <a:tint val="75000"/>
                  </a:prstClr>
                </a:solidFill>
              </a:rPr>
              <a:pPr>
                <a:defRPr/>
              </a:pPr>
              <a:t>30</a:t>
            </a:fld>
            <a:endParaRPr lang="el-GR">
              <a:solidFill>
                <a:prstClr val="black">
                  <a:tint val="75000"/>
                </a:prstClr>
              </a:solidFill>
            </a:endParaRPr>
          </a:p>
        </p:txBody>
      </p:sp>
      <p:grpSp>
        <p:nvGrpSpPr>
          <p:cNvPr id="11" name="Ομάδα 1"/>
          <p:cNvGrpSpPr/>
          <p:nvPr/>
        </p:nvGrpSpPr>
        <p:grpSpPr>
          <a:xfrm>
            <a:off x="1767633" y="5931169"/>
            <a:ext cx="5828703" cy="768532"/>
            <a:chOff x="1767633" y="5931169"/>
            <a:chExt cx="5828703" cy="768532"/>
          </a:xfrm>
        </p:grpSpPr>
        <p:pic>
          <p:nvPicPr>
            <p:cNvPr id="12" name="Picture 11"/>
            <p:cNvPicPr/>
            <p:nvPr/>
          </p:nvPicPr>
          <p:blipFill>
            <a:blip r:embed="rId3">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pic>
          <p:nvPicPr>
            <p:cNvPr id="13" name="Picture 2" descr="C:\Users\alex\Desktop\logo.png"/>
            <p:cNvPicPr>
              <a:picLocks noChangeAspect="1" noChangeArrowheads="1"/>
            </p:cNvPicPr>
            <p:nvPr/>
          </p:nvPicPr>
          <p:blipFill rotWithShape="1">
            <a:blip r:embed="rId4">
              <a:extLst>
                <a:ext uri="{28A0092B-C50C-407E-A947-70E740481C1C}">
                  <a14:useLocalDpi xmlns:a14="http://schemas.microsoft.com/office/drawing/2010/main" val="0"/>
                </a:ext>
              </a:extLst>
            </a:blip>
            <a:srcRect t="8214"/>
            <a:stretch/>
          </p:blipFill>
          <p:spPr bwMode="auto">
            <a:xfrm>
              <a:off x="3923928" y="5931169"/>
              <a:ext cx="3672408" cy="76853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7396108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223871236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Τεχνολογικό Εκπαιδευτικό Ίδρυμα Αθήνας</a:t>
            </a:r>
            <a:r>
              <a:rPr lang="en-US" sz="2000" dirty="0" smtClean="0"/>
              <a:t>, </a:t>
            </a:r>
            <a:r>
              <a:rPr lang="el-GR" sz="2000" dirty="0" smtClean="0"/>
              <a:t>Ιφιγένεια </a:t>
            </a:r>
            <a:r>
              <a:rPr lang="el-GR" sz="2000" dirty="0" err="1" smtClean="0"/>
              <a:t>Φουντά</a:t>
            </a:r>
            <a:r>
              <a:rPr lang="el-GR" sz="2000" dirty="0" smtClean="0"/>
              <a:t> 2014. Ιφιγένεια </a:t>
            </a:r>
            <a:r>
              <a:rPr lang="el-GR" sz="2000" dirty="0" err="1" smtClean="0"/>
              <a:t>Φουντά</a:t>
            </a:r>
            <a:r>
              <a:rPr lang="el-GR" sz="2000" dirty="0" smtClean="0"/>
              <a:t>. «Δίκτυα Υπολογιστών ΙΙ </a:t>
            </a:r>
            <a:r>
              <a:rPr lang="el-GR" sz="2000" dirty="0" smtClean="0"/>
              <a:t>(Ε</a:t>
            </a:r>
            <a:r>
              <a:rPr lang="el-GR" sz="2000" dirty="0"/>
              <a:t>). Δυναμική Δρομολόγηση (</a:t>
            </a:r>
            <a:r>
              <a:rPr lang="en-US" sz="2000" dirty="0"/>
              <a:t>OSPF)</a:t>
            </a:r>
            <a:r>
              <a:rPr lang="el-GR" sz="2000" dirty="0" smtClean="0"/>
              <a:t>». </a:t>
            </a:r>
            <a:r>
              <a:rPr lang="el-GR" sz="2000" dirty="0" smtClean="0"/>
              <a:t>Έκδοση: 1.0. Αθήνα 2014. Διαθέσιμο από τη δικτυακή διεύθυνση: </a:t>
            </a:r>
            <a:r>
              <a:rPr lang="en-US" sz="2000" dirty="0" smtClean="0">
                <a:hlinkClick r:id="rId3"/>
              </a:rPr>
              <a:t>ocp.teiath.gr</a:t>
            </a:r>
            <a:r>
              <a:rPr lang="el-GR" sz="2000" dirty="0" smtClean="0"/>
              <a:t>.</a:t>
            </a:r>
          </a:p>
          <a:p>
            <a:endParaRPr lang="el-GR" sz="2000" dirty="0"/>
          </a:p>
        </p:txBody>
      </p:sp>
    </p:spTree>
    <p:extLst>
      <p:ext uri="{BB962C8B-B14F-4D97-AF65-F5344CB8AC3E}">
        <p14:creationId xmlns:p14="http://schemas.microsoft.com/office/powerpoint/2010/main" val="247642643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err="1"/>
              <a:t>κ.λ.π</a:t>
            </a:r>
            <a:r>
              <a:rPr lang="el-GR" sz="1800" dirty="0"/>
              <a:t>.,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διαφάνεια  «Επεξήγηση όρων χρήσης έργων </a:t>
            </a:r>
            <a:r>
              <a:rPr lang="el-GR" sz="1800" dirty="0" smtClean="0"/>
              <a:t>τρίτων». </a:t>
            </a:r>
          </a:p>
          <a:p>
            <a:pPr marL="0" indent="0">
              <a:buNone/>
            </a:pPr>
            <a:r>
              <a:rPr lang="el-GR" sz="1800" dirty="0" smtClean="0"/>
              <a:t>Τα έργα για τα οποία έχει </a:t>
            </a:r>
            <a:r>
              <a:rPr lang="el-GR" sz="1800" smtClean="0"/>
              <a:t>ζητηθεί άδεια  </a:t>
            </a:r>
            <a:r>
              <a:rPr lang="el-GR" sz="1800" dirty="0" smtClean="0"/>
              <a:t>αναφέρονται στο «Σημείωμα  </a:t>
            </a:r>
            <a:r>
              <a:rPr lang="el-GR" sz="1800" dirty="0"/>
              <a:t>Χρήσης 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solidFill>
                  <a:prstClr val="black"/>
                </a:solidFill>
                <a:latin typeface="Calibri"/>
              </a:rPr>
              <a:t>[1] http://creativecommons.org/licenses/by-nc-sa/4.0/ </a:t>
            </a:r>
            <a:endParaRPr lang="en-US" dirty="0" smtClean="0">
              <a:solidFill>
                <a:prstClr val="black"/>
              </a:solidFill>
              <a:latin typeface="Calibri"/>
            </a:endParaRPr>
          </a:p>
          <a:p>
            <a:pPr>
              <a:spcBef>
                <a:spcPts val="600"/>
              </a:spcBef>
            </a:pPr>
            <a:r>
              <a:rPr lang="el-GR" dirty="0" smtClean="0">
                <a:solidFill>
                  <a:prstClr val="black"/>
                </a:solidFill>
                <a:latin typeface="Calibri"/>
              </a:rPr>
              <a:t>Ως </a:t>
            </a:r>
            <a:r>
              <a:rPr lang="el-GR" b="1" dirty="0">
                <a:solidFill>
                  <a:prstClr val="black"/>
                </a:solidFill>
                <a:latin typeface="Calibri"/>
              </a:rPr>
              <a:t>Μη Εμπορική</a:t>
            </a:r>
            <a:r>
              <a:rPr lang="el-GR" dirty="0">
                <a:solidFill>
                  <a:prstClr val="black"/>
                </a:solidFill>
                <a:latin typeface="Calibri"/>
              </a:rPr>
              <a:t> ορίζεται η χρήση:</a:t>
            </a:r>
          </a:p>
          <a:p>
            <a:pPr marL="342900" indent="-342900">
              <a:spcBef>
                <a:spcPts val="600"/>
              </a:spcBef>
              <a:buFont typeface="Arial" panose="020B0604020202020204" pitchFamily="34" charset="0"/>
              <a:buChar char="•"/>
            </a:pPr>
            <a:r>
              <a:rPr lang="el-GR" dirty="0">
                <a:solidFill>
                  <a:prstClr val="black"/>
                </a:solidFill>
                <a:latin typeface="Calibri"/>
              </a:rPr>
              <a:t>που δεν περιλαμβάνει άμεσο ή έμμεσο οικονομικό όφελος από την χρήση του έργου, για το διανομέα του έργου και </a:t>
            </a:r>
            <a:r>
              <a:rPr lang="el-GR" dirty="0" err="1">
                <a:solidFill>
                  <a:prstClr val="black"/>
                </a:solidFill>
                <a:latin typeface="Calibri"/>
              </a:rPr>
              <a:t>αδειοδόχο</a:t>
            </a:r>
            <a:endParaRPr lang="el-GR" dirty="0">
              <a:solidFill>
                <a:prstClr val="black"/>
              </a:solidFill>
              <a:latin typeface="Calibri"/>
            </a:endParaRP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περιλαμβάνει οικονομική συναλλαγή ως προϋπόθεση για τη χρήση ή πρόσβαση στο έργο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προσπορίζει στο διανομέα του έργου και</a:t>
            </a:r>
            <a:r>
              <a:rPr lang="en-GB" dirty="0">
                <a:solidFill>
                  <a:prstClr val="black"/>
                </a:solidFill>
                <a:latin typeface="Calibri"/>
              </a:rPr>
              <a:t> </a:t>
            </a:r>
            <a:r>
              <a:rPr lang="el-GR" dirty="0" err="1">
                <a:solidFill>
                  <a:prstClr val="black"/>
                </a:solidFill>
                <a:latin typeface="Calibri"/>
              </a:rPr>
              <a:t>αδειοδόχο</a:t>
            </a:r>
            <a:r>
              <a:rPr lang="en-GB" dirty="0">
                <a:solidFill>
                  <a:prstClr val="black"/>
                </a:solidFill>
                <a:latin typeface="Calibri"/>
              </a:rPr>
              <a:t> </a:t>
            </a:r>
            <a:r>
              <a:rPr lang="el-GR" dirty="0">
                <a:solidFill>
                  <a:prstClr val="black"/>
                </a:solidFill>
                <a:latin typeface="Calibri"/>
              </a:rPr>
              <a:t>έμμεσο οικονομικό όφελος (π.χ. διαφημίσεις) από την προβολή του έργου σε διαδικτυακό </a:t>
            </a:r>
            <a:r>
              <a:rPr lang="el-GR" dirty="0" smtClean="0">
                <a:solidFill>
                  <a:prstClr val="black"/>
                </a:solidFill>
                <a:latin typeface="Calibri"/>
              </a:rPr>
              <a:t>τόπο</a:t>
            </a:r>
            <a:endParaRPr lang="en-US" dirty="0" smtClean="0">
              <a:solidFill>
                <a:prstClr val="black"/>
              </a:solidFill>
              <a:latin typeface="Calibri"/>
            </a:endParaRPr>
          </a:p>
          <a:p>
            <a:pPr>
              <a:spcBef>
                <a:spcPts val="600"/>
              </a:spcBef>
            </a:pPr>
            <a:r>
              <a:rPr lang="el-GR" dirty="0" smtClean="0">
                <a:solidFill>
                  <a:prstClr val="black"/>
                </a:solidFill>
                <a:latin typeface="Calibri"/>
              </a:rPr>
              <a:t>Ο </a:t>
            </a:r>
            <a:r>
              <a:rPr lang="el-GR" dirty="0">
                <a:solidFill>
                  <a:prstClr val="black"/>
                </a:solidFill>
                <a:latin typeface="Calibri"/>
              </a:rPr>
              <a:t>δικαιούχος μπορεί να παρέχει στον </a:t>
            </a:r>
            <a:r>
              <a:rPr lang="el-GR" dirty="0" err="1">
                <a:solidFill>
                  <a:prstClr val="black"/>
                </a:solidFill>
                <a:latin typeface="Calibri"/>
              </a:rPr>
              <a:t>αδειοδόχο</a:t>
            </a:r>
            <a:r>
              <a:rPr lang="el-GR" dirty="0">
                <a:solidFill>
                  <a:prstClr val="black"/>
                </a:solidFill>
                <a:latin typeface="Calibri"/>
              </a:rPr>
              <a:t> ξεχωριστή άδεια να χρησιμοποιεί το έργο για εμπορική χρήση, εφόσον αυτό του ζητηθεί</a:t>
            </a:r>
            <a:r>
              <a:rPr lang="el-GR" dirty="0" smtClean="0">
                <a:solidFill>
                  <a:prstClr val="black"/>
                </a:solidFill>
                <a:latin typeface="Calibri"/>
              </a:rPr>
              <a:t>.</a:t>
            </a:r>
            <a:endParaRPr lang="el-GR" dirty="0">
              <a:solidFill>
                <a:prstClr val="black"/>
              </a:solidFill>
              <a:latin typeface="Calibri"/>
            </a:endParaRPr>
          </a:p>
        </p:txBody>
      </p:sp>
    </p:spTree>
    <p:extLst>
      <p:ext uri="{BB962C8B-B14F-4D97-AF65-F5344CB8AC3E}">
        <p14:creationId xmlns:p14="http://schemas.microsoft.com/office/powerpoint/2010/main" val="16934942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Δεν επιτρέπεται η επαναχρησιμοποίηση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παρά μόνο εάν ζητηθεί εκ νέου άδεια από το δημιουργό.</a:t>
            </a:r>
            <a:endParaRPr lang="el-GR" sz="3200" dirty="0">
              <a:solidFill>
                <a:prstClr val="black"/>
              </a:solidFill>
              <a:latin typeface="Calibri"/>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prstClr val="black">
                    <a:lumMod val="75000"/>
                    <a:lumOff val="25000"/>
                  </a:prstClr>
                </a:solidFill>
                <a:latin typeface="Calibri"/>
              </a:rPr>
              <a:t>©</a:t>
            </a:r>
            <a:endParaRPr lang="el-GR" sz="2000" dirty="0">
              <a:solidFill>
                <a:prstClr val="black">
                  <a:lumMod val="75000"/>
                  <a:lumOff val="25000"/>
                </a:prstClr>
              </a:solidFill>
              <a:latin typeface="Calibri"/>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endParaRPr lang="el-GR" dirty="0">
              <a:solidFill>
                <a:prstClr val="black">
                  <a:lumMod val="75000"/>
                  <a:lumOff val="25000"/>
                </a:prstClr>
              </a:solidFill>
              <a:latin typeface="Calibri"/>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CC-BY-SA</a:t>
            </a:r>
            <a:endParaRPr lang="el-GR" dirty="0">
              <a:solidFill>
                <a:prstClr val="black">
                  <a:lumMod val="75000"/>
                  <a:lumOff val="25000"/>
                </a:prstClr>
              </a:solidFill>
              <a:latin typeface="Calibri"/>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NC-SA</a:t>
            </a:r>
            <a:endParaRPr lang="el-GR" dirty="0">
              <a:solidFill>
                <a:prstClr val="black">
                  <a:lumMod val="75000"/>
                  <a:lumOff val="25000"/>
                </a:prstClr>
              </a:solidFill>
              <a:latin typeface="Calibri"/>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a:t>
            </a:r>
            <a:endParaRPr lang="el-GR" dirty="0">
              <a:solidFill>
                <a:prstClr val="black">
                  <a:lumMod val="75000"/>
                  <a:lumOff val="25000"/>
                </a:prstClr>
              </a:solidFill>
              <a:latin typeface="Calibri"/>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r>
              <a:rPr lang="el-GR" sz="1400" dirty="0" smtClean="0">
                <a:solidFill>
                  <a:prstClr val="black">
                    <a:lumMod val="75000"/>
                    <a:lumOff val="25000"/>
                  </a:prstClr>
                </a:solidFill>
                <a:latin typeface="Calibri"/>
              </a:rPr>
              <a:t> </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a:solidFill>
                  <a:prstClr val="black">
                    <a:lumMod val="75000"/>
                    <a:lumOff val="25000"/>
                  </a:prstClr>
                </a:solidFill>
                <a:latin typeface="Calibri"/>
              </a:rPr>
              <a:t>και διάθεση του έργου ή του παράγωγου αυτού με την ίδια άδεια</a:t>
            </a: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CC-BY-ND</a:t>
            </a:r>
            <a:endParaRPr lang="el-GR" dirty="0">
              <a:solidFill>
                <a:prstClr val="black">
                  <a:lumMod val="75000"/>
                  <a:lumOff val="25000"/>
                </a:prstClr>
              </a:solidFill>
              <a:latin typeface="Calibri"/>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prstClr val="black">
                    <a:lumMod val="75000"/>
                    <a:lumOff val="25000"/>
                  </a:prstClr>
                </a:solidFill>
                <a:latin typeface="Calibri"/>
              </a:rPr>
              <a:t>Επιτρέπεται η επαναχρησιμοποίηση του έργου με αναφορά του </a:t>
            </a:r>
            <a:r>
              <a:rPr lang="el-GR" sz="1400" dirty="0" smtClean="0">
                <a:solidFill>
                  <a:prstClr val="black">
                    <a:lumMod val="75000"/>
                    <a:lumOff val="25000"/>
                  </a:prstClr>
                </a:solidFill>
                <a:latin typeface="Calibri"/>
              </a:rPr>
              <a:t>δημιουργού. </a:t>
            </a:r>
          </a:p>
          <a:p>
            <a:r>
              <a:rPr lang="el-GR" sz="1400" dirty="0" smtClean="0">
                <a:solidFill>
                  <a:prstClr val="black">
                    <a:lumMod val="75000"/>
                    <a:lumOff val="25000"/>
                  </a:prstClr>
                </a:solidFill>
                <a:latin typeface="Calibri"/>
              </a:rPr>
              <a:t>Δεν </a:t>
            </a:r>
            <a:r>
              <a:rPr lang="el-GR" sz="1400" dirty="0">
                <a:solidFill>
                  <a:prstClr val="black">
                    <a:lumMod val="75000"/>
                    <a:lumOff val="25000"/>
                  </a:prstClr>
                </a:solidFill>
                <a:latin typeface="Calibri"/>
              </a:rPr>
              <a:t>επιτρέπεται η </a:t>
            </a:r>
            <a:r>
              <a:rPr lang="el-GR" sz="1400" dirty="0" smtClean="0">
                <a:solidFill>
                  <a:prstClr val="black">
                    <a:lumMod val="75000"/>
                    <a:lumOff val="25000"/>
                  </a:prstClr>
                </a:solidFill>
                <a:latin typeface="Calibri"/>
              </a:rPr>
              <a:t>δημιουργία παραγώγων του έργου.</a:t>
            </a:r>
            <a:endParaRPr lang="el-GR" sz="1400" dirty="0">
              <a:solidFill>
                <a:prstClr val="black">
                  <a:lumMod val="75000"/>
                  <a:lumOff val="25000"/>
                </a:prstClr>
              </a:solidFill>
              <a:latin typeface="Calibri"/>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NC-ND</a:t>
            </a:r>
            <a:endParaRPr lang="el-GR" dirty="0">
              <a:solidFill>
                <a:prstClr val="black">
                  <a:lumMod val="75000"/>
                  <a:lumOff val="25000"/>
                </a:prstClr>
              </a:solidFill>
              <a:latin typeface="Calibri"/>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smtClean="0">
                <a:solidFill>
                  <a:prstClr val="black">
                    <a:lumMod val="75000"/>
                    <a:lumOff val="25000"/>
                  </a:prstClr>
                </a:solidFill>
                <a:latin typeface="Calibri"/>
              </a:rPr>
              <a:t>Δεν επιτρέπεται η εμπορική χρήση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και η δημιουργία παραγώγων του.</a:t>
            </a:r>
            <a:endParaRPr lang="el-GR" sz="3200" dirty="0">
              <a:solidFill>
                <a:prstClr val="black"/>
              </a:solidFill>
              <a:latin typeface="Calibri"/>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με </a:t>
            </a:r>
            <a:r>
              <a:rPr lang="el-GR" sz="1400" dirty="0" smtClean="0">
                <a:solidFill>
                  <a:prstClr val="black">
                    <a:lumMod val="75000"/>
                    <a:lumOff val="25000"/>
                  </a:prstClr>
                </a:solidFill>
                <a:latin typeface="Calibri"/>
              </a:rPr>
              <a:t>άδεια </a:t>
            </a:r>
          </a:p>
          <a:p>
            <a:pPr algn="r"/>
            <a:r>
              <a:rPr lang="en-US" dirty="0" smtClean="0">
                <a:solidFill>
                  <a:prstClr val="black">
                    <a:lumMod val="75000"/>
                    <a:lumOff val="25000"/>
                  </a:prstClr>
                </a:solidFill>
                <a:latin typeface="Calibri"/>
              </a:rPr>
              <a:t>CC0 </a:t>
            </a:r>
            <a:r>
              <a:rPr lang="en-US" dirty="0">
                <a:solidFill>
                  <a:prstClr val="black">
                    <a:lumMod val="75000"/>
                    <a:lumOff val="25000"/>
                  </a:prstClr>
                </a:solidFill>
                <a:latin typeface="Calibri"/>
              </a:rPr>
              <a:t>Public Domain</a:t>
            </a:r>
            <a:endParaRPr lang="el-GR" dirty="0">
              <a:solidFill>
                <a:prstClr val="black">
                  <a:lumMod val="75000"/>
                  <a:lumOff val="25000"/>
                </a:prstClr>
              </a:solidFill>
              <a:latin typeface="Calibri"/>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a:t>
            </a:r>
            <a:r>
              <a:rPr lang="el-GR" sz="1400" dirty="0" smtClean="0">
                <a:solidFill>
                  <a:prstClr val="black">
                    <a:lumMod val="75000"/>
                    <a:lumOff val="25000"/>
                  </a:prstClr>
                </a:solidFill>
                <a:latin typeface="Calibri"/>
              </a:rPr>
              <a:t>ως κοινό κτήμα</a:t>
            </a:r>
            <a:endParaRPr lang="el-GR" dirty="0">
              <a:solidFill>
                <a:prstClr val="black">
                  <a:lumMod val="75000"/>
                  <a:lumOff val="25000"/>
                </a:prstClr>
              </a:solidFill>
              <a:latin typeface="Calibri"/>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prstClr val="black">
                    <a:lumMod val="75000"/>
                    <a:lumOff val="25000"/>
                  </a:prstClr>
                </a:solidFill>
                <a:latin typeface="Calibri"/>
              </a:rPr>
              <a:t>χωρίς σήμανση</a:t>
            </a:r>
            <a:endParaRPr lang="el-GR" dirty="0">
              <a:solidFill>
                <a:prstClr val="black">
                  <a:lumMod val="75000"/>
                  <a:lumOff val="25000"/>
                </a:prstClr>
              </a:solidFill>
              <a:latin typeface="Calibri"/>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2" name="Rectangle 28"/>
          <p:cNvSpPr/>
          <p:nvPr/>
        </p:nvSpPr>
        <p:spPr>
          <a:xfrm>
            <a:off x="2088231" y="6334512"/>
            <a:ext cx="7062962" cy="307777"/>
          </a:xfrm>
          <a:prstGeom prst="rect">
            <a:avLst/>
          </a:prstGeom>
        </p:spPr>
        <p:txBody>
          <a:bodyPr wrap="square">
            <a:spAutoFit/>
          </a:bodyPr>
          <a:lstStyle/>
          <a:p>
            <a:pPr fontAlgn="auto">
              <a:spcBef>
                <a:spcPts val="0"/>
              </a:spcBef>
              <a:spcAft>
                <a:spcPts val="0"/>
              </a:spcAft>
            </a:pPr>
            <a:r>
              <a:rPr lang="el-GR" sz="1400" dirty="0" smtClean="0">
                <a:solidFill>
                  <a:prstClr val="black">
                    <a:lumMod val="75000"/>
                    <a:lumOff val="25000"/>
                  </a:prstClr>
                </a:solidFill>
                <a:latin typeface="Calibri"/>
              </a:rPr>
              <a:t>Συνήθως δεν επιτρέπεται η επαναχρησιμοποίηση του έργου.</a:t>
            </a:r>
            <a:endParaRPr lang="en-US" sz="1400" dirty="0" smtClean="0">
              <a:solidFill>
                <a:prstClr val="black">
                  <a:lumMod val="75000"/>
                  <a:lumOff val="25000"/>
                </a:prstClr>
              </a:solidFill>
              <a:latin typeface="Calibri"/>
            </a:endParaRPr>
          </a:p>
        </p:txBody>
      </p:sp>
    </p:spTree>
    <p:extLst>
      <p:ext uri="{BB962C8B-B14F-4D97-AF65-F5344CB8AC3E}">
        <p14:creationId xmlns:p14="http://schemas.microsoft.com/office/powerpoint/2010/main" val="112687896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144444027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Autofit/>
          </a:bodyPr>
          <a:lstStyle/>
          <a:p>
            <a:r>
              <a:rPr lang="el-GR" dirty="0"/>
              <a:t>Σημείωμα Χρήσης Έργων </a:t>
            </a:r>
            <a:r>
              <a:rPr lang="el-GR" dirty="0" smtClean="0"/>
              <a:t>Τρίτων</a:t>
            </a:r>
            <a:endParaRPr lang="el-GR" dirty="0"/>
          </a:p>
        </p:txBody>
      </p:sp>
      <p:sp>
        <p:nvSpPr>
          <p:cNvPr id="3" name="Content Placeholder 2"/>
          <p:cNvSpPr>
            <a:spLocks noGrp="1"/>
          </p:cNvSpPr>
          <p:nvPr>
            <p:ph idx="1"/>
          </p:nvPr>
        </p:nvSpPr>
        <p:spPr/>
        <p:txBody>
          <a:bodyPr>
            <a:noAutofit/>
          </a:bodyPr>
          <a:lstStyle/>
          <a:p>
            <a:pPr marL="0" indent="0">
              <a:buNone/>
            </a:pPr>
            <a:r>
              <a:rPr lang="el-GR" sz="2000" dirty="0" smtClean="0"/>
              <a:t>Το </a:t>
            </a:r>
            <a:r>
              <a:rPr lang="el-GR" sz="2000" dirty="0"/>
              <a:t>Έργο αυτό κάνει χρήση </a:t>
            </a:r>
            <a:r>
              <a:rPr lang="el-GR" sz="2000" dirty="0" smtClean="0"/>
              <a:t>περιεχομένου από τα ακόλουθα έργα</a:t>
            </a:r>
            <a:r>
              <a:rPr lang="en-US" sz="2000" dirty="0" smtClean="0"/>
              <a:t>:</a:t>
            </a:r>
            <a:endParaRPr lang="el-GR" sz="2000" dirty="0" smtClean="0"/>
          </a:p>
          <a:p>
            <a:pPr marL="457200" indent="-457200">
              <a:buFont typeface="+mj-lt"/>
              <a:buAutoNum type="arabicPeriod"/>
            </a:pPr>
            <a:r>
              <a:rPr lang="el-GR" sz="2000" dirty="0"/>
              <a:t>Δίκτυα και Διαδίκτυα Υπολογιστών και εφαρμογές τους στο </a:t>
            </a:r>
            <a:r>
              <a:rPr lang="en-US" sz="2000" dirty="0"/>
              <a:t>Internet</a:t>
            </a:r>
            <a:r>
              <a:rPr lang="el-GR" sz="2000" dirty="0"/>
              <a:t>, </a:t>
            </a:r>
            <a:r>
              <a:rPr lang="en-US" sz="2000" dirty="0"/>
              <a:t>Douglas E</a:t>
            </a:r>
            <a:r>
              <a:rPr lang="el-GR" sz="2000" dirty="0"/>
              <a:t>. </a:t>
            </a:r>
            <a:r>
              <a:rPr lang="en-US" sz="2000" dirty="0"/>
              <a:t>Comer</a:t>
            </a:r>
            <a:r>
              <a:rPr lang="el-GR" sz="2000" dirty="0"/>
              <a:t>, εκδόσεις Κλειδάριθμος (4</a:t>
            </a:r>
            <a:r>
              <a:rPr lang="el-GR" sz="2000" baseline="30000" dirty="0"/>
              <a:t>η</a:t>
            </a:r>
            <a:r>
              <a:rPr lang="el-GR" sz="2000" dirty="0"/>
              <a:t> έκδοση) </a:t>
            </a:r>
            <a:r>
              <a:rPr lang="en-US" sz="2000" dirty="0"/>
              <a:t>ISBN</a:t>
            </a:r>
            <a:r>
              <a:rPr lang="el-GR" sz="2000" dirty="0"/>
              <a:t>: 978-960-461-040-2 </a:t>
            </a:r>
            <a:endParaRPr lang="el-GR" sz="2000" dirty="0">
              <a:solidFill>
                <a:srgbClr val="C00000"/>
              </a:solidFill>
            </a:endParaRPr>
          </a:p>
          <a:p>
            <a:pPr marL="457200" indent="-457200">
              <a:buFont typeface="+mj-lt"/>
              <a:buAutoNum type="arabicPeriod"/>
            </a:pPr>
            <a:r>
              <a:rPr lang="el-GR" sz="2000" dirty="0"/>
              <a:t>Δίκτυα Υπολογιστών, </a:t>
            </a:r>
            <a:r>
              <a:rPr lang="en-US" sz="2000" dirty="0"/>
              <a:t>Andrew S</a:t>
            </a:r>
            <a:r>
              <a:rPr lang="el-GR" sz="2000" dirty="0"/>
              <a:t>. </a:t>
            </a:r>
            <a:r>
              <a:rPr lang="en-US" sz="2000" dirty="0" err="1"/>
              <a:t>Tanenbaum</a:t>
            </a:r>
            <a:r>
              <a:rPr lang="el-GR" sz="2000" dirty="0"/>
              <a:t> &amp; </a:t>
            </a:r>
            <a:r>
              <a:rPr lang="en-US" sz="2000" dirty="0"/>
              <a:t>David J</a:t>
            </a:r>
            <a:r>
              <a:rPr lang="el-GR" sz="2000" dirty="0"/>
              <a:t>.</a:t>
            </a:r>
            <a:r>
              <a:rPr lang="en-US" sz="2000" dirty="0" err="1"/>
              <a:t>Wetherall</a:t>
            </a:r>
            <a:r>
              <a:rPr lang="el-GR" sz="2000" dirty="0"/>
              <a:t>, εκδόσεις Κλειδάριθμος (5</a:t>
            </a:r>
            <a:r>
              <a:rPr lang="el-GR" sz="2000" baseline="30000" dirty="0"/>
              <a:t>η</a:t>
            </a:r>
            <a:r>
              <a:rPr lang="el-GR" sz="2000" dirty="0"/>
              <a:t> έκδοση), 2010, </a:t>
            </a:r>
            <a:r>
              <a:rPr lang="en-US" sz="2000" dirty="0"/>
              <a:t>ISBN</a:t>
            </a:r>
            <a:r>
              <a:rPr lang="el-GR" sz="2000" dirty="0"/>
              <a:t>:978-960-461-447-9 </a:t>
            </a:r>
            <a:endParaRPr lang="el-GR" sz="2000" dirty="0" smtClean="0">
              <a:solidFill>
                <a:srgbClr val="C00000"/>
              </a:solidFill>
            </a:endParaRPr>
          </a:p>
          <a:p>
            <a:pPr marL="457200" indent="-457200">
              <a:buFont typeface="+mj-lt"/>
              <a:buAutoNum type="arabicPeriod"/>
            </a:pPr>
            <a:r>
              <a:rPr lang="el-GR" sz="2000" dirty="0" smtClean="0"/>
              <a:t>Διαδίκτυα με </a:t>
            </a:r>
            <a:r>
              <a:rPr lang="en-US" sz="2000" dirty="0" smtClean="0"/>
              <a:t>TCP</a:t>
            </a:r>
            <a:r>
              <a:rPr lang="el-GR" sz="2000" dirty="0" smtClean="0"/>
              <a:t>/</a:t>
            </a:r>
            <a:r>
              <a:rPr lang="en-US" sz="2000" dirty="0" smtClean="0"/>
              <a:t>IP</a:t>
            </a:r>
            <a:r>
              <a:rPr lang="el-GR" sz="2000" dirty="0" smtClean="0"/>
              <a:t>, Αρχές, Πρωτόκολλα και Αρχιτεκτονικές, Τέταρτη αμερικάνικη έκδοση, </a:t>
            </a:r>
            <a:r>
              <a:rPr lang="en-US" sz="2000" dirty="0" smtClean="0"/>
              <a:t>Douglas E</a:t>
            </a:r>
            <a:r>
              <a:rPr lang="el-GR" sz="2000" dirty="0" smtClean="0"/>
              <a:t>. </a:t>
            </a:r>
            <a:r>
              <a:rPr lang="en-US" sz="2000" dirty="0" err="1" smtClean="0"/>
              <a:t>Commer</a:t>
            </a:r>
            <a:r>
              <a:rPr lang="el-GR" sz="2000" dirty="0" smtClean="0"/>
              <a:t>, εκδόσεις Κλειδάριθμος (4</a:t>
            </a:r>
            <a:r>
              <a:rPr lang="el-GR" sz="2000" baseline="30000" dirty="0" smtClean="0"/>
              <a:t>η</a:t>
            </a:r>
            <a:r>
              <a:rPr lang="el-GR" sz="2000" dirty="0" smtClean="0"/>
              <a:t> έκδοση), </a:t>
            </a:r>
            <a:r>
              <a:rPr lang="en-US" sz="2000" dirty="0" smtClean="0"/>
              <a:t>ISBN</a:t>
            </a:r>
            <a:r>
              <a:rPr lang="el-GR" sz="2000" dirty="0" smtClean="0"/>
              <a:t>: 960-209-589-</a:t>
            </a:r>
            <a:r>
              <a:rPr lang="en-US" sz="2000" dirty="0" smtClean="0"/>
              <a:t>X</a:t>
            </a:r>
            <a:endParaRPr lang="el-GR" sz="2000" dirty="0">
              <a:solidFill>
                <a:srgbClr val="C00000"/>
              </a:solidFill>
            </a:endParaRPr>
          </a:p>
        </p:txBody>
      </p:sp>
    </p:spTree>
    <p:extLst>
      <p:ext uri="{BB962C8B-B14F-4D97-AF65-F5344CB8AC3E}">
        <p14:creationId xmlns:p14="http://schemas.microsoft.com/office/powerpoint/2010/main" val="128620890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a:t>
            </a:r>
            <a:r>
              <a:rPr lang="el-GR" sz="2000" b="1" smtClean="0"/>
              <a:t>ΤΕΙ Αθήνας</a:t>
            </a:r>
            <a:r>
              <a:rPr lang="el-GR" sz="2000" smtClean="0"/>
              <a:t>» </a:t>
            </a:r>
            <a:r>
              <a:rPr lang="el-GR" sz="2000" dirty="0" smtClean="0"/>
              <a:t>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6890488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Δρομολόγηση στο </a:t>
            </a:r>
            <a:r>
              <a:rPr lang="en-GB" sz="3200" dirty="0"/>
              <a:t>Internet </a:t>
            </a:r>
            <a:r>
              <a:rPr lang="en-GB" sz="3200" dirty="0" smtClean="0"/>
              <a:t>(</a:t>
            </a:r>
            <a:r>
              <a:rPr lang="en-US" sz="3200" dirty="0" smtClean="0"/>
              <a:t>2</a:t>
            </a:r>
            <a:r>
              <a:rPr lang="en-GB" sz="3200" dirty="0" smtClean="0"/>
              <a:t>)</a:t>
            </a:r>
          </a:p>
        </p:txBody>
      </p:sp>
      <p:sp>
        <p:nvSpPr>
          <p:cNvPr id="3" name="2 - Θέση περιεχομένου"/>
          <p:cNvSpPr>
            <a:spLocks noGrp="1"/>
          </p:cNvSpPr>
          <p:nvPr>
            <p:ph idx="1"/>
          </p:nvPr>
        </p:nvSpPr>
        <p:spPr>
          <a:xfrm>
            <a:off x="457200" y="1196752"/>
            <a:ext cx="8229600" cy="4968552"/>
          </a:xfrm>
        </p:spPr>
        <p:txBody>
          <a:bodyPr>
            <a:normAutofit/>
          </a:bodyPr>
          <a:lstStyle/>
          <a:p>
            <a:r>
              <a:rPr lang="el-GR" sz="2400" b="1" dirty="0" smtClean="0">
                <a:solidFill>
                  <a:srgbClr val="990033"/>
                </a:solidFill>
              </a:rPr>
              <a:t>Δυσκολία κλιμάκωσης των πρωτοκόλλων δρομολόγησης</a:t>
            </a:r>
            <a:endParaRPr lang="el-GR" sz="2400" b="1" dirty="0">
              <a:solidFill>
                <a:srgbClr val="990033"/>
              </a:solidFill>
            </a:endParaRPr>
          </a:p>
          <a:p>
            <a:pPr>
              <a:buFont typeface="Wingdings" panose="05000000000000000000" pitchFamily="2" charset="2"/>
              <a:buChar char="ü"/>
            </a:pPr>
            <a:r>
              <a:rPr lang="el-GR" sz="2400" dirty="0" smtClean="0"/>
              <a:t> η πληροφορία που ανταλλάσσεται μεταξύ των δρομολογητών  για τον υπολογισμό των διαδρομών, αυξάνεται με το πλήθος των επικοινωνούντων δρομολογητών</a:t>
            </a:r>
            <a:r>
              <a:rPr lang="en-US" sz="2400" dirty="0" smtClean="0"/>
              <a:t>, </a:t>
            </a:r>
            <a:r>
              <a:rPr lang="el-GR" sz="2400" dirty="0" smtClean="0"/>
              <a:t>επιβαρύνοντας  το διαδίκτυο  (</a:t>
            </a:r>
            <a:r>
              <a:rPr lang="en-US" sz="2400" dirty="0" smtClean="0"/>
              <a:t>CPU, bandwidth) &amp; </a:t>
            </a:r>
            <a:r>
              <a:rPr lang="el-GR" sz="2400" dirty="0" smtClean="0"/>
              <a:t>καθυστερώντας  τη </a:t>
            </a:r>
            <a:r>
              <a:rPr lang="el-GR" sz="2400" b="1" dirty="0" smtClean="0"/>
              <a:t>σύγκλιση  των δρομολογίων</a:t>
            </a:r>
            <a:endParaRPr lang="el-GR" sz="2400" b="1" dirty="0"/>
          </a:p>
          <a:p>
            <a:pPr>
              <a:buFont typeface="Wingdings" panose="05000000000000000000" pitchFamily="2" charset="2"/>
              <a:buChar char="ü"/>
            </a:pPr>
            <a:r>
              <a:rPr lang="el-GR" sz="2400" dirty="0" smtClean="0"/>
              <a:t>Σε δίκτυα 100άδων κόμβων, οι πίνακες δρομολόγησης  μεγαλώνουν επικίνδυνα, μαζί και </a:t>
            </a:r>
            <a:r>
              <a:rPr lang="en-US" sz="2400" dirty="0" smtClean="0"/>
              <a:t> </a:t>
            </a:r>
            <a:r>
              <a:rPr lang="el-GR" sz="2400" dirty="0" smtClean="0"/>
              <a:t>η πιθανότητα αστοχιών!</a:t>
            </a:r>
          </a:p>
          <a:p>
            <a:r>
              <a:rPr lang="el-GR" sz="2400" dirty="0" smtClean="0"/>
              <a:t>Τα </a:t>
            </a:r>
            <a:r>
              <a:rPr lang="el-GR" sz="2400" dirty="0"/>
              <a:t>πρωτόκολλα δρομολόγησης δυσκολεύονται να προσαρμοστούν σε κλίμακα μεγέθους </a:t>
            </a:r>
            <a:r>
              <a:rPr lang="en-US" sz="2400" dirty="0"/>
              <a:t>Internet</a:t>
            </a:r>
            <a:r>
              <a:rPr lang="el-GR" sz="2400" dirty="0"/>
              <a:t>, </a:t>
            </a:r>
            <a:r>
              <a:rPr lang="el-GR" sz="2400" b="1" dirty="0"/>
              <a:t>στην επίπεδη </a:t>
            </a:r>
            <a:r>
              <a:rPr lang="el-GR" sz="2400" b="1" dirty="0" smtClean="0"/>
              <a:t>δρομολόγηση</a:t>
            </a:r>
            <a:endParaRPr lang="el-GR" sz="2400" b="1" dirty="0" smtClean="0">
              <a:solidFill>
                <a:srgbClr val="990033"/>
              </a:solidFill>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3</a:t>
            </a:fld>
            <a:endParaRPr lang="el-GR"/>
          </a:p>
        </p:txBody>
      </p:sp>
    </p:spTree>
    <p:extLst>
      <p:ext uri="{BB962C8B-B14F-4D97-AF65-F5344CB8AC3E}">
        <p14:creationId xmlns:p14="http://schemas.microsoft.com/office/powerpoint/2010/main" val="40392274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Δρομολόγηση στο </a:t>
            </a:r>
            <a:r>
              <a:rPr lang="en-GB" sz="3200" dirty="0"/>
              <a:t>Internet </a:t>
            </a:r>
            <a:r>
              <a:rPr lang="en-GB" sz="3200" dirty="0" smtClean="0"/>
              <a:t>(</a:t>
            </a:r>
            <a:r>
              <a:rPr lang="en-US" sz="3200" dirty="0" smtClean="0"/>
              <a:t>3</a:t>
            </a:r>
            <a:r>
              <a:rPr lang="en-GB" sz="3200" dirty="0" smtClean="0"/>
              <a:t>)</a:t>
            </a:r>
          </a:p>
        </p:txBody>
      </p:sp>
      <p:sp>
        <p:nvSpPr>
          <p:cNvPr id="3" name="2 - Θέση περιεχομένου"/>
          <p:cNvSpPr>
            <a:spLocks noGrp="1"/>
          </p:cNvSpPr>
          <p:nvPr>
            <p:ph idx="1"/>
          </p:nvPr>
        </p:nvSpPr>
        <p:spPr>
          <a:xfrm>
            <a:off x="457200" y="1196752"/>
            <a:ext cx="8229600" cy="4968552"/>
          </a:xfrm>
        </p:spPr>
        <p:txBody>
          <a:bodyPr>
            <a:normAutofit/>
          </a:bodyPr>
          <a:lstStyle/>
          <a:p>
            <a:r>
              <a:rPr lang="el-GR" sz="2400" b="1" dirty="0" smtClean="0">
                <a:solidFill>
                  <a:srgbClr val="990033"/>
                </a:solidFill>
              </a:rPr>
              <a:t>Επίτευξη κλιμάκωσης  </a:t>
            </a:r>
            <a:r>
              <a:rPr lang="el-GR" sz="2400" b="1" dirty="0">
                <a:solidFill>
                  <a:srgbClr val="990033"/>
                </a:solidFill>
              </a:rPr>
              <a:t>των πρωτοκόλλων </a:t>
            </a:r>
            <a:r>
              <a:rPr lang="el-GR" sz="2400" b="1" dirty="0" smtClean="0">
                <a:solidFill>
                  <a:srgbClr val="990033"/>
                </a:solidFill>
              </a:rPr>
              <a:t>δρομολόγησης με  δημιουργία ιεραρχικής δρομολόγησης</a:t>
            </a:r>
          </a:p>
          <a:p>
            <a:pPr>
              <a:buFont typeface="Wingdings" panose="05000000000000000000" pitchFamily="2" charset="2"/>
              <a:buChar char="ü"/>
            </a:pPr>
            <a:endParaRPr lang="el-GR" sz="2400" dirty="0" smtClean="0"/>
          </a:p>
          <a:p>
            <a:pPr>
              <a:spcBef>
                <a:spcPts val="1200"/>
              </a:spcBef>
              <a:buFont typeface="Wingdings" panose="05000000000000000000" pitchFamily="2" charset="2"/>
              <a:buChar char="ü"/>
            </a:pPr>
            <a:r>
              <a:rPr lang="el-GR" sz="2400" dirty="0"/>
              <a:t>Το </a:t>
            </a:r>
            <a:r>
              <a:rPr lang="en-US" sz="2400" dirty="0"/>
              <a:t>Internet </a:t>
            </a:r>
            <a:r>
              <a:rPr lang="el-GR" sz="2400" dirty="0"/>
              <a:t>διαιρείται σε ένα </a:t>
            </a:r>
            <a:r>
              <a:rPr lang="el-GR" sz="2400" dirty="0" smtClean="0"/>
              <a:t>σύνολο ομάδων </a:t>
            </a:r>
            <a:r>
              <a:rPr lang="el-GR" sz="2400" dirty="0"/>
              <a:t>δικτύων και δρομολογητών </a:t>
            </a:r>
            <a:r>
              <a:rPr lang="el-GR" sz="2400" dirty="0" smtClean="0"/>
              <a:t> </a:t>
            </a:r>
          </a:p>
          <a:p>
            <a:pPr>
              <a:spcBef>
                <a:spcPts val="1200"/>
              </a:spcBef>
              <a:buFont typeface="Wingdings" panose="05000000000000000000" pitchFamily="2" charset="2"/>
              <a:buChar char="ü"/>
            </a:pPr>
            <a:r>
              <a:rPr lang="el-GR" sz="2400" dirty="0" smtClean="0"/>
              <a:t>Ο κάθε δρομολογητής γνωρίζει τις βέλτιστες διαδρομές προς τους προορισμούς </a:t>
            </a:r>
            <a:r>
              <a:rPr lang="el-GR" sz="2400" dirty="0"/>
              <a:t>ΜΟΝΟ </a:t>
            </a:r>
            <a:r>
              <a:rPr lang="el-GR" sz="2400" dirty="0" smtClean="0"/>
              <a:t>της ομάδας του.</a:t>
            </a:r>
          </a:p>
          <a:p>
            <a:pPr>
              <a:spcBef>
                <a:spcPts val="1200"/>
              </a:spcBef>
              <a:buFont typeface="Wingdings" panose="05000000000000000000" pitchFamily="2" charset="2"/>
              <a:buChar char="ü"/>
            </a:pPr>
            <a:r>
              <a:rPr lang="el-GR" sz="2400" dirty="0" err="1" smtClean="0"/>
              <a:t>Ενας</a:t>
            </a:r>
            <a:r>
              <a:rPr lang="el-GR" sz="2400" dirty="0" smtClean="0"/>
              <a:t> εκπρόσωπος δρομολογητής  της ομάδας μεταβιβάζει σύνοψη των διαδρομών στις άλλες ομάδες</a:t>
            </a:r>
          </a:p>
          <a:p>
            <a:pPr>
              <a:buFont typeface="Wingdings" panose="05000000000000000000" pitchFamily="2" charset="2"/>
              <a:buChar char="ü"/>
            </a:pPr>
            <a:endParaRPr lang="el-GR" sz="2400" b="1" dirty="0" smtClean="0"/>
          </a:p>
          <a:p>
            <a:pPr>
              <a:buFont typeface="Wingdings" panose="05000000000000000000" pitchFamily="2" charset="2"/>
              <a:buChar char="ü"/>
            </a:pPr>
            <a:endParaRPr lang="el-GR" sz="2400" b="1"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4</a:t>
            </a:fld>
            <a:endParaRPr lang="el-GR"/>
          </a:p>
        </p:txBody>
      </p:sp>
    </p:spTree>
    <p:extLst>
      <p:ext uri="{BB962C8B-B14F-4D97-AF65-F5344CB8AC3E}">
        <p14:creationId xmlns:p14="http://schemas.microsoft.com/office/powerpoint/2010/main" val="13867006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defRPr/>
            </a:pPr>
            <a:r>
              <a:rPr lang="el-GR" sz="3200" dirty="0"/>
              <a:t>Δρομολόγηση στο </a:t>
            </a:r>
            <a:r>
              <a:rPr lang="en-GB" sz="3200" dirty="0"/>
              <a:t>Internet </a:t>
            </a:r>
            <a:r>
              <a:rPr lang="en-GB" sz="3200" dirty="0" smtClean="0"/>
              <a:t>(</a:t>
            </a:r>
            <a:r>
              <a:rPr lang="en-US" sz="3200" dirty="0" smtClean="0"/>
              <a:t>4</a:t>
            </a:r>
            <a:r>
              <a:rPr lang="en-GB" sz="3200" dirty="0" smtClean="0"/>
              <a:t>)</a:t>
            </a:r>
            <a:endParaRPr lang="en-GB" sz="3200" dirty="0"/>
          </a:p>
        </p:txBody>
      </p:sp>
      <p:sp>
        <p:nvSpPr>
          <p:cNvPr id="3" name="2 - Θέση περιεχομένου"/>
          <p:cNvSpPr>
            <a:spLocks noGrp="1"/>
          </p:cNvSpPr>
          <p:nvPr>
            <p:ph idx="1"/>
          </p:nvPr>
        </p:nvSpPr>
        <p:spPr>
          <a:xfrm>
            <a:off x="395536" y="1124744"/>
            <a:ext cx="8229600" cy="5040560"/>
          </a:xfrm>
        </p:spPr>
        <p:txBody>
          <a:bodyPr>
            <a:normAutofit fontScale="92500"/>
          </a:bodyPr>
          <a:lstStyle/>
          <a:p>
            <a:pPr>
              <a:spcAft>
                <a:spcPts val="1200"/>
              </a:spcAft>
            </a:pPr>
            <a:r>
              <a:rPr lang="el-GR" sz="2600" b="1" dirty="0" smtClean="0">
                <a:solidFill>
                  <a:srgbClr val="C00000"/>
                </a:solidFill>
              </a:rPr>
              <a:t>Αυτόνομο </a:t>
            </a:r>
            <a:r>
              <a:rPr lang="el-GR" sz="2600" b="1" dirty="0">
                <a:solidFill>
                  <a:srgbClr val="C00000"/>
                </a:solidFill>
              </a:rPr>
              <a:t>σύστημα </a:t>
            </a:r>
            <a:r>
              <a:rPr lang="el-GR" sz="2600" b="1" dirty="0" smtClean="0">
                <a:solidFill>
                  <a:srgbClr val="C00000"/>
                </a:solidFill>
              </a:rPr>
              <a:t>(ΑΣ) - </a:t>
            </a:r>
            <a:r>
              <a:rPr lang="en-US" sz="2600" b="1" dirty="0" smtClean="0">
                <a:solidFill>
                  <a:srgbClr val="C00000"/>
                </a:solidFill>
              </a:rPr>
              <a:t>Autonomous System</a:t>
            </a:r>
            <a:r>
              <a:rPr lang="el-GR" sz="2600" b="1" dirty="0" smtClean="0">
                <a:solidFill>
                  <a:srgbClr val="C00000"/>
                </a:solidFill>
              </a:rPr>
              <a:t> (</a:t>
            </a:r>
            <a:r>
              <a:rPr lang="en-US" sz="2600" b="1" dirty="0" smtClean="0">
                <a:solidFill>
                  <a:srgbClr val="C00000"/>
                </a:solidFill>
              </a:rPr>
              <a:t>AS)</a:t>
            </a:r>
            <a:endParaRPr lang="el-GR" sz="2600" b="1" dirty="0">
              <a:solidFill>
                <a:srgbClr val="C00000"/>
              </a:solidFill>
            </a:endParaRPr>
          </a:p>
          <a:p>
            <a:pPr>
              <a:spcAft>
                <a:spcPts val="1200"/>
              </a:spcAft>
              <a:buFont typeface="Wingdings" panose="05000000000000000000" pitchFamily="2" charset="2"/>
              <a:buChar char="ü"/>
            </a:pPr>
            <a:r>
              <a:rPr lang="el-GR" sz="2600" dirty="0" smtClean="0"/>
              <a:t>είναι </a:t>
            </a:r>
            <a:r>
              <a:rPr lang="el-GR" sz="2600" dirty="0"/>
              <a:t>ένα σύνολο δικτύων και </a:t>
            </a:r>
            <a:r>
              <a:rPr lang="el-GR" sz="2600" dirty="0" smtClean="0"/>
              <a:t>δρομολογητών που βρίσκεται κάτω από τον έλεγχο της ίδιας διαχειριστικής αρχής</a:t>
            </a:r>
            <a:endParaRPr lang="en-US" sz="2600" dirty="0" smtClean="0"/>
          </a:p>
          <a:p>
            <a:pPr>
              <a:spcAft>
                <a:spcPts val="1200"/>
              </a:spcAft>
              <a:buFont typeface="Wingdings" panose="05000000000000000000" pitchFamily="2" charset="2"/>
              <a:buChar char="ü"/>
            </a:pPr>
            <a:r>
              <a:rPr lang="el-GR" sz="2600" dirty="0"/>
              <a:t>είναι ένα σύνολο δικτύων με ίδια πολιτική δρομολόγησης</a:t>
            </a:r>
          </a:p>
          <a:p>
            <a:pPr>
              <a:spcAft>
                <a:spcPts val="1200"/>
              </a:spcAft>
              <a:buFont typeface="Wingdings" panose="05000000000000000000" pitchFamily="2" charset="2"/>
              <a:buChar char="ü"/>
            </a:pPr>
            <a:r>
              <a:rPr lang="el-GR" sz="2600" dirty="0" smtClean="0"/>
              <a:t>προσδιορίζεται από ένα </a:t>
            </a:r>
            <a:r>
              <a:rPr lang="el-GR" sz="2600" dirty="0"/>
              <a:t>μοναδικό </a:t>
            </a:r>
            <a:r>
              <a:rPr lang="el-GR" sz="2600" dirty="0" smtClean="0"/>
              <a:t>16-bit </a:t>
            </a:r>
            <a:r>
              <a:rPr lang="el-GR" sz="2600" dirty="0"/>
              <a:t>ή </a:t>
            </a:r>
            <a:r>
              <a:rPr lang="el-GR" sz="2600" dirty="0" smtClean="0"/>
              <a:t>32-bit </a:t>
            </a:r>
            <a:r>
              <a:rPr lang="el-GR" sz="2600" dirty="0"/>
              <a:t>ASN</a:t>
            </a:r>
          </a:p>
          <a:p>
            <a:pPr>
              <a:spcAft>
                <a:spcPts val="1200"/>
              </a:spcAft>
              <a:buFont typeface="Wingdings" panose="05000000000000000000" pitchFamily="2" charset="2"/>
              <a:buChar char="ü"/>
            </a:pPr>
            <a:r>
              <a:rPr lang="el-GR" sz="2600" dirty="0" smtClean="0"/>
              <a:t>Το </a:t>
            </a:r>
            <a:r>
              <a:rPr lang="en-US" sz="2600" dirty="0" smtClean="0"/>
              <a:t>Internet </a:t>
            </a:r>
            <a:r>
              <a:rPr lang="el-GR" sz="2600" dirty="0" smtClean="0"/>
              <a:t>διαιρείται σε ένα σύνολο αυτόνομων συστημάτων </a:t>
            </a:r>
          </a:p>
          <a:p>
            <a:pPr>
              <a:spcAft>
                <a:spcPts val="1200"/>
              </a:spcAft>
              <a:buFont typeface="Wingdings" panose="05000000000000000000" pitchFamily="2" charset="2"/>
              <a:buChar char="ü"/>
            </a:pPr>
            <a:r>
              <a:rPr lang="el-GR" sz="2600" dirty="0"/>
              <a:t>Ένας μεγάλος </a:t>
            </a:r>
            <a:r>
              <a:rPr lang="el-GR" sz="2600" dirty="0" err="1"/>
              <a:t>πάροχος</a:t>
            </a:r>
            <a:r>
              <a:rPr lang="el-GR" sz="2600" dirty="0"/>
              <a:t> υπηρεσιών </a:t>
            </a:r>
            <a:r>
              <a:rPr lang="en-GB" sz="2600" dirty="0"/>
              <a:t>Internet (ISP) </a:t>
            </a:r>
            <a:r>
              <a:rPr lang="el-GR" sz="2600" dirty="0"/>
              <a:t>με πολλές τοποθεσίες θα μπορούσε να </a:t>
            </a:r>
            <a:r>
              <a:rPr lang="el-GR" sz="2600" dirty="0" smtClean="0"/>
              <a:t>ορίσει ένα </a:t>
            </a:r>
            <a:r>
              <a:rPr lang="el-GR" sz="2600" dirty="0"/>
              <a:t>ή περισσότερα </a:t>
            </a:r>
            <a:r>
              <a:rPr lang="en-GB" sz="2600" dirty="0"/>
              <a:t>AS</a:t>
            </a:r>
          </a:p>
          <a:p>
            <a:pPr>
              <a:spcAft>
                <a:spcPts val="1200"/>
              </a:spcAft>
              <a:buFont typeface="Wingdings" panose="05000000000000000000" pitchFamily="2" charset="2"/>
              <a:buChar char="ü"/>
            </a:pPr>
            <a:r>
              <a:rPr lang="el-GR" sz="2600" dirty="0" smtClean="0"/>
              <a:t>Το ΤΕΙ Αθήνας αποτελεί ένα </a:t>
            </a:r>
            <a:r>
              <a:rPr lang="en-US" sz="2600" dirty="0" smtClean="0"/>
              <a:t>AS</a:t>
            </a:r>
            <a:endParaRPr lang="en-GB" sz="2600" dirty="0" smtClean="0"/>
          </a:p>
          <a:p>
            <a:pPr>
              <a:spcAft>
                <a:spcPts val="1200"/>
              </a:spcAft>
            </a:pPr>
            <a:endParaRPr lang="en-GB" sz="2800" dirty="0" smtClean="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5</a:t>
            </a:fld>
            <a:endParaRPr lang="el-GR"/>
          </a:p>
        </p:txBody>
      </p:sp>
    </p:spTree>
    <p:extLst>
      <p:ext uri="{BB962C8B-B14F-4D97-AF65-F5344CB8AC3E}">
        <p14:creationId xmlns:p14="http://schemas.microsoft.com/office/powerpoint/2010/main" val="4423593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Δυναμική δρομολόγηση</a:t>
            </a:r>
            <a:endParaRPr lang="en-GB" dirty="0" smtClean="0"/>
          </a:p>
        </p:txBody>
      </p:sp>
      <p:sp>
        <p:nvSpPr>
          <p:cNvPr id="3" name="2 - Θέση περιεχομένου"/>
          <p:cNvSpPr>
            <a:spLocks noGrp="1"/>
          </p:cNvSpPr>
          <p:nvPr>
            <p:ph idx="1"/>
          </p:nvPr>
        </p:nvSpPr>
        <p:spPr>
          <a:xfrm>
            <a:off x="457200" y="1196752"/>
            <a:ext cx="8229600" cy="5184576"/>
          </a:xfrm>
        </p:spPr>
        <p:txBody>
          <a:bodyPr>
            <a:normAutofit lnSpcReduction="10000"/>
          </a:bodyPr>
          <a:lstStyle/>
          <a:p>
            <a:pPr>
              <a:lnSpc>
                <a:spcPct val="110000"/>
              </a:lnSpc>
              <a:spcBef>
                <a:spcPts val="600"/>
              </a:spcBef>
              <a:spcAft>
                <a:spcPts val="600"/>
              </a:spcAft>
            </a:pPr>
            <a:r>
              <a:rPr lang="el-GR" sz="2200" dirty="0" smtClean="0"/>
              <a:t>Στη στατική δρομολόγηση οι πίνακες δρομολόγησης </a:t>
            </a:r>
            <a:r>
              <a:rPr lang="el-GR" sz="2200" dirty="0" err="1" smtClean="0"/>
              <a:t>πληθυσμώνονται</a:t>
            </a:r>
            <a:r>
              <a:rPr lang="el-GR" sz="2200" dirty="0" smtClean="0"/>
              <a:t> από τις εντολές στατικής δρομολόγησης του διαχειριστή. </a:t>
            </a:r>
          </a:p>
          <a:p>
            <a:pPr>
              <a:lnSpc>
                <a:spcPct val="110000"/>
              </a:lnSpc>
              <a:spcBef>
                <a:spcPts val="600"/>
              </a:spcBef>
              <a:spcAft>
                <a:spcPts val="600"/>
              </a:spcAft>
            </a:pPr>
            <a:r>
              <a:rPr lang="el-GR" sz="2200" dirty="0" smtClean="0"/>
              <a:t>Στη δυναμική δρομολόγηση οι </a:t>
            </a:r>
            <a:r>
              <a:rPr lang="el-GR" sz="2200" dirty="0"/>
              <a:t>πίνακες δρομολόγησης </a:t>
            </a:r>
            <a:r>
              <a:rPr lang="el-GR" sz="2200" dirty="0" err="1"/>
              <a:t>πληθυσμώνονται</a:t>
            </a:r>
            <a:r>
              <a:rPr lang="el-GR" sz="2200" dirty="0"/>
              <a:t> </a:t>
            </a:r>
            <a:r>
              <a:rPr lang="el-GR" sz="2200" dirty="0" smtClean="0"/>
              <a:t> από τα </a:t>
            </a:r>
            <a:r>
              <a:rPr lang="el-GR" sz="2200" b="1" dirty="0" smtClean="0">
                <a:solidFill>
                  <a:srgbClr val="990033"/>
                </a:solidFill>
              </a:rPr>
              <a:t>πρωτόκολλα δρομολόγησης </a:t>
            </a:r>
            <a:r>
              <a:rPr lang="el-GR" sz="2200" dirty="0"/>
              <a:t>(</a:t>
            </a:r>
            <a:r>
              <a:rPr lang="en-US" sz="2200" b="1" dirty="0"/>
              <a:t>RIP, OSPF, BGP</a:t>
            </a:r>
            <a:r>
              <a:rPr lang="el-GR" sz="2200" dirty="0" smtClean="0"/>
              <a:t>) τα οποία εκτελούνται σε κάθε δρομολογητή.</a:t>
            </a:r>
            <a:endParaRPr lang="el-GR" sz="2200" dirty="0"/>
          </a:p>
          <a:p>
            <a:pPr>
              <a:lnSpc>
                <a:spcPct val="110000"/>
              </a:lnSpc>
              <a:spcBef>
                <a:spcPts val="600"/>
              </a:spcBef>
              <a:spcAft>
                <a:spcPts val="600"/>
              </a:spcAft>
            </a:pPr>
            <a:r>
              <a:rPr lang="el-GR" sz="2200" dirty="0" smtClean="0"/>
              <a:t>Τα  </a:t>
            </a:r>
            <a:r>
              <a:rPr lang="el-GR" sz="2200" dirty="0"/>
              <a:t>πρωτόκολλα </a:t>
            </a:r>
            <a:r>
              <a:rPr lang="el-GR" sz="2200" dirty="0" smtClean="0"/>
              <a:t>δρομολόγησης,</a:t>
            </a:r>
            <a:r>
              <a:rPr lang="en-US" sz="2200" b="1" dirty="0" smtClean="0">
                <a:solidFill>
                  <a:srgbClr val="C00000"/>
                </a:solidFill>
              </a:rPr>
              <a:t> </a:t>
            </a:r>
            <a:r>
              <a:rPr lang="el-GR" sz="2200" dirty="0" smtClean="0"/>
              <a:t>ορίζουν </a:t>
            </a:r>
            <a:r>
              <a:rPr lang="el-GR" sz="2200" dirty="0"/>
              <a:t>τον τρόπο με τον οποίο </a:t>
            </a:r>
            <a:r>
              <a:rPr lang="el-GR" sz="2200" dirty="0" smtClean="0"/>
              <a:t>επικοινωνούν οι δρομολογητές για να ανταλλάσσουν πληροφορίες </a:t>
            </a:r>
            <a:r>
              <a:rPr lang="el-GR" sz="2200" dirty="0"/>
              <a:t>για την τοπολογία του </a:t>
            </a:r>
            <a:r>
              <a:rPr lang="el-GR" sz="2200" dirty="0" smtClean="0"/>
              <a:t>δικτύου, </a:t>
            </a:r>
            <a:r>
              <a:rPr lang="el-GR" sz="2200" dirty="0"/>
              <a:t>η οποία τελικά αποτυπώνεται στους πίνακες δρομολόγησής τους.</a:t>
            </a:r>
          </a:p>
          <a:p>
            <a:pPr defTabSz="882030">
              <a:lnSpc>
                <a:spcPct val="110000"/>
              </a:lnSpc>
              <a:spcBef>
                <a:spcPts val="600"/>
              </a:spcBef>
              <a:spcAft>
                <a:spcPts val="600"/>
              </a:spcAft>
              <a:defRPr/>
            </a:pPr>
            <a:r>
              <a:rPr lang="el-GR" sz="2200" dirty="0"/>
              <a:t>Τα πρωτόκολλα  δρομολόγησης  για τον υπολογισμό της βέλτιστης διαδρομής χρησιμοποιούν </a:t>
            </a:r>
            <a:r>
              <a:rPr lang="el-GR" sz="2200" b="1" dirty="0">
                <a:solidFill>
                  <a:srgbClr val="990033"/>
                </a:solidFill>
              </a:rPr>
              <a:t>αλγόριθμους δρομολόγησης </a:t>
            </a:r>
            <a:r>
              <a:rPr lang="el-GR" sz="2200" dirty="0"/>
              <a:t>(</a:t>
            </a:r>
            <a:r>
              <a:rPr lang="en-US" sz="2200" b="1" dirty="0"/>
              <a:t>Distance vector</a:t>
            </a:r>
            <a:r>
              <a:rPr lang="el-GR" sz="2200" b="1" dirty="0"/>
              <a:t>, </a:t>
            </a:r>
            <a:r>
              <a:rPr lang="el-GR" sz="2200" b="1" dirty="0" err="1"/>
              <a:t>Link</a:t>
            </a:r>
            <a:r>
              <a:rPr lang="el-GR" sz="2200" b="1" dirty="0"/>
              <a:t> </a:t>
            </a:r>
            <a:r>
              <a:rPr lang="en-US" sz="2200" b="1" dirty="0"/>
              <a:t>state</a:t>
            </a:r>
            <a:r>
              <a:rPr lang="el-GR" sz="2200" dirty="0"/>
              <a:t> ) </a:t>
            </a:r>
          </a:p>
          <a:p>
            <a:pPr defTabSz="882030">
              <a:defRPr/>
            </a:pPr>
            <a:endParaRPr lang="el-GR" sz="2000" dirty="0"/>
          </a:p>
          <a:p>
            <a:endParaRPr lang="el-GR" sz="2000"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6</a:t>
            </a:fld>
            <a:endParaRPr lang="el-GR"/>
          </a:p>
        </p:txBody>
      </p:sp>
    </p:spTree>
    <p:extLst>
      <p:ext uri="{BB962C8B-B14F-4D97-AF65-F5344CB8AC3E}">
        <p14:creationId xmlns:p14="http://schemas.microsoft.com/office/powerpoint/2010/main" val="42324542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Αλγόριθμοι δρομολόγησης</a:t>
            </a:r>
            <a:endParaRPr lang="en-GB" dirty="0" smtClean="0"/>
          </a:p>
        </p:txBody>
      </p:sp>
      <p:sp>
        <p:nvSpPr>
          <p:cNvPr id="3" name="2 - Θέση περιεχομένου"/>
          <p:cNvSpPr>
            <a:spLocks noGrp="1"/>
          </p:cNvSpPr>
          <p:nvPr>
            <p:ph idx="1"/>
          </p:nvPr>
        </p:nvSpPr>
        <p:spPr>
          <a:xfrm>
            <a:off x="457200" y="1196752"/>
            <a:ext cx="8229600" cy="5184576"/>
          </a:xfrm>
        </p:spPr>
        <p:txBody>
          <a:bodyPr>
            <a:normAutofit lnSpcReduction="10000"/>
          </a:bodyPr>
          <a:lstStyle/>
          <a:p>
            <a:pPr>
              <a:spcBef>
                <a:spcPts val="1200"/>
              </a:spcBef>
            </a:pPr>
            <a:r>
              <a:rPr lang="el-GR" sz="2000" dirty="0"/>
              <a:t>Οι αλγόριθμοι </a:t>
            </a:r>
            <a:r>
              <a:rPr lang="el-GR" sz="2000" dirty="0" smtClean="0"/>
              <a:t>δρομολόγησης  </a:t>
            </a:r>
            <a:r>
              <a:rPr lang="el-GR" sz="2000" dirty="0"/>
              <a:t>βασίζουν τις αποφάσεις δρομολόγησης σε μετρήσεις ή εκτιμήσεις της τρέχουσας τοπολογίας και κίνησης. Σημαντικές παράμετροι </a:t>
            </a:r>
            <a:r>
              <a:rPr lang="el-GR" sz="2000" dirty="0" smtClean="0"/>
              <a:t>είναι:</a:t>
            </a:r>
          </a:p>
          <a:p>
            <a:pPr marL="628650" indent="-273050">
              <a:spcBef>
                <a:spcPts val="1200"/>
              </a:spcBef>
              <a:buFont typeface="Wingdings" panose="05000000000000000000" pitchFamily="2" charset="2"/>
              <a:buChar char="ü"/>
            </a:pPr>
            <a:r>
              <a:rPr lang="el-GR" sz="2000" b="1" dirty="0" smtClean="0"/>
              <a:t>από </a:t>
            </a:r>
            <a:r>
              <a:rPr lang="el-GR" sz="2000" b="1" dirty="0"/>
              <a:t>πού λαμβάνουν τις πληροφορίες </a:t>
            </a:r>
            <a:r>
              <a:rPr lang="el-GR" sz="2000" dirty="0" smtClean="0"/>
              <a:t>τους: τοπικά</a:t>
            </a:r>
            <a:r>
              <a:rPr lang="el-GR" sz="2000" dirty="0"/>
              <a:t>, από τη γειτονιά, από όλους τους </a:t>
            </a:r>
            <a:r>
              <a:rPr lang="el-GR" sz="2000" dirty="0" smtClean="0"/>
              <a:t>δρομολογητές</a:t>
            </a:r>
          </a:p>
          <a:p>
            <a:pPr marL="628650" indent="-273050">
              <a:spcBef>
                <a:spcPts val="1200"/>
              </a:spcBef>
              <a:buFont typeface="Wingdings" panose="05000000000000000000" pitchFamily="2" charset="2"/>
              <a:buChar char="ü"/>
            </a:pPr>
            <a:r>
              <a:rPr lang="el-GR" sz="2000" b="1" dirty="0" smtClean="0"/>
              <a:t>πότε </a:t>
            </a:r>
            <a:r>
              <a:rPr lang="el-GR" sz="2000" b="1" dirty="0"/>
              <a:t>αλλάζουν τα </a:t>
            </a:r>
            <a:r>
              <a:rPr lang="el-GR" sz="2000" b="1" dirty="0" smtClean="0"/>
              <a:t>δρομολόγια:  </a:t>
            </a:r>
            <a:r>
              <a:rPr lang="el-GR" sz="2000" dirty="0" smtClean="0"/>
              <a:t>κάθε </a:t>
            </a:r>
            <a:r>
              <a:rPr lang="el-GR" sz="2000" dirty="0"/>
              <a:t>φορά που συμβαίνουν βλάβες, σε κάθε αλλαγή της τοπολογίας ή του φορτίου, κάθε ΔΤ </a:t>
            </a:r>
            <a:r>
              <a:rPr lang="en-US" sz="2000" dirty="0"/>
              <a:t>sec</a:t>
            </a:r>
            <a:r>
              <a:rPr lang="el-GR" sz="2000" dirty="0"/>
              <a:t> </a:t>
            </a:r>
            <a:r>
              <a:rPr lang="el-GR" sz="2000" dirty="0" smtClean="0"/>
              <a:t> </a:t>
            </a:r>
          </a:p>
          <a:p>
            <a:pPr marL="628650" indent="-273050">
              <a:spcBef>
                <a:spcPts val="1200"/>
              </a:spcBef>
              <a:buFont typeface="Wingdings" panose="05000000000000000000" pitchFamily="2" charset="2"/>
              <a:buChar char="ü"/>
            </a:pPr>
            <a:r>
              <a:rPr lang="el-GR" sz="2000" b="1" dirty="0" smtClean="0"/>
              <a:t>ποίο </a:t>
            </a:r>
            <a:r>
              <a:rPr lang="el-GR" sz="2000" b="1" dirty="0"/>
              <a:t>είναι το </a:t>
            </a:r>
            <a:r>
              <a:rPr lang="en-US" sz="2000" b="1" dirty="0" smtClean="0"/>
              <a:t>metric</a:t>
            </a:r>
            <a:r>
              <a:rPr lang="el-GR" sz="2000" b="1" dirty="0" smtClean="0"/>
              <a:t>,  </a:t>
            </a:r>
            <a:r>
              <a:rPr lang="el-GR" sz="2000" dirty="0"/>
              <a:t>το μ</a:t>
            </a:r>
            <a:r>
              <a:rPr lang="el-GR" sz="2000" dirty="0" smtClean="0"/>
              <a:t>έτρο σύγκρισης δηλαδή που </a:t>
            </a:r>
            <a:r>
              <a:rPr lang="el-GR" sz="2000" dirty="0"/>
              <a:t>χρησιμοποιείται για τη </a:t>
            </a:r>
            <a:r>
              <a:rPr lang="el-GR" sz="2000" dirty="0" smtClean="0"/>
              <a:t>βελτιστοποίηση: απόσταση</a:t>
            </a:r>
            <a:r>
              <a:rPr lang="el-GR" sz="2000" dirty="0"/>
              <a:t>, πλήθος αλμάτων, εκτιμώμενος χρόνος  </a:t>
            </a:r>
            <a:r>
              <a:rPr lang="el-GR" sz="2000" dirty="0" smtClean="0"/>
              <a:t>διέλευσης, διαθεσιμότητα</a:t>
            </a:r>
            <a:endParaRPr lang="el-GR" sz="2000" dirty="0"/>
          </a:p>
          <a:p>
            <a:endParaRPr lang="el-GR" sz="2000" dirty="0"/>
          </a:p>
          <a:p>
            <a:r>
              <a:rPr lang="el-GR" sz="2000" dirty="0" smtClean="0"/>
              <a:t>Οι δημοφιλέστεροι αλγόριθμοι </a:t>
            </a:r>
            <a:r>
              <a:rPr lang="el-GR" sz="2000" dirty="0"/>
              <a:t>δρομολόγησης </a:t>
            </a:r>
            <a:r>
              <a:rPr lang="el-GR" sz="2000" dirty="0" smtClean="0"/>
              <a:t>είναι:</a:t>
            </a:r>
          </a:p>
          <a:p>
            <a:pPr marL="628650" indent="-273050">
              <a:buFont typeface="Wingdings" panose="05000000000000000000" pitchFamily="2" charset="2"/>
              <a:buChar char="ü"/>
            </a:pPr>
            <a:r>
              <a:rPr lang="en-US" sz="2000" b="1" dirty="0"/>
              <a:t>Distance vector</a:t>
            </a:r>
            <a:r>
              <a:rPr lang="el-GR" sz="2000" b="1" dirty="0"/>
              <a:t> </a:t>
            </a:r>
            <a:r>
              <a:rPr lang="el-GR" sz="2000" dirty="0" smtClean="0"/>
              <a:t>– αλγόριθμος δρομολόγησης με </a:t>
            </a:r>
            <a:r>
              <a:rPr lang="el-GR" sz="2000" dirty="0"/>
              <a:t>διανύσματα απόστασης </a:t>
            </a:r>
            <a:r>
              <a:rPr lang="el-GR" sz="2000" dirty="0" smtClean="0"/>
              <a:t> </a:t>
            </a:r>
          </a:p>
          <a:p>
            <a:pPr marL="628650" indent="-273050">
              <a:buFont typeface="Wingdings" panose="05000000000000000000" pitchFamily="2" charset="2"/>
              <a:buChar char="ü"/>
            </a:pPr>
            <a:r>
              <a:rPr lang="el-GR" sz="2000" b="1" dirty="0" err="1"/>
              <a:t>Link</a:t>
            </a:r>
            <a:r>
              <a:rPr lang="el-GR" sz="2000" b="1" dirty="0"/>
              <a:t> </a:t>
            </a:r>
            <a:r>
              <a:rPr lang="en-US" sz="2000" b="1" dirty="0"/>
              <a:t>state</a:t>
            </a:r>
            <a:r>
              <a:rPr lang="el-GR" sz="2000" b="1" dirty="0"/>
              <a:t> </a:t>
            </a:r>
            <a:r>
              <a:rPr lang="el-GR" sz="2000" dirty="0" smtClean="0"/>
              <a:t>– αλγόριθμος δρομολόγησης με </a:t>
            </a:r>
            <a:r>
              <a:rPr lang="el-GR" sz="2000" dirty="0"/>
              <a:t>κατάσταση </a:t>
            </a:r>
            <a:r>
              <a:rPr lang="el-GR" sz="2000" dirty="0" smtClean="0"/>
              <a:t>συνδέσμων </a:t>
            </a:r>
            <a:endParaRPr lang="el-GR" sz="2000" dirty="0"/>
          </a:p>
          <a:p>
            <a:pPr marL="628650" indent="-273050"/>
            <a:endParaRPr lang="el-GR" sz="2000"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7</a:t>
            </a:fld>
            <a:endParaRPr lang="el-GR"/>
          </a:p>
        </p:txBody>
      </p:sp>
    </p:spTree>
    <p:extLst>
      <p:ext uri="{BB962C8B-B14F-4D97-AF65-F5344CB8AC3E}">
        <p14:creationId xmlns:p14="http://schemas.microsoft.com/office/powerpoint/2010/main" val="30765962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16632"/>
            <a:ext cx="8496944" cy="908720"/>
          </a:xfrm>
        </p:spPr>
        <p:txBody>
          <a:bodyPr>
            <a:normAutofit/>
          </a:bodyPr>
          <a:lstStyle/>
          <a:p>
            <a:r>
              <a:rPr lang="el-GR" sz="3200" dirty="0"/>
              <a:t>Αλγόριθμος </a:t>
            </a:r>
            <a:r>
              <a:rPr lang="el-GR" sz="3200" dirty="0" smtClean="0"/>
              <a:t>με</a:t>
            </a:r>
            <a:r>
              <a:rPr lang="en-US" sz="3200" dirty="0" smtClean="0"/>
              <a:t> </a:t>
            </a:r>
            <a:r>
              <a:rPr lang="el-GR" sz="3200" dirty="0" smtClean="0"/>
              <a:t>διανύσματα </a:t>
            </a:r>
            <a:r>
              <a:rPr lang="el-GR" sz="3200" dirty="0"/>
              <a:t>απόστασης (1)</a:t>
            </a:r>
            <a:endParaRPr lang="en-GB" sz="3200" dirty="0"/>
          </a:p>
        </p:txBody>
      </p:sp>
      <p:sp>
        <p:nvSpPr>
          <p:cNvPr id="3" name="2 - Θέση περιεχομένου"/>
          <p:cNvSpPr>
            <a:spLocks noGrp="1"/>
          </p:cNvSpPr>
          <p:nvPr>
            <p:ph idx="1"/>
          </p:nvPr>
        </p:nvSpPr>
        <p:spPr>
          <a:xfrm>
            <a:off x="395536" y="980728"/>
            <a:ext cx="8496944" cy="5328592"/>
          </a:xfrm>
        </p:spPr>
        <p:txBody>
          <a:bodyPr>
            <a:noAutofit/>
          </a:bodyPr>
          <a:lstStyle/>
          <a:p>
            <a:pPr marL="0" indent="0">
              <a:buNone/>
            </a:pPr>
            <a:r>
              <a:rPr lang="el-GR" sz="2200" dirty="0"/>
              <a:t>Στον  αλγόριθμο δρομολόγησης με διανύσματα απόστασης </a:t>
            </a:r>
            <a:r>
              <a:rPr lang="el-GR" sz="2200" dirty="0" smtClean="0"/>
              <a:t>- </a:t>
            </a:r>
            <a:r>
              <a:rPr lang="en-US" sz="2200" b="1" dirty="0" smtClean="0">
                <a:solidFill>
                  <a:srgbClr val="990033"/>
                </a:solidFill>
              </a:rPr>
              <a:t>Distance Vector</a:t>
            </a:r>
            <a:r>
              <a:rPr lang="el-GR" sz="2200" b="1" dirty="0" smtClean="0">
                <a:solidFill>
                  <a:srgbClr val="990033"/>
                </a:solidFill>
              </a:rPr>
              <a:t>:</a:t>
            </a:r>
            <a:endParaRPr lang="el-GR" sz="2200" b="1" dirty="0">
              <a:solidFill>
                <a:srgbClr val="990033"/>
              </a:solidFill>
            </a:endParaRPr>
          </a:p>
          <a:p>
            <a:r>
              <a:rPr lang="el-GR" sz="2200" dirty="0" smtClean="0"/>
              <a:t>Κάθε </a:t>
            </a:r>
            <a:r>
              <a:rPr lang="el-GR" sz="2200" dirty="0"/>
              <a:t>δρομολογητής ανακοινώνει όλα τα δρομολόγια που γνωρίζει σε όλες τις διασυνδέσεις του. </a:t>
            </a:r>
            <a:endParaRPr lang="el-GR" sz="2200" dirty="0" smtClean="0"/>
          </a:p>
          <a:p>
            <a:r>
              <a:rPr lang="el-GR" sz="2200" dirty="0" smtClean="0"/>
              <a:t>Όλοι </a:t>
            </a:r>
            <a:r>
              <a:rPr lang="el-GR" sz="2200" dirty="0"/>
              <a:t>οι δρομολογητές που μοιράζονται το ίδιο φυσικό δίκτυο (</a:t>
            </a:r>
            <a:r>
              <a:rPr lang="en-US" sz="2200" dirty="0"/>
              <a:t>neighbors</a:t>
            </a:r>
            <a:r>
              <a:rPr lang="el-GR" sz="2200" dirty="0"/>
              <a:t>) θα λάβουν τις ενημερώσεις και θα μάθουν πληροφορίες για τις ανακοινωμένες διαδρομές. </a:t>
            </a:r>
          </a:p>
          <a:p>
            <a:r>
              <a:rPr lang="el-GR" sz="2200" dirty="0"/>
              <a:t>Όταν όλοι οι δρομολογητές του διαδικτύου θα έχουν ανακοινώσει τα δρομολόγιά τους, όλοι οι δρομολογητές του διαδικτύου θα γνωρίζουν τις διαδρομές προς όλα τα δίκτυα προορισμού του διαδικτύου</a:t>
            </a:r>
            <a:r>
              <a:rPr lang="el-GR" sz="2200" dirty="0" smtClean="0"/>
              <a:t>.</a:t>
            </a:r>
          </a:p>
          <a:p>
            <a:r>
              <a:rPr lang="el-GR" sz="2200" dirty="0"/>
              <a:t>Η πληροφορία δρομολόγησης  που ανακοινώνεται </a:t>
            </a:r>
            <a:r>
              <a:rPr lang="el-GR" sz="2200" dirty="0" smtClean="0"/>
              <a:t>περιλαμβάνει τη </a:t>
            </a:r>
            <a:r>
              <a:rPr lang="el-GR" sz="2200" dirty="0"/>
              <a:t>διεύθυνση του εκάστοτε δικτύου προορισμού </a:t>
            </a:r>
            <a:r>
              <a:rPr lang="el-GR" sz="2200" dirty="0" smtClean="0"/>
              <a:t>και την </a:t>
            </a:r>
            <a:r>
              <a:rPr lang="el-GR" sz="2200" dirty="0"/>
              <a:t>μετρική </a:t>
            </a:r>
            <a:r>
              <a:rPr lang="el-GR" sz="2200" dirty="0" smtClean="0"/>
              <a:t>της </a:t>
            </a:r>
            <a:r>
              <a:rPr lang="el-GR" sz="2200" dirty="0"/>
              <a:t>διαδρομής προς το εκάστοτε </a:t>
            </a:r>
            <a:r>
              <a:rPr lang="el-GR" sz="2200" dirty="0" smtClean="0"/>
              <a:t>δίκτυο</a:t>
            </a:r>
            <a:endParaRPr lang="el-GR" sz="2200"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8</a:t>
            </a:fld>
            <a:endParaRPr lang="el-GR"/>
          </a:p>
        </p:txBody>
      </p:sp>
    </p:spTree>
    <p:extLst>
      <p:ext uri="{BB962C8B-B14F-4D97-AF65-F5344CB8AC3E}">
        <p14:creationId xmlns:p14="http://schemas.microsoft.com/office/powerpoint/2010/main" val="37956139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UUID" val="{081C17FD-F85B-4A47-AADE-8D729E0D3D0E}"/>
  <p:tag name="ISPRING_RESOURCE_FOLDER" val="C:\Users\alex\Desktop\kef17_v2 (1)\"/>
  <p:tag name="ISPRING_PRESENTATION_PATH" val="C:\Users\alex\Desktop\kef17_v2 (1).pptx"/>
  <p:tag name="ISPRING_PRESENTATION_INFO" val="&lt;?xml version=&quot;1.0&quot; encoding=&quot;UTF-8&quot; standalone=&quot;no&quot; ?&gt;&#10;&lt;presentation&gt;&#10;&#10;  &lt;slides&gt;&#10;    &lt;slide duration=&quot;4152&quot; id=&quot;{23F2D60C-BCF2-4BC5-8AB0-290E81B540D8}&quot; pptId=&quot;347&quot; transitionDuration=&quot;0&quot;/&gt;&#10;    &lt;slide duration=&quot;5362&quot; id=&quot;{723AF328-0D87-44BA-8C71-843A4B330317}&quot; pptId=&quot;334&quot; transitionDuration=&quot;0&quot;/&gt;&#10;    &lt;slide duration=&quot;42989&quot; id=&quot;{9A3E0100-1FAC-4960-9BDB-396BFBE22623}&quot; pptId=&quot;337&quot; transitionDuration=&quot;0&quot;/&gt;&#10;    &lt;slide duration=&quot;215800&quot; id=&quot;{E98A08B6-BEFD-482E-9596-4F67A26562A8}&quot; pptId=&quot;348&quot; transitionDuration=&quot;0&quot;/&gt;&#10;    &lt;slide duration=&quot;563916&quot; id=&quot;{3BB4C2C2-F54B-4DD3-90DB-F0D72F7353F5}&quot; pptId=&quot;349&quot; transitionDuration=&quot;0&quot;/&gt;&#10;    &lt;slide duration=&quot;89305&quot; id=&quot;{AB33CE4F-17A6-43F4-AE15-87527C077358}&quot; pptId=&quot;338&quot; transitionDuration=&quot;0&quot;/&gt;&#10;    &lt;slide duration=&quot;119205&quot; id=&quot;{37AB36BB-9A80-4B56-9A95-19260D869D03}&quot; pptId=&quot;339&quot; transitionDuration=&quot;0&quot;/&gt;&#10;    &lt;slide duration=&quot;270229&quot; id=&quot;{4DDAC8C1-37EE-4E79-A018-39A641F27928}&quot; pptId=&quot;340&quot; transitionDuration=&quot;0&quot;/&gt;&#10;    &lt;slide duration=&quot;5000&quot; id=&quot;{935F0B39-615E-4991-B123-8D2E9B6C79CD}&quot; pptId=&quot;257&quot; transitionDuration=&quot;0&quot;/&gt;&#10;  &lt;/slides&gt;&#10;&#10;&lt;/presentation&gt;&#10;"/>
  <p:tag name="ARTICULATE_PROJECT_OPEN" val="0"/>
  <p:tag name="ISPRING_RESOURCE_PATHS_HASH_2" val="68d837467387a17bd91a9ebc0d876b1e66462ea"/>
  <p:tag name="ISPRING_RESOURCE_PATHS_HASH_PRESENTER" val="501a437af04f8fb4bbfa2ca1831e2652426dbd9f"/>
</p:tagLst>
</file>

<file path=ppt/tags/tag2.xml><?xml version="1.0" encoding="utf-8"?>
<p:tagLst xmlns:a="http://schemas.openxmlformats.org/drawingml/2006/main" xmlns:r="http://schemas.openxmlformats.org/officeDocument/2006/relationships" xmlns:p="http://schemas.openxmlformats.org/presentationml/2006/main">
  <p:tag name="ISPRING_SLIDE_ID" val="{723AF328-0D87-44BA-8C71-843A4B330317}"/>
  <p:tag name="GENSWF_ADVANCE_TIME" val="5.362"/>
  <p:tag name="TIMING" val=""/>
  <p:tag name="ISPRING_CUSTOM_TIMING_USED" val="1"/>
</p:tagLst>
</file>

<file path=ppt/theme/theme1.xml><?xml version="1.0" encoding="utf-8"?>
<a:theme xmlns:a="http://schemas.openxmlformats.org/drawingml/2006/main" name="OC_template_updated">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14250</TotalTime>
  <Words>3030</Words>
  <Application>Microsoft Office PowerPoint</Application>
  <PresentationFormat>Προβολή στην οθόνη (4:3)</PresentationFormat>
  <Paragraphs>461</Paragraphs>
  <Slides>38</Slides>
  <Notes>37</Notes>
  <HiddenSlides>0</HiddenSlides>
  <MMClips>0</MMClips>
  <ScaleCrop>false</ScaleCrop>
  <HeadingPairs>
    <vt:vector size="4" baseType="variant">
      <vt:variant>
        <vt:lpstr>Θέμα</vt:lpstr>
      </vt:variant>
      <vt:variant>
        <vt:i4>4</vt:i4>
      </vt:variant>
      <vt:variant>
        <vt:lpstr>Τίτλοι διαφανειών</vt:lpstr>
      </vt:variant>
      <vt:variant>
        <vt:i4>38</vt:i4>
      </vt:variant>
    </vt:vector>
  </HeadingPairs>
  <TitlesOfParts>
    <vt:vector size="42" baseType="lpstr">
      <vt:lpstr>OC_template_updated</vt:lpstr>
      <vt:lpstr>Office Theme</vt:lpstr>
      <vt:lpstr>1_Office Theme</vt:lpstr>
      <vt:lpstr>1_OC_template_updated</vt:lpstr>
      <vt:lpstr>Δίκτυα Υπολογιστών ΙΙ (E)</vt:lpstr>
      <vt:lpstr>Περιεχόμενα </vt:lpstr>
      <vt:lpstr>Δρομολόγηση στο Internet (1)</vt:lpstr>
      <vt:lpstr>Δρομολόγηση στο Internet (2)</vt:lpstr>
      <vt:lpstr>Δρομολόγηση στο Internet (3)</vt:lpstr>
      <vt:lpstr>Δρομολόγηση στο Internet (4)</vt:lpstr>
      <vt:lpstr>Δυναμική δρομολόγηση</vt:lpstr>
      <vt:lpstr>Αλγόριθμοι δρομολόγησης</vt:lpstr>
      <vt:lpstr>Αλγόριθμος με διανύσματα απόστασης (1)</vt:lpstr>
      <vt:lpstr>Αλγόριθμος με διανύσματα απόστασης (2)</vt:lpstr>
      <vt:lpstr>Αλγόριθμος με κατάσταση συνδέσμων (1)</vt:lpstr>
      <vt:lpstr>Αλγόριθμος με κατάσταση συνδέσμων (2)</vt:lpstr>
      <vt:lpstr>Πρωτόκολλα δρομολόγησης </vt:lpstr>
      <vt:lpstr>Πρωτόκολλο δρομολόγησης OSPF (1) </vt:lpstr>
      <vt:lpstr>Πρωτόκολλο δρομολόγησης OSPF (2) </vt:lpstr>
      <vt:lpstr>Πρωτόκολλο δρομολόγησης OSPF (3) </vt:lpstr>
      <vt:lpstr>Πρωτόκολλο δρομολόγησης OSPF (4)</vt:lpstr>
      <vt:lpstr>Πρωτόκολλο δρομολόγησης OSPF (5)</vt:lpstr>
      <vt:lpstr>Πρωτόκολλο δρομολόγησης OSPF (6) </vt:lpstr>
      <vt:lpstr>Πρωτόκολλο δρομολόγησης OSPF (7) </vt:lpstr>
      <vt:lpstr>Πρωτόκολλο δρομολόγησης OSPF (8) </vt:lpstr>
      <vt:lpstr>Πρωτόκολλο δρομολόγησης OSPF (9) </vt:lpstr>
      <vt:lpstr>Πρωτόκολλο δρομολόγησης OSPF (10) </vt:lpstr>
      <vt:lpstr>Πρωτόκολλο δρομολόγησης OSPF (11) </vt:lpstr>
      <vt:lpstr>Πρωτόκολλο δρομολόγησης OSPF (12) </vt:lpstr>
      <vt:lpstr>Πρωτόκολλο δρομολόγησης OSPF (13) </vt:lpstr>
      <vt:lpstr>Πρωτόκολλο δρομολόγησης OSPF (14)</vt:lpstr>
      <vt:lpstr>Συνύπαρξη Στατικής &amp;  Δυναμικής δρομολόγησης </vt:lpstr>
      <vt:lpstr>More specific route</vt:lpstr>
      <vt:lpstr>Βιβλιογραφία</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Σημείωμα Χρήσης Έργων Τρίτων</vt:lpstr>
      <vt:lpstr>Χρηματοδότηση</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Τίτλος Μαθήματος</dc:title>
  <dc:creator>faye karamousketa; opencourses</dc:creator>
  <cp:lastModifiedBy>edunet</cp:lastModifiedBy>
  <cp:revision>762</cp:revision>
  <cp:lastPrinted>2015-06-01T08:17:16Z</cp:lastPrinted>
  <dcterms:created xsi:type="dcterms:W3CDTF">2013-03-05T06:28:51Z</dcterms:created>
  <dcterms:modified xsi:type="dcterms:W3CDTF">2016-06-25T17:27:10Z</dcterms:modified>
</cp:coreProperties>
</file>