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10" r:id="rId25"/>
    <p:sldId id="311" r:id="rId26"/>
    <p:sldId id="312" r:id="rId27"/>
    <p:sldId id="317" r:id="rId28"/>
    <p:sldId id="318" r:id="rId29"/>
    <p:sldId id="314" r:id="rId30"/>
    <p:sldId id="340" r:id="rId31"/>
    <p:sldId id="316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222"/>
    <a:srgbClr val="820000"/>
    <a:srgbClr val="194F19"/>
    <a:srgbClr val="004A82"/>
    <a:srgbClr val="3B3B3B"/>
    <a:srgbClr val="3D1C6A"/>
    <a:srgbClr val="BB4643"/>
    <a:srgbClr val="A88000"/>
    <a:srgbClr val="59372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9" autoAdjust="0"/>
    <p:restoredTop sz="94660"/>
  </p:normalViewPr>
  <p:slideViewPr>
    <p:cSldViewPr>
      <p:cViewPr>
        <p:scale>
          <a:sx n="70" d="100"/>
          <a:sy n="70" d="100"/>
        </p:scale>
        <p:origin x="-187" y="-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6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0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5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7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1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2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Έργα δημοσίου</a:t>
            </a:r>
            <a:r>
              <a:rPr lang="el-GR" baseline="0" dirty="0" smtClean="0"/>
              <a:t> τομέα</a:t>
            </a:r>
            <a:r>
              <a:rPr lang="en-US" baseline="0" dirty="0" smtClean="0"/>
              <a:t>: </a:t>
            </a:r>
            <a:r>
              <a:rPr lang="el-GR" baseline="0" dirty="0" smtClean="0"/>
              <a:t>Μετά τη λήξη της πνευματικής ιδιοκτησίας τα έργα περιέρχονται στον δημόσιο τομέα. (Η πνευματική ιδιοκτησία διαρκεί όσο η ζωή του δημιουργού και 70 χρόνια μετά θάνατον)</a:t>
            </a:r>
          </a:p>
          <a:p>
            <a:r>
              <a:rPr lang="el-GR" baseline="0" dirty="0" smtClean="0"/>
              <a:t>Δίκαιη χρήση μετάφραση από το </a:t>
            </a:r>
            <a:r>
              <a:rPr lang="el-GR" baseline="0" dirty="0" err="1" smtClean="0"/>
              <a:t>αγγλοσαξωνικό</a:t>
            </a:r>
            <a:r>
              <a:rPr lang="el-GR" baseline="0" dirty="0" smtClean="0"/>
              <a:t> </a:t>
            </a:r>
            <a:r>
              <a:rPr lang="en-US" baseline="0" dirty="0" smtClean="0"/>
              <a:t>fair use.</a:t>
            </a:r>
            <a:r>
              <a:rPr lang="el-GR" baseline="0" dirty="0" smtClean="0"/>
              <a:t> Αντίστοιχα στην ελληνική νομοθεσία υπάρχουν οι περιορισμοί του περιουσιακού δικαιώματος (άρθρα 18-28)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r>
              <a:rPr lang="el-GR" baseline="0" dirty="0" smtClean="0"/>
              <a:t> Ευρωπαϊκής πολιτικής για τη δια </a:t>
            </a:r>
            <a:r>
              <a:rPr lang="el-GR" baseline="0" dirty="0" err="1" smtClean="0"/>
              <a:t>βιου</a:t>
            </a:r>
            <a:r>
              <a:rPr lang="el-GR" baseline="0" dirty="0" smtClean="0"/>
              <a:t> μάθηση</a:t>
            </a:r>
            <a:r>
              <a:rPr lang="en-US" baseline="0" dirty="0" smtClean="0"/>
              <a:t>: </a:t>
            </a:r>
            <a:endParaRPr lang="el-GR" baseline="0" dirty="0" smtClean="0"/>
          </a:p>
          <a:p>
            <a:r>
              <a:rPr lang="en-US" baseline="0" dirty="0" smtClean="0"/>
              <a:t>The Lifelong Learning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: education and training opportunities for 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9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Δείξε πάλι διαφάνεια</a:t>
            </a:r>
            <a:r>
              <a:rPr lang="el-GR" baseline="0" dirty="0" smtClean="0"/>
              <a:t> 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6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04A4-E48C-4CC3-B80B-80A7223DDEEA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2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7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7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8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3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7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ccess.g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i.gr/" TargetMode="External"/><Relationship Id="rId4" Type="http://schemas.openxmlformats.org/officeDocument/2006/relationships/hyperlink" Target="http://www.creativecommons.g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oarmap.eprint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pyright.columbia.edu/copyright/2012/11/09/moocs-distance-education-and-copyright-two-wrong-questions-to-a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teiath.gr/files/creative_commons_short.pp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courses.teiath.gr/files/find_OER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Κοινοτική Μαιευτική- Γυναικολογική Φροντίδα – Αγωγή Υγείας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Ενότητα 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Οργάνωση ομάδων – </a:t>
            </a:r>
            <a:r>
              <a:rPr lang="en-US" dirty="0" smtClean="0"/>
              <a:t>Creative Commons</a:t>
            </a:r>
          </a:p>
          <a:p>
            <a:endParaRPr lang="en-US" dirty="0" smtClean="0"/>
          </a:p>
          <a:p>
            <a:r>
              <a:rPr lang="el-GR" dirty="0" smtClean="0"/>
              <a:t>Δρ. </a:t>
            </a:r>
            <a:r>
              <a:rPr lang="el-GR" dirty="0" err="1" smtClean="0"/>
              <a:t>Βιβιλάκη</a:t>
            </a:r>
            <a:r>
              <a:rPr lang="el-GR" dirty="0" smtClean="0"/>
              <a:t> Βικτωρία</a:t>
            </a:r>
          </a:p>
          <a:p>
            <a:r>
              <a:rPr lang="el-GR" dirty="0" smtClean="0"/>
              <a:t>Καθηγήτρια Εφαρμογών </a:t>
            </a:r>
            <a:r>
              <a:rPr lang="en-US" dirty="0" err="1" smtClean="0"/>
              <a:t>PgCert</a:t>
            </a:r>
            <a:r>
              <a:rPr lang="en-US" dirty="0" smtClean="0"/>
              <a:t>, </a:t>
            </a:r>
            <a:r>
              <a:rPr lang="en-US" dirty="0" err="1" smtClean="0"/>
              <a:t>MMedSc</a:t>
            </a:r>
            <a:r>
              <a:rPr lang="en-US" dirty="0" smtClean="0"/>
              <a:t>, PhD</a:t>
            </a:r>
            <a:endParaRPr lang="el-GR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1380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Άδειες χρήσης για 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Οι</a:t>
            </a:r>
            <a:r>
              <a:rPr lang="en-US" b="1" dirty="0" smtClean="0"/>
              <a:t> </a:t>
            </a:r>
            <a:r>
              <a:rPr lang="en-US" b="1" dirty="0" err="1"/>
              <a:t>άδειες</a:t>
            </a:r>
            <a:r>
              <a:rPr lang="en-US" b="1" dirty="0"/>
              <a:t> Creative </a:t>
            </a:r>
            <a:r>
              <a:rPr lang="en-US" b="1" dirty="0" smtClean="0"/>
              <a:t>Commons </a:t>
            </a:r>
          </a:p>
          <a:p>
            <a:r>
              <a:rPr lang="el-GR" dirty="0" smtClean="0"/>
              <a:t>επιτρέπουν </a:t>
            </a:r>
            <a:r>
              <a:rPr lang="el-GR" dirty="0"/>
              <a:t>το διαμοιρασμό και τη χρήση πνευματικής δημιουργίας και γνώσης στο διαδίκτυο </a:t>
            </a:r>
            <a:r>
              <a:rPr lang="el-GR" b="1" dirty="0"/>
              <a:t>μέσω δωρεάν νομικών εργαλείων και αδειών</a:t>
            </a:r>
            <a:r>
              <a:rPr lang="el-GR" b="1" dirty="0" smtClean="0"/>
              <a:t>.</a:t>
            </a:r>
          </a:p>
          <a:p>
            <a:r>
              <a:rPr lang="el-GR" b="1" dirty="0" smtClean="0"/>
              <a:t>Δεν αντιτίθενται </a:t>
            </a:r>
            <a:r>
              <a:rPr lang="el-GR" b="1" dirty="0"/>
              <a:t>στο καθεστώς της πνευματικής </a:t>
            </a:r>
            <a:r>
              <a:rPr lang="el-GR" b="1" dirty="0" smtClean="0"/>
              <a:t>ιδιοκτησίας.</a:t>
            </a:r>
            <a:r>
              <a:rPr lang="el-GR" dirty="0"/>
              <a:t> </a:t>
            </a:r>
            <a:r>
              <a:rPr lang="el-GR" dirty="0" smtClean="0"/>
              <a:t>Βοηθούν στην ευέλικτη διαχείρισης της. Το περιουσιακό και ηθικό παραμένει στο δημιουργό</a:t>
            </a:r>
            <a:endParaRPr lang="el-GR" dirty="0"/>
          </a:p>
          <a:p>
            <a:endParaRPr lang="el-GR" b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creative commons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πνευματική ιδιοκτησία (</a:t>
            </a:r>
            <a:r>
              <a:rPr lang="en-US" dirty="0" smtClean="0"/>
              <a:t>copyright)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Για τα ψηφιακό υλικό γίνεται η μετάβαση από</a:t>
            </a:r>
            <a:r>
              <a:rPr lang="en-US" sz="28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«Με επιφύλαξη όλων των δικαιωμάτων» (</a:t>
            </a:r>
            <a:r>
              <a:rPr lang="en-US" sz="2800" dirty="0" smtClean="0"/>
              <a:t>all rights reserved) 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Στο</a:t>
            </a:r>
            <a:r>
              <a:rPr lang="en-US" sz="28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sz="2800" dirty="0" smtClean="0"/>
              <a:t>Με επιφύλαξη κάποιων δικαιωμάτων (</a:t>
            </a:r>
            <a:r>
              <a:rPr lang="en-US" sz="2800" dirty="0" smtClean="0"/>
              <a:t>some rights reserved)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800" dirty="0" smtClean="0"/>
              <a:t>	</a:t>
            </a:r>
          </a:p>
          <a:p>
            <a:pPr marL="0" lvl="2" indent="0">
              <a:lnSpc>
                <a:spcPct val="80000"/>
              </a:lnSpc>
              <a:buNone/>
            </a:pPr>
            <a:r>
              <a:rPr lang="el-GR" sz="2800" dirty="0"/>
              <a:t>Ωστόσο οι άδειες δεν υποκαθιστούν τη νομοθεσία για την προστασία της πνευματικής ιδιοκτησίας, αλλά λειτουργούν παράλληλα.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smtClean="0"/>
              <a:t>Βασικοί </a:t>
            </a:r>
            <a:r>
              <a:rPr lang="el-GR" sz="4000" dirty="0" smtClean="0"/>
              <a:t>όροι  </a:t>
            </a:r>
            <a:r>
              <a:rPr lang="en-US" sz="4000" dirty="0" smtClean="0"/>
              <a:t>creative </a:t>
            </a:r>
            <a:r>
              <a:rPr lang="en-US" sz="4000" dirty="0" smtClean="0"/>
              <a:t>commons</a:t>
            </a:r>
            <a:endParaRPr lang="el-GR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Αναφορά</a:t>
            </a:r>
          </a:p>
          <a:p>
            <a:pPr eaLnBrk="1" hangingPunct="1"/>
            <a:r>
              <a:rPr lang="el-GR" dirty="0" smtClean="0"/>
              <a:t>Μη εμπορική χρήση</a:t>
            </a:r>
          </a:p>
          <a:p>
            <a:pPr eaLnBrk="1" hangingPunct="1"/>
            <a:r>
              <a:rPr lang="el-GR" dirty="0" smtClean="0"/>
              <a:t>Απαγόρευση δημιουργίας παραγώγων</a:t>
            </a:r>
          </a:p>
          <a:p>
            <a:pPr eaLnBrk="1" hangingPunct="1"/>
            <a:r>
              <a:rPr lang="el-GR" dirty="0" smtClean="0"/>
              <a:t>Παρόμοια διανομή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Αναφορά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</a:p>
          <a:p>
            <a:pPr eaLnBrk="1" hangingPunct="1">
              <a:buFontTx/>
              <a:buNone/>
            </a:pPr>
            <a:r>
              <a:rPr lang="el-GR" smtClean="0"/>
              <a:t>	Θα πρέπει να αναφέρεται ο δημιουργός με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τον τρόπο που αυτός επιθυμεί.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	</a:t>
            </a:r>
            <a:r>
              <a:rPr lang="en-US" smtClean="0"/>
              <a:t>			</a:t>
            </a: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Μη εμπορική χρήση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Μπορεί ο χρήστης να αντιγράψει, να διανείμει, να παρουσιάσει και να τροποποιήσει ένα έργο για οποιοδήποτε μη εμπορικό σκοπό. Για εμπορική χρήση χρειάζεται η άδεια του δημιουργού.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4000" smtClean="0"/>
              <a:t>Απαγόρευση δημιουργίας παραγώγων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</a:p>
          <a:p>
            <a:pPr eaLnBrk="1" hangingPunct="1"/>
            <a:endParaRPr lang="el-GR" smtClean="0"/>
          </a:p>
          <a:p>
            <a:pPr eaLnBrk="1" hangingPunct="1">
              <a:buFontTx/>
              <a:buNone/>
            </a:pPr>
            <a:r>
              <a:rPr lang="el-GR" smtClean="0"/>
              <a:t>	Μπορεί ο χρήστης να αναπαράγει το έργο, χωρίς να έχει δικαίωμα να το διασκευάσει ή να το τροποποιήσει.</a:t>
            </a:r>
          </a:p>
          <a:p>
            <a:pPr eaLnBrk="1" hangingPunct="1"/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Παρόμοια διανομή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l-GR" smtClean="0"/>
              <a:t>	Ο χρήστης έχει το δικαίωμα να δημιουργήσει παράγωγο έργο μόνο στην περίπτωση που το διαθέσει με τους όρους της άδειας που έχει θέσει ο αρχικός δημιουργός.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Ελληνικές άδειες </a:t>
            </a:r>
            <a:r>
              <a:rPr lang="en-US" sz="4000" smtClean="0"/>
              <a:t>creative commons</a:t>
            </a:r>
            <a:endParaRPr lang="el-GR" sz="40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/>
            </a:r>
            <a:br>
              <a:rPr lang="el-GR" sz="2400" smtClean="0"/>
            </a:br>
            <a:endParaRPr lang="el-GR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38338" y="1489075"/>
          <a:ext cx="5932487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Έγγραφο" r:id="rId4" imgW="5265070" imgH="3877618" progId="Word.Document.12">
                  <p:embed/>
                </p:oleObj>
              </mc:Choice>
              <mc:Fallback>
                <p:oleObj name="Έγγραφο" r:id="rId4" imgW="5265070" imgH="3877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489075"/>
                        <a:ext cx="5932487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0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Χρήσιμα </a:t>
            </a:r>
            <a:r>
              <a:rPr lang="en-US" dirty="0" smtClean="0"/>
              <a:t>link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http://www.openaccess.gr/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http://www.creativecommons.gr/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www.opi.gr</a:t>
            </a:r>
            <a:r>
              <a:rPr lang="el-GR" dirty="0" smtClean="0"/>
              <a:t> (οργανισμός Πνευματικής Ιδιοκτησίας –ΥΠΑΙΘΠΑ)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Διεθνής πρακτική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MIT </a:t>
            </a:r>
            <a:r>
              <a:rPr lang="de-DE" dirty="0" err="1" smtClean="0"/>
              <a:t>opencourseware</a:t>
            </a:r>
            <a:endParaRPr lang="de-DE" dirty="0" smtClean="0"/>
          </a:p>
          <a:p>
            <a:pPr marL="0" indent="0">
              <a:buNone/>
            </a:pPr>
            <a:r>
              <a:rPr lang="el-GR" dirty="0" smtClean="0"/>
              <a:t>Αναφορά-μη εμπορική χρήση-παρόμοια διανομή</a:t>
            </a:r>
          </a:p>
          <a:p>
            <a:pPr marL="0" indent="0">
              <a:buNone/>
            </a:pPr>
            <a:r>
              <a:rPr lang="en-US" dirty="0" smtClean="0"/>
              <a:t>Open University </a:t>
            </a:r>
            <a:r>
              <a:rPr lang="en-US" dirty="0" err="1" smtClean="0"/>
              <a:t>openlearn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Αναφορά-μη εμπορική χρήση-παρόμοια διανομή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http://roarmap.eprints.org/</a:t>
            </a:r>
            <a:endParaRPr lang="el-GR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4"/>
              </a:rPr>
              <a:t>http://copyright.columbia.edu/copyright/2012/11/09/moocs-distance-education-and-copyright-two-wrong-questions-to-ask/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Τι είναι πνευματική ιδιοκτησία;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Πνευματική ιδιοκτησία</a:t>
            </a:r>
            <a:r>
              <a:rPr lang="el-GR" dirty="0"/>
              <a:t> </a:t>
            </a:r>
            <a:r>
              <a:rPr lang="el-GR" dirty="0" smtClean="0"/>
              <a:t>ή</a:t>
            </a:r>
            <a:r>
              <a:rPr lang="el-GR" dirty="0"/>
              <a:t> </a:t>
            </a:r>
            <a:r>
              <a:rPr lang="el-GR" dirty="0" smtClean="0"/>
              <a:t>πνευματικά </a:t>
            </a:r>
            <a:r>
              <a:rPr lang="el-GR" dirty="0"/>
              <a:t>δικαιώματα</a:t>
            </a:r>
            <a:r>
              <a:rPr lang="en-US" dirty="0"/>
              <a:t>  </a:t>
            </a:r>
            <a:r>
              <a:rPr lang="el-GR" dirty="0" smtClean="0"/>
              <a:t>ονομάζονται τα</a:t>
            </a:r>
            <a:r>
              <a:rPr lang="el-GR" dirty="0"/>
              <a:t> </a:t>
            </a:r>
            <a:r>
              <a:rPr lang="el-GR" dirty="0" smtClean="0"/>
              <a:t>αποκλειστικά</a:t>
            </a:r>
            <a:r>
              <a:rPr lang="el-GR" dirty="0"/>
              <a:t> </a:t>
            </a:r>
            <a:r>
              <a:rPr lang="el-GR" dirty="0" smtClean="0"/>
              <a:t>δικαιώματα των πνευματικών </a:t>
            </a:r>
            <a:r>
              <a:rPr lang="el-GR" dirty="0"/>
              <a:t>δημιουργών στο έργο τους.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Ανοικτοί εκπαιδευτικοί πόροι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l-GR" dirty="0"/>
              <a:t>Εκπαιδευτικό υλικό το οποίο υπάρχει στο διαδίκτυο και διατίθεται </a:t>
            </a:r>
            <a:r>
              <a:rPr lang="el-GR" dirty="0" smtClean="0"/>
              <a:t>με </a:t>
            </a:r>
            <a:r>
              <a:rPr lang="el-GR" dirty="0"/>
              <a:t>ανοικτές άδειες πνευματικών </a:t>
            </a:r>
            <a:r>
              <a:rPr lang="el-GR" dirty="0" smtClean="0"/>
              <a:t>δικαιωμάτων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2" name="3 - Σταυρός"/>
          <p:cNvSpPr/>
          <p:nvPr/>
        </p:nvSpPr>
        <p:spPr>
          <a:xfrm>
            <a:off x="2865438" y="4360863"/>
            <a:ext cx="700087" cy="661987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4 - Ίσο"/>
          <p:cNvSpPr/>
          <p:nvPr/>
        </p:nvSpPr>
        <p:spPr>
          <a:xfrm>
            <a:off x="5353050" y="4398963"/>
            <a:ext cx="876300" cy="552450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4" name="Picture 4" descr="oer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56075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- Εικόνα" descr="cc_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15128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7 - Ορθογώνιο"/>
          <p:cNvSpPr/>
          <p:nvPr/>
        </p:nvSpPr>
        <p:spPr>
          <a:xfrm>
            <a:off x="757238" y="4149725"/>
            <a:ext cx="1727200" cy="1295400"/>
          </a:xfrm>
          <a:prstGeom prst="rect">
            <a:avLst/>
          </a:prstGeom>
          <a:noFill/>
          <a:ln w="44450">
            <a:solidFill>
              <a:srgbClr val="FF9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>
                <a:solidFill>
                  <a:prstClr val="white">
                    <a:lumMod val="50000"/>
                  </a:prstClr>
                </a:solidFill>
              </a:rPr>
              <a:t>Εκπαιδευτικό Υλικό </a:t>
            </a:r>
          </a:p>
          <a:p>
            <a:pPr algn="ctr"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defRPr/>
            </a:pPr>
            <a:endParaRPr lang="el-GR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7" name="8 - Ευθεία γραμμή σύνδεσης"/>
          <p:cNvCxnSpPr/>
          <p:nvPr/>
        </p:nvCxnSpPr>
        <p:spPr>
          <a:xfrm>
            <a:off x="1044575" y="4724400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9 - Ευθεία γραμμή σύνδεσης"/>
          <p:cNvCxnSpPr/>
          <p:nvPr/>
        </p:nvCxnSpPr>
        <p:spPr>
          <a:xfrm>
            <a:off x="1044575" y="4868863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0 - Ευθεία γραμμή σύνδεσης"/>
          <p:cNvCxnSpPr/>
          <p:nvPr/>
        </p:nvCxnSpPr>
        <p:spPr>
          <a:xfrm>
            <a:off x="1044575" y="5013325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1 - Ευθεία γραμμή σύνδεσης"/>
          <p:cNvCxnSpPr/>
          <p:nvPr/>
        </p:nvCxnSpPr>
        <p:spPr>
          <a:xfrm>
            <a:off x="1044575" y="5157788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2 - Ευθεία γραμμή σύνδεσης"/>
          <p:cNvCxnSpPr/>
          <p:nvPr/>
        </p:nvCxnSpPr>
        <p:spPr>
          <a:xfrm>
            <a:off x="1044575" y="5300663"/>
            <a:ext cx="1223963" cy="0"/>
          </a:xfrm>
          <a:prstGeom prst="line">
            <a:avLst/>
          </a:prstGeom>
          <a:ln>
            <a:solidFill>
              <a:srgbClr val="797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56" y="3068960"/>
            <a:ext cx="16525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Ανοικτοί εκπαιδευτικοί πόροι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Μαθήματα</a:t>
            </a:r>
          </a:p>
          <a:p>
            <a:pPr>
              <a:defRPr/>
            </a:pPr>
            <a:r>
              <a:rPr lang="el-GR" dirty="0"/>
              <a:t>Εκπαιδευτικό υλικό μαθημάτων </a:t>
            </a:r>
          </a:p>
          <a:p>
            <a:pPr>
              <a:defRPr/>
            </a:pPr>
            <a:r>
              <a:rPr lang="el-GR" dirty="0"/>
              <a:t>Σημειώσεις</a:t>
            </a:r>
          </a:p>
          <a:p>
            <a:pPr>
              <a:defRPr/>
            </a:pPr>
            <a:r>
              <a:rPr lang="el-GR" dirty="0"/>
              <a:t>Βίντεο</a:t>
            </a:r>
          </a:p>
          <a:p>
            <a:pPr>
              <a:defRPr/>
            </a:pPr>
            <a:r>
              <a:rPr lang="el-GR" dirty="0"/>
              <a:t>Αξιολογήσεις</a:t>
            </a:r>
          </a:p>
          <a:p>
            <a:pPr>
              <a:defRPr/>
            </a:pPr>
            <a:r>
              <a:rPr lang="el-GR" dirty="0"/>
              <a:t>Λογισμικό </a:t>
            </a:r>
          </a:p>
          <a:p>
            <a:pPr>
              <a:defRPr/>
            </a:pPr>
            <a:r>
              <a:rPr lang="el-GR" dirty="0"/>
              <a:t>Εκπαιδευτικές τεχνικές </a:t>
            </a:r>
          </a:p>
          <a:p>
            <a:pPr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el-GR" dirty="0"/>
              <a:t>και οποιοδήποτε εργαλείο, υλικό ή τεχνική υποστηρίζει την πρόσβαση στη γνώση. 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5949280"/>
            <a:ext cx="12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OECD 2007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n-US" dirty="0" smtClean="0"/>
              <a:t>OER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eclass</a:t>
            </a:r>
            <a:r>
              <a:rPr lang="en-US" dirty="0" smtClean="0"/>
              <a:t> ,</a:t>
            </a:r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Wikipedia </a:t>
            </a:r>
          </a:p>
          <a:p>
            <a:r>
              <a:rPr lang="el-GR" dirty="0" smtClean="0"/>
              <a:t>Εργαλεία για επεξεργασία ήχου, εικόνων, βίντεο</a:t>
            </a:r>
          </a:p>
          <a:p>
            <a:r>
              <a:rPr lang="el-GR" dirty="0" smtClean="0"/>
              <a:t>Εργαλεία δημιουργίας ψηφιακού εκπαιδευτικού περιεχομένου </a:t>
            </a:r>
          </a:p>
          <a:p>
            <a:r>
              <a:rPr lang="el-GR" dirty="0" smtClean="0"/>
              <a:t>Εκπαιδευτικό υλικό -&gt; Ευρωπαϊκά και Ερευνητικά έργα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UNESCO 2012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49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0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Βικτωρία </a:t>
            </a:r>
            <a:r>
              <a:rPr lang="el-GR" sz="2000" dirty="0" err="1"/>
              <a:t>Βιβιλάκη</a:t>
            </a:r>
            <a:r>
              <a:rPr lang="el-GR" sz="2000" dirty="0"/>
              <a:t> 2014. Βικτωρία </a:t>
            </a:r>
            <a:r>
              <a:rPr lang="el-GR" sz="2000" dirty="0" err="1"/>
              <a:t>Βιβιλάκη</a:t>
            </a:r>
            <a:r>
              <a:rPr lang="el-GR" sz="2000" dirty="0"/>
              <a:t>. «Κοινοτική Μαιευτική- Γυναικολογική Φροντίδα – Αγωγή </a:t>
            </a:r>
            <a:r>
              <a:rPr lang="el-GR" sz="2000" dirty="0" smtClean="0"/>
              <a:t>Υγείας (Ε). </a:t>
            </a:r>
            <a:r>
              <a:rPr lang="el-GR" sz="2000" dirty="0"/>
              <a:t>Ενότητα 1: </a:t>
            </a:r>
            <a:r>
              <a:rPr lang="el-GR" sz="2000" dirty="0" smtClean="0"/>
              <a:t>Οργάνωση ομάδων –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20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7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spcBef>
                <a:spcPts val="0"/>
              </a:spcBef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Σύντομη παρουσίαση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αδειών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, Creative Commons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l-GR" altLang="el-GR" sz="2000" dirty="0"/>
              <a:t>Ανοικτά Ακαδημαϊκά Μαθήματα στο ΤΕΙ </a:t>
            </a:r>
            <a:r>
              <a:rPr lang="el-GR" altLang="el-GR" sz="2000" dirty="0" smtClean="0"/>
              <a:t>Αθήνας</a:t>
            </a:r>
            <a:endParaRPr lang="en-US" altLang="el-GR" sz="2000" dirty="0" smtClean="0"/>
          </a:p>
          <a:p>
            <a:pPr>
              <a:spcBef>
                <a:spcPts val="0"/>
              </a:spcBef>
              <a:defRPr/>
            </a:pPr>
            <a:r>
              <a:rPr lang="el-GR" sz="2000" dirty="0">
                <a:hlinkClick r:id="rId4"/>
              </a:rPr>
              <a:t>Βρίσκω Ανοικτούς Εκπαιδευτικούς </a:t>
            </a:r>
            <a:r>
              <a:rPr lang="el-GR" sz="2000" dirty="0" smtClean="0">
                <a:hlinkClick r:id="rId4"/>
              </a:rPr>
              <a:t>Πόρους</a:t>
            </a:r>
            <a:r>
              <a:rPr lang="en-US" sz="2000" dirty="0" smtClean="0"/>
              <a:t>, </a:t>
            </a:r>
            <a:r>
              <a:rPr lang="el-GR" sz="2000" dirty="0"/>
              <a:t>Δημιουργία Ανοικτών Ακαδημαϊκών </a:t>
            </a:r>
            <a:r>
              <a:rPr lang="el-GR" sz="2000" dirty="0" smtClean="0"/>
              <a:t>Μαθημάτων</a:t>
            </a:r>
            <a:r>
              <a:rPr lang="en-US" sz="2000" dirty="0" smtClean="0"/>
              <a:t>, </a:t>
            </a:r>
            <a:r>
              <a:rPr lang="el-GR" altLang="el-GR" sz="2000" dirty="0"/>
              <a:t>Ανοικτά Ακαδημαϊκά Μαθήματα στο ΤΕΙ Αθήνας</a:t>
            </a:r>
            <a:endParaRPr lang="en-US" altLang="el-GR" sz="2000" dirty="0"/>
          </a:p>
          <a:p>
            <a:pPr>
              <a:spcBef>
                <a:spcPts val="0"/>
              </a:spcBef>
              <a:buNone/>
              <a:defRPr/>
            </a:pPr>
            <a:endParaRPr lang="en-US" sz="2000" b="1" dirty="0"/>
          </a:p>
          <a:p>
            <a:pPr>
              <a:spcBef>
                <a:spcPts val="0"/>
              </a:spcBef>
              <a:buNone/>
              <a:defRPr/>
            </a:pPr>
            <a:endParaRPr lang="el-G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νοείται ως έργο;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Έργο = </a:t>
            </a:r>
            <a:r>
              <a:rPr lang="el-GR" dirty="0"/>
              <a:t>κάθε πρωτότυπο πνευματικό δημιούργημα λόγου, τέχνης ή επιστήμης, που εκφράζεται με οποιαδήποτε </a:t>
            </a:r>
            <a:r>
              <a:rPr lang="el-GR" dirty="0" smtClean="0"/>
              <a:t>μορφή.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π</a:t>
            </a:r>
            <a:r>
              <a:rPr lang="el-GR" dirty="0" smtClean="0"/>
              <a:t>.χ.</a:t>
            </a:r>
          </a:p>
          <a:p>
            <a:r>
              <a:rPr lang="el-GR" dirty="0" smtClean="0"/>
              <a:t>τα </a:t>
            </a:r>
            <a:r>
              <a:rPr lang="el-GR" dirty="0"/>
              <a:t>γραπτά ή προφορικά κείμενα,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μουσικές συνθέσεις,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φωτογραφίες.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Πνευματικά δικαιώματα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6475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ΠΕΡΙΟΥΣΙΑΚΟ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1500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ΗΘΙΚΟ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600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smtClean="0">
                <a:solidFill>
                  <a:prstClr val="black"/>
                </a:solidFill>
              </a:rPr>
              <a:t>Δικαίωμα εκμετάλλευσης του έργου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625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 smtClean="0">
                <a:solidFill>
                  <a:prstClr val="black"/>
                </a:solidFill>
              </a:rPr>
              <a:t>Δικαίωμα προστασίας προσωπικού δεσμού προς αυτό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rot="5400000">
            <a:off x="2087563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0" idx="0"/>
          </p:cNvCxnSpPr>
          <p:nvPr/>
        </p:nvCxnSpPr>
        <p:spPr>
          <a:xfrm rot="5400000">
            <a:off x="6732588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Εξουσίες που απορρέουν από τα Π.Δ.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6475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ΠΕΡΙΟΥΣΙΑΚΟ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1500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ΗΘΙΚΟ ΔΙΚΑΙΩΜΑ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789363"/>
            <a:ext cx="4213225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Αναπαραγωγή</a:t>
            </a:r>
            <a:endParaRPr lang="el-GR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Δημιουργία Παράγωγου Έργου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Διανομή</a:t>
            </a:r>
            <a:endParaRPr lang="el-GR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Δημόσια εκτέλεση και </a:t>
            </a:r>
            <a:r>
              <a:rPr lang="el-GR" dirty="0" smtClean="0">
                <a:solidFill>
                  <a:prstClr val="black"/>
                </a:solidFill>
              </a:rPr>
              <a:t>παρουσίαση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825" y="3789363"/>
            <a:ext cx="3816350" cy="20313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Δημοσίευση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Αναγνώριση πατρότητας</a:t>
            </a:r>
            <a:endParaRPr lang="el-GR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Ακεραιότητα του Έργου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Προσπέλαση στο Έργο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</a:rPr>
              <a:t>Υπαναχώρηση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από συμβάσεις μεταβίβασης περιουσιακού δικαιώματος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600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Ο ΔΗΜΙΟΥΡΓΟΣ ΕΠΙΤΡΕΠΕΙ Η ΑΠΑΓΟΡΕΥΕΙ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625" y="2420938"/>
            <a:ext cx="2951163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ΕΞΟΥΣΙΕΣ ΤΟΥ ΔΗΜΙΟΥΡΓΟΥ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rot="5400000">
            <a:off x="2087563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0"/>
          </p:cNvCxnSpPr>
          <p:nvPr/>
        </p:nvCxnSpPr>
        <p:spPr>
          <a:xfrm>
            <a:off x="2339182" y="3213100"/>
            <a:ext cx="18256" cy="57626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0" idx="0"/>
          </p:cNvCxnSpPr>
          <p:nvPr/>
        </p:nvCxnSpPr>
        <p:spPr>
          <a:xfrm rot="5400000">
            <a:off x="6732588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0"/>
          </p:cNvCxnSpPr>
          <p:nvPr/>
        </p:nvCxnSpPr>
        <p:spPr>
          <a:xfrm>
            <a:off x="6984207" y="3213100"/>
            <a:ext cx="793" cy="57626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μπορώ να </a:t>
            </a:r>
            <a:r>
              <a:rPr lang="el-GR" dirty="0" smtClean="0"/>
              <a:t>χρησιμοποιήσω έργου τρίτου;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επιλογές είναι οι εξής:</a:t>
            </a:r>
          </a:p>
          <a:p>
            <a:pPr lvl="0"/>
            <a:r>
              <a:rPr lang="el-GR" dirty="0"/>
              <a:t>Άδεια από το δημιουργό</a:t>
            </a:r>
          </a:p>
          <a:p>
            <a:pPr lvl="0"/>
            <a:r>
              <a:rPr lang="el-GR" dirty="0"/>
              <a:t>Χρήση έργων τα οποία βρίσκονται στο Δημόσιο </a:t>
            </a:r>
            <a:r>
              <a:rPr lang="el-GR" dirty="0" smtClean="0"/>
              <a:t>Τομέα </a:t>
            </a:r>
            <a:endParaRPr lang="el-GR" dirty="0"/>
          </a:p>
          <a:p>
            <a:pPr lvl="0"/>
            <a:r>
              <a:rPr lang="el-GR" dirty="0"/>
              <a:t>Χρήση έργων στα πλαίσια της Δίκαιης </a:t>
            </a:r>
            <a:r>
              <a:rPr lang="el-GR" dirty="0" smtClean="0"/>
              <a:t>Χρήσης  </a:t>
            </a:r>
            <a:endParaRPr lang="el-GR" dirty="0"/>
          </a:p>
          <a:p>
            <a:pPr lvl="0"/>
            <a:r>
              <a:rPr lang="el-GR" dirty="0"/>
              <a:t>Ψ</a:t>
            </a:r>
            <a:r>
              <a:rPr lang="el-GR" dirty="0" smtClean="0"/>
              <a:t>ηφιακά </a:t>
            </a:r>
            <a:r>
              <a:rPr lang="el-GR" dirty="0"/>
              <a:t>έργα </a:t>
            </a:r>
            <a:r>
              <a:rPr lang="el-GR" dirty="0" smtClean="0"/>
              <a:t>με </a:t>
            </a:r>
            <a:r>
              <a:rPr lang="el-GR" dirty="0"/>
              <a:t>άδεια </a:t>
            </a:r>
            <a:r>
              <a:rPr lang="en-US" dirty="0"/>
              <a:t>Creative Commons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</a:t>
            </a:r>
            <a:r>
              <a:rPr lang="el-GR" dirty="0"/>
              <a:t> </a:t>
            </a:r>
            <a:r>
              <a:rPr lang="el-GR" b="1" dirty="0"/>
              <a:t>ελεύθερη, άμεση, διαρκής </a:t>
            </a:r>
            <a:r>
              <a:rPr lang="el-GR" dirty="0"/>
              <a:t>και</a:t>
            </a:r>
            <a:r>
              <a:rPr lang="el-GR" b="1" dirty="0"/>
              <a:t> απαλλαγμένη από τέλη </a:t>
            </a:r>
            <a:r>
              <a:rPr lang="el-GR" dirty="0"/>
              <a:t>και τους περισσότερους</a:t>
            </a:r>
            <a:r>
              <a:rPr lang="el-GR" b="1" dirty="0"/>
              <a:t> περιορισμούς πνευματικών δικαιωμάτων </a:t>
            </a:r>
            <a:r>
              <a:rPr lang="el-GR" dirty="0"/>
              <a:t>διαδικτυακή πρόσβαση σε ψηφιακό ακαδημαϊκό και επιστημονικό περιεχόμενο.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Οφέλη από ανοιχτή πρόσβαση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πολίτες</a:t>
            </a:r>
            <a:r>
              <a:rPr lang="en-US" dirty="0" smtClean="0"/>
              <a:t>: </a:t>
            </a:r>
            <a:r>
              <a:rPr lang="el-GR" dirty="0" smtClean="0"/>
              <a:t>Αυτόνομη πρόσβαση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μαθήματα ακαδημαϊκού </a:t>
            </a:r>
            <a:r>
              <a:rPr lang="el-GR" dirty="0" smtClean="0"/>
              <a:t>επιπέδου</a:t>
            </a:r>
          </a:p>
          <a:p>
            <a:r>
              <a:rPr lang="el-GR" dirty="0" smtClean="0"/>
              <a:t>Για φοιτητές</a:t>
            </a:r>
            <a:r>
              <a:rPr lang="en-US" dirty="0" smtClean="0"/>
              <a:t>: </a:t>
            </a:r>
            <a:r>
              <a:rPr lang="el-GR" dirty="0" smtClean="0"/>
              <a:t>Πρόσβαση σε εκπαιδευτικό υλικό άλλων Ιδρυμάτων </a:t>
            </a:r>
            <a:r>
              <a:rPr lang="el-GR" dirty="0"/>
              <a:t>Τριτοβάθμιας </a:t>
            </a:r>
            <a:r>
              <a:rPr lang="el-GR" dirty="0" smtClean="0"/>
              <a:t>Εκπαίδευσης</a:t>
            </a:r>
          </a:p>
          <a:p>
            <a:r>
              <a:rPr lang="el-GR" dirty="0" smtClean="0"/>
              <a:t>Για καθηγητές</a:t>
            </a:r>
            <a:r>
              <a:rPr lang="en-US" dirty="0" smtClean="0"/>
              <a:t>: </a:t>
            </a:r>
            <a:r>
              <a:rPr lang="el-GR" dirty="0" smtClean="0"/>
              <a:t>ενημέρωση για μαθήματα σχετικού γνωστικού αντικειμένου. Δυνατότητα σύγκρισης και πιθανόν ενίσχυσης του υλικού τους</a:t>
            </a:r>
          </a:p>
          <a:p>
            <a:r>
              <a:rPr lang="el-GR" dirty="0" smtClean="0"/>
              <a:t>Για τα ιδρύματα</a:t>
            </a:r>
            <a:r>
              <a:rPr lang="en-US" dirty="0" smtClean="0"/>
              <a:t>: </a:t>
            </a:r>
            <a:r>
              <a:rPr lang="el-GR" dirty="0" smtClean="0"/>
              <a:t>εδραίωση της φήμης τους, προσέλκυση νέων φοιτητών (</a:t>
            </a:r>
            <a:r>
              <a:rPr lang="en-US" dirty="0" smtClean="0"/>
              <a:t>Welsh 2010)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340600" y="1733432"/>
            <a:ext cx="3168352" cy="139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Εφαρμογή ειδικών αδειών (</a:t>
            </a:r>
            <a:r>
              <a:rPr lang="en-US" dirty="0" smtClean="0">
                <a:solidFill>
                  <a:prstClr val="white"/>
                </a:solidFill>
              </a:rPr>
              <a:t>creative commons)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Πως επιτυγχάνεται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Δημιουργός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C8A-8F86-4DB0-A65F-DF1680D04851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053" y="183049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sz="2400" dirty="0">
                <a:solidFill>
                  <a:prstClr val="black"/>
                </a:solidFill>
              </a:rPr>
              <a:t>συγκατάθεση για την ανοικτή πρόσβαση στο έργο του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6450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Χρήστης</a:t>
            </a:r>
            <a:r>
              <a:rPr lang="el-GR" i="1" dirty="0" smtClean="0">
                <a:solidFill>
                  <a:prstClr val="black"/>
                </a:solidFill>
              </a:rPr>
              <a:t>	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51701" y="3501008"/>
            <a:ext cx="3168352" cy="1394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Σεβόμενος όρους δημιουργού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0053" y="3284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Αξιοποιεί υλικό για </a:t>
            </a:r>
          </a:p>
          <a:p>
            <a:r>
              <a:rPr lang="el-GR" sz="2400" dirty="0" smtClean="0">
                <a:solidFill>
                  <a:prstClr val="black"/>
                </a:solidFill>
              </a:rPr>
              <a:t>ερευνητικούς</a:t>
            </a:r>
            <a:endParaRPr lang="el-GR" sz="2400" dirty="0">
              <a:solidFill>
                <a:prstClr val="black"/>
              </a:solidFill>
            </a:endParaRPr>
          </a:p>
          <a:p>
            <a:r>
              <a:rPr lang="el-GR" sz="2400" dirty="0" smtClean="0">
                <a:solidFill>
                  <a:prstClr val="black"/>
                </a:solidFill>
              </a:rPr>
              <a:t>εκπαιδευτικούς </a:t>
            </a:r>
            <a:endParaRPr lang="el-GR" sz="2400" dirty="0">
              <a:solidFill>
                <a:prstClr val="black"/>
              </a:solidFill>
            </a:endParaRPr>
          </a:p>
          <a:p>
            <a:r>
              <a:rPr lang="el-GR" sz="2400" dirty="0">
                <a:solidFill>
                  <a:prstClr val="black"/>
                </a:solidFill>
              </a:rPr>
              <a:t>άλλους </a:t>
            </a:r>
            <a:r>
              <a:rPr lang="el-GR" sz="2400" dirty="0" smtClean="0">
                <a:solidFill>
                  <a:prstClr val="black"/>
                </a:solidFill>
              </a:rPr>
              <a:t>σκοπούς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ca54ebc4fcc7b9170869cd54c0bbfb33679149"/>
  <p:tag name="ARTICULATE_PROJECT_OPEN" val="0"/>
  <p:tag name="ISPRING_RESOURCE_PATHS_HASH_PRESENTER" val="de3313bbe63e613b9bac71fae632d925f4105697"/>
</p:tagLst>
</file>

<file path=ppt/theme/theme1.xml><?xml version="1.0" encoding="utf-8"?>
<a:theme xmlns:a="http://schemas.openxmlformats.org/drawingml/2006/main" name="OC_template_updated">
  <a:themeElements>
    <a:clrScheme name="Προσαρμοσμένο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2052</TotalTime>
  <Words>1203</Words>
  <Application>Microsoft Office PowerPoint</Application>
  <PresentationFormat>On-screen Show (4:3)</PresentationFormat>
  <Paragraphs>240</Paragraphs>
  <Slides>30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OC_template_updated</vt:lpstr>
      <vt:lpstr>1_OC_template_updated</vt:lpstr>
      <vt:lpstr>Έγγραφο</vt:lpstr>
      <vt:lpstr>Κοινοτική Μαιευτική- Γυναικολογική Φροντίδα – Αγωγή Υγείας (E)</vt:lpstr>
      <vt:lpstr>Τι είναι πνευματική ιδιοκτησία; </vt:lpstr>
      <vt:lpstr>Τι νοείται ως έργο; </vt:lpstr>
      <vt:lpstr>Πνευματικά δικαιώματα</vt:lpstr>
      <vt:lpstr>Εξουσίες που απορρέουν από τα Π.Δ.</vt:lpstr>
      <vt:lpstr>Πως μπορώ να χρησιμοποιήσω έργου τρίτου;</vt:lpstr>
      <vt:lpstr>Ανοιχτή πρόσβαση</vt:lpstr>
      <vt:lpstr>Οφέλη από ανοιχτή πρόσβαση</vt:lpstr>
      <vt:lpstr>Πως επιτυγχάνεται;</vt:lpstr>
      <vt:lpstr>Άδειες χρήσης για ανοιχτή πρόσβαση</vt:lpstr>
      <vt:lpstr>creative commons και πνευματική ιδιοκτησία (copyright)</vt:lpstr>
      <vt:lpstr>Βασικοί όροι  creative commons</vt:lpstr>
      <vt:lpstr>Αναφορά</vt:lpstr>
      <vt:lpstr>Μη εμπορική χρήση</vt:lpstr>
      <vt:lpstr>Απαγόρευση δημιουργίας παραγώγων</vt:lpstr>
      <vt:lpstr>Παρόμοια διανομή</vt:lpstr>
      <vt:lpstr>Ελληνικές άδειες creative commons</vt:lpstr>
      <vt:lpstr>Χρήσιμα link</vt:lpstr>
      <vt:lpstr>Διεθνής πρακτική</vt:lpstr>
      <vt:lpstr>Ανοικτοί εκπαιδευτικοί πόροι</vt:lpstr>
      <vt:lpstr>Ανοικτοί εκπαιδευτικοί πόροι</vt:lpstr>
      <vt:lpstr>Χρήση OER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Κοινοτική Μαιευτική- Γυναικολογική Φροντίδα – Αγωγή Υγείας</dc:title>
  <dc:creator>opencourses@teiath.gr</dc:creator>
  <cp:lastModifiedBy>alex</cp:lastModifiedBy>
  <cp:revision>93</cp:revision>
  <dcterms:created xsi:type="dcterms:W3CDTF">2014-02-06T12:08:40Z</dcterms:created>
  <dcterms:modified xsi:type="dcterms:W3CDTF">2015-10-08T09:11:08Z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\\aias\opencourses\Α_ΥΠΟΣΤΗΡΙΞΗ ΑΝΑΠΤΥΞΗΣ ΑΨΜ\ΜΑΘΗΜΑΤΑ ΣΧΟΛΗ-ΚΑΘΗΓΗΤΗΣ\ΣΕΥΠ\ΒΙΒΙΛΑΚΗ ΒΙΚΤΩΡΙΑ\ΚΟΙΝΟΤ.ΜΑΙΕΥΤΙΚΗ-ΓΥΝ.ΦΡΟΝΤ-ΑΓΩΓΗ ΥΓΕΙΑΣ-Θ\ΕΚΠΑΙΔΕΥΤΙΚΟ ΥΛΙΚΟ\ΨΗΦΙΟΠΟΙΗΣΗ_ΒΕΛΤΙΩΣΗ\Μάθημα_1_6_2_14_α.ppta</vt:lpwstr>
  </property>
  <property fmtid="{D5CDD505-2E9C-101B-9397-08002B2CF9AE}" pid="4" name="ArticulateGUID">
    <vt:lpwstr>89988CD0-8E4D-47D0-899B-5A4E7816BACD</vt:lpwstr>
  </property>
  <property fmtid="{D5CDD505-2E9C-101B-9397-08002B2CF9AE}" pid="5" name="ArticulatePath">
    <vt:lpwstr>Μάθημα_1_6_2_14_α</vt:lpwstr>
  </property>
</Properties>
</file>