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52"/>
  </p:notesMasterIdLst>
  <p:handoutMasterIdLst>
    <p:handoutMasterId r:id="rId53"/>
  </p:handoutMasterIdLst>
  <p:sldIdLst>
    <p:sldId id="29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300" r:id="rId45"/>
    <p:sldId id="301" r:id="rId46"/>
    <p:sldId id="306" r:id="rId47"/>
    <p:sldId id="307" r:id="rId48"/>
    <p:sldId id="308" r:id="rId49"/>
    <p:sldId id="304" r:id="rId50"/>
    <p:sldId id="309" r:id="rId51"/>
  </p:sldIdLst>
  <p:sldSz cx="9144000" cy="6858000" type="screen4x3"/>
  <p:notesSz cx="7104063" cy="10234613"/>
  <p:custDataLst>
    <p:tags r:id="rId54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075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48" autoAdjust="0"/>
    <p:restoredTop sz="94670" autoAdjust="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0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78580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68214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92109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29486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34389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20570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99250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56348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79385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75465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42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43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47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59599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89889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07823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56585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09650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50738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18078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613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11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47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96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64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93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5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97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4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94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29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1200"/>
              </a:spcAft>
            </a:pPr>
            <a:r>
              <a:rPr lang="el-GR" sz="3100" b="1" dirty="0" smtClean="0"/>
              <a:t>Ενότητα </a:t>
            </a:r>
            <a:r>
              <a:rPr lang="el-GR" sz="3100" b="1" dirty="0"/>
              <a:t>5</a:t>
            </a:r>
            <a:r>
              <a:rPr lang="el-GR" sz="3100" dirty="0" smtClean="0"/>
              <a:t>:</a:t>
            </a:r>
            <a:r>
              <a:rPr lang="en-US" sz="3100" dirty="0" smtClean="0"/>
              <a:t> </a:t>
            </a:r>
            <a:r>
              <a:rPr lang="el-GR" sz="3100" dirty="0" smtClean="0">
                <a:solidFill>
                  <a:sysClr val="windowText" lastClr="000000"/>
                </a:solidFill>
              </a:rPr>
              <a:t>Κανόνες </a:t>
            </a:r>
            <a:r>
              <a:rPr lang="el-GR" sz="3100" dirty="0">
                <a:solidFill>
                  <a:sysClr val="windowText" lastClr="000000"/>
                </a:solidFill>
              </a:rPr>
              <a:t>σ</a:t>
            </a:r>
            <a:r>
              <a:rPr lang="el-GR" sz="3100" dirty="0" smtClean="0">
                <a:solidFill>
                  <a:sysClr val="windowText" lastClr="000000"/>
                </a:solidFill>
              </a:rPr>
              <a:t>χεδίασης γεφυρών</a:t>
            </a:r>
            <a:endParaRPr lang="el-GR" sz="31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8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8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ysClr val="windowText" lastClr="000000"/>
                </a:solidFill>
              </a:rPr>
              <a:t>DDs, Dr Dent. </a:t>
            </a:r>
            <a:r>
              <a:rPr lang="el-GR" sz="28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129324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0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Παράγοντες σχεδίασης γεφυρών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915816" y="1844824"/>
            <a:ext cx="2818656" cy="3024336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3600"/>
              </a:spcBef>
              <a:buFont typeface="+mj-lt"/>
              <a:buAutoNum type="romanUcPeriod"/>
            </a:pPr>
            <a:r>
              <a:rPr lang="el-GR" sz="2400" dirty="0" smtClean="0"/>
              <a:t>Μηχανικοί, </a:t>
            </a:r>
          </a:p>
          <a:p>
            <a:pPr marL="514350" indent="-514350">
              <a:spcBef>
                <a:spcPts val="3600"/>
              </a:spcBef>
              <a:buFont typeface="+mj-lt"/>
              <a:buAutoNum type="romanUcPeriod"/>
            </a:pPr>
            <a:r>
              <a:rPr lang="el-GR" sz="2400" dirty="0" smtClean="0"/>
              <a:t>Λειτουργικοί,</a:t>
            </a:r>
          </a:p>
          <a:p>
            <a:pPr marL="514350" indent="-514350">
              <a:spcBef>
                <a:spcPts val="3600"/>
              </a:spcBef>
              <a:buFont typeface="+mj-lt"/>
              <a:buAutoNum type="romanUcPeriod"/>
            </a:pPr>
            <a:r>
              <a:rPr lang="el-GR" sz="2400" dirty="0" smtClean="0"/>
              <a:t>Βιολογικοί, </a:t>
            </a:r>
          </a:p>
          <a:p>
            <a:pPr marL="514350" indent="-514350">
              <a:spcBef>
                <a:spcPts val="3600"/>
              </a:spcBef>
              <a:buFont typeface="+mj-lt"/>
              <a:buAutoNum type="romanUcPeriod"/>
            </a:pPr>
            <a:r>
              <a:rPr lang="el-GR" sz="2400" dirty="0" smtClean="0"/>
              <a:t>Αισθητικοί.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5923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Σχεδίαση γέφυρας πρόσθιων δοντιών</a:t>
            </a:r>
            <a:br>
              <a:rPr lang="el-GR" dirty="0" smtClean="0">
                <a:solidFill>
                  <a:srgbClr val="075075"/>
                </a:solidFill>
              </a:rPr>
            </a:br>
            <a:r>
              <a:rPr lang="el-GR" sz="3200" b="0" dirty="0" smtClean="0">
                <a:solidFill>
                  <a:srgbClr val="075075"/>
                </a:solidFill>
              </a:rPr>
              <a:t>(1 από 2)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488" y="1546767"/>
            <a:ext cx="6633023" cy="434072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635896" y="5940851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779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Σχεδίαση γέφυρας πρόσθιων δοντιών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(2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2)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Προτεραιότητα έχουν</a:t>
            </a:r>
            <a:r>
              <a:rPr lang="en-US" sz="2400" dirty="0" smtClean="0"/>
              <a:t>: </a:t>
            </a:r>
            <a:endParaRPr lang="el-GR" sz="2400" dirty="0" smtClean="0"/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ü"/>
            </a:pPr>
            <a:r>
              <a:rPr lang="el-GR" sz="2400" dirty="0" smtClean="0"/>
              <a:t>Λειτουργικός παράγοντας (πρόσθιος </a:t>
            </a:r>
            <a:r>
              <a:rPr lang="el-GR" sz="2400" dirty="0"/>
              <a:t>οδηγός</a:t>
            </a:r>
            <a:r>
              <a:rPr lang="el-GR" sz="2400" dirty="0" smtClean="0"/>
              <a:t>).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ü"/>
            </a:pPr>
            <a:r>
              <a:rPr lang="el-GR" sz="2400" dirty="0" smtClean="0"/>
              <a:t>Αισθητικός παράγοντας.</a:t>
            </a:r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675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Πρόσθιος ή τομικός οδηγός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1296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 smtClean="0"/>
              <a:t>Είναι </a:t>
            </a:r>
            <a:r>
              <a:rPr lang="el-GR" sz="2400" dirty="0"/>
              <a:t>η δυναμική σχέση μεταξύ των άνω και κάτω προσθίων δοντιών με όλες τις εκτεταμένες λειτουργίες τους ή αλλιώς η καθοδήγηση που προσφέρουν στην κίνηση της κάτω γνάθου.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9036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Πρόσθια δόντια </a:t>
            </a:r>
            <a:r>
              <a:rPr lang="el-GR" sz="3200" b="0" dirty="0" smtClean="0">
                <a:solidFill>
                  <a:srgbClr val="075075"/>
                </a:solidFill>
              </a:rPr>
              <a:t>(1 από 3) 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Συνεισφέρουν:</a:t>
            </a:r>
          </a:p>
          <a:p>
            <a:pPr>
              <a:spcBef>
                <a:spcPts val="3000"/>
              </a:spcBef>
            </a:pPr>
            <a:r>
              <a:rPr lang="el-GR" sz="2400" dirty="0"/>
              <a:t>Στην αισθητική </a:t>
            </a:r>
            <a:r>
              <a:rPr lang="el-GR" sz="2400" dirty="0" smtClean="0"/>
              <a:t>εμφάνιση,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 smtClean="0"/>
              <a:t>Στη μάσηση,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 smtClean="0"/>
              <a:t>Στη φώνηση,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 smtClean="0"/>
              <a:t>Στην </a:t>
            </a:r>
            <a:r>
              <a:rPr lang="el-GR" sz="2400" dirty="0"/>
              <a:t>προστασία των οπισθίων </a:t>
            </a:r>
            <a:r>
              <a:rPr lang="el-GR" sz="2400" dirty="0" smtClean="0"/>
              <a:t>δοντιών.</a:t>
            </a:r>
            <a:endParaRPr lang="el-GR" sz="2400" dirty="0"/>
          </a:p>
          <a:p>
            <a:pPr>
              <a:spcBef>
                <a:spcPts val="30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4116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Πρόσθια δόντια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3) 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124744"/>
            <a:ext cx="6588564" cy="485473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1187624" y="6093296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rgbClr val="595959"/>
                </a:solidFill>
                <a:latin typeface="Calibri"/>
              </a:rPr>
              <a:t> </a:t>
            </a:r>
            <a:r>
              <a:rPr lang="en-GB" sz="1200" dirty="0" smtClean="0">
                <a:solidFill>
                  <a:srgbClr val="595959"/>
                </a:solidFill>
                <a:latin typeface="Calibri"/>
              </a:rPr>
              <a:t>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, </a:t>
            </a:r>
            <a:r>
              <a:rPr lang="en-GB" sz="1200" dirty="0" smtClean="0">
                <a:solidFill>
                  <a:srgbClr val="595959"/>
                </a:solidFill>
                <a:latin typeface="Calibri"/>
              </a:rPr>
              <a:t>Αθήνα 1987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81882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Πρόσθια δόντια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3) 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124744"/>
            <a:ext cx="6668549" cy="490223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547664" y="6093296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595959"/>
                </a:solidFill>
                <a:latin typeface="Calibri"/>
              </a:rPr>
              <a:t>©Τσούτσος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, </a:t>
            </a:r>
            <a:r>
              <a:rPr lang="en-GB" sz="1200" dirty="0" smtClean="0">
                <a:solidFill>
                  <a:srgbClr val="595959"/>
                </a:solidFill>
                <a:latin typeface="Calibri"/>
              </a:rPr>
              <a:t>Αθήνα 1987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63119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Ιδανικός τομικός οδηγός </a:t>
            </a:r>
            <a:r>
              <a:rPr lang="el-GR" sz="3200" b="0" dirty="0" smtClean="0">
                <a:solidFill>
                  <a:srgbClr val="075075"/>
                </a:solidFill>
              </a:rPr>
              <a:t>(1 από 3)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0"/>
              </a:spcBef>
            </a:pPr>
            <a:r>
              <a:rPr lang="el-GR" sz="2400" dirty="0"/>
              <a:t>Ταυτόχρονη συγκλεισιακή επαφή όλων των προσθίων δοντιών σε μέγιστη συναρμογή.</a:t>
            </a:r>
          </a:p>
          <a:p>
            <a:pPr>
              <a:spcBef>
                <a:spcPts val="3000"/>
              </a:spcBef>
            </a:pPr>
            <a:r>
              <a:rPr lang="el-GR" sz="2400" dirty="0"/>
              <a:t>Ορθή κάθετη διάσταση.</a:t>
            </a:r>
          </a:p>
          <a:p>
            <a:pPr>
              <a:spcBef>
                <a:spcPts val="3000"/>
              </a:spcBef>
            </a:pPr>
            <a:r>
              <a:rPr lang="el-GR" sz="2400" dirty="0"/>
              <a:t>Σχήμα υπερώιων επιφανειών και περίγραμμα προσθίων δοντιών σύμφωνο με την κίνηση</a:t>
            </a:r>
            <a:r>
              <a:rPr lang="el-GR" sz="2400" dirty="0" smtClean="0"/>
              <a:t>,</a:t>
            </a:r>
            <a:r>
              <a:rPr lang="en-US" sz="2400" dirty="0" smtClean="0"/>
              <a:t> </a:t>
            </a:r>
            <a:r>
              <a:rPr lang="el-GR" sz="2400" dirty="0" smtClean="0"/>
              <a:t>τη </a:t>
            </a:r>
            <a:r>
              <a:rPr lang="el-GR" sz="2400" dirty="0"/>
              <a:t>φώνηση</a:t>
            </a:r>
            <a:r>
              <a:rPr lang="el-GR" sz="2400" dirty="0" smtClean="0"/>
              <a:t>,</a:t>
            </a:r>
            <a:r>
              <a:rPr lang="en-US" sz="2400" dirty="0" smtClean="0"/>
              <a:t> </a:t>
            </a:r>
            <a:r>
              <a:rPr lang="el-GR" sz="2400" dirty="0" smtClean="0"/>
              <a:t>την </a:t>
            </a:r>
            <a:r>
              <a:rPr lang="el-GR" sz="2400" dirty="0"/>
              <a:t>άνεση, την υγεία του περιοδοντίου και όλα να εναρμονίζονται με τη φυσιολογική λειτουργία του νευρομυικού συστήματος.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216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Ιδανικός τομικός οδηγός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3)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1412776"/>
            <a:ext cx="5152071" cy="403222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635896" y="5661248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320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Ιδανικός τομικός οδηγός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3)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196752"/>
            <a:ext cx="6221896" cy="469244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03648" y="6021288"/>
            <a:ext cx="62646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Ανδριτσάκης Δ. Ακίνητη επανορθωτική προσθετική. Εκδόσεις Ζαχαρόπουλος, Αθήνα, 2002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317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Κανόνες σ</a:t>
            </a:r>
            <a:r>
              <a:rPr lang="el-GR" dirty="0" smtClean="0">
                <a:solidFill>
                  <a:srgbClr val="075075"/>
                </a:solidFill>
              </a:rPr>
              <a:t>χεδίασης </a:t>
            </a:r>
            <a:r>
              <a:rPr lang="el-GR" dirty="0">
                <a:solidFill>
                  <a:srgbClr val="075075"/>
                </a:solidFill>
              </a:rPr>
              <a:t>γ</a:t>
            </a:r>
            <a:r>
              <a:rPr lang="el-GR" dirty="0" smtClean="0">
                <a:solidFill>
                  <a:srgbClr val="075075"/>
                </a:solidFill>
              </a:rPr>
              <a:t>εφυρών</a:t>
            </a:r>
            <a:endParaRPr lang="el-GR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906" y="1412776"/>
            <a:ext cx="5486876" cy="419441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  <p:sp>
        <p:nvSpPr>
          <p:cNvPr id="6" name="TextBox 6"/>
          <p:cNvSpPr txBox="1"/>
          <p:nvPr/>
        </p:nvSpPr>
        <p:spPr>
          <a:xfrm>
            <a:off x="3779912" y="5661248"/>
            <a:ext cx="1897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571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Αισθητικός παράγοντας</a:t>
            </a:r>
            <a:endParaRPr lang="el-GR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822" y="1196975"/>
            <a:ext cx="385435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8735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24936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>
                <a:solidFill>
                  <a:srgbClr val="075075"/>
                </a:solidFill>
              </a:rPr>
              <a:t>Η μέση γραμμή του προσώπου </a:t>
            </a:r>
            <a:r>
              <a:rPr lang="el-GR" sz="3600" b="0" dirty="0" smtClean="0">
                <a:solidFill>
                  <a:srgbClr val="075075"/>
                </a:solidFill>
              </a:rPr>
              <a:t>(1 από 2)</a:t>
            </a:r>
            <a:endParaRPr lang="el-GR" sz="36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388" y="1534574"/>
            <a:ext cx="4877223" cy="436511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923928" y="621785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519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4096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Η μέση γραμμή του προσώπου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2)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134" y="1196975"/>
            <a:ext cx="6179732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75656" y="6396335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844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90872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Η γραμμή γέλωτος και ο βαθμός αποκάλυψης των δοντιών </a:t>
            </a:r>
            <a:r>
              <a:rPr lang="el-GR" sz="3600" b="0" dirty="0" smtClean="0">
                <a:solidFill>
                  <a:srgbClr val="075075"/>
                </a:solidFill>
              </a:rPr>
              <a:t>(1 από 2)</a:t>
            </a:r>
            <a:endParaRPr lang="el-GR" sz="36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166" y="1196975"/>
            <a:ext cx="681366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74358" y="6165502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382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75075"/>
                </a:solidFill>
              </a:rPr>
              <a:t>Η γραμμή γέλωτος και ο βαθμός αποκάλυψης των δοντιών </a:t>
            </a:r>
            <a:r>
              <a:rPr lang="el-GR" sz="3600" b="0" dirty="0" smtClean="0">
                <a:solidFill>
                  <a:srgbClr val="075075"/>
                </a:solidFill>
              </a:rPr>
              <a:t>(2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2)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68" y="1196975"/>
            <a:ext cx="7007264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54277" y="5969394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047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Το σχήμα και η κυρτότητα του οδοντικού τόξου</a:t>
            </a:r>
            <a:endParaRPr lang="el-GR" sz="36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331611"/>
            <a:ext cx="478493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75656" y="6396335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33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>
                <a:solidFill>
                  <a:srgbClr val="075075"/>
                </a:solidFill>
              </a:rPr>
              <a:t>Οι επιμήκεις άξονες των δοντιών </a:t>
            </a:r>
            <a:r>
              <a:rPr lang="el-GR" sz="3600" b="0" dirty="0" smtClean="0">
                <a:solidFill>
                  <a:srgbClr val="075075"/>
                </a:solidFill>
              </a:rPr>
              <a:t>(1 από 2) </a:t>
            </a:r>
            <a:endParaRPr lang="el-GR" sz="36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412776"/>
            <a:ext cx="8229600" cy="407639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75656" y="6213288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558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Οι επιμήκεις άξονες των δοντιών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2) 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63" y="1268760"/>
            <a:ext cx="8229600" cy="443837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53952" y="5956331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9692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>
                <a:solidFill>
                  <a:srgbClr val="075075"/>
                </a:solidFill>
              </a:rPr>
              <a:t>Το κοπτικό χείλος των πρόσθιων δοντιών</a:t>
            </a:r>
            <a:br>
              <a:rPr lang="el-GR" sz="4400" dirty="0" smtClean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 από 3)</a:t>
            </a:r>
            <a:endParaRPr lang="el-GR" sz="36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2932" y="2636912"/>
            <a:ext cx="8229600" cy="1224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 smtClean="0"/>
              <a:t>(</a:t>
            </a:r>
            <a:r>
              <a:rPr lang="el-GR" sz="2400" dirty="0"/>
              <a:t>Ε</a:t>
            </a:r>
            <a:r>
              <a:rPr lang="el-GR" sz="2400" dirty="0" smtClean="0"/>
              <a:t>ναρμονίζεται </a:t>
            </a:r>
            <a:r>
              <a:rPr lang="el-GR" sz="2400" dirty="0"/>
              <a:t>σύμφωνα με τα ανατομικά δεδομένα, την ηλικία, το φύλο, το βαθμό αποτριβής κ. λ. π.)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6046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Το κοπτικό χείλος των πρόσθιων δοντιών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(2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3)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510" y="1196975"/>
            <a:ext cx="5456979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763688" y="6165502"/>
            <a:ext cx="5472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821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Μηχανική συμπεριφορά ακίνητων προσθέσεων στο στόμα</a:t>
            </a:r>
            <a:endParaRPr lang="el-GR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082" y="2040586"/>
            <a:ext cx="3273836" cy="335309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2893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Το κοπτικό χείλος των πρόσθιων δοντιών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(3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3)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423" y="1412776"/>
            <a:ext cx="668315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100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2708920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Τα σημεία επαφής με τα διπλανά δόντια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667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Οι σύνδεσμοι της γέφυρας </a:t>
            </a:r>
            <a:r>
              <a:rPr lang="el-GR" sz="3200" b="0" dirty="0" smtClean="0">
                <a:solidFill>
                  <a:srgbClr val="075075"/>
                </a:solidFill>
              </a:rPr>
              <a:t>(1 από 2)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75656" y="6396335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814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Οι σύνδεσμοι της γέφυρας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2)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643" y="1196975"/>
            <a:ext cx="571271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691680" y="6298287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Ανδριτσάκης Δ. Ακίνητη επανορθωτική προσθετική. Εκδόσεις Ζαχαρόπουλος, Αθήνα, 2002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Το γεφύρωμα </a:t>
            </a:r>
            <a:r>
              <a:rPr lang="el-GR" sz="3200" b="0" dirty="0" smtClean="0">
                <a:solidFill>
                  <a:srgbClr val="075075"/>
                </a:solidFill>
              </a:rPr>
              <a:t>(1 από 4)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0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Χειλική  </a:t>
            </a:r>
            <a:r>
              <a:rPr lang="el-GR" sz="2400" dirty="0" smtClean="0"/>
              <a:t>επιφάνεια,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Αυχενοκοπτικό </a:t>
            </a:r>
            <a:r>
              <a:rPr lang="el-GR" sz="2400" dirty="0" smtClean="0"/>
              <a:t>ύψος,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Ουλική </a:t>
            </a:r>
            <a:r>
              <a:rPr lang="el-GR" sz="2400" dirty="0" smtClean="0"/>
              <a:t>επιφάνεια,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Σχήμα </a:t>
            </a:r>
            <a:r>
              <a:rPr lang="el-GR" sz="2400" dirty="0" smtClean="0"/>
              <a:t>γεφυρώματος,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Μασητικές </a:t>
            </a:r>
            <a:r>
              <a:rPr lang="el-GR" sz="2400" dirty="0" smtClean="0"/>
              <a:t>αγκάλες.</a:t>
            </a:r>
            <a:endParaRPr lang="el-GR" sz="2400" dirty="0"/>
          </a:p>
          <a:p>
            <a:pPr>
              <a:spcBef>
                <a:spcPts val="30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0985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Το γεφύρωμα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75656" y="6396335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470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Το γεφύρωμα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196752"/>
            <a:ext cx="6312537" cy="473440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504905" y="6165502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29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Το γεφύρωμα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601" y="1196975"/>
            <a:ext cx="640679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75656" y="6396335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858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 smtClean="0">
                <a:solidFill>
                  <a:srgbClr val="075075"/>
                </a:solidFill>
              </a:rPr>
              <a:t>Γεφύρωμα τροποποιημένο εφίππιο </a:t>
            </a:r>
            <a:br>
              <a:rPr lang="el-GR" sz="4400" dirty="0" smtClean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 από 4)</a:t>
            </a:r>
            <a:endParaRPr lang="el-GR" sz="36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537" y="1394354"/>
            <a:ext cx="6626926" cy="464555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923928" y="621785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093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Γεφύρωμα τροποποιημένο εφίππιο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(2 </a:t>
            </a:r>
            <a:r>
              <a:rPr lang="el-GR" sz="3600" b="0" dirty="0">
                <a:solidFill>
                  <a:srgbClr val="075075"/>
                </a:solidFill>
              </a:rPr>
              <a:t>από 4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789" y="1196975"/>
            <a:ext cx="4220422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75656" y="6396335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7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Μασητικές δυνάμεις </a:t>
            </a:r>
            <a:r>
              <a:rPr lang="el-GR" sz="3200" b="0" dirty="0" smtClean="0">
                <a:solidFill>
                  <a:srgbClr val="075075"/>
                </a:solidFill>
              </a:rPr>
              <a:t>(1 από 6)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483768" y="2132856"/>
            <a:ext cx="3970784" cy="2736304"/>
          </a:xfrm>
        </p:spPr>
        <p:txBody>
          <a:bodyPr>
            <a:normAutofit/>
          </a:bodyPr>
          <a:lstStyle/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Δυνάμεις </a:t>
            </a:r>
            <a:r>
              <a:rPr lang="el-GR" sz="2400" dirty="0" smtClean="0"/>
              <a:t>συμπίεσης,</a:t>
            </a:r>
            <a:endParaRPr lang="el-GR" sz="2400" dirty="0"/>
          </a:p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l-GR" sz="2400" dirty="0" smtClean="0"/>
              <a:t>Δυνάμεις εφελκυσμού,</a:t>
            </a:r>
          </a:p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l-GR" sz="2400" dirty="0" smtClean="0"/>
              <a:t>Δυνάμεις διάτμησης.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0282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Γεφύρωμα τροποποιημένο εφίππιο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(3 </a:t>
            </a:r>
            <a:r>
              <a:rPr lang="el-GR" sz="3600" b="0" dirty="0">
                <a:solidFill>
                  <a:srgbClr val="075075"/>
                </a:solidFill>
              </a:rPr>
              <a:t>από 4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412776"/>
            <a:ext cx="3626546" cy="237254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523" y="3284984"/>
            <a:ext cx="4178691" cy="2725435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971600" y="6299507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595959"/>
                </a:solidFill>
                <a:latin typeface="Calibri"/>
              </a:rPr>
              <a:t>©</a:t>
            </a:r>
            <a:r>
              <a:rPr lang="el-GR" sz="1200" dirty="0" smtClean="0">
                <a:solidFill>
                  <a:srgbClr val="595959"/>
                </a:solidFill>
                <a:latin typeface="Calibri"/>
              </a:rPr>
              <a:t> </a:t>
            </a:r>
            <a:r>
              <a:rPr lang="en-GB" sz="1200" dirty="0" smtClean="0">
                <a:solidFill>
                  <a:srgbClr val="595959"/>
                </a:solidFill>
                <a:latin typeface="Calibri"/>
              </a:rPr>
              <a:t>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, </a:t>
            </a:r>
            <a:r>
              <a:rPr lang="en-GB" sz="1200" dirty="0" smtClean="0">
                <a:solidFill>
                  <a:srgbClr val="595959"/>
                </a:solidFill>
                <a:latin typeface="Calibri"/>
              </a:rPr>
              <a:t>Αθήνα 1987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73766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Γεφύρωμα τροποποιημένο εφίππιο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(4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4)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636" y="1196975"/>
            <a:ext cx="528672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563888" y="6256969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219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295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7446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</a:t>
            </a:r>
            <a:r>
              <a:rPr lang="en-US" sz="2000" dirty="0"/>
              <a:t>I</a:t>
            </a:r>
            <a:r>
              <a:rPr lang="el-GR" sz="2000" dirty="0" smtClean="0"/>
              <a:t>. Ενότητα 5</a:t>
            </a:r>
            <a:r>
              <a:rPr lang="en-US" sz="2000" dirty="0" smtClean="0"/>
              <a:t>:</a:t>
            </a:r>
            <a:r>
              <a:rPr lang="el-GR" sz="2000" dirty="0" smtClean="0"/>
              <a:t> Κανόνες σχεδίασης γεφυρών».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39976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639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22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59477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Ανδριτσάκης </a:t>
            </a:r>
            <a:r>
              <a:rPr lang="el-GR" sz="2000" dirty="0"/>
              <a:t>Δ. Ακίνητη επανορθωτική προσθετική. Εκδόσεις Ζαχαρόπουλος, Αθήνα, 2002</a:t>
            </a:r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Τσούτσος Α, Ανδριτσάκης Δ. Ακίνητη κλινική Προσθετική – Έγχρωμος Άτλαντας. 1η  έκδοση, εκδόσεις Datamedica</a:t>
            </a:r>
            <a:r>
              <a:rPr lang="en-US" sz="2000" dirty="0"/>
              <a:t>, </a:t>
            </a:r>
            <a:r>
              <a:rPr lang="en-GB" sz="2000" dirty="0"/>
              <a:t>Αθήνα 1987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00181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Μασητικές δυνάμεις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059832" y="1039355"/>
            <a:ext cx="3034680" cy="576064"/>
          </a:xfrm>
        </p:spPr>
        <p:txBody>
          <a:bodyPr/>
          <a:lstStyle/>
          <a:p>
            <a:pPr marL="0" indent="0">
              <a:buNone/>
            </a:pPr>
            <a:r>
              <a:rPr lang="el-GR" sz="2400" dirty="0" smtClean="0"/>
              <a:t>Δύναμη συμπίεσης  </a:t>
            </a:r>
            <a:r>
              <a:rPr lang="en-US" sz="2400" dirty="0" smtClean="0"/>
              <a:t>F</a:t>
            </a:r>
            <a:r>
              <a:rPr lang="el-GR" sz="2400" dirty="0"/>
              <a:t>σ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679" y="1654134"/>
            <a:ext cx="4271308" cy="39853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1236" y="5805264"/>
            <a:ext cx="1854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988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Μασητικές δυνάμεις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920988" y="1052736"/>
            <a:ext cx="3322712" cy="504056"/>
          </a:xfrm>
        </p:spPr>
        <p:txBody>
          <a:bodyPr/>
          <a:lstStyle/>
          <a:p>
            <a:pPr marL="0" indent="0">
              <a:buNone/>
            </a:pPr>
            <a:r>
              <a:rPr lang="el-GR" sz="2400" dirty="0" smtClean="0"/>
              <a:t>Δύναμη εφελκυσμού  </a:t>
            </a:r>
            <a:r>
              <a:rPr lang="en-US" sz="2400" dirty="0" smtClean="0"/>
              <a:t>F</a:t>
            </a:r>
            <a:r>
              <a:rPr lang="el-GR" sz="2400" dirty="0"/>
              <a:t>ε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229" y="1700808"/>
            <a:ext cx="4504231" cy="41775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8248" y="6217849"/>
            <a:ext cx="1933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142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Μασητικές δυνάμεις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174746" y="980728"/>
            <a:ext cx="2962672" cy="576064"/>
          </a:xfrm>
        </p:spPr>
        <p:txBody>
          <a:bodyPr/>
          <a:lstStyle/>
          <a:p>
            <a:pPr marL="0" indent="0">
              <a:buNone/>
            </a:pPr>
            <a:r>
              <a:rPr lang="el-GR" sz="2400" dirty="0" smtClean="0"/>
              <a:t>Δύναμη διάτμησης </a:t>
            </a:r>
            <a:r>
              <a:rPr lang="en-US" sz="2400" dirty="0" smtClean="0"/>
              <a:t>F</a:t>
            </a:r>
            <a:r>
              <a:rPr lang="el-GR" sz="2400" dirty="0"/>
              <a:t>δ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901" y="1532488"/>
            <a:ext cx="4337396" cy="3985418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4425089" y="1700808"/>
            <a:ext cx="314510" cy="430887"/>
          </a:xfrm>
          <a:prstGeom prst="rect">
            <a:avLst/>
          </a:prstGeom>
          <a:ln w="22225">
            <a:solidFill>
              <a:srgbClr val="075075"/>
            </a:solidFill>
          </a:ln>
        </p:spPr>
        <p:txBody>
          <a:bodyPr wrap="none">
            <a:spAutoFit/>
          </a:bodyPr>
          <a:lstStyle/>
          <a:p>
            <a:r>
              <a:rPr lang="en-US" sz="2200" dirty="0">
                <a:latin typeface="+mn-lt"/>
              </a:rPr>
              <a:t>F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5906425" y="2348880"/>
            <a:ext cx="461986" cy="430887"/>
          </a:xfrm>
          <a:prstGeom prst="rect">
            <a:avLst/>
          </a:prstGeom>
          <a:ln w="22225">
            <a:solidFill>
              <a:srgbClr val="075075"/>
            </a:solidFill>
          </a:ln>
        </p:spPr>
        <p:txBody>
          <a:bodyPr wrap="none">
            <a:spAutoFit/>
          </a:bodyPr>
          <a:lstStyle/>
          <a:p>
            <a:r>
              <a:rPr lang="en-US" sz="2200" dirty="0" smtClean="0">
                <a:latin typeface="+mn-lt"/>
              </a:rPr>
              <a:t>F</a:t>
            </a:r>
            <a:r>
              <a:rPr lang="el-GR" sz="2200" dirty="0" smtClean="0">
                <a:latin typeface="+mn-lt"/>
              </a:rPr>
              <a:t>δ</a:t>
            </a:r>
            <a:endParaRPr lang="en-US" sz="2200" dirty="0">
              <a:latin typeface="+mn-lt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645786" y="3405485"/>
            <a:ext cx="465192" cy="430887"/>
          </a:xfrm>
          <a:prstGeom prst="rect">
            <a:avLst/>
          </a:prstGeom>
          <a:ln w="22225">
            <a:solidFill>
              <a:srgbClr val="075075"/>
            </a:solidFill>
          </a:ln>
        </p:spPr>
        <p:txBody>
          <a:bodyPr wrap="none">
            <a:spAutoFit/>
          </a:bodyPr>
          <a:lstStyle/>
          <a:p>
            <a:r>
              <a:rPr lang="en-US" sz="2200" dirty="0" smtClean="0">
                <a:latin typeface="+mn-lt"/>
              </a:rPr>
              <a:t>F</a:t>
            </a:r>
            <a:r>
              <a:rPr lang="el-GR" sz="2200" dirty="0" smtClean="0">
                <a:latin typeface="+mn-lt"/>
              </a:rPr>
              <a:t>σ</a:t>
            </a:r>
            <a:endParaRPr lang="en-US" sz="22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8248" y="5733256"/>
            <a:ext cx="1861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914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Μασητικές δυνάμεις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03648" y="2780928"/>
            <a:ext cx="314510" cy="430887"/>
          </a:xfrm>
          <a:prstGeom prst="rect">
            <a:avLst/>
          </a:prstGeom>
          <a:ln w="22225">
            <a:solidFill>
              <a:srgbClr val="075075"/>
            </a:solidFill>
          </a:ln>
        </p:spPr>
        <p:txBody>
          <a:bodyPr wrap="none">
            <a:spAutoFit/>
          </a:bodyPr>
          <a:lstStyle/>
          <a:p>
            <a:r>
              <a:rPr lang="en-US" sz="2200" dirty="0">
                <a:latin typeface="+mn-lt"/>
              </a:rPr>
              <a:t>F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3970276" y="1628800"/>
            <a:ext cx="1224136" cy="430887"/>
          </a:xfrm>
          <a:prstGeom prst="rect">
            <a:avLst/>
          </a:prstGeom>
          <a:ln w="22225">
            <a:solidFill>
              <a:srgbClr val="075075"/>
            </a:solidFill>
          </a:ln>
        </p:spPr>
        <p:txBody>
          <a:bodyPr wrap="square">
            <a:spAutoFit/>
          </a:bodyPr>
          <a:lstStyle/>
          <a:p>
            <a:r>
              <a:rPr lang="el-GR" sz="2200" dirty="0" smtClean="0">
                <a:latin typeface="+mn-lt"/>
              </a:rPr>
              <a:t>Θραύση</a:t>
            </a:r>
            <a:endParaRPr lang="en-US" sz="2200" dirty="0">
              <a:latin typeface="+mn-lt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6395864" y="2996371"/>
            <a:ext cx="1536345" cy="430887"/>
          </a:xfrm>
          <a:prstGeom prst="rect">
            <a:avLst/>
          </a:prstGeom>
          <a:ln w="22225">
            <a:solidFill>
              <a:srgbClr val="075075"/>
            </a:solidFill>
          </a:ln>
        </p:spPr>
        <p:txBody>
          <a:bodyPr wrap="square">
            <a:spAutoFit/>
          </a:bodyPr>
          <a:lstStyle/>
          <a:p>
            <a:r>
              <a:rPr lang="el-GR" sz="2200" dirty="0" smtClean="0">
                <a:latin typeface="+mn-lt"/>
              </a:rPr>
              <a:t>Στρέβλωση</a:t>
            </a:r>
            <a:endParaRPr lang="en-US" sz="2200" dirty="0">
              <a:latin typeface="+mn-lt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6119920" y="4841933"/>
            <a:ext cx="2088232" cy="769441"/>
          </a:xfrm>
          <a:prstGeom prst="rect">
            <a:avLst/>
          </a:prstGeom>
          <a:ln w="22225">
            <a:solidFill>
              <a:srgbClr val="075075"/>
            </a:solidFill>
          </a:ln>
        </p:spPr>
        <p:txBody>
          <a:bodyPr wrap="square">
            <a:spAutoFit/>
          </a:bodyPr>
          <a:lstStyle/>
          <a:p>
            <a:r>
              <a:rPr lang="el-GR" sz="2200" dirty="0" smtClean="0">
                <a:latin typeface="+mn-lt"/>
              </a:rPr>
              <a:t>Ελαστική Παραμόρφωση</a:t>
            </a:r>
            <a:endParaRPr lang="en-US" sz="22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8634" y="6217850"/>
            <a:ext cx="1885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351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Μασητικές δυνάμεις </a:t>
            </a:r>
            <a:r>
              <a:rPr lang="el-GR" sz="3200" b="0" dirty="0" smtClean="0">
                <a:solidFill>
                  <a:srgbClr val="075075"/>
                </a:solidFill>
              </a:rPr>
              <a:t>(6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47212" y="2132856"/>
            <a:ext cx="8229600" cy="17281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Δεν μπορούμε να αποφύγουμε τις μασητικές δυνάμεις, μπορούμε όμως με κατάλληλο σχεδιασμό των προσθετικών εργασιών να περιορίσουμε ή και να εμποδίσουμε τις βλαπτικές επιδράσεις τους.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128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74</TotalTime>
  <Words>1508</Words>
  <Application>Microsoft Office PowerPoint</Application>
  <PresentationFormat>Προβολή στην οθόνη (4:3)</PresentationFormat>
  <Paragraphs>236</Paragraphs>
  <Slides>49</Slides>
  <Notes>25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49</vt:i4>
      </vt:variant>
    </vt:vector>
  </HeadingPairs>
  <TitlesOfParts>
    <vt:vector size="51" baseType="lpstr">
      <vt:lpstr>OC_template_updated</vt:lpstr>
      <vt:lpstr>1_OC_template_updated</vt:lpstr>
      <vt:lpstr>Ακίνητη Προσθετική ΙI</vt:lpstr>
      <vt:lpstr>Κανόνες σχεδίασης γεφυρών</vt:lpstr>
      <vt:lpstr>Μηχανική συμπεριφορά ακίνητων προσθέσεων στο στόμα</vt:lpstr>
      <vt:lpstr>Μασητικές δυνάμεις (1 από 6)</vt:lpstr>
      <vt:lpstr>Μασητικές δυνάμεις (2 από 6)</vt:lpstr>
      <vt:lpstr>Μασητικές δυνάμεις (3 από 6)</vt:lpstr>
      <vt:lpstr>Μασητικές δυνάμεις (4 από 6)</vt:lpstr>
      <vt:lpstr>Μασητικές δυνάμεις (5 από 6)</vt:lpstr>
      <vt:lpstr>Μασητικές δυνάμεις (6 από 6)</vt:lpstr>
      <vt:lpstr>Παράγοντες σχεδίασης γεφυρών</vt:lpstr>
      <vt:lpstr>Σχεδίαση γέφυρας πρόσθιων δοντιών (1 από 2)</vt:lpstr>
      <vt:lpstr>Σχεδίαση γέφυρας πρόσθιων δοντιών (2 από 2)</vt:lpstr>
      <vt:lpstr>Πρόσθιος ή τομικός οδηγός</vt:lpstr>
      <vt:lpstr>Πρόσθια δόντια (1 από 3) </vt:lpstr>
      <vt:lpstr>Πρόσθια δόντια (2 από 3) </vt:lpstr>
      <vt:lpstr>Πρόσθια δόντια (3 από 3) </vt:lpstr>
      <vt:lpstr>Ιδανικός τομικός οδηγός (1 από 3)</vt:lpstr>
      <vt:lpstr>Ιδανικός τομικός οδηγός (2 από 3)</vt:lpstr>
      <vt:lpstr>Ιδανικός τομικός οδηγός (3 από 3)</vt:lpstr>
      <vt:lpstr>Αισθητικός παράγοντας</vt:lpstr>
      <vt:lpstr>Η μέση γραμμή του προσώπου (1 από 2)</vt:lpstr>
      <vt:lpstr>Η μέση γραμμή του προσώπου (2 από 2)</vt:lpstr>
      <vt:lpstr>Η γραμμή γέλωτος και ο βαθμός αποκάλυψης των δοντιών (1 από 2)</vt:lpstr>
      <vt:lpstr>Η γραμμή γέλωτος και ο βαθμός αποκάλυψης των δοντιών (2 από 2)</vt:lpstr>
      <vt:lpstr>Το σχήμα και η κυρτότητα του οδοντικού τόξου</vt:lpstr>
      <vt:lpstr>Οι επιμήκεις άξονες των δοντιών (1 από 2) </vt:lpstr>
      <vt:lpstr>Οι επιμήκεις άξονες των δοντιών (2 από 2) </vt:lpstr>
      <vt:lpstr>Το κοπτικό χείλος των πρόσθιων δοντιών (1 από 3)</vt:lpstr>
      <vt:lpstr>Το κοπτικό χείλος των πρόσθιων δοντιών (2 από 3)</vt:lpstr>
      <vt:lpstr>Το κοπτικό χείλος των πρόσθιων δοντιών (3 από 3)</vt:lpstr>
      <vt:lpstr>Τα σημεία επαφής με τα διπλανά δόντια</vt:lpstr>
      <vt:lpstr>Οι σύνδεσμοι της γέφυρας (1 από 2)</vt:lpstr>
      <vt:lpstr>Οι σύνδεσμοι της γέφυρας (2 από 2)</vt:lpstr>
      <vt:lpstr>Το γεφύρωμα (1 από 4)</vt:lpstr>
      <vt:lpstr>Το γεφύρωμα (2 από 4)</vt:lpstr>
      <vt:lpstr>Το γεφύρωμα (3 από 4)</vt:lpstr>
      <vt:lpstr>Το γεφύρωμα (4 από 4)</vt:lpstr>
      <vt:lpstr>Γεφύρωμα τροποποιημένο εφίππιο  (1 από 4)</vt:lpstr>
      <vt:lpstr>Γεφύρωμα τροποποιημένο εφίππιο  (2 από 4)</vt:lpstr>
      <vt:lpstr>Γεφύρωμα τροποποιημένο εφίππιο  (3 από 4)</vt:lpstr>
      <vt:lpstr>Γεφύρωμα τροποποιημένο εφίππιο  (4 από 4)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ΙI</dc:title>
  <dc:creator>opencourses@teiath.gr</dc:creator>
  <cp:lastModifiedBy>fkaram2</cp:lastModifiedBy>
  <cp:revision>20</cp:revision>
  <dcterms:created xsi:type="dcterms:W3CDTF">2014-01-16T13:07:07Z</dcterms:created>
  <dcterms:modified xsi:type="dcterms:W3CDTF">2015-07-06T08:38:00Z</dcterms:modified>
</cp:coreProperties>
</file>