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1"/>
  </p:notesMasterIdLst>
  <p:handoutMasterIdLst>
    <p:handoutMasterId r:id="rId52"/>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257" r:id="rId43"/>
    <p:sldId id="262" r:id="rId44"/>
    <p:sldId id="264" r:id="rId45"/>
    <p:sldId id="307" r:id="rId46"/>
    <p:sldId id="308" r:id="rId47"/>
    <p:sldId id="266" r:id="rId48"/>
    <p:sldId id="267" r:id="rId49"/>
    <p:sldId id="261" r:id="rId50"/>
  </p:sldIdLst>
  <p:sldSz cx="9144000" cy="6858000" type="screen4x3"/>
  <p:notesSz cx="7104063" cy="10234613"/>
  <p:custDataLst>
    <p:tags r:id="rId5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5" d="100"/>
          <a:sy n="115" d="100"/>
        </p:scale>
        <p:origin x="169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B1B3D-4CE0-49C8-90EC-02C665DB2C3C}" type="doc">
      <dgm:prSet loTypeId="urn:microsoft.com/office/officeart/2005/8/layout/radial6" loCatId="cycle" qsTypeId="urn:microsoft.com/office/officeart/2005/8/quickstyle/simple5" qsCatId="simple" csTypeId="urn:microsoft.com/office/officeart/2005/8/colors/accent1_4" csCatId="accent1" phldr="1"/>
      <dgm:spPr/>
      <dgm:t>
        <a:bodyPr/>
        <a:lstStyle/>
        <a:p>
          <a:endParaRPr lang="el-GR"/>
        </a:p>
      </dgm:t>
    </dgm:pt>
    <dgm:pt modelId="{A9763137-1F2D-4073-8DC5-678561122CF6}">
      <dgm:prSet phldrT="[Κείμενο]" custT="1"/>
      <dgm:spPr/>
      <dgm:t>
        <a:bodyPr/>
        <a:lstStyle/>
        <a:p>
          <a:r>
            <a:rPr lang="el-GR" sz="2200" b="1" dirty="0" smtClean="0">
              <a:solidFill>
                <a:schemeClr val="bg1"/>
              </a:solidFill>
              <a:latin typeface="+mn-lt"/>
              <a:cs typeface="Arial" pitchFamily="34" charset="0"/>
            </a:rPr>
            <a:t>Μειωμένη προσπάθεια</a:t>
          </a:r>
          <a:endParaRPr lang="el-GR" sz="2200" b="1" dirty="0">
            <a:solidFill>
              <a:schemeClr val="bg1"/>
            </a:solidFill>
            <a:latin typeface="+mn-lt"/>
            <a:cs typeface="Arial" pitchFamily="34" charset="0"/>
          </a:endParaRPr>
        </a:p>
      </dgm:t>
    </dgm:pt>
    <dgm:pt modelId="{D6C1C92D-BF70-4BD6-AB22-C589175AF926}" type="parTrans" cxnId="{E1AA1CDE-56B1-450C-BC0C-3FB4BD9601B0}">
      <dgm:prSet/>
      <dgm:spPr/>
      <dgm:t>
        <a:bodyPr/>
        <a:lstStyle/>
        <a:p>
          <a:endParaRPr lang="el-GR"/>
        </a:p>
      </dgm:t>
    </dgm:pt>
    <dgm:pt modelId="{04A911B7-648B-42AF-8283-5A8729B56949}" type="sibTrans" cxnId="{E1AA1CDE-56B1-450C-BC0C-3FB4BD9601B0}">
      <dgm:prSet/>
      <dgm:spPr/>
      <dgm:t>
        <a:bodyPr/>
        <a:lstStyle/>
        <a:p>
          <a:endParaRPr lang="el-GR"/>
        </a:p>
      </dgm:t>
    </dgm:pt>
    <dgm:pt modelId="{03567B84-4CE5-472F-BDB7-82611218E193}">
      <dgm:prSet phldrT="[Κείμενο]" custT="1"/>
      <dgm:spPr/>
      <dgm:t>
        <a:bodyPr/>
        <a:lstStyle/>
        <a:p>
          <a:r>
            <a:rPr lang="el-GR" sz="2200" b="1" dirty="0" smtClean="0">
              <a:solidFill>
                <a:schemeClr val="bg1"/>
              </a:solidFill>
              <a:latin typeface="+mn-lt"/>
              <a:cs typeface="Arial" pitchFamily="34" charset="0"/>
            </a:rPr>
            <a:t>Χαμηλή προσδοκία επιτυχίας</a:t>
          </a:r>
          <a:endParaRPr lang="el-GR" sz="2200" b="1" dirty="0">
            <a:solidFill>
              <a:schemeClr val="bg1"/>
            </a:solidFill>
            <a:latin typeface="+mn-lt"/>
            <a:cs typeface="Arial" pitchFamily="34" charset="0"/>
          </a:endParaRPr>
        </a:p>
      </dgm:t>
    </dgm:pt>
    <dgm:pt modelId="{F87251ED-7A59-454B-A56D-33570167D65A}" type="parTrans" cxnId="{D7BACDFA-5FDC-4C25-8E30-5E7B3F09C6AD}">
      <dgm:prSet/>
      <dgm:spPr/>
      <dgm:t>
        <a:bodyPr/>
        <a:lstStyle/>
        <a:p>
          <a:endParaRPr lang="el-GR"/>
        </a:p>
      </dgm:t>
    </dgm:pt>
    <dgm:pt modelId="{34F24C5F-8D81-437B-A4B4-E7B7DAA68171}" type="sibTrans" cxnId="{D7BACDFA-5FDC-4C25-8E30-5E7B3F09C6AD}">
      <dgm:prSet/>
      <dgm:spPr/>
      <dgm:t>
        <a:bodyPr/>
        <a:lstStyle/>
        <a:p>
          <a:endParaRPr lang="el-GR"/>
        </a:p>
      </dgm:t>
    </dgm:pt>
    <dgm:pt modelId="{32FA7844-1805-4B1E-92AE-CB4553AC03BC}">
      <dgm:prSet phldrT="[Κείμενο]" custT="1"/>
      <dgm:spPr/>
      <dgm:t>
        <a:bodyPr/>
        <a:lstStyle/>
        <a:p>
          <a:r>
            <a:rPr lang="el-GR" sz="2200" b="1" dirty="0" smtClean="0">
              <a:solidFill>
                <a:schemeClr val="bg1"/>
              </a:solidFill>
              <a:latin typeface="+mn-lt"/>
              <a:cs typeface="Arial" pitchFamily="34" charset="0"/>
            </a:rPr>
            <a:t>Χαμηλή αυτοεκτίμηση</a:t>
          </a:r>
          <a:endParaRPr lang="el-GR" sz="2200" b="1" dirty="0">
            <a:solidFill>
              <a:schemeClr val="bg1"/>
            </a:solidFill>
            <a:latin typeface="+mn-lt"/>
            <a:cs typeface="Arial" pitchFamily="34" charset="0"/>
          </a:endParaRPr>
        </a:p>
      </dgm:t>
    </dgm:pt>
    <dgm:pt modelId="{4885B83D-93F0-4F5D-8FFB-97765E953203}" type="parTrans" cxnId="{5A19EE4A-CB9E-4152-9216-A72BD780C969}">
      <dgm:prSet/>
      <dgm:spPr/>
      <dgm:t>
        <a:bodyPr/>
        <a:lstStyle/>
        <a:p>
          <a:endParaRPr lang="el-GR"/>
        </a:p>
      </dgm:t>
    </dgm:pt>
    <dgm:pt modelId="{7A3EF191-4062-4A1E-81E3-8FF101213D26}" type="sibTrans" cxnId="{5A19EE4A-CB9E-4152-9216-A72BD780C969}">
      <dgm:prSet/>
      <dgm:spPr/>
      <dgm:t>
        <a:bodyPr/>
        <a:lstStyle/>
        <a:p>
          <a:endParaRPr lang="el-GR"/>
        </a:p>
      </dgm:t>
    </dgm:pt>
    <dgm:pt modelId="{19D1BF46-DCEB-47A4-B5CD-0C843BA412C9}">
      <dgm:prSet phldrT="[Κείμενο]" custT="1"/>
      <dgm:spPr/>
      <dgm:t>
        <a:bodyPr/>
        <a:lstStyle/>
        <a:p>
          <a:r>
            <a:rPr lang="el-GR" sz="2200" b="1" dirty="0" smtClean="0">
              <a:solidFill>
                <a:schemeClr val="bg1"/>
              </a:solidFill>
              <a:latin typeface="+mn-lt"/>
              <a:cs typeface="Arial" pitchFamily="34" charset="0"/>
            </a:rPr>
            <a:t>Υψηλό άγχος +</a:t>
          </a:r>
          <a:endParaRPr lang="el-GR" sz="2200" dirty="0">
            <a:solidFill>
              <a:schemeClr val="bg1"/>
            </a:solidFill>
            <a:latin typeface="+mn-lt"/>
            <a:cs typeface="Arial" pitchFamily="34" charset="0"/>
          </a:endParaRPr>
        </a:p>
      </dgm:t>
    </dgm:pt>
    <dgm:pt modelId="{4B1416C8-31D1-472F-9D38-6DD78EFF5483}" type="parTrans" cxnId="{9C20AAB2-C767-4C3C-8E6F-8D600A9329E5}">
      <dgm:prSet/>
      <dgm:spPr/>
      <dgm:t>
        <a:bodyPr/>
        <a:lstStyle/>
        <a:p>
          <a:endParaRPr lang="el-GR"/>
        </a:p>
      </dgm:t>
    </dgm:pt>
    <dgm:pt modelId="{CEAEBD4E-D5AB-4BB2-9F68-00B5BD27987A}" type="sibTrans" cxnId="{9C20AAB2-C767-4C3C-8E6F-8D600A9329E5}">
      <dgm:prSet/>
      <dgm:spPr/>
      <dgm:t>
        <a:bodyPr/>
        <a:lstStyle/>
        <a:p>
          <a:endParaRPr lang="el-GR"/>
        </a:p>
      </dgm:t>
    </dgm:pt>
    <dgm:pt modelId="{1F5ABC55-35FD-4A18-98EA-4C74AF401FB1}">
      <dgm:prSet/>
      <dgm:spPr/>
      <dgm:t>
        <a:bodyPr/>
        <a:lstStyle/>
        <a:p>
          <a:endParaRPr lang="el-GR" dirty="0"/>
        </a:p>
      </dgm:t>
    </dgm:pt>
    <dgm:pt modelId="{0D1FA347-F80F-42A4-ADEE-294224B13425}" type="parTrans" cxnId="{C6787446-CB46-481C-8A54-6717C5706A43}">
      <dgm:prSet/>
      <dgm:spPr/>
      <dgm:t>
        <a:bodyPr/>
        <a:lstStyle/>
        <a:p>
          <a:endParaRPr lang="el-GR"/>
        </a:p>
      </dgm:t>
    </dgm:pt>
    <dgm:pt modelId="{2D2E6776-E72D-43A9-907A-12D7A36A9B6B}" type="sibTrans" cxnId="{C6787446-CB46-481C-8A54-6717C5706A43}">
      <dgm:prSet/>
      <dgm:spPr/>
      <dgm:t>
        <a:bodyPr/>
        <a:lstStyle/>
        <a:p>
          <a:endParaRPr lang="el-GR"/>
        </a:p>
      </dgm:t>
    </dgm:pt>
    <dgm:pt modelId="{96B4896B-B392-464D-B1E5-9E5B2D0B9365}">
      <dgm:prSet phldrT="[Κείμενο]" custT="1"/>
      <dgm:spPr/>
      <dgm:t>
        <a:bodyPr/>
        <a:lstStyle/>
        <a:p>
          <a:r>
            <a:rPr lang="el-GR" sz="2200" b="1" dirty="0" smtClean="0">
              <a:solidFill>
                <a:schemeClr val="bg1"/>
              </a:solidFill>
              <a:latin typeface="+mn-lt"/>
              <a:cs typeface="Arial" pitchFamily="34" charset="0"/>
            </a:rPr>
            <a:t>Πραγματική αποτυχία </a:t>
          </a:r>
          <a:endParaRPr lang="el-GR" sz="2200" b="1" dirty="0">
            <a:solidFill>
              <a:schemeClr val="bg1"/>
            </a:solidFill>
            <a:latin typeface="+mn-lt"/>
            <a:cs typeface="Arial" pitchFamily="34" charset="0"/>
          </a:endParaRPr>
        </a:p>
      </dgm:t>
    </dgm:pt>
    <dgm:pt modelId="{328E303B-4D01-457F-BF63-55E65CFDF261}" type="parTrans" cxnId="{42DDE4D8-92E2-4C87-98C2-264D606FFC11}">
      <dgm:prSet/>
      <dgm:spPr/>
      <dgm:t>
        <a:bodyPr/>
        <a:lstStyle/>
        <a:p>
          <a:endParaRPr lang="el-GR"/>
        </a:p>
      </dgm:t>
    </dgm:pt>
    <dgm:pt modelId="{513DA149-58C1-4B4A-93D6-DC985DA8C3CD}" type="sibTrans" cxnId="{42DDE4D8-92E2-4C87-98C2-264D606FFC11}">
      <dgm:prSet/>
      <dgm:spPr/>
      <dgm:t>
        <a:bodyPr/>
        <a:lstStyle/>
        <a:p>
          <a:endParaRPr lang="el-GR"/>
        </a:p>
      </dgm:t>
    </dgm:pt>
    <dgm:pt modelId="{F6F35745-701A-4069-8656-2E7E65292B3F}" type="pres">
      <dgm:prSet presAssocID="{8DBB1B3D-4CE0-49C8-90EC-02C665DB2C3C}" presName="Name0" presStyleCnt="0">
        <dgm:presLayoutVars>
          <dgm:chMax val="1"/>
          <dgm:dir/>
          <dgm:animLvl val="ctr"/>
          <dgm:resizeHandles val="exact"/>
        </dgm:presLayoutVars>
      </dgm:prSet>
      <dgm:spPr/>
      <dgm:t>
        <a:bodyPr/>
        <a:lstStyle/>
        <a:p>
          <a:endParaRPr lang="el-GR"/>
        </a:p>
      </dgm:t>
    </dgm:pt>
    <dgm:pt modelId="{5002C14C-75A5-4676-8ACE-38115D1D7201}" type="pres">
      <dgm:prSet presAssocID="{A9763137-1F2D-4073-8DC5-678561122CF6}" presName="centerShape" presStyleLbl="node0" presStyleIdx="0" presStyleCnt="1" custScaleX="144042" custScaleY="79527" custLinFactNeighborX="-15651" custLinFactNeighborY="-2808"/>
      <dgm:spPr/>
      <dgm:t>
        <a:bodyPr/>
        <a:lstStyle/>
        <a:p>
          <a:endParaRPr lang="el-GR"/>
        </a:p>
      </dgm:t>
    </dgm:pt>
    <dgm:pt modelId="{D24FB4E6-A65B-4D6E-AE7C-F7E572ADB7BC}" type="pres">
      <dgm:prSet presAssocID="{03567B84-4CE5-472F-BDB7-82611218E193}" presName="node" presStyleLbl="node1" presStyleIdx="0" presStyleCnt="4" custScaleX="177675">
        <dgm:presLayoutVars>
          <dgm:bulletEnabled val="1"/>
        </dgm:presLayoutVars>
      </dgm:prSet>
      <dgm:spPr/>
      <dgm:t>
        <a:bodyPr/>
        <a:lstStyle/>
        <a:p>
          <a:endParaRPr lang="el-GR"/>
        </a:p>
      </dgm:t>
    </dgm:pt>
    <dgm:pt modelId="{605CA7A0-A758-4D40-9118-F45696CA79C7}" type="pres">
      <dgm:prSet presAssocID="{03567B84-4CE5-472F-BDB7-82611218E193}" presName="dummy" presStyleCnt="0"/>
      <dgm:spPr/>
      <dgm:t>
        <a:bodyPr/>
        <a:lstStyle/>
        <a:p>
          <a:endParaRPr lang="el-GR"/>
        </a:p>
      </dgm:t>
    </dgm:pt>
    <dgm:pt modelId="{E948D10A-06B5-4DD7-BD30-9EEAF16DDF70}" type="pres">
      <dgm:prSet presAssocID="{34F24C5F-8D81-437B-A4B4-E7B7DAA68171}" presName="sibTrans" presStyleLbl="sibTrans2D1" presStyleIdx="0" presStyleCnt="4"/>
      <dgm:spPr/>
      <dgm:t>
        <a:bodyPr/>
        <a:lstStyle/>
        <a:p>
          <a:endParaRPr lang="el-GR"/>
        </a:p>
      </dgm:t>
    </dgm:pt>
    <dgm:pt modelId="{F646B8D7-6A33-474E-8AE4-22DCEE12C22F}" type="pres">
      <dgm:prSet presAssocID="{32FA7844-1805-4B1E-92AE-CB4553AC03BC}" presName="node" presStyleLbl="node1" presStyleIdx="1" presStyleCnt="4" custScaleX="204722" custRadScaleRad="136698" custRadScaleInc="1589">
        <dgm:presLayoutVars>
          <dgm:bulletEnabled val="1"/>
        </dgm:presLayoutVars>
      </dgm:prSet>
      <dgm:spPr/>
      <dgm:t>
        <a:bodyPr/>
        <a:lstStyle/>
        <a:p>
          <a:endParaRPr lang="el-GR"/>
        </a:p>
      </dgm:t>
    </dgm:pt>
    <dgm:pt modelId="{BED64646-ECB3-4867-A9E4-558F6790B3C2}" type="pres">
      <dgm:prSet presAssocID="{32FA7844-1805-4B1E-92AE-CB4553AC03BC}" presName="dummy" presStyleCnt="0"/>
      <dgm:spPr/>
      <dgm:t>
        <a:bodyPr/>
        <a:lstStyle/>
        <a:p>
          <a:endParaRPr lang="el-GR"/>
        </a:p>
      </dgm:t>
    </dgm:pt>
    <dgm:pt modelId="{B9F4A53A-07B3-47CA-9B21-D40B6FE181D2}" type="pres">
      <dgm:prSet presAssocID="{7A3EF191-4062-4A1E-81E3-8FF101213D26}" presName="sibTrans" presStyleLbl="sibTrans2D1" presStyleIdx="1" presStyleCnt="4"/>
      <dgm:spPr/>
      <dgm:t>
        <a:bodyPr/>
        <a:lstStyle/>
        <a:p>
          <a:endParaRPr lang="el-GR"/>
        </a:p>
      </dgm:t>
    </dgm:pt>
    <dgm:pt modelId="{EB9F356C-665C-4B56-8744-4DC47CA4AC76}" type="pres">
      <dgm:prSet presAssocID="{96B4896B-B392-464D-B1E5-9E5B2D0B9365}" presName="node" presStyleLbl="node1" presStyleIdx="2" presStyleCnt="4" custScaleX="175888">
        <dgm:presLayoutVars>
          <dgm:bulletEnabled val="1"/>
        </dgm:presLayoutVars>
      </dgm:prSet>
      <dgm:spPr/>
      <dgm:t>
        <a:bodyPr/>
        <a:lstStyle/>
        <a:p>
          <a:endParaRPr lang="el-GR"/>
        </a:p>
      </dgm:t>
    </dgm:pt>
    <dgm:pt modelId="{37349A5E-EE2C-4503-9028-479F696B3C85}" type="pres">
      <dgm:prSet presAssocID="{96B4896B-B392-464D-B1E5-9E5B2D0B9365}" presName="dummy" presStyleCnt="0"/>
      <dgm:spPr/>
      <dgm:t>
        <a:bodyPr/>
        <a:lstStyle/>
        <a:p>
          <a:endParaRPr lang="el-GR"/>
        </a:p>
      </dgm:t>
    </dgm:pt>
    <dgm:pt modelId="{8EFA8A30-0C2C-43AC-B827-5A58BD0DD25A}" type="pres">
      <dgm:prSet presAssocID="{513DA149-58C1-4B4A-93D6-DC985DA8C3CD}" presName="sibTrans" presStyleLbl="sibTrans2D1" presStyleIdx="2" presStyleCnt="4"/>
      <dgm:spPr/>
      <dgm:t>
        <a:bodyPr/>
        <a:lstStyle/>
        <a:p>
          <a:endParaRPr lang="el-GR"/>
        </a:p>
      </dgm:t>
    </dgm:pt>
    <dgm:pt modelId="{DDABF29B-26C4-4A76-B410-52D8E1CCA802}" type="pres">
      <dgm:prSet presAssocID="{19D1BF46-DCEB-47A4-B5CD-0C843BA412C9}" presName="node" presStyleLbl="node1" presStyleIdx="3" presStyleCnt="4" custScaleX="170419" custRadScaleRad="138857" custRadScaleInc="8749">
        <dgm:presLayoutVars>
          <dgm:bulletEnabled val="1"/>
        </dgm:presLayoutVars>
      </dgm:prSet>
      <dgm:spPr/>
      <dgm:t>
        <a:bodyPr/>
        <a:lstStyle/>
        <a:p>
          <a:endParaRPr lang="el-GR"/>
        </a:p>
      </dgm:t>
    </dgm:pt>
    <dgm:pt modelId="{51DB242A-6472-4117-92D6-5CEDBEF5DC49}" type="pres">
      <dgm:prSet presAssocID="{19D1BF46-DCEB-47A4-B5CD-0C843BA412C9}" presName="dummy" presStyleCnt="0"/>
      <dgm:spPr/>
      <dgm:t>
        <a:bodyPr/>
        <a:lstStyle/>
        <a:p>
          <a:endParaRPr lang="el-GR"/>
        </a:p>
      </dgm:t>
    </dgm:pt>
    <dgm:pt modelId="{9FD02098-6B72-4D26-89E4-8EDFB95C4F34}" type="pres">
      <dgm:prSet presAssocID="{CEAEBD4E-D5AB-4BB2-9F68-00B5BD27987A}" presName="sibTrans" presStyleLbl="sibTrans2D1" presStyleIdx="3" presStyleCnt="4"/>
      <dgm:spPr/>
      <dgm:t>
        <a:bodyPr/>
        <a:lstStyle/>
        <a:p>
          <a:endParaRPr lang="el-GR"/>
        </a:p>
      </dgm:t>
    </dgm:pt>
  </dgm:ptLst>
  <dgm:cxnLst>
    <dgm:cxn modelId="{F138549A-12C8-4492-AC05-ED2BCBA2C398}" type="presOf" srcId="{A9763137-1F2D-4073-8DC5-678561122CF6}" destId="{5002C14C-75A5-4676-8ACE-38115D1D7201}" srcOrd="0" destOrd="0" presId="urn:microsoft.com/office/officeart/2005/8/layout/radial6"/>
    <dgm:cxn modelId="{9C20AAB2-C767-4C3C-8E6F-8D600A9329E5}" srcId="{A9763137-1F2D-4073-8DC5-678561122CF6}" destId="{19D1BF46-DCEB-47A4-B5CD-0C843BA412C9}" srcOrd="3" destOrd="0" parTransId="{4B1416C8-31D1-472F-9D38-6DD78EFF5483}" sibTransId="{CEAEBD4E-D5AB-4BB2-9F68-00B5BD27987A}"/>
    <dgm:cxn modelId="{5A19EE4A-CB9E-4152-9216-A72BD780C969}" srcId="{A9763137-1F2D-4073-8DC5-678561122CF6}" destId="{32FA7844-1805-4B1E-92AE-CB4553AC03BC}" srcOrd="1" destOrd="0" parTransId="{4885B83D-93F0-4F5D-8FFB-97765E953203}" sibTransId="{7A3EF191-4062-4A1E-81E3-8FF101213D26}"/>
    <dgm:cxn modelId="{62ED4648-1303-41B6-8E1B-97C402AE7B36}" type="presOf" srcId="{34F24C5F-8D81-437B-A4B4-E7B7DAA68171}" destId="{E948D10A-06B5-4DD7-BD30-9EEAF16DDF70}" srcOrd="0" destOrd="0" presId="urn:microsoft.com/office/officeart/2005/8/layout/radial6"/>
    <dgm:cxn modelId="{282CBF6B-5562-4AC5-B287-EE906F71D5EB}" type="presOf" srcId="{8DBB1B3D-4CE0-49C8-90EC-02C665DB2C3C}" destId="{F6F35745-701A-4069-8656-2E7E65292B3F}" srcOrd="0" destOrd="0" presId="urn:microsoft.com/office/officeart/2005/8/layout/radial6"/>
    <dgm:cxn modelId="{7FC3AA4F-064A-4FB0-B2E1-F12774EA2284}" type="presOf" srcId="{CEAEBD4E-D5AB-4BB2-9F68-00B5BD27987A}" destId="{9FD02098-6B72-4D26-89E4-8EDFB95C4F34}" srcOrd="0" destOrd="0" presId="urn:microsoft.com/office/officeart/2005/8/layout/radial6"/>
    <dgm:cxn modelId="{C6787446-CB46-481C-8A54-6717C5706A43}" srcId="{8DBB1B3D-4CE0-49C8-90EC-02C665DB2C3C}" destId="{1F5ABC55-35FD-4A18-98EA-4C74AF401FB1}" srcOrd="1" destOrd="0" parTransId="{0D1FA347-F80F-42A4-ADEE-294224B13425}" sibTransId="{2D2E6776-E72D-43A9-907A-12D7A36A9B6B}"/>
    <dgm:cxn modelId="{D7BACDFA-5FDC-4C25-8E30-5E7B3F09C6AD}" srcId="{A9763137-1F2D-4073-8DC5-678561122CF6}" destId="{03567B84-4CE5-472F-BDB7-82611218E193}" srcOrd="0" destOrd="0" parTransId="{F87251ED-7A59-454B-A56D-33570167D65A}" sibTransId="{34F24C5F-8D81-437B-A4B4-E7B7DAA68171}"/>
    <dgm:cxn modelId="{A5E5F740-D0A7-4ADF-947E-F602798F7A06}" type="presOf" srcId="{513DA149-58C1-4B4A-93D6-DC985DA8C3CD}" destId="{8EFA8A30-0C2C-43AC-B827-5A58BD0DD25A}" srcOrd="0" destOrd="0" presId="urn:microsoft.com/office/officeart/2005/8/layout/radial6"/>
    <dgm:cxn modelId="{0BAAE81E-A21A-4944-AA74-3316BE8B0C3B}" type="presOf" srcId="{7A3EF191-4062-4A1E-81E3-8FF101213D26}" destId="{B9F4A53A-07B3-47CA-9B21-D40B6FE181D2}" srcOrd="0" destOrd="0" presId="urn:microsoft.com/office/officeart/2005/8/layout/radial6"/>
    <dgm:cxn modelId="{42DDE4D8-92E2-4C87-98C2-264D606FFC11}" srcId="{A9763137-1F2D-4073-8DC5-678561122CF6}" destId="{96B4896B-B392-464D-B1E5-9E5B2D0B9365}" srcOrd="2" destOrd="0" parTransId="{328E303B-4D01-457F-BF63-55E65CFDF261}" sibTransId="{513DA149-58C1-4B4A-93D6-DC985DA8C3CD}"/>
    <dgm:cxn modelId="{F3612196-9617-4C73-BBF4-9FC4D440DB3F}" type="presOf" srcId="{19D1BF46-DCEB-47A4-B5CD-0C843BA412C9}" destId="{DDABF29B-26C4-4A76-B410-52D8E1CCA802}" srcOrd="0" destOrd="0" presId="urn:microsoft.com/office/officeart/2005/8/layout/radial6"/>
    <dgm:cxn modelId="{E1AA1CDE-56B1-450C-BC0C-3FB4BD9601B0}" srcId="{8DBB1B3D-4CE0-49C8-90EC-02C665DB2C3C}" destId="{A9763137-1F2D-4073-8DC5-678561122CF6}" srcOrd="0" destOrd="0" parTransId="{D6C1C92D-BF70-4BD6-AB22-C589175AF926}" sibTransId="{04A911B7-648B-42AF-8283-5A8729B56949}"/>
    <dgm:cxn modelId="{4523B7D6-9417-4068-9B37-35DE76128E9A}" type="presOf" srcId="{96B4896B-B392-464D-B1E5-9E5B2D0B9365}" destId="{EB9F356C-665C-4B56-8744-4DC47CA4AC76}" srcOrd="0" destOrd="0" presId="urn:microsoft.com/office/officeart/2005/8/layout/radial6"/>
    <dgm:cxn modelId="{65F3507C-747F-40CA-B190-D7651526514D}" type="presOf" srcId="{32FA7844-1805-4B1E-92AE-CB4553AC03BC}" destId="{F646B8D7-6A33-474E-8AE4-22DCEE12C22F}" srcOrd="0" destOrd="0" presId="urn:microsoft.com/office/officeart/2005/8/layout/radial6"/>
    <dgm:cxn modelId="{F80DB3B6-CE92-407C-8C71-DB1593E2142B}" type="presOf" srcId="{03567B84-4CE5-472F-BDB7-82611218E193}" destId="{D24FB4E6-A65B-4D6E-AE7C-F7E572ADB7BC}" srcOrd="0" destOrd="0" presId="urn:microsoft.com/office/officeart/2005/8/layout/radial6"/>
    <dgm:cxn modelId="{2B644837-758B-4B2F-97A3-2FD7ABD1A50B}" type="presParOf" srcId="{F6F35745-701A-4069-8656-2E7E65292B3F}" destId="{5002C14C-75A5-4676-8ACE-38115D1D7201}" srcOrd="0" destOrd="0" presId="urn:microsoft.com/office/officeart/2005/8/layout/radial6"/>
    <dgm:cxn modelId="{9FA0A9B0-6E11-422C-9F0A-3C3D9F0B2B30}" type="presParOf" srcId="{F6F35745-701A-4069-8656-2E7E65292B3F}" destId="{D24FB4E6-A65B-4D6E-AE7C-F7E572ADB7BC}" srcOrd="1" destOrd="0" presId="urn:microsoft.com/office/officeart/2005/8/layout/radial6"/>
    <dgm:cxn modelId="{994DDDE1-EA85-48FE-B9D0-A1343C3E62E2}" type="presParOf" srcId="{F6F35745-701A-4069-8656-2E7E65292B3F}" destId="{605CA7A0-A758-4D40-9118-F45696CA79C7}" srcOrd="2" destOrd="0" presId="urn:microsoft.com/office/officeart/2005/8/layout/radial6"/>
    <dgm:cxn modelId="{A5928333-7D7E-4088-A2A7-E414B121EDA7}" type="presParOf" srcId="{F6F35745-701A-4069-8656-2E7E65292B3F}" destId="{E948D10A-06B5-4DD7-BD30-9EEAF16DDF70}" srcOrd="3" destOrd="0" presId="urn:microsoft.com/office/officeart/2005/8/layout/radial6"/>
    <dgm:cxn modelId="{8DF44EC8-184E-472E-A930-A49FC7B9ED1D}" type="presParOf" srcId="{F6F35745-701A-4069-8656-2E7E65292B3F}" destId="{F646B8D7-6A33-474E-8AE4-22DCEE12C22F}" srcOrd="4" destOrd="0" presId="urn:microsoft.com/office/officeart/2005/8/layout/radial6"/>
    <dgm:cxn modelId="{79EB2697-1DF1-41C8-B34E-3699BFB0157F}" type="presParOf" srcId="{F6F35745-701A-4069-8656-2E7E65292B3F}" destId="{BED64646-ECB3-4867-A9E4-558F6790B3C2}" srcOrd="5" destOrd="0" presId="urn:microsoft.com/office/officeart/2005/8/layout/radial6"/>
    <dgm:cxn modelId="{3B984EFD-3B28-421B-8425-636F8B1404E3}" type="presParOf" srcId="{F6F35745-701A-4069-8656-2E7E65292B3F}" destId="{B9F4A53A-07B3-47CA-9B21-D40B6FE181D2}" srcOrd="6" destOrd="0" presId="urn:microsoft.com/office/officeart/2005/8/layout/radial6"/>
    <dgm:cxn modelId="{61D6E788-966B-4E7E-B147-2D85DA18EA15}" type="presParOf" srcId="{F6F35745-701A-4069-8656-2E7E65292B3F}" destId="{EB9F356C-665C-4B56-8744-4DC47CA4AC76}" srcOrd="7" destOrd="0" presId="urn:microsoft.com/office/officeart/2005/8/layout/radial6"/>
    <dgm:cxn modelId="{E1F2012E-27AF-422E-89E2-A9EBC5A669F4}" type="presParOf" srcId="{F6F35745-701A-4069-8656-2E7E65292B3F}" destId="{37349A5E-EE2C-4503-9028-479F696B3C85}" srcOrd="8" destOrd="0" presId="urn:microsoft.com/office/officeart/2005/8/layout/radial6"/>
    <dgm:cxn modelId="{1ECA1D3E-9CC4-44EA-B6E8-B64FF8D7AAF6}" type="presParOf" srcId="{F6F35745-701A-4069-8656-2E7E65292B3F}" destId="{8EFA8A30-0C2C-43AC-B827-5A58BD0DD25A}" srcOrd="9" destOrd="0" presId="urn:microsoft.com/office/officeart/2005/8/layout/radial6"/>
    <dgm:cxn modelId="{08FF1DDD-B817-44D7-B6DF-68D23F8B15DD}" type="presParOf" srcId="{F6F35745-701A-4069-8656-2E7E65292B3F}" destId="{DDABF29B-26C4-4A76-B410-52D8E1CCA802}" srcOrd="10" destOrd="0" presId="urn:microsoft.com/office/officeart/2005/8/layout/radial6"/>
    <dgm:cxn modelId="{33891591-6626-469D-82C6-F1CB43220E34}" type="presParOf" srcId="{F6F35745-701A-4069-8656-2E7E65292B3F}" destId="{51DB242A-6472-4117-92D6-5CEDBEF5DC49}" srcOrd="11" destOrd="0" presId="urn:microsoft.com/office/officeart/2005/8/layout/radial6"/>
    <dgm:cxn modelId="{E4894987-8F43-4F5A-A422-694C4B2473D2}" type="presParOf" srcId="{F6F35745-701A-4069-8656-2E7E65292B3F}" destId="{9FD02098-6B72-4D26-89E4-8EDFB95C4F3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3/2/2017</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3/2/2017</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174437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151426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Wingdings" panose="05000000000000000000" pitchFamily="2" charset="2"/>
              <a:buChar char="§"/>
              <a:defRPr sz="22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65584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87231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18201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06480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911263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87521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237743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898318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280108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862181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vernhart/1531474324/" TargetMode="External"/><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hyperlink" Target="https://creativecommons.org/licenses/by-nc-sa/2.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creativecommons.org/licenses/by-nc/3.0/" TargetMode="External"/><Relationship Id="rId3" Type="http://schemas.openxmlformats.org/officeDocument/2006/relationships/image" Target="../media/image8.jpg"/><Relationship Id="rId7" Type="http://schemas.openxmlformats.org/officeDocument/2006/relationships/hyperlink" Target="http://isostock.deviantart.com/art/Hand-Stock-Request5-77898171" TargetMode="Externa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hyperlink" Target="http://pixabay.com/en/users/PublicDomainPictures/" TargetMode="External"/><Relationship Id="rId4" Type="http://schemas.openxmlformats.org/officeDocument/2006/relationships/hyperlink" Target="http://pixabay.com/en/domino-circuit-element-concept-163522/" TargetMode="External"/><Relationship Id="rId9" Type="http://schemas.openxmlformats.org/officeDocument/2006/relationships/hyperlink" Target="http://pixabay.com/en/sad-child-boy-kid-young-mood-72217/"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Sad_Little_Girl.jpg" TargetMode="External"/><Relationship Id="rId2" Type="http://schemas.openxmlformats.org/officeDocument/2006/relationships/image" Target="../media/image10.jpg"/><Relationship Id="rId1" Type="http://schemas.openxmlformats.org/officeDocument/2006/relationships/slideLayout" Target="../slideLayouts/slideLayout12.xml"/><Relationship Id="rId5" Type="http://schemas.openxmlformats.org/officeDocument/2006/relationships/hyperlink" Target="http://creativecommons.org/licenses/by-sa/2.0/deed.en" TargetMode="External"/><Relationship Id="rId4" Type="http://schemas.openxmlformats.org/officeDocument/2006/relationships/hyperlink" Target="http://commons.wikimedia.org/wiki/User:Electr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Children's_Day#mediaviewer/File:RIAN_archive_398877_Festivities_in_Vladivostok_to_celebrate_International_Children%27s_Day.jpg" TargetMode="External"/><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RIANbo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4getfoo.deviantart.com/art/Children-playing-boardgame-86260153" TargetMode="External"/><Relationship Id="rId2" Type="http://schemas.openxmlformats.org/officeDocument/2006/relationships/image" Target="../media/image12.jpg"/><Relationship Id="rId1" Type="http://schemas.openxmlformats.org/officeDocument/2006/relationships/slideLayout" Target="../slideLayouts/slideLayout12.xml"/><Relationship Id="rId4" Type="http://schemas.openxmlformats.org/officeDocument/2006/relationships/hyperlink" Target="http://creativecommons.org/licenses/by-nd/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pixabay.com/en/users/baron352/" TargetMode="External"/><Relationship Id="rId2" Type="http://schemas.openxmlformats.org/officeDocument/2006/relationships/hyperlink" Target="http://pixabay.com/en/children-smile-happy-kids-emotions-237333/" TargetMode="Externa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13193996@N03/2101548419/" TargetMode="External"/><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hyperlink" Target="https://creativecommons.org/licenses/by-nc-nd/2.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kraljaleksandar.deviantart.com/art/Children-Kissing-194326690" TargetMode="External"/><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hyperlink" Target="http://creativecommons.org/licenses/by-nc-nd/3.0/"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hyperlink" Target="http://commons.wikimedia.org/wiki/File:Male_black_symbol.svg" TargetMode="External"/><Relationship Id="rId7" Type="http://schemas.openxmlformats.org/officeDocument/2006/relationships/hyperlink" Target="http://commons.wikimedia.org/w/index.php?title=User:MarcusWerthmann&amp;action=edit&amp;redlink=1" TargetMode="External"/><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hyperlink" Target="http://commons.wikimedia.org/wiki/File:Gender-Symbol_Female_dark_transparent_Background.png" TargetMode="Externa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Amit6" TargetMode="External"/><Relationship Id="rId9"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pixabay.com/en/children-colorful-kids-colors-92261/" TargetMode="External"/><Relationship Id="rId7" Type="http://schemas.openxmlformats.org/officeDocument/2006/relationships/hyperlink" Target="http://pixabay.com/en/users/brankin62/" TargetMode="External"/><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hyperlink" Target="http://pixabay.com/en/children-girl-boy-granddaughter-74077/" TargetMode="External"/><Relationship Id="rId5" Type="http://schemas.openxmlformats.org/officeDocument/2006/relationships/image" Target="../media/image21.jpg"/><Relationship Id="rId4" Type="http://schemas.openxmlformats.org/officeDocument/2006/relationships/hyperlink" Target="http://pixabay.com/en/users/suma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Attachment_theory#mediaviewer/File:Children_marbles.jpg" TargetMode="External"/><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hyperlink" Target="http://creativecommons.org/licenses/by/2.0/" TargetMode="External"/><Relationship Id="rId4" Type="http://schemas.openxmlformats.org/officeDocument/2006/relationships/hyperlink" Target="http://commons.wikimedia.org/wiki/User:Ranvei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openclipart.org/detail/630/thinkingboy-outline-by-ryanlerch" TargetMode="External"/><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hyperlink" Target="http://commons.wikimedia.org/wiki/User:Ranveig" TargetMode="External"/><Relationship Id="rId4" Type="http://schemas.openxmlformats.org/officeDocument/2006/relationships/hyperlink" Target="https://openclipart.org/user-detail/ryanlerch"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pixabay.com/en/boy-portrait-smile-toddler-286806/" TargetMode="External"/><Relationship Id="rId13" Type="http://schemas.openxmlformats.org/officeDocument/2006/relationships/hyperlink" Target="http://commons.wikimedia.org/wiki/User:Flickr_upload_bot" TargetMode="External"/><Relationship Id="rId18" Type="http://schemas.openxmlformats.org/officeDocument/2006/relationships/hyperlink" Target="http://en.wikipedia.org/wiki/Irish_Thoroughbred#mediaviewer/File:NoraRoberts.jpg" TargetMode="External"/><Relationship Id="rId3" Type="http://schemas.openxmlformats.org/officeDocument/2006/relationships/hyperlink" Target="http://en.wikipedia.org/wiki/Embryogenesis#mediaviewer/File:Human_embryo.jpg" TargetMode="External"/><Relationship Id="rId21" Type="http://schemas.openxmlformats.org/officeDocument/2006/relationships/hyperlink" Target="http://commons.wikimedia.org/wiki/User:Miuki" TargetMode="External"/><Relationship Id="rId7" Type="http://schemas.openxmlformats.org/officeDocument/2006/relationships/hyperlink" Target="http://commons.wikimedia.org/wiki/User:Ejdzej" TargetMode="External"/><Relationship Id="rId12" Type="http://schemas.openxmlformats.org/officeDocument/2006/relationships/hyperlink" Target="http://en.wikipedia.org/wiki/Adolescence#mediaviewer/File:Teens_sharing_a_song.jpg" TargetMode="External"/><Relationship Id="rId17" Type="http://schemas.openxmlformats.org/officeDocument/2006/relationships/hyperlink" Target="http://creativecommons.org/licenses/by-sa/2.0/deed.en" TargetMode="External"/><Relationship Id="rId2" Type="http://schemas.openxmlformats.org/officeDocument/2006/relationships/notesSlide" Target="../notesSlides/notesSlide8.xml"/><Relationship Id="rId16" Type="http://schemas.openxmlformats.org/officeDocument/2006/relationships/hyperlink" Target="http://commons.wikimedia.org/wiki/User:Dudubot" TargetMode="External"/><Relationship Id="rId20" Type="http://schemas.openxmlformats.org/officeDocument/2006/relationships/hyperlink" Target="http://ar.wikipedia.org/wiki/%D9%83%D8%A8%D8%B1_%D8%A7%D9%84%D8%B3%D9%86#mediaviewer/File:HappyPensioneer.jpg" TargetMode="External"/><Relationship Id="rId1" Type="http://schemas.openxmlformats.org/officeDocument/2006/relationships/slideLayout" Target="../slideLayouts/slideLayout2.xml"/><Relationship Id="rId6" Type="http://schemas.openxmlformats.org/officeDocument/2006/relationships/hyperlink" Target="http://nl.wikipedia.org/wiki/Baby#mediaviewer/File:Baby-first_teeth.jpg" TargetMode="External"/><Relationship Id="rId11" Type="http://schemas.openxmlformats.org/officeDocument/2006/relationships/hyperlink" Target="http://commons.wikimedia.org/wiki/User:Rushafi" TargetMode="External"/><Relationship Id="rId5" Type="http://schemas.openxmlformats.org/officeDocument/2006/relationships/hyperlink" Target="http://creativecommons.org/licenses/by-sa/3.0/deed.en" TargetMode="External"/><Relationship Id="rId15" Type="http://schemas.openxmlformats.org/officeDocument/2006/relationships/hyperlink" Target="http://commons.wikimedia.org/wiki/File:Flickr_-_DavidDennisPhotos.com_-_Man_Shopping_in_Cairo.jpg" TargetMode="External"/><Relationship Id="rId10" Type="http://schemas.openxmlformats.org/officeDocument/2006/relationships/hyperlink" Target="http://en.wikipedia.org/wiki/Girl#mediaviewer/File:Khumi_Girl_1.jpg" TargetMode="External"/><Relationship Id="rId19" Type="http://schemas.openxmlformats.org/officeDocument/2006/relationships/hyperlink" Target="http://commons.wikimedia.org/wiki/User:Entheta" TargetMode="External"/><Relationship Id="rId4" Type="http://schemas.openxmlformats.org/officeDocument/2006/relationships/hyperlink" Target="http://commons.wikimedia.org/wiki/User:Anatomist90" TargetMode="External"/><Relationship Id="rId9" Type="http://schemas.openxmlformats.org/officeDocument/2006/relationships/hyperlink" Target="http://pixabay.com/en/users/White77/" TargetMode="External"/><Relationship Id="rId14" Type="http://schemas.openxmlformats.org/officeDocument/2006/relationships/hyperlink" Target="http://creativecommons.org/licenses/by/2.0/"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Αναπτυξιακή Ψυχολογία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a:bodyPr>
          <a:lstStyle/>
          <a:p>
            <a:pPr>
              <a:spcBef>
                <a:spcPts val="0"/>
              </a:spcBef>
              <a:spcAft>
                <a:spcPts val="1200"/>
              </a:spcAft>
            </a:pPr>
            <a:r>
              <a:rPr lang="el-GR" sz="2800" b="1" dirty="0" smtClean="0"/>
              <a:t>Ενότητα </a:t>
            </a:r>
            <a:r>
              <a:rPr lang="en-US" sz="2800" b="1" dirty="0" smtClean="0"/>
              <a:t>1</a:t>
            </a:r>
            <a:r>
              <a:rPr lang="en-US" sz="2800" b="1" dirty="0"/>
              <a:t>0</a:t>
            </a:r>
            <a:r>
              <a:rPr lang="el-GR" sz="2800" dirty="0" smtClean="0"/>
              <a:t>:</a:t>
            </a:r>
            <a:r>
              <a:rPr lang="en-US" sz="2800" dirty="0" smtClean="0"/>
              <a:t> </a:t>
            </a:r>
            <a:r>
              <a:rPr lang="el-GR" sz="2800" dirty="0"/>
              <a:t>Η Γνωστική Και Ψυχοκοινωνική Ανάπτυξη Στη Σχολική </a:t>
            </a:r>
            <a:r>
              <a:rPr lang="el-GR" sz="2800" dirty="0" smtClean="0"/>
              <a:t>Ηλικία</a:t>
            </a:r>
            <a:endParaRPr lang="el-GR" sz="2800" dirty="0"/>
          </a:p>
          <a:p>
            <a:pPr>
              <a:spcBef>
                <a:spcPts val="0"/>
              </a:spcBef>
            </a:pPr>
            <a:r>
              <a:rPr lang="el-GR" sz="2400" dirty="0" smtClean="0"/>
              <a:t>Δρ</a:t>
            </a:r>
            <a:r>
              <a:rPr lang="el-GR" sz="2400" dirty="0"/>
              <a:t>. Κατερίνα </a:t>
            </a:r>
            <a:r>
              <a:rPr lang="el-GR" sz="2400" dirty="0" err="1"/>
              <a:t>Μανιαδάκη</a:t>
            </a:r>
            <a:r>
              <a:rPr lang="el-GR" sz="2400" dirty="0"/>
              <a:t>, Ψυχολόγος</a:t>
            </a:r>
          </a:p>
          <a:p>
            <a:pPr>
              <a:spcBef>
                <a:spcPts val="0"/>
              </a:spcBef>
            </a:pPr>
            <a:r>
              <a:rPr lang="el-GR" sz="2400" dirty="0"/>
              <a:t>Τμήμα Κοινωνικής Εργασίας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H </a:t>
            </a:r>
            <a:r>
              <a:rPr lang="el-GR" dirty="0" smtClean="0"/>
              <a:t>ανάπτυξη της αυτοεκτίμησης</a:t>
            </a:r>
            <a:endParaRPr lang="el-GR" dirty="0"/>
          </a:p>
        </p:txBody>
      </p:sp>
      <p:sp>
        <p:nvSpPr>
          <p:cNvPr id="3" name="Θέση περιεχομένου 2"/>
          <p:cNvSpPr>
            <a:spLocks noGrp="1"/>
          </p:cNvSpPr>
          <p:nvPr>
            <p:ph idx="1"/>
          </p:nvPr>
        </p:nvSpPr>
        <p:spPr>
          <a:xfrm>
            <a:off x="457200" y="1196752"/>
            <a:ext cx="8229600" cy="3096344"/>
          </a:xfrm>
        </p:spPr>
        <p:txBody>
          <a:bodyPr/>
          <a:lstStyle/>
          <a:p>
            <a:r>
              <a:rPr lang="el-GR" dirty="0"/>
              <a:t>Αυτοεκτίμηση είναι η συνολική και επιμέρους θετική ή αρνητική </a:t>
            </a:r>
            <a:r>
              <a:rPr lang="el-GR" dirty="0" err="1"/>
              <a:t>αυτοαξιολόγηση</a:t>
            </a:r>
            <a:r>
              <a:rPr lang="el-GR" dirty="0"/>
              <a:t> του ατόμου.</a:t>
            </a:r>
          </a:p>
          <a:p>
            <a:r>
              <a:rPr lang="el-GR" dirty="0"/>
              <a:t>Η αυτοεκτίμηση παρουσιάζει αξιοσημείωτη ανάπτυξη στη σχολική ηλικία. Το παιδί συγκρίνει όλο και περισσότερο τον εαυτό του με τους άλλους, αξιολογώντας παράλληλα το βαθμό στον οποίο ανταποκρίνεται στα κριτήρια της </a:t>
            </a:r>
            <a:r>
              <a:rPr lang="el-GR" dirty="0" smtClean="0"/>
              <a:t>κοινωνίας.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pic>
        <p:nvPicPr>
          <p:cNvPr id="5" name="Picture 4" descr="http://farm3.static.flickr.com/2245/1531474324_1368f053b4.jpg"/>
          <p:cNvPicPr>
            <a:picLocks noChangeAspect="1" noChangeArrowheads="1"/>
          </p:cNvPicPr>
          <p:nvPr/>
        </p:nvPicPr>
        <p:blipFill>
          <a:blip r:embed="rId2" cstate="print"/>
          <a:srcRect/>
          <a:stretch>
            <a:fillRect/>
          </a:stretch>
        </p:blipFill>
        <p:spPr bwMode="auto">
          <a:xfrm>
            <a:off x="3203848" y="3717032"/>
            <a:ext cx="2410309" cy="2304256"/>
          </a:xfrm>
          <a:prstGeom prst="rect">
            <a:avLst/>
          </a:prstGeom>
          <a:noFill/>
          <a:ln>
            <a:noFill/>
          </a:ln>
        </p:spPr>
      </p:pic>
      <p:sp>
        <p:nvSpPr>
          <p:cNvPr id="6" name="Rectangle 6"/>
          <p:cNvSpPr/>
          <p:nvPr/>
        </p:nvSpPr>
        <p:spPr>
          <a:xfrm>
            <a:off x="2620418" y="6021288"/>
            <a:ext cx="357716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DSP </a:t>
            </a:r>
            <a:r>
              <a:rPr lang="en-US" sz="1200" dirty="0">
                <a:solidFill>
                  <a:prstClr val="black"/>
                </a:solidFill>
                <a:latin typeface="Calibri"/>
                <a:hlinkClick r:id="rId3"/>
              </a:rPr>
              <a:t>144: In His Hand 2007-10-08</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3"/>
              </a:rPr>
              <a:t>Vern Hart</a:t>
            </a:r>
            <a:r>
              <a:rPr lang="el-GR" sz="1200" dirty="0" smtClean="0">
                <a:solidFill>
                  <a:prstClr val="black">
                    <a:lumMod val="65000"/>
                    <a:lumOff val="35000"/>
                  </a:prstClr>
                </a:solidFill>
                <a:latin typeface="Calibri"/>
                <a:hlinkClick r:id="rId3"/>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4"/>
              </a:rPr>
              <a:t>CC BY-NC-SA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140632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Τα είδη της αυτοεκτίμησης</a:t>
            </a:r>
            <a:endParaRPr lang="el-GR" dirty="0"/>
          </a:p>
        </p:txBody>
      </p:sp>
      <p:sp>
        <p:nvSpPr>
          <p:cNvPr id="3" name="Θέση περιεχομένου 2"/>
          <p:cNvSpPr>
            <a:spLocks noGrp="1"/>
          </p:cNvSpPr>
          <p:nvPr>
            <p:ph idx="1"/>
          </p:nvPr>
        </p:nvSpPr>
        <p:spPr>
          <a:xfrm>
            <a:off x="2453972" y="1340768"/>
            <a:ext cx="2746648" cy="504056"/>
          </a:xfrm>
          <a:ln w="19050">
            <a:solidFill>
              <a:srgbClr val="004A82"/>
            </a:solidFill>
          </a:ln>
        </p:spPr>
        <p:txBody>
          <a:bodyPr/>
          <a:lstStyle/>
          <a:p>
            <a:pPr marL="0" indent="0" algn="ctr">
              <a:buNone/>
            </a:pPr>
            <a:r>
              <a:rPr lang="el-GR" dirty="0" smtClean="0"/>
              <a:t>Αυτοεκτίμηση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cxnSp>
        <p:nvCxnSpPr>
          <p:cNvPr id="7" name="Ευθύγραμμο βέλος σύνδεσης 6"/>
          <p:cNvCxnSpPr>
            <a:stCxn id="3" idx="2"/>
            <a:endCxn id="8" idx="0"/>
          </p:cNvCxnSpPr>
          <p:nvPr/>
        </p:nvCxnSpPr>
        <p:spPr>
          <a:xfrm flipH="1">
            <a:off x="1811072" y="1844824"/>
            <a:ext cx="2016224" cy="720080"/>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8" name="Θέση περιεχομένου 2"/>
          <p:cNvSpPr txBox="1">
            <a:spLocks/>
          </p:cNvSpPr>
          <p:nvPr/>
        </p:nvSpPr>
        <p:spPr>
          <a:xfrm>
            <a:off x="437748" y="2564904"/>
            <a:ext cx="2746648" cy="720080"/>
          </a:xfrm>
          <a:prstGeom prst="rect">
            <a:avLst/>
          </a:prstGeom>
          <a:ln w="19050">
            <a:solidFill>
              <a:srgbClr val="004A82"/>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smtClean="0">
                <a:solidFill>
                  <a:prstClr val="black"/>
                </a:solidFill>
              </a:rPr>
              <a:t>Συνολική Αυτοεκτίμηση</a:t>
            </a:r>
          </a:p>
          <a:p>
            <a:pPr fontAlgn="auto">
              <a:spcAft>
                <a:spcPts val="0"/>
              </a:spcAft>
            </a:pPr>
            <a:endParaRPr lang="el-GR" dirty="0">
              <a:solidFill>
                <a:prstClr val="black"/>
              </a:solidFill>
            </a:endParaRPr>
          </a:p>
        </p:txBody>
      </p:sp>
      <p:cxnSp>
        <p:nvCxnSpPr>
          <p:cNvPr id="13" name="Ευθύγραμμο βέλος σύνδεσης 12"/>
          <p:cNvCxnSpPr>
            <a:stCxn id="3" idx="2"/>
            <a:endCxn id="16" idx="0"/>
          </p:cNvCxnSpPr>
          <p:nvPr/>
        </p:nvCxnSpPr>
        <p:spPr>
          <a:xfrm>
            <a:off x="3827296" y="1844824"/>
            <a:ext cx="2045250" cy="689552"/>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16" name="Θέση περιεχομένου 2"/>
          <p:cNvSpPr txBox="1">
            <a:spLocks/>
          </p:cNvSpPr>
          <p:nvPr/>
        </p:nvSpPr>
        <p:spPr>
          <a:xfrm>
            <a:off x="4610600" y="2534376"/>
            <a:ext cx="2523892" cy="894623"/>
          </a:xfrm>
          <a:prstGeom prst="rect">
            <a:avLst/>
          </a:prstGeom>
          <a:ln w="19050">
            <a:solidFill>
              <a:srgbClr val="004A82"/>
            </a:solidFill>
          </a:ln>
        </p:spPr>
        <p:txBody>
          <a:bodyPr vert="horz" lIns="91440" tIns="45720" rIns="91440" bIns="45720" rtlCol="0">
            <a:normAutofit fontScale="6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4000" dirty="0" smtClean="0">
                <a:solidFill>
                  <a:prstClr val="black"/>
                </a:solidFill>
              </a:rPr>
              <a:t>Αυτοεκτίμηση για</a:t>
            </a:r>
          </a:p>
          <a:p>
            <a:pPr marL="0" indent="0" algn="ctr" fontAlgn="auto">
              <a:spcAft>
                <a:spcPts val="0"/>
              </a:spcAft>
              <a:buFont typeface="Arial" pitchFamily="34" charset="0"/>
              <a:buNone/>
            </a:pPr>
            <a:r>
              <a:rPr lang="el-GR" sz="4000" dirty="0" smtClean="0">
                <a:solidFill>
                  <a:prstClr val="black"/>
                </a:solidFill>
              </a:rPr>
              <a:t> Επιμέρους τομείς</a:t>
            </a:r>
          </a:p>
          <a:p>
            <a:pPr fontAlgn="auto">
              <a:spcAft>
                <a:spcPts val="0"/>
              </a:spcAft>
            </a:pPr>
            <a:endParaRPr lang="el-GR" dirty="0">
              <a:solidFill>
                <a:prstClr val="black"/>
              </a:solidFill>
            </a:endParaRPr>
          </a:p>
        </p:txBody>
      </p:sp>
      <p:cxnSp>
        <p:nvCxnSpPr>
          <p:cNvPr id="25" name="Ευθύγραμμο βέλος σύνδεσης 24"/>
          <p:cNvCxnSpPr>
            <a:stCxn id="16" idx="2"/>
            <a:endCxn id="27" idx="0"/>
          </p:cNvCxnSpPr>
          <p:nvPr/>
        </p:nvCxnSpPr>
        <p:spPr>
          <a:xfrm flipH="1">
            <a:off x="4192508" y="3428999"/>
            <a:ext cx="1680038" cy="579639"/>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27" name="Θέση περιεχομένου 2"/>
          <p:cNvSpPr txBox="1">
            <a:spLocks/>
          </p:cNvSpPr>
          <p:nvPr/>
        </p:nvSpPr>
        <p:spPr>
          <a:xfrm>
            <a:off x="2819184" y="4008638"/>
            <a:ext cx="2746648" cy="473527"/>
          </a:xfrm>
          <a:prstGeom prst="rect">
            <a:avLst/>
          </a:prstGeom>
          <a:ln w="19050">
            <a:solidFill>
              <a:srgbClr val="004A82"/>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smtClean="0">
                <a:solidFill>
                  <a:prstClr val="black"/>
                </a:solidFill>
              </a:rPr>
              <a:t>Ακαδημαϊκός τομέας</a:t>
            </a:r>
            <a:endParaRPr lang="el-GR" dirty="0">
              <a:solidFill>
                <a:prstClr val="black"/>
              </a:solidFill>
            </a:endParaRPr>
          </a:p>
          <a:p>
            <a:pPr fontAlgn="auto">
              <a:spcAft>
                <a:spcPts val="0"/>
              </a:spcAft>
            </a:pPr>
            <a:endParaRPr lang="el-GR" dirty="0">
              <a:solidFill>
                <a:prstClr val="black"/>
              </a:solidFill>
            </a:endParaRPr>
          </a:p>
        </p:txBody>
      </p:sp>
      <p:cxnSp>
        <p:nvCxnSpPr>
          <p:cNvPr id="30" name="Ευθύγραμμο βέλος σύνδεσης 29"/>
          <p:cNvCxnSpPr>
            <a:stCxn id="16" idx="2"/>
            <a:endCxn id="33" idx="0"/>
          </p:cNvCxnSpPr>
          <p:nvPr/>
        </p:nvCxnSpPr>
        <p:spPr>
          <a:xfrm>
            <a:off x="5872546" y="3428999"/>
            <a:ext cx="1484970" cy="579639"/>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33" name="Θέση περιεχομένου 2"/>
          <p:cNvSpPr txBox="1">
            <a:spLocks/>
          </p:cNvSpPr>
          <p:nvPr/>
        </p:nvSpPr>
        <p:spPr>
          <a:xfrm>
            <a:off x="5984192" y="4008638"/>
            <a:ext cx="2746648" cy="473527"/>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smtClean="0">
                <a:solidFill>
                  <a:prstClr val="black"/>
                </a:solidFill>
              </a:rPr>
              <a:t>Κοινωνικός τομέας</a:t>
            </a:r>
          </a:p>
          <a:p>
            <a:pPr fontAlgn="auto">
              <a:spcAft>
                <a:spcPts val="0"/>
              </a:spcAft>
            </a:pPr>
            <a:endParaRPr lang="el-GR" dirty="0">
              <a:solidFill>
                <a:prstClr val="black"/>
              </a:solidFill>
            </a:endParaRPr>
          </a:p>
        </p:txBody>
      </p:sp>
      <p:cxnSp>
        <p:nvCxnSpPr>
          <p:cNvPr id="36" name="Ευθύγραμμο βέλος σύνδεσης 35"/>
          <p:cNvCxnSpPr>
            <a:stCxn id="16" idx="2"/>
            <a:endCxn id="40" idx="0"/>
          </p:cNvCxnSpPr>
          <p:nvPr/>
        </p:nvCxnSpPr>
        <p:spPr>
          <a:xfrm>
            <a:off x="5872546" y="3428999"/>
            <a:ext cx="0" cy="1709429"/>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40" name="Θέση περιεχομένου 2"/>
          <p:cNvSpPr txBox="1">
            <a:spLocks/>
          </p:cNvSpPr>
          <p:nvPr/>
        </p:nvSpPr>
        <p:spPr>
          <a:xfrm>
            <a:off x="4499222" y="5138428"/>
            <a:ext cx="2746648" cy="473527"/>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smtClean="0">
                <a:solidFill>
                  <a:prstClr val="black"/>
                </a:solidFill>
              </a:rPr>
              <a:t>Άλλοι τομείς</a:t>
            </a:r>
          </a:p>
          <a:p>
            <a:pPr fontAlgn="auto">
              <a:spcAft>
                <a:spcPts val="0"/>
              </a:spcAft>
            </a:pPr>
            <a:endParaRPr lang="el-GR" dirty="0">
              <a:solidFill>
                <a:prstClr val="black"/>
              </a:solidFill>
            </a:endParaRPr>
          </a:p>
        </p:txBody>
      </p:sp>
    </p:spTree>
    <p:extLst>
      <p:ext uri="{BB962C8B-B14F-4D97-AF65-F5344CB8AC3E}">
        <p14:creationId xmlns:p14="http://schemas.microsoft.com/office/powerpoint/2010/main" val="1076210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H επίδραση της γνωστικής ανάπτυξης στην αυτοεκτίμηση </a:t>
            </a:r>
            <a:r>
              <a:rPr lang="el-GR" sz="3600" b="0" dirty="0" smtClean="0"/>
              <a:t>(1 </a:t>
            </a:r>
            <a:r>
              <a:rPr lang="el-GR" sz="3600" b="0" dirty="0"/>
              <a:t>από </a:t>
            </a:r>
            <a:r>
              <a:rPr lang="el-GR" sz="36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
        <p:nvSpPr>
          <p:cNvPr id="6" name="Δεξιό βέλος 5"/>
          <p:cNvSpPr/>
          <p:nvPr/>
        </p:nvSpPr>
        <p:spPr>
          <a:xfrm>
            <a:off x="274036" y="1461871"/>
            <a:ext cx="3168352" cy="1152128"/>
          </a:xfrm>
          <a:prstGeom prst="rightArrow">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black"/>
                </a:solidFill>
              </a:rPr>
              <a:t>Αίσθημα σταθερότητας του εαυτού</a:t>
            </a:r>
            <a:endParaRPr lang="el-GR" sz="2000" dirty="0">
              <a:solidFill>
                <a:prstClr val="black"/>
              </a:solidFill>
            </a:endParaRPr>
          </a:p>
        </p:txBody>
      </p:sp>
      <p:sp>
        <p:nvSpPr>
          <p:cNvPr id="7" name="Θέση περιεχομένου 2"/>
          <p:cNvSpPr>
            <a:spLocks noGrp="1"/>
          </p:cNvSpPr>
          <p:nvPr>
            <p:ph idx="1"/>
          </p:nvPr>
        </p:nvSpPr>
        <p:spPr>
          <a:xfrm>
            <a:off x="4160640" y="1628800"/>
            <a:ext cx="4536504" cy="818269"/>
          </a:xfrm>
          <a:ln w="22225">
            <a:solidFill>
              <a:srgbClr val="004A82"/>
            </a:solidFill>
          </a:ln>
        </p:spPr>
        <p:txBody>
          <a:bodyPr>
            <a:normAutofit/>
          </a:bodyPr>
          <a:lstStyle/>
          <a:p>
            <a:pPr marL="0" indent="0" algn="ctr">
              <a:buNone/>
            </a:pPr>
            <a:r>
              <a:rPr lang="el-GR" sz="2200" dirty="0"/>
              <a:t>Νιώθω σαν ένα «έξυπνο» ή «ανόητο» παιδί, τόσο σήμερα όσο και αύριο.</a:t>
            </a:r>
          </a:p>
        </p:txBody>
      </p:sp>
      <p:sp>
        <p:nvSpPr>
          <p:cNvPr id="8" name="Δεξιό βέλος 7"/>
          <p:cNvSpPr/>
          <p:nvPr/>
        </p:nvSpPr>
        <p:spPr>
          <a:xfrm>
            <a:off x="274036" y="3072228"/>
            <a:ext cx="3168352" cy="1152128"/>
          </a:xfrm>
          <a:prstGeom prst="rightArrow">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prstClr val="black"/>
                </a:solidFill>
              </a:rPr>
              <a:t>Κατηγορική αντίληψη του εαυτού</a:t>
            </a:r>
          </a:p>
        </p:txBody>
      </p:sp>
      <p:sp>
        <p:nvSpPr>
          <p:cNvPr id="9" name="Θέση περιεχομένου 2"/>
          <p:cNvSpPr txBox="1">
            <a:spLocks/>
          </p:cNvSpPr>
          <p:nvPr/>
        </p:nvSpPr>
        <p:spPr>
          <a:xfrm>
            <a:off x="4127326" y="3072228"/>
            <a:ext cx="4536504" cy="1368152"/>
          </a:xfrm>
          <a:prstGeom prst="rect">
            <a:avLst/>
          </a:prstGeom>
          <a:ln w="22225">
            <a:solidFill>
              <a:srgbClr val="004A82"/>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Κατανοώ τις διαστάσεις που  διαφοροποιούν τους ανθρώπους, και τοποθετώ τον εαυτό μου  πάνω σε αυτές.</a:t>
            </a:r>
          </a:p>
        </p:txBody>
      </p:sp>
      <p:sp>
        <p:nvSpPr>
          <p:cNvPr id="10" name="Δεξιό βέλος 9"/>
          <p:cNvSpPr/>
          <p:nvPr/>
        </p:nvSpPr>
        <p:spPr>
          <a:xfrm>
            <a:off x="301797" y="5013176"/>
            <a:ext cx="3168352" cy="1152128"/>
          </a:xfrm>
          <a:prstGeom prst="rightArrow">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prstClr val="black"/>
                </a:solidFill>
              </a:rPr>
              <a:t>Κατηγορική αντίληψη του εαυτού</a:t>
            </a:r>
          </a:p>
        </p:txBody>
      </p:sp>
      <p:sp>
        <p:nvSpPr>
          <p:cNvPr id="11" name="Θέση περιεχομένου 2"/>
          <p:cNvSpPr txBox="1">
            <a:spLocks/>
          </p:cNvSpPr>
          <p:nvPr/>
        </p:nvSpPr>
        <p:spPr>
          <a:xfrm>
            <a:off x="4127326" y="5059163"/>
            <a:ext cx="4536504" cy="1182152"/>
          </a:xfrm>
          <a:prstGeom prst="rect">
            <a:avLst/>
          </a:prstGeom>
          <a:ln w="2222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200" dirty="0">
                <a:solidFill>
                  <a:prstClr val="black"/>
                </a:solidFill>
              </a:rPr>
              <a:t>Είμαι σε θέση να συγκρίνω τον  εαυτό μου και τη συμπεριφορά μου με το κοινωνικά αποδεκτό.</a:t>
            </a:r>
          </a:p>
        </p:txBody>
      </p:sp>
    </p:spTree>
    <p:extLst>
      <p:ext uri="{BB962C8B-B14F-4D97-AF65-F5344CB8AC3E}">
        <p14:creationId xmlns:p14="http://schemas.microsoft.com/office/powerpoint/2010/main" val="1079093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H επίδραση της γνωστικής ανάπτυξης στην αυτοεκτίμηση </a:t>
            </a:r>
            <a:r>
              <a:rPr lang="el-GR" sz="3600" b="0" dirty="0" smtClean="0"/>
              <a:t>(2 από 2)</a:t>
            </a:r>
            <a:endParaRPr lang="el-GR" sz="3600" b="0" dirty="0"/>
          </a:p>
        </p:txBody>
      </p:sp>
      <p:sp>
        <p:nvSpPr>
          <p:cNvPr id="3" name="Θέση περιεχομένου 2"/>
          <p:cNvSpPr>
            <a:spLocks noGrp="1"/>
          </p:cNvSpPr>
          <p:nvPr>
            <p:ph idx="1"/>
          </p:nvPr>
        </p:nvSpPr>
        <p:spPr>
          <a:xfrm>
            <a:off x="457200" y="2060848"/>
            <a:ext cx="8229600" cy="1368152"/>
          </a:xfrm>
          <a:ln w="22225">
            <a:solidFill>
              <a:srgbClr val="820000"/>
            </a:solidFill>
          </a:ln>
        </p:spPr>
        <p:txBody>
          <a:bodyPr/>
          <a:lstStyle/>
          <a:p>
            <a:pPr marL="0" indent="0" algn="ctr">
              <a:buNone/>
            </a:pPr>
            <a:r>
              <a:rPr lang="el-GR" dirty="0"/>
              <a:t>Η αναπτυσσόμενη </a:t>
            </a:r>
            <a:r>
              <a:rPr lang="el-GR" dirty="0" err="1"/>
              <a:t>αυτοεικόνα</a:t>
            </a:r>
            <a:r>
              <a:rPr lang="el-GR" dirty="0"/>
              <a:t> και αυτοεκτίμηση του παιδιού επηρεάζονται σε μεγάλο βαθμό από την αυξανόμενη ικανότητά του να ερμηνεύει αυτά που λένε οι άλλοι για το άτομό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1114183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 πυρήνας της υψηλής αυτοεκτίμησης</a:t>
            </a:r>
            <a:endParaRPr lang="el-GR" dirty="0"/>
          </a:p>
        </p:txBody>
      </p:sp>
      <p:sp>
        <p:nvSpPr>
          <p:cNvPr id="3" name="Θέση περιεχομένου 2"/>
          <p:cNvSpPr>
            <a:spLocks noGrp="1"/>
          </p:cNvSpPr>
          <p:nvPr>
            <p:ph idx="1"/>
          </p:nvPr>
        </p:nvSpPr>
        <p:spPr>
          <a:xfrm>
            <a:off x="502499" y="2132856"/>
            <a:ext cx="8229600" cy="2232248"/>
          </a:xfrm>
          <a:ln w="22225">
            <a:solidFill>
              <a:srgbClr val="820000"/>
            </a:solidFill>
          </a:ln>
        </p:spPr>
        <p:txBody>
          <a:bodyPr/>
          <a:lstStyle/>
          <a:p>
            <a:pPr marL="0" indent="0" algn="ctr">
              <a:buNone/>
            </a:pPr>
            <a:r>
              <a:rPr lang="el-GR" dirty="0"/>
              <a:t>Η υψηλή αυτοεκτίμηση είναι αυτό που επιτρέπει στους ανθρώπους να μπορούν να ξεπερνούν τα συναισθήματα της ματαίωσης, της ανεπάρκειας ή της αποτυχίας που τους κυριεύουν κατά διαστήματα, καθώς προσπαθούν να κατακτήσουν νέους και δυσκολότερους τομείς δράσης.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079603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p:cNvPicPr>
            <a:picLocks noChangeAspect="1"/>
          </p:cNvPicPr>
          <p:nvPr/>
        </p:nvPicPr>
        <p:blipFill rotWithShape="1">
          <a:blip r:embed="rId2">
            <a:extLst>
              <a:ext uri="{28A0092B-C50C-407E-A947-70E740481C1C}">
                <a14:useLocalDpi xmlns:a14="http://schemas.microsoft.com/office/drawing/2010/main" val="0"/>
              </a:ext>
            </a:extLst>
          </a:blip>
          <a:srcRect l="1138" t="21959" r="21334" b="33024"/>
          <a:stretch/>
        </p:blipFill>
        <p:spPr>
          <a:xfrm rot="10800000">
            <a:off x="91097" y="4071588"/>
            <a:ext cx="3634452" cy="1582744"/>
          </a:xfrm>
          <a:prstGeom prst="rect">
            <a:avLst/>
          </a:prstGeom>
        </p:spPr>
      </p:pic>
      <p:sp>
        <p:nvSpPr>
          <p:cNvPr id="2" name="Τίτλος 1"/>
          <p:cNvSpPr>
            <a:spLocks noGrp="1"/>
          </p:cNvSpPr>
          <p:nvPr>
            <p:ph type="title"/>
          </p:nvPr>
        </p:nvSpPr>
        <p:spPr/>
        <p:txBody>
          <a:bodyPr>
            <a:normAutofit/>
          </a:bodyPr>
          <a:lstStyle/>
          <a:p>
            <a:r>
              <a:rPr lang="el-GR" dirty="0" smtClean="0"/>
              <a:t>Το ντόμινο της αποτυχίας</a:t>
            </a:r>
            <a:endParaRPr lang="el-GR" dirty="0"/>
          </a:p>
        </p:txBody>
      </p:sp>
      <p:sp>
        <p:nvSpPr>
          <p:cNvPr id="3" name="Θέση περιεχομένου 2"/>
          <p:cNvSpPr>
            <a:spLocks noGrp="1"/>
          </p:cNvSpPr>
          <p:nvPr>
            <p:ph idx="1"/>
          </p:nvPr>
        </p:nvSpPr>
        <p:spPr>
          <a:xfrm>
            <a:off x="456791" y="1200416"/>
            <a:ext cx="8229600" cy="2808312"/>
          </a:xfrm>
        </p:spPr>
        <p:txBody>
          <a:bodyPr/>
          <a:lstStyle/>
          <a:p>
            <a:pPr>
              <a:buFont typeface="Wingdings" panose="05000000000000000000" pitchFamily="2" charset="2"/>
              <a:buChar char="Ø"/>
            </a:pPr>
            <a:r>
              <a:rPr lang="el-GR" dirty="0"/>
              <a:t>Δεν έχω εμπιστοσύνη στις ικανότητες και τις απόψεις μου.</a:t>
            </a:r>
          </a:p>
          <a:p>
            <a:pPr>
              <a:buFont typeface="Wingdings" panose="05000000000000000000" pitchFamily="2" charset="2"/>
              <a:buChar char="Ø"/>
            </a:pPr>
            <a:r>
              <a:rPr lang="el-GR" dirty="0"/>
              <a:t>Δεν θέτω υψηλούς στόχους γιατί νομίζω ότι δεν μπορώ να τους πετύχω. </a:t>
            </a:r>
          </a:p>
          <a:p>
            <a:pPr>
              <a:buFont typeface="Wingdings" panose="05000000000000000000" pitchFamily="2" charset="2"/>
              <a:buChar char="Ø"/>
            </a:pPr>
            <a:r>
              <a:rPr lang="el-GR" dirty="0"/>
              <a:t>Αποφεύγω να κάνουν πράγματα που επιθυμώ.</a:t>
            </a:r>
          </a:p>
          <a:p>
            <a:pPr>
              <a:buFont typeface="Wingdings" panose="05000000000000000000" pitchFamily="2" charset="2"/>
              <a:buChar char="Ø"/>
            </a:pPr>
            <a:r>
              <a:rPr lang="el-GR" dirty="0"/>
              <a:t>Δεν βιώνω επιτυχίες κι έτσι επιβεβαιώνω την άποψή μου ότι δεν πρέπει να έχω εμπιστοσύνη στον εαυτό μου.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4046340"/>
            <a:ext cx="2526298" cy="1918408"/>
          </a:xfrm>
          <a:prstGeom prst="rect">
            <a:avLst/>
          </a:prstGeom>
        </p:spPr>
      </p:pic>
      <p:sp>
        <p:nvSpPr>
          <p:cNvPr id="7" name="Rectangle 6"/>
          <p:cNvSpPr/>
          <p:nvPr/>
        </p:nvSpPr>
        <p:spPr>
          <a:xfrm>
            <a:off x="2793760" y="5961928"/>
            <a:ext cx="357716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domino circuit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5"/>
              </a:rPr>
              <a:t>PublicDomainPictures</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pic>
        <p:nvPicPr>
          <p:cNvPr id="8" name="Εικόνα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439160" y="4187443"/>
            <a:ext cx="1224136" cy="1636201"/>
          </a:xfrm>
          <a:prstGeom prst="rect">
            <a:avLst/>
          </a:prstGeom>
        </p:spPr>
      </p:pic>
      <p:sp>
        <p:nvSpPr>
          <p:cNvPr id="9" name="Rectangle 6"/>
          <p:cNvSpPr/>
          <p:nvPr/>
        </p:nvSpPr>
        <p:spPr>
          <a:xfrm>
            <a:off x="78599" y="5442796"/>
            <a:ext cx="2134904"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Hand Stock Request5</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hlinkClick r:id="rId7"/>
              </a:rPr>
              <a:t>από </a:t>
            </a:r>
            <a:r>
              <a:rPr lang="en-US" sz="1200" dirty="0">
                <a:solidFill>
                  <a:prstClr val="black">
                    <a:lumMod val="65000"/>
                    <a:lumOff val="35000"/>
                  </a:prstClr>
                </a:solidFill>
                <a:latin typeface="Calibri"/>
                <a:hlinkClick r:id="rId7"/>
              </a:rPr>
              <a:t> </a:t>
            </a:r>
            <a:r>
              <a:rPr lang="en-US" sz="1200" dirty="0" smtClean="0">
                <a:solidFill>
                  <a:prstClr val="black">
                    <a:lumMod val="65000"/>
                    <a:lumOff val="35000"/>
                  </a:prstClr>
                </a:solidFill>
                <a:latin typeface="Calibri"/>
                <a:hlinkClick r:id="rId7"/>
              </a:rPr>
              <a:t>D-is-for-Duck</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8"/>
              </a:rPr>
              <a:t>CC BY-NC 3.0</a:t>
            </a:r>
            <a:endParaRPr lang="en-US" sz="1200" dirty="0">
              <a:solidFill>
                <a:prstClr val="black">
                  <a:lumMod val="65000"/>
                  <a:lumOff val="35000"/>
                </a:prstClr>
              </a:solidFill>
              <a:latin typeface="Calibri"/>
            </a:endParaRPr>
          </a:p>
        </p:txBody>
      </p:sp>
      <p:sp>
        <p:nvSpPr>
          <p:cNvPr id="11" name="Rectangle 6"/>
          <p:cNvSpPr/>
          <p:nvPr/>
        </p:nvSpPr>
        <p:spPr>
          <a:xfrm>
            <a:off x="6156176" y="5823644"/>
            <a:ext cx="276069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9"/>
              </a:rPr>
              <a:t>sad child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5"/>
              </a:rPr>
              <a:t>PublicDomainPictures</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94829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 φαύλος κύκλος της χαμηλής αυτοεκτίμησης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graphicFrame>
        <p:nvGraphicFramePr>
          <p:cNvPr id="5" name="10 - Διάγραμμα"/>
          <p:cNvGraphicFramePr/>
          <p:nvPr>
            <p:extLst/>
          </p:nvPr>
        </p:nvGraphicFramePr>
        <p:xfrm>
          <a:off x="251520" y="1243798"/>
          <a:ext cx="874846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9 - TextBox"/>
          <p:cNvSpPr txBox="1"/>
          <p:nvPr/>
        </p:nvSpPr>
        <p:spPr>
          <a:xfrm>
            <a:off x="7236296" y="2276872"/>
            <a:ext cx="648072" cy="553998"/>
          </a:xfrm>
          <a:prstGeom prst="rect">
            <a:avLst/>
          </a:prstGeom>
          <a:noFill/>
        </p:spPr>
        <p:txBody>
          <a:bodyPr>
            <a:spAutoFit/>
          </a:bodyPr>
          <a:lstStyle/>
          <a:p>
            <a:pPr algn="ctr">
              <a:defRPr/>
            </a:pPr>
            <a:r>
              <a:rPr lang="el-GR" sz="3000" b="1" dirty="0">
                <a:ln w="17780" cmpd="sng">
                  <a:solidFill>
                    <a:srgbClr val="FFFFFF"/>
                  </a:solidFill>
                  <a:prstDash val="solid"/>
                  <a:miter lim="800000"/>
                </a:ln>
                <a:solidFill>
                  <a:prstClr val="black"/>
                </a:solidFill>
                <a:latin typeface="Calibri"/>
                <a:cs typeface="Arial" charset="0"/>
              </a:rPr>
              <a:t>1</a:t>
            </a:r>
          </a:p>
        </p:txBody>
      </p:sp>
      <p:sp>
        <p:nvSpPr>
          <p:cNvPr id="7" name="19 - TextBox"/>
          <p:cNvSpPr txBox="1"/>
          <p:nvPr/>
        </p:nvSpPr>
        <p:spPr>
          <a:xfrm>
            <a:off x="971600" y="1999873"/>
            <a:ext cx="648072" cy="553998"/>
          </a:xfrm>
          <a:prstGeom prst="rect">
            <a:avLst/>
          </a:prstGeom>
          <a:noFill/>
        </p:spPr>
        <p:txBody>
          <a:bodyPr>
            <a:spAutoFit/>
          </a:bodyPr>
          <a:lstStyle/>
          <a:p>
            <a:pPr algn="ctr">
              <a:defRPr/>
            </a:pPr>
            <a:r>
              <a:rPr lang="el-GR" sz="3000" b="1" dirty="0" smtClean="0">
                <a:ln w="17780" cmpd="sng">
                  <a:solidFill>
                    <a:srgbClr val="FFFFFF"/>
                  </a:solidFill>
                  <a:prstDash val="solid"/>
                  <a:miter lim="800000"/>
                </a:ln>
                <a:solidFill>
                  <a:prstClr val="black"/>
                </a:solidFill>
                <a:latin typeface="Calibri"/>
                <a:cs typeface="Arial" charset="0"/>
              </a:rPr>
              <a:t>2</a:t>
            </a:r>
            <a:endParaRPr lang="el-GR" sz="3000" b="1" dirty="0">
              <a:ln w="17780" cmpd="sng">
                <a:solidFill>
                  <a:srgbClr val="FFFFFF"/>
                </a:solidFill>
                <a:prstDash val="solid"/>
                <a:miter lim="800000"/>
              </a:ln>
              <a:solidFill>
                <a:prstClr val="black"/>
              </a:solidFill>
              <a:latin typeface="Calibri"/>
              <a:cs typeface="Arial" charset="0"/>
            </a:endParaRPr>
          </a:p>
        </p:txBody>
      </p:sp>
      <p:sp>
        <p:nvSpPr>
          <p:cNvPr id="8" name="19 - TextBox"/>
          <p:cNvSpPr txBox="1"/>
          <p:nvPr/>
        </p:nvSpPr>
        <p:spPr>
          <a:xfrm>
            <a:off x="1043608" y="4797152"/>
            <a:ext cx="648072" cy="553998"/>
          </a:xfrm>
          <a:prstGeom prst="rect">
            <a:avLst/>
          </a:prstGeom>
          <a:noFill/>
        </p:spPr>
        <p:txBody>
          <a:bodyPr>
            <a:spAutoFit/>
          </a:bodyPr>
          <a:lstStyle/>
          <a:p>
            <a:pPr algn="ctr">
              <a:defRPr/>
            </a:pPr>
            <a:r>
              <a:rPr lang="el-GR" sz="3000" b="1" dirty="0" smtClean="0">
                <a:ln w="17780" cmpd="sng">
                  <a:solidFill>
                    <a:srgbClr val="FFFFFF"/>
                  </a:solidFill>
                  <a:prstDash val="solid"/>
                  <a:miter lim="800000"/>
                </a:ln>
                <a:solidFill>
                  <a:prstClr val="black"/>
                </a:solidFill>
                <a:latin typeface="Calibri"/>
                <a:cs typeface="Arial" charset="0"/>
              </a:rPr>
              <a:t>3</a:t>
            </a:r>
            <a:endParaRPr lang="el-GR" sz="3000" b="1" dirty="0">
              <a:ln w="17780" cmpd="sng">
                <a:solidFill>
                  <a:srgbClr val="FFFFFF"/>
                </a:solidFill>
                <a:prstDash val="solid"/>
                <a:miter lim="800000"/>
              </a:ln>
              <a:solidFill>
                <a:prstClr val="black"/>
              </a:solidFill>
              <a:latin typeface="Calibri"/>
              <a:cs typeface="Arial" charset="0"/>
            </a:endParaRPr>
          </a:p>
        </p:txBody>
      </p:sp>
    </p:spTree>
    <p:extLst>
      <p:ext uri="{BB962C8B-B14F-4D97-AF65-F5344CB8AC3E}">
        <p14:creationId xmlns:p14="http://schemas.microsoft.com/office/powerpoint/2010/main" val="3147263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Παράγοντες που επηρεάζουν την ανάπτυξη της αυτοεκτίμησης </a:t>
            </a:r>
            <a:r>
              <a:rPr lang="el-GR" sz="3600" b="0" dirty="0" smtClean="0"/>
              <a:t>(1 </a:t>
            </a:r>
            <a:r>
              <a:rPr lang="el-GR" sz="3600" b="0" smtClean="0"/>
              <a:t>από 3)</a:t>
            </a:r>
            <a:endParaRPr lang="el-GR" sz="3600" b="0"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1671" y="2517170"/>
            <a:ext cx="1324957" cy="2192402"/>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
        <p:nvSpPr>
          <p:cNvPr id="6" name="Rectangle 6"/>
          <p:cNvSpPr/>
          <p:nvPr/>
        </p:nvSpPr>
        <p:spPr>
          <a:xfrm>
            <a:off x="3266496" y="4972784"/>
            <a:ext cx="276069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Sad Little Girl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Electron</a:t>
            </a:r>
            <a:r>
              <a:rPr lang="el-GR" sz="1200" dirty="0" smtClean="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BY-SA 2.0</a:t>
            </a:r>
            <a:endParaRPr lang="en-US" sz="1200" dirty="0">
              <a:solidFill>
                <a:prstClr val="black">
                  <a:lumMod val="65000"/>
                  <a:lumOff val="35000"/>
                </a:prstClr>
              </a:solidFill>
              <a:latin typeface="Calibri"/>
            </a:endParaRPr>
          </a:p>
        </p:txBody>
      </p:sp>
      <p:grpSp>
        <p:nvGrpSpPr>
          <p:cNvPr id="7" name="Group 12"/>
          <p:cNvGrpSpPr>
            <a:grpSpLocks/>
          </p:cNvGrpSpPr>
          <p:nvPr/>
        </p:nvGrpSpPr>
        <p:grpSpPr bwMode="auto">
          <a:xfrm>
            <a:off x="1907704" y="1356323"/>
            <a:ext cx="5544616" cy="5256584"/>
            <a:chOff x="3415764" y="2285527"/>
            <a:chExt cx="2312472" cy="2286946"/>
          </a:xfrm>
          <a:noFill/>
        </p:grpSpPr>
        <p:sp>
          <p:nvSpPr>
            <p:cNvPr id="8" name="Freeform 256"/>
            <p:cNvSpPr>
              <a:spLocks/>
            </p:cNvSpPr>
            <p:nvPr/>
          </p:nvSpPr>
          <p:spPr bwMode="auto">
            <a:xfrm>
              <a:off x="3501314" y="2285527"/>
              <a:ext cx="1223017" cy="837965"/>
            </a:xfrm>
            <a:custGeom>
              <a:avLst/>
              <a:gdLst>
                <a:gd name="T0" fmla="*/ 2147483647 w 969"/>
                <a:gd name="T1" fmla="*/ 2147483647 h 664"/>
                <a:gd name="T2" fmla="*/ 2147483647 w 969"/>
                <a:gd name="T3" fmla="*/ 2147483647 h 664"/>
                <a:gd name="T4" fmla="*/ 2147483647 w 969"/>
                <a:gd name="T5" fmla="*/ 2147483647 h 664"/>
                <a:gd name="T6" fmla="*/ 2147483647 w 969"/>
                <a:gd name="T7" fmla="*/ 2147483647 h 664"/>
                <a:gd name="T8" fmla="*/ 2147483647 w 969"/>
                <a:gd name="T9" fmla="*/ 2147483647 h 664"/>
                <a:gd name="T10" fmla="*/ 2147483647 w 969"/>
                <a:gd name="T11" fmla="*/ 2147483647 h 664"/>
                <a:gd name="T12" fmla="*/ 2147483647 w 969"/>
                <a:gd name="T13" fmla="*/ 2147483647 h 664"/>
                <a:gd name="T14" fmla="*/ 2147483647 w 969"/>
                <a:gd name="T15" fmla="*/ 2147483647 h 664"/>
                <a:gd name="T16" fmla="*/ 2147483647 w 969"/>
                <a:gd name="T17" fmla="*/ 2147483647 h 664"/>
                <a:gd name="T18" fmla="*/ 2147483647 w 969"/>
                <a:gd name="T19" fmla="*/ 2147483647 h 664"/>
                <a:gd name="T20" fmla="*/ 2147483647 w 969"/>
                <a:gd name="T21" fmla="*/ 2147483647 h 664"/>
                <a:gd name="T22" fmla="*/ 2147483647 w 969"/>
                <a:gd name="T23" fmla="*/ 2147483647 h 664"/>
                <a:gd name="T24" fmla="*/ 2147483647 w 969"/>
                <a:gd name="T25" fmla="*/ 2147483647 h 664"/>
                <a:gd name="T26" fmla="*/ 2147483647 w 969"/>
                <a:gd name="T27" fmla="*/ 2147483647 h 664"/>
                <a:gd name="T28" fmla="*/ 2147483647 w 969"/>
                <a:gd name="T29" fmla="*/ 2147483647 h 664"/>
                <a:gd name="T30" fmla="*/ 2147483647 w 969"/>
                <a:gd name="T31" fmla="*/ 2147483647 h 664"/>
                <a:gd name="T32" fmla="*/ 2147483647 w 969"/>
                <a:gd name="T33" fmla="*/ 2147483647 h 664"/>
                <a:gd name="T34" fmla="*/ 2147483647 w 969"/>
                <a:gd name="T35" fmla="*/ 0 h 664"/>
                <a:gd name="T36" fmla="*/ 2147483647 w 969"/>
                <a:gd name="T37" fmla="*/ 2147483647 h 664"/>
                <a:gd name="T38" fmla="*/ 2147483647 w 969"/>
                <a:gd name="T39" fmla="*/ 2147483647 h 664"/>
                <a:gd name="T40" fmla="*/ 2147483647 w 969"/>
                <a:gd name="T41" fmla="*/ 2147483647 h 664"/>
                <a:gd name="T42" fmla="*/ 2147483647 w 969"/>
                <a:gd name="T43" fmla="*/ 2147483647 h 664"/>
                <a:gd name="T44" fmla="*/ 2147483647 w 969"/>
                <a:gd name="T45" fmla="*/ 2147483647 h 664"/>
                <a:gd name="T46" fmla="*/ 2147483647 w 969"/>
                <a:gd name="T47" fmla="*/ 2147483647 h 664"/>
                <a:gd name="T48" fmla="*/ 2147483647 w 969"/>
                <a:gd name="T49" fmla="*/ 2147483647 h 664"/>
                <a:gd name="T50" fmla="*/ 2147483647 w 969"/>
                <a:gd name="T51" fmla="*/ 2147483647 h 664"/>
                <a:gd name="T52" fmla="*/ 2147483647 w 969"/>
                <a:gd name="T53" fmla="*/ 2147483647 h 664"/>
                <a:gd name="T54" fmla="*/ 2147483647 w 969"/>
                <a:gd name="T55" fmla="*/ 2147483647 h 664"/>
                <a:gd name="T56" fmla="*/ 2147483647 w 969"/>
                <a:gd name="T57" fmla="*/ 2147483647 h 664"/>
                <a:gd name="T58" fmla="*/ 2147483647 w 969"/>
                <a:gd name="T59" fmla="*/ 2147483647 h 664"/>
                <a:gd name="T60" fmla="*/ 2147483647 w 969"/>
                <a:gd name="T61" fmla="*/ 2147483647 h 664"/>
                <a:gd name="T62" fmla="*/ 2147483647 w 969"/>
                <a:gd name="T63" fmla="*/ 2147483647 h 664"/>
                <a:gd name="T64" fmla="*/ 2147483647 w 969"/>
                <a:gd name="T65" fmla="*/ 2147483647 h 664"/>
                <a:gd name="T66" fmla="*/ 2147483647 w 969"/>
                <a:gd name="T67" fmla="*/ 2147483647 h 664"/>
                <a:gd name="T68" fmla="*/ 2147483647 w 969"/>
                <a:gd name="T69" fmla="*/ 2147483647 h 6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9"/>
                <a:gd name="T106" fmla="*/ 0 h 664"/>
                <a:gd name="T107" fmla="*/ 969 w 969"/>
                <a:gd name="T108" fmla="*/ 664 h 6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9" h="664">
                  <a:moveTo>
                    <a:pt x="232" y="664"/>
                  </a:moveTo>
                  <a:lnTo>
                    <a:pt x="232" y="664"/>
                  </a:lnTo>
                  <a:lnTo>
                    <a:pt x="241" y="644"/>
                  </a:lnTo>
                  <a:lnTo>
                    <a:pt x="251" y="622"/>
                  </a:lnTo>
                  <a:lnTo>
                    <a:pt x="261" y="601"/>
                  </a:lnTo>
                  <a:lnTo>
                    <a:pt x="273" y="580"/>
                  </a:lnTo>
                  <a:lnTo>
                    <a:pt x="285" y="561"/>
                  </a:lnTo>
                  <a:lnTo>
                    <a:pt x="298" y="541"/>
                  </a:lnTo>
                  <a:lnTo>
                    <a:pt x="311" y="522"/>
                  </a:lnTo>
                  <a:lnTo>
                    <a:pt x="325" y="504"/>
                  </a:lnTo>
                  <a:lnTo>
                    <a:pt x="339" y="485"/>
                  </a:lnTo>
                  <a:lnTo>
                    <a:pt x="355" y="469"/>
                  </a:lnTo>
                  <a:lnTo>
                    <a:pt x="372" y="452"/>
                  </a:lnTo>
                  <a:lnTo>
                    <a:pt x="387" y="435"/>
                  </a:lnTo>
                  <a:lnTo>
                    <a:pt x="404" y="419"/>
                  </a:lnTo>
                  <a:lnTo>
                    <a:pt x="422" y="404"/>
                  </a:lnTo>
                  <a:lnTo>
                    <a:pt x="440" y="389"/>
                  </a:lnTo>
                  <a:lnTo>
                    <a:pt x="460" y="375"/>
                  </a:lnTo>
                  <a:lnTo>
                    <a:pt x="478" y="362"/>
                  </a:lnTo>
                  <a:lnTo>
                    <a:pt x="499" y="349"/>
                  </a:lnTo>
                  <a:lnTo>
                    <a:pt x="518" y="338"/>
                  </a:lnTo>
                  <a:lnTo>
                    <a:pt x="539" y="326"/>
                  </a:lnTo>
                  <a:lnTo>
                    <a:pt x="560" y="316"/>
                  </a:lnTo>
                  <a:lnTo>
                    <a:pt x="582" y="305"/>
                  </a:lnTo>
                  <a:lnTo>
                    <a:pt x="604" y="296"/>
                  </a:lnTo>
                  <a:lnTo>
                    <a:pt x="626" y="288"/>
                  </a:lnTo>
                  <a:lnTo>
                    <a:pt x="648" y="281"/>
                  </a:lnTo>
                  <a:lnTo>
                    <a:pt x="671" y="274"/>
                  </a:lnTo>
                  <a:lnTo>
                    <a:pt x="694" y="268"/>
                  </a:lnTo>
                  <a:lnTo>
                    <a:pt x="718" y="262"/>
                  </a:lnTo>
                  <a:lnTo>
                    <a:pt x="742" y="258"/>
                  </a:lnTo>
                  <a:lnTo>
                    <a:pt x="767" y="255"/>
                  </a:lnTo>
                  <a:lnTo>
                    <a:pt x="792" y="252"/>
                  </a:lnTo>
                  <a:lnTo>
                    <a:pt x="816" y="251"/>
                  </a:lnTo>
                  <a:lnTo>
                    <a:pt x="969" y="129"/>
                  </a:lnTo>
                  <a:lnTo>
                    <a:pt x="849" y="0"/>
                  </a:lnTo>
                  <a:lnTo>
                    <a:pt x="812" y="2"/>
                  </a:lnTo>
                  <a:lnTo>
                    <a:pt x="777" y="3"/>
                  </a:lnTo>
                  <a:lnTo>
                    <a:pt x="741" y="7"/>
                  </a:lnTo>
                  <a:lnTo>
                    <a:pt x="707" y="12"/>
                  </a:lnTo>
                  <a:lnTo>
                    <a:pt x="672" y="17"/>
                  </a:lnTo>
                  <a:lnTo>
                    <a:pt x="639" y="25"/>
                  </a:lnTo>
                  <a:lnTo>
                    <a:pt x="605" y="33"/>
                  </a:lnTo>
                  <a:lnTo>
                    <a:pt x="573" y="43"/>
                  </a:lnTo>
                  <a:lnTo>
                    <a:pt x="540" y="54"/>
                  </a:lnTo>
                  <a:lnTo>
                    <a:pt x="509" y="65"/>
                  </a:lnTo>
                  <a:lnTo>
                    <a:pt x="478" y="78"/>
                  </a:lnTo>
                  <a:lnTo>
                    <a:pt x="447" y="93"/>
                  </a:lnTo>
                  <a:lnTo>
                    <a:pt x="417" y="108"/>
                  </a:lnTo>
                  <a:lnTo>
                    <a:pt x="387" y="124"/>
                  </a:lnTo>
                  <a:lnTo>
                    <a:pt x="359" y="142"/>
                  </a:lnTo>
                  <a:lnTo>
                    <a:pt x="331" y="160"/>
                  </a:lnTo>
                  <a:lnTo>
                    <a:pt x="304" y="179"/>
                  </a:lnTo>
                  <a:lnTo>
                    <a:pt x="277" y="199"/>
                  </a:lnTo>
                  <a:lnTo>
                    <a:pt x="251" y="220"/>
                  </a:lnTo>
                  <a:lnTo>
                    <a:pt x="226" y="242"/>
                  </a:lnTo>
                  <a:lnTo>
                    <a:pt x="202" y="265"/>
                  </a:lnTo>
                  <a:lnTo>
                    <a:pt x="180" y="288"/>
                  </a:lnTo>
                  <a:lnTo>
                    <a:pt x="156" y="313"/>
                  </a:lnTo>
                  <a:lnTo>
                    <a:pt x="136" y="339"/>
                  </a:lnTo>
                  <a:lnTo>
                    <a:pt x="115" y="365"/>
                  </a:lnTo>
                  <a:lnTo>
                    <a:pt x="95" y="392"/>
                  </a:lnTo>
                  <a:lnTo>
                    <a:pt x="77" y="419"/>
                  </a:lnTo>
                  <a:lnTo>
                    <a:pt x="59" y="448"/>
                  </a:lnTo>
                  <a:lnTo>
                    <a:pt x="42" y="476"/>
                  </a:lnTo>
                  <a:lnTo>
                    <a:pt x="27" y="506"/>
                  </a:lnTo>
                  <a:lnTo>
                    <a:pt x="12" y="536"/>
                  </a:lnTo>
                  <a:lnTo>
                    <a:pt x="0" y="567"/>
                  </a:lnTo>
                  <a:lnTo>
                    <a:pt x="156" y="492"/>
                  </a:lnTo>
                  <a:lnTo>
                    <a:pt x="232" y="664"/>
                  </a:lnTo>
                  <a:close/>
                </a:path>
              </a:pathLst>
            </a:custGeom>
            <a:grpFill/>
            <a:ln w="15875">
              <a:solidFill>
                <a:srgbClr val="236738"/>
              </a:solidFill>
              <a:miter lim="800000"/>
              <a:headEnd/>
              <a:tailEnd/>
            </a:ln>
            <a:effectLst>
              <a:outerShdw blurRad="63500" dist="23000" dir="5400000" rotWithShape="0">
                <a:srgbClr val="000000">
                  <a:alpha val="34998"/>
                </a:srgbClr>
              </a:outerShdw>
            </a:effectLst>
          </p:spPr>
          <p:txBody>
            <a:bodyPr anchor="ctr"/>
            <a:lstStyle/>
            <a:p>
              <a:pPr indent="-342900" algn="ctr">
                <a:buFont typeface="Calibri" pitchFamily="34" charset="0"/>
                <a:buAutoNum type="arabicPeriod"/>
                <a:defRPr/>
              </a:pPr>
              <a:endParaRPr lang="en-US" noProof="1">
                <a:solidFill>
                  <a:srgbClr val="FFFFFF"/>
                </a:solidFill>
                <a:latin typeface="Calibri"/>
                <a:ea typeface="ＭＳ Ｐゴシック" charset="-128"/>
                <a:cs typeface="Arial" charset="0"/>
              </a:endParaRPr>
            </a:p>
          </p:txBody>
        </p:sp>
        <p:sp>
          <p:nvSpPr>
            <p:cNvPr id="9" name="Freeform 257"/>
            <p:cNvSpPr>
              <a:spLocks/>
            </p:cNvSpPr>
            <p:nvPr/>
          </p:nvSpPr>
          <p:spPr bwMode="auto">
            <a:xfrm>
              <a:off x="4580293" y="2288146"/>
              <a:ext cx="1103422" cy="1010795"/>
            </a:xfrm>
            <a:custGeom>
              <a:avLst/>
              <a:gdLst>
                <a:gd name="T0" fmla="*/ 0 w 875"/>
                <a:gd name="T1" fmla="*/ 2147483647 h 801"/>
                <a:gd name="T2" fmla="*/ 2147483647 w 875"/>
                <a:gd name="T3" fmla="*/ 2147483647 h 801"/>
                <a:gd name="T4" fmla="*/ 2147483647 w 875"/>
                <a:gd name="T5" fmla="*/ 2147483647 h 801"/>
                <a:gd name="T6" fmla="*/ 2147483647 w 875"/>
                <a:gd name="T7" fmla="*/ 2147483647 h 801"/>
                <a:gd name="T8" fmla="*/ 2147483647 w 875"/>
                <a:gd name="T9" fmla="*/ 2147483647 h 801"/>
                <a:gd name="T10" fmla="*/ 2147483647 w 875"/>
                <a:gd name="T11" fmla="*/ 2147483647 h 801"/>
                <a:gd name="T12" fmla="*/ 2147483647 w 875"/>
                <a:gd name="T13" fmla="*/ 2147483647 h 801"/>
                <a:gd name="T14" fmla="*/ 2147483647 w 875"/>
                <a:gd name="T15" fmla="*/ 2147483647 h 801"/>
                <a:gd name="T16" fmla="*/ 2147483647 w 875"/>
                <a:gd name="T17" fmla="*/ 2147483647 h 801"/>
                <a:gd name="T18" fmla="*/ 2147483647 w 875"/>
                <a:gd name="T19" fmla="*/ 2147483647 h 801"/>
                <a:gd name="T20" fmla="*/ 2147483647 w 875"/>
                <a:gd name="T21" fmla="*/ 2147483647 h 801"/>
                <a:gd name="T22" fmla="*/ 2147483647 w 875"/>
                <a:gd name="T23" fmla="*/ 2147483647 h 801"/>
                <a:gd name="T24" fmla="*/ 2147483647 w 875"/>
                <a:gd name="T25" fmla="*/ 2147483647 h 801"/>
                <a:gd name="T26" fmla="*/ 2147483647 w 875"/>
                <a:gd name="T27" fmla="*/ 2147483647 h 801"/>
                <a:gd name="T28" fmla="*/ 2147483647 w 875"/>
                <a:gd name="T29" fmla="*/ 2147483647 h 801"/>
                <a:gd name="T30" fmla="*/ 2147483647 w 875"/>
                <a:gd name="T31" fmla="*/ 2147483647 h 801"/>
                <a:gd name="T32" fmla="*/ 2147483647 w 875"/>
                <a:gd name="T33" fmla="*/ 2147483647 h 801"/>
                <a:gd name="T34" fmla="*/ 2147483647 w 875"/>
                <a:gd name="T35" fmla="*/ 2147483647 h 801"/>
                <a:gd name="T36" fmla="*/ 2147483647 w 875"/>
                <a:gd name="T37" fmla="*/ 2147483647 h 801"/>
                <a:gd name="T38" fmla="*/ 2147483647 w 875"/>
                <a:gd name="T39" fmla="*/ 2147483647 h 801"/>
                <a:gd name="T40" fmla="*/ 2147483647 w 875"/>
                <a:gd name="T41" fmla="*/ 2147483647 h 801"/>
                <a:gd name="T42" fmla="*/ 2147483647 w 875"/>
                <a:gd name="T43" fmla="*/ 2147483647 h 801"/>
                <a:gd name="T44" fmla="*/ 2147483647 w 875"/>
                <a:gd name="T45" fmla="*/ 2147483647 h 801"/>
                <a:gd name="T46" fmla="*/ 2147483647 w 875"/>
                <a:gd name="T47" fmla="*/ 2147483647 h 801"/>
                <a:gd name="T48" fmla="*/ 2147483647 w 875"/>
                <a:gd name="T49" fmla="*/ 2147483647 h 801"/>
                <a:gd name="T50" fmla="*/ 2147483647 w 875"/>
                <a:gd name="T51" fmla="*/ 2147483647 h 801"/>
                <a:gd name="T52" fmla="*/ 2147483647 w 875"/>
                <a:gd name="T53" fmla="*/ 2147483647 h 801"/>
                <a:gd name="T54" fmla="*/ 2147483647 w 875"/>
                <a:gd name="T55" fmla="*/ 2147483647 h 801"/>
                <a:gd name="T56" fmla="*/ 2147483647 w 875"/>
                <a:gd name="T57" fmla="*/ 2147483647 h 801"/>
                <a:gd name="T58" fmla="*/ 2147483647 w 875"/>
                <a:gd name="T59" fmla="*/ 2147483647 h 801"/>
                <a:gd name="T60" fmla="*/ 2147483647 w 875"/>
                <a:gd name="T61" fmla="*/ 2147483647 h 801"/>
                <a:gd name="T62" fmla="*/ 2147483647 w 875"/>
                <a:gd name="T63" fmla="*/ 2147483647 h 801"/>
                <a:gd name="T64" fmla="*/ 2147483647 w 875"/>
                <a:gd name="T65" fmla="*/ 2147483647 h 801"/>
                <a:gd name="T66" fmla="*/ 2147483647 w 875"/>
                <a:gd name="T67" fmla="*/ 2147483647 h 801"/>
                <a:gd name="T68" fmla="*/ 2147483647 w 875"/>
                <a:gd name="T69" fmla="*/ 2147483647 h 8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5"/>
                <a:gd name="T106" fmla="*/ 0 h 801"/>
                <a:gd name="T107" fmla="*/ 875 w 875"/>
                <a:gd name="T108" fmla="*/ 801 h 8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5" h="801">
                  <a:moveTo>
                    <a:pt x="0" y="249"/>
                  </a:moveTo>
                  <a:lnTo>
                    <a:pt x="0" y="249"/>
                  </a:lnTo>
                  <a:lnTo>
                    <a:pt x="26" y="249"/>
                  </a:lnTo>
                  <a:lnTo>
                    <a:pt x="53" y="251"/>
                  </a:lnTo>
                  <a:lnTo>
                    <a:pt x="79" y="254"/>
                  </a:lnTo>
                  <a:lnTo>
                    <a:pt x="105" y="258"/>
                  </a:lnTo>
                  <a:lnTo>
                    <a:pt x="131" y="262"/>
                  </a:lnTo>
                  <a:lnTo>
                    <a:pt x="156" y="268"/>
                  </a:lnTo>
                  <a:lnTo>
                    <a:pt x="180" y="275"/>
                  </a:lnTo>
                  <a:lnTo>
                    <a:pt x="205" y="282"/>
                  </a:lnTo>
                  <a:lnTo>
                    <a:pt x="228" y="290"/>
                  </a:lnTo>
                  <a:lnTo>
                    <a:pt x="253" y="299"/>
                  </a:lnTo>
                  <a:lnTo>
                    <a:pt x="275" y="310"/>
                  </a:lnTo>
                  <a:lnTo>
                    <a:pt x="298" y="320"/>
                  </a:lnTo>
                  <a:lnTo>
                    <a:pt x="320" y="333"/>
                  </a:lnTo>
                  <a:lnTo>
                    <a:pt x="341" y="345"/>
                  </a:lnTo>
                  <a:lnTo>
                    <a:pt x="363" y="359"/>
                  </a:lnTo>
                  <a:lnTo>
                    <a:pt x="384" y="372"/>
                  </a:lnTo>
                  <a:lnTo>
                    <a:pt x="403" y="387"/>
                  </a:lnTo>
                  <a:lnTo>
                    <a:pt x="423" y="403"/>
                  </a:lnTo>
                  <a:lnTo>
                    <a:pt x="441" y="419"/>
                  </a:lnTo>
                  <a:lnTo>
                    <a:pt x="459" y="435"/>
                  </a:lnTo>
                  <a:lnTo>
                    <a:pt x="477" y="454"/>
                  </a:lnTo>
                  <a:lnTo>
                    <a:pt x="494" y="472"/>
                  </a:lnTo>
                  <a:lnTo>
                    <a:pt x="510" y="491"/>
                  </a:lnTo>
                  <a:lnTo>
                    <a:pt x="525" y="511"/>
                  </a:lnTo>
                  <a:lnTo>
                    <a:pt x="540" y="530"/>
                  </a:lnTo>
                  <a:lnTo>
                    <a:pt x="554" y="551"/>
                  </a:lnTo>
                  <a:lnTo>
                    <a:pt x="567" y="572"/>
                  </a:lnTo>
                  <a:lnTo>
                    <a:pt x="580" y="594"/>
                  </a:lnTo>
                  <a:lnTo>
                    <a:pt x="591" y="616"/>
                  </a:lnTo>
                  <a:lnTo>
                    <a:pt x="602" y="638"/>
                  </a:lnTo>
                  <a:lnTo>
                    <a:pt x="611" y="661"/>
                  </a:lnTo>
                  <a:lnTo>
                    <a:pt x="620" y="684"/>
                  </a:lnTo>
                  <a:lnTo>
                    <a:pt x="778" y="801"/>
                  </a:lnTo>
                  <a:lnTo>
                    <a:pt x="875" y="652"/>
                  </a:lnTo>
                  <a:lnTo>
                    <a:pt x="864" y="618"/>
                  </a:lnTo>
                  <a:lnTo>
                    <a:pt x="852" y="584"/>
                  </a:lnTo>
                  <a:lnTo>
                    <a:pt x="839" y="552"/>
                  </a:lnTo>
                  <a:lnTo>
                    <a:pt x="823" y="520"/>
                  </a:lnTo>
                  <a:lnTo>
                    <a:pt x="808" y="487"/>
                  </a:lnTo>
                  <a:lnTo>
                    <a:pt x="791" y="457"/>
                  </a:lnTo>
                  <a:lnTo>
                    <a:pt x="773" y="426"/>
                  </a:lnTo>
                  <a:lnTo>
                    <a:pt x="753" y="398"/>
                  </a:lnTo>
                  <a:lnTo>
                    <a:pt x="733" y="369"/>
                  </a:lnTo>
                  <a:lnTo>
                    <a:pt x="712" y="341"/>
                  </a:lnTo>
                  <a:lnTo>
                    <a:pt x="689" y="314"/>
                  </a:lnTo>
                  <a:lnTo>
                    <a:pt x="665" y="288"/>
                  </a:lnTo>
                  <a:lnTo>
                    <a:pt x="641" y="263"/>
                  </a:lnTo>
                  <a:lnTo>
                    <a:pt x="616" y="238"/>
                  </a:lnTo>
                  <a:lnTo>
                    <a:pt x="589" y="215"/>
                  </a:lnTo>
                  <a:lnTo>
                    <a:pt x="562" y="193"/>
                  </a:lnTo>
                  <a:lnTo>
                    <a:pt x="534" y="172"/>
                  </a:lnTo>
                  <a:lnTo>
                    <a:pt x="505" y="153"/>
                  </a:lnTo>
                  <a:lnTo>
                    <a:pt x="475" y="133"/>
                  </a:lnTo>
                  <a:lnTo>
                    <a:pt x="445" y="115"/>
                  </a:lnTo>
                  <a:lnTo>
                    <a:pt x="412" y="98"/>
                  </a:lnTo>
                  <a:lnTo>
                    <a:pt x="381" y="83"/>
                  </a:lnTo>
                  <a:lnTo>
                    <a:pt x="348" y="69"/>
                  </a:lnTo>
                  <a:lnTo>
                    <a:pt x="315" y="56"/>
                  </a:lnTo>
                  <a:lnTo>
                    <a:pt x="280" y="44"/>
                  </a:lnTo>
                  <a:lnTo>
                    <a:pt x="247" y="33"/>
                  </a:lnTo>
                  <a:lnTo>
                    <a:pt x="212" y="24"/>
                  </a:lnTo>
                  <a:lnTo>
                    <a:pt x="175" y="17"/>
                  </a:lnTo>
                  <a:lnTo>
                    <a:pt x="139" y="10"/>
                  </a:lnTo>
                  <a:lnTo>
                    <a:pt x="103" y="5"/>
                  </a:lnTo>
                  <a:lnTo>
                    <a:pt x="65" y="1"/>
                  </a:lnTo>
                  <a:lnTo>
                    <a:pt x="27" y="0"/>
                  </a:lnTo>
                  <a:lnTo>
                    <a:pt x="149" y="128"/>
                  </a:lnTo>
                  <a:lnTo>
                    <a:pt x="0" y="249"/>
                  </a:lnTo>
                  <a:close/>
                </a:path>
              </a:pathLst>
            </a:custGeom>
            <a:grpFill/>
            <a:ln w="15875">
              <a:solidFill>
                <a:srgbClr val="236738"/>
              </a:solidFill>
              <a:miter lim="800000"/>
              <a:headEnd/>
              <a:tailEnd/>
            </a:ln>
            <a:effectLst>
              <a:outerShdw blurRad="63500" dist="23000" dir="5400000" rotWithShape="0">
                <a:srgbClr val="000000">
                  <a:alpha val="34998"/>
                </a:srgbClr>
              </a:outerShdw>
            </a:effectLst>
          </p:spPr>
          <p:txBody>
            <a:bodyPr anchor="ctr"/>
            <a:lstStyle/>
            <a:p>
              <a:pPr indent="-342900" algn="ctr">
                <a:buFont typeface="Calibri" pitchFamily="34" charset="0"/>
                <a:buAutoNum type="arabicPeriod"/>
                <a:defRPr/>
              </a:pPr>
              <a:endParaRPr lang="en-US" noProof="1">
                <a:solidFill>
                  <a:srgbClr val="FFFFFF"/>
                </a:solidFill>
                <a:latin typeface="Calibri"/>
                <a:ea typeface="ＭＳ Ｐゴシック" charset="-128"/>
                <a:cs typeface="Arial" charset="0"/>
              </a:endParaRPr>
            </a:p>
          </p:txBody>
        </p:sp>
        <p:sp>
          <p:nvSpPr>
            <p:cNvPr id="10" name="Freeform 258"/>
            <p:cNvSpPr>
              <a:spLocks/>
            </p:cNvSpPr>
            <p:nvPr/>
          </p:nvSpPr>
          <p:spPr bwMode="auto">
            <a:xfrm>
              <a:off x="5077007" y="3150552"/>
              <a:ext cx="651229" cy="1163549"/>
            </a:xfrm>
            <a:custGeom>
              <a:avLst/>
              <a:gdLst>
                <a:gd name="T0" fmla="*/ 2147483647 w 516"/>
                <a:gd name="T1" fmla="*/ 2147483647 h 922"/>
                <a:gd name="T2" fmla="*/ 2147483647 w 516"/>
                <a:gd name="T3" fmla="*/ 2147483647 h 922"/>
                <a:gd name="T4" fmla="*/ 2147483647 w 516"/>
                <a:gd name="T5" fmla="*/ 2147483647 h 922"/>
                <a:gd name="T6" fmla="*/ 2147483647 w 516"/>
                <a:gd name="T7" fmla="*/ 2147483647 h 922"/>
                <a:gd name="T8" fmla="*/ 2147483647 w 516"/>
                <a:gd name="T9" fmla="*/ 2147483647 h 922"/>
                <a:gd name="T10" fmla="*/ 2147483647 w 516"/>
                <a:gd name="T11" fmla="*/ 2147483647 h 922"/>
                <a:gd name="T12" fmla="*/ 2147483647 w 516"/>
                <a:gd name="T13" fmla="*/ 2147483647 h 922"/>
                <a:gd name="T14" fmla="*/ 2147483647 w 516"/>
                <a:gd name="T15" fmla="*/ 2147483647 h 922"/>
                <a:gd name="T16" fmla="*/ 2147483647 w 516"/>
                <a:gd name="T17" fmla="*/ 2147483647 h 922"/>
                <a:gd name="T18" fmla="*/ 2147483647 w 516"/>
                <a:gd name="T19" fmla="*/ 0 h 922"/>
                <a:gd name="T20" fmla="*/ 2147483647 w 516"/>
                <a:gd name="T21" fmla="*/ 2147483647 h 922"/>
                <a:gd name="T22" fmla="*/ 2147483647 w 516"/>
                <a:gd name="T23" fmla="*/ 2147483647 h 922"/>
                <a:gd name="T24" fmla="*/ 2147483647 w 516"/>
                <a:gd name="T25" fmla="*/ 2147483647 h 922"/>
                <a:gd name="T26" fmla="*/ 2147483647 w 516"/>
                <a:gd name="T27" fmla="*/ 2147483647 h 922"/>
                <a:gd name="T28" fmla="*/ 2147483647 w 516"/>
                <a:gd name="T29" fmla="*/ 2147483647 h 922"/>
                <a:gd name="T30" fmla="*/ 2147483647 w 516"/>
                <a:gd name="T31" fmla="*/ 2147483647 h 922"/>
                <a:gd name="T32" fmla="*/ 2147483647 w 516"/>
                <a:gd name="T33" fmla="*/ 2147483647 h 922"/>
                <a:gd name="T34" fmla="*/ 2147483647 w 516"/>
                <a:gd name="T35" fmla="*/ 2147483647 h 922"/>
                <a:gd name="T36" fmla="*/ 2147483647 w 516"/>
                <a:gd name="T37" fmla="*/ 2147483647 h 922"/>
                <a:gd name="T38" fmla="*/ 2147483647 w 516"/>
                <a:gd name="T39" fmla="*/ 2147483647 h 922"/>
                <a:gd name="T40" fmla="*/ 2147483647 w 516"/>
                <a:gd name="T41" fmla="*/ 2147483647 h 922"/>
                <a:gd name="T42" fmla="*/ 2147483647 w 516"/>
                <a:gd name="T43" fmla="*/ 2147483647 h 922"/>
                <a:gd name="T44" fmla="*/ 2147483647 w 516"/>
                <a:gd name="T45" fmla="*/ 2147483647 h 922"/>
                <a:gd name="T46" fmla="*/ 2147483647 w 516"/>
                <a:gd name="T47" fmla="*/ 2147483647 h 922"/>
                <a:gd name="T48" fmla="*/ 2147483647 w 516"/>
                <a:gd name="T49" fmla="*/ 2147483647 h 922"/>
                <a:gd name="T50" fmla="*/ 2147483647 w 516"/>
                <a:gd name="T51" fmla="*/ 2147483647 h 922"/>
                <a:gd name="T52" fmla="*/ 2147483647 w 516"/>
                <a:gd name="T53" fmla="*/ 2147483647 h 922"/>
                <a:gd name="T54" fmla="*/ 2147483647 w 516"/>
                <a:gd name="T55" fmla="*/ 2147483647 h 922"/>
                <a:gd name="T56" fmla="*/ 2147483647 w 516"/>
                <a:gd name="T57" fmla="*/ 2147483647 h 922"/>
                <a:gd name="T58" fmla="*/ 2147483647 w 516"/>
                <a:gd name="T59" fmla="*/ 2147483647 h 922"/>
                <a:gd name="T60" fmla="*/ 2147483647 w 516"/>
                <a:gd name="T61" fmla="*/ 2147483647 h 922"/>
                <a:gd name="T62" fmla="*/ 2147483647 w 516"/>
                <a:gd name="T63" fmla="*/ 2147483647 h 922"/>
                <a:gd name="T64" fmla="*/ 2147483647 w 516"/>
                <a:gd name="T65" fmla="*/ 2147483647 h 922"/>
                <a:gd name="T66" fmla="*/ 2147483647 w 516"/>
                <a:gd name="T67" fmla="*/ 2147483647 h 922"/>
                <a:gd name="T68" fmla="*/ 2147483647 w 516"/>
                <a:gd name="T69" fmla="*/ 2147483647 h 922"/>
                <a:gd name="T70" fmla="*/ 2147483647 w 516"/>
                <a:gd name="T71" fmla="*/ 2147483647 h 922"/>
                <a:gd name="T72" fmla="*/ 2147483647 w 516"/>
                <a:gd name="T73" fmla="*/ 2147483647 h 922"/>
                <a:gd name="T74" fmla="*/ 2147483647 w 516"/>
                <a:gd name="T75" fmla="*/ 2147483647 h 922"/>
                <a:gd name="T76" fmla="*/ 0 w 516"/>
                <a:gd name="T77" fmla="*/ 2147483647 h 922"/>
                <a:gd name="T78" fmla="*/ 2147483647 w 516"/>
                <a:gd name="T79" fmla="*/ 2147483647 h 922"/>
                <a:gd name="T80" fmla="*/ 2147483647 w 516"/>
                <a:gd name="T81" fmla="*/ 2147483647 h 922"/>
                <a:gd name="T82" fmla="*/ 2147483647 w 516"/>
                <a:gd name="T83" fmla="*/ 2147483647 h 922"/>
                <a:gd name="T84" fmla="*/ 2147483647 w 516"/>
                <a:gd name="T85" fmla="*/ 2147483647 h 922"/>
                <a:gd name="T86" fmla="*/ 2147483647 w 516"/>
                <a:gd name="T87" fmla="*/ 2147483647 h 922"/>
                <a:gd name="T88" fmla="*/ 2147483647 w 516"/>
                <a:gd name="T89" fmla="*/ 2147483647 h 922"/>
                <a:gd name="T90" fmla="*/ 2147483647 w 516"/>
                <a:gd name="T91" fmla="*/ 2147483647 h 922"/>
                <a:gd name="T92" fmla="*/ 2147483647 w 516"/>
                <a:gd name="T93" fmla="*/ 2147483647 h 922"/>
                <a:gd name="T94" fmla="*/ 2147483647 w 516"/>
                <a:gd name="T95" fmla="*/ 2147483647 h 922"/>
                <a:gd name="T96" fmla="*/ 2147483647 w 516"/>
                <a:gd name="T97" fmla="*/ 2147483647 h 922"/>
                <a:gd name="T98" fmla="*/ 2147483647 w 516"/>
                <a:gd name="T99" fmla="*/ 2147483647 h 922"/>
                <a:gd name="T100" fmla="*/ 2147483647 w 516"/>
                <a:gd name="T101" fmla="*/ 2147483647 h 922"/>
                <a:gd name="T102" fmla="*/ 2147483647 w 516"/>
                <a:gd name="T103" fmla="*/ 2147483647 h 922"/>
                <a:gd name="T104" fmla="*/ 2147483647 w 516"/>
                <a:gd name="T105" fmla="*/ 2147483647 h 922"/>
                <a:gd name="T106" fmla="*/ 2147483647 w 516"/>
                <a:gd name="T107" fmla="*/ 2147483647 h 922"/>
                <a:gd name="T108" fmla="*/ 2147483647 w 516"/>
                <a:gd name="T109" fmla="*/ 2147483647 h 922"/>
                <a:gd name="T110" fmla="*/ 2147483647 w 516"/>
                <a:gd name="T111" fmla="*/ 2147483647 h 922"/>
                <a:gd name="T112" fmla="*/ 2147483647 w 516"/>
                <a:gd name="T113" fmla="*/ 2147483647 h 922"/>
                <a:gd name="T114" fmla="*/ 2147483647 w 516"/>
                <a:gd name="T115" fmla="*/ 2147483647 h 9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6"/>
                <a:gd name="T175" fmla="*/ 0 h 922"/>
                <a:gd name="T176" fmla="*/ 516 w 516"/>
                <a:gd name="T177" fmla="*/ 922 h 9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6" h="922">
                  <a:moveTo>
                    <a:pt x="516" y="221"/>
                  </a:moveTo>
                  <a:lnTo>
                    <a:pt x="516" y="221"/>
                  </a:lnTo>
                  <a:lnTo>
                    <a:pt x="516" y="192"/>
                  </a:lnTo>
                  <a:lnTo>
                    <a:pt x="515" y="164"/>
                  </a:lnTo>
                  <a:lnTo>
                    <a:pt x="512" y="136"/>
                  </a:lnTo>
                  <a:lnTo>
                    <a:pt x="510" y="108"/>
                  </a:lnTo>
                  <a:lnTo>
                    <a:pt x="506" y="81"/>
                  </a:lnTo>
                  <a:lnTo>
                    <a:pt x="501" y="53"/>
                  </a:lnTo>
                  <a:lnTo>
                    <a:pt x="496" y="26"/>
                  </a:lnTo>
                  <a:lnTo>
                    <a:pt x="489" y="0"/>
                  </a:lnTo>
                  <a:lnTo>
                    <a:pt x="391" y="152"/>
                  </a:lnTo>
                  <a:lnTo>
                    <a:pt x="239" y="39"/>
                  </a:lnTo>
                  <a:lnTo>
                    <a:pt x="245" y="61"/>
                  </a:lnTo>
                  <a:lnTo>
                    <a:pt x="251" y="83"/>
                  </a:lnTo>
                  <a:lnTo>
                    <a:pt x="254" y="105"/>
                  </a:lnTo>
                  <a:lnTo>
                    <a:pt x="258" y="129"/>
                  </a:lnTo>
                  <a:lnTo>
                    <a:pt x="261" y="151"/>
                  </a:lnTo>
                  <a:lnTo>
                    <a:pt x="264" y="174"/>
                  </a:lnTo>
                  <a:lnTo>
                    <a:pt x="265" y="197"/>
                  </a:lnTo>
                  <a:lnTo>
                    <a:pt x="265" y="221"/>
                  </a:lnTo>
                  <a:lnTo>
                    <a:pt x="264" y="258"/>
                  </a:lnTo>
                  <a:lnTo>
                    <a:pt x="261" y="295"/>
                  </a:lnTo>
                  <a:lnTo>
                    <a:pt x="256" y="331"/>
                  </a:lnTo>
                  <a:lnTo>
                    <a:pt x="249" y="366"/>
                  </a:lnTo>
                  <a:lnTo>
                    <a:pt x="240" y="400"/>
                  </a:lnTo>
                  <a:lnTo>
                    <a:pt x="228" y="433"/>
                  </a:lnTo>
                  <a:lnTo>
                    <a:pt x="217" y="467"/>
                  </a:lnTo>
                  <a:lnTo>
                    <a:pt x="203" y="499"/>
                  </a:lnTo>
                  <a:lnTo>
                    <a:pt x="187" y="531"/>
                  </a:lnTo>
                  <a:lnTo>
                    <a:pt x="169" y="560"/>
                  </a:lnTo>
                  <a:lnTo>
                    <a:pt x="151" y="590"/>
                  </a:lnTo>
                  <a:lnTo>
                    <a:pt x="130" y="617"/>
                  </a:lnTo>
                  <a:lnTo>
                    <a:pt x="108" y="645"/>
                  </a:lnTo>
                  <a:lnTo>
                    <a:pt x="85" y="671"/>
                  </a:lnTo>
                  <a:lnTo>
                    <a:pt x="60" y="695"/>
                  </a:lnTo>
                  <a:lnTo>
                    <a:pt x="34" y="719"/>
                  </a:lnTo>
                  <a:lnTo>
                    <a:pt x="0" y="899"/>
                  </a:lnTo>
                  <a:lnTo>
                    <a:pt x="181" y="922"/>
                  </a:lnTo>
                  <a:lnTo>
                    <a:pt x="218" y="890"/>
                  </a:lnTo>
                  <a:lnTo>
                    <a:pt x="254" y="856"/>
                  </a:lnTo>
                  <a:lnTo>
                    <a:pt x="288" y="820"/>
                  </a:lnTo>
                  <a:lnTo>
                    <a:pt x="319" y="782"/>
                  </a:lnTo>
                  <a:lnTo>
                    <a:pt x="349" y="743"/>
                  </a:lnTo>
                  <a:lnTo>
                    <a:pt x="378" y="702"/>
                  </a:lnTo>
                  <a:lnTo>
                    <a:pt x="402" y="659"/>
                  </a:lnTo>
                  <a:lnTo>
                    <a:pt x="426" y="615"/>
                  </a:lnTo>
                  <a:lnTo>
                    <a:pt x="446" y="569"/>
                  </a:lnTo>
                  <a:lnTo>
                    <a:pt x="464" y="523"/>
                  </a:lnTo>
                  <a:lnTo>
                    <a:pt x="480" y="475"/>
                  </a:lnTo>
                  <a:lnTo>
                    <a:pt x="493" y="427"/>
                  </a:lnTo>
                  <a:lnTo>
                    <a:pt x="503" y="376"/>
                  </a:lnTo>
                  <a:lnTo>
                    <a:pt x="511" y="326"/>
                  </a:lnTo>
                  <a:lnTo>
                    <a:pt x="515" y="274"/>
                  </a:lnTo>
                  <a:lnTo>
                    <a:pt x="516" y="221"/>
                  </a:lnTo>
                  <a:close/>
                </a:path>
              </a:pathLst>
            </a:custGeom>
            <a:grpFill/>
            <a:ln w="15875">
              <a:solidFill>
                <a:srgbClr val="236738"/>
              </a:solidFill>
              <a:miter lim="800000"/>
              <a:headEnd/>
              <a:tailEnd/>
            </a:ln>
            <a:effectLst>
              <a:outerShdw blurRad="63500" dist="23000" dir="5400000" rotWithShape="0">
                <a:srgbClr val="000000">
                  <a:alpha val="34998"/>
                </a:srgbClr>
              </a:outerShdw>
            </a:effectLst>
          </p:spPr>
          <p:txBody>
            <a:bodyPr anchor="ctr"/>
            <a:lstStyle/>
            <a:p>
              <a:pPr indent="-342900" algn="ctr">
                <a:buFont typeface="Calibri" pitchFamily="34" charset="0"/>
                <a:buAutoNum type="arabicPeriod"/>
                <a:defRPr/>
              </a:pPr>
              <a:endParaRPr lang="en-US" noProof="1">
                <a:solidFill>
                  <a:srgbClr val="FFFFFF"/>
                </a:solidFill>
                <a:latin typeface="Calibri"/>
                <a:ea typeface="ＭＳ Ｐゴシック" charset="-128"/>
                <a:cs typeface="Arial" charset="0"/>
              </a:endParaRPr>
            </a:p>
          </p:txBody>
        </p:sp>
        <p:sp>
          <p:nvSpPr>
            <p:cNvPr id="11" name="Freeform 259"/>
            <p:cNvSpPr>
              <a:spLocks/>
            </p:cNvSpPr>
            <p:nvPr/>
          </p:nvSpPr>
          <p:spPr bwMode="auto">
            <a:xfrm>
              <a:off x="3828674" y="4086279"/>
              <a:ext cx="1441258" cy="486194"/>
            </a:xfrm>
            <a:custGeom>
              <a:avLst/>
              <a:gdLst>
                <a:gd name="T0" fmla="*/ 2147483647 w 1143"/>
                <a:gd name="T1" fmla="*/ 0 h 385"/>
                <a:gd name="T2" fmla="*/ 2147483647 w 1143"/>
                <a:gd name="T3" fmla="*/ 2147483647 h 385"/>
                <a:gd name="T4" fmla="*/ 2147483647 w 1143"/>
                <a:gd name="T5" fmla="*/ 2147483647 h 385"/>
                <a:gd name="T6" fmla="*/ 2147483647 w 1143"/>
                <a:gd name="T7" fmla="*/ 2147483647 h 385"/>
                <a:gd name="T8" fmla="*/ 2147483647 w 1143"/>
                <a:gd name="T9" fmla="*/ 2147483647 h 385"/>
                <a:gd name="T10" fmla="*/ 2147483647 w 1143"/>
                <a:gd name="T11" fmla="*/ 2147483647 h 385"/>
                <a:gd name="T12" fmla="*/ 2147483647 w 1143"/>
                <a:gd name="T13" fmla="*/ 2147483647 h 385"/>
                <a:gd name="T14" fmla="*/ 2147483647 w 1143"/>
                <a:gd name="T15" fmla="*/ 2147483647 h 385"/>
                <a:gd name="T16" fmla="*/ 2147483647 w 1143"/>
                <a:gd name="T17" fmla="*/ 2147483647 h 385"/>
                <a:gd name="T18" fmla="*/ 2147483647 w 1143"/>
                <a:gd name="T19" fmla="*/ 2147483647 h 385"/>
                <a:gd name="T20" fmla="*/ 2147483647 w 1143"/>
                <a:gd name="T21" fmla="*/ 2147483647 h 385"/>
                <a:gd name="T22" fmla="*/ 2147483647 w 1143"/>
                <a:gd name="T23" fmla="*/ 2147483647 h 385"/>
                <a:gd name="T24" fmla="*/ 2147483647 w 1143"/>
                <a:gd name="T25" fmla="*/ 2147483647 h 385"/>
                <a:gd name="T26" fmla="*/ 2147483647 w 1143"/>
                <a:gd name="T27" fmla="*/ 2147483647 h 385"/>
                <a:gd name="T28" fmla="*/ 2147483647 w 1143"/>
                <a:gd name="T29" fmla="*/ 2147483647 h 385"/>
                <a:gd name="T30" fmla="*/ 2147483647 w 1143"/>
                <a:gd name="T31" fmla="*/ 2147483647 h 385"/>
                <a:gd name="T32" fmla="*/ 2147483647 w 1143"/>
                <a:gd name="T33" fmla="*/ 2147483647 h 385"/>
                <a:gd name="T34" fmla="*/ 0 w 1143"/>
                <a:gd name="T35" fmla="*/ 2147483647 h 385"/>
                <a:gd name="T36" fmla="*/ 2147483647 w 1143"/>
                <a:gd name="T37" fmla="*/ 2147483647 h 385"/>
                <a:gd name="T38" fmla="*/ 2147483647 w 1143"/>
                <a:gd name="T39" fmla="*/ 2147483647 h 385"/>
                <a:gd name="T40" fmla="*/ 2147483647 w 1143"/>
                <a:gd name="T41" fmla="*/ 2147483647 h 385"/>
                <a:gd name="T42" fmla="*/ 2147483647 w 1143"/>
                <a:gd name="T43" fmla="*/ 2147483647 h 385"/>
                <a:gd name="T44" fmla="*/ 2147483647 w 1143"/>
                <a:gd name="T45" fmla="*/ 2147483647 h 385"/>
                <a:gd name="T46" fmla="*/ 2147483647 w 1143"/>
                <a:gd name="T47" fmla="*/ 2147483647 h 385"/>
                <a:gd name="T48" fmla="*/ 2147483647 w 1143"/>
                <a:gd name="T49" fmla="*/ 2147483647 h 385"/>
                <a:gd name="T50" fmla="*/ 2147483647 w 1143"/>
                <a:gd name="T51" fmla="*/ 2147483647 h 385"/>
                <a:gd name="T52" fmla="*/ 2147483647 w 1143"/>
                <a:gd name="T53" fmla="*/ 2147483647 h 385"/>
                <a:gd name="T54" fmla="*/ 2147483647 w 1143"/>
                <a:gd name="T55" fmla="*/ 2147483647 h 385"/>
                <a:gd name="T56" fmla="*/ 2147483647 w 1143"/>
                <a:gd name="T57" fmla="*/ 2147483647 h 385"/>
                <a:gd name="T58" fmla="*/ 2147483647 w 1143"/>
                <a:gd name="T59" fmla="*/ 2147483647 h 385"/>
                <a:gd name="T60" fmla="*/ 2147483647 w 1143"/>
                <a:gd name="T61" fmla="*/ 2147483647 h 385"/>
                <a:gd name="T62" fmla="*/ 2147483647 w 1143"/>
                <a:gd name="T63" fmla="*/ 2147483647 h 385"/>
                <a:gd name="T64" fmla="*/ 2147483647 w 1143"/>
                <a:gd name="T65" fmla="*/ 2147483647 h 385"/>
                <a:gd name="T66" fmla="*/ 2147483647 w 1143"/>
                <a:gd name="T67" fmla="*/ 2147483647 h 385"/>
                <a:gd name="T68" fmla="*/ 2147483647 w 1143"/>
                <a:gd name="T69" fmla="*/ 2147483647 h 385"/>
                <a:gd name="T70" fmla="*/ 2147483647 w 1143"/>
                <a:gd name="T71" fmla="*/ 2147483647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3"/>
                <a:gd name="T109" fmla="*/ 0 h 385"/>
                <a:gd name="T110" fmla="*/ 1143 w 1143"/>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3" h="385">
                  <a:moveTo>
                    <a:pt x="996" y="0"/>
                  </a:moveTo>
                  <a:lnTo>
                    <a:pt x="996" y="0"/>
                  </a:lnTo>
                  <a:lnTo>
                    <a:pt x="975" y="15"/>
                  </a:lnTo>
                  <a:lnTo>
                    <a:pt x="953" y="30"/>
                  </a:lnTo>
                  <a:lnTo>
                    <a:pt x="929" y="44"/>
                  </a:lnTo>
                  <a:lnTo>
                    <a:pt x="906" y="57"/>
                  </a:lnTo>
                  <a:lnTo>
                    <a:pt x="883" y="69"/>
                  </a:lnTo>
                  <a:lnTo>
                    <a:pt x="858" y="80"/>
                  </a:lnTo>
                  <a:lnTo>
                    <a:pt x="833" y="91"/>
                  </a:lnTo>
                  <a:lnTo>
                    <a:pt x="808" y="100"/>
                  </a:lnTo>
                  <a:lnTo>
                    <a:pt x="783" y="108"/>
                  </a:lnTo>
                  <a:lnTo>
                    <a:pt x="756" y="115"/>
                  </a:lnTo>
                  <a:lnTo>
                    <a:pt x="730" y="122"/>
                  </a:lnTo>
                  <a:lnTo>
                    <a:pt x="702" y="127"/>
                  </a:lnTo>
                  <a:lnTo>
                    <a:pt x="675" y="131"/>
                  </a:lnTo>
                  <a:lnTo>
                    <a:pt x="647" y="133"/>
                  </a:lnTo>
                  <a:lnTo>
                    <a:pt x="618" y="136"/>
                  </a:lnTo>
                  <a:lnTo>
                    <a:pt x="590" y="136"/>
                  </a:lnTo>
                  <a:lnTo>
                    <a:pt x="562" y="136"/>
                  </a:lnTo>
                  <a:lnTo>
                    <a:pt x="534" y="133"/>
                  </a:lnTo>
                  <a:lnTo>
                    <a:pt x="507" y="131"/>
                  </a:lnTo>
                  <a:lnTo>
                    <a:pt x="480" y="127"/>
                  </a:lnTo>
                  <a:lnTo>
                    <a:pt x="454" y="122"/>
                  </a:lnTo>
                  <a:lnTo>
                    <a:pt x="426" y="115"/>
                  </a:lnTo>
                  <a:lnTo>
                    <a:pt x="400" y="109"/>
                  </a:lnTo>
                  <a:lnTo>
                    <a:pt x="374" y="101"/>
                  </a:lnTo>
                  <a:lnTo>
                    <a:pt x="350" y="92"/>
                  </a:lnTo>
                  <a:lnTo>
                    <a:pt x="325" y="82"/>
                  </a:lnTo>
                  <a:lnTo>
                    <a:pt x="302" y="71"/>
                  </a:lnTo>
                  <a:lnTo>
                    <a:pt x="277" y="58"/>
                  </a:lnTo>
                  <a:lnTo>
                    <a:pt x="255" y="47"/>
                  </a:lnTo>
                  <a:lnTo>
                    <a:pt x="232" y="32"/>
                  </a:lnTo>
                  <a:lnTo>
                    <a:pt x="211" y="18"/>
                  </a:lnTo>
                  <a:lnTo>
                    <a:pt x="189" y="3"/>
                  </a:lnTo>
                  <a:lnTo>
                    <a:pt x="0" y="26"/>
                  </a:lnTo>
                  <a:lnTo>
                    <a:pt x="27" y="193"/>
                  </a:lnTo>
                  <a:lnTo>
                    <a:pt x="56" y="215"/>
                  </a:lnTo>
                  <a:lnTo>
                    <a:pt x="87" y="236"/>
                  </a:lnTo>
                  <a:lnTo>
                    <a:pt x="118" y="255"/>
                  </a:lnTo>
                  <a:lnTo>
                    <a:pt x="150" y="273"/>
                  </a:lnTo>
                  <a:lnTo>
                    <a:pt x="184" y="292"/>
                  </a:lnTo>
                  <a:lnTo>
                    <a:pt x="218" y="307"/>
                  </a:lnTo>
                  <a:lnTo>
                    <a:pt x="251" y="321"/>
                  </a:lnTo>
                  <a:lnTo>
                    <a:pt x="286" y="334"/>
                  </a:lnTo>
                  <a:lnTo>
                    <a:pt x="323" y="346"/>
                  </a:lnTo>
                  <a:lnTo>
                    <a:pt x="359" y="356"/>
                  </a:lnTo>
                  <a:lnTo>
                    <a:pt x="397" y="366"/>
                  </a:lnTo>
                  <a:lnTo>
                    <a:pt x="434" y="372"/>
                  </a:lnTo>
                  <a:lnTo>
                    <a:pt x="473" y="377"/>
                  </a:lnTo>
                  <a:lnTo>
                    <a:pt x="512" y="382"/>
                  </a:lnTo>
                  <a:lnTo>
                    <a:pt x="551" y="385"/>
                  </a:lnTo>
                  <a:lnTo>
                    <a:pt x="590" y="385"/>
                  </a:lnTo>
                  <a:lnTo>
                    <a:pt x="629" y="385"/>
                  </a:lnTo>
                  <a:lnTo>
                    <a:pt x="667" y="382"/>
                  </a:lnTo>
                  <a:lnTo>
                    <a:pt x="705" y="378"/>
                  </a:lnTo>
                  <a:lnTo>
                    <a:pt x="743" y="373"/>
                  </a:lnTo>
                  <a:lnTo>
                    <a:pt x="780" y="366"/>
                  </a:lnTo>
                  <a:lnTo>
                    <a:pt x="817" y="358"/>
                  </a:lnTo>
                  <a:lnTo>
                    <a:pt x="852" y="347"/>
                  </a:lnTo>
                  <a:lnTo>
                    <a:pt x="887" y="337"/>
                  </a:lnTo>
                  <a:lnTo>
                    <a:pt x="922" y="324"/>
                  </a:lnTo>
                  <a:lnTo>
                    <a:pt x="955" y="310"/>
                  </a:lnTo>
                  <a:lnTo>
                    <a:pt x="989" y="296"/>
                  </a:lnTo>
                  <a:lnTo>
                    <a:pt x="1021" y="279"/>
                  </a:lnTo>
                  <a:lnTo>
                    <a:pt x="1054" y="262"/>
                  </a:lnTo>
                  <a:lnTo>
                    <a:pt x="1084" y="242"/>
                  </a:lnTo>
                  <a:lnTo>
                    <a:pt x="1115" y="223"/>
                  </a:lnTo>
                  <a:lnTo>
                    <a:pt x="1143" y="201"/>
                  </a:lnTo>
                  <a:lnTo>
                    <a:pt x="962" y="178"/>
                  </a:lnTo>
                  <a:lnTo>
                    <a:pt x="996" y="0"/>
                  </a:lnTo>
                  <a:close/>
                </a:path>
              </a:pathLst>
            </a:custGeom>
            <a:grpFill/>
            <a:ln w="15875">
              <a:solidFill>
                <a:srgbClr val="236738"/>
              </a:solidFill>
              <a:miter lim="800000"/>
              <a:headEnd/>
              <a:tailEnd/>
            </a:ln>
            <a:effectLst>
              <a:outerShdw blurRad="63500" dist="23000" dir="5400000" rotWithShape="0">
                <a:srgbClr val="000000">
                  <a:alpha val="34998"/>
                </a:srgbClr>
              </a:outerShdw>
            </a:effectLst>
          </p:spPr>
          <p:txBody>
            <a:bodyPr anchor="ctr"/>
            <a:lstStyle/>
            <a:p>
              <a:pPr indent="-342900" algn="ctr">
                <a:buFont typeface="Calibri" pitchFamily="34" charset="0"/>
                <a:buAutoNum type="arabicPeriod"/>
                <a:defRPr/>
              </a:pPr>
              <a:endParaRPr lang="en-US" noProof="1">
                <a:solidFill>
                  <a:srgbClr val="FFFFFF"/>
                </a:solidFill>
                <a:latin typeface="Calibri"/>
                <a:ea typeface="ＭＳ Ｐゴシック" charset="-128"/>
                <a:cs typeface="Arial" charset="0"/>
              </a:endParaRPr>
            </a:p>
          </p:txBody>
        </p:sp>
        <p:sp>
          <p:nvSpPr>
            <p:cNvPr id="12" name="Freeform 260"/>
            <p:cNvSpPr>
              <a:spLocks/>
            </p:cNvSpPr>
            <p:nvPr/>
          </p:nvSpPr>
          <p:spPr bwMode="auto">
            <a:xfrm>
              <a:off x="3415764" y="2946298"/>
              <a:ext cx="617183" cy="1355583"/>
            </a:xfrm>
            <a:custGeom>
              <a:avLst/>
              <a:gdLst>
                <a:gd name="T0" fmla="*/ 2147483647 w 490"/>
                <a:gd name="T1" fmla="*/ 2147483647 h 1074"/>
                <a:gd name="T2" fmla="*/ 2147483647 w 490"/>
                <a:gd name="T3" fmla="*/ 2147483647 h 1074"/>
                <a:gd name="T4" fmla="*/ 2147483647 w 490"/>
                <a:gd name="T5" fmla="*/ 2147483647 h 1074"/>
                <a:gd name="T6" fmla="*/ 2147483647 w 490"/>
                <a:gd name="T7" fmla="*/ 2147483647 h 1074"/>
                <a:gd name="T8" fmla="*/ 2147483647 w 490"/>
                <a:gd name="T9" fmla="*/ 2147483647 h 1074"/>
                <a:gd name="T10" fmla="*/ 2147483647 w 490"/>
                <a:gd name="T11" fmla="*/ 2147483647 h 1074"/>
                <a:gd name="T12" fmla="*/ 2147483647 w 490"/>
                <a:gd name="T13" fmla="*/ 2147483647 h 1074"/>
                <a:gd name="T14" fmla="*/ 2147483647 w 490"/>
                <a:gd name="T15" fmla="*/ 2147483647 h 1074"/>
                <a:gd name="T16" fmla="*/ 2147483647 w 490"/>
                <a:gd name="T17" fmla="*/ 2147483647 h 1074"/>
                <a:gd name="T18" fmla="*/ 2147483647 w 490"/>
                <a:gd name="T19" fmla="*/ 2147483647 h 1074"/>
                <a:gd name="T20" fmla="*/ 2147483647 w 490"/>
                <a:gd name="T21" fmla="*/ 2147483647 h 1074"/>
                <a:gd name="T22" fmla="*/ 2147483647 w 490"/>
                <a:gd name="T23" fmla="*/ 2147483647 h 1074"/>
                <a:gd name="T24" fmla="*/ 2147483647 w 490"/>
                <a:gd name="T25" fmla="*/ 2147483647 h 1074"/>
                <a:gd name="T26" fmla="*/ 2147483647 w 490"/>
                <a:gd name="T27" fmla="*/ 2147483647 h 1074"/>
                <a:gd name="T28" fmla="*/ 2147483647 w 490"/>
                <a:gd name="T29" fmla="*/ 2147483647 h 1074"/>
                <a:gd name="T30" fmla="*/ 2147483647 w 490"/>
                <a:gd name="T31" fmla="*/ 2147483647 h 1074"/>
                <a:gd name="T32" fmla="*/ 2147483647 w 490"/>
                <a:gd name="T33" fmla="*/ 2147483647 h 1074"/>
                <a:gd name="T34" fmla="*/ 2147483647 w 490"/>
                <a:gd name="T35" fmla="*/ 2147483647 h 1074"/>
                <a:gd name="T36" fmla="*/ 2147483647 w 490"/>
                <a:gd name="T37" fmla="*/ 2147483647 h 1074"/>
                <a:gd name="T38" fmla="*/ 2147483647 w 490"/>
                <a:gd name="T39" fmla="*/ 2147483647 h 1074"/>
                <a:gd name="T40" fmla="*/ 2147483647 w 490"/>
                <a:gd name="T41" fmla="*/ 2147483647 h 1074"/>
                <a:gd name="T42" fmla="*/ 2147483647 w 490"/>
                <a:gd name="T43" fmla="*/ 2147483647 h 1074"/>
                <a:gd name="T44" fmla="*/ 2147483647 w 490"/>
                <a:gd name="T45" fmla="*/ 2147483647 h 1074"/>
                <a:gd name="T46" fmla="*/ 2147483647 w 490"/>
                <a:gd name="T47" fmla="*/ 2147483647 h 1074"/>
                <a:gd name="T48" fmla="*/ 2147483647 w 490"/>
                <a:gd name="T49" fmla="*/ 2147483647 h 1074"/>
                <a:gd name="T50" fmla="*/ 2147483647 w 490"/>
                <a:gd name="T51" fmla="*/ 2147483647 h 1074"/>
                <a:gd name="T52" fmla="*/ 2147483647 w 490"/>
                <a:gd name="T53" fmla="*/ 2147483647 h 1074"/>
                <a:gd name="T54" fmla="*/ 2147483647 w 490"/>
                <a:gd name="T55" fmla="*/ 0 h 1074"/>
                <a:gd name="T56" fmla="*/ 2147483647 w 490"/>
                <a:gd name="T57" fmla="*/ 2147483647 h 1074"/>
                <a:gd name="T58" fmla="*/ 2147483647 w 490"/>
                <a:gd name="T59" fmla="*/ 2147483647 h 1074"/>
                <a:gd name="T60" fmla="*/ 2147483647 w 490"/>
                <a:gd name="T61" fmla="*/ 2147483647 h 1074"/>
                <a:gd name="T62" fmla="*/ 2147483647 w 490"/>
                <a:gd name="T63" fmla="*/ 2147483647 h 1074"/>
                <a:gd name="T64" fmla="*/ 2147483647 w 490"/>
                <a:gd name="T65" fmla="*/ 2147483647 h 1074"/>
                <a:gd name="T66" fmla="*/ 2147483647 w 490"/>
                <a:gd name="T67" fmla="*/ 2147483647 h 1074"/>
                <a:gd name="T68" fmla="*/ 2147483647 w 490"/>
                <a:gd name="T69" fmla="*/ 2147483647 h 1074"/>
                <a:gd name="T70" fmla="*/ 2147483647 w 490"/>
                <a:gd name="T71" fmla="*/ 2147483647 h 1074"/>
                <a:gd name="T72" fmla="*/ 2147483647 w 490"/>
                <a:gd name="T73" fmla="*/ 2147483647 h 1074"/>
                <a:gd name="T74" fmla="*/ 0 w 490"/>
                <a:gd name="T75" fmla="*/ 2147483647 h 1074"/>
                <a:gd name="T76" fmla="*/ 0 w 490"/>
                <a:gd name="T77" fmla="*/ 2147483647 h 1074"/>
                <a:gd name="T78" fmla="*/ 2147483647 w 490"/>
                <a:gd name="T79" fmla="*/ 2147483647 h 1074"/>
                <a:gd name="T80" fmla="*/ 2147483647 w 490"/>
                <a:gd name="T81" fmla="*/ 2147483647 h 1074"/>
                <a:gd name="T82" fmla="*/ 2147483647 w 490"/>
                <a:gd name="T83" fmla="*/ 2147483647 h 1074"/>
                <a:gd name="T84" fmla="*/ 2147483647 w 490"/>
                <a:gd name="T85" fmla="*/ 2147483647 h 1074"/>
                <a:gd name="T86" fmla="*/ 2147483647 w 490"/>
                <a:gd name="T87" fmla="*/ 2147483647 h 1074"/>
                <a:gd name="T88" fmla="*/ 2147483647 w 490"/>
                <a:gd name="T89" fmla="*/ 2147483647 h 1074"/>
                <a:gd name="T90" fmla="*/ 2147483647 w 490"/>
                <a:gd name="T91" fmla="*/ 2147483647 h 1074"/>
                <a:gd name="T92" fmla="*/ 2147483647 w 490"/>
                <a:gd name="T93" fmla="*/ 2147483647 h 1074"/>
                <a:gd name="T94" fmla="*/ 2147483647 w 490"/>
                <a:gd name="T95" fmla="*/ 2147483647 h 1074"/>
                <a:gd name="T96" fmla="*/ 2147483647 w 490"/>
                <a:gd name="T97" fmla="*/ 2147483647 h 1074"/>
                <a:gd name="T98" fmla="*/ 2147483647 w 490"/>
                <a:gd name="T99" fmla="*/ 2147483647 h 1074"/>
                <a:gd name="T100" fmla="*/ 2147483647 w 490"/>
                <a:gd name="T101" fmla="*/ 2147483647 h 1074"/>
                <a:gd name="T102" fmla="*/ 2147483647 w 490"/>
                <a:gd name="T103" fmla="*/ 2147483647 h 1074"/>
                <a:gd name="T104" fmla="*/ 2147483647 w 490"/>
                <a:gd name="T105" fmla="*/ 2147483647 h 1074"/>
                <a:gd name="T106" fmla="*/ 2147483647 w 490"/>
                <a:gd name="T107" fmla="*/ 2147483647 h 1074"/>
                <a:gd name="T108" fmla="*/ 2147483647 w 490"/>
                <a:gd name="T109" fmla="*/ 2147483647 h 1074"/>
                <a:gd name="T110" fmla="*/ 2147483647 w 490"/>
                <a:gd name="T111" fmla="*/ 2147483647 h 1074"/>
                <a:gd name="T112" fmla="*/ 2147483647 w 490"/>
                <a:gd name="T113" fmla="*/ 2147483647 h 10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1074"/>
                <a:gd name="T173" fmla="*/ 490 w 490"/>
                <a:gd name="T174" fmla="*/ 1074 h 10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1074">
                  <a:moveTo>
                    <a:pt x="490" y="886"/>
                  </a:moveTo>
                  <a:lnTo>
                    <a:pt x="490" y="886"/>
                  </a:lnTo>
                  <a:lnTo>
                    <a:pt x="463" y="862"/>
                  </a:lnTo>
                  <a:lnTo>
                    <a:pt x="438" y="838"/>
                  </a:lnTo>
                  <a:lnTo>
                    <a:pt x="414" y="812"/>
                  </a:lnTo>
                  <a:lnTo>
                    <a:pt x="392" y="785"/>
                  </a:lnTo>
                  <a:lnTo>
                    <a:pt x="371" y="756"/>
                  </a:lnTo>
                  <a:lnTo>
                    <a:pt x="351" y="726"/>
                  </a:lnTo>
                  <a:lnTo>
                    <a:pt x="333" y="696"/>
                  </a:lnTo>
                  <a:lnTo>
                    <a:pt x="316" y="665"/>
                  </a:lnTo>
                  <a:lnTo>
                    <a:pt x="302" y="632"/>
                  </a:lnTo>
                  <a:lnTo>
                    <a:pt x="289" y="599"/>
                  </a:lnTo>
                  <a:lnTo>
                    <a:pt x="279" y="564"/>
                  </a:lnTo>
                  <a:lnTo>
                    <a:pt x="270" y="529"/>
                  </a:lnTo>
                  <a:lnTo>
                    <a:pt x="262" y="494"/>
                  </a:lnTo>
                  <a:lnTo>
                    <a:pt x="257" y="458"/>
                  </a:lnTo>
                  <a:lnTo>
                    <a:pt x="254" y="420"/>
                  </a:lnTo>
                  <a:lnTo>
                    <a:pt x="253" y="383"/>
                  </a:lnTo>
                  <a:lnTo>
                    <a:pt x="253" y="356"/>
                  </a:lnTo>
                  <a:lnTo>
                    <a:pt x="255" y="328"/>
                  </a:lnTo>
                  <a:lnTo>
                    <a:pt x="258" y="302"/>
                  </a:lnTo>
                  <a:lnTo>
                    <a:pt x="262" y="275"/>
                  </a:lnTo>
                  <a:lnTo>
                    <a:pt x="267" y="249"/>
                  </a:lnTo>
                  <a:lnTo>
                    <a:pt x="272" y="223"/>
                  </a:lnTo>
                  <a:lnTo>
                    <a:pt x="280" y="199"/>
                  </a:lnTo>
                  <a:lnTo>
                    <a:pt x="288" y="174"/>
                  </a:lnTo>
                  <a:lnTo>
                    <a:pt x="211" y="0"/>
                  </a:lnTo>
                  <a:lnTo>
                    <a:pt x="55" y="77"/>
                  </a:lnTo>
                  <a:lnTo>
                    <a:pt x="42" y="113"/>
                  </a:lnTo>
                  <a:lnTo>
                    <a:pt x="31" y="149"/>
                  </a:lnTo>
                  <a:lnTo>
                    <a:pt x="22" y="187"/>
                  </a:lnTo>
                  <a:lnTo>
                    <a:pt x="14" y="226"/>
                  </a:lnTo>
                  <a:lnTo>
                    <a:pt x="8" y="263"/>
                  </a:lnTo>
                  <a:lnTo>
                    <a:pt x="4" y="304"/>
                  </a:lnTo>
                  <a:lnTo>
                    <a:pt x="1" y="343"/>
                  </a:lnTo>
                  <a:lnTo>
                    <a:pt x="0" y="383"/>
                  </a:lnTo>
                  <a:lnTo>
                    <a:pt x="3" y="435"/>
                  </a:lnTo>
                  <a:lnTo>
                    <a:pt x="7" y="485"/>
                  </a:lnTo>
                  <a:lnTo>
                    <a:pt x="13" y="536"/>
                  </a:lnTo>
                  <a:lnTo>
                    <a:pt x="23" y="585"/>
                  </a:lnTo>
                  <a:lnTo>
                    <a:pt x="36" y="633"/>
                  </a:lnTo>
                  <a:lnTo>
                    <a:pt x="51" y="680"/>
                  </a:lnTo>
                  <a:lnTo>
                    <a:pt x="69" y="725"/>
                  </a:lnTo>
                  <a:lnTo>
                    <a:pt x="88" y="770"/>
                  </a:lnTo>
                  <a:lnTo>
                    <a:pt x="110" y="813"/>
                  </a:lnTo>
                  <a:lnTo>
                    <a:pt x="135" y="856"/>
                  </a:lnTo>
                  <a:lnTo>
                    <a:pt x="162" y="896"/>
                  </a:lnTo>
                  <a:lnTo>
                    <a:pt x="191" y="935"/>
                  </a:lnTo>
                  <a:lnTo>
                    <a:pt x="222" y="973"/>
                  </a:lnTo>
                  <a:lnTo>
                    <a:pt x="254" y="1008"/>
                  </a:lnTo>
                  <a:lnTo>
                    <a:pt x="288" y="1043"/>
                  </a:lnTo>
                  <a:lnTo>
                    <a:pt x="324" y="1074"/>
                  </a:lnTo>
                  <a:lnTo>
                    <a:pt x="298" y="909"/>
                  </a:lnTo>
                  <a:lnTo>
                    <a:pt x="490" y="886"/>
                  </a:lnTo>
                  <a:close/>
                </a:path>
              </a:pathLst>
            </a:custGeom>
            <a:grpFill/>
            <a:ln w="15875">
              <a:solidFill>
                <a:srgbClr val="236738"/>
              </a:solidFill>
              <a:miter lim="800000"/>
              <a:headEnd/>
              <a:tailEnd/>
            </a:ln>
            <a:effectLst>
              <a:outerShdw blurRad="63500" dist="23000" dir="5400000" rotWithShape="0">
                <a:srgbClr val="000000">
                  <a:alpha val="34998"/>
                </a:srgbClr>
              </a:outerShdw>
            </a:effectLst>
          </p:spPr>
          <p:txBody>
            <a:bodyPr anchor="ctr"/>
            <a:lstStyle/>
            <a:p>
              <a:pPr indent="-342900" algn="ctr">
                <a:buFont typeface="Calibri" pitchFamily="34" charset="0"/>
                <a:buAutoNum type="arabicPeriod"/>
                <a:defRPr/>
              </a:pPr>
              <a:endParaRPr lang="en-US" noProof="1">
                <a:solidFill>
                  <a:srgbClr val="FFFFFF"/>
                </a:solidFill>
                <a:latin typeface="Calibri"/>
                <a:ea typeface="ＭＳ Ｐゴシック" charset="-128"/>
                <a:cs typeface="Arial" charset="0"/>
              </a:endParaRPr>
            </a:p>
          </p:txBody>
        </p:sp>
      </p:grpSp>
      <p:sp>
        <p:nvSpPr>
          <p:cNvPr id="13" name="Ορθογώνιο 12"/>
          <p:cNvSpPr/>
          <p:nvPr/>
        </p:nvSpPr>
        <p:spPr>
          <a:xfrm rot="19406728">
            <a:off x="2675380" y="1763449"/>
            <a:ext cx="1461963" cy="707886"/>
          </a:xfrm>
          <a:prstGeom prst="rect">
            <a:avLst/>
          </a:prstGeom>
        </p:spPr>
        <p:txBody>
          <a:bodyPr wrap="square">
            <a:spAutoFit/>
          </a:bodyPr>
          <a:lstStyle/>
          <a:p>
            <a:pPr algn="ctr"/>
            <a:r>
              <a:rPr lang="el-GR" altLang="el-GR" sz="2000" b="1" dirty="0" smtClean="0">
                <a:solidFill>
                  <a:prstClr val="black"/>
                </a:solidFill>
                <a:latin typeface="Calibri"/>
              </a:rPr>
              <a:t>Προσωπικά βιώματα</a:t>
            </a:r>
            <a:endParaRPr lang="en-US" altLang="el-GR" sz="2000" b="1" dirty="0">
              <a:solidFill>
                <a:prstClr val="black"/>
              </a:solidFill>
              <a:latin typeface="Calibri"/>
            </a:endParaRPr>
          </a:p>
        </p:txBody>
      </p:sp>
      <p:sp>
        <p:nvSpPr>
          <p:cNvPr id="14" name="Ορθογώνιο 13"/>
          <p:cNvSpPr/>
          <p:nvPr/>
        </p:nvSpPr>
        <p:spPr>
          <a:xfrm rot="2421750">
            <a:off x="5519961" y="2119306"/>
            <a:ext cx="1461963" cy="400110"/>
          </a:xfrm>
          <a:prstGeom prst="rect">
            <a:avLst/>
          </a:prstGeom>
        </p:spPr>
        <p:txBody>
          <a:bodyPr wrap="square">
            <a:spAutoFit/>
          </a:bodyPr>
          <a:lstStyle/>
          <a:p>
            <a:pPr algn="ctr"/>
            <a:r>
              <a:rPr lang="el-GR" altLang="el-GR" sz="2000" b="1" dirty="0" smtClean="0">
                <a:solidFill>
                  <a:prstClr val="black"/>
                </a:solidFill>
                <a:latin typeface="Calibri"/>
              </a:rPr>
              <a:t>Οικογένεια </a:t>
            </a:r>
            <a:endParaRPr lang="en-US" altLang="el-GR" sz="2000" b="1" dirty="0">
              <a:solidFill>
                <a:prstClr val="black"/>
              </a:solidFill>
              <a:latin typeface="Calibri"/>
            </a:endParaRPr>
          </a:p>
        </p:txBody>
      </p:sp>
      <p:sp>
        <p:nvSpPr>
          <p:cNvPr id="15" name="Ορθογώνιο 14"/>
          <p:cNvSpPr/>
          <p:nvPr/>
        </p:nvSpPr>
        <p:spPr>
          <a:xfrm rot="7187718">
            <a:off x="6097648" y="4734114"/>
            <a:ext cx="1461963" cy="400110"/>
          </a:xfrm>
          <a:prstGeom prst="rect">
            <a:avLst/>
          </a:prstGeom>
        </p:spPr>
        <p:txBody>
          <a:bodyPr wrap="square">
            <a:spAutoFit/>
          </a:bodyPr>
          <a:lstStyle/>
          <a:p>
            <a:pPr algn="ctr"/>
            <a:r>
              <a:rPr lang="el-GR" altLang="el-GR" sz="2000" b="1" dirty="0" smtClean="0">
                <a:solidFill>
                  <a:prstClr val="black"/>
                </a:solidFill>
                <a:latin typeface="Calibri"/>
              </a:rPr>
              <a:t>Σχολείο </a:t>
            </a:r>
            <a:endParaRPr lang="en-US" altLang="el-GR" sz="2000" b="1" dirty="0">
              <a:solidFill>
                <a:prstClr val="black"/>
              </a:solidFill>
              <a:latin typeface="Calibri"/>
            </a:endParaRPr>
          </a:p>
        </p:txBody>
      </p:sp>
      <p:sp>
        <p:nvSpPr>
          <p:cNvPr id="16" name="Ορθογώνιο 15"/>
          <p:cNvSpPr/>
          <p:nvPr/>
        </p:nvSpPr>
        <p:spPr>
          <a:xfrm>
            <a:off x="3811102" y="5989427"/>
            <a:ext cx="1656188" cy="400110"/>
          </a:xfrm>
          <a:prstGeom prst="rect">
            <a:avLst/>
          </a:prstGeom>
        </p:spPr>
        <p:txBody>
          <a:bodyPr wrap="square">
            <a:spAutoFit/>
          </a:bodyPr>
          <a:lstStyle/>
          <a:p>
            <a:pPr algn="ctr"/>
            <a:r>
              <a:rPr lang="el-GR" altLang="el-GR" sz="2000" b="1" dirty="0" smtClean="0">
                <a:solidFill>
                  <a:prstClr val="black"/>
                </a:solidFill>
                <a:latin typeface="Calibri"/>
              </a:rPr>
              <a:t>Συνομήλικοι </a:t>
            </a:r>
            <a:endParaRPr lang="en-US" altLang="el-GR" sz="2000" b="1" dirty="0">
              <a:solidFill>
                <a:prstClr val="black"/>
              </a:solidFill>
              <a:latin typeface="Calibri"/>
            </a:endParaRPr>
          </a:p>
        </p:txBody>
      </p:sp>
      <p:sp>
        <p:nvSpPr>
          <p:cNvPr id="17" name="Ορθογώνιο 16"/>
          <p:cNvSpPr/>
          <p:nvPr/>
        </p:nvSpPr>
        <p:spPr>
          <a:xfrm rot="15737195">
            <a:off x="1479579" y="4079088"/>
            <a:ext cx="1656188" cy="707886"/>
          </a:xfrm>
          <a:prstGeom prst="rect">
            <a:avLst/>
          </a:prstGeom>
        </p:spPr>
        <p:txBody>
          <a:bodyPr wrap="square">
            <a:spAutoFit/>
          </a:bodyPr>
          <a:lstStyle/>
          <a:p>
            <a:pPr algn="ctr"/>
            <a:r>
              <a:rPr lang="el-GR" altLang="el-GR" sz="2000" b="1" dirty="0" smtClean="0">
                <a:solidFill>
                  <a:prstClr val="black"/>
                </a:solidFill>
                <a:latin typeface="Calibri"/>
              </a:rPr>
              <a:t>Φυσική εμφάνιση</a:t>
            </a:r>
            <a:endParaRPr lang="en-US" altLang="el-GR" sz="2000" b="1" dirty="0">
              <a:solidFill>
                <a:prstClr val="black"/>
              </a:solidFill>
              <a:latin typeface="Calibri"/>
            </a:endParaRPr>
          </a:p>
        </p:txBody>
      </p:sp>
    </p:spTree>
    <p:extLst>
      <p:ext uri="{BB962C8B-B14F-4D97-AF65-F5344CB8AC3E}">
        <p14:creationId xmlns:p14="http://schemas.microsoft.com/office/powerpoint/2010/main" val="79490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επηρεάζουν την ανάπτυξη της αυτοεκτίμησης </a:t>
            </a:r>
            <a:r>
              <a:rPr lang="el-GR" sz="3600" b="0" dirty="0" smtClean="0"/>
              <a:t>(2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a:xfrm>
            <a:off x="486039" y="1628800"/>
            <a:ext cx="8229600" cy="3960440"/>
          </a:xfrm>
        </p:spPr>
        <p:txBody>
          <a:bodyPr/>
          <a:lstStyle/>
          <a:p>
            <a:r>
              <a:rPr lang="el-GR" dirty="0" smtClean="0"/>
              <a:t>Προσωπικά βιώματα</a:t>
            </a:r>
          </a:p>
          <a:p>
            <a:pPr lvl="1"/>
            <a:r>
              <a:rPr lang="el-GR" dirty="0"/>
              <a:t>«Η αυτοεκτίμηση είναι το πηλίκο των επιτυχιών προς τις επιδιώξεις». </a:t>
            </a:r>
            <a:endParaRPr lang="el-GR" dirty="0" smtClean="0"/>
          </a:p>
          <a:p>
            <a:r>
              <a:rPr lang="el-GR" dirty="0" smtClean="0"/>
              <a:t>Οικογένεια</a:t>
            </a:r>
            <a:endParaRPr lang="el-GR" dirty="0"/>
          </a:p>
          <a:p>
            <a:pPr lvl="1"/>
            <a:r>
              <a:rPr lang="el-GR" dirty="0"/>
              <a:t>Προβάλλονται πρότυπα, καθορίζεται ο βαθμός και η ποιότητα ενθάρρυνσης του παιδιού, τίθενται προσδοκίες. </a:t>
            </a:r>
            <a:endParaRPr lang="el-GR" dirty="0" smtClean="0"/>
          </a:p>
          <a:p>
            <a:r>
              <a:rPr lang="el-GR" dirty="0" smtClean="0"/>
              <a:t>Σχολείο</a:t>
            </a:r>
          </a:p>
          <a:p>
            <a:pPr lvl="1"/>
            <a:r>
              <a:rPr lang="el-GR" dirty="0"/>
              <a:t>Αποτελεί τη βάση για να καθοριστούν τα κριτήρια σύγκρισης με τους συνομηλίκους, και πηγή ενθάρρυνσης ή αποθάρρυνσης.</a:t>
            </a:r>
          </a:p>
          <a:p>
            <a:endParaRPr lang="el-GR" dirty="0" smtClean="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3767015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επηρεάζουν την ανάπτυξη της αυτοεκτίμησης </a:t>
            </a:r>
            <a:r>
              <a:rPr lang="el-GR" sz="3600" b="0" dirty="0" smtClean="0"/>
              <a:t>(3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a:xfrm>
            <a:off x="467544" y="1844824"/>
            <a:ext cx="8229600" cy="3168352"/>
          </a:xfrm>
        </p:spPr>
        <p:txBody>
          <a:bodyPr/>
          <a:lstStyle/>
          <a:p>
            <a:r>
              <a:rPr lang="el-GR" dirty="0" smtClean="0"/>
              <a:t>Συνομήλικοι</a:t>
            </a:r>
          </a:p>
          <a:p>
            <a:pPr lvl="1"/>
            <a:r>
              <a:rPr lang="el-GR" dirty="0"/>
              <a:t>Εκπέμπουν πληροφορίες για την αξιολόγηση των επιμέρους </a:t>
            </a:r>
            <a:r>
              <a:rPr lang="el-GR" dirty="0" smtClean="0"/>
              <a:t>τομέων </a:t>
            </a:r>
            <a:r>
              <a:rPr lang="el-GR" dirty="0"/>
              <a:t>της </a:t>
            </a:r>
            <a:r>
              <a:rPr lang="el-GR" dirty="0" smtClean="0"/>
              <a:t>αυτοεκτίμησης. </a:t>
            </a:r>
          </a:p>
          <a:p>
            <a:r>
              <a:rPr lang="el-GR" dirty="0" smtClean="0"/>
              <a:t>Φυσική Εμφάνιση</a:t>
            </a:r>
          </a:p>
          <a:p>
            <a:pPr lvl="1"/>
            <a:r>
              <a:rPr lang="el-GR" dirty="0"/>
              <a:t>Η έλξη μεταξύ των ανθρώπων βασίζεται σε μεγάλο βαθμό στην εξωτερική εμφάνιση και αυτό επηρεάζει την εκτίμηση του ατόμου για την ελκυστικότητά του.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957865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 στάδιο της συγκεκριμένης σκέψης</a:t>
            </a:r>
            <a:endParaRPr lang="el-GR" dirty="0"/>
          </a:p>
        </p:txBody>
      </p:sp>
      <p:sp>
        <p:nvSpPr>
          <p:cNvPr id="3" name="Θέση περιεχομένου 2"/>
          <p:cNvSpPr>
            <a:spLocks noGrp="1"/>
          </p:cNvSpPr>
          <p:nvPr>
            <p:ph idx="1"/>
          </p:nvPr>
        </p:nvSpPr>
        <p:spPr>
          <a:xfrm>
            <a:off x="457200" y="1196752"/>
            <a:ext cx="8229600" cy="1296144"/>
          </a:xfrm>
          <a:ln w="22225">
            <a:solidFill>
              <a:srgbClr val="820000"/>
            </a:solidFill>
          </a:ln>
        </p:spPr>
        <p:txBody>
          <a:bodyPr/>
          <a:lstStyle/>
          <a:p>
            <a:pPr marL="0" indent="0" algn="ctr">
              <a:buNone/>
            </a:pPr>
            <a:r>
              <a:rPr lang="el-GR" dirty="0"/>
              <a:t>Σύμφωνα με τη θεωρία του </a:t>
            </a:r>
            <a:r>
              <a:rPr lang="el-GR" dirty="0" err="1"/>
              <a:t>Piaget</a:t>
            </a:r>
            <a:r>
              <a:rPr lang="el-GR" dirty="0"/>
              <a:t>, το παιδί σχολικής ηλικίας βρίσκεται στο στάδιο της </a:t>
            </a:r>
            <a:r>
              <a:rPr lang="el-GR" b="1" dirty="0">
                <a:solidFill>
                  <a:srgbClr val="820000"/>
                </a:solidFill>
              </a:rPr>
              <a:t>συγκεκριμένης σκέψης (ή στάδιο των τυπικών συλλογισμών).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
        <p:nvSpPr>
          <p:cNvPr id="6" name="Ορθογώνιο 5"/>
          <p:cNvSpPr/>
          <p:nvPr/>
        </p:nvSpPr>
        <p:spPr>
          <a:xfrm>
            <a:off x="251520" y="2687495"/>
            <a:ext cx="8568952" cy="3354765"/>
          </a:xfrm>
          <a:prstGeom prst="rect">
            <a:avLst/>
          </a:prstGeom>
        </p:spPr>
        <p:txBody>
          <a:bodyPr wrap="square">
            <a:spAutoFit/>
          </a:bodyPr>
          <a:lstStyle/>
          <a:p>
            <a:pPr marL="342900" indent="-342900">
              <a:spcBef>
                <a:spcPts val="1200"/>
              </a:spcBef>
              <a:buFont typeface="Arial" panose="020B0604020202020204" pitchFamily="34" charset="0"/>
              <a:buChar char="•"/>
            </a:pPr>
            <a:r>
              <a:rPr lang="el-GR" sz="2400" dirty="0">
                <a:solidFill>
                  <a:prstClr val="black"/>
                </a:solidFill>
                <a:latin typeface="Calibri"/>
              </a:rPr>
              <a:t>Το παιδί μπορεί πλέον να αποκεντρώσει τη σκέψη του και να σκεφτεί λογικά. Αυτού του είδους η σκέψη του επιτρέπει να συνδυάζει, να ξεχωρίζει, να ταξινομεί και να μετασχηματίζει αντικείμενα στο μυαλό του</a:t>
            </a:r>
            <a:r>
              <a:rPr lang="el-GR" sz="2400" dirty="0" smtClean="0">
                <a:solidFill>
                  <a:prstClr val="black"/>
                </a:solidFill>
                <a:latin typeface="Calibri"/>
              </a:rPr>
              <a:t>.</a:t>
            </a:r>
          </a:p>
          <a:p>
            <a:pPr marL="342900" indent="-342900">
              <a:spcBef>
                <a:spcPts val="1200"/>
              </a:spcBef>
              <a:buFont typeface="Arial" panose="020B0604020202020204" pitchFamily="34" charset="0"/>
              <a:buChar char="•"/>
            </a:pPr>
            <a:r>
              <a:rPr lang="el-GR" sz="2400" dirty="0">
                <a:solidFill>
                  <a:prstClr val="black"/>
                </a:solidFill>
                <a:latin typeface="Calibri"/>
              </a:rPr>
              <a:t>Το παιδί αποκτά την έννοια της διατήρησης.</a:t>
            </a:r>
          </a:p>
          <a:p>
            <a:pPr marL="342900" indent="-342900">
              <a:spcBef>
                <a:spcPts val="1200"/>
              </a:spcBef>
              <a:buFont typeface="Arial" panose="020B0604020202020204" pitchFamily="34" charset="0"/>
              <a:buChar char="•"/>
            </a:pPr>
            <a:r>
              <a:rPr lang="el-GR" sz="2400" dirty="0">
                <a:solidFill>
                  <a:prstClr val="black"/>
                </a:solidFill>
                <a:latin typeface="Calibri"/>
              </a:rPr>
              <a:t>Το παιδί μπορεί να ερμηνεύσει καλύτερα τις προθέσεις των άλλων.</a:t>
            </a:r>
          </a:p>
          <a:p>
            <a:endParaRPr lang="el-GR" sz="2400" dirty="0">
              <a:solidFill>
                <a:prstClr val="black"/>
              </a:solidFill>
              <a:latin typeface="Calibri"/>
            </a:endParaRPr>
          </a:p>
        </p:txBody>
      </p:sp>
    </p:spTree>
    <p:extLst>
      <p:ext uri="{BB962C8B-B14F-4D97-AF65-F5344CB8AC3E}">
        <p14:creationId xmlns:p14="http://schemas.microsoft.com/office/powerpoint/2010/main" val="1551931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Οι αξιολογήσεις των άλλων</a:t>
            </a:r>
            <a:endParaRPr lang="el-GR" dirty="0"/>
          </a:p>
        </p:txBody>
      </p:sp>
      <p:sp>
        <p:nvSpPr>
          <p:cNvPr id="3" name="Θέση περιεχομένου 2"/>
          <p:cNvSpPr>
            <a:spLocks noGrp="1"/>
          </p:cNvSpPr>
          <p:nvPr>
            <p:ph idx="1"/>
          </p:nvPr>
        </p:nvSpPr>
        <p:spPr>
          <a:xfrm>
            <a:off x="467544" y="1772816"/>
            <a:ext cx="8229600" cy="2664296"/>
          </a:xfrm>
        </p:spPr>
        <p:txBody>
          <a:bodyPr/>
          <a:lstStyle/>
          <a:p>
            <a:r>
              <a:rPr lang="el-GR" dirty="0"/>
              <a:t>Οι αξιολογήσεις των παιδιών για τον εαυτό τους, συχνά είναι άμεσες σκέψεις αναφορικά με το τι νομίζουν οι άλλοι άνθρωποι για αυτά</a:t>
            </a:r>
            <a:r>
              <a:rPr lang="el-GR" dirty="0" smtClean="0"/>
              <a:t>.</a:t>
            </a:r>
            <a:endParaRPr lang="el-GR" dirty="0"/>
          </a:p>
          <a:p>
            <a:r>
              <a:rPr lang="el-GR" dirty="0"/>
              <a:t>Η επίγνωση του πώς φαίνεται κάποιος στους άλλους, αποτελεί μια σημαντική εξέλιξη ως προς την ανάπτυξη της αυτοαντίληψης και της αυτοεκτίμησης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1424329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Συμπεριφορές οι οποίες οδηγούν στη μείωση της αυτοεκτίμησης</a:t>
            </a:r>
            <a:endParaRPr lang="el-GR" dirty="0"/>
          </a:p>
        </p:txBody>
      </p:sp>
      <p:sp>
        <p:nvSpPr>
          <p:cNvPr id="3" name="Θέση περιεχομένου 2"/>
          <p:cNvSpPr>
            <a:spLocks noGrp="1"/>
          </p:cNvSpPr>
          <p:nvPr>
            <p:ph idx="1"/>
          </p:nvPr>
        </p:nvSpPr>
        <p:spPr>
          <a:xfrm>
            <a:off x="456961" y="1628800"/>
            <a:ext cx="8229600" cy="3096344"/>
          </a:xfrm>
        </p:spPr>
        <p:txBody>
          <a:bodyPr/>
          <a:lstStyle/>
          <a:p>
            <a:r>
              <a:rPr lang="el-GR" dirty="0"/>
              <a:t>Υπερπροστατευτική ή αντιθέτως απορριπτική συμπεριφορά</a:t>
            </a:r>
          </a:p>
          <a:p>
            <a:r>
              <a:rPr lang="el-GR" dirty="0"/>
              <a:t>Πολύ αυξημένες ή πολύ χαμηλές απαιτήσεις των ενηλίκων από τα παιδιά</a:t>
            </a:r>
          </a:p>
          <a:p>
            <a:r>
              <a:rPr lang="el-GR" dirty="0"/>
              <a:t>Χαρακτηρισμοί των παιδιών ως χαζά, ανόητα, τεμπέλικα, κ.ά.</a:t>
            </a:r>
          </a:p>
          <a:p>
            <a:r>
              <a:rPr lang="el-GR" dirty="0"/>
              <a:t>Επιπλήξεις και αρνητική κριτική, ιδιαίτερα μπροστά σε άλλους ανθρώπους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3158509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Παράγοντες οι οποίοι ενισχύουν την υψηλή αυτοεκτίμηση </a:t>
            </a:r>
            <a:r>
              <a:rPr lang="el-GR" sz="3600" b="0" dirty="0" smtClean="0"/>
              <a:t>(1 από 2)</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grpSp>
        <p:nvGrpSpPr>
          <p:cNvPr id="40" name="Ομάδα 39"/>
          <p:cNvGrpSpPr/>
          <p:nvPr/>
        </p:nvGrpSpPr>
        <p:grpSpPr>
          <a:xfrm>
            <a:off x="1691681" y="1176339"/>
            <a:ext cx="5832648" cy="4772942"/>
            <a:chOff x="1403350" y="1052513"/>
            <a:chExt cx="6245225" cy="5545137"/>
          </a:xfrm>
        </p:grpSpPr>
        <p:sp>
          <p:nvSpPr>
            <p:cNvPr id="5" name=" 3"/>
            <p:cNvSpPr>
              <a:spLocks noChangeArrowheads="1"/>
            </p:cNvSpPr>
            <p:nvPr/>
          </p:nvSpPr>
          <p:spPr bwMode="auto">
            <a:xfrm rot="9433087" flipH="1" flipV="1">
              <a:off x="1901825" y="1795463"/>
              <a:ext cx="2022475" cy="1131887"/>
            </a:xfrm>
            <a:custGeom>
              <a:avLst/>
              <a:gdLst>
                <a:gd name="T0" fmla="*/ 0 w 2022475"/>
                <a:gd name="T1" fmla="*/ 1131887 h 1131887"/>
                <a:gd name="T2" fmla="*/ 1723562 w 2022475"/>
                <a:gd name="T3" fmla="*/ 0 h 1131887"/>
                <a:gd name="T4" fmla="*/ 2022475 w 2022475"/>
                <a:gd name="T5" fmla="*/ 226377 h 1131887"/>
                <a:gd name="T6" fmla="*/ 1787328 w 2022475"/>
                <a:gd name="T7" fmla="*/ 565944 h 1131887"/>
                <a:gd name="T8" fmla="*/ 1 60000 65536"/>
                <a:gd name="T9" fmla="*/ 3 60000 65536"/>
                <a:gd name="T10" fmla="*/ 0 60000 65536"/>
                <a:gd name="T11" fmla="*/ 1 60000 65536"/>
                <a:gd name="T12" fmla="*/ 0 w 2022475"/>
                <a:gd name="T13" fmla="*/ 0 h 1131887"/>
                <a:gd name="T14" fmla="*/ 2022475 w 2022475"/>
                <a:gd name="T15" fmla="*/ 1131887 h 1131887"/>
              </a:gdLst>
              <a:ahLst/>
              <a:cxnLst>
                <a:cxn ang="T8">
                  <a:pos x="T0" y="T1"/>
                </a:cxn>
                <a:cxn ang="T9">
                  <a:pos x="T2" y="T3"/>
                </a:cxn>
                <a:cxn ang="T10">
                  <a:pos x="T4" y="T5"/>
                </a:cxn>
                <a:cxn ang="T11">
                  <a:pos x="T6" y="T7"/>
                </a:cxn>
              </a:cxnLst>
              <a:rect l="T12" t="T13" r="T14" b="T15"/>
              <a:pathLst>
                <a:path w="2022475" h="1131887">
                  <a:moveTo>
                    <a:pt x="0" y="1131887"/>
                  </a:moveTo>
                  <a:cubicBezTo>
                    <a:pt x="224719" y="628826"/>
                    <a:pt x="804554" y="298693"/>
                    <a:pt x="1739503" y="141486"/>
                  </a:cubicBezTo>
                  <a:lnTo>
                    <a:pt x="1739503" y="141486"/>
                  </a:lnTo>
                  <a:lnTo>
                    <a:pt x="1723562" y="0"/>
                  </a:lnTo>
                  <a:lnTo>
                    <a:pt x="2022475" y="226377"/>
                  </a:lnTo>
                  <a:lnTo>
                    <a:pt x="1787328" y="565944"/>
                  </a:lnTo>
                  <a:lnTo>
                    <a:pt x="1771387" y="424458"/>
                  </a:lnTo>
                  <a:cubicBezTo>
                    <a:pt x="927542" y="487341"/>
                    <a:pt x="337079" y="723150"/>
                    <a:pt x="0" y="1131887"/>
                  </a:cubicBezTo>
                  <a:lnTo>
                    <a:pt x="0" y="1131887"/>
                  </a:lnTo>
                  <a:close/>
                </a:path>
              </a:pathLst>
            </a:custGeom>
            <a:solidFill>
              <a:srgbClr val="004A82"/>
            </a:solidFill>
            <a:ln w="9525">
              <a:noFill/>
              <a:miter lim="800000"/>
              <a:headEnd/>
              <a:tailEnd/>
            </a:ln>
            <a:effectLst>
              <a:outerShdw dist="23000" dir="5400000" rotWithShape="0">
                <a:srgbClr val="808080">
                  <a:alpha val="34999"/>
                </a:srgbClr>
              </a:outerShdw>
            </a:effectLst>
          </p:spPr>
          <p:txBody>
            <a:bodyPr/>
            <a:lstStyle/>
            <a:p>
              <a:pPr fontAlgn="auto">
                <a:spcBef>
                  <a:spcPts val="0"/>
                </a:spcBef>
                <a:spcAft>
                  <a:spcPts val="0"/>
                </a:spcAft>
                <a:defRPr/>
              </a:pPr>
              <a:endParaRPr lang="en-US" dirty="0">
                <a:solidFill>
                  <a:prstClr val="black">
                    <a:hueOff val="0"/>
                    <a:satOff val="0"/>
                    <a:lumOff val="0"/>
                    <a:alphaOff val="0"/>
                  </a:prstClr>
                </a:solidFill>
                <a:latin typeface="Calibri"/>
                <a:cs typeface="Arial" charset="0"/>
              </a:endParaRPr>
            </a:p>
          </p:txBody>
        </p:sp>
        <p:sp>
          <p:nvSpPr>
            <p:cNvPr id="6" name=" 3"/>
            <p:cNvSpPr>
              <a:spLocks noChangeArrowheads="1"/>
            </p:cNvSpPr>
            <p:nvPr/>
          </p:nvSpPr>
          <p:spPr bwMode="auto">
            <a:xfrm rot="19920253" flipH="1" flipV="1">
              <a:off x="5062538" y="4325938"/>
              <a:ext cx="2046287" cy="1133475"/>
            </a:xfrm>
            <a:custGeom>
              <a:avLst/>
              <a:gdLst>
                <a:gd name="T0" fmla="*/ 0 w 2022475"/>
                <a:gd name="T1" fmla="*/ 1133475 h 1133475"/>
                <a:gd name="T2" fmla="*/ 1723142 w 2022475"/>
                <a:gd name="T3" fmla="*/ 0 h 1133475"/>
                <a:gd name="T4" fmla="*/ 2022475 w 2022475"/>
                <a:gd name="T5" fmla="*/ 226695 h 1133475"/>
                <a:gd name="T6" fmla="*/ 1786998 w 2022475"/>
                <a:gd name="T7" fmla="*/ 566738 h 1133475"/>
                <a:gd name="T8" fmla="*/ 0 60000 65536"/>
                <a:gd name="T9" fmla="*/ 0 60000 65536"/>
                <a:gd name="T10" fmla="*/ 0 60000 65536"/>
                <a:gd name="T11" fmla="*/ 0 60000 65536"/>
                <a:gd name="T12" fmla="*/ 0 w 2022475"/>
                <a:gd name="T13" fmla="*/ 0 h 1133475"/>
                <a:gd name="T14" fmla="*/ 2022475 w 2022475"/>
                <a:gd name="T15" fmla="*/ 1133475 h 1133475"/>
              </a:gdLst>
              <a:ahLst/>
              <a:cxnLst>
                <a:cxn ang="T8">
                  <a:pos x="T0" y="T1"/>
                </a:cxn>
                <a:cxn ang="T9">
                  <a:pos x="T2" y="T3"/>
                </a:cxn>
                <a:cxn ang="T10">
                  <a:pos x="T4" y="T5"/>
                </a:cxn>
                <a:cxn ang="T11">
                  <a:pos x="T6" y="T7"/>
                </a:cxn>
              </a:cxnLst>
              <a:rect l="T12" t="T13" r="T14" b="T15"/>
              <a:pathLst>
                <a:path w="2022475" h="1133475">
                  <a:moveTo>
                    <a:pt x="0" y="1133475"/>
                  </a:moveTo>
                  <a:cubicBezTo>
                    <a:pt x="224719" y="629708"/>
                    <a:pt x="804421" y="299111"/>
                    <a:pt x="1739106" y="141684"/>
                  </a:cubicBezTo>
                  <a:lnTo>
                    <a:pt x="1723142" y="0"/>
                  </a:lnTo>
                  <a:lnTo>
                    <a:pt x="2022475" y="226695"/>
                  </a:lnTo>
                  <a:lnTo>
                    <a:pt x="1786998" y="566738"/>
                  </a:lnTo>
                  <a:lnTo>
                    <a:pt x="1771034" y="425053"/>
                  </a:lnTo>
                  <a:cubicBezTo>
                    <a:pt x="927424" y="488024"/>
                    <a:pt x="337079" y="724164"/>
                    <a:pt x="0" y="1133475"/>
                  </a:cubicBezTo>
                  <a:close/>
                </a:path>
              </a:pathLst>
            </a:custGeom>
            <a:solidFill>
              <a:srgbClr val="004A82"/>
            </a:solidFill>
            <a:ln w="9525">
              <a:noFill/>
              <a:miter lim="800000"/>
              <a:headEnd/>
              <a:tailEnd/>
            </a:ln>
            <a:effectLst>
              <a:outerShdw dist="23000" dir="5400000" rotWithShape="0">
                <a:srgbClr val="808080">
                  <a:alpha val="34998"/>
                </a:srgbClr>
              </a:outerShdw>
            </a:effectLst>
          </p:spPr>
          <p:txBody>
            <a:bodyPr/>
            <a:lstStyle/>
            <a:p>
              <a:pPr>
                <a:defRPr/>
              </a:pPr>
              <a:endParaRPr lang="el-GR">
                <a:solidFill>
                  <a:prstClr val="black"/>
                </a:solidFill>
                <a:cs typeface="Arial" charset="0"/>
              </a:endParaRPr>
            </a:p>
          </p:txBody>
        </p:sp>
        <p:sp>
          <p:nvSpPr>
            <p:cNvPr id="7" name=" 3"/>
            <p:cNvSpPr>
              <a:spLocks noChangeArrowheads="1"/>
            </p:cNvSpPr>
            <p:nvPr/>
          </p:nvSpPr>
          <p:spPr bwMode="auto">
            <a:xfrm rot="14520253" flipH="1" flipV="1">
              <a:off x="4911725" y="1689100"/>
              <a:ext cx="1957388" cy="1131888"/>
            </a:xfrm>
            <a:custGeom>
              <a:avLst/>
              <a:gdLst>
                <a:gd name="T0" fmla="*/ 0 w 2022475"/>
                <a:gd name="T1" fmla="*/ 1131887 h 1131887"/>
                <a:gd name="T2" fmla="*/ 1723562 w 2022475"/>
                <a:gd name="T3" fmla="*/ 0 h 1131887"/>
                <a:gd name="T4" fmla="*/ 2022475 w 2022475"/>
                <a:gd name="T5" fmla="*/ 226377 h 1131887"/>
                <a:gd name="T6" fmla="*/ 1787328 w 2022475"/>
                <a:gd name="T7" fmla="*/ 565944 h 1131887"/>
                <a:gd name="T8" fmla="*/ 0 60000 65536"/>
                <a:gd name="T9" fmla="*/ 0 60000 65536"/>
                <a:gd name="T10" fmla="*/ 0 60000 65536"/>
                <a:gd name="T11" fmla="*/ 0 60000 65536"/>
                <a:gd name="T12" fmla="*/ 0 w 2022475"/>
                <a:gd name="T13" fmla="*/ 0 h 1131887"/>
                <a:gd name="T14" fmla="*/ 2022475 w 2022475"/>
                <a:gd name="T15" fmla="*/ 1131887 h 1131887"/>
              </a:gdLst>
              <a:ahLst/>
              <a:cxnLst>
                <a:cxn ang="T8">
                  <a:pos x="T0" y="T1"/>
                </a:cxn>
                <a:cxn ang="T9">
                  <a:pos x="T2" y="T3"/>
                </a:cxn>
                <a:cxn ang="T10">
                  <a:pos x="T4" y="T5"/>
                </a:cxn>
                <a:cxn ang="T11">
                  <a:pos x="T6" y="T7"/>
                </a:cxn>
              </a:cxnLst>
              <a:rect l="T12" t="T13" r="T14" b="T15"/>
              <a:pathLst>
                <a:path w="2022475" h="1131887">
                  <a:moveTo>
                    <a:pt x="0" y="1131887"/>
                  </a:moveTo>
                  <a:cubicBezTo>
                    <a:pt x="224719" y="628826"/>
                    <a:pt x="804554" y="298693"/>
                    <a:pt x="1739503" y="141486"/>
                  </a:cubicBezTo>
                  <a:lnTo>
                    <a:pt x="1723562" y="0"/>
                  </a:lnTo>
                  <a:lnTo>
                    <a:pt x="2022475" y="226377"/>
                  </a:lnTo>
                  <a:lnTo>
                    <a:pt x="1787328" y="565944"/>
                  </a:lnTo>
                  <a:lnTo>
                    <a:pt x="1771387" y="424458"/>
                  </a:lnTo>
                  <a:cubicBezTo>
                    <a:pt x="927542" y="487341"/>
                    <a:pt x="337079" y="723150"/>
                    <a:pt x="0" y="1131887"/>
                  </a:cubicBezTo>
                  <a:close/>
                </a:path>
              </a:pathLst>
            </a:custGeom>
            <a:solidFill>
              <a:srgbClr val="004A82"/>
            </a:solidFill>
            <a:ln w="9525">
              <a:noFill/>
              <a:miter lim="800000"/>
              <a:headEnd/>
              <a:tailEnd/>
            </a:ln>
            <a:effectLst>
              <a:outerShdw dist="23000" dir="5400000" rotWithShape="0">
                <a:srgbClr val="808080">
                  <a:alpha val="34998"/>
                </a:srgbClr>
              </a:outerShdw>
            </a:effectLst>
          </p:spPr>
          <p:txBody>
            <a:bodyPr/>
            <a:lstStyle/>
            <a:p>
              <a:pPr>
                <a:defRPr/>
              </a:pPr>
              <a:endParaRPr lang="el-GR">
                <a:solidFill>
                  <a:prstClr val="black"/>
                </a:solidFill>
                <a:cs typeface="Arial" charset="0"/>
              </a:endParaRPr>
            </a:p>
          </p:txBody>
        </p:sp>
        <p:grpSp>
          <p:nvGrpSpPr>
            <p:cNvPr id="8" name="Group 39"/>
            <p:cNvGrpSpPr>
              <a:grpSpLocks/>
            </p:cNvGrpSpPr>
            <p:nvPr/>
          </p:nvGrpSpPr>
          <p:grpSpPr bwMode="auto">
            <a:xfrm>
              <a:off x="3364594" y="2636838"/>
              <a:ext cx="2303686" cy="2235200"/>
              <a:chOff x="3373552" y="2322513"/>
              <a:chExt cx="2304256" cy="2235200"/>
            </a:xfrm>
          </p:grpSpPr>
          <p:grpSp>
            <p:nvGrpSpPr>
              <p:cNvPr id="9" name="Group 10"/>
              <p:cNvGrpSpPr>
                <a:grpSpLocks/>
              </p:cNvGrpSpPr>
              <p:nvPr/>
            </p:nvGrpSpPr>
            <p:grpSpPr bwMode="auto">
              <a:xfrm>
                <a:off x="3429000" y="2322513"/>
                <a:ext cx="2235200" cy="2235200"/>
                <a:chOff x="2362200" y="1320800"/>
                <a:chExt cx="2819400" cy="2819400"/>
              </a:xfrm>
            </p:grpSpPr>
            <p:sp>
              <p:nvSpPr>
                <p:cNvPr id="11" name="Oval 7"/>
                <p:cNvSpPr>
                  <a:spLocks noChangeArrowheads="1"/>
                </p:cNvSpPr>
                <p:nvPr/>
              </p:nvSpPr>
              <p:spPr bwMode="auto">
                <a:xfrm>
                  <a:off x="2361502" y="1320800"/>
                  <a:ext cx="2820098" cy="2819400"/>
                </a:xfrm>
                <a:prstGeom prst="ellipse">
                  <a:avLst/>
                </a:prstGeom>
                <a:gradFill rotWithShape="1">
                  <a:gsLst>
                    <a:gs pos="0">
                      <a:srgbClr val="008AD7"/>
                    </a:gs>
                    <a:gs pos="100000">
                      <a:srgbClr val="001B57"/>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12" name="Oval 9"/>
                <p:cNvSpPr>
                  <a:spLocks noChangeArrowheads="1"/>
                </p:cNvSpPr>
                <p:nvPr/>
              </p:nvSpPr>
              <p:spPr bwMode="auto">
                <a:xfrm>
                  <a:off x="2449630" y="1422923"/>
                  <a:ext cx="2629822" cy="2629171"/>
                </a:xfrm>
                <a:prstGeom prst="ellipse">
                  <a:avLst/>
                </a:prstGeom>
                <a:gradFill rotWithShape="1">
                  <a:gsLst>
                    <a:gs pos="0">
                      <a:schemeClr val="bg1">
                        <a:alpha val="70000"/>
                      </a:schemeClr>
                    </a:gs>
                    <a:gs pos="100000">
                      <a:schemeClr val="bg1">
                        <a:alpha val="0"/>
                      </a:schemeClr>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13" name="Oval 8"/>
                <p:cNvSpPr/>
                <p:nvPr/>
              </p:nvSpPr>
              <p:spPr>
                <a:xfrm>
                  <a:off x="2551779" y="1511029"/>
                  <a:ext cx="2439545" cy="2438941"/>
                </a:xfrm>
                <a:prstGeom prst="ellipse">
                  <a:avLst/>
                </a:prstGeom>
                <a:gradFill>
                  <a:gsLst>
                    <a:gs pos="100000">
                      <a:srgbClr val="001B57"/>
                    </a:gs>
                    <a:gs pos="0">
                      <a:srgbClr val="00BFFF"/>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0" name="Rektangel 133"/>
              <p:cNvSpPr>
                <a:spLocks noChangeArrowheads="1"/>
              </p:cNvSpPr>
              <p:nvPr/>
            </p:nvSpPr>
            <p:spPr bwMode="auto">
              <a:xfrm>
                <a:off x="3373552" y="3097856"/>
                <a:ext cx="2304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l-GR" altLang="el-GR" sz="2000" b="1" noProof="1" smtClean="0">
                    <a:solidFill>
                      <a:srgbClr val="820000"/>
                    </a:solidFill>
                    <a:latin typeface="Calibri"/>
                  </a:rPr>
                  <a:t>Υψηλ</a:t>
                </a:r>
                <a:r>
                  <a:rPr lang="el-GR" altLang="el-GR" sz="2000" b="1" noProof="1">
                    <a:solidFill>
                      <a:srgbClr val="820000"/>
                    </a:solidFill>
                    <a:latin typeface="Calibri"/>
                  </a:rPr>
                  <a:t>ή</a:t>
                </a:r>
                <a:r>
                  <a:rPr lang="el-GR" altLang="el-GR" sz="2000" b="1" noProof="1" smtClean="0">
                    <a:solidFill>
                      <a:srgbClr val="820000"/>
                    </a:solidFill>
                    <a:latin typeface="Calibri"/>
                  </a:rPr>
                  <a:t> </a:t>
                </a:r>
                <a:r>
                  <a:rPr lang="en-US" altLang="el-GR" sz="2000" b="1" noProof="1" smtClean="0">
                    <a:solidFill>
                      <a:srgbClr val="820000"/>
                    </a:solidFill>
                    <a:latin typeface="Calibri"/>
                  </a:rPr>
                  <a:t>A</a:t>
                </a:r>
                <a:r>
                  <a:rPr lang="el-GR" altLang="el-GR" sz="2000" b="1" noProof="1" smtClean="0">
                    <a:solidFill>
                      <a:srgbClr val="820000"/>
                    </a:solidFill>
                    <a:latin typeface="Calibri"/>
                  </a:rPr>
                  <a:t>υτοεκτίμηση</a:t>
                </a:r>
                <a:endParaRPr lang="da-DK" altLang="el-GR" sz="2000" b="1" dirty="0">
                  <a:solidFill>
                    <a:srgbClr val="820000"/>
                  </a:solidFill>
                  <a:latin typeface="Calibri"/>
                </a:endParaRPr>
              </a:p>
            </p:txBody>
          </p:sp>
        </p:grpSp>
        <p:grpSp>
          <p:nvGrpSpPr>
            <p:cNvPr id="14" name="Group 40"/>
            <p:cNvGrpSpPr>
              <a:grpSpLocks/>
            </p:cNvGrpSpPr>
            <p:nvPr/>
          </p:nvGrpSpPr>
          <p:grpSpPr bwMode="auto">
            <a:xfrm>
              <a:off x="3708400" y="1052513"/>
              <a:ext cx="1641475" cy="1479550"/>
              <a:chOff x="3707904" y="369888"/>
              <a:chExt cx="1641971" cy="1624012"/>
            </a:xfrm>
          </p:grpSpPr>
          <p:grpSp>
            <p:nvGrpSpPr>
              <p:cNvPr id="15" name="Group 11"/>
              <p:cNvGrpSpPr>
                <a:grpSpLocks/>
              </p:cNvGrpSpPr>
              <p:nvPr/>
            </p:nvGrpSpPr>
            <p:grpSpPr bwMode="auto">
              <a:xfrm>
                <a:off x="3727450" y="369888"/>
                <a:ext cx="1622425" cy="1624012"/>
                <a:chOff x="2362200" y="1320800"/>
                <a:chExt cx="2819400" cy="2819400"/>
              </a:xfrm>
            </p:grpSpPr>
            <p:sp>
              <p:nvSpPr>
                <p:cNvPr id="17" name="Oval 12"/>
                <p:cNvSpPr>
                  <a:spLocks noChangeArrowheads="1"/>
                </p:cNvSpPr>
                <p:nvPr/>
              </p:nvSpPr>
              <p:spPr bwMode="auto">
                <a:xfrm>
                  <a:off x="2361348" y="1320800"/>
                  <a:ext cx="2820252" cy="2819400"/>
                </a:xfrm>
                <a:prstGeom prst="ellipse">
                  <a:avLst/>
                </a:prstGeom>
                <a:gradFill rotWithShape="1">
                  <a:gsLst>
                    <a:gs pos="0">
                      <a:srgbClr val="D9D9D9"/>
                    </a:gs>
                    <a:gs pos="100000">
                      <a:srgbClr val="7F7F7F"/>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18" name="Oval 13"/>
                <p:cNvSpPr>
                  <a:spLocks noChangeArrowheads="1"/>
                </p:cNvSpPr>
                <p:nvPr/>
              </p:nvSpPr>
              <p:spPr bwMode="auto">
                <a:xfrm>
                  <a:off x="2449654" y="1423654"/>
                  <a:ext cx="2629844" cy="2628817"/>
                </a:xfrm>
                <a:prstGeom prst="ellipse">
                  <a:avLst/>
                </a:prstGeom>
                <a:gradFill rotWithShape="1">
                  <a:gsLst>
                    <a:gs pos="0">
                      <a:schemeClr val="bg1"/>
                    </a:gs>
                    <a:gs pos="100000">
                      <a:schemeClr val="bg1">
                        <a:alpha val="0"/>
                      </a:schemeClr>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19" name="Oval 14"/>
                <p:cNvSpPr/>
                <p:nvPr/>
              </p:nvSpPr>
              <p:spPr>
                <a:xfrm>
                  <a:off x="2551757" y="1511381"/>
                  <a:ext cx="2439435" cy="2438236"/>
                </a:xfrm>
                <a:prstGeom prst="ellipse">
                  <a:avLst/>
                </a:prstGeom>
                <a:gradFill>
                  <a:gsLst>
                    <a:gs pos="100000">
                      <a:schemeClr val="bg1">
                        <a:lumMod val="65000"/>
                      </a:schemeClr>
                    </a:gs>
                    <a:gs pos="0">
                      <a:schemeClr val="bg1"/>
                    </a:gs>
                    <a:gs pos="5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6" name="Rektangel 133"/>
              <p:cNvSpPr>
                <a:spLocks noChangeArrowheads="1"/>
              </p:cNvSpPr>
              <p:nvPr/>
            </p:nvSpPr>
            <p:spPr bwMode="auto">
              <a:xfrm>
                <a:off x="3707904" y="931069"/>
                <a:ext cx="1552575" cy="4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l-GR" altLang="el-GR" sz="2000" b="1" noProof="1">
                    <a:solidFill>
                      <a:prstClr val="black"/>
                    </a:solidFill>
                    <a:latin typeface="Calibri"/>
                  </a:rPr>
                  <a:t>Αγάπη</a:t>
                </a:r>
                <a:endParaRPr lang="da-DK" altLang="el-GR" sz="2000" dirty="0">
                  <a:solidFill>
                    <a:prstClr val="black"/>
                  </a:solidFill>
                  <a:latin typeface="Calibri"/>
                </a:endParaRPr>
              </a:p>
            </p:txBody>
          </p:sp>
        </p:grpSp>
        <p:grpSp>
          <p:nvGrpSpPr>
            <p:cNvPr id="20" name="Group 42"/>
            <p:cNvGrpSpPr>
              <a:grpSpLocks/>
            </p:cNvGrpSpPr>
            <p:nvPr/>
          </p:nvGrpSpPr>
          <p:grpSpPr bwMode="auto">
            <a:xfrm>
              <a:off x="1403350" y="2924175"/>
              <a:ext cx="1682750" cy="1543050"/>
              <a:chOff x="1403648" y="2628900"/>
              <a:chExt cx="1683023" cy="1622425"/>
            </a:xfrm>
          </p:grpSpPr>
          <p:grpSp>
            <p:nvGrpSpPr>
              <p:cNvPr id="21" name="Group 11"/>
              <p:cNvGrpSpPr>
                <a:grpSpLocks/>
              </p:cNvGrpSpPr>
              <p:nvPr/>
            </p:nvGrpSpPr>
            <p:grpSpPr bwMode="auto">
              <a:xfrm>
                <a:off x="1438275" y="2628900"/>
                <a:ext cx="1622425" cy="1622425"/>
                <a:chOff x="2362200" y="1320800"/>
                <a:chExt cx="2819400" cy="2819400"/>
              </a:xfrm>
            </p:grpSpPr>
            <p:sp>
              <p:nvSpPr>
                <p:cNvPr id="23" name="Oval 18"/>
                <p:cNvSpPr>
                  <a:spLocks noChangeArrowheads="1"/>
                </p:cNvSpPr>
                <p:nvPr/>
              </p:nvSpPr>
              <p:spPr bwMode="auto">
                <a:xfrm>
                  <a:off x="2362728" y="1320800"/>
                  <a:ext cx="2819857" cy="2819400"/>
                </a:xfrm>
                <a:prstGeom prst="ellipse">
                  <a:avLst/>
                </a:prstGeom>
                <a:gradFill rotWithShape="1">
                  <a:gsLst>
                    <a:gs pos="0">
                      <a:srgbClr val="D9D9D9"/>
                    </a:gs>
                    <a:gs pos="100000">
                      <a:srgbClr val="7F7F7F"/>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24" name="Oval 19"/>
                <p:cNvSpPr>
                  <a:spLocks noChangeArrowheads="1"/>
                </p:cNvSpPr>
                <p:nvPr/>
              </p:nvSpPr>
              <p:spPr bwMode="auto">
                <a:xfrm>
                  <a:off x="2451021" y="1422323"/>
                  <a:ext cx="2629476" cy="2630859"/>
                </a:xfrm>
                <a:prstGeom prst="ellipse">
                  <a:avLst/>
                </a:prstGeom>
                <a:gradFill rotWithShape="1">
                  <a:gsLst>
                    <a:gs pos="0">
                      <a:schemeClr val="bg1"/>
                    </a:gs>
                    <a:gs pos="100000">
                      <a:schemeClr val="bg1">
                        <a:alpha val="0"/>
                      </a:schemeClr>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25" name="Oval 20"/>
                <p:cNvSpPr/>
                <p:nvPr/>
              </p:nvSpPr>
              <p:spPr>
                <a:xfrm>
                  <a:off x="2553111" y="1512241"/>
                  <a:ext cx="2439094" cy="2436519"/>
                </a:xfrm>
                <a:prstGeom prst="ellipse">
                  <a:avLst/>
                </a:prstGeom>
                <a:gradFill>
                  <a:gsLst>
                    <a:gs pos="100000">
                      <a:schemeClr val="bg1">
                        <a:lumMod val="65000"/>
                      </a:schemeClr>
                    </a:gs>
                    <a:gs pos="0">
                      <a:schemeClr val="bg1"/>
                    </a:gs>
                    <a:gs pos="5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22" name="Rektangel 133"/>
              <p:cNvSpPr>
                <a:spLocks noChangeArrowheads="1"/>
              </p:cNvSpPr>
              <p:nvPr/>
            </p:nvSpPr>
            <p:spPr bwMode="auto">
              <a:xfrm>
                <a:off x="1403648" y="3235325"/>
                <a:ext cx="1683023" cy="42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l-GR" altLang="el-GR" sz="2000" b="1" noProof="1">
                    <a:solidFill>
                      <a:prstClr val="black"/>
                    </a:solidFill>
                    <a:latin typeface="Calibri"/>
                  </a:rPr>
                  <a:t>Ενθάρρυνση</a:t>
                </a:r>
                <a:endParaRPr lang="da-DK" altLang="el-GR" sz="2000" dirty="0">
                  <a:solidFill>
                    <a:prstClr val="black"/>
                  </a:solidFill>
                  <a:latin typeface="Calibri"/>
                </a:endParaRPr>
              </a:p>
            </p:txBody>
          </p:sp>
        </p:grpSp>
        <p:grpSp>
          <p:nvGrpSpPr>
            <p:cNvPr id="26" name="Group 41"/>
            <p:cNvGrpSpPr>
              <a:grpSpLocks/>
            </p:cNvGrpSpPr>
            <p:nvPr/>
          </p:nvGrpSpPr>
          <p:grpSpPr bwMode="auto">
            <a:xfrm>
              <a:off x="6026150" y="2924175"/>
              <a:ext cx="1622425" cy="1520825"/>
              <a:chOff x="6026150" y="2628900"/>
              <a:chExt cx="1622425" cy="1622425"/>
            </a:xfrm>
          </p:grpSpPr>
          <p:grpSp>
            <p:nvGrpSpPr>
              <p:cNvPr id="27" name="Group 11"/>
              <p:cNvGrpSpPr>
                <a:grpSpLocks/>
              </p:cNvGrpSpPr>
              <p:nvPr/>
            </p:nvGrpSpPr>
            <p:grpSpPr bwMode="auto">
              <a:xfrm>
                <a:off x="6026150" y="2628900"/>
                <a:ext cx="1622425" cy="1622425"/>
                <a:chOff x="2362200" y="1320800"/>
                <a:chExt cx="2819400" cy="2819400"/>
              </a:xfrm>
            </p:grpSpPr>
            <p:sp>
              <p:nvSpPr>
                <p:cNvPr id="29" name="Oval 22"/>
                <p:cNvSpPr>
                  <a:spLocks noChangeArrowheads="1"/>
                </p:cNvSpPr>
                <p:nvPr/>
              </p:nvSpPr>
              <p:spPr bwMode="auto">
                <a:xfrm>
                  <a:off x="2362200" y="1320800"/>
                  <a:ext cx="2819400" cy="2819400"/>
                </a:xfrm>
                <a:prstGeom prst="ellipse">
                  <a:avLst/>
                </a:prstGeom>
                <a:gradFill rotWithShape="1">
                  <a:gsLst>
                    <a:gs pos="0">
                      <a:srgbClr val="D9D9D9"/>
                    </a:gs>
                    <a:gs pos="100000">
                      <a:srgbClr val="7F7F7F"/>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30" name="Oval 23"/>
                <p:cNvSpPr>
                  <a:spLocks noChangeArrowheads="1"/>
                </p:cNvSpPr>
                <p:nvPr/>
              </p:nvSpPr>
              <p:spPr bwMode="auto">
                <a:xfrm>
                  <a:off x="2450479" y="1423806"/>
                  <a:ext cx="2629050" cy="2628104"/>
                </a:xfrm>
                <a:prstGeom prst="ellipse">
                  <a:avLst/>
                </a:prstGeom>
                <a:gradFill rotWithShape="1">
                  <a:gsLst>
                    <a:gs pos="0">
                      <a:schemeClr val="bg1"/>
                    </a:gs>
                    <a:gs pos="100000">
                      <a:schemeClr val="bg1">
                        <a:alpha val="0"/>
                      </a:schemeClr>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31" name="Oval 24"/>
                <p:cNvSpPr/>
                <p:nvPr/>
              </p:nvSpPr>
              <p:spPr>
                <a:xfrm>
                  <a:off x="2552552" y="1512096"/>
                  <a:ext cx="2438698" cy="2436809"/>
                </a:xfrm>
                <a:prstGeom prst="ellipse">
                  <a:avLst/>
                </a:prstGeom>
                <a:gradFill>
                  <a:gsLst>
                    <a:gs pos="100000">
                      <a:schemeClr val="bg1">
                        <a:lumMod val="65000"/>
                      </a:schemeClr>
                    </a:gs>
                    <a:gs pos="0">
                      <a:schemeClr val="bg1"/>
                    </a:gs>
                    <a:gs pos="49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28" name="Rektangel 133"/>
              <p:cNvSpPr>
                <a:spLocks noChangeArrowheads="1"/>
              </p:cNvSpPr>
              <p:nvPr/>
            </p:nvSpPr>
            <p:spPr bwMode="auto">
              <a:xfrm>
                <a:off x="6075363" y="2968382"/>
                <a:ext cx="1552575" cy="75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l-GR" altLang="el-GR" sz="2000" b="1" noProof="1">
                    <a:solidFill>
                      <a:prstClr val="black"/>
                    </a:solidFill>
                    <a:latin typeface="Calibri"/>
                  </a:rPr>
                  <a:t>Συνθήκες ασφάλειας</a:t>
                </a:r>
                <a:endParaRPr lang="da-DK" altLang="el-GR" sz="2000" dirty="0">
                  <a:solidFill>
                    <a:prstClr val="black"/>
                  </a:solidFill>
                  <a:latin typeface="Calibri"/>
                </a:endParaRPr>
              </a:p>
            </p:txBody>
          </p:sp>
        </p:grpSp>
        <p:grpSp>
          <p:nvGrpSpPr>
            <p:cNvPr id="32" name="Group 43"/>
            <p:cNvGrpSpPr>
              <a:grpSpLocks/>
            </p:cNvGrpSpPr>
            <p:nvPr/>
          </p:nvGrpSpPr>
          <p:grpSpPr bwMode="auto">
            <a:xfrm>
              <a:off x="3635375" y="5041900"/>
              <a:ext cx="1762125" cy="1555750"/>
              <a:chOff x="3635926" y="4848225"/>
              <a:chExt cx="1762172" cy="1816643"/>
            </a:xfrm>
          </p:grpSpPr>
          <p:sp>
            <p:nvSpPr>
              <p:cNvPr id="33" name="Ellipse 59"/>
              <p:cNvSpPr/>
              <p:nvPr/>
            </p:nvSpPr>
            <p:spPr bwMode="auto">
              <a:xfrm>
                <a:off x="3722717" y="6269038"/>
                <a:ext cx="1571565" cy="395830"/>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cs typeface="Arial" charset="0"/>
                </a:endParaRPr>
              </a:p>
            </p:txBody>
          </p:sp>
          <p:grpSp>
            <p:nvGrpSpPr>
              <p:cNvPr id="34" name="Group 11"/>
              <p:cNvGrpSpPr>
                <a:grpSpLocks/>
              </p:cNvGrpSpPr>
              <p:nvPr/>
            </p:nvGrpSpPr>
            <p:grpSpPr bwMode="auto">
              <a:xfrm>
                <a:off x="3740150" y="4848225"/>
                <a:ext cx="1622425" cy="1624013"/>
                <a:chOff x="2362200" y="1320800"/>
                <a:chExt cx="2819400" cy="2819400"/>
              </a:xfrm>
            </p:grpSpPr>
            <p:sp>
              <p:nvSpPr>
                <p:cNvPr id="36" name="Oval 11"/>
                <p:cNvSpPr>
                  <a:spLocks noChangeArrowheads="1"/>
                </p:cNvSpPr>
                <p:nvPr/>
              </p:nvSpPr>
              <p:spPr bwMode="auto">
                <a:xfrm>
                  <a:off x="2363163" y="1320800"/>
                  <a:ext cx="2819475" cy="2819128"/>
                </a:xfrm>
                <a:prstGeom prst="ellipse">
                  <a:avLst/>
                </a:prstGeom>
                <a:gradFill rotWithShape="1">
                  <a:gsLst>
                    <a:gs pos="0">
                      <a:srgbClr val="D9D9D9"/>
                    </a:gs>
                    <a:gs pos="100000">
                      <a:srgbClr val="7F7F7F"/>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37" name="Oval 15"/>
                <p:cNvSpPr>
                  <a:spLocks noChangeArrowheads="1"/>
                </p:cNvSpPr>
                <p:nvPr/>
              </p:nvSpPr>
              <p:spPr bwMode="auto">
                <a:xfrm>
                  <a:off x="2451444" y="1423782"/>
                  <a:ext cx="2629120" cy="2629257"/>
                </a:xfrm>
                <a:prstGeom prst="ellipse">
                  <a:avLst/>
                </a:prstGeom>
                <a:gradFill rotWithShape="1">
                  <a:gsLst>
                    <a:gs pos="0">
                      <a:schemeClr val="bg1"/>
                    </a:gs>
                    <a:gs pos="100000">
                      <a:schemeClr val="bg1">
                        <a:alpha val="0"/>
                      </a:schemeClr>
                    </a:gs>
                  </a:gsLst>
                  <a:lin ang="5400000"/>
                </a:gradFill>
                <a:ln w="9525">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prstClr val="white"/>
                    </a:solidFill>
                    <a:latin typeface="Calibri"/>
                    <a:cs typeface="Arial" charset="0"/>
                  </a:endParaRPr>
                </a:p>
              </p:txBody>
            </p:sp>
            <p:sp>
              <p:nvSpPr>
                <p:cNvPr id="38" name="Oval 16"/>
                <p:cNvSpPr/>
                <p:nvPr/>
              </p:nvSpPr>
              <p:spPr>
                <a:xfrm>
                  <a:off x="2553520" y="1510674"/>
                  <a:ext cx="2438763" cy="2439383"/>
                </a:xfrm>
                <a:prstGeom prst="ellipse">
                  <a:avLst/>
                </a:prstGeom>
                <a:gradFill>
                  <a:gsLst>
                    <a:gs pos="100000">
                      <a:schemeClr val="bg1">
                        <a:lumMod val="65000"/>
                      </a:schemeClr>
                    </a:gs>
                    <a:gs pos="0">
                      <a:schemeClr val="bg1"/>
                    </a:gs>
                    <a:gs pos="5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35" name="Rektangel 133"/>
              <p:cNvSpPr>
                <a:spLocks noChangeArrowheads="1"/>
              </p:cNvSpPr>
              <p:nvPr/>
            </p:nvSpPr>
            <p:spPr bwMode="auto">
              <a:xfrm>
                <a:off x="3635926" y="5467758"/>
                <a:ext cx="1762172" cy="46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l-GR" altLang="el-GR" sz="2000" b="1" noProof="1">
                    <a:solidFill>
                      <a:prstClr val="black"/>
                    </a:solidFill>
                    <a:latin typeface="Calibri"/>
                  </a:rPr>
                  <a:t>Αναγνώριση</a:t>
                </a:r>
                <a:endParaRPr lang="da-DK" altLang="el-GR" sz="2000" dirty="0">
                  <a:solidFill>
                    <a:prstClr val="black"/>
                  </a:solidFill>
                  <a:latin typeface="Calibri"/>
                </a:endParaRPr>
              </a:p>
            </p:txBody>
          </p:sp>
        </p:grpSp>
        <p:sp>
          <p:nvSpPr>
            <p:cNvPr id="39" name=" 3"/>
            <p:cNvSpPr>
              <a:spLocks noChangeArrowheads="1"/>
            </p:cNvSpPr>
            <p:nvPr/>
          </p:nvSpPr>
          <p:spPr bwMode="auto">
            <a:xfrm rot="14520253">
              <a:off x="1774275" y="4707433"/>
              <a:ext cx="2022475" cy="1133475"/>
            </a:xfrm>
            <a:custGeom>
              <a:avLst/>
              <a:gdLst>
                <a:gd name="T0" fmla="*/ 0 w 2022475"/>
                <a:gd name="T1" fmla="*/ 1133475 h 1133475"/>
                <a:gd name="T2" fmla="*/ 1723142 w 2022475"/>
                <a:gd name="T3" fmla="*/ 0 h 1133475"/>
                <a:gd name="T4" fmla="*/ 2022475 w 2022475"/>
                <a:gd name="T5" fmla="*/ 226695 h 1133475"/>
                <a:gd name="T6" fmla="*/ 1786998 w 2022475"/>
                <a:gd name="T7" fmla="*/ 566738 h 1133475"/>
                <a:gd name="T8" fmla="*/ 0 60000 65536"/>
                <a:gd name="T9" fmla="*/ 0 60000 65536"/>
                <a:gd name="T10" fmla="*/ 0 60000 65536"/>
                <a:gd name="T11" fmla="*/ 0 60000 65536"/>
                <a:gd name="T12" fmla="*/ 0 w 2022475"/>
                <a:gd name="T13" fmla="*/ 0 h 1133475"/>
                <a:gd name="T14" fmla="*/ 2022475 w 2022475"/>
                <a:gd name="T15" fmla="*/ 1133475 h 1133475"/>
              </a:gdLst>
              <a:ahLst/>
              <a:cxnLst>
                <a:cxn ang="T8">
                  <a:pos x="T0" y="T1"/>
                </a:cxn>
                <a:cxn ang="T9">
                  <a:pos x="T2" y="T3"/>
                </a:cxn>
                <a:cxn ang="T10">
                  <a:pos x="T4" y="T5"/>
                </a:cxn>
                <a:cxn ang="T11">
                  <a:pos x="T6" y="T7"/>
                </a:cxn>
              </a:cxnLst>
              <a:rect l="T12" t="T13" r="T14" b="T15"/>
              <a:pathLst>
                <a:path w="2022475" h="1133475">
                  <a:moveTo>
                    <a:pt x="0" y="1133475"/>
                  </a:moveTo>
                  <a:cubicBezTo>
                    <a:pt x="224719" y="629708"/>
                    <a:pt x="804421" y="299111"/>
                    <a:pt x="1739106" y="141684"/>
                  </a:cubicBezTo>
                  <a:lnTo>
                    <a:pt x="1723142" y="0"/>
                  </a:lnTo>
                  <a:lnTo>
                    <a:pt x="2022475" y="226695"/>
                  </a:lnTo>
                  <a:lnTo>
                    <a:pt x="1786998" y="566738"/>
                  </a:lnTo>
                  <a:lnTo>
                    <a:pt x="1771034" y="425053"/>
                  </a:lnTo>
                  <a:cubicBezTo>
                    <a:pt x="927424" y="488024"/>
                    <a:pt x="337079" y="724164"/>
                    <a:pt x="0" y="1133475"/>
                  </a:cubicBezTo>
                  <a:close/>
                </a:path>
              </a:pathLst>
            </a:custGeom>
            <a:solidFill>
              <a:srgbClr val="004A82"/>
            </a:solidFill>
            <a:ln w="9525">
              <a:noFill/>
              <a:miter lim="800000"/>
              <a:headEnd/>
              <a:tailEnd/>
            </a:ln>
            <a:effectLst>
              <a:outerShdw dist="23000" dir="5400000" rotWithShape="0">
                <a:srgbClr val="808080">
                  <a:alpha val="34998"/>
                </a:srgbClr>
              </a:outerShdw>
            </a:effectLst>
          </p:spPr>
          <p:txBody>
            <a:bodyPr/>
            <a:lstStyle/>
            <a:p>
              <a:pPr>
                <a:defRPr/>
              </a:pPr>
              <a:endParaRPr lang="el-GR">
                <a:solidFill>
                  <a:prstClr val="black"/>
                </a:solidFill>
                <a:cs typeface="Arial" charset="0"/>
              </a:endParaRPr>
            </a:p>
          </p:txBody>
        </p:sp>
      </p:grpSp>
      <p:sp>
        <p:nvSpPr>
          <p:cNvPr id="41" name="Θέση περιεχομένου 2"/>
          <p:cNvSpPr>
            <a:spLocks noGrp="1"/>
          </p:cNvSpPr>
          <p:nvPr>
            <p:ph idx="1"/>
          </p:nvPr>
        </p:nvSpPr>
        <p:spPr>
          <a:xfrm>
            <a:off x="454438" y="5736016"/>
            <a:ext cx="8229600" cy="1008112"/>
          </a:xfrm>
        </p:spPr>
        <p:txBody>
          <a:bodyPr/>
          <a:lstStyle/>
          <a:p>
            <a:pPr marL="0" indent="0" algn="ctr">
              <a:buNone/>
            </a:pPr>
            <a:r>
              <a:rPr lang="el-GR" dirty="0"/>
              <a:t>Η αυτοεκτίμηση του παιδιού θα πρέπει να καλλιεργείται από τους πρώτους μήνες της ζωής του.</a:t>
            </a:r>
          </a:p>
          <a:p>
            <a:endParaRPr lang="el-GR" dirty="0"/>
          </a:p>
        </p:txBody>
      </p:sp>
    </p:spTree>
    <p:extLst>
      <p:ext uri="{BB962C8B-B14F-4D97-AF65-F5344CB8AC3E}">
        <p14:creationId xmlns:p14="http://schemas.microsoft.com/office/powerpoint/2010/main" val="3353305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μελέτη των σχέσεων μεταξύ συνομήλικων</a:t>
            </a:r>
            <a:endParaRPr lang="el-GR" dirty="0"/>
          </a:p>
        </p:txBody>
      </p:sp>
      <p:sp>
        <p:nvSpPr>
          <p:cNvPr id="3" name="Θέση περιεχομένου 2"/>
          <p:cNvSpPr>
            <a:spLocks noGrp="1"/>
          </p:cNvSpPr>
          <p:nvPr>
            <p:ph idx="1"/>
          </p:nvPr>
        </p:nvSpPr>
        <p:spPr>
          <a:xfrm>
            <a:off x="457200" y="1196752"/>
            <a:ext cx="8229600" cy="864096"/>
          </a:xfrm>
        </p:spPr>
        <p:txBody>
          <a:bodyPr/>
          <a:lstStyle/>
          <a:p>
            <a:pPr marL="0" indent="0">
              <a:buNone/>
            </a:pPr>
            <a:r>
              <a:rPr lang="el-GR" dirty="0"/>
              <a:t>Σήμερα είναι πλέον αποδεκτό ότι για την κοινωνική ανάπτυξη είναι αναγκαίοι δύο τύποι σχέσεων: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
        <p:nvSpPr>
          <p:cNvPr id="5" name="Θέση περιεχομένου 2"/>
          <p:cNvSpPr txBox="1">
            <a:spLocks/>
          </p:cNvSpPr>
          <p:nvPr/>
        </p:nvSpPr>
        <p:spPr>
          <a:xfrm>
            <a:off x="251520" y="2232248"/>
            <a:ext cx="4032448" cy="3983955"/>
          </a:xfrm>
          <a:prstGeom prst="rect">
            <a:avLst/>
          </a:prstGeom>
          <a:ln w="2222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b="1" dirty="0">
                <a:solidFill>
                  <a:srgbClr val="820000"/>
                </a:solidFill>
              </a:rPr>
              <a:t>Οι σχέσεις </a:t>
            </a:r>
            <a:r>
              <a:rPr lang="el-GR" b="1" dirty="0" smtClean="0">
                <a:solidFill>
                  <a:srgbClr val="820000"/>
                </a:solidFill>
              </a:rPr>
              <a:t>γονέων-παιδιού</a:t>
            </a:r>
            <a:endParaRPr lang="el-GR" b="1" dirty="0">
              <a:solidFill>
                <a:srgbClr val="820000"/>
              </a:solidFill>
            </a:endParaRPr>
          </a:p>
          <a:p>
            <a:pPr fontAlgn="auto">
              <a:spcAft>
                <a:spcPts val="0"/>
              </a:spcAft>
              <a:buFont typeface="Wingdings" panose="05000000000000000000" pitchFamily="2" charset="2"/>
              <a:buChar char="ü"/>
            </a:pPr>
            <a:r>
              <a:rPr lang="el-GR" dirty="0">
                <a:solidFill>
                  <a:prstClr val="black"/>
                </a:solidFill>
              </a:rPr>
              <a:t>που χαρακτηρίζονται από την ασυμμετρία των ικανοτήτων των δύο </a:t>
            </a:r>
            <a:r>
              <a:rPr lang="el-GR" dirty="0" smtClean="0">
                <a:solidFill>
                  <a:prstClr val="black"/>
                </a:solidFill>
              </a:rPr>
              <a:t>πλευρών.</a:t>
            </a:r>
            <a:endParaRPr lang="el-GR" dirty="0">
              <a:solidFill>
                <a:prstClr val="black"/>
              </a:solidFill>
            </a:endParaRPr>
          </a:p>
          <a:p>
            <a:pPr fontAlgn="auto">
              <a:spcAft>
                <a:spcPts val="0"/>
              </a:spcAft>
              <a:buFont typeface="Wingdings" panose="05000000000000000000" pitchFamily="2" charset="2"/>
              <a:buChar char="ü"/>
            </a:pPr>
            <a:r>
              <a:rPr lang="el-GR" dirty="0">
                <a:solidFill>
                  <a:prstClr val="black"/>
                </a:solidFill>
              </a:rPr>
              <a:t>και αντανακλούν την ανάγκη του  παιδιού για φροντίδα, προστασία και καθοδήγηση.</a:t>
            </a:r>
          </a:p>
        </p:txBody>
      </p:sp>
      <p:sp>
        <p:nvSpPr>
          <p:cNvPr id="6" name="Θέση περιεχομένου 2"/>
          <p:cNvSpPr txBox="1">
            <a:spLocks/>
          </p:cNvSpPr>
          <p:nvPr/>
        </p:nvSpPr>
        <p:spPr>
          <a:xfrm>
            <a:off x="4499992" y="2232248"/>
            <a:ext cx="4378727" cy="3983955"/>
          </a:xfrm>
          <a:prstGeom prst="rect">
            <a:avLst/>
          </a:prstGeom>
          <a:ln w="2222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b="1" dirty="0">
                <a:solidFill>
                  <a:srgbClr val="820000"/>
                </a:solidFill>
              </a:rPr>
              <a:t>Οι σχέσεις μεταξύ του παιδιού και των συνομηλίκων του</a:t>
            </a:r>
          </a:p>
          <a:p>
            <a:pPr fontAlgn="auto">
              <a:spcAft>
                <a:spcPts val="0"/>
              </a:spcAft>
              <a:buFont typeface="Wingdings" panose="05000000000000000000" pitchFamily="2" charset="2"/>
              <a:buChar char="ü"/>
            </a:pPr>
            <a:r>
              <a:rPr lang="el-GR" dirty="0">
                <a:solidFill>
                  <a:prstClr val="black"/>
                </a:solidFill>
              </a:rPr>
              <a:t>που σφραγίζονται από την αμοιβαιότητα των ικανοτήτων των συναναστρεφόμενων ατόμων</a:t>
            </a:r>
            <a:r>
              <a:rPr lang="el-GR" dirty="0" smtClean="0">
                <a:solidFill>
                  <a:prstClr val="black"/>
                </a:solidFill>
              </a:rPr>
              <a:t>.</a:t>
            </a:r>
            <a:endParaRPr lang="el-GR" dirty="0">
              <a:solidFill>
                <a:prstClr val="black"/>
              </a:solidFill>
            </a:endParaRPr>
          </a:p>
          <a:p>
            <a:pPr fontAlgn="auto">
              <a:spcAft>
                <a:spcPts val="0"/>
              </a:spcAft>
              <a:buFont typeface="Wingdings" panose="05000000000000000000" pitchFamily="2" charset="2"/>
              <a:buChar char="ü"/>
            </a:pPr>
            <a:r>
              <a:rPr lang="el-GR" dirty="0">
                <a:solidFill>
                  <a:prstClr val="black"/>
                </a:solidFill>
              </a:rPr>
              <a:t>και βασίζονται στην επιθυμία για συντροφικότητα, παιχνίδι και διασκέδαση. </a:t>
            </a:r>
          </a:p>
        </p:txBody>
      </p:sp>
    </p:spTree>
    <p:extLst>
      <p:ext uri="{BB962C8B-B14F-4D97-AF65-F5344CB8AC3E}">
        <p14:creationId xmlns:p14="http://schemas.microsoft.com/office/powerpoint/2010/main" val="4014441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Είδη των κοινωνικών συναλλαγών</a:t>
            </a:r>
            <a:endParaRPr lang="el-GR" dirty="0"/>
          </a:p>
        </p:txBody>
      </p:sp>
      <p:sp>
        <p:nvSpPr>
          <p:cNvPr id="3" name="Θέση περιεχομένου 2"/>
          <p:cNvSpPr>
            <a:spLocks noGrp="1"/>
          </p:cNvSpPr>
          <p:nvPr>
            <p:ph idx="1"/>
          </p:nvPr>
        </p:nvSpPr>
        <p:spPr>
          <a:xfrm>
            <a:off x="467544" y="1027047"/>
            <a:ext cx="8229600" cy="936104"/>
          </a:xfrm>
        </p:spPr>
        <p:txBody>
          <a:bodyPr/>
          <a:lstStyle/>
          <a:p>
            <a:pPr marL="0" indent="0">
              <a:buNone/>
            </a:pPr>
            <a:r>
              <a:rPr lang="el-GR" dirty="0"/>
              <a:t>Οι σχέσεις των παιδιών με άλλα παιδιά καλύπτουν ένα ευρύ φάσμα, από τις εφήμερες γνωριμίες έως τις πολύ στενές φιλίες.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
        <p:nvSpPr>
          <p:cNvPr id="5" name="Θέση περιεχομένου 2"/>
          <p:cNvSpPr txBox="1">
            <a:spLocks/>
          </p:cNvSpPr>
          <p:nvPr/>
        </p:nvSpPr>
        <p:spPr>
          <a:xfrm>
            <a:off x="435527" y="1963151"/>
            <a:ext cx="8136904" cy="2473961"/>
          </a:xfrm>
          <a:prstGeom prst="rect">
            <a:avLst/>
          </a:prstGeom>
          <a:ln w="2222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b="1" dirty="0">
                <a:solidFill>
                  <a:srgbClr val="820000"/>
                </a:solidFill>
              </a:rPr>
              <a:t>Συμπεριλαμβάνονται δυαδικές σχέσεις:</a:t>
            </a:r>
          </a:p>
          <a:p>
            <a:pPr fontAlgn="auto">
              <a:spcAft>
                <a:spcPts val="0"/>
              </a:spcAft>
              <a:buFont typeface="Wingdings" panose="05000000000000000000" pitchFamily="2" charset="2"/>
              <a:buChar char="ü"/>
            </a:pPr>
            <a:r>
              <a:rPr lang="el-GR" dirty="0" smtClean="0">
                <a:solidFill>
                  <a:prstClr val="black"/>
                </a:solidFill>
              </a:rPr>
              <a:t>που </a:t>
            </a:r>
            <a:r>
              <a:rPr lang="el-GR" dirty="0">
                <a:solidFill>
                  <a:prstClr val="black"/>
                </a:solidFill>
              </a:rPr>
              <a:t>χαρακτηρίζονται από οικειότητα και στοργή</a:t>
            </a:r>
          </a:p>
          <a:p>
            <a:pPr fontAlgn="auto">
              <a:spcAft>
                <a:spcPts val="0"/>
              </a:spcAft>
              <a:buFont typeface="Wingdings" panose="05000000000000000000" pitchFamily="2" charset="2"/>
              <a:buChar char="ü"/>
            </a:pPr>
            <a:r>
              <a:rPr lang="el-GR" dirty="0">
                <a:solidFill>
                  <a:prstClr val="black"/>
                </a:solidFill>
              </a:rPr>
              <a:t>αδιάφορες καθημερινές συναλλαγές σε μια σχολική τάξη </a:t>
            </a:r>
          </a:p>
          <a:p>
            <a:pPr fontAlgn="auto">
              <a:spcAft>
                <a:spcPts val="0"/>
              </a:spcAft>
              <a:buFont typeface="Wingdings" panose="05000000000000000000" pitchFamily="2" charset="2"/>
              <a:buChar char="ü"/>
            </a:pPr>
            <a:r>
              <a:rPr lang="el-GR" dirty="0">
                <a:solidFill>
                  <a:prstClr val="black"/>
                </a:solidFill>
              </a:rPr>
              <a:t>προβληματικές σχέσεις του μόνιμα επιτιθέμενου και του υφιστάμενου τη βία.</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4486895"/>
            <a:ext cx="2520280" cy="1840985"/>
          </a:xfrm>
          <a:prstGeom prst="rect">
            <a:avLst/>
          </a:prstGeom>
        </p:spPr>
      </p:pic>
      <p:sp>
        <p:nvSpPr>
          <p:cNvPr id="7" name="Rectangle 6"/>
          <p:cNvSpPr/>
          <p:nvPr/>
        </p:nvSpPr>
        <p:spPr>
          <a:xfrm>
            <a:off x="1955613" y="6356350"/>
            <a:ext cx="487273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RIAN archive 398877 Festivities in Vladivostok to celebrate International Children's Day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RIANbot</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79888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Χαρακτηριστικά των κοινωνικών συναλλαγών στη σχολική ηλικία</a:t>
            </a:r>
            <a:r>
              <a:rPr lang="en-US" dirty="0" smtClean="0"/>
              <a:t> </a:t>
            </a:r>
            <a:r>
              <a:rPr lang="en-US" sz="3600" b="0" dirty="0" smtClean="0"/>
              <a:t>(1 </a:t>
            </a:r>
            <a:r>
              <a:rPr lang="el-GR" sz="3600" b="0" dirty="0" smtClean="0"/>
              <a:t>από 2)</a:t>
            </a:r>
            <a:endParaRPr lang="el-GR" sz="3600" b="0" dirty="0"/>
          </a:p>
        </p:txBody>
      </p:sp>
      <p:graphicFrame>
        <p:nvGraphicFramePr>
          <p:cNvPr id="5" name="Θέση περιεχομένου 4"/>
          <p:cNvGraphicFramePr>
            <a:graphicFrameLocks noGrp="1"/>
          </p:cNvGraphicFramePr>
          <p:nvPr>
            <p:ph idx="1"/>
            <p:extLst/>
          </p:nvPr>
        </p:nvGraphicFramePr>
        <p:xfrm>
          <a:off x="539552" y="1268760"/>
          <a:ext cx="8229600" cy="2743200"/>
        </p:xfrm>
        <a:graphic>
          <a:graphicData uri="http://schemas.openxmlformats.org/drawingml/2006/table">
            <a:tbl>
              <a:tblPr firstRow="1" bandRow="1">
                <a:tableStyleId>{5940675A-B579-460E-94D1-54222C63F5DA}</a:tableStyleId>
              </a:tblPr>
              <a:tblGrid>
                <a:gridCol w="1575393"/>
                <a:gridCol w="6654207"/>
              </a:tblGrid>
              <a:tr h="370840">
                <a:tc>
                  <a:txBody>
                    <a:bodyPr/>
                    <a:lstStyle/>
                    <a:p>
                      <a:r>
                        <a:rPr lang="el-GR" sz="2400" b="1" dirty="0" smtClean="0">
                          <a:solidFill>
                            <a:srgbClr val="820000"/>
                          </a:solidFill>
                        </a:rPr>
                        <a:t>Εξουσία</a:t>
                      </a:r>
                      <a:endParaRPr lang="el-GR" sz="2400" b="1" dirty="0">
                        <a:solidFill>
                          <a:srgbClr val="820000"/>
                        </a:solidFill>
                      </a:endParaRPr>
                    </a:p>
                  </a:txBody>
                  <a:tcPr/>
                </a:tc>
                <a:tc>
                  <a:txBody>
                    <a:bodyPr/>
                    <a:lstStyle/>
                    <a:p>
                      <a:r>
                        <a:rPr lang="el-GR" sz="2400" dirty="0" smtClean="0"/>
                        <a:t>Η εξουσία μέσα στην ομάδα ορίζεται κυρίως μέσω της διαπραγμάτευσης, του συμβιβασμού και της συζήτησης και όχι τόσο συχνά μέσω σωματικής διαμάχης.</a:t>
                      </a:r>
                    </a:p>
                  </a:txBody>
                  <a:tcPr/>
                </a:tc>
              </a:tr>
              <a:tr h="370840">
                <a:tc>
                  <a:txBody>
                    <a:bodyPr/>
                    <a:lstStyle/>
                    <a:p>
                      <a:r>
                        <a:rPr lang="el-GR" sz="2400" b="1" dirty="0" smtClean="0">
                          <a:solidFill>
                            <a:srgbClr val="820000"/>
                          </a:solidFill>
                        </a:rPr>
                        <a:t>Παιχνίδια</a:t>
                      </a:r>
                      <a:endParaRPr lang="el-GR" sz="2400" b="1" dirty="0">
                        <a:solidFill>
                          <a:srgbClr val="820000"/>
                        </a:solidFill>
                      </a:endParaRPr>
                    </a:p>
                  </a:txBody>
                  <a:tcPr/>
                </a:tc>
                <a:tc>
                  <a:txBody>
                    <a:bodyPr/>
                    <a:lstStyle/>
                    <a:p>
                      <a:r>
                        <a:rPr lang="el-GR" sz="2400" dirty="0" smtClean="0"/>
                        <a:t>Τα παιχνίδια βασίζονται πλέον σε κανόνες, για τους οποίους οι συμμετέχοντες συμφωνούν εκ των προτέρων.</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5" y="4181108"/>
            <a:ext cx="3800149" cy="1944409"/>
          </a:xfrm>
          <a:prstGeom prst="rect">
            <a:avLst/>
          </a:prstGeom>
        </p:spPr>
      </p:pic>
      <p:sp>
        <p:nvSpPr>
          <p:cNvPr id="7" name="Rectangle 6"/>
          <p:cNvSpPr/>
          <p:nvPr/>
        </p:nvSpPr>
        <p:spPr>
          <a:xfrm>
            <a:off x="2848555" y="6259810"/>
            <a:ext cx="370464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Children playing </a:t>
            </a:r>
            <a:r>
              <a:rPr lang="en-US" sz="1200" dirty="0" err="1">
                <a:solidFill>
                  <a:prstClr val="black"/>
                </a:solidFill>
                <a:latin typeface="Calibri"/>
                <a:hlinkClick r:id="rId3"/>
              </a:rPr>
              <a:t>boardgame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l-GR" sz="1200" dirty="0" smtClean="0">
                <a:solidFill>
                  <a:prstClr val="black">
                    <a:lumMod val="65000"/>
                    <a:lumOff val="35000"/>
                  </a:prstClr>
                </a:solidFill>
                <a:latin typeface="Calibri"/>
                <a:hlinkClick r:id="rId3"/>
              </a:rPr>
              <a:t>4</a:t>
            </a:r>
            <a:r>
              <a:rPr lang="en-US" sz="1200" dirty="0" err="1" smtClean="0">
                <a:solidFill>
                  <a:prstClr val="black">
                    <a:lumMod val="65000"/>
                    <a:lumOff val="35000"/>
                  </a:prstClr>
                </a:solidFill>
                <a:latin typeface="Calibri"/>
                <a:hlinkClick r:id="rId3"/>
              </a:rPr>
              <a:t>getfoo</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4"/>
              </a:rPr>
              <a:t>CC BY-ND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4064189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Χαρακτηριστικά των κοινωνικών συναλλαγών στη σχολική ηλικία</a:t>
            </a:r>
            <a:r>
              <a:rPr lang="en-US" dirty="0" smtClean="0"/>
              <a:t> </a:t>
            </a:r>
            <a:r>
              <a:rPr lang="en-US" sz="3600" b="0" dirty="0" smtClean="0"/>
              <a:t>(</a:t>
            </a:r>
            <a:r>
              <a:rPr lang="el-GR" sz="3600" b="0" dirty="0" smtClean="0"/>
              <a:t>2</a:t>
            </a:r>
            <a:r>
              <a:rPr lang="en-US" sz="3600" b="0" dirty="0" smtClean="0"/>
              <a:t> </a:t>
            </a:r>
            <a:r>
              <a:rPr lang="el-GR" sz="3600" b="0" dirty="0" smtClean="0"/>
              <a:t>από 2)</a:t>
            </a:r>
            <a:endParaRPr lang="el-GR" sz="3600" b="0" dirty="0"/>
          </a:p>
        </p:txBody>
      </p:sp>
      <p:graphicFrame>
        <p:nvGraphicFramePr>
          <p:cNvPr id="5" name="Θέση περιεχομένου 4"/>
          <p:cNvGraphicFramePr>
            <a:graphicFrameLocks noGrp="1"/>
          </p:cNvGraphicFramePr>
          <p:nvPr>
            <p:ph idx="1"/>
            <p:extLst/>
          </p:nvPr>
        </p:nvGraphicFramePr>
        <p:xfrm>
          <a:off x="539552" y="1268760"/>
          <a:ext cx="8229600" cy="2377440"/>
        </p:xfrm>
        <a:graphic>
          <a:graphicData uri="http://schemas.openxmlformats.org/drawingml/2006/table">
            <a:tbl>
              <a:tblPr firstRow="1" bandRow="1">
                <a:tableStyleId>{5940675A-B579-460E-94D1-54222C63F5DA}</a:tableStyleId>
              </a:tblPr>
              <a:tblGrid>
                <a:gridCol w="1575393"/>
                <a:gridCol w="6654207"/>
              </a:tblGrid>
              <a:tr h="370840">
                <a:tc>
                  <a:txBody>
                    <a:bodyPr/>
                    <a:lstStyle/>
                    <a:p>
                      <a:r>
                        <a:rPr lang="el-GR" sz="2400" b="1" dirty="0" smtClean="0">
                          <a:solidFill>
                            <a:srgbClr val="820000"/>
                          </a:solidFill>
                        </a:rPr>
                        <a:t>Αριθμός παιδιών</a:t>
                      </a:r>
                    </a:p>
                  </a:txBody>
                  <a:tcPr/>
                </a:tc>
                <a:tc>
                  <a:txBody>
                    <a:bodyPr/>
                    <a:lstStyle/>
                    <a:p>
                      <a:r>
                        <a:rPr lang="el-GR" sz="2400" dirty="0" smtClean="0"/>
                        <a:t>Αυξάνεται ο αριθμός των παιδιών που μπορούν να παίζουν μαζί αλλά και η διάρκεια της δραστηριότητας.</a:t>
                      </a:r>
                    </a:p>
                  </a:txBody>
                  <a:tcPr/>
                </a:tc>
              </a:tr>
              <a:tr h="370840">
                <a:tc>
                  <a:txBody>
                    <a:bodyPr/>
                    <a:lstStyle/>
                    <a:p>
                      <a:r>
                        <a:rPr lang="el-GR" sz="2400" b="1" dirty="0" smtClean="0">
                          <a:solidFill>
                            <a:srgbClr val="820000"/>
                          </a:solidFill>
                        </a:rPr>
                        <a:t>Διαμάχες</a:t>
                      </a:r>
                    </a:p>
                  </a:txBody>
                  <a:tcPr/>
                </a:tc>
                <a:tc>
                  <a:txBody>
                    <a:bodyPr/>
                    <a:lstStyle/>
                    <a:p>
                      <a:r>
                        <a:rPr lang="el-GR" sz="2400" dirty="0" smtClean="0"/>
                        <a:t>Τα παιδιά δεν ζητούν πλέον συχνά τη βοήθεια των ενηλίκων για να διευθετήσουν τις διαφορές και τις διαμάχες τους.</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
        <p:nvSpPr>
          <p:cNvPr id="7" name="Rectangle 6"/>
          <p:cNvSpPr/>
          <p:nvPr/>
        </p:nvSpPr>
        <p:spPr>
          <a:xfrm>
            <a:off x="3328261" y="6125517"/>
            <a:ext cx="285009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2"/>
              </a:rPr>
              <a:t>children smile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3"/>
              </a:rPr>
              <a:t>baron352</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6336" y="3861048"/>
            <a:ext cx="3192016" cy="2124686"/>
          </a:xfrm>
          <a:prstGeom prst="rect">
            <a:avLst/>
          </a:prstGeom>
        </p:spPr>
      </p:pic>
    </p:spTree>
    <p:extLst>
      <p:ext uri="{BB962C8B-B14F-4D97-AF65-F5344CB8AC3E}">
        <p14:creationId xmlns:p14="http://schemas.microsoft.com/office/powerpoint/2010/main" val="2096207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H διαμόρφωση των δεσμών φιλίας</a:t>
            </a:r>
            <a:endParaRPr lang="el-GR" dirty="0"/>
          </a:p>
        </p:txBody>
      </p:sp>
      <p:sp>
        <p:nvSpPr>
          <p:cNvPr id="3" name="Θέση περιεχομένου 2"/>
          <p:cNvSpPr>
            <a:spLocks noGrp="1"/>
          </p:cNvSpPr>
          <p:nvPr>
            <p:ph idx="1"/>
          </p:nvPr>
        </p:nvSpPr>
        <p:spPr>
          <a:xfrm>
            <a:off x="395536" y="1764530"/>
            <a:ext cx="8229600" cy="1872208"/>
          </a:xfrm>
        </p:spPr>
        <p:txBody>
          <a:bodyPr/>
          <a:lstStyle/>
          <a:p>
            <a:pPr marL="0" indent="0" algn="ctr">
              <a:buNone/>
            </a:pPr>
            <a:r>
              <a:rPr lang="el-GR" dirty="0"/>
              <a:t>Η φιλία αποκτά ιδιαίτερη σημασία στη σχολική ηλικία. Το παιδί γίνεται όλο και πιο ευαίσθητο στη σημασία που έχουν οι φίλοι και η δημιουργία κι διατήρηση της φιλίας αποτελεί σημαντικό τμήμα της κοινωνικής του ζωής.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
        <p:nvSpPr>
          <p:cNvPr id="5" name="Ορθογώνιο 4"/>
          <p:cNvSpPr/>
          <p:nvPr/>
        </p:nvSpPr>
        <p:spPr>
          <a:xfrm>
            <a:off x="467544" y="4005064"/>
            <a:ext cx="8239944" cy="830997"/>
          </a:xfrm>
          <a:prstGeom prst="rect">
            <a:avLst/>
          </a:prstGeom>
          <a:ln w="22225">
            <a:solidFill>
              <a:srgbClr val="820000"/>
            </a:solidFill>
          </a:ln>
        </p:spPr>
        <p:txBody>
          <a:bodyPr wrap="square">
            <a:spAutoFit/>
          </a:bodyPr>
          <a:lstStyle/>
          <a:p>
            <a:pPr algn="ctr"/>
            <a:r>
              <a:rPr lang="el-GR" sz="2400" dirty="0">
                <a:solidFill>
                  <a:prstClr val="black"/>
                </a:solidFill>
                <a:latin typeface="Calibri"/>
              </a:rPr>
              <a:t>Οι ακρογωνιαίοι λίθοι μιας φιλίας είναι η στοργή για τον άλλον και η χαρά που προσφέρει η συντροφιά του.</a:t>
            </a:r>
          </a:p>
        </p:txBody>
      </p:sp>
    </p:spTree>
    <p:extLst>
      <p:ext uri="{BB962C8B-B14F-4D97-AF65-F5344CB8AC3E}">
        <p14:creationId xmlns:p14="http://schemas.microsoft.com/office/powerpoint/2010/main" val="1119528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H επίδραση των φίλων στην ανάπτυξη του παιδιού</a:t>
            </a:r>
            <a:endParaRPr lang="el-GR" dirty="0"/>
          </a:p>
        </p:txBody>
      </p:sp>
      <p:sp>
        <p:nvSpPr>
          <p:cNvPr id="3" name="Θέση περιεχομένου 2"/>
          <p:cNvSpPr>
            <a:spLocks noGrp="1"/>
          </p:cNvSpPr>
          <p:nvPr>
            <p:ph idx="1"/>
          </p:nvPr>
        </p:nvSpPr>
        <p:spPr>
          <a:xfrm>
            <a:off x="4031358" y="1196752"/>
            <a:ext cx="4906888" cy="1193155"/>
          </a:xfrm>
        </p:spPr>
        <p:txBody>
          <a:bodyPr/>
          <a:lstStyle/>
          <a:p>
            <a:pPr marL="0" indent="0">
              <a:buNone/>
            </a:pPr>
            <a:r>
              <a:rPr lang="el-GR" sz="2200" dirty="0"/>
              <a:t>Παρέχουν στο παιδί πληροφορίες σχετικά με το περιβάλλον, τους άλλους ανθρώπους και τον ίδιο τους τον εαυτό.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grpSp>
        <p:nvGrpSpPr>
          <p:cNvPr id="17" name="Ομάδα 16"/>
          <p:cNvGrpSpPr/>
          <p:nvPr/>
        </p:nvGrpSpPr>
        <p:grpSpPr>
          <a:xfrm>
            <a:off x="251520" y="1916832"/>
            <a:ext cx="3306763" cy="3306762"/>
            <a:chOff x="179512" y="2420888"/>
            <a:chExt cx="3306763" cy="3306762"/>
          </a:xfrm>
        </p:grpSpPr>
        <p:sp>
          <p:nvSpPr>
            <p:cNvPr id="5" name="7 - Έλλειψη"/>
            <p:cNvSpPr/>
            <p:nvPr/>
          </p:nvSpPr>
          <p:spPr>
            <a:xfrm>
              <a:off x="179512" y="2420888"/>
              <a:ext cx="3306763" cy="33067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8 - Έλλειψη"/>
            <p:cNvSpPr/>
            <p:nvPr/>
          </p:nvSpPr>
          <p:spPr>
            <a:xfrm>
              <a:off x="652587" y="2893963"/>
              <a:ext cx="2360613" cy="2360612"/>
            </a:xfrm>
            <a:prstGeom prst="ellipse">
              <a:avLst/>
            </a:prstGeom>
            <a:blipFill rotWithShape="0">
              <a:blip r:embed="rId2" cstate="email"/>
              <a:tile tx="0" ty="0" sx="100000" sy="100000" flip="none" algn="tl"/>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10 - Έλλειψη"/>
            <p:cNvSpPr/>
            <p:nvPr/>
          </p:nvSpPr>
          <p:spPr>
            <a:xfrm>
              <a:off x="1124075" y="3365450"/>
              <a:ext cx="1417637" cy="1417638"/>
            </a:xfrm>
            <a:prstGeom prst="ellipse">
              <a:avLst/>
            </a:prstGeom>
            <a:blipFill rotWithShape="0">
              <a:blip r:embed="rId3" cstate="email"/>
              <a:tile tx="0" ty="0" sx="100000" sy="100000" flip="none" algn="tl"/>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13 - Έλλειψη"/>
            <p:cNvSpPr/>
            <p:nvPr/>
          </p:nvSpPr>
          <p:spPr>
            <a:xfrm>
              <a:off x="1597150" y="3838525"/>
              <a:ext cx="471487" cy="471488"/>
            </a:xfrm>
            <a:prstGeom prst="ellipse">
              <a:avLst/>
            </a:prstGeom>
            <a:blipFill rotWithShape="0">
              <a:blip r:embed="rId4" cstate="email"/>
              <a:tile tx="0" ty="0" sx="100000" sy="100000" flip="none" algn="tl"/>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cxnSp>
        <p:nvCxnSpPr>
          <p:cNvPr id="19" name="Γωνιακή σύνδεση 18"/>
          <p:cNvCxnSpPr>
            <a:stCxn id="8" idx="0"/>
            <a:endCxn id="3" idx="1"/>
          </p:cNvCxnSpPr>
          <p:nvPr/>
        </p:nvCxnSpPr>
        <p:spPr>
          <a:xfrm rot="5400000" flipH="1" flipV="1">
            <a:off x="2197561" y="1500672"/>
            <a:ext cx="1541139" cy="2126456"/>
          </a:xfrm>
          <a:prstGeom prst="bentConnector2">
            <a:avLst/>
          </a:prstGeom>
          <a:ln w="22225">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20" name="Θέση περιεχομένου 2"/>
          <p:cNvSpPr txBox="1">
            <a:spLocks/>
          </p:cNvSpPr>
          <p:nvPr/>
        </p:nvSpPr>
        <p:spPr>
          <a:xfrm>
            <a:off x="4031358" y="2335525"/>
            <a:ext cx="4906888" cy="822361"/>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a:solidFill>
                  <a:prstClr val="black"/>
                </a:solidFill>
              </a:rPr>
              <a:t>Προσφέρουν </a:t>
            </a:r>
            <a:r>
              <a:rPr lang="el-GR" sz="2200" dirty="0" smtClean="0">
                <a:solidFill>
                  <a:prstClr val="black"/>
                </a:solidFill>
              </a:rPr>
              <a:t>συναισθηματική υποστήριξη.</a:t>
            </a:r>
          </a:p>
          <a:p>
            <a:pPr fontAlgn="auto">
              <a:spcAft>
                <a:spcPts val="0"/>
              </a:spcAft>
            </a:pPr>
            <a:endParaRPr lang="el-GR" dirty="0">
              <a:solidFill>
                <a:prstClr val="black"/>
              </a:solidFill>
            </a:endParaRPr>
          </a:p>
        </p:txBody>
      </p:sp>
      <p:cxnSp>
        <p:nvCxnSpPr>
          <p:cNvPr id="21" name="Γωνιακή σύνδεση 20"/>
          <p:cNvCxnSpPr>
            <a:endCxn id="20" idx="1"/>
          </p:cNvCxnSpPr>
          <p:nvPr/>
        </p:nvCxnSpPr>
        <p:spPr>
          <a:xfrm flipV="1">
            <a:off x="2339752" y="2746706"/>
            <a:ext cx="1691606" cy="534681"/>
          </a:xfrm>
          <a:prstGeom prst="bentConnector3">
            <a:avLst>
              <a:gd name="adj1" fmla="val 50000"/>
            </a:avLst>
          </a:prstGeom>
          <a:ln w="22225">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24" name="Θέση περιεχομένου 2"/>
          <p:cNvSpPr txBox="1">
            <a:spLocks/>
          </p:cNvSpPr>
          <p:nvPr/>
        </p:nvSpPr>
        <p:spPr>
          <a:xfrm>
            <a:off x="4006867" y="3207475"/>
            <a:ext cx="4906888" cy="1495863"/>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a:solidFill>
                  <a:prstClr val="black"/>
                </a:solidFill>
              </a:rPr>
              <a:t>Διδάσκουν στο παιδί πώς να διαχειρίζεται τα συναισθήματά του και να ερμηνεύει τις συναισθηματικές του εμπειρίες.</a:t>
            </a:r>
          </a:p>
          <a:p>
            <a:pPr fontAlgn="auto">
              <a:spcAft>
                <a:spcPts val="0"/>
              </a:spcAft>
            </a:pPr>
            <a:endParaRPr lang="el-GR" dirty="0">
              <a:solidFill>
                <a:prstClr val="black"/>
              </a:solidFill>
            </a:endParaRPr>
          </a:p>
        </p:txBody>
      </p:sp>
      <p:cxnSp>
        <p:nvCxnSpPr>
          <p:cNvPr id="25" name="Γωνιακή σύνδεση 24"/>
          <p:cNvCxnSpPr>
            <a:endCxn id="24" idx="1"/>
          </p:cNvCxnSpPr>
          <p:nvPr/>
        </p:nvCxnSpPr>
        <p:spPr>
          <a:xfrm>
            <a:off x="2843808" y="3541991"/>
            <a:ext cx="1163059" cy="413416"/>
          </a:xfrm>
          <a:prstGeom prst="bentConnector3">
            <a:avLst>
              <a:gd name="adj1" fmla="val 50000"/>
            </a:avLst>
          </a:prstGeom>
          <a:ln w="22225">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28" name="Θέση περιεχομένου 2"/>
          <p:cNvSpPr txBox="1">
            <a:spLocks/>
          </p:cNvSpPr>
          <p:nvPr/>
        </p:nvSpPr>
        <p:spPr>
          <a:xfrm>
            <a:off x="3923928" y="4786058"/>
            <a:ext cx="4906888" cy="10192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a:solidFill>
                  <a:prstClr val="black"/>
                </a:solidFill>
              </a:rPr>
              <a:t>Αποτελούν ένα μέσο άσκησης στην επικοινωνία και στις συναλλαγές με τους άλλους</a:t>
            </a:r>
            <a:r>
              <a:rPr lang="el-GR" sz="2200" dirty="0" smtClean="0">
                <a:solidFill>
                  <a:prstClr val="black"/>
                </a:solidFill>
              </a:rPr>
              <a:t>.</a:t>
            </a:r>
            <a:endParaRPr lang="el-GR" sz="2200" dirty="0">
              <a:solidFill>
                <a:prstClr val="black"/>
              </a:solidFill>
            </a:endParaRPr>
          </a:p>
        </p:txBody>
      </p:sp>
      <p:cxnSp>
        <p:nvCxnSpPr>
          <p:cNvPr id="32" name="Γωνιακή σύνδεση 31"/>
          <p:cNvCxnSpPr>
            <a:endCxn id="28" idx="1"/>
          </p:cNvCxnSpPr>
          <p:nvPr/>
        </p:nvCxnSpPr>
        <p:spPr>
          <a:xfrm rot="16200000" flipH="1">
            <a:off x="2844273" y="4216006"/>
            <a:ext cx="1184400" cy="974910"/>
          </a:xfrm>
          <a:prstGeom prst="bentConnector2">
            <a:avLst/>
          </a:prstGeom>
          <a:ln w="22225">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35" name="Θέση περιεχομένου 2"/>
          <p:cNvSpPr txBox="1">
            <a:spLocks/>
          </p:cNvSpPr>
          <p:nvPr/>
        </p:nvSpPr>
        <p:spPr>
          <a:xfrm>
            <a:off x="2949077" y="5782465"/>
            <a:ext cx="6059016" cy="71683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a:solidFill>
                  <a:prstClr val="black"/>
                </a:solidFill>
              </a:rPr>
              <a:t>Ενισχύουν τη γνωστική ανάπτυξη καθώς αυξάνουν το εύρος των εμπειριών του παιδιού.</a:t>
            </a:r>
          </a:p>
        </p:txBody>
      </p:sp>
      <p:cxnSp>
        <p:nvCxnSpPr>
          <p:cNvPr id="36" name="Γωνιακή σύνδεση 35"/>
          <p:cNvCxnSpPr>
            <a:stCxn id="5" idx="4"/>
            <a:endCxn id="35" idx="1"/>
          </p:cNvCxnSpPr>
          <p:nvPr/>
        </p:nvCxnSpPr>
        <p:spPr>
          <a:xfrm rot="16200000" flipH="1">
            <a:off x="1968345" y="5160150"/>
            <a:ext cx="917288" cy="1044175"/>
          </a:xfrm>
          <a:prstGeom prst="bentConnector2">
            <a:avLst/>
          </a:prstGeom>
          <a:ln w="22225">
            <a:solidFill>
              <a:srgbClr val="004A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716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εξέλιξη των δεσμών φίλιας</a:t>
            </a:r>
            <a:endParaRPr lang="el-GR" dirty="0"/>
          </a:p>
        </p:txBody>
      </p:sp>
      <p:sp>
        <p:nvSpPr>
          <p:cNvPr id="3" name="Θέση περιεχομένου 2"/>
          <p:cNvSpPr>
            <a:spLocks noGrp="1"/>
          </p:cNvSpPr>
          <p:nvPr>
            <p:ph idx="1"/>
          </p:nvPr>
        </p:nvSpPr>
        <p:spPr>
          <a:xfrm>
            <a:off x="457200" y="1196752"/>
            <a:ext cx="8229600" cy="864096"/>
          </a:xfrm>
        </p:spPr>
        <p:txBody>
          <a:bodyPr/>
          <a:lstStyle/>
          <a:p>
            <a:pPr marL="0" indent="0" algn="ctr">
              <a:buNone/>
            </a:pPr>
            <a:r>
              <a:rPr lang="el-GR" dirty="0"/>
              <a:t>Καθώς το παιδί μεγαλώνει, οι αντιλήψεις του σχετικά με τη φιλία εξελίσσονται. Αντιλαμβάνεται σταδιακά ότι η φιλία: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
        <p:nvSpPr>
          <p:cNvPr id="5" name="Δεξιό βέλος 4"/>
          <p:cNvSpPr/>
          <p:nvPr/>
        </p:nvSpPr>
        <p:spPr>
          <a:xfrm>
            <a:off x="755576" y="2532779"/>
            <a:ext cx="2664296" cy="640324"/>
          </a:xfrm>
          <a:prstGeom prst="rightArrow">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prstClr val="black"/>
              </a:solidFill>
            </a:endParaRPr>
          </a:p>
        </p:txBody>
      </p:sp>
      <p:sp>
        <p:nvSpPr>
          <p:cNvPr id="6" name="Θέση περιεχομένου 2"/>
          <p:cNvSpPr txBox="1">
            <a:spLocks/>
          </p:cNvSpPr>
          <p:nvPr/>
        </p:nvSpPr>
        <p:spPr>
          <a:xfrm>
            <a:off x="3779912" y="2463447"/>
            <a:ext cx="4536504" cy="818269"/>
          </a:xfrm>
          <a:prstGeom prst="rect">
            <a:avLst/>
          </a:prstGeom>
          <a:ln w="2222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200" dirty="0">
                <a:solidFill>
                  <a:prstClr val="black"/>
                </a:solidFill>
              </a:rPr>
              <a:t>Είναι μια κατάσταση που έχει συνέχεια.</a:t>
            </a:r>
          </a:p>
        </p:txBody>
      </p:sp>
      <p:sp>
        <p:nvSpPr>
          <p:cNvPr id="7" name="Δεξιό βέλος 6"/>
          <p:cNvSpPr/>
          <p:nvPr/>
        </p:nvSpPr>
        <p:spPr>
          <a:xfrm>
            <a:off x="755576" y="3717032"/>
            <a:ext cx="2664296" cy="640324"/>
          </a:xfrm>
          <a:prstGeom prst="rightArrow">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prstClr val="black"/>
              </a:solidFill>
            </a:endParaRPr>
          </a:p>
        </p:txBody>
      </p:sp>
      <p:sp>
        <p:nvSpPr>
          <p:cNvPr id="8" name="Θέση περιεχομένου 2"/>
          <p:cNvSpPr txBox="1">
            <a:spLocks/>
          </p:cNvSpPr>
          <p:nvPr/>
        </p:nvSpPr>
        <p:spPr>
          <a:xfrm>
            <a:off x="3779912" y="3663945"/>
            <a:ext cx="4536504" cy="693411"/>
          </a:xfrm>
          <a:prstGeom prst="rect">
            <a:avLst/>
          </a:prstGeom>
          <a:ln w="2222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200" dirty="0">
                <a:solidFill>
                  <a:prstClr val="black"/>
                </a:solidFill>
              </a:rPr>
              <a:t>Είναι μια σταθερή σχέση.</a:t>
            </a:r>
          </a:p>
        </p:txBody>
      </p:sp>
      <p:sp>
        <p:nvSpPr>
          <p:cNvPr id="9" name="Δεξιό βέλος 8"/>
          <p:cNvSpPr/>
          <p:nvPr/>
        </p:nvSpPr>
        <p:spPr>
          <a:xfrm>
            <a:off x="755576" y="5013176"/>
            <a:ext cx="2664296" cy="640324"/>
          </a:xfrm>
          <a:prstGeom prst="rightArrow">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prstClr val="black"/>
              </a:solidFill>
            </a:endParaRPr>
          </a:p>
        </p:txBody>
      </p:sp>
      <p:sp>
        <p:nvSpPr>
          <p:cNvPr id="10" name="Θέση περιεχομένου 2"/>
          <p:cNvSpPr txBox="1">
            <a:spLocks/>
          </p:cNvSpPr>
          <p:nvPr/>
        </p:nvSpPr>
        <p:spPr>
          <a:xfrm>
            <a:off x="3779912" y="4914738"/>
            <a:ext cx="4536504" cy="818518"/>
          </a:xfrm>
          <a:prstGeom prst="rect">
            <a:avLst/>
          </a:prstGeom>
          <a:ln w="2222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200" dirty="0">
                <a:solidFill>
                  <a:prstClr val="black"/>
                </a:solidFill>
              </a:rPr>
              <a:t>Προσφέρει την υπόσχεση της συνέχειας στο μέλλον.</a:t>
            </a:r>
          </a:p>
        </p:txBody>
      </p:sp>
    </p:spTree>
    <p:extLst>
      <p:ext uri="{BB962C8B-B14F-4D97-AF65-F5344CB8AC3E}">
        <p14:creationId xmlns:p14="http://schemas.microsoft.com/office/powerpoint/2010/main" val="1759338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Περιορισμοί της σκέψης του παιδιού σχολικής ηλικίας</a:t>
            </a:r>
            <a:endParaRPr lang="el-GR" dirty="0"/>
          </a:p>
        </p:txBody>
      </p:sp>
      <p:sp>
        <p:nvSpPr>
          <p:cNvPr id="3" name="Θέση περιεχομένου 2"/>
          <p:cNvSpPr>
            <a:spLocks noGrp="1"/>
          </p:cNvSpPr>
          <p:nvPr>
            <p:ph idx="1"/>
          </p:nvPr>
        </p:nvSpPr>
        <p:spPr>
          <a:xfrm>
            <a:off x="457200" y="1196752"/>
            <a:ext cx="8229600" cy="2016224"/>
          </a:xfrm>
        </p:spPr>
        <p:txBody>
          <a:bodyPr/>
          <a:lstStyle/>
          <a:p>
            <a:r>
              <a:rPr lang="el-GR" dirty="0"/>
              <a:t>Η σκέψη είναι ακόμα προσκολλημένη στον κόσμο των συγκεκριμένων πραγμάτων.</a:t>
            </a:r>
          </a:p>
          <a:p>
            <a:r>
              <a:rPr lang="el-GR" dirty="0"/>
              <a:t>Ο εγωκεντρισμός δεν έχει μειωθεί τόσο ώστε να μπορεί το παιδί να χειριστεί αφηρημένες έννοιες και αρχές.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pic>
        <p:nvPicPr>
          <p:cNvPr id="5" name="Εικόνα 4"/>
          <p:cNvPicPr>
            <a:picLocks noChangeAspect="1"/>
          </p:cNvPicPr>
          <p:nvPr/>
        </p:nvPicPr>
        <p:blipFill rotWithShape="1">
          <a:blip r:embed="rId2">
            <a:extLst>
              <a:ext uri="{28A0092B-C50C-407E-A947-70E740481C1C}">
                <a14:useLocalDpi xmlns:a14="http://schemas.microsoft.com/office/drawing/2010/main" val="0"/>
              </a:ext>
            </a:extLst>
          </a:blip>
          <a:srcRect t="9170" b="6006"/>
          <a:stretch/>
        </p:blipFill>
        <p:spPr>
          <a:xfrm>
            <a:off x="3131840" y="3212976"/>
            <a:ext cx="2355726" cy="2664296"/>
          </a:xfrm>
          <a:prstGeom prst="rect">
            <a:avLst/>
          </a:prstGeom>
        </p:spPr>
      </p:pic>
      <p:sp>
        <p:nvSpPr>
          <p:cNvPr id="6" name="Rectangle 6"/>
          <p:cNvSpPr/>
          <p:nvPr/>
        </p:nvSpPr>
        <p:spPr>
          <a:xfrm>
            <a:off x="2915816" y="6021288"/>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Abacus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3"/>
              </a:rPr>
              <a:t>brzzy44 </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4"/>
              </a:rPr>
              <a:t>CC BY-NC-ND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451486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Αναπτυξιακά στάδια στη δημιουργία των σχέσεων φιλίας</a:t>
            </a:r>
            <a:endParaRPr lang="el-GR" sz="3600" b="0" dirty="0"/>
          </a:p>
        </p:txBody>
      </p:sp>
      <p:sp>
        <p:nvSpPr>
          <p:cNvPr id="3" name="Θέση περιεχομένου 2"/>
          <p:cNvSpPr>
            <a:spLocks noGrp="1"/>
          </p:cNvSpPr>
          <p:nvPr>
            <p:ph idx="1"/>
          </p:nvPr>
        </p:nvSpPr>
        <p:spPr>
          <a:xfrm>
            <a:off x="292696" y="1196752"/>
            <a:ext cx="8579296" cy="5524723"/>
          </a:xfrm>
        </p:spPr>
        <p:txBody>
          <a:bodyPr>
            <a:normAutofit fontScale="92500" lnSpcReduction="10000"/>
          </a:bodyPr>
          <a:lstStyle/>
          <a:p>
            <a:pPr marL="0" indent="0" algn="ctr">
              <a:buNone/>
            </a:pPr>
            <a:r>
              <a:rPr lang="el-GR" b="1" dirty="0">
                <a:solidFill>
                  <a:srgbClr val="820000"/>
                </a:solidFill>
              </a:rPr>
              <a:t>1</a:t>
            </a:r>
            <a:r>
              <a:rPr lang="el-GR" dirty="0"/>
              <a:t> (4-7 έτη)</a:t>
            </a:r>
          </a:p>
          <a:p>
            <a:pPr marL="0" indent="0" algn="ctr">
              <a:buNone/>
            </a:pPr>
            <a:r>
              <a:rPr lang="el-GR" b="1" dirty="0">
                <a:solidFill>
                  <a:srgbClr val="820000"/>
                </a:solidFill>
              </a:rPr>
              <a:t>Φιλία που βασίζεται στη συμπεριφορά των άλλων</a:t>
            </a:r>
          </a:p>
          <a:p>
            <a:r>
              <a:rPr lang="el-GR" dirty="0"/>
              <a:t>Το παιδί θεωρεί ως φίλους του άτομα στα οποία το ίδιο είναι αρεστό και με τα οποία έχει κοινές δραστηριότητες.</a:t>
            </a:r>
          </a:p>
          <a:p>
            <a:pPr marL="0" indent="0" algn="ctr">
              <a:buNone/>
            </a:pPr>
            <a:r>
              <a:rPr lang="el-GR" b="1" dirty="0">
                <a:solidFill>
                  <a:srgbClr val="820000"/>
                </a:solidFill>
              </a:rPr>
              <a:t>2</a:t>
            </a:r>
            <a:r>
              <a:rPr lang="el-GR" dirty="0"/>
              <a:t> (8-10 έτη</a:t>
            </a:r>
            <a:r>
              <a:rPr lang="el-GR" dirty="0" smtClean="0"/>
              <a:t>)</a:t>
            </a:r>
          </a:p>
          <a:p>
            <a:pPr marL="0" indent="0" algn="ctr">
              <a:buNone/>
            </a:pPr>
            <a:r>
              <a:rPr lang="el-GR" b="1" dirty="0">
                <a:solidFill>
                  <a:srgbClr val="820000"/>
                </a:solidFill>
              </a:rPr>
              <a:t>Φιλία που βασίζεται στην </a:t>
            </a:r>
            <a:r>
              <a:rPr lang="el-GR" b="1" dirty="0" smtClean="0">
                <a:solidFill>
                  <a:srgbClr val="820000"/>
                </a:solidFill>
              </a:rPr>
              <a:t>εμπιστοσύνη</a:t>
            </a:r>
          </a:p>
          <a:p>
            <a:r>
              <a:rPr lang="el-GR" dirty="0"/>
              <a:t>Το παιδί λαμβάνει υπόψη του τα χαρακτηριστικά της προσωπικότητας και πυρήνας της φιλίας είναι η αμοιβαία εμπιστοσύνη</a:t>
            </a:r>
            <a:r>
              <a:rPr lang="el-GR" dirty="0" smtClean="0"/>
              <a:t>.</a:t>
            </a:r>
          </a:p>
          <a:p>
            <a:pPr marL="0" indent="0" algn="ctr">
              <a:buNone/>
            </a:pPr>
            <a:r>
              <a:rPr lang="el-GR" b="1" dirty="0" smtClean="0">
                <a:solidFill>
                  <a:srgbClr val="820000"/>
                </a:solidFill>
              </a:rPr>
              <a:t>3</a:t>
            </a:r>
            <a:r>
              <a:rPr lang="el-GR" dirty="0" smtClean="0"/>
              <a:t> (11-15 </a:t>
            </a:r>
            <a:r>
              <a:rPr lang="el-GR" dirty="0"/>
              <a:t>έτη</a:t>
            </a:r>
            <a:r>
              <a:rPr lang="el-GR" dirty="0" smtClean="0"/>
              <a:t>)</a:t>
            </a:r>
          </a:p>
          <a:p>
            <a:pPr marL="0" indent="0" algn="ctr">
              <a:buNone/>
            </a:pPr>
            <a:r>
              <a:rPr lang="el-GR" b="1" dirty="0">
                <a:solidFill>
                  <a:srgbClr val="820000"/>
                </a:solidFill>
              </a:rPr>
              <a:t>Φιλία που βασίζεται στην ψυχολογική εγγύτητα</a:t>
            </a:r>
          </a:p>
          <a:p>
            <a:r>
              <a:rPr lang="el-GR" dirty="0"/>
              <a:t>Τα βασικά κριτήρια που καθορίζουν τη δημιουργία φιλίας είναι η οικειότητα και η αφοσίωση με κεντρικό χαρακτηριστικό τη συναισθηματική εγγύτητα</a:t>
            </a:r>
            <a:r>
              <a:rPr lang="el-GR" dirty="0" smtClean="0"/>
              <a:t>.</a:t>
            </a:r>
            <a:endParaRPr lang="el-GR" dirty="0"/>
          </a:p>
          <a:p>
            <a:pPr marL="0" indent="0" algn="ctr">
              <a:buNone/>
            </a:pPr>
            <a:endParaRPr lang="el-GR" dirty="0"/>
          </a:p>
          <a:p>
            <a:pPr marL="0" indent="0" algn="ctr">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352937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Τα χαρακτηριστικά μιας καλής φιλίας</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81051" y="2398123"/>
            <a:ext cx="1702901" cy="2417912"/>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
        <p:nvSpPr>
          <p:cNvPr id="6" name="Rectangle 6"/>
          <p:cNvSpPr/>
          <p:nvPr/>
        </p:nvSpPr>
        <p:spPr>
          <a:xfrm>
            <a:off x="3290970" y="4887925"/>
            <a:ext cx="285009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Children Kissing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3"/>
              </a:rPr>
              <a:t>KraljAleksandar</a:t>
            </a:r>
            <a:endParaRPr lang="en-US" sz="1200" dirty="0">
              <a:solidFill>
                <a:prstClr val="black">
                  <a:lumMod val="65000"/>
                  <a:lumOff val="35000"/>
                </a:prstClr>
              </a:solidFill>
              <a:latin typeface="Calibri"/>
            </a:endParaRPr>
          </a:p>
          <a:p>
            <a:pPr algn="ct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4"/>
              </a:rPr>
              <a:t>CC BY-NC-ND 3.0</a:t>
            </a:r>
            <a:endParaRPr lang="en-US" sz="1200" dirty="0">
              <a:solidFill>
                <a:prstClr val="black">
                  <a:lumMod val="65000"/>
                  <a:lumOff val="35000"/>
                </a:prstClr>
              </a:solidFill>
              <a:latin typeface="Calibri"/>
            </a:endParaRPr>
          </a:p>
        </p:txBody>
      </p:sp>
      <p:sp>
        <p:nvSpPr>
          <p:cNvPr id="7" name="TextBox 6"/>
          <p:cNvSpPr txBox="1"/>
          <p:nvPr/>
        </p:nvSpPr>
        <p:spPr>
          <a:xfrm>
            <a:off x="3358208" y="1547231"/>
            <a:ext cx="2448272" cy="769441"/>
          </a:xfrm>
          <a:prstGeom prst="rect">
            <a:avLst/>
          </a:prstGeom>
          <a:noFill/>
          <a:ln w="15875">
            <a:solidFill>
              <a:srgbClr val="004A82"/>
            </a:solidFill>
          </a:ln>
        </p:spPr>
        <p:txBody>
          <a:bodyPr wrap="square" rtlCol="0">
            <a:spAutoFit/>
          </a:bodyPr>
          <a:lstStyle/>
          <a:p>
            <a:pPr algn="ctr"/>
            <a:r>
              <a:rPr lang="el-GR" sz="2200" dirty="0" smtClean="0">
                <a:solidFill>
                  <a:prstClr val="black"/>
                </a:solidFill>
                <a:latin typeface="Calibri"/>
              </a:rPr>
              <a:t>Κοινά ενδιαφέροντα</a:t>
            </a:r>
            <a:endParaRPr lang="el-GR" sz="2200" dirty="0">
              <a:solidFill>
                <a:prstClr val="black"/>
              </a:solidFill>
              <a:latin typeface="Calibri"/>
            </a:endParaRPr>
          </a:p>
        </p:txBody>
      </p:sp>
      <p:sp>
        <p:nvSpPr>
          <p:cNvPr id="8" name="TextBox 7"/>
          <p:cNvSpPr txBox="1"/>
          <p:nvPr/>
        </p:nvSpPr>
        <p:spPr>
          <a:xfrm>
            <a:off x="6056408" y="3352255"/>
            <a:ext cx="2448272" cy="769441"/>
          </a:xfrm>
          <a:prstGeom prst="rect">
            <a:avLst/>
          </a:prstGeom>
          <a:noFill/>
          <a:ln w="15875">
            <a:solidFill>
              <a:srgbClr val="004A82"/>
            </a:solidFill>
          </a:ln>
        </p:spPr>
        <p:txBody>
          <a:bodyPr wrap="square" rtlCol="0">
            <a:spAutoFit/>
          </a:bodyPr>
          <a:lstStyle/>
          <a:p>
            <a:pPr algn="ctr"/>
            <a:r>
              <a:rPr lang="el-GR" sz="2200" dirty="0">
                <a:solidFill>
                  <a:prstClr val="black"/>
                </a:solidFill>
                <a:latin typeface="Calibri"/>
              </a:rPr>
              <a:t>Ειλικρίνεια και εμπιστοσύνη</a:t>
            </a:r>
          </a:p>
        </p:txBody>
      </p:sp>
      <p:sp>
        <p:nvSpPr>
          <p:cNvPr id="9" name="TextBox 8"/>
          <p:cNvSpPr txBox="1"/>
          <p:nvPr/>
        </p:nvSpPr>
        <p:spPr>
          <a:xfrm>
            <a:off x="5724128" y="5373216"/>
            <a:ext cx="2448272" cy="769441"/>
          </a:xfrm>
          <a:prstGeom prst="rect">
            <a:avLst/>
          </a:prstGeom>
          <a:noFill/>
          <a:ln w="15875">
            <a:solidFill>
              <a:srgbClr val="004A82"/>
            </a:solidFill>
          </a:ln>
        </p:spPr>
        <p:txBody>
          <a:bodyPr wrap="square" rtlCol="0">
            <a:spAutoFit/>
          </a:bodyPr>
          <a:lstStyle/>
          <a:p>
            <a:pPr algn="ctr"/>
            <a:r>
              <a:rPr lang="el-GR" sz="2200" dirty="0">
                <a:solidFill>
                  <a:prstClr val="black"/>
                </a:solidFill>
                <a:latin typeface="Calibri"/>
              </a:rPr>
              <a:t>Σεβασμός και </a:t>
            </a:r>
            <a:r>
              <a:rPr lang="el-GR" sz="2200" dirty="0" smtClean="0">
                <a:solidFill>
                  <a:prstClr val="black"/>
                </a:solidFill>
                <a:latin typeface="Calibri"/>
              </a:rPr>
              <a:t>συνεργασία</a:t>
            </a:r>
            <a:endParaRPr lang="el-GR" sz="2200" dirty="0">
              <a:solidFill>
                <a:prstClr val="black"/>
              </a:solidFill>
              <a:latin typeface="Calibri"/>
            </a:endParaRPr>
          </a:p>
        </p:txBody>
      </p:sp>
      <p:sp>
        <p:nvSpPr>
          <p:cNvPr id="10" name="TextBox 9"/>
          <p:cNvSpPr txBox="1"/>
          <p:nvPr/>
        </p:nvSpPr>
        <p:spPr>
          <a:xfrm>
            <a:off x="1599705" y="5373215"/>
            <a:ext cx="2448272" cy="769441"/>
          </a:xfrm>
          <a:prstGeom prst="rect">
            <a:avLst/>
          </a:prstGeom>
          <a:noFill/>
          <a:ln w="15875">
            <a:solidFill>
              <a:srgbClr val="004A82"/>
            </a:solidFill>
          </a:ln>
        </p:spPr>
        <p:txBody>
          <a:bodyPr wrap="square" rtlCol="0">
            <a:spAutoFit/>
          </a:bodyPr>
          <a:lstStyle/>
          <a:p>
            <a:pPr algn="ctr"/>
            <a:r>
              <a:rPr lang="el-GR" sz="2200" dirty="0" smtClean="0">
                <a:solidFill>
                  <a:prstClr val="black"/>
                </a:solidFill>
                <a:latin typeface="Calibri"/>
              </a:rPr>
              <a:t>Κατανόηση και</a:t>
            </a:r>
            <a:endParaRPr lang="el-GR" sz="2200" dirty="0">
              <a:solidFill>
                <a:prstClr val="black"/>
              </a:solidFill>
              <a:latin typeface="Calibri"/>
            </a:endParaRPr>
          </a:p>
          <a:p>
            <a:pPr algn="ctr"/>
            <a:r>
              <a:rPr lang="el-GR" sz="2200" dirty="0">
                <a:solidFill>
                  <a:prstClr val="black"/>
                </a:solidFill>
                <a:latin typeface="Calibri"/>
              </a:rPr>
              <a:t> υποστήριξη</a:t>
            </a:r>
          </a:p>
        </p:txBody>
      </p:sp>
      <p:sp>
        <p:nvSpPr>
          <p:cNvPr id="11" name="TextBox 10"/>
          <p:cNvSpPr txBox="1"/>
          <p:nvPr/>
        </p:nvSpPr>
        <p:spPr>
          <a:xfrm>
            <a:off x="760323" y="3352254"/>
            <a:ext cx="2448272" cy="769441"/>
          </a:xfrm>
          <a:prstGeom prst="rect">
            <a:avLst/>
          </a:prstGeom>
          <a:noFill/>
          <a:ln w="15875">
            <a:solidFill>
              <a:srgbClr val="004A82"/>
            </a:solidFill>
          </a:ln>
        </p:spPr>
        <p:txBody>
          <a:bodyPr wrap="square" rtlCol="0">
            <a:spAutoFit/>
          </a:bodyPr>
          <a:lstStyle/>
          <a:p>
            <a:pPr algn="ctr"/>
            <a:r>
              <a:rPr lang="el-GR" sz="2200" dirty="0">
                <a:solidFill>
                  <a:prstClr val="black"/>
                </a:solidFill>
                <a:latin typeface="Calibri"/>
              </a:rPr>
              <a:t>Ανοχή και </a:t>
            </a:r>
            <a:r>
              <a:rPr lang="el-GR" sz="2200" dirty="0" smtClean="0">
                <a:solidFill>
                  <a:prstClr val="black"/>
                </a:solidFill>
                <a:latin typeface="Calibri"/>
              </a:rPr>
              <a:t>διάθεση</a:t>
            </a:r>
            <a:endParaRPr lang="el-GR" sz="2200" dirty="0">
              <a:solidFill>
                <a:prstClr val="black"/>
              </a:solidFill>
              <a:latin typeface="Calibri"/>
            </a:endParaRPr>
          </a:p>
          <a:p>
            <a:pPr algn="ctr"/>
            <a:r>
              <a:rPr lang="el-GR" sz="2200" dirty="0">
                <a:solidFill>
                  <a:prstClr val="black"/>
                </a:solidFill>
                <a:latin typeface="Calibri"/>
              </a:rPr>
              <a:t> συγχώρησης</a:t>
            </a:r>
          </a:p>
        </p:txBody>
      </p:sp>
    </p:spTree>
    <p:extLst>
      <p:ext uri="{BB962C8B-B14F-4D97-AF65-F5344CB8AC3E}">
        <p14:creationId xmlns:p14="http://schemas.microsoft.com/office/powerpoint/2010/main" val="4213974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 διαχωρισμός των φύλων στο παιχνίδι</a:t>
            </a:r>
            <a:endParaRPr lang="el-GR" dirty="0"/>
          </a:p>
        </p:txBody>
      </p:sp>
      <p:sp>
        <p:nvSpPr>
          <p:cNvPr id="3" name="Θέση περιεχομένου 2"/>
          <p:cNvSpPr>
            <a:spLocks noGrp="1"/>
          </p:cNvSpPr>
          <p:nvPr>
            <p:ph idx="1"/>
          </p:nvPr>
        </p:nvSpPr>
        <p:spPr>
          <a:xfrm>
            <a:off x="339824" y="2823512"/>
            <a:ext cx="3970784" cy="2302571"/>
          </a:xfrm>
          <a:ln w="22225">
            <a:solidFill>
              <a:srgbClr val="004A82"/>
            </a:solidFill>
          </a:ln>
        </p:spPr>
        <p:txBody>
          <a:bodyPr/>
          <a:lstStyle/>
          <a:p>
            <a:pPr marL="0" indent="0">
              <a:buNone/>
            </a:pPr>
            <a:r>
              <a:rPr lang="el-GR" dirty="0"/>
              <a:t>Τα αγόρια έχουν μεγαλύτερο δίκτυο φίλων από τα κορίτσια και συνήθως παίζουν σε ομάδες παρά σε ζεύγη, όπου υπάρχει σαφής ιεραρχία.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020" y="1247037"/>
            <a:ext cx="1008112" cy="1008112"/>
          </a:xfrm>
          <a:prstGeom prst="rect">
            <a:avLst/>
          </a:prstGeom>
        </p:spPr>
      </p:pic>
      <p:sp>
        <p:nvSpPr>
          <p:cNvPr id="6" name="Rectangle 6"/>
          <p:cNvSpPr/>
          <p:nvPr/>
        </p:nvSpPr>
        <p:spPr>
          <a:xfrm>
            <a:off x="780924" y="2273642"/>
            <a:ext cx="25570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Male black symbol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4"/>
              </a:rPr>
              <a:t>Amit6</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 3.0</a:t>
            </a:r>
            <a:endParaRPr lang="en-US" sz="1200" dirty="0">
              <a:solidFill>
                <a:prstClr val="black">
                  <a:lumMod val="65000"/>
                  <a:lumOff val="35000"/>
                </a:prstClr>
              </a:solidFill>
              <a:latin typeface="Calibri"/>
            </a:endParaRPr>
          </a:p>
        </p:txBody>
      </p:sp>
      <p:sp>
        <p:nvSpPr>
          <p:cNvPr id="7" name="Rectangle 6"/>
          <p:cNvSpPr/>
          <p:nvPr/>
        </p:nvSpPr>
        <p:spPr>
          <a:xfrm>
            <a:off x="5082208" y="2185980"/>
            <a:ext cx="2941984"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Gender-Symbol Female dark transparent Background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7"/>
              </a:rPr>
              <a:t>MarcusWerthmann</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8"/>
              </a:rPr>
              <a:t>CC BY-SA 3.0</a:t>
            </a:r>
            <a:endParaRPr lang="en-US" sz="1200" dirty="0">
              <a:solidFill>
                <a:prstClr val="black">
                  <a:lumMod val="65000"/>
                  <a:lumOff val="35000"/>
                </a:prstClr>
              </a:solidFill>
              <a:latin typeface="Calibri"/>
            </a:endParaRPr>
          </a:p>
        </p:txBody>
      </p:sp>
      <p:pic>
        <p:nvPicPr>
          <p:cNvPr id="8" name="Εικόνα 7"/>
          <p:cNvPicPr>
            <a:picLocks noChangeAspect="1"/>
          </p:cNvPicPr>
          <p:nvPr/>
        </p:nvPicPr>
        <p:blipFill rotWithShape="1">
          <a:blip r:embed="rId9" cstate="print">
            <a:extLst>
              <a:ext uri="{28A0092B-C50C-407E-A947-70E740481C1C}">
                <a14:useLocalDpi xmlns:a14="http://schemas.microsoft.com/office/drawing/2010/main" val="0"/>
              </a:ext>
            </a:extLst>
          </a:blip>
          <a:srcRect l="16495" t="23519"/>
          <a:stretch/>
        </p:blipFill>
        <p:spPr>
          <a:xfrm>
            <a:off x="5940152" y="906819"/>
            <a:ext cx="1439057" cy="1279161"/>
          </a:xfrm>
          <a:prstGeom prst="rect">
            <a:avLst/>
          </a:prstGeom>
        </p:spPr>
      </p:pic>
      <p:sp>
        <p:nvSpPr>
          <p:cNvPr id="9" name="Θέση περιεχομένου 2"/>
          <p:cNvSpPr txBox="1">
            <a:spLocks/>
          </p:cNvSpPr>
          <p:nvPr/>
        </p:nvSpPr>
        <p:spPr>
          <a:xfrm>
            <a:off x="4567808" y="2823513"/>
            <a:ext cx="3970784" cy="2302571"/>
          </a:xfrm>
          <a:prstGeom prst="rect">
            <a:avLst/>
          </a:prstGeom>
          <a:ln w="22225">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Τα κορίτσια επικεντρώνονται συνήθως σε μία ή δύο καλύτερες φίλες με τις οποίες έχουν παρόμοια θέση στην ομάδα</a:t>
            </a:r>
            <a:r>
              <a:rPr lang="el-GR" dirty="0" smtClean="0">
                <a:solidFill>
                  <a:prstClr val="black"/>
                </a:solidFill>
              </a:rPr>
              <a:t>.</a:t>
            </a:r>
            <a:endParaRPr lang="el-GR" dirty="0">
              <a:solidFill>
                <a:prstClr val="black"/>
              </a:solidFill>
            </a:endParaRPr>
          </a:p>
        </p:txBody>
      </p:sp>
      <p:sp>
        <p:nvSpPr>
          <p:cNvPr id="10" name="Ορθογώνιο 9"/>
          <p:cNvSpPr/>
          <p:nvPr/>
        </p:nvSpPr>
        <p:spPr>
          <a:xfrm>
            <a:off x="539552" y="5232703"/>
            <a:ext cx="7840521" cy="1200329"/>
          </a:xfrm>
          <a:prstGeom prst="rect">
            <a:avLst/>
          </a:prstGeom>
        </p:spPr>
        <p:txBody>
          <a:bodyPr wrap="square">
            <a:spAutoFit/>
          </a:bodyPr>
          <a:lstStyle/>
          <a:p>
            <a:pPr algn="ctr"/>
            <a:r>
              <a:rPr lang="el-GR" sz="2400" dirty="0">
                <a:solidFill>
                  <a:prstClr val="black"/>
                </a:solidFill>
                <a:latin typeface="Calibri"/>
              </a:rPr>
              <a:t>Οι σχέσεις φιλίας περιορίζονται συνήθως στα παιδιά του ίδιου φύλου ενώ συχνά τα παιδιά αυτής της ηλικίας εκφράζονται υποτιμητικά για το άλλο φύλο.</a:t>
            </a:r>
          </a:p>
        </p:txBody>
      </p:sp>
    </p:spTree>
    <p:extLst>
      <p:ext uri="{BB962C8B-B14F-4D97-AF65-F5344CB8AC3E}">
        <p14:creationId xmlns:p14="http://schemas.microsoft.com/office/powerpoint/2010/main" val="1700415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 διαχωρισμός των φύλων στο παιχνίδι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
        <p:nvSpPr>
          <p:cNvPr id="5" name="Θέση περιεχομένου 2"/>
          <p:cNvSpPr>
            <a:spLocks noGrp="1"/>
          </p:cNvSpPr>
          <p:nvPr>
            <p:ph idx="1"/>
          </p:nvPr>
        </p:nvSpPr>
        <p:spPr>
          <a:xfrm>
            <a:off x="179512" y="1374930"/>
            <a:ext cx="4104456" cy="2918166"/>
          </a:xfrm>
          <a:ln w="22225">
            <a:solidFill>
              <a:srgbClr val="004A82"/>
            </a:solidFill>
          </a:ln>
        </p:spPr>
        <p:txBody>
          <a:bodyPr>
            <a:normAutofit lnSpcReduction="10000"/>
          </a:bodyPr>
          <a:lstStyle/>
          <a:p>
            <a:pPr marL="0" indent="0">
              <a:buNone/>
            </a:pPr>
            <a:r>
              <a:rPr lang="el-GR" dirty="0"/>
              <a:t>Τα αγόρια ενδιαφέρονται για τη θέση που έχουν στην ιεραρχία και συμπεριφέρονται διεκδικητικά όταν αυτή απειλείται με αποτέλεσμα το παιχνίδι τους να χαρακτηρίζεται από βίαιες εκρήξεις.</a:t>
            </a:r>
          </a:p>
          <a:p>
            <a:endParaRPr lang="el-GR"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60" y="4447846"/>
            <a:ext cx="2485174" cy="1599831"/>
          </a:xfrm>
          <a:prstGeom prst="rect">
            <a:avLst/>
          </a:prstGeom>
        </p:spPr>
      </p:pic>
      <p:sp>
        <p:nvSpPr>
          <p:cNvPr id="7" name="Rectangle 6"/>
          <p:cNvSpPr/>
          <p:nvPr/>
        </p:nvSpPr>
        <p:spPr>
          <a:xfrm>
            <a:off x="1160099" y="6024196"/>
            <a:ext cx="25570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children </a:t>
            </a:r>
            <a:r>
              <a:rPr lang="en-US" sz="1200" dirty="0" smtClean="0">
                <a:solidFill>
                  <a:prstClr val="black"/>
                </a:solidFill>
                <a:latin typeface="Calibri"/>
                <a:hlinkClick r:id="rId3"/>
              </a:rPr>
              <a:t>colorful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4"/>
              </a:rPr>
              <a:t>suman</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sp>
        <p:nvSpPr>
          <p:cNvPr id="8" name="Θέση περιεχομένου 2"/>
          <p:cNvSpPr txBox="1">
            <a:spLocks/>
          </p:cNvSpPr>
          <p:nvPr/>
        </p:nvSpPr>
        <p:spPr>
          <a:xfrm>
            <a:off x="4582344" y="1374930"/>
            <a:ext cx="4104456" cy="2918166"/>
          </a:xfrm>
          <a:prstGeom prst="rect">
            <a:avLst/>
          </a:prstGeom>
          <a:ln w="22225">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Οι συγκρούσεις ανάμεσα στα κορίτσια επιλύονται συνήθως με συμβιβασμό, καθώς ο στόχος είναι η εξομάλυνση των διαφορών και η διατήρηση των σχέσεων ίσης κοινωνικής θέσης</a:t>
            </a:r>
            <a:r>
              <a:rPr lang="el-GR" dirty="0" smtClean="0">
                <a:solidFill>
                  <a:prstClr val="black"/>
                </a:solidFill>
              </a:rPr>
              <a:t>.</a:t>
            </a:r>
            <a:endParaRPr lang="el-GR" dirty="0">
              <a:solidFill>
                <a:prstClr val="black"/>
              </a:solidFill>
            </a:endParaRPr>
          </a:p>
        </p:txBody>
      </p:sp>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3385" y="4409947"/>
            <a:ext cx="2919630" cy="1637730"/>
          </a:xfrm>
          <a:prstGeom prst="rect">
            <a:avLst/>
          </a:prstGeom>
        </p:spPr>
      </p:pic>
      <p:sp>
        <p:nvSpPr>
          <p:cNvPr id="10" name="Rectangle 6"/>
          <p:cNvSpPr/>
          <p:nvPr/>
        </p:nvSpPr>
        <p:spPr>
          <a:xfrm>
            <a:off x="5356054" y="6077247"/>
            <a:ext cx="25570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children girl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7"/>
              </a:rPr>
              <a:t>brankin62</a:t>
            </a:r>
            <a:r>
              <a:rPr lang="el-GR" sz="1200" dirty="0" smtClean="0">
                <a:solidFill>
                  <a:prstClr val="black">
                    <a:lumMod val="65000"/>
                    <a:lumOff val="35000"/>
                  </a:prstClr>
                </a:solidFill>
                <a:latin typeface="Calibri"/>
                <a:hlinkClick r:id="rId7"/>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922084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δημοτικότητα των παιδιών </a:t>
            </a:r>
            <a:r>
              <a:rPr lang="el-GR" sz="3200" b="0" dirty="0" smtClean="0"/>
              <a:t>(1 από 3)</a:t>
            </a:r>
            <a:endParaRPr lang="el-GR" sz="3200" b="0" dirty="0"/>
          </a:p>
        </p:txBody>
      </p:sp>
      <p:sp>
        <p:nvSpPr>
          <p:cNvPr id="3" name="Θέση περιεχομένου 2"/>
          <p:cNvSpPr>
            <a:spLocks noGrp="1"/>
          </p:cNvSpPr>
          <p:nvPr>
            <p:ph idx="1"/>
          </p:nvPr>
        </p:nvSpPr>
        <p:spPr>
          <a:xfrm>
            <a:off x="279450" y="1027047"/>
            <a:ext cx="5516686" cy="5040560"/>
          </a:xfrm>
        </p:spPr>
        <p:txBody>
          <a:bodyPr/>
          <a:lstStyle/>
          <a:p>
            <a:pPr marL="0" indent="0">
              <a:buNone/>
            </a:pPr>
            <a:r>
              <a:rPr lang="el-GR" dirty="0"/>
              <a:t>Η δημοτικότητα μπορεί να παραμείνει αξιοσημείωτα σταθερή με την πάροδο των χρόνων: </a:t>
            </a:r>
          </a:p>
          <a:p>
            <a:r>
              <a:rPr lang="el-GR" dirty="0"/>
              <a:t>Τα παιδιά τα οποία απορρίπτονται από τους συνομηλίκους τους στην προσχολική ηλικία είναι πιθανό να απορριφθούν επίσης στη σχολική ηλικία και να έχουν προβλήματα κοινωνικής προσαρμογής στην εφηβεία και στην ενήλικη ζωή.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8497" y="1340768"/>
            <a:ext cx="2541358" cy="2648076"/>
          </a:xfrm>
          <a:prstGeom prst="rect">
            <a:avLst/>
          </a:prstGeom>
        </p:spPr>
      </p:pic>
      <p:sp>
        <p:nvSpPr>
          <p:cNvPr id="6" name="Rectangle 6"/>
          <p:cNvSpPr/>
          <p:nvPr/>
        </p:nvSpPr>
        <p:spPr>
          <a:xfrm>
            <a:off x="6031074" y="4006267"/>
            <a:ext cx="25570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Children marbles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4"/>
              </a:rPr>
              <a:t>Ranveig</a:t>
            </a:r>
            <a:r>
              <a:rPr lang="el-GR" sz="1200" dirty="0" smtClean="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 2.0</a:t>
            </a:r>
            <a:endParaRPr lang="en-US" sz="1200" dirty="0">
              <a:solidFill>
                <a:prstClr val="black">
                  <a:lumMod val="65000"/>
                  <a:lumOff val="35000"/>
                </a:prstClr>
              </a:solidFill>
              <a:latin typeface="Calibri"/>
            </a:endParaRPr>
          </a:p>
        </p:txBody>
      </p:sp>
      <p:sp>
        <p:nvSpPr>
          <p:cNvPr id="7" name="Ορθογώνιο 6"/>
          <p:cNvSpPr/>
          <p:nvPr/>
        </p:nvSpPr>
        <p:spPr>
          <a:xfrm>
            <a:off x="751792" y="5373216"/>
            <a:ext cx="8068679" cy="830997"/>
          </a:xfrm>
          <a:prstGeom prst="rect">
            <a:avLst/>
          </a:prstGeom>
        </p:spPr>
        <p:txBody>
          <a:bodyPr wrap="square">
            <a:spAutoFit/>
          </a:bodyPr>
          <a:lstStyle/>
          <a:p>
            <a:pPr algn="ctr"/>
            <a:r>
              <a:rPr lang="el-GR" sz="2400" b="1" dirty="0">
                <a:solidFill>
                  <a:srgbClr val="820000"/>
                </a:solidFill>
                <a:latin typeface="Calibri"/>
              </a:rPr>
              <a:t>Τα παιδιά που δεν έχουν φίλους βιώνουν μεγάλη μοναξιά και δυστυχία…</a:t>
            </a:r>
          </a:p>
        </p:txBody>
      </p:sp>
    </p:spTree>
    <p:extLst>
      <p:ext uri="{BB962C8B-B14F-4D97-AF65-F5344CB8AC3E}">
        <p14:creationId xmlns:p14="http://schemas.microsoft.com/office/powerpoint/2010/main" val="1962467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δημοτικότητα των παιδιών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509575" y="2132856"/>
            <a:ext cx="8229600" cy="1800200"/>
          </a:xfrm>
          <a:ln w="15875">
            <a:solidFill>
              <a:srgbClr val="820000"/>
            </a:solidFill>
          </a:ln>
        </p:spPr>
        <p:txBody>
          <a:bodyPr/>
          <a:lstStyle/>
          <a:p>
            <a:pPr marL="0" indent="0" algn="ctr">
              <a:buNone/>
            </a:pPr>
            <a:r>
              <a:rPr lang="el-GR" dirty="0"/>
              <a:t>Ο καλύτερος προγνωστικής δείκτης της προσαρμοστικής ικανότητας του ενήλικα δεν είναι ούτε οι βαθμοί του σχολείου ούτε η συμπεριφορά στην τάξη αλλά η αποτελεσματικότητα με την οποία το παιδί συναλλάσσεται με τα άλλα παιδιά.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
        <p:nvSpPr>
          <p:cNvPr id="5" name="Ορθογώνιο 4"/>
          <p:cNvSpPr/>
          <p:nvPr/>
        </p:nvSpPr>
        <p:spPr>
          <a:xfrm>
            <a:off x="375903" y="3933056"/>
            <a:ext cx="8349182" cy="707886"/>
          </a:xfrm>
          <a:prstGeom prst="rect">
            <a:avLst/>
          </a:prstGeom>
        </p:spPr>
        <p:txBody>
          <a:bodyPr wrap="square">
            <a:spAutoFit/>
          </a:bodyPr>
          <a:lstStyle/>
          <a:p>
            <a:r>
              <a:rPr lang="el-GR" sz="2000" dirty="0" err="1">
                <a:solidFill>
                  <a:prstClr val="black"/>
                </a:solidFill>
                <a:latin typeface="Calibri"/>
              </a:rPr>
              <a:t>Willard</a:t>
            </a:r>
            <a:r>
              <a:rPr lang="el-GR" sz="2000" dirty="0">
                <a:solidFill>
                  <a:prstClr val="black"/>
                </a:solidFill>
                <a:latin typeface="Calibri"/>
              </a:rPr>
              <a:t> </a:t>
            </a:r>
            <a:r>
              <a:rPr lang="el-GR" sz="2000" dirty="0" err="1">
                <a:solidFill>
                  <a:prstClr val="black"/>
                </a:solidFill>
                <a:latin typeface="Calibri"/>
              </a:rPr>
              <a:t>Hartup</a:t>
            </a:r>
            <a:r>
              <a:rPr lang="el-GR" sz="2000" dirty="0">
                <a:solidFill>
                  <a:prstClr val="black"/>
                </a:solidFill>
                <a:latin typeface="Calibri"/>
              </a:rPr>
              <a:t>, </a:t>
            </a:r>
          </a:p>
          <a:p>
            <a:r>
              <a:rPr lang="el-GR" sz="2000" dirty="0">
                <a:solidFill>
                  <a:prstClr val="black"/>
                </a:solidFill>
                <a:latin typeface="Calibri"/>
              </a:rPr>
              <a:t>Πρόεδρος της Διεθνούς Εταιρίας Μελέτης της Ανάπτυξης της Συμπεριφοράς</a:t>
            </a:r>
          </a:p>
        </p:txBody>
      </p:sp>
    </p:spTree>
    <p:extLst>
      <p:ext uri="{BB962C8B-B14F-4D97-AF65-F5344CB8AC3E}">
        <p14:creationId xmlns:p14="http://schemas.microsoft.com/office/powerpoint/2010/main" val="1163220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δημοτικότητα των παιδιών </a:t>
            </a:r>
            <a:r>
              <a:rPr lang="el-GR" sz="3200" b="0" dirty="0" smtClean="0"/>
              <a:t>(3 </a:t>
            </a:r>
            <a:r>
              <a:rPr lang="el-GR" sz="3200" b="0" dirty="0"/>
              <a:t>από </a:t>
            </a:r>
            <a:r>
              <a:rPr lang="el-GR" sz="3200" b="0" dirty="0" smtClean="0"/>
              <a:t>3)</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2900" y="3081211"/>
            <a:ext cx="2058888" cy="2815574"/>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
        <p:nvSpPr>
          <p:cNvPr id="6" name="Rectangle 6"/>
          <p:cNvSpPr/>
          <p:nvPr/>
        </p:nvSpPr>
        <p:spPr>
          <a:xfrm>
            <a:off x="3292838" y="5665952"/>
            <a:ext cx="25570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thinkingboy outline </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4"/>
              </a:rPr>
              <a:t>ryanlerch</a:t>
            </a:r>
            <a:r>
              <a:rPr lang="el-GR" sz="1200" dirty="0" smtClean="0">
                <a:solidFill>
                  <a:prstClr val="black">
                    <a:lumMod val="65000"/>
                    <a:lumOff val="35000"/>
                  </a:prstClr>
                </a:solidFill>
                <a:latin typeface="Calibri"/>
                <a:hlinkClick r:id="rId5"/>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7" name="Ελλειψοειδής επεξήγηση 6"/>
          <p:cNvSpPr/>
          <p:nvPr/>
        </p:nvSpPr>
        <p:spPr>
          <a:xfrm>
            <a:off x="323528" y="1289792"/>
            <a:ext cx="4032448" cy="2055859"/>
          </a:xfrm>
          <a:prstGeom prst="wedgeEllipseCallout">
            <a:avLst>
              <a:gd name="adj1" fmla="val 38439"/>
              <a:gd name="adj2" fmla="val 60298"/>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prstClr val="black"/>
                </a:solidFill>
              </a:rPr>
              <a:t>Είναι δυνατόν να εντοπιστούν έγκαιρα τα μη δημοφιλή παιδιά ώστε να διδαχτούν τις απαραίτητες δεξιότητες</a:t>
            </a:r>
            <a:r>
              <a:rPr lang="en-US" sz="2000" dirty="0">
                <a:solidFill>
                  <a:prstClr val="black"/>
                </a:solidFill>
              </a:rPr>
              <a:t>;</a:t>
            </a:r>
            <a:endParaRPr lang="el-GR" sz="2000" dirty="0">
              <a:solidFill>
                <a:prstClr val="black"/>
              </a:solidFill>
            </a:endParaRPr>
          </a:p>
          <a:p>
            <a:pPr algn="ctr"/>
            <a:endParaRPr lang="el-GR" dirty="0">
              <a:solidFill>
                <a:prstClr val="white"/>
              </a:solidFill>
            </a:endParaRPr>
          </a:p>
        </p:txBody>
      </p:sp>
      <p:sp>
        <p:nvSpPr>
          <p:cNvPr id="8" name="Ελλειψοειδής επεξήγηση 7"/>
          <p:cNvSpPr/>
          <p:nvPr/>
        </p:nvSpPr>
        <p:spPr>
          <a:xfrm>
            <a:off x="4843726" y="1157572"/>
            <a:ext cx="4032448" cy="2055859"/>
          </a:xfrm>
          <a:prstGeom prst="wedgeEllipseCallout">
            <a:avLst>
              <a:gd name="adj1" fmla="val -43733"/>
              <a:gd name="adj2" fmla="val 59417"/>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prstClr val="black"/>
                </a:solidFill>
              </a:rPr>
              <a:t>Ποιες κοινωνικές δεξιότητες σχετίζονται με τη δημοτικότητα;</a:t>
            </a:r>
          </a:p>
        </p:txBody>
      </p:sp>
    </p:spTree>
    <p:extLst>
      <p:ext uri="{BB962C8B-B14F-4D97-AF65-F5344CB8AC3E}">
        <p14:creationId xmlns:p14="http://schemas.microsoft.com/office/powerpoint/2010/main" val="20302747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χαρακτηριστικά των δημοφιλών παιδιών </a:t>
            </a:r>
            <a:r>
              <a:rPr lang="el-GR" sz="3600" b="0" dirty="0" smtClean="0"/>
              <a:t>(1 από 2)</a:t>
            </a:r>
            <a:endParaRPr lang="el-GR" sz="3600" b="0" dirty="0"/>
          </a:p>
        </p:txBody>
      </p:sp>
      <p:sp>
        <p:nvSpPr>
          <p:cNvPr id="3" name="Θέση περιεχομένου 2"/>
          <p:cNvSpPr>
            <a:spLocks noGrp="1"/>
          </p:cNvSpPr>
          <p:nvPr>
            <p:ph idx="1"/>
          </p:nvPr>
        </p:nvSpPr>
        <p:spPr>
          <a:xfrm>
            <a:off x="427102" y="1988840"/>
            <a:ext cx="8229600" cy="3528392"/>
          </a:xfrm>
        </p:spPr>
        <p:txBody>
          <a:bodyPr>
            <a:normAutofit/>
          </a:bodyPr>
          <a:lstStyle/>
          <a:p>
            <a:pPr marL="457200" indent="-457200">
              <a:buFont typeface="+mj-lt"/>
              <a:buAutoNum type="arabicPeriod"/>
            </a:pPr>
            <a:r>
              <a:rPr lang="el-GR" dirty="0" smtClean="0"/>
              <a:t>Αρχίζουν </a:t>
            </a:r>
            <a:r>
              <a:rPr lang="el-GR" dirty="0"/>
              <a:t>μια δραστηριότητα μπαίνοντας ομαλά στην ομάδα, κάνοντας σχετικά σχόλια</a:t>
            </a:r>
            <a:r>
              <a:rPr lang="el-GR" dirty="0" smtClean="0"/>
              <a:t>.</a:t>
            </a:r>
            <a:endParaRPr lang="el-GR" dirty="0"/>
          </a:p>
          <a:p>
            <a:pPr marL="457200" indent="-457200">
              <a:buFont typeface="+mj-lt"/>
              <a:buAutoNum type="arabicPeriod"/>
            </a:pPr>
            <a:r>
              <a:rPr lang="el-GR" dirty="0" smtClean="0"/>
              <a:t>Δείχνουν </a:t>
            </a:r>
            <a:r>
              <a:rPr lang="el-GR" dirty="0"/>
              <a:t>ευαισθησία στις ανάγκες και στις δραστηριότητες των άλλων</a:t>
            </a:r>
            <a:r>
              <a:rPr lang="el-GR" dirty="0" smtClean="0"/>
              <a:t>.</a:t>
            </a:r>
            <a:endParaRPr lang="el-GR" dirty="0"/>
          </a:p>
          <a:p>
            <a:pPr marL="457200" indent="-457200">
              <a:buFont typeface="+mj-lt"/>
              <a:buAutoNum type="arabicPeriod"/>
            </a:pPr>
            <a:r>
              <a:rPr lang="el-GR" dirty="0" smtClean="0"/>
              <a:t>Δεν </a:t>
            </a:r>
            <a:r>
              <a:rPr lang="el-GR" dirty="0"/>
              <a:t>επιβάλλονται σε άλλα παιδιά</a:t>
            </a:r>
            <a:r>
              <a:rPr lang="el-GR" dirty="0" smtClean="0"/>
              <a:t>.</a:t>
            </a:r>
            <a:endParaRPr lang="el-GR" dirty="0"/>
          </a:p>
          <a:p>
            <a:pPr marL="457200" indent="-457200">
              <a:buFont typeface="+mj-lt"/>
              <a:buAutoNum type="arabicPeriod"/>
            </a:pPr>
            <a:r>
              <a:rPr lang="el-GR" dirty="0" smtClean="0"/>
              <a:t>Ξέρουν </a:t>
            </a:r>
            <a:r>
              <a:rPr lang="el-GR" dirty="0"/>
              <a:t>να εναλλάσσουν τη σειρά στο παιχνίδι</a:t>
            </a:r>
            <a:r>
              <a:rPr lang="el-GR" dirty="0" smtClean="0"/>
              <a:t>.</a:t>
            </a:r>
            <a:endParaRPr lang="el-GR" dirty="0"/>
          </a:p>
          <a:p>
            <a:pPr marL="457200" indent="-457200">
              <a:buFont typeface="+mj-lt"/>
              <a:buAutoNum type="arabicPeriod"/>
            </a:pPr>
            <a:r>
              <a:rPr lang="el-GR" dirty="0" smtClean="0"/>
              <a:t>Κάνουν </a:t>
            </a:r>
            <a:r>
              <a:rPr lang="el-GR" dirty="0"/>
              <a:t>θετικά σχόλια στα άλλα παιδιά</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9274865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χαρακτηριστικά των δημοφιλών παιδιών </a:t>
            </a: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a:xfrm>
            <a:off x="539552" y="1772816"/>
            <a:ext cx="8229600" cy="3312368"/>
          </a:xfrm>
        </p:spPr>
        <p:txBody>
          <a:bodyPr/>
          <a:lstStyle/>
          <a:p>
            <a:pPr marL="457200" indent="-457200">
              <a:spcBef>
                <a:spcPts val="2400"/>
              </a:spcBef>
              <a:buFont typeface="+mj-lt"/>
              <a:buAutoNum type="arabicPeriod" startAt="6"/>
            </a:pPr>
            <a:r>
              <a:rPr lang="el-GR" dirty="0"/>
              <a:t>Εκδηλώνουν συμπεριφορά βοήθειας.</a:t>
            </a:r>
          </a:p>
          <a:p>
            <a:pPr marL="457200" indent="-457200">
              <a:spcBef>
                <a:spcPts val="2400"/>
              </a:spcBef>
              <a:buFont typeface="+mj-lt"/>
              <a:buAutoNum type="arabicPeriod" startAt="6"/>
            </a:pPr>
            <a:r>
              <a:rPr lang="el-GR" dirty="0"/>
              <a:t>Είναι ικανά στη διατήρηση της επικοινωνίας.</a:t>
            </a:r>
          </a:p>
          <a:p>
            <a:pPr marL="457200" indent="-457200">
              <a:spcBef>
                <a:spcPts val="2400"/>
              </a:spcBef>
              <a:buFont typeface="+mj-lt"/>
              <a:buAutoNum type="arabicPeriod" startAt="6"/>
            </a:pPr>
            <a:r>
              <a:rPr lang="el-GR" dirty="0"/>
              <a:t>Μοιράζονται παιχνίδια και άλλα αντικείμενα.</a:t>
            </a:r>
          </a:p>
          <a:p>
            <a:pPr marL="457200" indent="-457200">
              <a:spcBef>
                <a:spcPts val="2400"/>
              </a:spcBef>
              <a:buFont typeface="+mj-lt"/>
              <a:buAutoNum type="arabicPeriod" startAt="6"/>
            </a:pPr>
            <a:r>
              <a:rPr lang="el-GR" dirty="0"/>
              <a:t>Ανταποκρίνονται στις υποδείξεις των άλλων.</a:t>
            </a:r>
          </a:p>
          <a:p>
            <a:pPr marL="457200" indent="-457200">
              <a:spcBef>
                <a:spcPts val="2400"/>
              </a:spcBef>
              <a:buFont typeface="+mj-lt"/>
              <a:buAutoNum type="arabicPeriod" startAt="6"/>
            </a:pPr>
            <a:r>
              <a:rPr lang="el-GR" dirty="0"/>
              <a:t>Ξέρουν πότε και πώς να ζητήσουν συγγνώμη.</a:t>
            </a:r>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26773996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Παράγοντες που επιδρούν</a:t>
            </a:r>
            <a:br>
              <a:rPr lang="el-GR" dirty="0" smtClean="0"/>
            </a:br>
            <a:r>
              <a:rPr lang="el-GR" dirty="0" smtClean="0"/>
              <a:t>στην ικανότητα κοινωνικής αλληλεπίδρασης </a:t>
            </a:r>
            <a:endParaRPr lang="el-GR" dirty="0"/>
          </a:p>
        </p:txBody>
      </p:sp>
      <p:sp>
        <p:nvSpPr>
          <p:cNvPr id="3" name="Θέση περιεχομένου 2"/>
          <p:cNvSpPr>
            <a:spLocks noGrp="1"/>
          </p:cNvSpPr>
          <p:nvPr>
            <p:ph idx="1"/>
          </p:nvPr>
        </p:nvSpPr>
        <p:spPr/>
        <p:txBody>
          <a:bodyPr/>
          <a:lstStyle/>
          <a:p>
            <a:pPr marL="0" indent="0" algn="ctr">
              <a:buNone/>
            </a:pPr>
            <a:r>
              <a:rPr lang="el-GR" dirty="0"/>
              <a:t>Πέρα από τις ατομικές διαφορές στην ιδιοσυγκρασία του κάθε παιδιού, την ικανότητα ανάπτυξης θετικών διαπροσωπικών σχέσεων με τους συνομηλίκους επηρεάζουν: </a:t>
            </a:r>
          </a:p>
          <a:p>
            <a:r>
              <a:rPr lang="el-GR" dirty="0"/>
              <a:t>Οι σχέσεις του παιδιού με τους γονείς </a:t>
            </a:r>
            <a:r>
              <a:rPr lang="el-GR" dirty="0" smtClean="0"/>
              <a:t>του.</a:t>
            </a:r>
            <a:endParaRPr lang="el-GR" dirty="0"/>
          </a:p>
          <a:p>
            <a:r>
              <a:rPr lang="el-GR" dirty="0"/>
              <a:t>Η συχνή και συστηματική επαφή με άλλα παιδιά από τη βρεφική </a:t>
            </a:r>
            <a:r>
              <a:rPr lang="el-GR" dirty="0" smtClean="0"/>
              <a:t>ηλικία.</a:t>
            </a:r>
            <a:endParaRPr lang="el-GR" dirty="0"/>
          </a:p>
          <a:p>
            <a:r>
              <a:rPr lang="el-GR" dirty="0"/>
              <a:t>Η παρουσία ή απουσία κάποιας αναπτυξιακής διαταραχής, όπως ΔΕΠ-Υ, Διαταραχή Αυτιστικού Φάσματος, Νοητική </a:t>
            </a:r>
            <a:r>
              <a:rPr lang="el-GR" dirty="0" smtClean="0"/>
              <a:t>Υστέρηση.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143849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Λογικοί κανόνες που απορρέουν από την έννοια της διατήρησης </a:t>
            </a:r>
            <a:r>
              <a:rPr lang="el-GR" sz="3600" b="0" dirty="0" smtClean="0"/>
              <a:t>(1 από 3)</a:t>
            </a:r>
            <a:endParaRPr lang="el-GR" sz="3600" b="0" dirty="0"/>
          </a:p>
        </p:txBody>
      </p:sp>
      <p:sp>
        <p:nvSpPr>
          <p:cNvPr id="3" name="Θέση περιεχομένου 2"/>
          <p:cNvSpPr>
            <a:spLocks noGrp="1"/>
          </p:cNvSpPr>
          <p:nvPr>
            <p:ph idx="1"/>
          </p:nvPr>
        </p:nvSpPr>
        <p:spPr>
          <a:xfrm>
            <a:off x="971600" y="2924709"/>
            <a:ext cx="1666528" cy="504056"/>
          </a:xfrm>
        </p:spPr>
        <p:txBody>
          <a:bodyPr/>
          <a:lstStyle/>
          <a:p>
            <a:pPr marL="0" indent="0" algn="ctr">
              <a:buNone/>
            </a:pPr>
            <a:r>
              <a:rPr lang="el-GR" b="1" dirty="0" smtClean="0">
                <a:solidFill>
                  <a:srgbClr val="820000"/>
                </a:solidFill>
              </a:rPr>
              <a:t>Ταυτότητα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
        <p:nvSpPr>
          <p:cNvPr id="5" name="Καμπύλο βέλος προς τα κάτω 4"/>
          <p:cNvSpPr/>
          <p:nvPr/>
        </p:nvSpPr>
        <p:spPr>
          <a:xfrm>
            <a:off x="2123728" y="2044675"/>
            <a:ext cx="1296144" cy="648072"/>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TextBox 5"/>
          <p:cNvSpPr txBox="1"/>
          <p:nvPr/>
        </p:nvSpPr>
        <p:spPr>
          <a:xfrm>
            <a:off x="2915816" y="2708920"/>
            <a:ext cx="2736304" cy="2800767"/>
          </a:xfrm>
          <a:prstGeom prst="rect">
            <a:avLst/>
          </a:prstGeom>
          <a:noFill/>
          <a:ln w="19050">
            <a:solidFill>
              <a:srgbClr val="004A82"/>
            </a:solidFill>
          </a:ln>
        </p:spPr>
        <p:txBody>
          <a:bodyPr wrap="square" rtlCol="0">
            <a:spAutoFit/>
          </a:bodyPr>
          <a:lstStyle/>
          <a:p>
            <a:pPr marL="0" lvl="1"/>
            <a:r>
              <a:rPr lang="el-GR" altLang="el-GR" sz="2200" dirty="0">
                <a:solidFill>
                  <a:prstClr val="black"/>
                </a:solidFill>
                <a:latin typeface="Calibri"/>
              </a:rPr>
              <a:t>Μια νοητική πράξη κατά την οποία το παιδί συνειδητοποιεί ότι μια αλλαγή που περιορίζεται στην εξωτερική εμφάνιση δεν αλλάζει την ποσότητα</a:t>
            </a:r>
            <a:r>
              <a:rPr lang="el-GR" altLang="el-GR" sz="2200" dirty="0" smtClean="0">
                <a:solidFill>
                  <a:prstClr val="black"/>
                </a:solidFill>
                <a:latin typeface="Calibri"/>
              </a:rPr>
              <a:t>.</a:t>
            </a:r>
            <a:endParaRPr lang="el-GR" altLang="el-GR" sz="2200" dirty="0">
              <a:solidFill>
                <a:prstClr val="black"/>
              </a:solidFill>
              <a:latin typeface="Calibri"/>
            </a:endParaRPr>
          </a:p>
        </p:txBody>
      </p:sp>
      <p:sp>
        <p:nvSpPr>
          <p:cNvPr id="7" name="Θέση περιεχομένου 2"/>
          <p:cNvSpPr txBox="1">
            <a:spLocks/>
          </p:cNvSpPr>
          <p:nvPr/>
        </p:nvSpPr>
        <p:spPr>
          <a:xfrm>
            <a:off x="1192480" y="2420653"/>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a:solidFill>
                  <a:prstClr val="black"/>
                </a:solidFill>
              </a:rPr>
              <a:t>Α</a:t>
            </a:r>
            <a:endParaRPr lang="el-GR" dirty="0">
              <a:solidFill>
                <a:prstClr val="black"/>
              </a:solidFill>
            </a:endParaRPr>
          </a:p>
        </p:txBody>
      </p:sp>
      <p:sp>
        <p:nvSpPr>
          <p:cNvPr id="8" name="Θέση περιεχομένου 2"/>
          <p:cNvSpPr txBox="1">
            <a:spLocks/>
          </p:cNvSpPr>
          <p:nvPr/>
        </p:nvSpPr>
        <p:spPr>
          <a:xfrm>
            <a:off x="7065959" y="2324648"/>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prstClr val="black"/>
                </a:solidFill>
              </a:rPr>
              <a:t>Γ</a:t>
            </a:r>
            <a:endParaRPr lang="el-GR" dirty="0">
              <a:solidFill>
                <a:prstClr val="black"/>
              </a:solidFill>
            </a:endParaRPr>
          </a:p>
        </p:txBody>
      </p:sp>
      <p:sp>
        <p:nvSpPr>
          <p:cNvPr id="9" name="Καμπύλο βέλος προς τα κάτω 8"/>
          <p:cNvSpPr/>
          <p:nvPr/>
        </p:nvSpPr>
        <p:spPr>
          <a:xfrm>
            <a:off x="5436096" y="2005918"/>
            <a:ext cx="1296144" cy="648072"/>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10" name="TextBox 9"/>
          <p:cNvSpPr txBox="1"/>
          <p:nvPr/>
        </p:nvSpPr>
        <p:spPr>
          <a:xfrm>
            <a:off x="5796136" y="2708919"/>
            <a:ext cx="2736304" cy="1446550"/>
          </a:xfrm>
          <a:prstGeom prst="rect">
            <a:avLst/>
          </a:prstGeom>
          <a:noFill/>
          <a:ln w="19050">
            <a:solidFill>
              <a:srgbClr val="004A82"/>
            </a:solidFill>
          </a:ln>
        </p:spPr>
        <p:txBody>
          <a:bodyPr wrap="square" rtlCol="0">
            <a:spAutoFit/>
          </a:bodyPr>
          <a:lstStyle/>
          <a:p>
            <a:pPr marL="0" lvl="1"/>
            <a:r>
              <a:rPr lang="el-GR" altLang="el-GR" sz="2200" dirty="0">
                <a:solidFill>
                  <a:prstClr val="black"/>
                </a:solidFill>
                <a:latin typeface="Calibri"/>
              </a:rPr>
              <a:t>Ήταν ίδια στην αρχή και δεν προστέθηκε τίποτα, έτσι είναι ίδια και τώρα.</a:t>
            </a:r>
          </a:p>
        </p:txBody>
      </p:sp>
      <p:sp>
        <p:nvSpPr>
          <p:cNvPr id="11" name="Θέση περιεχομένου 2"/>
          <p:cNvSpPr txBox="1">
            <a:spLocks/>
          </p:cNvSpPr>
          <p:nvPr/>
        </p:nvSpPr>
        <p:spPr>
          <a:xfrm>
            <a:off x="4004320" y="2324648"/>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prstClr val="black"/>
                </a:solidFill>
              </a:rPr>
              <a:t>Β</a:t>
            </a:r>
            <a:endParaRPr lang="el-GR" dirty="0">
              <a:solidFill>
                <a:prstClr val="black"/>
              </a:solidFill>
            </a:endParaRPr>
          </a:p>
        </p:txBody>
      </p:sp>
    </p:spTree>
    <p:extLst>
      <p:ext uri="{BB962C8B-B14F-4D97-AF65-F5344CB8AC3E}">
        <p14:creationId xmlns:p14="http://schemas.microsoft.com/office/powerpoint/2010/main" val="3504446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 ρόλος των ενήλικων</a:t>
            </a:r>
            <a:endParaRPr lang="el-GR" dirty="0"/>
          </a:p>
        </p:txBody>
      </p:sp>
      <p:sp>
        <p:nvSpPr>
          <p:cNvPr id="3" name="Θέση περιεχομένου 2"/>
          <p:cNvSpPr>
            <a:spLocks noGrp="1"/>
          </p:cNvSpPr>
          <p:nvPr>
            <p:ph idx="1"/>
          </p:nvPr>
        </p:nvSpPr>
        <p:spPr/>
        <p:txBody>
          <a:bodyPr/>
          <a:lstStyle/>
          <a:p>
            <a:pPr marL="0" indent="0" algn="ctr">
              <a:buNone/>
            </a:pPr>
            <a:r>
              <a:rPr lang="el-GR" dirty="0"/>
              <a:t>Οι ενήλικες μπορούν να βοηθήσουν στην ανάπτυξη θετικών σχέσεων με συνομηλίκους με πολλούς τρόπους. </a:t>
            </a:r>
          </a:p>
          <a:p>
            <a:r>
              <a:rPr lang="el-GR" dirty="0"/>
              <a:t>Μπορούν να διδάξουν άμεσα κοινωνικές δεξιότητες. </a:t>
            </a:r>
          </a:p>
          <a:p>
            <a:pPr lvl="1"/>
            <a:r>
              <a:rPr lang="el-GR" dirty="0"/>
              <a:t>Οι πιο ενδεδειγμένοι τρόποι είναι η μίμηση προτύπου και η άμεση προτροπή.</a:t>
            </a:r>
          </a:p>
          <a:p>
            <a:r>
              <a:rPr lang="el-GR" dirty="0"/>
              <a:t>Μπορούν να προσφέρουν ευκαιρίες για θετικές </a:t>
            </a:r>
            <a:r>
              <a:rPr lang="el-GR" dirty="0" smtClean="0"/>
              <a:t>συναλλαγές.</a:t>
            </a:r>
          </a:p>
          <a:p>
            <a:pPr lvl="1"/>
            <a:r>
              <a:rPr lang="el-GR" dirty="0"/>
              <a:t>Πρέπει να είναι διαθέσιμοι για να ενθαρρύνουν τα παιδιά στη λήψη πρωτοβουλιών και την επίλυση των συγκρούσεων</a:t>
            </a:r>
          </a:p>
          <a:p>
            <a:pPr lvl="1"/>
            <a:r>
              <a:rPr lang="el-GR" dirty="0"/>
              <a:t>Μπορούν να κατευθύνουν τα μη δημοφιλή παιδιά σε ομαδικές δραστηριότητες.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3017105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Κατερίνα </a:t>
            </a:r>
            <a:r>
              <a:rPr lang="el-GR" sz="2000" dirty="0" err="1" smtClean="0"/>
              <a:t>Μανιαδάκη</a:t>
            </a:r>
            <a:r>
              <a:rPr lang="el-GR" sz="2000" dirty="0" smtClean="0"/>
              <a:t> 2014. </a:t>
            </a:r>
            <a:r>
              <a:rPr lang="el-GR" sz="2000" dirty="0"/>
              <a:t>Κατερίνα </a:t>
            </a:r>
            <a:r>
              <a:rPr lang="el-GR" sz="2000" dirty="0" err="1"/>
              <a:t>Μανιαδάκη</a:t>
            </a:r>
            <a:r>
              <a:rPr lang="el-GR" sz="2000" dirty="0"/>
              <a:t>. «Αναπτυξιακή Ψυχολογία (Θ). </a:t>
            </a:r>
            <a:r>
              <a:rPr lang="el-GR" sz="2000" dirty="0" smtClean="0"/>
              <a:t>Ενότητα 12</a:t>
            </a:r>
            <a:r>
              <a:rPr lang="en-US" sz="2000" dirty="0" smtClean="0"/>
              <a:t>:</a:t>
            </a:r>
            <a:r>
              <a:rPr lang="el-GR" sz="2000" dirty="0"/>
              <a:t> Η Γνωστική Και Ψυχοκοινωνική Ανάπτυξη Στη Σχολική Ηλικία».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026131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1129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0" indent="0">
              <a:buNone/>
            </a:pPr>
            <a:r>
              <a:rPr lang="el-GR" sz="2000" dirty="0" smtClean="0"/>
              <a:t>Εικόνες στη σελίδα 21</a:t>
            </a:r>
            <a:r>
              <a:rPr lang="en-US" sz="2000" dirty="0" smtClean="0"/>
              <a:t>:</a:t>
            </a:r>
            <a:endParaRPr lang="el-GR" sz="2000" dirty="0" smtClean="0"/>
          </a:p>
          <a:p>
            <a:pPr marL="457200" indent="-457200">
              <a:buFont typeface="+mj-lt"/>
              <a:buAutoNum type="arabicPeriod"/>
            </a:pPr>
            <a:r>
              <a:rPr lang="en-US" sz="2000" dirty="0">
                <a:solidFill>
                  <a:prstClr val="black"/>
                </a:solidFill>
                <a:hlinkClick r:id="rId3"/>
              </a:rPr>
              <a:t>Human embryo</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smtClean="0">
                <a:solidFill>
                  <a:prstClr val="black"/>
                </a:solidFill>
                <a:hlinkClick r:id="rId4"/>
              </a:rPr>
              <a:t>Anatomist90</a:t>
            </a:r>
            <a:r>
              <a:rPr lang="el-GR" sz="2000" dirty="0" smtClean="0">
                <a:solidFill>
                  <a:prstClr val="black"/>
                </a:solidFill>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5"/>
              </a:rPr>
              <a:t>CC BY-SA 3.0</a:t>
            </a:r>
            <a:r>
              <a:rPr lang="el-GR" sz="2000" dirty="0">
                <a:solidFill>
                  <a:prstClr val="black">
                    <a:lumMod val="65000"/>
                    <a:lumOff val="35000"/>
                  </a:prstClr>
                </a:solidFill>
                <a:hlinkClick r:id="rId5"/>
              </a:rPr>
              <a:t> </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a:solidFill>
                  <a:prstClr val="black"/>
                </a:solidFill>
                <a:hlinkClick r:id="rId6"/>
              </a:rPr>
              <a:t>Baby-first teeth</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err="1" smtClean="0">
                <a:solidFill>
                  <a:prstClr val="black"/>
                </a:solidFill>
                <a:hlinkClick r:id="rId7"/>
              </a:rPr>
              <a:t>Ejdzej</a:t>
            </a:r>
            <a:r>
              <a:rPr lang="el-GR" sz="2000" dirty="0" smtClean="0">
                <a:solidFill>
                  <a:prstClr val="black"/>
                </a:solidFill>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5"/>
              </a:rPr>
              <a:t>CC BY-SA 3.0</a:t>
            </a:r>
            <a:r>
              <a:rPr lang="el-GR" sz="2000" dirty="0">
                <a:solidFill>
                  <a:prstClr val="black">
                    <a:lumMod val="65000"/>
                    <a:lumOff val="35000"/>
                  </a:prstClr>
                </a:solidFill>
                <a:hlinkClick r:id="rId5"/>
              </a:rPr>
              <a:t> </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a:solidFill>
                  <a:prstClr val="black"/>
                </a:solidFill>
                <a:hlinkClick r:id="rId8"/>
              </a:rPr>
              <a:t>boy</a:t>
            </a:r>
            <a:r>
              <a:rPr lang="en-US" sz="2000" dirty="0">
                <a:solidFill>
                  <a:prstClr val="black">
                    <a:lumMod val="65000"/>
                    <a:lumOff val="35000"/>
                  </a:prstClr>
                </a:solidFill>
              </a:rPr>
              <a:t>”,  </a:t>
            </a:r>
            <a:r>
              <a:rPr lang="el-GR" sz="2000" dirty="0" smtClean="0">
                <a:solidFill>
                  <a:prstClr val="black">
                    <a:lumMod val="65000"/>
                    <a:lumOff val="35000"/>
                  </a:prstClr>
                </a:solidFill>
              </a:rPr>
              <a:t>από</a:t>
            </a:r>
            <a:r>
              <a:rPr lang="en-US" sz="2000" dirty="0" smtClean="0">
                <a:solidFill>
                  <a:prstClr val="black"/>
                </a:solidFill>
                <a:hlinkClick r:id="rId9"/>
              </a:rPr>
              <a:t>White77</a:t>
            </a:r>
            <a:r>
              <a:rPr lang="el-GR" sz="2000" dirty="0" smtClean="0">
                <a:solidFill>
                  <a:prstClr val="black"/>
                </a:solidFill>
              </a:rPr>
              <a:t> </a:t>
            </a:r>
            <a:r>
              <a:rPr lang="el-GR" sz="2000" dirty="0">
                <a:solidFill>
                  <a:prstClr val="black">
                    <a:lumMod val="65000"/>
                    <a:lumOff val="35000"/>
                  </a:prstClr>
                </a:solidFill>
              </a:rPr>
              <a:t>διαθέσιμο ως κοινό κτήμα</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a:solidFill>
                  <a:prstClr val="black"/>
                </a:solidFill>
                <a:hlinkClick r:id="rId8"/>
              </a:rPr>
              <a:t>boy</a:t>
            </a:r>
            <a:r>
              <a:rPr lang="en-US" sz="2000" dirty="0">
                <a:solidFill>
                  <a:prstClr val="black">
                    <a:lumMod val="65000"/>
                    <a:lumOff val="35000"/>
                  </a:prstClr>
                </a:solidFill>
              </a:rPr>
              <a:t>”,  </a:t>
            </a:r>
            <a:r>
              <a:rPr lang="el-GR" sz="2000" dirty="0" smtClean="0">
                <a:solidFill>
                  <a:prstClr val="black">
                    <a:lumMod val="65000"/>
                    <a:lumOff val="35000"/>
                  </a:prstClr>
                </a:solidFill>
              </a:rPr>
              <a:t>από</a:t>
            </a:r>
            <a:r>
              <a:rPr lang="en-US" sz="2000" dirty="0" smtClean="0">
                <a:solidFill>
                  <a:prstClr val="black"/>
                </a:solidFill>
                <a:hlinkClick r:id="rId9"/>
              </a:rPr>
              <a:t>White77</a:t>
            </a:r>
            <a:r>
              <a:rPr lang="el-GR" sz="2000" dirty="0" smtClean="0">
                <a:solidFill>
                  <a:prstClr val="black"/>
                </a:solidFill>
              </a:rPr>
              <a:t> </a:t>
            </a:r>
            <a:r>
              <a:rPr lang="el-GR" sz="2000" dirty="0">
                <a:solidFill>
                  <a:prstClr val="black">
                    <a:lumMod val="65000"/>
                    <a:lumOff val="35000"/>
                  </a:prstClr>
                </a:solidFill>
              </a:rPr>
              <a:t>διαθέσιμο ως κοινό </a:t>
            </a:r>
            <a:r>
              <a:rPr lang="el-GR" sz="2000" dirty="0" smtClean="0">
                <a:solidFill>
                  <a:prstClr val="black">
                    <a:lumMod val="65000"/>
                    <a:lumOff val="35000"/>
                  </a:prstClr>
                </a:solidFill>
              </a:rPr>
              <a:t>κτήμα</a:t>
            </a:r>
          </a:p>
          <a:p>
            <a:pPr marL="457200" indent="-457200">
              <a:buFont typeface="+mj-lt"/>
              <a:buAutoNum type="arabicPeriod"/>
            </a:pPr>
            <a:r>
              <a:rPr lang="en-US" sz="2000" dirty="0" smtClean="0">
                <a:solidFill>
                  <a:prstClr val="black">
                    <a:lumMod val="65000"/>
                    <a:lumOff val="35000"/>
                  </a:prstClr>
                </a:solidFill>
              </a:rPr>
              <a:t>“</a:t>
            </a:r>
            <a:r>
              <a:rPr lang="en-US" sz="2000" dirty="0" err="1" smtClean="0">
                <a:solidFill>
                  <a:prstClr val="black"/>
                </a:solidFill>
                <a:hlinkClick r:id="rId10"/>
              </a:rPr>
              <a:t>Khumi</a:t>
            </a:r>
            <a:r>
              <a:rPr lang="en-US" sz="2000" dirty="0" smtClean="0">
                <a:solidFill>
                  <a:prstClr val="black"/>
                </a:solidFill>
                <a:hlinkClick r:id="rId10"/>
              </a:rPr>
              <a:t> </a:t>
            </a:r>
            <a:r>
              <a:rPr lang="en-US" sz="2000" dirty="0">
                <a:solidFill>
                  <a:prstClr val="black"/>
                </a:solidFill>
                <a:hlinkClick r:id="rId10"/>
              </a:rPr>
              <a:t>Girl 1</a:t>
            </a:r>
            <a:r>
              <a:rPr lang="en-US" sz="2000" dirty="0">
                <a:solidFill>
                  <a:prstClr val="black">
                    <a:lumMod val="65000"/>
                    <a:lumOff val="35000"/>
                  </a:prstClr>
                </a:solidFill>
              </a:rPr>
              <a:t>”,  </a:t>
            </a:r>
            <a:r>
              <a:rPr lang="el-GR" sz="2000" dirty="0" smtClean="0">
                <a:solidFill>
                  <a:prstClr val="black">
                    <a:lumMod val="65000"/>
                    <a:lumOff val="35000"/>
                  </a:prstClr>
                </a:solidFill>
              </a:rPr>
              <a:t>από</a:t>
            </a:r>
            <a:r>
              <a:rPr lang="en-US" sz="2000" dirty="0" err="1" smtClean="0">
                <a:solidFill>
                  <a:prstClr val="black"/>
                </a:solidFill>
                <a:hlinkClick r:id="rId11"/>
              </a:rPr>
              <a:t>Rushafi</a:t>
            </a:r>
            <a:r>
              <a:rPr lang="el-GR" sz="2000" dirty="0" smtClean="0">
                <a:solidFill>
                  <a:prstClr val="black"/>
                </a:solidFill>
              </a:rPr>
              <a:t> </a:t>
            </a:r>
            <a:r>
              <a:rPr lang="el-GR" sz="2000" dirty="0">
                <a:solidFill>
                  <a:prstClr val="black">
                    <a:lumMod val="65000"/>
                    <a:lumOff val="35000"/>
                  </a:prstClr>
                </a:solidFill>
              </a:rPr>
              <a:t>διαθέσιμο ως κοινό κτήμα</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a:solidFill>
                  <a:prstClr val="black"/>
                </a:solidFill>
                <a:hlinkClick r:id="rId12"/>
              </a:rPr>
              <a:t>Teens sharing a song</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smtClean="0">
                <a:solidFill>
                  <a:prstClr val="black"/>
                </a:solidFill>
                <a:hlinkClick r:id="rId13"/>
              </a:rPr>
              <a:t>Flickr </a:t>
            </a:r>
            <a:r>
              <a:rPr lang="en-US" sz="2000" dirty="0">
                <a:solidFill>
                  <a:prstClr val="black"/>
                </a:solidFill>
                <a:hlinkClick r:id="rId13"/>
              </a:rPr>
              <a:t>upload bot</a:t>
            </a:r>
            <a:r>
              <a:rPr lang="el-GR" sz="2000" dirty="0">
                <a:solidFill>
                  <a:prstClr val="black"/>
                </a:solidFill>
                <a:hlinkClick r:id="rId13"/>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14"/>
              </a:rPr>
              <a:t>CC BY 2.0</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a:solidFill>
                  <a:prstClr val="black"/>
                </a:solidFill>
                <a:hlinkClick r:id="rId15"/>
              </a:rPr>
              <a:t>Flickr - DavidDennisPhotos.com - Man Shopping in Cairo</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err="1" smtClean="0">
                <a:solidFill>
                  <a:prstClr val="black"/>
                </a:solidFill>
                <a:hlinkClick r:id="rId16"/>
              </a:rPr>
              <a:t>Dudubot</a:t>
            </a:r>
            <a:r>
              <a:rPr lang="el-GR" sz="2000" dirty="0" smtClean="0">
                <a:solidFill>
                  <a:prstClr val="black"/>
                </a:solidFill>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17"/>
              </a:rPr>
              <a:t>CC BY-SA 2.0</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err="1">
                <a:solidFill>
                  <a:prstClr val="black"/>
                </a:solidFill>
                <a:hlinkClick r:id="rId18"/>
              </a:rPr>
              <a:t>NoraRoberts</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err="1" smtClean="0">
                <a:solidFill>
                  <a:prstClr val="black"/>
                </a:solidFill>
                <a:hlinkClick r:id="rId19"/>
              </a:rPr>
              <a:t>Entheta</a:t>
            </a:r>
            <a:r>
              <a:rPr lang="el-GR" sz="2000" dirty="0" smtClean="0">
                <a:solidFill>
                  <a:prstClr val="black"/>
                </a:solidFill>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17"/>
              </a:rPr>
              <a:t>CC BY-SA 2.0</a:t>
            </a:r>
          </a:p>
          <a:p>
            <a:pPr marL="457200" indent="-457200">
              <a:buFont typeface="+mj-lt"/>
              <a:buAutoNum type="arabicPeriod"/>
            </a:pPr>
            <a:r>
              <a:rPr lang="en-US" sz="2000" dirty="0">
                <a:solidFill>
                  <a:prstClr val="black">
                    <a:lumMod val="65000"/>
                    <a:lumOff val="35000"/>
                  </a:prstClr>
                </a:solidFill>
              </a:rPr>
              <a:t>“</a:t>
            </a:r>
            <a:r>
              <a:rPr lang="en-US" sz="2000" dirty="0" err="1">
                <a:solidFill>
                  <a:prstClr val="black"/>
                </a:solidFill>
                <a:hlinkClick r:id="rId20"/>
              </a:rPr>
              <a:t>HappyPensioneer</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err="1" smtClean="0">
                <a:solidFill>
                  <a:prstClr val="black"/>
                </a:solidFill>
                <a:hlinkClick r:id="rId21"/>
              </a:rPr>
              <a:t>Miuki</a:t>
            </a:r>
            <a:r>
              <a:rPr lang="el-GR" sz="2000" dirty="0" smtClean="0">
                <a:solidFill>
                  <a:prstClr val="black"/>
                </a:solidFill>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5"/>
              </a:rPr>
              <a:t>CC BY-SA 3.0</a:t>
            </a:r>
            <a:r>
              <a:rPr lang="el-GR" sz="2000" dirty="0">
                <a:solidFill>
                  <a:prstClr val="black">
                    <a:lumMod val="65000"/>
                    <a:lumOff val="35000"/>
                  </a:prstClr>
                </a:solidFill>
                <a:hlinkClick r:id="rId5"/>
              </a:rPr>
              <a:t> </a:t>
            </a:r>
            <a:endParaRPr lang="en-US" sz="2000" dirty="0">
              <a:solidFill>
                <a:prstClr val="black">
                  <a:lumMod val="65000"/>
                  <a:lumOff val="35000"/>
                </a:prstClr>
              </a:solidFill>
            </a:endParaRPr>
          </a:p>
          <a:p>
            <a:pPr marL="457200" indent="-457200">
              <a:buFont typeface="+mj-lt"/>
              <a:buAutoNum type="arabicPeriod"/>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Λογικοί κανόνες που απορρέουν από την έννοια της διατήρησης </a:t>
            </a:r>
            <a:r>
              <a:rPr lang="el-GR" sz="3600" b="0" dirty="0" smtClean="0"/>
              <a:t>(2 από 3)</a:t>
            </a:r>
            <a:endParaRPr lang="el-GR" sz="3600" b="0" dirty="0"/>
          </a:p>
        </p:txBody>
      </p:sp>
      <p:sp>
        <p:nvSpPr>
          <p:cNvPr id="3" name="Θέση περιεχομένου 2"/>
          <p:cNvSpPr>
            <a:spLocks noGrp="1"/>
          </p:cNvSpPr>
          <p:nvPr>
            <p:ph idx="1"/>
          </p:nvPr>
        </p:nvSpPr>
        <p:spPr>
          <a:xfrm>
            <a:off x="467544" y="2924709"/>
            <a:ext cx="2170584" cy="504056"/>
          </a:xfrm>
        </p:spPr>
        <p:txBody>
          <a:bodyPr>
            <a:normAutofit/>
          </a:bodyPr>
          <a:lstStyle/>
          <a:p>
            <a:pPr marL="0" indent="0" algn="ctr">
              <a:buNone/>
            </a:pPr>
            <a:r>
              <a:rPr lang="el-GR" b="1" dirty="0" smtClean="0">
                <a:solidFill>
                  <a:srgbClr val="820000"/>
                </a:solidFill>
              </a:rPr>
              <a:t>Αντιστάθμιση</a:t>
            </a:r>
            <a:endParaRPr lang="el-GR"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
        <p:nvSpPr>
          <p:cNvPr id="5" name="Καμπύλο βέλος προς τα κάτω 4"/>
          <p:cNvSpPr/>
          <p:nvPr/>
        </p:nvSpPr>
        <p:spPr>
          <a:xfrm>
            <a:off x="2123728" y="2044675"/>
            <a:ext cx="1296144" cy="648072"/>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TextBox 5"/>
          <p:cNvSpPr txBox="1"/>
          <p:nvPr/>
        </p:nvSpPr>
        <p:spPr>
          <a:xfrm>
            <a:off x="2915816" y="2708920"/>
            <a:ext cx="2736304" cy="3139321"/>
          </a:xfrm>
          <a:prstGeom prst="rect">
            <a:avLst/>
          </a:prstGeom>
          <a:noFill/>
          <a:ln w="19050">
            <a:solidFill>
              <a:srgbClr val="004A82"/>
            </a:solidFill>
          </a:ln>
        </p:spPr>
        <p:txBody>
          <a:bodyPr wrap="square" rtlCol="0">
            <a:spAutoFit/>
          </a:bodyPr>
          <a:lstStyle/>
          <a:p>
            <a:pPr marL="0" lvl="1"/>
            <a:r>
              <a:rPr lang="el-GR" altLang="el-GR" sz="2200" dirty="0">
                <a:solidFill>
                  <a:prstClr val="black"/>
                </a:solidFill>
                <a:latin typeface="Calibri"/>
              </a:rPr>
              <a:t>Μια νοητική πράξη που επιτρέπει στο παιδί να αναλογιστεί πώς οι αλλαγές σε μια πτυχή ενός προβλήματος σχετίζονται με αλλαγές σε μια άλλη του πτυχή. </a:t>
            </a:r>
          </a:p>
        </p:txBody>
      </p:sp>
      <p:sp>
        <p:nvSpPr>
          <p:cNvPr id="7" name="Θέση περιεχομένου 2"/>
          <p:cNvSpPr txBox="1">
            <a:spLocks/>
          </p:cNvSpPr>
          <p:nvPr/>
        </p:nvSpPr>
        <p:spPr>
          <a:xfrm>
            <a:off x="1192480" y="2420653"/>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a:solidFill>
                  <a:prstClr val="black"/>
                </a:solidFill>
              </a:rPr>
              <a:t>Α</a:t>
            </a:r>
            <a:endParaRPr lang="el-GR" dirty="0">
              <a:solidFill>
                <a:prstClr val="black"/>
              </a:solidFill>
            </a:endParaRPr>
          </a:p>
        </p:txBody>
      </p:sp>
      <p:sp>
        <p:nvSpPr>
          <p:cNvPr id="8" name="Θέση περιεχομένου 2"/>
          <p:cNvSpPr txBox="1">
            <a:spLocks/>
          </p:cNvSpPr>
          <p:nvPr/>
        </p:nvSpPr>
        <p:spPr>
          <a:xfrm>
            <a:off x="7065959" y="2324648"/>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prstClr val="black"/>
                </a:solidFill>
              </a:rPr>
              <a:t>Γ</a:t>
            </a:r>
            <a:endParaRPr lang="el-GR" dirty="0">
              <a:solidFill>
                <a:prstClr val="black"/>
              </a:solidFill>
            </a:endParaRPr>
          </a:p>
        </p:txBody>
      </p:sp>
      <p:sp>
        <p:nvSpPr>
          <p:cNvPr id="9" name="Καμπύλο βέλος προς τα κάτω 8"/>
          <p:cNvSpPr/>
          <p:nvPr/>
        </p:nvSpPr>
        <p:spPr>
          <a:xfrm>
            <a:off x="5436096" y="2005918"/>
            <a:ext cx="1296144" cy="648072"/>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10" name="TextBox 9"/>
          <p:cNvSpPr txBox="1"/>
          <p:nvPr/>
        </p:nvSpPr>
        <p:spPr>
          <a:xfrm>
            <a:off x="5796136" y="2708919"/>
            <a:ext cx="2736304" cy="1107996"/>
          </a:xfrm>
          <a:prstGeom prst="rect">
            <a:avLst/>
          </a:prstGeom>
          <a:noFill/>
          <a:ln w="19050">
            <a:solidFill>
              <a:srgbClr val="004A82"/>
            </a:solidFill>
          </a:ln>
        </p:spPr>
        <p:txBody>
          <a:bodyPr wrap="square" rtlCol="0">
            <a:spAutoFit/>
          </a:bodyPr>
          <a:lstStyle/>
          <a:p>
            <a:pPr marL="0" lvl="1"/>
            <a:r>
              <a:rPr lang="el-GR" altLang="el-GR" sz="2200" dirty="0">
                <a:solidFill>
                  <a:prstClr val="black"/>
                </a:solidFill>
                <a:latin typeface="Calibri"/>
              </a:rPr>
              <a:t>Το υγρό είναι πιο ψηλά αλλά το δοχείο είναι λεπτότερο</a:t>
            </a:r>
            <a:r>
              <a:rPr lang="el-GR" altLang="el-GR" sz="2200" dirty="0" smtClean="0">
                <a:solidFill>
                  <a:prstClr val="black"/>
                </a:solidFill>
                <a:latin typeface="Calibri"/>
              </a:rPr>
              <a:t>.</a:t>
            </a:r>
            <a:endParaRPr lang="el-GR" altLang="el-GR" sz="2200" dirty="0">
              <a:solidFill>
                <a:prstClr val="black"/>
              </a:solidFill>
              <a:latin typeface="Calibri"/>
            </a:endParaRPr>
          </a:p>
        </p:txBody>
      </p:sp>
      <p:sp>
        <p:nvSpPr>
          <p:cNvPr id="11" name="Θέση περιεχομένου 2"/>
          <p:cNvSpPr txBox="1">
            <a:spLocks/>
          </p:cNvSpPr>
          <p:nvPr/>
        </p:nvSpPr>
        <p:spPr>
          <a:xfrm>
            <a:off x="4004320" y="2324648"/>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prstClr val="black"/>
                </a:solidFill>
              </a:rPr>
              <a:t>Β</a:t>
            </a:r>
            <a:endParaRPr lang="el-GR" dirty="0">
              <a:solidFill>
                <a:prstClr val="black"/>
              </a:solidFill>
            </a:endParaRPr>
          </a:p>
        </p:txBody>
      </p:sp>
    </p:spTree>
    <p:extLst>
      <p:ext uri="{BB962C8B-B14F-4D97-AF65-F5344CB8AC3E}">
        <p14:creationId xmlns:p14="http://schemas.microsoft.com/office/powerpoint/2010/main" val="2004076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Λογικοί κανόνες που απορρέουν από την έννοια της διατήρησης </a:t>
            </a:r>
            <a:r>
              <a:rPr lang="el-GR" sz="3600" b="0" dirty="0" smtClean="0"/>
              <a:t>(3 από 3)</a:t>
            </a:r>
            <a:endParaRPr lang="el-GR" sz="3600" b="0" dirty="0"/>
          </a:p>
        </p:txBody>
      </p:sp>
      <p:sp>
        <p:nvSpPr>
          <p:cNvPr id="3" name="Θέση περιεχομένου 2"/>
          <p:cNvSpPr>
            <a:spLocks noGrp="1"/>
          </p:cNvSpPr>
          <p:nvPr>
            <p:ph idx="1"/>
          </p:nvPr>
        </p:nvSpPr>
        <p:spPr>
          <a:xfrm>
            <a:off x="172483" y="2820090"/>
            <a:ext cx="2634558" cy="504056"/>
          </a:xfrm>
        </p:spPr>
        <p:txBody>
          <a:bodyPr>
            <a:normAutofit/>
          </a:bodyPr>
          <a:lstStyle/>
          <a:p>
            <a:pPr marL="0" indent="0" algn="ctr">
              <a:buNone/>
            </a:pPr>
            <a:r>
              <a:rPr lang="el-GR" b="1" dirty="0" smtClean="0">
                <a:solidFill>
                  <a:srgbClr val="820000"/>
                </a:solidFill>
              </a:rPr>
              <a:t>Αντιστρεψιμότητα</a:t>
            </a:r>
            <a:endParaRPr lang="el-GR"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
        <p:nvSpPr>
          <p:cNvPr id="5" name="Καμπύλο βέλος προς τα κάτω 4"/>
          <p:cNvSpPr/>
          <p:nvPr/>
        </p:nvSpPr>
        <p:spPr>
          <a:xfrm>
            <a:off x="2123728" y="2044675"/>
            <a:ext cx="1296144" cy="648072"/>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TextBox 5"/>
          <p:cNvSpPr txBox="1"/>
          <p:nvPr/>
        </p:nvSpPr>
        <p:spPr>
          <a:xfrm>
            <a:off x="2915816" y="2708920"/>
            <a:ext cx="2736304" cy="2123658"/>
          </a:xfrm>
          <a:prstGeom prst="rect">
            <a:avLst/>
          </a:prstGeom>
          <a:noFill/>
          <a:ln w="19050">
            <a:solidFill>
              <a:srgbClr val="004A82"/>
            </a:solidFill>
          </a:ln>
        </p:spPr>
        <p:txBody>
          <a:bodyPr wrap="square" rtlCol="0">
            <a:spAutoFit/>
          </a:bodyPr>
          <a:lstStyle/>
          <a:p>
            <a:pPr marL="0" lvl="1"/>
            <a:r>
              <a:rPr lang="el-GR" altLang="el-GR" sz="2200" dirty="0">
                <a:solidFill>
                  <a:prstClr val="black"/>
                </a:solidFill>
                <a:latin typeface="Calibri"/>
              </a:rPr>
              <a:t>Μια νοητική πράξη κατά την οποία το παιδί μπορεί να σκεφτεί διεξοδικά μια πράξη και μετά να την αντιστρέψει.</a:t>
            </a:r>
          </a:p>
        </p:txBody>
      </p:sp>
      <p:sp>
        <p:nvSpPr>
          <p:cNvPr id="7" name="Θέση περιεχομένου 2"/>
          <p:cNvSpPr txBox="1">
            <a:spLocks/>
          </p:cNvSpPr>
          <p:nvPr/>
        </p:nvSpPr>
        <p:spPr>
          <a:xfrm>
            <a:off x="1192480" y="2420653"/>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a:solidFill>
                  <a:prstClr val="black"/>
                </a:solidFill>
              </a:rPr>
              <a:t>Α</a:t>
            </a:r>
            <a:endParaRPr lang="el-GR" dirty="0">
              <a:solidFill>
                <a:prstClr val="black"/>
              </a:solidFill>
            </a:endParaRPr>
          </a:p>
        </p:txBody>
      </p:sp>
      <p:sp>
        <p:nvSpPr>
          <p:cNvPr id="8" name="Θέση περιεχομένου 2"/>
          <p:cNvSpPr txBox="1">
            <a:spLocks/>
          </p:cNvSpPr>
          <p:nvPr/>
        </p:nvSpPr>
        <p:spPr>
          <a:xfrm>
            <a:off x="7065959" y="2324648"/>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prstClr val="black"/>
                </a:solidFill>
              </a:rPr>
              <a:t>Γ</a:t>
            </a:r>
            <a:endParaRPr lang="el-GR" dirty="0">
              <a:solidFill>
                <a:prstClr val="black"/>
              </a:solidFill>
            </a:endParaRPr>
          </a:p>
        </p:txBody>
      </p:sp>
      <p:sp>
        <p:nvSpPr>
          <p:cNvPr id="9" name="Καμπύλο βέλος προς τα κάτω 8"/>
          <p:cNvSpPr/>
          <p:nvPr/>
        </p:nvSpPr>
        <p:spPr>
          <a:xfrm>
            <a:off x="5436096" y="2005918"/>
            <a:ext cx="1296144" cy="648072"/>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10" name="TextBox 9"/>
          <p:cNvSpPr txBox="1"/>
          <p:nvPr/>
        </p:nvSpPr>
        <p:spPr>
          <a:xfrm>
            <a:off x="5796136" y="2708919"/>
            <a:ext cx="2736304" cy="1107996"/>
          </a:xfrm>
          <a:prstGeom prst="rect">
            <a:avLst/>
          </a:prstGeom>
          <a:noFill/>
          <a:ln w="19050">
            <a:solidFill>
              <a:srgbClr val="004A82"/>
            </a:solidFill>
          </a:ln>
        </p:spPr>
        <p:txBody>
          <a:bodyPr wrap="square" rtlCol="0">
            <a:spAutoFit/>
          </a:bodyPr>
          <a:lstStyle/>
          <a:p>
            <a:pPr marL="0" lvl="1"/>
            <a:r>
              <a:rPr lang="el-GR" altLang="el-GR" sz="2200" dirty="0">
                <a:solidFill>
                  <a:prstClr val="black"/>
                </a:solidFill>
                <a:latin typeface="Calibri"/>
              </a:rPr>
              <a:t>Αν το ξαναχύσεις στο πρώτο δοχείο, θα δεις ότι είναι το ίδιο.</a:t>
            </a:r>
          </a:p>
        </p:txBody>
      </p:sp>
      <p:sp>
        <p:nvSpPr>
          <p:cNvPr id="11" name="Θέση περιεχομένου 2"/>
          <p:cNvSpPr txBox="1">
            <a:spLocks/>
          </p:cNvSpPr>
          <p:nvPr/>
        </p:nvSpPr>
        <p:spPr>
          <a:xfrm>
            <a:off x="4004320" y="2324648"/>
            <a:ext cx="61724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prstClr val="black"/>
                </a:solidFill>
              </a:rPr>
              <a:t>Β</a:t>
            </a:r>
            <a:endParaRPr lang="el-GR" dirty="0">
              <a:solidFill>
                <a:prstClr val="black"/>
              </a:solidFill>
            </a:endParaRPr>
          </a:p>
        </p:txBody>
      </p:sp>
    </p:spTree>
    <p:extLst>
      <p:ext uri="{BB962C8B-B14F-4D97-AF65-F5344CB8AC3E}">
        <p14:creationId xmlns:p14="http://schemas.microsoft.com/office/powerpoint/2010/main" val="2223694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Αρχές διδασκαλίας του παιδιού στο στάδιο της συγκεκριμένης σκέψης </a:t>
            </a:r>
            <a:r>
              <a:rPr lang="el-GR" sz="3600" b="0" dirty="0" smtClean="0"/>
              <a:t>(1 από 3)</a:t>
            </a:r>
            <a:endParaRPr lang="el-GR" sz="3600" b="0" dirty="0"/>
          </a:p>
        </p:txBody>
      </p:sp>
      <p:sp>
        <p:nvSpPr>
          <p:cNvPr id="3" name="Θέση περιεχομένου 2"/>
          <p:cNvSpPr>
            <a:spLocks noGrp="1"/>
          </p:cNvSpPr>
          <p:nvPr>
            <p:ph idx="1"/>
          </p:nvPr>
        </p:nvSpPr>
        <p:spPr>
          <a:xfrm>
            <a:off x="179512" y="1772008"/>
            <a:ext cx="4114800" cy="1296144"/>
          </a:xfrm>
          <a:ln w="19050">
            <a:solidFill>
              <a:srgbClr val="004A82"/>
            </a:solidFill>
          </a:ln>
        </p:spPr>
        <p:txBody>
          <a:bodyPr/>
          <a:lstStyle/>
          <a:p>
            <a:pPr marL="0" indent="0">
              <a:buNone/>
            </a:pPr>
            <a:r>
              <a:rPr lang="el-GR" dirty="0"/>
              <a:t>Σχεδιασμός των μαθημάτων ώστε να είναι σύντομα και καλά οργανωμένα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
        <p:nvSpPr>
          <p:cNvPr id="5" name="Καμπύλο βέλος προς τα κάτω 4"/>
          <p:cNvSpPr/>
          <p:nvPr/>
        </p:nvSpPr>
        <p:spPr>
          <a:xfrm>
            <a:off x="3970276" y="1260562"/>
            <a:ext cx="1224136" cy="504056"/>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Θέση περιεχομένου 2"/>
          <p:cNvSpPr txBox="1">
            <a:spLocks/>
          </p:cNvSpPr>
          <p:nvPr/>
        </p:nvSpPr>
        <p:spPr>
          <a:xfrm>
            <a:off x="4572000" y="1772008"/>
            <a:ext cx="4114800" cy="1296144"/>
          </a:xfrm>
          <a:prstGeom prst="rect">
            <a:avLst/>
          </a:prstGeom>
          <a:ln w="19050">
            <a:solidFill>
              <a:srgbClr val="004A82"/>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Σχεδιαγράμματα των μαθημάτων</a:t>
            </a:r>
          </a:p>
          <a:p>
            <a:pPr marL="0" indent="0" fontAlgn="auto">
              <a:spcAft>
                <a:spcPts val="0"/>
              </a:spcAft>
              <a:buFont typeface="Arial" pitchFamily="34" charset="0"/>
              <a:buNone/>
            </a:pPr>
            <a:r>
              <a:rPr lang="el-GR" dirty="0">
                <a:solidFill>
                  <a:prstClr val="black"/>
                </a:solidFill>
              </a:rPr>
              <a:t>Περιγράμματα των κύριων σημείων</a:t>
            </a:r>
          </a:p>
        </p:txBody>
      </p:sp>
      <p:sp>
        <p:nvSpPr>
          <p:cNvPr id="7" name="Θέση περιεχομένου 2"/>
          <p:cNvSpPr txBox="1">
            <a:spLocks/>
          </p:cNvSpPr>
          <p:nvPr/>
        </p:nvSpPr>
        <p:spPr>
          <a:xfrm>
            <a:off x="179512" y="3933056"/>
            <a:ext cx="4320480" cy="2423294"/>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Χρήση οικείων παραδειγμάτων για την κατανόηση πολύπλοκων εννοιών έτσι ώστε οι μαθητές να έχουν ένα σημείο αφετηρίας για την αφομοίωση νέων </a:t>
            </a:r>
            <a:r>
              <a:rPr lang="el-GR" dirty="0" smtClean="0">
                <a:solidFill>
                  <a:prstClr val="black"/>
                </a:solidFill>
              </a:rPr>
              <a:t>πληροφοριών.</a:t>
            </a:r>
            <a:endParaRPr lang="el-GR" dirty="0">
              <a:solidFill>
                <a:prstClr val="black"/>
              </a:solidFill>
            </a:endParaRPr>
          </a:p>
        </p:txBody>
      </p:sp>
      <p:sp>
        <p:nvSpPr>
          <p:cNvPr id="8" name="Καμπύλο βέλος προς τα κάτω 7"/>
          <p:cNvSpPr/>
          <p:nvPr/>
        </p:nvSpPr>
        <p:spPr>
          <a:xfrm>
            <a:off x="3959932" y="3402275"/>
            <a:ext cx="1224136" cy="504056"/>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9" name="Θέση περιεχομένου 2"/>
          <p:cNvSpPr txBox="1">
            <a:spLocks/>
          </p:cNvSpPr>
          <p:nvPr/>
        </p:nvSpPr>
        <p:spPr>
          <a:xfrm>
            <a:off x="4932040" y="3933056"/>
            <a:ext cx="4114800" cy="1296144"/>
          </a:xfrm>
          <a:prstGeom prst="rect">
            <a:avLst/>
          </a:prstGeom>
          <a:ln w="19050">
            <a:solidFill>
              <a:srgbClr val="004A82"/>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Παραλληλισμός των νέων πληροφοριών με πραγματικά γεγονότα από τη ζωή των μαθητών</a:t>
            </a:r>
          </a:p>
        </p:txBody>
      </p:sp>
    </p:spTree>
    <p:extLst>
      <p:ext uri="{BB962C8B-B14F-4D97-AF65-F5344CB8AC3E}">
        <p14:creationId xmlns:p14="http://schemas.microsoft.com/office/powerpoint/2010/main" val="2577771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Αρχές διδασκαλίας του παιδιού στο στάδιο της συγκεκριμένης σκέψης </a:t>
            </a:r>
            <a:r>
              <a:rPr lang="el-GR" sz="3600" b="0" dirty="0" smtClean="0"/>
              <a:t>(2 </a:t>
            </a:r>
            <a:r>
              <a:rPr lang="el-GR" sz="3600" b="0" dirty="0"/>
              <a:t>από </a:t>
            </a:r>
            <a:r>
              <a:rPr lang="el-GR" sz="36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
        <p:nvSpPr>
          <p:cNvPr id="5" name="Θέση περιεχομένου 2"/>
          <p:cNvSpPr>
            <a:spLocks noGrp="1"/>
          </p:cNvSpPr>
          <p:nvPr>
            <p:ph idx="1"/>
          </p:nvPr>
        </p:nvSpPr>
        <p:spPr>
          <a:xfrm>
            <a:off x="179512" y="1772008"/>
            <a:ext cx="4114800" cy="1296144"/>
          </a:xfrm>
          <a:ln w="19050">
            <a:solidFill>
              <a:srgbClr val="004A82"/>
            </a:solidFill>
          </a:ln>
        </p:spPr>
        <p:txBody>
          <a:bodyPr/>
          <a:lstStyle/>
          <a:p>
            <a:pPr marL="0" indent="0">
              <a:buNone/>
            </a:pPr>
            <a:r>
              <a:rPr lang="el-GR" dirty="0"/>
              <a:t>Παρουσίαση προβλημάτων τα οποία απαιτούν αναλυτική </a:t>
            </a:r>
            <a:r>
              <a:rPr lang="el-GR" dirty="0" smtClean="0"/>
              <a:t>σκέψη.</a:t>
            </a:r>
            <a:endParaRPr lang="el-GR" dirty="0"/>
          </a:p>
        </p:txBody>
      </p:sp>
      <p:sp>
        <p:nvSpPr>
          <p:cNvPr id="6" name="Καμπύλο βέλος προς τα κάτω 5"/>
          <p:cNvSpPr/>
          <p:nvPr/>
        </p:nvSpPr>
        <p:spPr>
          <a:xfrm>
            <a:off x="3970276" y="1260562"/>
            <a:ext cx="1224136" cy="504056"/>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7" name="Θέση περιεχομένου 2"/>
          <p:cNvSpPr txBox="1">
            <a:spLocks/>
          </p:cNvSpPr>
          <p:nvPr/>
        </p:nvSpPr>
        <p:spPr>
          <a:xfrm>
            <a:off x="4572000" y="1772008"/>
            <a:ext cx="4114800" cy="1296144"/>
          </a:xfrm>
          <a:prstGeom prst="rect">
            <a:avLst/>
          </a:prstGeom>
          <a:ln w="19050">
            <a:solidFill>
              <a:srgbClr val="004A82"/>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Ανοιχτές ερωτήσεις υπό συζήτηση, οι οποίες ενεργοποιούν την κριτική σκέψη.</a:t>
            </a:r>
          </a:p>
        </p:txBody>
      </p:sp>
    </p:spTree>
    <p:extLst>
      <p:ext uri="{BB962C8B-B14F-4D97-AF65-F5344CB8AC3E}">
        <p14:creationId xmlns:p14="http://schemas.microsoft.com/office/powerpoint/2010/main" val="941479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Αρχές διδασκαλίας του παιδιού στο στάδιο της συγκεκριμένης σκέψης </a:t>
            </a:r>
            <a:r>
              <a:rPr lang="el-GR" sz="3600" b="0" dirty="0" smtClean="0"/>
              <a:t>(3 από 3)</a:t>
            </a:r>
            <a:endParaRPr lang="el-GR" sz="3600" b="0" dirty="0"/>
          </a:p>
        </p:txBody>
      </p:sp>
      <p:sp>
        <p:nvSpPr>
          <p:cNvPr id="3" name="Θέση περιεχομένου 2"/>
          <p:cNvSpPr>
            <a:spLocks noGrp="1"/>
          </p:cNvSpPr>
          <p:nvPr>
            <p:ph idx="1"/>
          </p:nvPr>
        </p:nvSpPr>
        <p:spPr>
          <a:xfrm>
            <a:off x="179512" y="1772008"/>
            <a:ext cx="4114800" cy="1603542"/>
          </a:xfrm>
          <a:ln w="19050">
            <a:solidFill>
              <a:srgbClr val="004A82"/>
            </a:solidFill>
          </a:ln>
        </p:spPr>
        <p:txBody>
          <a:bodyPr>
            <a:normAutofit/>
          </a:bodyPr>
          <a:lstStyle/>
          <a:p>
            <a:pPr marL="0" indent="0">
              <a:buNone/>
            </a:pPr>
            <a:r>
              <a:rPr lang="el-GR" dirty="0"/>
              <a:t>Παροχή ευκαιριών για χειρισμό αντικειμένων προκειμένου να γίνουν κατανοητές ορισμένες έννοιες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
        <p:nvSpPr>
          <p:cNvPr id="5" name="Καμπύλο βέλος προς τα κάτω 4"/>
          <p:cNvSpPr/>
          <p:nvPr/>
        </p:nvSpPr>
        <p:spPr>
          <a:xfrm>
            <a:off x="3970276" y="1260562"/>
            <a:ext cx="1224136" cy="504056"/>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Θέση περιεχομένου 2"/>
          <p:cNvSpPr txBox="1">
            <a:spLocks/>
          </p:cNvSpPr>
          <p:nvPr/>
        </p:nvSpPr>
        <p:spPr>
          <a:xfrm>
            <a:off x="4572000" y="1772007"/>
            <a:ext cx="4114800" cy="1630267"/>
          </a:xfrm>
          <a:prstGeom prst="rect">
            <a:avLst/>
          </a:prstGeom>
          <a:ln w="19050">
            <a:solidFill>
              <a:srgbClr val="004A82"/>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Απλά πειράματα στα οποία οι μαθητές μπορούν να συμμετέχουν</a:t>
            </a:r>
          </a:p>
          <a:p>
            <a:pPr marL="0" indent="0" fontAlgn="auto">
              <a:spcAft>
                <a:spcPts val="0"/>
              </a:spcAft>
              <a:buFont typeface="Arial" pitchFamily="34" charset="0"/>
              <a:buNone/>
            </a:pPr>
            <a:r>
              <a:rPr lang="el-GR" dirty="0">
                <a:solidFill>
                  <a:prstClr val="black"/>
                </a:solidFill>
              </a:rPr>
              <a:t>Εικονική αναπαράσταση γεγονότων</a:t>
            </a:r>
          </a:p>
        </p:txBody>
      </p:sp>
      <p:sp>
        <p:nvSpPr>
          <p:cNvPr id="7" name="Θέση περιεχομένου 2"/>
          <p:cNvSpPr txBox="1">
            <a:spLocks/>
          </p:cNvSpPr>
          <p:nvPr/>
        </p:nvSpPr>
        <p:spPr>
          <a:xfrm>
            <a:off x="179512" y="4122206"/>
            <a:ext cx="4320480" cy="1683058"/>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Παροχή ευκαιριών για ταξινόμηση των πληροφοριών σε επίπεδα σταδιακά αυξανόμενης πολυπλοκότητας</a:t>
            </a:r>
          </a:p>
        </p:txBody>
      </p:sp>
      <p:sp>
        <p:nvSpPr>
          <p:cNvPr id="8" name="Καμπύλο βέλος προς τα κάτω 7"/>
          <p:cNvSpPr/>
          <p:nvPr/>
        </p:nvSpPr>
        <p:spPr>
          <a:xfrm>
            <a:off x="4049942" y="3565798"/>
            <a:ext cx="1188132" cy="530781"/>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9" name="Θέση περιεχομένου 2"/>
          <p:cNvSpPr txBox="1">
            <a:spLocks/>
          </p:cNvSpPr>
          <p:nvPr/>
        </p:nvSpPr>
        <p:spPr>
          <a:xfrm>
            <a:off x="4788024" y="4148929"/>
            <a:ext cx="4114800" cy="1296144"/>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Άσκηση: οργάνωση μεμονωμένων προτάσεων σε παραγράφους</a:t>
            </a:r>
          </a:p>
        </p:txBody>
      </p:sp>
    </p:spTree>
    <p:extLst>
      <p:ext uri="{BB962C8B-B14F-4D97-AF65-F5344CB8AC3E}">
        <p14:creationId xmlns:p14="http://schemas.microsoft.com/office/powerpoint/2010/main" val="12656654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91c6a25e647147a359eb971333c3d320ffc3aec"/>
  <p:tag name="ISPRING_RESOURCE_PATHS_HASH_PRESENTER" val="87e0aa318019c529e75c351480559abb114eb80"/>
</p:tagLst>
</file>

<file path=ppt/theme/theme1.xml><?xml version="1.0" encoding="utf-8"?>
<a:theme xmlns:a="http://schemas.openxmlformats.org/drawingml/2006/main" name="OC_template_updated">
  <a:themeElements>
    <a:clrScheme name="Προσαρμοσμένο 1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10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TotalTime>
  <Words>3049</Words>
  <Application>Microsoft Office PowerPoint</Application>
  <PresentationFormat>Προβολή στην οθόνη (4:3)</PresentationFormat>
  <Paragraphs>349</Paragraphs>
  <Slides>48</Slides>
  <Notes>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48</vt:i4>
      </vt:variant>
    </vt:vector>
  </HeadingPairs>
  <TitlesOfParts>
    <vt:vector size="56" baseType="lpstr">
      <vt:lpstr>ＭＳ Ｐゴシック</vt:lpstr>
      <vt:lpstr>Arial</vt:lpstr>
      <vt:lpstr>Calibri</vt:lpstr>
      <vt:lpstr>Courier New</vt:lpstr>
      <vt:lpstr>Times New Roman</vt:lpstr>
      <vt:lpstr>Wingdings</vt:lpstr>
      <vt:lpstr>OC_template_updated</vt:lpstr>
      <vt:lpstr>1_OC_template_updated</vt:lpstr>
      <vt:lpstr>Αναπτυξιακή Ψυχολογία (Θ)</vt:lpstr>
      <vt:lpstr>Το στάδιο της συγκεκριμένης σκέψης</vt:lpstr>
      <vt:lpstr>Περιορισμοί της σκέψης του παιδιού σχολικής ηλικίας</vt:lpstr>
      <vt:lpstr>Λογικοί κανόνες που απορρέουν από την έννοια της διατήρησης (1 από 3)</vt:lpstr>
      <vt:lpstr>Λογικοί κανόνες που απορρέουν από την έννοια της διατήρησης (2 από 3)</vt:lpstr>
      <vt:lpstr>Λογικοί κανόνες που απορρέουν από την έννοια της διατήρησης (3 από 3)</vt:lpstr>
      <vt:lpstr>Αρχές διδασκαλίας του παιδιού στο στάδιο της συγκεκριμένης σκέψης (1 από 3)</vt:lpstr>
      <vt:lpstr>Αρχές διδασκαλίας του παιδιού στο στάδιο της συγκεκριμένης σκέψης (2 από 3)</vt:lpstr>
      <vt:lpstr>Αρχές διδασκαλίας του παιδιού στο στάδιο της συγκεκριμένης σκέψης (3 από 3)</vt:lpstr>
      <vt:lpstr>H ανάπτυξη της αυτοεκτίμησης</vt:lpstr>
      <vt:lpstr>Τα είδη της αυτοεκτίμησης</vt:lpstr>
      <vt:lpstr>H επίδραση της γνωστικής ανάπτυξης στην αυτοεκτίμηση (1 από 2)</vt:lpstr>
      <vt:lpstr>H επίδραση της γνωστικής ανάπτυξης στην αυτοεκτίμηση (2 από 2)</vt:lpstr>
      <vt:lpstr>Ο πυρήνας της υψηλής αυτοεκτίμησης</vt:lpstr>
      <vt:lpstr>Το ντόμινο της αποτυχίας</vt:lpstr>
      <vt:lpstr>Ο φαύλος κύκλος της χαμηλής αυτοεκτίμησης</vt:lpstr>
      <vt:lpstr>Παράγοντες που επηρεάζουν την ανάπτυξη της αυτοεκτίμησης (1 από 3)</vt:lpstr>
      <vt:lpstr>Παράγοντες που επηρεάζουν την ανάπτυξη της αυτοεκτίμησης (2 από 3)</vt:lpstr>
      <vt:lpstr>Παράγοντες που επηρεάζουν την ανάπτυξη της αυτοεκτίμησης (3 από 3)</vt:lpstr>
      <vt:lpstr>Οι αξιολογήσεις των άλλων</vt:lpstr>
      <vt:lpstr>Συμπεριφορές οι οποίες οδηγούν στη μείωση της αυτοεκτίμησης</vt:lpstr>
      <vt:lpstr>Παράγοντες οι οποίοι ενισχύουν την υψηλή αυτοεκτίμηση (1 από 2)</vt:lpstr>
      <vt:lpstr>Η μελέτη των σχέσεων μεταξύ συνομήλικων</vt:lpstr>
      <vt:lpstr>Είδη των κοινωνικών συναλλαγών</vt:lpstr>
      <vt:lpstr>Χαρακτηριστικά των κοινωνικών συναλλαγών στη σχολική ηλικία (1 από 2)</vt:lpstr>
      <vt:lpstr>Χαρακτηριστικά των κοινωνικών συναλλαγών στη σχολική ηλικία (2 από 2)</vt:lpstr>
      <vt:lpstr>H διαμόρφωση των δεσμών φιλίας</vt:lpstr>
      <vt:lpstr>H επίδραση των φίλων στην ανάπτυξη του παιδιού</vt:lpstr>
      <vt:lpstr>Η εξέλιξη των δεσμών φίλιας</vt:lpstr>
      <vt:lpstr>Αναπτυξιακά στάδια στη δημιουργία των σχέσεων φιλίας</vt:lpstr>
      <vt:lpstr>Τα χαρακτηριστικά μιας καλής φιλίας</vt:lpstr>
      <vt:lpstr>Ο διαχωρισμός των φύλων στο παιχνίδι</vt:lpstr>
      <vt:lpstr>Ο διαχωρισμός των φύλων στο παιχνίδι</vt:lpstr>
      <vt:lpstr>Η δημοτικότητα των παιδιών (1 από 3)</vt:lpstr>
      <vt:lpstr>Η δημοτικότητα των παιδιών (2 από 3)</vt:lpstr>
      <vt:lpstr>Η δημοτικότητα των παιδιών (3 από 3)</vt:lpstr>
      <vt:lpstr>Τα χαρακτηριστικά των δημοφιλών παιδιών (1 από 2)</vt:lpstr>
      <vt:lpstr>Τα χαρακτηριστικά των δημοφιλών παιδιών (2 από 2)</vt:lpstr>
      <vt:lpstr>Παράγοντες που επιδρούν στην ικανότητα κοινωνικής αλληλεπίδρασης </vt:lpstr>
      <vt:lpstr>Ο ρόλος των ενήλικων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 (1/2)</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stelios katsoulis</cp:lastModifiedBy>
  <cp:revision>47</cp:revision>
  <dcterms:created xsi:type="dcterms:W3CDTF">2013-03-04T13:35:19Z</dcterms:created>
  <dcterms:modified xsi:type="dcterms:W3CDTF">2017-02-03T10:28:29Z</dcterms:modified>
</cp:coreProperties>
</file>