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7"/>
  </p:notesMasterIdLst>
  <p:handoutMasterIdLst>
    <p:handoutMasterId r:id="rId28"/>
  </p:handoutMasterIdLst>
  <p:sldIdLst>
    <p:sldId id="28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57" r:id="rId20"/>
    <p:sldId id="262" r:id="rId21"/>
    <p:sldId id="264" r:id="rId22"/>
    <p:sldId id="286" r:id="rId23"/>
    <p:sldId id="287" r:id="rId24"/>
    <p:sldId id="266" r:id="rId25"/>
    <p:sldId id="285" r:id="rId26"/>
  </p:sldIdLst>
  <p:sldSz cx="9144000" cy="6858000" type="screen4x3"/>
  <p:notesSz cx="7104063" cy="10234613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200"/>
            </a:lvl2pPr>
            <a:lvl3pPr marL="1143000" indent="-228600">
              <a:buFont typeface="Calibri" panose="020F0502020204030204" pitchFamily="34" charset="0"/>
              <a:buChar char="‒"/>
              <a:defRPr sz="22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5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91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5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87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8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72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5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0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Jina_Lee" TargetMode="External"/><Relationship Id="rId13" Type="http://schemas.openxmlformats.org/officeDocument/2006/relationships/image" Target="../media/image9.jpg"/><Relationship Id="rId3" Type="http://schemas.openxmlformats.org/officeDocument/2006/relationships/hyperlink" Target="http://en.wikipedia.org/wiki/Bread#mediaviewer/File:FD_1.jpg" TargetMode="External"/><Relationship Id="rId7" Type="http://schemas.openxmlformats.org/officeDocument/2006/relationships/hyperlink" Target="http://en.wikipedia.org/wiki/Produce#mediaviewer/File:Cornucopia_of_fruit_and_vegetables_wedding_banquet_%28cropped%29.jpg" TargetMode="External"/><Relationship Id="rId12" Type="http://schemas.openxmlformats.org/officeDocument/2006/relationships/image" Target="../media/image8.jpg"/><Relationship Id="rId17" Type="http://schemas.openxmlformats.org/officeDocument/2006/relationships/hyperlink" Target="http://commons.wikimedia.org/wiki/User:Ranveig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://commons.wikimedia.org/wiki/File:Milk_glass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11" Type="http://schemas.openxmlformats.org/officeDocument/2006/relationships/hyperlink" Target="https://creativecommons.org/licenses/by-sa/2.0/" TargetMode="External"/><Relationship Id="rId5" Type="http://schemas.openxmlformats.org/officeDocument/2006/relationships/hyperlink" Target="http://creativecommons.org/licenses/by-sa/3.0/deed.en" TargetMode="External"/><Relationship Id="rId15" Type="http://schemas.openxmlformats.org/officeDocument/2006/relationships/hyperlink" Target="http://commons.wikimedia.org/wiki/User:Kubigula" TargetMode="External"/><Relationship Id="rId10" Type="http://schemas.openxmlformats.org/officeDocument/2006/relationships/hyperlink" Target="https://www.flickr.com/photos/anthonyalbright/4713747928/" TargetMode="External"/><Relationship Id="rId4" Type="http://schemas.openxmlformats.org/officeDocument/2006/relationships/hyperlink" Target="http://de.wikipedia.org/wiki/Benutzer:Klaus_H%C3%B6pfner" TargetMode="External"/><Relationship Id="rId9" Type="http://schemas.openxmlformats.org/officeDocument/2006/relationships/image" Target="../media/image7.jpg"/><Relationship Id="rId14" Type="http://schemas.openxmlformats.org/officeDocument/2006/relationships/hyperlink" Target="http://en.wikipedia.org/wiki/Etorki#mediaviewer/File:Etorki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smtClean="0">
                <a:solidFill>
                  <a:schemeClr val="tx1"/>
                </a:solidFill>
                <a:latin typeface="+mn-lt"/>
              </a:rPr>
              <a:t>Βιοχημεία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/>
              <a:t>12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Διατροφή - Ενέργεια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Δρ. Βασίλης Σπυρόπουλος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</a:t>
            </a:r>
            <a:r>
              <a:rPr lang="en-US" sz="2800" dirty="0"/>
              <a:t> </a:t>
            </a:r>
            <a:r>
              <a:rPr lang="el-GR" sz="2800" dirty="0"/>
              <a:t>Μηχανικών </a:t>
            </a:r>
            <a:r>
              <a:rPr lang="el-GR" sz="2800" dirty="0" err="1"/>
              <a:t>Βιοϊατρικής</a:t>
            </a:r>
            <a:r>
              <a:rPr lang="el-GR" sz="2800" dirty="0"/>
              <a:t>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35133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Ουσιώδη Αμινοξέα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2530624" cy="5040560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004A82"/>
                </a:solidFill>
              </a:rPr>
              <a:t>Ουσιώδη</a:t>
            </a:r>
          </a:p>
          <a:p>
            <a:r>
              <a:rPr lang="el-GR" dirty="0" err="1" smtClean="0"/>
              <a:t>Ισολευκίνη</a:t>
            </a:r>
            <a:r>
              <a:rPr lang="el-GR" dirty="0"/>
              <a:t>.</a:t>
            </a:r>
          </a:p>
          <a:p>
            <a:r>
              <a:rPr lang="el-GR" dirty="0" smtClean="0"/>
              <a:t>Λευκίνη</a:t>
            </a:r>
            <a:r>
              <a:rPr lang="el-GR" dirty="0"/>
              <a:t>.</a:t>
            </a:r>
          </a:p>
          <a:p>
            <a:r>
              <a:rPr lang="el-GR" dirty="0" err="1" smtClean="0"/>
              <a:t>Λυσίνη</a:t>
            </a:r>
            <a:r>
              <a:rPr lang="el-GR" dirty="0"/>
              <a:t>.</a:t>
            </a:r>
          </a:p>
          <a:p>
            <a:r>
              <a:rPr lang="el-GR" dirty="0" err="1" smtClean="0"/>
              <a:t>Μεθειονίνη</a:t>
            </a:r>
            <a:r>
              <a:rPr lang="el-GR" dirty="0"/>
              <a:t>.</a:t>
            </a:r>
          </a:p>
          <a:p>
            <a:r>
              <a:rPr lang="el-GR" dirty="0" err="1" smtClean="0"/>
              <a:t>Φαινυλαλανίνη</a:t>
            </a:r>
            <a:r>
              <a:rPr lang="el-GR" dirty="0"/>
              <a:t>.</a:t>
            </a:r>
          </a:p>
          <a:p>
            <a:r>
              <a:rPr lang="el-GR" dirty="0" err="1" smtClean="0"/>
              <a:t>Θρεονίνη</a:t>
            </a:r>
            <a:r>
              <a:rPr lang="el-GR" dirty="0"/>
              <a:t>.</a:t>
            </a:r>
          </a:p>
          <a:p>
            <a:r>
              <a:rPr lang="el-GR" dirty="0" err="1" smtClean="0"/>
              <a:t>Τρυπτοφάνη</a:t>
            </a:r>
            <a:r>
              <a:rPr lang="el-GR" dirty="0"/>
              <a:t>.</a:t>
            </a:r>
          </a:p>
          <a:p>
            <a:r>
              <a:rPr lang="el-GR" dirty="0" err="1" smtClean="0"/>
              <a:t>Βαλίνη</a:t>
            </a:r>
            <a:r>
              <a:rPr lang="el-GR" dirty="0"/>
              <a:t>.</a:t>
            </a: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3491880" y="1268760"/>
            <a:ext cx="253062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b="1" dirty="0">
                <a:solidFill>
                  <a:srgbClr val="004A82"/>
                </a:solidFill>
              </a:rPr>
              <a:t>Σχεδόν </a:t>
            </a:r>
            <a:r>
              <a:rPr lang="el-GR" b="1" dirty="0" smtClean="0">
                <a:solidFill>
                  <a:srgbClr val="004A82"/>
                </a:solidFill>
              </a:rPr>
              <a:t>Ουσιώδη</a:t>
            </a:r>
          </a:p>
          <a:p>
            <a:pPr fontAlgn="auto">
              <a:spcAft>
                <a:spcPts val="0"/>
              </a:spcAft>
            </a:pPr>
            <a:r>
              <a:rPr lang="el-GR" dirty="0" err="1" smtClean="0">
                <a:solidFill>
                  <a:prstClr val="black"/>
                </a:solidFill>
              </a:rPr>
              <a:t>Κυστεϊνη₁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l-GR" dirty="0" err="1" smtClean="0">
                <a:solidFill>
                  <a:prstClr val="black"/>
                </a:solidFill>
              </a:rPr>
              <a:t>Ιστιδίνη₂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l-GR" dirty="0" err="1" smtClean="0">
                <a:solidFill>
                  <a:prstClr val="black"/>
                </a:solidFill>
              </a:rPr>
              <a:t>Τυροσίνη₁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067944" y="3933056"/>
            <a:ext cx="48245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Απαιτούνται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από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τα πρόωρα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βρέφη και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από ορισμένους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ασθενείς 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Ουσιώδες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για τα βρέφη.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l-GR" dirty="0"/>
              <a:t>Ανόργανα συστατικά και κυτταρική λειτουργία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r>
              <a:rPr lang="el-GR" b="1" dirty="0" smtClean="0">
                <a:solidFill>
                  <a:srgbClr val="004A82"/>
                </a:solidFill>
              </a:rPr>
              <a:t>Ασβέστιο</a:t>
            </a:r>
            <a:r>
              <a:rPr lang="el-GR" b="1" dirty="0">
                <a:solidFill>
                  <a:srgbClr val="004A82"/>
                </a:solidFill>
              </a:rPr>
              <a:t>:</a:t>
            </a:r>
            <a:r>
              <a:rPr lang="el-GR" dirty="0"/>
              <a:t> </a:t>
            </a:r>
            <a:r>
              <a:rPr lang="el-GR" dirty="0" err="1"/>
              <a:t>Οστα</a:t>
            </a:r>
            <a:r>
              <a:rPr lang="el-GR" dirty="0"/>
              <a:t>, πήξη αίματος, μυϊκή λειτουργία.</a:t>
            </a:r>
          </a:p>
          <a:p>
            <a:r>
              <a:rPr lang="el-GR" b="1" dirty="0" smtClean="0">
                <a:solidFill>
                  <a:srgbClr val="004A82"/>
                </a:solidFill>
              </a:rPr>
              <a:t>Φωσφόρος</a:t>
            </a:r>
            <a:r>
              <a:rPr lang="el-GR" b="1" dirty="0">
                <a:solidFill>
                  <a:srgbClr val="004A82"/>
                </a:solidFill>
              </a:rPr>
              <a:t>:</a:t>
            </a:r>
            <a:r>
              <a:rPr lang="el-GR" dirty="0"/>
              <a:t> Οστά, ενέργεια (ΑΤΡ), Γενετικό υλικό.</a:t>
            </a:r>
          </a:p>
          <a:p>
            <a:r>
              <a:rPr lang="el-GR" b="1" dirty="0" smtClean="0">
                <a:solidFill>
                  <a:srgbClr val="004A82"/>
                </a:solidFill>
              </a:rPr>
              <a:t>Ιόντα </a:t>
            </a:r>
            <a:r>
              <a:rPr lang="el-GR" b="1" dirty="0">
                <a:solidFill>
                  <a:srgbClr val="004A82"/>
                </a:solidFill>
              </a:rPr>
              <a:t>Νατρίου, Καλίου, Χλωρίου: </a:t>
            </a:r>
            <a:r>
              <a:rPr lang="el-GR" dirty="0" smtClean="0"/>
              <a:t>Διατήρηση ισορροπίας </a:t>
            </a:r>
            <a:r>
              <a:rPr lang="el-GR" dirty="0"/>
              <a:t>σωματικών υγρών.</a:t>
            </a:r>
          </a:p>
          <a:p>
            <a:r>
              <a:rPr lang="el-GR" b="1" dirty="0" smtClean="0">
                <a:solidFill>
                  <a:srgbClr val="004A82"/>
                </a:solidFill>
              </a:rPr>
              <a:t>Μαγνήσιο</a:t>
            </a:r>
            <a:r>
              <a:rPr lang="el-GR" b="1" dirty="0">
                <a:solidFill>
                  <a:srgbClr val="004A82"/>
                </a:solidFill>
              </a:rPr>
              <a:t>: </a:t>
            </a:r>
            <a:r>
              <a:rPr lang="el-GR" dirty="0"/>
              <a:t>Κυτταρικός μεταβολισμός: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Ιχνοστοιχεία (&lt;100 </a:t>
            </a:r>
            <a:r>
              <a:rPr lang="en-US" dirty="0"/>
              <a:t>mg/</a:t>
            </a:r>
            <a:r>
              <a:rPr lang="el-GR" dirty="0"/>
              <a:t>ημέρα)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rgbClr val="004A82"/>
                </a:solidFill>
              </a:rPr>
              <a:t>Σίδηρος:</a:t>
            </a:r>
            <a:r>
              <a:rPr lang="el-GR" dirty="0"/>
              <a:t> Μεταφορά Οξυγόνου, Μεταβολισμός.</a:t>
            </a:r>
          </a:p>
          <a:p>
            <a:r>
              <a:rPr lang="el-GR" b="1" dirty="0" smtClean="0">
                <a:solidFill>
                  <a:srgbClr val="004A82"/>
                </a:solidFill>
              </a:rPr>
              <a:t>Χαλκός</a:t>
            </a:r>
            <a:r>
              <a:rPr lang="el-GR" b="1" dirty="0">
                <a:solidFill>
                  <a:srgbClr val="004A82"/>
                </a:solidFill>
              </a:rPr>
              <a:t>: </a:t>
            </a:r>
            <a:r>
              <a:rPr lang="el-GR" dirty="0"/>
              <a:t>Ενζυμα.</a:t>
            </a:r>
          </a:p>
          <a:p>
            <a:r>
              <a:rPr lang="el-GR" b="1" dirty="0" smtClean="0">
                <a:solidFill>
                  <a:srgbClr val="004A82"/>
                </a:solidFill>
              </a:rPr>
              <a:t>Ιώδιο</a:t>
            </a:r>
            <a:r>
              <a:rPr lang="el-GR" b="1" dirty="0">
                <a:solidFill>
                  <a:srgbClr val="004A82"/>
                </a:solidFill>
              </a:rPr>
              <a:t>: </a:t>
            </a:r>
            <a:r>
              <a:rPr lang="el-GR" dirty="0"/>
              <a:t>Λειτουργία του Θυρεοειδούς Αδένα.</a:t>
            </a:r>
          </a:p>
          <a:p>
            <a:r>
              <a:rPr lang="el-GR" b="1" dirty="0" smtClean="0">
                <a:solidFill>
                  <a:srgbClr val="004A82"/>
                </a:solidFill>
              </a:rPr>
              <a:t>Φθόριο</a:t>
            </a:r>
            <a:r>
              <a:rPr lang="el-GR" b="1" dirty="0">
                <a:solidFill>
                  <a:srgbClr val="004A82"/>
                </a:solidFill>
              </a:rPr>
              <a:t>: </a:t>
            </a:r>
            <a:r>
              <a:rPr lang="el-GR" dirty="0"/>
              <a:t>Προφύλαξη των δοντιών.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Βιταμίνες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dirty="0"/>
              <a:t>Υπάρχουν 13 καλώς </a:t>
            </a:r>
            <a:r>
              <a:rPr lang="el-GR" dirty="0" err="1"/>
              <a:t>ταυτοποιημένες</a:t>
            </a:r>
            <a:r>
              <a:rPr lang="el-GR" dirty="0"/>
              <a:t> Βιταμίνες.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Ταξινομούνται </a:t>
            </a:r>
            <a:r>
              <a:rPr lang="el-GR" dirty="0"/>
              <a:t>βάσει της διαλυτότητάς τους ως εξής: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b="1" dirty="0" err="1" smtClean="0">
                <a:solidFill>
                  <a:srgbClr val="004A82"/>
                </a:solidFill>
              </a:rPr>
              <a:t>Υδατοδιαλυτές</a:t>
            </a:r>
            <a:r>
              <a:rPr lang="el-GR" b="1" dirty="0">
                <a:solidFill>
                  <a:srgbClr val="004A82"/>
                </a:solidFill>
              </a:rPr>
              <a:t>: Β1 - Β8 και C. Δεν μπορούν </a:t>
            </a:r>
            <a:r>
              <a:rPr lang="el-GR" b="1" dirty="0" smtClean="0">
                <a:solidFill>
                  <a:srgbClr val="004A82"/>
                </a:solidFill>
              </a:rPr>
              <a:t>να αποθηκευθούν </a:t>
            </a:r>
            <a:r>
              <a:rPr lang="el-GR" b="1" dirty="0">
                <a:solidFill>
                  <a:srgbClr val="004A82"/>
                </a:solidFill>
              </a:rPr>
              <a:t>στο σώμα και πρέπει να </a:t>
            </a:r>
            <a:r>
              <a:rPr lang="el-GR" b="1" dirty="0" smtClean="0">
                <a:solidFill>
                  <a:srgbClr val="004A82"/>
                </a:solidFill>
              </a:rPr>
              <a:t>καταναλώνονται συχνά</a:t>
            </a:r>
            <a:r>
              <a:rPr lang="el-GR" b="1" dirty="0">
                <a:solidFill>
                  <a:srgbClr val="004A82"/>
                </a:solidFill>
              </a:rPr>
              <a:t>. Μεγάλες δόσεις καταστρέφονται από το σώμα.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b="1" dirty="0" smtClean="0">
                <a:solidFill>
                  <a:srgbClr val="004A82"/>
                </a:solidFill>
              </a:rPr>
              <a:t>Λιποδιαλυτές</a:t>
            </a:r>
            <a:r>
              <a:rPr lang="el-GR" b="1" dirty="0">
                <a:solidFill>
                  <a:srgbClr val="004A82"/>
                </a:solidFill>
              </a:rPr>
              <a:t>: A, D, E και K. Μπορούν </a:t>
            </a:r>
            <a:r>
              <a:rPr lang="el-GR" b="1" dirty="0" smtClean="0">
                <a:solidFill>
                  <a:srgbClr val="004A82"/>
                </a:solidFill>
              </a:rPr>
              <a:t>να αποθηκευτούν </a:t>
            </a:r>
            <a:r>
              <a:rPr lang="el-GR" b="1" dirty="0">
                <a:solidFill>
                  <a:srgbClr val="004A82"/>
                </a:solidFill>
              </a:rPr>
              <a:t>σε κάποια έκταση. Μεγάλες </a:t>
            </a:r>
            <a:r>
              <a:rPr lang="el-GR" b="1" dirty="0" smtClean="0">
                <a:solidFill>
                  <a:srgbClr val="004A82"/>
                </a:solidFill>
              </a:rPr>
              <a:t>ποσότητες μπορεί </a:t>
            </a:r>
            <a:r>
              <a:rPr lang="el-GR" b="1" dirty="0">
                <a:solidFill>
                  <a:srgbClr val="004A82"/>
                </a:solidFill>
              </a:rPr>
              <a:t>να είναι τοξικές και να μπλοκάρουν την </a:t>
            </a:r>
            <a:r>
              <a:rPr lang="el-GR" b="1" dirty="0" smtClean="0">
                <a:solidFill>
                  <a:srgbClr val="004A82"/>
                </a:solidFill>
              </a:rPr>
              <a:t>δράση άλλων </a:t>
            </a:r>
            <a:r>
              <a:rPr lang="el-GR" b="1" dirty="0">
                <a:solidFill>
                  <a:srgbClr val="004A82"/>
                </a:solidFill>
              </a:rPr>
              <a:t>Βιταμινών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4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908720"/>
          </a:xfrm>
          <a:ln>
            <a:solidFill>
              <a:srgbClr val="004A82"/>
            </a:solidFill>
          </a:ln>
        </p:spPr>
        <p:txBody>
          <a:bodyPr/>
          <a:lstStyle/>
          <a:p>
            <a:r>
              <a:rPr lang="el-GR" dirty="0" err="1"/>
              <a:t>Υδατοδιαλυτές</a:t>
            </a:r>
            <a:r>
              <a:rPr lang="el-GR" dirty="0"/>
              <a:t> Βιταμίνες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Παντοθενικό</a:t>
            </a:r>
            <a:r>
              <a:rPr lang="el-GR" dirty="0"/>
              <a:t> Οξύ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304256"/>
          </a:xfrm>
        </p:spPr>
        <p:txBody>
          <a:bodyPr/>
          <a:lstStyle/>
          <a:p>
            <a:r>
              <a:rPr lang="el-GR" dirty="0"/>
              <a:t>Ανήκει στην ομάδα Βιταμινών Β και αφθονεί σε </a:t>
            </a:r>
            <a:r>
              <a:rPr lang="el-GR" dirty="0" smtClean="0"/>
              <a:t>πολλές τροφές</a:t>
            </a:r>
            <a:r>
              <a:rPr lang="el-GR" dirty="0"/>
              <a:t>. Παράγεται και από τα βακτήρια </a:t>
            </a:r>
            <a:r>
              <a:rPr lang="el-GR" dirty="0" smtClean="0"/>
              <a:t>του γαστρεντερικού </a:t>
            </a:r>
            <a:r>
              <a:rPr lang="el-GR" dirty="0"/>
              <a:t>σωλήνα.</a:t>
            </a:r>
          </a:p>
          <a:p>
            <a:r>
              <a:rPr lang="el-GR" dirty="0" smtClean="0"/>
              <a:t>Δεν </a:t>
            </a:r>
            <a:r>
              <a:rPr lang="el-GR" dirty="0"/>
              <a:t>είναι σαφής ο ρόλος του στο μεταβολισμό </a:t>
            </a:r>
            <a:r>
              <a:rPr lang="el-GR" dirty="0" smtClean="0"/>
              <a:t>και πιστεύεται </a:t>
            </a:r>
            <a:r>
              <a:rPr lang="el-GR" dirty="0" err="1"/>
              <a:t>οτι</a:t>
            </a:r>
            <a:r>
              <a:rPr lang="el-GR" dirty="0"/>
              <a:t> μετατρέπεται σε συνένζυμο Α (</a:t>
            </a:r>
            <a:r>
              <a:rPr lang="el-GR" dirty="0" err="1"/>
              <a:t>CoA</a:t>
            </a:r>
            <a:r>
              <a:rPr lang="el-GR" dirty="0"/>
              <a:t>).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24936" cy="189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Νιασίνη</a:t>
            </a:r>
            <a:r>
              <a:rPr lang="el-GR" dirty="0"/>
              <a:t> (Βιταμίνη </a:t>
            </a:r>
            <a:r>
              <a:rPr lang="el-GR" dirty="0" smtClean="0"/>
              <a:t>Β₃)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736304"/>
          </a:xfrm>
        </p:spPr>
        <p:txBody>
          <a:bodyPr/>
          <a:lstStyle/>
          <a:p>
            <a:r>
              <a:rPr lang="el-GR" dirty="0"/>
              <a:t>Αναφέρεται στο </a:t>
            </a:r>
            <a:r>
              <a:rPr lang="el-GR" b="1" dirty="0">
                <a:solidFill>
                  <a:srgbClr val="004A82"/>
                </a:solidFill>
              </a:rPr>
              <a:t>Νικοτινικό Οξύ </a:t>
            </a:r>
            <a:r>
              <a:rPr lang="el-GR" dirty="0"/>
              <a:t>και την </a:t>
            </a:r>
            <a:r>
              <a:rPr lang="el-GR" b="1" dirty="0" err="1">
                <a:solidFill>
                  <a:srgbClr val="004A82"/>
                </a:solidFill>
              </a:rPr>
              <a:t>Νικοτιναμίδη</a:t>
            </a:r>
            <a:r>
              <a:rPr lang="el-GR" b="1" dirty="0">
                <a:solidFill>
                  <a:srgbClr val="004A82"/>
                </a:solidFill>
              </a:rPr>
              <a:t>.</a:t>
            </a:r>
          </a:p>
          <a:p>
            <a:r>
              <a:rPr lang="el-GR" dirty="0" smtClean="0"/>
              <a:t>Απαντάται </a:t>
            </a:r>
            <a:r>
              <a:rPr lang="el-GR" dirty="0"/>
              <a:t>στο ψάρι, στο κρέας, στο γάλα, στα δημητριακά.</a:t>
            </a:r>
          </a:p>
          <a:p>
            <a:r>
              <a:rPr lang="el-GR" dirty="0" smtClean="0"/>
              <a:t>Λειτουργεί </a:t>
            </a:r>
            <a:r>
              <a:rPr lang="el-GR" dirty="0"/>
              <a:t>ως συνένζυμο για την απελευθέρωση </a:t>
            </a:r>
            <a:r>
              <a:rPr lang="el-GR" dirty="0" smtClean="0"/>
              <a:t>ενέργειας από </a:t>
            </a:r>
            <a:r>
              <a:rPr lang="el-GR" dirty="0"/>
              <a:t>διάφορα θρεπτικά συστατικά.</a:t>
            </a:r>
          </a:p>
          <a:p>
            <a:r>
              <a:rPr lang="el-GR" dirty="0" err="1" smtClean="0"/>
              <a:t>Προδομος</a:t>
            </a:r>
            <a:r>
              <a:rPr lang="el-GR" dirty="0" smtClean="0"/>
              <a:t> </a:t>
            </a:r>
            <a:r>
              <a:rPr lang="el-GR" dirty="0"/>
              <a:t>μορφή του </a:t>
            </a:r>
            <a:r>
              <a:rPr lang="el-GR" b="1" dirty="0" smtClean="0">
                <a:solidFill>
                  <a:srgbClr val="004A82"/>
                </a:solidFill>
              </a:rPr>
              <a:t>NAD</a:t>
            </a:r>
            <a:r>
              <a:rPr lang="el-GR" b="1" dirty="0" smtClean="0">
                <a:solidFill>
                  <a:srgbClr val="004A82"/>
                </a:solidFill>
                <a:latin typeface="Calibri"/>
              </a:rPr>
              <a:t>⁺</a:t>
            </a:r>
            <a:r>
              <a:rPr lang="el-GR" dirty="0" smtClean="0"/>
              <a:t> </a:t>
            </a:r>
            <a:r>
              <a:rPr lang="el-GR" dirty="0"/>
              <a:t>και του </a:t>
            </a:r>
            <a:r>
              <a:rPr lang="el-GR" b="1" dirty="0" smtClean="0">
                <a:solidFill>
                  <a:srgbClr val="004A82"/>
                </a:solidFill>
              </a:rPr>
              <a:t>NADP</a:t>
            </a:r>
            <a:r>
              <a:rPr lang="el-GR" b="1" dirty="0" smtClean="0">
                <a:solidFill>
                  <a:srgbClr val="004A82"/>
                </a:solidFill>
                <a:latin typeface="Calibri"/>
              </a:rPr>
              <a:t>⁺</a:t>
            </a:r>
            <a:r>
              <a:rPr lang="el-GR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1674604" cy="1728192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785661" y="2924943"/>
            <a:ext cx="2080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Νικοτινικό Οξύ</a:t>
            </a:r>
            <a:endParaRPr lang="el-GR" sz="2400" dirty="0">
              <a:solidFill>
                <a:srgbClr val="004A82"/>
              </a:solidFill>
              <a:latin typeface="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12770"/>
            <a:ext cx="1584176" cy="1345954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4684507" y="2924942"/>
            <a:ext cx="1898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004A82"/>
                </a:solidFill>
                <a:latin typeface="Calibri"/>
              </a:rPr>
              <a:t>Νικοτιναμίδη</a:t>
            </a:r>
            <a:endParaRPr lang="el-GR" sz="2400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Ριβοφλαβίνη</a:t>
            </a:r>
            <a:r>
              <a:rPr lang="el-GR" dirty="0"/>
              <a:t> (Βιταμίνη </a:t>
            </a:r>
            <a:r>
              <a:rPr lang="el-GR" dirty="0" smtClean="0"/>
              <a:t>Β</a:t>
            </a:r>
            <a:r>
              <a:rPr lang="el-GR" dirty="0" smtClean="0">
                <a:latin typeface="Calibri"/>
              </a:rPr>
              <a:t>₂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628800"/>
            <a:ext cx="5194920" cy="3816424"/>
          </a:xfrm>
        </p:spPr>
        <p:txBody>
          <a:bodyPr/>
          <a:lstStyle/>
          <a:p>
            <a:r>
              <a:rPr lang="el-GR" dirty="0"/>
              <a:t>Ευρίσκεται στο γάλα, </a:t>
            </a:r>
            <a:r>
              <a:rPr lang="el-GR" dirty="0" smtClean="0"/>
              <a:t>στα</a:t>
            </a:r>
            <a:r>
              <a:rPr lang="en-US" dirty="0" smtClean="0"/>
              <a:t> </a:t>
            </a:r>
            <a:r>
              <a:rPr lang="el-GR" dirty="0" smtClean="0"/>
              <a:t>αυγά</a:t>
            </a:r>
            <a:r>
              <a:rPr lang="el-GR" dirty="0"/>
              <a:t>, στα πράσινα λαχανικά.</a:t>
            </a:r>
          </a:p>
          <a:p>
            <a:r>
              <a:rPr lang="el-GR" dirty="0" smtClean="0"/>
              <a:t>Αποτελεί </a:t>
            </a:r>
            <a:r>
              <a:rPr lang="el-GR" dirty="0"/>
              <a:t>συνιστώσα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συνενζύμου </a:t>
            </a:r>
            <a:r>
              <a:rPr lang="el-GR" dirty="0"/>
              <a:t>FAD.</a:t>
            </a:r>
          </a:p>
          <a:p>
            <a:r>
              <a:rPr lang="el-GR" dirty="0" smtClean="0"/>
              <a:t>Συμμετέχει </a:t>
            </a:r>
            <a:r>
              <a:rPr lang="el-GR" dirty="0"/>
              <a:t>στο </a:t>
            </a:r>
            <a:r>
              <a:rPr lang="el-GR" dirty="0" smtClean="0"/>
              <a:t>μεταβολισμό</a:t>
            </a:r>
            <a:r>
              <a:rPr lang="en-US" dirty="0" smtClean="0"/>
              <a:t> </a:t>
            </a:r>
            <a:r>
              <a:rPr lang="el-GR" dirty="0" smtClean="0"/>
              <a:t>Υδατανθράκων</a:t>
            </a:r>
            <a:r>
              <a:rPr lang="el-GR" dirty="0"/>
              <a:t>, Λιπών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l-GR" dirty="0" smtClean="0"/>
              <a:t>Αναπνευστικών </a:t>
            </a:r>
            <a:r>
              <a:rPr lang="el-GR" dirty="0"/>
              <a:t>Πρωτεϊνών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31929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Διατροφή - Ενέργεια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Διαιτητικές πηγές Ενέργειας.</a:t>
            </a:r>
          </a:p>
          <a:p>
            <a:r>
              <a:rPr lang="el-GR" dirty="0" smtClean="0"/>
              <a:t>Ανόργανα Άλατα </a:t>
            </a:r>
            <a:r>
              <a:rPr lang="el-GR" dirty="0"/>
              <a:t>και Κυτταρική Λειτουργία.</a:t>
            </a:r>
          </a:p>
          <a:p>
            <a:r>
              <a:rPr lang="el-GR" dirty="0" smtClean="0"/>
              <a:t>Βιταμίνες</a:t>
            </a:r>
            <a:r>
              <a:rPr lang="el-GR" dirty="0"/>
              <a:t>.</a:t>
            </a:r>
          </a:p>
          <a:p>
            <a:r>
              <a:rPr lang="el-GR" dirty="0" smtClean="0"/>
              <a:t>Μεταβολισμός </a:t>
            </a:r>
            <a:r>
              <a:rPr lang="el-GR" dirty="0"/>
              <a:t>και παραγωγή Ενέργειας.</a:t>
            </a:r>
          </a:p>
          <a:p>
            <a:r>
              <a:rPr lang="el-GR" dirty="0" smtClean="0"/>
              <a:t>ΑΤΡ</a:t>
            </a:r>
            <a:r>
              <a:rPr lang="el-GR" dirty="0"/>
              <a:t>.</a:t>
            </a:r>
          </a:p>
          <a:p>
            <a:r>
              <a:rPr lang="el-GR" dirty="0" smtClean="0"/>
              <a:t>Σημαντικά </a:t>
            </a:r>
            <a:r>
              <a:rPr lang="el-GR" dirty="0"/>
              <a:t>Συνένζυμα.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Βασίλης Σπυρόπουλος</a:t>
            </a:r>
          </a:p>
          <a:p>
            <a:pPr marL="0" indent="0">
              <a:buNone/>
            </a:pPr>
            <a:r>
              <a:rPr lang="el-GR" sz="2000" dirty="0" smtClean="0"/>
              <a:t>2014. </a:t>
            </a:r>
            <a:r>
              <a:rPr lang="el-GR" sz="2000" dirty="0"/>
              <a:t>Βασίλης </a:t>
            </a:r>
            <a:r>
              <a:rPr lang="el-GR" sz="2000" dirty="0" smtClean="0"/>
              <a:t>Σπυρόπουλος</a:t>
            </a:r>
            <a:r>
              <a:rPr lang="el-GR" sz="2000" dirty="0"/>
              <a:t>. «Μαθήματα Βιοχημείας.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2:</a:t>
            </a:r>
            <a:r>
              <a:rPr lang="el-GR" sz="2000" dirty="0"/>
              <a:t> Διατροφή - </a:t>
            </a:r>
            <a:r>
              <a:rPr lang="el-GR" sz="2000" dirty="0" smtClean="0"/>
              <a:t>Ενέργεια».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81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4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βασικές ομάδες τροφών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4903"/>
            <a:ext cx="1878327" cy="2026685"/>
          </a:xfrm>
        </p:spPr>
      </p:pic>
      <p:sp>
        <p:nvSpPr>
          <p:cNvPr id="6" name="Rectangle 7"/>
          <p:cNvSpPr/>
          <p:nvPr/>
        </p:nvSpPr>
        <p:spPr>
          <a:xfrm>
            <a:off x="372277" y="3161588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FD 1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Klaus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Höpfner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διαθέσιμη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BY-SA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86202" y="3567550"/>
            <a:ext cx="2699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Δημητριακά - Ψωμί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64" y="1196752"/>
            <a:ext cx="2088232" cy="1964836"/>
          </a:xfrm>
          <a:prstGeom prst="rect">
            <a:avLst/>
          </a:prstGeom>
        </p:spPr>
      </p:pic>
      <p:sp>
        <p:nvSpPr>
          <p:cNvPr id="10" name="Rectangle 7"/>
          <p:cNvSpPr/>
          <p:nvPr/>
        </p:nvSpPr>
        <p:spPr>
          <a:xfrm>
            <a:off x="5043010" y="3177933"/>
            <a:ext cx="3899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Cornucopia of fruit and vegetables wedding banquet (cropped)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8"/>
              </a:rPr>
              <a:t>Jina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8"/>
              </a:rPr>
              <a:t>Lee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διαθέσιμη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BY-SA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612350" y="3619835"/>
            <a:ext cx="2699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Φρούτα - Λαχανικά</a:t>
            </a: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7" y="4142617"/>
            <a:ext cx="2664218" cy="1781696"/>
          </a:xfrm>
          <a:prstGeom prst="rect">
            <a:avLst/>
          </a:prstGeom>
        </p:spPr>
      </p:pic>
      <p:sp>
        <p:nvSpPr>
          <p:cNvPr id="13" name="Rectangle 7"/>
          <p:cNvSpPr/>
          <p:nvPr/>
        </p:nvSpPr>
        <p:spPr>
          <a:xfrm>
            <a:off x="286202" y="5924313"/>
            <a:ext cx="295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0"/>
              </a:rPr>
              <a:t>Meat Department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0"/>
              </a:rPr>
              <a:t>Anthony Albright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διαθέσιμη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1"/>
              </a:rPr>
              <a:t>CC BY-SA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137275" y="6348957"/>
            <a:ext cx="1134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Κρέατα</a:t>
            </a:r>
          </a:p>
        </p:txBody>
      </p:sp>
      <p:grpSp>
        <p:nvGrpSpPr>
          <p:cNvPr id="17" name="Ομάδα 16"/>
          <p:cNvGrpSpPr/>
          <p:nvPr/>
        </p:nvGrpSpPr>
        <p:grpSpPr>
          <a:xfrm>
            <a:off x="5358534" y="4345350"/>
            <a:ext cx="2671849" cy="1811035"/>
            <a:chOff x="5346659" y="4226280"/>
            <a:chExt cx="2671849" cy="1811035"/>
          </a:xfrm>
        </p:grpSpPr>
        <p:pic>
          <p:nvPicPr>
            <p:cNvPr id="16" name="Εικόνα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4226280"/>
              <a:ext cx="1358276" cy="1811035"/>
            </a:xfrm>
            <a:prstGeom prst="rect">
              <a:avLst/>
            </a:prstGeom>
          </p:spPr>
        </p:pic>
        <p:pic>
          <p:nvPicPr>
            <p:cNvPr id="15" name="Εικόνα 1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6659" y="4837076"/>
              <a:ext cx="1615419" cy="1199000"/>
            </a:xfrm>
            <a:prstGeom prst="rect">
              <a:avLst/>
            </a:prstGeom>
          </p:spPr>
        </p:pic>
      </p:grpSp>
      <p:sp>
        <p:nvSpPr>
          <p:cNvPr id="18" name="Rectangle 7"/>
          <p:cNvSpPr/>
          <p:nvPr/>
        </p:nvSpPr>
        <p:spPr>
          <a:xfrm>
            <a:off x="4882703" y="4309815"/>
            <a:ext cx="1809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4"/>
              </a:rPr>
              <a:t>Etorki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5"/>
              </a:rPr>
              <a:t>Mojo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5"/>
              </a:rPr>
              <a:t>Hand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5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διαθέσιμη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hlinkClick r:id="rId5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9" name="Rectangle 7"/>
          <p:cNvSpPr/>
          <p:nvPr/>
        </p:nvSpPr>
        <p:spPr>
          <a:xfrm rot="5400000">
            <a:off x="7448981" y="4928652"/>
            <a:ext cx="1809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6"/>
              </a:rPr>
              <a:t>Milk glass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7"/>
              </a:rPr>
              <a:t>Ranveig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5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διαθέσιμη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hlinkClick r:id="rId5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5893772" y="6156385"/>
            <a:ext cx="2136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Γαλακτοκομικά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Διατροφική Πυραμίδα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6144815" cy="46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4716016" y="1556792"/>
            <a:ext cx="3222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Αυξανόμενο Λίπος </a:t>
            </a:r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και Προστιθέμενα 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Σάκχαρα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Διαιτητικές πηγές </a:t>
            </a:r>
            <a:r>
              <a:rPr lang="el-GR" dirty="0" smtClean="0"/>
              <a:t>Ενέργειας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b="1" dirty="0">
                <a:solidFill>
                  <a:srgbClr val="004A82"/>
                </a:solidFill>
              </a:rPr>
              <a:t>Υδατάνθρακες:</a:t>
            </a:r>
            <a:r>
              <a:rPr lang="el-GR" dirty="0"/>
              <a:t> Πρωτογενής πηγή Ενέργειας για </a:t>
            </a:r>
            <a:r>
              <a:rPr lang="el-GR" dirty="0" smtClean="0"/>
              <a:t>τον Εγκέφαλο </a:t>
            </a:r>
            <a:r>
              <a:rPr lang="el-GR" dirty="0"/>
              <a:t>και το Νευρικό σύστημα. </a:t>
            </a:r>
            <a:r>
              <a:rPr lang="el-GR" dirty="0" smtClean="0"/>
              <a:t>Χρησιμοποιούνται και </a:t>
            </a:r>
            <a:r>
              <a:rPr lang="el-GR" dirty="0"/>
              <a:t>από άλλους ιστούς.</a:t>
            </a:r>
          </a:p>
          <a:p>
            <a:pPr>
              <a:lnSpc>
                <a:spcPct val="110000"/>
              </a:lnSpc>
            </a:pPr>
            <a:r>
              <a:rPr lang="el-GR" b="1" dirty="0" smtClean="0">
                <a:solidFill>
                  <a:srgbClr val="004A82"/>
                </a:solidFill>
              </a:rPr>
              <a:t>Λίπη</a:t>
            </a:r>
            <a:r>
              <a:rPr lang="el-GR" b="1" dirty="0">
                <a:solidFill>
                  <a:srgbClr val="004A82"/>
                </a:solidFill>
              </a:rPr>
              <a:t>: </a:t>
            </a:r>
            <a:r>
              <a:rPr lang="el-GR" dirty="0"/>
              <a:t>Ενώ τα περισσότερα μπορούν να συντεθούν </a:t>
            </a:r>
            <a:r>
              <a:rPr lang="el-GR" dirty="0" smtClean="0"/>
              <a:t>από τον </a:t>
            </a:r>
            <a:r>
              <a:rPr lang="el-GR" dirty="0"/>
              <a:t>Οργανισμό, υπάρχουν και δύο που είναι ουσιώδη, </a:t>
            </a:r>
            <a:r>
              <a:rPr lang="el-GR" dirty="0" smtClean="0"/>
              <a:t>το </a:t>
            </a:r>
            <a:r>
              <a:rPr lang="el-GR" b="1" dirty="0" err="1" smtClean="0">
                <a:solidFill>
                  <a:srgbClr val="004A82"/>
                </a:solidFill>
              </a:rPr>
              <a:t>Λινολεϊκό</a:t>
            </a:r>
            <a:r>
              <a:rPr lang="el-GR" b="1" dirty="0" smtClean="0">
                <a:solidFill>
                  <a:srgbClr val="004A82"/>
                </a:solidFill>
              </a:rPr>
              <a:t> </a:t>
            </a:r>
            <a:r>
              <a:rPr lang="el-GR" b="1" dirty="0">
                <a:solidFill>
                  <a:srgbClr val="004A82"/>
                </a:solidFill>
              </a:rPr>
              <a:t>και το Λινολενικό Οξύ.</a:t>
            </a:r>
          </a:p>
          <a:p>
            <a:pPr>
              <a:lnSpc>
                <a:spcPct val="110000"/>
              </a:lnSpc>
            </a:pPr>
            <a:r>
              <a:rPr lang="el-GR" b="1" dirty="0" err="1" smtClean="0">
                <a:solidFill>
                  <a:srgbClr val="004A82"/>
                </a:solidFill>
              </a:rPr>
              <a:t>Πρωτεϊνες</a:t>
            </a:r>
            <a:r>
              <a:rPr lang="el-GR" b="1" dirty="0">
                <a:solidFill>
                  <a:srgbClr val="004A82"/>
                </a:solidFill>
              </a:rPr>
              <a:t>:</a:t>
            </a:r>
            <a:r>
              <a:rPr lang="el-GR" dirty="0"/>
              <a:t> Μετατρέπονται σε Αμινοξέα. Μπορούν </a:t>
            </a:r>
            <a:r>
              <a:rPr lang="el-GR" dirty="0" smtClean="0"/>
              <a:t>να χρησιμοποιηθούν </a:t>
            </a:r>
            <a:r>
              <a:rPr lang="el-GR" dirty="0"/>
              <a:t>για παραγωγή Ενέργειας, αλλά </a:t>
            </a:r>
            <a:r>
              <a:rPr lang="el-GR" dirty="0" smtClean="0"/>
              <a:t>κυρίως χρησιμοποιούνται </a:t>
            </a:r>
            <a:r>
              <a:rPr lang="el-GR" dirty="0"/>
              <a:t>για την παραγωγή νέων Πρωτεϊνών.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Απελευθερώνουν περίπου 4 </a:t>
            </a:r>
            <a:r>
              <a:rPr lang="el-GR" dirty="0" err="1"/>
              <a:t>kcal</a:t>
            </a:r>
            <a:r>
              <a:rPr lang="el-GR" dirty="0"/>
              <a:t> ανά γραμμάριο.</a:t>
            </a:r>
          </a:p>
          <a:p>
            <a:r>
              <a:rPr lang="el-GR" dirty="0" smtClean="0"/>
              <a:t>Πρωτογενής </a:t>
            </a:r>
            <a:r>
              <a:rPr lang="el-GR" dirty="0"/>
              <a:t>πηγή Ενέργειας για τον Εγκέφαλο και </a:t>
            </a:r>
            <a:r>
              <a:rPr lang="el-GR" dirty="0" smtClean="0"/>
              <a:t>το Νευρικό </a:t>
            </a:r>
            <a:r>
              <a:rPr lang="el-GR" dirty="0"/>
              <a:t>σύστημα.</a:t>
            </a:r>
          </a:p>
          <a:p>
            <a:r>
              <a:rPr lang="el-GR" dirty="0" smtClean="0"/>
              <a:t>Μπορούν </a:t>
            </a:r>
            <a:r>
              <a:rPr lang="el-GR" dirty="0"/>
              <a:t>να χρησιμοποιηθούν για την </a:t>
            </a:r>
            <a:r>
              <a:rPr lang="el-GR" dirty="0" smtClean="0"/>
              <a:t>σύνθεση Αμινοξέων</a:t>
            </a:r>
            <a:r>
              <a:rPr lang="el-GR" dirty="0"/>
              <a:t>, Λιπών και Πυρηνικών Οξέων.</a:t>
            </a:r>
          </a:p>
          <a:p>
            <a:r>
              <a:rPr lang="el-GR" dirty="0" smtClean="0"/>
              <a:t>Η </a:t>
            </a:r>
            <a:r>
              <a:rPr lang="el-GR" dirty="0"/>
              <a:t>διατροφή πρέπει να περιλαμβάνει και </a:t>
            </a:r>
            <a:r>
              <a:rPr lang="el-GR" dirty="0" smtClean="0"/>
              <a:t>σύνθετους υδατάνθρακες </a:t>
            </a:r>
            <a:r>
              <a:rPr lang="el-GR" dirty="0"/>
              <a:t>(άμυλο και κυτταρίνη) αλλά και </a:t>
            </a:r>
            <a:r>
              <a:rPr lang="el-GR" dirty="0" smtClean="0"/>
              <a:t>απλά σάκχαρα </a:t>
            </a:r>
            <a:r>
              <a:rPr lang="el-GR" dirty="0"/>
              <a:t>(σακχαρόζη και φρουκτόζη).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Λίπη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Απελευθερώνουν περίπου 9 </a:t>
            </a:r>
            <a:r>
              <a:rPr lang="el-GR" dirty="0" err="1"/>
              <a:t>kcal</a:t>
            </a:r>
            <a:r>
              <a:rPr lang="el-GR" dirty="0"/>
              <a:t> ανά γραμμάριο.</a:t>
            </a:r>
          </a:p>
          <a:p>
            <a:r>
              <a:rPr lang="el-GR" dirty="0" smtClean="0"/>
              <a:t>Χρησιμοποιούνται </a:t>
            </a:r>
            <a:r>
              <a:rPr lang="el-GR" dirty="0"/>
              <a:t>για την παραγωγή </a:t>
            </a:r>
            <a:r>
              <a:rPr lang="el-GR" dirty="0" err="1"/>
              <a:t>acetyl</a:t>
            </a:r>
            <a:r>
              <a:rPr lang="el-GR" dirty="0"/>
              <a:t> </a:t>
            </a:r>
            <a:r>
              <a:rPr lang="el-GR" dirty="0" err="1"/>
              <a:t>CoA</a:t>
            </a:r>
            <a:r>
              <a:rPr lang="el-GR" dirty="0"/>
              <a:t>.</a:t>
            </a:r>
          </a:p>
          <a:p>
            <a:r>
              <a:rPr lang="el-GR" dirty="0" smtClean="0"/>
              <a:t>Πρόδρομες </a:t>
            </a:r>
            <a:r>
              <a:rPr lang="el-GR" dirty="0"/>
              <a:t>ενώσεις για πολλές Βιταμίνες.</a:t>
            </a:r>
          </a:p>
          <a:p>
            <a:r>
              <a:rPr lang="el-GR" dirty="0" smtClean="0"/>
              <a:t>Ουσιώδη </a:t>
            </a:r>
            <a:r>
              <a:rPr lang="el-GR" dirty="0"/>
              <a:t>λιπαρά οξέα είναι το </a:t>
            </a:r>
            <a:r>
              <a:rPr lang="el-GR" b="1" dirty="0" err="1">
                <a:solidFill>
                  <a:srgbClr val="004A82"/>
                </a:solidFill>
              </a:rPr>
              <a:t>Λινολεϊκό</a:t>
            </a:r>
            <a:r>
              <a:rPr lang="el-GR" b="1" dirty="0">
                <a:solidFill>
                  <a:srgbClr val="004A82"/>
                </a:solidFill>
              </a:rPr>
              <a:t> και </a:t>
            </a:r>
            <a:r>
              <a:rPr lang="el-GR" b="1" dirty="0" smtClean="0">
                <a:solidFill>
                  <a:srgbClr val="004A82"/>
                </a:solidFill>
              </a:rPr>
              <a:t>το Λινολενικό </a:t>
            </a:r>
            <a:r>
              <a:rPr lang="el-GR" b="1" dirty="0">
                <a:solidFill>
                  <a:srgbClr val="004A82"/>
                </a:solidFill>
              </a:rPr>
              <a:t>Οξύ.</a:t>
            </a:r>
          </a:p>
          <a:p>
            <a:r>
              <a:rPr lang="el-GR" dirty="0" smtClean="0"/>
              <a:t>Αυτά </a:t>
            </a:r>
            <a:r>
              <a:rPr lang="el-GR" dirty="0"/>
              <a:t>δεν παράγονται στο σώμα και πρέπει </a:t>
            </a:r>
            <a:r>
              <a:rPr lang="el-GR" dirty="0" smtClean="0"/>
              <a:t>να λαμβάνονται </a:t>
            </a:r>
            <a:r>
              <a:rPr lang="el-GR" dirty="0"/>
              <a:t>από τα φυτά.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Σύνθεση ορισμένων Λιπών και Ελαίων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78180"/>
            <a:ext cx="7704856" cy="513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755576" y="1916832"/>
            <a:ext cx="1605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004A82"/>
                </a:solidFill>
                <a:latin typeface="Calibri"/>
              </a:rPr>
              <a:t>Βοδινό </a:t>
            </a:r>
            <a:r>
              <a:rPr lang="el-GR" sz="2000" b="1" dirty="0">
                <a:solidFill>
                  <a:srgbClr val="004A82"/>
                </a:solidFill>
                <a:latin typeface="Calibri"/>
              </a:rPr>
              <a:t>Λίπος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1498413" y="2331981"/>
            <a:ext cx="835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004A82"/>
                </a:solidFill>
                <a:latin typeface="Calibri"/>
              </a:rPr>
              <a:t>Λαρδί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874711" y="2732091"/>
            <a:ext cx="14868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004A82"/>
                </a:solidFill>
                <a:latin typeface="Calibri"/>
              </a:rPr>
              <a:t>Λίπος Κότας</a:t>
            </a:r>
          </a:p>
        </p:txBody>
      </p:sp>
      <p:sp>
        <p:nvSpPr>
          <p:cNvPr id="13" name="Ορθογώνιο 12"/>
          <p:cNvSpPr/>
          <p:nvPr/>
        </p:nvSpPr>
        <p:spPr>
          <a:xfrm>
            <a:off x="588484" y="3156943"/>
            <a:ext cx="1819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004A82"/>
                </a:solidFill>
                <a:latin typeface="Calibri"/>
              </a:rPr>
              <a:t>Αραβοσιτέλαιο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1214611" y="3557053"/>
            <a:ext cx="1146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004A82"/>
                </a:solidFill>
                <a:latin typeface="Calibri"/>
              </a:rPr>
              <a:t>Ηλιέλαιο</a:t>
            </a:r>
            <a:endParaRPr lang="el-GR" sz="20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1103088" y="3957163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4A82"/>
                </a:solidFill>
                <a:latin typeface="Calibri"/>
              </a:rPr>
              <a:t>Canola Oil</a:t>
            </a:r>
            <a:endParaRPr lang="el-GR" sz="20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1900657" y="5028839"/>
            <a:ext cx="2192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004A82"/>
                </a:solidFill>
                <a:latin typeface="Calibri"/>
              </a:rPr>
              <a:t>Κεκορεσμένα Λίπη</a:t>
            </a:r>
          </a:p>
        </p:txBody>
      </p:sp>
      <p:sp>
        <p:nvSpPr>
          <p:cNvPr id="17" name="Ορθογώνιο 16"/>
          <p:cNvSpPr/>
          <p:nvPr/>
        </p:nvSpPr>
        <p:spPr>
          <a:xfrm>
            <a:off x="1925100" y="5428949"/>
            <a:ext cx="1821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004A82"/>
                </a:solidFill>
                <a:latin typeface="Calibri"/>
              </a:rPr>
              <a:t>Λινολενικό Οξύ</a:t>
            </a:r>
          </a:p>
        </p:txBody>
      </p:sp>
      <p:sp>
        <p:nvSpPr>
          <p:cNvPr id="18" name="Ορθογώνιο 17"/>
          <p:cNvSpPr/>
          <p:nvPr/>
        </p:nvSpPr>
        <p:spPr>
          <a:xfrm>
            <a:off x="4788024" y="5028839"/>
            <a:ext cx="1315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004A82"/>
                </a:solidFill>
                <a:latin typeface="Calibri"/>
              </a:rPr>
              <a:t>Άλλα Λίπη</a:t>
            </a:r>
            <a:endParaRPr lang="el-GR" sz="20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4805781" y="5417366"/>
            <a:ext cx="2427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err="1">
                <a:solidFill>
                  <a:srgbClr val="004A82"/>
                </a:solidFill>
                <a:latin typeface="Calibri"/>
              </a:rPr>
              <a:t>Μονοακόρεστα</a:t>
            </a:r>
            <a:r>
              <a:rPr lang="el-GR" sz="2000" b="1" dirty="0">
                <a:solidFill>
                  <a:srgbClr val="004A82"/>
                </a:solidFill>
                <a:latin typeface="Calibri"/>
              </a:rPr>
              <a:t> Λίπη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Πρωτεϊνες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Μπορούν να χρησιμοποιηθούν για την παραγωγή </a:t>
            </a:r>
            <a:r>
              <a:rPr lang="el-GR" dirty="0" smtClean="0"/>
              <a:t>Ενέργειας. Απελευθερώνουν </a:t>
            </a:r>
            <a:r>
              <a:rPr lang="el-GR" dirty="0"/>
              <a:t>περίπου 4 </a:t>
            </a:r>
            <a:r>
              <a:rPr lang="el-GR" dirty="0" err="1"/>
              <a:t>kcal</a:t>
            </a:r>
            <a:r>
              <a:rPr lang="el-GR" dirty="0"/>
              <a:t> ανά γραμμάριο.</a:t>
            </a:r>
          </a:p>
          <a:p>
            <a:r>
              <a:rPr lang="el-GR" dirty="0" smtClean="0"/>
              <a:t>Κυρίως </a:t>
            </a:r>
            <a:r>
              <a:rPr lang="el-GR" dirty="0"/>
              <a:t>χρησιμοποιούνται ως πηγή Αμινοξέων για </a:t>
            </a:r>
            <a:r>
              <a:rPr lang="el-GR" dirty="0" smtClean="0"/>
              <a:t>την παραγωγή </a:t>
            </a:r>
            <a:r>
              <a:rPr lang="el-GR" dirty="0"/>
              <a:t>νέων Πρωτεϊνών, Ορμονών, </a:t>
            </a:r>
            <a:r>
              <a:rPr lang="el-GR" dirty="0" smtClean="0"/>
              <a:t>Αιμοσφαιρίνης, Μυοσφαιρίνης </a:t>
            </a:r>
            <a:r>
              <a:rPr lang="el-GR" dirty="0"/>
              <a:t>κλπ.</a:t>
            </a:r>
          </a:p>
          <a:p>
            <a:r>
              <a:rPr lang="el-GR" dirty="0" smtClean="0"/>
              <a:t>Διακρίνουμε </a:t>
            </a:r>
            <a:r>
              <a:rPr lang="el-GR" dirty="0"/>
              <a:t>δύο τύπους Αμινοξέων:</a:t>
            </a:r>
          </a:p>
          <a:p>
            <a:pPr lvl="1"/>
            <a:r>
              <a:rPr lang="el-GR" b="1" dirty="0" err="1" smtClean="0">
                <a:solidFill>
                  <a:srgbClr val="004A82"/>
                </a:solidFill>
              </a:rPr>
              <a:t>Ουσιώδη:Αυτά</a:t>
            </a:r>
            <a:r>
              <a:rPr lang="el-GR" b="1" dirty="0" smtClean="0">
                <a:solidFill>
                  <a:srgbClr val="004A82"/>
                </a:solidFill>
              </a:rPr>
              <a:t> </a:t>
            </a:r>
            <a:r>
              <a:rPr lang="el-GR" b="1" dirty="0">
                <a:solidFill>
                  <a:srgbClr val="004A82"/>
                </a:solidFill>
              </a:rPr>
              <a:t>δεν παράγονται στο σώμα.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Μη </a:t>
            </a:r>
            <a:r>
              <a:rPr lang="el-GR" b="1" dirty="0">
                <a:solidFill>
                  <a:srgbClr val="004A82"/>
                </a:solidFill>
              </a:rPr>
              <a:t>ουσιώδη: Αυτά παράγονται στο σώμα.</a:t>
            </a:r>
          </a:p>
          <a:p>
            <a:r>
              <a:rPr lang="el-GR" b="1" dirty="0" smtClean="0">
                <a:solidFill>
                  <a:srgbClr val="004A82"/>
                </a:solidFill>
              </a:rPr>
              <a:t>Πλήρεις</a:t>
            </a:r>
            <a:r>
              <a:rPr lang="el-GR" dirty="0" smtClean="0"/>
              <a:t> </a:t>
            </a:r>
            <a:r>
              <a:rPr lang="el-GR" dirty="0"/>
              <a:t>είναι οι </a:t>
            </a:r>
            <a:r>
              <a:rPr lang="el-GR" dirty="0" err="1"/>
              <a:t>πρωτεϊνες</a:t>
            </a:r>
            <a:r>
              <a:rPr lang="el-GR" dirty="0"/>
              <a:t> που παρέχουν και τα ουσιώδη </a:t>
            </a:r>
            <a:r>
              <a:rPr lang="el-GR" dirty="0" smtClean="0"/>
              <a:t>και τα μη </a:t>
            </a:r>
            <a:r>
              <a:rPr lang="el-GR" dirty="0"/>
              <a:t>ουσιώδη Αμινοξέα, κυρίως οι </a:t>
            </a:r>
            <a:r>
              <a:rPr lang="el-GR" dirty="0" err="1"/>
              <a:t>Ζωϊκές</a:t>
            </a:r>
            <a:r>
              <a:rPr lang="el-GR" dirty="0"/>
              <a:t>.</a:t>
            </a:r>
          </a:p>
          <a:p>
            <a:r>
              <a:rPr lang="el-GR" b="1" dirty="0" smtClean="0">
                <a:solidFill>
                  <a:srgbClr val="004A82"/>
                </a:solidFill>
              </a:rPr>
              <a:t>Μη </a:t>
            </a:r>
            <a:r>
              <a:rPr lang="el-GR" b="1" dirty="0">
                <a:solidFill>
                  <a:srgbClr val="004A82"/>
                </a:solidFill>
              </a:rPr>
              <a:t>πλήρεις </a:t>
            </a:r>
            <a:r>
              <a:rPr lang="el-GR" dirty="0"/>
              <a:t>είναι αυτές που τους λείπουν κάποια </a:t>
            </a:r>
            <a:r>
              <a:rPr lang="el-GR" dirty="0" smtClean="0"/>
              <a:t>Αμινοξέα, συνήθως </a:t>
            </a:r>
            <a:r>
              <a:rPr lang="el-GR" dirty="0"/>
              <a:t>οι </a:t>
            </a:r>
            <a:r>
              <a:rPr lang="el-GR" dirty="0" smtClean="0"/>
              <a:t>Φυτικές.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b499a060b4be88b2b0f7fde9d698ce176712a42"/>
  <p:tag name="ISPRING_RESOURCE_PATHS_HASH_PRESENTER" val="7a287ec81693a18e6fac59d8240d453f12ffed5"/>
</p:tagLst>
</file>

<file path=ppt/theme/theme1.xml><?xml version="1.0" encoding="utf-8"?>
<a:theme xmlns:a="http://schemas.openxmlformats.org/drawingml/2006/main" name="OC_template_updated">
  <a:themeElements>
    <a:clrScheme name="Προσαρμοσμένο 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1312</Words>
  <Application>Microsoft Office PowerPoint</Application>
  <PresentationFormat>On-screen Show (4:3)</PresentationFormat>
  <Paragraphs>182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OC_template_updated</vt:lpstr>
      <vt:lpstr>1_OC_template_updated</vt:lpstr>
      <vt:lpstr>Βιοχημεία</vt:lpstr>
      <vt:lpstr>Διατροφή - Ενέργεια</vt:lpstr>
      <vt:lpstr>Οι βασικές ομάδες τροφών</vt:lpstr>
      <vt:lpstr>Διατροφική Πυραμίδα</vt:lpstr>
      <vt:lpstr>Διαιτητικές πηγές Ενέργειας</vt:lpstr>
      <vt:lpstr>Υδατάνθρακες</vt:lpstr>
      <vt:lpstr>Λίπη</vt:lpstr>
      <vt:lpstr>Σύνθεση ορισμένων Λιπών και Ελαίων</vt:lpstr>
      <vt:lpstr>Πρωτεϊνες</vt:lpstr>
      <vt:lpstr>Ουσιώδη Αμινοξέα</vt:lpstr>
      <vt:lpstr>Ανόργανα συστατικά και κυτταρική λειτουργία</vt:lpstr>
      <vt:lpstr>Ιχνοστοιχεία (&lt;100 mg/ημέρα)</vt:lpstr>
      <vt:lpstr>Βιταμίνες</vt:lpstr>
      <vt:lpstr>Υδατοδιαλυτές Βιταμίνες</vt:lpstr>
      <vt:lpstr>Παντοθενικό Οξύ</vt:lpstr>
      <vt:lpstr>Νιασίνη (Βιταμίνη Β₃)</vt:lpstr>
      <vt:lpstr>Ριβοφλαβίνη (Βιταμίνη Β₂)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43</cp:revision>
  <dcterms:created xsi:type="dcterms:W3CDTF">2013-03-04T13:35:19Z</dcterms:created>
  <dcterms:modified xsi:type="dcterms:W3CDTF">2015-04-30T13:24:57Z</dcterms:modified>
</cp:coreProperties>
</file>