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701" r:id="rId2"/>
  </p:sldMasterIdLst>
  <p:notesMasterIdLst>
    <p:notesMasterId r:id="rId62"/>
  </p:notesMasterIdLst>
  <p:handoutMasterIdLst>
    <p:handoutMasterId r:id="rId63"/>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4" r:id="rId56"/>
    <p:sldId id="315" r:id="rId57"/>
    <p:sldId id="310" r:id="rId58"/>
    <p:sldId id="311" r:id="rId59"/>
    <p:sldId id="312" r:id="rId60"/>
    <p:sldId id="313" r:id="rId61"/>
  </p:sldIdLst>
  <p:sldSz cx="9144000" cy="6858000" type="screen4x3"/>
  <p:notesSz cx="7104063" cy="10234613"/>
  <p:custDataLst>
    <p:tags r:id="rId64"/>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4D83"/>
    <a:srgbClr val="00FF00"/>
    <a:srgbClr val="333399"/>
    <a:srgbClr val="4545C3"/>
    <a:srgbClr val="A7B4BA"/>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94" autoAdjust="0"/>
    <p:restoredTop sz="84241" autoAdjust="0"/>
  </p:normalViewPr>
  <p:slideViewPr>
    <p:cSldViewPr>
      <p:cViewPr varScale="1">
        <p:scale>
          <a:sx n="98" d="100"/>
          <a:sy n="98" d="100"/>
        </p:scale>
        <p:origin x="-217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10/6/2015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10/6/2015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10</a:t>
            </a:fld>
            <a:endParaRPr lang="el-GR" dirty="0"/>
          </a:p>
        </p:txBody>
      </p:sp>
    </p:spTree>
    <p:extLst>
      <p:ext uri="{BB962C8B-B14F-4D97-AF65-F5344CB8AC3E}">
        <p14:creationId xmlns:p14="http://schemas.microsoft.com/office/powerpoint/2010/main" val="257458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11</a:t>
            </a:fld>
            <a:endParaRPr lang="el-GR" dirty="0"/>
          </a:p>
        </p:txBody>
      </p:sp>
    </p:spTree>
    <p:extLst>
      <p:ext uri="{BB962C8B-B14F-4D97-AF65-F5344CB8AC3E}">
        <p14:creationId xmlns:p14="http://schemas.microsoft.com/office/powerpoint/2010/main" val="3051636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13</a:t>
            </a:fld>
            <a:endParaRPr lang="el-GR" dirty="0"/>
          </a:p>
        </p:txBody>
      </p:sp>
    </p:spTree>
    <p:extLst>
      <p:ext uri="{BB962C8B-B14F-4D97-AF65-F5344CB8AC3E}">
        <p14:creationId xmlns:p14="http://schemas.microsoft.com/office/powerpoint/2010/main" val="56376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14</a:t>
            </a:fld>
            <a:endParaRPr lang="el-GR" dirty="0"/>
          </a:p>
        </p:txBody>
      </p:sp>
    </p:spTree>
    <p:extLst>
      <p:ext uri="{BB962C8B-B14F-4D97-AF65-F5344CB8AC3E}">
        <p14:creationId xmlns:p14="http://schemas.microsoft.com/office/powerpoint/2010/main" val="2499982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15</a:t>
            </a:fld>
            <a:endParaRPr lang="el-GR" dirty="0"/>
          </a:p>
        </p:txBody>
      </p:sp>
    </p:spTree>
    <p:extLst>
      <p:ext uri="{BB962C8B-B14F-4D97-AF65-F5344CB8AC3E}">
        <p14:creationId xmlns:p14="http://schemas.microsoft.com/office/powerpoint/2010/main" val="98447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17</a:t>
            </a:fld>
            <a:endParaRPr lang="el-GR" dirty="0"/>
          </a:p>
        </p:txBody>
      </p:sp>
    </p:spTree>
    <p:extLst>
      <p:ext uri="{BB962C8B-B14F-4D97-AF65-F5344CB8AC3E}">
        <p14:creationId xmlns:p14="http://schemas.microsoft.com/office/powerpoint/2010/main" val="170887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18</a:t>
            </a:fld>
            <a:endParaRPr lang="el-GR" dirty="0"/>
          </a:p>
        </p:txBody>
      </p:sp>
    </p:spTree>
    <p:extLst>
      <p:ext uri="{BB962C8B-B14F-4D97-AF65-F5344CB8AC3E}">
        <p14:creationId xmlns:p14="http://schemas.microsoft.com/office/powerpoint/2010/main" val="1492975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aseline="0"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19</a:t>
            </a:fld>
            <a:endParaRPr lang="el-GR" dirty="0"/>
          </a:p>
        </p:txBody>
      </p:sp>
    </p:spTree>
    <p:extLst>
      <p:ext uri="{BB962C8B-B14F-4D97-AF65-F5344CB8AC3E}">
        <p14:creationId xmlns:p14="http://schemas.microsoft.com/office/powerpoint/2010/main" val="3037831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20</a:t>
            </a:fld>
            <a:endParaRPr lang="el-GR" dirty="0"/>
          </a:p>
        </p:txBody>
      </p:sp>
    </p:spTree>
    <p:extLst>
      <p:ext uri="{BB962C8B-B14F-4D97-AF65-F5344CB8AC3E}">
        <p14:creationId xmlns:p14="http://schemas.microsoft.com/office/powerpoint/2010/main" val="402663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21</a:t>
            </a:fld>
            <a:endParaRPr lang="el-GR" dirty="0"/>
          </a:p>
        </p:txBody>
      </p:sp>
    </p:spTree>
    <p:extLst>
      <p:ext uri="{BB962C8B-B14F-4D97-AF65-F5344CB8AC3E}">
        <p14:creationId xmlns:p14="http://schemas.microsoft.com/office/powerpoint/2010/main" val="395250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a:t>
            </a:fld>
            <a:endParaRPr lang="el-GR" dirty="0"/>
          </a:p>
        </p:txBody>
      </p:sp>
    </p:spTree>
    <p:extLst>
      <p:ext uri="{BB962C8B-B14F-4D97-AF65-F5344CB8AC3E}">
        <p14:creationId xmlns:p14="http://schemas.microsoft.com/office/powerpoint/2010/main" val="1316474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22</a:t>
            </a:fld>
            <a:endParaRPr lang="el-GR" dirty="0"/>
          </a:p>
        </p:txBody>
      </p:sp>
    </p:spTree>
    <p:extLst>
      <p:ext uri="{BB962C8B-B14F-4D97-AF65-F5344CB8AC3E}">
        <p14:creationId xmlns:p14="http://schemas.microsoft.com/office/powerpoint/2010/main" val="3404923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24</a:t>
            </a:fld>
            <a:endParaRPr lang="el-GR" dirty="0"/>
          </a:p>
        </p:txBody>
      </p:sp>
    </p:spTree>
    <p:extLst>
      <p:ext uri="{BB962C8B-B14F-4D97-AF65-F5344CB8AC3E}">
        <p14:creationId xmlns:p14="http://schemas.microsoft.com/office/powerpoint/2010/main" val="3682911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3016915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26</a:t>
            </a:fld>
            <a:endParaRPr lang="el-GR" dirty="0"/>
          </a:p>
        </p:txBody>
      </p:sp>
    </p:spTree>
    <p:extLst>
      <p:ext uri="{BB962C8B-B14F-4D97-AF65-F5344CB8AC3E}">
        <p14:creationId xmlns:p14="http://schemas.microsoft.com/office/powerpoint/2010/main" val="143400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27</a:t>
            </a:fld>
            <a:endParaRPr lang="el-GR" dirty="0"/>
          </a:p>
        </p:txBody>
      </p:sp>
    </p:spTree>
    <p:extLst>
      <p:ext uri="{BB962C8B-B14F-4D97-AF65-F5344CB8AC3E}">
        <p14:creationId xmlns:p14="http://schemas.microsoft.com/office/powerpoint/2010/main" val="3295766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aseline="0"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28</a:t>
            </a:fld>
            <a:endParaRPr lang="el-GR" dirty="0"/>
          </a:p>
        </p:txBody>
      </p:sp>
    </p:spTree>
    <p:extLst>
      <p:ext uri="{BB962C8B-B14F-4D97-AF65-F5344CB8AC3E}">
        <p14:creationId xmlns:p14="http://schemas.microsoft.com/office/powerpoint/2010/main" val="2269187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29</a:t>
            </a:fld>
            <a:endParaRPr lang="el-GR" dirty="0"/>
          </a:p>
        </p:txBody>
      </p:sp>
    </p:spTree>
    <p:extLst>
      <p:ext uri="{BB962C8B-B14F-4D97-AF65-F5344CB8AC3E}">
        <p14:creationId xmlns:p14="http://schemas.microsoft.com/office/powerpoint/2010/main" val="1362081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30</a:t>
            </a:fld>
            <a:endParaRPr lang="el-GR" dirty="0"/>
          </a:p>
        </p:txBody>
      </p:sp>
    </p:spTree>
    <p:extLst>
      <p:ext uri="{BB962C8B-B14F-4D97-AF65-F5344CB8AC3E}">
        <p14:creationId xmlns:p14="http://schemas.microsoft.com/office/powerpoint/2010/main" val="3923066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33</a:t>
            </a:fld>
            <a:endParaRPr lang="el-GR" dirty="0"/>
          </a:p>
        </p:txBody>
      </p:sp>
    </p:spTree>
    <p:extLst>
      <p:ext uri="{BB962C8B-B14F-4D97-AF65-F5344CB8AC3E}">
        <p14:creationId xmlns:p14="http://schemas.microsoft.com/office/powerpoint/2010/main" val="25214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34</a:t>
            </a:fld>
            <a:endParaRPr lang="el-GR" dirty="0"/>
          </a:p>
        </p:txBody>
      </p:sp>
    </p:spTree>
    <p:extLst>
      <p:ext uri="{BB962C8B-B14F-4D97-AF65-F5344CB8AC3E}">
        <p14:creationId xmlns:p14="http://schemas.microsoft.com/office/powerpoint/2010/main" val="22233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a:t>
            </a:fld>
            <a:endParaRPr lang="el-GR" dirty="0"/>
          </a:p>
        </p:txBody>
      </p:sp>
    </p:spTree>
    <p:extLst>
      <p:ext uri="{BB962C8B-B14F-4D97-AF65-F5344CB8AC3E}">
        <p14:creationId xmlns:p14="http://schemas.microsoft.com/office/powerpoint/2010/main" val="1273810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35</a:t>
            </a:fld>
            <a:endParaRPr lang="el-GR" dirty="0"/>
          </a:p>
        </p:txBody>
      </p:sp>
    </p:spTree>
    <p:extLst>
      <p:ext uri="{BB962C8B-B14F-4D97-AF65-F5344CB8AC3E}">
        <p14:creationId xmlns:p14="http://schemas.microsoft.com/office/powerpoint/2010/main" val="241975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36</a:t>
            </a:fld>
            <a:endParaRPr lang="el-GR" dirty="0"/>
          </a:p>
        </p:txBody>
      </p:sp>
    </p:spTree>
    <p:extLst>
      <p:ext uri="{BB962C8B-B14F-4D97-AF65-F5344CB8AC3E}">
        <p14:creationId xmlns:p14="http://schemas.microsoft.com/office/powerpoint/2010/main" val="2841424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38</a:t>
            </a:fld>
            <a:endParaRPr lang="el-GR" dirty="0"/>
          </a:p>
        </p:txBody>
      </p:sp>
    </p:spTree>
    <p:extLst>
      <p:ext uri="{BB962C8B-B14F-4D97-AF65-F5344CB8AC3E}">
        <p14:creationId xmlns:p14="http://schemas.microsoft.com/office/powerpoint/2010/main" val="2749560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43</a:t>
            </a:fld>
            <a:endParaRPr lang="el-GR" dirty="0"/>
          </a:p>
        </p:txBody>
      </p:sp>
    </p:spTree>
    <p:extLst>
      <p:ext uri="{BB962C8B-B14F-4D97-AF65-F5344CB8AC3E}">
        <p14:creationId xmlns:p14="http://schemas.microsoft.com/office/powerpoint/2010/main" val="2684152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44</a:t>
            </a:fld>
            <a:endParaRPr lang="el-GR" dirty="0"/>
          </a:p>
        </p:txBody>
      </p:sp>
    </p:spTree>
    <p:extLst>
      <p:ext uri="{BB962C8B-B14F-4D97-AF65-F5344CB8AC3E}">
        <p14:creationId xmlns:p14="http://schemas.microsoft.com/office/powerpoint/2010/main" val="4105208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45</a:t>
            </a:fld>
            <a:endParaRPr lang="el-GR" dirty="0"/>
          </a:p>
        </p:txBody>
      </p:sp>
    </p:spTree>
    <p:extLst>
      <p:ext uri="{BB962C8B-B14F-4D97-AF65-F5344CB8AC3E}">
        <p14:creationId xmlns:p14="http://schemas.microsoft.com/office/powerpoint/2010/main" val="1045192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46</a:t>
            </a:fld>
            <a:endParaRPr lang="el-GR" dirty="0"/>
          </a:p>
        </p:txBody>
      </p:sp>
    </p:spTree>
    <p:extLst>
      <p:ext uri="{BB962C8B-B14F-4D97-AF65-F5344CB8AC3E}">
        <p14:creationId xmlns:p14="http://schemas.microsoft.com/office/powerpoint/2010/main" val="3101098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aseline="0"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47</a:t>
            </a:fld>
            <a:endParaRPr lang="el-GR" dirty="0"/>
          </a:p>
        </p:txBody>
      </p:sp>
    </p:spTree>
    <p:extLst>
      <p:ext uri="{BB962C8B-B14F-4D97-AF65-F5344CB8AC3E}">
        <p14:creationId xmlns:p14="http://schemas.microsoft.com/office/powerpoint/2010/main" val="2246994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48</a:t>
            </a:fld>
            <a:endParaRPr lang="el-GR" dirty="0"/>
          </a:p>
        </p:txBody>
      </p:sp>
    </p:spTree>
    <p:extLst>
      <p:ext uri="{BB962C8B-B14F-4D97-AF65-F5344CB8AC3E}">
        <p14:creationId xmlns:p14="http://schemas.microsoft.com/office/powerpoint/2010/main" val="3466686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50</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a:t>
            </a:fld>
            <a:endParaRPr lang="el-GR" dirty="0"/>
          </a:p>
        </p:txBody>
      </p:sp>
    </p:spTree>
    <p:extLst>
      <p:ext uri="{BB962C8B-B14F-4D97-AF65-F5344CB8AC3E}">
        <p14:creationId xmlns:p14="http://schemas.microsoft.com/office/powerpoint/2010/main" val="3641885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51</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52</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53</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55</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56</a:t>
            </a:fld>
            <a:endParaRPr lang="el-GR" dirty="0"/>
          </a:p>
        </p:txBody>
      </p:sp>
    </p:spTree>
    <p:extLst>
      <p:ext uri="{BB962C8B-B14F-4D97-AF65-F5344CB8AC3E}">
        <p14:creationId xmlns:p14="http://schemas.microsoft.com/office/powerpoint/2010/main" val="2145123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57</a:t>
            </a:fld>
            <a:endParaRPr lang="el-GR" dirty="0"/>
          </a:p>
        </p:txBody>
      </p:sp>
    </p:spTree>
    <p:extLst>
      <p:ext uri="{BB962C8B-B14F-4D97-AF65-F5344CB8AC3E}">
        <p14:creationId xmlns:p14="http://schemas.microsoft.com/office/powerpoint/2010/main" val="2145123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Font typeface="Arial" pitchFamily="34" charset="0"/>
              <a:buNone/>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a:t>
            </a:fld>
            <a:endParaRPr lang="el-GR" dirty="0"/>
          </a:p>
        </p:txBody>
      </p:sp>
    </p:spTree>
    <p:extLst>
      <p:ext uri="{BB962C8B-B14F-4D97-AF65-F5344CB8AC3E}">
        <p14:creationId xmlns:p14="http://schemas.microsoft.com/office/powerpoint/2010/main" val="194357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a:t>
            </a:fld>
            <a:endParaRPr lang="el-GR" dirty="0"/>
          </a:p>
        </p:txBody>
      </p:sp>
    </p:spTree>
    <p:extLst>
      <p:ext uri="{BB962C8B-B14F-4D97-AF65-F5344CB8AC3E}">
        <p14:creationId xmlns:p14="http://schemas.microsoft.com/office/powerpoint/2010/main" val="33214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a:t>
            </a:fld>
            <a:endParaRPr lang="el-GR" dirty="0"/>
          </a:p>
        </p:txBody>
      </p:sp>
    </p:spTree>
    <p:extLst>
      <p:ext uri="{BB962C8B-B14F-4D97-AF65-F5344CB8AC3E}">
        <p14:creationId xmlns:p14="http://schemas.microsoft.com/office/powerpoint/2010/main" val="3321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a:t>
            </a:fld>
            <a:endParaRPr lang="el-GR" dirty="0"/>
          </a:p>
        </p:txBody>
      </p:sp>
    </p:spTree>
    <p:extLst>
      <p:ext uri="{BB962C8B-B14F-4D97-AF65-F5344CB8AC3E}">
        <p14:creationId xmlns:p14="http://schemas.microsoft.com/office/powerpoint/2010/main" val="3321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a:t>
            </a:fld>
            <a:endParaRPr lang="el-GR" dirty="0"/>
          </a:p>
        </p:txBody>
      </p:sp>
    </p:spTree>
    <p:extLst>
      <p:ext uri="{BB962C8B-B14F-4D97-AF65-F5344CB8AC3E}">
        <p14:creationId xmlns:p14="http://schemas.microsoft.com/office/powerpoint/2010/main" val="257458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34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6"/>
          <p:cNvSpPr>
            <a:spLocks noGrp="1" noChangeArrowheads="1"/>
          </p:cNvSpPr>
          <p:nvPr>
            <p:ph type="dt" sz="half" idx="10"/>
          </p:nvPr>
        </p:nvSpPr>
        <p:spPr>
          <a:ln/>
        </p:spPr>
        <p:txBody>
          <a:bodyPr/>
          <a:lstStyle>
            <a:lvl1pPr>
              <a:defRPr/>
            </a:lvl1pPr>
          </a:lstStyle>
          <a:p>
            <a:pPr>
              <a:defRPr/>
            </a:pPr>
            <a:endParaRPr lang="el-GR"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l-GR" dirty="0"/>
          </a:p>
        </p:txBody>
      </p:sp>
      <p:sp>
        <p:nvSpPr>
          <p:cNvPr id="7" name="Rectangle 8"/>
          <p:cNvSpPr>
            <a:spLocks noGrp="1" noChangeArrowheads="1"/>
          </p:cNvSpPr>
          <p:nvPr>
            <p:ph type="sldNum" sz="quarter" idx="12"/>
          </p:nvPr>
        </p:nvSpPr>
        <p:spPr>
          <a:ln/>
        </p:spPr>
        <p:txBody>
          <a:bodyPr/>
          <a:lstStyle>
            <a:lvl1pPr>
              <a:defRPr/>
            </a:lvl1pPr>
          </a:lstStyle>
          <a:p>
            <a:pPr>
              <a:defRPr/>
            </a:pPr>
            <a:fld id="{455522F6-F085-408F-AC09-519F38E95A54}" type="slidenum">
              <a:rPr lang="el-GR"/>
              <a:pPr>
                <a:defRPr/>
              </a:pPr>
              <a:t>‹#›</a:t>
            </a:fld>
            <a:endParaRPr lang="el-GR" dirty="0"/>
          </a:p>
        </p:txBody>
      </p:sp>
    </p:spTree>
    <p:extLst>
      <p:ext uri="{BB962C8B-B14F-4D97-AF65-F5344CB8AC3E}">
        <p14:creationId xmlns:p14="http://schemas.microsoft.com/office/powerpoint/2010/main" val="154776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l-GR" dirty="0"/>
          </a:p>
        </p:txBody>
      </p:sp>
      <p:sp>
        <p:nvSpPr>
          <p:cNvPr id="3" name="Rectangle 7"/>
          <p:cNvSpPr>
            <a:spLocks noGrp="1" noChangeArrowheads="1"/>
          </p:cNvSpPr>
          <p:nvPr>
            <p:ph type="ftr" sz="quarter" idx="11"/>
          </p:nvPr>
        </p:nvSpPr>
        <p:spPr>
          <a:ln/>
        </p:spPr>
        <p:txBody>
          <a:bodyPr/>
          <a:lstStyle>
            <a:lvl1pPr>
              <a:defRPr/>
            </a:lvl1pPr>
          </a:lstStyle>
          <a:p>
            <a:pPr>
              <a:defRPr/>
            </a:pPr>
            <a:endParaRPr lang="el-GR" dirty="0"/>
          </a:p>
        </p:txBody>
      </p:sp>
      <p:sp>
        <p:nvSpPr>
          <p:cNvPr id="4" name="Rectangle 8"/>
          <p:cNvSpPr>
            <a:spLocks noGrp="1" noChangeArrowheads="1"/>
          </p:cNvSpPr>
          <p:nvPr>
            <p:ph type="sldNum" sz="quarter" idx="12"/>
          </p:nvPr>
        </p:nvSpPr>
        <p:spPr>
          <a:ln/>
        </p:spPr>
        <p:txBody>
          <a:bodyPr/>
          <a:lstStyle>
            <a:lvl1pPr>
              <a:defRPr/>
            </a:lvl1pPr>
          </a:lstStyle>
          <a:p>
            <a:pPr>
              <a:defRPr/>
            </a:pPr>
            <a:fld id="{88E05BB6-9847-4A9A-825F-8E9F01D54AD8}" type="slidenum">
              <a:rPr lang="el-GR"/>
              <a:pPr>
                <a:defRPr/>
              </a:pPr>
              <a:t>‹#›</a:t>
            </a:fld>
            <a:endParaRPr lang="el-GR" dirty="0"/>
          </a:p>
        </p:txBody>
      </p:sp>
    </p:spTree>
    <p:extLst>
      <p:ext uri="{BB962C8B-B14F-4D97-AF65-F5344CB8AC3E}">
        <p14:creationId xmlns:p14="http://schemas.microsoft.com/office/powerpoint/2010/main" val="2089635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6"/>
          <p:cNvSpPr>
            <a:spLocks noGrp="1" noChangeArrowheads="1"/>
          </p:cNvSpPr>
          <p:nvPr>
            <p:ph type="dt" sz="half" idx="10"/>
          </p:nvPr>
        </p:nvSpPr>
        <p:spPr>
          <a:ln/>
        </p:spPr>
        <p:txBody>
          <a:bodyPr/>
          <a:lstStyle>
            <a:lvl1pPr>
              <a:defRPr/>
            </a:lvl1pPr>
          </a:lstStyle>
          <a:p>
            <a:pPr>
              <a:defRPr/>
            </a:pPr>
            <a:endParaRPr lang="el-GR" dirty="0"/>
          </a:p>
        </p:txBody>
      </p:sp>
      <p:sp>
        <p:nvSpPr>
          <p:cNvPr id="7" name="Rectangle 7"/>
          <p:cNvSpPr>
            <a:spLocks noGrp="1" noChangeArrowheads="1"/>
          </p:cNvSpPr>
          <p:nvPr>
            <p:ph type="ftr" sz="quarter" idx="11"/>
          </p:nvPr>
        </p:nvSpPr>
        <p:spPr>
          <a:ln/>
        </p:spPr>
        <p:txBody>
          <a:bodyPr/>
          <a:lstStyle>
            <a:lvl1pPr>
              <a:defRPr/>
            </a:lvl1pPr>
          </a:lstStyle>
          <a:p>
            <a:pPr>
              <a:defRPr/>
            </a:pPr>
            <a:endParaRPr lang="el-GR" dirty="0"/>
          </a:p>
        </p:txBody>
      </p:sp>
      <p:sp>
        <p:nvSpPr>
          <p:cNvPr id="8" name="Rectangle 8"/>
          <p:cNvSpPr>
            <a:spLocks noGrp="1" noChangeArrowheads="1"/>
          </p:cNvSpPr>
          <p:nvPr>
            <p:ph type="sldNum" sz="quarter" idx="12"/>
          </p:nvPr>
        </p:nvSpPr>
        <p:spPr>
          <a:ln/>
        </p:spPr>
        <p:txBody>
          <a:bodyPr/>
          <a:lstStyle>
            <a:lvl1pPr>
              <a:defRPr/>
            </a:lvl1pPr>
          </a:lstStyle>
          <a:p>
            <a:pPr>
              <a:defRPr/>
            </a:pPr>
            <a:fld id="{17CF1C16-3099-4846-902D-9C000B6E383E}" type="slidenum">
              <a:rPr lang="el-GR"/>
              <a:pPr>
                <a:defRPr/>
              </a:pPr>
              <a:t>‹#›</a:t>
            </a:fld>
            <a:endParaRPr lang="el-GR" dirty="0"/>
          </a:p>
        </p:txBody>
      </p:sp>
    </p:spTree>
    <p:extLst>
      <p:ext uri="{BB962C8B-B14F-4D97-AF65-F5344CB8AC3E}">
        <p14:creationId xmlns:p14="http://schemas.microsoft.com/office/powerpoint/2010/main" val="3531568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681841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916744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86142963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115718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1792536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820870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0877896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198483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3716410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023649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3789040"/>
            <a:ext cx="8219256" cy="2448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7544" y="1196752"/>
            <a:ext cx="8219256" cy="2448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7367628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67544" y="2924944"/>
            <a:ext cx="8219256" cy="158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7544" y="1196752"/>
            <a:ext cx="8219256" cy="1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
        <p:nvSpPr>
          <p:cNvPr id="8" name="Content Placeholder 2"/>
          <p:cNvSpPr>
            <a:spLocks noGrp="1"/>
          </p:cNvSpPr>
          <p:nvPr>
            <p:ph sz="half" idx="13"/>
          </p:nvPr>
        </p:nvSpPr>
        <p:spPr>
          <a:xfrm>
            <a:off x="467544" y="4608000"/>
            <a:ext cx="8219256" cy="1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10325500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6" r:id="rId5"/>
    <p:sldLayoutId id="2147483697" r:id="rId6"/>
    <p:sldLayoutId id="2147483689" r:id="rId7"/>
    <p:sldLayoutId id="2147483690" r:id="rId8"/>
    <p:sldLayoutId id="2147483692" r:id="rId9"/>
    <p:sldLayoutId id="2147483693" r:id="rId10"/>
    <p:sldLayoutId id="2147483694" r:id="rId11"/>
    <p:sldLayoutId id="2147483695" r:id="rId12"/>
    <p:sldLayoutId id="2147483698" r:id="rId13"/>
    <p:sldLayoutId id="2147483699" r:id="rId14"/>
    <p:sldLayoutId id="2147483700" r:id="rId15"/>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832506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Sunlight#mediaviewer/File:Spectrum_of_Sunlight_en.sv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creativecommons.org/licenses/by-sa/4.0" TargetMode="External"/><Relationship Id="rId4" Type="http://schemas.openxmlformats.org/officeDocument/2006/relationships/hyperlink" Target="http://commons.wikimedia.org/wiki/User:Txbanger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Black_ligh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en.wikipedia.org/wiki/File:Two_black_light_lamps.jpg" TargetMode="External"/><Relationship Id="rId5" Type="http://schemas.openxmlformats.org/officeDocument/2006/relationships/hyperlink" Target="http://en.wikipedia.org/wiki/File:Two_black_light_fluorescent_tubes.jpg" TargetMode="Externa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ommons.wikimedia.org/wiki/File:BlackLight.JPG"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creativecommons.org/licenses/by-sa/3.0/deed.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s://en.wikipedia.org/wiki/User:LMRoberts" TargetMode="External"/><Relationship Id="rId4" Type="http://schemas.openxmlformats.org/officeDocument/2006/relationships/hyperlink" Target="https://en.wikipedia.org/wiki/File:Mercury_Vapour_Lamp_Spectrum.jp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hyperlink" Target="http://www.cartage.org.lb/en/themes/arts/photography/fieldskinds/scientificph/medscient/reflectultraviol/filters/filters.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File:UV_and_Vis_Sunscreen.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creativecommons.org/publicdomain/zero/1.0/deed.en" TargetMode="External"/><Relationship Id="rId5" Type="http://schemas.openxmlformats.org/officeDocument/2006/relationships/hyperlink" Target="http://commons.wikimedia.org/wiki/User:Jacobkhed" TargetMode="External"/><Relationship Id="rId4" Type="http://schemas.openxmlformats.org/officeDocument/2006/relationships/hyperlink" Target="http://commons.wikimedia.org/wiki/File:Jablonski_Diagram_of_Fluorescence_Only.pn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commons.wikimedia.org/wiki/File:EM_Spectrum_Properties_edit_frequency.p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File_Upload_Bot_(Magnus_Mansk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File:Fluorescent_minerals_hg.jpg"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hyperlink" Target="http://creativecommons.org/licenses/by-sa/2.5/deed.e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3.wmf"/><Relationship Id="rId4" Type="http://schemas.openxmlformats.org/officeDocument/2006/relationships/image" Target="../media/image52.wmf"/></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Keoka" TargetMode="External"/><Relationship Id="rId4" Type="http://schemas.openxmlformats.org/officeDocument/2006/relationships/hyperlink" Target="http://commons.wikimedia.org/wiki/File:EM_spectrumrevised.png" TargetMode="External"/></Relationships>
</file>

<file path=ppt/slides/_rels/slide50.xml.rels><?xml version="1.0" encoding="UTF-8" standalone="yes"?>
<Relationships xmlns="http://schemas.openxmlformats.org/package/2006/relationships"><Relationship Id="rId2" Type="http://schemas.openxmlformats.org/officeDocument/2006/relationships/hyperlink" Target="http://en.wikipedia.org/wiki/Fluorescence"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Wavelengt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en.wikipedia.org/wiki/Electronvolt" TargetMode="External"/><Relationship Id="rId4" Type="http://schemas.openxmlformats.org/officeDocument/2006/relationships/hyperlink" Target="http://en.wikipedia.org/wiki/Nanometr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Wavelength"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en.wikipedia.org/wiki/Electronvolt" TargetMode="External"/><Relationship Id="rId4" Type="http://schemas.openxmlformats.org/officeDocument/2006/relationships/hyperlink" Target="http://en.wikipedia.org/wiki/Nanometr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Wavelengt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en.wikipedia.org/wiki/Electronvolt" TargetMode="External"/><Relationship Id="rId4" Type="http://schemas.openxmlformats.org/officeDocument/2006/relationships/hyperlink" Target="http://en.wikipedia.org/wiki/Nanometr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commons.wikimedia.org/wiki/File:Ozone_altitude_UV_graph.svg"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commons.wikimedia.org/w/index.php?title=User:Hardwigg&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53031" y="1142299"/>
            <a:ext cx="7628384" cy="1470025"/>
          </a:xfrm>
        </p:spPr>
        <p:txBody>
          <a:bodyPr>
            <a:normAutofit/>
          </a:bodyPr>
          <a:lstStyle/>
          <a:p>
            <a:r>
              <a:rPr lang="el-GR" dirty="0"/>
              <a:t>Φυσικοχημικές </a:t>
            </a:r>
            <a:r>
              <a:rPr lang="el-GR" dirty="0" smtClean="0"/>
              <a:t>Μέθοδοι </a:t>
            </a:r>
            <a:r>
              <a:rPr lang="el-GR" dirty="0"/>
              <a:t>Δ</a:t>
            </a:r>
            <a:r>
              <a:rPr lang="el-GR" dirty="0" smtClean="0"/>
              <a:t>ιάγνωσης </a:t>
            </a:r>
            <a:r>
              <a:rPr lang="el-GR" dirty="0"/>
              <a:t>- </a:t>
            </a:r>
            <a:r>
              <a:rPr lang="el-GR" dirty="0" smtClean="0"/>
              <a:t>Τεκμηρίωσης</a:t>
            </a:r>
            <a:endParaRPr lang="el-GR" dirty="0"/>
          </a:p>
        </p:txBody>
      </p:sp>
      <p:sp>
        <p:nvSpPr>
          <p:cNvPr id="3" name="Υπότιτλος 2"/>
          <p:cNvSpPr>
            <a:spLocks noGrp="1"/>
          </p:cNvSpPr>
          <p:nvPr>
            <p:ph type="subTitle" idx="1"/>
          </p:nvPr>
        </p:nvSpPr>
        <p:spPr>
          <a:xfrm>
            <a:off x="1369368" y="2780928"/>
            <a:ext cx="6400800" cy="2068215"/>
          </a:xfrm>
        </p:spPr>
        <p:txBody>
          <a:bodyPr>
            <a:normAutofit fontScale="92500" lnSpcReduction="10000"/>
          </a:bodyPr>
          <a:lstStyle/>
          <a:p>
            <a:r>
              <a:rPr lang="el-GR" sz="3000" b="1" dirty="0" smtClean="0"/>
              <a:t>Ενότητα 4</a:t>
            </a:r>
            <a:r>
              <a:rPr lang="el-GR" sz="3000" dirty="0" smtClean="0"/>
              <a:t>:</a:t>
            </a:r>
            <a:r>
              <a:rPr lang="en-US" sz="3000" dirty="0" smtClean="0"/>
              <a:t> </a:t>
            </a:r>
            <a:r>
              <a:rPr lang="el-GR" sz="3000" dirty="0" smtClean="0"/>
              <a:t>Απεικονιστικές τεχνικές με τη χρήση υπεριώδους ακτινοβολίας</a:t>
            </a:r>
            <a:endParaRPr lang="en-US" sz="3000" dirty="0" smtClean="0"/>
          </a:p>
          <a:p>
            <a:endParaRPr lang="el-GR" sz="2600" dirty="0" smtClean="0"/>
          </a:p>
          <a:p>
            <a:r>
              <a:rPr lang="el-GR" sz="2600" dirty="0" smtClean="0"/>
              <a:t>Δρ. Αθηνά Αλεξοπούλου</a:t>
            </a:r>
          </a:p>
          <a:p>
            <a:r>
              <a:rPr lang="el-GR" sz="2600" dirty="0" smtClean="0"/>
              <a:t>Τμήμα Συντήρησης Αρχαιοτήτων &amp; Έργων Τέχνες</a:t>
            </a:r>
          </a:p>
          <a:p>
            <a:endParaRPr lang="el-GR" dirty="0" smtClean="0"/>
          </a:p>
        </p:txBody>
      </p:sp>
      <p:pic>
        <p:nvPicPr>
          <p:cNvPr id="11" name="Picture 10"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2"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4" name="Table 13"/>
          <p:cNvGraphicFramePr>
            <a:graphicFrameLocks noGrp="1"/>
          </p:cNvGraphicFramePr>
          <p:nvPr>
            <p:extLst>
              <p:ext uri="{D42A27DB-BD31-4B8C-83A1-F6EECF244321}">
                <p14:modId xmlns:p14="http://schemas.microsoft.com/office/powerpoint/2010/main" val="1373187675"/>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6"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91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el-GR" dirty="0" smtClean="0"/>
              <a:t>Επικινδυνότητα </a:t>
            </a:r>
            <a:r>
              <a:rPr lang="en-US" dirty="0" smtClean="0"/>
              <a:t>UV </a:t>
            </a:r>
            <a:r>
              <a:rPr lang="el-GR" dirty="0" smtClean="0"/>
              <a:t>ακτινοβολίας</a:t>
            </a:r>
          </a:p>
        </p:txBody>
      </p:sp>
      <p:sp>
        <p:nvSpPr>
          <p:cNvPr id="10243" name="Rectangle 3"/>
          <p:cNvSpPr>
            <a:spLocks noGrp="1" noChangeArrowheads="1"/>
          </p:cNvSpPr>
          <p:nvPr>
            <p:ph idx="1"/>
          </p:nvPr>
        </p:nvSpPr>
        <p:spPr>
          <a:xfrm>
            <a:off x="251520" y="1124744"/>
            <a:ext cx="8640960" cy="5040560"/>
          </a:xfrm>
        </p:spPr>
        <p:txBody>
          <a:bodyPr>
            <a:noAutofit/>
          </a:bodyPr>
          <a:lstStyle/>
          <a:p>
            <a:pPr marL="0" indent="0">
              <a:spcBef>
                <a:spcPts val="600"/>
              </a:spcBef>
              <a:spcAft>
                <a:spcPts val="600"/>
              </a:spcAft>
              <a:buNone/>
            </a:pPr>
            <a:r>
              <a:rPr lang="el-GR" sz="2400" dirty="0" smtClean="0"/>
              <a:t>Έκθεση </a:t>
            </a:r>
            <a:r>
              <a:rPr lang="el-GR" sz="2400" dirty="0"/>
              <a:t>στην υπεριώδη </a:t>
            </a:r>
            <a:r>
              <a:rPr lang="el-GR" sz="2400" dirty="0" smtClean="0"/>
              <a:t>ακτινοβολία</a:t>
            </a:r>
            <a:endParaRPr lang="el-GR" sz="2400" dirty="0"/>
          </a:p>
          <a:p>
            <a:pPr marL="0" indent="0" eaLnBrk="1" hangingPunct="1">
              <a:spcBef>
                <a:spcPts val="600"/>
              </a:spcBef>
              <a:spcAft>
                <a:spcPts val="600"/>
              </a:spcAft>
              <a:buNone/>
            </a:pPr>
            <a:r>
              <a:rPr lang="el-GR" sz="2400" b="1" dirty="0" smtClean="0"/>
              <a:t>Άμεσα αποτελέσματα</a:t>
            </a:r>
            <a:r>
              <a:rPr lang="en-US" sz="2400" dirty="0" smtClean="0"/>
              <a:t>:</a:t>
            </a:r>
            <a:r>
              <a:rPr lang="el-GR" sz="2400" dirty="0" smtClean="0"/>
              <a:t> </a:t>
            </a:r>
          </a:p>
          <a:p>
            <a:pPr>
              <a:spcBef>
                <a:spcPts val="600"/>
              </a:spcBef>
              <a:spcAft>
                <a:spcPts val="600"/>
              </a:spcAft>
              <a:buClr>
                <a:srgbClr val="820000"/>
              </a:buClr>
              <a:buFont typeface="Webdings" panose="05030102010509060703" pitchFamily="18" charset="2"/>
              <a:buChar char="4"/>
            </a:pPr>
            <a:r>
              <a:rPr lang="el-GR" sz="2400" dirty="0" smtClean="0"/>
              <a:t>Έγκαυμα στο δέρμα </a:t>
            </a:r>
          </a:p>
          <a:p>
            <a:pPr>
              <a:spcBef>
                <a:spcPts val="600"/>
              </a:spcBef>
              <a:spcAft>
                <a:spcPts val="600"/>
              </a:spcAft>
              <a:buClr>
                <a:srgbClr val="820000"/>
              </a:buClr>
              <a:buFont typeface="Webdings" panose="05030102010509060703" pitchFamily="18" charset="2"/>
              <a:buChar char="4"/>
            </a:pPr>
            <a:r>
              <a:rPr lang="el-GR" sz="2400" dirty="0" smtClean="0"/>
              <a:t>Φωτοκερατίτιδα στο μάτι. </a:t>
            </a:r>
          </a:p>
          <a:p>
            <a:pPr marL="0" indent="0" eaLnBrk="1" hangingPunct="1">
              <a:spcBef>
                <a:spcPts val="600"/>
              </a:spcBef>
              <a:spcAft>
                <a:spcPts val="600"/>
              </a:spcAft>
              <a:buNone/>
            </a:pPr>
            <a:r>
              <a:rPr lang="el-GR" sz="2400" b="1" dirty="0" smtClean="0"/>
              <a:t>Χρόνια αποτελέσματα</a:t>
            </a:r>
            <a:r>
              <a:rPr lang="en-US" sz="2400" dirty="0" smtClean="0"/>
              <a:t>:</a:t>
            </a:r>
            <a:endParaRPr lang="el-GR" sz="2400" dirty="0" smtClean="0"/>
          </a:p>
          <a:p>
            <a:pPr>
              <a:spcBef>
                <a:spcPts val="600"/>
              </a:spcBef>
              <a:spcAft>
                <a:spcPts val="600"/>
              </a:spcAft>
              <a:buClr>
                <a:srgbClr val="820000"/>
              </a:buClr>
              <a:buFont typeface="Webdings" panose="05030102010509060703" pitchFamily="18" charset="2"/>
              <a:buChar char="4"/>
            </a:pPr>
            <a:r>
              <a:rPr lang="el-GR" sz="2400" dirty="0" smtClean="0"/>
              <a:t>Καρκίνος </a:t>
            </a:r>
          </a:p>
          <a:p>
            <a:pPr>
              <a:spcBef>
                <a:spcPts val="600"/>
              </a:spcBef>
              <a:spcAft>
                <a:spcPts val="600"/>
              </a:spcAft>
              <a:buClr>
                <a:srgbClr val="820000"/>
              </a:buClr>
              <a:buFont typeface="Webdings" panose="05030102010509060703" pitchFamily="18" charset="2"/>
              <a:buChar char="4"/>
            </a:pPr>
            <a:r>
              <a:rPr lang="el-GR" sz="2400" dirty="0" smtClean="0"/>
              <a:t>Πρόωρη γήρανση του δέρματος</a:t>
            </a:r>
          </a:p>
          <a:p>
            <a:pPr marL="0" indent="0" eaLnBrk="1" hangingPunct="1">
              <a:spcBef>
                <a:spcPts val="600"/>
              </a:spcBef>
              <a:spcAft>
                <a:spcPts val="600"/>
              </a:spcAft>
              <a:buNone/>
            </a:pPr>
            <a:r>
              <a:rPr lang="el-GR" sz="2400" dirty="0" smtClean="0"/>
              <a:t>Στα χρόνια αποτελέσματα του ματιού περιλαμβάνονται ο </a:t>
            </a:r>
            <a:r>
              <a:rPr lang="el-GR" sz="2400" b="1" dirty="0" smtClean="0"/>
              <a:t>καταρράκτης</a:t>
            </a:r>
            <a:r>
              <a:rPr lang="el-GR" sz="2400" dirty="0" smtClean="0"/>
              <a:t>, το </a:t>
            </a:r>
            <a:r>
              <a:rPr lang="el-GR" sz="2400" b="1" dirty="0" smtClean="0"/>
              <a:t>πτερύγιο</a:t>
            </a:r>
            <a:r>
              <a:rPr lang="el-GR" sz="2400" dirty="0" smtClean="0"/>
              <a:t> και η </a:t>
            </a:r>
            <a:r>
              <a:rPr lang="el-GR" sz="2400" b="1" dirty="0" smtClean="0"/>
              <a:t>κερατοπάθεια</a:t>
            </a:r>
            <a:r>
              <a:rPr lang="el-GR" sz="2400" dirty="0" smtClean="0"/>
              <a:t>.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4" name="Straight Connector 3"/>
          <p:cNvCxnSpPr/>
          <p:nvPr/>
        </p:nvCxnSpPr>
        <p:spPr>
          <a:xfrm>
            <a:off x="359532" y="1556792"/>
            <a:ext cx="4428492" cy="0"/>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330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116632"/>
            <a:ext cx="8640960" cy="908720"/>
          </a:xfrm>
        </p:spPr>
        <p:txBody>
          <a:bodyPr>
            <a:noAutofit/>
          </a:bodyPr>
          <a:lstStyle/>
          <a:p>
            <a:r>
              <a:rPr lang="el-GR" sz="3800" dirty="0"/>
              <a:t>Προσωπικός προστατευτικός εξοπλισμός</a:t>
            </a:r>
          </a:p>
        </p:txBody>
      </p:sp>
      <p:sp>
        <p:nvSpPr>
          <p:cNvPr id="10243" name="Rectangle 3"/>
          <p:cNvSpPr>
            <a:spLocks noGrp="1" noChangeArrowheads="1"/>
          </p:cNvSpPr>
          <p:nvPr>
            <p:ph idx="1"/>
          </p:nvPr>
        </p:nvSpPr>
        <p:spPr>
          <a:xfrm>
            <a:off x="251520" y="1124744"/>
            <a:ext cx="8640960" cy="5040560"/>
          </a:xfrm>
        </p:spPr>
        <p:txBody>
          <a:bodyPr>
            <a:noAutofit/>
          </a:bodyPr>
          <a:lstStyle/>
          <a:p>
            <a:pPr marL="0" eaLnBrk="1" hangingPunct="1">
              <a:spcBef>
                <a:spcPts val="600"/>
              </a:spcBef>
              <a:spcAft>
                <a:spcPts val="600"/>
              </a:spcAft>
              <a:buFont typeface="Wingdings" pitchFamily="2" charset="2"/>
              <a:buNone/>
            </a:pPr>
            <a:r>
              <a:rPr lang="el-GR" sz="2400" dirty="0" smtClean="0"/>
              <a:t>Ο ακόλουθος εξοπλισμός πρέπει να χρησιμοποιείται κατά τις εργασίες με πηγές υπεριώδους ακτινοβολίας</a:t>
            </a:r>
            <a:r>
              <a:rPr lang="en-US" sz="2400" dirty="0" smtClean="0"/>
              <a:t>:</a:t>
            </a:r>
            <a:endParaRPr lang="el-GR" sz="2400" dirty="0" smtClean="0"/>
          </a:p>
          <a:p>
            <a:pPr eaLnBrk="1" hangingPunct="1">
              <a:spcBef>
                <a:spcPts val="600"/>
              </a:spcBef>
              <a:spcAft>
                <a:spcPts val="600"/>
              </a:spcAft>
              <a:buClr>
                <a:srgbClr val="820000"/>
              </a:buClr>
              <a:buFont typeface="Webdings" panose="05030102010509060703" pitchFamily="18" charset="2"/>
              <a:buChar char="4"/>
            </a:pPr>
            <a:r>
              <a:rPr lang="el-GR" sz="2400" dirty="0" smtClean="0"/>
              <a:t> Γυαλιά ασφάλειας ή ασπίδα προσώπου</a:t>
            </a:r>
            <a:r>
              <a:rPr lang="el-GR" sz="2400" b="1" dirty="0" smtClean="0"/>
              <a:t>, </a:t>
            </a:r>
            <a:endParaRPr lang="el-GR" sz="2400" dirty="0" smtClean="0"/>
          </a:p>
          <a:p>
            <a:pPr eaLnBrk="1" hangingPunct="1">
              <a:spcBef>
                <a:spcPts val="600"/>
              </a:spcBef>
              <a:spcAft>
                <a:spcPts val="600"/>
              </a:spcAft>
              <a:buClr>
                <a:srgbClr val="820000"/>
              </a:buClr>
              <a:buFont typeface="Webdings" panose="05030102010509060703" pitchFamily="18" charset="2"/>
              <a:buChar char="4"/>
            </a:pPr>
            <a:r>
              <a:rPr lang="el-GR" sz="2400" dirty="0" smtClean="0"/>
              <a:t> Γάντια, </a:t>
            </a:r>
          </a:p>
          <a:p>
            <a:pPr eaLnBrk="1" hangingPunct="1">
              <a:spcBef>
                <a:spcPts val="600"/>
              </a:spcBef>
              <a:spcAft>
                <a:spcPts val="600"/>
              </a:spcAft>
              <a:buClr>
                <a:srgbClr val="820000"/>
              </a:buClr>
              <a:buFont typeface="Webdings" panose="05030102010509060703" pitchFamily="18" charset="2"/>
              <a:buChar char="4"/>
            </a:pPr>
            <a:r>
              <a:rPr lang="el-GR" sz="2400" dirty="0" smtClean="0"/>
              <a:t> Ποδιές ή φόρμες εργαστηρίων,. </a:t>
            </a:r>
          </a:p>
          <a:p>
            <a:pPr eaLnBrk="1" hangingPunct="1">
              <a:spcBef>
                <a:spcPts val="600"/>
              </a:spcBef>
              <a:spcAft>
                <a:spcPts val="600"/>
              </a:spcAft>
              <a:buClr>
                <a:srgbClr val="820000"/>
              </a:buClr>
              <a:buFont typeface="Webdings" panose="05030102010509060703" pitchFamily="18" charset="2"/>
              <a:buChar char="4"/>
            </a:pPr>
            <a:r>
              <a:rPr lang="el-GR" sz="2400" dirty="0" smtClean="0"/>
              <a:t> Κατάρτιση.</a:t>
            </a:r>
          </a:p>
          <a:p>
            <a:pPr eaLnBrk="1" hangingPunct="1">
              <a:lnSpc>
                <a:spcPct val="80000"/>
              </a:lnSpc>
              <a:buFont typeface="Webdings" panose="05030102010509060703" pitchFamily="18" charset="2"/>
              <a:buChar char="4"/>
            </a:pPr>
            <a:endParaRPr lang="el-GR"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71101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r>
              <a:rPr lang="el-GR" sz="3600" dirty="0" smtClean="0"/>
              <a:t>Πηγές υπεριώδους ακτινοβολίας: Ήλιος</a:t>
            </a:r>
            <a:r>
              <a:rPr lang="el-GR" sz="3600" dirty="0"/>
              <a:t> </a:t>
            </a:r>
            <a:r>
              <a:rPr lang="el-GR" sz="3600" dirty="0" smtClean="0"/>
              <a:t>(φυσική πηγή)</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Rectangle 2"/>
          <p:cNvSpPr/>
          <p:nvPr/>
        </p:nvSpPr>
        <p:spPr>
          <a:xfrm>
            <a:off x="2483768" y="5739086"/>
            <a:ext cx="4572000" cy="646331"/>
          </a:xfrm>
          <a:prstGeom prst="rect">
            <a:avLst/>
          </a:prstGeom>
        </p:spPr>
        <p:txBody>
          <a:bodyPr>
            <a:spAutoFit/>
          </a:bodyPr>
          <a:lstStyle/>
          <a:p>
            <a:pPr algn="ctr"/>
            <a:r>
              <a:rPr lang="en-US" sz="1200" dirty="0" smtClean="0">
                <a:solidFill>
                  <a:schemeClr val="tx1">
                    <a:lumMod val="75000"/>
                    <a:lumOff val="25000"/>
                  </a:schemeClr>
                </a:solidFill>
                <a:latin typeface="+mn-lt"/>
              </a:rPr>
              <a:t>“</a:t>
            </a:r>
            <a:r>
              <a:rPr lang="en-US" sz="1200" dirty="0">
                <a:solidFill>
                  <a:schemeClr val="tx1">
                    <a:lumMod val="75000"/>
                    <a:lumOff val="25000"/>
                  </a:schemeClr>
                </a:solidFill>
                <a:latin typeface="+mn-lt"/>
                <a:hlinkClick r:id="rId3"/>
              </a:rPr>
              <a:t>Spectrum of the visible wavelengths at approximately sea </a:t>
            </a:r>
            <a:r>
              <a:rPr lang="en-US" sz="1200" dirty="0" smtClean="0">
                <a:solidFill>
                  <a:schemeClr val="tx1">
                    <a:lumMod val="75000"/>
                    <a:lumOff val="25000"/>
                  </a:schemeClr>
                </a:solidFill>
                <a:latin typeface="+mn-lt"/>
                <a:hlinkClick r:id="rId3"/>
              </a:rPr>
              <a:t>level</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4"/>
              </a:rPr>
              <a:t>Txbangert</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5"/>
              </a:rPr>
              <a:t>CC BY-SA 4.0</a:t>
            </a:r>
            <a:endParaRPr lang="en-US" sz="1200" dirty="0">
              <a:solidFill>
                <a:schemeClr val="tx1">
                  <a:lumMod val="75000"/>
                  <a:lumOff val="25000"/>
                </a:schemeClr>
              </a:solidFill>
              <a:latin typeface="+mn-lt"/>
            </a:endParaRPr>
          </a:p>
          <a:p>
            <a:pPr algn="ctr"/>
            <a:endParaRPr lang="el-GR" sz="1200" dirty="0">
              <a:solidFill>
                <a:schemeClr val="tx1">
                  <a:lumMod val="75000"/>
                  <a:lumOff val="25000"/>
                </a:schemeClr>
              </a:solidFill>
              <a:latin typeface="+mn-lt"/>
            </a:endParaRPr>
          </a:p>
        </p:txBody>
      </p:sp>
      <p:pic>
        <p:nvPicPr>
          <p:cNvPr id="1026" name="Picture 2" descr="http://upload.wikimedia.org/wikipedia/commons/thumb/2/27/Spectrum_of_Sunlight_en.svg/1174px-Spectrum_of_Sunlight_e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32" y="1196752"/>
            <a:ext cx="8424936" cy="447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754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p:txBody>
          <a:bodyPr/>
          <a:lstStyle/>
          <a:p>
            <a:pPr eaLnBrk="1" hangingPunct="1"/>
            <a:r>
              <a:rPr lang="el-GR" dirty="0" smtClean="0"/>
              <a:t>Είδη τεχνητών πηγών UV</a:t>
            </a:r>
          </a:p>
        </p:txBody>
      </p:sp>
      <p:sp>
        <p:nvSpPr>
          <p:cNvPr id="12291" name="Θέση περιεχομένου 2"/>
          <p:cNvSpPr>
            <a:spLocks noGrp="1"/>
          </p:cNvSpPr>
          <p:nvPr>
            <p:ph idx="1"/>
          </p:nvPr>
        </p:nvSpPr>
        <p:spPr>
          <a:xfrm>
            <a:off x="395536" y="1556792"/>
            <a:ext cx="4330824" cy="4536504"/>
          </a:xfrm>
          <a:ln>
            <a:solidFill>
              <a:schemeClr val="tx1"/>
            </a:solidFill>
          </a:ln>
        </p:spPr>
        <p:txBody>
          <a:bodyPr/>
          <a:lstStyle/>
          <a:p>
            <a:pPr marL="0" indent="0" eaLnBrk="1" hangingPunct="1">
              <a:buFont typeface="Wingdings" pitchFamily="2" charset="2"/>
              <a:buNone/>
            </a:pPr>
            <a:r>
              <a:rPr lang="el-GR" sz="2800" b="1" dirty="0" smtClean="0">
                <a:solidFill>
                  <a:srgbClr val="004D83"/>
                </a:solidFill>
              </a:rPr>
              <a:t>Λαμπτήρες μαύρου φωτός </a:t>
            </a:r>
          </a:p>
          <a:p>
            <a:pPr marL="0" indent="0" eaLnBrk="1" hangingPunct="1">
              <a:buFont typeface="Wingdings" pitchFamily="2" charset="2"/>
              <a:buNone/>
            </a:pPr>
            <a:endParaRPr lang="el-GR" sz="2400" dirty="0" smtClean="0"/>
          </a:p>
          <a:p>
            <a:pPr marL="0" indent="0" eaLnBrk="1" hangingPunct="1">
              <a:buFont typeface="Wingdings" pitchFamily="2" charset="2"/>
              <a:buNone/>
            </a:pPr>
            <a:r>
              <a:rPr lang="el-GR" sz="2400" dirty="0" smtClean="0"/>
              <a:t>Λαμπτήρες φθορισμού των οποίων το γυάλινο περίβλημα είτε από μόνο του (βαθύ μπλε γυαλί) είτε λόγω επικάλυψης με ειδικά επιστρώματα απορροφά το ορατό φως                </a:t>
            </a:r>
          </a:p>
        </p:txBody>
      </p:sp>
      <p:sp>
        <p:nvSpPr>
          <p:cNvPr id="12292" name="Θέση περιεχομένου 3"/>
          <p:cNvSpPr>
            <a:spLocks noGrp="1"/>
          </p:cNvSpPr>
          <p:nvPr>
            <p:ph sz="half" idx="4294967295"/>
          </p:nvPr>
        </p:nvSpPr>
        <p:spPr>
          <a:xfrm>
            <a:off x="4860032" y="1556792"/>
            <a:ext cx="4038600" cy="4536504"/>
          </a:xfrm>
          <a:ln>
            <a:solidFill>
              <a:schemeClr val="tx1"/>
            </a:solidFill>
          </a:ln>
        </p:spPr>
        <p:txBody>
          <a:bodyPr/>
          <a:lstStyle/>
          <a:p>
            <a:pPr marL="0" indent="0" eaLnBrk="1" hangingPunct="1">
              <a:buFont typeface="Wingdings" pitchFamily="2" charset="2"/>
              <a:buNone/>
            </a:pPr>
            <a:r>
              <a:rPr lang="el-GR" sz="2800" b="1" dirty="0" smtClean="0">
                <a:solidFill>
                  <a:srgbClr val="004D83"/>
                </a:solidFill>
              </a:rPr>
              <a:t>Λαμπτήρες υδραργύρου</a:t>
            </a:r>
          </a:p>
          <a:p>
            <a:pPr marL="0" indent="0" eaLnBrk="1" hangingPunct="1">
              <a:buFont typeface="Wingdings" pitchFamily="2" charset="2"/>
              <a:buNone/>
            </a:pPr>
            <a:endParaRPr lang="el-GR" sz="2400" dirty="0" smtClean="0"/>
          </a:p>
          <a:p>
            <a:pPr marL="0" indent="0" eaLnBrk="1" hangingPunct="1">
              <a:buFont typeface="Wingdings" pitchFamily="2" charset="2"/>
              <a:buNone/>
            </a:pPr>
            <a:r>
              <a:rPr lang="el-GR" sz="2400" dirty="0" smtClean="0"/>
              <a:t>Εκπομπή υπεριώδους φάσματος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148270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normAutofit/>
          </a:bodyPr>
          <a:lstStyle/>
          <a:p>
            <a:pPr eaLnBrk="1" hangingPunct="1"/>
            <a:r>
              <a:rPr lang="el-GR" dirty="0" smtClean="0"/>
              <a:t>Λαμπτήρες φθορισμού UV</a:t>
            </a:r>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479920484"/>
              </p:ext>
            </p:extLst>
          </p:nvPr>
        </p:nvGraphicFramePr>
        <p:xfrm>
          <a:off x="359532" y="1051416"/>
          <a:ext cx="8424937" cy="5450512"/>
        </p:xfrm>
        <a:graphic>
          <a:graphicData uri="http://schemas.openxmlformats.org/drawingml/2006/table">
            <a:tbl>
              <a:tblPr firstRow="1">
                <a:tableStyleId>{72833802-FEF1-4C79-8D5D-14CF1EAF98D9}</a:tableStyleId>
              </a:tblPr>
              <a:tblGrid>
                <a:gridCol w="1421944"/>
                <a:gridCol w="712873"/>
                <a:gridCol w="815901"/>
                <a:gridCol w="1004394"/>
                <a:gridCol w="1004837"/>
                <a:gridCol w="713190"/>
                <a:gridCol w="2751798"/>
              </a:tblGrid>
              <a:tr h="429651">
                <a:tc>
                  <a:txBody>
                    <a:bodyPr/>
                    <a:lstStyle/>
                    <a:p>
                      <a:pPr algn="ctr">
                        <a:spcAft>
                          <a:spcPts val="0"/>
                        </a:spcAft>
                      </a:pPr>
                      <a:r>
                        <a:rPr lang="en-US" sz="1800" noProof="0" dirty="0" smtClean="0">
                          <a:effectLst/>
                        </a:rPr>
                        <a:t>Phosphor</a:t>
                      </a:r>
                      <a:endParaRPr lang="en-US" sz="1800" noProof="0" dirty="0">
                        <a:effectLst/>
                        <a:latin typeface="Times New Roman"/>
                        <a:ea typeface="SimSun"/>
                      </a:endParaRPr>
                    </a:p>
                  </a:txBody>
                  <a:tcPr marL="4487" marR="4487" marT="4672" marB="4672" anchor="ctr">
                    <a:solidFill>
                      <a:srgbClr val="820000"/>
                    </a:solidFill>
                  </a:tcPr>
                </a:tc>
                <a:tc>
                  <a:txBody>
                    <a:bodyPr/>
                    <a:lstStyle/>
                    <a:p>
                      <a:pPr algn="ctr">
                        <a:spcAft>
                          <a:spcPts val="0"/>
                        </a:spcAft>
                      </a:pPr>
                      <a:r>
                        <a:rPr lang="en-US" sz="1800" noProof="0" dirty="0" smtClean="0">
                          <a:effectLst/>
                        </a:rPr>
                        <a:t>Peak, nm</a:t>
                      </a:r>
                      <a:endParaRPr lang="en-US" sz="1800" noProof="0" dirty="0">
                        <a:effectLst/>
                        <a:latin typeface="Times New Roman"/>
                        <a:ea typeface="SimSun"/>
                      </a:endParaRPr>
                    </a:p>
                  </a:txBody>
                  <a:tcPr marL="4487" marR="4487" marT="4672" marB="4672" anchor="ctr">
                    <a:solidFill>
                      <a:srgbClr val="820000"/>
                    </a:solidFill>
                  </a:tcPr>
                </a:tc>
                <a:tc>
                  <a:txBody>
                    <a:bodyPr/>
                    <a:lstStyle/>
                    <a:p>
                      <a:pPr algn="ctr">
                        <a:spcAft>
                          <a:spcPts val="0"/>
                        </a:spcAft>
                      </a:pPr>
                      <a:r>
                        <a:rPr lang="en-US" sz="1800" noProof="0" dirty="0" smtClean="0">
                          <a:effectLst/>
                        </a:rPr>
                        <a:t>Width, nm</a:t>
                      </a:r>
                      <a:endParaRPr lang="en-US" sz="1800" noProof="0" dirty="0">
                        <a:effectLst/>
                        <a:latin typeface="Times New Roman"/>
                        <a:ea typeface="SimSun"/>
                      </a:endParaRPr>
                    </a:p>
                  </a:txBody>
                  <a:tcPr marL="4487" marR="4487" marT="4672" marB="4672" anchor="ctr">
                    <a:solidFill>
                      <a:srgbClr val="820000"/>
                    </a:solidFill>
                  </a:tcPr>
                </a:tc>
                <a:tc>
                  <a:txBody>
                    <a:bodyPr/>
                    <a:lstStyle/>
                    <a:p>
                      <a:pPr algn="ctr">
                        <a:spcAft>
                          <a:spcPts val="0"/>
                        </a:spcAft>
                      </a:pPr>
                      <a:r>
                        <a:rPr lang="en-US" sz="1800" noProof="0" dirty="0" smtClean="0">
                          <a:effectLst/>
                        </a:rPr>
                        <a:t>Philips Suffix.</a:t>
                      </a:r>
                      <a:endParaRPr lang="en-US" sz="1800" noProof="0" dirty="0">
                        <a:effectLst/>
                        <a:latin typeface="Times New Roman"/>
                        <a:ea typeface="SimSun"/>
                      </a:endParaRPr>
                    </a:p>
                  </a:txBody>
                  <a:tcPr marL="4487" marR="4487" marT="4672" marB="4672" anchor="ctr">
                    <a:solidFill>
                      <a:srgbClr val="820000"/>
                    </a:solidFill>
                  </a:tcPr>
                </a:tc>
                <a:tc>
                  <a:txBody>
                    <a:bodyPr/>
                    <a:lstStyle/>
                    <a:p>
                      <a:pPr algn="ctr">
                        <a:spcAft>
                          <a:spcPts val="0"/>
                        </a:spcAft>
                      </a:pPr>
                      <a:r>
                        <a:rPr lang="en-US" sz="1800" noProof="0" dirty="0" smtClean="0">
                          <a:effectLst/>
                        </a:rPr>
                        <a:t>Osram Suffix.</a:t>
                      </a:r>
                      <a:endParaRPr lang="en-US" sz="1800" noProof="0" dirty="0">
                        <a:effectLst/>
                        <a:latin typeface="Times New Roman"/>
                        <a:ea typeface="SimSun"/>
                      </a:endParaRPr>
                    </a:p>
                  </a:txBody>
                  <a:tcPr marL="4487" marR="4487" marT="4672" marB="4672" anchor="ctr">
                    <a:solidFill>
                      <a:srgbClr val="820000"/>
                    </a:solidFill>
                  </a:tcPr>
                </a:tc>
                <a:tc>
                  <a:txBody>
                    <a:bodyPr/>
                    <a:lstStyle/>
                    <a:p>
                      <a:pPr algn="ctr">
                        <a:spcAft>
                          <a:spcPts val="0"/>
                        </a:spcAft>
                      </a:pPr>
                      <a:r>
                        <a:rPr lang="en-US" sz="1800" noProof="0" dirty="0" smtClean="0">
                          <a:effectLst/>
                        </a:rPr>
                        <a:t>U.S. Type</a:t>
                      </a:r>
                      <a:endParaRPr lang="en-US" sz="1800" noProof="0" dirty="0">
                        <a:effectLst/>
                        <a:latin typeface="Times New Roman"/>
                        <a:ea typeface="SimSun"/>
                      </a:endParaRPr>
                    </a:p>
                  </a:txBody>
                  <a:tcPr marL="4487" marR="4487" marT="4672" marB="4672" anchor="ctr">
                    <a:solidFill>
                      <a:srgbClr val="820000"/>
                    </a:solidFill>
                  </a:tcPr>
                </a:tc>
                <a:tc>
                  <a:txBody>
                    <a:bodyPr/>
                    <a:lstStyle/>
                    <a:p>
                      <a:pPr algn="ctr">
                        <a:spcAft>
                          <a:spcPts val="0"/>
                        </a:spcAft>
                      </a:pPr>
                      <a:r>
                        <a:rPr lang="en-US" sz="1800" noProof="0" dirty="0" smtClean="0">
                          <a:effectLst/>
                        </a:rPr>
                        <a:t>Uses</a:t>
                      </a:r>
                      <a:endParaRPr lang="en-US" sz="1800" noProof="0" dirty="0">
                        <a:effectLst/>
                        <a:latin typeface="Times New Roman"/>
                        <a:ea typeface="SimSun"/>
                      </a:endParaRPr>
                    </a:p>
                  </a:txBody>
                  <a:tcPr marL="4487" marR="4487" marT="4672" marB="4672" anchor="ctr">
                    <a:solidFill>
                      <a:srgbClr val="820000"/>
                    </a:solidFill>
                  </a:tcPr>
                </a:tc>
              </a:tr>
              <a:tr h="771405">
                <a:tc>
                  <a:txBody>
                    <a:bodyPr/>
                    <a:lstStyle/>
                    <a:p>
                      <a:pPr algn="l">
                        <a:spcAft>
                          <a:spcPts val="0"/>
                        </a:spcAft>
                      </a:pPr>
                      <a:r>
                        <a:rPr lang="en-US" sz="1800" noProof="0" dirty="0" smtClean="0">
                          <a:effectLst/>
                        </a:rPr>
                        <a:t>Mixture</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450</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50</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/71</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tc>
                <a:tc>
                  <a:txBody>
                    <a:bodyPr/>
                    <a:lstStyle/>
                    <a:p>
                      <a:pPr>
                        <a:spcAft>
                          <a:spcPts val="0"/>
                        </a:spcAft>
                      </a:pPr>
                      <a:r>
                        <a:rPr lang="en-US" sz="1800" noProof="0" dirty="0" smtClean="0">
                          <a:effectLst/>
                        </a:rPr>
                        <a:t>hyperbilirubinaemia, polymerization</a:t>
                      </a:r>
                      <a:endParaRPr lang="en-US" sz="1800" noProof="0" dirty="0">
                        <a:effectLst/>
                        <a:latin typeface="Times New Roman"/>
                        <a:ea typeface="SimSun"/>
                      </a:endParaRPr>
                    </a:p>
                  </a:txBody>
                  <a:tcPr marL="4487" marR="4487" marT="4672" marB="4672" anchor="ctr"/>
                </a:tc>
              </a:tr>
              <a:tr h="395311">
                <a:tc>
                  <a:txBody>
                    <a:bodyPr/>
                    <a:lstStyle/>
                    <a:p>
                      <a:pPr>
                        <a:spcAft>
                          <a:spcPts val="0"/>
                        </a:spcAft>
                      </a:pPr>
                      <a:r>
                        <a:rPr lang="en-US" sz="1800" noProof="0" dirty="0" smtClean="0">
                          <a:effectLst/>
                        </a:rPr>
                        <a:t>SrP</a:t>
                      </a:r>
                      <a:r>
                        <a:rPr lang="en-US" sz="1800" baseline="-25000" noProof="0" dirty="0" smtClean="0">
                          <a:effectLst/>
                        </a:rPr>
                        <a:t>2</a:t>
                      </a:r>
                      <a:r>
                        <a:rPr lang="en-US" sz="1800" noProof="0" dirty="0" smtClean="0">
                          <a:effectLst/>
                        </a:rPr>
                        <a:t>O</a:t>
                      </a:r>
                      <a:r>
                        <a:rPr lang="en-US" sz="1800" baseline="-25000" noProof="0" dirty="0" smtClean="0">
                          <a:effectLst/>
                        </a:rPr>
                        <a:t>7</a:t>
                      </a:r>
                      <a:r>
                        <a:rPr lang="en-US" sz="1800" noProof="0" dirty="0" smtClean="0">
                          <a:effectLst/>
                        </a:rPr>
                        <a:t>, Eu</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420</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30</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/03</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/72</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spcAft>
                          <a:spcPts val="0"/>
                        </a:spcAft>
                      </a:pPr>
                      <a:r>
                        <a:rPr lang="en-US" sz="1800" noProof="0" dirty="0" smtClean="0">
                          <a:effectLst/>
                        </a:rPr>
                        <a:t>polymerization</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r>
              <a:tr h="395311">
                <a:tc>
                  <a:txBody>
                    <a:bodyPr/>
                    <a:lstStyle/>
                    <a:p>
                      <a:pPr>
                        <a:spcAft>
                          <a:spcPts val="0"/>
                        </a:spcAft>
                      </a:pPr>
                      <a:r>
                        <a:rPr lang="en-US" sz="1800" noProof="0" dirty="0" smtClean="0">
                          <a:effectLst/>
                        </a:rPr>
                        <a:t>SrB</a:t>
                      </a:r>
                      <a:r>
                        <a:rPr lang="en-US" sz="1800" baseline="-25000" noProof="0" dirty="0" smtClean="0">
                          <a:effectLst/>
                        </a:rPr>
                        <a:t>4</a:t>
                      </a:r>
                      <a:r>
                        <a:rPr lang="en-US" sz="1800" noProof="0" dirty="0" smtClean="0">
                          <a:effectLst/>
                        </a:rPr>
                        <a:t>O</a:t>
                      </a:r>
                      <a:r>
                        <a:rPr lang="en-US" sz="1800" baseline="-25000" noProof="0" dirty="0" smtClean="0">
                          <a:effectLst/>
                        </a:rPr>
                        <a:t>7</a:t>
                      </a:r>
                      <a:r>
                        <a:rPr lang="en-US" sz="1800" noProof="0" dirty="0" smtClean="0">
                          <a:effectLst/>
                        </a:rPr>
                        <a:t>, Eu</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370</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20</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/08</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/73</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("BLB")</a:t>
                      </a:r>
                      <a:endParaRPr lang="en-US" sz="1800" noProof="0" dirty="0">
                        <a:effectLst/>
                        <a:latin typeface="Times New Roman"/>
                        <a:ea typeface="SimSun"/>
                      </a:endParaRPr>
                    </a:p>
                  </a:txBody>
                  <a:tcPr marL="4487" marR="4487" marT="4672" marB="4672" anchor="ctr"/>
                </a:tc>
                <a:tc>
                  <a:txBody>
                    <a:bodyPr/>
                    <a:lstStyle/>
                    <a:p>
                      <a:pPr>
                        <a:spcAft>
                          <a:spcPts val="0"/>
                        </a:spcAft>
                      </a:pPr>
                      <a:r>
                        <a:rPr lang="en-US" sz="1800" noProof="0" dirty="0" smtClean="0">
                          <a:effectLst/>
                        </a:rPr>
                        <a:t>Forensics, Night Clubs</a:t>
                      </a:r>
                      <a:endParaRPr lang="en-US" sz="1800" noProof="0" dirty="0">
                        <a:effectLst/>
                        <a:latin typeface="Times New Roman"/>
                        <a:ea typeface="SimSun"/>
                      </a:endParaRPr>
                    </a:p>
                  </a:txBody>
                  <a:tcPr marL="4487" marR="4487" marT="4672" marB="4672" anchor="ctr"/>
                </a:tc>
              </a:tr>
              <a:tr h="959452">
                <a:tc>
                  <a:txBody>
                    <a:bodyPr/>
                    <a:lstStyle/>
                    <a:p>
                      <a:pPr>
                        <a:spcAft>
                          <a:spcPts val="0"/>
                        </a:spcAft>
                      </a:pPr>
                      <a:r>
                        <a:rPr lang="en-US" sz="1800" noProof="0" dirty="0" smtClean="0">
                          <a:effectLst/>
                        </a:rPr>
                        <a:t>SrB</a:t>
                      </a:r>
                      <a:r>
                        <a:rPr lang="en-US" sz="1800" baseline="-25000" noProof="0" dirty="0" smtClean="0">
                          <a:effectLst/>
                        </a:rPr>
                        <a:t>4</a:t>
                      </a:r>
                      <a:r>
                        <a:rPr lang="en-US" sz="1800" noProof="0" dirty="0" smtClean="0">
                          <a:effectLst/>
                        </a:rPr>
                        <a:t>O</a:t>
                      </a:r>
                      <a:r>
                        <a:rPr lang="en-US" sz="1800" baseline="-25000" noProof="0" dirty="0" smtClean="0">
                          <a:effectLst/>
                        </a:rPr>
                        <a:t>7</a:t>
                      </a:r>
                      <a:r>
                        <a:rPr lang="en-US" sz="1800" noProof="0" dirty="0" smtClean="0">
                          <a:effectLst/>
                        </a:rPr>
                        <a:t>, Eu</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370</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20</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/78</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("BL")</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spcAft>
                          <a:spcPts val="0"/>
                        </a:spcAft>
                      </a:pPr>
                      <a:r>
                        <a:rPr lang="en-US" sz="1800" noProof="0" dirty="0" smtClean="0">
                          <a:effectLst/>
                        </a:rPr>
                        <a:t>Suntanning, psoriasis, polymerization, insect attraction</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r>
              <a:tr h="771405">
                <a:tc>
                  <a:txBody>
                    <a:bodyPr/>
                    <a:lstStyle/>
                    <a:p>
                      <a:pPr>
                        <a:spcAft>
                          <a:spcPts val="0"/>
                        </a:spcAft>
                      </a:pPr>
                      <a:r>
                        <a:rPr lang="en-US" sz="1800" noProof="0" dirty="0" smtClean="0">
                          <a:effectLst/>
                        </a:rPr>
                        <a:t>BaSi</a:t>
                      </a:r>
                      <a:r>
                        <a:rPr lang="en-US" sz="1800" baseline="-25000" noProof="0" dirty="0" smtClean="0">
                          <a:effectLst/>
                        </a:rPr>
                        <a:t>2</a:t>
                      </a:r>
                      <a:r>
                        <a:rPr lang="en-US" sz="1800" noProof="0" dirty="0" smtClean="0">
                          <a:effectLst/>
                        </a:rPr>
                        <a:t>O</a:t>
                      </a:r>
                      <a:r>
                        <a:rPr lang="en-US" sz="1800" baseline="-25000" noProof="0" dirty="0" smtClean="0">
                          <a:effectLst/>
                        </a:rPr>
                        <a:t>5</a:t>
                      </a:r>
                      <a:r>
                        <a:rPr lang="en-US" sz="1800" noProof="0" dirty="0" smtClean="0">
                          <a:effectLst/>
                        </a:rPr>
                        <a:t>, Pb</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350</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40</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/09</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/79</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"BL"</a:t>
                      </a:r>
                      <a:endParaRPr lang="en-US" sz="1800" noProof="0" dirty="0">
                        <a:effectLst/>
                        <a:latin typeface="Times New Roman"/>
                        <a:ea typeface="SimSun"/>
                      </a:endParaRPr>
                    </a:p>
                  </a:txBody>
                  <a:tcPr marL="4487" marR="4487" marT="4672" marB="4672" anchor="ctr"/>
                </a:tc>
                <a:tc>
                  <a:txBody>
                    <a:bodyPr/>
                    <a:lstStyle/>
                    <a:p>
                      <a:pPr>
                        <a:spcAft>
                          <a:spcPts val="0"/>
                        </a:spcAft>
                      </a:pPr>
                      <a:r>
                        <a:rPr lang="en-US" sz="1800" noProof="0" dirty="0" smtClean="0">
                          <a:effectLst/>
                        </a:rPr>
                        <a:t>suntanning lounges, insect attraction</a:t>
                      </a:r>
                      <a:endParaRPr lang="en-US" sz="1800" noProof="0" dirty="0">
                        <a:effectLst/>
                        <a:latin typeface="Times New Roman"/>
                        <a:ea typeface="SimSun"/>
                      </a:endParaRPr>
                    </a:p>
                  </a:txBody>
                  <a:tcPr marL="4487" marR="4487" marT="4672" marB="4672" anchor="ctr"/>
                </a:tc>
              </a:tr>
              <a:tr h="583357">
                <a:tc>
                  <a:txBody>
                    <a:bodyPr/>
                    <a:lstStyle/>
                    <a:p>
                      <a:pPr>
                        <a:spcAft>
                          <a:spcPts val="0"/>
                        </a:spcAft>
                      </a:pPr>
                      <a:r>
                        <a:rPr lang="en-US" sz="1800" noProof="0" dirty="0" smtClean="0">
                          <a:effectLst/>
                        </a:rPr>
                        <a:t>BaSi</a:t>
                      </a:r>
                      <a:r>
                        <a:rPr lang="en-US" sz="1800" baseline="-25000" noProof="0" dirty="0" smtClean="0">
                          <a:effectLst/>
                        </a:rPr>
                        <a:t>2</a:t>
                      </a:r>
                      <a:r>
                        <a:rPr lang="en-US" sz="1800" noProof="0" dirty="0" smtClean="0">
                          <a:effectLst/>
                        </a:rPr>
                        <a:t>O</a:t>
                      </a:r>
                      <a:r>
                        <a:rPr lang="en-US" sz="1800" baseline="-25000" noProof="0" dirty="0" smtClean="0">
                          <a:effectLst/>
                        </a:rPr>
                        <a:t>5</a:t>
                      </a:r>
                      <a:r>
                        <a:rPr lang="en-US" sz="1800" noProof="0" dirty="0" smtClean="0">
                          <a:effectLst/>
                        </a:rPr>
                        <a:t>, Pb</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350</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40</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/08</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"BLB"</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spcAft>
                          <a:spcPts val="0"/>
                        </a:spcAft>
                      </a:pPr>
                      <a:r>
                        <a:rPr lang="en-US" sz="1800" noProof="0" dirty="0" smtClean="0">
                          <a:effectLst/>
                        </a:rPr>
                        <a:t>Forensics, Dermatology, Night Clubs</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r>
              <a:tr h="395311">
                <a:tc>
                  <a:txBody>
                    <a:bodyPr/>
                    <a:lstStyle/>
                    <a:p>
                      <a:pPr>
                        <a:spcAft>
                          <a:spcPts val="0"/>
                        </a:spcAft>
                      </a:pPr>
                      <a:r>
                        <a:rPr lang="en-US" sz="1800" noProof="0" dirty="0" smtClean="0">
                          <a:effectLst/>
                        </a:rPr>
                        <a:t>SrAl</a:t>
                      </a:r>
                      <a:r>
                        <a:rPr lang="en-US" sz="1800" baseline="-25000" noProof="0" dirty="0" smtClean="0">
                          <a:effectLst/>
                        </a:rPr>
                        <a:t>11</a:t>
                      </a:r>
                      <a:r>
                        <a:rPr lang="en-US" sz="1800" noProof="0" dirty="0" smtClean="0">
                          <a:effectLst/>
                        </a:rPr>
                        <a:t>O</a:t>
                      </a:r>
                      <a:r>
                        <a:rPr lang="en-US" sz="1800" baseline="-25000" noProof="0" dirty="0" smtClean="0">
                          <a:effectLst/>
                        </a:rPr>
                        <a:t>18</a:t>
                      </a:r>
                      <a:r>
                        <a:rPr lang="en-US" sz="1800" noProof="0" dirty="0" smtClean="0">
                          <a:effectLst/>
                        </a:rPr>
                        <a:t>, Ce</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340</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30</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tc>
                <a:tc>
                  <a:txBody>
                    <a:bodyPr/>
                    <a:lstStyle/>
                    <a:p>
                      <a:pPr>
                        <a:spcAft>
                          <a:spcPts val="0"/>
                        </a:spcAft>
                      </a:pPr>
                      <a:r>
                        <a:rPr lang="en-US" sz="1800" noProof="0" dirty="0" smtClean="0">
                          <a:effectLst/>
                        </a:rPr>
                        <a:t>photochemical uses</a:t>
                      </a:r>
                      <a:endParaRPr lang="en-US" sz="1800" noProof="0" dirty="0">
                        <a:effectLst/>
                        <a:latin typeface="Times New Roman"/>
                        <a:ea typeface="SimSun"/>
                      </a:endParaRPr>
                    </a:p>
                  </a:txBody>
                  <a:tcPr marL="4487" marR="4487" marT="4672" marB="4672" anchor="ctr"/>
                </a:tc>
              </a:tr>
              <a:tr h="620976">
                <a:tc>
                  <a:txBody>
                    <a:bodyPr/>
                    <a:lstStyle/>
                    <a:p>
                      <a:pPr>
                        <a:spcAft>
                          <a:spcPts val="0"/>
                        </a:spcAft>
                      </a:pPr>
                      <a:r>
                        <a:rPr lang="en-US" sz="1800" noProof="0" dirty="0" smtClean="0">
                          <a:effectLst/>
                        </a:rPr>
                        <a:t>MgSrAl</a:t>
                      </a:r>
                      <a:r>
                        <a:rPr lang="en-US" sz="1800" baseline="-25000" noProof="0" dirty="0" smtClean="0">
                          <a:effectLst/>
                        </a:rPr>
                        <a:t>10</a:t>
                      </a:r>
                      <a:r>
                        <a:rPr lang="en-US" sz="1800" noProof="0" dirty="0" smtClean="0">
                          <a:effectLst/>
                        </a:rPr>
                        <a:t>O</a:t>
                      </a:r>
                      <a:r>
                        <a:rPr lang="en-US" sz="1800" baseline="-25000" noProof="0" dirty="0" smtClean="0">
                          <a:effectLst/>
                        </a:rPr>
                        <a:t>17</a:t>
                      </a:r>
                      <a:r>
                        <a:rPr lang="en-US" sz="1800" noProof="0" dirty="0" smtClean="0">
                          <a:effectLst/>
                        </a:rPr>
                        <a:t>, Ce</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310</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40</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lgn="ctr">
                        <a:spcAft>
                          <a:spcPts val="0"/>
                        </a:spcAft>
                      </a:pPr>
                      <a:r>
                        <a:rPr lang="en-US" sz="1800" noProof="0" dirty="0" smtClean="0">
                          <a:effectLst/>
                        </a:rPr>
                        <a:t>-</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c>
                  <a:txBody>
                    <a:bodyPr/>
                    <a:lstStyle/>
                    <a:p>
                      <a:pPr>
                        <a:spcAft>
                          <a:spcPts val="0"/>
                        </a:spcAft>
                      </a:pPr>
                      <a:r>
                        <a:rPr lang="en-US" sz="1800" noProof="0" dirty="0" smtClean="0">
                          <a:effectLst/>
                        </a:rPr>
                        <a:t>medical applications, polymerization</a:t>
                      </a:r>
                      <a:endParaRPr lang="en-US" sz="1800" noProof="0" dirty="0">
                        <a:effectLst/>
                        <a:latin typeface="Times New Roman"/>
                        <a:ea typeface="SimSun"/>
                      </a:endParaRPr>
                    </a:p>
                  </a:txBody>
                  <a:tcPr marL="4487" marR="4487" marT="4672" marB="4672" anchor="ctr">
                    <a:solidFill>
                      <a:schemeClr val="accent2">
                        <a:lumMod val="20000"/>
                        <a:lumOff val="80000"/>
                      </a:schemeClr>
                    </a:solidFill>
                  </a:tcPr>
                </a:tc>
              </a:tr>
            </a:tbl>
          </a:graphicData>
        </a:graphic>
      </p:graphicFrame>
      <p:sp>
        <p:nvSpPr>
          <p:cNvPr id="2" name="Θέση αριθμού διαφάνειας 1"/>
          <p:cNvSpPr>
            <a:spLocks noGrp="1"/>
          </p:cNvSpPr>
          <p:nvPr>
            <p:ph type="sldNum" sz="quarter" idx="12"/>
          </p:nvPr>
        </p:nvSpPr>
        <p:spPr>
          <a:xfrm>
            <a:off x="6650868" y="6492875"/>
            <a:ext cx="2133600" cy="365125"/>
          </a:xfrm>
        </p:spPr>
        <p:txBody>
          <a:bodyPr/>
          <a:lstStyle/>
          <a:p>
            <a:pPr>
              <a:defRPr/>
            </a:pPr>
            <a:fld id="{7E55E3B3-0445-4CFC-BED8-763D4409E61F}" type="slidenum">
              <a:rPr lang="el-GR" smtClean="0"/>
              <a:pPr>
                <a:defRPr/>
              </a:pPr>
              <a:t>13</a:t>
            </a:fld>
            <a:endParaRPr lang="el-GR" dirty="0"/>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Rectangle 2"/>
          <p:cNvSpPr/>
          <p:nvPr/>
        </p:nvSpPr>
        <p:spPr>
          <a:xfrm>
            <a:off x="3963917" y="6488668"/>
            <a:ext cx="1492909" cy="276999"/>
          </a:xfrm>
          <a:prstGeom prst="rect">
            <a:avLst/>
          </a:prstGeom>
        </p:spPr>
        <p:txBody>
          <a:bodyPr wrap="none">
            <a:spAutoFit/>
          </a:bodyPr>
          <a:lstStyle/>
          <a:p>
            <a:pPr algn="ctr"/>
            <a:r>
              <a:rPr lang="en-US" sz="1200" dirty="0">
                <a:solidFill>
                  <a:schemeClr val="tx1">
                    <a:lumMod val="75000"/>
                    <a:lumOff val="25000"/>
                  </a:schemeClr>
                </a:solidFill>
                <a:latin typeface="+mn-lt"/>
                <a:hlinkClick r:id="rId3"/>
              </a:rPr>
              <a:t>Black </a:t>
            </a:r>
            <a:r>
              <a:rPr lang="en-US" sz="1200" dirty="0" smtClean="0">
                <a:solidFill>
                  <a:schemeClr val="tx1">
                    <a:lumMod val="75000"/>
                    <a:lumOff val="25000"/>
                  </a:schemeClr>
                </a:solidFill>
                <a:latin typeface="+mn-lt"/>
                <a:hlinkClick r:id="rId3"/>
              </a:rPr>
              <a:t>light</a:t>
            </a:r>
            <a:r>
              <a:rPr lang="el-GR" sz="1200" dirty="0" smtClean="0">
                <a:solidFill>
                  <a:schemeClr val="tx1">
                    <a:lumMod val="75000"/>
                    <a:lumOff val="25000"/>
                  </a:schemeClr>
                </a:solidFill>
                <a:latin typeface="+mn-lt"/>
              </a:rPr>
              <a:t>, </a:t>
            </a:r>
            <a:r>
              <a:rPr lang="en-US" sz="1200" dirty="0" smtClean="0">
                <a:solidFill>
                  <a:schemeClr val="tx1">
                    <a:lumMod val="75000"/>
                    <a:lumOff val="25000"/>
                  </a:schemeClr>
                </a:solidFill>
                <a:latin typeface="+mn-lt"/>
              </a:rPr>
              <a:t>wikipedia</a:t>
            </a:r>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3381258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Είδη φωτιστικών πηγών</a:t>
            </a:r>
            <a:endParaRPr lang="el-GR" dirty="0"/>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18" y="1174577"/>
            <a:ext cx="8137525" cy="2511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File:Two black light lamp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82019" y="3788592"/>
            <a:ext cx="5379962" cy="29654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
        <p:nvSpPr>
          <p:cNvPr id="6" name="Rectangle 5"/>
          <p:cNvSpPr/>
          <p:nvPr/>
        </p:nvSpPr>
        <p:spPr>
          <a:xfrm>
            <a:off x="5243772" y="3224337"/>
            <a:ext cx="3419871" cy="461665"/>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5"/>
              </a:rPr>
              <a:t>Two black light fluorescent tubes</a:t>
            </a:r>
            <a:r>
              <a:rPr lang="en-US" sz="1200" dirty="0">
                <a:solidFill>
                  <a:schemeClr val="tx1">
                    <a:lumMod val="65000"/>
                    <a:lumOff val="35000"/>
                  </a:schemeClr>
                </a:solidFill>
                <a:latin typeface="+mn-lt"/>
              </a:rPr>
              <a:t>”,  </a:t>
            </a:r>
            <a:endParaRPr lang="en-US" sz="1200" dirty="0" smtClean="0">
              <a:solidFill>
                <a:schemeClr val="tx1">
                  <a:lumMod val="65000"/>
                  <a:lumOff val="35000"/>
                </a:schemeClr>
              </a:solidFill>
              <a:latin typeface="+mn-lt"/>
            </a:endParaRPr>
          </a:p>
          <a:p>
            <a:pPr algn="ctr"/>
            <a:r>
              <a:rPr lang="el-GR" sz="1200" dirty="0" smtClean="0">
                <a:solidFill>
                  <a:schemeClr val="tx1">
                    <a:lumMod val="65000"/>
                    <a:lumOff val="35000"/>
                  </a:schemeClr>
                </a:solidFill>
                <a:latin typeface="+mn-lt"/>
              </a:rPr>
              <a:t>από</a:t>
            </a:r>
            <a:r>
              <a:rPr lang="en-US" sz="1200" dirty="0">
                <a:solidFill>
                  <a:schemeClr val="tx1">
                    <a:lumMod val="65000"/>
                    <a:lumOff val="35000"/>
                  </a:schemeClr>
                </a:solidFill>
                <a:latin typeface="+mn-lt"/>
              </a:rPr>
              <a:t> Chetvorno </a:t>
            </a:r>
            <a:r>
              <a:rPr lang="el-GR" sz="1200" dirty="0" smtClean="0">
                <a:solidFill>
                  <a:schemeClr val="tx1">
                    <a:lumMod val="65000"/>
                    <a:lumOff val="35000"/>
                  </a:schemeClr>
                </a:solidFill>
                <a:latin typeface="+mn-lt"/>
              </a:rPr>
              <a:t>διαθέσιμο ως κοινό κτήμα</a:t>
            </a:r>
            <a:endParaRPr lang="en-US" sz="1200" dirty="0">
              <a:solidFill>
                <a:schemeClr val="tx1">
                  <a:lumMod val="65000"/>
                  <a:lumOff val="35000"/>
                </a:schemeClr>
              </a:solidFill>
              <a:latin typeface="+mn-lt"/>
            </a:endParaRPr>
          </a:p>
        </p:txBody>
      </p:sp>
      <p:sp>
        <p:nvSpPr>
          <p:cNvPr id="7" name="Rectangle 6"/>
          <p:cNvSpPr/>
          <p:nvPr/>
        </p:nvSpPr>
        <p:spPr>
          <a:xfrm>
            <a:off x="3826486" y="6281339"/>
            <a:ext cx="3419871" cy="461665"/>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6"/>
              </a:rPr>
              <a:t>Two black light lamps</a:t>
            </a:r>
            <a:r>
              <a:rPr lang="en-US" sz="1200" dirty="0">
                <a:solidFill>
                  <a:schemeClr val="tx1">
                    <a:lumMod val="65000"/>
                    <a:lumOff val="35000"/>
                  </a:schemeClr>
                </a:solidFill>
                <a:latin typeface="+mn-lt"/>
              </a:rPr>
              <a:t>”,  </a:t>
            </a:r>
            <a:endParaRPr lang="en-US" sz="1200" dirty="0" smtClean="0">
              <a:solidFill>
                <a:schemeClr val="tx1">
                  <a:lumMod val="65000"/>
                  <a:lumOff val="35000"/>
                </a:schemeClr>
              </a:solidFill>
              <a:latin typeface="+mn-lt"/>
            </a:endParaRPr>
          </a:p>
          <a:p>
            <a:pPr algn="ctr"/>
            <a:r>
              <a:rPr lang="el-GR" sz="1200" dirty="0" smtClean="0">
                <a:solidFill>
                  <a:schemeClr val="tx1">
                    <a:lumMod val="65000"/>
                    <a:lumOff val="35000"/>
                  </a:schemeClr>
                </a:solidFill>
                <a:latin typeface="+mn-lt"/>
              </a:rPr>
              <a:t>από</a:t>
            </a:r>
            <a:r>
              <a:rPr lang="en-US" sz="1200" dirty="0">
                <a:solidFill>
                  <a:schemeClr val="tx1">
                    <a:lumMod val="65000"/>
                    <a:lumOff val="35000"/>
                  </a:schemeClr>
                </a:solidFill>
                <a:latin typeface="+mn-lt"/>
              </a:rPr>
              <a:t> Chetvorno </a:t>
            </a:r>
            <a:r>
              <a:rPr lang="el-GR" sz="1200" dirty="0" smtClean="0">
                <a:solidFill>
                  <a:schemeClr val="tx1">
                    <a:lumMod val="65000"/>
                    <a:lumOff val="35000"/>
                  </a:schemeClr>
                </a:solidFill>
                <a:latin typeface="+mn-lt"/>
              </a:rPr>
              <a:t>διαθέσιμο ως κοινό κτήμα</a:t>
            </a:r>
            <a:endParaRPr lang="en-US" sz="1200" dirty="0">
              <a:solidFill>
                <a:schemeClr val="tx1">
                  <a:lumMod val="65000"/>
                  <a:lumOff val="35000"/>
                </a:schemeClr>
              </a:solidFill>
              <a:latin typeface="+mn-lt"/>
            </a:endParaRPr>
          </a:p>
        </p:txBody>
      </p:sp>
      <p:sp>
        <p:nvSpPr>
          <p:cNvPr id="9" name="Rectangle 8"/>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989887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908720"/>
          </a:xfrm>
        </p:spPr>
        <p:txBody>
          <a:bodyPr>
            <a:noAutofit/>
          </a:bodyPr>
          <a:lstStyle/>
          <a:p>
            <a:pPr eaLnBrk="1" hangingPunct="1"/>
            <a:r>
              <a:rPr lang="el-GR" sz="3400" dirty="0" smtClean="0"/>
              <a:t>Λαμπτήρας ατμών υδραργύρου </a:t>
            </a:r>
            <a:r>
              <a:rPr lang="en-US" sz="3400" dirty="0" smtClean="0"/>
              <a:t/>
            </a:r>
            <a:br>
              <a:rPr lang="en-US" sz="3400" dirty="0" smtClean="0"/>
            </a:br>
            <a:r>
              <a:rPr lang="el-GR" sz="2800" dirty="0" smtClean="0"/>
              <a:t>(Mercury </a:t>
            </a:r>
            <a:r>
              <a:rPr lang="en-US" sz="2800" dirty="0" smtClean="0"/>
              <a:t>Vapor Lamps</a:t>
            </a:r>
            <a:r>
              <a:rPr lang="el-GR" sz="2800" dirty="0" smtClean="0"/>
              <a:t>)</a:t>
            </a:r>
          </a:p>
        </p:txBody>
      </p:sp>
      <p:sp>
        <p:nvSpPr>
          <p:cNvPr id="15363" name="Rectangle 3"/>
          <p:cNvSpPr>
            <a:spLocks noGrp="1" noChangeArrowheads="1"/>
          </p:cNvSpPr>
          <p:nvPr>
            <p:ph type="body" sz="half" idx="4294967295"/>
          </p:nvPr>
        </p:nvSpPr>
        <p:spPr>
          <a:xfrm>
            <a:off x="187600" y="3789040"/>
            <a:ext cx="4968554" cy="1944216"/>
          </a:xfrm>
        </p:spPr>
        <p:txBody>
          <a:bodyPr>
            <a:normAutofit/>
          </a:bodyPr>
          <a:lstStyle/>
          <a:p>
            <a:pPr marL="0" indent="0" eaLnBrk="1" hangingPunct="1">
              <a:lnSpc>
                <a:spcPct val="110000"/>
              </a:lnSpc>
              <a:spcBef>
                <a:spcPts val="600"/>
              </a:spcBef>
              <a:spcAft>
                <a:spcPts val="600"/>
              </a:spcAft>
              <a:buFont typeface="Wingdings" pitchFamily="2" charset="2"/>
              <a:buNone/>
            </a:pPr>
            <a:r>
              <a:rPr lang="el-GR" sz="2200" dirty="0" smtClean="0"/>
              <a:t>Η ποσότητα του υδραργύρου εντός του λαμπτήρα θα καθορίσει ουσιαστικά την τελική πίεση λειτουργίας, η οποία κυμαίνεται από 200 έως 400 kPa, στην πλειοψηφία των λαμπτήρων.</a:t>
            </a:r>
          </a:p>
        </p:txBody>
      </p:sp>
      <p:sp>
        <p:nvSpPr>
          <p:cNvPr id="15364" name="Rectangle 4"/>
          <p:cNvSpPr>
            <a:spLocks noChangeArrowheads="1"/>
          </p:cNvSpPr>
          <p:nvPr/>
        </p:nvSpPr>
        <p:spPr bwMode="auto">
          <a:xfrm>
            <a:off x="31323" y="5747115"/>
            <a:ext cx="522161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sz="1000" dirty="0">
                <a:solidFill>
                  <a:schemeClr val="tx1">
                    <a:lumMod val="65000"/>
                    <a:lumOff val="35000"/>
                  </a:schemeClr>
                </a:solidFill>
                <a:latin typeface="+mn-lt"/>
              </a:rPr>
              <a:t>Μάριου Δ. Βαλσαμάκη, 2008: «Φωτισμός Δρόμων και Εξοικονόμηση Ενέργειας</a:t>
            </a:r>
            <a:r>
              <a:rPr lang="el-GR" sz="1000" dirty="0" smtClean="0">
                <a:solidFill>
                  <a:schemeClr val="tx1">
                    <a:lumMod val="65000"/>
                    <a:lumOff val="35000"/>
                  </a:schemeClr>
                </a:solidFill>
                <a:latin typeface="+mn-lt"/>
              </a:rPr>
              <a:t>», ΜΕΤΑΠΤΥΧΙΑΚΗ </a:t>
            </a:r>
            <a:r>
              <a:rPr lang="el-GR" sz="1000" dirty="0">
                <a:solidFill>
                  <a:schemeClr val="tx1">
                    <a:lumMod val="65000"/>
                    <a:lumOff val="35000"/>
                  </a:schemeClr>
                </a:solidFill>
                <a:latin typeface="+mn-lt"/>
              </a:rPr>
              <a:t>ΕΡΓΑΣΙΑ, </a:t>
            </a:r>
            <a:r>
              <a:rPr lang="el-GR" sz="1000" dirty="0" smtClean="0">
                <a:solidFill>
                  <a:schemeClr val="tx1">
                    <a:lumMod val="65000"/>
                    <a:lumOff val="35000"/>
                  </a:schemeClr>
                </a:solidFill>
                <a:latin typeface="+mn-lt"/>
              </a:rPr>
              <a:t>ΕΜΠ</a:t>
            </a:r>
            <a:r>
              <a:rPr lang="en-US" sz="1000" dirty="0" smtClean="0">
                <a:solidFill>
                  <a:schemeClr val="tx1">
                    <a:lumMod val="65000"/>
                    <a:lumOff val="35000"/>
                  </a:schemeClr>
                </a:solidFill>
                <a:latin typeface="+mn-lt"/>
              </a:rPr>
              <a:t>.</a:t>
            </a:r>
            <a:r>
              <a:rPr lang="el-GR" sz="1000" dirty="0" smtClean="0">
                <a:solidFill>
                  <a:schemeClr val="tx1">
                    <a:lumMod val="65000"/>
                    <a:lumOff val="35000"/>
                  </a:schemeClr>
                </a:solidFill>
                <a:latin typeface="+mn-lt"/>
              </a:rPr>
              <a:t>Copyright </a:t>
            </a:r>
            <a:r>
              <a:rPr lang="el-GR" sz="1000" dirty="0">
                <a:solidFill>
                  <a:schemeClr val="tx1">
                    <a:lumMod val="65000"/>
                    <a:lumOff val="35000"/>
                  </a:schemeClr>
                </a:solidFill>
                <a:latin typeface="+mn-lt"/>
              </a:rPr>
              <a:t>© Μάριος Βαλσαμάκης </a:t>
            </a:r>
            <a:r>
              <a:rPr lang="el-GR" sz="1000" dirty="0" smtClean="0">
                <a:solidFill>
                  <a:schemeClr val="tx1">
                    <a:lumMod val="65000"/>
                    <a:lumOff val="35000"/>
                  </a:schemeClr>
                </a:solidFill>
                <a:latin typeface="+mn-lt"/>
              </a:rPr>
              <a:t>2008</a:t>
            </a:r>
            <a:r>
              <a:rPr lang="en-US" sz="1000" dirty="0" smtClean="0">
                <a:solidFill>
                  <a:schemeClr val="tx1">
                    <a:lumMod val="65000"/>
                    <a:lumOff val="35000"/>
                  </a:schemeClr>
                </a:solidFill>
                <a:latin typeface="+mn-lt"/>
              </a:rPr>
              <a:t>.</a:t>
            </a:r>
            <a:r>
              <a:rPr lang="el-GR" sz="1000" dirty="0" smtClean="0">
                <a:solidFill>
                  <a:schemeClr val="tx1">
                    <a:lumMod val="65000"/>
                    <a:lumOff val="35000"/>
                  </a:schemeClr>
                </a:solidFill>
                <a:latin typeface="+mn-lt"/>
              </a:rPr>
              <a:t>Με </a:t>
            </a:r>
            <a:r>
              <a:rPr lang="el-GR" sz="1000" dirty="0">
                <a:solidFill>
                  <a:schemeClr val="tx1">
                    <a:lumMod val="65000"/>
                    <a:lumOff val="35000"/>
                  </a:schemeClr>
                </a:solidFill>
                <a:latin typeface="+mn-lt"/>
              </a:rPr>
              <a:t>επιφύλαξη παντός δικαιώματος. All rights reserved. </a:t>
            </a:r>
            <a:r>
              <a:rPr lang="el-GR" sz="1000" dirty="0" smtClean="0">
                <a:solidFill>
                  <a:schemeClr val="tx1">
                    <a:lumMod val="65000"/>
                    <a:lumOff val="35000"/>
                  </a:schemeClr>
                </a:solidFill>
                <a:latin typeface="+mn-lt"/>
              </a:rPr>
              <a:t>Απαγορεύεται </a:t>
            </a:r>
            <a:r>
              <a:rPr lang="el-GR" sz="1000" dirty="0">
                <a:solidFill>
                  <a:schemeClr val="tx1">
                    <a:lumMod val="65000"/>
                    <a:lumOff val="35000"/>
                  </a:schemeClr>
                </a:solidFill>
                <a:latin typeface="+mn-lt"/>
              </a:rPr>
              <a:t>η αντιγραφή, αποθήκευση και διανομή της παρούσας εργασίας, εξ </a:t>
            </a:r>
            <a:r>
              <a:rPr lang="el-GR" sz="1000" dirty="0" smtClean="0">
                <a:solidFill>
                  <a:schemeClr val="tx1">
                    <a:lumMod val="65000"/>
                    <a:lumOff val="35000"/>
                  </a:schemeClr>
                </a:solidFill>
                <a:latin typeface="+mn-lt"/>
              </a:rPr>
              <a:t>ολοκλήρου</a:t>
            </a:r>
            <a:r>
              <a:rPr lang="en-US" sz="1000" dirty="0" smtClean="0">
                <a:solidFill>
                  <a:schemeClr val="tx1">
                    <a:lumMod val="65000"/>
                    <a:lumOff val="35000"/>
                  </a:schemeClr>
                </a:solidFill>
                <a:latin typeface="+mn-lt"/>
              </a:rPr>
              <a:t> </a:t>
            </a:r>
            <a:r>
              <a:rPr lang="el-GR" sz="1000" dirty="0" smtClean="0">
                <a:solidFill>
                  <a:schemeClr val="tx1">
                    <a:lumMod val="65000"/>
                    <a:lumOff val="35000"/>
                  </a:schemeClr>
                </a:solidFill>
                <a:latin typeface="+mn-lt"/>
              </a:rPr>
              <a:t>ή</a:t>
            </a:r>
            <a:r>
              <a:rPr lang="en-US" sz="1000" dirty="0" smtClean="0">
                <a:solidFill>
                  <a:schemeClr val="tx1">
                    <a:lumMod val="65000"/>
                    <a:lumOff val="35000"/>
                  </a:schemeClr>
                </a:solidFill>
                <a:latin typeface="+mn-lt"/>
              </a:rPr>
              <a:t> </a:t>
            </a:r>
            <a:r>
              <a:rPr lang="el-GR" sz="1000" dirty="0" smtClean="0">
                <a:solidFill>
                  <a:schemeClr val="tx1">
                    <a:lumMod val="65000"/>
                    <a:lumOff val="35000"/>
                  </a:schemeClr>
                </a:solidFill>
                <a:latin typeface="+mn-lt"/>
              </a:rPr>
              <a:t>τμήματος </a:t>
            </a:r>
            <a:r>
              <a:rPr lang="el-GR" sz="1000" dirty="0">
                <a:solidFill>
                  <a:schemeClr val="tx1">
                    <a:lumMod val="65000"/>
                    <a:lumOff val="35000"/>
                  </a:schemeClr>
                </a:solidFill>
                <a:latin typeface="+mn-lt"/>
              </a:rPr>
              <a:t>αυτής, για εμπορικό σκοπό. Επιτρέπεται η ανατύπωση, αποθήκευση και διανομή </a:t>
            </a:r>
            <a:r>
              <a:rPr lang="el-GR" sz="1000" dirty="0" smtClean="0">
                <a:solidFill>
                  <a:schemeClr val="tx1">
                    <a:lumMod val="65000"/>
                    <a:lumOff val="35000"/>
                  </a:schemeClr>
                </a:solidFill>
                <a:latin typeface="+mn-lt"/>
              </a:rPr>
              <a:t>για</a:t>
            </a:r>
            <a:r>
              <a:rPr lang="en-US" sz="1000" dirty="0" smtClean="0">
                <a:solidFill>
                  <a:schemeClr val="tx1">
                    <a:lumMod val="65000"/>
                    <a:lumOff val="35000"/>
                  </a:schemeClr>
                </a:solidFill>
                <a:latin typeface="+mn-lt"/>
              </a:rPr>
              <a:t> </a:t>
            </a:r>
            <a:r>
              <a:rPr lang="el-GR" sz="1000" dirty="0" smtClean="0">
                <a:solidFill>
                  <a:schemeClr val="tx1">
                    <a:lumMod val="65000"/>
                    <a:lumOff val="35000"/>
                  </a:schemeClr>
                </a:solidFill>
                <a:latin typeface="+mn-lt"/>
              </a:rPr>
              <a:t>σκοπό </a:t>
            </a:r>
            <a:r>
              <a:rPr lang="el-GR" sz="1000" dirty="0">
                <a:solidFill>
                  <a:schemeClr val="tx1">
                    <a:lumMod val="65000"/>
                    <a:lumOff val="35000"/>
                  </a:schemeClr>
                </a:solidFill>
                <a:latin typeface="+mn-lt"/>
              </a:rPr>
              <a:t>μη κερδοσκοπικό, εκπαιδευτικής ή ερευνητικής φύσης, υπό την προϋπόθεση να </a:t>
            </a:r>
            <a:r>
              <a:rPr lang="el-GR" sz="1000" dirty="0" smtClean="0">
                <a:solidFill>
                  <a:schemeClr val="tx1">
                    <a:lumMod val="65000"/>
                    <a:lumOff val="35000"/>
                  </a:schemeClr>
                </a:solidFill>
                <a:latin typeface="+mn-lt"/>
              </a:rPr>
              <a:t>αναφέρεται η </a:t>
            </a:r>
            <a:r>
              <a:rPr lang="el-GR" sz="1000" dirty="0">
                <a:solidFill>
                  <a:schemeClr val="tx1">
                    <a:lumMod val="65000"/>
                    <a:lumOff val="35000"/>
                  </a:schemeClr>
                </a:solidFill>
                <a:latin typeface="+mn-lt"/>
              </a:rPr>
              <a:t>πηγή προέλευσης και να διατηρείται το παρόν μήνυμα.</a:t>
            </a:r>
          </a:p>
        </p:txBody>
      </p:sp>
      <p:sp>
        <p:nvSpPr>
          <p:cNvPr id="2" name="Θέση αριθμού διαφάνειας 1"/>
          <p:cNvSpPr>
            <a:spLocks noGrp="1"/>
          </p:cNvSpPr>
          <p:nvPr>
            <p:ph type="sldNum" sz="quarter" idx="12"/>
          </p:nvPr>
        </p:nvSpPr>
        <p:spPr>
          <a:xfrm>
            <a:off x="7010400" y="6492875"/>
            <a:ext cx="2133600" cy="365125"/>
          </a:xfrm>
        </p:spPr>
        <p:txBody>
          <a:bodyPr/>
          <a:lstStyle/>
          <a:p>
            <a:pPr>
              <a:defRPr/>
            </a:pPr>
            <a:fld id="{7E55E3B3-0445-4CFC-BED8-763D4409E61F}" type="slidenum">
              <a:rPr lang="el-GR" smtClean="0"/>
              <a:pPr>
                <a:defRPr/>
              </a:pPr>
              <a:t>15</a:t>
            </a:fld>
            <a:endParaRPr lang="el-GR" dirty="0"/>
          </a:p>
        </p:txBody>
      </p:sp>
      <p:sp>
        <p:nvSpPr>
          <p:cNvPr id="8" name="Rectangle 7"/>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3" name="Picture 2" descr="C:\Users\alex\Desktop\lyhni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4088" y="3617184"/>
            <a:ext cx="3121271" cy="3004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79510" y="1043048"/>
            <a:ext cx="8737895" cy="2834494"/>
          </a:xfrm>
          <a:prstGeom prst="rect">
            <a:avLst/>
          </a:prstGeom>
        </p:spPr>
        <p:txBody>
          <a:bodyPr wrap="square">
            <a:spAutoFit/>
          </a:bodyPr>
          <a:lstStyle/>
          <a:p>
            <a:pPr marL="0" indent="0" eaLnBrk="1" hangingPunct="1">
              <a:lnSpc>
                <a:spcPct val="110000"/>
              </a:lnSpc>
              <a:spcBef>
                <a:spcPts val="600"/>
              </a:spcBef>
              <a:spcAft>
                <a:spcPts val="0"/>
              </a:spcAft>
              <a:buFont typeface="Wingdings" pitchFamily="2" charset="2"/>
              <a:buNone/>
            </a:pPr>
            <a:r>
              <a:rPr lang="el-GR" sz="2200" dirty="0">
                <a:latin typeface="+mn-lt"/>
              </a:rPr>
              <a:t>Το φως παράγεται από την δίοδο ηλεκτρικού ρεύματος μέσω ατμών υδραργύρου, ενώ η έναυση διευκολύνεται από την ύπαρξη αερίου αργού σε ιονισμένη μορφή. </a:t>
            </a:r>
            <a:endParaRPr lang="en-US" sz="2200" dirty="0">
              <a:latin typeface="+mn-lt"/>
            </a:endParaRPr>
          </a:p>
          <a:p>
            <a:pPr marL="0" indent="0" eaLnBrk="1" hangingPunct="1">
              <a:lnSpc>
                <a:spcPct val="110000"/>
              </a:lnSpc>
              <a:spcBef>
                <a:spcPts val="600"/>
              </a:spcBef>
              <a:spcAft>
                <a:spcPts val="0"/>
              </a:spcAft>
              <a:buFont typeface="Wingdings" pitchFamily="2" charset="2"/>
              <a:buNone/>
            </a:pPr>
            <a:r>
              <a:rPr lang="el-GR" sz="2200" dirty="0">
                <a:latin typeface="+mn-lt"/>
              </a:rPr>
              <a:t>Το αρχικό τόξο δημιουργείται από τον ιονισμό του αργού, ενώ η παραγόμενη από αυτό θερμότητα προκαλεί την εξάτμιση του υδραργύρου, και αυτή η διαδικασία συνεχίζεται έως ότου να εξατμιστεί όλη η ποσότητα υδραργύρου. </a:t>
            </a:r>
            <a:endParaRPr lang="en-US" sz="2200" dirty="0">
              <a:latin typeface="+mn-lt"/>
            </a:endParaRPr>
          </a:p>
        </p:txBody>
      </p:sp>
    </p:spTree>
    <p:extLst>
      <p:ext uri="{BB962C8B-B14F-4D97-AF65-F5344CB8AC3E}">
        <p14:creationId xmlns:p14="http://schemas.microsoft.com/office/powerpoint/2010/main" val="4123716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9384"/>
            <a:ext cx="8229600" cy="1008112"/>
          </a:xfrm>
        </p:spPr>
        <p:txBody>
          <a:bodyPr>
            <a:normAutofit fontScale="90000"/>
          </a:bodyPr>
          <a:lstStyle/>
          <a:p>
            <a:r>
              <a:rPr lang="el-GR" sz="3800" dirty="0"/>
              <a:t>Λαμπτήρας ατμών υδραργύρου </a:t>
            </a:r>
            <a:r>
              <a:rPr lang="en-US" sz="3200" dirty="0"/>
              <a:t/>
            </a:r>
            <a:br>
              <a:rPr lang="en-US" sz="3200" dirty="0"/>
            </a:br>
            <a:r>
              <a:rPr lang="el-GR" sz="3100" dirty="0"/>
              <a:t>(Mercury </a:t>
            </a:r>
            <a:r>
              <a:rPr lang="en-US" sz="3100" dirty="0"/>
              <a:t>Vapor Lamps</a:t>
            </a:r>
            <a:r>
              <a:rPr lang="el-GR" sz="3100" dirty="0"/>
              <a:t>)</a:t>
            </a:r>
            <a:endParaRPr lang="el-GR" sz="3100" dirty="0" smtClean="0"/>
          </a:p>
        </p:txBody>
      </p:sp>
      <p:sp>
        <p:nvSpPr>
          <p:cNvPr id="16387" name="Rectangle 3"/>
          <p:cNvSpPr>
            <a:spLocks noGrp="1" noChangeArrowheads="1"/>
          </p:cNvSpPr>
          <p:nvPr>
            <p:ph type="body" sz="half" idx="4294967295"/>
          </p:nvPr>
        </p:nvSpPr>
        <p:spPr>
          <a:xfrm>
            <a:off x="251520" y="1268760"/>
            <a:ext cx="5184576" cy="5184576"/>
          </a:xfrm>
        </p:spPr>
        <p:txBody>
          <a:bodyPr>
            <a:noAutofit/>
          </a:bodyPr>
          <a:lstStyle/>
          <a:p>
            <a:pPr marL="0" indent="0" eaLnBrk="1" hangingPunct="1">
              <a:lnSpc>
                <a:spcPct val="90000"/>
              </a:lnSpc>
              <a:buFont typeface="Wingdings" pitchFamily="2" charset="2"/>
              <a:buNone/>
            </a:pPr>
            <a:r>
              <a:rPr lang="el-GR" sz="2400" dirty="0" smtClean="0"/>
              <a:t>Οι λαμπτήρες ατμών υδραργύρου, συνήθως κατασκευάζονται με </a:t>
            </a:r>
            <a:r>
              <a:rPr lang="en-US" sz="2400" b="1" dirty="0" smtClean="0"/>
              <a:t>2</a:t>
            </a:r>
            <a:r>
              <a:rPr lang="en-US" sz="2400" dirty="0" smtClean="0"/>
              <a:t> </a:t>
            </a:r>
            <a:r>
              <a:rPr lang="el-GR" sz="2400" dirty="0" smtClean="0"/>
              <a:t>εσωτερικούς σωλήνες</a:t>
            </a:r>
            <a:r>
              <a:rPr lang="en-US" sz="2400" dirty="0" smtClean="0"/>
              <a:t>.</a:t>
            </a:r>
            <a:r>
              <a:rPr lang="el-GR" sz="2400" dirty="0" smtClean="0"/>
              <a:t> </a:t>
            </a:r>
            <a:endParaRPr lang="en-US" sz="2400" dirty="0" smtClean="0"/>
          </a:p>
          <a:p>
            <a:pPr eaLnBrk="1" hangingPunct="1">
              <a:lnSpc>
                <a:spcPct val="90000"/>
              </a:lnSpc>
              <a:buFont typeface="Wingdings" pitchFamily="2" charset="2"/>
              <a:buNone/>
            </a:pPr>
            <a:r>
              <a:rPr lang="el-GR" sz="2400" dirty="0"/>
              <a:t>Σ</a:t>
            </a:r>
            <a:r>
              <a:rPr lang="el-GR" sz="2400" dirty="0" smtClean="0"/>
              <a:t>τον </a:t>
            </a:r>
            <a:r>
              <a:rPr lang="el-GR" sz="2400" b="1" dirty="0" smtClean="0"/>
              <a:t>εσωτερικό</a:t>
            </a:r>
            <a:r>
              <a:rPr lang="el-GR" sz="2400" dirty="0" smtClean="0"/>
              <a:t> περιέχεται το τόξο. </a:t>
            </a:r>
            <a:endParaRPr lang="en-US" sz="2400" dirty="0" smtClean="0"/>
          </a:p>
          <a:p>
            <a:pPr marL="0" indent="0" eaLnBrk="1" hangingPunct="1">
              <a:lnSpc>
                <a:spcPct val="90000"/>
              </a:lnSpc>
              <a:buFont typeface="Wingdings" pitchFamily="2" charset="2"/>
              <a:buNone/>
            </a:pPr>
            <a:r>
              <a:rPr lang="el-GR" sz="2400" dirty="0" smtClean="0"/>
              <a:t>Ο </a:t>
            </a:r>
            <a:r>
              <a:rPr lang="el-GR" sz="2400" b="1" dirty="0" smtClean="0"/>
              <a:t>εξωτερικός</a:t>
            </a:r>
            <a:r>
              <a:rPr lang="el-GR" sz="2400" dirty="0" smtClean="0"/>
              <a:t> ο οποίος είναι κατακλυσμένος από αδρανές αέριο για προστασία από την διάβρωση, </a:t>
            </a:r>
            <a:endParaRPr lang="en-US" sz="2400" dirty="0" smtClean="0"/>
          </a:p>
          <a:p>
            <a:pPr>
              <a:lnSpc>
                <a:spcPct val="90000"/>
              </a:lnSpc>
              <a:buClr>
                <a:srgbClr val="820000"/>
              </a:buClr>
              <a:buFont typeface="Webdings" panose="05030102010509060703" pitchFamily="18" charset="2"/>
              <a:buChar char="4"/>
            </a:pPr>
            <a:r>
              <a:rPr lang="el-GR" sz="2400" dirty="0" smtClean="0"/>
              <a:t>Προστατεύει το τόξο, </a:t>
            </a:r>
            <a:endParaRPr lang="en-US" sz="2400" dirty="0" smtClean="0"/>
          </a:p>
          <a:p>
            <a:pPr>
              <a:lnSpc>
                <a:spcPct val="90000"/>
              </a:lnSpc>
              <a:buClr>
                <a:srgbClr val="820000"/>
              </a:buClr>
              <a:buFont typeface="Webdings" panose="05030102010509060703" pitchFamily="18" charset="2"/>
              <a:buChar char="4"/>
            </a:pPr>
            <a:r>
              <a:rPr lang="el-GR" sz="2400" dirty="0" smtClean="0"/>
              <a:t>Παρέχει εσωτερική επιφάνεια για τα επιχρίσματα των φωσφόρων και</a:t>
            </a:r>
            <a:endParaRPr lang="en-US" sz="2400" dirty="0" smtClean="0"/>
          </a:p>
          <a:p>
            <a:pPr>
              <a:lnSpc>
                <a:spcPct val="90000"/>
              </a:lnSpc>
              <a:buClr>
                <a:srgbClr val="820000"/>
              </a:buClr>
              <a:buFont typeface="Webdings" panose="05030102010509060703" pitchFamily="18" charset="2"/>
              <a:buChar char="4"/>
            </a:pPr>
            <a:r>
              <a:rPr lang="el-GR" sz="2400" dirty="0" smtClean="0"/>
              <a:t>Φιλτράρει ορισμένα μήκη κύματος από την ακτινοβολία του τόξου (UV-B, UV-C).</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50726" y="1440000"/>
            <a:ext cx="2898322" cy="3864429"/>
          </a:xfrm>
          <a:prstGeom prst="rect">
            <a:avLst/>
          </a:prstGeom>
          <a:ln>
            <a:noFill/>
          </a:ln>
          <a:effectLst>
            <a:outerShdw blurRad="190500" algn="tl" rotWithShape="0">
              <a:srgbClr val="000000">
                <a:alpha val="70000"/>
              </a:srgbClr>
            </a:outerShdw>
          </a:effectLst>
        </p:spPr>
      </p:pic>
      <p:sp>
        <p:nvSpPr>
          <p:cNvPr id="8" name="Rectangle 7"/>
          <p:cNvSpPr/>
          <p:nvPr/>
        </p:nvSpPr>
        <p:spPr>
          <a:xfrm>
            <a:off x="5850726" y="5304429"/>
            <a:ext cx="2911690" cy="461665"/>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3"/>
              </a:rPr>
              <a:t>BlackLight</a:t>
            </a:r>
            <a:r>
              <a:rPr lang="en-US" sz="1200" dirty="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a:t>
            </a:r>
            <a:r>
              <a:rPr lang="en-US" sz="1200" dirty="0">
                <a:solidFill>
                  <a:schemeClr val="tx1">
                    <a:lumMod val="65000"/>
                    <a:lumOff val="35000"/>
                  </a:schemeClr>
                </a:solidFill>
                <a:latin typeface="+mn-lt"/>
              </a:rPr>
              <a:t> </a:t>
            </a:r>
            <a:r>
              <a:rPr lang="en-US" sz="1200" dirty="0" smtClean="0">
                <a:solidFill>
                  <a:schemeClr val="tx1">
                    <a:lumMod val="65000"/>
                    <a:lumOff val="35000"/>
                  </a:schemeClr>
                </a:solidFill>
                <a:latin typeface="+mn-lt"/>
              </a:rPr>
              <a:t>Mike796</a:t>
            </a:r>
            <a:r>
              <a:rPr lang="el-GR" sz="1200" dirty="0" smtClean="0">
                <a:solidFill>
                  <a:schemeClr val="tx1">
                    <a:lumMod val="65000"/>
                    <a:lumOff val="35000"/>
                  </a:schemeClr>
                </a:solidFill>
                <a:latin typeface="+mn-lt"/>
              </a:rPr>
              <a:t> </a:t>
            </a:r>
            <a:r>
              <a:rPr lang="en-US" sz="1200" dirty="0" smtClean="0">
                <a:solidFill>
                  <a:schemeClr val="tx1">
                    <a:lumMod val="65000"/>
                    <a:lumOff val="35000"/>
                  </a:schemeClr>
                </a:solidFill>
                <a:latin typeface="+mn-lt"/>
              </a:rPr>
              <a:t> </a:t>
            </a:r>
            <a:endParaRPr lang="el-GR" sz="1200" dirty="0" smtClean="0">
              <a:solidFill>
                <a:schemeClr val="tx1">
                  <a:lumMod val="65000"/>
                  <a:lumOff val="35000"/>
                </a:schemeClr>
              </a:solidFill>
              <a:latin typeface="+mn-lt"/>
            </a:endParaRPr>
          </a:p>
          <a:p>
            <a:pPr algn="ctr"/>
            <a:r>
              <a:rPr lang="el-GR" sz="1200" dirty="0" smtClean="0">
                <a:solidFill>
                  <a:schemeClr val="tx1">
                    <a:lumMod val="65000"/>
                    <a:lumOff val="35000"/>
                  </a:schemeClr>
                </a:solidFill>
                <a:latin typeface="+mn-lt"/>
              </a:rPr>
              <a:t>διαθέσιμο με άδεια</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hlinkClick r:id="rId4"/>
              </a:rPr>
              <a:t>CC BY-SA 3.0</a:t>
            </a:r>
            <a:endParaRPr lang="en-US" sz="1200" dirty="0">
              <a:solidFill>
                <a:schemeClr val="tx1">
                  <a:lumMod val="65000"/>
                  <a:lumOff val="35000"/>
                </a:schemeClr>
              </a:solidFill>
              <a:latin typeface="+mn-lt"/>
            </a:endParaRPr>
          </a:p>
        </p:txBody>
      </p:sp>
      <p:sp>
        <p:nvSpPr>
          <p:cNvPr id="9" name="Rectangle 8"/>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4137978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l-GR" dirty="0" smtClean="0"/>
              <a:t>Φάσμα εκπομπής πηγών ατμών </a:t>
            </a:r>
            <a:r>
              <a:rPr lang="en-US" dirty="0" smtClean="0"/>
              <a:t>Hg</a:t>
            </a:r>
            <a:endParaRPr 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026" name="Picture 2" descr="C:\Users\alex\Desktop\20100424182521!Mercury_Vapour_Lamp_Spect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28800"/>
            <a:ext cx="7772400" cy="41052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55776" y="5766094"/>
            <a:ext cx="4032448" cy="461665"/>
          </a:xfrm>
          <a:prstGeom prst="rect">
            <a:avLst/>
          </a:prstGeom>
        </p:spPr>
        <p:txBody>
          <a:bodyPr wrap="square">
            <a:spAutoFit/>
          </a:bodyPr>
          <a:lstStyle/>
          <a:p>
            <a:pPr algn="ctr"/>
            <a:r>
              <a:rPr lang="en-US" sz="1200" dirty="0" smtClean="0">
                <a:solidFill>
                  <a:schemeClr val="tx1">
                    <a:lumMod val="65000"/>
                    <a:lumOff val="35000"/>
                  </a:schemeClr>
                </a:solidFill>
                <a:latin typeface="+mn-lt"/>
              </a:rPr>
              <a:t>“</a:t>
            </a:r>
            <a:r>
              <a:rPr lang="en-US" sz="1200" dirty="0">
                <a:latin typeface="+mn-lt"/>
                <a:hlinkClick r:id="rId4"/>
              </a:rPr>
              <a:t>Mercury Vapour Lamp </a:t>
            </a:r>
            <a:r>
              <a:rPr lang="en-US" sz="1200" dirty="0" smtClean="0">
                <a:latin typeface="+mn-lt"/>
                <a:hlinkClick r:id="rId4"/>
              </a:rPr>
              <a:t>Spectrum</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a:t>
            </a:r>
            <a:r>
              <a:rPr lang="en-US" sz="1200" dirty="0">
                <a:solidFill>
                  <a:schemeClr val="tx1">
                    <a:lumMod val="65000"/>
                    <a:lumOff val="35000"/>
                  </a:schemeClr>
                </a:solidFill>
                <a:latin typeface="+mn-lt"/>
              </a:rPr>
              <a:t> </a:t>
            </a:r>
            <a:r>
              <a:rPr lang="en-US" sz="1200" dirty="0">
                <a:latin typeface="+mn-lt"/>
                <a:hlinkClick r:id="rId5" tooltip="User:LMRoberts"/>
              </a:rPr>
              <a:t>LMRoberts</a:t>
            </a:r>
            <a:r>
              <a:rPr lang="el-GR" sz="1200" dirty="0" smtClean="0">
                <a:solidFill>
                  <a:schemeClr val="tx1">
                    <a:lumMod val="65000"/>
                    <a:lumOff val="35000"/>
                  </a:schemeClr>
                </a:solidFill>
                <a:latin typeface="+mn-lt"/>
              </a:rPr>
              <a:t> </a:t>
            </a:r>
            <a:r>
              <a:rPr lang="en-US" sz="1200" dirty="0" smtClean="0">
                <a:solidFill>
                  <a:schemeClr val="tx1">
                    <a:lumMod val="65000"/>
                    <a:lumOff val="35000"/>
                  </a:schemeClr>
                </a:solidFill>
                <a:latin typeface="+mn-lt"/>
              </a:rPr>
              <a:t> </a:t>
            </a:r>
            <a:endParaRPr lang="el-GR" sz="1200" dirty="0" smtClean="0">
              <a:solidFill>
                <a:schemeClr val="tx1">
                  <a:lumMod val="65000"/>
                  <a:lumOff val="35000"/>
                </a:schemeClr>
              </a:solidFill>
              <a:latin typeface="+mn-lt"/>
            </a:endParaRPr>
          </a:p>
          <a:p>
            <a:pPr algn="ctr"/>
            <a:r>
              <a:rPr lang="el-GR" sz="1200" dirty="0" smtClean="0">
                <a:solidFill>
                  <a:schemeClr val="tx1">
                    <a:lumMod val="65000"/>
                    <a:lumOff val="35000"/>
                  </a:schemeClr>
                </a:solidFill>
                <a:latin typeface="+mn-lt"/>
              </a:rPr>
              <a:t>διαθέσιμο με άδεια</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hlinkClick r:id="rId6"/>
              </a:rPr>
              <a:t>CC BY-SA 3.0</a:t>
            </a:r>
            <a:endParaRPr lang="en-US" sz="1200" dirty="0">
              <a:solidFill>
                <a:schemeClr val="tx1">
                  <a:lumMod val="65000"/>
                  <a:lumOff val="35000"/>
                </a:schemeClr>
              </a:solidFill>
              <a:latin typeface="+mn-lt"/>
            </a:endParaRPr>
          </a:p>
        </p:txBody>
      </p:sp>
    </p:spTree>
    <p:extLst>
      <p:ext uri="{BB962C8B-B14F-4D97-AF65-F5344CB8AC3E}">
        <p14:creationId xmlns:p14="http://schemas.microsoft.com/office/powerpoint/2010/main" val="3628180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a:xfrm>
            <a:off x="179512" y="116632"/>
            <a:ext cx="8712968" cy="908720"/>
          </a:xfrm>
        </p:spPr>
        <p:txBody>
          <a:bodyPr>
            <a:normAutofit fontScale="90000"/>
          </a:bodyPr>
          <a:lstStyle/>
          <a:p>
            <a:r>
              <a:rPr lang="el-GR" dirty="0" smtClean="0"/>
              <a:t>Απεικόνιση της Ανάκλασης του Υπεριώδους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Rectangle 7"/>
          <p:cNvSpPr/>
          <p:nvPr/>
        </p:nvSpPr>
        <p:spPr>
          <a:xfrm>
            <a:off x="2124158" y="4602842"/>
            <a:ext cx="2808312" cy="72008"/>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9" name="Straight Arrow Connector 8"/>
          <p:cNvCxnSpPr/>
          <p:nvPr/>
        </p:nvCxnSpPr>
        <p:spPr>
          <a:xfrm>
            <a:off x="1458084" y="3000370"/>
            <a:ext cx="1620180" cy="158417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57484" y="3000370"/>
            <a:ext cx="1620180" cy="158417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010084" y="3000370"/>
            <a:ext cx="1620180" cy="1584176"/>
          </a:xfrm>
          <a:prstGeom prst="straightConnector1">
            <a:avLst/>
          </a:prstGeom>
          <a:ln w="158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92110" y="3000370"/>
            <a:ext cx="1620180" cy="158417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91722" y="2730053"/>
            <a:ext cx="3196033" cy="190879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9708151">
            <a:off x="6455146" y="2302789"/>
            <a:ext cx="65219" cy="635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TextBox 14"/>
          <p:cNvSpPr txBox="1"/>
          <p:nvPr/>
        </p:nvSpPr>
        <p:spPr>
          <a:xfrm>
            <a:off x="539552" y="2514610"/>
            <a:ext cx="1528022" cy="430887"/>
          </a:xfrm>
          <a:prstGeom prst="rect">
            <a:avLst/>
          </a:prstGeom>
          <a:noFill/>
        </p:spPr>
        <p:txBody>
          <a:bodyPr wrap="square" rtlCol="0">
            <a:spAutoFit/>
          </a:bodyPr>
          <a:lstStyle/>
          <a:p>
            <a:r>
              <a:rPr lang="el-GR" sz="2200" dirty="0" smtClean="0">
                <a:latin typeface="+mn-lt"/>
              </a:rPr>
              <a:t>Υπεριώδης</a:t>
            </a:r>
            <a:endParaRPr lang="el-GR" sz="2200" dirty="0">
              <a:latin typeface="+mn-lt"/>
            </a:endParaRPr>
          </a:p>
        </p:txBody>
      </p:sp>
      <p:sp>
        <p:nvSpPr>
          <p:cNvPr id="16" name="TextBox 15"/>
          <p:cNvSpPr txBox="1"/>
          <p:nvPr/>
        </p:nvSpPr>
        <p:spPr>
          <a:xfrm rot="19669620">
            <a:off x="3042815" y="3249712"/>
            <a:ext cx="1778899" cy="430887"/>
          </a:xfrm>
          <a:prstGeom prst="rect">
            <a:avLst/>
          </a:prstGeom>
          <a:noFill/>
        </p:spPr>
        <p:txBody>
          <a:bodyPr wrap="square" rtlCol="0">
            <a:spAutoFit/>
          </a:bodyPr>
          <a:lstStyle/>
          <a:p>
            <a:r>
              <a:rPr lang="el-GR" sz="2200" dirty="0" smtClean="0">
                <a:latin typeface="+mn-lt"/>
              </a:rPr>
              <a:t>Φθορισμός</a:t>
            </a:r>
            <a:endParaRPr lang="el-GR" sz="2200" dirty="0">
              <a:latin typeface="+mn-lt"/>
            </a:endParaRPr>
          </a:p>
        </p:txBody>
      </p:sp>
      <p:sp>
        <p:nvSpPr>
          <p:cNvPr id="17" name="TextBox 16"/>
          <p:cNvSpPr txBox="1"/>
          <p:nvPr/>
        </p:nvSpPr>
        <p:spPr>
          <a:xfrm rot="19704571">
            <a:off x="4008975" y="3816276"/>
            <a:ext cx="1520443" cy="430887"/>
          </a:xfrm>
          <a:prstGeom prst="rect">
            <a:avLst/>
          </a:prstGeom>
          <a:noFill/>
        </p:spPr>
        <p:txBody>
          <a:bodyPr wrap="square" rtlCol="0">
            <a:spAutoFit/>
          </a:bodyPr>
          <a:lstStyle/>
          <a:p>
            <a:r>
              <a:rPr lang="el-GR" sz="2200" dirty="0">
                <a:latin typeface="+mn-lt"/>
              </a:rPr>
              <a:t>Υπεριώδης</a:t>
            </a:r>
          </a:p>
        </p:txBody>
      </p:sp>
      <p:sp>
        <p:nvSpPr>
          <p:cNvPr id="18" name="TextBox 17"/>
          <p:cNvSpPr txBox="1"/>
          <p:nvPr/>
        </p:nvSpPr>
        <p:spPr>
          <a:xfrm>
            <a:off x="6516646" y="2848540"/>
            <a:ext cx="2267822" cy="430887"/>
          </a:xfrm>
          <a:prstGeom prst="rect">
            <a:avLst/>
          </a:prstGeom>
          <a:noFill/>
        </p:spPr>
        <p:txBody>
          <a:bodyPr wrap="square" rtlCol="0">
            <a:spAutoFit/>
          </a:bodyPr>
          <a:lstStyle/>
          <a:p>
            <a:r>
              <a:rPr lang="el-GR" sz="2200" dirty="0" smtClean="0">
                <a:latin typeface="+mn-lt"/>
              </a:rPr>
              <a:t>Ανιχνευτής </a:t>
            </a:r>
            <a:r>
              <a:rPr lang="en-US" sz="2200" dirty="0" smtClean="0">
                <a:latin typeface="+mn-lt"/>
              </a:rPr>
              <a:t>CCD</a:t>
            </a:r>
            <a:endParaRPr lang="el-GR" sz="2200" dirty="0">
              <a:latin typeface="+mn-lt"/>
            </a:endParaRPr>
          </a:p>
        </p:txBody>
      </p:sp>
      <p:sp>
        <p:nvSpPr>
          <p:cNvPr id="19" name="TextBox 18"/>
          <p:cNvSpPr txBox="1"/>
          <p:nvPr/>
        </p:nvSpPr>
        <p:spPr>
          <a:xfrm>
            <a:off x="2656088" y="4691644"/>
            <a:ext cx="2148559" cy="769441"/>
          </a:xfrm>
          <a:prstGeom prst="rect">
            <a:avLst/>
          </a:prstGeom>
          <a:noFill/>
        </p:spPr>
        <p:txBody>
          <a:bodyPr wrap="square" rtlCol="0">
            <a:spAutoFit/>
          </a:bodyPr>
          <a:lstStyle/>
          <a:p>
            <a:r>
              <a:rPr lang="el-GR" sz="2200" dirty="0" smtClean="0">
                <a:latin typeface="+mn-lt"/>
              </a:rPr>
              <a:t>Επιφάνεια αντικειμένου</a:t>
            </a:r>
            <a:endParaRPr lang="el-GR" sz="2200" dirty="0">
              <a:latin typeface="+mn-lt"/>
            </a:endParaRPr>
          </a:p>
        </p:txBody>
      </p:sp>
      <p:cxnSp>
        <p:nvCxnSpPr>
          <p:cNvPr id="20" name="Straight Arrow Connector 19"/>
          <p:cNvCxnSpPr/>
          <p:nvPr/>
        </p:nvCxnSpPr>
        <p:spPr>
          <a:xfrm flipV="1">
            <a:off x="3108286" y="2591829"/>
            <a:ext cx="3293936" cy="200012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859135" y="2848540"/>
            <a:ext cx="2785403" cy="170497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42271" y="2730053"/>
            <a:ext cx="3009377" cy="187278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19798047" flipH="1">
            <a:off x="5276324" y="2750302"/>
            <a:ext cx="64595" cy="859414"/>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333399"/>
              </a:solidFill>
            </a:endParaRPr>
          </a:p>
        </p:txBody>
      </p:sp>
      <p:sp>
        <p:nvSpPr>
          <p:cNvPr id="24" name="TextBox 23"/>
          <p:cNvSpPr txBox="1"/>
          <p:nvPr/>
        </p:nvSpPr>
        <p:spPr>
          <a:xfrm>
            <a:off x="5551648" y="3817123"/>
            <a:ext cx="3592352" cy="2308324"/>
          </a:xfrm>
          <a:prstGeom prst="rect">
            <a:avLst/>
          </a:prstGeom>
          <a:noFill/>
        </p:spPr>
        <p:txBody>
          <a:bodyPr wrap="square" rtlCol="0">
            <a:spAutoFit/>
          </a:bodyPr>
          <a:lstStyle/>
          <a:p>
            <a:pPr eaLnBrk="0" hangingPunct="0">
              <a:spcBef>
                <a:spcPct val="30000"/>
              </a:spcBef>
              <a:defRPr/>
            </a:pPr>
            <a:r>
              <a:rPr lang="el-GR" sz="2400" dirty="0" smtClean="0">
                <a:latin typeface="+mn-lt"/>
              </a:rPr>
              <a:t>Συνδυασμός φίλτρου υπέρυθρης ακτινοβολίας, φίλτρου αποκοπής ορατής ακτινοβολίας και φίλτρου διαπερατότητας υπεριώδους ακτινοβολίας </a:t>
            </a:r>
            <a:endParaRPr lang="el-GR" sz="2400" dirty="0">
              <a:latin typeface="+mn-lt"/>
            </a:endParaRPr>
          </a:p>
        </p:txBody>
      </p:sp>
    </p:spTree>
    <p:extLst>
      <p:ext uri="{BB962C8B-B14F-4D97-AF65-F5344CB8AC3E}">
        <p14:creationId xmlns:p14="http://schemas.microsoft.com/office/powerpoint/2010/main" val="3684561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67544" y="0"/>
            <a:ext cx="8229600" cy="1268760"/>
          </a:xfrm>
        </p:spPr>
        <p:txBody>
          <a:bodyPr>
            <a:noAutofit/>
          </a:bodyPr>
          <a:lstStyle/>
          <a:p>
            <a:pPr algn="ctr"/>
            <a:r>
              <a:rPr lang="el-GR" dirty="0"/>
              <a:t>Φ</a:t>
            </a:r>
            <a:r>
              <a:rPr lang="el-GR" dirty="0" smtClean="0"/>
              <a:t>υσικοχημικές μέθοδοι διάγνωσης - τεκμηρίωσης</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
        <p:nvSpPr>
          <p:cNvPr id="5" name="Rectangle 4"/>
          <p:cNvSpPr/>
          <p:nvPr/>
        </p:nvSpPr>
        <p:spPr>
          <a:xfrm>
            <a:off x="359532" y="1268760"/>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Rectangle 3"/>
          <p:cNvSpPr>
            <a:spLocks noGrp="1" noChangeArrowheads="1"/>
          </p:cNvSpPr>
          <p:nvPr>
            <p:ph idx="1"/>
          </p:nvPr>
        </p:nvSpPr>
        <p:spPr>
          <a:xfrm>
            <a:off x="457200" y="1484784"/>
            <a:ext cx="8229600" cy="4752528"/>
          </a:xfrm>
        </p:spPr>
        <p:txBody>
          <a:bodyPr>
            <a:normAutofit/>
          </a:bodyPr>
          <a:lstStyle/>
          <a:p>
            <a:pPr algn="ctr">
              <a:lnSpc>
                <a:spcPct val="90000"/>
              </a:lnSpc>
              <a:buFont typeface="Wingdings" pitchFamily="2" charset="2"/>
              <a:buNone/>
            </a:pPr>
            <a:endParaRPr lang="el-GR" sz="2400" dirty="0"/>
          </a:p>
          <a:p>
            <a:pPr algn="ctr">
              <a:lnSpc>
                <a:spcPct val="90000"/>
              </a:lnSpc>
              <a:buFont typeface="Wingdings" pitchFamily="2" charset="2"/>
              <a:buNone/>
            </a:pPr>
            <a:r>
              <a:rPr lang="el-GR" sz="2400" b="1" dirty="0"/>
              <a:t>Ενότητα </a:t>
            </a:r>
            <a:r>
              <a:rPr lang="el-GR" sz="2400" b="1" dirty="0" smtClean="0"/>
              <a:t>4 </a:t>
            </a:r>
            <a:r>
              <a:rPr lang="el-GR" sz="2400" b="1" baseline="30000" dirty="0" smtClean="0"/>
              <a:t>  </a:t>
            </a:r>
            <a:endParaRPr lang="el-GR" sz="2400" b="1" baseline="30000" dirty="0"/>
          </a:p>
          <a:p>
            <a:pPr algn="ctr">
              <a:lnSpc>
                <a:spcPct val="90000"/>
              </a:lnSpc>
            </a:pPr>
            <a:endParaRPr lang="el-GR" sz="2400" baseline="30000" dirty="0"/>
          </a:p>
          <a:p>
            <a:pPr algn="ctr">
              <a:lnSpc>
                <a:spcPct val="90000"/>
              </a:lnSpc>
              <a:spcAft>
                <a:spcPts val="600"/>
              </a:spcAft>
              <a:buClr>
                <a:srgbClr val="820000"/>
              </a:buClr>
              <a:buFont typeface="Wingdings" pitchFamily="2" charset="2"/>
              <a:buChar char="q"/>
            </a:pPr>
            <a:r>
              <a:rPr lang="el-GR" sz="2400" dirty="0" smtClean="0"/>
              <a:t>Απεικόνιση της Ανάκλασης του Υπεριώδους </a:t>
            </a:r>
            <a:r>
              <a:rPr lang="en-US" sz="2400" dirty="0" smtClean="0"/>
              <a:t>(UVR)</a:t>
            </a:r>
            <a:endParaRPr lang="el-GR" sz="2400" dirty="0"/>
          </a:p>
          <a:p>
            <a:pPr algn="ctr">
              <a:lnSpc>
                <a:spcPct val="90000"/>
              </a:lnSpc>
              <a:spcAft>
                <a:spcPts val="600"/>
              </a:spcAft>
              <a:buClr>
                <a:srgbClr val="820000"/>
              </a:buClr>
              <a:buFont typeface="Wingdings" pitchFamily="2" charset="2"/>
              <a:buChar char="q"/>
            </a:pPr>
            <a:r>
              <a:rPr lang="el-GR" sz="2400" dirty="0" smtClean="0"/>
              <a:t>Απεικόνιση του Φθορισμού που προκαλείται από διέγερση στο υπεριώδες</a:t>
            </a:r>
            <a:r>
              <a:rPr lang="en-US" sz="2400" dirty="0" smtClean="0"/>
              <a:t> (UVF).</a:t>
            </a:r>
            <a:endParaRPr lang="el-GR" sz="2400" dirty="0"/>
          </a:p>
          <a:p>
            <a:pPr marL="0" indent="0" algn="ctr">
              <a:lnSpc>
                <a:spcPct val="90000"/>
              </a:lnSpc>
              <a:buNone/>
            </a:pPr>
            <a:endParaRPr lang="el-GR" b="1" baseline="30000" dirty="0"/>
          </a:p>
          <a:p>
            <a:pPr>
              <a:lnSpc>
                <a:spcPct val="90000"/>
              </a:lnSpc>
            </a:pPr>
            <a:endParaRPr lang="el-GR" sz="2400" baseline="30000" dirty="0"/>
          </a:p>
        </p:txBody>
      </p:sp>
    </p:spTree>
    <p:extLst>
      <p:ext uri="{BB962C8B-B14F-4D97-AF65-F5344CB8AC3E}">
        <p14:creationId xmlns:p14="http://schemas.microsoft.com/office/powerpoint/2010/main" val="3268732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a:xfrm>
            <a:off x="179512" y="116632"/>
            <a:ext cx="8784976" cy="908720"/>
          </a:xfrm>
        </p:spPr>
        <p:txBody>
          <a:bodyPr>
            <a:normAutofit fontScale="90000"/>
          </a:bodyPr>
          <a:lstStyle/>
          <a:p>
            <a:r>
              <a:rPr lang="el-GR" dirty="0"/>
              <a:t>Απεικόνιση της Ανάκλασης του Υπεριώδους</a:t>
            </a:r>
            <a:endParaRPr 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7" name="Group 6"/>
          <p:cNvGrpSpPr/>
          <p:nvPr/>
        </p:nvGrpSpPr>
        <p:grpSpPr>
          <a:xfrm>
            <a:off x="359532" y="980728"/>
            <a:ext cx="8532948" cy="5040560"/>
            <a:chOff x="359532" y="980728"/>
            <a:chExt cx="8435696" cy="5040560"/>
          </a:xfrm>
        </p:grpSpPr>
        <p:sp>
          <p:nvSpPr>
            <p:cNvPr id="8" name="Rectangle 7"/>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Can 8"/>
            <p:cNvSpPr/>
            <p:nvPr/>
          </p:nvSpPr>
          <p:spPr>
            <a:xfrm>
              <a:off x="4734952" y="5301208"/>
              <a:ext cx="1944216" cy="720080"/>
            </a:xfrm>
            <a:prstGeom prst="can">
              <a:avLst>
                <a:gd name="adj" fmla="val 49420"/>
              </a:avLst>
            </a:prstGeom>
            <a:solidFill>
              <a:schemeClr val="bg1">
                <a:lumMod val="85000"/>
              </a:schemeClr>
            </a:solidFill>
            <a:ln w="349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1" name="Picture 3" descr="C:\Users\alex\Desktop\17-9-2013 7-32-29 μμ.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22848" y="1656521"/>
              <a:ext cx="1552545" cy="1621408"/>
            </a:xfrm>
            <a:prstGeom prst="rect">
              <a:avLst/>
            </a:prstGeom>
            <a:noFill/>
            <a:extLst>
              <a:ext uri="{909E8E84-426E-40DD-AFC4-6F175D3DCCD1}">
                <a14:hiddenFill xmlns:a14="http://schemas.microsoft.com/office/drawing/2010/main">
                  <a:solidFill>
                    <a:srgbClr val="FFFFFF"/>
                  </a:solidFill>
                </a14:hiddenFill>
              </a:ext>
            </a:extLst>
          </p:spPr>
        </p:pic>
        <p:sp>
          <p:nvSpPr>
            <p:cNvPr id="12" name="Chord 11"/>
            <p:cNvSpPr/>
            <p:nvPr/>
          </p:nvSpPr>
          <p:spPr>
            <a:xfrm rot="4563451">
              <a:off x="3129368" y="2552394"/>
              <a:ext cx="1008112" cy="1080120"/>
            </a:xfrm>
            <a:prstGeom prst="chord">
              <a:avLst>
                <a:gd name="adj1" fmla="val 3457369"/>
                <a:gd name="adj2" fmla="val 1496802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Up Arrow 12"/>
            <p:cNvSpPr/>
            <p:nvPr/>
          </p:nvSpPr>
          <p:spPr>
            <a:xfrm>
              <a:off x="5804664" y="4293095"/>
              <a:ext cx="135482" cy="1179863"/>
            </a:xfrm>
            <a:prstGeom prst="upArrow">
              <a:avLst>
                <a:gd name="adj1" fmla="val 50000"/>
                <a:gd name="adj2" fmla="val 20313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 name="Up Arrow 13"/>
            <p:cNvSpPr/>
            <p:nvPr/>
          </p:nvSpPr>
          <p:spPr>
            <a:xfrm>
              <a:off x="5530051" y="3406295"/>
              <a:ext cx="177009" cy="2066664"/>
            </a:xfrm>
            <a:prstGeom prst="upArrow">
              <a:avLst>
                <a:gd name="adj1" fmla="val 50000"/>
                <a:gd name="adj2" fmla="val 151104"/>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Up Arrow 14"/>
            <p:cNvSpPr/>
            <p:nvPr/>
          </p:nvSpPr>
          <p:spPr>
            <a:xfrm rot="8416620">
              <a:off x="4449140" y="2823698"/>
              <a:ext cx="119406" cy="2594860"/>
            </a:xfrm>
            <a:prstGeom prst="upArrow">
              <a:avLst>
                <a:gd name="adj1" fmla="val 50000"/>
                <a:gd name="adj2" fmla="val 151104"/>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7" name="TextBox 16"/>
            <p:cNvSpPr txBox="1"/>
            <p:nvPr/>
          </p:nvSpPr>
          <p:spPr>
            <a:xfrm>
              <a:off x="899592" y="1352833"/>
              <a:ext cx="2319826" cy="646331"/>
            </a:xfrm>
            <a:prstGeom prst="rect">
              <a:avLst/>
            </a:prstGeom>
            <a:noFill/>
          </p:spPr>
          <p:txBody>
            <a:bodyPr wrap="square" rtlCol="0">
              <a:spAutoFit/>
            </a:bodyPr>
            <a:lstStyle/>
            <a:p>
              <a:r>
                <a:rPr lang="el-GR" b="1" dirty="0" smtClean="0">
                  <a:latin typeface="+mn-lt"/>
                </a:rPr>
                <a:t>Φωτογράφηση σε κανονικό φωτισμό</a:t>
              </a:r>
              <a:endParaRPr lang="el-GR" b="1" dirty="0">
                <a:latin typeface="+mn-lt"/>
              </a:endParaRPr>
            </a:p>
          </p:txBody>
        </p:sp>
        <p:sp>
          <p:nvSpPr>
            <p:cNvPr id="18" name="TextBox 17"/>
            <p:cNvSpPr txBox="1"/>
            <p:nvPr/>
          </p:nvSpPr>
          <p:spPr>
            <a:xfrm>
              <a:off x="1115616" y="2788636"/>
              <a:ext cx="1872207" cy="369332"/>
            </a:xfrm>
            <a:prstGeom prst="rect">
              <a:avLst/>
            </a:prstGeom>
            <a:noFill/>
          </p:spPr>
          <p:txBody>
            <a:bodyPr wrap="square" rtlCol="0">
              <a:spAutoFit/>
            </a:bodyPr>
            <a:lstStyle/>
            <a:p>
              <a:r>
                <a:rPr lang="el-GR" b="1" dirty="0" smtClean="0">
                  <a:latin typeface="+mn-lt"/>
                </a:rPr>
                <a:t>Πηγή φωτός</a:t>
              </a:r>
              <a:r>
                <a:rPr lang="en-US" b="1" dirty="0" smtClean="0">
                  <a:latin typeface="+mn-lt"/>
                </a:rPr>
                <a:t> UV</a:t>
              </a:r>
              <a:endParaRPr lang="el-GR" b="1" dirty="0">
                <a:latin typeface="+mn-lt"/>
              </a:endParaRPr>
            </a:p>
          </p:txBody>
        </p:sp>
        <p:sp>
          <p:nvSpPr>
            <p:cNvPr id="20" name="TextBox 19"/>
            <p:cNvSpPr txBox="1"/>
            <p:nvPr/>
          </p:nvSpPr>
          <p:spPr>
            <a:xfrm>
              <a:off x="5956136" y="4658233"/>
              <a:ext cx="1684099" cy="369332"/>
            </a:xfrm>
            <a:prstGeom prst="rect">
              <a:avLst/>
            </a:prstGeom>
            <a:noFill/>
          </p:spPr>
          <p:txBody>
            <a:bodyPr wrap="square" rtlCol="0">
              <a:spAutoFit/>
            </a:bodyPr>
            <a:lstStyle/>
            <a:p>
              <a:r>
                <a:rPr lang="el-GR" b="1" dirty="0" smtClean="0">
                  <a:latin typeface="+mn-lt"/>
                </a:rPr>
                <a:t>Φθορισμός</a:t>
              </a:r>
              <a:endParaRPr lang="el-GR" b="1" dirty="0">
                <a:latin typeface="+mn-lt"/>
              </a:endParaRPr>
            </a:p>
          </p:txBody>
        </p:sp>
        <p:sp>
          <p:nvSpPr>
            <p:cNvPr id="21" name="TextBox 20"/>
            <p:cNvSpPr txBox="1"/>
            <p:nvPr/>
          </p:nvSpPr>
          <p:spPr>
            <a:xfrm>
              <a:off x="5680680" y="3711786"/>
              <a:ext cx="2419712" cy="369332"/>
            </a:xfrm>
            <a:prstGeom prst="rect">
              <a:avLst/>
            </a:prstGeom>
            <a:noFill/>
          </p:spPr>
          <p:txBody>
            <a:bodyPr wrap="square" rtlCol="0">
              <a:spAutoFit/>
            </a:bodyPr>
            <a:lstStyle/>
            <a:p>
              <a:r>
                <a:rPr lang="en-US" b="1" dirty="0" smtClean="0">
                  <a:latin typeface="+mn-lt"/>
                </a:rPr>
                <a:t>UV</a:t>
              </a:r>
              <a:r>
                <a:rPr lang="el-GR" b="1" dirty="0" smtClean="0">
                  <a:latin typeface="+mn-lt"/>
                </a:rPr>
                <a:t> ακτινοβολία</a:t>
              </a:r>
              <a:endParaRPr lang="el-GR" b="1" dirty="0">
                <a:latin typeface="+mn-lt"/>
              </a:endParaRPr>
            </a:p>
          </p:txBody>
        </p:sp>
        <p:sp>
          <p:nvSpPr>
            <p:cNvPr id="22" name="TextBox 21"/>
            <p:cNvSpPr txBox="1"/>
            <p:nvPr/>
          </p:nvSpPr>
          <p:spPr>
            <a:xfrm>
              <a:off x="6228184" y="2788456"/>
              <a:ext cx="2460264" cy="923330"/>
            </a:xfrm>
            <a:prstGeom prst="rect">
              <a:avLst/>
            </a:prstGeom>
            <a:noFill/>
          </p:spPr>
          <p:txBody>
            <a:bodyPr wrap="square" rtlCol="0">
              <a:spAutoFit/>
            </a:bodyPr>
            <a:lstStyle/>
            <a:p>
              <a:r>
                <a:rPr lang="el-GR" b="1" dirty="0" smtClean="0">
                  <a:latin typeface="+mn-lt"/>
                </a:rPr>
                <a:t>Φίλτρο διαπερατότητας </a:t>
              </a:r>
              <a:r>
                <a:rPr lang="en-US" b="1" dirty="0" smtClean="0">
                  <a:latin typeface="+mn-lt"/>
                </a:rPr>
                <a:t>UV</a:t>
              </a:r>
              <a:r>
                <a:rPr lang="el-GR" b="1" dirty="0" smtClean="0">
                  <a:latin typeface="+mn-lt"/>
                </a:rPr>
                <a:t> </a:t>
              </a:r>
            </a:p>
            <a:p>
              <a:r>
                <a:rPr lang="en-US" dirty="0" smtClean="0">
                  <a:latin typeface="+mn-lt"/>
                </a:rPr>
                <a:t>(</a:t>
              </a:r>
              <a:r>
                <a:rPr lang="el-GR" dirty="0" smtClean="0">
                  <a:latin typeface="+mn-lt"/>
                </a:rPr>
                <a:t>Αδιαφανές στο ορατό</a:t>
              </a:r>
              <a:r>
                <a:rPr lang="en-US" dirty="0" smtClean="0">
                  <a:latin typeface="+mn-lt"/>
                </a:rPr>
                <a:t>)</a:t>
              </a:r>
              <a:endParaRPr lang="el-GR" dirty="0">
                <a:latin typeface="+mn-lt"/>
              </a:endParaRPr>
            </a:p>
          </p:txBody>
        </p:sp>
        <p:sp>
          <p:nvSpPr>
            <p:cNvPr id="23" name="TextBox 22"/>
            <p:cNvSpPr txBox="1"/>
            <p:nvPr/>
          </p:nvSpPr>
          <p:spPr>
            <a:xfrm>
              <a:off x="6490972" y="1675999"/>
              <a:ext cx="2304256" cy="369332"/>
            </a:xfrm>
            <a:prstGeom prst="rect">
              <a:avLst/>
            </a:prstGeom>
            <a:noFill/>
          </p:spPr>
          <p:txBody>
            <a:bodyPr wrap="square" rtlCol="0">
              <a:spAutoFit/>
            </a:bodyPr>
            <a:lstStyle/>
            <a:p>
              <a:r>
                <a:rPr lang="el-GR" b="1" dirty="0" smtClean="0">
                  <a:latin typeface="+mn-lt"/>
                </a:rPr>
                <a:t>Σύστημα Ανίχνευσης</a:t>
              </a:r>
              <a:endParaRPr lang="el-GR" b="1" dirty="0">
                <a:latin typeface="+mn-lt"/>
              </a:endParaRPr>
            </a:p>
          </p:txBody>
        </p:sp>
      </p:grpSp>
      <p:pic>
        <p:nvPicPr>
          <p:cNvPr id="3" name="Picture 2" descr="C:\Users\alex\Desktop\light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261719">
            <a:off x="3232625" y="1081069"/>
            <a:ext cx="898212" cy="99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5216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6208" y="0"/>
            <a:ext cx="8229600" cy="1016728"/>
          </a:xfrm>
        </p:spPr>
        <p:txBody>
          <a:bodyPr>
            <a:noAutofit/>
          </a:bodyPr>
          <a:lstStyle/>
          <a:p>
            <a:r>
              <a:rPr lang="el-GR" sz="2800" dirty="0"/>
              <a:t>Φασματική καμπύλη διαπερατότητας του φίλτρου  Kodak Wratten 18A</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4098" name="Picture 2" descr="C:\Users\alex\Desktop\Fig2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899" y="1196752"/>
            <a:ext cx="5162202" cy="25294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649743" y="6595280"/>
            <a:ext cx="3844514" cy="276999"/>
          </a:xfrm>
          <a:prstGeom prst="rect">
            <a:avLst/>
          </a:prstGeom>
        </p:spPr>
        <p:txBody>
          <a:bodyPr wrap="none">
            <a:spAutoFit/>
          </a:bodyPr>
          <a:lstStyle/>
          <a:p>
            <a:r>
              <a:rPr lang="en-US" sz="1200" dirty="0" smtClean="0">
                <a:solidFill>
                  <a:schemeClr val="tx1">
                    <a:lumMod val="75000"/>
                    <a:lumOff val="25000"/>
                  </a:schemeClr>
                </a:solidFill>
                <a:latin typeface="+mn-lt"/>
                <a:hlinkClick r:id="rId4"/>
              </a:rPr>
              <a:t>cartage.org</a:t>
            </a:r>
            <a:r>
              <a:rPr lang="el-GR"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2002 Prof. Robin Williams and Gigi Williams</a:t>
            </a:r>
            <a:endParaRPr lang="el-GR" sz="1200" dirty="0">
              <a:solidFill>
                <a:schemeClr val="tx1">
                  <a:lumMod val="75000"/>
                  <a:lumOff val="25000"/>
                </a:schemeClr>
              </a:solidFill>
              <a:latin typeface="+mn-lt"/>
            </a:endParaRPr>
          </a:p>
        </p:txBody>
      </p:sp>
      <p:pic>
        <p:nvPicPr>
          <p:cNvPr id="1026" name="Picture 2" descr="C:\Users\alex\Desktop\Fig2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899" y="3923857"/>
            <a:ext cx="5162202" cy="252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02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a:xfrm>
            <a:off x="467544" y="116632"/>
            <a:ext cx="8229600" cy="1008112"/>
          </a:xfrm>
        </p:spPr>
        <p:txBody>
          <a:bodyPr>
            <a:noAutofit/>
          </a:bodyPr>
          <a:lstStyle/>
          <a:p>
            <a:pPr eaLnBrk="1" hangingPunct="1"/>
            <a:r>
              <a:rPr lang="el-GR" sz="3600" dirty="0" smtClean="0"/>
              <a:t>Απορρόφηση UV από αντηλιακή κρέμα</a:t>
            </a:r>
          </a:p>
        </p:txBody>
      </p:sp>
      <p:pic>
        <p:nvPicPr>
          <p:cNvPr id="2150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4771" y="1251608"/>
            <a:ext cx="6414458" cy="48101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
        <p:nvSpPr>
          <p:cNvPr id="5" name="Rectangle 4"/>
          <p:cNvSpPr/>
          <p:nvPr/>
        </p:nvSpPr>
        <p:spPr>
          <a:xfrm>
            <a:off x="2862064" y="6076760"/>
            <a:ext cx="3419871" cy="461665"/>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4"/>
              </a:rPr>
              <a:t>UV and Vis Sunscreen</a:t>
            </a:r>
            <a:r>
              <a:rPr lang="en-US" sz="1200" dirty="0">
                <a:solidFill>
                  <a:schemeClr val="tx1">
                    <a:lumMod val="65000"/>
                    <a:lumOff val="35000"/>
                  </a:schemeClr>
                </a:solidFill>
                <a:latin typeface="+mn-lt"/>
              </a:rPr>
              <a:t>”,  </a:t>
            </a:r>
            <a:endParaRPr lang="en-US" sz="1200" dirty="0" smtClean="0">
              <a:solidFill>
                <a:schemeClr val="tx1">
                  <a:lumMod val="65000"/>
                  <a:lumOff val="35000"/>
                </a:schemeClr>
              </a:solidFill>
              <a:latin typeface="+mn-lt"/>
            </a:endParaRPr>
          </a:p>
          <a:p>
            <a:pPr algn="ctr"/>
            <a:r>
              <a:rPr lang="el-GR" sz="1200" dirty="0" smtClean="0">
                <a:solidFill>
                  <a:schemeClr val="tx1">
                    <a:lumMod val="65000"/>
                    <a:lumOff val="35000"/>
                  </a:schemeClr>
                </a:solidFill>
                <a:latin typeface="+mn-lt"/>
              </a:rPr>
              <a:t>από</a:t>
            </a:r>
            <a:r>
              <a:rPr lang="en-US" sz="1200" dirty="0">
                <a:solidFill>
                  <a:schemeClr val="tx1">
                    <a:lumMod val="65000"/>
                    <a:lumOff val="35000"/>
                  </a:schemeClr>
                </a:solidFill>
                <a:latin typeface="+mn-lt"/>
              </a:rPr>
              <a:t> Spigget</a:t>
            </a:r>
            <a:r>
              <a:rPr lang="el-GR" sz="1200" dirty="0" smtClean="0">
                <a:solidFill>
                  <a:schemeClr val="tx1">
                    <a:lumMod val="65000"/>
                    <a:lumOff val="35000"/>
                  </a:schemeClr>
                </a:solidFill>
                <a:latin typeface="+mn-lt"/>
              </a:rPr>
              <a:t> </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διαθέσιμο με άδεια</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hlinkClick r:id="rId5"/>
              </a:rPr>
              <a:t>CC BY-SA 3.0</a:t>
            </a:r>
            <a:endParaRPr lang="en-US" sz="1200" dirty="0">
              <a:solidFill>
                <a:schemeClr val="tx1">
                  <a:lumMod val="65000"/>
                  <a:lumOff val="35000"/>
                </a:schemeClr>
              </a:solidFill>
              <a:latin typeface="+mn-lt"/>
            </a:endParaRPr>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4095405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smtClean="0"/>
              <a:t>Η ανάκλαση της Υπεριώδους ακτινοβολίας από το δέρμα</a:t>
            </a:r>
            <a:endParaRPr lang="el-GR" dirty="0"/>
          </a:p>
        </p:txBody>
      </p:sp>
      <p:pic>
        <p:nvPicPr>
          <p:cNvPr id="22531" name="Picture 4" descr="IR &amp; UV Photography M27 M28 KODAK 1972  1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9452" y="1628800"/>
            <a:ext cx="6905097" cy="42687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
        <p:nvSpPr>
          <p:cNvPr id="6" name="Rectangle 5"/>
          <p:cNvSpPr/>
          <p:nvPr/>
        </p:nvSpPr>
        <p:spPr>
          <a:xfrm>
            <a:off x="359532" y="1196752"/>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Rectangle 6"/>
          <p:cNvSpPr>
            <a:spLocks noChangeArrowheads="1"/>
          </p:cNvSpPr>
          <p:nvPr/>
        </p:nvSpPr>
        <p:spPr bwMode="auto">
          <a:xfrm>
            <a:off x="863588" y="5949280"/>
            <a:ext cx="74168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Clr>
                <a:schemeClr val="accent2"/>
              </a:buClr>
              <a:buFont typeface="Wingdings" pitchFamily="2" charset="2"/>
              <a:buNone/>
            </a:pPr>
            <a:r>
              <a:rPr lang="en-US" sz="1400" dirty="0">
                <a:solidFill>
                  <a:schemeClr val="tx1">
                    <a:lumMod val="75000"/>
                    <a:lumOff val="25000"/>
                  </a:schemeClr>
                </a:solidFill>
                <a:latin typeface="+mn-lt"/>
              </a:rPr>
              <a:t>Eastman Kodak company. (1972). Ultraviolet and fluorescence photography: Kodak publication M:27. Rochester, N.Y.</a:t>
            </a:r>
            <a:endParaRPr lang="en-US" sz="1400" dirty="0"/>
          </a:p>
        </p:txBody>
      </p:sp>
    </p:spTree>
    <p:extLst>
      <p:ext uri="{BB962C8B-B14F-4D97-AF65-F5344CB8AC3E}">
        <p14:creationId xmlns:p14="http://schemas.microsoft.com/office/powerpoint/2010/main" val="41788170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ανάκλαση σε ζωγραφικούς πίνακες</a:t>
            </a:r>
            <a:endParaRPr lang="el-GR" dirty="0"/>
          </a:p>
        </p:txBody>
      </p:sp>
      <p:sp>
        <p:nvSpPr>
          <p:cNvPr id="3" name="Θέση περιεχομένου 2"/>
          <p:cNvSpPr>
            <a:spLocks noGrp="1"/>
          </p:cNvSpPr>
          <p:nvPr>
            <p:ph idx="1"/>
          </p:nvPr>
        </p:nvSpPr>
        <p:spPr/>
        <p:txBody>
          <a:bodyPr/>
          <a:lstStyle/>
          <a:p>
            <a:pPr marL="0" indent="0" algn="ctr">
              <a:buNone/>
            </a:pPr>
            <a:r>
              <a:rPr lang="el-GR" dirty="0" smtClean="0"/>
              <a:t>Βολανάκης, νυκτερινή θαλασσογραφία (α) (β)</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pic>
        <p:nvPicPr>
          <p:cNvPr id="1027" name="Picture 3" descr="C:\Users\alex\Desktop\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018802"/>
            <a:ext cx="3917082" cy="28503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lex\Desktop\15-12-2014 1-26-13 μμ.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18802"/>
            <a:ext cx="4392488" cy="28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26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p:txBody>
          <a:bodyPr/>
          <a:lstStyle/>
          <a:p>
            <a:pPr eaLnBrk="1" hangingPunct="1"/>
            <a:r>
              <a:rPr lang="el-GR" dirty="0" smtClean="0"/>
              <a:t>Φθορισμός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Content Placeholder 2"/>
          <p:cNvSpPr>
            <a:spLocks noGrp="1"/>
          </p:cNvSpPr>
          <p:nvPr>
            <p:ph idx="1"/>
          </p:nvPr>
        </p:nvSpPr>
        <p:spPr>
          <a:xfrm>
            <a:off x="248856" y="2132856"/>
            <a:ext cx="4924704" cy="2520280"/>
          </a:xfrm>
        </p:spPr>
        <p:txBody>
          <a:bodyPr>
            <a:normAutofit/>
          </a:bodyPr>
          <a:lstStyle/>
          <a:p>
            <a:pPr marL="0" indent="0">
              <a:spcBef>
                <a:spcPts val="600"/>
              </a:spcBef>
              <a:buNone/>
            </a:pPr>
            <a:r>
              <a:rPr lang="el-GR" sz="2400" b="1" dirty="0"/>
              <a:t>Άτομα</a:t>
            </a:r>
            <a:r>
              <a:rPr lang="el-GR" sz="2400" dirty="0"/>
              <a:t> ή </a:t>
            </a:r>
            <a:r>
              <a:rPr lang="el-GR" sz="2400" b="1" dirty="0"/>
              <a:t>μόρια</a:t>
            </a:r>
            <a:r>
              <a:rPr lang="el-GR" sz="2400" dirty="0"/>
              <a:t> διεγείρονται από ακτινοβολία κατάλληλου μήκους κύματος, δηλαδή </a:t>
            </a:r>
            <a:r>
              <a:rPr lang="el-GR" sz="2400" b="1" dirty="0"/>
              <a:t>απορροφούν ενέργεια</a:t>
            </a:r>
            <a:r>
              <a:rPr lang="el-GR" sz="2400" dirty="0"/>
              <a:t> με αποτέλεσμα ηλεκτρόνια αυτών να μετακινούνται παροδικά </a:t>
            </a:r>
            <a:r>
              <a:rPr lang="el-GR" sz="2400" dirty="0" smtClean="0"/>
              <a:t>σε </a:t>
            </a:r>
            <a:r>
              <a:rPr lang="el-GR" sz="2400" dirty="0"/>
              <a:t>υψηλότερη ενεργειακή στοιβάδα. </a:t>
            </a:r>
            <a:endParaRPr lang="el-GR" sz="2400" dirty="0" smtClean="0"/>
          </a:p>
          <a:p>
            <a:endParaRPr lang="el-GR" sz="2400" dirty="0"/>
          </a:p>
        </p:txBody>
      </p:sp>
      <p:sp>
        <p:nvSpPr>
          <p:cNvPr id="5" name="Rectangle 4"/>
          <p:cNvSpPr/>
          <p:nvPr/>
        </p:nvSpPr>
        <p:spPr>
          <a:xfrm>
            <a:off x="255118" y="4653136"/>
            <a:ext cx="8633764" cy="1938992"/>
          </a:xfrm>
          <a:prstGeom prst="rect">
            <a:avLst/>
          </a:prstGeom>
        </p:spPr>
        <p:txBody>
          <a:bodyPr wrap="square">
            <a:spAutoFit/>
          </a:bodyPr>
          <a:lstStyle/>
          <a:p>
            <a:pPr marL="0" indent="0">
              <a:spcBef>
                <a:spcPts val="600"/>
              </a:spcBef>
              <a:buNone/>
            </a:pPr>
            <a:r>
              <a:rPr lang="el-GR" sz="2400" dirty="0">
                <a:latin typeface="+mn-lt"/>
              </a:rPr>
              <a:t>Κατά την επαναφορά των ηλεκτρονίων αυτών στη βασική στοιβάδα εκπέμπεται </a:t>
            </a:r>
            <a:r>
              <a:rPr lang="el-GR" sz="2400" b="1" dirty="0">
                <a:latin typeface="+mn-lt"/>
              </a:rPr>
              <a:t>ακτινοβολία</a:t>
            </a:r>
            <a:r>
              <a:rPr lang="el-GR" sz="2400" dirty="0">
                <a:latin typeface="+mn-lt"/>
              </a:rPr>
              <a:t> (φθορισμού) μεγαλύτερου μήκους κύματος (μικρότερης ενέργειας, </a:t>
            </a:r>
            <a:r>
              <a:rPr lang="en-US" sz="2400" dirty="0">
                <a:latin typeface="+mn-lt"/>
              </a:rPr>
              <a:t>E=hc/</a:t>
            </a:r>
            <a:r>
              <a:rPr lang="el-GR" sz="2400" dirty="0">
                <a:latin typeface="+mn-lt"/>
              </a:rPr>
              <a:t>λ). Ο χρόνος μεταξύ απορρόφησης και εκπομπής κατά το φθορισμό είναι 10</a:t>
            </a:r>
            <a:r>
              <a:rPr lang="el-GR" sz="2400" baseline="30000" dirty="0">
                <a:latin typeface="+mn-lt"/>
              </a:rPr>
              <a:t>-9</a:t>
            </a:r>
            <a:r>
              <a:rPr lang="el-GR" sz="2400" dirty="0">
                <a:latin typeface="+mn-lt"/>
              </a:rPr>
              <a:t>-10</a:t>
            </a:r>
            <a:r>
              <a:rPr lang="el-GR" sz="2400" baseline="30000" dirty="0">
                <a:latin typeface="+mn-lt"/>
              </a:rPr>
              <a:t>-12</a:t>
            </a:r>
            <a:r>
              <a:rPr lang="el-GR" sz="2400" dirty="0">
                <a:latin typeface="+mn-lt"/>
              </a:rPr>
              <a:t> </a:t>
            </a:r>
            <a:r>
              <a:rPr lang="en-US" sz="2400" dirty="0">
                <a:latin typeface="+mn-lt"/>
              </a:rPr>
              <a:t>seconds.</a:t>
            </a:r>
            <a:endParaRPr lang="el-GR" sz="2400" dirty="0">
              <a:latin typeface="+mn-lt"/>
            </a:endParaRPr>
          </a:p>
        </p:txBody>
      </p:sp>
      <p:pic>
        <p:nvPicPr>
          <p:cNvPr id="5123" name="Picture 3" descr="C:\Users\alex\Desktop\Jablonski_Diagram_of_Fluorescence_Only.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73560" y="1065149"/>
            <a:ext cx="2448273" cy="37021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07904" y="975039"/>
            <a:ext cx="2088232" cy="923330"/>
          </a:xfrm>
          <a:prstGeom prst="rect">
            <a:avLst/>
          </a:prstGeom>
          <a:noFill/>
        </p:spPr>
        <p:txBody>
          <a:bodyPr wrap="square" rtlCol="0">
            <a:spAutoFit/>
          </a:bodyPr>
          <a:lstStyle/>
          <a:p>
            <a:r>
              <a:rPr lang="en-US" b="1" dirty="0" smtClean="0">
                <a:solidFill>
                  <a:srgbClr val="333399"/>
                </a:solidFill>
                <a:latin typeface="+mn-lt"/>
              </a:rPr>
              <a:t>Excitation</a:t>
            </a:r>
          </a:p>
          <a:p>
            <a:r>
              <a:rPr lang="en-US" dirty="0" smtClean="0">
                <a:latin typeface="+mn-lt"/>
              </a:rPr>
              <a:t>shorter wavelength, higher energy</a:t>
            </a:r>
            <a:endParaRPr lang="el-GR" dirty="0">
              <a:latin typeface="+mn-lt"/>
            </a:endParaRPr>
          </a:p>
        </p:txBody>
      </p:sp>
      <p:sp>
        <p:nvSpPr>
          <p:cNvPr id="12" name="TextBox 11"/>
          <p:cNvSpPr txBox="1"/>
          <p:nvPr/>
        </p:nvSpPr>
        <p:spPr>
          <a:xfrm>
            <a:off x="7116304" y="2454580"/>
            <a:ext cx="2016224" cy="923330"/>
          </a:xfrm>
          <a:prstGeom prst="rect">
            <a:avLst/>
          </a:prstGeom>
          <a:noFill/>
        </p:spPr>
        <p:txBody>
          <a:bodyPr wrap="square" rtlCol="0">
            <a:spAutoFit/>
          </a:bodyPr>
          <a:lstStyle/>
          <a:p>
            <a:r>
              <a:rPr lang="en-US" b="1" dirty="0" smtClean="0">
                <a:solidFill>
                  <a:srgbClr val="00B050"/>
                </a:solidFill>
                <a:latin typeface="+mn-lt"/>
              </a:rPr>
              <a:t>Emission</a:t>
            </a:r>
          </a:p>
          <a:p>
            <a:r>
              <a:rPr lang="en-US" dirty="0" smtClean="0">
                <a:latin typeface="+mn-lt"/>
              </a:rPr>
              <a:t>longer wavelength, less energy</a:t>
            </a:r>
            <a:endParaRPr lang="el-GR" dirty="0">
              <a:latin typeface="+mn-lt"/>
            </a:endParaRPr>
          </a:p>
        </p:txBody>
      </p:sp>
      <p:sp>
        <p:nvSpPr>
          <p:cNvPr id="13" name="Rectangle 12"/>
          <p:cNvSpPr/>
          <p:nvPr/>
        </p:nvSpPr>
        <p:spPr>
          <a:xfrm>
            <a:off x="6660232" y="1065149"/>
            <a:ext cx="2472296" cy="646331"/>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4"/>
              </a:rPr>
              <a:t>Jablonski Diagram of Fluorescence Only</a:t>
            </a:r>
            <a:r>
              <a:rPr lang="en-US" sz="1200" dirty="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a:t>
            </a:r>
            <a:r>
              <a:rPr lang="en-US" sz="1200" dirty="0">
                <a:solidFill>
                  <a:schemeClr val="tx1">
                    <a:lumMod val="65000"/>
                    <a:lumOff val="35000"/>
                  </a:schemeClr>
                </a:solidFill>
                <a:latin typeface="+mn-lt"/>
                <a:hlinkClick r:id="rId5"/>
              </a:rPr>
              <a:t> </a:t>
            </a:r>
            <a:r>
              <a:rPr lang="en-US" sz="1200" dirty="0" smtClean="0">
                <a:solidFill>
                  <a:schemeClr val="tx1">
                    <a:lumMod val="65000"/>
                    <a:lumOff val="35000"/>
                  </a:schemeClr>
                </a:solidFill>
                <a:latin typeface="+mn-lt"/>
                <a:hlinkClick r:id="rId5"/>
              </a:rPr>
              <a:t>Jacobkhed</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διαθέσιμο με άδεια</a:t>
            </a:r>
            <a:r>
              <a:rPr lang="en-US" sz="1200" dirty="0" smtClean="0">
                <a:solidFill>
                  <a:schemeClr val="tx1">
                    <a:lumMod val="65000"/>
                    <a:lumOff val="35000"/>
                  </a:schemeClr>
                </a:solidFill>
                <a:latin typeface="+mn-lt"/>
              </a:rPr>
              <a:t> </a:t>
            </a:r>
            <a:r>
              <a:rPr lang="en-US" sz="1200" dirty="0" smtClean="0">
                <a:solidFill>
                  <a:schemeClr val="tx1">
                    <a:lumMod val="65000"/>
                    <a:lumOff val="35000"/>
                  </a:schemeClr>
                </a:solidFill>
                <a:latin typeface="+mn-lt"/>
                <a:hlinkClick r:id="rId6"/>
              </a:rPr>
              <a:t>Public Domain CC0 1.0</a:t>
            </a:r>
            <a:endParaRPr lang="en-US" sz="1200" dirty="0">
              <a:solidFill>
                <a:schemeClr val="tx1">
                  <a:lumMod val="65000"/>
                  <a:lumOff val="35000"/>
                </a:schemeClr>
              </a:solidFill>
              <a:latin typeface="+mn-lt"/>
            </a:endParaRPr>
          </a:p>
        </p:txBody>
      </p:sp>
    </p:spTree>
    <p:extLst>
      <p:ext uri="{BB962C8B-B14F-4D97-AF65-F5344CB8AC3E}">
        <p14:creationId xmlns:p14="http://schemas.microsoft.com/office/powerpoint/2010/main" val="1253991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p:cNvSpPr>
            <a:spLocks noGrp="1"/>
          </p:cNvSpPr>
          <p:nvPr>
            <p:ph type="title"/>
          </p:nvPr>
        </p:nvSpPr>
        <p:spPr/>
        <p:txBody>
          <a:bodyPr/>
          <a:lstStyle/>
          <a:p>
            <a:r>
              <a:rPr lang="el-GR" dirty="0" smtClean="0"/>
              <a:t>Φθορισμός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extBox 7"/>
          <p:cNvSpPr txBox="1"/>
          <p:nvPr/>
        </p:nvSpPr>
        <p:spPr>
          <a:xfrm>
            <a:off x="5551648" y="3817123"/>
            <a:ext cx="3592352" cy="1569660"/>
          </a:xfrm>
          <a:prstGeom prst="rect">
            <a:avLst/>
          </a:prstGeom>
          <a:noFill/>
        </p:spPr>
        <p:txBody>
          <a:bodyPr wrap="square" rtlCol="0">
            <a:spAutoFit/>
          </a:bodyPr>
          <a:lstStyle/>
          <a:p>
            <a:pPr eaLnBrk="0" hangingPunct="0">
              <a:spcBef>
                <a:spcPct val="30000"/>
              </a:spcBef>
              <a:defRPr/>
            </a:pPr>
            <a:r>
              <a:rPr lang="el-GR" sz="2400" dirty="0" smtClean="0">
                <a:latin typeface="+mn-lt"/>
              </a:rPr>
              <a:t>Συνδυασμός φίλτρου αποκοπής υπεριώδους ακτινοβολίας </a:t>
            </a:r>
            <a:r>
              <a:rPr lang="el-GR" sz="2400" dirty="0">
                <a:latin typeface="+mn-lt"/>
              </a:rPr>
              <a:t>και </a:t>
            </a:r>
            <a:r>
              <a:rPr lang="el-GR" sz="2400" dirty="0" smtClean="0">
                <a:latin typeface="+mn-lt"/>
              </a:rPr>
              <a:t>φίλτρου διαπερατότητας </a:t>
            </a:r>
            <a:r>
              <a:rPr lang="el-GR" sz="2400" dirty="0">
                <a:latin typeface="+mn-lt"/>
              </a:rPr>
              <a:t>στο </a:t>
            </a:r>
            <a:r>
              <a:rPr lang="el-GR" sz="2400" dirty="0" smtClean="0">
                <a:latin typeface="+mn-lt"/>
              </a:rPr>
              <a:t>ορατό</a:t>
            </a:r>
            <a:endParaRPr lang="el-GR" sz="2400" dirty="0">
              <a:latin typeface="+mn-lt"/>
            </a:endParaRPr>
          </a:p>
        </p:txBody>
      </p:sp>
      <p:sp>
        <p:nvSpPr>
          <p:cNvPr id="9" name="Rectangle 8"/>
          <p:cNvSpPr/>
          <p:nvPr/>
        </p:nvSpPr>
        <p:spPr>
          <a:xfrm>
            <a:off x="2124158" y="4602842"/>
            <a:ext cx="2808312" cy="72008"/>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10" name="Straight Arrow Connector 9"/>
          <p:cNvCxnSpPr/>
          <p:nvPr/>
        </p:nvCxnSpPr>
        <p:spPr>
          <a:xfrm>
            <a:off x="1458084" y="3000370"/>
            <a:ext cx="1620180" cy="158417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57484" y="3000370"/>
            <a:ext cx="1620180" cy="158417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010084" y="3000370"/>
            <a:ext cx="1620180" cy="1584176"/>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92110" y="3000370"/>
            <a:ext cx="1620180" cy="158417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291722" y="2730053"/>
            <a:ext cx="3196033" cy="190879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19708151">
            <a:off x="6455146" y="2302789"/>
            <a:ext cx="65219" cy="635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6" name="TextBox 15"/>
          <p:cNvSpPr txBox="1"/>
          <p:nvPr/>
        </p:nvSpPr>
        <p:spPr>
          <a:xfrm>
            <a:off x="539552" y="2514610"/>
            <a:ext cx="1528022" cy="430887"/>
          </a:xfrm>
          <a:prstGeom prst="rect">
            <a:avLst/>
          </a:prstGeom>
          <a:noFill/>
        </p:spPr>
        <p:txBody>
          <a:bodyPr wrap="square" rtlCol="0">
            <a:spAutoFit/>
          </a:bodyPr>
          <a:lstStyle/>
          <a:p>
            <a:r>
              <a:rPr lang="el-GR" sz="2200" dirty="0" smtClean="0">
                <a:latin typeface="+mn-lt"/>
              </a:rPr>
              <a:t>Υπεριώδης</a:t>
            </a:r>
            <a:endParaRPr lang="el-GR" sz="2200" dirty="0">
              <a:latin typeface="+mn-lt"/>
            </a:endParaRPr>
          </a:p>
        </p:txBody>
      </p:sp>
      <p:sp>
        <p:nvSpPr>
          <p:cNvPr id="17" name="TextBox 16"/>
          <p:cNvSpPr txBox="1"/>
          <p:nvPr/>
        </p:nvSpPr>
        <p:spPr>
          <a:xfrm rot="19669620">
            <a:off x="3042815" y="3249712"/>
            <a:ext cx="1778899" cy="430887"/>
          </a:xfrm>
          <a:prstGeom prst="rect">
            <a:avLst/>
          </a:prstGeom>
          <a:noFill/>
        </p:spPr>
        <p:txBody>
          <a:bodyPr wrap="square" rtlCol="0">
            <a:spAutoFit/>
          </a:bodyPr>
          <a:lstStyle/>
          <a:p>
            <a:r>
              <a:rPr lang="el-GR" sz="2200" dirty="0" smtClean="0">
                <a:latin typeface="+mn-lt"/>
              </a:rPr>
              <a:t>Υπεριώδης</a:t>
            </a:r>
            <a:endParaRPr lang="el-GR" sz="2200" dirty="0">
              <a:latin typeface="+mn-lt"/>
            </a:endParaRPr>
          </a:p>
        </p:txBody>
      </p:sp>
      <p:sp>
        <p:nvSpPr>
          <p:cNvPr id="18" name="TextBox 17"/>
          <p:cNvSpPr txBox="1"/>
          <p:nvPr/>
        </p:nvSpPr>
        <p:spPr>
          <a:xfrm rot="19704571">
            <a:off x="3938006" y="3803493"/>
            <a:ext cx="1703952" cy="430887"/>
          </a:xfrm>
          <a:prstGeom prst="rect">
            <a:avLst/>
          </a:prstGeom>
          <a:noFill/>
        </p:spPr>
        <p:txBody>
          <a:bodyPr wrap="square" rtlCol="0">
            <a:spAutoFit/>
          </a:bodyPr>
          <a:lstStyle/>
          <a:p>
            <a:r>
              <a:rPr lang="el-GR" sz="2200" dirty="0" smtClean="0">
                <a:latin typeface="+mn-lt"/>
              </a:rPr>
              <a:t>Φθορισμός</a:t>
            </a:r>
            <a:endParaRPr lang="el-GR" sz="2200" dirty="0">
              <a:latin typeface="+mn-lt"/>
            </a:endParaRPr>
          </a:p>
        </p:txBody>
      </p:sp>
      <p:sp>
        <p:nvSpPr>
          <p:cNvPr id="19" name="TextBox 18"/>
          <p:cNvSpPr txBox="1"/>
          <p:nvPr/>
        </p:nvSpPr>
        <p:spPr>
          <a:xfrm>
            <a:off x="6516646" y="2848540"/>
            <a:ext cx="2267822" cy="430887"/>
          </a:xfrm>
          <a:prstGeom prst="rect">
            <a:avLst/>
          </a:prstGeom>
          <a:noFill/>
        </p:spPr>
        <p:txBody>
          <a:bodyPr wrap="square" rtlCol="0">
            <a:spAutoFit/>
          </a:bodyPr>
          <a:lstStyle/>
          <a:p>
            <a:r>
              <a:rPr lang="el-GR" sz="2200" dirty="0" smtClean="0">
                <a:latin typeface="+mn-lt"/>
              </a:rPr>
              <a:t>Ανιχνευτής </a:t>
            </a:r>
            <a:r>
              <a:rPr lang="en-US" sz="2200" dirty="0" smtClean="0">
                <a:latin typeface="+mn-lt"/>
              </a:rPr>
              <a:t>CCD</a:t>
            </a:r>
            <a:endParaRPr lang="el-GR" sz="2200" dirty="0">
              <a:latin typeface="+mn-lt"/>
            </a:endParaRPr>
          </a:p>
        </p:txBody>
      </p:sp>
      <p:sp>
        <p:nvSpPr>
          <p:cNvPr id="20" name="TextBox 19"/>
          <p:cNvSpPr txBox="1"/>
          <p:nvPr/>
        </p:nvSpPr>
        <p:spPr>
          <a:xfrm>
            <a:off x="2067574" y="4691644"/>
            <a:ext cx="2737073" cy="430887"/>
          </a:xfrm>
          <a:prstGeom prst="rect">
            <a:avLst/>
          </a:prstGeom>
          <a:noFill/>
        </p:spPr>
        <p:txBody>
          <a:bodyPr wrap="square" rtlCol="0">
            <a:spAutoFit/>
          </a:bodyPr>
          <a:lstStyle/>
          <a:p>
            <a:r>
              <a:rPr lang="el-GR" sz="2200" dirty="0" smtClean="0">
                <a:latin typeface="+mn-lt"/>
              </a:rPr>
              <a:t>Επιφάνεια δείγματος</a:t>
            </a:r>
            <a:endParaRPr lang="el-GR" sz="2200" dirty="0">
              <a:latin typeface="+mn-lt"/>
            </a:endParaRPr>
          </a:p>
        </p:txBody>
      </p:sp>
      <p:cxnSp>
        <p:nvCxnSpPr>
          <p:cNvPr id="21" name="Straight Arrow Connector 20"/>
          <p:cNvCxnSpPr/>
          <p:nvPr/>
        </p:nvCxnSpPr>
        <p:spPr>
          <a:xfrm flipV="1">
            <a:off x="3108286" y="2591829"/>
            <a:ext cx="3293936" cy="200012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859135" y="2848540"/>
            <a:ext cx="2785403" cy="170497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542271" y="2730053"/>
            <a:ext cx="3009377" cy="187278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9798047" flipH="1">
            <a:off x="5276324" y="2750302"/>
            <a:ext cx="64595" cy="859414"/>
          </a:xfrm>
          <a:prstGeom prst="rect">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333399"/>
              </a:solidFill>
            </a:endParaRPr>
          </a:p>
        </p:txBody>
      </p:sp>
    </p:spTree>
    <p:extLst>
      <p:ext uri="{BB962C8B-B14F-4D97-AF65-F5344CB8AC3E}">
        <p14:creationId xmlns:p14="http://schemas.microsoft.com/office/powerpoint/2010/main" val="1645022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Φθορισμός πετρωμάτων </a:t>
            </a:r>
            <a:endParaRPr lang="el-GR" dirty="0"/>
          </a:p>
        </p:txBody>
      </p:sp>
      <p:pic>
        <p:nvPicPr>
          <p:cNvPr id="27652" name="Picture 4" descr="IR &amp; UV Photography M27 M28 KODAK 1972 VIS 21"/>
          <p:cNvPicPr>
            <a:picLocks noChangeAspect="1" noChangeArrowheads="1"/>
          </p:cNvPicPr>
          <p:nvPr/>
        </p:nvPicPr>
        <p:blipFill>
          <a:blip r:embed="rId3" cstate="email">
            <a:lum bright="12000" contrast="24000"/>
            <a:extLst>
              <a:ext uri="{28A0092B-C50C-407E-A947-70E740481C1C}">
                <a14:useLocalDpi xmlns:a14="http://schemas.microsoft.com/office/drawing/2010/main" val="0"/>
              </a:ext>
            </a:extLst>
          </a:blip>
          <a:srcRect/>
          <a:stretch>
            <a:fillRect/>
          </a:stretch>
        </p:blipFill>
        <p:spPr bwMode="auto">
          <a:xfrm>
            <a:off x="360316" y="2374098"/>
            <a:ext cx="3876769" cy="25673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IR &amp; UV Photography M27 M28 KODAK 1972 UVF 19"/>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80702" y="3689778"/>
            <a:ext cx="4033838" cy="25576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IR &amp; UV Photography M27 M28 KODAK 1972  UVF 1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80702" y="1055841"/>
            <a:ext cx="4033838" cy="26019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sp>
        <p:nvSpPr>
          <p:cNvPr id="9" name="Rectangle 8"/>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Rectangle 6"/>
          <p:cNvSpPr>
            <a:spLocks noChangeArrowheads="1"/>
          </p:cNvSpPr>
          <p:nvPr/>
        </p:nvSpPr>
        <p:spPr bwMode="auto">
          <a:xfrm>
            <a:off x="683567" y="6291691"/>
            <a:ext cx="74168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Clr>
                <a:schemeClr val="accent2"/>
              </a:buClr>
              <a:buFont typeface="Wingdings" pitchFamily="2" charset="2"/>
              <a:buNone/>
            </a:pPr>
            <a:r>
              <a:rPr lang="en-US" sz="1400" dirty="0">
                <a:solidFill>
                  <a:schemeClr val="tx1">
                    <a:lumMod val="75000"/>
                    <a:lumOff val="25000"/>
                  </a:schemeClr>
                </a:solidFill>
                <a:latin typeface="+mn-lt"/>
              </a:rPr>
              <a:t>Eastman Kodak company. (1972). Ultraviolet and fluorescence photography: Kodak publication M:27. Rochester, N.Y.</a:t>
            </a:r>
            <a:endParaRPr lang="en-US" sz="1400" dirty="0"/>
          </a:p>
        </p:txBody>
      </p:sp>
    </p:spTree>
    <p:extLst>
      <p:ext uri="{BB962C8B-B14F-4D97-AF65-F5344CB8AC3E}">
        <p14:creationId xmlns:p14="http://schemas.microsoft.com/office/powerpoint/2010/main" val="35661703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Φθορισμός υγρών</a:t>
            </a:r>
            <a:endParaRPr lang="el-GR" dirty="0"/>
          </a:p>
        </p:txBody>
      </p:sp>
      <p:pic>
        <p:nvPicPr>
          <p:cNvPr id="26628" name="Picture 4" descr="IR &amp; UV Photography M27 M28 KODAK 1972  VIS 2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9532" y="1844824"/>
            <a:ext cx="3758362" cy="26908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IR &amp; UV Photography M27 M28 KODAK 1972 UVF 2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23655" y="1844823"/>
            <a:ext cx="3960813" cy="26908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ChangeArrowheads="1"/>
          </p:cNvSpPr>
          <p:nvPr/>
        </p:nvSpPr>
        <p:spPr bwMode="auto">
          <a:xfrm>
            <a:off x="863588" y="4725144"/>
            <a:ext cx="74168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Clr>
                <a:schemeClr val="accent2"/>
              </a:buClr>
              <a:buFont typeface="Wingdings" pitchFamily="2" charset="2"/>
              <a:buNone/>
            </a:pPr>
            <a:r>
              <a:rPr lang="en-US" sz="1400" dirty="0">
                <a:solidFill>
                  <a:schemeClr val="tx1">
                    <a:lumMod val="75000"/>
                    <a:lumOff val="25000"/>
                  </a:schemeClr>
                </a:solidFill>
                <a:latin typeface="+mn-lt"/>
              </a:rPr>
              <a:t>Eastman Kodak company. (1972). Ultraviolet and fluorescence photography: Kodak publication M:27. Rochester, N.Y.</a:t>
            </a:r>
            <a:endParaRPr lang="en-US" sz="1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sp>
        <p:nvSpPr>
          <p:cNvPr id="8" name="Rectangle 7"/>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515569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xfrm>
            <a:off x="179513" y="116632"/>
            <a:ext cx="8624120" cy="908720"/>
          </a:xfrm>
        </p:spPr>
        <p:txBody>
          <a:bodyPr>
            <a:noAutofit/>
          </a:bodyPr>
          <a:lstStyle/>
          <a:p>
            <a:pPr eaLnBrk="1" hangingPunct="1"/>
            <a:r>
              <a:rPr lang="el-GR" sz="3200" dirty="0" smtClean="0"/>
              <a:t>Διάταξη για την απεικόνιση του  φθορισμού που προκαλείται από υπεριώδη ακτινοβολία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grpSp>
        <p:nvGrpSpPr>
          <p:cNvPr id="9" name="Group 8"/>
          <p:cNvGrpSpPr/>
          <p:nvPr/>
        </p:nvGrpSpPr>
        <p:grpSpPr>
          <a:xfrm>
            <a:off x="367937" y="1512771"/>
            <a:ext cx="8435696" cy="5040560"/>
            <a:chOff x="359532" y="980728"/>
            <a:chExt cx="8435696" cy="5040560"/>
          </a:xfrm>
        </p:grpSpPr>
        <p:grpSp>
          <p:nvGrpSpPr>
            <p:cNvPr id="10" name="Group 9"/>
            <p:cNvGrpSpPr/>
            <p:nvPr/>
          </p:nvGrpSpPr>
          <p:grpSpPr>
            <a:xfrm>
              <a:off x="359532" y="980728"/>
              <a:ext cx="8435696" cy="5040560"/>
              <a:chOff x="359532" y="980728"/>
              <a:chExt cx="8435696" cy="5040560"/>
            </a:xfrm>
          </p:grpSpPr>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Can 2"/>
              <p:cNvSpPr/>
              <p:nvPr/>
            </p:nvSpPr>
            <p:spPr>
              <a:xfrm>
                <a:off x="4734952" y="5301208"/>
                <a:ext cx="1944216" cy="720080"/>
              </a:xfrm>
              <a:prstGeom prst="can">
                <a:avLst>
                  <a:gd name="adj" fmla="val 49420"/>
                </a:avLst>
              </a:prstGeom>
              <a:solidFill>
                <a:schemeClr val="bg1">
                  <a:lumMod val="85000"/>
                </a:schemeClr>
              </a:solidFill>
              <a:ln w="349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2051" name="Picture 3" descr="C:\Users\alex\Desktop\17-9-2013 7-32-29 μμ.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22848" y="1656521"/>
                <a:ext cx="1552545" cy="1621408"/>
              </a:xfrm>
              <a:prstGeom prst="rect">
                <a:avLst/>
              </a:prstGeom>
              <a:noFill/>
              <a:extLst>
                <a:ext uri="{909E8E84-426E-40DD-AFC4-6F175D3DCCD1}">
                  <a14:hiddenFill xmlns:a14="http://schemas.microsoft.com/office/drawing/2010/main">
                    <a:solidFill>
                      <a:srgbClr val="FFFFFF"/>
                    </a:solidFill>
                  </a14:hiddenFill>
                </a:ext>
              </a:extLst>
            </p:spPr>
          </p:pic>
          <p:sp>
            <p:nvSpPr>
              <p:cNvPr id="4" name="Chord 3"/>
              <p:cNvSpPr/>
              <p:nvPr/>
            </p:nvSpPr>
            <p:spPr>
              <a:xfrm rot="4563451">
                <a:off x="3129368" y="2552394"/>
                <a:ext cx="1008112" cy="1080120"/>
              </a:xfrm>
              <a:prstGeom prst="chord">
                <a:avLst>
                  <a:gd name="adj1" fmla="val 3457369"/>
                  <a:gd name="adj2" fmla="val 1496802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Up Arrow 4"/>
              <p:cNvSpPr/>
              <p:nvPr/>
            </p:nvSpPr>
            <p:spPr>
              <a:xfrm>
                <a:off x="5571577" y="3396423"/>
                <a:ext cx="135482" cy="2066664"/>
              </a:xfrm>
              <a:prstGeom prst="upArrow">
                <a:avLst>
                  <a:gd name="adj1" fmla="val 50000"/>
                  <a:gd name="adj2" fmla="val 20313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Up Arrow 10"/>
              <p:cNvSpPr/>
              <p:nvPr/>
            </p:nvSpPr>
            <p:spPr>
              <a:xfrm>
                <a:off x="5746707" y="4204529"/>
                <a:ext cx="177009" cy="1259302"/>
              </a:xfrm>
              <a:prstGeom prst="upArrow">
                <a:avLst>
                  <a:gd name="adj1" fmla="val 50000"/>
                  <a:gd name="adj2" fmla="val 151104"/>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Up Arrow 11"/>
              <p:cNvSpPr/>
              <p:nvPr/>
            </p:nvSpPr>
            <p:spPr>
              <a:xfrm rot="8416620">
                <a:off x="4449140" y="2823698"/>
                <a:ext cx="119406" cy="2594860"/>
              </a:xfrm>
              <a:prstGeom prst="upArrow">
                <a:avLst>
                  <a:gd name="adj1" fmla="val 50000"/>
                  <a:gd name="adj2" fmla="val 151104"/>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Rectangle 6"/>
              <p:cNvSpPr/>
              <p:nvPr/>
            </p:nvSpPr>
            <p:spPr>
              <a:xfrm rot="19229592">
                <a:off x="3148354" y="3124417"/>
                <a:ext cx="1076791" cy="50364"/>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extBox 7"/>
              <p:cNvSpPr txBox="1"/>
              <p:nvPr/>
            </p:nvSpPr>
            <p:spPr>
              <a:xfrm>
                <a:off x="1491226" y="1306667"/>
                <a:ext cx="1728192" cy="646331"/>
              </a:xfrm>
              <a:prstGeom prst="rect">
                <a:avLst/>
              </a:prstGeom>
              <a:noFill/>
            </p:spPr>
            <p:txBody>
              <a:bodyPr wrap="square" rtlCol="0">
                <a:spAutoFit/>
              </a:bodyPr>
              <a:lstStyle/>
              <a:p>
                <a:r>
                  <a:rPr lang="el-GR" b="1" dirty="0" smtClean="0">
                    <a:latin typeface="+mn-lt"/>
                  </a:rPr>
                  <a:t>Φωτογράφηση σε σκοτάδι</a:t>
                </a:r>
                <a:endParaRPr lang="el-GR" b="1" dirty="0">
                  <a:latin typeface="+mn-lt"/>
                </a:endParaRPr>
              </a:p>
            </p:txBody>
          </p:sp>
          <p:sp>
            <p:nvSpPr>
              <p:cNvPr id="15" name="TextBox 14"/>
              <p:cNvSpPr txBox="1"/>
              <p:nvPr/>
            </p:nvSpPr>
            <p:spPr>
              <a:xfrm>
                <a:off x="1259631" y="2788636"/>
                <a:ext cx="1728192" cy="369332"/>
              </a:xfrm>
              <a:prstGeom prst="rect">
                <a:avLst/>
              </a:prstGeom>
              <a:noFill/>
            </p:spPr>
            <p:txBody>
              <a:bodyPr wrap="square" rtlCol="0">
                <a:spAutoFit/>
              </a:bodyPr>
              <a:lstStyle/>
              <a:p>
                <a:r>
                  <a:rPr lang="el-GR" b="1" dirty="0" smtClean="0">
                    <a:latin typeface="+mn-lt"/>
                  </a:rPr>
                  <a:t>Πηγή φωτός </a:t>
                </a:r>
                <a:r>
                  <a:rPr lang="en-US" b="1" dirty="0" smtClean="0">
                    <a:latin typeface="+mn-lt"/>
                  </a:rPr>
                  <a:t>UV</a:t>
                </a:r>
                <a:endParaRPr lang="el-GR" b="1" dirty="0">
                  <a:latin typeface="+mn-lt"/>
                </a:endParaRPr>
              </a:p>
            </p:txBody>
          </p:sp>
          <p:sp>
            <p:nvSpPr>
              <p:cNvPr id="16" name="TextBox 15"/>
              <p:cNvSpPr txBox="1"/>
              <p:nvPr/>
            </p:nvSpPr>
            <p:spPr>
              <a:xfrm>
                <a:off x="375011" y="3419418"/>
                <a:ext cx="2880319" cy="369332"/>
              </a:xfrm>
              <a:prstGeom prst="rect">
                <a:avLst/>
              </a:prstGeom>
              <a:noFill/>
            </p:spPr>
            <p:txBody>
              <a:bodyPr wrap="square" rtlCol="0">
                <a:spAutoFit/>
              </a:bodyPr>
              <a:lstStyle/>
              <a:p>
                <a:r>
                  <a:rPr lang="el-GR" b="1" dirty="0" smtClean="0">
                    <a:latin typeface="+mn-lt"/>
                  </a:rPr>
                  <a:t>Φίλτρο διαπερατότητας </a:t>
                </a:r>
                <a:r>
                  <a:rPr lang="en-US" b="1" dirty="0" smtClean="0">
                    <a:latin typeface="+mn-lt"/>
                  </a:rPr>
                  <a:t>UV</a:t>
                </a:r>
                <a:endParaRPr lang="el-GR" b="1" dirty="0">
                  <a:latin typeface="+mn-lt"/>
                </a:endParaRPr>
              </a:p>
            </p:txBody>
          </p:sp>
          <p:sp>
            <p:nvSpPr>
              <p:cNvPr id="17" name="TextBox 16"/>
              <p:cNvSpPr txBox="1"/>
              <p:nvPr/>
            </p:nvSpPr>
            <p:spPr>
              <a:xfrm>
                <a:off x="5699120" y="3703193"/>
                <a:ext cx="1684099" cy="369332"/>
              </a:xfrm>
              <a:prstGeom prst="rect">
                <a:avLst/>
              </a:prstGeom>
              <a:noFill/>
            </p:spPr>
            <p:txBody>
              <a:bodyPr wrap="square" rtlCol="0">
                <a:spAutoFit/>
              </a:bodyPr>
              <a:lstStyle/>
              <a:p>
                <a:r>
                  <a:rPr lang="el-GR" b="1" dirty="0" smtClean="0">
                    <a:latin typeface="+mn-lt"/>
                  </a:rPr>
                  <a:t>Φθορισμός</a:t>
                </a:r>
                <a:endParaRPr lang="el-GR" b="1" dirty="0">
                  <a:latin typeface="+mn-lt"/>
                </a:endParaRPr>
              </a:p>
            </p:txBody>
          </p:sp>
          <p:sp>
            <p:nvSpPr>
              <p:cNvPr id="18" name="TextBox 17"/>
              <p:cNvSpPr txBox="1"/>
              <p:nvPr/>
            </p:nvSpPr>
            <p:spPr>
              <a:xfrm>
                <a:off x="5940146" y="4649514"/>
                <a:ext cx="2304262" cy="646331"/>
              </a:xfrm>
              <a:prstGeom prst="rect">
                <a:avLst/>
              </a:prstGeom>
              <a:noFill/>
            </p:spPr>
            <p:txBody>
              <a:bodyPr wrap="square" rtlCol="0">
                <a:spAutoFit/>
              </a:bodyPr>
              <a:lstStyle/>
              <a:p>
                <a:r>
                  <a:rPr lang="el-GR" b="1" dirty="0" smtClean="0">
                    <a:latin typeface="+mn-lt"/>
                  </a:rPr>
                  <a:t>Ανακλώμενη </a:t>
                </a:r>
                <a:r>
                  <a:rPr lang="en-US" b="1" dirty="0" smtClean="0">
                    <a:latin typeface="+mn-lt"/>
                  </a:rPr>
                  <a:t>UV </a:t>
                </a:r>
                <a:r>
                  <a:rPr lang="el-GR" b="1" dirty="0" smtClean="0">
                    <a:latin typeface="+mn-lt"/>
                  </a:rPr>
                  <a:t>ακτινοβολία</a:t>
                </a:r>
                <a:endParaRPr lang="el-GR" b="1" dirty="0">
                  <a:latin typeface="+mn-lt"/>
                </a:endParaRPr>
              </a:p>
            </p:txBody>
          </p:sp>
          <p:sp>
            <p:nvSpPr>
              <p:cNvPr id="19" name="TextBox 18"/>
              <p:cNvSpPr txBox="1"/>
              <p:nvPr/>
            </p:nvSpPr>
            <p:spPr>
              <a:xfrm>
                <a:off x="6372200" y="2908597"/>
                <a:ext cx="2304256" cy="646331"/>
              </a:xfrm>
              <a:prstGeom prst="rect">
                <a:avLst/>
              </a:prstGeom>
              <a:noFill/>
            </p:spPr>
            <p:txBody>
              <a:bodyPr wrap="square" rtlCol="0">
                <a:spAutoFit/>
              </a:bodyPr>
              <a:lstStyle/>
              <a:p>
                <a:r>
                  <a:rPr lang="el-GR" b="1" dirty="0" smtClean="0">
                    <a:latin typeface="+mn-lt"/>
                  </a:rPr>
                  <a:t>Φίλτρο απορρόφησης </a:t>
                </a:r>
                <a:r>
                  <a:rPr lang="en-US" b="1" dirty="0" smtClean="0">
                    <a:latin typeface="+mn-lt"/>
                  </a:rPr>
                  <a:t>UV </a:t>
                </a:r>
                <a:r>
                  <a:rPr lang="el-GR" b="1" dirty="0" smtClean="0">
                    <a:latin typeface="+mn-lt"/>
                  </a:rPr>
                  <a:t>ακτινοβολίας</a:t>
                </a:r>
                <a:endParaRPr lang="el-GR" b="1" dirty="0">
                  <a:latin typeface="+mn-lt"/>
                </a:endParaRPr>
              </a:p>
            </p:txBody>
          </p:sp>
          <p:sp>
            <p:nvSpPr>
              <p:cNvPr id="20" name="TextBox 19"/>
              <p:cNvSpPr txBox="1"/>
              <p:nvPr/>
            </p:nvSpPr>
            <p:spPr>
              <a:xfrm>
                <a:off x="6490972" y="1675999"/>
                <a:ext cx="2304256" cy="1200329"/>
              </a:xfrm>
              <a:prstGeom prst="rect">
                <a:avLst/>
              </a:prstGeom>
              <a:noFill/>
            </p:spPr>
            <p:txBody>
              <a:bodyPr wrap="square" rtlCol="0">
                <a:spAutoFit/>
              </a:bodyPr>
              <a:lstStyle/>
              <a:p>
                <a:r>
                  <a:rPr lang="el-GR" b="1" dirty="0" smtClean="0">
                    <a:latin typeface="+mn-lt"/>
                  </a:rPr>
                  <a:t>Ανιχνευτής με ευαισθησία στην ορατή περιοχή του φάσματος</a:t>
                </a:r>
                <a:endParaRPr lang="el-GR" b="1" dirty="0">
                  <a:latin typeface="+mn-lt"/>
                </a:endParaRPr>
              </a:p>
            </p:txBody>
          </p:sp>
        </p:grpSp>
        <p:pic>
          <p:nvPicPr>
            <p:cNvPr id="2052" name="Picture 4" descr="C:\Users\alex\Desktop\light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436816">
              <a:off x="3253065" y="1115502"/>
              <a:ext cx="867367" cy="958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8127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1080120"/>
          </a:xfrm>
        </p:spPr>
        <p:txBody>
          <a:bodyPr>
            <a:noAutofit/>
          </a:bodyPr>
          <a:lstStyle/>
          <a:p>
            <a:pPr eaLnBrk="1" hangingPunct="1"/>
            <a:r>
              <a:rPr lang="el-GR" sz="3600" dirty="0" smtClean="0"/>
              <a:t>Ζώνες του ηλεκτρομαγνητικού φάσματος </a:t>
            </a:r>
            <a:r>
              <a:rPr lang="el-GR" sz="3200" dirty="0" smtClean="0"/>
              <a:t>(Ενέργεια - συχνότητα)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
        <p:nvSpPr>
          <p:cNvPr id="6" name="Rectangle 5"/>
          <p:cNvSpPr/>
          <p:nvPr/>
        </p:nvSpPr>
        <p:spPr>
          <a:xfrm>
            <a:off x="4932040" y="6361092"/>
            <a:ext cx="3600400" cy="461665"/>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3"/>
              </a:rPr>
              <a:t>EM Spectrum Properties edit frequency</a:t>
            </a:r>
            <a:r>
              <a:rPr lang="en-US" sz="1200" dirty="0">
                <a:solidFill>
                  <a:schemeClr val="tx1">
                    <a:lumMod val="65000"/>
                    <a:lumOff val="35000"/>
                  </a:schemeClr>
                </a:solidFill>
                <a:latin typeface="+mn-lt"/>
              </a:rPr>
              <a:t>”,  </a:t>
            </a:r>
            <a:endParaRPr lang="en-US" sz="1200" dirty="0" smtClean="0">
              <a:solidFill>
                <a:schemeClr val="tx1">
                  <a:lumMod val="65000"/>
                  <a:lumOff val="35000"/>
                </a:schemeClr>
              </a:solidFill>
              <a:latin typeface="+mn-lt"/>
            </a:endParaRPr>
          </a:p>
          <a:p>
            <a:pPr algn="ctr"/>
            <a:r>
              <a:rPr lang="el-GR" sz="1200" dirty="0" smtClean="0">
                <a:solidFill>
                  <a:schemeClr val="tx1">
                    <a:lumMod val="65000"/>
                    <a:lumOff val="35000"/>
                  </a:schemeClr>
                </a:solidFill>
                <a:latin typeface="+mn-lt"/>
              </a:rPr>
              <a:t>από</a:t>
            </a:r>
            <a:r>
              <a:rPr lang="en-US" sz="1200" dirty="0">
                <a:solidFill>
                  <a:schemeClr val="tx1">
                    <a:lumMod val="65000"/>
                    <a:lumOff val="35000"/>
                  </a:schemeClr>
                </a:solidFill>
                <a:latin typeface="+mn-lt"/>
              </a:rPr>
              <a:t> </a:t>
            </a:r>
            <a:r>
              <a:rPr lang="en-US" sz="1200" dirty="0">
                <a:solidFill>
                  <a:schemeClr val="tx1">
                    <a:lumMod val="65000"/>
                    <a:lumOff val="35000"/>
                  </a:schemeClr>
                </a:solidFill>
                <a:latin typeface="+mn-lt"/>
                <a:hlinkClick r:id="rId4"/>
              </a:rPr>
              <a:t>Magnus </a:t>
            </a:r>
            <a:r>
              <a:rPr lang="en-US" sz="1200" dirty="0" smtClean="0">
                <a:solidFill>
                  <a:schemeClr val="tx1">
                    <a:lumMod val="65000"/>
                    <a:lumOff val="35000"/>
                  </a:schemeClr>
                </a:solidFill>
                <a:latin typeface="+mn-lt"/>
                <a:hlinkClick r:id="rId4"/>
              </a:rPr>
              <a:t>Manske </a:t>
            </a:r>
            <a:r>
              <a:rPr lang="el-GR" sz="1200" dirty="0" smtClean="0">
                <a:solidFill>
                  <a:schemeClr val="tx1">
                    <a:lumMod val="65000"/>
                    <a:lumOff val="35000"/>
                  </a:schemeClr>
                </a:solidFill>
                <a:latin typeface="+mn-lt"/>
              </a:rPr>
              <a:t>διαθέσιμο με άδεια</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hlinkClick r:id="rId5"/>
              </a:rPr>
              <a:t>CC BY-SA 3.0</a:t>
            </a:r>
            <a:endParaRPr lang="en-US" sz="1200" dirty="0">
              <a:solidFill>
                <a:schemeClr val="tx1">
                  <a:lumMod val="65000"/>
                  <a:lumOff val="35000"/>
                </a:schemeClr>
              </a:solidFill>
              <a:latin typeface="+mn-lt"/>
            </a:endParaRPr>
          </a:p>
        </p:txBody>
      </p:sp>
      <p:sp>
        <p:nvSpPr>
          <p:cNvPr id="7" name="TextBox 6"/>
          <p:cNvSpPr txBox="1"/>
          <p:nvPr/>
        </p:nvSpPr>
        <p:spPr>
          <a:xfrm>
            <a:off x="4035943" y="6453424"/>
            <a:ext cx="1008112" cy="276999"/>
          </a:xfrm>
          <a:prstGeom prst="rect">
            <a:avLst/>
          </a:prstGeom>
          <a:noFill/>
        </p:spPr>
        <p:txBody>
          <a:bodyPr wrap="square" rtlCol="0">
            <a:spAutoFit/>
          </a:bodyPr>
          <a:lstStyle/>
          <a:p>
            <a:r>
              <a:rPr lang="el-GR" sz="1200" dirty="0" smtClean="0">
                <a:latin typeface="+mn-lt"/>
              </a:rPr>
              <a:t>Εικόνα</a:t>
            </a:r>
            <a:r>
              <a:rPr lang="en-US" sz="1200" dirty="0" smtClean="0">
                <a:latin typeface="+mn-lt"/>
              </a:rPr>
              <a:t>:</a:t>
            </a:r>
            <a:endParaRPr lang="el-GR" sz="1200" dirty="0">
              <a:latin typeface="+mn-lt"/>
            </a:endParaRPr>
          </a:p>
        </p:txBody>
      </p:sp>
      <p:sp>
        <p:nvSpPr>
          <p:cNvPr id="10" name="Rectangle 9"/>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4482" y="1268760"/>
            <a:ext cx="8426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Πίνακας 32"/>
          <p:cNvGraphicFramePr>
            <a:graphicFrameLocks noGrp="1"/>
          </p:cNvGraphicFramePr>
          <p:nvPr>
            <p:extLst>
              <p:ext uri="{D42A27DB-BD31-4B8C-83A1-F6EECF244321}">
                <p14:modId xmlns:p14="http://schemas.microsoft.com/office/powerpoint/2010/main" val="128454830"/>
              </p:ext>
            </p:extLst>
          </p:nvPr>
        </p:nvGraphicFramePr>
        <p:xfrm>
          <a:off x="428625" y="1916832"/>
          <a:ext cx="8412306" cy="4240917"/>
        </p:xfrm>
        <a:graphic>
          <a:graphicData uri="http://schemas.openxmlformats.org/drawingml/2006/table">
            <a:tbl>
              <a:tblPr firstRow="1" bandRow="1">
                <a:tableStyleId>{0E3FDE45-AF77-4B5C-9715-49D594BDF05E}</a:tableStyleId>
              </a:tblPr>
              <a:tblGrid>
                <a:gridCol w="2804102"/>
                <a:gridCol w="2804102"/>
                <a:gridCol w="2804102"/>
              </a:tblGrid>
              <a:tr h="305704">
                <a:tc gridSpan="3">
                  <a:txBody>
                    <a:bodyPr/>
                    <a:lstStyle/>
                    <a:p>
                      <a:pPr algn="ctr"/>
                      <a:r>
                        <a:rPr lang="el-GR" sz="2400" dirty="0" smtClean="0">
                          <a:solidFill>
                            <a:schemeClr val="bg1"/>
                          </a:solidFill>
                        </a:rPr>
                        <a:t>Ζώνες του ηλεκτρομαγνητικού</a:t>
                      </a:r>
                      <a:r>
                        <a:rPr lang="el-GR" sz="2400" baseline="0" dirty="0" smtClean="0">
                          <a:solidFill>
                            <a:schemeClr val="bg1"/>
                          </a:solidFill>
                        </a:rPr>
                        <a:t>  φάσματος</a:t>
                      </a:r>
                      <a:endParaRPr lang="el-GR" sz="2400" b="1" dirty="0">
                        <a:solidFill>
                          <a:schemeClr val="bg1"/>
                        </a:solidFill>
                      </a:endParaRPr>
                    </a:p>
                  </a:txBody>
                  <a:tcPr marL="91445" marR="91445" marT="45723" marB="45723">
                    <a:solidFill>
                      <a:srgbClr val="820000"/>
                    </a:solidFill>
                  </a:tcPr>
                </a:tc>
                <a:tc hMerge="1">
                  <a:txBody>
                    <a:bodyPr/>
                    <a:lstStyle/>
                    <a:p>
                      <a:endParaRPr lang="el-GR" dirty="0"/>
                    </a:p>
                  </a:txBody>
                  <a:tcPr/>
                </a:tc>
                <a:tc hMerge="1">
                  <a:txBody>
                    <a:bodyPr/>
                    <a:lstStyle/>
                    <a:p>
                      <a:endParaRPr lang="el-GR" dirty="0"/>
                    </a:p>
                  </a:txBody>
                  <a:tcPr/>
                </a:tc>
              </a:tr>
              <a:tr h="468745">
                <a:tc>
                  <a:txBody>
                    <a:bodyPr/>
                    <a:lstStyle/>
                    <a:p>
                      <a:pPr algn="ctr"/>
                      <a:r>
                        <a:rPr lang="el-GR" sz="2000" dirty="0" smtClean="0"/>
                        <a:t>Περιοχή του φάσματος</a:t>
                      </a:r>
                      <a:endParaRPr lang="el-GR" sz="2000" b="1" dirty="0"/>
                    </a:p>
                  </a:txBody>
                  <a:tcPr marL="91445" marR="91445" marT="45723" marB="45723"/>
                </a:tc>
                <a:tc>
                  <a:txBody>
                    <a:bodyPr/>
                    <a:lstStyle/>
                    <a:p>
                      <a:pPr algn="ctr"/>
                      <a:r>
                        <a:rPr lang="el-GR" sz="2000" dirty="0" smtClean="0"/>
                        <a:t>Περιοχή συχνοτήτων</a:t>
                      </a:r>
                      <a:endParaRPr lang="el-GR" sz="2000" b="1" dirty="0"/>
                    </a:p>
                  </a:txBody>
                  <a:tcPr marL="91445" marR="91445" marT="45723" marB="45723"/>
                </a:tc>
                <a:tc>
                  <a:txBody>
                    <a:bodyPr/>
                    <a:lstStyle/>
                    <a:p>
                      <a:pPr algn="ctr"/>
                      <a:r>
                        <a:rPr lang="el-GR" sz="2000" dirty="0" smtClean="0"/>
                        <a:t> Ενέργεια φωτονίων</a:t>
                      </a:r>
                      <a:endParaRPr lang="el-GR" sz="2000" b="1" dirty="0"/>
                    </a:p>
                  </a:txBody>
                  <a:tcPr marL="91445" marR="91445" marT="45723" marB="45723"/>
                </a:tc>
              </a:tr>
              <a:tr h="264944">
                <a:tc>
                  <a:txBody>
                    <a:bodyPr/>
                    <a:lstStyle/>
                    <a:p>
                      <a:r>
                        <a:rPr lang="el-GR" sz="2000" dirty="0" smtClean="0"/>
                        <a:t>Ραδιοκύματα</a:t>
                      </a:r>
                      <a:endParaRPr lang="el-GR" sz="2000" dirty="0"/>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0 – 300</a:t>
                      </a:r>
                      <a:r>
                        <a:rPr lang="en-US" sz="2000" dirty="0" smtClean="0"/>
                        <a:t> MHz</a:t>
                      </a:r>
                      <a:endParaRPr lang="el-GR"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0 – 10</a:t>
                      </a:r>
                      <a:r>
                        <a:rPr lang="en-US" sz="2000" baseline="30000" dirty="0" smtClean="0"/>
                        <a:t>-5 </a:t>
                      </a:r>
                      <a:r>
                        <a:rPr lang="en-US" sz="2000" dirty="0" smtClean="0"/>
                        <a:t>eV</a:t>
                      </a:r>
                      <a:endParaRPr lang="el-GR" sz="2000" dirty="0" smtClean="0">
                        <a:latin typeface="+mn-lt"/>
                        <a:cs typeface="Arial" pitchFamily="34" charset="0"/>
                      </a:endParaRPr>
                    </a:p>
                  </a:txBody>
                  <a:tcPr marL="91445" marR="91445" marT="45723" marB="45723"/>
                </a:tc>
              </a:tr>
              <a:tr h="264944">
                <a:tc>
                  <a:txBody>
                    <a:bodyPr/>
                    <a:lstStyle/>
                    <a:p>
                      <a:r>
                        <a:rPr lang="el-GR" sz="2000" dirty="0" smtClean="0"/>
                        <a:t>Μικροκύματα</a:t>
                      </a:r>
                      <a:r>
                        <a:rPr lang="el-GR" sz="2000" baseline="0" dirty="0" smtClean="0"/>
                        <a:t> </a:t>
                      </a:r>
                      <a:endParaRPr lang="el-GR" sz="2000" dirty="0" smtClean="0"/>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300</a:t>
                      </a:r>
                      <a:r>
                        <a:rPr lang="en-US" sz="2000" dirty="0" smtClean="0"/>
                        <a:t> MHz – 300G Hz</a:t>
                      </a:r>
                      <a:endParaRPr lang="el-GR"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10</a:t>
                      </a:r>
                      <a:r>
                        <a:rPr lang="en-US" sz="2000" baseline="30000" dirty="0" smtClean="0"/>
                        <a:t>-5</a:t>
                      </a:r>
                      <a:r>
                        <a:rPr lang="en-US" sz="2000" dirty="0" smtClean="0"/>
                        <a:t> - 10</a:t>
                      </a:r>
                      <a:r>
                        <a:rPr lang="en-US" sz="2000" baseline="30000" dirty="0" smtClean="0"/>
                        <a:t>-3 </a:t>
                      </a:r>
                      <a:r>
                        <a:rPr lang="en-US" sz="2000" dirty="0" smtClean="0"/>
                        <a:t>eV</a:t>
                      </a:r>
                      <a:endParaRPr lang="el-GR" sz="2000" dirty="0" smtClean="0">
                        <a:latin typeface="+mn-lt"/>
                        <a:cs typeface="Arial" pitchFamily="34" charset="0"/>
                      </a:endParaRPr>
                    </a:p>
                  </a:txBody>
                  <a:tcPr marL="91445" marR="91445" marT="45723" marB="45723"/>
                </a:tc>
              </a:tr>
              <a:tr h="468745">
                <a:tc>
                  <a:txBody>
                    <a:bodyPr/>
                    <a:lstStyle/>
                    <a:p>
                      <a:r>
                        <a:rPr lang="el-GR" sz="2000" dirty="0" smtClean="0"/>
                        <a:t>Υπέρυθρη</a:t>
                      </a:r>
                      <a:r>
                        <a:rPr lang="el-GR" sz="2000" baseline="0" dirty="0" smtClean="0"/>
                        <a:t> ακτινοβολία</a:t>
                      </a: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300</a:t>
                      </a:r>
                      <a:r>
                        <a:rPr lang="en-US" sz="2000" dirty="0" smtClean="0"/>
                        <a:t> GHz – 400 THz</a:t>
                      </a:r>
                      <a:r>
                        <a:rPr lang="el-GR" sz="2000" dirty="0" smtClean="0"/>
                        <a:t> </a:t>
                      </a:r>
                      <a:endParaRPr lang="el-GR"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10</a:t>
                      </a:r>
                      <a:r>
                        <a:rPr lang="en-US" sz="2000" baseline="30000" dirty="0" smtClean="0"/>
                        <a:t>-3</a:t>
                      </a:r>
                      <a:r>
                        <a:rPr lang="en-US" sz="2000" dirty="0" smtClean="0"/>
                        <a:t> – 1,6 eV</a:t>
                      </a:r>
                      <a:endParaRPr lang="el-GR" sz="2000" dirty="0" smtClean="0">
                        <a:latin typeface="+mn-lt"/>
                        <a:cs typeface="Arial" pitchFamily="34" charset="0"/>
                      </a:endParaRPr>
                    </a:p>
                  </a:txBody>
                  <a:tcPr marL="91445" marR="91445" marT="45723" marB="45723"/>
                </a:tc>
              </a:tr>
              <a:tr h="2649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Ορατή ακτινοβολία</a:t>
                      </a:r>
                      <a:endParaRPr lang="el-GR"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400 – 800</a:t>
                      </a:r>
                      <a:r>
                        <a:rPr lang="en-US" sz="2000" dirty="0" smtClean="0"/>
                        <a:t> MHz</a:t>
                      </a:r>
                      <a:endParaRPr lang="el-GR" sz="2000" dirty="0" smtClean="0">
                        <a:latin typeface="+mn-lt"/>
                        <a:cs typeface="Arial" pitchFamily="34" charset="0"/>
                      </a:endParaRPr>
                    </a:p>
                  </a:txBody>
                  <a:tcPr marL="91445" marR="91445" marT="45723" marB="45723"/>
                </a:tc>
                <a:tc>
                  <a:txBody>
                    <a:bodyPr/>
                    <a:lstStyle/>
                    <a:p>
                      <a:pPr algn="ctr"/>
                      <a:r>
                        <a:rPr lang="en-US" sz="2000" dirty="0" smtClean="0"/>
                        <a:t>1,6 – 3,2 eV</a:t>
                      </a:r>
                      <a:endParaRPr lang="el-GR" sz="2000" dirty="0">
                        <a:latin typeface="+mn-lt"/>
                        <a:cs typeface="Arial" pitchFamily="34" charset="0"/>
                      </a:endParaRPr>
                    </a:p>
                  </a:txBody>
                  <a:tcPr marL="91445" marR="91445" marT="45723" marB="45723"/>
                </a:tc>
              </a:tr>
              <a:tr h="468745">
                <a:tc>
                  <a:txBody>
                    <a:bodyPr/>
                    <a:lstStyle/>
                    <a:p>
                      <a:r>
                        <a:rPr lang="el-GR" sz="2000" dirty="0" smtClean="0"/>
                        <a:t>Υπεριώδης ακτινοβολία</a:t>
                      </a:r>
                      <a:endParaRPr lang="el-GR" sz="2000" dirty="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400 – 800</a:t>
                      </a:r>
                      <a:r>
                        <a:rPr lang="en-US" sz="2000" dirty="0" smtClean="0"/>
                        <a:t> MHz</a:t>
                      </a:r>
                      <a:endParaRPr lang="el-GR"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3eV – 2000 eV</a:t>
                      </a:r>
                      <a:endParaRPr lang="el-GR" sz="2000" dirty="0" smtClean="0">
                        <a:latin typeface="+mn-lt"/>
                        <a:cs typeface="Arial" pitchFamily="34" charset="0"/>
                      </a:endParaRPr>
                    </a:p>
                  </a:txBody>
                  <a:tcPr marL="91445" marR="91445" marT="45723" marB="45723"/>
                </a:tc>
              </a:tr>
              <a:tr h="2649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Ακτίνες Χ</a:t>
                      </a:r>
                      <a:endParaRPr lang="en-US"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3 </a:t>
                      </a:r>
                      <a:r>
                        <a:rPr lang="el-GR" sz="2000" dirty="0" smtClean="0"/>
                        <a:t>⋅</a:t>
                      </a:r>
                      <a:r>
                        <a:rPr lang="en-US" sz="2000" dirty="0" smtClean="0"/>
                        <a:t> 10</a:t>
                      </a:r>
                      <a:r>
                        <a:rPr lang="en-US" sz="2000" baseline="30000" dirty="0" smtClean="0"/>
                        <a:t>17</a:t>
                      </a:r>
                      <a:r>
                        <a:rPr lang="en-US" sz="2000" dirty="0" smtClean="0"/>
                        <a:t>Hz</a:t>
                      </a:r>
                      <a:r>
                        <a:rPr lang="el-GR" sz="2000" dirty="0" smtClean="0"/>
                        <a:t> - 5</a:t>
                      </a:r>
                      <a:r>
                        <a:rPr lang="en-US" sz="2000" dirty="0" smtClean="0"/>
                        <a:t> </a:t>
                      </a:r>
                      <a:r>
                        <a:rPr lang="el-GR" sz="2000" dirty="0" smtClean="0"/>
                        <a:t>⋅</a:t>
                      </a:r>
                      <a:r>
                        <a:rPr lang="en-US" sz="2000" dirty="0" smtClean="0"/>
                        <a:t> 10</a:t>
                      </a:r>
                      <a:r>
                        <a:rPr lang="en-US" sz="2000" baseline="30000" dirty="0" smtClean="0"/>
                        <a:t>1</a:t>
                      </a:r>
                      <a:r>
                        <a:rPr lang="el-GR" sz="2000" baseline="30000" dirty="0" smtClean="0"/>
                        <a:t>9</a:t>
                      </a:r>
                      <a:r>
                        <a:rPr lang="en-US" sz="2000" dirty="0" smtClean="0"/>
                        <a:t>Hz</a:t>
                      </a:r>
                      <a:endParaRPr lang="el-GR"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1200</a:t>
                      </a:r>
                      <a:r>
                        <a:rPr lang="en-US" sz="2000" dirty="0" smtClean="0"/>
                        <a:t> eV – 2,4 </a:t>
                      </a:r>
                      <a:r>
                        <a:rPr lang="el-GR" sz="2000" dirty="0" smtClean="0"/>
                        <a:t>⋅ </a:t>
                      </a:r>
                      <a:r>
                        <a:rPr lang="en-US" sz="2000" dirty="0" smtClean="0"/>
                        <a:t>10</a:t>
                      </a:r>
                      <a:r>
                        <a:rPr lang="en-US" sz="2000" baseline="30000" dirty="0" smtClean="0"/>
                        <a:t>5</a:t>
                      </a:r>
                      <a:r>
                        <a:rPr lang="en-US" sz="2000" dirty="0" smtClean="0"/>
                        <a:t> eV</a:t>
                      </a:r>
                      <a:endParaRPr lang="el-GR" sz="2000" dirty="0" smtClean="0">
                        <a:latin typeface="+mn-lt"/>
                        <a:cs typeface="Arial" pitchFamily="34" charset="0"/>
                      </a:endParaRPr>
                    </a:p>
                  </a:txBody>
                  <a:tcPr marL="91445" marR="91445" marT="45723" marB="45723"/>
                </a:tc>
              </a:tr>
              <a:tr h="2649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Ακτίνες γ</a:t>
                      </a:r>
                      <a:endParaRPr lang="el-GR" sz="2000" dirty="0" smtClean="0">
                        <a:latin typeface="+mn-lt"/>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5</a:t>
                      </a:r>
                      <a:r>
                        <a:rPr lang="en-US" sz="2000" dirty="0" smtClean="0"/>
                        <a:t> </a:t>
                      </a:r>
                      <a:r>
                        <a:rPr lang="el-GR" sz="2000" dirty="0" smtClean="0"/>
                        <a:t>⋅</a:t>
                      </a:r>
                      <a:r>
                        <a:rPr lang="en-US" sz="2000" dirty="0" smtClean="0"/>
                        <a:t> 10</a:t>
                      </a:r>
                      <a:r>
                        <a:rPr lang="en-US" sz="2000" baseline="30000" dirty="0" smtClean="0"/>
                        <a:t>1</a:t>
                      </a:r>
                      <a:r>
                        <a:rPr lang="el-GR" sz="2000" baseline="30000" dirty="0" smtClean="0"/>
                        <a:t>9</a:t>
                      </a:r>
                      <a:r>
                        <a:rPr lang="en-US" sz="2000" dirty="0" smtClean="0"/>
                        <a:t>Hz</a:t>
                      </a:r>
                      <a:r>
                        <a:rPr lang="el-GR" sz="2000" dirty="0" smtClean="0"/>
                        <a:t> - 3</a:t>
                      </a:r>
                      <a:r>
                        <a:rPr lang="en-US" sz="2000" dirty="0" smtClean="0"/>
                        <a:t> </a:t>
                      </a:r>
                      <a:r>
                        <a:rPr lang="el-GR" sz="2000" dirty="0" smtClean="0"/>
                        <a:t>⋅</a:t>
                      </a:r>
                      <a:r>
                        <a:rPr lang="en-US" sz="2000" dirty="0" smtClean="0"/>
                        <a:t> 10</a:t>
                      </a:r>
                      <a:r>
                        <a:rPr lang="el-GR" sz="2000" baseline="30000" dirty="0" smtClean="0"/>
                        <a:t>22</a:t>
                      </a:r>
                      <a:r>
                        <a:rPr lang="en-US" sz="2000" dirty="0" smtClean="0"/>
                        <a:t>Hz</a:t>
                      </a:r>
                      <a:endParaRPr lang="el-GR"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10</a:t>
                      </a:r>
                      <a:r>
                        <a:rPr lang="en-US" sz="2000" baseline="30000" dirty="0" smtClean="0"/>
                        <a:t>-5</a:t>
                      </a:r>
                      <a:r>
                        <a:rPr lang="en-US" sz="2000" dirty="0" smtClean="0"/>
                        <a:t>eV</a:t>
                      </a:r>
                      <a:r>
                        <a:rPr lang="el-GR" sz="2000" dirty="0" smtClean="0"/>
                        <a:t> </a:t>
                      </a:r>
                      <a:r>
                        <a:rPr lang="en-US" sz="2000" dirty="0" smtClean="0"/>
                        <a:t>- 10</a:t>
                      </a:r>
                      <a:r>
                        <a:rPr lang="en-US" sz="2000" baseline="30000" dirty="0" smtClean="0"/>
                        <a:t>7</a:t>
                      </a:r>
                      <a:r>
                        <a:rPr lang="en-US" sz="2000" dirty="0" smtClean="0"/>
                        <a:t>eV</a:t>
                      </a:r>
                      <a:endParaRPr lang="el-GR" sz="2000" dirty="0" smtClean="0">
                        <a:latin typeface="+mn-lt"/>
                        <a:cs typeface="Arial" pitchFamily="34" charset="0"/>
                      </a:endParaRPr>
                    </a:p>
                  </a:txBody>
                  <a:tcPr marL="91445" marR="91445" marT="45723" marB="45723"/>
                </a:tc>
              </a:tr>
              <a:tr h="2649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000" u="none" strike="noStrike" kern="1200" cap="none" spc="0" normalizeH="0" baseline="0" noProof="0" dirty="0" smtClean="0">
                          <a:ln>
                            <a:noFill/>
                          </a:ln>
                          <a:effectLst/>
                          <a:uLnTx/>
                          <a:uFillTx/>
                        </a:rPr>
                        <a:t>Κοσμικές ακτίνες</a:t>
                      </a:r>
                      <a:endParaRPr kumimoji="0" lang="el-GR" sz="2000" b="0" i="0" u="none" strike="noStrike" kern="1200" cap="none" spc="0" normalizeH="0" baseline="0" noProof="0" dirty="0" smtClean="0">
                        <a:ln>
                          <a:noFill/>
                        </a:ln>
                        <a:solidFill>
                          <a:prstClr val="black"/>
                        </a:solidFill>
                        <a:effectLst/>
                        <a:uLnTx/>
                        <a:uFillTx/>
                        <a:latin typeface="+mn-lt"/>
                        <a:ea typeface="+mn-ea"/>
                        <a:cs typeface="+mn-cs"/>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3</a:t>
                      </a:r>
                      <a:r>
                        <a:rPr lang="en-US" sz="2000" dirty="0" smtClean="0"/>
                        <a:t> </a:t>
                      </a:r>
                      <a:r>
                        <a:rPr lang="el-GR" sz="2000" dirty="0" smtClean="0"/>
                        <a:t>⋅</a:t>
                      </a:r>
                      <a:r>
                        <a:rPr lang="en-US" sz="2000" dirty="0" smtClean="0"/>
                        <a:t> 10</a:t>
                      </a:r>
                      <a:r>
                        <a:rPr lang="el-GR" sz="2000" baseline="30000" dirty="0" smtClean="0"/>
                        <a:t>22</a:t>
                      </a:r>
                      <a:r>
                        <a:rPr lang="en-US" sz="2000" dirty="0" smtClean="0"/>
                        <a:t>Hz</a:t>
                      </a:r>
                      <a:endParaRPr lang="el-GR" sz="2000" dirty="0" smtClean="0">
                        <a:latin typeface="+mn-lt"/>
                        <a:cs typeface="Arial" pitchFamily="34" charset="0"/>
                      </a:endParaRPr>
                    </a:p>
                  </a:txBody>
                  <a:tcPr marL="91445" marR="91445"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10</a:t>
                      </a:r>
                      <a:r>
                        <a:rPr lang="en-US" sz="2000" baseline="30000" dirty="0" smtClean="0"/>
                        <a:t>7</a:t>
                      </a:r>
                      <a:r>
                        <a:rPr lang="en-US" sz="2000" dirty="0" smtClean="0"/>
                        <a:t>eV</a:t>
                      </a:r>
                      <a:endParaRPr lang="el-GR" sz="2000" dirty="0" smtClean="0">
                        <a:latin typeface="+mn-lt"/>
                        <a:cs typeface="Arial" pitchFamily="34" charset="0"/>
                      </a:endParaRPr>
                    </a:p>
                  </a:txBody>
                  <a:tcPr marL="91445" marR="91445" marT="45723" marB="45723"/>
                </a:tc>
              </a:tr>
            </a:tbl>
          </a:graphicData>
        </a:graphic>
      </p:graphicFrame>
    </p:spTree>
    <p:extLst>
      <p:ext uri="{BB962C8B-B14F-4D97-AF65-F5344CB8AC3E}">
        <p14:creationId xmlns:p14="http://schemas.microsoft.com/office/powerpoint/2010/main" val="4266129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DropBox_OC_TEI\Dropbox\ΦΥΣΙΚΟΧΗΜΙΚΕΣ ΜΕΘΟΔΟΙ ΔΙΑΓΝΩΣΗΣ_ΤΕΚΜΗΡΙΩΣΗΣ_Θ_ΑΛΕΞΟΠΟΥΛΟΥ\KODAC WRATTEN FILTERS\all_kodac_wratten_filter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06" y="1566245"/>
            <a:ext cx="7769225" cy="5310187"/>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smtClean="0"/>
              <a:t>Οπτικά φίλτρα </a:t>
            </a:r>
            <a:r>
              <a:rPr lang="en-US" dirty="0" smtClean="0"/>
              <a:t>Kodak Wratten</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5" name="Straight Arrow Connector 4"/>
          <p:cNvCxnSpPr/>
          <p:nvPr/>
        </p:nvCxnSpPr>
        <p:spPr>
          <a:xfrm>
            <a:off x="1080000" y="5949279"/>
            <a:ext cx="1414800" cy="1641"/>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8776" y="5812421"/>
            <a:ext cx="486054" cy="276999"/>
          </a:xfrm>
          <a:prstGeom prst="rect">
            <a:avLst/>
          </a:prstGeom>
          <a:noFill/>
        </p:spPr>
        <p:txBody>
          <a:bodyPr wrap="square" rtlCol="0">
            <a:spAutoFit/>
          </a:bodyPr>
          <a:lstStyle/>
          <a:p>
            <a:r>
              <a:rPr lang="en-US" sz="1200" b="1" dirty="0" smtClean="0">
                <a:latin typeface="+mn-lt"/>
              </a:rPr>
              <a:t>2A</a:t>
            </a:r>
            <a:endParaRPr lang="el-GR" sz="1200" b="1" dirty="0">
              <a:latin typeface="+mn-lt"/>
            </a:endParaRPr>
          </a:p>
        </p:txBody>
      </p:sp>
      <p:cxnSp>
        <p:nvCxnSpPr>
          <p:cNvPr id="13" name="Straight Arrow Connector 12"/>
          <p:cNvCxnSpPr/>
          <p:nvPr/>
        </p:nvCxnSpPr>
        <p:spPr>
          <a:xfrm>
            <a:off x="1080000" y="5789486"/>
            <a:ext cx="1259752" cy="1"/>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6973" y="5645858"/>
            <a:ext cx="486054" cy="276999"/>
          </a:xfrm>
          <a:prstGeom prst="rect">
            <a:avLst/>
          </a:prstGeom>
          <a:noFill/>
        </p:spPr>
        <p:txBody>
          <a:bodyPr wrap="square" rtlCol="0">
            <a:spAutoFit/>
          </a:bodyPr>
          <a:lstStyle/>
          <a:p>
            <a:r>
              <a:rPr lang="en-US" sz="1200" b="1" dirty="0" smtClean="0">
                <a:latin typeface="+mn-lt"/>
              </a:rPr>
              <a:t>2B</a:t>
            </a:r>
            <a:endParaRPr lang="el-GR" sz="1200" b="1" dirty="0">
              <a:latin typeface="+mn-lt"/>
            </a:endParaRPr>
          </a:p>
        </p:txBody>
      </p:sp>
      <p:cxnSp>
        <p:nvCxnSpPr>
          <p:cNvPr id="15" name="Straight Arrow Connector 14"/>
          <p:cNvCxnSpPr/>
          <p:nvPr/>
        </p:nvCxnSpPr>
        <p:spPr>
          <a:xfrm>
            <a:off x="1061803" y="5619183"/>
            <a:ext cx="1432997" cy="0"/>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0666" y="5476581"/>
            <a:ext cx="486054" cy="276999"/>
          </a:xfrm>
          <a:prstGeom prst="rect">
            <a:avLst/>
          </a:prstGeom>
          <a:noFill/>
        </p:spPr>
        <p:txBody>
          <a:bodyPr wrap="square" rtlCol="0">
            <a:spAutoFit/>
          </a:bodyPr>
          <a:lstStyle/>
          <a:p>
            <a:r>
              <a:rPr lang="en-US" sz="1200" b="1" dirty="0" smtClean="0">
                <a:latin typeface="+mn-lt"/>
              </a:rPr>
              <a:t>2E</a:t>
            </a:r>
            <a:endParaRPr lang="el-GR" sz="1200" b="1" dirty="0">
              <a:latin typeface="+mn-lt"/>
            </a:endParaRPr>
          </a:p>
        </p:txBody>
      </p:sp>
      <p:cxnSp>
        <p:nvCxnSpPr>
          <p:cNvPr id="18" name="Straight Arrow Connector 17"/>
          <p:cNvCxnSpPr/>
          <p:nvPr/>
        </p:nvCxnSpPr>
        <p:spPr>
          <a:xfrm>
            <a:off x="1061803" y="5445224"/>
            <a:ext cx="1926021" cy="0"/>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62456" y="5296991"/>
            <a:ext cx="486054" cy="276999"/>
          </a:xfrm>
          <a:prstGeom prst="rect">
            <a:avLst/>
          </a:prstGeom>
          <a:noFill/>
        </p:spPr>
        <p:txBody>
          <a:bodyPr wrap="square" rtlCol="0">
            <a:spAutoFit/>
          </a:bodyPr>
          <a:lstStyle/>
          <a:p>
            <a:r>
              <a:rPr lang="en-US" sz="1200" b="1" dirty="0" smtClean="0">
                <a:latin typeface="+mn-lt"/>
              </a:rPr>
              <a:t>3</a:t>
            </a:r>
            <a:endParaRPr lang="el-GR" sz="1200" b="1" dirty="0">
              <a:latin typeface="+mn-lt"/>
            </a:endParaRPr>
          </a:p>
        </p:txBody>
      </p:sp>
      <p:cxnSp>
        <p:nvCxnSpPr>
          <p:cNvPr id="21" name="Straight Arrow Connector 20"/>
          <p:cNvCxnSpPr/>
          <p:nvPr/>
        </p:nvCxnSpPr>
        <p:spPr>
          <a:xfrm flipV="1">
            <a:off x="1061803" y="5312251"/>
            <a:ext cx="2199557" cy="1"/>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68132" y="5168225"/>
            <a:ext cx="486054" cy="276999"/>
          </a:xfrm>
          <a:prstGeom prst="rect">
            <a:avLst/>
          </a:prstGeom>
          <a:noFill/>
        </p:spPr>
        <p:txBody>
          <a:bodyPr wrap="square" rtlCol="0">
            <a:spAutoFit/>
          </a:bodyPr>
          <a:lstStyle/>
          <a:p>
            <a:r>
              <a:rPr lang="en-US" sz="1200" b="1" dirty="0" smtClean="0">
                <a:latin typeface="+mn-lt"/>
              </a:rPr>
              <a:t>8</a:t>
            </a:r>
            <a:endParaRPr lang="el-GR" sz="1200" b="1" dirty="0">
              <a:latin typeface="+mn-lt"/>
            </a:endParaRPr>
          </a:p>
        </p:txBody>
      </p:sp>
      <p:cxnSp>
        <p:nvCxnSpPr>
          <p:cNvPr id="24" name="Straight Arrow Connector 23"/>
          <p:cNvCxnSpPr/>
          <p:nvPr/>
        </p:nvCxnSpPr>
        <p:spPr>
          <a:xfrm>
            <a:off x="1044000" y="5149689"/>
            <a:ext cx="2283071" cy="0"/>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59282" y="5011189"/>
            <a:ext cx="486054" cy="276999"/>
          </a:xfrm>
          <a:prstGeom prst="rect">
            <a:avLst/>
          </a:prstGeom>
          <a:noFill/>
        </p:spPr>
        <p:txBody>
          <a:bodyPr wrap="square" rtlCol="0">
            <a:spAutoFit/>
          </a:bodyPr>
          <a:lstStyle/>
          <a:p>
            <a:r>
              <a:rPr lang="en-US" sz="1200" b="1" dirty="0" smtClean="0">
                <a:latin typeface="+mn-lt"/>
              </a:rPr>
              <a:t>9</a:t>
            </a:r>
            <a:endParaRPr lang="el-GR" sz="1200" b="1" dirty="0">
              <a:latin typeface="+mn-lt"/>
            </a:endParaRPr>
          </a:p>
        </p:txBody>
      </p:sp>
      <p:cxnSp>
        <p:nvCxnSpPr>
          <p:cNvPr id="29" name="Straight Arrow Connector 28"/>
          <p:cNvCxnSpPr/>
          <p:nvPr/>
        </p:nvCxnSpPr>
        <p:spPr>
          <a:xfrm>
            <a:off x="1727987"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400411"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497329" y="965739"/>
            <a:ext cx="486054" cy="276999"/>
          </a:xfrm>
          <a:prstGeom prst="rect">
            <a:avLst/>
          </a:prstGeom>
          <a:noFill/>
        </p:spPr>
        <p:txBody>
          <a:bodyPr wrap="square" rtlCol="0">
            <a:spAutoFit/>
          </a:bodyPr>
          <a:lstStyle/>
          <a:p>
            <a:pPr algn="ctr"/>
            <a:r>
              <a:rPr lang="en-US" sz="1200" b="1" dirty="0" smtClean="0">
                <a:latin typeface="+mn-lt"/>
              </a:rPr>
              <a:t>12</a:t>
            </a:r>
            <a:endParaRPr lang="el-GR" sz="1200" b="1" dirty="0">
              <a:latin typeface="+mn-lt"/>
            </a:endParaRPr>
          </a:p>
        </p:txBody>
      </p:sp>
      <p:sp>
        <p:nvSpPr>
          <p:cNvPr id="33" name="TextBox 32"/>
          <p:cNvSpPr txBox="1"/>
          <p:nvPr/>
        </p:nvSpPr>
        <p:spPr>
          <a:xfrm>
            <a:off x="3157384" y="965739"/>
            <a:ext cx="486054" cy="276999"/>
          </a:xfrm>
          <a:prstGeom prst="rect">
            <a:avLst/>
          </a:prstGeom>
          <a:noFill/>
        </p:spPr>
        <p:txBody>
          <a:bodyPr wrap="square" rtlCol="0">
            <a:spAutoFit/>
          </a:bodyPr>
          <a:lstStyle/>
          <a:p>
            <a:pPr algn="ctr"/>
            <a:r>
              <a:rPr lang="en-US" sz="1200" b="1" dirty="0" smtClean="0">
                <a:latin typeface="+mn-lt"/>
              </a:rPr>
              <a:t>12</a:t>
            </a:r>
            <a:endParaRPr lang="el-GR" sz="1200" b="1" dirty="0">
              <a:latin typeface="+mn-lt"/>
            </a:endParaRPr>
          </a:p>
        </p:txBody>
      </p:sp>
      <p:cxnSp>
        <p:nvCxnSpPr>
          <p:cNvPr id="34" name="Straight Arrow Connector 33"/>
          <p:cNvCxnSpPr/>
          <p:nvPr/>
        </p:nvCxnSpPr>
        <p:spPr>
          <a:xfrm>
            <a:off x="3565870"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327071" y="965739"/>
            <a:ext cx="486054" cy="276999"/>
          </a:xfrm>
          <a:prstGeom prst="rect">
            <a:avLst/>
          </a:prstGeom>
          <a:noFill/>
        </p:spPr>
        <p:txBody>
          <a:bodyPr wrap="square" rtlCol="0">
            <a:spAutoFit/>
          </a:bodyPr>
          <a:lstStyle/>
          <a:p>
            <a:pPr algn="ctr"/>
            <a:r>
              <a:rPr lang="en-US" sz="1200" b="1" dirty="0" smtClean="0">
                <a:latin typeface="+mn-lt"/>
              </a:rPr>
              <a:t>15</a:t>
            </a:r>
            <a:endParaRPr lang="el-GR" sz="1200" b="1" dirty="0">
              <a:latin typeface="+mn-lt"/>
            </a:endParaRPr>
          </a:p>
        </p:txBody>
      </p:sp>
      <p:sp>
        <p:nvSpPr>
          <p:cNvPr id="36" name="TextBox 35"/>
          <p:cNvSpPr txBox="1"/>
          <p:nvPr/>
        </p:nvSpPr>
        <p:spPr>
          <a:xfrm>
            <a:off x="940448" y="965739"/>
            <a:ext cx="486054" cy="276999"/>
          </a:xfrm>
          <a:prstGeom prst="rect">
            <a:avLst/>
          </a:prstGeom>
          <a:noFill/>
        </p:spPr>
        <p:txBody>
          <a:bodyPr wrap="square" rtlCol="0">
            <a:spAutoFit/>
          </a:bodyPr>
          <a:lstStyle/>
          <a:p>
            <a:pPr algn="ctr"/>
            <a:r>
              <a:rPr lang="en-US" sz="1200" b="1" dirty="0" smtClean="0">
                <a:latin typeface="+mn-lt"/>
              </a:rPr>
              <a:t>15</a:t>
            </a:r>
            <a:endParaRPr lang="el-GR" sz="1200" b="1" dirty="0">
              <a:latin typeface="+mn-lt"/>
            </a:endParaRPr>
          </a:p>
        </p:txBody>
      </p:sp>
      <p:cxnSp>
        <p:nvCxnSpPr>
          <p:cNvPr id="37" name="Straight Arrow Connector 36"/>
          <p:cNvCxnSpPr/>
          <p:nvPr/>
        </p:nvCxnSpPr>
        <p:spPr>
          <a:xfrm>
            <a:off x="1183475"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580111"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42573" y="965739"/>
            <a:ext cx="675075" cy="276999"/>
          </a:xfrm>
          <a:prstGeom prst="rect">
            <a:avLst/>
          </a:prstGeom>
          <a:noFill/>
        </p:spPr>
        <p:txBody>
          <a:bodyPr wrap="square" rtlCol="0">
            <a:spAutoFit/>
          </a:bodyPr>
          <a:lstStyle/>
          <a:p>
            <a:pPr algn="ctr"/>
            <a:r>
              <a:rPr lang="en-US" sz="1200" b="1" dirty="0" smtClean="0">
                <a:latin typeface="+mn-lt"/>
              </a:rPr>
              <a:t>89B</a:t>
            </a:r>
            <a:endParaRPr lang="el-GR" sz="1200" b="1" dirty="0">
              <a:latin typeface="+mn-lt"/>
            </a:endParaRPr>
          </a:p>
        </p:txBody>
      </p:sp>
      <p:cxnSp>
        <p:nvCxnSpPr>
          <p:cNvPr id="40" name="Straight Arrow Connector 39"/>
          <p:cNvCxnSpPr/>
          <p:nvPr/>
        </p:nvCxnSpPr>
        <p:spPr>
          <a:xfrm>
            <a:off x="6588223"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40401" y="965739"/>
            <a:ext cx="540649" cy="276999"/>
          </a:xfrm>
          <a:prstGeom prst="rect">
            <a:avLst/>
          </a:prstGeom>
          <a:noFill/>
        </p:spPr>
        <p:txBody>
          <a:bodyPr wrap="square" rtlCol="0">
            <a:spAutoFit/>
          </a:bodyPr>
          <a:lstStyle/>
          <a:p>
            <a:pPr algn="ctr"/>
            <a:r>
              <a:rPr lang="en-US" sz="1200" b="1" dirty="0" smtClean="0">
                <a:latin typeface="+mn-lt"/>
              </a:rPr>
              <a:t>87C</a:t>
            </a:r>
            <a:endParaRPr lang="el-GR" sz="1200" b="1" dirty="0">
              <a:latin typeface="+mn-lt"/>
            </a:endParaRPr>
          </a:p>
        </p:txBody>
      </p:sp>
      <p:cxnSp>
        <p:nvCxnSpPr>
          <p:cNvPr id="42" name="Straight Arrow Connector 41"/>
          <p:cNvCxnSpPr/>
          <p:nvPr/>
        </p:nvCxnSpPr>
        <p:spPr>
          <a:xfrm>
            <a:off x="6948263"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610726" y="965739"/>
            <a:ext cx="675075" cy="276999"/>
          </a:xfrm>
          <a:prstGeom prst="rect">
            <a:avLst/>
          </a:prstGeom>
          <a:noFill/>
        </p:spPr>
        <p:txBody>
          <a:bodyPr wrap="square" rtlCol="0">
            <a:spAutoFit/>
          </a:bodyPr>
          <a:lstStyle/>
          <a:p>
            <a:pPr algn="ctr"/>
            <a:r>
              <a:rPr lang="en-US" sz="1200" b="1" dirty="0" smtClean="0">
                <a:latin typeface="+mn-lt"/>
              </a:rPr>
              <a:t>87B</a:t>
            </a:r>
            <a:endParaRPr lang="el-GR" sz="1200" b="1" dirty="0">
              <a:latin typeface="+mn-lt"/>
            </a:endParaRPr>
          </a:p>
        </p:txBody>
      </p:sp>
      <p:cxnSp>
        <p:nvCxnSpPr>
          <p:cNvPr id="44" name="Straight Arrow Connector 43"/>
          <p:cNvCxnSpPr/>
          <p:nvPr/>
        </p:nvCxnSpPr>
        <p:spPr>
          <a:xfrm>
            <a:off x="7668343"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330806" y="965739"/>
            <a:ext cx="675075" cy="276999"/>
          </a:xfrm>
          <a:prstGeom prst="rect">
            <a:avLst/>
          </a:prstGeom>
          <a:noFill/>
        </p:spPr>
        <p:txBody>
          <a:bodyPr wrap="square" rtlCol="0">
            <a:spAutoFit/>
          </a:bodyPr>
          <a:lstStyle/>
          <a:p>
            <a:pPr algn="ctr"/>
            <a:r>
              <a:rPr lang="en-US" sz="1200" b="1" dirty="0" smtClean="0">
                <a:latin typeface="+mn-lt"/>
              </a:rPr>
              <a:t>87A</a:t>
            </a:r>
            <a:endParaRPr lang="el-GR" sz="1200" b="1" dirty="0">
              <a:latin typeface="+mn-lt"/>
            </a:endParaRPr>
          </a:p>
        </p:txBody>
      </p:sp>
      <p:sp>
        <p:nvSpPr>
          <p:cNvPr id="48" name="TextBox 47"/>
          <p:cNvSpPr txBox="1"/>
          <p:nvPr/>
        </p:nvSpPr>
        <p:spPr>
          <a:xfrm>
            <a:off x="6015921" y="965739"/>
            <a:ext cx="439571" cy="276999"/>
          </a:xfrm>
          <a:prstGeom prst="rect">
            <a:avLst/>
          </a:prstGeom>
          <a:noFill/>
        </p:spPr>
        <p:txBody>
          <a:bodyPr wrap="square" rtlCol="0">
            <a:spAutoFit/>
          </a:bodyPr>
          <a:lstStyle/>
          <a:p>
            <a:pPr algn="ctr"/>
            <a:r>
              <a:rPr lang="en-US" sz="1200" b="1" dirty="0" smtClean="0">
                <a:latin typeface="+mn-lt"/>
              </a:rPr>
              <a:t>87</a:t>
            </a:r>
            <a:endParaRPr lang="el-GR" sz="1200" b="1" dirty="0">
              <a:latin typeface="+mn-lt"/>
            </a:endParaRPr>
          </a:p>
        </p:txBody>
      </p:sp>
      <p:cxnSp>
        <p:nvCxnSpPr>
          <p:cNvPr id="49" name="Straight Arrow Connector 48"/>
          <p:cNvCxnSpPr/>
          <p:nvPr/>
        </p:nvCxnSpPr>
        <p:spPr>
          <a:xfrm>
            <a:off x="6235706"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24813" y="1279886"/>
            <a:ext cx="0" cy="288032"/>
          </a:xfrm>
          <a:prstGeom prst="straightConnector1">
            <a:avLst/>
          </a:prstGeom>
          <a:ln w="25400">
            <a:solidFill>
              <a:srgbClr val="82000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787400" y="965739"/>
            <a:ext cx="486054" cy="276999"/>
          </a:xfrm>
          <a:prstGeom prst="rect">
            <a:avLst/>
          </a:prstGeom>
          <a:noFill/>
        </p:spPr>
        <p:txBody>
          <a:bodyPr wrap="square" rtlCol="0">
            <a:spAutoFit/>
          </a:bodyPr>
          <a:lstStyle/>
          <a:p>
            <a:pPr algn="ctr"/>
            <a:r>
              <a:rPr lang="en-US" sz="1200" b="1" dirty="0" smtClean="0">
                <a:latin typeface="+mn-lt"/>
              </a:rPr>
              <a:t>87</a:t>
            </a:r>
            <a:endParaRPr lang="el-GR" sz="1200" b="1" dirty="0">
              <a:latin typeface="+mn-lt"/>
            </a:endParaRPr>
          </a:p>
        </p:txBody>
      </p:sp>
    </p:spTree>
    <p:extLst>
      <p:ext uri="{BB962C8B-B14F-4D97-AF65-F5344CB8AC3E}">
        <p14:creationId xmlns:p14="http://schemas.microsoft.com/office/powerpoint/2010/main" val="666088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l-GR" dirty="0" smtClean="0"/>
              <a:t>Εφαρμογές: Ζωγραφικά έργα </a:t>
            </a:r>
            <a:r>
              <a:rPr lang="en-US" sz="2800" b="0" dirty="0" smtClean="0"/>
              <a:t>(</a:t>
            </a:r>
            <a:r>
              <a:rPr lang="el-GR" sz="2800" b="0" dirty="0" smtClean="0"/>
              <a:t>1 από 3</a:t>
            </a:r>
            <a:r>
              <a:rPr lang="en-US" sz="2800" b="0" dirty="0" smtClean="0"/>
              <a:t>)</a:t>
            </a:r>
            <a:endParaRPr lang="el-GR" sz="2800" b="0" dirty="0" smtClean="0"/>
          </a:p>
        </p:txBody>
      </p:sp>
      <p:sp>
        <p:nvSpPr>
          <p:cNvPr id="30723" name="Rectangle 3"/>
          <p:cNvSpPr>
            <a:spLocks noGrp="1" noChangeArrowheads="1"/>
          </p:cNvSpPr>
          <p:nvPr>
            <p:ph idx="1"/>
          </p:nvPr>
        </p:nvSpPr>
        <p:spPr>
          <a:xfrm>
            <a:off x="457200" y="1196752"/>
            <a:ext cx="8229600" cy="5400600"/>
          </a:xfrm>
        </p:spPr>
        <p:txBody>
          <a:bodyPr>
            <a:noAutofit/>
          </a:bodyPr>
          <a:lstStyle/>
          <a:p>
            <a:pPr marL="0" eaLnBrk="1" hangingPunct="1">
              <a:spcAft>
                <a:spcPts val="600"/>
              </a:spcAft>
              <a:buFont typeface="Wingdings" pitchFamily="2" charset="2"/>
              <a:buNone/>
            </a:pPr>
            <a:r>
              <a:rPr lang="en-US" sz="2400" b="1" dirty="0" smtClean="0"/>
              <a:t>H </a:t>
            </a:r>
            <a:r>
              <a:rPr lang="el-GR" sz="2400" b="1" dirty="0" smtClean="0"/>
              <a:t>UV φθορισμού </a:t>
            </a:r>
            <a:r>
              <a:rPr lang="el-GR" sz="2400" dirty="0" smtClean="0"/>
              <a:t>μπορεί να αποκαλύπτει την παρουσία των φυσικών ρητινών που χρησιμοποιούνται ως βερνίκια δεδομένου ότι αυτά παράγουν έναν </a:t>
            </a:r>
            <a:r>
              <a:rPr lang="el-GR" sz="2400" b="1" dirty="0" smtClean="0"/>
              <a:t>κιτρινοπράσινο</a:t>
            </a:r>
            <a:r>
              <a:rPr lang="el-GR" sz="2400" dirty="0" smtClean="0"/>
              <a:t> φθορισμό της επιφάνειας.</a:t>
            </a:r>
          </a:p>
          <a:p>
            <a:pPr marL="0" eaLnBrk="1" hangingPunct="1">
              <a:spcAft>
                <a:spcPts val="600"/>
              </a:spcAft>
              <a:buFont typeface="Wingdings" pitchFamily="2" charset="2"/>
              <a:buNone/>
              <a:tabLst>
                <a:tab pos="804863" algn="l"/>
              </a:tabLst>
            </a:pPr>
            <a:r>
              <a:rPr lang="el-GR" sz="2400" dirty="0" smtClean="0"/>
              <a:t>Κάποια άλλα παλιά βερνίκια, ιδιαίτερα εκείνα που περιέχουν λινέλαιο</a:t>
            </a:r>
            <a:r>
              <a:rPr lang="el-GR" sz="2400" dirty="0" smtClean="0">
                <a:solidFill>
                  <a:srgbClr val="FF0000"/>
                </a:solidFill>
              </a:rPr>
              <a:t>, </a:t>
            </a:r>
            <a:r>
              <a:rPr lang="el-GR" sz="2400" b="1" dirty="0" smtClean="0">
                <a:solidFill>
                  <a:srgbClr val="820000"/>
                </a:solidFill>
              </a:rPr>
              <a:t>μπορεί να εμφανίσουν</a:t>
            </a:r>
            <a:r>
              <a:rPr lang="el-GR" sz="2400" dirty="0" smtClean="0"/>
              <a:t> </a:t>
            </a:r>
            <a:r>
              <a:rPr lang="el-GR" sz="2400" b="1" dirty="0" smtClean="0"/>
              <a:t>μπλε</a:t>
            </a:r>
            <a:r>
              <a:rPr lang="el-GR" sz="2400" dirty="0" smtClean="0"/>
              <a:t> φθορισμό.</a:t>
            </a:r>
          </a:p>
          <a:p>
            <a:pPr marL="0" eaLnBrk="1" hangingPunct="1">
              <a:spcAft>
                <a:spcPts val="600"/>
              </a:spcAft>
              <a:buFont typeface="Wingdings" pitchFamily="2" charset="2"/>
              <a:buNone/>
            </a:pPr>
            <a:r>
              <a:rPr lang="el-GR" sz="2400" dirty="0" smtClean="0"/>
              <a:t>Αν η ζωγραφική έχει υποβληθεί σε διαδικασία </a:t>
            </a:r>
            <a:r>
              <a:rPr lang="el-GR" sz="2400" b="1" dirty="0" smtClean="0"/>
              <a:t>συντήρησης</a:t>
            </a:r>
            <a:r>
              <a:rPr lang="el-GR" sz="2400" dirty="0" smtClean="0"/>
              <a:t> στο παρελθόν, η εμφάνιση του </a:t>
            </a:r>
            <a:r>
              <a:rPr lang="el-GR" sz="2400" b="1" dirty="0" smtClean="0"/>
              <a:t>φθορισμού</a:t>
            </a:r>
            <a:r>
              <a:rPr lang="el-GR" sz="2400" dirty="0" smtClean="0"/>
              <a:t> μπορεί να επιβεβαιώσει το γεγονός αυτό.</a:t>
            </a:r>
            <a:endParaRPr lang="en-US" sz="2400" dirty="0" smtClean="0"/>
          </a:p>
          <a:p>
            <a:pPr marL="0" eaLnBrk="1" hangingPunct="1">
              <a:buFont typeface="Wingdings" pitchFamily="2" charset="2"/>
              <a:buNone/>
            </a:pPr>
            <a:r>
              <a:rPr lang="el-GR" sz="2400" b="1" dirty="0" smtClean="0"/>
              <a:t>Παράδειγμα</a:t>
            </a:r>
          </a:p>
          <a:p>
            <a:pPr marL="0" eaLnBrk="1" hangingPunct="1">
              <a:spcBef>
                <a:spcPts val="0"/>
              </a:spcBef>
              <a:spcAft>
                <a:spcPts val="600"/>
              </a:spcAft>
              <a:buFont typeface="Wingdings" pitchFamily="2" charset="2"/>
              <a:buNone/>
            </a:pPr>
            <a:r>
              <a:rPr lang="el-GR" sz="2400" dirty="0" smtClean="0"/>
              <a:t>Αν το </a:t>
            </a:r>
            <a:r>
              <a:rPr lang="el-GR" sz="2400" b="1" dirty="0" smtClean="0"/>
              <a:t>βερνίκι</a:t>
            </a:r>
            <a:r>
              <a:rPr lang="el-GR" sz="2400" dirty="0" smtClean="0"/>
              <a:t> έχει επιλεκτικά </a:t>
            </a:r>
            <a:r>
              <a:rPr lang="el-GR" sz="2400" b="1" dirty="0" smtClean="0"/>
              <a:t>απομακρυνθεί</a:t>
            </a:r>
            <a:r>
              <a:rPr lang="el-GR" sz="2400" dirty="0" smtClean="0"/>
              <a:t> από ορισμένες περιοχές της ζωγραφικής, τότε </a:t>
            </a:r>
            <a:r>
              <a:rPr lang="el-GR" sz="2400" b="1" dirty="0" smtClean="0"/>
              <a:t>δεν</a:t>
            </a:r>
            <a:r>
              <a:rPr lang="el-GR" sz="2400" dirty="0" smtClean="0"/>
              <a:t> θα παρατηρείται ο χαρακτηριστικός φθορισμός στις περιοχές αυτές.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710374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dirty="0"/>
              <a:t>Εφαρμογές: Ζωγραφικά έργα </a:t>
            </a:r>
            <a:r>
              <a:rPr lang="en-US" sz="2800" b="0" dirty="0" smtClean="0"/>
              <a:t>(2</a:t>
            </a:r>
            <a:r>
              <a:rPr lang="el-GR" sz="2800" b="0" dirty="0" smtClean="0"/>
              <a:t> </a:t>
            </a:r>
            <a:r>
              <a:rPr lang="el-GR" sz="2800" b="0" dirty="0"/>
              <a:t>από 3</a:t>
            </a:r>
            <a:r>
              <a:rPr lang="en-US" sz="2800" b="0" dirty="0"/>
              <a:t>)</a:t>
            </a:r>
            <a:endParaRPr lang="el-GR" sz="3200" dirty="0" smtClean="0"/>
          </a:p>
        </p:txBody>
      </p:sp>
      <p:sp>
        <p:nvSpPr>
          <p:cNvPr id="30723" name="Rectangle 3"/>
          <p:cNvSpPr>
            <a:spLocks noGrp="1" noChangeArrowheads="1"/>
          </p:cNvSpPr>
          <p:nvPr>
            <p:ph idx="1"/>
          </p:nvPr>
        </p:nvSpPr>
        <p:spPr>
          <a:xfrm>
            <a:off x="457200" y="1268760"/>
            <a:ext cx="8229600" cy="4968552"/>
          </a:xfrm>
        </p:spPr>
        <p:txBody>
          <a:bodyPr>
            <a:noAutofit/>
          </a:bodyPr>
          <a:lstStyle/>
          <a:p>
            <a:pPr eaLnBrk="1" hangingPunct="1">
              <a:spcAft>
                <a:spcPts val="1200"/>
              </a:spcAft>
              <a:buFont typeface="Webdings" panose="05030102010509060703" pitchFamily="18" charset="2"/>
              <a:buChar char="4"/>
            </a:pPr>
            <a:r>
              <a:rPr lang="el-GR" sz="2400" dirty="0" smtClean="0"/>
              <a:t>Μεταγενέστερες επιζωγραφήσεις συνήθως φθορίζουν πολύ λιγότερο έντονα και σε μερικές περιπτώσεις καθόλου σε σχέση με το αρχικό χρωματικό στρώμα ή το βερνίκι και ως εκ τούτου συχνά εμφανίζονται ως σκούρες ή μαύρες περιοχές στην επιφάνεια,  </a:t>
            </a:r>
          </a:p>
          <a:p>
            <a:pPr eaLnBrk="1" hangingPunct="1">
              <a:spcAft>
                <a:spcPts val="1200"/>
              </a:spcAft>
              <a:buFont typeface="Webdings" panose="05030102010509060703" pitchFamily="18" charset="2"/>
              <a:buChar char="4"/>
            </a:pPr>
            <a:r>
              <a:rPr lang="el-GR" sz="2400" dirty="0" smtClean="0"/>
              <a:t>Εάν η περιοχή της επιζωγράφησης έχει περαστεί εκ νέου με βερνίκι τότε παρουσιάζει, λόγω του βερνικιού, ελαφρό φθορισμό</a:t>
            </a:r>
            <a:r>
              <a:rPr lang="el-GR" sz="2400" dirty="0"/>
              <a:t>,</a:t>
            </a:r>
            <a:endParaRPr lang="el-GR" sz="2400" dirty="0" smtClean="0"/>
          </a:p>
          <a:p>
            <a:pPr eaLnBrk="1" hangingPunct="1">
              <a:buFont typeface="Webdings" panose="05030102010509060703" pitchFamily="18" charset="2"/>
              <a:buChar char="4"/>
            </a:pPr>
            <a:r>
              <a:rPr lang="el-GR" sz="2400" dirty="0" smtClean="0"/>
              <a:t>Στην περίπτωση των ελαιογραφιών το ελαιώδες μέσο φθορίζει συνήθως έντονα και έτσι η απεικόνιση της ζωγραφικής γίνεται έτσι εύκολη.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734637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dirty="0"/>
              <a:t>Εφαρμογές: Ζωγραφικά έργα </a:t>
            </a:r>
            <a:r>
              <a:rPr lang="en-US" sz="2800" b="0" dirty="0" smtClean="0"/>
              <a:t>(3</a:t>
            </a:r>
            <a:r>
              <a:rPr lang="el-GR" sz="2800" b="0" dirty="0" smtClean="0"/>
              <a:t> </a:t>
            </a:r>
            <a:r>
              <a:rPr lang="el-GR" sz="2800" b="0" dirty="0"/>
              <a:t>από 3</a:t>
            </a:r>
            <a:r>
              <a:rPr lang="en-US" sz="2800" b="0" dirty="0"/>
              <a:t>)</a:t>
            </a:r>
            <a:endParaRPr lang="el-GR" sz="3200" dirty="0" smtClean="0"/>
          </a:p>
        </p:txBody>
      </p:sp>
      <p:sp>
        <p:nvSpPr>
          <p:cNvPr id="30723" name="Rectangle 3"/>
          <p:cNvSpPr>
            <a:spLocks noGrp="1" noChangeArrowheads="1"/>
          </p:cNvSpPr>
          <p:nvPr>
            <p:ph idx="1"/>
          </p:nvPr>
        </p:nvSpPr>
        <p:spPr>
          <a:xfrm>
            <a:off x="457200" y="1268760"/>
            <a:ext cx="8229600" cy="4968552"/>
          </a:xfrm>
        </p:spPr>
        <p:txBody>
          <a:bodyPr>
            <a:noAutofit/>
          </a:bodyPr>
          <a:lstStyle/>
          <a:p>
            <a:pPr eaLnBrk="1" hangingPunct="1">
              <a:spcAft>
                <a:spcPts val="600"/>
              </a:spcAft>
              <a:buFont typeface="Webdings" panose="05030102010509060703" pitchFamily="18" charset="2"/>
              <a:buChar char="4"/>
            </a:pPr>
            <a:r>
              <a:rPr lang="el-GR" sz="2400" dirty="0" smtClean="0"/>
              <a:t>Ένας μικρός αριθμός χρωστικών ουσιών  φθορίζουν, και μάλιστα με χαρακτηριστικό χρώμα το οποίο μπορεί να χρησιμοποιηθεί ως ένδειξη της ταυτότητας της χρωστικής (π.χ., το λευκό του ψευδαργύρου δίδει ένα φωτεινό κίτρινο φθορισμό).</a:t>
            </a:r>
          </a:p>
          <a:p>
            <a:pPr eaLnBrk="1" hangingPunct="1">
              <a:spcAft>
                <a:spcPts val="600"/>
              </a:spcAft>
              <a:buFont typeface="Webdings" panose="05030102010509060703" pitchFamily="18" charset="2"/>
              <a:buChar char="4"/>
            </a:pPr>
            <a:r>
              <a:rPr lang="el-GR" sz="2400" dirty="0" smtClean="0"/>
              <a:t>Η έλλειψη φθορισμού δεν σημαίνει κατ‘ ανάγκη την απουσία βερνικιού καθώς επιφανειακοί ρύποι και επικαθίσεις μπορούν να συγκαλύψουν το φθορισμό σε σημαντικό βαθμό.  </a:t>
            </a:r>
          </a:p>
          <a:p>
            <a:pPr eaLnBrk="1" hangingPunct="1">
              <a:spcAft>
                <a:spcPts val="600"/>
              </a:spcAft>
              <a:buFont typeface="Webdings" panose="05030102010509060703" pitchFamily="18" charset="2"/>
              <a:buChar char="4"/>
            </a:pPr>
            <a:r>
              <a:rPr lang="el-GR" sz="2400" dirty="0" smtClean="0"/>
              <a:t>Πολλές συνθετικές ρητίνες δεν φθορίζουν καθόλου. </a:t>
            </a:r>
          </a:p>
          <a:p>
            <a:pPr eaLnBrk="1" hangingPunct="1">
              <a:spcAft>
                <a:spcPts val="600"/>
              </a:spcAft>
              <a:buFont typeface="Webdings" panose="05030102010509060703" pitchFamily="18" charset="2"/>
              <a:buChar char="4"/>
            </a:pPr>
            <a:r>
              <a:rPr lang="el-GR" sz="2400" dirty="0" smtClean="0"/>
              <a:t>Τα περισσότεροι ακρυλικά χρώματα, σε αντίθεση με τα ελαιοχρώματα δεν φθορίζουν.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08582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title"/>
          </p:nvPr>
        </p:nvSpPr>
        <p:spPr/>
        <p:txBody>
          <a:bodyPr/>
          <a:lstStyle/>
          <a:p>
            <a:pPr eaLnBrk="1" hangingPunct="1"/>
            <a:r>
              <a:rPr lang="el-GR" dirty="0" smtClean="0"/>
              <a:t>«Ανάβαση του Ιησού» ΒΧΜ</a:t>
            </a:r>
          </a:p>
        </p:txBody>
      </p:sp>
      <p:pic>
        <p:nvPicPr>
          <p:cNvPr id="31748" name="Picture 10" descr="L300"/>
          <p:cNvPicPr>
            <a:picLocks noGrp="1" noChangeAspect="1" noChangeArrowheads="1"/>
          </p:cNvPicPr>
          <p:nvPr>
            <p:ph sz="quarter" idx="4294967295"/>
          </p:nvPr>
        </p:nvPicPr>
        <p:blipFill>
          <a:blip r:embed="rId3" cstate="email">
            <a:extLst>
              <a:ext uri="{28A0092B-C50C-407E-A947-70E740481C1C}">
                <a14:useLocalDpi xmlns:a14="http://schemas.microsoft.com/office/drawing/2010/main" val="0"/>
              </a:ext>
            </a:extLst>
          </a:blip>
          <a:srcRect/>
          <a:stretch>
            <a:fillRect/>
          </a:stretch>
        </p:blipFill>
        <p:spPr>
          <a:xfrm>
            <a:off x="1292449" y="1628800"/>
            <a:ext cx="3201988" cy="4319587"/>
          </a:xfr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3" name="Rectangle 20"/>
          <p:cNvSpPr>
            <a:spLocks noChangeArrowheads="1"/>
          </p:cNvSpPr>
          <p:nvPr/>
        </p:nvSpPr>
        <p:spPr bwMode="auto">
          <a:xfrm>
            <a:off x="1270109" y="1631372"/>
            <a:ext cx="796693"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dirty="0">
                <a:latin typeface="+mn-lt"/>
              </a:rPr>
              <a:t>Λ.300</a:t>
            </a:r>
          </a:p>
        </p:txBody>
      </p:sp>
      <p:sp>
        <p:nvSpPr>
          <p:cNvPr id="31751" name="Rectangle 18"/>
          <p:cNvSpPr>
            <a:spLocks noChangeArrowheads="1"/>
          </p:cNvSpPr>
          <p:nvPr/>
        </p:nvSpPr>
        <p:spPr bwMode="auto">
          <a:xfrm>
            <a:off x="3948031" y="1610709"/>
            <a:ext cx="527709"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latin typeface="+mn-lt"/>
              </a:rPr>
              <a:t>VIS</a:t>
            </a:r>
            <a:endParaRPr lang="el-GR" sz="2000" b="1" dirty="0">
              <a:latin typeface="+mn-lt"/>
            </a:endParaRPr>
          </a:p>
        </p:txBody>
      </p:sp>
      <p:pic>
        <p:nvPicPr>
          <p:cNvPr id="31747" name="Picture 4" descr="UVR Λ300 βασανιστές"/>
          <p:cNvPicPr>
            <a:picLocks noGrp="1" noChangeAspect="1" noChangeArrowheads="1"/>
          </p:cNvPicPr>
          <p:nvPr>
            <p:ph idx="1"/>
          </p:nvPr>
        </p:nvPicPr>
        <p:blipFill>
          <a:blip r:embed="rId4" cstate="email">
            <a:lum bright="-6000" contrast="12000"/>
            <a:extLst>
              <a:ext uri="{28A0092B-C50C-407E-A947-70E740481C1C}">
                <a14:useLocalDpi xmlns:a14="http://schemas.microsoft.com/office/drawing/2010/main" val="0"/>
              </a:ext>
            </a:extLst>
          </a:blip>
          <a:stretch>
            <a:fillRect/>
          </a:stretch>
        </p:blipFill>
        <p:spPr>
          <a:xfrm>
            <a:off x="4696721" y="1628800"/>
            <a:ext cx="3427878" cy="4320480"/>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4" name="Rectangle 23"/>
          <p:cNvSpPr>
            <a:spLocks noChangeArrowheads="1"/>
          </p:cNvSpPr>
          <p:nvPr/>
        </p:nvSpPr>
        <p:spPr bwMode="auto">
          <a:xfrm>
            <a:off x="4694825" y="1610709"/>
            <a:ext cx="7966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dirty="0">
                <a:latin typeface="+mn-lt"/>
              </a:rPr>
              <a:t>Λ.300</a:t>
            </a:r>
          </a:p>
        </p:txBody>
      </p:sp>
      <p:sp>
        <p:nvSpPr>
          <p:cNvPr id="31752" name="Rectangle 19"/>
          <p:cNvSpPr>
            <a:spLocks noChangeArrowheads="1"/>
          </p:cNvSpPr>
          <p:nvPr/>
        </p:nvSpPr>
        <p:spPr bwMode="auto">
          <a:xfrm>
            <a:off x="7452320" y="1607492"/>
            <a:ext cx="6479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latin typeface="+mn-lt"/>
              </a:rPr>
              <a:t>UVR</a:t>
            </a:r>
            <a:endParaRPr lang="el-GR" sz="2000" b="1" dirty="0">
              <a:latin typeface="+mn-lt"/>
            </a:endParaRPr>
          </a:p>
        </p:txBody>
      </p:sp>
      <p:sp>
        <p:nvSpPr>
          <p:cNvPr id="31750" name="Rectangle 15"/>
          <p:cNvSpPr>
            <a:spLocks noChangeArrowheads="1"/>
          </p:cNvSpPr>
          <p:nvPr/>
        </p:nvSpPr>
        <p:spPr bwMode="auto">
          <a:xfrm>
            <a:off x="2322057" y="6019709"/>
            <a:ext cx="44998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solidFill>
                  <a:schemeClr val="tx1">
                    <a:lumMod val="75000"/>
                    <a:lumOff val="25000"/>
                  </a:schemeClr>
                </a:solidFill>
                <a:latin typeface="+mn-lt"/>
              </a:rPr>
              <a:t>A.Alexopoulou, Culture 2000</a:t>
            </a:r>
            <a:r>
              <a:rPr lang="el-GR" sz="1400" dirty="0">
                <a:solidFill>
                  <a:schemeClr val="tx1">
                    <a:lumMod val="75000"/>
                    <a:lumOff val="25000"/>
                  </a:schemeClr>
                </a:solidFill>
                <a:latin typeface="+mn-lt"/>
              </a:rPr>
              <a:t>, Αρχεία Εργ.ΦΜΔΤ ΣΑΕΤ ΤΕΙ-Α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
        <p:nvSpPr>
          <p:cNvPr id="12" name="Rectangle 11"/>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5264069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title"/>
          </p:nvPr>
        </p:nvSpPr>
        <p:spPr>
          <a:xfrm>
            <a:off x="459223" y="0"/>
            <a:ext cx="8229600" cy="1080120"/>
          </a:xfrm>
        </p:spPr>
        <p:txBody>
          <a:bodyPr>
            <a:noAutofit/>
          </a:bodyPr>
          <a:lstStyle/>
          <a:p>
            <a:pPr eaLnBrk="1" hangingPunct="1"/>
            <a:r>
              <a:rPr lang="el-GR" sz="3600" dirty="0" smtClean="0">
                <a:latin typeface="+mn-lt"/>
              </a:rPr>
              <a:t>«Γέννηση» Λ217 </a:t>
            </a:r>
            <a:br>
              <a:rPr lang="el-GR" sz="3600" dirty="0" smtClean="0">
                <a:latin typeface="+mn-lt"/>
              </a:rPr>
            </a:br>
            <a:r>
              <a:rPr lang="el-GR" sz="2800" dirty="0" smtClean="0">
                <a:latin typeface="+mn-lt"/>
              </a:rPr>
              <a:t>Συλλογή Λοβέρδου ΒΧΜ </a:t>
            </a:r>
          </a:p>
        </p:txBody>
      </p:sp>
      <p:pic>
        <p:nvPicPr>
          <p:cNvPr id="34819" name="Picture 4" descr="VISC Λ217 ολόκληρη"/>
          <p:cNvPicPr>
            <a:picLocks noGrp="1" noChangeAspect="1" noChangeArrowheads="1"/>
          </p:cNvPicPr>
          <p:nvPr>
            <p:ph idx="1"/>
          </p:nvPr>
        </p:nvPicPr>
        <p:blipFill>
          <a:blip r:embed="rId3" cstate="email">
            <a:extLst>
              <a:ext uri="{BEBA8EAE-BF5A-486C-A8C5-ECC9F3942E4B}">
                <a14:imgProps xmlns:a14="http://schemas.microsoft.com/office/drawing/2010/main">
                  <a14:imgLayer r:embed="rId4">
                    <a14:imgEffect>
                      <a14:saturation sat="150000"/>
                    </a14:imgEffect>
                  </a14:imgLayer>
                </a14:imgProps>
              </a:ext>
              <a:ext uri="{28A0092B-C50C-407E-A947-70E740481C1C}">
                <a14:useLocalDpi xmlns:a14="http://schemas.microsoft.com/office/drawing/2010/main" val="0"/>
              </a:ext>
            </a:extLst>
          </a:blip>
          <a:stretch>
            <a:fillRect/>
          </a:stretch>
        </p:blipFill>
        <p:spPr>
          <a:xfrm>
            <a:off x="359532" y="1412776"/>
            <a:ext cx="3635896" cy="47721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4821" name="Rectangle 15"/>
          <p:cNvSpPr>
            <a:spLocks noChangeArrowheads="1"/>
          </p:cNvSpPr>
          <p:nvPr/>
        </p:nvSpPr>
        <p:spPr bwMode="auto">
          <a:xfrm>
            <a:off x="4067944" y="4091351"/>
            <a:ext cx="45363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solidFill>
                  <a:schemeClr val="tx1">
                    <a:lumMod val="75000"/>
                    <a:lumOff val="25000"/>
                  </a:schemeClr>
                </a:solidFill>
                <a:latin typeface="+mn-lt"/>
              </a:rPr>
              <a:t>A.Alexopoulou, Culture 2000</a:t>
            </a:r>
            <a:r>
              <a:rPr lang="el-GR" sz="1400" dirty="0">
                <a:solidFill>
                  <a:schemeClr val="tx1">
                    <a:lumMod val="75000"/>
                    <a:lumOff val="25000"/>
                  </a:schemeClr>
                </a:solidFill>
                <a:latin typeface="+mn-lt"/>
              </a:rPr>
              <a:t>, Αρχεία Εργ.ΦΜΔΤ ΣΑΕΤ ΤΕΙ-Α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sp>
        <p:nvSpPr>
          <p:cNvPr id="8" name="Rectangle 7"/>
          <p:cNvSpPr/>
          <p:nvPr/>
        </p:nvSpPr>
        <p:spPr>
          <a:xfrm>
            <a:off x="359532" y="1022096"/>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2052" name="Picture 4" descr="C:\Users\alex\Desktop\489px-Magnifying_glass_icon.svg.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413280" y="3490720"/>
            <a:ext cx="1219485" cy="1201263"/>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4" name="Isosceles Triangle 3"/>
          <p:cNvSpPr/>
          <p:nvPr/>
        </p:nvSpPr>
        <p:spPr>
          <a:xfrm flipH="1">
            <a:off x="2632765" y="1268760"/>
            <a:ext cx="1795218" cy="2736304"/>
          </a:xfrm>
          <a:prstGeom prst="triangle">
            <a:avLst>
              <a:gd name="adj" fmla="val 61"/>
            </a:avLst>
          </a:prstGeom>
          <a:solidFill>
            <a:srgbClr val="004D83">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34820" name="Picture 7" descr="UVFC Λ217 λεπτομέρεια φθοράς"/>
          <p:cNvPicPr>
            <a:picLocks noGrp="1" noChangeAspect="1" noChangeArrowheads="1"/>
          </p:cNvPicPr>
          <p:nvPr>
            <p:ph sz="quarter" idx="4294967295"/>
          </p:nvPr>
        </p:nvPicPr>
        <p:blipFill rotWithShape="1">
          <a:blip r:embed="rId6" cstate="email">
            <a:extLst>
              <a:ext uri="{28A0092B-C50C-407E-A947-70E740481C1C}">
                <a14:useLocalDpi xmlns:a14="http://schemas.microsoft.com/office/drawing/2010/main" val="0"/>
              </a:ext>
            </a:extLst>
          </a:blip>
          <a:srcRect/>
          <a:stretch/>
        </p:blipFill>
        <p:spPr>
          <a:xfrm>
            <a:off x="4427983" y="1268760"/>
            <a:ext cx="4039524" cy="27363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123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«Άγιος Γεώργιος» ΒΧΜ</a:t>
            </a:r>
            <a:endParaRPr lang="el-GR" dirty="0"/>
          </a:p>
        </p:txBody>
      </p:sp>
      <p:pic>
        <p:nvPicPr>
          <p:cNvPr id="36868" name="Picture 11" descr="S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03216" y="1166683"/>
            <a:ext cx="3384376" cy="50706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6867" name="Picture 7" descr="St"/>
          <p:cNvPicPr>
            <a:picLocks noGrp="1" noChangeAspect="1" noChangeArrowheads="1"/>
          </p:cNvPicPr>
          <p:nvPr>
            <p:ph sz="half" idx="4294967295"/>
          </p:nvPr>
        </p:nvPicPr>
        <p:blipFill>
          <a:blip r:embed="rId4" cstate="email">
            <a:extLst>
              <a:ext uri="{28A0092B-C50C-407E-A947-70E740481C1C}">
                <a14:useLocalDpi xmlns:a14="http://schemas.microsoft.com/office/drawing/2010/main" val="0"/>
              </a:ext>
            </a:extLst>
          </a:blip>
          <a:srcRect/>
          <a:stretch>
            <a:fillRect/>
          </a:stretch>
        </p:blipFill>
        <p:spPr>
          <a:xfrm>
            <a:off x="1123564" y="1166683"/>
            <a:ext cx="3250905" cy="50706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12"/>
          <p:cNvSpPr>
            <a:spLocks noChangeArrowheads="1"/>
          </p:cNvSpPr>
          <p:nvPr/>
        </p:nvSpPr>
        <p:spPr bwMode="auto">
          <a:xfrm>
            <a:off x="2454946" y="6237287"/>
            <a:ext cx="42341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solidFill>
                  <a:schemeClr val="tx1">
                    <a:lumMod val="75000"/>
                    <a:lumOff val="25000"/>
                  </a:schemeClr>
                </a:solidFill>
                <a:latin typeface="+mn-lt"/>
              </a:rPr>
              <a:t>A.Alexopoulou, SAVE ART</a:t>
            </a:r>
            <a:r>
              <a:rPr lang="el-GR" sz="1400" dirty="0">
                <a:solidFill>
                  <a:schemeClr val="tx1">
                    <a:lumMod val="75000"/>
                    <a:lumOff val="25000"/>
                  </a:schemeClr>
                </a:solidFill>
                <a:latin typeface="+mn-lt"/>
              </a:rPr>
              <a:t>, Αρχεία Εργ.ΦΜΔΤ ΣΑΕΤ ΤΕΙ-Α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
        <p:nvSpPr>
          <p:cNvPr id="8" name="Rectangle 7"/>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3469579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Παναγία Γαλακτοτροφούσα</a:t>
            </a:r>
            <a:endParaRPr lang="el-GR" dirty="0"/>
          </a:p>
        </p:txBody>
      </p:sp>
      <p:pic>
        <p:nvPicPr>
          <p:cNvPr id="37891" name="Picture 4" descr="001_UVFL"/>
          <p:cNvPicPr>
            <a:picLocks noGrp="1" noChangeAspect="1" noChangeArrowheads="1"/>
          </p:cNvPicPr>
          <p:nvPr>
            <p:ph idx="1"/>
          </p:nvPr>
        </p:nvPicPr>
        <p:blipFill rotWithShape="1">
          <a:blip r:embed="rId3" cstate="print">
            <a:lum contrast="18000"/>
            <a:extLst>
              <a:ext uri="{28A0092B-C50C-407E-A947-70E740481C1C}">
                <a14:useLocalDpi xmlns:a14="http://schemas.microsoft.com/office/drawing/2010/main" val="0"/>
              </a:ext>
            </a:extLst>
          </a:blip>
          <a:srcRect/>
          <a:stretch/>
        </p:blipFill>
        <p:spPr>
          <a:xfrm>
            <a:off x="5455403" y="1196403"/>
            <a:ext cx="2526224" cy="39955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descr="6E_7_8A"/>
          <p:cNvPicPr>
            <a:picLocks noGrp="1" noChangeAspect="1" noChangeArrowheads="1"/>
          </p:cNvPicPr>
          <p:nvPr>
            <p:ph sz="half" idx="4294967295"/>
          </p:nvPr>
        </p:nvPicPr>
        <p:blipFill rotWithShape="1">
          <a:blip r:embed="rId4" cstate="print">
            <a:lum contrast="24000"/>
            <a:extLst>
              <a:ext uri="{28A0092B-C50C-407E-A947-70E740481C1C}">
                <a14:useLocalDpi xmlns:a14="http://schemas.microsoft.com/office/drawing/2010/main" val="0"/>
              </a:ext>
            </a:extLst>
          </a:blip>
          <a:srcRect/>
          <a:stretch/>
        </p:blipFill>
        <p:spPr>
          <a:xfrm>
            <a:off x="1348352" y="1196402"/>
            <a:ext cx="2774197" cy="40265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10"/>
          <p:cNvSpPr>
            <a:spLocks noChangeArrowheads="1"/>
          </p:cNvSpPr>
          <p:nvPr/>
        </p:nvSpPr>
        <p:spPr bwMode="auto">
          <a:xfrm>
            <a:off x="1763688" y="5373216"/>
            <a:ext cx="57767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solidFill>
                  <a:schemeClr val="tx1">
                    <a:lumMod val="75000"/>
                    <a:lumOff val="25000"/>
                  </a:schemeClr>
                </a:solidFill>
                <a:latin typeface="+mn-lt"/>
              </a:rPr>
              <a:t>A.Alexopoulou, </a:t>
            </a:r>
            <a:r>
              <a:rPr lang="el-GR" sz="1400" dirty="0">
                <a:solidFill>
                  <a:schemeClr val="tx1">
                    <a:lumMod val="75000"/>
                    <a:lumOff val="25000"/>
                  </a:schemeClr>
                </a:solidFill>
                <a:latin typeface="+mn-lt"/>
              </a:rPr>
              <a:t>«Παναγία Γαλακτοτροφούσα», Αρχεία Εργ.ΦΜΔΤ ΣΑΕΤ ΤΕΙ-Α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
        <p:nvSpPr>
          <p:cNvPr id="8" name="Rectangle 7"/>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6813996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Ελαιογραφίες</a:t>
            </a:r>
            <a:endParaRPr lang="el-GR" dirty="0"/>
          </a:p>
        </p:txBody>
      </p:sp>
      <p:sp>
        <p:nvSpPr>
          <p:cNvPr id="3" name="Θέση περιεχομένου 2"/>
          <p:cNvSpPr>
            <a:spLocks noGrp="1"/>
          </p:cNvSpPr>
          <p:nvPr>
            <p:ph idx="1"/>
          </p:nvPr>
        </p:nvSpPr>
        <p:spPr/>
        <p:txBody>
          <a:bodyPr/>
          <a:lstStyle/>
          <a:p>
            <a:pPr marL="0" indent="0" algn="ctr">
              <a:buNone/>
            </a:pPr>
            <a:r>
              <a:rPr lang="el-GR" dirty="0"/>
              <a:t>Βολανάκης, νυκτερινή θαλασσογραφία (α) </a:t>
            </a:r>
            <a:r>
              <a:rPr lang="el-GR" dirty="0" smtClean="0"/>
              <a:t>(γ)</a:t>
            </a:r>
            <a:endParaRPr lang="el-GR" dirty="0"/>
          </a:p>
          <a:p>
            <a:pPr marL="0" indent="0" algn="ctr">
              <a:buNone/>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pic>
        <p:nvPicPr>
          <p:cNvPr id="2051" name="Picture 3" descr="C:\Users\alex\Desktop\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940656"/>
            <a:ext cx="4317554" cy="2839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lex\Deskto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97" y="1970720"/>
            <a:ext cx="4321035" cy="280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7721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67544" y="116632"/>
            <a:ext cx="8229600" cy="936104"/>
          </a:xfrm>
        </p:spPr>
        <p:txBody>
          <a:bodyPr>
            <a:normAutofit fontScale="90000"/>
          </a:bodyPr>
          <a:lstStyle/>
          <a:p>
            <a:r>
              <a:rPr lang="el-GR" dirty="0"/>
              <a:t>Εφαρμογές: Κεραμικά και </a:t>
            </a:r>
            <a:r>
              <a:rPr lang="el-GR" dirty="0" smtClean="0"/>
              <a:t>γυαλί </a:t>
            </a:r>
            <a:r>
              <a:rPr lang="el-GR" sz="3100" b="0" dirty="0" smtClean="0"/>
              <a:t>(1 </a:t>
            </a:r>
            <a:r>
              <a:rPr lang="el-GR" sz="3100" b="0" dirty="0"/>
              <a:t>από </a:t>
            </a:r>
            <a:r>
              <a:rPr lang="el-GR" sz="3100" b="0" dirty="0" smtClean="0"/>
              <a:t>3)</a:t>
            </a:r>
          </a:p>
        </p:txBody>
      </p:sp>
      <p:sp>
        <p:nvSpPr>
          <p:cNvPr id="38915" name="Rectangle 3"/>
          <p:cNvSpPr>
            <a:spLocks noGrp="1" noChangeArrowheads="1"/>
          </p:cNvSpPr>
          <p:nvPr>
            <p:ph idx="1"/>
          </p:nvPr>
        </p:nvSpPr>
        <p:spPr>
          <a:xfrm>
            <a:off x="251520" y="1124744"/>
            <a:ext cx="8784976" cy="4680520"/>
          </a:xfrm>
        </p:spPr>
        <p:txBody>
          <a:bodyPr>
            <a:noAutofit/>
          </a:bodyPr>
          <a:lstStyle/>
          <a:p>
            <a:pPr marL="0" eaLnBrk="1" hangingPunct="1">
              <a:spcBef>
                <a:spcPts val="600"/>
              </a:spcBef>
              <a:spcAft>
                <a:spcPts val="600"/>
              </a:spcAft>
              <a:buFont typeface="Wingdings" pitchFamily="2" charset="2"/>
              <a:buNone/>
            </a:pPr>
            <a:r>
              <a:rPr lang="el-GR" sz="2400" dirty="0" smtClean="0"/>
              <a:t>Προσδιορισμός της παρουσίας  προηγούμενων επεμβάσεων συντήρησης.</a:t>
            </a:r>
          </a:p>
          <a:p>
            <a:pPr marL="0" eaLnBrk="1" hangingPunct="1">
              <a:spcBef>
                <a:spcPts val="600"/>
              </a:spcBef>
              <a:spcAft>
                <a:spcPts val="600"/>
              </a:spcAft>
              <a:buFont typeface="Wingdings" pitchFamily="2" charset="2"/>
              <a:buNone/>
            </a:pPr>
            <a:r>
              <a:rPr lang="el-GR" sz="2400" dirty="0" smtClean="0"/>
              <a:t>Πολλές κόλλες που χρησιμοποιούνται για την ανακατασκευή σπασμένων κεραμικών φθορίζουν. </a:t>
            </a:r>
          </a:p>
          <a:p>
            <a:pPr marL="0" eaLnBrk="1" hangingPunct="1">
              <a:spcBef>
                <a:spcPts val="600"/>
              </a:spcBef>
              <a:spcAft>
                <a:spcPts val="600"/>
              </a:spcAft>
              <a:buFont typeface="Wingdings" pitchFamily="2" charset="2"/>
              <a:buNone/>
            </a:pPr>
            <a:r>
              <a:rPr lang="el-GR" sz="2400" dirty="0" smtClean="0"/>
              <a:t>Συχνά, ο φθορισμός αυτών των συγκολλητικών ουσιών γίνεται πιο έντονος καθώς γερνούν. </a:t>
            </a:r>
          </a:p>
          <a:p>
            <a:pPr marL="0" eaLnBrk="1" hangingPunct="1">
              <a:spcBef>
                <a:spcPts val="600"/>
              </a:spcBef>
              <a:spcAft>
                <a:spcPts val="600"/>
              </a:spcAft>
              <a:buFont typeface="Wingdings" pitchFamily="2" charset="2"/>
              <a:buNone/>
            </a:pPr>
            <a:r>
              <a:rPr lang="el-GR" sz="2400" dirty="0" smtClean="0"/>
              <a:t>Πολλές κόλλες που χρησιμοποιούνται στις επισκευές μπορεί να εμφανίζουν λαμπρό φθορισμό κάτω από μεγάλου μήκους κύματος υπεριώδη φωτισμό, και να φαίνονται σαν γραμμές κατά μήκος των σπασμένων τμημάτων σε αντίθεση με το μη φθορίζον σώμα του κεραμικού.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024979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6904"/>
            <a:ext cx="8229600" cy="1008112"/>
          </a:xfrm>
        </p:spPr>
        <p:txBody>
          <a:bodyPr>
            <a:noAutofit/>
          </a:bodyPr>
          <a:lstStyle/>
          <a:p>
            <a:pPr eaLnBrk="1" hangingPunct="1"/>
            <a:r>
              <a:rPr lang="el-GR" sz="3600" dirty="0" smtClean="0"/>
              <a:t>Ζώνες του ηλεκτρομαγνητικού φάσματος</a:t>
            </a:r>
            <a:r>
              <a:rPr lang="el-GR" dirty="0" smtClean="0"/>
              <a:t> </a:t>
            </a:r>
            <a:r>
              <a:rPr lang="el-GR" sz="3200" dirty="0" smtClean="0"/>
              <a:t>(Μήκος κύματος)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
        <p:nvSpPr>
          <p:cNvPr id="9" name="Rectangle 8"/>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3853" y="1224000"/>
            <a:ext cx="770485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Πίνακας 26"/>
          <p:cNvGraphicFramePr>
            <a:graphicFrameLocks noGrp="1"/>
          </p:cNvGraphicFramePr>
          <p:nvPr>
            <p:extLst>
              <p:ext uri="{D42A27DB-BD31-4B8C-83A1-F6EECF244321}">
                <p14:modId xmlns:p14="http://schemas.microsoft.com/office/powerpoint/2010/main" val="2833714496"/>
              </p:ext>
            </p:extLst>
          </p:nvPr>
        </p:nvGraphicFramePr>
        <p:xfrm>
          <a:off x="714375" y="1859200"/>
          <a:ext cx="7715250" cy="4998800"/>
        </p:xfrm>
        <a:graphic>
          <a:graphicData uri="http://schemas.openxmlformats.org/drawingml/2006/table">
            <a:tbl>
              <a:tblPr firstRow="1" bandRow="1">
                <a:tableStyleId>{0E3FDE45-AF77-4B5C-9715-49D594BDF05E}</a:tableStyleId>
              </a:tblPr>
              <a:tblGrid>
                <a:gridCol w="3857625"/>
                <a:gridCol w="3857625"/>
              </a:tblGrid>
              <a:tr h="375439">
                <a:tc gridSpan="2">
                  <a:txBody>
                    <a:bodyPr/>
                    <a:lstStyle/>
                    <a:p>
                      <a:pPr algn="ctr"/>
                      <a:r>
                        <a:rPr lang="el-GR" sz="2400" dirty="0" smtClean="0">
                          <a:solidFill>
                            <a:schemeClr val="bg1"/>
                          </a:solidFill>
                        </a:rPr>
                        <a:t>Ζώνες</a:t>
                      </a:r>
                      <a:r>
                        <a:rPr lang="el-GR" sz="2400" baseline="0" dirty="0" smtClean="0">
                          <a:solidFill>
                            <a:schemeClr val="bg1"/>
                          </a:solidFill>
                        </a:rPr>
                        <a:t> του ηλεκτρομαγνητικού φάσματος</a:t>
                      </a:r>
                      <a:endParaRPr lang="el-GR" sz="2400" b="1" dirty="0">
                        <a:solidFill>
                          <a:schemeClr val="bg1"/>
                        </a:solidFill>
                      </a:endParaRPr>
                    </a:p>
                  </a:txBody>
                  <a:tcPr marL="91439" marR="91439" marT="45724" marB="45724">
                    <a:solidFill>
                      <a:srgbClr val="820000"/>
                    </a:solidFill>
                  </a:tcPr>
                </a:tc>
                <a:tc hMerge="1">
                  <a:txBody>
                    <a:bodyPr/>
                    <a:lstStyle/>
                    <a:p>
                      <a:endParaRPr lang="el-GR" dirty="0"/>
                    </a:p>
                  </a:txBody>
                  <a:tcPr/>
                </a:tc>
              </a:tr>
              <a:tr h="375439">
                <a:tc>
                  <a:txBody>
                    <a:bodyPr/>
                    <a:lstStyle/>
                    <a:p>
                      <a:pPr algn="ctr"/>
                      <a:r>
                        <a:rPr lang="el-GR" sz="2400" b="1" dirty="0" smtClean="0"/>
                        <a:t>Περιοχή του φάσματος</a:t>
                      </a:r>
                      <a:endParaRPr lang="el-GR" sz="2400" b="1" dirty="0"/>
                    </a:p>
                  </a:txBody>
                  <a:tcPr marL="91439" marR="91439" marT="45724" marB="45724"/>
                </a:tc>
                <a:tc>
                  <a:txBody>
                    <a:bodyPr/>
                    <a:lstStyle/>
                    <a:p>
                      <a:pPr algn="ctr"/>
                      <a:r>
                        <a:rPr lang="el-GR" sz="2400" b="1" dirty="0" smtClean="0"/>
                        <a:t>Περιοχή μηκών κύματος</a:t>
                      </a:r>
                      <a:endParaRPr lang="el-GR" sz="2400" b="1" dirty="0"/>
                    </a:p>
                  </a:txBody>
                  <a:tcPr marL="91439" marR="91439" marT="45724" marB="45724"/>
                </a:tc>
              </a:tr>
              <a:tr h="325381">
                <a:tc>
                  <a:txBody>
                    <a:bodyPr/>
                    <a:lstStyle/>
                    <a:p>
                      <a:r>
                        <a:rPr lang="el-GR" sz="2000" dirty="0" smtClean="0"/>
                        <a:t>Ραδιοκύματα</a:t>
                      </a:r>
                      <a:endParaRPr lang="el-GR" sz="2000" dirty="0"/>
                    </a:p>
                  </a:txBody>
                  <a:tcPr marL="91439" marR="91439"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0 –</a:t>
                      </a:r>
                      <a:r>
                        <a:rPr lang="el-GR" sz="2000" dirty="0" smtClean="0"/>
                        <a:t> 3</a:t>
                      </a:r>
                      <a:r>
                        <a:rPr lang="en-US" sz="2000" dirty="0" smtClean="0"/>
                        <a:t>x10</a:t>
                      </a:r>
                      <a:r>
                        <a:rPr lang="en-US" sz="2000" baseline="30000" dirty="0" smtClean="0"/>
                        <a:t>8 </a:t>
                      </a:r>
                      <a:r>
                        <a:rPr lang="en-US" sz="2000" dirty="0" smtClean="0"/>
                        <a:t>nm</a:t>
                      </a:r>
                      <a:endParaRPr lang="el-GR" sz="2000" dirty="0" smtClean="0">
                        <a:latin typeface="+mn-lt"/>
                        <a:cs typeface="Arial" pitchFamily="34" charset="0"/>
                      </a:endParaRPr>
                    </a:p>
                  </a:txBody>
                  <a:tcPr marL="91439" marR="91439" marT="45724" marB="45724"/>
                </a:tc>
              </a:tr>
              <a:tr h="325381">
                <a:tc>
                  <a:txBody>
                    <a:bodyPr/>
                    <a:lstStyle/>
                    <a:p>
                      <a:r>
                        <a:rPr lang="el-GR" sz="2000" dirty="0" smtClean="0"/>
                        <a:t>Μικροκύματα</a:t>
                      </a:r>
                      <a:r>
                        <a:rPr lang="el-GR" sz="2000" baseline="0" dirty="0" smtClean="0"/>
                        <a:t> </a:t>
                      </a:r>
                      <a:endParaRPr lang="el-GR" sz="2000" dirty="0" smtClean="0"/>
                    </a:p>
                  </a:txBody>
                  <a:tcPr marL="91439" marR="91439"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3</a:t>
                      </a:r>
                      <a:r>
                        <a:rPr lang="en-US" sz="2000" dirty="0" smtClean="0"/>
                        <a:t>x10</a:t>
                      </a:r>
                      <a:r>
                        <a:rPr lang="en-US" sz="2000" baseline="30000" dirty="0" smtClean="0"/>
                        <a:t>8 </a:t>
                      </a:r>
                      <a:r>
                        <a:rPr lang="en-US" sz="2000" dirty="0" smtClean="0"/>
                        <a:t>nm - </a:t>
                      </a:r>
                      <a:r>
                        <a:rPr lang="el-GR" sz="2000" dirty="0" smtClean="0"/>
                        <a:t>3</a:t>
                      </a:r>
                      <a:r>
                        <a:rPr lang="en-US" sz="2000" dirty="0" smtClean="0"/>
                        <a:t>x10</a:t>
                      </a:r>
                      <a:r>
                        <a:rPr lang="en-US" sz="2000" baseline="30000" dirty="0" smtClean="0"/>
                        <a:t>5 </a:t>
                      </a:r>
                      <a:r>
                        <a:rPr lang="en-US" sz="2000" dirty="0" smtClean="0"/>
                        <a:t>nm</a:t>
                      </a:r>
                      <a:endParaRPr lang="el-GR" sz="2000" dirty="0" smtClean="0">
                        <a:latin typeface="+mn-lt"/>
                        <a:cs typeface="Arial" pitchFamily="34" charset="0"/>
                      </a:endParaRPr>
                    </a:p>
                  </a:txBody>
                  <a:tcPr marL="91439" marR="91439" marT="45724" marB="45724"/>
                </a:tc>
              </a:tr>
              <a:tr h="575669">
                <a:tc>
                  <a:txBody>
                    <a:bodyPr/>
                    <a:lstStyle/>
                    <a:p>
                      <a:r>
                        <a:rPr lang="el-GR" sz="2000" dirty="0" smtClean="0"/>
                        <a:t>Υπέρυθρη</a:t>
                      </a:r>
                      <a:r>
                        <a:rPr lang="el-GR" sz="2000" baseline="0" dirty="0" smtClean="0"/>
                        <a:t> ακτινοβολία</a:t>
                      </a:r>
                    </a:p>
                  </a:txBody>
                  <a:tcPr marL="91439" marR="91439" marT="45724" marB="45724"/>
                </a:tc>
                <a:tc>
                  <a:txBody>
                    <a:bodyPr/>
                    <a:lstStyle/>
                    <a:p>
                      <a:pPr algn="ctr"/>
                      <a:r>
                        <a:rPr lang="el-GR" sz="2000" dirty="0" smtClean="0"/>
                        <a:t>3</a:t>
                      </a:r>
                      <a:r>
                        <a:rPr lang="en-US" sz="2000" dirty="0" smtClean="0"/>
                        <a:t>x10</a:t>
                      </a:r>
                      <a:r>
                        <a:rPr lang="en-US" sz="2000" baseline="30000" dirty="0" smtClean="0"/>
                        <a:t>5 </a:t>
                      </a:r>
                      <a:r>
                        <a:rPr lang="en-US" sz="2000" dirty="0" smtClean="0"/>
                        <a:t>nm - 8x10</a:t>
                      </a:r>
                      <a:r>
                        <a:rPr lang="en-US" sz="2000" baseline="30000" dirty="0" smtClean="0"/>
                        <a:t>2 </a:t>
                      </a:r>
                      <a:r>
                        <a:rPr lang="en-US" sz="2000" dirty="0" smtClean="0"/>
                        <a:t>nm</a:t>
                      </a:r>
                    </a:p>
                    <a:p>
                      <a:pPr algn="ctr"/>
                      <a:r>
                        <a:rPr lang="en-US" sz="2000" dirty="0" smtClean="0"/>
                        <a:t>1x10</a:t>
                      </a:r>
                      <a:r>
                        <a:rPr lang="en-US" sz="2000" baseline="30000" dirty="0" smtClean="0"/>
                        <a:t>6 </a:t>
                      </a:r>
                      <a:r>
                        <a:rPr lang="en-US" sz="2000" dirty="0" smtClean="0"/>
                        <a:t>nm </a:t>
                      </a:r>
                      <a:r>
                        <a:rPr lang="el-GR" sz="2000" dirty="0" smtClean="0"/>
                        <a:t>έως</a:t>
                      </a:r>
                      <a:r>
                        <a:rPr lang="en-US" sz="2000" dirty="0" smtClean="0"/>
                        <a:t> </a:t>
                      </a:r>
                      <a:r>
                        <a:rPr lang="el-GR" sz="2000" dirty="0" smtClean="0"/>
                        <a:t>760</a:t>
                      </a:r>
                      <a:r>
                        <a:rPr lang="en-US" sz="2000" baseline="30000" dirty="0" smtClean="0"/>
                        <a:t> </a:t>
                      </a:r>
                      <a:r>
                        <a:rPr lang="en-US" sz="2000" dirty="0" smtClean="0"/>
                        <a:t>nm</a:t>
                      </a:r>
                      <a:endParaRPr lang="el-GR" sz="2000" dirty="0" smtClean="0">
                        <a:latin typeface="+mn-lt"/>
                        <a:cs typeface="Arial" pitchFamily="34" charset="0"/>
                      </a:endParaRPr>
                    </a:p>
                  </a:txBody>
                  <a:tcPr marL="91439" marR="91439" marT="45724" marB="45724"/>
                </a:tc>
              </a:tr>
              <a:tr h="3253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Ορατή ακτινοβολία</a:t>
                      </a:r>
                      <a:endParaRPr lang="el-GR" sz="2000" dirty="0" smtClean="0">
                        <a:latin typeface="+mn-lt"/>
                        <a:cs typeface="Arial" pitchFamily="34" charset="0"/>
                      </a:endParaRPr>
                    </a:p>
                  </a:txBody>
                  <a:tcPr marL="91439" marR="91439"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dirty="0" smtClean="0"/>
                        <a:t>760 </a:t>
                      </a:r>
                      <a:r>
                        <a:rPr lang="en-US" sz="2000" dirty="0" smtClean="0"/>
                        <a:t>nm – 380 nm</a:t>
                      </a:r>
                      <a:endParaRPr lang="el-GR" sz="2000" dirty="0" smtClean="0">
                        <a:latin typeface="+mn-lt"/>
                        <a:cs typeface="Arial" pitchFamily="34" charset="0"/>
                      </a:endParaRPr>
                    </a:p>
                  </a:txBody>
                  <a:tcPr marL="91439" marR="91439" marT="45724" marB="45724"/>
                </a:tc>
              </a:tr>
              <a:tr h="325381">
                <a:tc>
                  <a:txBody>
                    <a:bodyPr/>
                    <a:lstStyle/>
                    <a:p>
                      <a:r>
                        <a:rPr lang="el-GR" sz="2000" dirty="0" smtClean="0"/>
                        <a:t>Υπεριώδης ακτινοβολία</a:t>
                      </a:r>
                      <a:endParaRPr lang="el-GR" sz="2000" dirty="0">
                        <a:latin typeface="+mn-lt"/>
                        <a:cs typeface="Arial" pitchFamily="34" charset="0"/>
                      </a:endParaRPr>
                    </a:p>
                  </a:txBody>
                  <a:tcPr marL="91439" marR="91439"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380 nm – 40 nm</a:t>
                      </a:r>
                      <a:endParaRPr lang="el-GR" sz="2000" dirty="0" smtClean="0">
                        <a:latin typeface="+mn-lt"/>
                        <a:cs typeface="Arial" pitchFamily="34" charset="0"/>
                      </a:endParaRPr>
                    </a:p>
                  </a:txBody>
                  <a:tcPr marL="91439" marR="91439" marT="45724" marB="45724"/>
                </a:tc>
              </a:tr>
              <a:tr h="8259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Ακτίνες Χ</a:t>
                      </a:r>
                      <a:endParaRPr lang="en-US" sz="2000" dirty="0" smtClean="0">
                        <a:latin typeface="+mn-lt"/>
                        <a:cs typeface="Arial" pitchFamily="34" charset="0"/>
                      </a:endParaRPr>
                    </a:p>
                  </a:txBody>
                  <a:tcPr marL="91439" marR="91439" marT="45724" marB="45724"/>
                </a:tc>
                <a:tc>
                  <a:txBody>
                    <a:bodyPr/>
                    <a:lstStyle/>
                    <a:p>
                      <a:pPr algn="ctr"/>
                      <a:r>
                        <a:rPr lang="en-US" sz="2000" dirty="0" smtClean="0"/>
                        <a:t>40nm-0,005nm, </a:t>
                      </a:r>
                    </a:p>
                    <a:p>
                      <a:pPr algn="ctr"/>
                      <a:r>
                        <a:rPr lang="en-US" sz="2000" dirty="0" smtClean="0"/>
                        <a:t>10nm-0,1nm &amp;</a:t>
                      </a:r>
                    </a:p>
                    <a:p>
                      <a:pPr algn="ctr"/>
                      <a:r>
                        <a:rPr lang="en-US" sz="2000" dirty="0" smtClean="0"/>
                        <a:t> 0,1nm – 0,01nm</a:t>
                      </a:r>
                      <a:endParaRPr lang="el-GR" sz="2000" dirty="0" smtClean="0">
                        <a:latin typeface="+mn-lt"/>
                        <a:cs typeface="Arial" pitchFamily="34" charset="0"/>
                      </a:endParaRPr>
                    </a:p>
                  </a:txBody>
                  <a:tcPr marL="91439" marR="91439" marT="45724" marB="45724"/>
                </a:tc>
              </a:tr>
              <a:tr h="3253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Ακτίνες γ</a:t>
                      </a:r>
                      <a:endParaRPr lang="el-GR" sz="2000" dirty="0" smtClean="0">
                        <a:latin typeface="+mn-lt"/>
                      </a:endParaRPr>
                    </a:p>
                  </a:txBody>
                  <a:tcPr marL="91439" marR="91439"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0,1nm – 0,01 10</a:t>
                      </a:r>
                      <a:r>
                        <a:rPr lang="en-US" sz="2000" baseline="30000" dirty="0" smtClean="0"/>
                        <a:t>-3</a:t>
                      </a:r>
                      <a:r>
                        <a:rPr lang="en-US" sz="2000" dirty="0" smtClean="0"/>
                        <a:t>nm</a:t>
                      </a:r>
                      <a:endParaRPr lang="el-GR" sz="2000" dirty="0" smtClean="0">
                        <a:latin typeface="+mn-lt"/>
                        <a:cs typeface="Arial" pitchFamily="34" charset="0"/>
                      </a:endParaRPr>
                    </a:p>
                  </a:txBody>
                  <a:tcPr marL="91439" marR="91439" marT="45724" marB="45724"/>
                </a:tc>
              </a:tr>
              <a:tr h="3663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000" u="none" strike="noStrike" kern="1200" cap="none" spc="0" normalizeH="0" baseline="0" noProof="0" dirty="0" smtClean="0">
                          <a:ln>
                            <a:noFill/>
                          </a:ln>
                          <a:effectLst/>
                          <a:uLnTx/>
                          <a:uFillTx/>
                        </a:rPr>
                        <a:t>Κοσμικές ακτίνες</a:t>
                      </a:r>
                      <a:endParaRPr kumimoji="0" lang="el-GR" sz="2000" b="0" i="0" u="none" strike="noStrike" kern="1200" cap="none" spc="0" normalizeH="0" baseline="0" noProof="0" dirty="0" smtClean="0">
                        <a:ln>
                          <a:noFill/>
                        </a:ln>
                        <a:solidFill>
                          <a:prstClr val="black"/>
                        </a:solidFill>
                        <a:effectLst/>
                        <a:uLnTx/>
                        <a:uFillTx/>
                        <a:latin typeface="+mn-lt"/>
                        <a:ea typeface="+mn-ea"/>
                        <a:cs typeface="+mn-cs"/>
                      </a:endParaRPr>
                    </a:p>
                  </a:txBody>
                  <a:tcPr marL="91439" marR="91439"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0,01 10</a:t>
                      </a:r>
                      <a:r>
                        <a:rPr lang="en-US" sz="2000" baseline="30000" dirty="0" smtClean="0"/>
                        <a:t>-3</a:t>
                      </a:r>
                      <a:r>
                        <a:rPr lang="en-US" sz="2000" dirty="0" smtClean="0"/>
                        <a:t>nm</a:t>
                      </a:r>
                      <a:endParaRPr lang="el-GR" sz="2000" dirty="0" smtClean="0">
                        <a:latin typeface="+mn-lt"/>
                        <a:cs typeface="Arial" pitchFamily="34" charset="0"/>
                      </a:endParaRPr>
                    </a:p>
                  </a:txBody>
                  <a:tcPr marL="91439" marR="91439" marT="45724" marB="45724"/>
                </a:tc>
              </a:tr>
            </a:tbl>
          </a:graphicData>
        </a:graphic>
      </p:graphicFrame>
    </p:spTree>
    <p:extLst>
      <p:ext uri="{BB962C8B-B14F-4D97-AF65-F5344CB8AC3E}">
        <p14:creationId xmlns:p14="http://schemas.microsoft.com/office/powerpoint/2010/main" val="2265011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el-GR" dirty="0"/>
              <a:t>Εφαρμογές: Κεραμικά και γυαλί </a:t>
            </a:r>
            <a:r>
              <a:rPr lang="el-GR" sz="3100" b="0" dirty="0" smtClean="0"/>
              <a:t>(2 </a:t>
            </a:r>
            <a:r>
              <a:rPr lang="el-GR" sz="3100" b="0" dirty="0"/>
              <a:t>από </a:t>
            </a:r>
            <a:r>
              <a:rPr lang="el-GR" sz="3100" b="0" dirty="0" smtClean="0"/>
              <a:t>3)</a:t>
            </a:r>
            <a:endParaRPr lang="el-GR" sz="3100" dirty="0" smtClean="0"/>
          </a:p>
        </p:txBody>
      </p:sp>
      <p:sp>
        <p:nvSpPr>
          <p:cNvPr id="38915" name="Rectangle 3"/>
          <p:cNvSpPr>
            <a:spLocks noGrp="1" noChangeArrowheads="1"/>
          </p:cNvSpPr>
          <p:nvPr>
            <p:ph idx="1"/>
          </p:nvPr>
        </p:nvSpPr>
        <p:spPr>
          <a:xfrm>
            <a:off x="251520" y="1196752"/>
            <a:ext cx="8640960" cy="5472608"/>
          </a:xfrm>
        </p:spPr>
        <p:txBody>
          <a:bodyPr>
            <a:noAutofit/>
          </a:bodyPr>
          <a:lstStyle/>
          <a:p>
            <a:pPr marL="0">
              <a:spcBef>
                <a:spcPts val="600"/>
              </a:spcBef>
              <a:buNone/>
            </a:pPr>
            <a:r>
              <a:rPr lang="el-GR" sz="2400" dirty="0"/>
              <a:t>Παραδείγματα τέτοιων συγκολλητικών ουσιών είναι οι εξής: </a:t>
            </a:r>
          </a:p>
          <a:p>
            <a:pPr>
              <a:spcBef>
                <a:spcPts val="600"/>
              </a:spcBef>
              <a:buFont typeface="Webdings" panose="05030102010509060703" pitchFamily="18" charset="2"/>
              <a:buChar char="4"/>
            </a:pPr>
            <a:r>
              <a:rPr lang="el-GR" sz="2400" dirty="0"/>
              <a:t>Εποξικές ρητίνες (παράγουν φωτεινό κιτρινωπό  φθορισμό ), </a:t>
            </a:r>
          </a:p>
          <a:p>
            <a:pPr>
              <a:spcBef>
                <a:spcPts val="600"/>
              </a:spcBef>
              <a:buFont typeface="Webdings" panose="05030102010509060703" pitchFamily="18" charset="2"/>
              <a:buChar char="4"/>
            </a:pPr>
            <a:r>
              <a:rPr lang="en-US" sz="2400" dirty="0"/>
              <a:t>Poly vinyl acetate (PVA </a:t>
            </a:r>
            <a:r>
              <a:rPr lang="el-GR" sz="2400" dirty="0"/>
              <a:t> όπως η </a:t>
            </a:r>
            <a:r>
              <a:rPr lang="en-US" sz="2400" dirty="0"/>
              <a:t>Atlacol kai </a:t>
            </a:r>
            <a:r>
              <a:rPr lang="el-GR" sz="2400" dirty="0"/>
              <a:t>η </a:t>
            </a:r>
            <a:r>
              <a:rPr lang="en-US" sz="2400" dirty="0"/>
              <a:t>Elmer’s Glue </a:t>
            </a:r>
            <a:r>
              <a:rPr lang="el-GR" sz="2400" dirty="0"/>
              <a:t>που παράγει μπλέ φθορισμό</a:t>
            </a:r>
            <a:r>
              <a:rPr lang="en-US" sz="2400" dirty="0"/>
              <a:t>)</a:t>
            </a:r>
            <a:r>
              <a:rPr lang="el-GR" sz="2400" dirty="0"/>
              <a:t>, </a:t>
            </a:r>
          </a:p>
          <a:p>
            <a:pPr>
              <a:spcBef>
                <a:spcPts val="600"/>
              </a:spcBef>
              <a:buFont typeface="Webdings" panose="05030102010509060703" pitchFamily="18" charset="2"/>
              <a:buChar char="4"/>
            </a:pPr>
            <a:r>
              <a:rPr lang="en-US" sz="2400" dirty="0"/>
              <a:t>S</a:t>
            </a:r>
            <a:r>
              <a:rPr lang="el-GR" sz="2400" dirty="0"/>
              <a:t>hellac (έντονο πορτοκαλί), </a:t>
            </a:r>
          </a:p>
          <a:p>
            <a:pPr>
              <a:spcBef>
                <a:spcPts val="600"/>
              </a:spcBef>
              <a:buFont typeface="Webdings" panose="05030102010509060703" pitchFamily="18" charset="2"/>
              <a:buChar char="4"/>
            </a:pPr>
            <a:r>
              <a:rPr lang="el-GR" sz="2400" dirty="0"/>
              <a:t>Κόλλες οξικής κυτταρίνης, (π.χ. UHU ® (γαλακτώδες λευκό) και </a:t>
            </a:r>
          </a:p>
          <a:p>
            <a:pPr>
              <a:spcBef>
                <a:spcPts val="600"/>
              </a:spcBef>
              <a:buFont typeface="Webdings" panose="05030102010509060703" pitchFamily="18" charset="2"/>
              <a:buChar char="4"/>
            </a:pPr>
            <a:r>
              <a:rPr lang="el-GR" sz="2400" dirty="0"/>
              <a:t>Κόλλες νιτρικής κυτταρίνης, π.χ., Duco ® (πρασινωπό κίτρινο).</a:t>
            </a:r>
          </a:p>
          <a:p>
            <a:pPr marL="0" eaLnBrk="1" hangingPunct="1">
              <a:spcBef>
                <a:spcPts val="1800"/>
              </a:spcBef>
              <a:buFont typeface="Wingdings" pitchFamily="2" charset="2"/>
              <a:buNone/>
            </a:pPr>
            <a:r>
              <a:rPr lang="el-GR" sz="2400" b="1" dirty="0" smtClean="0"/>
              <a:t>Ωστόσο</a:t>
            </a:r>
            <a:r>
              <a:rPr lang="el-GR" sz="2400" dirty="0" smtClean="0"/>
              <a:t>, ορισμένες κόλλες δεν φθορίζουν.</a:t>
            </a:r>
          </a:p>
          <a:p>
            <a:pPr marL="0" eaLnBrk="1" hangingPunct="1">
              <a:spcBef>
                <a:spcPts val="600"/>
              </a:spcBef>
              <a:buFont typeface="Wingdings" pitchFamily="2" charset="2"/>
              <a:buNone/>
            </a:pPr>
            <a:r>
              <a:rPr lang="el-GR" sz="2400" dirty="0" smtClean="0"/>
              <a:t>Ένα παράδειγμα είναι Acryloid B72 ® ρητίνη, η οποία χρησιμοποιείται συχνά από συντηρητές στα κεραμικά.</a:t>
            </a:r>
          </a:p>
          <a:p>
            <a:pPr marL="0" eaLnBrk="1" hangingPunct="1">
              <a:spcBef>
                <a:spcPts val="600"/>
              </a:spcBef>
              <a:buFont typeface="Wingdings" pitchFamily="2" charset="2"/>
              <a:buNone/>
            </a:pPr>
            <a:r>
              <a:rPr lang="el-GR" sz="2400" dirty="0"/>
              <a:t>Ε</a:t>
            </a:r>
            <a:r>
              <a:rPr lang="el-GR" sz="2400" dirty="0" smtClean="0"/>
              <a:t>ίναι σημαντικό να θυμόμαστε ότι δεν είναι όλες οι επεμβάσεις συντήρησης εύκολα ανιχνεύσιμες κάτω από υπεριώδες φως.</a:t>
            </a:r>
            <a:br>
              <a:rPr lang="el-GR" sz="2400" dirty="0" smtClean="0"/>
            </a:br>
            <a:endParaRPr lang="el-GR"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633927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el-GR" dirty="0"/>
              <a:t>Εφαρμογές: Κεραμικά και γυαλί </a:t>
            </a:r>
            <a:r>
              <a:rPr lang="el-GR" sz="3100" b="0" dirty="0" smtClean="0"/>
              <a:t>(3 </a:t>
            </a:r>
            <a:r>
              <a:rPr lang="el-GR" sz="3100" b="0" dirty="0"/>
              <a:t>από </a:t>
            </a:r>
            <a:r>
              <a:rPr lang="el-GR" sz="3100" b="0" dirty="0" smtClean="0"/>
              <a:t>3)</a:t>
            </a:r>
            <a:endParaRPr lang="el-GR" sz="3100" dirty="0" smtClean="0"/>
          </a:p>
        </p:txBody>
      </p:sp>
      <p:sp>
        <p:nvSpPr>
          <p:cNvPr id="38915" name="Rectangle 3"/>
          <p:cNvSpPr>
            <a:spLocks noGrp="1" noChangeArrowheads="1"/>
          </p:cNvSpPr>
          <p:nvPr>
            <p:ph idx="1"/>
          </p:nvPr>
        </p:nvSpPr>
        <p:spPr>
          <a:xfrm>
            <a:off x="251520" y="1196752"/>
            <a:ext cx="8640960" cy="5040560"/>
          </a:xfrm>
        </p:spPr>
        <p:txBody>
          <a:bodyPr>
            <a:noAutofit/>
          </a:bodyPr>
          <a:lstStyle/>
          <a:p>
            <a:pPr marL="0" eaLnBrk="1" hangingPunct="1">
              <a:spcBef>
                <a:spcPts val="600"/>
              </a:spcBef>
              <a:spcAft>
                <a:spcPts val="600"/>
              </a:spcAft>
              <a:buFont typeface="Wingdings" pitchFamily="2" charset="2"/>
              <a:buNone/>
            </a:pPr>
            <a:r>
              <a:rPr lang="el-GR" sz="2400" dirty="0" smtClean="0"/>
              <a:t>Η εξέταση στο UV μπορεί να είναι χρήσιμη για τον εντοπισμό συμπληρώσεων στην κεραμική καθώς σε πολλές περιπτώσεις αυτές φθορίζουν αντίθετα με το αυθεντικό υλικό το οποίο δεν παρουσιάζει φθορισμό. </a:t>
            </a:r>
            <a:br>
              <a:rPr lang="el-GR" sz="2400" dirty="0" smtClean="0"/>
            </a:br>
            <a:r>
              <a:rPr lang="el-GR" sz="2400" dirty="0" smtClean="0"/>
              <a:t>Η Hard-paste πορσελάνη μπορούν να διακριθεί  από τον αμυδρό ροζ φθορισμό της σε μικρού μήκους κύματος UV σε σύγκριση με το γαλακτώδες λευκό χρώμα της </a:t>
            </a:r>
            <a:r>
              <a:rPr lang="en-US" sz="2400" dirty="0" smtClean="0"/>
              <a:t>soft</a:t>
            </a:r>
            <a:r>
              <a:rPr lang="el-GR" sz="2400" dirty="0" smtClean="0"/>
              <a:t>-paste πορσελάνης. </a:t>
            </a:r>
          </a:p>
          <a:p>
            <a:pPr marL="0" eaLnBrk="1" hangingPunct="1">
              <a:spcBef>
                <a:spcPts val="600"/>
              </a:spcBef>
              <a:spcAft>
                <a:spcPts val="600"/>
              </a:spcAft>
              <a:buFont typeface="Wingdings" pitchFamily="2" charset="2"/>
              <a:buNone/>
            </a:pPr>
            <a:r>
              <a:rPr lang="el-GR" sz="2400" dirty="0" smtClean="0"/>
              <a:t>Γυαλί το οποίο περιέχει μόλυβδο παράγει μικρής έντασης φθορισμό  όταν διεγείρεται από UV ακτινοβολία μεγάλου μήκους κύματος, όμως παράγει έντονα μπλέ φθορισμό ένα διεγερθεί από </a:t>
            </a:r>
            <a:r>
              <a:rPr lang="en-US" sz="2400" dirty="0" smtClean="0"/>
              <a:t>UV</a:t>
            </a:r>
            <a:r>
              <a:rPr lang="el-GR" sz="2400" dirty="0" smtClean="0"/>
              <a:t> ακτινοβολία μικρού μήκους κύματος. </a:t>
            </a:r>
          </a:p>
          <a:p>
            <a:pPr marL="0" eaLnBrk="1" hangingPunct="1">
              <a:spcBef>
                <a:spcPts val="600"/>
              </a:spcBef>
              <a:spcAft>
                <a:spcPts val="600"/>
              </a:spcAft>
              <a:buFont typeface="Wingdings" pitchFamily="2" charset="2"/>
              <a:buNone/>
            </a:pPr>
            <a:r>
              <a:rPr lang="el-GR" sz="2400" dirty="0" smtClean="0"/>
              <a:t>Γυαλί που περιέχει ουράνιο δίδει ένα φωτεινό κίτρινο / πράσινο φθορισμό  σε διέγερση μεγάλου μήκους κύματος UV ακτινοβολίας.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40</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080655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eaLnBrk="1" hangingPunct="1"/>
            <a:r>
              <a:rPr lang="el-GR" sz="3600" dirty="0" smtClean="0"/>
              <a:t>Εφαρμογές: ορυκτά και πετρώματα</a:t>
            </a:r>
          </a:p>
        </p:txBody>
      </p:sp>
      <p:sp>
        <p:nvSpPr>
          <p:cNvPr id="39940" name="Rectangle 4"/>
          <p:cNvSpPr>
            <a:spLocks noChangeArrowheads="1"/>
          </p:cNvSpPr>
          <p:nvPr/>
        </p:nvSpPr>
        <p:spPr bwMode="auto">
          <a:xfrm>
            <a:off x="4716016" y="1268760"/>
            <a:ext cx="413995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sz="2400" dirty="0">
                <a:latin typeface="+mn-lt"/>
              </a:rPr>
              <a:t>Ένας μεγάλος αριθμός των πολύτιμων λίθων και ορυκτών φθορίζουν με </a:t>
            </a:r>
            <a:r>
              <a:rPr lang="en-US" sz="2400" dirty="0">
                <a:latin typeface="+mn-lt"/>
              </a:rPr>
              <a:t>UV </a:t>
            </a:r>
            <a:r>
              <a:rPr lang="el-GR" sz="2400" dirty="0">
                <a:latin typeface="+mn-lt"/>
              </a:rPr>
              <a:t>ακτινοβολία μικρού ή μεγάλου μήκους κύματος. </a:t>
            </a:r>
            <a:endParaRPr lang="en-US" sz="2400" dirty="0" smtClean="0">
              <a:latin typeface="+mn-lt"/>
            </a:endParaRPr>
          </a:p>
          <a:p>
            <a:r>
              <a:rPr lang="el-GR" sz="2400" dirty="0" smtClean="0">
                <a:latin typeface="+mn-lt"/>
              </a:rPr>
              <a:t>Η </a:t>
            </a:r>
            <a:r>
              <a:rPr lang="el-GR" sz="2400" dirty="0">
                <a:latin typeface="+mn-lt"/>
              </a:rPr>
              <a:t>μελέτη του φθορισμού τους χρησιμοποιείται συνήθως για την ταξινόμηση, την εύρεση της προέλευσής και της ταυτοποίησής αυτών των υλικών.</a:t>
            </a:r>
          </a:p>
        </p:txBody>
      </p:sp>
      <p:pic>
        <p:nvPicPr>
          <p:cNvPr id="39939" name="Picture 3" descr="300px-Fluorescent_minerals_h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59532" y="1418302"/>
            <a:ext cx="4020874" cy="25867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sp>
        <p:nvSpPr>
          <p:cNvPr id="7" name="Rectangle 6"/>
          <p:cNvSpPr/>
          <p:nvPr/>
        </p:nvSpPr>
        <p:spPr>
          <a:xfrm>
            <a:off x="683568" y="4005064"/>
            <a:ext cx="3419871" cy="461665"/>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3"/>
              </a:rPr>
              <a:t>Fluorescent minerals hg</a:t>
            </a:r>
            <a:r>
              <a:rPr lang="en-US" sz="1200" dirty="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 </a:t>
            </a:r>
            <a:r>
              <a:rPr lang="en-US" sz="1200" dirty="0" smtClean="0">
                <a:solidFill>
                  <a:schemeClr val="tx1">
                    <a:lumMod val="65000"/>
                    <a:lumOff val="35000"/>
                  </a:schemeClr>
                </a:solidFill>
                <a:latin typeface="+mn-lt"/>
              </a:rPr>
              <a:t>Hgrobe</a:t>
            </a:r>
            <a:r>
              <a:rPr lang="el-GR" sz="1200" dirty="0" smtClean="0">
                <a:solidFill>
                  <a:schemeClr val="tx1">
                    <a:lumMod val="65000"/>
                    <a:lumOff val="35000"/>
                  </a:schemeClr>
                </a:solidFill>
                <a:latin typeface="+mn-lt"/>
              </a:rPr>
              <a:t> </a:t>
            </a:r>
            <a:endParaRPr lang="en-US" sz="1200" dirty="0" smtClean="0">
              <a:solidFill>
                <a:schemeClr val="tx1">
                  <a:lumMod val="65000"/>
                  <a:lumOff val="35000"/>
                </a:schemeClr>
              </a:solidFill>
              <a:latin typeface="+mn-lt"/>
            </a:endParaRPr>
          </a:p>
          <a:p>
            <a:pPr algn="ctr"/>
            <a:r>
              <a:rPr lang="el-GR" sz="1200" dirty="0" smtClean="0">
                <a:solidFill>
                  <a:schemeClr val="tx1">
                    <a:lumMod val="65000"/>
                    <a:lumOff val="35000"/>
                  </a:schemeClr>
                </a:solidFill>
                <a:latin typeface="+mn-lt"/>
              </a:rPr>
              <a:t>διαθέσιμο με άδεια</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hlinkClick r:id="rId4"/>
              </a:rPr>
              <a:t>CC BY-SA 2.5</a:t>
            </a:r>
            <a:endParaRPr lang="en-US" sz="1200" dirty="0">
              <a:solidFill>
                <a:schemeClr val="tx1">
                  <a:lumMod val="65000"/>
                  <a:lumOff val="35000"/>
                </a:schemeClr>
              </a:solidFill>
              <a:latin typeface="+mn-lt"/>
            </a:endParaRPr>
          </a:p>
        </p:txBody>
      </p:sp>
      <p:sp>
        <p:nvSpPr>
          <p:cNvPr id="9" name="Rectangle 8"/>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3138941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l-GR" dirty="0" smtClean="0"/>
              <a:t>Εφαρμογές: Πέτρα</a:t>
            </a:r>
          </a:p>
        </p:txBody>
      </p:sp>
      <p:sp>
        <p:nvSpPr>
          <p:cNvPr id="40963" name="Rectangle 3"/>
          <p:cNvSpPr>
            <a:spLocks noGrp="1" noChangeArrowheads="1"/>
          </p:cNvSpPr>
          <p:nvPr>
            <p:ph idx="1"/>
          </p:nvPr>
        </p:nvSpPr>
        <p:spPr>
          <a:xfrm>
            <a:off x="457200" y="1340768"/>
            <a:ext cx="8229600" cy="4896544"/>
          </a:xfrm>
        </p:spPr>
        <p:txBody>
          <a:bodyPr>
            <a:normAutofit/>
          </a:bodyPr>
          <a:lstStyle/>
          <a:p>
            <a:pPr eaLnBrk="1" hangingPunct="1">
              <a:spcBef>
                <a:spcPts val="600"/>
              </a:spcBef>
              <a:spcAft>
                <a:spcPts val="1800"/>
              </a:spcAft>
              <a:buFont typeface="Webdings" panose="05030102010509060703" pitchFamily="18" charset="2"/>
              <a:buChar char="4"/>
            </a:pPr>
            <a:r>
              <a:rPr lang="el-GR" sz="2400" dirty="0"/>
              <a:t>Φ</a:t>
            </a:r>
            <a:r>
              <a:rPr lang="el-GR" sz="2400" dirty="0" smtClean="0"/>
              <a:t>ρεσκοκομμένο μάρμαρο, πωρόλιθος, και αλάβαστρο </a:t>
            </a:r>
            <a:r>
              <a:rPr lang="el-GR" sz="2400" b="1" dirty="0" smtClean="0"/>
              <a:t>δεν</a:t>
            </a:r>
            <a:r>
              <a:rPr lang="el-GR" sz="2400" dirty="0" smtClean="0"/>
              <a:t> φθορίζουν σημαντικά,</a:t>
            </a:r>
          </a:p>
          <a:p>
            <a:pPr eaLnBrk="1" hangingPunct="1">
              <a:spcBef>
                <a:spcPts val="600"/>
              </a:spcBef>
              <a:buFont typeface="Webdings" panose="05030102010509060703" pitchFamily="18" charset="2"/>
              <a:buChar char="4"/>
            </a:pPr>
            <a:r>
              <a:rPr lang="el-GR" sz="2400" dirty="0" smtClean="0"/>
              <a:t>Με τη </a:t>
            </a:r>
            <a:r>
              <a:rPr lang="el-GR" sz="2400" b="1" dirty="0" smtClean="0"/>
              <a:t>γήρανση</a:t>
            </a:r>
            <a:r>
              <a:rPr lang="el-GR" sz="2400" dirty="0" smtClean="0"/>
              <a:t> όμως οι επιφάνειες αυτών των υλικών αποκτούν ένα </a:t>
            </a:r>
            <a:r>
              <a:rPr lang="el-GR" sz="2400" b="1" dirty="0" smtClean="0"/>
              <a:t>στρώμα πατίνας </a:t>
            </a:r>
            <a:r>
              <a:rPr lang="el-GR" sz="2400" dirty="0" smtClean="0"/>
              <a:t>το οποίο εμφανίζει </a:t>
            </a:r>
            <a:r>
              <a:rPr lang="el-GR" sz="2400" b="1" dirty="0" smtClean="0"/>
              <a:t>λευκό φθορισμό</a:t>
            </a:r>
            <a:r>
              <a:rPr lang="el-GR" sz="2400" dirty="0" smtClean="0"/>
              <a:t>. </a:t>
            </a:r>
            <a:endParaRPr lang="en-US" sz="2400" dirty="0" smtClean="0"/>
          </a:p>
          <a:p>
            <a:pPr marL="354013" indent="0" eaLnBrk="1" hangingPunct="1">
              <a:spcBef>
                <a:spcPts val="600"/>
              </a:spcBef>
              <a:buNone/>
            </a:pPr>
            <a:r>
              <a:rPr lang="el-GR" sz="2400" dirty="0" smtClean="0"/>
              <a:t>Το χαρακτηριστικό αυτό συχνά καθιστά δυνατή τη </a:t>
            </a:r>
            <a:r>
              <a:rPr lang="el-GR" sz="2400" b="1" dirty="0" smtClean="0"/>
              <a:t>διάκριση</a:t>
            </a:r>
            <a:r>
              <a:rPr lang="el-GR" sz="2400" dirty="0" smtClean="0"/>
              <a:t> παλαιών μαρμάρων, ασβεστόλιθου και αλάβαστρου από νεώτερο υλικό  ή υλικά που φέρουν τεχνητή πατίνα. </a:t>
            </a:r>
            <a:br>
              <a:rPr lang="el-GR" sz="2400" dirty="0" smtClean="0"/>
            </a:br>
            <a:r>
              <a:rPr lang="el-GR" sz="2400" dirty="0" smtClean="0"/>
              <a:t>Η τεχνική είναι </a:t>
            </a:r>
            <a:r>
              <a:rPr lang="el-GR" sz="2400" b="1" dirty="0" smtClean="0"/>
              <a:t>λιγότερο χρήσιμη </a:t>
            </a:r>
            <a:r>
              <a:rPr lang="el-GR" sz="2400" dirty="0" smtClean="0"/>
              <a:t>με άλλους τύπους πετρωμάτων όπως γρανίτης και ψαμμίτης, τα οποία </a:t>
            </a:r>
            <a:r>
              <a:rPr lang="el-GR" sz="2400" b="1" dirty="0" smtClean="0"/>
              <a:t>δεν φθορίζουν</a:t>
            </a:r>
            <a:r>
              <a:rPr lang="el-GR" sz="2400" dirty="0" smtClean="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1549197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UV</a:t>
            </a:r>
            <a:r>
              <a:rPr lang="el-GR" dirty="0" smtClean="0"/>
              <a:t> και αντικείμενα από μάρμαρο</a:t>
            </a:r>
            <a:endParaRPr lang="el-GR" dirty="0"/>
          </a:p>
        </p:txBody>
      </p:sp>
      <p:pic>
        <p:nvPicPr>
          <p:cNvPr id="41988" name="Picture 4" descr="Μαρμαρινη Φυάλη Μουσείο Κυκλαδικής Τέχνης VIS 50"/>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t="-237"/>
          <a:stretch>
            <a:fillRect/>
          </a:stretch>
        </p:blipFill>
        <p:spPr bwMode="auto">
          <a:xfrm>
            <a:off x="335932" y="1625073"/>
            <a:ext cx="3240087" cy="3357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6"/>
          <p:cNvSpPr>
            <a:spLocks noChangeArrowheads="1"/>
          </p:cNvSpPr>
          <p:nvPr/>
        </p:nvSpPr>
        <p:spPr bwMode="auto">
          <a:xfrm>
            <a:off x="837673" y="1665396"/>
            <a:ext cx="1008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dirty="0">
                <a:solidFill>
                  <a:schemeClr val="bg1"/>
                </a:solidFill>
                <a:latin typeface="+mn-lt"/>
              </a:rPr>
              <a:t>VIS </a:t>
            </a:r>
            <a:endParaRPr lang="el-GR" sz="2400" b="1" dirty="0">
              <a:solidFill>
                <a:schemeClr val="bg1"/>
              </a:solidFill>
              <a:latin typeface="+mn-lt"/>
            </a:endParaRPr>
          </a:p>
        </p:txBody>
      </p:sp>
      <p:pic>
        <p:nvPicPr>
          <p:cNvPr id="41989" name="Picture 5" descr="Μαρμαρινη Φυάλη Μουσείο Κυκλαδικής Τέχνης UVR 17"/>
          <p:cNvPicPr>
            <a:picLocks noChangeAspect="1" noChangeArrowheads="1"/>
          </p:cNvPicPr>
          <p:nvPr/>
        </p:nvPicPr>
        <p:blipFill>
          <a:blip r:embed="rId4" cstate="print">
            <a:lum bright="24000" contrast="24000"/>
            <a:extLst>
              <a:ext uri="{28A0092B-C50C-407E-A947-70E740481C1C}">
                <a14:useLocalDpi xmlns:a14="http://schemas.microsoft.com/office/drawing/2010/main" val="0"/>
              </a:ext>
            </a:extLst>
          </a:blip>
          <a:srcRect t="2115" r="4372"/>
          <a:stretch>
            <a:fillRect/>
          </a:stretch>
        </p:blipFill>
        <p:spPr bwMode="auto">
          <a:xfrm>
            <a:off x="4633548" y="1630801"/>
            <a:ext cx="4020050" cy="3357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Rectangle 8"/>
          <p:cNvSpPr>
            <a:spLocks noChangeArrowheads="1"/>
          </p:cNvSpPr>
          <p:nvPr/>
        </p:nvSpPr>
        <p:spPr bwMode="auto">
          <a:xfrm>
            <a:off x="7894094" y="1705571"/>
            <a:ext cx="7409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chemeClr val="bg1"/>
                </a:solidFill>
                <a:latin typeface="+mn-lt"/>
              </a:rPr>
              <a:t>UVR</a:t>
            </a:r>
            <a:endParaRPr lang="el-GR" sz="2400" b="1" dirty="0">
              <a:latin typeface="+mn-lt"/>
            </a:endParaRPr>
          </a:p>
        </p:txBody>
      </p:sp>
      <p:sp>
        <p:nvSpPr>
          <p:cNvPr id="41991" name="Rectangle 7"/>
          <p:cNvSpPr>
            <a:spLocks noChangeArrowheads="1"/>
          </p:cNvSpPr>
          <p:nvPr/>
        </p:nvSpPr>
        <p:spPr bwMode="auto">
          <a:xfrm>
            <a:off x="683419" y="5104929"/>
            <a:ext cx="77771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
        <p:nvSpPr>
          <p:cNvPr id="10" name="Rectangle 9"/>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TextBox 2"/>
          <p:cNvSpPr txBox="1"/>
          <p:nvPr/>
        </p:nvSpPr>
        <p:spPr>
          <a:xfrm>
            <a:off x="506938" y="5157920"/>
            <a:ext cx="8253221" cy="923330"/>
          </a:xfrm>
          <a:prstGeom prst="rect">
            <a:avLst/>
          </a:prstGeom>
          <a:noFill/>
        </p:spPr>
        <p:txBody>
          <a:bodyPr wrap="none" rtlCol="0">
            <a:spAutoFit/>
          </a:bodyPr>
          <a:lstStyle/>
          <a:p>
            <a:r>
              <a:rPr lang="el-GR" dirty="0" smtClean="0">
                <a:latin typeface="+mn-lt"/>
              </a:rPr>
              <a:t>Απεικόνιση μαρμάρινης κυκλαδικής φιάλης στο ορατό (</a:t>
            </a:r>
            <a:r>
              <a:rPr lang="en-US" dirty="0" smtClean="0">
                <a:latin typeface="+mn-lt"/>
              </a:rPr>
              <a:t>VIS) </a:t>
            </a:r>
            <a:r>
              <a:rPr lang="el-GR" dirty="0" smtClean="0">
                <a:latin typeface="+mn-lt"/>
              </a:rPr>
              <a:t>και στο υπεριώδες (</a:t>
            </a:r>
            <a:r>
              <a:rPr lang="en-US" dirty="0" smtClean="0">
                <a:latin typeface="+mn-lt"/>
              </a:rPr>
              <a:t>UVR)</a:t>
            </a:r>
            <a:r>
              <a:rPr lang="el-GR" dirty="0" smtClean="0">
                <a:latin typeface="+mn-lt"/>
              </a:rPr>
              <a:t>.</a:t>
            </a:r>
          </a:p>
          <a:p>
            <a:r>
              <a:rPr lang="el-GR" dirty="0" smtClean="0">
                <a:latin typeface="+mn-lt"/>
              </a:rPr>
              <a:t>Παρατηρούνται ίχνη χρώματος σε σχήμα ομόκεντρου κύκλου</a:t>
            </a:r>
          </a:p>
          <a:p>
            <a:r>
              <a:rPr lang="el-GR" dirty="0" smtClean="0">
                <a:latin typeface="+mn-lt"/>
              </a:rPr>
              <a:t>Αρχείο Αθηνά Αλεξοπούλου</a:t>
            </a:r>
            <a:endParaRPr lang="el-GR" dirty="0">
              <a:latin typeface="+mn-lt"/>
            </a:endParaRPr>
          </a:p>
        </p:txBody>
      </p:sp>
      <p:sp>
        <p:nvSpPr>
          <p:cNvPr id="5" name="Oval 4"/>
          <p:cNvSpPr/>
          <p:nvPr/>
        </p:nvSpPr>
        <p:spPr>
          <a:xfrm>
            <a:off x="5436096" y="2276872"/>
            <a:ext cx="2038288" cy="194421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79632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eaLnBrk="1" hangingPunct="1"/>
            <a:r>
              <a:rPr lang="el-GR" dirty="0" smtClean="0"/>
              <a:t>Εφαρμογές: Χαρτί και περγαμηνή</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aphicFrame>
        <p:nvGraphicFramePr>
          <p:cNvPr id="3" name="Table 2"/>
          <p:cNvGraphicFramePr>
            <a:graphicFrameLocks noGrp="1"/>
          </p:cNvGraphicFramePr>
          <p:nvPr>
            <p:extLst>
              <p:ext uri="{D42A27DB-BD31-4B8C-83A1-F6EECF244321}">
                <p14:modId xmlns:p14="http://schemas.microsoft.com/office/powerpoint/2010/main" val="2037243497"/>
              </p:ext>
            </p:extLst>
          </p:nvPr>
        </p:nvGraphicFramePr>
        <p:xfrm>
          <a:off x="647564" y="1988840"/>
          <a:ext cx="7956884" cy="2011680"/>
        </p:xfrm>
        <a:graphic>
          <a:graphicData uri="http://schemas.openxmlformats.org/drawingml/2006/table">
            <a:tbl>
              <a:tblPr firstRow="1" bandRow="1">
                <a:tableStyleId>{0E3FDE45-AF77-4B5C-9715-49D594BDF05E}</a:tableStyleId>
              </a:tblPr>
              <a:tblGrid>
                <a:gridCol w="3375647"/>
                <a:gridCol w="4581237"/>
              </a:tblGrid>
              <a:tr h="370840">
                <a:tc>
                  <a:txBody>
                    <a:bodyPr/>
                    <a:lstStyle/>
                    <a:p>
                      <a:r>
                        <a:rPr lang="el-GR" sz="2400" b="1" dirty="0" smtClean="0"/>
                        <a:t>Σύγχρονα χαρτιά </a:t>
                      </a:r>
                    </a:p>
                    <a:p>
                      <a:r>
                        <a:rPr lang="el-GR" sz="2400" b="0" dirty="0" smtClean="0"/>
                        <a:t>(συνήθως προστίθενται χημικά λεύκανσης)</a:t>
                      </a:r>
                      <a:endParaRPr lang="el-GR" sz="2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b="0" dirty="0" smtClean="0"/>
                        <a:t>Έντονο φθορισμός, λευκός ή μπλε κάτω από υπεριώδες μεγάλου μήκους κύματος.</a:t>
                      </a:r>
                    </a:p>
                    <a:p>
                      <a:endParaRPr lang="el-GR" sz="2400" b="0" dirty="0"/>
                    </a:p>
                  </a:txBody>
                  <a:tcPr/>
                </a:tc>
              </a:tr>
              <a:tr h="370840">
                <a:tc>
                  <a:txBody>
                    <a:bodyPr/>
                    <a:lstStyle/>
                    <a:p>
                      <a:r>
                        <a:rPr lang="el-GR" sz="2400" b="1" dirty="0" smtClean="0"/>
                        <a:t>Παλαιότερα χαρτιά </a:t>
                      </a:r>
                      <a:endParaRPr lang="el-GR" sz="2400" b="1" dirty="0"/>
                    </a:p>
                  </a:txBody>
                  <a:tcPr/>
                </a:tc>
                <a:tc>
                  <a:txBody>
                    <a:bodyPr/>
                    <a:lstStyle/>
                    <a:p>
                      <a:r>
                        <a:rPr lang="el-GR" sz="2400" b="0" dirty="0" smtClean="0"/>
                        <a:t>Λευκός, κίτρινος ή γκρι φθορισμός. </a:t>
                      </a:r>
                      <a:endParaRPr lang="el-GR" sz="2400" b="0" dirty="0"/>
                    </a:p>
                  </a:txBody>
                  <a:tcPr/>
                </a:tc>
              </a:tr>
            </a:tbl>
          </a:graphicData>
        </a:graphic>
      </p:graphicFrame>
    </p:spTree>
    <p:extLst>
      <p:ext uri="{BB962C8B-B14F-4D97-AF65-F5344CB8AC3E}">
        <p14:creationId xmlns:p14="http://schemas.microsoft.com/office/powerpoint/2010/main" val="6771492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46088" y="-24232"/>
            <a:ext cx="8229600" cy="908720"/>
          </a:xfrm>
        </p:spPr>
        <p:txBody>
          <a:bodyPr/>
          <a:lstStyle/>
          <a:p>
            <a:r>
              <a:rPr lang="en-US" dirty="0" smtClean="0"/>
              <a:t>UV</a:t>
            </a:r>
            <a:r>
              <a:rPr lang="el-GR" dirty="0"/>
              <a:t> </a:t>
            </a:r>
            <a:r>
              <a:rPr lang="el-GR" dirty="0" smtClean="0"/>
              <a:t>και Μελάνια</a:t>
            </a:r>
            <a:endParaRPr lang="el-GR" dirty="0"/>
          </a:p>
        </p:txBody>
      </p:sp>
      <p:sp>
        <p:nvSpPr>
          <p:cNvPr id="44041" name="Rectangle 15"/>
          <p:cNvSpPr>
            <a:spLocks noChangeArrowheads="1"/>
          </p:cNvSpPr>
          <p:nvPr/>
        </p:nvSpPr>
        <p:spPr bwMode="auto">
          <a:xfrm>
            <a:off x="1253065" y="6334780"/>
            <a:ext cx="66378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fr-FR" sz="1400" dirty="0">
                <a:solidFill>
                  <a:schemeClr val="tx1">
                    <a:lumMod val="75000"/>
                    <a:lumOff val="25000"/>
                  </a:schemeClr>
                </a:solidFill>
                <a:latin typeface="+mn-lt"/>
              </a:rPr>
              <a:t>A. ALEXOPOULOU, </a:t>
            </a:r>
            <a:r>
              <a:rPr lang="el-GR" sz="1400" dirty="0">
                <a:solidFill>
                  <a:schemeClr val="tx1">
                    <a:lumMod val="75000"/>
                    <a:lumOff val="25000"/>
                  </a:schemeClr>
                </a:solidFill>
                <a:latin typeface="+mn-lt"/>
              </a:rPr>
              <a:t> </a:t>
            </a:r>
            <a:r>
              <a:rPr lang="en-US" sz="1400" dirty="0">
                <a:solidFill>
                  <a:schemeClr val="tx1">
                    <a:lumMod val="75000"/>
                    <a:lumOff val="25000"/>
                  </a:schemeClr>
                </a:solidFill>
                <a:latin typeface="+mn-lt"/>
              </a:rPr>
              <a:t>et al, 2006 “Non-destructive documentation of the </a:t>
            </a:r>
            <a:r>
              <a:rPr lang="de-DE" sz="1400" dirty="0">
                <a:solidFill>
                  <a:schemeClr val="tx1">
                    <a:lumMod val="75000"/>
                    <a:lumOff val="25000"/>
                  </a:schemeClr>
                </a:solidFill>
                <a:latin typeface="+mn-lt"/>
              </a:rPr>
              <a:t>H. Schliemann copy letters archive“ MIP Interrnational Conference, Northumbria, U.K</a:t>
            </a:r>
            <a:r>
              <a:rPr lang="de-DE"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p:txBody>
      </p:sp>
      <p:pic>
        <p:nvPicPr>
          <p:cNvPr id="44042" name="Picture 9" descr="v11 p89 uvfc macro recto"/>
          <p:cNvPicPr>
            <a:picLocks noChangeAspect="1" noChangeArrowheads="1"/>
          </p:cNvPicPr>
          <p:nvPr/>
        </p:nvPicPr>
        <p:blipFill>
          <a:blip r:embed="rId3" cstate="email">
            <a:lum bright="12000" contrast="6000"/>
            <a:extLst>
              <a:ext uri="{28A0092B-C50C-407E-A947-70E740481C1C}">
                <a14:useLocalDpi xmlns:a14="http://schemas.microsoft.com/office/drawing/2010/main" val="0"/>
              </a:ext>
            </a:extLst>
          </a:blip>
          <a:srcRect/>
          <a:stretch>
            <a:fillRect/>
          </a:stretch>
        </p:blipFill>
        <p:spPr bwMode="auto">
          <a:xfrm>
            <a:off x="539750" y="3464707"/>
            <a:ext cx="2739045" cy="25190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3" name="Picture 10" descr="v11 p89 uvf macro recto"/>
          <p:cNvPicPr>
            <a:picLocks noChangeAspect="1" noChangeArrowheads="1"/>
          </p:cNvPicPr>
          <p:nvPr/>
        </p:nvPicPr>
        <p:blipFill>
          <a:blip r:embed="rId4" cstate="print">
            <a:lum bright="6000" contrast="12000"/>
            <a:extLst>
              <a:ext uri="{28A0092B-C50C-407E-A947-70E740481C1C}">
                <a14:useLocalDpi xmlns:a14="http://schemas.microsoft.com/office/drawing/2010/main" val="0"/>
              </a:ext>
            </a:extLst>
          </a:blip>
          <a:srcRect/>
          <a:stretch>
            <a:fillRect/>
          </a:stretch>
        </p:blipFill>
        <p:spPr bwMode="auto">
          <a:xfrm>
            <a:off x="3355951" y="3464707"/>
            <a:ext cx="2551186" cy="2520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4" name="Picture 11" descr="vol11p89ir1mr"/>
          <p:cNvPicPr>
            <a:picLocks noChangeAspect="1" noChangeArrowheads="1"/>
          </p:cNvPicPr>
          <p:nvPr/>
        </p:nvPicPr>
        <p:blipFill>
          <a:blip r:embed="rId5" cstate="email">
            <a:lum bright="6000" contrast="24000"/>
            <a:extLst>
              <a:ext uri="{28A0092B-C50C-407E-A947-70E740481C1C}">
                <a14:useLocalDpi xmlns:a14="http://schemas.microsoft.com/office/drawing/2010/main" val="0"/>
              </a:ext>
            </a:extLst>
          </a:blip>
          <a:srcRect/>
          <a:stretch>
            <a:fillRect/>
          </a:stretch>
        </p:blipFill>
        <p:spPr bwMode="auto">
          <a:xfrm>
            <a:off x="6017840" y="3464707"/>
            <a:ext cx="2586410" cy="2520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40" name="Rectangle 14"/>
          <p:cNvSpPr>
            <a:spLocks noChangeArrowheads="1"/>
          </p:cNvSpPr>
          <p:nvPr/>
        </p:nvSpPr>
        <p:spPr bwMode="auto">
          <a:xfrm>
            <a:off x="6807088" y="5976000"/>
            <a:ext cx="10079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smtClean="0">
                <a:latin typeface="+mn-lt"/>
              </a:rPr>
              <a:t>6</a:t>
            </a:r>
            <a:r>
              <a:rPr lang="en-US" dirty="0">
                <a:latin typeface="+mn-lt"/>
              </a:rPr>
              <a:t>. IR Ref</a:t>
            </a:r>
            <a:endParaRPr lang="el-GR" dirty="0">
              <a:latin typeface="+mn-lt"/>
            </a:endParaRPr>
          </a:p>
        </p:txBody>
      </p:sp>
      <p:sp>
        <p:nvSpPr>
          <p:cNvPr id="6" name="Ορθογώνιο 5"/>
          <p:cNvSpPr/>
          <p:nvPr/>
        </p:nvSpPr>
        <p:spPr>
          <a:xfrm>
            <a:off x="4151330" y="5976000"/>
            <a:ext cx="917848" cy="369332"/>
          </a:xfrm>
          <a:prstGeom prst="rect">
            <a:avLst/>
          </a:prstGeom>
        </p:spPr>
        <p:txBody>
          <a:bodyPr wrap="square">
            <a:spAutoFit/>
          </a:bodyPr>
          <a:lstStyle/>
          <a:p>
            <a:pPr algn="ctr"/>
            <a:r>
              <a:rPr lang="en-US" dirty="0" smtClean="0">
                <a:latin typeface="+mn-lt"/>
              </a:rPr>
              <a:t>5. VIS</a:t>
            </a:r>
            <a:endParaRPr lang="el-GR" dirty="0">
              <a:latin typeface="+mn-lt"/>
            </a:endParaRPr>
          </a:p>
        </p:txBody>
      </p:sp>
      <p:sp>
        <p:nvSpPr>
          <p:cNvPr id="7" name="Ορθογώνιο 6"/>
          <p:cNvSpPr/>
          <p:nvPr/>
        </p:nvSpPr>
        <p:spPr>
          <a:xfrm>
            <a:off x="1261199" y="5976000"/>
            <a:ext cx="1296144" cy="369332"/>
          </a:xfrm>
          <a:prstGeom prst="rect">
            <a:avLst/>
          </a:prstGeom>
        </p:spPr>
        <p:txBody>
          <a:bodyPr wrap="square">
            <a:spAutoFit/>
          </a:bodyPr>
          <a:lstStyle/>
          <a:p>
            <a:pPr algn="ctr"/>
            <a:r>
              <a:rPr lang="en-US" dirty="0" smtClean="0">
                <a:latin typeface="+mn-lt"/>
              </a:rPr>
              <a:t>4</a:t>
            </a:r>
            <a:r>
              <a:rPr lang="en-US" dirty="0">
                <a:latin typeface="+mn-lt"/>
              </a:rPr>
              <a:t>. UVF </a:t>
            </a:r>
            <a:r>
              <a:rPr lang="en-US" dirty="0" smtClean="0">
                <a:latin typeface="+mn-lt"/>
              </a:rPr>
              <a:t>C</a:t>
            </a:r>
            <a:endParaRPr lang="el-GR" dirty="0">
              <a:latin typeface="+mn-lt"/>
            </a:endParaRPr>
          </a:p>
        </p:txBody>
      </p:sp>
      <p:pic>
        <p:nvPicPr>
          <p:cNvPr id="44045" name="Picture 5" descr="v11p89rmvc"/>
          <p:cNvPicPr>
            <a:picLocks noChangeAspect="1" noChangeArrowheads="1"/>
          </p:cNvPicPr>
          <p:nvPr/>
        </p:nvPicPr>
        <p:blipFill>
          <a:blip r:embed="rId6" cstate="email">
            <a:lum bright="12000" contrast="30000"/>
            <a:extLst>
              <a:ext uri="{28A0092B-C50C-407E-A947-70E740481C1C}">
                <a14:useLocalDpi xmlns:a14="http://schemas.microsoft.com/office/drawing/2010/main" val="0"/>
              </a:ext>
            </a:extLst>
          </a:blip>
          <a:srcRect/>
          <a:stretch>
            <a:fillRect/>
          </a:stretch>
        </p:blipFill>
        <p:spPr bwMode="auto">
          <a:xfrm>
            <a:off x="539750" y="1053712"/>
            <a:ext cx="2739045" cy="208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6" name="Picture 6" descr="v11 p89 uvr macro recto"/>
          <p:cNvPicPr>
            <a:picLocks noChangeAspect="1" noChangeArrowheads="1"/>
          </p:cNvPicPr>
          <p:nvPr/>
        </p:nvPicPr>
        <p:blipFill>
          <a:blip r:embed="rId7" cstate="print">
            <a:lum bright="18000" contrast="12000"/>
            <a:extLst>
              <a:ext uri="{28A0092B-C50C-407E-A947-70E740481C1C}">
                <a14:useLocalDpi xmlns:a14="http://schemas.microsoft.com/office/drawing/2010/main" val="0"/>
              </a:ext>
            </a:extLst>
          </a:blip>
          <a:srcRect/>
          <a:stretch>
            <a:fillRect/>
          </a:stretch>
        </p:blipFill>
        <p:spPr bwMode="auto">
          <a:xfrm>
            <a:off x="3355951" y="1053712"/>
            <a:ext cx="2586410" cy="208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7" name="Picture 7" descr="vol11p89vis1mr"/>
          <p:cNvPicPr>
            <a:picLocks noChangeAspect="1" noChangeArrowheads="1"/>
          </p:cNvPicPr>
          <p:nvPr/>
        </p:nvPicPr>
        <p:blipFill>
          <a:blip r:embed="rId8" cstate="print">
            <a:lum bright="12000"/>
            <a:extLst>
              <a:ext uri="{28A0092B-C50C-407E-A947-70E740481C1C}">
                <a14:useLocalDpi xmlns:a14="http://schemas.microsoft.com/office/drawing/2010/main" val="0"/>
              </a:ext>
            </a:extLst>
          </a:blip>
          <a:srcRect l="5229" t="6699"/>
          <a:stretch>
            <a:fillRect/>
          </a:stretch>
        </p:blipFill>
        <p:spPr bwMode="auto">
          <a:xfrm>
            <a:off x="6017840" y="1053712"/>
            <a:ext cx="2586410" cy="208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9" name="Rectangle 13"/>
          <p:cNvSpPr>
            <a:spLocks noChangeArrowheads="1"/>
          </p:cNvSpPr>
          <p:nvPr/>
        </p:nvSpPr>
        <p:spPr bwMode="auto">
          <a:xfrm>
            <a:off x="6879318" y="3060000"/>
            <a:ext cx="863451" cy="42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30000"/>
              </a:lnSpc>
              <a:spcBef>
                <a:spcPct val="50000"/>
              </a:spcBef>
              <a:buClr>
                <a:schemeClr val="folHlink"/>
              </a:buClr>
              <a:buFont typeface="Wingdings" pitchFamily="2" charset="2"/>
              <a:buNone/>
            </a:pPr>
            <a:r>
              <a:rPr lang="en-US" dirty="0" smtClean="0">
                <a:latin typeface="+mn-lt"/>
              </a:rPr>
              <a:t>3</a:t>
            </a:r>
            <a:r>
              <a:rPr lang="en-US" dirty="0">
                <a:latin typeface="+mn-lt"/>
              </a:rPr>
              <a:t>. UVF</a:t>
            </a:r>
            <a:endParaRPr lang="el-GR" dirty="0">
              <a:latin typeface="+mn-lt"/>
            </a:endParaRPr>
          </a:p>
        </p:txBody>
      </p:sp>
      <p:sp>
        <p:nvSpPr>
          <p:cNvPr id="22" name="Rectangle 13"/>
          <p:cNvSpPr>
            <a:spLocks noChangeArrowheads="1"/>
          </p:cNvSpPr>
          <p:nvPr/>
        </p:nvSpPr>
        <p:spPr bwMode="auto">
          <a:xfrm>
            <a:off x="4185618" y="3060000"/>
            <a:ext cx="927075" cy="42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30000"/>
              </a:lnSpc>
              <a:spcBef>
                <a:spcPct val="50000"/>
              </a:spcBef>
              <a:buClr>
                <a:schemeClr val="folHlink"/>
              </a:buClr>
              <a:buFont typeface="Wingdings" pitchFamily="2" charset="2"/>
              <a:buNone/>
            </a:pPr>
            <a:r>
              <a:rPr lang="en-US" dirty="0" smtClean="0">
                <a:latin typeface="+mn-lt"/>
              </a:rPr>
              <a:t>2</a:t>
            </a:r>
            <a:r>
              <a:rPr lang="en-US" dirty="0">
                <a:latin typeface="+mn-lt"/>
              </a:rPr>
              <a:t>. UV </a:t>
            </a:r>
            <a:r>
              <a:rPr lang="en-US" dirty="0" smtClean="0">
                <a:latin typeface="+mn-lt"/>
              </a:rPr>
              <a:t>R</a:t>
            </a:r>
            <a:endParaRPr lang="el-GR" dirty="0">
              <a:latin typeface="+mn-lt"/>
            </a:endParaRPr>
          </a:p>
        </p:txBody>
      </p:sp>
      <p:sp>
        <p:nvSpPr>
          <p:cNvPr id="23" name="Rectangle 13"/>
          <p:cNvSpPr>
            <a:spLocks noChangeArrowheads="1"/>
          </p:cNvSpPr>
          <p:nvPr/>
        </p:nvSpPr>
        <p:spPr bwMode="auto">
          <a:xfrm>
            <a:off x="1413423" y="3060000"/>
            <a:ext cx="991697" cy="42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30000"/>
              </a:lnSpc>
              <a:spcBef>
                <a:spcPct val="50000"/>
              </a:spcBef>
              <a:buClr>
                <a:schemeClr val="folHlink"/>
              </a:buClr>
              <a:buFont typeface="Wingdings" pitchFamily="2" charset="2"/>
              <a:buNone/>
            </a:pPr>
            <a:r>
              <a:rPr lang="en-US" dirty="0" smtClean="0">
                <a:latin typeface="+mn-lt"/>
              </a:rPr>
              <a:t>1</a:t>
            </a:r>
            <a:r>
              <a:rPr lang="en-US" dirty="0">
                <a:latin typeface="+mn-lt"/>
              </a:rPr>
              <a:t>. VIS </a:t>
            </a:r>
            <a:r>
              <a:rPr lang="en-US" dirty="0" smtClean="0">
                <a:latin typeface="+mn-lt"/>
              </a:rPr>
              <a:t>C</a:t>
            </a:r>
            <a:endParaRPr lang="el-GR"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sp>
        <p:nvSpPr>
          <p:cNvPr id="20" name="Rectangle 19"/>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5873077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l-GR" dirty="0" smtClean="0"/>
              <a:t>Εφαρμογές: Ύφασμα</a:t>
            </a:r>
          </a:p>
        </p:txBody>
      </p:sp>
      <p:sp>
        <p:nvSpPr>
          <p:cNvPr id="45059" name="Rectangle 3"/>
          <p:cNvSpPr>
            <a:spLocks noGrp="1" noChangeArrowheads="1"/>
          </p:cNvSpPr>
          <p:nvPr>
            <p:ph idx="1"/>
          </p:nvPr>
        </p:nvSpPr>
        <p:spPr>
          <a:xfrm>
            <a:off x="457200" y="1340768"/>
            <a:ext cx="8229600" cy="4896544"/>
          </a:xfrm>
        </p:spPr>
        <p:txBody>
          <a:bodyPr>
            <a:normAutofit/>
          </a:bodyPr>
          <a:lstStyle/>
          <a:p>
            <a:pPr marL="0" indent="0" eaLnBrk="1" hangingPunct="1">
              <a:spcBef>
                <a:spcPts val="600"/>
              </a:spcBef>
              <a:buNone/>
            </a:pPr>
            <a:r>
              <a:rPr lang="el-GR" sz="2400" b="1" dirty="0" smtClean="0"/>
              <a:t>Παλιά</a:t>
            </a:r>
            <a:r>
              <a:rPr lang="el-GR" sz="2400" dirty="0" smtClean="0"/>
              <a:t> υφάσματα μπορεί να </a:t>
            </a:r>
            <a:r>
              <a:rPr lang="el-GR" sz="2400" b="1" dirty="0" smtClean="0"/>
              <a:t>διακρίνονται</a:t>
            </a:r>
            <a:r>
              <a:rPr lang="el-GR" sz="2400" dirty="0" smtClean="0"/>
              <a:t> από νεότερα υφάσματα με τρόπο παρόμοια με εκείνον για το </a:t>
            </a:r>
            <a:r>
              <a:rPr lang="el-GR" sz="2400" b="1" dirty="0" smtClean="0"/>
              <a:t>χαρτί</a:t>
            </a:r>
            <a:r>
              <a:rPr lang="el-GR" sz="2400" dirty="0" smtClean="0"/>
              <a:t>. </a:t>
            </a:r>
          </a:p>
          <a:p>
            <a:pPr marL="0" indent="0" eaLnBrk="1" hangingPunct="1">
              <a:spcBef>
                <a:spcPts val="600"/>
              </a:spcBef>
              <a:buNone/>
            </a:pPr>
            <a:r>
              <a:rPr lang="el-GR" sz="2400" dirty="0" smtClean="0"/>
              <a:t>Τα</a:t>
            </a:r>
            <a:r>
              <a:rPr lang="el-GR" sz="2400" b="1" dirty="0" smtClean="0"/>
              <a:t> νεώτερα </a:t>
            </a:r>
            <a:r>
              <a:rPr lang="el-GR" sz="2400" dirty="0" smtClean="0"/>
              <a:t>υφάσματα, στα οποία συχνά χρησιμοποιούνται </a:t>
            </a:r>
            <a:r>
              <a:rPr lang="el-GR" sz="2400" b="1" dirty="0" smtClean="0"/>
              <a:t>ίνες επεξεργασμένες με λευκαντικά</a:t>
            </a:r>
            <a:r>
              <a:rPr lang="el-GR" sz="2400" dirty="0" smtClean="0"/>
              <a:t>,  </a:t>
            </a:r>
            <a:r>
              <a:rPr lang="el-GR" sz="2400" b="1" dirty="0" smtClean="0"/>
              <a:t>φθορίζουν</a:t>
            </a:r>
            <a:r>
              <a:rPr lang="el-GR" sz="2400" dirty="0" smtClean="0"/>
              <a:t> έντονα κάτω από </a:t>
            </a:r>
            <a:r>
              <a:rPr lang="el-GR" sz="2400" b="1" dirty="0" smtClean="0"/>
              <a:t>UV</a:t>
            </a:r>
            <a:r>
              <a:rPr lang="el-GR" sz="2400" dirty="0" smtClean="0"/>
              <a:t> μεγάλου μήκους κύματος, και με τον τρόπο αυτό είναι δυνατόν να </a:t>
            </a:r>
            <a:r>
              <a:rPr lang="el-GR" sz="2400" b="1" dirty="0" smtClean="0"/>
              <a:t>διακρίνονται </a:t>
            </a:r>
            <a:r>
              <a:rPr lang="el-GR" sz="2400" dirty="0" smtClean="0"/>
              <a:t>από τα παλαιότερα υφάσματα, που παρουσιάζουν μικρό ή καθόλου φθορισμό.  </a:t>
            </a:r>
          </a:p>
          <a:p>
            <a:pPr eaLnBrk="1" hangingPunct="1">
              <a:lnSpc>
                <a:spcPct val="80000"/>
              </a:lnSpc>
            </a:pPr>
            <a:endParaRPr lang="el-GR" sz="2400" dirty="0" smtClean="0"/>
          </a:p>
          <a:p>
            <a:pPr algn="ctr" eaLnBrk="1" hangingPunct="1">
              <a:lnSpc>
                <a:spcPct val="80000"/>
              </a:lnSpc>
              <a:buFont typeface="Wingdings" pitchFamily="2" charset="2"/>
              <a:buNone/>
            </a:pPr>
            <a:endParaRPr lang="el-GR" sz="2400" dirty="0" smtClean="0">
              <a:solidFill>
                <a:schemeClr val="accent2"/>
              </a:solidFill>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Rectangle 2"/>
          <p:cNvSpPr/>
          <p:nvPr/>
        </p:nvSpPr>
        <p:spPr>
          <a:xfrm>
            <a:off x="539552" y="4195417"/>
            <a:ext cx="8064895" cy="492443"/>
          </a:xfrm>
          <a:prstGeom prst="rect">
            <a:avLst/>
          </a:prstGeom>
          <a:ln>
            <a:solidFill>
              <a:srgbClr val="820000"/>
            </a:solidFill>
          </a:ln>
        </p:spPr>
        <p:txBody>
          <a:bodyPr wrap="square">
            <a:spAutoFit/>
          </a:bodyPr>
          <a:lstStyle/>
          <a:p>
            <a:pPr algn="ctr" eaLnBrk="1" hangingPunct="1">
              <a:buFont typeface="Wingdings" pitchFamily="2" charset="2"/>
              <a:buNone/>
            </a:pPr>
            <a:r>
              <a:rPr lang="el-GR" sz="2600" b="1" dirty="0">
                <a:solidFill>
                  <a:srgbClr val="820000"/>
                </a:solidFill>
                <a:latin typeface="+mn-lt"/>
              </a:rPr>
              <a:t>Προσοχή όμως</a:t>
            </a:r>
          </a:p>
        </p:txBody>
      </p:sp>
      <p:sp>
        <p:nvSpPr>
          <p:cNvPr id="4" name="Rectangle 3"/>
          <p:cNvSpPr/>
          <p:nvPr/>
        </p:nvSpPr>
        <p:spPr>
          <a:xfrm>
            <a:off x="457200" y="4725144"/>
            <a:ext cx="8327268" cy="830997"/>
          </a:xfrm>
          <a:prstGeom prst="rect">
            <a:avLst/>
          </a:prstGeom>
        </p:spPr>
        <p:txBody>
          <a:bodyPr wrap="square">
            <a:spAutoFit/>
          </a:bodyPr>
          <a:lstStyle/>
          <a:p>
            <a:pPr eaLnBrk="1" hangingPunct="1">
              <a:spcBef>
                <a:spcPts val="600"/>
              </a:spcBef>
            </a:pPr>
            <a:r>
              <a:rPr lang="el-GR" sz="2400" b="1" dirty="0">
                <a:latin typeface="+mn-lt"/>
              </a:rPr>
              <a:t>Παλαιά </a:t>
            </a:r>
            <a:r>
              <a:rPr lang="el-GR" sz="2400" dirty="0">
                <a:latin typeface="+mn-lt"/>
              </a:rPr>
              <a:t>υφάσματα πλυμένα</a:t>
            </a:r>
            <a:r>
              <a:rPr lang="en-US" sz="2400" dirty="0">
                <a:latin typeface="+mn-lt"/>
              </a:rPr>
              <a:t> </a:t>
            </a:r>
            <a:r>
              <a:rPr lang="el-GR" sz="2400" dirty="0">
                <a:latin typeface="+mn-lt"/>
              </a:rPr>
              <a:t>με σύγχρονα</a:t>
            </a:r>
            <a:r>
              <a:rPr lang="en-US" sz="2400" dirty="0">
                <a:latin typeface="+mn-lt"/>
              </a:rPr>
              <a:t> </a:t>
            </a:r>
            <a:r>
              <a:rPr lang="el-GR" sz="2400" dirty="0">
                <a:latin typeface="+mn-lt"/>
              </a:rPr>
              <a:t>απορρυπαντικά που περιέχουν </a:t>
            </a:r>
            <a:r>
              <a:rPr lang="el-GR" sz="2400" b="1" dirty="0">
                <a:latin typeface="+mn-lt"/>
              </a:rPr>
              <a:t>ουσίες λεύκανσης </a:t>
            </a:r>
            <a:r>
              <a:rPr lang="el-GR" sz="2400" dirty="0">
                <a:latin typeface="+mn-lt"/>
              </a:rPr>
              <a:t>είναι δυνατόν να </a:t>
            </a:r>
            <a:r>
              <a:rPr lang="el-GR" sz="2400" b="1" dirty="0">
                <a:latin typeface="+mn-lt"/>
              </a:rPr>
              <a:t>φθορίζουν</a:t>
            </a:r>
            <a:r>
              <a:rPr lang="el-GR" sz="2400" dirty="0">
                <a:latin typeface="+mn-lt"/>
              </a:rPr>
              <a:t>.</a:t>
            </a:r>
          </a:p>
        </p:txBody>
      </p:sp>
    </p:spTree>
    <p:extLst>
      <p:ext uri="{BB962C8B-B14F-4D97-AF65-F5344CB8AC3E}">
        <p14:creationId xmlns:p14="http://schemas.microsoft.com/office/powerpoint/2010/main" val="38256422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4134" y="157358"/>
            <a:ext cx="5569994" cy="908720"/>
          </a:xfrm>
        </p:spPr>
        <p:txBody>
          <a:bodyPr/>
          <a:lstStyle/>
          <a:p>
            <a:r>
              <a:rPr lang="en-US" dirty="0" smtClean="0"/>
              <a:t>U</a:t>
            </a:r>
            <a:r>
              <a:rPr lang="en-US" dirty="0"/>
              <a:t>V</a:t>
            </a:r>
            <a:r>
              <a:rPr lang="el-GR" dirty="0" smtClean="0"/>
              <a:t> και ύφασμα</a:t>
            </a:r>
            <a:endParaRPr lang="el-GR" dirty="0"/>
          </a:p>
        </p:txBody>
      </p:sp>
      <p:sp>
        <p:nvSpPr>
          <p:cNvPr id="46087" name="Rectangle 12"/>
          <p:cNvSpPr>
            <a:spLocks noChangeArrowheads="1"/>
          </p:cNvSpPr>
          <p:nvPr/>
        </p:nvSpPr>
        <p:spPr bwMode="auto">
          <a:xfrm>
            <a:off x="265832" y="1052736"/>
            <a:ext cx="5818336"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smtClean="0">
                <a:latin typeface="+mn-lt"/>
              </a:rPr>
              <a:t>Differences in reflectance and absorption of the light indicate different chemical compositions in these areas. Thus, different aspects of the coloured pattern that had been applied on the fabric were revealed. </a:t>
            </a:r>
            <a:endParaRPr lang="el-GR" sz="2400" dirty="0" smtClean="0">
              <a:latin typeface="+mn-lt"/>
            </a:endParaRPr>
          </a:p>
          <a:p>
            <a:pPr>
              <a:spcBef>
                <a:spcPts val="1200"/>
              </a:spcBef>
            </a:pPr>
            <a:r>
              <a:rPr lang="en-US" sz="2400" dirty="0" smtClean="0">
                <a:latin typeface="+mn-lt"/>
              </a:rPr>
              <a:t>Based on these patterns, sampling can be conducted. Contamination of the fabric  surface could be recognised without difficulty </a:t>
            </a:r>
            <a:r>
              <a:rPr lang="el-GR" sz="2400" dirty="0" smtClean="0">
                <a:latin typeface="+mn-lt"/>
              </a:rPr>
              <a:t>από</a:t>
            </a:r>
            <a:r>
              <a:rPr lang="en-US" sz="2400" dirty="0" smtClean="0">
                <a:latin typeface="+mn-lt"/>
              </a:rPr>
              <a:t> its arbitrary and ubiquitous distribution in comparison to the pattern of fluorescence that can be attributed to purposeful application of colouration.</a:t>
            </a:r>
            <a:endParaRPr lang="en-US" sz="2400" dirty="0">
              <a:latin typeface="+mn-lt"/>
            </a:endParaRPr>
          </a:p>
        </p:txBody>
      </p:sp>
      <p:pic>
        <p:nvPicPr>
          <p:cNvPr id="46083" name="Picture 4"/>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1573" t="22441" r="15109" b="648"/>
          <a:stretch/>
        </p:blipFill>
        <p:spPr>
          <a:xfrm>
            <a:off x="6228184" y="116632"/>
            <a:ext cx="2848201" cy="2306392"/>
          </a:xfrm>
          <a:noFill/>
        </p:spPr>
      </p:pic>
      <p:sp>
        <p:nvSpPr>
          <p:cNvPr id="46085" name="Rectangle 10"/>
          <p:cNvSpPr>
            <a:spLocks noChangeArrowheads="1"/>
          </p:cNvSpPr>
          <p:nvPr/>
        </p:nvSpPr>
        <p:spPr bwMode="auto">
          <a:xfrm>
            <a:off x="8424862" y="2070241"/>
            <a:ext cx="7191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b="1" dirty="0">
                <a:solidFill>
                  <a:schemeClr val="bg1"/>
                </a:solidFill>
                <a:latin typeface="+mn-lt"/>
              </a:rPr>
              <a:t>VIS</a:t>
            </a:r>
            <a:endParaRPr lang="el-GR" b="1" dirty="0">
              <a:solidFill>
                <a:schemeClr val="bg1"/>
              </a:solidFill>
              <a:latin typeface="+mn-lt"/>
            </a:endParaRPr>
          </a:p>
        </p:txBody>
      </p:sp>
      <p:pic>
        <p:nvPicPr>
          <p:cNvPr id="46084" name="Picture 7"/>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l="20186" t="21541" r="13754" b="1396"/>
          <a:stretch>
            <a:fillRect/>
          </a:stretch>
        </p:blipFill>
        <p:spPr>
          <a:xfrm>
            <a:off x="6228184" y="2484001"/>
            <a:ext cx="2859979" cy="1906272"/>
          </a:xfrm>
          <a:noFill/>
          <a:ln>
            <a:solidFill>
              <a:schemeClr val="bg1"/>
            </a:solidFill>
          </a:ln>
        </p:spPr>
      </p:pic>
      <p:sp>
        <p:nvSpPr>
          <p:cNvPr id="46086" name="Rectangle 11"/>
          <p:cNvSpPr>
            <a:spLocks noChangeArrowheads="1"/>
          </p:cNvSpPr>
          <p:nvPr/>
        </p:nvSpPr>
        <p:spPr bwMode="auto">
          <a:xfrm>
            <a:off x="8542553" y="4032967"/>
            <a:ext cx="6014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b="1" dirty="0">
                <a:solidFill>
                  <a:schemeClr val="bg1"/>
                </a:solidFill>
                <a:latin typeface="+mn-lt"/>
              </a:rPr>
              <a:t>UVR</a:t>
            </a:r>
            <a:endParaRPr lang="el-GR" b="1" dirty="0">
              <a:solidFill>
                <a:schemeClr val="bg1"/>
              </a:solidFill>
              <a:latin typeface="+mn-lt"/>
            </a:endParaRPr>
          </a:p>
        </p:txBody>
      </p:sp>
      <p:pic>
        <p:nvPicPr>
          <p:cNvPr id="46088" name="Picture 13"/>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l="7767" t="16049" r="11139" b="-78"/>
          <a:stretch>
            <a:fillRect/>
          </a:stretch>
        </p:blipFill>
        <p:spPr>
          <a:xfrm>
            <a:off x="6228184" y="4464616"/>
            <a:ext cx="2850670" cy="1956051"/>
          </a:xfrm>
          <a:noFill/>
          <a:ln>
            <a:solidFill>
              <a:schemeClr val="bg1"/>
            </a:solidFill>
          </a:ln>
        </p:spPr>
      </p:pic>
      <p:sp>
        <p:nvSpPr>
          <p:cNvPr id="46089" name="Rectangle 22"/>
          <p:cNvSpPr>
            <a:spLocks noChangeArrowheads="1"/>
          </p:cNvSpPr>
          <p:nvPr/>
        </p:nvSpPr>
        <p:spPr bwMode="auto">
          <a:xfrm>
            <a:off x="8423275" y="6068695"/>
            <a:ext cx="720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b="1" dirty="0">
                <a:solidFill>
                  <a:schemeClr val="bg1"/>
                </a:solidFill>
                <a:latin typeface="+mn-lt"/>
              </a:rPr>
              <a:t>UVF</a:t>
            </a:r>
            <a:endParaRPr lang="el-GR" b="1" dirty="0">
              <a:solidFill>
                <a:schemeClr val="bg1"/>
              </a:solidFill>
              <a:latin typeface="+mn-lt"/>
            </a:endParaRPr>
          </a:p>
        </p:txBody>
      </p:sp>
      <p:sp>
        <p:nvSpPr>
          <p:cNvPr id="46090" name="Rectangle 23"/>
          <p:cNvSpPr>
            <a:spLocks noChangeArrowheads="1"/>
          </p:cNvSpPr>
          <p:nvPr/>
        </p:nvSpPr>
        <p:spPr bwMode="auto">
          <a:xfrm>
            <a:off x="295968" y="6022529"/>
            <a:ext cx="53561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sz="1200" dirty="0">
                <a:solidFill>
                  <a:schemeClr val="tx1">
                    <a:lumMod val="75000"/>
                    <a:lumOff val="25000"/>
                  </a:schemeClr>
                </a:solidFill>
                <a:latin typeface="+mn-lt"/>
              </a:rPr>
              <a:t>Christel M. Baldia, Kathryn A. Jakes,  2007: «Photographic methods to detect colourants in archaeological textiles», Journal of Archaeological Science 34 519-525</a:t>
            </a:r>
          </a:p>
        </p:txBody>
      </p:sp>
      <p:sp>
        <p:nvSpPr>
          <p:cNvPr id="3" name="Θέση αριθμού διαφάνειας 2"/>
          <p:cNvSpPr>
            <a:spLocks noGrp="1"/>
          </p:cNvSpPr>
          <p:nvPr>
            <p:ph type="sldNum" sz="quarter" idx="12"/>
          </p:nvPr>
        </p:nvSpPr>
        <p:spPr>
          <a:xfrm>
            <a:off x="6567486" y="6479620"/>
            <a:ext cx="2133600" cy="365125"/>
          </a:xfrm>
        </p:spPr>
        <p:txBody>
          <a:bodyPr/>
          <a:lstStyle/>
          <a:p>
            <a:pPr>
              <a:defRPr/>
            </a:pPr>
            <a:fld id="{7E55E3B3-0445-4CFC-BED8-763D4409E61F}" type="slidenum">
              <a:rPr lang="el-GR" smtClean="0"/>
              <a:pPr>
                <a:defRPr/>
              </a:pPr>
              <a:t>47</a:t>
            </a:fld>
            <a:endParaRPr lang="el-GR" dirty="0"/>
          </a:p>
        </p:txBody>
      </p:sp>
      <p:sp>
        <p:nvSpPr>
          <p:cNvPr id="13" name="Rectangle 12"/>
          <p:cNvSpPr/>
          <p:nvPr/>
        </p:nvSpPr>
        <p:spPr>
          <a:xfrm>
            <a:off x="359532" y="980727"/>
            <a:ext cx="5580620" cy="45719"/>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3411657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title"/>
          </p:nvPr>
        </p:nvSpPr>
        <p:spPr/>
        <p:txBody>
          <a:bodyPr/>
          <a:lstStyle/>
          <a:p>
            <a:pPr eaLnBrk="1" hangingPunct="1"/>
            <a:r>
              <a:rPr lang="el-GR" dirty="0" smtClean="0"/>
              <a:t>Εφαρμογές: σκελετικό υλικό</a:t>
            </a:r>
          </a:p>
        </p:txBody>
      </p:sp>
      <p:pic>
        <p:nvPicPr>
          <p:cNvPr id="47107" name="Picture 4" descr="IR &amp; UV Photography M27 M28 KODAK 1972  1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1360" t="54197" r="630" b="3981"/>
          <a:stretch/>
        </p:blipFill>
        <p:spPr>
          <a:xfrm>
            <a:off x="359532" y="4870423"/>
            <a:ext cx="2988332" cy="18498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8" name="Rectangle 7"/>
          <p:cNvSpPr>
            <a:spLocks noChangeArrowheads="1"/>
          </p:cNvSpPr>
          <p:nvPr/>
        </p:nvSpPr>
        <p:spPr bwMode="auto">
          <a:xfrm>
            <a:off x="3406761" y="6237312"/>
            <a:ext cx="46646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buClr>
                <a:schemeClr val="accent2"/>
              </a:buClr>
              <a:buFont typeface="Wingdings" pitchFamily="2" charset="2"/>
              <a:buNone/>
            </a:pPr>
            <a:r>
              <a:rPr lang="en-US" sz="1400" dirty="0">
                <a:solidFill>
                  <a:schemeClr val="tx1">
                    <a:lumMod val="75000"/>
                    <a:lumOff val="25000"/>
                  </a:schemeClr>
                </a:solidFill>
                <a:latin typeface="+mn-lt"/>
              </a:rPr>
              <a:t>Eastman Kodak company. (1972). Ultraviolet and fluorescence photography: Kodak publication M:27. Rochester, N.Y.</a:t>
            </a:r>
            <a:endParaRPr lang="en-US" sz="1400" dirty="0">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pic>
        <p:nvPicPr>
          <p:cNvPr id="6" name="Picture 4" descr="IR &amp; UV Photography M27 M28 KODAK 1972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3" t="5982" r="53220" b="52523"/>
          <a:stretch/>
        </p:blipFill>
        <p:spPr>
          <a:xfrm>
            <a:off x="340388" y="1016728"/>
            <a:ext cx="2988331" cy="19548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descr="IR &amp; UV Photography M27 M28 KODAK 1972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7" t="54084" r="53408" b="6260"/>
          <a:stretch/>
        </p:blipFill>
        <p:spPr>
          <a:xfrm>
            <a:off x="359532" y="2971595"/>
            <a:ext cx="2986659" cy="18988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TextBox 2"/>
          <p:cNvSpPr txBox="1"/>
          <p:nvPr/>
        </p:nvSpPr>
        <p:spPr>
          <a:xfrm>
            <a:off x="3347864" y="1085569"/>
            <a:ext cx="5292588" cy="3139321"/>
          </a:xfrm>
          <a:prstGeom prst="rect">
            <a:avLst/>
          </a:prstGeom>
          <a:noFill/>
        </p:spPr>
        <p:txBody>
          <a:bodyPr wrap="square" rtlCol="0">
            <a:spAutoFit/>
          </a:bodyPr>
          <a:lstStyle/>
          <a:p>
            <a:pPr marL="285750" indent="-285750">
              <a:buFont typeface="Arial" panose="020B0604020202020204" pitchFamily="34" charset="0"/>
              <a:buChar char="•"/>
            </a:pPr>
            <a:r>
              <a:rPr lang="el-GR" dirty="0" smtClean="0">
                <a:latin typeface="+mn-lt"/>
              </a:rPr>
              <a:t>Παγχρωματική απεικόνιση της κάτω γνάθου κρανίου (περίπου 600 π.χ.) όπου αποτυπώνονται οι φθορές στα δόντια. </a:t>
            </a:r>
          </a:p>
          <a:p>
            <a:pPr marL="285750" indent="-285750">
              <a:buFont typeface="Arial" panose="020B0604020202020204" pitchFamily="34" charset="0"/>
              <a:buChar char="•"/>
            </a:pPr>
            <a:r>
              <a:rPr lang="el-GR" dirty="0" smtClean="0">
                <a:latin typeface="+mn-lt"/>
              </a:rPr>
              <a:t>Η απεικόνιση του φθορισμού στο υπεριώδες διαφοροποιεί το βάθος της φθοράς σε σχέση με την απεικόνιση στην ανάκλαση στο  υπεριώδες. </a:t>
            </a:r>
          </a:p>
          <a:p>
            <a:pPr marL="285750" indent="-285750">
              <a:buFont typeface="Arial" panose="020B0604020202020204" pitchFamily="34" charset="0"/>
              <a:buChar char="•"/>
            </a:pPr>
            <a:r>
              <a:rPr lang="el-GR" dirty="0" smtClean="0">
                <a:latin typeface="+mn-lt"/>
              </a:rPr>
              <a:t>Η οδοντίνη που αποκαλύπτεται λόγω του βάθους της φθοράς παρουσιάζει έντονο φθορισμό στο υπεριώδες σε σχέση με την αδαμαντίνη (εξωτερικό στρώμα του δοντιού)  η οποία δε φθορίζει στο υπεριώδες</a:t>
            </a:r>
            <a:endParaRPr lang="el-GR" dirty="0">
              <a:latin typeface="+mn-lt"/>
            </a:endParaRPr>
          </a:p>
        </p:txBody>
      </p:sp>
    </p:spTree>
    <p:extLst>
      <p:ext uri="{BB962C8B-B14F-4D97-AF65-F5344CB8AC3E}">
        <p14:creationId xmlns:p14="http://schemas.microsoft.com/office/powerpoint/2010/main" val="1096114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H </a:t>
            </a:r>
            <a:r>
              <a:rPr lang="el-GR" dirty="0" smtClean="0"/>
              <a:t>περιοχή του υπεριώδους στο φάσμα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2000" y="1340768"/>
            <a:ext cx="9000000" cy="43163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862065" y="5663999"/>
            <a:ext cx="3419871" cy="461665"/>
          </a:xfrm>
          <a:prstGeom prst="rect">
            <a:avLst/>
          </a:prstGeom>
        </p:spPr>
        <p:txBody>
          <a:bodyPr wrap="square">
            <a:spAutoFit/>
          </a:bodyPr>
          <a:lstStyle/>
          <a:p>
            <a:pPr algn="ctr"/>
            <a:r>
              <a:rPr lang="en-US" sz="1200" dirty="0">
                <a:solidFill>
                  <a:schemeClr val="tx1">
                    <a:lumMod val="65000"/>
                    <a:lumOff val="35000"/>
                  </a:schemeClr>
                </a:solidFill>
                <a:latin typeface="+mn-lt"/>
              </a:rPr>
              <a:t>“</a:t>
            </a:r>
            <a:r>
              <a:rPr lang="en-US" sz="1200" dirty="0">
                <a:solidFill>
                  <a:schemeClr val="tx1">
                    <a:lumMod val="65000"/>
                    <a:lumOff val="35000"/>
                  </a:schemeClr>
                </a:solidFill>
                <a:latin typeface="+mn-lt"/>
                <a:hlinkClick r:id="rId4"/>
              </a:rPr>
              <a:t>EM spectrumrevised</a:t>
            </a:r>
            <a:r>
              <a:rPr lang="en-US" sz="1200" dirty="0">
                <a:solidFill>
                  <a:schemeClr val="tx1">
                    <a:lumMod val="65000"/>
                    <a:lumOff val="35000"/>
                  </a:schemeClr>
                </a:solidFill>
                <a:latin typeface="+mn-lt"/>
              </a:rPr>
              <a:t>”,  </a:t>
            </a:r>
            <a:r>
              <a:rPr lang="el-GR" sz="1200" dirty="0" smtClean="0">
                <a:solidFill>
                  <a:schemeClr val="tx1">
                    <a:lumMod val="65000"/>
                    <a:lumOff val="35000"/>
                  </a:schemeClr>
                </a:solidFill>
                <a:latin typeface="+mn-lt"/>
              </a:rPr>
              <a:t>από</a:t>
            </a:r>
            <a:r>
              <a:rPr lang="en-US" sz="1200" dirty="0">
                <a:solidFill>
                  <a:schemeClr val="tx1">
                    <a:lumMod val="65000"/>
                    <a:lumOff val="35000"/>
                  </a:schemeClr>
                </a:solidFill>
                <a:latin typeface="+mn-lt"/>
              </a:rPr>
              <a:t> </a:t>
            </a:r>
            <a:r>
              <a:rPr lang="en-US" sz="1200" dirty="0" smtClean="0">
                <a:solidFill>
                  <a:schemeClr val="tx1">
                    <a:lumMod val="65000"/>
                    <a:lumOff val="35000"/>
                  </a:schemeClr>
                </a:solidFill>
                <a:latin typeface="+mn-lt"/>
                <a:hlinkClick r:id="rId5"/>
              </a:rPr>
              <a:t>Keoka</a:t>
            </a:r>
            <a:r>
              <a:rPr lang="en-US" sz="1200" dirty="0" smtClean="0">
                <a:solidFill>
                  <a:schemeClr val="tx1">
                    <a:lumMod val="65000"/>
                    <a:lumOff val="35000"/>
                  </a:schemeClr>
                </a:solidFill>
                <a:latin typeface="+mn-lt"/>
              </a:rPr>
              <a:t> </a:t>
            </a:r>
            <a:endParaRPr lang="el-GR" sz="1200" dirty="0" smtClean="0">
              <a:solidFill>
                <a:schemeClr val="tx1">
                  <a:lumMod val="65000"/>
                  <a:lumOff val="35000"/>
                </a:schemeClr>
              </a:solidFill>
              <a:latin typeface="+mn-lt"/>
            </a:endParaRPr>
          </a:p>
          <a:p>
            <a:pPr algn="ctr"/>
            <a:r>
              <a:rPr lang="el-GR" sz="1200" dirty="0" smtClean="0">
                <a:solidFill>
                  <a:schemeClr val="tx1">
                    <a:lumMod val="65000"/>
                    <a:lumOff val="35000"/>
                  </a:schemeClr>
                </a:solidFill>
                <a:latin typeface="+mn-lt"/>
              </a:rPr>
              <a:t>διαθέσιμο με άδεια</a:t>
            </a:r>
            <a:r>
              <a:rPr lang="en-US" sz="1200" dirty="0" smtClean="0">
                <a:solidFill>
                  <a:schemeClr val="tx1">
                    <a:lumMod val="65000"/>
                    <a:lumOff val="35000"/>
                  </a:schemeClr>
                </a:solidFill>
                <a:latin typeface="+mn-lt"/>
              </a:rPr>
              <a:t> </a:t>
            </a:r>
            <a:r>
              <a:rPr lang="en-US" sz="1200" dirty="0">
                <a:solidFill>
                  <a:schemeClr val="tx1">
                    <a:lumMod val="65000"/>
                    <a:lumOff val="35000"/>
                  </a:schemeClr>
                </a:solidFill>
                <a:latin typeface="+mn-lt"/>
                <a:hlinkClick r:id="rId6"/>
              </a:rPr>
              <a:t>CC BY-SA 3.0</a:t>
            </a:r>
            <a:endParaRPr lang="en-US" sz="1200" dirty="0">
              <a:solidFill>
                <a:schemeClr val="tx1">
                  <a:lumMod val="65000"/>
                  <a:lumOff val="35000"/>
                </a:schemeClr>
              </a:solidFill>
              <a:latin typeface="+mn-lt"/>
            </a:endParaRPr>
          </a:p>
        </p:txBody>
      </p:sp>
      <p:sp>
        <p:nvSpPr>
          <p:cNvPr id="8" name="Rectangle 7"/>
          <p:cNvSpPr/>
          <p:nvPr/>
        </p:nvSpPr>
        <p:spPr>
          <a:xfrm>
            <a:off x="359532" y="908720"/>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77438378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l-GR" dirty="0" smtClean="0"/>
              <a:t>Βιβλιογραφία</a:t>
            </a:r>
          </a:p>
        </p:txBody>
      </p:sp>
      <p:sp>
        <p:nvSpPr>
          <p:cNvPr id="48131" name="Rectangle 3"/>
          <p:cNvSpPr>
            <a:spLocks noGrp="1" noChangeArrowheads="1"/>
          </p:cNvSpPr>
          <p:nvPr>
            <p:ph idx="1"/>
          </p:nvPr>
        </p:nvSpPr>
        <p:spPr/>
        <p:txBody>
          <a:bodyPr>
            <a:noAutofit/>
          </a:bodyPr>
          <a:lstStyle/>
          <a:p>
            <a:pPr eaLnBrk="1" hangingPunct="1">
              <a:buFont typeface="Wingdings" pitchFamily="2" charset="2"/>
              <a:buChar char="§"/>
            </a:pPr>
            <a:r>
              <a:rPr lang="el-GR" sz="2000" dirty="0" smtClean="0"/>
              <a:t>Christel M. Baldia, Kathryn A. Jakes,  2007: «Photographic methods to detect colourants in archaeological textiles», Journal of Archaeological Science </a:t>
            </a:r>
            <a:r>
              <a:rPr lang="el-GR" sz="2000" b="1" dirty="0" smtClean="0"/>
              <a:t>34</a:t>
            </a:r>
            <a:r>
              <a:rPr lang="el-GR" sz="2000" dirty="0" smtClean="0"/>
              <a:t> 519-525</a:t>
            </a:r>
          </a:p>
          <a:p>
            <a:pPr eaLnBrk="1" hangingPunct="1">
              <a:buFont typeface="Wingdings" pitchFamily="2" charset="2"/>
              <a:buChar char="§"/>
            </a:pPr>
            <a:r>
              <a:rPr lang="el-GR" sz="2000" dirty="0" smtClean="0"/>
              <a:t>The Use Of Ultraviolet Induced Visible-Fluorescence In The Examination Of Museum Objects, Part II </a:t>
            </a:r>
            <a:r>
              <a:rPr lang="en-US" sz="2000" dirty="0" smtClean="0"/>
              <a:t>Conserve O Gram, December 2000, No 1/10</a:t>
            </a:r>
            <a:endParaRPr lang="el-GR" sz="2000" dirty="0" smtClean="0"/>
          </a:p>
          <a:p>
            <a:pPr eaLnBrk="1" hangingPunct="1">
              <a:buFont typeface="Wingdings" pitchFamily="2" charset="2"/>
              <a:buChar char="§"/>
            </a:pPr>
            <a:r>
              <a:rPr lang="el-GR" sz="2000" dirty="0" smtClean="0"/>
              <a:t>De la Rie, E. Rene, “Fluorescence of Paint and Varnish Layers,” Parts I, II, III. Studies in Conservation 27, no. 1: 1-7; no 2: 65-69; no. 3: 102-108.</a:t>
            </a:r>
          </a:p>
          <a:p>
            <a:pPr eaLnBrk="1" hangingPunct="1">
              <a:buFont typeface="Wingdings" pitchFamily="2" charset="2"/>
              <a:buChar char="§"/>
            </a:pPr>
            <a:r>
              <a:rPr lang="el-GR" sz="2000" dirty="0" smtClean="0"/>
              <a:t>Eastman Kodak Company. Ultraviolet and Fluorescence Photography, Publication #M-27 Rochester: Eastman Kodak Company, 1969.</a:t>
            </a:r>
            <a:endParaRPr lang="en-US" sz="2000" dirty="0" smtClean="0"/>
          </a:p>
          <a:p>
            <a:pPr eaLnBrk="1" hangingPunct="1">
              <a:buFont typeface="Wingdings" pitchFamily="2" charset="2"/>
              <a:buChar char="§"/>
            </a:pPr>
            <a:r>
              <a:rPr lang="el-GR" sz="2000" dirty="0" smtClean="0"/>
              <a:t>C.M. Baldia, K.A. Jakes / Journal of Archaeological Science 34 (2007) 519e525</a:t>
            </a:r>
            <a:endParaRPr lang="en-US" sz="2000" dirty="0" smtClean="0"/>
          </a:p>
          <a:p>
            <a:pPr>
              <a:buFont typeface="Wingdings" pitchFamily="2" charset="2"/>
              <a:buChar char="§"/>
            </a:pPr>
            <a:r>
              <a:rPr lang="en-US" sz="2000" dirty="0" smtClean="0">
                <a:hlinkClick r:id="rId2"/>
              </a:rPr>
              <a:t>Fluorescence, wikipedia</a:t>
            </a:r>
            <a:endParaRPr lang="en-US" sz="2000" dirty="0"/>
          </a:p>
          <a:p>
            <a:pPr eaLnBrk="1" hangingPunct="1">
              <a:buFont typeface="Wingdings" pitchFamily="2" charset="2"/>
              <a:buChar char="§"/>
            </a:pPr>
            <a:endParaRPr lang="el-GR" sz="20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49</a:t>
            </a:fld>
            <a:endParaRPr lang="el-GR" dirty="0"/>
          </a:p>
        </p:txBody>
      </p:sp>
      <p:sp>
        <p:nvSpPr>
          <p:cNvPr id="6" name="Rectangle 5"/>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9007804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05414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7557533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Αθηνά Αλεξοπούλου 2014. Αθηνά Αλεξοπούλου. «Φυσικοχημικές Μέθοδοι Διάγνωσης - Τεκμηρίωσης. Ενότητα 4: Απεικονιστικές τεχνικές με τη χρήση υπεριώδους </a:t>
            </a:r>
            <a:r>
              <a:rPr lang="el-GR" sz="2000" dirty="0" smtClean="0"/>
              <a:t>ακτινοβολίας».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7428416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9797443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7875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24276115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Τρίτων </a:t>
            </a:r>
            <a:r>
              <a:rPr lang="el-GR" dirty="0" smtClean="0"/>
              <a:t>(</a:t>
            </a:r>
            <a:r>
              <a:rPr lang="en-US" dirty="0" smtClean="0"/>
              <a:t>1</a:t>
            </a:r>
            <a:r>
              <a:rPr lang="el-GR" dirty="0" smtClean="0"/>
              <a:t>/2</a:t>
            </a:r>
            <a:r>
              <a:rPr lang="el-GR" dirty="0"/>
              <a:t>)</a:t>
            </a:r>
          </a:p>
        </p:txBody>
      </p:sp>
      <p:sp>
        <p:nvSpPr>
          <p:cNvPr id="3" name="Content Placeholder 2"/>
          <p:cNvSpPr>
            <a:spLocks noGrp="1"/>
          </p:cNvSpPr>
          <p:nvPr>
            <p:ph idx="1"/>
          </p:nvPr>
        </p:nvSpPr>
        <p:spPr>
          <a:xfrm>
            <a:off x="457200" y="1196752"/>
            <a:ext cx="8229600" cy="5400600"/>
          </a:xfrm>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457200" indent="-457200">
              <a:buFont typeface="+mj-lt"/>
              <a:buAutoNum type="arabicPeriod"/>
            </a:pPr>
            <a:r>
              <a:rPr lang="el-GR" sz="2000" dirty="0"/>
              <a:t>Μάριου Δ. Βαλσαμάκη, 2008: «Φωτισμός Δρόμων και Εξοικονόμηση Ενέργειας», ΜΕΤΑΠΤΥΧΙΑΚΗ ΕΡΓΑΣΙΑ, ΕΜΠ.Copyright © Μάριος Βαλσαμάκης 2008.Με επιφύλαξη παντός δικαιώματος. All rights reserved. Απαγορεύεται η αντιγραφή, αποθήκευση και διανομή της παρούσας εργασίας, εξ ολοκλήρου ή τμήματος αυτής, για εμπορικό σκοπό. Επιτρέπεται η ανατύπωση, αποθήκευση και διανομή για σκοπό μη κερδοσκοπικό, εκπαιδευτικής ή ερευνητικής φύσης, υπό την προϋπόθεση να αναφέρεται η πηγή προέλευσης και να διατηρείται το παρόν μήνυμα</a:t>
            </a:r>
            <a:r>
              <a:rPr lang="el-GR" sz="2000" dirty="0" smtClean="0"/>
              <a:t>.</a:t>
            </a:r>
          </a:p>
          <a:p>
            <a:pPr marL="457200" indent="-457200">
              <a:buFont typeface="+mj-lt"/>
              <a:buAutoNum type="arabicPeriod"/>
            </a:pPr>
            <a:r>
              <a:rPr lang="en-US" sz="2000" dirty="0"/>
              <a:t>Eastman Kodak company. (1972). </a:t>
            </a:r>
            <a:r>
              <a:rPr lang="en-US" sz="2000" i="1" dirty="0"/>
              <a:t>Ultraviolet and fluorescence photography: Kodak publication M:27</a:t>
            </a:r>
            <a:r>
              <a:rPr lang="en-US" sz="2000" dirty="0"/>
              <a:t>. Rochester, N.Y</a:t>
            </a:r>
            <a:r>
              <a:rPr lang="en-US" sz="2000" dirty="0" smtClean="0"/>
              <a:t>.</a:t>
            </a:r>
          </a:p>
          <a:p>
            <a:pPr marL="457200" indent="-457200">
              <a:buFont typeface="+mj-lt"/>
              <a:buAutoNum type="arabicPeriod"/>
            </a:pPr>
            <a:endParaRPr lang="el-GR" sz="2000" dirty="0"/>
          </a:p>
        </p:txBody>
      </p:sp>
    </p:spTree>
    <p:extLst>
      <p:ext uri="{BB962C8B-B14F-4D97-AF65-F5344CB8AC3E}">
        <p14:creationId xmlns:p14="http://schemas.microsoft.com/office/powerpoint/2010/main" val="34689690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 (2/2)</a:t>
            </a:r>
            <a:endParaRPr lang="el-GR" dirty="0"/>
          </a:p>
        </p:txBody>
      </p:sp>
      <p:sp>
        <p:nvSpPr>
          <p:cNvPr id="3" name="Content Placeholder 2"/>
          <p:cNvSpPr>
            <a:spLocks noGrp="1"/>
          </p:cNvSpPr>
          <p:nvPr>
            <p:ph idx="1"/>
          </p:nvPr>
        </p:nvSpPr>
        <p:spPr>
          <a:xfrm>
            <a:off x="457200" y="1196752"/>
            <a:ext cx="8229600" cy="5400600"/>
          </a:xfrm>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457200" indent="-457200">
              <a:buFont typeface="+mj-lt"/>
              <a:buAutoNum type="arabicPeriod" startAt="3"/>
            </a:pPr>
            <a:r>
              <a:rPr lang="en-US" sz="2000" dirty="0" smtClean="0"/>
              <a:t>A.Alexopoulou</a:t>
            </a:r>
            <a:r>
              <a:rPr lang="en-US" sz="2000" dirty="0"/>
              <a:t>, Culture 2000</a:t>
            </a:r>
            <a:r>
              <a:rPr lang="el-GR" sz="2000" dirty="0"/>
              <a:t>, Αρχεία Εργ.ΦΜΔΤ ΣΑΕΤ </a:t>
            </a:r>
            <a:r>
              <a:rPr lang="el-GR" sz="2000" dirty="0" smtClean="0"/>
              <a:t>ΤΕΙ-Α</a:t>
            </a:r>
          </a:p>
          <a:p>
            <a:pPr marL="457200" indent="-457200">
              <a:buFont typeface="+mj-lt"/>
              <a:buAutoNum type="arabicPeriod" startAt="3"/>
            </a:pPr>
            <a:r>
              <a:rPr lang="en-US" sz="2000" dirty="0"/>
              <a:t>A.Alexopoulou, SAVE ART</a:t>
            </a:r>
            <a:r>
              <a:rPr lang="el-GR" sz="2000" dirty="0"/>
              <a:t>, Αρχεία Εργ.ΦΜΔΤ ΣΑΕΤ </a:t>
            </a:r>
            <a:r>
              <a:rPr lang="el-GR" sz="2000" dirty="0" smtClean="0"/>
              <a:t>ΤΕΙ-Α</a:t>
            </a:r>
          </a:p>
          <a:p>
            <a:pPr marL="457200" indent="-457200">
              <a:buFont typeface="+mj-lt"/>
              <a:buAutoNum type="arabicPeriod" startAt="3"/>
            </a:pPr>
            <a:r>
              <a:rPr lang="en-US" sz="2000" dirty="0"/>
              <a:t>A.Alexopoulou, </a:t>
            </a:r>
            <a:r>
              <a:rPr lang="el-GR" sz="2000" dirty="0"/>
              <a:t>«Παναγία Γαλακτοτροφούσα», Αρχεία Εργ.ΦΜΔΤ ΣΑΕΤ </a:t>
            </a:r>
            <a:r>
              <a:rPr lang="el-GR" sz="2000" dirty="0" smtClean="0"/>
              <a:t>ΤΕΙ-Α</a:t>
            </a:r>
          </a:p>
          <a:p>
            <a:pPr marL="457200" indent="-457200">
              <a:buFont typeface="+mj-lt"/>
              <a:buAutoNum type="arabicPeriod" startAt="3"/>
            </a:pPr>
            <a:r>
              <a:rPr lang="fr-FR" sz="2000" dirty="0"/>
              <a:t>A. ALEXOPOULOU, </a:t>
            </a:r>
            <a:r>
              <a:rPr lang="el-GR" sz="2000" dirty="0"/>
              <a:t> </a:t>
            </a:r>
            <a:r>
              <a:rPr lang="en-US" sz="2000" dirty="0"/>
              <a:t>et al, 2006 “Non-destructive documentation of the </a:t>
            </a:r>
            <a:r>
              <a:rPr lang="de-DE" sz="2000" dirty="0"/>
              <a:t>H. Schliemann copy letters archive“ MIP Interrnational Conference, Northumbria, U.K</a:t>
            </a:r>
            <a:r>
              <a:rPr lang="de-DE" sz="2000" dirty="0" smtClean="0"/>
              <a:t>.</a:t>
            </a:r>
            <a:endParaRPr lang="el-GR" sz="2000" dirty="0" smtClean="0"/>
          </a:p>
          <a:p>
            <a:pPr marL="457200" indent="-457200">
              <a:buFont typeface="+mj-lt"/>
              <a:buAutoNum type="arabicPeriod" startAt="3"/>
            </a:pPr>
            <a:r>
              <a:rPr lang="el-GR" sz="2000" dirty="0"/>
              <a:t>Christel M. Baldia, Kathryn A. Jakes,  2007: «Photographic methods to detect colourants in archaeological textiles», Journal of Archaeological Science 34 519-525</a:t>
            </a:r>
          </a:p>
          <a:p>
            <a:pPr marL="457200" indent="-457200">
              <a:buFont typeface="+mj-lt"/>
              <a:buAutoNum type="arabicPeriod" startAt="3"/>
            </a:pPr>
            <a:endParaRPr lang="el-GR" sz="2000" dirty="0"/>
          </a:p>
          <a:p>
            <a:pPr marL="457200" indent="-457200">
              <a:buFont typeface="+mj-lt"/>
              <a:buAutoNum type="arabicPeriod" startAt="3"/>
            </a:pPr>
            <a:endParaRPr lang="el-GR" sz="2000" dirty="0"/>
          </a:p>
          <a:p>
            <a:pPr marL="457200" indent="-457200">
              <a:buFont typeface="+mj-lt"/>
              <a:buAutoNum type="arabicPeriod" startAt="3"/>
            </a:pPr>
            <a:endParaRPr lang="el-GR" sz="2000" dirty="0"/>
          </a:p>
          <a:p>
            <a:pPr marL="457200" indent="-457200">
              <a:buFont typeface="+mj-lt"/>
              <a:buAutoNum type="arabicPeriod" startAt="3"/>
            </a:pPr>
            <a:endParaRPr lang="el-GR" sz="2000" dirty="0"/>
          </a:p>
          <a:p>
            <a:pPr marL="457200" indent="-457200">
              <a:buFont typeface="+mj-lt"/>
              <a:buAutoNum type="arabicPeriod" startAt="3"/>
            </a:pPr>
            <a:endParaRPr lang="el-GR" sz="2000" dirty="0"/>
          </a:p>
        </p:txBody>
      </p:sp>
    </p:spTree>
    <p:extLst>
      <p:ext uri="{BB962C8B-B14F-4D97-AF65-F5344CB8AC3E}">
        <p14:creationId xmlns:p14="http://schemas.microsoft.com/office/powerpoint/2010/main" val="27639012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306864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0"/>
            <a:ext cx="8229600" cy="908720"/>
          </a:xfrm>
        </p:spPr>
        <p:txBody>
          <a:bodyPr>
            <a:normAutofit fontScale="90000"/>
          </a:bodyPr>
          <a:lstStyle/>
          <a:p>
            <a:r>
              <a:rPr lang="el-GR" dirty="0" smtClean="0"/>
              <a:t>Κατηγορίες Υπεριώδους ακτινοβολίας </a:t>
            </a:r>
            <a:br>
              <a:rPr lang="el-GR" dirty="0" smtClean="0"/>
            </a:br>
            <a:r>
              <a:rPr lang="el-GR" sz="3100" b="0" dirty="0" smtClean="0"/>
              <a:t>(1 από 3)</a:t>
            </a:r>
            <a:endParaRPr lang="el-GR" sz="3100" b="0" dirty="0"/>
          </a:p>
        </p:txBody>
      </p:sp>
      <p:graphicFrame>
        <p:nvGraphicFramePr>
          <p:cNvPr id="2" name="Πίνακας 1"/>
          <p:cNvGraphicFramePr>
            <a:graphicFrameLocks noGrp="1"/>
          </p:cNvGraphicFramePr>
          <p:nvPr>
            <p:extLst>
              <p:ext uri="{D42A27DB-BD31-4B8C-83A1-F6EECF244321}">
                <p14:modId xmlns:p14="http://schemas.microsoft.com/office/powerpoint/2010/main" val="1286781747"/>
              </p:ext>
            </p:extLst>
          </p:nvPr>
        </p:nvGraphicFramePr>
        <p:xfrm>
          <a:off x="143731" y="1251043"/>
          <a:ext cx="8856538" cy="5041199"/>
        </p:xfrm>
        <a:graphic>
          <a:graphicData uri="http://schemas.openxmlformats.org/drawingml/2006/table">
            <a:tbl>
              <a:tblPr>
                <a:tableStyleId>{0E3FDE45-AF77-4B5C-9715-49D594BDF05E}</a:tableStyleId>
              </a:tblPr>
              <a:tblGrid>
                <a:gridCol w="1296563"/>
                <a:gridCol w="1334980"/>
                <a:gridCol w="1822025"/>
                <a:gridCol w="1869269"/>
                <a:gridCol w="2533701"/>
              </a:tblGrid>
              <a:tr h="641290">
                <a:tc>
                  <a:txBody>
                    <a:bodyPr/>
                    <a:lstStyle/>
                    <a:p>
                      <a:pPr algn="ctr"/>
                      <a:r>
                        <a:rPr lang="en-US" sz="1800" b="1" dirty="0">
                          <a:solidFill>
                            <a:schemeClr val="bg1"/>
                          </a:solidFill>
                        </a:rPr>
                        <a:t>Name</a:t>
                      </a:r>
                    </a:p>
                  </a:txBody>
                  <a:tcPr marL="43539" marR="43539" marT="21770" marB="21770" anchor="ctr">
                    <a:solidFill>
                      <a:srgbClr val="820000"/>
                    </a:solidFill>
                  </a:tcPr>
                </a:tc>
                <a:tc>
                  <a:txBody>
                    <a:bodyPr/>
                    <a:lstStyle/>
                    <a:p>
                      <a:pPr algn="ctr"/>
                      <a:r>
                        <a:rPr lang="en-US" sz="1800" b="1" dirty="0">
                          <a:solidFill>
                            <a:schemeClr val="bg1"/>
                          </a:solidFill>
                        </a:rPr>
                        <a:t>Abbreviation</a:t>
                      </a:r>
                    </a:p>
                  </a:txBody>
                  <a:tcPr marL="43539" marR="43539" marT="21770" marB="21770" anchor="ctr">
                    <a:solidFill>
                      <a:srgbClr val="820000"/>
                    </a:solidFill>
                  </a:tcPr>
                </a:tc>
                <a:tc>
                  <a:txBody>
                    <a:bodyPr/>
                    <a:lstStyle/>
                    <a:p>
                      <a:pPr algn="ctr"/>
                      <a:r>
                        <a:rPr lang="en-US" sz="1800" b="1" dirty="0">
                          <a:solidFill>
                            <a:schemeClr val="bg1"/>
                          </a:solidFill>
                        </a:rPr>
                        <a:t>Wavelength range</a:t>
                      </a:r>
                      <a:br>
                        <a:rPr lang="en-US" sz="1800" b="1" dirty="0">
                          <a:solidFill>
                            <a:schemeClr val="bg1"/>
                          </a:solidFill>
                        </a:rPr>
                      </a:br>
                      <a:r>
                        <a:rPr lang="en-US" sz="1800" b="1" dirty="0">
                          <a:solidFill>
                            <a:schemeClr val="bg1"/>
                          </a:solidFill>
                          <a:effectLst/>
                        </a:rPr>
                        <a:t>(in nanometres)</a:t>
                      </a:r>
                      <a:endParaRPr lang="en-US" sz="1800" b="1" dirty="0">
                        <a:solidFill>
                          <a:schemeClr val="bg1"/>
                        </a:solidFill>
                      </a:endParaRPr>
                    </a:p>
                  </a:txBody>
                  <a:tcPr marL="43539" marR="43539" marT="21770" marB="21770" anchor="ctr">
                    <a:solidFill>
                      <a:srgbClr val="820000"/>
                    </a:solidFill>
                  </a:tcPr>
                </a:tc>
                <a:tc>
                  <a:txBody>
                    <a:bodyPr/>
                    <a:lstStyle/>
                    <a:p>
                      <a:pPr algn="ctr"/>
                      <a:r>
                        <a:rPr lang="en-US" sz="1800" b="1" dirty="0">
                          <a:solidFill>
                            <a:schemeClr val="bg1"/>
                          </a:solidFill>
                        </a:rPr>
                        <a:t>Energy per photon</a:t>
                      </a:r>
                      <a:br>
                        <a:rPr lang="en-US" sz="1800" b="1" dirty="0">
                          <a:solidFill>
                            <a:schemeClr val="bg1"/>
                          </a:solidFill>
                        </a:rPr>
                      </a:br>
                      <a:r>
                        <a:rPr lang="en-US" sz="1800" b="1" dirty="0">
                          <a:solidFill>
                            <a:schemeClr val="bg1"/>
                          </a:solidFill>
                          <a:effectLst/>
                        </a:rPr>
                        <a:t>(in electronvolts)</a:t>
                      </a:r>
                      <a:endParaRPr lang="en-US" sz="1800" b="1" dirty="0">
                        <a:solidFill>
                          <a:schemeClr val="bg1"/>
                        </a:solidFill>
                      </a:endParaRPr>
                    </a:p>
                  </a:txBody>
                  <a:tcPr marL="43539" marR="43539" marT="21770" marB="21770" anchor="ctr">
                    <a:solidFill>
                      <a:srgbClr val="820000"/>
                    </a:solidFill>
                  </a:tcPr>
                </a:tc>
                <a:tc>
                  <a:txBody>
                    <a:bodyPr/>
                    <a:lstStyle/>
                    <a:p>
                      <a:pPr algn="ctr"/>
                      <a:r>
                        <a:rPr lang="en-US" sz="1800" b="1" dirty="0">
                          <a:solidFill>
                            <a:schemeClr val="bg1"/>
                          </a:solidFill>
                        </a:rPr>
                        <a:t>Notes / alternative names</a:t>
                      </a:r>
                    </a:p>
                  </a:txBody>
                  <a:tcPr marL="43539" marR="43539" marT="21770" marB="21770" anchor="ctr">
                    <a:solidFill>
                      <a:srgbClr val="820000"/>
                    </a:solidFill>
                  </a:tcPr>
                </a:tc>
              </a:tr>
              <a:tr h="309001">
                <a:tc>
                  <a:txBody>
                    <a:bodyPr/>
                    <a:lstStyle/>
                    <a:p>
                      <a:r>
                        <a:rPr lang="en-US" sz="1800" dirty="0"/>
                        <a:t>Ultraviolet</a:t>
                      </a:r>
                    </a:p>
                  </a:txBody>
                  <a:tcPr marL="43539" marR="43539" marT="21770" marB="21770" anchor="ctr"/>
                </a:tc>
                <a:tc>
                  <a:txBody>
                    <a:bodyPr/>
                    <a:lstStyle/>
                    <a:p>
                      <a:r>
                        <a:rPr lang="en-US" sz="1800" dirty="0"/>
                        <a:t>UV</a:t>
                      </a:r>
                    </a:p>
                  </a:txBody>
                  <a:tcPr marL="43539" marR="43539" marT="21770" marB="21770" anchor="ctr"/>
                </a:tc>
                <a:tc>
                  <a:txBody>
                    <a:bodyPr/>
                    <a:lstStyle/>
                    <a:p>
                      <a:r>
                        <a:rPr lang="en-US" sz="1800" dirty="0"/>
                        <a:t>400 – 100 nm</a:t>
                      </a:r>
                    </a:p>
                  </a:txBody>
                  <a:tcPr marL="43539" marR="43539" marT="21770" marB="21770" anchor="ctr"/>
                </a:tc>
                <a:tc>
                  <a:txBody>
                    <a:bodyPr/>
                    <a:lstStyle/>
                    <a:p>
                      <a:r>
                        <a:rPr lang="en-US" sz="1800" dirty="0"/>
                        <a:t>3.10 – 12.4 eV</a:t>
                      </a:r>
                    </a:p>
                  </a:txBody>
                  <a:tcPr marL="43539" marR="43539" marT="21770" marB="21770" anchor="ctr"/>
                </a:tc>
                <a:tc>
                  <a:txBody>
                    <a:bodyPr/>
                    <a:lstStyle/>
                    <a:p>
                      <a:endParaRPr lang="el-GR" sz="1800" dirty="0"/>
                    </a:p>
                  </a:txBody>
                  <a:tcPr marL="43539" marR="43539" marT="21770" marB="21770" anchor="ctr"/>
                </a:tc>
              </a:tr>
              <a:tr h="399944">
                <a:tc>
                  <a:txBody>
                    <a:bodyPr/>
                    <a:lstStyle/>
                    <a:p>
                      <a:r>
                        <a:rPr lang="en-US" sz="1800" dirty="0"/>
                        <a:t>Ultraviolet A</a:t>
                      </a:r>
                    </a:p>
                  </a:txBody>
                  <a:tcPr marL="43539" marR="43539" marT="21770" marB="21770" anchor="ctr">
                    <a:solidFill>
                      <a:schemeClr val="accent2">
                        <a:lumMod val="20000"/>
                        <a:lumOff val="80000"/>
                      </a:schemeClr>
                    </a:solidFill>
                  </a:tcPr>
                </a:tc>
                <a:tc>
                  <a:txBody>
                    <a:bodyPr/>
                    <a:lstStyle/>
                    <a:p>
                      <a:r>
                        <a:rPr lang="en-US" sz="1800" dirty="0"/>
                        <a:t>UVA</a:t>
                      </a:r>
                    </a:p>
                  </a:txBody>
                  <a:tcPr marL="43539" marR="43539" marT="21770" marB="21770" anchor="ctr">
                    <a:solidFill>
                      <a:schemeClr val="accent2">
                        <a:lumMod val="20000"/>
                        <a:lumOff val="80000"/>
                      </a:schemeClr>
                    </a:solidFill>
                  </a:tcPr>
                </a:tc>
                <a:tc>
                  <a:txBody>
                    <a:bodyPr/>
                    <a:lstStyle/>
                    <a:p>
                      <a:r>
                        <a:rPr lang="en-US" sz="1800" dirty="0"/>
                        <a:t>400 – 315 nm</a:t>
                      </a:r>
                    </a:p>
                  </a:txBody>
                  <a:tcPr marL="43539" marR="43539" marT="21770" marB="21770" anchor="ctr">
                    <a:solidFill>
                      <a:schemeClr val="accent2">
                        <a:lumMod val="20000"/>
                        <a:lumOff val="80000"/>
                      </a:schemeClr>
                    </a:solidFill>
                  </a:tcPr>
                </a:tc>
                <a:tc>
                  <a:txBody>
                    <a:bodyPr/>
                    <a:lstStyle/>
                    <a:p>
                      <a:r>
                        <a:rPr lang="en-US" sz="1800" dirty="0"/>
                        <a:t>3.10 – 3.94 eV</a:t>
                      </a:r>
                    </a:p>
                  </a:txBody>
                  <a:tcPr marL="43539" marR="43539" marT="21770" marB="21770" anchor="ctr">
                    <a:solidFill>
                      <a:schemeClr val="accent2">
                        <a:lumMod val="20000"/>
                        <a:lumOff val="80000"/>
                      </a:schemeClr>
                    </a:solidFill>
                  </a:tcPr>
                </a:tc>
                <a:tc>
                  <a:txBody>
                    <a:bodyPr/>
                    <a:lstStyle/>
                    <a:p>
                      <a:r>
                        <a:rPr lang="el-GR" sz="1800" baseline="0" dirty="0" smtClean="0"/>
                        <a:t>(</a:t>
                      </a:r>
                      <a:r>
                        <a:rPr lang="en-US" sz="1800" dirty="0" smtClean="0"/>
                        <a:t>long </a:t>
                      </a:r>
                      <a:r>
                        <a:rPr lang="en-US" sz="1800" dirty="0"/>
                        <a:t>wave, black </a:t>
                      </a:r>
                      <a:r>
                        <a:rPr lang="en-US" sz="1800" dirty="0" smtClean="0"/>
                        <a:t>light</a:t>
                      </a:r>
                      <a:r>
                        <a:rPr lang="el-GR" sz="1800" dirty="0" smtClean="0"/>
                        <a:t>)</a:t>
                      </a:r>
                      <a:endParaRPr lang="en-US" sz="1800" dirty="0"/>
                    </a:p>
                  </a:txBody>
                  <a:tcPr marL="43539" marR="43539" marT="21770" marB="21770" anchor="ctr">
                    <a:solidFill>
                      <a:schemeClr val="accent2">
                        <a:lumMod val="20000"/>
                        <a:lumOff val="80000"/>
                      </a:schemeClr>
                    </a:solidFill>
                  </a:tcPr>
                </a:tc>
              </a:tr>
              <a:tr h="309001">
                <a:tc>
                  <a:txBody>
                    <a:bodyPr/>
                    <a:lstStyle/>
                    <a:p>
                      <a:r>
                        <a:rPr lang="en-US" sz="1800" dirty="0"/>
                        <a:t>Ultraviolet B</a:t>
                      </a:r>
                    </a:p>
                  </a:txBody>
                  <a:tcPr marL="43539" marR="43539" marT="21770" marB="21770" anchor="ctr"/>
                </a:tc>
                <a:tc>
                  <a:txBody>
                    <a:bodyPr/>
                    <a:lstStyle/>
                    <a:p>
                      <a:r>
                        <a:rPr lang="en-US" sz="1800" dirty="0"/>
                        <a:t>UVB</a:t>
                      </a:r>
                    </a:p>
                  </a:txBody>
                  <a:tcPr marL="43539" marR="43539" marT="21770" marB="21770" anchor="ctr"/>
                </a:tc>
                <a:tc>
                  <a:txBody>
                    <a:bodyPr/>
                    <a:lstStyle/>
                    <a:p>
                      <a:r>
                        <a:rPr lang="en-US" sz="1800" dirty="0"/>
                        <a:t>315 – 280 nm</a:t>
                      </a:r>
                    </a:p>
                  </a:txBody>
                  <a:tcPr marL="43539" marR="43539" marT="21770" marB="21770" anchor="ctr"/>
                </a:tc>
                <a:tc>
                  <a:txBody>
                    <a:bodyPr/>
                    <a:lstStyle/>
                    <a:p>
                      <a:r>
                        <a:rPr lang="en-US" sz="1800" dirty="0"/>
                        <a:t>3.94 – 4.43 eV</a:t>
                      </a:r>
                    </a:p>
                  </a:txBody>
                  <a:tcPr marL="43539" marR="43539" marT="21770" marB="21770" anchor="ctr"/>
                </a:tc>
                <a:tc>
                  <a:txBody>
                    <a:bodyPr/>
                    <a:lstStyle/>
                    <a:p>
                      <a:r>
                        <a:rPr lang="el-GR" sz="1800" dirty="0" smtClean="0"/>
                        <a:t>(</a:t>
                      </a:r>
                      <a:r>
                        <a:rPr lang="en-US" sz="1800" dirty="0" smtClean="0"/>
                        <a:t>medium wave</a:t>
                      </a:r>
                      <a:r>
                        <a:rPr lang="el-GR" sz="1800" dirty="0" smtClean="0"/>
                        <a:t>)</a:t>
                      </a:r>
                      <a:endParaRPr lang="en-US" sz="1800" dirty="0"/>
                    </a:p>
                  </a:txBody>
                  <a:tcPr marL="43539" marR="43539" marT="21770" marB="21770" anchor="ctr"/>
                </a:tc>
              </a:tr>
              <a:tr h="3364245">
                <a:tc>
                  <a:txBody>
                    <a:bodyPr/>
                    <a:lstStyle/>
                    <a:p>
                      <a:r>
                        <a:rPr lang="en-US" sz="1800" dirty="0"/>
                        <a:t>Ultraviolet C</a:t>
                      </a:r>
                    </a:p>
                  </a:txBody>
                  <a:tcPr marL="43539" marR="43539" marT="21770" marB="21770" anchor="ctr">
                    <a:solidFill>
                      <a:schemeClr val="accent2">
                        <a:lumMod val="20000"/>
                        <a:lumOff val="80000"/>
                      </a:schemeClr>
                    </a:solidFill>
                  </a:tcPr>
                </a:tc>
                <a:tc>
                  <a:txBody>
                    <a:bodyPr/>
                    <a:lstStyle/>
                    <a:p>
                      <a:r>
                        <a:rPr lang="en-US" sz="1800" dirty="0"/>
                        <a:t>UVC</a:t>
                      </a:r>
                    </a:p>
                  </a:txBody>
                  <a:tcPr marL="43539" marR="43539" marT="21770" marB="21770" anchor="ctr">
                    <a:solidFill>
                      <a:schemeClr val="accent2">
                        <a:lumMod val="20000"/>
                        <a:lumOff val="80000"/>
                      </a:schemeClr>
                    </a:solidFill>
                  </a:tcPr>
                </a:tc>
                <a:tc>
                  <a:txBody>
                    <a:bodyPr/>
                    <a:lstStyle/>
                    <a:p>
                      <a:r>
                        <a:rPr lang="en-US" sz="1800" dirty="0"/>
                        <a:t>280 – 100 nm</a:t>
                      </a:r>
                    </a:p>
                  </a:txBody>
                  <a:tcPr marL="43539" marR="43539" marT="21770" marB="21770" anchor="ctr">
                    <a:solidFill>
                      <a:schemeClr val="accent2">
                        <a:lumMod val="20000"/>
                        <a:lumOff val="80000"/>
                      </a:schemeClr>
                    </a:solidFill>
                  </a:tcPr>
                </a:tc>
                <a:tc>
                  <a:txBody>
                    <a:bodyPr/>
                    <a:lstStyle/>
                    <a:p>
                      <a:r>
                        <a:rPr lang="en-US" sz="1800" dirty="0"/>
                        <a:t>4.43 – 12.4 eV</a:t>
                      </a:r>
                    </a:p>
                  </a:txBody>
                  <a:tcPr marL="43539" marR="43539" marT="21770" marB="21770" anchor="ctr">
                    <a:solidFill>
                      <a:schemeClr val="accent2">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l-GR" sz="1800" dirty="0" smtClean="0"/>
                        <a:t>(</a:t>
                      </a:r>
                      <a:r>
                        <a:rPr lang="en-US" sz="1800" dirty="0" smtClean="0"/>
                        <a:t>short </a:t>
                      </a:r>
                      <a:r>
                        <a:rPr lang="en-US" sz="1800" dirty="0"/>
                        <a:t>wave, </a:t>
                      </a:r>
                      <a:r>
                        <a:rPr lang="en-US" sz="1800" dirty="0" smtClean="0"/>
                        <a:t>germicidal</a:t>
                      </a:r>
                      <a:r>
                        <a:rPr lang="el-GR" sz="1800" dirty="0" smtClean="0"/>
                        <a:t>).</a:t>
                      </a:r>
                      <a:r>
                        <a:rPr lang="el-GR" sz="1800" baseline="0" dirty="0" smtClean="0"/>
                        <a:t> </a:t>
                      </a:r>
                      <a:r>
                        <a:rPr lang="el-GR" sz="1800" dirty="0" smtClean="0"/>
                        <a:t>Εξαιρετικά επικίνδυνο. Μεταξύ άλλων έχει χρησιμοποιηθεί και στο εργαστήριο για την προξένηση κληρονομικών αλλαγών στους οργανισμούς (μεταλλάξεις), καθώς και για την αποστείρωση επιφανειών</a:t>
                      </a:r>
                      <a:r>
                        <a:rPr lang="en-GB" sz="1800" dirty="0" smtClean="0"/>
                        <a:t> </a:t>
                      </a:r>
                      <a:endParaRPr lang="el-GR" sz="1800" dirty="0" smtClean="0"/>
                    </a:p>
                    <a:p>
                      <a:endParaRPr lang="en-US" sz="1800" dirty="0"/>
                    </a:p>
                  </a:txBody>
                  <a:tcPr marL="43539" marR="43539" marT="21770" marB="21770" anchor="ctr">
                    <a:solidFill>
                      <a:schemeClr val="accent2">
                        <a:lumMod val="20000"/>
                        <a:lumOff val="80000"/>
                      </a:schemeClr>
                    </a:solidFill>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
        <p:nvSpPr>
          <p:cNvPr id="8" name="Rectangle 7"/>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Rectangle 3"/>
          <p:cNvSpPr/>
          <p:nvPr/>
        </p:nvSpPr>
        <p:spPr>
          <a:xfrm>
            <a:off x="107504" y="6381328"/>
            <a:ext cx="3944798" cy="369332"/>
          </a:xfrm>
          <a:prstGeom prst="rect">
            <a:avLst/>
          </a:prstGeom>
        </p:spPr>
        <p:txBody>
          <a:bodyPr wrap="none">
            <a:spAutoFit/>
          </a:bodyPr>
          <a:lstStyle/>
          <a:p>
            <a:r>
              <a:rPr lang="en-US" dirty="0" smtClean="0">
                <a:solidFill>
                  <a:schemeClr val="bg1"/>
                </a:solidFill>
                <a:latin typeface="+mn-lt"/>
                <a:hlinkClick r:id="rId3" tooltip="Wavelength"/>
              </a:rPr>
              <a:t>Wavelength</a:t>
            </a:r>
            <a:r>
              <a:rPr lang="el-GR" dirty="0" smtClean="0">
                <a:solidFill>
                  <a:schemeClr val="bg1"/>
                </a:solidFill>
                <a:latin typeface="+mn-lt"/>
              </a:rPr>
              <a:t>, </a:t>
            </a:r>
            <a:r>
              <a:rPr lang="en-US" dirty="0" smtClean="0">
                <a:solidFill>
                  <a:schemeClr val="bg1"/>
                </a:solidFill>
                <a:latin typeface="+mn-lt"/>
                <a:hlinkClick r:id="rId4" tooltip="Nanometre"/>
              </a:rPr>
              <a:t>nanometres</a:t>
            </a:r>
            <a:r>
              <a:rPr lang="el-GR" dirty="0" smtClean="0">
                <a:solidFill>
                  <a:schemeClr val="bg1"/>
                </a:solidFill>
                <a:latin typeface="+mn-lt"/>
              </a:rPr>
              <a:t>, </a:t>
            </a:r>
            <a:r>
              <a:rPr lang="en-US" dirty="0">
                <a:solidFill>
                  <a:schemeClr val="bg1"/>
                </a:solidFill>
                <a:latin typeface="+mn-lt"/>
                <a:hlinkClick r:id="rId5" tooltip="Electronvolt"/>
              </a:rPr>
              <a:t>electronvolts</a:t>
            </a:r>
            <a:endParaRPr lang="el-GR" dirty="0">
              <a:latin typeface="+mn-lt"/>
            </a:endParaRPr>
          </a:p>
        </p:txBody>
      </p:sp>
    </p:spTree>
    <p:extLst>
      <p:ext uri="{BB962C8B-B14F-4D97-AF65-F5344CB8AC3E}">
        <p14:creationId xmlns:p14="http://schemas.microsoft.com/office/powerpoint/2010/main" val="2942702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5288"/>
            <a:ext cx="8229600" cy="908720"/>
          </a:xfrm>
        </p:spPr>
        <p:txBody>
          <a:bodyPr>
            <a:normAutofit fontScale="90000"/>
          </a:bodyPr>
          <a:lstStyle/>
          <a:p>
            <a:r>
              <a:rPr lang="el-GR" dirty="0"/>
              <a:t>Κατηγορίες Υπεριώδους ακτινοβολίας </a:t>
            </a:r>
            <a:br>
              <a:rPr lang="el-GR" dirty="0"/>
            </a:br>
            <a:r>
              <a:rPr lang="el-GR" sz="3100" b="0" dirty="0" smtClean="0"/>
              <a:t>(2 από 3)</a:t>
            </a:r>
            <a:endParaRPr lang="el-GR" sz="3100" b="0" dirty="0"/>
          </a:p>
        </p:txBody>
      </p:sp>
      <p:graphicFrame>
        <p:nvGraphicFramePr>
          <p:cNvPr id="2" name="Πίνακας 1"/>
          <p:cNvGraphicFramePr>
            <a:graphicFrameLocks noGrp="1"/>
          </p:cNvGraphicFramePr>
          <p:nvPr>
            <p:extLst>
              <p:ext uri="{D42A27DB-BD31-4B8C-83A1-F6EECF244321}">
                <p14:modId xmlns:p14="http://schemas.microsoft.com/office/powerpoint/2010/main" val="940770699"/>
              </p:ext>
            </p:extLst>
          </p:nvPr>
        </p:nvGraphicFramePr>
        <p:xfrm>
          <a:off x="144283" y="1340768"/>
          <a:ext cx="8855434" cy="4259534"/>
        </p:xfrm>
        <a:graphic>
          <a:graphicData uri="http://schemas.openxmlformats.org/drawingml/2006/table">
            <a:tbl>
              <a:tblPr>
                <a:tableStyleId>{0E3FDE45-AF77-4B5C-9715-49D594BDF05E}</a:tableStyleId>
              </a:tblPr>
              <a:tblGrid>
                <a:gridCol w="2016223"/>
                <a:gridCol w="1334980"/>
                <a:gridCol w="1839850"/>
                <a:gridCol w="1872208"/>
                <a:gridCol w="1792173"/>
              </a:tblGrid>
              <a:tr h="576064">
                <a:tc>
                  <a:txBody>
                    <a:bodyPr/>
                    <a:lstStyle/>
                    <a:p>
                      <a:pPr algn="ctr"/>
                      <a:r>
                        <a:rPr lang="en-US" sz="1800" b="1" dirty="0">
                          <a:solidFill>
                            <a:schemeClr val="bg1"/>
                          </a:solidFill>
                        </a:rPr>
                        <a:t>Name</a:t>
                      </a:r>
                      <a:endParaRPr lang="en-US" sz="1800" b="1" dirty="0">
                        <a:solidFill>
                          <a:schemeClr val="bg1"/>
                        </a:solidFill>
                        <a:latin typeface="+mn-lt"/>
                      </a:endParaRPr>
                    </a:p>
                  </a:txBody>
                  <a:tcPr marL="43539" marR="43539" marT="21770" marB="21770" anchor="ctr">
                    <a:solidFill>
                      <a:srgbClr val="820000"/>
                    </a:solidFill>
                  </a:tcPr>
                </a:tc>
                <a:tc>
                  <a:txBody>
                    <a:bodyPr/>
                    <a:lstStyle/>
                    <a:p>
                      <a:pPr algn="ctr"/>
                      <a:r>
                        <a:rPr lang="en-US" sz="1800" b="1" dirty="0">
                          <a:solidFill>
                            <a:schemeClr val="bg1"/>
                          </a:solidFill>
                        </a:rPr>
                        <a:t>Abbreviation</a:t>
                      </a:r>
                      <a:endParaRPr lang="en-US" sz="1800" b="1" dirty="0">
                        <a:solidFill>
                          <a:schemeClr val="bg1"/>
                        </a:solidFill>
                        <a:latin typeface="+mn-lt"/>
                      </a:endParaRPr>
                    </a:p>
                  </a:txBody>
                  <a:tcPr marL="43539" marR="43539" marT="21770" marB="21770" anchor="ctr">
                    <a:solidFill>
                      <a:srgbClr val="820000"/>
                    </a:solidFill>
                  </a:tcPr>
                </a:tc>
                <a:tc>
                  <a:txBody>
                    <a:bodyPr/>
                    <a:lstStyle/>
                    <a:p>
                      <a:pPr algn="ctr"/>
                      <a:r>
                        <a:rPr lang="en-US" sz="1800" b="1" dirty="0">
                          <a:solidFill>
                            <a:schemeClr val="bg1"/>
                          </a:solidFill>
                        </a:rPr>
                        <a:t>Wavelength range</a:t>
                      </a:r>
                      <a:br>
                        <a:rPr lang="en-US" sz="1800" b="1" dirty="0">
                          <a:solidFill>
                            <a:schemeClr val="bg1"/>
                          </a:solidFill>
                        </a:rPr>
                      </a:br>
                      <a:r>
                        <a:rPr lang="en-US" sz="1800" b="1" dirty="0">
                          <a:solidFill>
                            <a:schemeClr val="bg1"/>
                          </a:solidFill>
                          <a:effectLst/>
                        </a:rPr>
                        <a:t>(in nanometres)</a:t>
                      </a:r>
                      <a:endParaRPr lang="en-US" sz="1800" b="1" dirty="0">
                        <a:solidFill>
                          <a:schemeClr val="bg1"/>
                        </a:solidFill>
                        <a:latin typeface="+mn-lt"/>
                      </a:endParaRPr>
                    </a:p>
                  </a:txBody>
                  <a:tcPr marL="43539" marR="43539" marT="21770" marB="21770" anchor="ctr">
                    <a:solidFill>
                      <a:srgbClr val="820000"/>
                    </a:solidFill>
                  </a:tcPr>
                </a:tc>
                <a:tc>
                  <a:txBody>
                    <a:bodyPr/>
                    <a:lstStyle/>
                    <a:p>
                      <a:pPr algn="ctr"/>
                      <a:r>
                        <a:rPr lang="en-US" sz="1800" b="1" dirty="0">
                          <a:solidFill>
                            <a:schemeClr val="bg1"/>
                          </a:solidFill>
                        </a:rPr>
                        <a:t>Energy per photon</a:t>
                      </a:r>
                      <a:br>
                        <a:rPr lang="en-US" sz="1800" b="1" dirty="0">
                          <a:solidFill>
                            <a:schemeClr val="bg1"/>
                          </a:solidFill>
                        </a:rPr>
                      </a:br>
                      <a:r>
                        <a:rPr lang="en-US" sz="1800" b="1" dirty="0">
                          <a:solidFill>
                            <a:schemeClr val="bg1"/>
                          </a:solidFill>
                          <a:effectLst/>
                        </a:rPr>
                        <a:t>(in electronvolts)</a:t>
                      </a:r>
                      <a:endParaRPr lang="en-US" sz="1800" b="1" dirty="0">
                        <a:solidFill>
                          <a:schemeClr val="bg1"/>
                        </a:solidFill>
                        <a:latin typeface="+mn-lt"/>
                      </a:endParaRPr>
                    </a:p>
                  </a:txBody>
                  <a:tcPr marL="43539" marR="43539" marT="21770" marB="21770" anchor="ctr">
                    <a:solidFill>
                      <a:srgbClr val="820000"/>
                    </a:solidFill>
                  </a:tcPr>
                </a:tc>
                <a:tc>
                  <a:txBody>
                    <a:bodyPr/>
                    <a:lstStyle/>
                    <a:p>
                      <a:pPr algn="ctr"/>
                      <a:r>
                        <a:rPr lang="en-US" sz="1800" b="1" dirty="0">
                          <a:solidFill>
                            <a:schemeClr val="bg1"/>
                          </a:solidFill>
                        </a:rPr>
                        <a:t>Notes / alternative names</a:t>
                      </a:r>
                      <a:endParaRPr lang="en-US" sz="1800" b="1" dirty="0">
                        <a:solidFill>
                          <a:schemeClr val="bg1"/>
                        </a:solidFill>
                        <a:latin typeface="+mn-lt"/>
                      </a:endParaRPr>
                    </a:p>
                  </a:txBody>
                  <a:tcPr marL="43539" marR="43539" marT="21770" marB="21770" anchor="ctr">
                    <a:solidFill>
                      <a:srgbClr val="820000"/>
                    </a:solidFill>
                  </a:tcPr>
                </a:tc>
              </a:tr>
              <a:tr h="1027509">
                <a:tc>
                  <a:txBody>
                    <a:bodyPr/>
                    <a:lstStyle/>
                    <a:p>
                      <a:r>
                        <a:rPr lang="en-US" sz="1800" dirty="0"/>
                        <a:t>Near </a:t>
                      </a:r>
                      <a:r>
                        <a:rPr lang="en-US" sz="1800" dirty="0" smtClean="0"/>
                        <a:t>Ultraviolet</a:t>
                      </a:r>
                      <a:endParaRPr lang="el-GR" sz="1800" dirty="0" smtClean="0"/>
                    </a:p>
                    <a:p>
                      <a:r>
                        <a:rPr lang="el-GR" sz="1800" dirty="0" smtClean="0"/>
                        <a:t>Μακρό</a:t>
                      </a:r>
                      <a:r>
                        <a:rPr lang="el-GR" sz="1800" baseline="0" dirty="0" smtClean="0"/>
                        <a:t>  ή εγγύς υπεριώδες </a:t>
                      </a:r>
                      <a:endParaRPr lang="en-US" sz="1800" dirty="0">
                        <a:latin typeface="+mn-lt"/>
                      </a:endParaRPr>
                    </a:p>
                  </a:txBody>
                  <a:tcPr marL="43539" marR="43539" marT="21770" marB="21770" anchor="ctr"/>
                </a:tc>
                <a:tc>
                  <a:txBody>
                    <a:bodyPr/>
                    <a:lstStyle/>
                    <a:p>
                      <a:r>
                        <a:rPr lang="en-US" sz="1800" dirty="0"/>
                        <a:t>NUV</a:t>
                      </a:r>
                      <a:endParaRPr lang="en-US" sz="1800" dirty="0">
                        <a:latin typeface="+mn-lt"/>
                      </a:endParaRPr>
                    </a:p>
                  </a:txBody>
                  <a:tcPr marL="43539" marR="43539" marT="21770" marB="21770" anchor="ctr"/>
                </a:tc>
                <a:tc>
                  <a:txBody>
                    <a:bodyPr/>
                    <a:lstStyle/>
                    <a:p>
                      <a:r>
                        <a:rPr lang="en-US" sz="1800" dirty="0"/>
                        <a:t>400 – 300 nm</a:t>
                      </a:r>
                      <a:endParaRPr lang="en-US" sz="1800" dirty="0">
                        <a:latin typeface="+mn-lt"/>
                      </a:endParaRPr>
                    </a:p>
                  </a:txBody>
                  <a:tcPr marL="43539" marR="43539" marT="21770" marB="21770" anchor="ctr"/>
                </a:tc>
                <a:tc>
                  <a:txBody>
                    <a:bodyPr/>
                    <a:lstStyle/>
                    <a:p>
                      <a:r>
                        <a:rPr lang="en-US" sz="1800" dirty="0"/>
                        <a:t>3.10 – 4.13 eV</a:t>
                      </a:r>
                      <a:endParaRPr lang="en-US" sz="1800" dirty="0">
                        <a:latin typeface="+mn-lt"/>
                      </a:endParaRPr>
                    </a:p>
                  </a:txBody>
                  <a:tcPr marL="43539" marR="43539" marT="21770" marB="21770" anchor="ctr"/>
                </a:tc>
                <a:tc>
                  <a:txBody>
                    <a:bodyPr/>
                    <a:lstStyle/>
                    <a:p>
                      <a:r>
                        <a:rPr lang="en-US" sz="1800" dirty="0"/>
                        <a:t>visible to birds, insects and fish</a:t>
                      </a:r>
                      <a:endParaRPr lang="en-US" sz="1800" dirty="0">
                        <a:latin typeface="+mn-lt"/>
                      </a:endParaRPr>
                    </a:p>
                  </a:txBody>
                  <a:tcPr marL="43539" marR="43539" marT="21770" marB="21770" anchor="ctr"/>
                </a:tc>
              </a:tr>
              <a:tr h="639810">
                <a:tc>
                  <a:txBody>
                    <a:bodyPr/>
                    <a:lstStyle/>
                    <a:p>
                      <a:r>
                        <a:rPr lang="en-US" sz="1800" dirty="0"/>
                        <a:t>Middle </a:t>
                      </a:r>
                      <a:r>
                        <a:rPr lang="en-US" sz="1800" dirty="0" smtClean="0"/>
                        <a:t>Ultraviolet</a:t>
                      </a:r>
                      <a:endParaRPr lang="el-GR" sz="1800" dirty="0" smtClean="0"/>
                    </a:p>
                    <a:p>
                      <a:r>
                        <a:rPr lang="el-GR" sz="1800" dirty="0" smtClean="0"/>
                        <a:t>Μέσο υπεριώδες </a:t>
                      </a:r>
                      <a:endParaRPr lang="en-US" sz="1800" dirty="0">
                        <a:latin typeface="+mn-lt"/>
                      </a:endParaRPr>
                    </a:p>
                  </a:txBody>
                  <a:tcPr marL="43539" marR="43539" marT="21770" marB="21770" anchor="ctr">
                    <a:solidFill>
                      <a:schemeClr val="accent2">
                        <a:lumMod val="20000"/>
                        <a:lumOff val="80000"/>
                      </a:schemeClr>
                    </a:solidFill>
                  </a:tcPr>
                </a:tc>
                <a:tc>
                  <a:txBody>
                    <a:bodyPr/>
                    <a:lstStyle/>
                    <a:p>
                      <a:r>
                        <a:rPr lang="en-US" sz="1800" dirty="0"/>
                        <a:t>MUV</a:t>
                      </a:r>
                      <a:endParaRPr lang="en-US" sz="1800" dirty="0">
                        <a:latin typeface="+mn-lt"/>
                      </a:endParaRPr>
                    </a:p>
                  </a:txBody>
                  <a:tcPr marL="43539" marR="43539" marT="21770" marB="21770" anchor="ctr">
                    <a:solidFill>
                      <a:schemeClr val="accent2">
                        <a:lumMod val="20000"/>
                        <a:lumOff val="80000"/>
                      </a:schemeClr>
                    </a:solidFill>
                  </a:tcPr>
                </a:tc>
                <a:tc>
                  <a:txBody>
                    <a:bodyPr/>
                    <a:lstStyle/>
                    <a:p>
                      <a:r>
                        <a:rPr lang="en-US" sz="1800" dirty="0"/>
                        <a:t>300 – 200 nm</a:t>
                      </a:r>
                      <a:endParaRPr lang="en-US" sz="1800" dirty="0">
                        <a:latin typeface="+mn-lt"/>
                      </a:endParaRPr>
                    </a:p>
                  </a:txBody>
                  <a:tcPr marL="43539" marR="43539" marT="21770" marB="21770" anchor="ctr">
                    <a:solidFill>
                      <a:schemeClr val="accent2">
                        <a:lumMod val="20000"/>
                        <a:lumOff val="80000"/>
                      </a:schemeClr>
                    </a:solidFill>
                  </a:tcPr>
                </a:tc>
                <a:tc>
                  <a:txBody>
                    <a:bodyPr/>
                    <a:lstStyle/>
                    <a:p>
                      <a:r>
                        <a:rPr lang="en-US" sz="1800" dirty="0"/>
                        <a:t>4.13 – 6.20 eV</a:t>
                      </a:r>
                      <a:endParaRPr lang="en-US" sz="1800" dirty="0">
                        <a:latin typeface="+mn-lt"/>
                      </a:endParaRPr>
                    </a:p>
                  </a:txBody>
                  <a:tcPr marL="43539" marR="43539" marT="21770" marB="21770" anchor="ctr">
                    <a:solidFill>
                      <a:schemeClr val="accent2">
                        <a:lumMod val="20000"/>
                        <a:lumOff val="80000"/>
                      </a:schemeClr>
                    </a:solidFill>
                  </a:tcPr>
                </a:tc>
                <a:tc>
                  <a:txBody>
                    <a:bodyPr/>
                    <a:lstStyle/>
                    <a:p>
                      <a:endParaRPr lang="el-GR" sz="1800" dirty="0">
                        <a:latin typeface="+mn-lt"/>
                      </a:endParaRPr>
                    </a:p>
                  </a:txBody>
                  <a:tcPr marL="43539" marR="43539" marT="21770" marB="21770" anchor="ctr">
                    <a:solidFill>
                      <a:schemeClr val="accent2">
                        <a:lumMod val="20000"/>
                        <a:lumOff val="80000"/>
                      </a:schemeClr>
                    </a:solidFill>
                  </a:tcPr>
                </a:tc>
              </a:tr>
              <a:tr h="936194">
                <a:tc>
                  <a:txBody>
                    <a:bodyPr/>
                    <a:lstStyle/>
                    <a:p>
                      <a:r>
                        <a:rPr lang="en-US" sz="1800" dirty="0"/>
                        <a:t>Far </a:t>
                      </a:r>
                      <a:r>
                        <a:rPr lang="en-US" sz="1800" dirty="0" smtClean="0"/>
                        <a:t>Ultraviolet</a:t>
                      </a:r>
                      <a:endParaRPr lang="el-GR" sz="1800" dirty="0" smtClean="0"/>
                    </a:p>
                    <a:p>
                      <a:r>
                        <a:rPr lang="el-GR" sz="1800" dirty="0" smtClean="0"/>
                        <a:t>Μακρινό υπεριώδες</a:t>
                      </a:r>
                      <a:endParaRPr lang="en-US" sz="1800" dirty="0">
                        <a:latin typeface="+mn-lt"/>
                      </a:endParaRPr>
                    </a:p>
                  </a:txBody>
                  <a:tcPr marL="43539" marR="43539" marT="21770" marB="21770" anchor="ctr"/>
                </a:tc>
                <a:tc>
                  <a:txBody>
                    <a:bodyPr/>
                    <a:lstStyle/>
                    <a:p>
                      <a:r>
                        <a:rPr lang="en-US" sz="1800" dirty="0"/>
                        <a:t>FUV</a:t>
                      </a:r>
                      <a:endParaRPr lang="en-US" sz="1800" dirty="0">
                        <a:latin typeface="+mn-lt"/>
                      </a:endParaRPr>
                    </a:p>
                  </a:txBody>
                  <a:tcPr marL="43539" marR="43539" marT="21770" marB="21770" anchor="ctr"/>
                </a:tc>
                <a:tc>
                  <a:txBody>
                    <a:bodyPr/>
                    <a:lstStyle/>
                    <a:p>
                      <a:r>
                        <a:rPr lang="en-US" sz="1800" dirty="0"/>
                        <a:t>200 – 122 nm</a:t>
                      </a:r>
                      <a:endParaRPr lang="en-US" sz="1800" dirty="0">
                        <a:latin typeface="+mn-lt"/>
                      </a:endParaRPr>
                    </a:p>
                  </a:txBody>
                  <a:tcPr marL="43539" marR="43539" marT="21770" marB="21770" anchor="ctr"/>
                </a:tc>
                <a:tc>
                  <a:txBody>
                    <a:bodyPr/>
                    <a:lstStyle/>
                    <a:p>
                      <a:r>
                        <a:rPr lang="en-US" sz="1800" dirty="0"/>
                        <a:t>6.20 – 10.16 eV</a:t>
                      </a:r>
                      <a:endParaRPr lang="en-US" sz="1800" dirty="0">
                        <a:latin typeface="+mn-lt"/>
                      </a:endParaRPr>
                    </a:p>
                  </a:txBody>
                  <a:tcPr marL="43539" marR="43539" marT="21770" marB="21770" anchor="ctr"/>
                </a:tc>
                <a:tc>
                  <a:txBody>
                    <a:bodyPr/>
                    <a:lstStyle/>
                    <a:p>
                      <a:r>
                        <a:rPr lang="el-GR" sz="1800" dirty="0" smtClean="0"/>
                        <a:t>Απορροφάται από το οξυγόνο (150-200nm)</a:t>
                      </a:r>
                      <a:endParaRPr lang="el-GR" sz="1800" dirty="0">
                        <a:latin typeface="+mn-lt"/>
                      </a:endParaRPr>
                    </a:p>
                  </a:txBody>
                  <a:tcPr marL="43539" marR="43539" marT="21770" marB="21770" anchor="ctr"/>
                </a:tc>
              </a:tr>
              <a:tr h="789521">
                <a:tc>
                  <a:txBody>
                    <a:bodyPr/>
                    <a:lstStyle/>
                    <a:p>
                      <a:r>
                        <a:rPr lang="en-US" sz="1800" dirty="0"/>
                        <a:t>Hydrogen </a:t>
                      </a:r>
                      <a:r>
                        <a:rPr lang="en-US" sz="1800" dirty="0" smtClean="0"/>
                        <a:t>Lyman</a:t>
                      </a:r>
                      <a:r>
                        <a:rPr lang="el-GR" sz="1800" dirty="0" smtClean="0"/>
                        <a:t> </a:t>
                      </a:r>
                      <a:r>
                        <a:rPr lang="en-US" sz="1800" dirty="0" smtClean="0"/>
                        <a:t>–</a:t>
                      </a:r>
                      <a:r>
                        <a:rPr lang="el-GR" sz="1800" dirty="0" smtClean="0"/>
                        <a:t> </a:t>
                      </a:r>
                      <a:r>
                        <a:rPr lang="en-US" sz="1800" dirty="0" smtClean="0"/>
                        <a:t>alpha</a:t>
                      </a:r>
                      <a:endParaRPr lang="en-US" sz="1800" dirty="0">
                        <a:latin typeface="+mn-lt"/>
                      </a:endParaRPr>
                    </a:p>
                  </a:txBody>
                  <a:tcPr marL="43539" marR="43539" marT="21770" marB="21770" anchor="ctr">
                    <a:solidFill>
                      <a:schemeClr val="accent2">
                        <a:lumMod val="20000"/>
                        <a:lumOff val="80000"/>
                      </a:schemeClr>
                    </a:solidFill>
                  </a:tcPr>
                </a:tc>
                <a:tc>
                  <a:txBody>
                    <a:bodyPr/>
                    <a:lstStyle/>
                    <a:p>
                      <a:r>
                        <a:rPr lang="en-US" sz="1800" dirty="0"/>
                        <a:t>H Lyman-</a:t>
                      </a:r>
                      <a:r>
                        <a:rPr lang="el-GR" sz="1800" dirty="0"/>
                        <a:t>α</a:t>
                      </a:r>
                      <a:endParaRPr lang="el-GR" sz="1800" dirty="0">
                        <a:latin typeface="+mn-lt"/>
                      </a:endParaRPr>
                    </a:p>
                  </a:txBody>
                  <a:tcPr marL="43539" marR="43539" marT="21770" marB="21770" anchor="ctr">
                    <a:solidFill>
                      <a:schemeClr val="accent2">
                        <a:lumMod val="20000"/>
                        <a:lumOff val="80000"/>
                      </a:schemeClr>
                    </a:solidFill>
                  </a:tcPr>
                </a:tc>
                <a:tc>
                  <a:txBody>
                    <a:bodyPr/>
                    <a:lstStyle/>
                    <a:p>
                      <a:r>
                        <a:rPr lang="en-US" sz="1800" dirty="0"/>
                        <a:t>122 – 121 nm</a:t>
                      </a:r>
                      <a:endParaRPr lang="en-US" sz="1800" dirty="0">
                        <a:latin typeface="+mn-lt"/>
                      </a:endParaRPr>
                    </a:p>
                  </a:txBody>
                  <a:tcPr marL="43539" marR="43539" marT="21770" marB="21770" anchor="ctr">
                    <a:solidFill>
                      <a:schemeClr val="accent2">
                        <a:lumMod val="20000"/>
                        <a:lumOff val="80000"/>
                      </a:schemeClr>
                    </a:solidFill>
                  </a:tcPr>
                </a:tc>
                <a:tc>
                  <a:txBody>
                    <a:bodyPr/>
                    <a:lstStyle/>
                    <a:p>
                      <a:r>
                        <a:rPr lang="en-US" sz="1800" dirty="0"/>
                        <a:t>10.16– 10.25 eV</a:t>
                      </a:r>
                      <a:endParaRPr lang="en-US" sz="1800" dirty="0">
                        <a:latin typeface="+mn-lt"/>
                      </a:endParaRPr>
                    </a:p>
                  </a:txBody>
                  <a:tcPr marL="43539" marR="43539" marT="21770" marB="21770" anchor="ctr">
                    <a:solidFill>
                      <a:schemeClr val="accent2">
                        <a:lumMod val="20000"/>
                        <a:lumOff val="80000"/>
                      </a:schemeClr>
                    </a:solidFill>
                  </a:tcPr>
                </a:tc>
                <a:tc>
                  <a:txBody>
                    <a:bodyPr/>
                    <a:lstStyle/>
                    <a:p>
                      <a:endParaRPr lang="el-GR" sz="1800" dirty="0">
                        <a:latin typeface="+mn-lt"/>
                      </a:endParaRPr>
                    </a:p>
                  </a:txBody>
                  <a:tcPr marL="43539" marR="43539" marT="21770" marB="21770" anchor="ctr">
                    <a:solidFill>
                      <a:schemeClr val="accent2">
                        <a:lumMod val="20000"/>
                        <a:lumOff val="80000"/>
                      </a:schemeClr>
                    </a:solidFill>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
        <p:nvSpPr>
          <p:cNvPr id="8" name="Rectangle 7"/>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Rectangle 5"/>
          <p:cNvSpPr/>
          <p:nvPr/>
        </p:nvSpPr>
        <p:spPr>
          <a:xfrm>
            <a:off x="107504" y="6381328"/>
            <a:ext cx="3944798" cy="369332"/>
          </a:xfrm>
          <a:prstGeom prst="rect">
            <a:avLst/>
          </a:prstGeom>
        </p:spPr>
        <p:txBody>
          <a:bodyPr wrap="none">
            <a:spAutoFit/>
          </a:bodyPr>
          <a:lstStyle/>
          <a:p>
            <a:r>
              <a:rPr lang="en-US" dirty="0" smtClean="0">
                <a:solidFill>
                  <a:schemeClr val="bg1"/>
                </a:solidFill>
                <a:latin typeface="+mn-lt"/>
                <a:hlinkClick r:id="rId3" tooltip="Wavelength"/>
              </a:rPr>
              <a:t>Wavelength</a:t>
            </a:r>
            <a:r>
              <a:rPr lang="el-GR" dirty="0" smtClean="0">
                <a:solidFill>
                  <a:schemeClr val="bg1"/>
                </a:solidFill>
                <a:latin typeface="+mn-lt"/>
              </a:rPr>
              <a:t>, </a:t>
            </a:r>
            <a:r>
              <a:rPr lang="en-US" dirty="0" smtClean="0">
                <a:solidFill>
                  <a:schemeClr val="bg1"/>
                </a:solidFill>
                <a:latin typeface="+mn-lt"/>
                <a:hlinkClick r:id="rId4" tooltip="Nanometre"/>
              </a:rPr>
              <a:t>nanometres</a:t>
            </a:r>
            <a:r>
              <a:rPr lang="el-GR" dirty="0" smtClean="0">
                <a:solidFill>
                  <a:schemeClr val="bg1"/>
                </a:solidFill>
                <a:latin typeface="+mn-lt"/>
              </a:rPr>
              <a:t>, </a:t>
            </a:r>
            <a:r>
              <a:rPr lang="en-US" dirty="0">
                <a:solidFill>
                  <a:schemeClr val="bg1"/>
                </a:solidFill>
                <a:latin typeface="+mn-lt"/>
                <a:hlinkClick r:id="rId5" tooltip="Electronvolt"/>
              </a:rPr>
              <a:t>electronvolts</a:t>
            </a:r>
            <a:endParaRPr lang="el-GR" dirty="0">
              <a:latin typeface="+mn-lt"/>
            </a:endParaRPr>
          </a:p>
        </p:txBody>
      </p:sp>
    </p:spTree>
    <p:extLst>
      <p:ext uri="{BB962C8B-B14F-4D97-AF65-F5344CB8AC3E}">
        <p14:creationId xmlns:p14="http://schemas.microsoft.com/office/powerpoint/2010/main" val="2453614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1144"/>
            <a:ext cx="8229600" cy="908720"/>
          </a:xfrm>
        </p:spPr>
        <p:txBody>
          <a:bodyPr>
            <a:normAutofit fontScale="90000"/>
          </a:bodyPr>
          <a:lstStyle/>
          <a:p>
            <a:r>
              <a:rPr lang="el-GR" dirty="0"/>
              <a:t>Κατηγορίες Υπεριώδους </a:t>
            </a:r>
            <a:r>
              <a:rPr lang="el-GR" dirty="0" smtClean="0"/>
              <a:t>ακτινοβολίας</a:t>
            </a:r>
            <a:br>
              <a:rPr lang="el-GR" dirty="0" smtClean="0"/>
            </a:br>
            <a:r>
              <a:rPr lang="el-GR" sz="3100" b="0" dirty="0" smtClean="0"/>
              <a:t>(3 από 3)</a:t>
            </a:r>
            <a:endParaRPr lang="el-GR" sz="3100" b="0" dirty="0"/>
          </a:p>
        </p:txBody>
      </p:sp>
      <p:graphicFrame>
        <p:nvGraphicFramePr>
          <p:cNvPr id="2" name="Πίνακας 1"/>
          <p:cNvGraphicFramePr>
            <a:graphicFrameLocks noGrp="1"/>
          </p:cNvGraphicFramePr>
          <p:nvPr>
            <p:extLst>
              <p:ext uri="{D42A27DB-BD31-4B8C-83A1-F6EECF244321}">
                <p14:modId xmlns:p14="http://schemas.microsoft.com/office/powerpoint/2010/main" val="2411862158"/>
              </p:ext>
            </p:extLst>
          </p:nvPr>
        </p:nvGraphicFramePr>
        <p:xfrm>
          <a:off x="143508" y="1556792"/>
          <a:ext cx="8856984" cy="3788220"/>
        </p:xfrm>
        <a:graphic>
          <a:graphicData uri="http://schemas.openxmlformats.org/drawingml/2006/table">
            <a:tbl>
              <a:tblPr>
                <a:tableStyleId>{0E3FDE45-AF77-4B5C-9715-49D594BDF05E}</a:tableStyleId>
              </a:tblPr>
              <a:tblGrid>
                <a:gridCol w="1708471"/>
                <a:gridCol w="1531889"/>
                <a:gridCol w="2016224"/>
                <a:gridCol w="1891929"/>
                <a:gridCol w="1708471"/>
              </a:tblGrid>
              <a:tr h="864096">
                <a:tc>
                  <a:txBody>
                    <a:bodyPr/>
                    <a:lstStyle/>
                    <a:p>
                      <a:pPr algn="ctr"/>
                      <a:r>
                        <a:rPr lang="en-US" sz="2000" b="1" dirty="0">
                          <a:solidFill>
                            <a:schemeClr val="bg1"/>
                          </a:solidFill>
                        </a:rPr>
                        <a:t>Name</a:t>
                      </a:r>
                      <a:endParaRPr lang="en-US" sz="2000" b="1" dirty="0">
                        <a:solidFill>
                          <a:schemeClr val="bg1"/>
                        </a:solidFill>
                        <a:latin typeface="+mn-lt"/>
                      </a:endParaRPr>
                    </a:p>
                  </a:txBody>
                  <a:tcPr marL="43539" marR="43539" marT="21770" marB="21770" anchor="ctr">
                    <a:solidFill>
                      <a:srgbClr val="820000"/>
                    </a:solidFill>
                  </a:tcPr>
                </a:tc>
                <a:tc>
                  <a:txBody>
                    <a:bodyPr/>
                    <a:lstStyle/>
                    <a:p>
                      <a:pPr algn="ctr"/>
                      <a:r>
                        <a:rPr lang="en-US" sz="2000" b="1" dirty="0">
                          <a:solidFill>
                            <a:schemeClr val="bg1"/>
                          </a:solidFill>
                        </a:rPr>
                        <a:t>Abbreviation</a:t>
                      </a:r>
                      <a:endParaRPr lang="en-US" sz="2000" b="1" dirty="0">
                        <a:solidFill>
                          <a:schemeClr val="bg1"/>
                        </a:solidFill>
                        <a:latin typeface="+mn-lt"/>
                      </a:endParaRPr>
                    </a:p>
                  </a:txBody>
                  <a:tcPr marL="43539" marR="43539" marT="21770" marB="21770" anchor="ctr">
                    <a:solidFill>
                      <a:srgbClr val="820000"/>
                    </a:solidFill>
                  </a:tcPr>
                </a:tc>
                <a:tc>
                  <a:txBody>
                    <a:bodyPr/>
                    <a:lstStyle/>
                    <a:p>
                      <a:pPr algn="ctr"/>
                      <a:r>
                        <a:rPr lang="en-US" sz="2000" b="1" dirty="0">
                          <a:solidFill>
                            <a:schemeClr val="bg1"/>
                          </a:solidFill>
                        </a:rPr>
                        <a:t>Wavelength range</a:t>
                      </a:r>
                      <a:br>
                        <a:rPr lang="en-US" sz="2000" b="1" dirty="0">
                          <a:solidFill>
                            <a:schemeClr val="bg1"/>
                          </a:solidFill>
                        </a:rPr>
                      </a:br>
                      <a:r>
                        <a:rPr lang="en-US" sz="2000" b="1" dirty="0">
                          <a:solidFill>
                            <a:schemeClr val="bg1"/>
                          </a:solidFill>
                          <a:effectLst/>
                        </a:rPr>
                        <a:t>(in nanometres)</a:t>
                      </a:r>
                      <a:endParaRPr lang="en-US" sz="2000" b="1" dirty="0">
                        <a:solidFill>
                          <a:schemeClr val="bg1"/>
                        </a:solidFill>
                        <a:latin typeface="+mn-lt"/>
                      </a:endParaRPr>
                    </a:p>
                  </a:txBody>
                  <a:tcPr marL="43539" marR="43539" marT="21770" marB="21770" anchor="ctr">
                    <a:solidFill>
                      <a:srgbClr val="820000"/>
                    </a:solidFill>
                  </a:tcPr>
                </a:tc>
                <a:tc>
                  <a:txBody>
                    <a:bodyPr/>
                    <a:lstStyle/>
                    <a:p>
                      <a:pPr algn="ctr"/>
                      <a:r>
                        <a:rPr lang="en-US" sz="2000" b="1" dirty="0">
                          <a:solidFill>
                            <a:schemeClr val="bg1"/>
                          </a:solidFill>
                        </a:rPr>
                        <a:t>Energy per photon</a:t>
                      </a:r>
                      <a:br>
                        <a:rPr lang="en-US" sz="2000" b="1" dirty="0">
                          <a:solidFill>
                            <a:schemeClr val="bg1"/>
                          </a:solidFill>
                        </a:rPr>
                      </a:br>
                      <a:r>
                        <a:rPr lang="en-US" sz="2000" b="1" dirty="0">
                          <a:solidFill>
                            <a:schemeClr val="bg1"/>
                          </a:solidFill>
                          <a:effectLst/>
                        </a:rPr>
                        <a:t>(in electronvolts)</a:t>
                      </a:r>
                      <a:endParaRPr lang="en-US" sz="2000" b="1" dirty="0">
                        <a:solidFill>
                          <a:schemeClr val="bg1"/>
                        </a:solidFill>
                        <a:latin typeface="+mn-lt"/>
                      </a:endParaRPr>
                    </a:p>
                  </a:txBody>
                  <a:tcPr marL="43539" marR="43539" marT="21770" marB="21770" anchor="ctr">
                    <a:solidFill>
                      <a:srgbClr val="820000"/>
                    </a:solidFill>
                  </a:tcPr>
                </a:tc>
                <a:tc>
                  <a:txBody>
                    <a:bodyPr/>
                    <a:lstStyle/>
                    <a:p>
                      <a:pPr algn="ctr"/>
                      <a:r>
                        <a:rPr lang="en-US" sz="2000" b="1" dirty="0">
                          <a:solidFill>
                            <a:schemeClr val="bg1"/>
                          </a:solidFill>
                        </a:rPr>
                        <a:t>Notes / alternative names</a:t>
                      </a:r>
                      <a:endParaRPr lang="en-US" sz="2000" b="1" dirty="0">
                        <a:solidFill>
                          <a:schemeClr val="bg1"/>
                        </a:solidFill>
                        <a:latin typeface="+mn-lt"/>
                      </a:endParaRPr>
                    </a:p>
                  </a:txBody>
                  <a:tcPr marL="43539" marR="43539" marT="21770" marB="21770" anchor="ctr">
                    <a:solidFill>
                      <a:srgbClr val="820000"/>
                    </a:solidFill>
                  </a:tcPr>
                </a:tc>
              </a:tr>
              <a:tr h="867843">
                <a:tc>
                  <a:txBody>
                    <a:bodyPr/>
                    <a:lstStyle/>
                    <a:p>
                      <a:r>
                        <a:rPr lang="en-US" sz="2000" dirty="0"/>
                        <a:t>Extreme </a:t>
                      </a:r>
                      <a:r>
                        <a:rPr lang="en-US" sz="2000" dirty="0" smtClean="0"/>
                        <a:t>Ultraviolet</a:t>
                      </a:r>
                      <a:endParaRPr lang="el-GR" sz="2000" dirty="0" smtClean="0"/>
                    </a:p>
                    <a:p>
                      <a:r>
                        <a:rPr lang="el-GR" sz="2000" dirty="0" smtClean="0"/>
                        <a:t>Υπεριώδες μικρού μήκους κύματος</a:t>
                      </a:r>
                      <a:endParaRPr lang="en-US" sz="2000" dirty="0">
                        <a:latin typeface="+mn-lt"/>
                      </a:endParaRPr>
                    </a:p>
                  </a:txBody>
                  <a:tcPr marL="43539" marR="43539" marT="21770" marB="21770" anchor="ctr"/>
                </a:tc>
                <a:tc>
                  <a:txBody>
                    <a:bodyPr/>
                    <a:lstStyle/>
                    <a:p>
                      <a:r>
                        <a:rPr lang="en-US" sz="2000" dirty="0"/>
                        <a:t>EUV</a:t>
                      </a:r>
                      <a:endParaRPr lang="en-US" sz="2000" dirty="0">
                        <a:latin typeface="+mn-lt"/>
                      </a:endParaRPr>
                    </a:p>
                  </a:txBody>
                  <a:tcPr marL="43539" marR="43539" marT="21770" marB="21770" anchor="ctr"/>
                </a:tc>
                <a:tc>
                  <a:txBody>
                    <a:bodyPr/>
                    <a:lstStyle/>
                    <a:p>
                      <a:r>
                        <a:rPr lang="en-US" sz="2000" dirty="0"/>
                        <a:t>121 – 10 nm</a:t>
                      </a:r>
                      <a:endParaRPr lang="en-US" sz="2000" dirty="0">
                        <a:latin typeface="+mn-lt"/>
                      </a:endParaRPr>
                    </a:p>
                  </a:txBody>
                  <a:tcPr marL="43539" marR="43539" marT="21770" marB="21770" anchor="ctr"/>
                </a:tc>
                <a:tc>
                  <a:txBody>
                    <a:bodyPr/>
                    <a:lstStyle/>
                    <a:p>
                      <a:r>
                        <a:rPr lang="en-US" sz="2000" dirty="0"/>
                        <a:t>10.25 – 124 eV</a:t>
                      </a:r>
                      <a:endParaRPr lang="en-US" sz="2000" dirty="0">
                        <a:latin typeface="+mn-lt"/>
                      </a:endParaRPr>
                    </a:p>
                  </a:txBody>
                  <a:tcPr marL="43539" marR="43539" marT="21770" marB="21770" anchor="ctr"/>
                </a:tc>
                <a:tc>
                  <a:txBody>
                    <a:bodyPr/>
                    <a:lstStyle/>
                    <a:p>
                      <a:endParaRPr lang="el-GR" sz="2000" dirty="0">
                        <a:latin typeface="+mn-lt"/>
                      </a:endParaRPr>
                    </a:p>
                  </a:txBody>
                  <a:tcPr marL="43539" marR="43539" marT="21770" marB="21770" anchor="ctr"/>
                </a:tc>
              </a:tr>
              <a:tr h="510472">
                <a:tc>
                  <a:txBody>
                    <a:bodyPr/>
                    <a:lstStyle/>
                    <a:p>
                      <a:r>
                        <a:rPr lang="en-US" sz="2000" dirty="0"/>
                        <a:t>Vacuum </a:t>
                      </a:r>
                      <a:r>
                        <a:rPr lang="en-US" sz="2000" dirty="0" smtClean="0"/>
                        <a:t>Ultraviolet</a:t>
                      </a:r>
                      <a:endParaRPr lang="el-GR" sz="2000" dirty="0" smtClean="0"/>
                    </a:p>
                    <a:p>
                      <a:r>
                        <a:rPr lang="el-GR" sz="2000" dirty="0" smtClean="0"/>
                        <a:t>Υπεριώδες κενού</a:t>
                      </a:r>
                      <a:endParaRPr lang="en-US" sz="2000" dirty="0">
                        <a:latin typeface="+mn-lt"/>
                      </a:endParaRPr>
                    </a:p>
                  </a:txBody>
                  <a:tcPr marL="43539" marR="43539" marT="21770" marB="21770" anchor="ctr">
                    <a:solidFill>
                      <a:schemeClr val="accent2">
                        <a:lumMod val="20000"/>
                        <a:lumOff val="80000"/>
                      </a:schemeClr>
                    </a:solidFill>
                  </a:tcPr>
                </a:tc>
                <a:tc>
                  <a:txBody>
                    <a:bodyPr/>
                    <a:lstStyle/>
                    <a:p>
                      <a:r>
                        <a:rPr lang="en-US" sz="2000" dirty="0"/>
                        <a:t>VUV</a:t>
                      </a:r>
                      <a:endParaRPr lang="en-US" sz="2000" dirty="0">
                        <a:latin typeface="+mn-lt"/>
                      </a:endParaRPr>
                    </a:p>
                  </a:txBody>
                  <a:tcPr marL="43539" marR="43539" marT="21770" marB="21770" anchor="ctr">
                    <a:solidFill>
                      <a:schemeClr val="accent2">
                        <a:lumMod val="20000"/>
                        <a:lumOff val="80000"/>
                      </a:schemeClr>
                    </a:solidFill>
                  </a:tcPr>
                </a:tc>
                <a:tc>
                  <a:txBody>
                    <a:bodyPr/>
                    <a:lstStyle/>
                    <a:p>
                      <a:r>
                        <a:rPr lang="en-US" sz="2000" dirty="0"/>
                        <a:t>200 – 10 nm</a:t>
                      </a:r>
                      <a:endParaRPr lang="en-US" sz="2000" dirty="0">
                        <a:latin typeface="+mn-lt"/>
                      </a:endParaRPr>
                    </a:p>
                  </a:txBody>
                  <a:tcPr marL="43539" marR="43539" marT="21770" marB="21770" anchor="ctr">
                    <a:solidFill>
                      <a:schemeClr val="accent2">
                        <a:lumMod val="20000"/>
                        <a:lumOff val="80000"/>
                      </a:schemeClr>
                    </a:solidFill>
                  </a:tcPr>
                </a:tc>
                <a:tc>
                  <a:txBody>
                    <a:bodyPr/>
                    <a:lstStyle/>
                    <a:p>
                      <a:r>
                        <a:rPr lang="en-US" sz="2000" dirty="0"/>
                        <a:t>6.20 – 124 eV</a:t>
                      </a:r>
                      <a:endParaRPr lang="en-US" sz="2000" dirty="0">
                        <a:latin typeface="+mn-lt"/>
                      </a:endParaRPr>
                    </a:p>
                  </a:txBody>
                  <a:tcPr marL="43539" marR="43539" marT="21770" marB="21770" anchor="ctr">
                    <a:solidFill>
                      <a:schemeClr val="accent2">
                        <a:lumMod val="20000"/>
                        <a:lumOff val="80000"/>
                      </a:schemeClr>
                    </a:solidFill>
                  </a:tcPr>
                </a:tc>
                <a:tc>
                  <a:txBody>
                    <a:bodyPr/>
                    <a:lstStyle/>
                    <a:p>
                      <a:r>
                        <a:rPr lang="el-GR" sz="2000" dirty="0" smtClean="0"/>
                        <a:t>Απορροφάται έντονα από την ατμόσφαιρα</a:t>
                      </a:r>
                      <a:endParaRPr lang="el-GR" sz="2000" dirty="0">
                        <a:latin typeface="+mn-lt"/>
                      </a:endParaRPr>
                    </a:p>
                  </a:txBody>
                  <a:tcPr marL="43539" marR="43539" marT="21770" marB="21770">
                    <a:solidFill>
                      <a:schemeClr val="accent2">
                        <a:lumMod val="20000"/>
                        <a:lumOff val="80000"/>
                      </a:schemeClr>
                    </a:solidFill>
                  </a:tcPr>
                </a:tc>
              </a:tr>
            </a:tbl>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Rectangle 5"/>
          <p:cNvSpPr/>
          <p:nvPr/>
        </p:nvSpPr>
        <p:spPr>
          <a:xfrm>
            <a:off x="107504" y="6381328"/>
            <a:ext cx="3944798" cy="369332"/>
          </a:xfrm>
          <a:prstGeom prst="rect">
            <a:avLst/>
          </a:prstGeom>
        </p:spPr>
        <p:txBody>
          <a:bodyPr wrap="none">
            <a:spAutoFit/>
          </a:bodyPr>
          <a:lstStyle/>
          <a:p>
            <a:r>
              <a:rPr lang="en-US" dirty="0" smtClean="0">
                <a:solidFill>
                  <a:schemeClr val="bg1"/>
                </a:solidFill>
                <a:latin typeface="+mn-lt"/>
                <a:hlinkClick r:id="rId3" tooltip="Wavelength"/>
              </a:rPr>
              <a:t>Wavelength</a:t>
            </a:r>
            <a:r>
              <a:rPr lang="el-GR" dirty="0" smtClean="0">
                <a:solidFill>
                  <a:schemeClr val="bg1"/>
                </a:solidFill>
                <a:latin typeface="+mn-lt"/>
              </a:rPr>
              <a:t>, </a:t>
            </a:r>
            <a:r>
              <a:rPr lang="en-US" dirty="0" smtClean="0">
                <a:solidFill>
                  <a:schemeClr val="bg1"/>
                </a:solidFill>
                <a:latin typeface="+mn-lt"/>
                <a:hlinkClick r:id="rId4" tooltip="Nanometre"/>
              </a:rPr>
              <a:t>nanometres</a:t>
            </a:r>
            <a:r>
              <a:rPr lang="el-GR" dirty="0" smtClean="0">
                <a:solidFill>
                  <a:schemeClr val="bg1"/>
                </a:solidFill>
                <a:latin typeface="+mn-lt"/>
              </a:rPr>
              <a:t>, </a:t>
            </a:r>
            <a:r>
              <a:rPr lang="en-US" dirty="0">
                <a:solidFill>
                  <a:schemeClr val="bg1"/>
                </a:solidFill>
                <a:latin typeface="+mn-lt"/>
                <a:hlinkClick r:id="rId5" tooltip="Electronvolt"/>
              </a:rPr>
              <a:t>electronvolts</a:t>
            </a:r>
            <a:endParaRPr lang="el-GR" dirty="0">
              <a:latin typeface="+mn-lt"/>
            </a:endParaRPr>
          </a:p>
        </p:txBody>
      </p:sp>
    </p:spTree>
    <p:extLst>
      <p:ext uri="{BB962C8B-B14F-4D97-AF65-F5344CB8AC3E}">
        <p14:creationId xmlns:p14="http://schemas.microsoft.com/office/powerpoint/2010/main" val="2027864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Απορρόφηση </a:t>
            </a:r>
            <a:r>
              <a:rPr lang="en-US" dirty="0"/>
              <a:t>UV </a:t>
            </a:r>
            <a:r>
              <a:rPr lang="el-GR" dirty="0" smtClean="0"/>
              <a:t>ακτινοβολίας</a:t>
            </a:r>
            <a:endParaRPr lang="el-GR" dirty="0"/>
          </a:p>
        </p:txBody>
      </p:sp>
      <p:pic>
        <p:nvPicPr>
          <p:cNvPr id="9218" name="Picture 2" descr="File:Ozone altitude UV graph.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358" y="1340768"/>
            <a:ext cx="6192838"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
        <p:nvSpPr>
          <p:cNvPr id="5" name="Rectangle 4"/>
          <p:cNvSpPr/>
          <p:nvPr/>
        </p:nvSpPr>
        <p:spPr>
          <a:xfrm>
            <a:off x="2862065" y="6009605"/>
            <a:ext cx="3419871" cy="461665"/>
          </a:xfrm>
          <a:prstGeom prst="rect">
            <a:avLst/>
          </a:prstGeom>
        </p:spPr>
        <p:txBody>
          <a:bodyPr wrap="square">
            <a:spAutoFit/>
          </a:bodyPr>
          <a:lstStyle/>
          <a:p>
            <a:pPr algn="ctr"/>
            <a:r>
              <a:rPr lang="en-US" sz="1200" dirty="0">
                <a:solidFill>
                  <a:schemeClr val="tx1">
                    <a:lumMod val="75000"/>
                    <a:lumOff val="25000"/>
                  </a:schemeClr>
                </a:solidFill>
                <a:latin typeface="+mn-lt"/>
              </a:rPr>
              <a:t>“</a:t>
            </a:r>
            <a:r>
              <a:rPr lang="en-US" sz="1200" dirty="0">
                <a:solidFill>
                  <a:schemeClr val="tx1">
                    <a:lumMod val="75000"/>
                    <a:lumOff val="25000"/>
                  </a:schemeClr>
                </a:solidFill>
                <a:latin typeface="+mn-lt"/>
                <a:hlinkClick r:id="rId3"/>
              </a:rPr>
              <a:t>Ozone altitude UV graph</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a:solidFill>
                  <a:schemeClr val="tx1">
                    <a:lumMod val="75000"/>
                    <a:lumOff val="25000"/>
                  </a:schemeClr>
                </a:solidFill>
                <a:latin typeface="+mn-lt"/>
                <a:hlinkClick r:id="rId4"/>
              </a:rPr>
              <a:t>Hardwigg</a:t>
            </a:r>
            <a:r>
              <a:rPr lang="en-US" sz="1200" dirty="0">
                <a:solidFill>
                  <a:schemeClr val="tx1">
                    <a:lumMod val="75000"/>
                    <a:lumOff val="25000"/>
                  </a:schemeClr>
                </a:solidFill>
                <a:latin typeface="+mn-lt"/>
              </a:rPr>
              <a:t> </a:t>
            </a:r>
            <a:endParaRPr lang="el-GR" sz="1200" dirty="0" smtClean="0">
              <a:solidFill>
                <a:schemeClr val="tx1">
                  <a:lumMod val="75000"/>
                  <a:lumOff val="25000"/>
                </a:schemeClr>
              </a:solidFill>
              <a:latin typeface="+mn-lt"/>
            </a:endParaRPr>
          </a:p>
          <a:p>
            <a:pPr algn="ctr"/>
            <a:r>
              <a:rPr lang="el-GR" sz="1200" dirty="0" smtClean="0">
                <a:solidFill>
                  <a:schemeClr val="tx1">
                    <a:lumMod val="75000"/>
                    <a:lumOff val="25000"/>
                  </a:schemeClr>
                </a:solidFill>
                <a:latin typeface="+mn-lt"/>
              </a:rPr>
              <a:t>διαθέσιμο ως κοινό κτήμα</a:t>
            </a:r>
            <a:endParaRPr lang="en-US" sz="1200" dirty="0">
              <a:solidFill>
                <a:schemeClr val="tx1">
                  <a:lumMod val="75000"/>
                  <a:lumOff val="25000"/>
                </a:schemeClr>
              </a:solidFill>
              <a:latin typeface="+mn-lt"/>
            </a:endParaRPr>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1383742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PRESENTER" val="283e1a1a30651f9477b26fa4a1db6836a"/>
</p:tagLst>
</file>

<file path=ppt/theme/theme1.xml><?xml version="1.0" encoding="utf-8"?>
<a:theme xmlns:a="http://schemas.openxmlformats.org/drawingml/2006/main" name="OC_template_updated">
  <a:themeElements>
    <a:clrScheme name="Custom 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OC_template_updated</Template>
  <TotalTime>3297</TotalTime>
  <Words>3482</Words>
  <Application>Microsoft Office PowerPoint</Application>
  <PresentationFormat>Προβολή στην οθόνη (4:3)</PresentationFormat>
  <Paragraphs>589</Paragraphs>
  <Slides>59</Slides>
  <Notes>46</Notes>
  <HiddenSlides>0</HiddenSlides>
  <MMClips>0</MMClips>
  <ScaleCrop>false</ScaleCrop>
  <HeadingPairs>
    <vt:vector size="4" baseType="variant">
      <vt:variant>
        <vt:lpstr>Θέμα</vt:lpstr>
      </vt:variant>
      <vt:variant>
        <vt:i4>2</vt:i4>
      </vt:variant>
      <vt:variant>
        <vt:lpstr>Τίτλοι διαφανειών</vt:lpstr>
      </vt:variant>
      <vt:variant>
        <vt:i4>59</vt:i4>
      </vt:variant>
    </vt:vector>
  </HeadingPairs>
  <TitlesOfParts>
    <vt:vector size="61" baseType="lpstr">
      <vt:lpstr>OC_template_updated</vt:lpstr>
      <vt:lpstr>1_OC_template_updated</vt:lpstr>
      <vt:lpstr>Φυσικοχημικές Μέθοδοι Διάγνωσης - Τεκμηρίωσης</vt:lpstr>
      <vt:lpstr>Φυσικοχημικές μέθοδοι διάγνωσης - τεκμηρίωσης</vt:lpstr>
      <vt:lpstr>Ζώνες του ηλεκτρομαγνητικού φάσματος (Ενέργεια - συχνότητα)</vt:lpstr>
      <vt:lpstr>Ζώνες του ηλεκτρομαγνητικού φάσματος (Μήκος κύματος)</vt:lpstr>
      <vt:lpstr>H περιοχή του υπεριώδους στο φάσμα</vt:lpstr>
      <vt:lpstr>Κατηγορίες Υπεριώδους ακτινοβολίας  (1 από 3)</vt:lpstr>
      <vt:lpstr>Κατηγορίες Υπεριώδους ακτινοβολίας  (2 από 3)</vt:lpstr>
      <vt:lpstr>Κατηγορίες Υπεριώδους ακτινοβολίας (3 από 3)</vt:lpstr>
      <vt:lpstr>Απορρόφηση UV ακτινοβολίας</vt:lpstr>
      <vt:lpstr>Επικινδυνότητα UV ακτινοβολίας</vt:lpstr>
      <vt:lpstr>Προσωπικός προστατευτικός εξοπλισμός</vt:lpstr>
      <vt:lpstr>Πηγές υπεριώδους ακτινοβολίας: Ήλιος (φυσική πηγή)</vt:lpstr>
      <vt:lpstr>Είδη τεχνητών πηγών UV</vt:lpstr>
      <vt:lpstr>Λαμπτήρες φθορισμού UV</vt:lpstr>
      <vt:lpstr>Είδη φωτιστικών πηγών</vt:lpstr>
      <vt:lpstr>Λαμπτήρας ατμών υδραργύρου  (Mercury Vapor Lamps)</vt:lpstr>
      <vt:lpstr>Λαμπτήρας ατμών υδραργύρου  (Mercury Vapor Lamps)</vt:lpstr>
      <vt:lpstr>Φάσμα εκπομπής πηγών ατμών Hg</vt:lpstr>
      <vt:lpstr>Απεικόνιση της Ανάκλασης του Υπεριώδους</vt:lpstr>
      <vt:lpstr>Απεικόνιση της Ανάκλασης του Υπεριώδους</vt:lpstr>
      <vt:lpstr>Φασματική καμπύλη διαπερατότητας του φίλτρου  Kodak Wratten 18A</vt:lpstr>
      <vt:lpstr>Απορρόφηση UV από αντηλιακή κρέμα</vt:lpstr>
      <vt:lpstr>Η ανάκλαση της Υπεριώδους ακτινοβολίας από το δέρμα</vt:lpstr>
      <vt:lpstr>Η ανάκλαση σε ζωγραφικούς πίνακες</vt:lpstr>
      <vt:lpstr>Φθορισμός</vt:lpstr>
      <vt:lpstr>Φθορισμός</vt:lpstr>
      <vt:lpstr>Φθορισμός πετρωμάτων </vt:lpstr>
      <vt:lpstr>Φθορισμός υγρών</vt:lpstr>
      <vt:lpstr>Διάταξη για την απεικόνιση του  φθορισμού που προκαλείται από υπεριώδη ακτινοβολία</vt:lpstr>
      <vt:lpstr>Οπτικά φίλτρα Kodak Wratten</vt:lpstr>
      <vt:lpstr>Εφαρμογές: Ζωγραφικά έργα (1 από 3)</vt:lpstr>
      <vt:lpstr>Εφαρμογές: Ζωγραφικά έργα (2 από 3)</vt:lpstr>
      <vt:lpstr>Εφαρμογές: Ζωγραφικά έργα (3 από 3)</vt:lpstr>
      <vt:lpstr>«Ανάβαση του Ιησού» ΒΧΜ</vt:lpstr>
      <vt:lpstr>«Γέννηση» Λ217  Συλλογή Λοβέρδου ΒΧΜ </vt:lpstr>
      <vt:lpstr>«Άγιος Γεώργιος» ΒΧΜ</vt:lpstr>
      <vt:lpstr>Παναγία Γαλακτοτροφούσα</vt:lpstr>
      <vt:lpstr>Ελαιογραφίες</vt:lpstr>
      <vt:lpstr>Εφαρμογές: Κεραμικά και γυαλί (1 από 3)</vt:lpstr>
      <vt:lpstr>Εφαρμογές: Κεραμικά και γυαλί (2 από 3)</vt:lpstr>
      <vt:lpstr>Εφαρμογές: Κεραμικά και γυαλί (3 από 3)</vt:lpstr>
      <vt:lpstr>Εφαρμογές: ορυκτά και πετρώματα</vt:lpstr>
      <vt:lpstr>Εφαρμογές: Πέτρα</vt:lpstr>
      <vt:lpstr>UV και αντικείμενα από μάρμαρο</vt:lpstr>
      <vt:lpstr>Εφαρμογές: Χαρτί και περγαμηνή</vt:lpstr>
      <vt:lpstr>UV και Μελάνια</vt:lpstr>
      <vt:lpstr>Εφαρμογές: Ύφασμα</vt:lpstr>
      <vt:lpstr>UV και ύφασμα</vt:lpstr>
      <vt:lpstr>Εφαρμογές: σκελετικό υλικό</vt:lpstr>
      <vt:lpstr>Βιβλιογραφία</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 (1/2)</vt:lpstr>
      <vt:lpstr>Σημείωμα Χρήσης Έργων Τρίτων (2/2)</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fkaram2</dc:creator>
  <cp:lastModifiedBy>natasakar new</cp:lastModifiedBy>
  <cp:revision>165</cp:revision>
  <dcterms:created xsi:type="dcterms:W3CDTF">2013-05-08T10:32:47Z</dcterms:created>
  <dcterms:modified xsi:type="dcterms:W3CDTF">2015-06-10T11:36:48Z</dcterms:modified>
</cp:coreProperties>
</file>