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4"/>
  </p:notesMasterIdLst>
  <p:handoutMasterIdLst>
    <p:handoutMasterId r:id="rId45"/>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5" r:id="rId19"/>
    <p:sldId id="286" r:id="rId20"/>
    <p:sldId id="284"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257" r:id="rId37"/>
    <p:sldId id="262" r:id="rId38"/>
    <p:sldId id="264" r:id="rId39"/>
    <p:sldId id="302" r:id="rId40"/>
    <p:sldId id="303" r:id="rId41"/>
    <p:sldId id="304" r:id="rId42"/>
    <p:sldId id="306" r:id="rId43"/>
  </p:sldIdLst>
  <p:sldSz cx="9144000" cy="6858000" type="screen4x3"/>
  <p:notesSz cx="7104063" cy="10234613"/>
  <p:custDataLst>
    <p:tags r:id="rId4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20</a:t>
            </a:fld>
            <a:endParaRPr lang="el-GR" dirty="0"/>
          </a:p>
        </p:txBody>
      </p:sp>
    </p:spTree>
    <p:extLst>
      <p:ext uri="{BB962C8B-B14F-4D97-AF65-F5344CB8AC3E}">
        <p14:creationId xmlns:p14="http://schemas.microsoft.com/office/powerpoint/2010/main" val="424287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22</a:t>
            </a:fld>
            <a:endParaRPr lang="el-GR" dirty="0"/>
          </a:p>
        </p:txBody>
      </p:sp>
    </p:spTree>
    <p:extLst>
      <p:ext uri="{BB962C8B-B14F-4D97-AF65-F5344CB8AC3E}">
        <p14:creationId xmlns:p14="http://schemas.microsoft.com/office/powerpoint/2010/main" val="292278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39</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449823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71048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057171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043967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828526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5902734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917450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8888164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932266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783142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852312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commons.wikimedia.org/wiki/User:MLWatts" TargetMode="External"/><Relationship Id="rId2" Type="http://schemas.openxmlformats.org/officeDocument/2006/relationships/hyperlink" Target="http://en.wikipedia.org/wiki/Jean-Jacques_Rousseau#mediaviewer/File:Jean-Jacques_Rousseau_%28painted_portrait%29.jpg"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User:Ineuw" TargetMode="External"/><Relationship Id="rId2" Type="http://schemas.openxmlformats.org/officeDocument/2006/relationships/hyperlink" Target="http://commons.wikimedia.org/wiki/File:PSM_V21_D154_Charles_Darwin.png"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imple.wikipedia.org/wiki/On_the_Origin_of_Species#mediaviewer/File:Origin_of_Species.jpg" TargetMode="External"/><Relationship Id="rId7" Type="http://schemas.openxmlformats.org/officeDocument/2006/relationships/hyperlink" Target="http://commons.wikimedia.org/wiki/User:Jappalang" TargetMode="Externa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en.wikipedia.org/wiki/Charles_Darwin#mediaviewer/File:Editorial_cartoon_depicting_Charles_Darwin_as_an_ape_%281871%29.jpg" TargetMode="External"/><Relationship Id="rId5" Type="http://schemas.openxmlformats.org/officeDocument/2006/relationships/image" Target="../media/image19.jpeg"/><Relationship Id="rId4" Type="http://schemas.openxmlformats.org/officeDocument/2006/relationships/hyperlink" Target="http://commons.wikimedia.org/wiki/User:Stw"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Common_chimpanzee#mediaviewer/File:Chimpanzee_%283265647592%29.jpg"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hyperlink" Target="http://commons.wikimedia.org/wiki/User:File_Upload_Bot_(Magnus_Mansk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commons.wikimedia.org/wiki/User:Fastfission" TargetMode="External"/><Relationship Id="rId2" Type="http://schemas.openxmlformats.org/officeDocument/2006/relationships/hyperlink" Target="http://en.wikipedia.org/wiki/List_of_King's_College_London_alumni#mediaviewer/File:Francis_Galton_1850s.jpg" TargetMode="Externa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e.wikipedia.org/wiki/Wilhelm_Wundt#mediaviewer/File:Wilhelm_Wundt.jpg"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hyperlink" Target="http://commons.wikimedia.org/wiki/User:Ambross0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William_James_b1842c.jpg" TargetMode="External"/><Relationship Id="rId7" Type="http://schemas.openxmlformats.org/officeDocument/2006/relationships/hyperlink" Target="http://commons.wikimedia.org/wiki/User:File_Upload_Bot_(Magnus_Manske)"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hyperlink" Target="http://en.wikipedia.org/wiki/Hermann_Ebbinghaus#mediaviewer/File:Ebbinghaus2.jpg" TargetMode="External"/><Relationship Id="rId5" Type="http://schemas.openxmlformats.org/officeDocument/2006/relationships/image" Target="../media/image24.png"/><Relationship Id="rId4" Type="http://schemas.openxmlformats.org/officeDocument/2006/relationships/hyperlink" Target="http://commons.wikimedia.org/wiki/User:Materialscientis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pixabay.com/en/users/OpenClips/" TargetMode="External"/><Relationship Id="rId18" Type="http://schemas.openxmlformats.org/officeDocument/2006/relationships/hyperlink" Target="http://pixabay.com/en/money-cash-dollars-pennies-coins-29047/" TargetMode="External"/><Relationship Id="rId3" Type="http://schemas.openxmlformats.org/officeDocument/2006/relationships/oleObject" Target="../embeddings/oleObject1.bin"/><Relationship Id="rId7" Type="http://schemas.openxmlformats.org/officeDocument/2006/relationships/image" Target="../media/image6.png"/><Relationship Id="rId12" Type="http://schemas.openxmlformats.org/officeDocument/2006/relationships/hyperlink" Target="http://pixabay.com/en/alien-martian-cosmic-face-green-153542/" TargetMode="External"/><Relationship Id="rId17" Type="http://schemas.openxmlformats.org/officeDocument/2006/relationships/image" Target="../media/image10.png"/><Relationship Id="rId2" Type="http://schemas.openxmlformats.org/officeDocument/2006/relationships/slideLayout" Target="../slideLayouts/slideLayout2.xml"/><Relationship Id="rId16" Type="http://schemas.openxmlformats.org/officeDocument/2006/relationships/hyperlink" Target="https://openclipart.org/user-detail/rg1024" TargetMode="External"/><Relationship Id="rId20" Type="http://schemas.openxmlformats.org/officeDocument/2006/relationships/hyperlink" Target="http://pixabay.com/en/crystal-ball-glass-globe-glass-ball-32381/" TargetMode="External"/><Relationship Id="rId1" Type="http://schemas.openxmlformats.org/officeDocument/2006/relationships/vmlDrawing" Target="../drawings/vmlDrawing1.vml"/><Relationship Id="rId6" Type="http://schemas.openxmlformats.org/officeDocument/2006/relationships/hyperlink" Target="https://openclipart.org/user-detail/Porota" TargetMode="External"/><Relationship Id="rId11" Type="http://schemas.openxmlformats.org/officeDocument/2006/relationships/image" Target="../media/image8.png"/><Relationship Id="rId5" Type="http://schemas.openxmlformats.org/officeDocument/2006/relationships/hyperlink" Target="https://openclipart.org/detail/16878/death-by-porota" TargetMode="External"/><Relationship Id="rId15" Type="http://schemas.openxmlformats.org/officeDocument/2006/relationships/hyperlink" Target="https://openclipart.org/detail/20925/cartoon-tv-by-rg1024" TargetMode="External"/><Relationship Id="rId10" Type="http://schemas.openxmlformats.org/officeDocument/2006/relationships/hyperlink" Target="http://pixabay.com/en/users/Nemo/" TargetMode="External"/><Relationship Id="rId19" Type="http://schemas.openxmlformats.org/officeDocument/2006/relationships/image" Target="../media/image11.png"/><Relationship Id="rId4" Type="http://schemas.openxmlformats.org/officeDocument/2006/relationships/image" Target="../media/image5.wmf"/><Relationship Id="rId9" Type="http://schemas.openxmlformats.org/officeDocument/2006/relationships/hyperlink" Target="http://pixabay.com/en/heart-red-emotional-cartoon-29328/" TargetMode="External"/><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hyperlink" Target="http://pixabay.com/en/users/Nemo/" TargetMode="External"/><Relationship Id="rId3" Type="http://schemas.openxmlformats.org/officeDocument/2006/relationships/hyperlink" Target="http://pt.wikipedia.org/wiki/Burrhus_Frederic_Skinner#mediaviewer/File:B.F._Skinner_at_Harvard_circa_1950.jpg" TargetMode="External"/><Relationship Id="rId7" Type="http://schemas.openxmlformats.org/officeDocument/2006/relationships/hyperlink" Target="http://pixabay.com/en/mouse-rat-rodent-pest-gray-29690/" TargetMode="Externa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creativecommons.org/licenses/by/3.0/" TargetMode="External"/><Relationship Id="rId4" Type="http://schemas.openxmlformats.org/officeDocument/2006/relationships/hyperlink" Target="http://commons.wikimedia.org/wiki/User:Esquil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igeon.psy.tufts.edu/psych26/kohler.htm" TargetMode="Externa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Descartes-reflex.JPG"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commons.wikimedia.org/wiki/User:Anthonyhcol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psychclassics.yorku.ca/"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n.wikipedia.org/wiki/Image:Descartes.jpg" TargetMode="External"/><Relationship Id="rId1" Type="http://schemas.openxmlformats.org/officeDocument/2006/relationships/slideLayout" Target="../slideLayouts/slideLayout2.xml"/><Relationship Id="rId5" Type="http://schemas.openxmlformats.org/officeDocument/2006/relationships/hyperlink" Target="http://commons.wikimedia.org/wiki/User:Dedden" TargetMode="External"/><Relationship Id="rId4" Type="http://schemas.openxmlformats.org/officeDocument/2006/relationships/hyperlink" Target="http://en.wikipedia.org/wiki/Ren%C3%A9_Descartes#mediaviewer/File:Frans_Hals_-_Portret_van_Ren%C3%A9_Descartes.jp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User:FranksValli" TargetMode="External"/><Relationship Id="rId2" Type="http://schemas.openxmlformats.org/officeDocument/2006/relationships/hyperlink" Target="http://en.wikipedia.org/wiki/Classical_liberalism#mediaviewer/File:JohnLocke.png"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Εισαγωγή στην Ψυχολογία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smtClean="0"/>
              <a:t>Εισαγωγικά</a:t>
            </a:r>
            <a:endParaRPr lang="en-US" sz="2800" dirty="0" smtClean="0"/>
          </a:p>
          <a:p>
            <a:pPr>
              <a:spcBef>
                <a:spcPts val="0"/>
              </a:spcBef>
            </a:pPr>
            <a:r>
              <a:rPr lang="el-GR" sz="2400" dirty="0"/>
              <a:t>Δρ. Κατερίνα Μανιαδάκη, </a:t>
            </a:r>
            <a:r>
              <a:rPr lang="el-GR" sz="2400" dirty="0" smtClean="0"/>
              <a:t>Ψυχολόγος</a:t>
            </a:r>
          </a:p>
          <a:p>
            <a:pPr>
              <a:spcBef>
                <a:spcPts val="0"/>
              </a:spcBef>
            </a:pPr>
            <a:r>
              <a:rPr lang="el-GR" sz="2400" dirty="0" smtClean="0"/>
              <a:t>Τμήμα Κοινωνικής Εργασίας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επιδράσεις της φιλοσοφίας στην ψυχολογία </a:t>
            </a:r>
            <a:r>
              <a:rPr lang="el-GR" sz="3600" b="0" dirty="0" smtClean="0"/>
              <a:t>(4 </a:t>
            </a:r>
            <a:r>
              <a:rPr lang="el-GR" sz="3600" b="0" dirty="0"/>
              <a:t>από </a:t>
            </a:r>
            <a:r>
              <a:rPr lang="el-GR" sz="3600" b="0" dirty="0" smtClean="0"/>
              <a:t>5)</a:t>
            </a:r>
            <a:endParaRPr lang="el-GR" dirty="0"/>
          </a:p>
        </p:txBody>
      </p:sp>
      <p:sp>
        <p:nvSpPr>
          <p:cNvPr id="3" name="Θέση περιεχομένου 2"/>
          <p:cNvSpPr>
            <a:spLocks noGrp="1"/>
          </p:cNvSpPr>
          <p:nvPr>
            <p:ph idx="1"/>
          </p:nvPr>
        </p:nvSpPr>
        <p:spPr>
          <a:xfrm>
            <a:off x="3131840" y="1304570"/>
            <a:ext cx="5633864" cy="4644710"/>
          </a:xfrm>
        </p:spPr>
        <p:txBody>
          <a:bodyPr>
            <a:normAutofit fontScale="92500" lnSpcReduction="20000"/>
          </a:bodyPr>
          <a:lstStyle/>
          <a:p>
            <a:r>
              <a:rPr lang="el-GR" dirty="0"/>
              <a:t>Το νεογέννητο παιδί είναι ανέγγιχτο από τον πολιτισμό, ο οποίος διαφθείρει τους ανθρώπους.</a:t>
            </a:r>
          </a:p>
          <a:p>
            <a:r>
              <a:rPr lang="el-GR" dirty="0"/>
              <a:t>Ο ρόλος των ενηλίκων είναι να προστατεύουν το παιδί από τις πιέσεις της κοινωνίας.</a:t>
            </a:r>
          </a:p>
          <a:p>
            <a:r>
              <a:rPr lang="el-GR" dirty="0"/>
              <a:t>Στο βιβλίο του </a:t>
            </a:r>
            <a:r>
              <a:rPr lang="el-GR" b="1" dirty="0">
                <a:solidFill>
                  <a:srgbClr val="004A82"/>
                </a:solidFill>
              </a:rPr>
              <a:t>Emile,</a:t>
            </a:r>
            <a:r>
              <a:rPr lang="el-GR" dirty="0"/>
              <a:t> το οποίο αποτελεί μια πραγματεία για την παιδεία, ο Rousseau περιγράφει ένα παιδί το οποίο δεν αποτελεί ατελή ενήλικα, που πρέπει να τελειοποιηθεί με τη διδασκαλία, αλλά ένα ολοκληρωμένο ανθρώπινο ον με ικανότητες κατάλληλες για την ηλικία του.</a:t>
            </a:r>
          </a:p>
          <a:p>
            <a:r>
              <a:rPr lang="el-GR" dirty="0"/>
              <a:t>Οι απόψεις του Rousseau επηρέασαν τη διαμόρφωση των εννοιών της ωρίμανσης και της κατά στάδια ανάπτυξης.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6" name="Ορθογώνιο 5"/>
          <p:cNvSpPr/>
          <p:nvPr/>
        </p:nvSpPr>
        <p:spPr>
          <a:xfrm>
            <a:off x="28600" y="3654001"/>
            <a:ext cx="3024336" cy="769441"/>
          </a:xfrm>
          <a:prstGeom prst="rect">
            <a:avLst/>
          </a:prstGeom>
        </p:spPr>
        <p:txBody>
          <a:bodyPr wrap="square">
            <a:spAutoFit/>
          </a:bodyPr>
          <a:lstStyle/>
          <a:p>
            <a:pPr algn="ctr"/>
            <a:r>
              <a:rPr lang="en-US" sz="2200" dirty="0" smtClean="0">
                <a:latin typeface="+mn-lt"/>
              </a:rPr>
              <a:t>Jean Jacques Rousseau</a:t>
            </a:r>
            <a:r>
              <a:rPr lang="el-GR" sz="2200" dirty="0" smtClean="0">
                <a:latin typeface="+mn-lt"/>
              </a:rPr>
              <a:t> </a:t>
            </a:r>
            <a:r>
              <a:rPr lang="en-US" sz="2200" dirty="0" smtClean="0">
                <a:latin typeface="+mn-lt"/>
              </a:rPr>
              <a:t>(1712-17784)</a:t>
            </a:r>
            <a:endParaRPr lang="en-US" sz="2200" dirty="0">
              <a:latin typeface="+mn-lt"/>
            </a:endParaRPr>
          </a:p>
        </p:txBody>
      </p:sp>
      <p:sp>
        <p:nvSpPr>
          <p:cNvPr id="7" name="Rectangle 6"/>
          <p:cNvSpPr/>
          <p:nvPr/>
        </p:nvSpPr>
        <p:spPr>
          <a:xfrm>
            <a:off x="28600" y="4474702"/>
            <a:ext cx="2963651"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fr-FR" sz="1200" dirty="0">
                <a:latin typeface="+mn-lt"/>
                <a:hlinkClick r:id="rId2"/>
              </a:rPr>
              <a:t>Jean-Jacques Rousseau (painted portrait)</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hlinkClick r:id="rId3"/>
              </a:rPr>
              <a:t>MLWatts</a:t>
            </a:r>
            <a:r>
              <a:rPr lang="el-GR" sz="1200" dirty="0" smtClean="0">
                <a:solidFill>
                  <a:schemeClr val="tx1">
                    <a:lumMod val="65000"/>
                    <a:lumOff val="35000"/>
                  </a:schemeClr>
                </a:solidFill>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pic>
        <p:nvPicPr>
          <p:cNvPr id="9" name="Picture 6" descr="Jean-Jacques_Rousseau"/>
          <p:cNvPicPr>
            <a:picLocks noChangeAspect="1" noChangeArrowheads="1"/>
          </p:cNvPicPr>
          <p:nvPr/>
        </p:nvPicPr>
        <p:blipFill>
          <a:blip r:embed="rId4" cstate="email"/>
          <a:srcRect/>
          <a:stretch>
            <a:fillRect/>
          </a:stretch>
        </p:blipFill>
        <p:spPr>
          <a:xfrm>
            <a:off x="500770" y="1268760"/>
            <a:ext cx="1809773" cy="2394549"/>
          </a:xfrm>
          <a:prstGeom prst="rect">
            <a:avLst/>
          </a:prstGeom>
          <a:noFill/>
          <a:ln>
            <a:noFill/>
          </a:ln>
        </p:spPr>
      </p:pic>
      <p:sp>
        <p:nvSpPr>
          <p:cNvPr id="5" name="Ορθογώνιο 4"/>
          <p:cNvSpPr/>
          <p:nvPr/>
        </p:nvSpPr>
        <p:spPr>
          <a:xfrm>
            <a:off x="2347867" y="6019633"/>
            <a:ext cx="3579827" cy="461665"/>
          </a:xfrm>
          <a:prstGeom prst="rect">
            <a:avLst/>
          </a:prstGeom>
        </p:spPr>
        <p:txBody>
          <a:bodyPr wrap="none">
            <a:spAutoFit/>
          </a:bodyPr>
          <a:lstStyle/>
          <a:p>
            <a:pPr algn="ctr">
              <a:defRPr/>
            </a:pPr>
            <a:r>
              <a:rPr lang="el-GR" sz="2400" b="1" dirty="0">
                <a:solidFill>
                  <a:srgbClr val="820000"/>
                </a:solidFill>
                <a:latin typeface="+mn-lt"/>
                <a:cs typeface="Arial" pitchFamily="34" charset="0"/>
              </a:rPr>
              <a:t>Το παιδί είναι φύσει καλό.</a:t>
            </a:r>
          </a:p>
        </p:txBody>
      </p:sp>
    </p:spTree>
    <p:extLst>
      <p:ext uri="{BB962C8B-B14F-4D97-AF65-F5344CB8AC3E}">
        <p14:creationId xmlns:p14="http://schemas.microsoft.com/office/powerpoint/2010/main" val="3143349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επιδράσεις της φιλοσοφίας στην ψυχολογία </a:t>
            </a:r>
            <a:r>
              <a:rPr lang="el-GR" sz="3600" b="0" dirty="0" smtClean="0"/>
              <a:t>(5 </a:t>
            </a:r>
            <a:r>
              <a:rPr lang="el-GR" sz="3600" b="0" dirty="0"/>
              <a:t>από </a:t>
            </a:r>
            <a:r>
              <a:rPr lang="el-GR" sz="3600" b="0" dirty="0" smtClean="0"/>
              <a:t>5)</a:t>
            </a:r>
            <a:endParaRPr lang="el-GR" dirty="0"/>
          </a:p>
        </p:txBody>
      </p:sp>
      <p:sp>
        <p:nvSpPr>
          <p:cNvPr id="3" name="Θέση περιεχομένου 2"/>
          <p:cNvSpPr>
            <a:spLocks noGrp="1"/>
          </p:cNvSpPr>
          <p:nvPr>
            <p:ph idx="1"/>
          </p:nvPr>
        </p:nvSpPr>
        <p:spPr>
          <a:xfrm>
            <a:off x="3125484" y="1529108"/>
            <a:ext cx="5633864" cy="4644710"/>
          </a:xfrm>
        </p:spPr>
        <p:txBody>
          <a:bodyPr>
            <a:normAutofit/>
          </a:bodyPr>
          <a:lstStyle/>
          <a:p>
            <a:r>
              <a:rPr lang="el-GR" dirty="0"/>
              <a:t>Βρετανός φυσιοδίφης.</a:t>
            </a:r>
          </a:p>
          <a:p>
            <a:r>
              <a:rPr lang="el-GR" dirty="0"/>
              <a:t>Σπούδασε ιατρική και θεολογία. Ασχολήθηκε με τη φυσική ιστορία και τη γεωλογία.</a:t>
            </a:r>
          </a:p>
          <a:p>
            <a:r>
              <a:rPr lang="el-GR" dirty="0"/>
              <a:t>Ανέπτυξε τη θεωρία της εξέλιξης και της φυσικής επιλογής.</a:t>
            </a:r>
          </a:p>
          <a:p>
            <a:r>
              <a:rPr lang="el-GR" dirty="0"/>
              <a:t>Σύμφωνα με το Δαρβίνο, υπάρχει μια συνεχής διαδικασία μεταλλαγής των ειδών στην προσπάθεια προσαρμογής τους στις απαιτήσεις του περιβάλλοντος (Η καταγωγή των ειδών, 1859).</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6" name="Ορθογώνιο 5"/>
          <p:cNvSpPr/>
          <p:nvPr/>
        </p:nvSpPr>
        <p:spPr>
          <a:xfrm>
            <a:off x="101149" y="4048459"/>
            <a:ext cx="3024336" cy="769441"/>
          </a:xfrm>
          <a:prstGeom prst="rect">
            <a:avLst/>
          </a:prstGeom>
        </p:spPr>
        <p:txBody>
          <a:bodyPr wrap="square">
            <a:spAutoFit/>
          </a:bodyPr>
          <a:lstStyle/>
          <a:p>
            <a:pPr algn="ctr"/>
            <a:r>
              <a:rPr lang="en-US" sz="2200" dirty="0" smtClean="0">
                <a:latin typeface="+mn-lt"/>
              </a:rPr>
              <a:t>Charles Darwin </a:t>
            </a:r>
            <a:endParaRPr lang="el-GR" sz="2200" dirty="0" smtClean="0">
              <a:latin typeface="+mn-lt"/>
            </a:endParaRPr>
          </a:p>
          <a:p>
            <a:pPr algn="ctr"/>
            <a:r>
              <a:rPr lang="en-US" sz="2200" dirty="0" smtClean="0">
                <a:latin typeface="+mn-lt"/>
              </a:rPr>
              <a:t>(</a:t>
            </a:r>
            <a:r>
              <a:rPr lang="en-US" sz="2200" dirty="0">
                <a:latin typeface="+mn-lt"/>
              </a:rPr>
              <a:t>1809 -1882)</a:t>
            </a:r>
          </a:p>
        </p:txBody>
      </p:sp>
      <p:sp>
        <p:nvSpPr>
          <p:cNvPr id="7" name="Rectangle 6"/>
          <p:cNvSpPr/>
          <p:nvPr/>
        </p:nvSpPr>
        <p:spPr>
          <a:xfrm>
            <a:off x="101149" y="4869160"/>
            <a:ext cx="2963651"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fr-FR" sz="1200" dirty="0">
                <a:latin typeface="+mn-lt"/>
                <a:hlinkClick r:id="rId2"/>
              </a:rPr>
              <a:t>PSM V21 D154 Charles Darwin</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hlinkClick r:id="rId3"/>
              </a:rPr>
              <a:t>Ineuw</a:t>
            </a:r>
            <a:r>
              <a:rPr lang="el-GR" sz="1200" dirty="0" smtClean="0">
                <a:solidFill>
                  <a:schemeClr val="tx1">
                    <a:lumMod val="65000"/>
                    <a:lumOff val="35000"/>
                  </a:schemeClr>
                </a:solidFill>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170" y="1546062"/>
            <a:ext cx="2006293" cy="2497460"/>
          </a:xfrm>
          <a:prstGeom prst="rect">
            <a:avLst/>
          </a:prstGeom>
        </p:spPr>
      </p:pic>
    </p:spTree>
    <p:extLst>
      <p:ext uri="{BB962C8B-B14F-4D97-AF65-F5344CB8AC3E}">
        <p14:creationId xmlns:p14="http://schemas.microsoft.com/office/powerpoint/2010/main" val="1568333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θεωρία του Δαρβίνου για την εξέλιξη του ανθρώπου (Φυλογένεση)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pSp>
        <p:nvGrpSpPr>
          <p:cNvPr id="5" name="Ομάδα 4"/>
          <p:cNvGrpSpPr/>
          <p:nvPr/>
        </p:nvGrpSpPr>
        <p:grpSpPr>
          <a:xfrm>
            <a:off x="809257" y="1439672"/>
            <a:ext cx="3898270" cy="3978649"/>
            <a:chOff x="82434" y="197811"/>
            <a:chExt cx="3898270" cy="3978649"/>
          </a:xfrm>
          <a:scene3d>
            <a:camera prst="orthographicFront">
              <a:rot lat="0" lon="0" rev="0"/>
            </a:camera>
            <a:lightRig rig="threePt" dir="t">
              <a:rot lat="0" lon="0" rev="1200000"/>
            </a:lightRig>
          </a:scene3d>
        </p:grpSpPr>
        <p:sp>
          <p:nvSpPr>
            <p:cNvPr id="9" name="Βέλος προς τα επάνω 8"/>
            <p:cNvSpPr/>
            <p:nvPr/>
          </p:nvSpPr>
          <p:spPr>
            <a:xfrm rot="16200000">
              <a:off x="42244" y="238001"/>
              <a:ext cx="3978649" cy="3898270"/>
            </a:xfrm>
            <a:prstGeom prst="upArrow">
              <a:avLst>
                <a:gd name="adj1" fmla="val 50000"/>
                <a:gd name="adj2" fmla="val 35000"/>
              </a:avLst>
            </a:prstGeom>
            <a:noFill/>
            <a:ln>
              <a:solidFill>
                <a:schemeClr val="tx1"/>
              </a:solidFill>
            </a:ln>
            <a:sp3d>
              <a:bevelT w="63500" h="254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10" name="Βέλος προς τα επάνω 4"/>
            <p:cNvSpPr/>
            <p:nvPr/>
          </p:nvSpPr>
          <p:spPr>
            <a:xfrm rot="21600000">
              <a:off x="764631" y="1192474"/>
              <a:ext cx="3216073" cy="1989325"/>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l-GR" sz="2200" b="1" kern="1200" dirty="0" smtClean="0">
                  <a:solidFill>
                    <a:schemeClr val="tx1"/>
                  </a:solidFill>
                  <a:cs typeface="Arial" pitchFamily="34" charset="0"/>
                </a:rPr>
                <a:t>Η εξέλιξη είναι μια αργή, σταθερή και συνεχής διεργασία συσσωρευμένης αλλαγής.</a:t>
              </a:r>
              <a:endParaRPr lang="el-GR" sz="2200" kern="1200" dirty="0">
                <a:solidFill>
                  <a:schemeClr val="tx1"/>
                </a:solidFill>
                <a:cs typeface="Arial" pitchFamily="34" charset="0"/>
              </a:endParaRPr>
            </a:p>
          </p:txBody>
        </p:sp>
      </p:grpSp>
      <p:grpSp>
        <p:nvGrpSpPr>
          <p:cNvPr id="6" name="Ομάδα 5"/>
          <p:cNvGrpSpPr/>
          <p:nvPr/>
        </p:nvGrpSpPr>
        <p:grpSpPr>
          <a:xfrm>
            <a:off x="4759263" y="1457883"/>
            <a:ext cx="3575479" cy="3960444"/>
            <a:chOff x="4032440" y="216022"/>
            <a:chExt cx="3575479" cy="3960444"/>
          </a:xfrm>
          <a:noFill/>
          <a:scene3d>
            <a:camera prst="orthographicFront">
              <a:rot lat="0" lon="0" rev="0"/>
            </a:camera>
            <a:lightRig rig="threePt" dir="t">
              <a:rot lat="0" lon="0" rev="1200000"/>
            </a:lightRig>
          </a:scene3d>
        </p:grpSpPr>
        <p:sp>
          <p:nvSpPr>
            <p:cNvPr id="7" name="Βέλος προς τα επάνω 6"/>
            <p:cNvSpPr/>
            <p:nvPr/>
          </p:nvSpPr>
          <p:spPr>
            <a:xfrm rot="5400000">
              <a:off x="3839958" y="408504"/>
              <a:ext cx="3960444" cy="3575479"/>
            </a:xfrm>
            <a:prstGeom prst="upArrow">
              <a:avLst>
                <a:gd name="adj1" fmla="val 50000"/>
                <a:gd name="adj2" fmla="val 35000"/>
              </a:avLst>
            </a:prstGeom>
            <a:grpFill/>
            <a:ln>
              <a:solidFill>
                <a:schemeClr val="tx1"/>
              </a:solidFill>
            </a:ln>
            <a:sp3d>
              <a:bevelT w="63500" h="25400"/>
            </a:sp3d>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8" name="Βέλος προς τα επάνω 6"/>
            <p:cNvSpPr/>
            <p:nvPr/>
          </p:nvSpPr>
          <p:spPr>
            <a:xfrm>
              <a:off x="4032440" y="1192474"/>
              <a:ext cx="3413136" cy="1980222"/>
            </a:xfrm>
            <a:prstGeom prst="rect">
              <a:avLst/>
            </a:prstGeom>
            <a:grpFill/>
            <a:ln>
              <a:noFill/>
            </a:ln>
            <a:sp3d/>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l-GR" sz="2200" b="1" kern="1200" dirty="0" smtClean="0">
                  <a:solidFill>
                    <a:srgbClr val="820000"/>
                  </a:solidFill>
                  <a:cs typeface="Arial" pitchFamily="34" charset="0"/>
                </a:rPr>
                <a:t>Η διαφορά μεταξύ του </a:t>
              </a:r>
              <a:r>
                <a:rPr lang="en-US" sz="2200" b="1" kern="1200" dirty="0" smtClean="0">
                  <a:solidFill>
                    <a:srgbClr val="820000"/>
                  </a:solidFill>
                  <a:cs typeface="Arial" pitchFamily="34" charset="0"/>
                </a:rPr>
                <a:t>Homo Sapiens </a:t>
              </a:r>
              <a:r>
                <a:rPr lang="el-GR" sz="2200" b="1" kern="1200" dirty="0" smtClean="0">
                  <a:solidFill>
                    <a:srgbClr val="820000"/>
                  </a:solidFill>
                  <a:cs typeface="Arial" pitchFamily="34" charset="0"/>
                </a:rPr>
                <a:t>και των κοντινών μας γειτόνων (π.χ. χιμπαντζήδες) είναι διαφορά βαθμού και όχι ποιότητας.</a:t>
              </a:r>
              <a:endParaRPr lang="el-GR" sz="2200" kern="1200" dirty="0">
                <a:solidFill>
                  <a:srgbClr val="820000"/>
                </a:solidFill>
                <a:cs typeface="Arial" pitchFamily="34" charset="0"/>
              </a:endParaRPr>
            </a:p>
          </p:txBody>
        </p:sp>
      </p:grpSp>
    </p:spTree>
    <p:extLst>
      <p:ext uri="{BB962C8B-B14F-4D97-AF65-F5344CB8AC3E}">
        <p14:creationId xmlns:p14="http://schemas.microsoft.com/office/powerpoint/2010/main" val="3639000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αντιδράσεις στη θεωρία της εξέλιξης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pic>
        <p:nvPicPr>
          <p:cNvPr id="5" name="Picture 5" descr="originofspec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4238304"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p:nvPr/>
        </p:nvSpPr>
        <p:spPr>
          <a:xfrm>
            <a:off x="827584" y="5169767"/>
            <a:ext cx="2963651"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fr-FR" sz="1200" dirty="0">
                <a:latin typeface="+mn-lt"/>
                <a:hlinkClick r:id="rId3"/>
              </a:rPr>
              <a:t>Origin of Species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hlinkClick r:id="rId4"/>
              </a:rPr>
              <a:t>Stw</a:t>
            </a:r>
            <a:r>
              <a:rPr lang="el-GR" sz="1200" dirty="0" smtClean="0">
                <a:solidFill>
                  <a:schemeClr val="tx1">
                    <a:lumMod val="65000"/>
                    <a:lumOff val="35000"/>
                  </a:schemeClr>
                </a:solidFill>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pic>
        <p:nvPicPr>
          <p:cNvPr id="7" name="Picture 4" descr="Darwin mon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1484784"/>
            <a:ext cx="2786596" cy="3528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p:nvPr/>
        </p:nvSpPr>
        <p:spPr>
          <a:xfrm>
            <a:off x="5491584" y="5223097"/>
            <a:ext cx="2963651"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6"/>
              </a:rPr>
              <a:t>Editorial cartoon depicting Charles Darwin as an ape (1871)</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hlinkClick r:id="rId7"/>
              </a:rPr>
              <a:t>Jappalang</a:t>
            </a:r>
            <a:r>
              <a:rPr lang="el-GR" sz="1200" dirty="0" smtClean="0">
                <a:solidFill>
                  <a:schemeClr val="tx1">
                    <a:lumMod val="65000"/>
                    <a:lumOff val="35000"/>
                  </a:schemeClr>
                </a:solidFill>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423428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Σύγχρονες απόψεις για τη φυλογένεση</a:t>
            </a:r>
            <a:endParaRPr lang="el-GR" dirty="0"/>
          </a:p>
        </p:txBody>
      </p:sp>
      <p:sp>
        <p:nvSpPr>
          <p:cNvPr id="3" name="Θέση περιεχομένου 2"/>
          <p:cNvSpPr>
            <a:spLocks noGrp="1"/>
          </p:cNvSpPr>
          <p:nvPr>
            <p:ph idx="1"/>
          </p:nvPr>
        </p:nvSpPr>
        <p:spPr/>
        <p:txBody>
          <a:bodyPr/>
          <a:lstStyle/>
          <a:p>
            <a:r>
              <a:rPr lang="el-GR" dirty="0"/>
              <a:t>Παρόλο που μοιραζόμαστε πάνω από το 90% του γενετικού μας υλικού με τους χιμπαντζήδες, είναι σαφές ότι υπάρχει κάτι ξεχωριστό στα χαρακτηριστικά του δικού μας είδους.</a:t>
            </a:r>
          </a:p>
          <a:p>
            <a:r>
              <a:rPr lang="el-GR" dirty="0"/>
              <a:t>Η ικανότητα για δημιουργία πολιτισμού και η χρήση της γλώσσας είναι πολύ μεγαλύτερη στον άνθρωπο από όσο σε άλλα είδη.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3501008"/>
            <a:ext cx="2312928" cy="2423605"/>
          </a:xfrm>
          <a:prstGeom prst="rect">
            <a:avLst/>
          </a:prstGeom>
        </p:spPr>
      </p:pic>
      <p:sp>
        <p:nvSpPr>
          <p:cNvPr id="6" name="Rectangle 6"/>
          <p:cNvSpPr/>
          <p:nvPr/>
        </p:nvSpPr>
        <p:spPr>
          <a:xfrm>
            <a:off x="2699792" y="6033432"/>
            <a:ext cx="346302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fr-FR" sz="1200" dirty="0">
                <a:latin typeface="+mn-lt"/>
                <a:hlinkClick r:id="rId3"/>
              </a:rPr>
              <a:t>Chimpanzee (3265647592)</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hlinkClick r:id="rId4"/>
              </a:rPr>
              <a:t>File Upload Bot (Magnus Manske</a:t>
            </a:r>
            <a:r>
              <a:rPr lang="en-US" sz="1200" dirty="0" smtClean="0">
                <a:solidFill>
                  <a:schemeClr val="tx1">
                    <a:lumMod val="65000"/>
                    <a:lumOff val="35000"/>
                  </a:schemeClr>
                </a:solidFill>
                <a:hlinkClick r:id="rId4"/>
              </a:rPr>
              <a:t>)</a:t>
            </a:r>
            <a:r>
              <a:rPr lang="el-GR" sz="1200" dirty="0" smtClean="0">
                <a:solidFill>
                  <a:schemeClr val="tx1">
                    <a:lumMod val="65000"/>
                    <a:lumOff val="35000"/>
                  </a:schemeClr>
                </a:solidFill>
                <a:hlinkClick r:id="rId4"/>
              </a:rPr>
              <a:t> </a:t>
            </a:r>
            <a:r>
              <a:rPr lang="el-GR" sz="1200" dirty="0" smtClean="0">
                <a:solidFill>
                  <a:schemeClr val="tx1">
                    <a:lumMod val="65000"/>
                    <a:lumOff val="35000"/>
                  </a:schemeClr>
                </a:solidFill>
                <a:latin typeface="+mn-lt"/>
              </a:rPr>
              <a:t>διαθέσιμο με άδεια </a:t>
            </a:r>
            <a:r>
              <a:rPr lang="en-US" sz="1200" dirty="0">
                <a:solidFill>
                  <a:schemeClr val="tx1">
                    <a:lumMod val="65000"/>
                    <a:lumOff val="35000"/>
                  </a:schemeClr>
                </a:solidFill>
                <a:latin typeface="+mn-lt"/>
                <a:hlinkClick r:id="rId3"/>
              </a:rPr>
              <a:t>CC BY 2.0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198329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αντιδράσεις του </a:t>
            </a:r>
            <a:r>
              <a:rPr lang="en-US" dirty="0" smtClean="0"/>
              <a:t>G</a:t>
            </a:r>
            <a:r>
              <a:rPr lang="el-GR" dirty="0" smtClean="0"/>
              <a:t>alton στην ψυχολογία</a:t>
            </a:r>
            <a:endParaRPr lang="el-GR" dirty="0"/>
          </a:p>
        </p:txBody>
      </p:sp>
      <p:sp>
        <p:nvSpPr>
          <p:cNvPr id="3" name="Θέση περιεχομένου 2"/>
          <p:cNvSpPr>
            <a:spLocks noGrp="1"/>
          </p:cNvSpPr>
          <p:nvPr>
            <p:ph idx="1"/>
          </p:nvPr>
        </p:nvSpPr>
        <p:spPr>
          <a:xfrm>
            <a:off x="3491879" y="1340114"/>
            <a:ext cx="5472608" cy="5016235"/>
          </a:xfrm>
        </p:spPr>
        <p:txBody>
          <a:bodyPr>
            <a:normAutofit fontScale="92500" lnSpcReduction="20000"/>
          </a:bodyPr>
          <a:lstStyle/>
          <a:p>
            <a:r>
              <a:rPr lang="el-GR" dirty="0"/>
              <a:t>Εξερευνητής (σε χώρες της Αφρικής)</a:t>
            </a:r>
          </a:p>
          <a:p>
            <a:r>
              <a:rPr lang="el-GR" dirty="0"/>
              <a:t>Γεωγράφος (Κατασκεύαζε χάρτες</a:t>
            </a:r>
            <a:r>
              <a:rPr lang="el-GR" dirty="0" smtClean="0"/>
              <a:t>.)</a:t>
            </a:r>
            <a:endParaRPr lang="el-GR" dirty="0"/>
          </a:p>
          <a:p>
            <a:r>
              <a:rPr lang="el-GR" dirty="0"/>
              <a:t>Μετεωρολόγος (Κατασκεύασε τον πρώτο χάρτη απεικόνισης της πρόβλεψης του καιρού το 1875.)</a:t>
            </a:r>
          </a:p>
          <a:p>
            <a:r>
              <a:rPr lang="el-GR" dirty="0"/>
              <a:t>Στατιστικός (Ανακάλυψε τη μέθοδο των συσχετίσεων.)</a:t>
            </a:r>
          </a:p>
          <a:p>
            <a:r>
              <a:rPr lang="el-GR" dirty="0"/>
              <a:t>Γενετιστής (Ανακάλυψε τη βιομετρική προσέγγιση.)</a:t>
            </a:r>
          </a:p>
          <a:p>
            <a:r>
              <a:rPr lang="el-GR" dirty="0"/>
              <a:t>Ανθρωπολόγος (Ασχολήθηκε με τη μελέτη ανθρώπινων χαρακτηριστικών – ανακάλυψε τη μοναδικότητα στα δακτυλικά αποτυπώματα.)</a:t>
            </a:r>
          </a:p>
          <a:p>
            <a:r>
              <a:rPr lang="el-GR" dirty="0"/>
              <a:t>Ψυχολόγος (Πρώτος ασχολήθηκε με τη μελέτη των ατομικών διαφορών.)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6" name="Ορθογώνιο 5"/>
          <p:cNvSpPr/>
          <p:nvPr/>
        </p:nvSpPr>
        <p:spPr>
          <a:xfrm>
            <a:off x="72008" y="4033805"/>
            <a:ext cx="3491880" cy="1107996"/>
          </a:xfrm>
          <a:prstGeom prst="rect">
            <a:avLst/>
          </a:prstGeom>
        </p:spPr>
        <p:txBody>
          <a:bodyPr wrap="square">
            <a:spAutoFit/>
          </a:bodyPr>
          <a:lstStyle/>
          <a:p>
            <a:pPr algn="ctr"/>
            <a:r>
              <a:rPr lang="en-US" sz="2200" dirty="0" smtClean="0">
                <a:latin typeface="+mn-lt"/>
              </a:rPr>
              <a:t>Sir Francis Galton </a:t>
            </a:r>
          </a:p>
          <a:p>
            <a:pPr algn="ctr"/>
            <a:r>
              <a:rPr lang="en-US" sz="2200" dirty="0" smtClean="0">
                <a:latin typeface="+mn-lt"/>
              </a:rPr>
              <a:t>(</a:t>
            </a:r>
            <a:r>
              <a:rPr lang="en-US" sz="2200" dirty="0">
                <a:latin typeface="+mn-lt"/>
              </a:rPr>
              <a:t>1822-1911)</a:t>
            </a:r>
          </a:p>
          <a:p>
            <a:pPr algn="ctr"/>
            <a:r>
              <a:rPr lang="en-US" sz="2200" dirty="0">
                <a:latin typeface="+mn-lt"/>
              </a:rPr>
              <a:t>     (</a:t>
            </a:r>
            <a:r>
              <a:rPr lang="el-GR" sz="2200" dirty="0">
                <a:latin typeface="+mn-lt"/>
              </a:rPr>
              <a:t>ξάδελφος του Δαρβίνου)</a:t>
            </a:r>
          </a:p>
        </p:txBody>
      </p:sp>
      <p:sp>
        <p:nvSpPr>
          <p:cNvPr id="7" name="Rectangle 6"/>
          <p:cNvSpPr/>
          <p:nvPr/>
        </p:nvSpPr>
        <p:spPr>
          <a:xfrm>
            <a:off x="336122" y="5141801"/>
            <a:ext cx="2963651"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fr-FR" sz="1200" dirty="0">
                <a:latin typeface="+mn-lt"/>
                <a:hlinkClick r:id="rId2"/>
              </a:rPr>
              <a:t>Francis Galton 1850s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hlinkClick r:id="rId3"/>
              </a:rPr>
              <a:t>Fastfission</a:t>
            </a:r>
            <a:r>
              <a:rPr lang="en-US" sz="1200" dirty="0" smtClean="0">
                <a:solidFill>
                  <a:schemeClr val="tx1">
                    <a:lumMod val="65000"/>
                    <a:lumOff val="35000"/>
                  </a:schemeClr>
                </a:solidFill>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1556792"/>
            <a:ext cx="1830927" cy="2485482"/>
          </a:xfrm>
          <a:prstGeom prst="rect">
            <a:avLst/>
          </a:prstGeom>
        </p:spPr>
      </p:pic>
    </p:spTree>
    <p:extLst>
      <p:ext uri="{BB962C8B-B14F-4D97-AF65-F5344CB8AC3E}">
        <p14:creationId xmlns:p14="http://schemas.microsoft.com/office/powerpoint/2010/main" val="2302752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απόσπαση της ψυχολογίας από τη φιλοσοφία</a:t>
            </a:r>
            <a:r>
              <a:rPr lang="en-US" dirty="0" smtClean="0"/>
              <a:t> </a:t>
            </a:r>
            <a:r>
              <a:rPr lang="en-US" sz="3600" b="0" dirty="0" smtClean="0"/>
              <a:t>(1 </a:t>
            </a:r>
            <a:r>
              <a:rPr lang="el-GR" sz="3600" b="0" dirty="0" smtClean="0"/>
              <a:t>από 6)</a:t>
            </a:r>
            <a:endParaRPr lang="el-GR" sz="3600" b="0" dirty="0"/>
          </a:p>
        </p:txBody>
      </p:sp>
      <p:sp>
        <p:nvSpPr>
          <p:cNvPr id="3" name="Θέση περιεχομένου 2"/>
          <p:cNvSpPr>
            <a:spLocks noGrp="1"/>
          </p:cNvSpPr>
          <p:nvPr>
            <p:ph idx="1"/>
          </p:nvPr>
        </p:nvSpPr>
        <p:spPr>
          <a:xfrm>
            <a:off x="457200" y="1324859"/>
            <a:ext cx="8229600" cy="5040560"/>
          </a:xfrm>
        </p:spPr>
        <p:txBody>
          <a:bodyPr/>
          <a:lstStyle/>
          <a:p>
            <a:pPr marL="457200" indent="-457200" algn="ctr">
              <a:buFont typeface="+mj-lt"/>
              <a:buAutoNum type="arabicPeriod"/>
            </a:pPr>
            <a:r>
              <a:rPr lang="el-GR" b="1" dirty="0" smtClean="0">
                <a:solidFill>
                  <a:srgbClr val="820000"/>
                </a:solidFill>
              </a:rPr>
              <a:t>Ενδοσκοπική ψυχολογία </a:t>
            </a:r>
            <a:endParaRPr lang="en-US" b="1" dirty="0" smtClean="0">
              <a:solidFill>
                <a:srgbClr val="820000"/>
              </a:solidFill>
            </a:endParaRPr>
          </a:p>
          <a:p>
            <a:r>
              <a:rPr lang="el-GR" dirty="0"/>
              <a:t>Η κατανόηση των λειτουργιών του νου μέσω της ανάλυσης προσωπικών εμπειριών.</a:t>
            </a:r>
          </a:p>
          <a:p>
            <a:r>
              <a:rPr lang="en-US" dirty="0" smtClean="0"/>
              <a:t>O </a:t>
            </a:r>
            <a:r>
              <a:rPr lang="el-GR" dirty="0" smtClean="0"/>
              <a:t>Wilhelm </a:t>
            </a:r>
            <a:r>
              <a:rPr lang="el-GR" dirty="0"/>
              <a:t>Wundt δημιούργησε το πρώτο εργαστήριο ψυχολογίας στο πανεπιστήμιο της Λειψίας το 1879. </a:t>
            </a:r>
            <a:endParaRPr lang="en-US" dirty="0" smtClean="0"/>
          </a:p>
          <a:p>
            <a:pPr lvl="1">
              <a:spcBef>
                <a:spcPts val="1200"/>
              </a:spcBef>
            </a:pPr>
            <a:r>
              <a:rPr lang="el-GR" b="1" dirty="0">
                <a:solidFill>
                  <a:srgbClr val="004A82"/>
                </a:solidFill>
              </a:rPr>
              <a:t>Τομείς μελέτης: </a:t>
            </a:r>
            <a:r>
              <a:rPr lang="el-GR" dirty="0"/>
              <a:t>ψυχοφυσιολογία, χρόνος αντίδρασης, προσοχή.</a:t>
            </a:r>
          </a:p>
          <a:p>
            <a:r>
              <a:rPr lang="el-GR" dirty="0"/>
              <a:t>Αρχικά χρησιμοποιήθηκε η </a:t>
            </a:r>
            <a:r>
              <a:rPr lang="el-GR" b="1" dirty="0">
                <a:solidFill>
                  <a:srgbClr val="820000"/>
                </a:solidFill>
              </a:rPr>
              <a:t>ενδοσκόπηση</a:t>
            </a:r>
            <a:r>
              <a:rPr lang="el-GR" dirty="0"/>
              <a:t> ως μέθοδος διερεύνησης της δομής και λειτουργίας της ανθρώπινης σκέψης. </a:t>
            </a:r>
          </a:p>
          <a:p>
            <a:r>
              <a:rPr lang="el-GR" dirty="0" smtClean="0"/>
              <a:t>Η ενδοσκόπηση είναι </a:t>
            </a:r>
            <a:r>
              <a:rPr lang="el-GR" dirty="0"/>
              <a:t>α</a:t>
            </a:r>
            <a:r>
              <a:rPr lang="el-GR" dirty="0" smtClean="0"/>
              <a:t>υτο-παρατήρηση </a:t>
            </a:r>
            <a:r>
              <a:rPr lang="el-GR" dirty="0"/>
              <a:t>της συνειδητής συμπεριφοράς</a:t>
            </a:r>
          </a:p>
          <a:p>
            <a:pPr marL="0" indent="0">
              <a:buNone/>
            </a:pPr>
            <a:endParaRPr lang="el-GR" dirty="0"/>
          </a:p>
          <a:p>
            <a:endParaRPr lang="el-GR" dirty="0"/>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2255748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 </a:t>
            </a:r>
            <a:r>
              <a:rPr lang="en-US" dirty="0" smtClean="0"/>
              <a:t>Wilhelm Wundt</a:t>
            </a:r>
            <a:endParaRPr lang="en-US" dirty="0"/>
          </a:p>
        </p:txBody>
      </p:sp>
      <p:sp>
        <p:nvSpPr>
          <p:cNvPr id="3" name="Θέση περιεχομένου 2"/>
          <p:cNvSpPr>
            <a:spLocks noGrp="1"/>
          </p:cNvSpPr>
          <p:nvPr>
            <p:ph idx="1"/>
          </p:nvPr>
        </p:nvSpPr>
        <p:spPr>
          <a:xfrm>
            <a:off x="3491879" y="1340114"/>
            <a:ext cx="5472608" cy="5016235"/>
          </a:xfrm>
        </p:spPr>
        <p:txBody>
          <a:bodyPr>
            <a:normAutofit lnSpcReduction="10000"/>
          </a:bodyPr>
          <a:lstStyle/>
          <a:p>
            <a:r>
              <a:rPr lang="el-GR" dirty="0"/>
              <a:t>Γεννήθηκε στη Γερμανία το 1832. Ήταν γιος ιερέα και σπούδασε ιατρική και ασχολήθηκε με τη φυσιολογία. Το 1873 δημοσίευσε το βιβλίο «Αρχές της φυσιολογίας και ψυχολογία». </a:t>
            </a:r>
          </a:p>
          <a:p>
            <a:r>
              <a:rPr lang="el-GR" dirty="0"/>
              <a:t>Ασχολήθηκε με την έρευνα των αισθήσεων, της προσοχής και της αντίληψης.</a:t>
            </a:r>
          </a:p>
          <a:p>
            <a:r>
              <a:rPr lang="el-GR" dirty="0"/>
              <a:t>Δίδαξε επί 45 χρόνια μαθήματα φιλοσοφίας στο πανεπιστήμιο της Λειψίας. </a:t>
            </a:r>
          </a:p>
          <a:p>
            <a:r>
              <a:rPr lang="el-GR" dirty="0"/>
              <a:t>Σήμερα θεωρείται μαζί με τον William  James πατέρας της ψυχολογίας.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6" name="Ορθογώνιο 5"/>
          <p:cNvSpPr/>
          <p:nvPr/>
        </p:nvSpPr>
        <p:spPr>
          <a:xfrm>
            <a:off x="72007" y="3820008"/>
            <a:ext cx="3491880" cy="769441"/>
          </a:xfrm>
          <a:prstGeom prst="rect">
            <a:avLst/>
          </a:prstGeom>
        </p:spPr>
        <p:txBody>
          <a:bodyPr wrap="square">
            <a:spAutoFit/>
          </a:bodyPr>
          <a:lstStyle/>
          <a:p>
            <a:pPr algn="ctr"/>
            <a:r>
              <a:rPr lang="en-US" sz="2200" dirty="0" smtClean="0">
                <a:latin typeface="+mn-lt"/>
              </a:rPr>
              <a:t>Wilhelm Wundt </a:t>
            </a:r>
          </a:p>
          <a:p>
            <a:pPr algn="ctr"/>
            <a:r>
              <a:rPr lang="en-US" sz="2200" dirty="0" smtClean="0">
                <a:latin typeface="+mn-lt"/>
              </a:rPr>
              <a:t>(</a:t>
            </a:r>
            <a:r>
              <a:rPr lang="en-US" sz="2200" dirty="0">
                <a:latin typeface="+mn-lt"/>
              </a:rPr>
              <a:t>1832 – 1920)</a:t>
            </a:r>
          </a:p>
        </p:txBody>
      </p:sp>
      <p:pic>
        <p:nvPicPr>
          <p:cNvPr id="9" name="Εικόνα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206" y="1551899"/>
            <a:ext cx="1541080" cy="2167144"/>
          </a:xfrm>
          <a:prstGeom prst="rect">
            <a:avLst/>
          </a:prstGeom>
        </p:spPr>
      </p:pic>
      <p:sp>
        <p:nvSpPr>
          <p:cNvPr id="10" name="Rectangle 6"/>
          <p:cNvSpPr/>
          <p:nvPr/>
        </p:nvSpPr>
        <p:spPr>
          <a:xfrm>
            <a:off x="300118" y="4690414"/>
            <a:ext cx="2963651"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fr-FR" sz="1200" dirty="0">
                <a:latin typeface="+mn-lt"/>
                <a:hlinkClick r:id="rId3"/>
              </a:rPr>
              <a:t>Wilhelm Wundt</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hlinkClick r:id="rId4"/>
              </a:rPr>
              <a:t>Ambross07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193527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απόσπαση της ψυχολογίας από τη φιλοσοφία </a:t>
            </a:r>
            <a:r>
              <a:rPr lang="el-GR" sz="3600" b="0" dirty="0" smtClean="0"/>
              <a:t>(2 από 6)</a:t>
            </a:r>
            <a:endParaRPr lang="el-GR" sz="3600" b="0" dirty="0"/>
          </a:p>
        </p:txBody>
      </p:sp>
      <p:sp>
        <p:nvSpPr>
          <p:cNvPr id="3" name="Θέση περιεχομένου 2"/>
          <p:cNvSpPr>
            <a:spLocks noGrp="1"/>
          </p:cNvSpPr>
          <p:nvPr>
            <p:ph idx="1"/>
          </p:nvPr>
        </p:nvSpPr>
        <p:spPr>
          <a:xfrm>
            <a:off x="457200" y="1196752"/>
            <a:ext cx="8229600" cy="2088232"/>
          </a:xfrm>
        </p:spPr>
        <p:txBody>
          <a:bodyPr/>
          <a:lstStyle/>
          <a:p>
            <a:pPr marL="457200" indent="-457200" algn="ctr">
              <a:buFont typeface="+mj-lt"/>
              <a:buAutoNum type="arabicPeriod"/>
            </a:pPr>
            <a:r>
              <a:rPr lang="el-GR" b="1" dirty="0">
                <a:solidFill>
                  <a:srgbClr val="820000"/>
                </a:solidFill>
              </a:rPr>
              <a:t>Ενδοσκοπική ψυχολογία </a:t>
            </a:r>
            <a:endParaRPr lang="en-US" b="1" dirty="0">
              <a:solidFill>
                <a:srgbClr val="820000"/>
              </a:solidFill>
            </a:endParaRPr>
          </a:p>
          <a:p>
            <a:r>
              <a:rPr lang="el-GR" dirty="0"/>
              <a:t>Ο William James (πατέρας της ψυχολογίας) δημοσιεύει το βιβλίο του με τίτλο «Principles of Psychology» το 1890.</a:t>
            </a:r>
          </a:p>
          <a:p>
            <a:r>
              <a:rPr lang="el-GR" dirty="0"/>
              <a:t>Ο Herman Ebbinghaus συγγράφει μία μονογραφία με θέμα την ανθρώπινη μνήμη το 1885.</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284984"/>
            <a:ext cx="1836745" cy="2376264"/>
          </a:xfrm>
          <a:prstGeom prst="rect">
            <a:avLst/>
          </a:prstGeom>
        </p:spPr>
      </p:pic>
      <p:sp>
        <p:nvSpPr>
          <p:cNvPr id="6" name="Ορθογώνιο 5"/>
          <p:cNvSpPr/>
          <p:nvPr/>
        </p:nvSpPr>
        <p:spPr>
          <a:xfrm>
            <a:off x="1140520" y="5661248"/>
            <a:ext cx="1883849" cy="430887"/>
          </a:xfrm>
          <a:prstGeom prst="rect">
            <a:avLst/>
          </a:prstGeom>
        </p:spPr>
        <p:txBody>
          <a:bodyPr wrap="none">
            <a:spAutoFit/>
          </a:bodyPr>
          <a:lstStyle/>
          <a:p>
            <a:r>
              <a:rPr lang="el-GR" sz="2200" dirty="0">
                <a:latin typeface="+mn-lt"/>
              </a:rPr>
              <a:t>William James </a:t>
            </a:r>
          </a:p>
        </p:txBody>
      </p:sp>
      <p:sp>
        <p:nvSpPr>
          <p:cNvPr id="7" name="Rectangle 6"/>
          <p:cNvSpPr/>
          <p:nvPr/>
        </p:nvSpPr>
        <p:spPr>
          <a:xfrm>
            <a:off x="600618" y="6077247"/>
            <a:ext cx="2963651"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fr-FR" sz="1200" dirty="0">
                <a:latin typeface="+mn-lt"/>
                <a:hlinkClick r:id="rId3"/>
              </a:rPr>
              <a:t>William James b1842c</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hlinkClick r:id="rId4"/>
              </a:rPr>
              <a:t>Materialscientist</a:t>
            </a:r>
            <a:r>
              <a:rPr lang="en-US" sz="1200" dirty="0" smtClean="0">
                <a:solidFill>
                  <a:schemeClr val="tx1">
                    <a:lumMod val="65000"/>
                    <a:lumOff val="35000"/>
                  </a:schemeClr>
                </a:solidFill>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pic>
        <p:nvPicPr>
          <p:cNvPr id="8" name="Picture 5"/>
          <p:cNvPicPr>
            <a:picLocks noChangeAspect="1" noChangeArrowheads="1"/>
          </p:cNvPicPr>
          <p:nvPr/>
        </p:nvPicPr>
        <p:blipFill>
          <a:blip r:embed="rId5" cstate="email"/>
          <a:srcRect/>
          <a:stretch>
            <a:fillRect/>
          </a:stretch>
        </p:blipFill>
        <p:spPr bwMode="auto">
          <a:xfrm>
            <a:off x="5465358" y="3390192"/>
            <a:ext cx="1740438" cy="2197173"/>
          </a:xfrm>
          <a:prstGeom prst="rect">
            <a:avLst/>
          </a:prstGeom>
          <a:noFill/>
          <a:ln>
            <a:noFill/>
          </a:ln>
        </p:spPr>
      </p:pic>
      <p:sp>
        <p:nvSpPr>
          <p:cNvPr id="9" name="Ορθογώνιο 8"/>
          <p:cNvSpPr/>
          <p:nvPr/>
        </p:nvSpPr>
        <p:spPr>
          <a:xfrm>
            <a:off x="5072214" y="5616973"/>
            <a:ext cx="2553904" cy="430887"/>
          </a:xfrm>
          <a:prstGeom prst="rect">
            <a:avLst/>
          </a:prstGeom>
        </p:spPr>
        <p:txBody>
          <a:bodyPr wrap="none">
            <a:spAutoFit/>
          </a:bodyPr>
          <a:lstStyle/>
          <a:p>
            <a:r>
              <a:rPr lang="en-US" sz="2200" dirty="0">
                <a:latin typeface="+mn-lt"/>
              </a:rPr>
              <a:t>Herman Ebbinghaus </a:t>
            </a:r>
            <a:endParaRPr lang="el-GR" sz="2200" dirty="0">
              <a:latin typeface="+mn-lt"/>
            </a:endParaRPr>
          </a:p>
        </p:txBody>
      </p:sp>
      <p:sp>
        <p:nvSpPr>
          <p:cNvPr id="10" name="Rectangle 6"/>
          <p:cNvSpPr/>
          <p:nvPr/>
        </p:nvSpPr>
        <p:spPr>
          <a:xfrm>
            <a:off x="4932040" y="6083227"/>
            <a:ext cx="310138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fr-FR" sz="1200" dirty="0">
                <a:latin typeface="+mn-lt"/>
                <a:hlinkClick r:id="rId6"/>
              </a:rPr>
              <a:t>Ebbinghaus2</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hlinkClick r:id="rId7"/>
              </a:rPr>
              <a:t>File Upload Bot (Magnus Manske</a:t>
            </a:r>
            <a:r>
              <a:rPr lang="en-US" sz="1200" dirty="0" smtClean="0">
                <a:solidFill>
                  <a:schemeClr val="tx1">
                    <a:lumMod val="65000"/>
                    <a:lumOff val="35000"/>
                  </a:schemeClr>
                </a:solidFill>
                <a:hlinkClick r:id="rId7"/>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76907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απόσπαση της ψυχολογίας από τη φιλοσοφία </a:t>
            </a:r>
            <a:r>
              <a:rPr lang="el-GR" sz="3600" b="0" dirty="0" smtClean="0"/>
              <a:t>(3 από 6)</a:t>
            </a:r>
            <a:endParaRPr lang="el-GR" dirty="0"/>
          </a:p>
        </p:txBody>
      </p:sp>
      <p:sp>
        <p:nvSpPr>
          <p:cNvPr id="3" name="Θέση περιεχομένου 2"/>
          <p:cNvSpPr>
            <a:spLocks noGrp="1"/>
          </p:cNvSpPr>
          <p:nvPr>
            <p:ph idx="1"/>
          </p:nvPr>
        </p:nvSpPr>
        <p:spPr>
          <a:xfrm>
            <a:off x="469223" y="1700808"/>
            <a:ext cx="8229600" cy="3600400"/>
          </a:xfrm>
        </p:spPr>
        <p:txBody>
          <a:bodyPr/>
          <a:lstStyle/>
          <a:p>
            <a:pPr marL="457200" indent="-457200" algn="ctr">
              <a:buFont typeface="+mj-lt"/>
              <a:buAutoNum type="arabicPeriod" startAt="2"/>
            </a:pPr>
            <a:r>
              <a:rPr lang="el-GR" b="1" dirty="0" smtClean="0">
                <a:solidFill>
                  <a:srgbClr val="820000"/>
                </a:solidFill>
              </a:rPr>
              <a:t>Συμπεριφορισμός</a:t>
            </a:r>
          </a:p>
          <a:p>
            <a:r>
              <a:rPr lang="el-GR" dirty="0"/>
              <a:t>Ο John </a:t>
            </a:r>
            <a:r>
              <a:rPr lang="el-GR" dirty="0" smtClean="0"/>
              <a:t>Watson (1878 – 1958) </a:t>
            </a:r>
            <a:r>
              <a:rPr lang="el-GR" dirty="0"/>
              <a:t>υποστηρίζει το 1913 ότι η μελέτη του νου είναι αδύνατη ενώ εκείνο που μπορεί να παρατηρηθεί άμεσα είναι η συμπεριφορά.</a:t>
            </a:r>
          </a:p>
          <a:p>
            <a:r>
              <a:rPr lang="el-GR" dirty="0"/>
              <a:t>Υποστηρίζει επίσης ότι ολόκληρη η ανθρώπινη συμπεριφορά μπορεί να εξηγηθεί με όρους μαθημένων συνειρμών του τύπου «Ερέθισμα – Αντίδραση», όταν δύο ερεθίσματα βρίσκονται επανειλημμένα μαζί .</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16904924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Τι προκαλεί </a:t>
            </a:r>
            <a:r>
              <a:rPr lang="el-GR" dirty="0" smtClean="0"/>
              <a:t>την </a:t>
            </a:r>
            <a:r>
              <a:rPr lang="el-GR" dirty="0" smtClean="0"/>
              <a:t>συμπεριφορά;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graphicFrame>
        <p:nvGraphicFramePr>
          <p:cNvPr id="8" name="Object 0">
            <a:hlinkClick r:id="" action="ppaction://ole?verb=0"/>
          </p:cNvPr>
          <p:cNvGraphicFramePr>
            <a:graphicFrameLocks/>
          </p:cNvGraphicFramePr>
          <p:nvPr>
            <p:extLst>
              <p:ext uri="{D42A27DB-BD31-4B8C-83A1-F6EECF244321}">
                <p14:modId xmlns:p14="http://schemas.microsoft.com/office/powerpoint/2010/main" val="1137858409"/>
              </p:ext>
            </p:extLst>
          </p:nvPr>
        </p:nvGraphicFramePr>
        <p:xfrm>
          <a:off x="2843808" y="2564904"/>
          <a:ext cx="3654821" cy="2736304"/>
        </p:xfrm>
        <a:graphic>
          <a:graphicData uri="http://schemas.openxmlformats.org/presentationml/2006/ole">
            <mc:AlternateContent xmlns:mc="http://schemas.openxmlformats.org/markup-compatibility/2006">
              <mc:Choice xmlns:v="urn:schemas-microsoft-com:vml" Requires="v">
                <p:oleObj spid="_x0000_s1052" name="Clip" r:id="rId3" imgW="5121000" imgH="3808080" progId="MS_ClipArt_Gallery.2">
                  <p:embed/>
                </p:oleObj>
              </mc:Choice>
              <mc:Fallback>
                <p:oleObj name="Clip" r:id="rId3" imgW="5121000" imgH="380808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2564904"/>
                        <a:ext cx="3654821" cy="2736304"/>
                      </a:xfrm>
                      <a:prstGeom prst="rect">
                        <a:avLst/>
                      </a:prstGeom>
                      <a:noFill/>
                      <a:ln>
                        <a:noFill/>
                      </a:ln>
                      <a:effectLst/>
                    </p:spPr>
                  </p:pic>
                </p:oleObj>
              </mc:Fallback>
            </mc:AlternateContent>
          </a:graphicData>
        </a:graphic>
      </p:graphicFrame>
      <p:sp>
        <p:nvSpPr>
          <p:cNvPr id="9" name="Ορθογώνιο 8"/>
          <p:cNvSpPr/>
          <p:nvPr/>
        </p:nvSpPr>
        <p:spPr>
          <a:xfrm rot="19996212">
            <a:off x="3764047" y="3702224"/>
            <a:ext cx="1965603" cy="461665"/>
          </a:xfrm>
          <a:prstGeom prst="rect">
            <a:avLst/>
          </a:prstGeom>
        </p:spPr>
        <p:txBody>
          <a:bodyPr wrap="none">
            <a:spAutoFit/>
          </a:bodyPr>
          <a:lstStyle/>
          <a:p>
            <a:pPr>
              <a:defRPr/>
            </a:pPr>
            <a:r>
              <a:rPr lang="el-GR" sz="2400" b="1" dirty="0">
                <a:latin typeface="+mn-lt"/>
                <a:cs typeface="Arial" pitchFamily="34" charset="0"/>
              </a:rPr>
              <a:t>Συμπεριφορά</a:t>
            </a:r>
            <a:endParaRPr lang="en-US" sz="2400" b="1" dirty="0">
              <a:latin typeface="+mn-lt"/>
              <a:cs typeface="Arial" pitchFamily="34" charset="0"/>
            </a:endParaRPr>
          </a:p>
        </p:txBody>
      </p:sp>
      <p:sp>
        <p:nvSpPr>
          <p:cNvPr id="10" name="Rectangle 6"/>
          <p:cNvSpPr/>
          <p:nvPr/>
        </p:nvSpPr>
        <p:spPr>
          <a:xfrm>
            <a:off x="166357" y="2693970"/>
            <a:ext cx="207271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5"/>
              </a:rPr>
              <a:t>death</a:t>
            </a:r>
            <a:r>
              <a:rPr lang="en-US" sz="1200" dirty="0">
                <a:latin typeface="+mn-lt"/>
              </a:rPr>
              <a:t>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6"/>
              </a:rPr>
              <a:t>Porota</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pic>
        <p:nvPicPr>
          <p:cNvPr id="11" name="Εικόνα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544" y="1256774"/>
            <a:ext cx="1473137" cy="1390273"/>
          </a:xfrm>
          <a:prstGeom prst="rect">
            <a:avLst/>
          </a:prstGeom>
        </p:spPr>
      </p:pic>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5246" y="1256774"/>
            <a:ext cx="1207663" cy="1134071"/>
          </a:xfrm>
          <a:prstGeom prst="rect">
            <a:avLst/>
          </a:prstGeom>
        </p:spPr>
      </p:pic>
      <p:sp>
        <p:nvSpPr>
          <p:cNvPr id="13" name="Rectangle 6"/>
          <p:cNvSpPr/>
          <p:nvPr/>
        </p:nvSpPr>
        <p:spPr>
          <a:xfrm>
            <a:off x="2296361" y="2247042"/>
            <a:ext cx="207271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9"/>
              </a:rPr>
              <a:t>heart</a:t>
            </a:r>
            <a:r>
              <a:rPr lang="en-US" sz="1200" dirty="0">
                <a:latin typeface="+mn-lt"/>
              </a:rPr>
              <a:t>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latin typeface="+mn-lt"/>
                <a:hlinkClick r:id="rId10"/>
              </a:rPr>
              <a:t>Nemo</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pic>
        <p:nvPicPr>
          <p:cNvPr id="14" name="Εικόνα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14155" y="1083259"/>
            <a:ext cx="1183071" cy="1535832"/>
          </a:xfrm>
          <a:prstGeom prst="rect">
            <a:avLst/>
          </a:prstGeom>
        </p:spPr>
      </p:pic>
      <p:sp>
        <p:nvSpPr>
          <p:cNvPr id="15" name="Rectangle 6"/>
          <p:cNvSpPr/>
          <p:nvPr/>
        </p:nvSpPr>
        <p:spPr>
          <a:xfrm>
            <a:off x="6583642" y="2663149"/>
            <a:ext cx="207271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12"/>
              </a:rPr>
              <a:t>alien</a:t>
            </a:r>
            <a:r>
              <a:rPr lang="en-US" sz="1200" dirty="0">
                <a:latin typeface="+mn-lt"/>
              </a:rPr>
              <a:t>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13"/>
              </a:rPr>
              <a:t>OpenClips</a:t>
            </a:r>
            <a:r>
              <a:rPr lang="el-GR" sz="1200" dirty="0" smtClean="0">
                <a:solidFill>
                  <a:schemeClr val="tx1">
                    <a:lumMod val="65000"/>
                    <a:lumOff val="35000"/>
                  </a:schemeClr>
                </a:solidFill>
                <a:latin typeface="+mn-lt"/>
                <a:hlinkClick r:id="rId13"/>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pic>
        <p:nvPicPr>
          <p:cNvPr id="16" name="Εικόνα 1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9439" y="3798145"/>
            <a:ext cx="1382215" cy="1566249"/>
          </a:xfrm>
          <a:prstGeom prst="rect">
            <a:avLst/>
          </a:prstGeom>
        </p:spPr>
      </p:pic>
      <p:sp>
        <p:nvSpPr>
          <p:cNvPr id="17" name="Rectangle 6"/>
          <p:cNvSpPr/>
          <p:nvPr/>
        </p:nvSpPr>
        <p:spPr>
          <a:xfrm>
            <a:off x="304188" y="5364394"/>
            <a:ext cx="207271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15"/>
              </a:rPr>
              <a:t>cartoon tv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latin typeface="+mn-lt"/>
                <a:hlinkClick r:id="rId16"/>
              </a:rPr>
              <a:t>rg1024</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pic>
        <p:nvPicPr>
          <p:cNvPr id="18" name="Εικόνα 1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00239" y="5334030"/>
            <a:ext cx="2044640" cy="1022320"/>
          </a:xfrm>
          <a:prstGeom prst="rect">
            <a:avLst/>
          </a:prstGeom>
        </p:spPr>
      </p:pic>
      <p:sp>
        <p:nvSpPr>
          <p:cNvPr id="19" name="Rectangle 6"/>
          <p:cNvSpPr/>
          <p:nvPr/>
        </p:nvSpPr>
        <p:spPr>
          <a:xfrm>
            <a:off x="2836433" y="6125517"/>
            <a:ext cx="207271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18"/>
              </a:rPr>
              <a:t>money</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hlinkClick r:id="rId10"/>
              </a:rPr>
              <a:t>Nemo</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pic>
        <p:nvPicPr>
          <p:cNvPr id="20" name="Εικόνα 1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81441" y="4083245"/>
            <a:ext cx="1359595" cy="1359595"/>
          </a:xfrm>
          <a:prstGeom prst="rect">
            <a:avLst/>
          </a:prstGeom>
        </p:spPr>
      </p:pic>
      <p:sp>
        <p:nvSpPr>
          <p:cNvPr id="21" name="Rectangle 6"/>
          <p:cNvSpPr/>
          <p:nvPr/>
        </p:nvSpPr>
        <p:spPr>
          <a:xfrm>
            <a:off x="6570228" y="5562109"/>
            <a:ext cx="2072716"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20"/>
              </a:rPr>
              <a:t>crystal ball</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hlinkClick r:id="rId10"/>
              </a:rPr>
              <a:t>Nemo</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43771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απόσπαση της ψυχολογίας από τη φιλοσοφία </a:t>
            </a:r>
            <a:r>
              <a:rPr lang="el-GR" sz="3600" b="0" dirty="0" smtClean="0"/>
              <a:t>(4 από 6)</a:t>
            </a:r>
            <a:endParaRPr lang="el-GR" dirty="0"/>
          </a:p>
        </p:txBody>
      </p:sp>
      <p:sp>
        <p:nvSpPr>
          <p:cNvPr id="3" name="Θέση περιεχομένου 2"/>
          <p:cNvSpPr>
            <a:spLocks noGrp="1"/>
          </p:cNvSpPr>
          <p:nvPr>
            <p:ph idx="1"/>
          </p:nvPr>
        </p:nvSpPr>
        <p:spPr>
          <a:xfrm>
            <a:off x="3893584" y="1844824"/>
            <a:ext cx="4811594" cy="2448272"/>
          </a:xfrm>
        </p:spPr>
        <p:txBody>
          <a:bodyPr/>
          <a:lstStyle/>
          <a:p>
            <a:pPr marL="457200" indent="-457200" algn="ctr">
              <a:buFont typeface="+mj-lt"/>
              <a:buAutoNum type="arabicPeriod" startAt="2"/>
            </a:pPr>
            <a:r>
              <a:rPr lang="el-GR" b="1" dirty="0" smtClean="0">
                <a:solidFill>
                  <a:srgbClr val="820000"/>
                </a:solidFill>
              </a:rPr>
              <a:t>Συμπεριφορισμός</a:t>
            </a:r>
          </a:p>
          <a:p>
            <a:r>
              <a:rPr lang="el-GR" dirty="0"/>
              <a:t>Ο Burrhus Skinner υποστηρίζει ότι οι συνειρμοί σχηματίζονται όταν ο οργανισμός ανταμείβεται για την εκτέλεση της ενέργειας.</a:t>
            </a:r>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700808"/>
            <a:ext cx="2592288" cy="2843920"/>
          </a:xfrm>
          <a:prstGeom prst="rect">
            <a:avLst/>
          </a:prstGeom>
        </p:spPr>
      </p:pic>
      <p:sp>
        <p:nvSpPr>
          <p:cNvPr id="6" name="Rectangle 6"/>
          <p:cNvSpPr/>
          <p:nvPr/>
        </p:nvSpPr>
        <p:spPr>
          <a:xfrm>
            <a:off x="929933" y="5300993"/>
            <a:ext cx="2963651"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fr-FR" sz="1200" dirty="0">
                <a:latin typeface="+mn-lt"/>
                <a:hlinkClick r:id="rId3"/>
              </a:rPr>
              <a:t>B.F. Skinner at Harvard circa 1950</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hlinkClick r:id="rId4"/>
              </a:rPr>
              <a:t>Esquilo</a:t>
            </a:r>
            <a:r>
              <a:rPr lang="en-US" sz="1200" dirty="0">
                <a:solidFill>
                  <a:schemeClr val="tx1">
                    <a:lumMod val="65000"/>
                    <a:lumOff val="35000"/>
                  </a:schemeClr>
                </a:solidFill>
              </a:rPr>
              <a:t> </a:t>
            </a:r>
            <a:r>
              <a:rPr lang="el-GR" sz="1200" dirty="0" smtClean="0">
                <a:solidFill>
                  <a:schemeClr val="tx1">
                    <a:lumMod val="65000"/>
                    <a:lumOff val="35000"/>
                  </a:schemeClr>
                </a:solidFill>
                <a:latin typeface="+mn-lt"/>
              </a:rPr>
              <a:t>διαθέσιμο με άδεια </a:t>
            </a:r>
            <a:r>
              <a:rPr lang="en-US" sz="1200" dirty="0">
                <a:solidFill>
                  <a:schemeClr val="tx1">
                    <a:lumMod val="65000"/>
                    <a:lumOff val="35000"/>
                  </a:schemeClr>
                </a:solidFill>
                <a:latin typeface="+mn-lt"/>
                <a:hlinkClick r:id="rId5"/>
              </a:rPr>
              <a:t>CC BY 3.0</a:t>
            </a:r>
            <a:endParaRPr lang="en-US" sz="1200" dirty="0">
              <a:solidFill>
                <a:schemeClr val="tx1">
                  <a:lumMod val="65000"/>
                  <a:lumOff val="35000"/>
                </a:schemeClr>
              </a:solidFill>
              <a:latin typeface="+mn-lt"/>
            </a:endParaRPr>
          </a:p>
        </p:txBody>
      </p:sp>
      <p:sp>
        <p:nvSpPr>
          <p:cNvPr id="7" name="Ορθογώνιο 6"/>
          <p:cNvSpPr/>
          <p:nvPr/>
        </p:nvSpPr>
        <p:spPr>
          <a:xfrm>
            <a:off x="665819" y="4531552"/>
            <a:ext cx="3491880" cy="769441"/>
          </a:xfrm>
          <a:prstGeom prst="rect">
            <a:avLst/>
          </a:prstGeom>
        </p:spPr>
        <p:txBody>
          <a:bodyPr wrap="square">
            <a:spAutoFit/>
          </a:bodyPr>
          <a:lstStyle/>
          <a:p>
            <a:pPr algn="ctr"/>
            <a:r>
              <a:rPr lang="en-US" sz="2200" dirty="0" smtClean="0">
                <a:latin typeface="+mn-lt"/>
              </a:rPr>
              <a:t>Burrhus Skinner</a:t>
            </a:r>
            <a:endParaRPr lang="el-GR" sz="2200" dirty="0" smtClean="0">
              <a:latin typeface="+mn-lt"/>
            </a:endParaRPr>
          </a:p>
          <a:p>
            <a:pPr algn="ctr"/>
            <a:r>
              <a:rPr lang="en-US" sz="2200" dirty="0" smtClean="0">
                <a:latin typeface="+mn-lt"/>
              </a:rPr>
              <a:t> </a:t>
            </a:r>
            <a:r>
              <a:rPr lang="en-US" sz="2200" dirty="0">
                <a:latin typeface="+mn-lt"/>
              </a:rPr>
              <a:t>(1904-1990)</a:t>
            </a:r>
          </a:p>
        </p:txBody>
      </p:sp>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4293096"/>
            <a:ext cx="1450101" cy="1463824"/>
          </a:xfrm>
          <a:prstGeom prst="rect">
            <a:avLst/>
          </a:prstGeom>
        </p:spPr>
      </p:pic>
      <p:sp>
        <p:nvSpPr>
          <p:cNvPr id="9" name="TextBox 8"/>
          <p:cNvSpPr txBox="1"/>
          <p:nvPr/>
        </p:nvSpPr>
        <p:spPr>
          <a:xfrm>
            <a:off x="4079264" y="4293096"/>
            <a:ext cx="1500848" cy="769441"/>
          </a:xfrm>
          <a:prstGeom prst="rect">
            <a:avLst/>
          </a:prstGeom>
          <a:noFill/>
          <a:ln w="25400">
            <a:solidFill>
              <a:srgbClr val="820000"/>
            </a:solidFill>
          </a:ln>
        </p:spPr>
        <p:txBody>
          <a:bodyPr wrap="square" rtlCol="0">
            <a:spAutoFit/>
          </a:bodyPr>
          <a:lstStyle/>
          <a:p>
            <a:pPr algn="ctr"/>
            <a:r>
              <a:rPr lang="el-GR" sz="2200" dirty="0">
                <a:latin typeface="+mn-lt"/>
              </a:rPr>
              <a:t>Ερέθισμα</a:t>
            </a:r>
          </a:p>
          <a:p>
            <a:pPr algn="ctr"/>
            <a:r>
              <a:rPr lang="el-GR" sz="2200" dirty="0" smtClean="0">
                <a:latin typeface="+mn-lt"/>
              </a:rPr>
              <a:t>Αντίδραση</a:t>
            </a:r>
            <a:endParaRPr lang="el-GR" sz="2200" dirty="0">
              <a:latin typeface="+mn-lt"/>
            </a:endParaRPr>
          </a:p>
        </p:txBody>
      </p:sp>
      <p:sp>
        <p:nvSpPr>
          <p:cNvPr id="10" name="Καμπύλο δεξιό βέλος 9"/>
          <p:cNvSpPr/>
          <p:nvPr/>
        </p:nvSpPr>
        <p:spPr>
          <a:xfrm rot="16200000">
            <a:off x="5740347" y="4298238"/>
            <a:ext cx="607430" cy="2548390"/>
          </a:xfrm>
          <a:prstGeom prst="curvedRightArrow">
            <a:avLst>
              <a:gd name="adj1" fmla="val 25000"/>
              <a:gd name="adj2" fmla="val 50000"/>
              <a:gd name="adj3" fmla="val 213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11" name="Rectangle 6"/>
          <p:cNvSpPr/>
          <p:nvPr/>
        </p:nvSpPr>
        <p:spPr>
          <a:xfrm>
            <a:off x="6305508" y="5837176"/>
            <a:ext cx="2628984"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fr-FR" sz="1200" dirty="0">
                <a:latin typeface="+mn-lt"/>
                <a:hlinkClick r:id="rId7"/>
              </a:rPr>
              <a:t>mouse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hlinkClick r:id="rId8"/>
              </a:rPr>
              <a:t>Nemo</a:t>
            </a:r>
            <a:r>
              <a:rPr lang="en-US" sz="1200" dirty="0">
                <a:solidFill>
                  <a:schemeClr val="tx1">
                    <a:lumMod val="65000"/>
                    <a:lumOff val="35000"/>
                  </a:schemeClr>
                </a:solidFill>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291506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απόσπαση της ψυχολογίας από τη φιλοσοφία </a:t>
            </a:r>
            <a:r>
              <a:rPr lang="el-GR" sz="3600" b="0" dirty="0" smtClean="0"/>
              <a:t>(5 </a:t>
            </a:r>
            <a:r>
              <a:rPr lang="el-GR" sz="3600" b="0" dirty="0"/>
              <a:t>από </a:t>
            </a:r>
            <a:r>
              <a:rPr lang="el-GR" sz="3600" b="0" dirty="0" smtClean="0"/>
              <a:t>6)</a:t>
            </a:r>
            <a:endParaRPr lang="el-GR" dirty="0"/>
          </a:p>
        </p:txBody>
      </p:sp>
      <p:sp>
        <p:nvSpPr>
          <p:cNvPr id="3" name="Θέση περιεχομένου 2"/>
          <p:cNvSpPr>
            <a:spLocks noGrp="1"/>
          </p:cNvSpPr>
          <p:nvPr>
            <p:ph idx="1"/>
          </p:nvPr>
        </p:nvSpPr>
        <p:spPr>
          <a:xfrm>
            <a:off x="457200" y="1196752"/>
            <a:ext cx="8229600" cy="2448272"/>
          </a:xfrm>
        </p:spPr>
        <p:txBody>
          <a:bodyPr/>
          <a:lstStyle/>
          <a:p>
            <a:pPr marL="457200" indent="-457200" algn="ctr">
              <a:buFont typeface="+mj-lt"/>
              <a:buAutoNum type="arabicPeriod" startAt="3"/>
            </a:pPr>
            <a:r>
              <a:rPr lang="el-GR" b="1" dirty="0" smtClean="0">
                <a:solidFill>
                  <a:srgbClr val="820000"/>
                </a:solidFill>
              </a:rPr>
              <a:t>Μορφολογική ψυχολογία </a:t>
            </a:r>
            <a:r>
              <a:rPr lang="el-GR" b="1" dirty="0" smtClean="0">
                <a:solidFill>
                  <a:srgbClr val="820000"/>
                </a:solidFill>
              </a:rPr>
              <a:t>(</a:t>
            </a:r>
            <a:r>
              <a:rPr lang="en-US" b="1" dirty="0" smtClean="0">
                <a:solidFill>
                  <a:srgbClr val="820000"/>
                </a:solidFill>
              </a:rPr>
              <a:t>gestalt)</a:t>
            </a:r>
          </a:p>
          <a:p>
            <a:r>
              <a:rPr lang="en-US" dirty="0"/>
              <a:t>Gestalt =</a:t>
            </a:r>
            <a:r>
              <a:rPr lang="el-GR" dirty="0"/>
              <a:t>Μορφή στα γερμανικά</a:t>
            </a:r>
          </a:p>
          <a:p>
            <a:r>
              <a:rPr lang="el-GR" dirty="0"/>
              <a:t>Μελέτη των φαινομένων της αντίληψης</a:t>
            </a:r>
          </a:p>
          <a:p>
            <a:r>
              <a:rPr lang="el-GR" dirty="0"/>
              <a:t>Ο ανθρώπινος νους προσδίδει νόημα στις αισθήσεις σχηματοποιώντας τις σε αναλλοίωτα σύνολα.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grpSp>
        <p:nvGrpSpPr>
          <p:cNvPr id="8" name="Ομάδα 7"/>
          <p:cNvGrpSpPr/>
          <p:nvPr/>
        </p:nvGrpSpPr>
        <p:grpSpPr>
          <a:xfrm>
            <a:off x="2627784" y="3679210"/>
            <a:ext cx="2994977" cy="2601852"/>
            <a:chOff x="2267744" y="3666144"/>
            <a:chExt cx="2994977" cy="2601852"/>
          </a:xfrm>
        </p:grpSpPr>
        <p:pic>
          <p:nvPicPr>
            <p:cNvPr id="5" name="Picture 6"/>
            <p:cNvPicPr>
              <a:picLocks noChangeAspect="1" noChangeArrowheads="1"/>
            </p:cNvPicPr>
            <p:nvPr/>
          </p:nvPicPr>
          <p:blipFill>
            <a:blip r:embed="rId3" cstate="email"/>
            <a:srcRect/>
            <a:stretch>
              <a:fillRect/>
            </a:stretch>
          </p:blipFill>
          <p:spPr bwMode="auto">
            <a:xfrm>
              <a:off x="4507529" y="3673593"/>
              <a:ext cx="755192" cy="2594403"/>
            </a:xfrm>
            <a:prstGeom prst="rect">
              <a:avLst/>
            </a:prstGeom>
            <a:ln w="88900" cap="sq" cmpd="thickThin">
              <a:solidFill>
                <a:srgbClr val="00B050"/>
              </a:solidFill>
              <a:prstDash val="solid"/>
              <a:miter lim="800000"/>
            </a:ln>
            <a:effectLst>
              <a:innerShdw blurRad="76200">
                <a:srgbClr val="000000"/>
              </a:innerShdw>
            </a:effectLst>
          </p:spPr>
        </p:pic>
        <p:pic>
          <p:nvPicPr>
            <p:cNvPr id="6" name="Picture 7"/>
            <p:cNvPicPr>
              <a:picLocks noChangeAspect="1" noChangeArrowheads="1"/>
            </p:cNvPicPr>
            <p:nvPr/>
          </p:nvPicPr>
          <p:blipFill>
            <a:blip r:embed="rId4" cstate="email"/>
            <a:srcRect/>
            <a:stretch>
              <a:fillRect/>
            </a:stretch>
          </p:blipFill>
          <p:spPr bwMode="auto">
            <a:xfrm>
              <a:off x="3347864" y="3667203"/>
              <a:ext cx="935365" cy="2600793"/>
            </a:xfrm>
            <a:prstGeom prst="rect">
              <a:avLst/>
            </a:prstGeom>
            <a:ln w="88900" cap="sq" cmpd="thickThin">
              <a:solidFill>
                <a:srgbClr val="00B050"/>
              </a:solidFill>
              <a:prstDash val="solid"/>
              <a:miter lim="800000"/>
            </a:ln>
            <a:effectLst>
              <a:innerShdw blurRad="76200">
                <a:srgbClr val="000000"/>
              </a:innerShdw>
            </a:effectLst>
          </p:spPr>
        </p:pic>
        <p:pic>
          <p:nvPicPr>
            <p:cNvPr id="7" name="Picture 8"/>
            <p:cNvPicPr>
              <a:picLocks noChangeAspect="1" noChangeArrowheads="1"/>
            </p:cNvPicPr>
            <p:nvPr/>
          </p:nvPicPr>
          <p:blipFill>
            <a:blip r:embed="rId5" cstate="email"/>
            <a:srcRect/>
            <a:stretch>
              <a:fillRect/>
            </a:stretch>
          </p:blipFill>
          <p:spPr bwMode="auto">
            <a:xfrm>
              <a:off x="2267744" y="3666144"/>
              <a:ext cx="855820" cy="2594403"/>
            </a:xfrm>
            <a:prstGeom prst="rect">
              <a:avLst/>
            </a:prstGeom>
            <a:ln w="88900" cap="sq" cmpd="thickThin">
              <a:solidFill>
                <a:srgbClr val="00B050"/>
              </a:solidFill>
              <a:prstDash val="solid"/>
              <a:miter lim="800000"/>
            </a:ln>
            <a:effectLst>
              <a:innerShdw blurRad="76200">
                <a:srgbClr val="000000"/>
              </a:innerShdw>
            </a:effectLst>
          </p:spPr>
        </p:pic>
      </p:grpSp>
    </p:spTree>
    <p:extLst>
      <p:ext uri="{BB962C8B-B14F-4D97-AF65-F5344CB8AC3E}">
        <p14:creationId xmlns:p14="http://schemas.microsoft.com/office/powerpoint/2010/main" val="1280590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Η απόσπαση της ψυχολογίας από τη φιλοσοφία </a:t>
            </a:r>
            <a:r>
              <a:rPr lang="el-GR" sz="3600" b="0" dirty="0" smtClean="0"/>
              <a:t>(6 </a:t>
            </a:r>
            <a:r>
              <a:rPr lang="el-GR" sz="3600" b="0" dirty="0"/>
              <a:t>από </a:t>
            </a:r>
            <a:r>
              <a:rPr lang="el-GR" sz="3600" b="0" dirty="0" smtClean="0"/>
              <a:t>6)</a:t>
            </a:r>
            <a:endParaRPr lang="el-GR" dirty="0"/>
          </a:p>
        </p:txBody>
      </p:sp>
      <p:sp>
        <p:nvSpPr>
          <p:cNvPr id="3" name="Θέση περιεχομένου 2"/>
          <p:cNvSpPr>
            <a:spLocks noGrp="1"/>
          </p:cNvSpPr>
          <p:nvPr>
            <p:ph idx="1"/>
          </p:nvPr>
        </p:nvSpPr>
        <p:spPr>
          <a:xfrm>
            <a:off x="457200" y="1196752"/>
            <a:ext cx="8229600" cy="648072"/>
          </a:xfrm>
        </p:spPr>
        <p:txBody>
          <a:bodyPr/>
          <a:lstStyle/>
          <a:p>
            <a:pPr marL="457200" indent="-457200" algn="ctr">
              <a:buFont typeface="+mj-lt"/>
              <a:buAutoNum type="arabicPeriod" startAt="3"/>
            </a:pPr>
            <a:r>
              <a:rPr lang="el-GR" b="1" dirty="0">
                <a:solidFill>
                  <a:srgbClr val="820000"/>
                </a:solidFill>
              </a:rPr>
              <a:t>Μορφολογικη ψυχολογια (</a:t>
            </a:r>
            <a:r>
              <a:rPr lang="en-US" b="1" dirty="0">
                <a:solidFill>
                  <a:srgbClr val="820000"/>
                </a:solidFill>
              </a:rPr>
              <a:t>gestalt)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pic>
        <p:nvPicPr>
          <p:cNvPr id="5" name="Picture 4"/>
          <p:cNvPicPr>
            <a:picLocks noChangeAspect="1" noChangeArrowheads="1"/>
          </p:cNvPicPr>
          <p:nvPr/>
        </p:nvPicPr>
        <p:blipFill>
          <a:blip r:embed="rId2" cstate="email"/>
          <a:srcRect/>
          <a:stretch>
            <a:fillRect/>
          </a:stretch>
        </p:blipFill>
        <p:spPr bwMode="auto">
          <a:xfrm>
            <a:off x="2843808" y="1868042"/>
            <a:ext cx="3164929" cy="2794023"/>
          </a:xfrm>
          <a:prstGeom prst="rect">
            <a:avLst/>
          </a:prstGeom>
          <a:ln>
            <a:noFill/>
          </a:ln>
          <a:effectLst>
            <a:softEdge rad="112500"/>
          </a:effectLst>
        </p:spPr>
      </p:pic>
      <p:sp>
        <p:nvSpPr>
          <p:cNvPr id="6" name="Ορθογώνιο 5"/>
          <p:cNvSpPr/>
          <p:nvPr/>
        </p:nvSpPr>
        <p:spPr>
          <a:xfrm>
            <a:off x="251520" y="5085184"/>
            <a:ext cx="8496944" cy="830997"/>
          </a:xfrm>
          <a:prstGeom prst="rect">
            <a:avLst/>
          </a:prstGeom>
        </p:spPr>
        <p:txBody>
          <a:bodyPr wrap="square">
            <a:spAutoFit/>
          </a:bodyPr>
          <a:lstStyle/>
          <a:p>
            <a:pPr algn="ctr"/>
            <a:r>
              <a:rPr lang="el-GR" sz="2400" dirty="0">
                <a:latin typeface="+mn-lt"/>
              </a:rPr>
              <a:t>H συνολική εμπειρία είναι κάτι περισσότερο από το σύνολο των μερών της. </a:t>
            </a:r>
          </a:p>
        </p:txBody>
      </p:sp>
    </p:spTree>
    <p:extLst>
      <p:ext uri="{BB962C8B-B14F-4D97-AF65-F5344CB8AC3E}">
        <p14:creationId xmlns:p14="http://schemas.microsoft.com/office/powerpoint/2010/main" val="228678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Λύση προβλημάτων στα πλαίσια της μορφολογικής ψυχολογίας</a:t>
            </a:r>
            <a:endParaRPr lang="el-GR" dirty="0"/>
          </a:p>
        </p:txBody>
      </p:sp>
      <p:sp>
        <p:nvSpPr>
          <p:cNvPr id="3" name="Θέση περιεχομένου 2"/>
          <p:cNvSpPr>
            <a:spLocks noGrp="1"/>
          </p:cNvSpPr>
          <p:nvPr>
            <p:ph idx="1"/>
          </p:nvPr>
        </p:nvSpPr>
        <p:spPr/>
        <p:txBody>
          <a:bodyPr/>
          <a:lstStyle/>
          <a:p>
            <a:pPr marL="457200" indent="-457200">
              <a:buFont typeface="+mj-lt"/>
              <a:buAutoNum type="alphaUcPeriod"/>
            </a:pPr>
            <a:r>
              <a:rPr lang="el-GR" dirty="0"/>
              <a:t>Ο χιμπαντζής στερέωσε ένα κοντάρι στο έδαφος, σκαρφάλωσε στην </a:t>
            </a:r>
            <a:r>
              <a:rPr lang="el-GR" dirty="0" smtClean="0"/>
              <a:t>κορυφή </a:t>
            </a:r>
            <a:r>
              <a:rPr lang="el-GR" dirty="0"/>
              <a:t>και κατέβηκε κάτω αφού άρπαξε το φρούτο.</a:t>
            </a:r>
          </a:p>
          <a:p>
            <a:pPr marL="457200" indent="-457200">
              <a:buFont typeface="+mj-lt"/>
              <a:buAutoNum type="alphaUcPeriod"/>
            </a:pPr>
            <a:r>
              <a:rPr lang="el-GR" dirty="0"/>
              <a:t>Ο χιμπαντζής τοποθέτησε δυο κουτιά από διαφορετικές περιοχές του χώρου το ένα πάνω στο άλλο, σκαρφάλωσε πάνω τους και με το κοντάρι έριξε κάτω το φρούτο.</a:t>
            </a:r>
          </a:p>
          <a:p>
            <a:pPr marL="457200" indent="-457200">
              <a:buFont typeface="+mj-lt"/>
              <a:buAutoNum type="alphaUcPeriod"/>
            </a:pPr>
            <a:r>
              <a:rPr lang="el-GR" dirty="0" smtClean="0"/>
              <a:t>Ο </a:t>
            </a:r>
            <a:r>
              <a:rPr lang="el-GR" dirty="0"/>
              <a:t>χιμπαντζής τοποθέτησε τρία κουτιά το ένα πάνω στο άλλο και σκαρφάλωσε για να φτάσει το φρούτο.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pic>
        <p:nvPicPr>
          <p:cNvPr id="6" name="Picture 5" descr="Koehler Stud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135" y="4329621"/>
            <a:ext cx="1075432" cy="183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Koehler Stud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975" y="4464833"/>
            <a:ext cx="1672247" cy="156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Koehler Stud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7968" y="4478281"/>
            <a:ext cx="1626109" cy="159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1070056" y="6253196"/>
            <a:ext cx="1445589" cy="276999"/>
          </a:xfrm>
          <a:prstGeom prst="rect">
            <a:avLst/>
          </a:prstGeom>
        </p:spPr>
        <p:txBody>
          <a:bodyPr wrap="none">
            <a:spAutoFit/>
          </a:bodyPr>
          <a:lstStyle/>
          <a:p>
            <a:r>
              <a:rPr lang="en-US" sz="1200" dirty="0">
                <a:latin typeface="+mn-lt"/>
                <a:hlinkClick r:id="rId6"/>
              </a:rPr>
              <a:t>pigeon.psy.tufts.edu</a:t>
            </a:r>
            <a:endParaRPr lang="el-GR" sz="1200" dirty="0">
              <a:latin typeface="+mn-lt"/>
            </a:endParaRPr>
          </a:p>
        </p:txBody>
      </p:sp>
      <p:sp>
        <p:nvSpPr>
          <p:cNvPr id="10" name="Ορθογώνιο 9"/>
          <p:cNvSpPr/>
          <p:nvPr/>
        </p:nvSpPr>
        <p:spPr>
          <a:xfrm>
            <a:off x="3181305" y="6253196"/>
            <a:ext cx="1445589" cy="276999"/>
          </a:xfrm>
          <a:prstGeom prst="rect">
            <a:avLst/>
          </a:prstGeom>
        </p:spPr>
        <p:txBody>
          <a:bodyPr wrap="none">
            <a:spAutoFit/>
          </a:bodyPr>
          <a:lstStyle/>
          <a:p>
            <a:r>
              <a:rPr lang="en-US" sz="1200" dirty="0">
                <a:latin typeface="+mn-lt"/>
                <a:hlinkClick r:id="rId6"/>
              </a:rPr>
              <a:t>pigeon.psy.tufts.edu</a:t>
            </a:r>
            <a:endParaRPr lang="el-GR" sz="1200" dirty="0">
              <a:latin typeface="+mn-lt"/>
            </a:endParaRPr>
          </a:p>
        </p:txBody>
      </p:sp>
      <p:sp>
        <p:nvSpPr>
          <p:cNvPr id="11" name="Ορθογώνιο 10"/>
          <p:cNvSpPr/>
          <p:nvPr/>
        </p:nvSpPr>
        <p:spPr>
          <a:xfrm>
            <a:off x="5698488" y="6237312"/>
            <a:ext cx="1445589" cy="276999"/>
          </a:xfrm>
          <a:prstGeom prst="rect">
            <a:avLst/>
          </a:prstGeom>
        </p:spPr>
        <p:txBody>
          <a:bodyPr wrap="none">
            <a:spAutoFit/>
          </a:bodyPr>
          <a:lstStyle/>
          <a:p>
            <a:r>
              <a:rPr lang="en-US" sz="1200" dirty="0">
                <a:latin typeface="+mn-lt"/>
                <a:hlinkClick r:id="rId6"/>
              </a:rPr>
              <a:t>pigeon.psy.tufts.edu</a:t>
            </a:r>
            <a:endParaRPr lang="el-GR" sz="1200" dirty="0">
              <a:latin typeface="+mn-lt"/>
            </a:endParaRPr>
          </a:p>
        </p:txBody>
      </p:sp>
    </p:spTree>
    <p:extLst>
      <p:ext uri="{BB962C8B-B14F-4D97-AF65-F5344CB8AC3E}">
        <p14:creationId xmlns:p14="http://schemas.microsoft.com/office/powerpoint/2010/main" val="272216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ψυχολογία ως επάγγελμα </a:t>
            </a:r>
            <a:r>
              <a:rPr lang="el-GR" sz="3200" b="0" dirty="0" smtClean="0"/>
              <a:t>(1 από 2)</a:t>
            </a:r>
            <a:endParaRPr lang="el-GR" sz="32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334173502"/>
              </p:ext>
            </p:extLst>
          </p:nvPr>
        </p:nvGraphicFramePr>
        <p:xfrm>
          <a:off x="611560" y="1196752"/>
          <a:ext cx="8229600" cy="4968240"/>
        </p:xfrm>
        <a:graphic>
          <a:graphicData uri="http://schemas.openxmlformats.org/drawingml/2006/table">
            <a:tbl>
              <a:tblPr firstRow="1" bandRow="1">
                <a:tableStyleId>{5940675A-B579-460E-94D1-54222C63F5DA}</a:tableStyleId>
              </a:tblPr>
              <a:tblGrid>
                <a:gridCol w="2674640"/>
                <a:gridCol w="5554960"/>
              </a:tblGrid>
              <a:tr h="370840">
                <a:tc>
                  <a:txBody>
                    <a:bodyPr/>
                    <a:lstStyle/>
                    <a:p>
                      <a:r>
                        <a:rPr lang="el-GR" sz="2200" dirty="0" smtClean="0"/>
                        <a:t>Κλινικός ψυχολόγος</a:t>
                      </a:r>
                    </a:p>
                  </a:txBody>
                  <a:tcPr/>
                </a:tc>
                <a:tc>
                  <a:txBody>
                    <a:bodyPr/>
                    <a:lstStyle/>
                    <a:p>
                      <a:r>
                        <a:rPr lang="el-GR" sz="2200" dirty="0" smtClean="0"/>
                        <a:t>Ασχολείται με τη διάγνωση των συναισθηματικών προβλημάτων και των προβλημάτων συμπεριφοράς καθώς και τη θεραπευτική αντιμετώπισή τους. </a:t>
                      </a:r>
                    </a:p>
                  </a:txBody>
                  <a:tcPr/>
                </a:tc>
              </a:tr>
              <a:tr h="370840">
                <a:tc>
                  <a:txBody>
                    <a:bodyPr/>
                    <a:lstStyle/>
                    <a:p>
                      <a:r>
                        <a:rPr lang="el-GR" sz="2200" dirty="0" smtClean="0"/>
                        <a:t>Συμβουλευτικός ψυχολόγος</a:t>
                      </a:r>
                    </a:p>
                  </a:txBody>
                  <a:tcPr/>
                </a:tc>
                <a:tc>
                  <a:txBody>
                    <a:bodyPr/>
                    <a:lstStyle/>
                    <a:p>
                      <a:r>
                        <a:rPr lang="el-GR" sz="2200" dirty="0" smtClean="0"/>
                        <a:t>Το αντικείμενο της εργασίας του είναι παρόμοιο με αυτό του κλινικού ψυχολόγου αλλά περιορίζεται σε ηπιότερες μορφές προβλημάτων.</a:t>
                      </a:r>
                    </a:p>
                  </a:txBody>
                  <a:tcPr/>
                </a:tc>
              </a:tr>
              <a:tr h="370840">
                <a:tc>
                  <a:txBody>
                    <a:bodyPr/>
                    <a:lstStyle/>
                    <a:p>
                      <a:r>
                        <a:rPr lang="el-GR" sz="2200" dirty="0" smtClean="0"/>
                        <a:t>Σχολικός ή εκπαιδευτικός ψυχολόγος</a:t>
                      </a:r>
                    </a:p>
                  </a:txBody>
                  <a:tcPr/>
                </a:tc>
                <a:tc>
                  <a:txBody>
                    <a:bodyPr/>
                    <a:lstStyle/>
                    <a:p>
                      <a:r>
                        <a:rPr lang="el-GR" sz="2200" dirty="0" smtClean="0"/>
                        <a:t>Ο εκπαιδευτικός ψυχολόγος επικεντρώνεται στις διαδικασίες της μάθησης και της διδασκαλίας. Ο σχολικός ψυχολόγος ασχολείται με την αξιολόγηση συναισθηματικών και μαθησιακών δυσκολιών στο μαθητικό πληθυσμό.</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9039787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ψυχολογία ως επάγγελμα </a:t>
            </a:r>
            <a:r>
              <a:rPr lang="el-GR" sz="3200" b="0" dirty="0" smtClean="0"/>
              <a:t>(2 </a:t>
            </a:r>
            <a:r>
              <a:rPr lang="el-GR" sz="3200" b="0" dirty="0"/>
              <a:t>από </a:t>
            </a:r>
            <a:r>
              <a:rPr lang="el-GR" sz="32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983322719"/>
              </p:ext>
            </p:extLst>
          </p:nvPr>
        </p:nvGraphicFramePr>
        <p:xfrm>
          <a:off x="539552" y="1700808"/>
          <a:ext cx="8229600" cy="2529840"/>
        </p:xfrm>
        <a:graphic>
          <a:graphicData uri="http://schemas.openxmlformats.org/drawingml/2006/table">
            <a:tbl>
              <a:tblPr firstRow="1" bandRow="1">
                <a:tableStyleId>{5940675A-B579-460E-94D1-54222C63F5DA}</a:tableStyleId>
              </a:tblPr>
              <a:tblGrid>
                <a:gridCol w="2674640"/>
                <a:gridCol w="5554960"/>
              </a:tblGrid>
              <a:tr h="370840">
                <a:tc>
                  <a:txBody>
                    <a:bodyPr/>
                    <a:lstStyle/>
                    <a:p>
                      <a:r>
                        <a:rPr lang="el-GR" sz="2200" dirty="0" smtClean="0"/>
                        <a:t>Βιομηχανικός ή οργανωτικός ψυχολόγος</a:t>
                      </a:r>
                    </a:p>
                  </a:txBody>
                  <a:tcPr/>
                </a:tc>
                <a:tc>
                  <a:txBody>
                    <a:bodyPr/>
                    <a:lstStyle/>
                    <a:p>
                      <a:r>
                        <a:rPr lang="el-GR" sz="2200" dirty="0" smtClean="0"/>
                        <a:t>Εργάζεται σε επιχειρήσεις και βιομηχανίες βοηθώντας στην επιλογή προσωπικού, την ανάπτυξη προγραμμάτων εκπαίδευσης και γενικά στη βελτίωση των συνθηκών εργασίας.</a:t>
                      </a:r>
                    </a:p>
                  </a:txBody>
                  <a:tcPr/>
                </a:tc>
              </a:tr>
              <a:tr h="370840">
                <a:tc>
                  <a:txBody>
                    <a:bodyPr/>
                    <a:lstStyle/>
                    <a:p>
                      <a:r>
                        <a:rPr lang="el-GR" sz="2200" dirty="0" smtClean="0"/>
                        <a:t>Ψυχολόγος της υγείας</a:t>
                      </a:r>
                    </a:p>
                  </a:txBody>
                  <a:tcPr/>
                </a:tc>
                <a:tc>
                  <a:txBody>
                    <a:bodyPr/>
                    <a:lstStyle/>
                    <a:p>
                      <a:r>
                        <a:rPr lang="el-GR" sz="2200" dirty="0" smtClean="0"/>
                        <a:t>Εργάζεται συνήθως σε νοσοκομεία και χρησιμοποιεί τις ψυχολογικές αρχές για να προάγει πιο υγιείς συνθήκες ζωής.</a:t>
                      </a:r>
                    </a:p>
                  </a:txBody>
                  <a:tcPr/>
                </a:tc>
              </a:tr>
            </a:tbl>
          </a:graphicData>
        </a:graphic>
      </p:graphicFrame>
    </p:spTree>
    <p:extLst>
      <p:ext uri="{BB962C8B-B14F-4D97-AF65-F5344CB8AC3E}">
        <p14:creationId xmlns:p14="http://schemas.microsoft.com/office/powerpoint/2010/main" val="424335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Τομείς εφαρμοσμένης ψυχολογίας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3624764182"/>
              </p:ext>
            </p:extLst>
          </p:nvPr>
        </p:nvGraphicFramePr>
        <p:xfrm>
          <a:off x="1259632" y="1340768"/>
          <a:ext cx="6799444" cy="4536504"/>
        </p:xfrm>
        <a:graphic>
          <a:graphicData uri="http://schemas.openxmlformats.org/presentationml/2006/ole">
            <mc:AlternateContent xmlns:mc="http://schemas.openxmlformats.org/markup-compatibility/2006">
              <mc:Choice xmlns:v="urn:schemas-microsoft-com:vml" Requires="v">
                <p:oleObj spid="_x0000_s2067" name="Γράφημα" r:id="rId3" imgW="6096000" imgH="4067085" progId="MSGraph.Chart.8">
                  <p:embed followColorScheme="full"/>
                </p:oleObj>
              </mc:Choice>
              <mc:Fallback>
                <p:oleObj name="Γράφημα" r:id="rId3" imgW="6096000" imgH="4067085"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340768"/>
                        <a:ext cx="6799444" cy="453650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9427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bld="category" 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Ερευνητικοί τομείς της ψυχολογίας </a:t>
            </a:r>
            <a:br>
              <a:rPr lang="el-GR" dirty="0" smtClean="0"/>
            </a:br>
            <a:r>
              <a:rPr lang="el-GR" sz="3600" b="0" dirty="0" smtClean="0"/>
              <a:t>(1 από 6)</a:t>
            </a:r>
            <a:endParaRPr lang="el-GR" sz="3600" b="0" dirty="0"/>
          </a:p>
        </p:txBody>
      </p:sp>
      <p:sp>
        <p:nvSpPr>
          <p:cNvPr id="3" name="Θέση περιεχομένου 2"/>
          <p:cNvSpPr>
            <a:spLocks noGrp="1"/>
          </p:cNvSpPr>
          <p:nvPr>
            <p:ph idx="1"/>
          </p:nvPr>
        </p:nvSpPr>
        <p:spPr>
          <a:xfrm>
            <a:off x="457200" y="1196752"/>
            <a:ext cx="8229600" cy="5256584"/>
          </a:xfrm>
        </p:spPr>
        <p:txBody>
          <a:bodyPr/>
          <a:lstStyle/>
          <a:p>
            <a:pPr marL="457200" indent="-457200" algn="ctr">
              <a:buFont typeface="+mj-lt"/>
              <a:buAutoNum type="arabicPeriod"/>
            </a:pPr>
            <a:r>
              <a:rPr lang="el-GR" b="1" dirty="0">
                <a:solidFill>
                  <a:srgbClr val="820000"/>
                </a:solidFill>
              </a:rPr>
              <a:t>Γνωστική ψυχολογία</a:t>
            </a:r>
          </a:p>
          <a:p>
            <a:r>
              <a:rPr lang="el-GR" dirty="0"/>
              <a:t>Μελετά </a:t>
            </a:r>
            <a:r>
              <a:rPr lang="el-GR" dirty="0" smtClean="0"/>
              <a:t>τον τρόπο που οι άνθρωποι επεξεργάζονται τα ερεθίσματα του περιβάλλοντος.</a:t>
            </a:r>
            <a:endParaRPr lang="el-GR" dirty="0"/>
          </a:p>
          <a:p>
            <a:r>
              <a:rPr lang="el-GR" dirty="0"/>
              <a:t>Πως ερμηνεύονται και κατανοούνται οι πληροφορίες που προσλαμβάνονται μέσω των αισθήσεων;</a:t>
            </a:r>
          </a:p>
          <a:p>
            <a:r>
              <a:rPr lang="el-GR" dirty="0"/>
              <a:t>Πως αποθηκεύουμε πληροφορίες και τις αναπλάθουμε αργότερα;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4020454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Ερευνητικοί τομείς της ψυχολογίας </a:t>
            </a:r>
            <a:br>
              <a:rPr lang="el-GR" dirty="0"/>
            </a:br>
            <a:r>
              <a:rPr lang="el-GR" sz="3600" b="0" dirty="0" smtClean="0"/>
              <a:t>(2 </a:t>
            </a:r>
            <a:r>
              <a:rPr lang="el-GR" sz="3600" b="0" dirty="0"/>
              <a:t>από </a:t>
            </a:r>
            <a:r>
              <a:rPr lang="el-GR" sz="3600" b="0" dirty="0" smtClean="0"/>
              <a:t>6)</a:t>
            </a:r>
            <a:endParaRPr lang="el-GR" dirty="0"/>
          </a:p>
        </p:txBody>
      </p:sp>
      <p:sp>
        <p:nvSpPr>
          <p:cNvPr id="3" name="Θέση περιεχομένου 2"/>
          <p:cNvSpPr>
            <a:spLocks noGrp="1"/>
          </p:cNvSpPr>
          <p:nvPr>
            <p:ph idx="1"/>
          </p:nvPr>
        </p:nvSpPr>
        <p:spPr>
          <a:xfrm>
            <a:off x="457200" y="1628800"/>
            <a:ext cx="8229600" cy="3888432"/>
          </a:xfrm>
        </p:spPr>
        <p:txBody>
          <a:bodyPr/>
          <a:lstStyle/>
          <a:p>
            <a:pPr marL="457200" indent="-457200" algn="ctr">
              <a:buFont typeface="+mj-lt"/>
              <a:buAutoNum type="arabicPeriod" startAt="2"/>
            </a:pPr>
            <a:r>
              <a:rPr lang="el-GR" b="1" dirty="0" smtClean="0">
                <a:solidFill>
                  <a:srgbClr val="820000"/>
                </a:solidFill>
              </a:rPr>
              <a:t>Ψυχολογία της προσωπικότητας</a:t>
            </a:r>
            <a:endParaRPr lang="el-GR" b="1" dirty="0">
              <a:solidFill>
                <a:srgbClr val="820000"/>
              </a:solidFill>
            </a:endParaRPr>
          </a:p>
          <a:p>
            <a:r>
              <a:rPr lang="el-GR" dirty="0"/>
              <a:t>Μελετά τις ατομικές διαφορές μεταξύ των ανθρώπων.</a:t>
            </a:r>
          </a:p>
          <a:p>
            <a:r>
              <a:rPr lang="el-GR" dirty="0"/>
              <a:t>Γιατί στα ίδια ερεθίσματα διαφορετικά άτομα αντιδρούν με διαφορετικό τρόπο;</a:t>
            </a:r>
          </a:p>
          <a:p>
            <a:r>
              <a:rPr lang="el-GR" dirty="0"/>
              <a:t>Πως μπορούμε να αναγνωρίζουμε ανθρώπους με διαφορετικές ικανότητες ώστε να τους αναθέτουμε το είδος της εργασίας στο οποίο θα απέδιδαν καλύτερα; (ψυχομετρία).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262727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Ερευνητικοί τομείς της ψυχολογίας </a:t>
            </a:r>
            <a:br>
              <a:rPr lang="el-GR" dirty="0"/>
            </a:br>
            <a:r>
              <a:rPr lang="el-GR" sz="3600" b="0" dirty="0" smtClean="0"/>
              <a:t>(3 </a:t>
            </a:r>
            <a:r>
              <a:rPr lang="el-GR" sz="3600" b="0" dirty="0"/>
              <a:t>από </a:t>
            </a:r>
            <a:r>
              <a:rPr lang="el-GR" sz="3600" b="0" dirty="0" smtClean="0"/>
              <a:t>6)</a:t>
            </a:r>
            <a:endParaRPr lang="el-GR" dirty="0"/>
          </a:p>
        </p:txBody>
      </p:sp>
      <p:sp>
        <p:nvSpPr>
          <p:cNvPr id="3" name="Θέση περιεχομένου 2"/>
          <p:cNvSpPr>
            <a:spLocks noGrp="1"/>
          </p:cNvSpPr>
          <p:nvPr>
            <p:ph idx="1"/>
          </p:nvPr>
        </p:nvSpPr>
        <p:spPr>
          <a:xfrm>
            <a:off x="457200" y="1700808"/>
            <a:ext cx="8229600" cy="3312368"/>
          </a:xfrm>
        </p:spPr>
        <p:txBody>
          <a:bodyPr/>
          <a:lstStyle/>
          <a:p>
            <a:pPr marL="457200" indent="-457200" algn="ctr">
              <a:buFont typeface="+mj-lt"/>
              <a:buAutoNum type="arabicPeriod" startAt="3"/>
            </a:pPr>
            <a:r>
              <a:rPr lang="el-GR" b="1" dirty="0">
                <a:solidFill>
                  <a:srgbClr val="820000"/>
                </a:solidFill>
              </a:rPr>
              <a:t>Ψυχοφυσιολογία</a:t>
            </a:r>
          </a:p>
          <a:p>
            <a:r>
              <a:rPr lang="el-GR" dirty="0"/>
              <a:t>Μελετά τη λειτουργία του εγκεφάλου και του νευρικού συστήματος και την επίδρασή τους στην ανθρώπινη συμπεριφορά.</a:t>
            </a:r>
          </a:p>
          <a:p>
            <a:r>
              <a:rPr lang="el-GR" dirty="0"/>
              <a:t>Πως επηρεάζει η ορμονική λειτουργία στην εκδήλωση επιθετικότητας ή οι τοξικές ουσίες τη συμπεριφορά;</a:t>
            </a:r>
          </a:p>
          <a:p>
            <a:r>
              <a:rPr lang="el-GR" dirty="0"/>
              <a:t>Ποιο είναι το βιολογικό υπόβαθρο του ύπνου ή των ονείρων;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270290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Ορισμός</a:t>
            </a:r>
            <a:endParaRPr lang="el-GR" dirty="0"/>
          </a:p>
        </p:txBody>
      </p:sp>
      <p:sp>
        <p:nvSpPr>
          <p:cNvPr id="3" name="Θέση περιεχομένου 2"/>
          <p:cNvSpPr>
            <a:spLocks noGrp="1"/>
          </p:cNvSpPr>
          <p:nvPr>
            <p:ph idx="1"/>
          </p:nvPr>
        </p:nvSpPr>
        <p:spPr>
          <a:xfrm>
            <a:off x="457200" y="1628800"/>
            <a:ext cx="8229600" cy="2376264"/>
          </a:xfrm>
        </p:spPr>
        <p:txBody>
          <a:bodyPr/>
          <a:lstStyle/>
          <a:p>
            <a:pPr marL="0" indent="0" algn="ctr">
              <a:buNone/>
            </a:pPr>
            <a:r>
              <a:rPr lang="el-GR" b="1" dirty="0" smtClean="0">
                <a:solidFill>
                  <a:srgbClr val="820000"/>
                </a:solidFill>
              </a:rPr>
              <a:t>Ψυχολογία</a:t>
            </a:r>
          </a:p>
          <a:p>
            <a:pPr marL="0" indent="0">
              <a:buNone/>
            </a:pPr>
            <a:r>
              <a:rPr lang="el-GR" dirty="0" smtClean="0"/>
              <a:t>Είναι η επιστημονική μελέτη της ανθρώπινης συμπεριφοράς και των νοητικών λειτουργιών καθώς και των παραγόντων που την επηρεάζουν.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3143028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Ερευνητικοί τομείς της ψυχολογίας </a:t>
            </a:r>
            <a:br>
              <a:rPr lang="el-GR" dirty="0"/>
            </a:br>
            <a:r>
              <a:rPr lang="el-GR" sz="3600" b="0" dirty="0" smtClean="0"/>
              <a:t>(4 </a:t>
            </a:r>
            <a:r>
              <a:rPr lang="el-GR" sz="3600" b="0" dirty="0"/>
              <a:t>από </a:t>
            </a:r>
            <a:r>
              <a:rPr lang="el-GR" sz="3600" b="0" dirty="0" smtClean="0"/>
              <a:t>6)</a:t>
            </a:r>
            <a:endParaRPr lang="el-GR" dirty="0"/>
          </a:p>
        </p:txBody>
      </p:sp>
      <p:sp>
        <p:nvSpPr>
          <p:cNvPr id="3" name="Θέση περιεχομένου 2"/>
          <p:cNvSpPr>
            <a:spLocks noGrp="1"/>
          </p:cNvSpPr>
          <p:nvPr>
            <p:ph idx="1"/>
          </p:nvPr>
        </p:nvSpPr>
        <p:spPr>
          <a:xfrm>
            <a:off x="467544" y="1844824"/>
            <a:ext cx="8229600" cy="2736304"/>
          </a:xfrm>
        </p:spPr>
        <p:txBody>
          <a:bodyPr/>
          <a:lstStyle/>
          <a:p>
            <a:pPr marL="457200" indent="-457200" algn="ctr">
              <a:buFont typeface="+mj-lt"/>
              <a:buAutoNum type="arabicPeriod" startAt="4"/>
            </a:pPr>
            <a:r>
              <a:rPr lang="el-GR" b="1" dirty="0">
                <a:solidFill>
                  <a:srgbClr val="820000"/>
                </a:solidFill>
              </a:rPr>
              <a:t>Κοινωνική ψυχολογία</a:t>
            </a:r>
          </a:p>
          <a:p>
            <a:r>
              <a:rPr lang="el-GR" dirty="0"/>
              <a:t>Μελετά τους τρόπους αλληλεπίδρασης και την κοινωνική συμπεριφορά των ανθρώπων.</a:t>
            </a:r>
          </a:p>
          <a:p>
            <a:r>
              <a:rPr lang="el-GR" dirty="0"/>
              <a:t>Πώς διαμορφώνεται η κοινή γνώμη;</a:t>
            </a:r>
          </a:p>
          <a:p>
            <a:r>
              <a:rPr lang="el-GR" dirty="0"/>
              <a:t>Πώς διαμορφώνονται οι στάσεις και οι προκαταλήψεις;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912592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Ερευνητικοί τομείς της ψυχολογίας </a:t>
            </a:r>
            <a:br>
              <a:rPr lang="el-GR" dirty="0"/>
            </a:br>
            <a:r>
              <a:rPr lang="el-GR" sz="3600" b="0" dirty="0" smtClean="0"/>
              <a:t>(5 </a:t>
            </a:r>
            <a:r>
              <a:rPr lang="el-GR" sz="3600" b="0" dirty="0"/>
              <a:t>από </a:t>
            </a:r>
            <a:r>
              <a:rPr lang="el-GR" sz="3600" b="0" dirty="0" smtClean="0"/>
              <a:t>6)</a:t>
            </a:r>
            <a:endParaRPr lang="el-GR" dirty="0"/>
          </a:p>
        </p:txBody>
      </p:sp>
      <p:sp>
        <p:nvSpPr>
          <p:cNvPr id="3" name="Θέση περιεχομένου 2"/>
          <p:cNvSpPr>
            <a:spLocks noGrp="1"/>
          </p:cNvSpPr>
          <p:nvPr>
            <p:ph idx="1"/>
          </p:nvPr>
        </p:nvSpPr>
        <p:spPr>
          <a:xfrm>
            <a:off x="428780" y="1628800"/>
            <a:ext cx="8229600" cy="3888432"/>
          </a:xfrm>
        </p:spPr>
        <p:txBody>
          <a:bodyPr/>
          <a:lstStyle/>
          <a:p>
            <a:pPr marL="457200" indent="-457200" algn="ctr">
              <a:buFont typeface="+mj-lt"/>
              <a:buAutoNum type="arabicPeriod" startAt="5"/>
            </a:pPr>
            <a:r>
              <a:rPr lang="el-GR" b="1" dirty="0">
                <a:solidFill>
                  <a:srgbClr val="820000"/>
                </a:solidFill>
              </a:rPr>
              <a:t>Εξελικτική ψυχολογία</a:t>
            </a:r>
          </a:p>
          <a:p>
            <a:r>
              <a:rPr lang="el-GR" dirty="0"/>
              <a:t>Μελετά τα στάδια ανάπτυξης των ανθρώπων καθ’ όλη τη διάρκεια της ζωής τους, από τη βρεφική ως την τρίτη ηλικία, καθώς και τους παράγοντες που επηρεάζουν την ανάπτυξη.</a:t>
            </a:r>
          </a:p>
          <a:p>
            <a:r>
              <a:rPr lang="el-GR" dirty="0"/>
              <a:t>Τομείς ανάπτυξης: βιοσωματική, γλωσσική, γνωστική, ψυχοκοινωνική.</a:t>
            </a:r>
          </a:p>
          <a:p>
            <a:r>
              <a:rPr lang="el-GR" dirty="0"/>
              <a:t>Ποιες αλλαγές επέρχονται στη συμπεριφορά και στις νοητικές διεργασίες σε κάθε αναπτυξιακή φάση και πώς οι άνθρωποι ανταποκρίνονται σε αυτές;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42089286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Ερευνητικοί τομείς της ψυχολογίας </a:t>
            </a:r>
            <a:br>
              <a:rPr lang="el-GR" dirty="0"/>
            </a:br>
            <a:r>
              <a:rPr lang="el-GR" sz="3600" b="0" dirty="0" smtClean="0"/>
              <a:t>(6 </a:t>
            </a:r>
            <a:r>
              <a:rPr lang="el-GR" sz="3600" b="0" dirty="0"/>
              <a:t>από </a:t>
            </a:r>
            <a:r>
              <a:rPr lang="el-GR" sz="3600" b="0" dirty="0" smtClean="0"/>
              <a:t>6)</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6"/>
            </a:pPr>
            <a:r>
              <a:rPr lang="el-GR" b="1" dirty="0">
                <a:solidFill>
                  <a:srgbClr val="820000"/>
                </a:solidFill>
              </a:rPr>
              <a:t>Συγκριτική </a:t>
            </a:r>
            <a:r>
              <a:rPr lang="el-GR" b="1" dirty="0" smtClean="0">
                <a:solidFill>
                  <a:srgbClr val="820000"/>
                </a:solidFill>
              </a:rPr>
              <a:t>ψυχολογία</a:t>
            </a:r>
            <a:endParaRPr lang="el-GR" b="1" dirty="0">
              <a:solidFill>
                <a:srgbClr val="820000"/>
              </a:solidFill>
            </a:endParaRPr>
          </a:p>
          <a:p>
            <a:r>
              <a:rPr lang="el-GR" dirty="0"/>
              <a:t>Επιχειρεί τη σύγκριση ανάμεσα στη συμπεριφορά των ζώων και των ανθρώπων (Εθολογία ή ηθολογία: η επιστήμη που μελετά τη συμπεριφορά των ζώων</a:t>
            </a:r>
            <a:r>
              <a:rPr lang="el-GR" dirty="0" smtClean="0"/>
              <a:t>).</a:t>
            </a:r>
            <a:endParaRPr lang="el-GR" dirty="0"/>
          </a:p>
          <a:p>
            <a:pPr marL="457200" indent="-457200">
              <a:spcBef>
                <a:spcPts val="2400"/>
              </a:spcBef>
              <a:buFont typeface="+mj-lt"/>
              <a:buAutoNum type="arabicPeriod" startAt="7"/>
            </a:pPr>
            <a:r>
              <a:rPr lang="el-GR" b="1" dirty="0">
                <a:solidFill>
                  <a:srgbClr val="820000"/>
                </a:solidFill>
              </a:rPr>
              <a:t>Πειραματική </a:t>
            </a:r>
            <a:r>
              <a:rPr lang="el-GR" b="1" dirty="0" smtClean="0">
                <a:solidFill>
                  <a:srgbClr val="820000"/>
                </a:solidFill>
              </a:rPr>
              <a:t>ψυχολογία</a:t>
            </a:r>
          </a:p>
          <a:p>
            <a:r>
              <a:rPr lang="el-GR" dirty="0"/>
              <a:t>Μελετά τη συμπεριφορά σε πειραματικές συνθήκες, συνήθως σε κατάλληλα εξοπλισμένα εργαστήρια.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4108159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Τομείς ερευνητικών ενδιαφερόντων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graphicFrame>
        <p:nvGraphicFramePr>
          <p:cNvPr id="5" name="Object 3"/>
          <p:cNvGraphicFramePr>
            <a:graphicFrameLocks noGrp="1" noChangeAspect="1"/>
          </p:cNvGraphicFramePr>
          <p:nvPr>
            <p:ph idx="1"/>
            <p:extLst>
              <p:ext uri="{D42A27DB-BD31-4B8C-83A1-F6EECF244321}">
                <p14:modId xmlns:p14="http://schemas.microsoft.com/office/powerpoint/2010/main" val="185486824"/>
              </p:ext>
            </p:extLst>
          </p:nvPr>
        </p:nvGraphicFramePr>
        <p:xfrm>
          <a:off x="1043608" y="1268760"/>
          <a:ext cx="6912768" cy="4612112"/>
        </p:xfrm>
        <a:graphic>
          <a:graphicData uri="http://schemas.openxmlformats.org/presentationml/2006/ole">
            <mc:AlternateContent xmlns:mc="http://schemas.openxmlformats.org/markup-compatibility/2006">
              <mc:Choice xmlns:v="urn:schemas-microsoft-com:vml" Requires="v">
                <p:oleObj spid="_x0000_s3090" name="Γράφημα" r:id="rId3" imgW="6096000" imgH="4067085" progId="MSGraph.Chart.8">
                  <p:embed followColorScheme="full"/>
                </p:oleObj>
              </mc:Choice>
              <mc:Fallback>
                <p:oleObj name="Γράφημα" r:id="rId3" imgW="6096000" imgH="4067085"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268760"/>
                        <a:ext cx="6912768" cy="461211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8652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out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out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out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out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out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outVertic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bld="category" 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συμβολή της επιστήμης στην κατανόηση του κόσμου</a:t>
            </a:r>
            <a:endParaRPr lang="el-GR" dirty="0"/>
          </a:p>
        </p:txBody>
      </p:sp>
      <p:sp>
        <p:nvSpPr>
          <p:cNvPr id="3" name="Θέση περιεχομένου 2"/>
          <p:cNvSpPr>
            <a:spLocks noGrp="1"/>
          </p:cNvSpPr>
          <p:nvPr>
            <p:ph idx="1"/>
          </p:nvPr>
        </p:nvSpPr>
        <p:spPr>
          <a:xfrm>
            <a:off x="457200" y="1196752"/>
            <a:ext cx="8229600" cy="5256584"/>
          </a:xfrm>
        </p:spPr>
        <p:txBody>
          <a:bodyPr>
            <a:normAutofit fontScale="92500" lnSpcReduction="10000"/>
          </a:bodyPr>
          <a:lstStyle/>
          <a:p>
            <a:r>
              <a:rPr lang="el-GR" dirty="0"/>
              <a:t>Ορισμένοι ακόμη και στις μέρες μας καταφεύγουν στο θεό προκειμένου να εξηγήσουν οτιδήποτε άγνωστο.</a:t>
            </a:r>
          </a:p>
          <a:p>
            <a:r>
              <a:rPr lang="el-GR" dirty="0"/>
              <a:t>Οι αρχαίοι Έλληνες θεωρούσαν πως τους κεραυνούς τους έστελνε ο Δίας, τις τρικυμίες ο Ποσειδώνας, και τους ανέμους ο Αίολος. Η επιστήμη όμως βοήθησε να καταλάβουμε ότι δεν κρύβονταν θεοί πίσω από τα φυσικά φαινόμενα.</a:t>
            </a:r>
          </a:p>
          <a:p>
            <a:r>
              <a:rPr lang="el-GR" dirty="0"/>
              <a:t>Πάντα όμως θα υπάρχει κάτι σκοτεινό στην επιστήμη. Όταν περπατάς στο βαθύ σκοτάδι δεν ξέρεις τι υπάρχει πέρα από το φως του φακού σου και μπορείς να υποθέσεις οτιδήποτε. Όπου έχει ρίξει το φως η επιστήμη, ξέρουμε τι συμβαίνει και δεν το αποδίδουμε στους θεούς.</a:t>
            </a:r>
          </a:p>
          <a:p>
            <a:r>
              <a:rPr lang="el-GR" dirty="0"/>
              <a:t>Η επιστήμη εκφράζει πάντα μια προσωρινή κατάσταση της γνώσης μας για τον κόσμο, που συνεχώς εξελίσσεται.</a:t>
            </a:r>
          </a:p>
          <a:p>
            <a:r>
              <a:rPr lang="el-GR" dirty="0"/>
              <a:t>Οι Έλληνες δημιούργησαν πρώτοι επιστημονική σκέψη γιατί έβγαλαν έξω από την επιστήμη το υπερφυσικό στοιχείο. Ξεχώρισαν τα πεδία της επιστήμης από αυτά της θρησκείας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299924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Κατερίνα </a:t>
            </a:r>
            <a:r>
              <a:rPr lang="el-GR" sz="2000" dirty="0" smtClean="0"/>
              <a:t>Μανιαδάκη 2014. </a:t>
            </a:r>
            <a:r>
              <a:rPr lang="el-GR" sz="2000" dirty="0"/>
              <a:t>Κατερίνα Μανιαδάκη. «Εισαγωγή στην Ψυχολογία. </a:t>
            </a:r>
            <a:r>
              <a:rPr lang="el-GR" sz="2000" dirty="0" smtClean="0"/>
              <a:t>Ενότητα 1</a:t>
            </a:r>
            <a:r>
              <a:rPr lang="en-US" sz="2000" dirty="0" smtClean="0"/>
              <a:t>:</a:t>
            </a:r>
            <a:r>
              <a:rPr lang="el-GR" sz="2000" dirty="0" smtClean="0"/>
              <a:t> Εισαγωγικά».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299692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712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 αντικείμενο της ψυχολογίας</a:t>
            </a:r>
            <a:endParaRPr lang="el-GR" dirty="0"/>
          </a:p>
        </p:txBody>
      </p:sp>
      <p:sp>
        <p:nvSpPr>
          <p:cNvPr id="3" name="Θέση περιεχομένου 2"/>
          <p:cNvSpPr>
            <a:spLocks noGrp="1"/>
          </p:cNvSpPr>
          <p:nvPr>
            <p:ph idx="1"/>
          </p:nvPr>
        </p:nvSpPr>
        <p:spPr>
          <a:xfrm>
            <a:off x="1331640" y="2564904"/>
            <a:ext cx="2170584" cy="1152128"/>
          </a:xfrm>
          <a:ln w="28575">
            <a:solidFill>
              <a:srgbClr val="820000"/>
            </a:solidFill>
          </a:ln>
        </p:spPr>
        <p:txBody>
          <a:bodyPr/>
          <a:lstStyle/>
          <a:p>
            <a:pPr marL="0" indent="0">
              <a:buNone/>
            </a:pPr>
            <a:r>
              <a:rPr lang="el-GR" dirty="0" smtClean="0"/>
              <a:t>Το αντικείμενο της ψυχολογίας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
        <p:nvSpPr>
          <p:cNvPr id="5" name="Καμπύλο βέλος προς τα κάτω 4"/>
          <p:cNvSpPr/>
          <p:nvPr/>
        </p:nvSpPr>
        <p:spPr>
          <a:xfrm>
            <a:off x="3131840" y="1988840"/>
            <a:ext cx="2088232" cy="57606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6" name="Θέση περιεχομένου 2"/>
          <p:cNvSpPr txBox="1">
            <a:spLocks/>
          </p:cNvSpPr>
          <p:nvPr/>
        </p:nvSpPr>
        <p:spPr>
          <a:xfrm>
            <a:off x="4067944" y="2594222"/>
            <a:ext cx="3040552" cy="1728192"/>
          </a:xfrm>
          <a:prstGeom prst="rect">
            <a:avLst/>
          </a:prstGeom>
          <a:ln w="28575">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a:t>είναι η κατανόηση και η πρόβλεψη της ανθρώπινης συμπεριφοράς.</a:t>
            </a:r>
          </a:p>
          <a:p>
            <a:pPr marL="0" indent="0" fontAlgn="auto">
              <a:spcAft>
                <a:spcPts val="0"/>
              </a:spcAft>
              <a:buNone/>
            </a:pPr>
            <a:endParaRPr lang="el-GR" dirty="0"/>
          </a:p>
          <a:p>
            <a:pPr fontAlgn="auto">
              <a:spcAft>
                <a:spcPts val="0"/>
              </a:spcAft>
            </a:pPr>
            <a:endParaRPr lang="el-GR" dirty="0" smtClean="0"/>
          </a:p>
          <a:p>
            <a:pPr fontAlgn="auto">
              <a:spcAft>
                <a:spcPts val="0"/>
              </a:spcAft>
            </a:pPr>
            <a:endParaRPr lang="el-GR" dirty="0"/>
          </a:p>
        </p:txBody>
      </p:sp>
    </p:spTree>
    <p:extLst>
      <p:ext uri="{BB962C8B-B14F-4D97-AF65-F5344CB8AC3E}">
        <p14:creationId xmlns:p14="http://schemas.microsoft.com/office/powerpoint/2010/main" val="3981507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1480116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44535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Οι ρίζες της ψυχολογίας</a:t>
            </a:r>
            <a:endParaRPr lang="el-GR" dirty="0"/>
          </a:p>
        </p:txBody>
      </p:sp>
      <p:sp>
        <p:nvSpPr>
          <p:cNvPr id="3" name="Θέση περιεχομένου 2"/>
          <p:cNvSpPr>
            <a:spLocks noGrp="1"/>
          </p:cNvSpPr>
          <p:nvPr>
            <p:ph idx="1"/>
          </p:nvPr>
        </p:nvSpPr>
        <p:spPr/>
        <p:txBody>
          <a:bodyPr/>
          <a:lstStyle/>
          <a:p>
            <a:pPr marL="0" indent="0">
              <a:buNone/>
            </a:pPr>
            <a:r>
              <a:rPr lang="el-GR" b="1" dirty="0">
                <a:solidFill>
                  <a:srgbClr val="820000"/>
                </a:solidFill>
              </a:rPr>
              <a:t>Προβληματισμοί πριν από την εμφάνιση της ψυχολογίας ως επιστήμης</a:t>
            </a:r>
            <a:r>
              <a:rPr lang="el-GR" b="1" dirty="0" smtClean="0">
                <a:solidFill>
                  <a:srgbClr val="820000"/>
                </a:solidFill>
              </a:rPr>
              <a:t>:</a:t>
            </a:r>
            <a:endParaRPr lang="el-GR" b="1" dirty="0">
              <a:solidFill>
                <a:srgbClr val="820000"/>
              </a:solidFill>
            </a:endParaRPr>
          </a:p>
          <a:p>
            <a:r>
              <a:rPr lang="el-GR" dirty="0"/>
              <a:t> Η σκέψη σχετίζεται με το σώμα ή είναι ανεξάρτητη;</a:t>
            </a:r>
          </a:p>
          <a:p>
            <a:r>
              <a:rPr lang="el-GR" dirty="0"/>
              <a:t> Γεννιόμαστε με ιδέες ή το μυαλό αρχικά δεν περιέχει τίποτα και στη συνέχεια εγγράφονται σε αυτό οι εμπειρίες;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5" name="Picture 4" descr="reflex"/>
          <p:cNvPicPr>
            <a:picLocks noChangeAspect="1" noChangeArrowheads="1"/>
          </p:cNvPicPr>
          <p:nvPr/>
        </p:nvPicPr>
        <p:blipFill>
          <a:blip r:embed="rId2" cstate="email"/>
          <a:srcRect/>
          <a:stretch>
            <a:fillRect/>
          </a:stretch>
        </p:blipFill>
        <p:spPr bwMode="auto">
          <a:xfrm>
            <a:off x="3131840" y="3645024"/>
            <a:ext cx="2126530" cy="2304529"/>
          </a:xfrm>
          <a:prstGeom prst="rect">
            <a:avLst/>
          </a:prstGeom>
          <a:noFill/>
          <a:ln>
            <a:noFill/>
          </a:ln>
        </p:spPr>
      </p:pic>
      <p:sp>
        <p:nvSpPr>
          <p:cNvPr id="6" name="Rectangle 6"/>
          <p:cNvSpPr/>
          <p:nvPr/>
        </p:nvSpPr>
        <p:spPr>
          <a:xfrm>
            <a:off x="2771800" y="6006479"/>
            <a:ext cx="2952328"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a:latin typeface="+mn-lt"/>
                <a:hlinkClick r:id="rId3"/>
              </a:rPr>
              <a:t>Descartes-reflex</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hlinkClick r:id="rId4"/>
              </a:rPr>
              <a:t>Anthonyhcole</a:t>
            </a:r>
            <a:r>
              <a:rPr lang="el-GR" sz="1200" dirty="0" smtClean="0">
                <a:solidFill>
                  <a:schemeClr val="tx1">
                    <a:lumMod val="65000"/>
                    <a:lumOff val="35000"/>
                  </a:schemeClr>
                </a:solidFill>
              </a:rPr>
              <a:t> </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126318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Η ιστορία της ψυχολογίας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5" name="Picture 7" descr="face-key"/>
          <p:cNvPicPr>
            <a:picLocks noGrp="1" noChangeAspect="1" noChangeArrowheads="1"/>
          </p:cNvPicPr>
          <p:nvPr>
            <p:ph idx="1"/>
          </p:nvPr>
        </p:nvPicPr>
        <p:blipFill>
          <a:blip r:embed="rId2" cstate="email"/>
          <a:srcRect/>
          <a:stretch>
            <a:fillRect/>
          </a:stretch>
        </p:blipFill>
        <p:spPr bwMode="auto">
          <a:xfrm>
            <a:off x="2339752" y="1029409"/>
            <a:ext cx="4791773" cy="4914354"/>
          </a:xfrm>
          <a:prstGeom prst="rect">
            <a:avLst/>
          </a:prstGeom>
          <a:noFill/>
          <a:ln>
            <a:noFill/>
          </a:ln>
        </p:spPr>
      </p:pic>
      <p:sp>
        <p:nvSpPr>
          <p:cNvPr id="6" name="Ορθογώνιο 5"/>
          <p:cNvSpPr/>
          <p:nvPr/>
        </p:nvSpPr>
        <p:spPr>
          <a:xfrm>
            <a:off x="3958918" y="6079351"/>
            <a:ext cx="1553439" cy="276999"/>
          </a:xfrm>
          <a:prstGeom prst="rect">
            <a:avLst/>
          </a:prstGeom>
        </p:spPr>
        <p:txBody>
          <a:bodyPr wrap="none">
            <a:spAutoFit/>
          </a:bodyPr>
          <a:lstStyle/>
          <a:p>
            <a:r>
              <a:rPr lang="en-US" sz="1200" dirty="0" smtClean="0">
                <a:latin typeface="+mn-lt"/>
                <a:hlinkClick r:id="rId3"/>
              </a:rPr>
              <a:t>psychclassics.yorku.ca</a:t>
            </a:r>
            <a:endParaRPr lang="el-GR" sz="1200" dirty="0">
              <a:latin typeface="+mn-lt"/>
            </a:endParaRPr>
          </a:p>
        </p:txBody>
      </p:sp>
    </p:spTree>
    <p:extLst>
      <p:ext uri="{BB962C8B-B14F-4D97-AF65-F5344CB8AC3E}">
        <p14:creationId xmlns:p14="http://schemas.microsoft.com/office/powerpoint/2010/main" val="425200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επιδράσεις της φιλοσοφίας στην ψυχολογία </a:t>
            </a:r>
            <a:r>
              <a:rPr lang="el-GR" sz="3600" b="0" dirty="0" smtClean="0"/>
              <a:t>(1 από 5)</a:t>
            </a:r>
            <a:endParaRPr lang="el-GR" sz="3600" b="0" dirty="0"/>
          </a:p>
        </p:txBody>
      </p:sp>
      <p:sp>
        <p:nvSpPr>
          <p:cNvPr id="3" name="Θέση περιεχομένου 2"/>
          <p:cNvSpPr>
            <a:spLocks noGrp="1"/>
          </p:cNvSpPr>
          <p:nvPr>
            <p:ph idx="1"/>
          </p:nvPr>
        </p:nvSpPr>
        <p:spPr>
          <a:xfrm>
            <a:off x="3356886" y="2492896"/>
            <a:ext cx="2170584" cy="1512168"/>
          </a:xfrm>
          <a:ln w="28575">
            <a:solidFill>
              <a:srgbClr val="820000"/>
            </a:solidFill>
          </a:ln>
        </p:spPr>
        <p:txBody>
          <a:bodyPr>
            <a:normAutofit fontScale="92500"/>
          </a:bodyPr>
          <a:lstStyle/>
          <a:p>
            <a:pPr marL="0" indent="0">
              <a:buNone/>
            </a:pPr>
            <a:r>
              <a:rPr lang="el-GR" dirty="0"/>
              <a:t>Η φιλοσοφία θέτει ερωτήματα σχετικά με το νου</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5" name="Καμπύλο βέλος προς τα κάτω 4"/>
          <p:cNvSpPr/>
          <p:nvPr/>
        </p:nvSpPr>
        <p:spPr>
          <a:xfrm>
            <a:off x="5220072" y="1916832"/>
            <a:ext cx="2088232" cy="57606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6" name="Θέση περιεχομένου 2"/>
          <p:cNvSpPr txBox="1">
            <a:spLocks/>
          </p:cNvSpPr>
          <p:nvPr/>
        </p:nvSpPr>
        <p:spPr>
          <a:xfrm>
            <a:off x="5788028" y="2520280"/>
            <a:ext cx="3040552" cy="2060848"/>
          </a:xfrm>
          <a:prstGeom prst="rect">
            <a:avLst/>
          </a:prstGeom>
          <a:ln w="28575">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Πώς μετατρέπονται τα αισθητηριακά ερεθίσματα σε αντιληπτικά αντικείμενα</a:t>
            </a:r>
            <a:r>
              <a:rPr lang="el-GR" dirty="0" smtClean="0"/>
              <a:t>;</a:t>
            </a:r>
            <a:endParaRPr lang="el-GR" dirty="0"/>
          </a:p>
          <a:p>
            <a:pPr fontAlgn="auto">
              <a:spcAft>
                <a:spcPts val="0"/>
              </a:spcAft>
            </a:pPr>
            <a:endParaRPr lang="el-GR" dirty="0" smtClean="0"/>
          </a:p>
          <a:p>
            <a:pPr fontAlgn="auto">
              <a:spcAft>
                <a:spcPts val="0"/>
              </a:spcAft>
            </a:pPr>
            <a:endParaRPr lang="el-GR" dirty="0"/>
          </a:p>
        </p:txBody>
      </p:sp>
      <p:sp>
        <p:nvSpPr>
          <p:cNvPr id="7" name="Καμπύλο βέλος προς τα κάτω 6"/>
          <p:cNvSpPr/>
          <p:nvPr/>
        </p:nvSpPr>
        <p:spPr>
          <a:xfrm flipH="1">
            <a:off x="1835696" y="1916832"/>
            <a:ext cx="1800692" cy="57606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chemeClr val="tx1"/>
              </a:solidFill>
            </a:endParaRPr>
          </a:p>
        </p:txBody>
      </p:sp>
      <p:sp>
        <p:nvSpPr>
          <p:cNvPr id="8" name="Θέση περιεχομένου 2"/>
          <p:cNvSpPr txBox="1">
            <a:spLocks/>
          </p:cNvSpPr>
          <p:nvPr/>
        </p:nvSpPr>
        <p:spPr>
          <a:xfrm>
            <a:off x="186055" y="2501185"/>
            <a:ext cx="3040552" cy="2060848"/>
          </a:xfrm>
          <a:prstGeom prst="rect">
            <a:avLst/>
          </a:prstGeom>
          <a:ln w="28575">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Η αντίληψη του εξωτερικού κόσμου αντανακλά την αντικειμενική πραγματικότητα;</a:t>
            </a:r>
          </a:p>
          <a:p>
            <a:pPr fontAlgn="auto">
              <a:spcAft>
                <a:spcPts val="0"/>
              </a:spcAft>
            </a:pPr>
            <a:endParaRPr lang="el-GR" dirty="0" smtClean="0"/>
          </a:p>
          <a:p>
            <a:pPr fontAlgn="auto">
              <a:spcAft>
                <a:spcPts val="0"/>
              </a:spcAft>
            </a:pPr>
            <a:endParaRPr lang="el-GR" dirty="0"/>
          </a:p>
        </p:txBody>
      </p:sp>
    </p:spTree>
    <p:extLst>
      <p:ext uri="{BB962C8B-B14F-4D97-AF65-F5344CB8AC3E}">
        <p14:creationId xmlns:p14="http://schemas.microsoft.com/office/powerpoint/2010/main" val="3338015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επιδράσεις της φιλοσοφίας στην ψυχολογία </a:t>
            </a:r>
            <a:r>
              <a:rPr lang="el-GR" sz="3600" b="0" dirty="0" smtClean="0"/>
              <a:t>(2 </a:t>
            </a:r>
            <a:r>
              <a:rPr lang="el-GR" sz="3600" b="0" dirty="0"/>
              <a:t>από </a:t>
            </a:r>
            <a:r>
              <a:rPr lang="el-GR" sz="3600" b="0" dirty="0" smtClean="0"/>
              <a:t>5)</a:t>
            </a:r>
            <a:endParaRPr lang="el-GR" dirty="0"/>
          </a:p>
        </p:txBody>
      </p:sp>
      <p:sp>
        <p:nvSpPr>
          <p:cNvPr id="3" name="Θέση περιεχομένου 2"/>
          <p:cNvSpPr>
            <a:spLocks noGrp="1"/>
          </p:cNvSpPr>
          <p:nvPr>
            <p:ph idx="1"/>
          </p:nvPr>
        </p:nvSpPr>
        <p:spPr>
          <a:xfrm>
            <a:off x="3707904" y="1484784"/>
            <a:ext cx="4978896" cy="4392488"/>
          </a:xfrm>
        </p:spPr>
        <p:txBody>
          <a:bodyPr/>
          <a:lstStyle/>
          <a:p>
            <a:r>
              <a:rPr lang="el-GR" dirty="0"/>
              <a:t>Γάλλος φιλόσοφος, μαθηματικός και συγγραφέας. </a:t>
            </a:r>
          </a:p>
          <a:p>
            <a:r>
              <a:rPr lang="el-GR" dirty="0"/>
              <a:t>O νους και το σώμα είναι χωριστά και ανεξάρτητα το ένα από το άλλο (Καρτεσιανός δυϊσμός).</a:t>
            </a:r>
          </a:p>
          <a:p>
            <a:r>
              <a:rPr lang="el-GR" dirty="0"/>
              <a:t>Το σώμα είναι μία μηχανή ενώ ο νους είναι η έδρα της ψυχής.</a:t>
            </a:r>
          </a:p>
          <a:p>
            <a:r>
              <a:rPr lang="el-GR" dirty="0"/>
              <a:t>Τα ζώα ενεργούν ενστικτωδώς ενώ ο άνθρωπος έχει την ικανότητα να συλλογίζεται (Cogito ergo sum, Σκέφτομαι άρα υπάρχω).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pic>
        <p:nvPicPr>
          <p:cNvPr id="5" name="Picture 11" descr="Descartes">
            <a:hlinkClick r:id="rId2"/>
          </p:cNvPr>
          <p:cNvPicPr>
            <a:picLocks noChangeAspect="1" noChangeArrowheads="1"/>
          </p:cNvPicPr>
          <p:nvPr/>
        </p:nvPicPr>
        <p:blipFill>
          <a:blip r:embed="rId3" cstate="email"/>
          <a:srcRect/>
          <a:stretch>
            <a:fillRect/>
          </a:stretch>
        </p:blipFill>
        <p:spPr bwMode="auto">
          <a:xfrm>
            <a:off x="1115616" y="1837245"/>
            <a:ext cx="1890020" cy="2304256"/>
          </a:xfrm>
          <a:prstGeom prst="rect">
            <a:avLst/>
          </a:prstGeom>
          <a:noFill/>
          <a:ln>
            <a:noFill/>
          </a:ln>
        </p:spPr>
      </p:pic>
      <p:sp>
        <p:nvSpPr>
          <p:cNvPr id="6" name="Ορθογώνιο 5"/>
          <p:cNvSpPr/>
          <p:nvPr/>
        </p:nvSpPr>
        <p:spPr>
          <a:xfrm>
            <a:off x="980506" y="4081979"/>
            <a:ext cx="2160239" cy="707886"/>
          </a:xfrm>
          <a:prstGeom prst="rect">
            <a:avLst/>
          </a:prstGeom>
        </p:spPr>
        <p:txBody>
          <a:bodyPr wrap="square">
            <a:spAutoFit/>
          </a:bodyPr>
          <a:lstStyle/>
          <a:p>
            <a:pPr algn="ctr"/>
            <a:r>
              <a:rPr lang="en-US" sz="2200" dirty="0" smtClean="0">
                <a:latin typeface="+mn-lt"/>
              </a:rPr>
              <a:t>Rene Descartes </a:t>
            </a:r>
            <a:r>
              <a:rPr lang="en-US" dirty="0" smtClean="0"/>
              <a:t>(</a:t>
            </a:r>
            <a:r>
              <a:rPr lang="en-US" dirty="0"/>
              <a:t>1596-1650)</a:t>
            </a:r>
          </a:p>
        </p:txBody>
      </p:sp>
      <p:sp>
        <p:nvSpPr>
          <p:cNvPr id="7" name="Rectangle 6"/>
          <p:cNvSpPr/>
          <p:nvPr/>
        </p:nvSpPr>
        <p:spPr>
          <a:xfrm>
            <a:off x="816261" y="4861581"/>
            <a:ext cx="2488728"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fr-FR" sz="1200" dirty="0">
                <a:latin typeface="+mn-lt"/>
                <a:hlinkClick r:id="rId4"/>
              </a:rPr>
              <a:t>Frans Hals - Portret van René Descartes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a:solidFill>
                  <a:schemeClr val="tx1">
                    <a:lumMod val="65000"/>
                    <a:lumOff val="35000"/>
                  </a:schemeClr>
                </a:solidFill>
                <a:hlinkClick r:id="rId5"/>
              </a:rPr>
              <a:t>Dedden</a:t>
            </a:r>
            <a:r>
              <a:rPr lang="el-GR" sz="1200" dirty="0" smtClean="0">
                <a:solidFill>
                  <a:schemeClr val="tx1">
                    <a:lumMod val="65000"/>
                    <a:lumOff val="35000"/>
                  </a:schemeClr>
                </a:solidFill>
                <a:latin typeface="+mn-lt"/>
              </a:rPr>
              <a:t> διαθέσιμο ως κοινό κτήμα</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563548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Οι επιδράσεις της φιλοσοφίας στην ψυχολογία </a:t>
            </a:r>
            <a:r>
              <a:rPr lang="el-GR" sz="3600" b="0" dirty="0" smtClean="0"/>
              <a:t>(3 από 5)</a:t>
            </a:r>
            <a:endParaRPr lang="el-GR" dirty="0"/>
          </a:p>
        </p:txBody>
      </p:sp>
      <p:sp>
        <p:nvSpPr>
          <p:cNvPr id="3" name="Θέση περιεχομένου 2"/>
          <p:cNvSpPr>
            <a:spLocks noGrp="1"/>
          </p:cNvSpPr>
          <p:nvPr>
            <p:ph idx="1"/>
          </p:nvPr>
        </p:nvSpPr>
        <p:spPr>
          <a:xfrm>
            <a:off x="3707904" y="1484784"/>
            <a:ext cx="4978896" cy="4392488"/>
          </a:xfrm>
        </p:spPr>
        <p:txBody>
          <a:bodyPr/>
          <a:lstStyle/>
          <a:p>
            <a:r>
              <a:rPr lang="el-GR" dirty="0"/>
              <a:t>Άγγλος φιλόσοφος </a:t>
            </a:r>
          </a:p>
          <a:p>
            <a:r>
              <a:rPr lang="el-GR" dirty="0"/>
              <a:t>Η γνώση προσλαμβάνεται μέσω των αισθήσεων και δεν κληρονομείται (εμπειρισμός).</a:t>
            </a:r>
          </a:p>
          <a:p>
            <a:r>
              <a:rPr lang="el-GR" dirty="0"/>
              <a:t>Ο άνθρωπος γεννιέται ως «άγραφο χαρτί» (tabula rasa).</a:t>
            </a:r>
          </a:p>
          <a:p>
            <a:r>
              <a:rPr lang="el-GR" dirty="0"/>
              <a:t>Οι απόψεις του </a:t>
            </a:r>
            <a:r>
              <a:rPr lang="el-GR" dirty="0" smtClean="0"/>
              <a:t>Locke επηρέασαν </a:t>
            </a:r>
            <a:r>
              <a:rPr lang="el-GR" dirty="0"/>
              <a:t>την ανάπτυξη </a:t>
            </a:r>
            <a:r>
              <a:rPr lang="el-GR" dirty="0" smtClean="0"/>
              <a:t>της </a:t>
            </a:r>
            <a:r>
              <a:rPr lang="el-GR" dirty="0"/>
              <a:t>θεωρίας του συμπεριφορισμού.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6" name="Ορθογώνιο 5"/>
          <p:cNvSpPr/>
          <p:nvPr/>
        </p:nvSpPr>
        <p:spPr>
          <a:xfrm>
            <a:off x="980506" y="4081979"/>
            <a:ext cx="2160239" cy="769441"/>
          </a:xfrm>
          <a:prstGeom prst="rect">
            <a:avLst/>
          </a:prstGeom>
        </p:spPr>
        <p:txBody>
          <a:bodyPr wrap="square">
            <a:spAutoFit/>
          </a:bodyPr>
          <a:lstStyle/>
          <a:p>
            <a:pPr algn="ctr"/>
            <a:r>
              <a:rPr lang="en-US" sz="2200" dirty="0" smtClean="0">
                <a:latin typeface="+mn-lt"/>
              </a:rPr>
              <a:t>John Locke (</a:t>
            </a:r>
            <a:r>
              <a:rPr lang="en-US" sz="2200" dirty="0">
                <a:latin typeface="+mn-lt"/>
              </a:rPr>
              <a:t>1632-1704)</a:t>
            </a:r>
          </a:p>
        </p:txBody>
      </p:sp>
      <p:sp>
        <p:nvSpPr>
          <p:cNvPr id="7" name="Rectangle 6"/>
          <p:cNvSpPr/>
          <p:nvPr/>
        </p:nvSpPr>
        <p:spPr>
          <a:xfrm>
            <a:off x="816261" y="4861581"/>
            <a:ext cx="2488728" cy="461665"/>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fr-FR" sz="1200" dirty="0">
                <a:latin typeface="+mn-lt"/>
                <a:hlinkClick r:id="rId2"/>
              </a:rPr>
              <a:t>JohnLocke</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 </a:t>
            </a:r>
            <a:r>
              <a:rPr lang="en-US" sz="1200" dirty="0" smtClean="0">
                <a:solidFill>
                  <a:schemeClr val="tx1">
                    <a:lumMod val="65000"/>
                    <a:lumOff val="35000"/>
                  </a:schemeClr>
                </a:solidFill>
                <a:hlinkClick r:id="rId3"/>
              </a:rPr>
              <a:t>FranksValli</a:t>
            </a:r>
            <a:r>
              <a:rPr lang="el-GR" sz="1200" dirty="0" smtClean="0">
                <a:solidFill>
                  <a:schemeClr val="tx1">
                    <a:lumMod val="65000"/>
                    <a:lumOff val="35000"/>
                  </a:schemeClr>
                </a:solidFill>
                <a:hlinkClick r:id="rId3"/>
              </a:rPr>
              <a:t> </a:t>
            </a:r>
            <a:r>
              <a:rPr lang="el-GR" sz="1200" dirty="0" smtClean="0">
                <a:solidFill>
                  <a:schemeClr val="tx1">
                    <a:lumMod val="65000"/>
                    <a:lumOff val="35000"/>
                  </a:schemeClr>
                </a:solidFill>
                <a:latin typeface="+mn-lt"/>
              </a:rPr>
              <a:t>διαθέσιμο ως κοινό κτήμα</a:t>
            </a:r>
            <a:endParaRPr lang="en-US" sz="1200" dirty="0">
              <a:solidFill>
                <a:schemeClr val="tx1">
                  <a:lumMod val="65000"/>
                  <a:lumOff val="35000"/>
                </a:schemeClr>
              </a:solidFill>
              <a:latin typeface="+mn-lt"/>
            </a:endParaRPr>
          </a:p>
        </p:txBody>
      </p:sp>
      <p:pic>
        <p:nvPicPr>
          <p:cNvPr id="8" name="Picture 8" descr="John_Locke"/>
          <p:cNvPicPr>
            <a:picLocks noChangeAspect="1" noChangeArrowheads="1"/>
          </p:cNvPicPr>
          <p:nvPr/>
        </p:nvPicPr>
        <p:blipFill>
          <a:blip r:embed="rId4" cstate="email"/>
          <a:srcRect/>
          <a:stretch>
            <a:fillRect/>
          </a:stretch>
        </p:blipFill>
        <p:spPr>
          <a:xfrm>
            <a:off x="1203329" y="1700808"/>
            <a:ext cx="1714591" cy="2220501"/>
          </a:xfrm>
          <a:prstGeom prst="rect">
            <a:avLst/>
          </a:prstGeom>
          <a:noFill/>
          <a:ln>
            <a:noFill/>
          </a:ln>
        </p:spPr>
      </p:pic>
    </p:spTree>
    <p:extLst>
      <p:ext uri="{BB962C8B-B14F-4D97-AF65-F5344CB8AC3E}">
        <p14:creationId xmlns:p14="http://schemas.microsoft.com/office/powerpoint/2010/main" val="23914027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f1bd25ff39147aa8f7c83ab2625a39b1296924"/>
</p:tagLst>
</file>

<file path=ppt/theme/theme1.xml><?xml version="1.0" encoding="utf-8"?>
<a:theme xmlns:a="http://schemas.openxmlformats.org/drawingml/2006/main" name="OC_template_updated">
  <a:themeElements>
    <a:clrScheme name="Προσαρμοσμένο 13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TotalTime>
  <Words>2548</Words>
  <Application>Microsoft Office PowerPoint</Application>
  <PresentationFormat>Προβολή στην οθόνη (4:3)</PresentationFormat>
  <Paragraphs>281</Paragraphs>
  <Slides>41</Slides>
  <Notes>9</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2</vt:i4>
      </vt:variant>
      <vt:variant>
        <vt:lpstr>Τίτλοι διαφανειών</vt:lpstr>
      </vt:variant>
      <vt:variant>
        <vt:i4>41</vt:i4>
      </vt:variant>
    </vt:vector>
  </HeadingPairs>
  <TitlesOfParts>
    <vt:vector size="45" baseType="lpstr">
      <vt:lpstr>OC_template_updated</vt:lpstr>
      <vt:lpstr>1_OC_template_updated</vt:lpstr>
      <vt:lpstr>Clip</vt:lpstr>
      <vt:lpstr>Γράφημα</vt:lpstr>
      <vt:lpstr>Εισαγωγή στην Ψυχολογία</vt:lpstr>
      <vt:lpstr>Τι προκαλεί την συμπεριφορά;</vt:lpstr>
      <vt:lpstr>Ορισμός</vt:lpstr>
      <vt:lpstr>Το αντικείμενο της ψυχολογίας</vt:lpstr>
      <vt:lpstr>Οι ρίζες της ψυχολογίας</vt:lpstr>
      <vt:lpstr>Η ιστορία της ψυχολογίας</vt:lpstr>
      <vt:lpstr>Οι επιδράσεις της φιλοσοφίας στην ψυχολογία (1 από 5)</vt:lpstr>
      <vt:lpstr>Οι επιδράσεις της φιλοσοφίας στην ψυχολογία (2 από 5)</vt:lpstr>
      <vt:lpstr>Οι επιδράσεις της φιλοσοφίας στην ψυχολογία (3 από 5)</vt:lpstr>
      <vt:lpstr>Οι επιδράσεις της φιλοσοφίας στην ψυχολογία (4 από 5)</vt:lpstr>
      <vt:lpstr>Οι επιδράσεις της φιλοσοφίας στην ψυχολογία (5 από 5)</vt:lpstr>
      <vt:lpstr>Η θεωρία του Δαρβίνου για την εξέλιξη του ανθρώπου (Φυλογένεση)</vt:lpstr>
      <vt:lpstr>Οι αντιδράσεις στη θεωρία της εξέλιξης</vt:lpstr>
      <vt:lpstr>Σύγχρονες απόψεις για τη φυλογένεση</vt:lpstr>
      <vt:lpstr>Οι αντιδράσεις του Galton στην ψυχολογία</vt:lpstr>
      <vt:lpstr>Η απόσπαση της ψυχολογίας από τη φιλοσοφία (1 από 6)</vt:lpstr>
      <vt:lpstr>Ο Wilhelm Wundt</vt:lpstr>
      <vt:lpstr>Η απόσπαση της ψυχολογίας από τη φιλοσοφία (2 από 6)</vt:lpstr>
      <vt:lpstr>Η απόσπαση της ψυχολογίας από τη φιλοσοφία (3 από 6)</vt:lpstr>
      <vt:lpstr>Η απόσπαση της ψυχολογίας από τη φιλοσοφία (4 από 6)</vt:lpstr>
      <vt:lpstr>Η απόσπαση της ψυχολογίας από τη φιλοσοφία (5 από 6)</vt:lpstr>
      <vt:lpstr>Η απόσπαση της ψυχολογίας από τη φιλοσοφία (6 από 6)</vt:lpstr>
      <vt:lpstr>Λύση προβλημάτων στα πλαίσια της μορφολογικής ψυχολογίας</vt:lpstr>
      <vt:lpstr>Η ψυχολογία ως επάγγελμα (1 από 2)</vt:lpstr>
      <vt:lpstr>Η ψυχολογία ως επάγγελμα (2 από 2)</vt:lpstr>
      <vt:lpstr>Τομείς εφαρμοσμένης ψυχολογίας</vt:lpstr>
      <vt:lpstr>Ερευνητικοί τομείς της ψυχολογίας  (1 από 6)</vt:lpstr>
      <vt:lpstr>Ερευνητικοί τομείς της ψυχολογίας  (2 από 6)</vt:lpstr>
      <vt:lpstr>Ερευνητικοί τομείς της ψυχολογίας  (3 από 6)</vt:lpstr>
      <vt:lpstr>Ερευνητικοί τομείς της ψυχολογίας  (4 από 6)</vt:lpstr>
      <vt:lpstr>Ερευνητικοί τομείς της ψυχολογίας  (5 από 6)</vt:lpstr>
      <vt:lpstr>Ερευνητικοί τομείς της ψυχολογίας  (6 από 6)</vt:lpstr>
      <vt:lpstr>Τομείς ερευνητικών ενδιαφερόντων</vt:lpstr>
      <vt:lpstr>Η συμβολή της επιστήμης στην κατανόηση του κόσμου</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67</cp:revision>
  <dcterms:created xsi:type="dcterms:W3CDTF">2013-03-04T13:35:19Z</dcterms:created>
  <dcterms:modified xsi:type="dcterms:W3CDTF">2015-04-14T08:09:00Z</dcterms:modified>
</cp:coreProperties>
</file>