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15"/>
  </p:notesMasterIdLst>
  <p:handoutMasterIdLst>
    <p:handoutMasterId r:id="rId16"/>
  </p:handoutMasterIdLst>
  <p:sldIdLst>
    <p:sldId id="256" r:id="rId2"/>
    <p:sldId id="300" r:id="rId3"/>
    <p:sldId id="301" r:id="rId4"/>
    <p:sldId id="302" r:id="rId5"/>
    <p:sldId id="303" r:id="rId6"/>
    <p:sldId id="304" r:id="rId7"/>
    <p:sldId id="305" r:id="rId8"/>
    <p:sldId id="257" r:id="rId9"/>
    <p:sldId id="262" r:id="rId10"/>
    <p:sldId id="264" r:id="rId11"/>
    <p:sldId id="265" r:id="rId12"/>
    <p:sldId id="266" r:id="rId13"/>
    <p:sldId id="261" r:id="rId14"/>
  </p:sldIdLst>
  <p:sldSz cx="9144000" cy="6858000" type="screen4x3"/>
  <p:notesSz cx="7104063" cy="10234613"/>
  <p:custDataLst>
    <p:tags r:id="rId17"/>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79" d="100"/>
          <a:sy n="79" d="100"/>
        </p:scale>
        <p:origin x="-96" y="-6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17/9/2015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17/9/2015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20000"/>
                </a:solidFill>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lvl1pPr>
              <a:spcBef>
                <a:spcPts val="1200"/>
              </a:spcBef>
              <a:defRPr sz="2400"/>
            </a:lvl1pPr>
            <a:lvl2pPr marL="742950" indent="-285750">
              <a:buFont typeface="Courier New" panose="02070309020205020404" pitchFamily="49" charset="0"/>
              <a:buChar char="o"/>
              <a:defRPr sz="2200"/>
            </a:lvl2pPr>
            <a:lvl3pPr marL="1143000" indent="-228600">
              <a:buFont typeface="Wingdings" panose="05000000000000000000" pitchFamily="2" charset="2"/>
              <a:buChar char="ü"/>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Διαπολιτισμική Κοινωνική Εργασία</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lnSpcReduction="10000"/>
          </a:bodyPr>
          <a:lstStyle/>
          <a:p>
            <a:pPr>
              <a:spcBef>
                <a:spcPts val="0"/>
              </a:spcBef>
              <a:spcAft>
                <a:spcPts val="1200"/>
              </a:spcAft>
            </a:pPr>
            <a:r>
              <a:rPr lang="el-GR" sz="2800" b="1" dirty="0" smtClean="0"/>
              <a:t>Ενότητα 4</a:t>
            </a:r>
            <a:r>
              <a:rPr lang="el-GR" sz="2800" dirty="0" smtClean="0"/>
              <a:t>:</a:t>
            </a:r>
            <a:r>
              <a:rPr lang="en-US" sz="2800" dirty="0" smtClean="0"/>
              <a:t> </a:t>
            </a:r>
            <a:r>
              <a:rPr lang="el-GR" sz="2800" dirty="0" smtClean="0"/>
              <a:t>Η αξία της </a:t>
            </a:r>
            <a:r>
              <a:rPr lang="el-GR" sz="2800" dirty="0" smtClean="0"/>
              <a:t>κοινότητας, της οικογένειας, η πίστη και το φύλλο</a:t>
            </a:r>
            <a:endParaRPr lang="en-US" sz="2800" dirty="0" smtClean="0"/>
          </a:p>
          <a:p>
            <a:pPr>
              <a:spcBef>
                <a:spcPts val="0"/>
              </a:spcBef>
            </a:pPr>
            <a:r>
              <a:rPr lang="el-GR" sz="2400" dirty="0" smtClean="0"/>
              <a:t>Ελένη Κοντογιάννη</a:t>
            </a:r>
            <a:endParaRPr lang="el-GR" sz="2400" dirty="0"/>
          </a:p>
          <a:p>
            <a:pPr>
              <a:spcBef>
                <a:spcPts val="0"/>
              </a:spcBef>
            </a:pPr>
            <a:r>
              <a:rPr lang="el-GR" sz="2400" dirty="0"/>
              <a:t>Τμήμα </a:t>
            </a:r>
            <a:r>
              <a:rPr lang="el-GR" sz="2400" dirty="0" smtClean="0"/>
              <a:t>Κοινωνικής Εργασίας</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Ελένη Κοντογιάννη 2014. Ελένη Κοντογιάννη. «Διαπολιτισμική Κοινωνική Εργασία. Ενότητα 4: Η αξία της κοινότητας, της οικογένειας, η πίστη και το </a:t>
            </a:r>
            <a:r>
              <a:rPr lang="el-GR" sz="2000" dirty="0" smtClean="0"/>
              <a:t>φύλλο</a:t>
            </a:r>
            <a:r>
              <a:rPr lang="el-GR" sz="2000" dirty="0" smtClean="0"/>
              <a:t>».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αξία της κοινότητας</a:t>
            </a:r>
            <a:endParaRPr lang="el-GR" dirty="0"/>
          </a:p>
        </p:txBody>
      </p:sp>
      <p:sp>
        <p:nvSpPr>
          <p:cNvPr id="3" name="Θέση περιεχομένου 2"/>
          <p:cNvSpPr>
            <a:spLocks noGrp="1"/>
          </p:cNvSpPr>
          <p:nvPr>
            <p:ph idx="1"/>
          </p:nvPr>
        </p:nvSpPr>
        <p:spPr/>
        <p:txBody>
          <a:bodyPr/>
          <a:lstStyle/>
          <a:p>
            <a:r>
              <a:rPr lang="el-GR" dirty="0"/>
              <a:t>Σε μεγάλο βαθμό οι μουσουλμάνοι έχουν κοινοτικό προσανατολισμό,  η κοινότητα είναι η πρώτη πηγή στην οποία στρέφονται όταν αντιμετωπίζουν δυσκολίες (</a:t>
            </a:r>
            <a:r>
              <a:rPr lang="el-GR" dirty="0" err="1"/>
              <a:t>Haynes</a:t>
            </a:r>
            <a:r>
              <a:rPr lang="el-GR" dirty="0"/>
              <a:t> </a:t>
            </a:r>
            <a:r>
              <a:rPr lang="el-GR" dirty="0" err="1"/>
              <a:t>et</a:t>
            </a:r>
            <a:r>
              <a:rPr lang="el-GR" dirty="0"/>
              <a:t> </a:t>
            </a:r>
            <a:r>
              <a:rPr lang="el-GR" dirty="0" err="1"/>
              <a:t>al</a:t>
            </a:r>
            <a:r>
              <a:rPr lang="el-GR" dirty="0"/>
              <a:t>., 1997; </a:t>
            </a:r>
            <a:r>
              <a:rPr lang="el-GR" dirty="0" err="1"/>
              <a:t>Hodge</a:t>
            </a:r>
            <a:r>
              <a:rPr lang="el-GR" dirty="0"/>
              <a:t>, 2005). H θέση που έχει κάποιος στην κοινότητα είναι πολύ σημαντική. Πολλοί μουσουλμάνοι αντιλαμβάνονται την κοινότητα ως συνεργασία, φροντίδα, ισότητα, </a:t>
            </a:r>
            <a:r>
              <a:rPr lang="el-GR" dirty="0" err="1"/>
              <a:t>διασυνδεσιμότητα</a:t>
            </a:r>
            <a:r>
              <a:rPr lang="el-GR" dirty="0"/>
              <a:t> και κοινωνική υποστήριξη (</a:t>
            </a:r>
            <a:r>
              <a:rPr lang="el-GR" dirty="0" err="1"/>
              <a:t>Kelly</a:t>
            </a:r>
            <a:r>
              <a:rPr lang="el-GR" dirty="0"/>
              <a:t> </a:t>
            </a:r>
            <a:r>
              <a:rPr lang="el-GR" dirty="0" err="1"/>
              <a:t>et</a:t>
            </a:r>
            <a:r>
              <a:rPr lang="el-GR" dirty="0"/>
              <a:t> al.,1996). Τα παιδιά μπορεί να μεγαλώνουν σε επίπεδο κοινότητας. Η ευθύνη για την επιτήρηση των άλλων στην κοινότητα και η βοήθεια για την αντιμετώπιση δυσκολιών μπορεί να είναι για κάποιους ύψιστης σημασίας.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24981285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Οικογενειακές αξίες</a:t>
            </a:r>
            <a:endParaRPr lang="el-GR" dirty="0"/>
          </a:p>
        </p:txBody>
      </p:sp>
      <p:sp>
        <p:nvSpPr>
          <p:cNvPr id="3" name="Θέση περιεχομένου 2"/>
          <p:cNvSpPr>
            <a:spLocks noGrp="1"/>
          </p:cNvSpPr>
          <p:nvPr>
            <p:ph idx="1"/>
          </p:nvPr>
        </p:nvSpPr>
        <p:spPr/>
        <p:txBody>
          <a:bodyPr/>
          <a:lstStyle/>
          <a:p>
            <a:r>
              <a:rPr lang="el-GR" dirty="0"/>
              <a:t>Πρέπει να παίρνουμε </a:t>
            </a:r>
            <a:r>
              <a:rPr lang="el-GR" dirty="0" smtClean="0"/>
              <a:t>υπόψη </a:t>
            </a:r>
            <a:r>
              <a:rPr lang="el-GR" dirty="0"/>
              <a:t>μας τη σημασία που δίνουν πολλοί μουσουλμάνοι στο θεσμό της οικογένειας, είναι η βασική κοινωνική μονάδα. Οι πελάτες μας μπορεί να είναι απρόθυμοι να φανερώσουν πληροφορίες σε άτομα εκτός κοινότητας εξαιτίας ανεπίσημων «πολιτικών» που ενθαρρύνουν την επίλυση των προβλημάτων εντός της οικογένειας (</a:t>
            </a:r>
            <a:r>
              <a:rPr lang="el-GR" dirty="0" err="1"/>
              <a:t>Abu-Ras</a:t>
            </a:r>
            <a:r>
              <a:rPr lang="el-GR" dirty="0"/>
              <a:t>, 2003; </a:t>
            </a:r>
            <a:r>
              <a:rPr lang="el-GR" dirty="0" err="1"/>
              <a:t>Youssef</a:t>
            </a:r>
            <a:r>
              <a:rPr lang="el-GR" dirty="0"/>
              <a:t> and </a:t>
            </a:r>
            <a:r>
              <a:rPr lang="el-GR" dirty="0" err="1"/>
              <a:t>Deane</a:t>
            </a:r>
            <a:r>
              <a:rPr lang="el-GR" dirty="0"/>
              <a:t>, 2006). Τα άτομα μπορεί να αισθάνονται ένα βαθμό ευθύνης για μέλη της οικογένειας και παρουσιάζουν ενοχοποίηση εάν πρέπει να εκχωρήσουν μέρος αυτής της ευθύνης.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16136092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Πίστη / Πνευματικότητα </a:t>
            </a:r>
            <a:r>
              <a:rPr lang="el-GR" sz="3200" b="0" dirty="0" smtClean="0"/>
              <a:t>(1/2)</a:t>
            </a:r>
            <a:endParaRPr lang="el-GR" sz="3200" b="0" dirty="0"/>
          </a:p>
        </p:txBody>
      </p:sp>
      <p:sp>
        <p:nvSpPr>
          <p:cNvPr id="3" name="Θέση περιεχομένου 2"/>
          <p:cNvSpPr>
            <a:spLocks noGrp="1"/>
          </p:cNvSpPr>
          <p:nvPr>
            <p:ph idx="1"/>
          </p:nvPr>
        </p:nvSpPr>
        <p:spPr/>
        <p:txBody>
          <a:bodyPr/>
          <a:lstStyle/>
          <a:p>
            <a:r>
              <a:rPr lang="el-GR" dirty="0"/>
              <a:t>Παρά το γεγονός ότι η θρησκευτική τους αφοσίωση ποικίλει, το Ισλάμ παραμένει σημαντικό για πολλούς μουσουλμάνους (</a:t>
            </a:r>
            <a:r>
              <a:rPr lang="el-GR" dirty="0" err="1"/>
              <a:t>Hodge</a:t>
            </a:r>
            <a:r>
              <a:rPr lang="el-GR" dirty="0"/>
              <a:t>, 2005).</a:t>
            </a:r>
          </a:p>
          <a:p>
            <a:r>
              <a:rPr lang="el-GR" dirty="0"/>
              <a:t>Μέσω των θρησκευτικών δομών, η συνοχή της ομάδας, η αυτοπραγμάτωση, μορφές κοινωνικής υποστήριξης αλλά και η επίλυση συγκρούσεων μπορούν να ενισχυθούν.</a:t>
            </a:r>
          </a:p>
          <a:p>
            <a:r>
              <a:rPr lang="el-GR" dirty="0"/>
              <a:t>Βασική προϋπόθεση η κατανόηση της συγκεκριμένης θρησκείας και ιδιαίτερα των πέντε βασικών πυλώνων της Διακήρυξης της Πίστης του Ισλάμ:</a:t>
            </a:r>
          </a:p>
          <a:p>
            <a:pPr lvl="1"/>
            <a:r>
              <a:rPr lang="el-GR" dirty="0"/>
              <a:t>Προσευχή, Αγάπη (ευσπλαχνία/ έλεος), Προσκύνημα στη Μέκκα και Νηστεία το μήνα </a:t>
            </a:r>
            <a:r>
              <a:rPr lang="el-GR" dirty="0" err="1" smtClean="0"/>
              <a:t>Ramadan</a:t>
            </a:r>
            <a:r>
              <a:rPr lang="el-GR"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40259120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Πίστη / Πνευματικότητα </a:t>
            </a:r>
            <a:r>
              <a:rPr lang="el-GR" sz="3200" b="0" dirty="0" smtClean="0"/>
              <a:t>(2/2)</a:t>
            </a:r>
            <a:endParaRPr lang="el-GR" dirty="0"/>
          </a:p>
        </p:txBody>
      </p:sp>
      <p:sp>
        <p:nvSpPr>
          <p:cNvPr id="3" name="Θέση περιεχομένου 2"/>
          <p:cNvSpPr>
            <a:spLocks noGrp="1"/>
          </p:cNvSpPr>
          <p:nvPr>
            <p:ph idx="1"/>
          </p:nvPr>
        </p:nvSpPr>
        <p:spPr/>
        <p:txBody>
          <a:bodyPr>
            <a:normAutofit lnSpcReduction="10000"/>
          </a:bodyPr>
          <a:lstStyle/>
          <a:p>
            <a:r>
              <a:rPr lang="el-GR" dirty="0"/>
              <a:t>Το τζαμί μπορεί να ασκήσει μεγάλη επιρροή στις οικογένειες,  στην κοινωνικοποίηση και στους ρόλους των φύλων. </a:t>
            </a:r>
          </a:p>
          <a:p>
            <a:r>
              <a:rPr lang="el-GR" dirty="0"/>
              <a:t>Οι αποφάσεις τις οποίες παίρνουν τα άτομα μπορεί να περιορίζονται από θρησκευτικές οδηγίες.</a:t>
            </a:r>
          </a:p>
          <a:p>
            <a:r>
              <a:rPr lang="el-GR" dirty="0"/>
              <a:t>Θρησκευτικές πεποιθήσεις σχετικές με τα αίτια των προβλημάτων, δυνητικά μπορεί να παρέμβει σε επαγγελματικές παρεμβάσεις.</a:t>
            </a:r>
          </a:p>
          <a:p>
            <a:r>
              <a:rPr lang="el-GR" dirty="0" err="1"/>
              <a:t>Π.χ</a:t>
            </a:r>
            <a:r>
              <a:rPr lang="el-GR" dirty="0"/>
              <a:t> ασθενής μουσουλμάνα πιστεύει ότι η αρρώστια της είναι τιμωρία από το θεό και προσεύχεται συνέχεια για να θεραπευτεί. Η παραδοχή της πίστης εκ μέρους του ΚΛ είναι ουσιώδης (</a:t>
            </a:r>
            <a:r>
              <a:rPr lang="el-GR" dirty="0" err="1"/>
              <a:t>Kelly</a:t>
            </a:r>
            <a:r>
              <a:rPr lang="el-GR" dirty="0"/>
              <a:t> </a:t>
            </a:r>
            <a:r>
              <a:rPr lang="el-GR" dirty="0" err="1"/>
              <a:t>et</a:t>
            </a:r>
            <a:r>
              <a:rPr lang="el-GR" dirty="0"/>
              <a:t> </a:t>
            </a:r>
            <a:r>
              <a:rPr lang="el-GR" dirty="0" err="1"/>
              <a:t>al</a:t>
            </a:r>
            <a:r>
              <a:rPr lang="el-GR" dirty="0"/>
              <a:t>., 1996) 86% των μουσουλμάνων θεωρούν επιβεβλημένη την κατανόηση των ισλαμικών αξιών από το σύμβουλο.</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17255590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Φ</a:t>
            </a:r>
            <a:r>
              <a:rPr lang="el-GR" smtClean="0"/>
              <a:t>ύλο </a:t>
            </a:r>
            <a:r>
              <a:rPr lang="el-GR" sz="3200" b="0" dirty="0" smtClean="0"/>
              <a:t>(1/2)</a:t>
            </a:r>
            <a:endParaRPr lang="el-GR" sz="3200" b="0" dirty="0"/>
          </a:p>
        </p:txBody>
      </p:sp>
      <p:sp>
        <p:nvSpPr>
          <p:cNvPr id="3" name="Θέση περιεχομένου 2"/>
          <p:cNvSpPr>
            <a:spLocks noGrp="1"/>
          </p:cNvSpPr>
          <p:nvPr>
            <p:ph idx="1"/>
          </p:nvPr>
        </p:nvSpPr>
        <p:spPr/>
        <p:txBody>
          <a:bodyPr/>
          <a:lstStyle/>
          <a:p>
            <a:r>
              <a:rPr lang="el-GR" dirty="0"/>
              <a:t>Κάποιοι μουσουλμάνοι πελάτες πιθανόν να προσκολλώνται σε παραδοσιακούς ρόλους φύλου. Οι ίδιοι ή οι άλλοι θεωρούν ότι αυτοί οι ρόλοι έρχονται σε σύγκρουση με τις αξίες της  κυρίαρχης κοινωνικής ομάδας (</a:t>
            </a:r>
            <a:r>
              <a:rPr lang="el-GR" dirty="0" err="1"/>
              <a:t>Al-Krenawi</a:t>
            </a:r>
            <a:r>
              <a:rPr lang="el-GR" dirty="0"/>
              <a:t> and </a:t>
            </a:r>
            <a:r>
              <a:rPr lang="el-GR" dirty="0" err="1"/>
              <a:t>Graham</a:t>
            </a:r>
            <a:r>
              <a:rPr lang="el-GR" dirty="0"/>
              <a:t>, 2005).Σε πολλές μουσουλμανικές κοινωνίες, οι δύο σύζυγοι έχουν ίση αξία αλλά οι ρόλοι τους παρά το γεγονός ότι αλληλοσυμπληρώνονται, μπορεί να είναι τελείως διαφορετικοί και αυστηρά διαρθρωμένοι, προκειμένου να εξασφαλίζουν την αρμονία τόσο στην οικογένεια όσο και στην ευρύτερη κοινότητα.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17019204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a:t>
            </a:r>
            <a:r>
              <a:rPr lang="el-GR" dirty="0" smtClean="0"/>
              <a:t>ύλο </a:t>
            </a:r>
            <a:r>
              <a:rPr lang="el-GR" sz="3200" b="0" dirty="0" smtClean="0"/>
              <a:t>(2/2)</a:t>
            </a:r>
            <a:endParaRPr lang="el-GR" dirty="0"/>
          </a:p>
        </p:txBody>
      </p:sp>
      <p:sp>
        <p:nvSpPr>
          <p:cNvPr id="3" name="Θέση περιεχομένου 2"/>
          <p:cNvSpPr>
            <a:spLocks noGrp="1"/>
          </p:cNvSpPr>
          <p:nvPr>
            <p:ph idx="1"/>
          </p:nvPr>
        </p:nvSpPr>
        <p:spPr/>
        <p:txBody>
          <a:bodyPr/>
          <a:lstStyle/>
          <a:p>
            <a:r>
              <a:rPr lang="el-GR" dirty="0"/>
              <a:t>Κάποιες γυναίκες μπορεί να είναι πιο συντηρητικές από τους άντρες, φοβούμενες τον αντίκτυπο που θα έχει κάποια επαγγελματική παρέμβαση στην οικογένειά τους.</a:t>
            </a:r>
          </a:p>
          <a:p>
            <a:r>
              <a:rPr lang="el-GR" dirty="0"/>
              <a:t>Όταν δουλεύουμε με </a:t>
            </a:r>
            <a:r>
              <a:rPr lang="el-GR" dirty="0" err="1"/>
              <a:t>μουσουλμάνες</a:t>
            </a:r>
            <a:r>
              <a:rPr lang="el-GR" dirty="0"/>
              <a:t> γυναίκες θα πρέπει να είμαστε σίγουροι ότι οι παρεμβάσεις μας είναι αποδεκτές.</a:t>
            </a:r>
          </a:p>
          <a:p>
            <a:r>
              <a:rPr lang="el-GR" dirty="0"/>
              <a:t>Αυτό πιθανόν να καθιστά αναγκαία τη συνεργασία με επαγγελματία ίδιου φύλου.</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11448468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1f754eba14a2926f114d98ef7ceaead5fc4cccd"/>
  <p:tag name="ISPRING_RESOURCE_PATHS_HASH_PRESENTER" val="ac9bf388c23cdb7d45211f657d60e96c733564"/>
</p:tagLst>
</file>

<file path=ppt/theme/theme1.xml><?xml version="1.0" encoding="utf-8"?>
<a:theme xmlns:a="http://schemas.openxmlformats.org/drawingml/2006/main" name="OC_template_updated">
  <a:themeElements>
    <a:clrScheme name="Προσαρμοσμένο 13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170</TotalTime>
  <Words>883</Words>
  <Application>Microsoft Office PowerPoint</Application>
  <PresentationFormat>On-screen Show (4:3)</PresentationFormat>
  <Paragraphs>65</Paragraphs>
  <Slides>13</Slides>
  <Notes>7</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OC_template_updated</vt:lpstr>
      <vt:lpstr>Διαπολιτισμική Κοινωνική Εργασία</vt:lpstr>
      <vt:lpstr>Η αξία της κοινότητας</vt:lpstr>
      <vt:lpstr>Οικογενειακές αξίες</vt:lpstr>
      <vt:lpstr>Πίστη / Πνευματικότητα (1/2)</vt:lpstr>
      <vt:lpstr>Πίστη / Πνευματικότητα (2/2)</vt:lpstr>
      <vt:lpstr>Φύλο (1/2)</vt:lpstr>
      <vt:lpstr>Φύλο (2/2)</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alex</dc:creator>
  <cp:lastModifiedBy>alex</cp:lastModifiedBy>
  <cp:revision>56</cp:revision>
  <dcterms:created xsi:type="dcterms:W3CDTF">2013-03-04T13:35:19Z</dcterms:created>
  <dcterms:modified xsi:type="dcterms:W3CDTF">2015-09-17T13:50:30Z</dcterms:modified>
</cp:coreProperties>
</file>