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15"/>
  </p:notesMasterIdLst>
  <p:handoutMasterIdLst>
    <p:handoutMasterId r:id="rId216"/>
  </p:handoutMasterIdLst>
  <p:sldIdLst>
    <p:sldId id="256" r:id="rId2"/>
    <p:sldId id="268" r:id="rId3"/>
    <p:sldId id="269" r:id="rId4"/>
    <p:sldId id="270" r:id="rId5"/>
    <p:sldId id="271" r:id="rId6"/>
    <p:sldId id="272" r:id="rId7"/>
    <p:sldId id="273" r:id="rId8"/>
    <p:sldId id="274" r:id="rId9"/>
    <p:sldId id="428" r:id="rId10"/>
    <p:sldId id="275" r:id="rId11"/>
    <p:sldId id="276" r:id="rId12"/>
    <p:sldId id="277" r:id="rId13"/>
    <p:sldId id="429" r:id="rId14"/>
    <p:sldId id="278" r:id="rId15"/>
    <p:sldId id="279" r:id="rId16"/>
    <p:sldId id="280" r:id="rId17"/>
    <p:sldId id="281" r:id="rId18"/>
    <p:sldId id="282"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430" r:id="rId36"/>
    <p:sldId id="431"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432" r:id="rId68"/>
    <p:sldId id="330" r:id="rId69"/>
    <p:sldId id="331" r:id="rId70"/>
    <p:sldId id="332" r:id="rId71"/>
    <p:sldId id="433" r:id="rId72"/>
    <p:sldId id="333" r:id="rId73"/>
    <p:sldId id="334" r:id="rId74"/>
    <p:sldId id="335" r:id="rId75"/>
    <p:sldId id="336" r:id="rId76"/>
    <p:sldId id="337" r:id="rId77"/>
    <p:sldId id="434" r:id="rId78"/>
    <p:sldId id="338" r:id="rId79"/>
    <p:sldId id="339" r:id="rId80"/>
    <p:sldId id="435" r:id="rId81"/>
    <p:sldId id="340" r:id="rId82"/>
    <p:sldId id="341" r:id="rId83"/>
    <p:sldId id="436" r:id="rId84"/>
    <p:sldId id="342" r:id="rId85"/>
    <p:sldId id="437" r:id="rId86"/>
    <p:sldId id="343" r:id="rId87"/>
    <p:sldId id="438" r:id="rId88"/>
    <p:sldId id="344" r:id="rId89"/>
    <p:sldId id="345" r:id="rId90"/>
    <p:sldId id="346" r:id="rId91"/>
    <p:sldId id="347" r:id="rId92"/>
    <p:sldId id="348" r:id="rId93"/>
    <p:sldId id="349" r:id="rId94"/>
    <p:sldId id="439" r:id="rId95"/>
    <p:sldId id="350" r:id="rId96"/>
    <p:sldId id="351" r:id="rId97"/>
    <p:sldId id="352" r:id="rId98"/>
    <p:sldId id="353" r:id="rId99"/>
    <p:sldId id="354" r:id="rId100"/>
    <p:sldId id="355" r:id="rId101"/>
    <p:sldId id="356" r:id="rId102"/>
    <p:sldId id="357" r:id="rId103"/>
    <p:sldId id="440" r:id="rId104"/>
    <p:sldId id="358" r:id="rId105"/>
    <p:sldId id="359" r:id="rId106"/>
    <p:sldId id="441" r:id="rId107"/>
    <p:sldId id="360" r:id="rId108"/>
    <p:sldId id="361" r:id="rId109"/>
    <p:sldId id="442" r:id="rId110"/>
    <p:sldId id="362" r:id="rId111"/>
    <p:sldId id="443" r:id="rId112"/>
    <p:sldId id="363" r:id="rId113"/>
    <p:sldId id="364" r:id="rId114"/>
    <p:sldId id="365" r:id="rId115"/>
    <p:sldId id="444" r:id="rId116"/>
    <p:sldId id="366" r:id="rId117"/>
    <p:sldId id="367" r:id="rId118"/>
    <p:sldId id="368" r:id="rId119"/>
    <p:sldId id="369" r:id="rId120"/>
    <p:sldId id="445" r:id="rId121"/>
    <p:sldId id="370" r:id="rId122"/>
    <p:sldId id="371" r:id="rId123"/>
    <p:sldId id="372" r:id="rId124"/>
    <p:sldId id="446" r:id="rId125"/>
    <p:sldId id="373" r:id="rId126"/>
    <p:sldId id="447" r:id="rId127"/>
    <p:sldId id="374" r:id="rId128"/>
    <p:sldId id="448" r:id="rId129"/>
    <p:sldId id="375" r:id="rId130"/>
    <p:sldId id="449" r:id="rId131"/>
    <p:sldId id="376" r:id="rId132"/>
    <p:sldId id="377" r:id="rId133"/>
    <p:sldId id="450" r:id="rId134"/>
    <p:sldId id="378" r:id="rId135"/>
    <p:sldId id="379" r:id="rId136"/>
    <p:sldId id="451" r:id="rId137"/>
    <p:sldId id="380" r:id="rId138"/>
    <p:sldId id="381" r:id="rId139"/>
    <p:sldId id="382" r:id="rId140"/>
    <p:sldId id="383" r:id="rId141"/>
    <p:sldId id="452" r:id="rId142"/>
    <p:sldId id="384" r:id="rId143"/>
    <p:sldId id="385" r:id="rId144"/>
    <p:sldId id="386" r:id="rId145"/>
    <p:sldId id="453" r:id="rId146"/>
    <p:sldId id="387" r:id="rId147"/>
    <p:sldId id="388" r:id="rId148"/>
    <p:sldId id="454" r:id="rId149"/>
    <p:sldId id="389" r:id="rId150"/>
    <p:sldId id="455" r:id="rId151"/>
    <p:sldId id="390" r:id="rId152"/>
    <p:sldId id="456" r:id="rId153"/>
    <p:sldId id="391" r:id="rId154"/>
    <p:sldId id="457" r:id="rId155"/>
    <p:sldId id="458" r:id="rId156"/>
    <p:sldId id="392" r:id="rId157"/>
    <p:sldId id="393" r:id="rId158"/>
    <p:sldId id="459" r:id="rId159"/>
    <p:sldId id="394" r:id="rId160"/>
    <p:sldId id="395" r:id="rId161"/>
    <p:sldId id="461" r:id="rId162"/>
    <p:sldId id="396" r:id="rId163"/>
    <p:sldId id="397" r:id="rId164"/>
    <p:sldId id="462" r:id="rId165"/>
    <p:sldId id="398" r:id="rId166"/>
    <p:sldId id="463" r:id="rId167"/>
    <p:sldId id="464" r:id="rId168"/>
    <p:sldId id="399" r:id="rId169"/>
    <p:sldId id="465" r:id="rId170"/>
    <p:sldId id="400" r:id="rId171"/>
    <p:sldId id="466" r:id="rId172"/>
    <p:sldId id="401" r:id="rId173"/>
    <p:sldId id="402" r:id="rId174"/>
    <p:sldId id="403" r:id="rId175"/>
    <p:sldId id="467" r:id="rId176"/>
    <p:sldId id="468" r:id="rId177"/>
    <p:sldId id="404" r:id="rId178"/>
    <p:sldId id="405" r:id="rId179"/>
    <p:sldId id="469" r:id="rId180"/>
    <p:sldId id="406" r:id="rId181"/>
    <p:sldId id="407" r:id="rId182"/>
    <p:sldId id="408" r:id="rId183"/>
    <p:sldId id="409" r:id="rId184"/>
    <p:sldId id="410" r:id="rId185"/>
    <p:sldId id="411" r:id="rId186"/>
    <p:sldId id="412" r:id="rId187"/>
    <p:sldId id="413" r:id="rId188"/>
    <p:sldId id="470" r:id="rId189"/>
    <p:sldId id="414" r:id="rId190"/>
    <p:sldId id="415" r:id="rId191"/>
    <p:sldId id="416" r:id="rId192"/>
    <p:sldId id="417" r:id="rId193"/>
    <p:sldId id="418" r:id="rId194"/>
    <p:sldId id="419" r:id="rId195"/>
    <p:sldId id="471" r:id="rId196"/>
    <p:sldId id="420" r:id="rId197"/>
    <p:sldId id="472" r:id="rId198"/>
    <p:sldId id="473" r:id="rId199"/>
    <p:sldId id="421" r:id="rId200"/>
    <p:sldId id="422" r:id="rId201"/>
    <p:sldId id="474" r:id="rId202"/>
    <p:sldId id="423" r:id="rId203"/>
    <p:sldId id="424" r:id="rId204"/>
    <p:sldId id="475" r:id="rId205"/>
    <p:sldId id="425" r:id="rId206"/>
    <p:sldId id="426" r:id="rId207"/>
    <p:sldId id="257" r:id="rId208"/>
    <p:sldId id="262" r:id="rId209"/>
    <p:sldId id="264" r:id="rId210"/>
    <p:sldId id="476" r:id="rId211"/>
    <p:sldId id="477" r:id="rId212"/>
    <p:sldId id="266" r:id="rId213"/>
    <p:sldId id="261" r:id="rId214"/>
  </p:sldIdLst>
  <p:sldSz cx="9144000" cy="6858000" type="screen4x3"/>
  <p:notesSz cx="7104063" cy="10234613"/>
  <p:custDataLst>
    <p:tags r:id="rId21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tags" Target="tags/tag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presProps" Target="pres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itchFamily="34" charset="0"/>
              <a:buNone/>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178</a:t>
            </a:fld>
            <a:endParaRPr lang="el-GR" dirty="0"/>
          </a:p>
        </p:txBody>
      </p:sp>
    </p:spTree>
    <p:extLst>
      <p:ext uri="{BB962C8B-B14F-4D97-AF65-F5344CB8AC3E}">
        <p14:creationId xmlns:p14="http://schemas.microsoft.com/office/powerpoint/2010/main" val="384497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16</a:t>
            </a:fld>
            <a:endParaRPr lang="el-GR" dirty="0"/>
          </a:p>
        </p:txBody>
      </p:sp>
    </p:spTree>
    <p:extLst>
      <p:ext uri="{BB962C8B-B14F-4D97-AF65-F5344CB8AC3E}">
        <p14:creationId xmlns:p14="http://schemas.microsoft.com/office/powerpoint/2010/main" val="282578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62</a:t>
            </a:fld>
            <a:endParaRPr lang="el-GR" dirty="0"/>
          </a:p>
        </p:txBody>
      </p:sp>
    </p:spTree>
    <p:extLst>
      <p:ext uri="{BB962C8B-B14F-4D97-AF65-F5344CB8AC3E}">
        <p14:creationId xmlns:p14="http://schemas.microsoft.com/office/powerpoint/2010/main" val="356982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75</a:t>
            </a:fld>
            <a:endParaRPr lang="el-GR" dirty="0"/>
          </a:p>
        </p:txBody>
      </p:sp>
    </p:spTree>
    <p:extLst>
      <p:ext uri="{BB962C8B-B14F-4D97-AF65-F5344CB8AC3E}">
        <p14:creationId xmlns:p14="http://schemas.microsoft.com/office/powerpoint/2010/main" val="282539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76</a:t>
            </a:fld>
            <a:endParaRPr lang="el-GR" dirty="0"/>
          </a:p>
        </p:txBody>
      </p:sp>
    </p:spTree>
    <p:extLst>
      <p:ext uri="{BB962C8B-B14F-4D97-AF65-F5344CB8AC3E}">
        <p14:creationId xmlns:p14="http://schemas.microsoft.com/office/powerpoint/2010/main" val="2825391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152</a:t>
            </a:fld>
            <a:endParaRPr lang="el-GR" dirty="0"/>
          </a:p>
        </p:txBody>
      </p:sp>
    </p:spTree>
    <p:extLst>
      <p:ext uri="{BB962C8B-B14F-4D97-AF65-F5344CB8AC3E}">
        <p14:creationId xmlns:p14="http://schemas.microsoft.com/office/powerpoint/2010/main" val="224336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153</a:t>
            </a:fld>
            <a:endParaRPr lang="el-GR" dirty="0"/>
          </a:p>
        </p:txBody>
      </p:sp>
    </p:spTree>
    <p:extLst>
      <p:ext uri="{BB962C8B-B14F-4D97-AF65-F5344CB8AC3E}">
        <p14:creationId xmlns:p14="http://schemas.microsoft.com/office/powerpoint/2010/main" val="224336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154</a:t>
            </a:fld>
            <a:endParaRPr lang="el-GR" dirty="0"/>
          </a:p>
        </p:txBody>
      </p:sp>
    </p:spTree>
    <p:extLst>
      <p:ext uri="{BB962C8B-B14F-4D97-AF65-F5344CB8AC3E}">
        <p14:creationId xmlns:p14="http://schemas.microsoft.com/office/powerpoint/2010/main" val="224336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177</a:t>
            </a:fld>
            <a:endParaRPr lang="el-GR" dirty="0"/>
          </a:p>
        </p:txBody>
      </p:sp>
    </p:spTree>
    <p:extLst>
      <p:ext uri="{BB962C8B-B14F-4D97-AF65-F5344CB8AC3E}">
        <p14:creationId xmlns:p14="http://schemas.microsoft.com/office/powerpoint/2010/main" val="384497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200"/>
            </a:lvl1pPr>
            <a:lvl2pPr marL="742950" indent="-285750">
              <a:lnSpc>
                <a:spcPct val="110000"/>
              </a:lnSpc>
              <a:spcBef>
                <a:spcPts val="1200"/>
              </a:spcBef>
              <a:buFont typeface="Courier New" panose="02070309020205020404" pitchFamily="49" charset="0"/>
              <a:buChar char="o"/>
              <a:defRPr sz="2200"/>
            </a:lvl2pPr>
            <a:lvl3pPr>
              <a:lnSpc>
                <a:spcPct val="110000"/>
              </a:lnSpc>
              <a:spcBef>
                <a:spcPts val="1200"/>
              </a:spcBef>
              <a:defRPr sz="2200"/>
            </a:lvl3pPr>
            <a:lvl4pPr>
              <a:lnSpc>
                <a:spcPct val="110000"/>
              </a:lnSpc>
              <a:spcBef>
                <a:spcPts val="1200"/>
              </a:spcBef>
              <a:defRPr sz="2200"/>
            </a:lvl4pPr>
            <a:lvl5pPr>
              <a:lnSpc>
                <a:spcPct val="110000"/>
              </a:lnSpc>
              <a:spcBef>
                <a:spcPts val="1200"/>
              </a:spcBef>
              <a:defRPr sz="2200"/>
            </a:lvl5pPr>
          </a:lstStyle>
          <a:p>
            <a:pPr lvl="0"/>
            <a:r>
              <a:rPr lang="el-GR" noProof="0" dirty="0" smtClean="0"/>
              <a:t>Στυλ υποδείγματος κειμένου</a:t>
            </a:r>
          </a:p>
          <a:p>
            <a:pPr lvl="1"/>
            <a:r>
              <a:rPr lang="el-GR" noProof="0" dirty="0" smtClean="0"/>
              <a:t>Δεύτερου επιπέδου</a:t>
            </a:r>
          </a:p>
          <a:p>
            <a:pPr lvl="2"/>
            <a:r>
              <a:rPr lang="el-GR" noProof="0" dirty="0" smtClean="0"/>
              <a:t>Τρίτου επιπέδου</a:t>
            </a:r>
          </a:p>
          <a:p>
            <a:pPr lvl="3"/>
            <a:r>
              <a:rPr lang="el-GR" noProof="0" dirty="0" smtClean="0"/>
              <a:t>Τέταρτου επιπέδου</a:t>
            </a:r>
          </a:p>
          <a:p>
            <a:pPr lvl="4"/>
            <a:r>
              <a:rPr lang="el-GR" noProof="0" dirty="0" smtClean="0"/>
              <a:t>Πέμπτου επιπέδου</a:t>
            </a:r>
            <a:endParaRPr lang="el-GR" noProof="0"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smtClean="0">
                <a:solidFill>
                  <a:schemeClr val="tx1"/>
                </a:solidFill>
                <a:latin typeface="+mn-lt"/>
              </a:rPr>
              <a:t>Παθολογία</a:t>
            </a:r>
            <a:r>
              <a:rPr lang="en-US" sz="4400" b="1" dirty="0" smtClean="0">
                <a:solidFill>
                  <a:schemeClr val="tx1"/>
                </a:solidFill>
                <a:latin typeface="+mn-lt"/>
              </a:rPr>
              <a:t> </a:t>
            </a:r>
            <a:r>
              <a:rPr lang="el-GR" sz="4400" b="1" dirty="0" smtClean="0">
                <a:solidFill>
                  <a:schemeClr val="tx1"/>
                </a:solidFill>
                <a:latin typeface="+mn-lt"/>
              </a:rPr>
              <a:t>Ενδοκρινών Αδένων</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12</a:t>
            </a:r>
            <a:r>
              <a:rPr lang="el-GR" sz="2600" dirty="0" smtClean="0"/>
              <a:t>: Ενδοκρινικό σύστημα</a:t>
            </a:r>
            <a:r>
              <a:rPr lang="en-US" sz="2600" dirty="0" smtClean="0"/>
              <a:t> - </a:t>
            </a:r>
            <a:r>
              <a:rPr lang="el-GR" sz="2600" dirty="0" smtClean="0"/>
              <a:t>Παθολογία Διαβήτη</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Αιτιολογία </a:t>
            </a:r>
            <a:r>
              <a:rPr lang="el-GR" sz="3000" b="0" dirty="0" smtClean="0"/>
              <a:t>3/3</a:t>
            </a:r>
            <a:endParaRPr lang="en-US" sz="3600" dirty="0"/>
          </a:p>
        </p:txBody>
      </p:sp>
      <p:sp>
        <p:nvSpPr>
          <p:cNvPr id="3" name="2 - Θέση περιεχομένου"/>
          <p:cNvSpPr>
            <a:spLocks noGrp="1"/>
          </p:cNvSpPr>
          <p:nvPr>
            <p:ph idx="1"/>
          </p:nvPr>
        </p:nvSpPr>
        <p:spPr/>
        <p:txBody>
          <a:bodyPr/>
          <a:lstStyle/>
          <a:p>
            <a:r>
              <a:rPr lang="el-GR" dirty="0"/>
              <a:t>Επίσης το άγχος, αλλά και αλλεργιογόνα που προέρχονται από την τροφή (π.χ. η διατροφή με γάλα </a:t>
            </a:r>
            <a:r>
              <a:rPr lang="el-GR" dirty="0" smtClean="0"/>
              <a:t>αγελάδας </a:t>
            </a:r>
            <a:r>
              <a:rPr lang="el-GR" dirty="0"/>
              <a:t>κατά τους πρώτους μήνες της βρεφικής ηλικίας) μπορούν να οδηγήσουν στην έναρξη της εγκατάστασης της νόσου.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1140713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17/29</a:t>
            </a:r>
            <a:endParaRPr lang="en-US" dirty="0"/>
          </a:p>
        </p:txBody>
      </p:sp>
      <p:sp>
        <p:nvSpPr>
          <p:cNvPr id="3" name="2 - Θέση περιεχομένου"/>
          <p:cNvSpPr>
            <a:spLocks noGrp="1"/>
          </p:cNvSpPr>
          <p:nvPr>
            <p:ph idx="1"/>
          </p:nvPr>
        </p:nvSpPr>
        <p:spPr>
          <a:xfrm>
            <a:off x="457200" y="1196752"/>
            <a:ext cx="8435280" cy="5328592"/>
          </a:xfrm>
        </p:spPr>
        <p:txBody>
          <a:bodyPr>
            <a:noAutofit/>
          </a:bodyPr>
          <a:lstStyle/>
          <a:p>
            <a:r>
              <a:rPr lang="el-GR" dirty="0" smtClean="0"/>
              <a:t>Τροφές ολικής άλεσης</a:t>
            </a:r>
            <a:r>
              <a:rPr lang="el-GR" dirty="0"/>
              <a:t>, ρύζι μη αποφλοιωμένο, μπορεί να είναι λιγότερο αποτελεσματικές στο να μειώνουν τα τριγλυκερίδια και τη χοληστερόλη, αλλά και αυτές βελτιώνουν το γλυκαιμικό έλεγχο και είναι ιδιαιτέρα ωφέλιμες για την αντιμετώπιση της δυσκοιλιότητας. </a:t>
            </a:r>
          </a:p>
          <a:p>
            <a:r>
              <a:rPr lang="el-GR" dirty="0"/>
              <a:t>Σύμφωνα με τις νέες οδηγίες για άτομα με διαβήτη η ιδανική </a:t>
            </a:r>
            <a:r>
              <a:rPr lang="el-GR" dirty="0" smtClean="0"/>
              <a:t>πρόσληψη </a:t>
            </a:r>
            <a:r>
              <a:rPr lang="el-GR" dirty="0"/>
              <a:t>των φυτικών ινών συνιστάται να είναι πάνω από 40</a:t>
            </a:r>
            <a:r>
              <a:rPr lang="en-US" dirty="0"/>
              <a:t>gr</a:t>
            </a:r>
            <a:r>
              <a:rPr lang="el-GR" dirty="0"/>
              <a:t>./ημέρα (20</a:t>
            </a:r>
            <a:r>
              <a:rPr lang="en-US" dirty="0"/>
              <a:t>gr</a:t>
            </a:r>
            <a:r>
              <a:rPr lang="el-GR" dirty="0"/>
              <a:t>./ 1000</a:t>
            </a:r>
            <a:r>
              <a:rPr lang="en-US" dirty="0"/>
              <a:t>kcal</a:t>
            </a:r>
            <a:r>
              <a:rPr lang="el-GR" dirty="0"/>
              <a:t>/ημέρα) οι μισές από τις οποίες θα πρέπει να είναι διαλυτές.</a:t>
            </a:r>
          </a:p>
          <a:p>
            <a:r>
              <a:rPr lang="el-GR" dirty="0"/>
              <a:t>Προτιμούνται επίσης οι μη επεξεργασμένες τροφές, διότι έχουν </a:t>
            </a:r>
            <a:r>
              <a:rPr lang="el-GR" dirty="0" smtClean="0"/>
              <a:t>χαμηλότερη </a:t>
            </a:r>
            <a:r>
              <a:rPr lang="el-GR" dirty="0"/>
              <a:t>θερμιδική πυκνότητα, χρειάζονται περισσότερο χρόνο για να μασηθούν, παραμένουν στο στομάχι για περισσότερη ώρα, οπότε προκαλούν το αίσθημα του κορεσμού και έτσι συμβάλλουν στη μείωση και της παχυσαρκίας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19203803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18/29</a:t>
            </a:r>
            <a:endParaRPr lang="en-US" dirty="0"/>
          </a:p>
        </p:txBody>
      </p:sp>
      <p:sp>
        <p:nvSpPr>
          <p:cNvPr id="3" name="2 - Θέση περιεχομένου"/>
          <p:cNvSpPr>
            <a:spLocks noGrp="1"/>
          </p:cNvSpPr>
          <p:nvPr>
            <p:ph idx="1"/>
          </p:nvPr>
        </p:nvSpPr>
        <p:spPr>
          <a:xfrm>
            <a:off x="457200" y="1196752"/>
            <a:ext cx="8435280" cy="5544616"/>
          </a:xfrm>
        </p:spPr>
        <p:txBody>
          <a:bodyPr>
            <a:noAutofit/>
          </a:bodyPr>
          <a:lstStyle/>
          <a:p>
            <a:pPr>
              <a:lnSpc>
                <a:spcPct val="105000"/>
              </a:lnSpc>
              <a:spcBef>
                <a:spcPts val="600"/>
              </a:spcBef>
            </a:pPr>
            <a:r>
              <a:rPr lang="el-GR" dirty="0"/>
              <a:t> Οι τροφές με υψηλό γλυκαιμικό δείκτη, όπως άσπρο ψωμί, πατάτες, άσπρο ρύζι, γλυκά, προκαλούν μεγαλύτερη αύξηση γλυκόζης, τριγλυκερίδιων και χοληστερόλης του αίματος, που συνδέονται με μεγαλύτερα ποσοστά παχυσαρκίας, σακχαρώδη </a:t>
            </a:r>
            <a:r>
              <a:rPr lang="el-GR" dirty="0" smtClean="0"/>
              <a:t>διαβήτη </a:t>
            </a:r>
            <a:r>
              <a:rPr lang="el-GR" dirty="0"/>
              <a:t>τύπου 2 και καρδιαγγειακά νοσήματα.</a:t>
            </a:r>
          </a:p>
          <a:p>
            <a:pPr>
              <a:lnSpc>
                <a:spcPct val="105000"/>
              </a:lnSpc>
              <a:spcBef>
                <a:spcPts val="600"/>
              </a:spcBef>
            </a:pPr>
            <a:r>
              <a:rPr lang="el-GR" dirty="0"/>
              <a:t>Συνιστώνται το </a:t>
            </a:r>
            <a:r>
              <a:rPr lang="el-GR" dirty="0" smtClean="0"/>
              <a:t>αποβουτυρωμένο </a:t>
            </a:r>
            <a:r>
              <a:rPr lang="el-GR" dirty="0"/>
              <a:t>ή </a:t>
            </a:r>
            <a:r>
              <a:rPr lang="el-GR" dirty="0" smtClean="0"/>
              <a:t>ημιαποβουτυρωμένο </a:t>
            </a:r>
            <a:r>
              <a:rPr lang="el-GR" dirty="0"/>
              <a:t>γάλα ή γιαούρτι. </a:t>
            </a:r>
            <a:r>
              <a:rPr lang="el-GR" dirty="0" smtClean="0"/>
              <a:t>Δεν </a:t>
            </a:r>
            <a:r>
              <a:rPr lang="el-GR" dirty="0"/>
              <a:t>συνιστώνται τα γαλακτοκομικά που είναι από πλήρες γάλα, διότι το λίπος αυτών είναι </a:t>
            </a:r>
            <a:r>
              <a:rPr lang="el-GR" dirty="0" smtClean="0"/>
              <a:t>κορεσμένο </a:t>
            </a:r>
            <a:r>
              <a:rPr lang="el-GR" dirty="0"/>
              <a:t>(λίπος ζωικής </a:t>
            </a:r>
            <a:r>
              <a:rPr lang="el-GR" dirty="0" smtClean="0"/>
              <a:t>προέλευσης</a:t>
            </a:r>
            <a:r>
              <a:rPr lang="el-GR" dirty="0"/>
              <a:t>) και τα λίπη αυτά αυξάνουν περισσότερο απ' όλα τη χοληστερόλη του </a:t>
            </a:r>
            <a:r>
              <a:rPr lang="el-GR" dirty="0" smtClean="0"/>
              <a:t>αίματος </a:t>
            </a:r>
            <a:r>
              <a:rPr lang="el-GR" dirty="0"/>
              <a:t>που συνδέεται με αυξημένα ποσοστά </a:t>
            </a:r>
            <a:r>
              <a:rPr lang="el-GR" dirty="0" smtClean="0"/>
              <a:t>καρδιαγγειακών </a:t>
            </a:r>
            <a:r>
              <a:rPr lang="el-GR" dirty="0"/>
              <a:t>νοσημάτων.  Σε </a:t>
            </a:r>
            <a:r>
              <a:rPr lang="el-GR" dirty="0" smtClean="0"/>
              <a:t>άτομα </a:t>
            </a:r>
            <a:r>
              <a:rPr lang="el-GR" dirty="0"/>
              <a:t>με διαβήτη, ο περιορισμός του κορεσμένου λίπους έχει ιδιαίτερη </a:t>
            </a:r>
            <a:r>
              <a:rPr lang="el-GR" dirty="0" smtClean="0"/>
              <a:t>σημασία</a:t>
            </a:r>
            <a:r>
              <a:rPr lang="el-GR" dirty="0"/>
              <a:t>, διότι ο κίνδυνος για την αρτηριοσκλήρυνση που οδηγεί στα </a:t>
            </a:r>
            <a:r>
              <a:rPr lang="el-GR" dirty="0" smtClean="0"/>
              <a:t>καρδιοαγγειακά νοσήματα </a:t>
            </a:r>
            <a:r>
              <a:rPr lang="el-GR" dirty="0"/>
              <a:t>είναι μεγαλύτερος, ειδικά όταν ο έλεγχος της γλυκόζης του αίματος είναι </a:t>
            </a:r>
            <a:r>
              <a:rPr lang="el-GR" dirty="0" smtClean="0"/>
              <a:t>φτωχός.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35447383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19/29</a:t>
            </a:r>
            <a:endParaRPr lang="en-US" dirty="0"/>
          </a:p>
        </p:txBody>
      </p:sp>
      <p:sp>
        <p:nvSpPr>
          <p:cNvPr id="3" name="2 - Θέση περιεχομένου"/>
          <p:cNvSpPr>
            <a:spLocks noGrp="1"/>
          </p:cNvSpPr>
          <p:nvPr>
            <p:ph idx="1"/>
          </p:nvPr>
        </p:nvSpPr>
        <p:spPr>
          <a:xfrm>
            <a:off x="457200" y="1196752"/>
            <a:ext cx="8075240" cy="4968552"/>
          </a:xfrm>
        </p:spPr>
        <p:txBody>
          <a:bodyPr>
            <a:normAutofit/>
          </a:bodyPr>
          <a:lstStyle/>
          <a:p>
            <a:r>
              <a:rPr lang="en-US" dirty="0"/>
              <a:t>T</a:t>
            </a:r>
            <a:r>
              <a:rPr lang="el-GR" dirty="0"/>
              <a:t>α γαλακτοκομικά χαμηλών λιπαρών προμηθεύουν τον οργανισμό με με­γάλες ποσότητες θρεπτικών συστατικών, όπως ασβέστιο, </a:t>
            </a:r>
            <a:r>
              <a:rPr lang="el-GR" dirty="0" smtClean="0"/>
              <a:t>φώσφορο</a:t>
            </a:r>
            <a:r>
              <a:rPr lang="el-GR" dirty="0"/>
              <a:t>, </a:t>
            </a:r>
            <a:r>
              <a:rPr lang="el-GR" dirty="0" smtClean="0"/>
              <a:t>πρωτεΐνη</a:t>
            </a:r>
            <a:r>
              <a:rPr lang="el-GR" dirty="0"/>
              <a:t>, βιταμίνη </a:t>
            </a:r>
            <a:r>
              <a:rPr lang="en-US" dirty="0"/>
              <a:t>D</a:t>
            </a:r>
            <a:r>
              <a:rPr lang="el-GR" dirty="0"/>
              <a:t>, βιταμίνη Α, βιταμίνη Β1, νιασίνη, βιταμίνη Β6, </a:t>
            </a:r>
            <a:r>
              <a:rPr lang="el-GR" dirty="0" smtClean="0"/>
              <a:t>βιταμίνη </a:t>
            </a:r>
            <a:r>
              <a:rPr lang="el-GR" dirty="0"/>
              <a:t>β 12, φυλικό, βιταμίνη </a:t>
            </a:r>
            <a:r>
              <a:rPr lang="en-US" dirty="0"/>
              <a:t>C</a:t>
            </a:r>
            <a:r>
              <a:rPr lang="el-GR" dirty="0"/>
              <a:t>, ιώδιο, μαγνήσιο, κάλιο και ψευδάργυρο.  Το </a:t>
            </a:r>
            <a:r>
              <a:rPr lang="el-GR" dirty="0" smtClean="0"/>
              <a:t>ασβέστιο αποτελεί </a:t>
            </a:r>
            <a:r>
              <a:rPr lang="el-GR" dirty="0"/>
              <a:t>βασικό δομικό στοιχείο των οστών και των δοντιών και είναι </a:t>
            </a:r>
            <a:r>
              <a:rPr lang="el-GR" dirty="0" smtClean="0"/>
              <a:t>απόλυτα απαραίτητο </a:t>
            </a:r>
            <a:r>
              <a:rPr lang="el-GR" dirty="0"/>
              <a:t>για πολλές λειτουργίες του οργανισμού. Όταν το </a:t>
            </a:r>
            <a:r>
              <a:rPr lang="el-GR" dirty="0" smtClean="0"/>
              <a:t>πρόγραμμα </a:t>
            </a:r>
            <a:r>
              <a:rPr lang="el-GR" dirty="0"/>
              <a:t>διατροφής δεν περιέχει τα απαραίτητα γαλακτοκομικά της ημέρας, είναι συχνά διατροφικά ανεπαρκές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14845461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20/29</a:t>
            </a:r>
            <a:endParaRPr lang="en-US" dirty="0"/>
          </a:p>
        </p:txBody>
      </p:sp>
      <p:sp>
        <p:nvSpPr>
          <p:cNvPr id="3" name="2 - Θέση περιεχομένου"/>
          <p:cNvSpPr>
            <a:spLocks noGrp="1"/>
          </p:cNvSpPr>
          <p:nvPr>
            <p:ph idx="1"/>
          </p:nvPr>
        </p:nvSpPr>
        <p:spPr>
          <a:xfrm>
            <a:off x="457200" y="1196752"/>
            <a:ext cx="8147248" cy="4824536"/>
          </a:xfrm>
        </p:spPr>
        <p:txBody>
          <a:bodyPr>
            <a:normAutofit/>
          </a:bodyPr>
          <a:lstStyle/>
          <a:p>
            <a:r>
              <a:rPr lang="el-GR" dirty="0" smtClean="0"/>
              <a:t>Τελευταίες </a:t>
            </a:r>
            <a:r>
              <a:rPr lang="el-GR" dirty="0"/>
              <a:t>μελέτες έδειξαν ότι τροφές πλούσιες σε ασβέστιο, </a:t>
            </a:r>
            <a:r>
              <a:rPr lang="el-GR" dirty="0" smtClean="0"/>
              <a:t>μειώνουν </a:t>
            </a:r>
            <a:r>
              <a:rPr lang="el-GR" dirty="0"/>
              <a:t>τον κίνδυνο για χρόνιες ασθένειες, όπως η οστεοπόρωση, η υπέρταση, ο καρκίνος του παχέος εντέρου, καθώς και η παχυσαρκία.  </a:t>
            </a:r>
            <a:r>
              <a:rPr lang="el-GR" dirty="0" smtClean="0"/>
              <a:t>Γιαούρτια </a:t>
            </a:r>
            <a:r>
              <a:rPr lang="el-GR" dirty="0"/>
              <a:t>από ζωντανή καλλιέργεια ή αυτά που περιέχουν προβιοτικά προτιμούνται, διότι εκτός του ότι μειώνουν τη χοληστερόλη και τα τριγλυκερίδια του αίματος βελτιώνουν τη </a:t>
            </a:r>
            <a:r>
              <a:rPr lang="el-GR" dirty="0" smtClean="0"/>
              <a:t>σύνθεση </a:t>
            </a:r>
            <a:r>
              <a:rPr lang="el-GR" dirty="0"/>
              <a:t>της μικροχλωρίδας του εντέρου, που έχει σημαντική δράση στη </a:t>
            </a:r>
            <a:r>
              <a:rPr lang="el-GR" dirty="0" smtClean="0"/>
              <a:t>λειτουργία </a:t>
            </a:r>
            <a:r>
              <a:rPr lang="el-GR" dirty="0"/>
              <a:t>του πεπτικού και του ανοσοποιητικού συστήματος </a:t>
            </a:r>
            <a:r>
              <a:rPr lang="el-GR" dirty="0" smtClean="0"/>
              <a:t>γενικότερα.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39862881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21/29</a:t>
            </a:r>
            <a:endParaRPr lang="en-US" dirty="0"/>
          </a:p>
        </p:txBody>
      </p:sp>
      <p:sp>
        <p:nvSpPr>
          <p:cNvPr id="3" name="2 - Θέση περιεχομένου"/>
          <p:cNvSpPr>
            <a:spLocks noGrp="1"/>
          </p:cNvSpPr>
          <p:nvPr>
            <p:ph idx="1"/>
          </p:nvPr>
        </p:nvSpPr>
        <p:spPr>
          <a:xfrm>
            <a:off x="457200" y="1196752"/>
            <a:ext cx="8363272" cy="5400600"/>
          </a:xfrm>
        </p:spPr>
        <p:txBody>
          <a:bodyPr>
            <a:normAutofit/>
          </a:bodyPr>
          <a:lstStyle/>
          <a:p>
            <a:r>
              <a:rPr lang="el-GR" dirty="0"/>
              <a:t>Από την ομάδα κρέατος συνιστώνται να είναι τα περισσότερα γεύματα της εβδομάδας δηλαδή περίπου 12 γεύματα από τα 14 κύρια γεύματα της </a:t>
            </a:r>
            <a:r>
              <a:rPr lang="el-GR" dirty="0" smtClean="0"/>
              <a:t>εβδομάδας </a:t>
            </a:r>
            <a:r>
              <a:rPr lang="el-GR" dirty="0"/>
              <a:t>από άπαχες πρωτεϊνούχες τροφές, όπως πουλερικά, γαλοπούλα, άπαχα </a:t>
            </a:r>
            <a:r>
              <a:rPr lang="el-GR" dirty="0" smtClean="0"/>
              <a:t>κρέατα</a:t>
            </a:r>
            <a:r>
              <a:rPr lang="el-GR" dirty="0"/>
              <a:t>, ψάρια, κουνέλι και τυριά (χαμηλών λιπαρών) (</a:t>
            </a:r>
            <a:r>
              <a:rPr lang="en-US" dirty="0"/>
              <a:t>ADA</a:t>
            </a:r>
            <a:r>
              <a:rPr lang="el-GR" dirty="0"/>
              <a:t>, 2001). </a:t>
            </a:r>
          </a:p>
          <a:p>
            <a:r>
              <a:rPr lang="el-GR" dirty="0"/>
              <a:t>Το ψάρια, ειδικά τα </a:t>
            </a:r>
            <a:r>
              <a:rPr lang="el-GR" dirty="0" smtClean="0"/>
              <a:t>παχιά</a:t>
            </a:r>
            <a:r>
              <a:rPr lang="el-GR" dirty="0"/>
              <a:t>, συνιστώνται συχνά δύο φορές την εβδομάδα ή και περισσότερο. Το λίπος του </a:t>
            </a:r>
            <a:r>
              <a:rPr lang="el-GR" dirty="0" smtClean="0"/>
              <a:t>ψαριού </a:t>
            </a:r>
            <a:r>
              <a:rPr lang="el-GR" dirty="0"/>
              <a:t>είναι ιδιαίτερα ωφέλιμο, διότι περιέχει ω-3 λιπαρά, τα οποία έχουν </a:t>
            </a:r>
            <a:r>
              <a:rPr lang="el-GR" dirty="0" smtClean="0"/>
              <a:t>αντιαθηρογενείς, αντιφλεγμονώδεις </a:t>
            </a:r>
            <a:r>
              <a:rPr lang="el-GR" dirty="0"/>
              <a:t>και αντιθρομβωτικές καθώς και </a:t>
            </a:r>
            <a:r>
              <a:rPr lang="el-GR" dirty="0" smtClean="0"/>
              <a:t>αντιαρρυθμικές ιδιότητες.</a:t>
            </a:r>
            <a:endParaRPr lang="el-GR" dirty="0"/>
          </a:p>
          <a:p>
            <a:r>
              <a:rPr lang="el-GR" dirty="0"/>
              <a:t>Αντίθετα, δε συνιστώνται περισσότερα από 2 </a:t>
            </a:r>
            <a:r>
              <a:rPr lang="el-GR" dirty="0" smtClean="0"/>
              <a:t>γεύματα </a:t>
            </a:r>
            <a:r>
              <a:rPr lang="el-GR" dirty="0"/>
              <a:t>την εβδομάδα από κόκκινα κρέατα όπως άπαχα κομμάτια μοσχάρι, χοιρινό, κατσίκι, αλλαντικά, διότι είναι πλούσια σε κορεσμένα </a:t>
            </a:r>
            <a:r>
              <a:rPr lang="el-GR" dirty="0" smtClean="0"/>
              <a:t>λίπη.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3322155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22/29</a:t>
            </a:r>
            <a:endParaRPr lang="en-US" dirty="0"/>
          </a:p>
        </p:txBody>
      </p:sp>
      <p:sp>
        <p:nvSpPr>
          <p:cNvPr id="3" name="2 - Θέση περιεχομένου"/>
          <p:cNvSpPr>
            <a:spLocks noGrp="1"/>
          </p:cNvSpPr>
          <p:nvPr>
            <p:ph idx="1"/>
          </p:nvPr>
        </p:nvSpPr>
        <p:spPr/>
        <p:txBody>
          <a:bodyPr>
            <a:noAutofit/>
          </a:bodyPr>
          <a:lstStyle/>
          <a:p>
            <a:r>
              <a:rPr lang="el-GR" dirty="0"/>
              <a:t>Σύμφωνα με τις νέες οδηγίες για το Σακχαρώδη Διαβήτη, τα κορεσμένα </a:t>
            </a:r>
            <a:r>
              <a:rPr lang="el-GR" dirty="0" smtClean="0"/>
              <a:t>λίπη </a:t>
            </a:r>
            <a:r>
              <a:rPr lang="el-GR" dirty="0"/>
              <a:t>δεν πρέπει να ξεπερνούν το 8-10% των θερμίδων της ημέρας, για τους </a:t>
            </a:r>
            <a:r>
              <a:rPr lang="el-GR" dirty="0" smtClean="0"/>
              <a:t>λόγους </a:t>
            </a:r>
            <a:r>
              <a:rPr lang="el-GR" dirty="0"/>
              <a:t>που έχουν προαναφερθεί (διότι τα λίπη αυτά αυξάνουν περισσότερο απ' όλα τη χοληστερόλη του αίματος).</a:t>
            </a:r>
          </a:p>
          <a:p>
            <a:r>
              <a:rPr lang="el-GR" dirty="0"/>
              <a:t>Για το άτομο με διαβήτη είναι ιδιαίτερα </a:t>
            </a:r>
            <a:r>
              <a:rPr lang="el-GR" dirty="0" smtClean="0"/>
              <a:t>σημαντικό </a:t>
            </a:r>
            <a:r>
              <a:rPr lang="el-GR" dirty="0"/>
              <a:t>να περιορίζονται τα κορεσμένα λίπη, </a:t>
            </a:r>
            <a:r>
              <a:rPr lang="el-GR" dirty="0" smtClean="0"/>
              <a:t>αφού ο </a:t>
            </a:r>
            <a:r>
              <a:rPr lang="el-GR" dirty="0"/>
              <a:t>διαβήτης, ειδικά σε άτομα που δε ρυθμίζονται καλά, μπορεί να επιταχύνει την αθηροσκλήρυνση που </a:t>
            </a:r>
            <a:r>
              <a:rPr lang="el-GR" dirty="0" smtClean="0"/>
              <a:t>οδηγεί </a:t>
            </a:r>
            <a:r>
              <a:rPr lang="el-GR" dirty="0"/>
              <a:t>στην καρδιαγγειακή νόσο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24841980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23/29</a:t>
            </a:r>
            <a:endParaRPr lang="en-US" dirty="0"/>
          </a:p>
        </p:txBody>
      </p:sp>
      <p:sp>
        <p:nvSpPr>
          <p:cNvPr id="3" name="2 - Θέση περιεχομένου"/>
          <p:cNvSpPr>
            <a:spLocks noGrp="1"/>
          </p:cNvSpPr>
          <p:nvPr>
            <p:ph idx="1"/>
          </p:nvPr>
        </p:nvSpPr>
        <p:spPr/>
        <p:txBody>
          <a:bodyPr>
            <a:noAutofit/>
          </a:bodyPr>
          <a:lstStyle/>
          <a:p>
            <a:r>
              <a:rPr lang="el-GR" dirty="0" smtClean="0"/>
              <a:t>Από </a:t>
            </a:r>
            <a:r>
              <a:rPr lang="el-GR" dirty="0"/>
              <a:t>την ομάδα λιπαρών ουσιών, συνιστάται να καταναλώνονται όσο γίνεται </a:t>
            </a:r>
            <a:r>
              <a:rPr lang="el-GR" dirty="0" smtClean="0"/>
              <a:t>μικρότερες </a:t>
            </a:r>
            <a:r>
              <a:rPr lang="el-GR" dirty="0"/>
              <a:t>ποσότητες, διότι η διατροφή η πλούσια σε λίπος, σχετίζεται με αυξημένη επίπτωση παχυσαρκίας και καρδιαγγειακής νόσου.  Το μεγαλύτερο μέρος του λίπους του </a:t>
            </a:r>
            <a:r>
              <a:rPr lang="el-GR" dirty="0" smtClean="0"/>
              <a:t>διαιτολογίου </a:t>
            </a:r>
            <a:r>
              <a:rPr lang="el-GR" dirty="0"/>
              <a:t>συνιστάται να είναι σε μορφή ελαιολάδου, διότι μειώνει τα επίπεδα της «</a:t>
            </a:r>
            <a:r>
              <a:rPr lang="el-GR" dirty="0" smtClean="0"/>
              <a:t>κακής</a:t>
            </a:r>
            <a:r>
              <a:rPr lang="el-GR" dirty="0"/>
              <a:t>» χοληστερόλης (</a:t>
            </a:r>
            <a:r>
              <a:rPr lang="en-US" dirty="0"/>
              <a:t>LDL</a:t>
            </a:r>
            <a:r>
              <a:rPr lang="el-GR" dirty="0"/>
              <a:t>) και παράλληλα αυξάνει τα επίπεδα της «καλής» </a:t>
            </a:r>
            <a:r>
              <a:rPr lang="el-GR" dirty="0" smtClean="0"/>
              <a:t>χοληστερόλης </a:t>
            </a:r>
            <a:r>
              <a:rPr lang="el-GR" dirty="0"/>
              <a:t>(</a:t>
            </a:r>
            <a:r>
              <a:rPr lang="en-US" dirty="0"/>
              <a:t>HDL</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36412375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24/29</a:t>
            </a:r>
            <a:endParaRPr lang="en-US" dirty="0"/>
          </a:p>
        </p:txBody>
      </p:sp>
      <p:sp>
        <p:nvSpPr>
          <p:cNvPr id="3" name="2 - Θέση περιεχομένου"/>
          <p:cNvSpPr>
            <a:spLocks noGrp="1"/>
          </p:cNvSpPr>
          <p:nvPr>
            <p:ph idx="1"/>
          </p:nvPr>
        </p:nvSpPr>
        <p:spPr/>
        <p:txBody>
          <a:bodyPr>
            <a:normAutofit/>
          </a:bodyPr>
          <a:lstStyle/>
          <a:p>
            <a:r>
              <a:rPr lang="el-GR" dirty="0" smtClean="0"/>
              <a:t>Αντικαθιστώντας </a:t>
            </a:r>
            <a:r>
              <a:rPr lang="el-GR" dirty="0"/>
              <a:t>το κορεσμένο λίπος με ελαιόλαδο παρατηρείται μείωση στην αντίσταση της </a:t>
            </a:r>
            <a:r>
              <a:rPr lang="el-GR" dirty="0" smtClean="0"/>
              <a:t>ινσουλίνης</a:t>
            </a:r>
            <a:r>
              <a:rPr lang="el-GR" dirty="0"/>
              <a:t>.  Επίσης, συνιστάται να </a:t>
            </a:r>
            <a:r>
              <a:rPr lang="el-GR" dirty="0" smtClean="0"/>
              <a:t>συμπεριληφθούν </a:t>
            </a:r>
            <a:r>
              <a:rPr lang="el-GR" dirty="0"/>
              <a:t>στο διαιτολόγιο και οι ξηροί </a:t>
            </a:r>
            <a:r>
              <a:rPr lang="el-GR" dirty="0" smtClean="0"/>
              <a:t>καρποί</a:t>
            </a:r>
            <a:r>
              <a:rPr lang="el-GR" dirty="0"/>
              <a:t>, διότι </a:t>
            </a:r>
            <a:r>
              <a:rPr lang="el-GR" dirty="0" smtClean="0"/>
              <a:t>περιέχουν </a:t>
            </a:r>
            <a:r>
              <a:rPr lang="el-GR" dirty="0"/>
              <a:t>ωφέλιμα λιπαρά, </a:t>
            </a:r>
            <a:r>
              <a:rPr lang="el-GR" dirty="0" smtClean="0"/>
              <a:t>βιταμίνες </a:t>
            </a:r>
            <a:r>
              <a:rPr lang="el-GR" dirty="0"/>
              <a:t>και ιχνοστοιχεία. </a:t>
            </a:r>
          </a:p>
          <a:p>
            <a:r>
              <a:rPr lang="el-GR" dirty="0"/>
              <a:t>Η κυριότερη σύσταση που δίδεται για τα άτομα με διαβήτη είναι ότι η </a:t>
            </a:r>
            <a:r>
              <a:rPr lang="el-GR" dirty="0" smtClean="0"/>
              <a:t>συνολική </a:t>
            </a:r>
            <a:r>
              <a:rPr lang="el-GR" dirty="0"/>
              <a:t>πρόσληψη λίπους δεν πρέπει να ξεπερνά το 35% της συνολικής </a:t>
            </a:r>
            <a:r>
              <a:rPr lang="el-GR" dirty="0" smtClean="0"/>
              <a:t>ενέργειας </a:t>
            </a:r>
            <a:r>
              <a:rPr lang="el-GR" dirty="0"/>
              <a:t>(</a:t>
            </a:r>
            <a:r>
              <a:rPr lang="en-US" dirty="0"/>
              <a:t>ADA</a:t>
            </a:r>
            <a:r>
              <a:rPr lang="el-GR" dirty="0"/>
              <a:t>, 2007).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22399170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25/29</a:t>
            </a:r>
            <a:endParaRPr lang="en-US" dirty="0"/>
          </a:p>
        </p:txBody>
      </p:sp>
      <p:sp>
        <p:nvSpPr>
          <p:cNvPr id="3" name="2 - Θέση περιεχομένου"/>
          <p:cNvSpPr>
            <a:spLocks noGrp="1"/>
          </p:cNvSpPr>
          <p:nvPr>
            <p:ph idx="1"/>
          </p:nvPr>
        </p:nvSpPr>
        <p:spPr>
          <a:xfrm>
            <a:off x="457200" y="1196752"/>
            <a:ext cx="8291264" cy="5472608"/>
          </a:xfrm>
        </p:spPr>
        <p:txBody>
          <a:bodyPr>
            <a:noAutofit/>
          </a:bodyPr>
          <a:lstStyle/>
          <a:p>
            <a:r>
              <a:rPr lang="el-GR" dirty="0"/>
              <a:t>Έρευνες δείχνουν ότι ο σύγχρονος τρόπος διατροφής, περιλαμβάνει </a:t>
            </a:r>
            <a:r>
              <a:rPr lang="el-GR" dirty="0" smtClean="0"/>
              <a:t>διατροφή </a:t>
            </a:r>
            <a:r>
              <a:rPr lang="el-GR" dirty="0"/>
              <a:t>πλούσια σε λίπος, ειδικά κορεσμένα λίπη (ζωικά) και ακόρεστα λίπη τύπου ω-6 (φυτικά που βρίσκονται στα σπορέλαια, στη μαργαρίνη, στη </a:t>
            </a:r>
            <a:r>
              <a:rPr lang="el-GR" dirty="0"/>
              <a:t>φυτίνη</a:t>
            </a:r>
            <a:r>
              <a:rPr lang="el-GR" dirty="0"/>
              <a:t>, με τα οποία παρασκευάζονται τυρόπιτες, </a:t>
            </a:r>
            <a:r>
              <a:rPr lang="el-GR" dirty="0" smtClean="0"/>
              <a:t>λουκανικόπιτες</a:t>
            </a:r>
            <a:r>
              <a:rPr lang="el-GR" dirty="0"/>
              <a:t>, ντόνατς, πατατάκια, </a:t>
            </a:r>
            <a:r>
              <a:rPr lang="el-GR" dirty="0" smtClean="0"/>
              <a:t>γαριδάκια</a:t>
            </a:r>
            <a:r>
              <a:rPr lang="el-GR" dirty="0"/>
              <a:t>, ορισμένα δημητριακά, κρουασάν, </a:t>
            </a:r>
            <a:r>
              <a:rPr lang="el-GR" dirty="0" smtClean="0"/>
              <a:t>μπισκότα</a:t>
            </a:r>
            <a:r>
              <a:rPr lang="el-GR" dirty="0"/>
              <a:t>, κράκερ, γλυκίσματα, κ.λπ.), ενώ έχουμε μειωμένη πρόσληψη των </a:t>
            </a:r>
            <a:r>
              <a:rPr lang="el-GR" dirty="0" smtClean="0"/>
              <a:t>ακόρεστων </a:t>
            </a:r>
            <a:r>
              <a:rPr lang="el-GR" dirty="0"/>
              <a:t>λιπών τύπου ω-3 (που </a:t>
            </a:r>
            <a:r>
              <a:rPr lang="el-GR" dirty="0" smtClean="0"/>
              <a:t>βρίσκονται </a:t>
            </a:r>
            <a:r>
              <a:rPr lang="el-GR" dirty="0"/>
              <a:t>στο λίπος του ψαριού).  Ακόμη, </a:t>
            </a:r>
            <a:r>
              <a:rPr lang="el-GR" dirty="0" smtClean="0"/>
              <a:t>πρόσφατες </a:t>
            </a:r>
            <a:r>
              <a:rPr lang="el-GR" dirty="0"/>
              <a:t>μελέτες δείχνουν </a:t>
            </a:r>
            <a:r>
              <a:rPr lang="el-GR" b="1" dirty="0"/>
              <a:t>ότι η </a:t>
            </a:r>
            <a:r>
              <a:rPr lang="el-GR" b="1" dirty="0" smtClean="0"/>
              <a:t>μεγάλη </a:t>
            </a:r>
            <a:r>
              <a:rPr lang="el-GR" b="1" dirty="0"/>
              <a:t>πρόσληψη λιπών τύπου ω-6 διαταράσσει τη σωστή αναλογία του </a:t>
            </a:r>
            <a:r>
              <a:rPr lang="el-GR" b="1" dirty="0" smtClean="0"/>
              <a:t>κλάσματος </a:t>
            </a:r>
            <a:r>
              <a:rPr lang="el-GR" b="1" dirty="0"/>
              <a:t>ω-6 προς ω-3, που σχετίζεται με την αυξημένη εμφάνιση </a:t>
            </a:r>
            <a:r>
              <a:rPr lang="el-GR" b="1" dirty="0" smtClean="0"/>
              <a:t>αρτηριοσκλήρυνσης</a:t>
            </a:r>
            <a:r>
              <a:rPr lang="el-GR" b="1" dirty="0"/>
              <a:t>, παχυσαρκίας, σακχαρώδη διαβήτη τύπου </a:t>
            </a:r>
            <a:r>
              <a:rPr lang="el-GR" b="1" dirty="0" smtClean="0"/>
              <a:t>2 και υπέρτασης.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18500846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26/29</a:t>
            </a:r>
            <a:endParaRPr lang="en-US" dirty="0"/>
          </a:p>
        </p:txBody>
      </p:sp>
      <p:sp>
        <p:nvSpPr>
          <p:cNvPr id="3" name="2 - Θέση περιεχομένου"/>
          <p:cNvSpPr>
            <a:spLocks noGrp="1"/>
          </p:cNvSpPr>
          <p:nvPr>
            <p:ph idx="1"/>
          </p:nvPr>
        </p:nvSpPr>
        <p:spPr>
          <a:xfrm>
            <a:off x="457200" y="1196752"/>
            <a:ext cx="8291264" cy="5472608"/>
          </a:xfrm>
        </p:spPr>
        <p:txBody>
          <a:bodyPr>
            <a:noAutofit/>
          </a:bodyPr>
          <a:lstStyle/>
          <a:p>
            <a:r>
              <a:rPr lang="el-GR" sz="2400" dirty="0" smtClean="0"/>
              <a:t>Τέλος</a:t>
            </a:r>
            <a:r>
              <a:rPr lang="el-GR" sz="2400" dirty="0"/>
              <a:t>, η κυριότερη σύσταση που δίδεται για το λίπος είναι ότι πρέπει να περιορίζονται τόσο τα κορεσμένα λίπη όσο και τα </a:t>
            </a:r>
            <a:r>
              <a:rPr lang="en-US" sz="2400" dirty="0" smtClean="0"/>
              <a:t>trans</a:t>
            </a:r>
            <a:r>
              <a:rPr lang="el-GR" sz="2400" dirty="0" smtClean="0"/>
              <a:t> λιπαρά</a:t>
            </a:r>
            <a:r>
              <a:rPr lang="el-GR" sz="2400" dirty="0"/>
              <a:t>, ενώ το </a:t>
            </a:r>
            <a:r>
              <a:rPr lang="el-GR" sz="2400" dirty="0" smtClean="0"/>
              <a:t>μεγαλύτερο </a:t>
            </a:r>
            <a:r>
              <a:rPr lang="el-GR" sz="2400" dirty="0"/>
              <a:t>μέρος του λίπους του διαιτολογίου πρέπει να είναι σε μορφή ελαιόλαδου.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194743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Ομάδα υψηλού κινδύνου</a:t>
            </a:r>
            <a:endParaRPr lang="en-US" sz="3600" dirty="0"/>
          </a:p>
        </p:txBody>
      </p:sp>
      <p:sp>
        <p:nvSpPr>
          <p:cNvPr id="3" name="2 - Θέση περιεχομένου"/>
          <p:cNvSpPr>
            <a:spLocks noGrp="1"/>
          </p:cNvSpPr>
          <p:nvPr>
            <p:ph idx="1"/>
          </p:nvPr>
        </p:nvSpPr>
        <p:spPr/>
        <p:txBody>
          <a:bodyPr>
            <a:normAutofit/>
          </a:bodyPr>
          <a:lstStyle/>
          <a:p>
            <a:r>
              <a:rPr lang="el-GR" dirty="0" smtClean="0"/>
              <a:t>Άτομα </a:t>
            </a:r>
            <a:r>
              <a:rPr lang="el-GR" dirty="0"/>
              <a:t>άνω των </a:t>
            </a:r>
            <a:r>
              <a:rPr lang="el-GR" dirty="0" smtClean="0"/>
              <a:t>40.</a:t>
            </a:r>
            <a:endParaRPr lang="el-GR" i="1" dirty="0"/>
          </a:p>
          <a:p>
            <a:r>
              <a:rPr lang="el-GR" dirty="0" smtClean="0"/>
              <a:t>Με </a:t>
            </a:r>
            <a:r>
              <a:rPr lang="el-GR" dirty="0"/>
              <a:t>υψηλή αρτηριακή </a:t>
            </a:r>
            <a:r>
              <a:rPr lang="el-GR" dirty="0" smtClean="0"/>
              <a:t>πίεση.</a:t>
            </a:r>
            <a:endParaRPr lang="el-GR" i="1" dirty="0"/>
          </a:p>
          <a:p>
            <a:r>
              <a:rPr lang="el-GR" dirty="0" smtClean="0"/>
              <a:t>Με </a:t>
            </a:r>
            <a:r>
              <a:rPr lang="el-GR" dirty="0"/>
              <a:t>ιστορικό διαβήτη στην οικογένεια </a:t>
            </a:r>
            <a:r>
              <a:rPr lang="el-GR" dirty="0" smtClean="0"/>
              <a:t>τους.</a:t>
            </a:r>
            <a:endParaRPr lang="el-GR" i="1" dirty="0"/>
          </a:p>
          <a:p>
            <a:r>
              <a:rPr lang="el-GR" dirty="0" smtClean="0"/>
              <a:t>Με </a:t>
            </a:r>
            <a:r>
              <a:rPr lang="el-GR" dirty="0"/>
              <a:t>εμφάνιση βαριάς </a:t>
            </a:r>
            <a:r>
              <a:rPr lang="el-GR" dirty="0" smtClean="0"/>
              <a:t>λοίμωξης.</a:t>
            </a:r>
            <a:endParaRPr lang="el-GR" i="1" dirty="0"/>
          </a:p>
          <a:p>
            <a:r>
              <a:rPr lang="el-GR" dirty="0" smtClean="0"/>
              <a:t>Παρουσίαση </a:t>
            </a:r>
            <a:r>
              <a:rPr lang="el-GR" dirty="0"/>
              <a:t>διαβήτη </a:t>
            </a:r>
            <a:r>
              <a:rPr lang="el-GR" dirty="0" smtClean="0"/>
              <a:t>κύησης.</a:t>
            </a:r>
            <a:endParaRPr lang="el-GR" i="1" dirty="0"/>
          </a:p>
          <a:p>
            <a:r>
              <a:rPr lang="el-GR" dirty="0" smtClean="0"/>
              <a:t>Καταγωγή </a:t>
            </a:r>
            <a:r>
              <a:rPr lang="el-GR" dirty="0"/>
              <a:t>από πληθυσμούς με υψηλή επίπτωση διαβήτη </a:t>
            </a:r>
            <a:r>
              <a:rPr lang="el-GR" dirty="0" smtClean="0"/>
              <a:t>(Αμερική</a:t>
            </a:r>
            <a:r>
              <a:rPr lang="el-GR" dirty="0"/>
              <a:t>, Κίνα, Ινδία</a:t>
            </a:r>
            <a:r>
              <a:rPr lang="el-GR" dirty="0" smtClean="0"/>
              <a:t>).</a:t>
            </a:r>
            <a:endParaRPr lang="el-GR" i="1" dirty="0"/>
          </a:p>
          <a:p>
            <a:r>
              <a:rPr lang="el-GR" dirty="0" smtClean="0"/>
              <a:t>Σύνδρομο </a:t>
            </a:r>
            <a:r>
              <a:rPr lang="el-GR" dirty="0"/>
              <a:t>πολυκυστικών </a:t>
            </a:r>
            <a:r>
              <a:rPr lang="el-GR" dirty="0" smtClean="0"/>
              <a:t>ωοθηκών.</a:t>
            </a:r>
            <a:endParaRPr lang="el-GR" i="1" dirty="0"/>
          </a:p>
          <a:p>
            <a:r>
              <a:rPr lang="el-GR" dirty="0" smtClean="0"/>
              <a:t>Που </a:t>
            </a:r>
            <a:r>
              <a:rPr lang="el-GR" dirty="0"/>
              <a:t>γέννησαν τελειόμηνα </a:t>
            </a:r>
            <a:r>
              <a:rPr lang="el-GR" dirty="0" smtClean="0"/>
              <a:t>νεογνά</a:t>
            </a:r>
            <a:r>
              <a:rPr lang="el-GR" i="1" dirty="0" smtClean="0"/>
              <a:t> </a:t>
            </a:r>
            <a:r>
              <a:rPr lang="el-GR" dirty="0" smtClean="0"/>
              <a:t>βάρους </a:t>
            </a:r>
            <a:r>
              <a:rPr lang="el-GR" dirty="0"/>
              <a:t>άνω των 4 </a:t>
            </a:r>
            <a:r>
              <a:rPr lang="el-GR" dirty="0" smtClean="0"/>
              <a:t>κιλών.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2214700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27/29</a:t>
            </a:r>
            <a:endParaRPr lang="en-US" dirty="0"/>
          </a:p>
        </p:txBody>
      </p:sp>
      <p:sp>
        <p:nvSpPr>
          <p:cNvPr id="3" name="2 - Θέση περιεχομένου"/>
          <p:cNvSpPr>
            <a:spLocks noGrp="1"/>
          </p:cNvSpPr>
          <p:nvPr>
            <p:ph idx="1"/>
          </p:nvPr>
        </p:nvSpPr>
        <p:spPr/>
        <p:txBody>
          <a:bodyPr>
            <a:noAutofit/>
          </a:bodyPr>
          <a:lstStyle/>
          <a:p>
            <a:r>
              <a:rPr lang="el-GR" dirty="0"/>
              <a:t>Η πεποίθηση ότι η δίαιτα του ατόμου με διαβήτη πρέπει να είναι τελείως ελεύθερη από ζάχαρη (σουκρόζη), δεν είναι απόλυτα σωστή διότι η γλυκαιμική απάντηση στη τροφή </a:t>
            </a:r>
            <a:r>
              <a:rPr lang="el-GR" dirty="0" smtClean="0"/>
              <a:t>επηρεάζεται </a:t>
            </a:r>
            <a:r>
              <a:rPr lang="el-GR" dirty="0"/>
              <a:t>από πολλούς παράγοντες, από τους οποίους η περιεκτικότητα σε ζάχαρη είναι μόνο ένας και όχι πάντα ο πιο σημαντικός.  </a:t>
            </a:r>
          </a:p>
          <a:p>
            <a:r>
              <a:rPr lang="el-GR" dirty="0"/>
              <a:t> Πολλές </a:t>
            </a:r>
            <a:r>
              <a:rPr lang="el-GR" dirty="0" smtClean="0"/>
              <a:t>υδατανθρακούχες </a:t>
            </a:r>
            <a:r>
              <a:rPr lang="el-GR" dirty="0"/>
              <a:t>τροφές που περιέχουν ζάχα­ρη παράγουν </a:t>
            </a:r>
            <a:r>
              <a:rPr lang="el-GR" dirty="0" smtClean="0"/>
              <a:t>χαμηλότερη </a:t>
            </a:r>
            <a:r>
              <a:rPr lang="el-GR" dirty="0"/>
              <a:t>γλυκαιμική απάντηση απ' ό,τι αυτές που </a:t>
            </a:r>
            <a:r>
              <a:rPr lang="el-GR" dirty="0" smtClean="0"/>
              <a:t>περιέχουν </a:t>
            </a:r>
            <a:r>
              <a:rPr lang="el-GR" dirty="0"/>
              <a:t>άμυλο (όπως π.χ. </a:t>
            </a:r>
            <a:r>
              <a:rPr lang="el-GR" dirty="0" smtClean="0"/>
              <a:t>δημητριακά </a:t>
            </a:r>
            <a:r>
              <a:rPr lang="el-GR" dirty="0"/>
              <a:t>ολικής </a:t>
            </a:r>
            <a:r>
              <a:rPr lang="el-GR" dirty="0" smtClean="0"/>
              <a:t>αλέσεως </a:t>
            </a:r>
            <a:r>
              <a:rPr lang="el-GR" dirty="0"/>
              <a:t>συγκριτικά με άσπρο ψωμί). </a:t>
            </a:r>
            <a:r>
              <a:rPr lang="el-GR" dirty="0" smtClean="0"/>
              <a:t>Παρόλα </a:t>
            </a:r>
            <a:r>
              <a:rPr lang="el-GR" dirty="0"/>
              <a:t>αυτά, πρέπει να συμβουλεύονται τα άτομα με διαβήτη να είναι προσεκτικά με την κατανάλωση της ζάχαρης και των τροφών που περιέχουν μεγάλες ποσότητες ζάχαρης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2780174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28/29</a:t>
            </a:r>
            <a:endParaRPr lang="en-US" dirty="0"/>
          </a:p>
        </p:txBody>
      </p:sp>
      <p:sp>
        <p:nvSpPr>
          <p:cNvPr id="3" name="2 - Θέση περιεχομένου"/>
          <p:cNvSpPr>
            <a:spLocks noGrp="1"/>
          </p:cNvSpPr>
          <p:nvPr>
            <p:ph idx="1"/>
          </p:nvPr>
        </p:nvSpPr>
        <p:spPr/>
        <p:txBody>
          <a:bodyPr>
            <a:noAutofit/>
          </a:bodyPr>
          <a:lstStyle/>
          <a:p>
            <a:r>
              <a:rPr lang="el-GR" dirty="0" smtClean="0"/>
              <a:t>Οι </a:t>
            </a:r>
            <a:r>
              <a:rPr lang="el-GR" dirty="0"/>
              <a:t>τροφές αυτές δε συνιστώνται συχνά, διότι </a:t>
            </a:r>
            <a:r>
              <a:rPr lang="el-GR" dirty="0" smtClean="0"/>
              <a:t>περιέχουν </a:t>
            </a:r>
            <a:r>
              <a:rPr lang="el-GR" dirty="0"/>
              <a:t>εκτός από μεγάλη περιεκτικότητα ζάχαρης και αξιοσημείωτες ποσότητες κορεσμένου λίπους ή </a:t>
            </a:r>
            <a:r>
              <a:rPr lang="el-GR" dirty="0" smtClean="0"/>
              <a:t>υδρογωνομένα </a:t>
            </a:r>
            <a:r>
              <a:rPr lang="el-GR" dirty="0"/>
              <a:t>λιπαρά, τα οποία είναι ιδιαιτέρα βλαβερά. </a:t>
            </a:r>
          </a:p>
          <a:p>
            <a:r>
              <a:rPr lang="el-GR" dirty="0"/>
              <a:t>Τα γλυκίσματα αυτά εκτός του ότι το λίπος που περιέχουν, κρατάει τα επίπεδα της γλυκόζης του αίματος υψηλά για πολλή ώρα, περιέχουν </a:t>
            </a:r>
            <a:r>
              <a:rPr lang="el-GR" dirty="0" smtClean="0"/>
              <a:t>«κακό λίπος» </a:t>
            </a:r>
            <a:r>
              <a:rPr lang="el-GR" dirty="0"/>
              <a:t>και πολλές θερμίδες.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110</a:t>
            </a:fld>
            <a:endParaRPr lang="el-GR" dirty="0"/>
          </a:p>
        </p:txBody>
      </p:sp>
    </p:spTree>
    <p:extLst>
      <p:ext uri="{BB962C8B-B14F-4D97-AF65-F5344CB8AC3E}">
        <p14:creationId xmlns:p14="http://schemas.microsoft.com/office/powerpoint/2010/main" val="14943140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29/29</a:t>
            </a:r>
            <a:endParaRPr lang="en-US" dirty="0"/>
          </a:p>
        </p:txBody>
      </p:sp>
      <p:sp>
        <p:nvSpPr>
          <p:cNvPr id="3" name="2 - Θέση περιεχομένου"/>
          <p:cNvSpPr>
            <a:spLocks noGrp="1"/>
          </p:cNvSpPr>
          <p:nvPr>
            <p:ph idx="1"/>
          </p:nvPr>
        </p:nvSpPr>
        <p:spPr/>
        <p:txBody>
          <a:bodyPr>
            <a:normAutofit/>
          </a:bodyPr>
          <a:lstStyle/>
          <a:p>
            <a:r>
              <a:rPr lang="el-GR" dirty="0"/>
              <a:t>Μέτριες ποσότητες ζάχαρης ή τρόφιμα πλούσια σε ζάχαρη μπορούν να συμπεριληφθούν στο διαιτολόγιο του ατόμου με διαβήτη, εφόσον </a:t>
            </a:r>
            <a:r>
              <a:rPr lang="el-GR" dirty="0" smtClean="0"/>
              <a:t>συνυπολογίζονται </a:t>
            </a:r>
            <a:r>
              <a:rPr lang="el-GR" dirty="0"/>
              <a:t>οι θερμίδες που περιέχουν, ώστε να παραμείνει η θερμιδική σύνθεση του διαιτολογίου σταθερή. </a:t>
            </a:r>
            <a:endParaRPr lang="el-GR" dirty="0" smtClean="0"/>
          </a:p>
          <a:p>
            <a:r>
              <a:rPr lang="el-GR" dirty="0"/>
              <a:t>Η συνολική πρόσληψη ζάχαρης και γλυκισμάτων για άτομα με διαβήτη δεν πρέπει να ξεπερνά το 8% της καθημερινής θερμιδικής πρόσληψης που </a:t>
            </a:r>
            <a:r>
              <a:rPr lang="el-GR" dirty="0" smtClean="0"/>
              <a:t>ισχύει ως οδηγία </a:t>
            </a:r>
            <a:r>
              <a:rPr lang="el-GR" dirty="0"/>
              <a:t>και για το γενικό </a:t>
            </a:r>
            <a:r>
              <a:rPr lang="el-GR" dirty="0" smtClean="0"/>
              <a:t>πληθυσμό.  </a:t>
            </a:r>
            <a:r>
              <a:rPr lang="el-GR" dirty="0"/>
              <a:t>Για υπέρβαρα και παχύσαρκα άτομα με διαβήτη συνιστώνται ακόμα </a:t>
            </a:r>
            <a:r>
              <a:rPr lang="el-GR" dirty="0" smtClean="0"/>
              <a:t>χαμηλότερα </a:t>
            </a:r>
            <a:r>
              <a:rPr lang="el-GR" dirty="0"/>
              <a:t>επίπεδα γλυκισμάτων (&lt;8%).</a:t>
            </a:r>
          </a:p>
          <a:p>
            <a:pPr>
              <a:buNone/>
            </a:pP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111</a:t>
            </a:fld>
            <a:endParaRPr lang="el-GR" dirty="0"/>
          </a:p>
        </p:txBody>
      </p:sp>
    </p:spTree>
    <p:extLst>
      <p:ext uri="{BB962C8B-B14F-4D97-AF65-F5344CB8AC3E}">
        <p14:creationId xmlns:p14="http://schemas.microsoft.com/office/powerpoint/2010/main" val="37411075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sz="3600" b="1" dirty="0" smtClean="0"/>
              <a:t>Φαρμακευτική  αγωγή</a:t>
            </a:r>
            <a:r>
              <a:rPr lang="el-GR" sz="3600" dirty="0" smtClean="0"/>
              <a:t/>
            </a:r>
            <a:br>
              <a:rPr lang="el-GR" sz="3600" dirty="0" smtClean="0"/>
            </a:br>
            <a:r>
              <a:rPr lang="el-GR" sz="3600" b="1" dirty="0" smtClean="0"/>
              <a:t>αντιδιαβητικά από το στόμα</a:t>
            </a:r>
            <a:endParaRPr lang="en-US" sz="3600" dirty="0"/>
          </a:p>
        </p:txBody>
      </p:sp>
      <p:sp>
        <p:nvSpPr>
          <p:cNvPr id="3" name="2 - Θέση περιεχομένου"/>
          <p:cNvSpPr>
            <a:spLocks noGrp="1"/>
          </p:cNvSpPr>
          <p:nvPr>
            <p:ph idx="1"/>
          </p:nvPr>
        </p:nvSpPr>
        <p:spPr>
          <a:xfrm>
            <a:off x="457200" y="1412776"/>
            <a:ext cx="8229600" cy="4824536"/>
          </a:xfrm>
        </p:spPr>
        <p:txBody>
          <a:bodyPr>
            <a:normAutofit/>
          </a:bodyPr>
          <a:lstStyle/>
          <a:p>
            <a:r>
              <a:rPr lang="el-GR" dirty="0" smtClean="0"/>
              <a:t>Στην </a:t>
            </a:r>
            <a:r>
              <a:rPr lang="el-GR" dirty="0"/>
              <a:t>κατηγορία αυτή ανήκουν οι </a:t>
            </a:r>
            <a:r>
              <a:rPr lang="el-GR" b="1" dirty="0"/>
              <a:t>σουλφονυλουριες και τα διγουανιδια. </a:t>
            </a:r>
            <a:endParaRPr lang="el-GR" b="1" dirty="0" smtClean="0"/>
          </a:p>
          <a:p>
            <a:r>
              <a:rPr lang="el-GR" dirty="0" smtClean="0"/>
              <a:t>Τα </a:t>
            </a:r>
            <a:r>
              <a:rPr lang="el-GR" dirty="0"/>
              <a:t>φάρμακα αυτά χρησιμοποιούνται στους διαβητικούς τύπου ΙΙ και πρέπει να συνταγογραφούνται μετά από την αποτυχία της διαιτητικής αγωγής επί 1 μήνα τουλάχιστον. </a:t>
            </a:r>
            <a:endParaRPr lang="el-GR" dirty="0" smtClean="0"/>
          </a:p>
          <a:p>
            <a:r>
              <a:rPr lang="el-GR" dirty="0" smtClean="0"/>
              <a:t>Θα </a:t>
            </a:r>
            <a:r>
              <a:rPr lang="el-GR" dirty="0"/>
              <a:t>πρέπει να δίδονται για να ενισχύσουν το θεραπευτικό αποτέλεσμα της δίαιτας και όχι να την αντικαταστήσουν.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112</a:t>
            </a:fld>
            <a:endParaRPr lang="el-GR" dirty="0"/>
          </a:p>
        </p:txBody>
      </p:sp>
    </p:spTree>
    <p:extLst>
      <p:ext uri="{BB962C8B-B14F-4D97-AF65-F5344CB8AC3E}">
        <p14:creationId xmlns:p14="http://schemas.microsoft.com/office/powerpoint/2010/main" val="17565648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Σουλφονυλουρίες </a:t>
            </a:r>
            <a:r>
              <a:rPr lang="el-GR" sz="3000" b="0" dirty="0" smtClean="0"/>
              <a:t>1/8</a:t>
            </a:r>
            <a:endParaRPr lang="el-GR" sz="3000" b="0" dirty="0"/>
          </a:p>
        </p:txBody>
      </p:sp>
      <p:sp>
        <p:nvSpPr>
          <p:cNvPr id="3" name="2 - Θέση περιεχομένου"/>
          <p:cNvSpPr>
            <a:spLocks noGrp="1"/>
          </p:cNvSpPr>
          <p:nvPr>
            <p:ph idx="1"/>
          </p:nvPr>
        </p:nvSpPr>
        <p:spPr/>
        <p:txBody>
          <a:bodyPr>
            <a:normAutofit/>
          </a:bodyPr>
          <a:lstStyle/>
          <a:p>
            <a:r>
              <a:rPr lang="el-GR" dirty="0" smtClean="0"/>
              <a:t>Οι </a:t>
            </a:r>
            <a:r>
              <a:rPr lang="el-GR" dirty="0"/>
              <a:t>σουλφονυλουρίες διακρίνονται σε </a:t>
            </a:r>
            <a:r>
              <a:rPr lang="el-GR" b="1" dirty="0"/>
              <a:t>σουλφονυλουρίες πρώτης γενεάς </a:t>
            </a:r>
            <a:r>
              <a:rPr lang="el-GR" dirty="0"/>
              <a:t>(τολβουταμίδη</a:t>
            </a:r>
            <a:r>
              <a:rPr lang="el-GR" dirty="0" smtClean="0"/>
              <a:t>, τολαζαμίδη, ακετοεξαμίδη </a:t>
            </a:r>
            <a:r>
              <a:rPr lang="el-GR" dirty="0"/>
              <a:t>και χλωροπροπαμίδη) </a:t>
            </a:r>
            <a:r>
              <a:rPr lang="el-GR" b="1" dirty="0"/>
              <a:t>και σε σουλφονυλουρίες δεύτερης γενεάς </a:t>
            </a:r>
            <a:r>
              <a:rPr lang="el-GR" dirty="0"/>
              <a:t>(γλιβενκλαμίδη</a:t>
            </a:r>
            <a:r>
              <a:rPr lang="el-GR" dirty="0" smtClean="0"/>
              <a:t>, γλικλαζίδη, γλιπιζίδη</a:t>
            </a:r>
            <a:r>
              <a:rPr lang="el-GR" dirty="0"/>
              <a:t>). Αν και οι τελευταίες δεν διαφέρουν πολύ από τις σουλφονυλουρίες πρώτης γενιάς είναι όμως αποτελεσματικές σε μικρότερες δόσεις.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113</a:t>
            </a:fld>
            <a:endParaRPr lang="el-GR" dirty="0"/>
          </a:p>
        </p:txBody>
      </p:sp>
    </p:spTree>
    <p:extLst>
      <p:ext uri="{BB962C8B-B14F-4D97-AF65-F5344CB8AC3E}">
        <p14:creationId xmlns:p14="http://schemas.microsoft.com/office/powerpoint/2010/main" val="10230884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Σουλφονυλουρίες </a:t>
            </a:r>
            <a:r>
              <a:rPr lang="el-GR" sz="3000" b="0" dirty="0" smtClean="0"/>
              <a:t>2/8</a:t>
            </a:r>
            <a:endParaRPr lang="el-GR" sz="3000" b="0" dirty="0"/>
          </a:p>
        </p:txBody>
      </p:sp>
      <p:sp>
        <p:nvSpPr>
          <p:cNvPr id="3" name="2 - Θέση περιεχομένου"/>
          <p:cNvSpPr>
            <a:spLocks noGrp="1"/>
          </p:cNvSpPr>
          <p:nvPr>
            <p:ph idx="1"/>
          </p:nvPr>
        </p:nvSpPr>
        <p:spPr/>
        <p:txBody>
          <a:bodyPr>
            <a:normAutofit/>
          </a:bodyPr>
          <a:lstStyle/>
          <a:p>
            <a:r>
              <a:rPr lang="el-GR" dirty="0" smtClean="0"/>
              <a:t>Όσων </a:t>
            </a:r>
            <a:r>
              <a:rPr lang="el-GR" dirty="0"/>
              <a:t>αφορά στον τρόπο ενέργειας των σουλφονυλουριών υποστηρίζονται τρείς τουλάχιστον </a:t>
            </a:r>
            <a:r>
              <a:rPr lang="el-GR" dirty="0" smtClean="0"/>
              <a:t>μηχανισμοί.</a:t>
            </a:r>
            <a:endParaRPr lang="el-GR" dirty="0"/>
          </a:p>
          <a:p>
            <a:pPr lvl="0"/>
            <a:r>
              <a:rPr lang="el-GR" dirty="0"/>
              <a:t>Προαγωγή της έκλυσης ινσουλίνης από τα β-κύτταρα των νησιδίων του </a:t>
            </a:r>
            <a:r>
              <a:rPr lang="el-GR" dirty="0" smtClean="0"/>
              <a:t>παγκρέατος.</a:t>
            </a:r>
            <a:endParaRPr lang="el-GR" dirty="0"/>
          </a:p>
          <a:p>
            <a:pPr lvl="0"/>
            <a:r>
              <a:rPr lang="el-GR" dirty="0"/>
              <a:t>Αύξηση του αριθμού των υποδοχέων της </a:t>
            </a:r>
            <a:r>
              <a:rPr lang="el-GR" dirty="0" smtClean="0"/>
              <a:t>ινσουλίνης.</a:t>
            </a:r>
            <a:endParaRPr lang="el-GR" dirty="0"/>
          </a:p>
          <a:p>
            <a:pPr lvl="0"/>
            <a:r>
              <a:rPr lang="el-GR" dirty="0"/>
              <a:t>Μείωση των επιπέδων της γλυκαγόνης του αίματος.    </a:t>
            </a:r>
          </a:p>
          <a:p>
            <a:r>
              <a:rPr lang="el-GR" b="1" dirty="0" smtClean="0"/>
              <a:t>Η </a:t>
            </a:r>
            <a:r>
              <a:rPr lang="el-GR" b="1" dirty="0"/>
              <a:t>ισχύς των παραγώγων της σουλφονυλουρίας εξαρτάται από τον ρυθμό με τον οποίο μεταβολίζονται</a:t>
            </a:r>
            <a:r>
              <a:rPr lang="el-GR" dirty="0"/>
              <a:t>, από</a:t>
            </a:r>
            <a:r>
              <a:rPr lang="el-GR" b="1" dirty="0"/>
              <a:t> την δραστικότητα των μεταβολικών </a:t>
            </a:r>
            <a:r>
              <a:rPr lang="el-GR" b="1" dirty="0" smtClean="0"/>
              <a:t>προϊόντων </a:t>
            </a:r>
            <a:r>
              <a:rPr lang="el-GR" b="1" dirty="0"/>
              <a:t>που προκύπτουν </a:t>
            </a:r>
            <a:r>
              <a:rPr lang="el-GR" dirty="0"/>
              <a:t>και </a:t>
            </a:r>
            <a:r>
              <a:rPr lang="el-GR" dirty="0" smtClean="0"/>
              <a:t>από </a:t>
            </a:r>
            <a:r>
              <a:rPr lang="el-GR" dirty="0"/>
              <a:t>τον ρυθμό απέκκρισης.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114</a:t>
            </a:fld>
            <a:endParaRPr lang="el-GR" dirty="0"/>
          </a:p>
        </p:txBody>
      </p:sp>
    </p:spTree>
    <p:extLst>
      <p:ext uri="{BB962C8B-B14F-4D97-AF65-F5344CB8AC3E}">
        <p14:creationId xmlns:p14="http://schemas.microsoft.com/office/powerpoint/2010/main" val="33922144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3/8</a:t>
            </a:r>
            <a:endParaRPr lang="en-US" dirty="0"/>
          </a:p>
        </p:txBody>
      </p:sp>
      <p:sp>
        <p:nvSpPr>
          <p:cNvPr id="3" name="2 - Θέση περιεχομένου"/>
          <p:cNvSpPr>
            <a:spLocks noGrp="1"/>
          </p:cNvSpPr>
          <p:nvPr>
            <p:ph idx="1"/>
          </p:nvPr>
        </p:nvSpPr>
        <p:spPr>
          <a:xfrm>
            <a:off x="457200" y="1196752"/>
            <a:ext cx="8435280" cy="5544616"/>
          </a:xfrm>
        </p:spPr>
        <p:txBody>
          <a:bodyPr>
            <a:noAutofit/>
          </a:bodyPr>
          <a:lstStyle/>
          <a:p>
            <a:r>
              <a:rPr lang="el-GR" dirty="0"/>
              <a:t>Ο ρυθμός μεταβολισμού είναι ταχύς για την τολβουταμίδη και την τολαζαμίδη, βραδύς για την χλωροπροπαμίδη και ενδιάμεσος για τις υπόλοιπες σουλφονυλουρίες. </a:t>
            </a:r>
          </a:p>
          <a:p>
            <a:r>
              <a:rPr lang="el-GR" dirty="0"/>
              <a:t>Η </a:t>
            </a:r>
            <a:r>
              <a:rPr lang="el-GR" dirty="0"/>
              <a:t>χλωροπροπαμίδη</a:t>
            </a:r>
            <a:r>
              <a:rPr lang="el-GR" dirty="0"/>
              <a:t> σε ποσοστό 80% δεν μεταβολίζεται και απεκκρίνεται αναλλοίωτη από τους νεφρούς γι αυτό και δεν συνίσταται η χορήγηση της σε περιπτώσεις διαβητικών με νεφρική ανεπάρκεια, καθώς κα σε άτομα μεγάλης ηλικίας διότι υπάρχει αυξημένος κίνδυνος υπογλυκαιμίας. </a:t>
            </a:r>
          </a:p>
          <a:p>
            <a:r>
              <a:rPr lang="el-GR" dirty="0"/>
              <a:t>Τα μεταβολικά παράγωγα των σουλφονυλουριών είτε είναι αδρανή είτε έχουν ασθενή υπογλυκαιμική ενέργεια εκτός της </a:t>
            </a:r>
            <a:r>
              <a:rPr lang="el-GR" dirty="0"/>
              <a:t>ακετοεξαμίδης</a:t>
            </a:r>
            <a:r>
              <a:rPr lang="el-GR" dirty="0"/>
              <a:t> της οποίας το μεταβολικό προϊόν </a:t>
            </a:r>
            <a:r>
              <a:rPr lang="el-GR" dirty="0"/>
              <a:t>υδροξυεξαμίδη</a:t>
            </a:r>
            <a:r>
              <a:rPr lang="el-GR" dirty="0"/>
              <a:t> έχει 2 ½ φορές μεγαλύτερη υπογλυκαιμική δράση σε σύγκριση με την μητρική ουσία. Γι’ αυτό το λόγο η </a:t>
            </a:r>
            <a:r>
              <a:rPr lang="el-GR" dirty="0"/>
              <a:t>ακετοξαμίδη</a:t>
            </a:r>
            <a:r>
              <a:rPr lang="el-GR" dirty="0"/>
              <a:t> δε συνίσταται σε διαβητικούς με νεφρική ανεπάρκεια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115</a:t>
            </a:fld>
            <a:endParaRPr lang="el-GR" dirty="0"/>
          </a:p>
        </p:txBody>
      </p:sp>
    </p:spTree>
    <p:extLst>
      <p:ext uri="{BB962C8B-B14F-4D97-AF65-F5344CB8AC3E}">
        <p14:creationId xmlns:p14="http://schemas.microsoft.com/office/powerpoint/2010/main" val="34722001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4/8</a:t>
            </a:r>
            <a:endParaRPr lang="en-US" dirty="0"/>
          </a:p>
        </p:txBody>
      </p:sp>
      <p:sp>
        <p:nvSpPr>
          <p:cNvPr id="3" name="2 - Θέση περιεχομένου"/>
          <p:cNvSpPr>
            <a:spLocks noGrp="1"/>
          </p:cNvSpPr>
          <p:nvPr>
            <p:ph idx="1"/>
          </p:nvPr>
        </p:nvSpPr>
        <p:spPr/>
        <p:txBody>
          <a:bodyPr>
            <a:normAutofit/>
          </a:bodyPr>
          <a:lstStyle/>
          <a:p>
            <a:r>
              <a:rPr lang="el-GR" b="1" dirty="0"/>
              <a:t>Η χλωροπροπαμίδη </a:t>
            </a:r>
            <a:r>
              <a:rPr lang="el-GR" dirty="0"/>
              <a:t>διεγείρει την έκκριση της αντιδιουρητικής ορμόνης και ενισχύει την επίδραση της τελευταίας στα ουροφόρα σωληνάρια με αποτέλεσμα την πρόκληση υπονατριαιμίας από αραίωση. Η αντιδιουρητική ενέργεια της χλωροπροπαμίδης είναι αποκλειστική ιδιότητα του υπογλυκαιμικού αυτού παράγοντα σε αντίθεση με τις άλλες σουλφονυλουρίες που διευκολύνουν την απέκκριση ύδατος. Λόγω της αντιδιουρητικής της ενέργειας η χλωροπροπαμίδη χρησιμοποιείται και σε ήπιες μορφές άποιου διαβήτη.</a:t>
            </a:r>
          </a:p>
          <a:p>
            <a:r>
              <a:rPr lang="el-GR" b="1" dirty="0" smtClean="0"/>
              <a:t>Ενδείξεις: </a:t>
            </a:r>
            <a:r>
              <a:rPr lang="el-GR" dirty="0"/>
              <a:t>μη ινσουλινοεξερτώμενος σακχαρώδης διαβήτης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116</a:t>
            </a:fld>
            <a:endParaRPr lang="el-GR" dirty="0"/>
          </a:p>
        </p:txBody>
      </p:sp>
    </p:spTree>
    <p:extLst>
      <p:ext uri="{BB962C8B-B14F-4D97-AF65-F5344CB8AC3E}">
        <p14:creationId xmlns:p14="http://schemas.microsoft.com/office/powerpoint/2010/main" val="32404825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5/8</a:t>
            </a:r>
            <a:endParaRPr lang="en-US" dirty="0"/>
          </a:p>
        </p:txBody>
      </p:sp>
      <p:sp>
        <p:nvSpPr>
          <p:cNvPr id="3" name="2 - Θέση περιεχομένου"/>
          <p:cNvSpPr>
            <a:spLocks noGrp="1"/>
          </p:cNvSpPr>
          <p:nvPr>
            <p:ph idx="1"/>
          </p:nvPr>
        </p:nvSpPr>
        <p:spPr/>
        <p:txBody>
          <a:bodyPr>
            <a:normAutofit/>
          </a:bodyPr>
          <a:lstStyle/>
          <a:p>
            <a:r>
              <a:rPr lang="el-GR" b="1" dirty="0"/>
              <a:t>Αντενδείξεις: </a:t>
            </a:r>
            <a:r>
              <a:rPr lang="el-GR" dirty="0"/>
              <a:t>ινσουλινοεξερτώμενος</a:t>
            </a:r>
            <a:r>
              <a:rPr lang="el-GR" dirty="0"/>
              <a:t> σακχαρώδης διαβήτης, διαβήτης επιπλεκόμενος με κετοοξέωση ή κώμα ή κατά την διάρκεια της εγκυμοσύνης και του θηλασμού, εγχειρήσεις διαβητικών και διαβήτης που επιπλέκεται με διαταραχές της ηπατικής, νεφρικής ή επινεφριδικής λειτουργίας. Στις περιπτώσεις αυτές η θεραπεία με ινσουλίνη είναι αναγκαία. Όπως επίσης και σε άλλες καταστάσεις για παράδειγμα οξύ έμφραγμα του μυοκαρδίου, </a:t>
            </a:r>
            <a:r>
              <a:rPr lang="el-GR" dirty="0" smtClean="0"/>
              <a:t>βαριές </a:t>
            </a:r>
            <a:r>
              <a:rPr lang="el-GR" dirty="0"/>
              <a:t>λ</a:t>
            </a:r>
            <a:r>
              <a:rPr lang="el-GR" dirty="0" smtClean="0"/>
              <a:t>οιμώξεις, τραυματισμοί</a:t>
            </a:r>
            <a:r>
              <a:rPr lang="el-GR" dirty="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117</a:t>
            </a:fld>
            <a:endParaRPr lang="el-GR" dirty="0"/>
          </a:p>
        </p:txBody>
      </p:sp>
    </p:spTree>
    <p:extLst>
      <p:ext uri="{BB962C8B-B14F-4D97-AF65-F5344CB8AC3E}">
        <p14:creationId xmlns:p14="http://schemas.microsoft.com/office/powerpoint/2010/main" val="30662946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6/8</a:t>
            </a:r>
            <a:endParaRPr lang="en-US" dirty="0"/>
          </a:p>
        </p:txBody>
      </p:sp>
      <p:sp>
        <p:nvSpPr>
          <p:cNvPr id="3" name="2 - Θέση περιεχομένου"/>
          <p:cNvSpPr>
            <a:spLocks noGrp="1"/>
          </p:cNvSpPr>
          <p:nvPr>
            <p:ph idx="1"/>
          </p:nvPr>
        </p:nvSpPr>
        <p:spPr/>
        <p:txBody>
          <a:bodyPr>
            <a:noAutofit/>
          </a:bodyPr>
          <a:lstStyle/>
          <a:p>
            <a:r>
              <a:rPr lang="el-GR" b="1" dirty="0"/>
              <a:t>Ανεπιθύμητες </a:t>
            </a:r>
            <a:r>
              <a:rPr lang="el-GR" b="1" dirty="0" smtClean="0"/>
              <a:t>ενέργειες: </a:t>
            </a:r>
            <a:r>
              <a:rPr lang="el-GR" dirty="0"/>
              <a:t>οι σουλφονυλουρίες και ιδιαίτερα αυτές της δεύτερης γενεάς είναι καλά ανεκτές από τους διαβητικούς και σπανίως οι ανεπιθύμητες ενέργειες επιβάλουν τη διακοπή τους. </a:t>
            </a:r>
          </a:p>
          <a:p>
            <a:r>
              <a:rPr lang="el-GR" dirty="0"/>
              <a:t>Οι  πιο συνηθισμένες είναι από το πεπτικό σύστημα  όπως για παράδειγμα ναυτία, έμετοι. </a:t>
            </a:r>
          </a:p>
          <a:p>
            <a:r>
              <a:rPr lang="el-GR" dirty="0"/>
              <a:t>Επίσης μπορεί να παρατηρηθούν ήπιες νευρολογικές εκδηλώσεις(αδυναμία, παραισθήσεις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118</a:t>
            </a:fld>
            <a:endParaRPr lang="el-GR" dirty="0"/>
          </a:p>
        </p:txBody>
      </p:sp>
    </p:spTree>
    <p:extLst>
      <p:ext uri="{BB962C8B-B14F-4D97-AF65-F5344CB8AC3E}">
        <p14:creationId xmlns:p14="http://schemas.microsoft.com/office/powerpoint/2010/main" val="134013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Σύγχρονα κριτήρια στη διάγνωση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r>
              <a:rPr lang="el-GR" sz="2200" dirty="0"/>
              <a:t>Η διάγνωση του διαβήτη βασίζεται στην έκδηλη εμφάνιση των συμπτωμάτων και στην παρουσία υπεργλυκαιμίας. Τα διαγνωστικά κριτήρια για τον διαβήτη έχουν τροποποιηθεί αρκετές φορές από τον Παγκόσμιο Οργανισμό Υγείας (</a:t>
            </a:r>
            <a:r>
              <a:rPr lang="en-US" sz="2200" dirty="0"/>
              <a:t>WHO</a:t>
            </a:r>
            <a:r>
              <a:rPr lang="el-GR" sz="2200" dirty="0"/>
              <a:t>) και από την Αμερικανική Διαβητολογική Εταιρία (</a:t>
            </a:r>
            <a:r>
              <a:rPr lang="en-US" sz="2200" dirty="0"/>
              <a:t>ADA</a:t>
            </a:r>
            <a:r>
              <a:rPr lang="el-GR" sz="2200" dirty="0"/>
              <a:t>). </a:t>
            </a:r>
          </a:p>
          <a:p>
            <a:r>
              <a:rPr lang="el-GR" sz="2200" dirty="0"/>
              <a:t> Σύμφωνα με τις τελευταίες ανακατατάξεις η βασική μέθοδος για την </a:t>
            </a:r>
            <a:r>
              <a:rPr lang="el-GR" sz="2200" b="1" dirty="0"/>
              <a:t>αναφορά της συγκέντρωσης της γλυκόζης στο αίμα, </a:t>
            </a:r>
            <a:r>
              <a:rPr lang="el-GR" sz="2200" dirty="0"/>
              <a:t>παραμένει η μέτρηση σακχάρου αίματος μετά νηστείας (νηστεία σημαίνει μη λήψη θερμίδων τουλάχιστον για 8 ώρες).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346341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7/8</a:t>
            </a:r>
            <a:endParaRPr lang="en-US" dirty="0"/>
          </a:p>
        </p:txBody>
      </p:sp>
      <p:sp>
        <p:nvSpPr>
          <p:cNvPr id="3" name="2 - Θέση περιεχομένου"/>
          <p:cNvSpPr>
            <a:spLocks noGrp="1"/>
          </p:cNvSpPr>
          <p:nvPr>
            <p:ph idx="1"/>
          </p:nvPr>
        </p:nvSpPr>
        <p:spPr/>
        <p:txBody>
          <a:bodyPr>
            <a:noAutofit/>
          </a:bodyPr>
          <a:lstStyle/>
          <a:p>
            <a:r>
              <a:rPr lang="el-GR" dirty="0" smtClean="0"/>
              <a:t>Σε </a:t>
            </a:r>
            <a:r>
              <a:rPr lang="el-GR" dirty="0"/>
              <a:t>σπάνιες περιπτώσεις μπορεί να παρουσιαστούν τοξικές επιδράσεις στο αιμοποιητικό </a:t>
            </a:r>
            <a:r>
              <a:rPr lang="el-GR" dirty="0" smtClean="0"/>
              <a:t>σύστημα (</a:t>
            </a:r>
            <a:r>
              <a:rPr lang="el-GR" dirty="0"/>
              <a:t>λευκοπενία, θρομβοπενία, απλαστική  ή αιμολυτική αναιμία)σπάνιες είναι επίσης και οι αντιδράσεις υπερευαισθησίας οι οποίες περιλαμβάνουν παροδικά εξανθήματα, φωτοευαισθησία, πυρετό, ίκτερο. </a:t>
            </a:r>
          </a:p>
          <a:p>
            <a:r>
              <a:rPr lang="el-GR" dirty="0"/>
              <a:t>Ερύθημα προσώπου μετά  από λήψη οινοπνεύματος μπορεί να παρατηρηθεί με χλωροπροπαμίδη ή τολβουταμίδη. </a:t>
            </a:r>
            <a:r>
              <a:rPr lang="el-GR" b="1" dirty="0" smtClean="0"/>
              <a:t>Αλληλεπιδράσεις: </a:t>
            </a:r>
            <a:r>
              <a:rPr lang="el-GR" dirty="0"/>
              <a:t>η υπογλυκαιμική ενέργεια των σουλφονυλουριών ενισχύεται από την λήψη </a:t>
            </a:r>
            <a:r>
              <a:rPr lang="el-GR" dirty="0" smtClean="0"/>
              <a:t>φαρμάκων </a:t>
            </a:r>
            <a:r>
              <a:rPr lang="el-GR" dirty="0"/>
              <a:t>τα οποία εκτοπίζουν τις σουλφονυλουρίες από τις δεσμευτικές θέσεις τους στις πρωτεΐνες του πλάσματος. Τα φάρμακα αυτά είναι: </a:t>
            </a:r>
            <a:r>
              <a:rPr lang="el-GR" dirty="0" smtClean="0"/>
              <a:t>σαλυκιλικά</a:t>
            </a:r>
            <a:r>
              <a:rPr lang="el-GR" dirty="0"/>
              <a:t>, μη </a:t>
            </a:r>
            <a:r>
              <a:rPr lang="el-GR" dirty="0" smtClean="0"/>
              <a:t>στεροειδή</a:t>
            </a:r>
            <a:r>
              <a:rPr lang="el-GR" dirty="0"/>
              <a:t>, σουλφοναμίδες, κοτριμοξαζόλη, </a:t>
            </a:r>
            <a:r>
              <a:rPr lang="el-GR" dirty="0" smtClean="0"/>
              <a:t>προβενεσίδη</a:t>
            </a:r>
            <a:r>
              <a:rPr lang="el-GR" dirty="0"/>
              <a:t>, κλοφιβράτη.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119</a:t>
            </a:fld>
            <a:endParaRPr lang="el-GR" dirty="0"/>
          </a:p>
        </p:txBody>
      </p:sp>
    </p:spTree>
    <p:extLst>
      <p:ext uri="{BB962C8B-B14F-4D97-AF65-F5344CB8AC3E}">
        <p14:creationId xmlns:p14="http://schemas.microsoft.com/office/powerpoint/2010/main" val="18887907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8/8</a:t>
            </a:r>
            <a:endParaRPr lang="en-US" dirty="0"/>
          </a:p>
        </p:txBody>
      </p:sp>
      <p:sp>
        <p:nvSpPr>
          <p:cNvPr id="3" name="2 - Θέση περιεχομένου"/>
          <p:cNvSpPr>
            <a:spLocks noGrp="1"/>
          </p:cNvSpPr>
          <p:nvPr>
            <p:ph idx="1"/>
          </p:nvPr>
        </p:nvSpPr>
        <p:spPr/>
        <p:txBody>
          <a:bodyPr>
            <a:normAutofit/>
          </a:bodyPr>
          <a:lstStyle/>
          <a:p>
            <a:r>
              <a:rPr lang="el-GR" dirty="0"/>
              <a:t>Αντίθετα η υπογλυκαιμική ενέργεια των σουλφονυλουριών ελαττώνεται από την χορήγηση φαρμάκων που επηρεάζουν τον μεταβολισμό της γλυκόζης ή και την δράση της ινσουλίνης. Τα φάρμακα αυτά είναι: κορτικοστεροειδή, διουρητικά, οιστρογόνα, αντισυλληπτικά, ριφαμπικίνη, θυρεοειδικά σκευάσματα, ισονιαζίδη κ.τ.λ</a:t>
            </a:r>
          </a:p>
          <a:p>
            <a:r>
              <a:rPr lang="el-GR" dirty="0"/>
              <a:t>Απαιτείται ιδιαίτερη προσοχή σε διαβητικούς με καρδιαγγειακή νόσο, καθώς επίσης και σε ηλικιωμένα άτομα λόγω αυξημένου κινδύνου σοβαρής υπογλυκαιμίας.  </a:t>
            </a:r>
            <a:r>
              <a:rPr lang="el-GR" dirty="0" smtClean="0"/>
              <a:t>Επίσης </a:t>
            </a:r>
            <a:r>
              <a:rPr lang="el-GR" dirty="0"/>
              <a:t>προσοχή απαιτείται σε καρδιοπαθείς που θεραπεύονται με χλωροπροπαμίδη λόγω του κινδύνου κατακράτησης ύδατος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120</a:t>
            </a:fld>
            <a:endParaRPr lang="el-GR" dirty="0"/>
          </a:p>
        </p:txBody>
      </p:sp>
    </p:spTree>
    <p:extLst>
      <p:ext uri="{BB962C8B-B14F-4D97-AF65-F5344CB8AC3E}">
        <p14:creationId xmlns:p14="http://schemas.microsoft.com/office/powerpoint/2010/main" val="18702247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b="1" dirty="0" smtClean="0"/>
              <a:t>Σουλφονυλουρίες πρώτης γενεάς</a:t>
            </a:r>
            <a:r>
              <a:rPr lang="el-GR" dirty="0" smtClean="0"/>
              <a:t/>
            </a:r>
            <a:br>
              <a:rPr lang="el-GR" dirty="0" smtClean="0"/>
            </a:br>
            <a:r>
              <a:rPr lang="el-GR" b="1" dirty="0" smtClean="0"/>
              <a:t>χλωροπροπαμίδη </a:t>
            </a:r>
            <a:endParaRPr lang="en-US" dirty="0"/>
          </a:p>
        </p:txBody>
      </p:sp>
      <p:sp>
        <p:nvSpPr>
          <p:cNvPr id="3" name="2 - Θέση περιεχομένου"/>
          <p:cNvSpPr>
            <a:spLocks noGrp="1"/>
          </p:cNvSpPr>
          <p:nvPr>
            <p:ph idx="1"/>
          </p:nvPr>
        </p:nvSpPr>
        <p:spPr>
          <a:xfrm>
            <a:off x="457200" y="1484784"/>
            <a:ext cx="8229600" cy="4752528"/>
          </a:xfrm>
        </p:spPr>
        <p:txBody>
          <a:bodyPr>
            <a:normAutofit/>
          </a:bodyPr>
          <a:lstStyle/>
          <a:p>
            <a:r>
              <a:rPr lang="el-GR" b="1" dirty="0" smtClean="0"/>
              <a:t>Ενδείξεις: </a:t>
            </a:r>
            <a:r>
              <a:rPr lang="el-GR" dirty="0"/>
              <a:t>μη ινσουλινοεξερτώμενος σακχαρώδης διαβήτης (</a:t>
            </a:r>
            <a:r>
              <a:rPr lang="el-GR" dirty="0" smtClean="0"/>
              <a:t>τύπου ΙΙ</a:t>
            </a:r>
            <a:r>
              <a:rPr lang="el-GR" dirty="0"/>
              <a:t>) ήπιες μορφές άποιου </a:t>
            </a:r>
            <a:r>
              <a:rPr lang="el-GR" dirty="0" smtClean="0"/>
              <a:t>διαβήτη.</a:t>
            </a:r>
            <a:endParaRPr lang="el-GR" dirty="0"/>
          </a:p>
          <a:p>
            <a:r>
              <a:rPr lang="el-GR" b="1" dirty="0"/>
              <a:t>Δοσολογία: </a:t>
            </a:r>
            <a:r>
              <a:rPr lang="el-GR" dirty="0"/>
              <a:t>αρχικά χορηγούνται 250 εφάπαξ το πρωί με το απόγευμα. Γα ηλικιωμένους ασθενείς συνιστώνται μικρότερες δόσεις (125</a:t>
            </a:r>
            <a:r>
              <a:rPr lang="en-US" dirty="0"/>
              <a:t>mg</a:t>
            </a:r>
            <a:r>
              <a:rPr lang="el-GR" dirty="0"/>
              <a:t> ημερησίως). Η δόση συντηρήσεως είναι 125-500 </a:t>
            </a:r>
            <a:r>
              <a:rPr lang="en-US" dirty="0"/>
              <a:t>mg</a:t>
            </a:r>
            <a:r>
              <a:rPr lang="el-GR" dirty="0"/>
              <a:t> </a:t>
            </a:r>
            <a:r>
              <a:rPr lang="el-GR" dirty="0" smtClean="0"/>
              <a:t>ημερησίως.</a:t>
            </a:r>
            <a:endParaRPr lang="el-GR" dirty="0"/>
          </a:p>
          <a:p>
            <a:r>
              <a:rPr lang="el-GR" dirty="0"/>
              <a:t>Μορφές-περιεκτικότητες</a:t>
            </a:r>
            <a:r>
              <a:rPr lang="el-GR" dirty="0" smtClean="0"/>
              <a:t>: </a:t>
            </a:r>
            <a:r>
              <a:rPr lang="en-US" dirty="0" smtClean="0"/>
              <a:t>tablets</a:t>
            </a:r>
            <a:r>
              <a:rPr lang="el-GR" dirty="0" smtClean="0"/>
              <a:t> </a:t>
            </a:r>
            <a:r>
              <a:rPr lang="el-GR" dirty="0"/>
              <a:t>250 </a:t>
            </a:r>
            <a:r>
              <a:rPr lang="en-US" dirty="0" smtClean="0"/>
              <a:t>mg</a:t>
            </a:r>
            <a:r>
              <a:rPr lang="el-GR" dirty="0" smtClean="0"/>
              <a:t>.</a:t>
            </a:r>
            <a:endParaRPr lang="el-GR" dirty="0"/>
          </a:p>
          <a:p>
            <a:r>
              <a:rPr lang="el-GR" dirty="0"/>
              <a:t>Ιδιοσκευάσματα:</a:t>
            </a:r>
            <a:r>
              <a:rPr lang="en-US" dirty="0"/>
              <a:t>DIABINESE</a:t>
            </a:r>
            <a:r>
              <a:rPr lang="el-GR" dirty="0"/>
              <a:t>/</a:t>
            </a:r>
            <a:r>
              <a:rPr lang="en-US" dirty="0"/>
              <a:t>Pfizer</a:t>
            </a:r>
            <a:r>
              <a:rPr lang="el-GR" dirty="0" smtClean="0"/>
              <a:t>: </a:t>
            </a:r>
            <a:r>
              <a:rPr lang="en-US" dirty="0" smtClean="0"/>
              <a:t>tab</a:t>
            </a:r>
            <a:r>
              <a:rPr lang="el-GR" dirty="0" smtClean="0"/>
              <a:t> </a:t>
            </a:r>
            <a:r>
              <a:rPr lang="el-GR" dirty="0"/>
              <a:t>250 </a:t>
            </a:r>
            <a:r>
              <a:rPr lang="en-US" dirty="0" smtClean="0"/>
              <a:t>mg</a:t>
            </a:r>
            <a:r>
              <a:rPr lang="el-GR" dirty="0" smtClean="0"/>
              <a:t>.</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121</a:t>
            </a:fld>
            <a:endParaRPr lang="el-GR" dirty="0"/>
          </a:p>
        </p:txBody>
      </p:sp>
    </p:spTree>
    <p:extLst>
      <p:ext uri="{BB962C8B-B14F-4D97-AF65-F5344CB8AC3E}">
        <p14:creationId xmlns:p14="http://schemas.microsoft.com/office/powerpoint/2010/main" val="29808535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Σουλφονυλουρίες δεύτερης γενεάς </a:t>
            </a:r>
            <a:r>
              <a:rPr lang="el-GR" sz="3000" b="0" dirty="0" smtClean="0"/>
              <a:t>1/4</a:t>
            </a:r>
            <a:endParaRPr lang="en-US" sz="3000" b="0" dirty="0"/>
          </a:p>
        </p:txBody>
      </p:sp>
      <p:sp>
        <p:nvSpPr>
          <p:cNvPr id="3" name="2 - Θέση περιεχομένου"/>
          <p:cNvSpPr>
            <a:spLocks noGrp="1"/>
          </p:cNvSpPr>
          <p:nvPr>
            <p:ph idx="1"/>
          </p:nvPr>
        </p:nvSpPr>
        <p:spPr/>
        <p:txBody>
          <a:bodyPr>
            <a:normAutofit/>
          </a:bodyPr>
          <a:lstStyle/>
          <a:p>
            <a:pPr marL="0" indent="0">
              <a:buNone/>
            </a:pPr>
            <a:r>
              <a:rPr lang="el-GR" b="1" dirty="0" smtClean="0"/>
              <a:t>Γλυβεκλαμίδη</a:t>
            </a:r>
          </a:p>
          <a:p>
            <a:r>
              <a:rPr lang="el-GR" dirty="0" smtClean="0"/>
              <a:t>Στην </a:t>
            </a:r>
            <a:r>
              <a:rPr lang="el-GR" dirty="0"/>
              <a:t>αρχή της θεραπείας οι υπογλυκαιμίες είναι συχνότερες όταν τα γεύματα δεν είναι επαρκή.</a:t>
            </a:r>
          </a:p>
          <a:p>
            <a:r>
              <a:rPr lang="el-GR" dirty="0"/>
              <a:t>Δοσολογία: η αποτελεσματικότερη δοσολογία ποικίλλει από 2.5-15</a:t>
            </a:r>
            <a:r>
              <a:rPr lang="en-US" dirty="0"/>
              <a:t>mg</a:t>
            </a:r>
            <a:r>
              <a:rPr lang="el-GR" dirty="0"/>
              <a:t> ημερησίως. Το φάρμακο συνήθως χορηγείται σε μια ή δυο λήψεις την ημέρα.</a:t>
            </a:r>
          </a:p>
          <a:p>
            <a:r>
              <a:rPr lang="el-GR" dirty="0"/>
              <a:t>Μορφές-περιεκτικότητες: </a:t>
            </a:r>
            <a:r>
              <a:rPr lang="en-US" dirty="0"/>
              <a:t>tablets</a:t>
            </a:r>
            <a:r>
              <a:rPr lang="el-GR" dirty="0"/>
              <a:t> 5 </a:t>
            </a:r>
            <a:r>
              <a:rPr lang="en-US" dirty="0"/>
              <a:t>mg</a:t>
            </a:r>
            <a:r>
              <a:rPr lang="el-GR" dirty="0"/>
              <a:t>, </a:t>
            </a:r>
            <a:r>
              <a:rPr lang="en-US" dirty="0"/>
              <a:t>capsules</a:t>
            </a:r>
            <a:r>
              <a:rPr lang="el-GR" dirty="0"/>
              <a:t> 7.5 </a:t>
            </a:r>
            <a:r>
              <a:rPr lang="en-US" dirty="0"/>
              <a:t>mg</a:t>
            </a:r>
            <a:r>
              <a:rPr lang="el-GR" dirty="0"/>
              <a:t>.</a:t>
            </a:r>
          </a:p>
          <a:p>
            <a:r>
              <a:rPr lang="el-GR" dirty="0"/>
              <a:t>Ιδιοσκευάσματα: </a:t>
            </a:r>
            <a:r>
              <a:rPr lang="en-US" dirty="0"/>
              <a:t>DAONIL</a:t>
            </a:r>
            <a:r>
              <a:rPr lang="el-GR" dirty="0"/>
              <a:t>: </a:t>
            </a:r>
            <a:r>
              <a:rPr lang="en-US" dirty="0"/>
              <a:t>tab</a:t>
            </a:r>
            <a:r>
              <a:rPr lang="el-GR" dirty="0"/>
              <a:t> 5 </a:t>
            </a:r>
            <a:r>
              <a:rPr lang="en-US" dirty="0" smtClean="0"/>
              <a:t>mg</a:t>
            </a:r>
            <a:r>
              <a:rPr lang="el-GR" dirty="0" smtClean="0"/>
              <a:t>.</a:t>
            </a:r>
            <a:endParaRPr lang="el-GR" dirty="0"/>
          </a:p>
          <a:p>
            <a:r>
              <a:rPr lang="da-DK" dirty="0"/>
              <a:t>DEROCTYL</a:t>
            </a:r>
            <a:r>
              <a:rPr lang="el-GR" dirty="0" smtClean="0"/>
              <a:t>: </a:t>
            </a:r>
            <a:r>
              <a:rPr lang="da-DK" dirty="0" smtClean="0"/>
              <a:t>tab</a:t>
            </a:r>
            <a:r>
              <a:rPr lang="el-GR" dirty="0" smtClean="0"/>
              <a:t> </a:t>
            </a:r>
            <a:r>
              <a:rPr lang="el-GR" dirty="0"/>
              <a:t>5 </a:t>
            </a:r>
            <a:r>
              <a:rPr lang="da-DK" dirty="0" smtClean="0"/>
              <a:t>mg</a:t>
            </a:r>
            <a:r>
              <a:rPr lang="el-GR" dirty="0" smtClean="0"/>
              <a:t>.</a:t>
            </a:r>
            <a:endParaRPr lang="el-GR" dirty="0"/>
          </a:p>
          <a:p>
            <a:r>
              <a:rPr lang="da-DK" dirty="0"/>
              <a:t>EUGLYKON</a:t>
            </a:r>
            <a:r>
              <a:rPr lang="da-DK" dirty="0" smtClean="0"/>
              <a:t>:</a:t>
            </a:r>
            <a:r>
              <a:rPr lang="el-GR" dirty="0" smtClean="0"/>
              <a:t> </a:t>
            </a:r>
            <a:r>
              <a:rPr lang="da-DK" dirty="0" smtClean="0"/>
              <a:t>tab </a:t>
            </a:r>
            <a:r>
              <a:rPr lang="da-DK" dirty="0"/>
              <a:t>5 </a:t>
            </a:r>
            <a:r>
              <a:rPr lang="da-DK" dirty="0" smtClean="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122</a:t>
            </a:fld>
            <a:endParaRPr lang="el-GR" dirty="0"/>
          </a:p>
        </p:txBody>
      </p:sp>
    </p:spTree>
    <p:extLst>
      <p:ext uri="{BB962C8B-B14F-4D97-AF65-F5344CB8AC3E}">
        <p14:creationId xmlns:p14="http://schemas.microsoft.com/office/powerpoint/2010/main" val="32313141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Σουλφονυλουρίες δεύτερης γενεάς </a:t>
            </a:r>
            <a:r>
              <a:rPr lang="el-GR" sz="3000" b="0" dirty="0"/>
              <a:t>2</a:t>
            </a:r>
            <a:r>
              <a:rPr lang="el-GR" sz="3000" b="0" dirty="0" smtClean="0"/>
              <a:t>/4</a:t>
            </a:r>
            <a:endParaRPr lang="en-US" sz="3000" b="0" dirty="0"/>
          </a:p>
        </p:txBody>
      </p:sp>
      <p:sp>
        <p:nvSpPr>
          <p:cNvPr id="3" name="2 - Θέση περιεχομένου"/>
          <p:cNvSpPr>
            <a:spLocks noGrp="1"/>
          </p:cNvSpPr>
          <p:nvPr>
            <p:ph idx="1"/>
          </p:nvPr>
        </p:nvSpPr>
        <p:spPr/>
        <p:txBody>
          <a:bodyPr>
            <a:normAutofit/>
          </a:bodyPr>
          <a:lstStyle/>
          <a:p>
            <a:pPr marL="0" indent="0">
              <a:buNone/>
            </a:pPr>
            <a:r>
              <a:rPr lang="el-GR" b="1" dirty="0" smtClean="0"/>
              <a:t>ΓΛΙΜΕΠΙΡΙΔΗ</a:t>
            </a:r>
            <a:endParaRPr lang="el-GR" dirty="0"/>
          </a:p>
          <a:p>
            <a:r>
              <a:rPr lang="el-GR" dirty="0"/>
              <a:t>Δοσολογία: αρχικά χορηγείται 1 </a:t>
            </a:r>
            <a:r>
              <a:rPr lang="en-US" dirty="0"/>
              <a:t>mg</a:t>
            </a:r>
            <a:r>
              <a:rPr lang="el-GR" dirty="0"/>
              <a:t> ημερησίως. Η δόση μπορεί να αυξηθεί έως και 4</a:t>
            </a:r>
            <a:r>
              <a:rPr lang="en-US" dirty="0"/>
              <a:t>mg</a:t>
            </a:r>
            <a:r>
              <a:rPr lang="el-GR" dirty="0"/>
              <a:t> </a:t>
            </a:r>
            <a:r>
              <a:rPr lang="el-GR" dirty="0" smtClean="0"/>
              <a:t>ημερησίως </a:t>
            </a:r>
            <a:r>
              <a:rPr lang="el-GR" dirty="0"/>
              <a:t>με σταδιακή αύξηση ανά 1-2 εβδομάδες. Μέγιστη ημερήσια</a:t>
            </a:r>
            <a:r>
              <a:rPr lang="el-GR" b="1" dirty="0"/>
              <a:t> </a:t>
            </a:r>
            <a:r>
              <a:rPr lang="el-GR" dirty="0"/>
              <a:t>δόση 6</a:t>
            </a:r>
            <a:r>
              <a:rPr lang="en-US" dirty="0"/>
              <a:t>mg</a:t>
            </a:r>
            <a:r>
              <a:rPr lang="el-GR" dirty="0"/>
              <a:t> ημερησίως.</a:t>
            </a:r>
          </a:p>
          <a:p>
            <a:r>
              <a:rPr lang="el-GR" dirty="0"/>
              <a:t>Μορφές-περιεκτικότητες</a:t>
            </a:r>
            <a:r>
              <a:rPr lang="el-GR" dirty="0" smtClean="0"/>
              <a:t>: </a:t>
            </a:r>
            <a:r>
              <a:rPr lang="en-US" dirty="0" smtClean="0"/>
              <a:t>tablets</a:t>
            </a:r>
            <a:r>
              <a:rPr lang="el-GR" dirty="0" smtClean="0"/>
              <a:t> </a:t>
            </a:r>
            <a:r>
              <a:rPr lang="el-GR" dirty="0"/>
              <a:t>1 </a:t>
            </a:r>
            <a:r>
              <a:rPr lang="en-US" dirty="0"/>
              <a:t>mg</a:t>
            </a:r>
            <a:r>
              <a:rPr lang="el-GR" dirty="0"/>
              <a:t>, 2 </a:t>
            </a:r>
            <a:r>
              <a:rPr lang="en-US" dirty="0"/>
              <a:t>mg</a:t>
            </a:r>
            <a:r>
              <a:rPr lang="el-GR" dirty="0"/>
              <a:t>, 3</a:t>
            </a:r>
            <a:r>
              <a:rPr lang="en-US" dirty="0"/>
              <a:t>mg</a:t>
            </a:r>
            <a:r>
              <a:rPr lang="el-GR" dirty="0"/>
              <a:t>, 4 </a:t>
            </a:r>
            <a:r>
              <a:rPr lang="en-US" dirty="0" smtClean="0"/>
              <a:t>mg</a:t>
            </a:r>
            <a:r>
              <a:rPr lang="el-GR" dirty="0" smtClean="0"/>
              <a:t>.</a:t>
            </a:r>
            <a:endParaRPr lang="el-GR" dirty="0"/>
          </a:p>
          <a:p>
            <a:r>
              <a:rPr lang="el-GR" dirty="0"/>
              <a:t>Ιδιοσκευάσματα: </a:t>
            </a:r>
            <a:r>
              <a:rPr lang="en-US" dirty="0"/>
              <a:t>SOLOSA</a:t>
            </a:r>
            <a:r>
              <a:rPr lang="el-GR" dirty="0"/>
              <a:t>: </a:t>
            </a:r>
            <a:r>
              <a:rPr lang="en-US" dirty="0"/>
              <a:t>tab</a:t>
            </a:r>
            <a:r>
              <a:rPr lang="el-GR" dirty="0"/>
              <a:t> 1 </a:t>
            </a:r>
            <a:r>
              <a:rPr lang="en-US" dirty="0"/>
              <a:t>mg</a:t>
            </a:r>
            <a:r>
              <a:rPr lang="el-GR" dirty="0"/>
              <a:t>, 2</a:t>
            </a:r>
            <a:r>
              <a:rPr lang="en-US" dirty="0"/>
              <a:t>mg</a:t>
            </a:r>
            <a:r>
              <a:rPr lang="el-GR" dirty="0"/>
              <a:t>, 3</a:t>
            </a:r>
            <a:r>
              <a:rPr lang="en-US" dirty="0"/>
              <a:t>mg</a:t>
            </a:r>
            <a:r>
              <a:rPr lang="el-GR" dirty="0"/>
              <a:t>, 4 </a:t>
            </a:r>
            <a:r>
              <a:rPr lang="en-US" dirty="0" smtClean="0"/>
              <a:t>mg</a:t>
            </a:r>
            <a:r>
              <a:rPr lang="el-GR" dirty="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123</a:t>
            </a:fld>
            <a:endParaRPr lang="el-GR" dirty="0"/>
          </a:p>
        </p:txBody>
      </p:sp>
    </p:spTree>
    <p:extLst>
      <p:ext uri="{BB962C8B-B14F-4D97-AF65-F5344CB8AC3E}">
        <p14:creationId xmlns:p14="http://schemas.microsoft.com/office/powerpoint/2010/main" val="21938910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Σουλφονυλουρίες δεύτερης γενεάς </a:t>
            </a:r>
            <a:r>
              <a:rPr lang="el-GR" sz="3000" b="0" dirty="0" smtClean="0"/>
              <a:t>3/4</a:t>
            </a:r>
            <a:endParaRPr lang="en-US" dirty="0"/>
          </a:p>
        </p:txBody>
      </p:sp>
      <p:sp>
        <p:nvSpPr>
          <p:cNvPr id="3" name="2 - Θέση περιεχομένου"/>
          <p:cNvSpPr>
            <a:spLocks noGrp="1"/>
          </p:cNvSpPr>
          <p:nvPr>
            <p:ph idx="1"/>
          </p:nvPr>
        </p:nvSpPr>
        <p:spPr/>
        <p:txBody>
          <a:bodyPr>
            <a:normAutofit/>
          </a:bodyPr>
          <a:lstStyle/>
          <a:p>
            <a:pPr marL="0" indent="0">
              <a:buNone/>
            </a:pPr>
            <a:r>
              <a:rPr lang="el-GR" b="1" dirty="0" smtClean="0"/>
              <a:t>ΓΛΙΚΛΑΖΙΔΗ</a:t>
            </a:r>
            <a:endParaRPr lang="el-GR" dirty="0"/>
          </a:p>
          <a:p>
            <a:r>
              <a:rPr lang="el-GR" dirty="0"/>
              <a:t>Δοσολογία</a:t>
            </a:r>
            <a:r>
              <a:rPr lang="el-GR" dirty="0" smtClean="0"/>
              <a:t>: αρχικά </a:t>
            </a:r>
            <a:r>
              <a:rPr lang="el-GR" dirty="0"/>
              <a:t>χορηγούνται 40-80 </a:t>
            </a:r>
            <a:r>
              <a:rPr lang="en-US" dirty="0"/>
              <a:t>mg</a:t>
            </a:r>
            <a:r>
              <a:rPr lang="el-GR" dirty="0"/>
              <a:t> την ημέρα σε 1 λήψη. Η δόση μπορεί να αυξηθεί μέχρι 240</a:t>
            </a:r>
            <a:r>
              <a:rPr lang="en-US" dirty="0"/>
              <a:t>mg</a:t>
            </a:r>
            <a:r>
              <a:rPr lang="el-GR" dirty="0" smtClean="0"/>
              <a:t>/24ωρο.</a:t>
            </a:r>
            <a:endParaRPr lang="el-GR" dirty="0"/>
          </a:p>
          <a:p>
            <a:r>
              <a:rPr lang="el-GR" dirty="0" smtClean="0"/>
              <a:t>Μορφές-περιεκτικότητες :</a:t>
            </a:r>
            <a:r>
              <a:rPr lang="en-US" dirty="0"/>
              <a:t>tablets</a:t>
            </a:r>
            <a:r>
              <a:rPr lang="el-GR" dirty="0"/>
              <a:t>80 </a:t>
            </a:r>
            <a:r>
              <a:rPr lang="en-US" dirty="0" smtClean="0"/>
              <a:t>mg</a:t>
            </a:r>
            <a:r>
              <a:rPr lang="el-GR" dirty="0" smtClean="0"/>
              <a:t>.</a:t>
            </a:r>
            <a:endParaRPr lang="el-GR" dirty="0"/>
          </a:p>
          <a:p>
            <a:r>
              <a:rPr lang="el-GR" dirty="0"/>
              <a:t>Ιδιοσκευάσματα: </a:t>
            </a:r>
            <a:r>
              <a:rPr lang="en-US" dirty="0"/>
              <a:t>DIAMICRON</a:t>
            </a:r>
            <a:r>
              <a:rPr lang="el-GR" dirty="0"/>
              <a:t>:</a:t>
            </a:r>
            <a:r>
              <a:rPr lang="en-US" dirty="0"/>
              <a:t>tab</a:t>
            </a:r>
            <a:r>
              <a:rPr lang="el-GR" dirty="0"/>
              <a:t> 80 </a:t>
            </a:r>
            <a:r>
              <a:rPr lang="en-US" dirty="0" smtClean="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124</a:t>
            </a:fld>
            <a:endParaRPr lang="el-GR" dirty="0"/>
          </a:p>
        </p:txBody>
      </p:sp>
    </p:spTree>
    <p:extLst>
      <p:ext uri="{BB962C8B-B14F-4D97-AF65-F5344CB8AC3E}">
        <p14:creationId xmlns:p14="http://schemas.microsoft.com/office/powerpoint/2010/main" val="11782113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Σουλφονυλουρίες δεύτερης γενεάς </a:t>
            </a:r>
            <a:r>
              <a:rPr lang="el-GR" sz="3000" b="0" dirty="0" smtClean="0"/>
              <a:t>4/4</a:t>
            </a:r>
            <a:endParaRPr lang="en-US" dirty="0"/>
          </a:p>
        </p:txBody>
      </p:sp>
      <p:sp>
        <p:nvSpPr>
          <p:cNvPr id="3" name="2 - Θέση περιεχομένου"/>
          <p:cNvSpPr>
            <a:spLocks noGrp="1"/>
          </p:cNvSpPr>
          <p:nvPr>
            <p:ph idx="1"/>
          </p:nvPr>
        </p:nvSpPr>
        <p:spPr/>
        <p:txBody>
          <a:bodyPr>
            <a:normAutofit/>
          </a:bodyPr>
          <a:lstStyle/>
          <a:p>
            <a:pPr marL="0" indent="0">
              <a:buNone/>
            </a:pPr>
            <a:r>
              <a:rPr lang="el-GR" b="1" dirty="0" smtClean="0"/>
              <a:t>ΓΛΙΠΙΖΙΔΗ</a:t>
            </a:r>
            <a:endParaRPr lang="el-GR" dirty="0"/>
          </a:p>
          <a:p>
            <a:pPr>
              <a:buNone/>
            </a:pPr>
            <a:endParaRPr lang="el-GR" dirty="0"/>
          </a:p>
          <a:p>
            <a:r>
              <a:rPr lang="el-GR" dirty="0"/>
              <a:t>Δοσολογία: αρχικά χορηγούνται 2.5-5 </a:t>
            </a:r>
            <a:r>
              <a:rPr lang="en-US" dirty="0"/>
              <a:t>mg</a:t>
            </a:r>
            <a:r>
              <a:rPr lang="el-GR" dirty="0"/>
              <a:t>  την ημέρα στο κύριο γεύμα. Μέγιστη ημερήσια δόση 40 </a:t>
            </a:r>
            <a:r>
              <a:rPr lang="en-US" dirty="0" smtClean="0"/>
              <a:t>mg</a:t>
            </a:r>
            <a:r>
              <a:rPr lang="el-GR" dirty="0"/>
              <a:t>.</a:t>
            </a:r>
          </a:p>
          <a:p>
            <a:r>
              <a:rPr lang="el-GR" dirty="0" smtClean="0"/>
              <a:t>Μορφές-περιεκτικότητες :</a:t>
            </a:r>
            <a:r>
              <a:rPr lang="en-US" dirty="0"/>
              <a:t>tablets</a:t>
            </a:r>
            <a:r>
              <a:rPr lang="el-GR" dirty="0"/>
              <a:t> 5 </a:t>
            </a:r>
            <a:r>
              <a:rPr lang="en-US" dirty="0" smtClean="0"/>
              <a:t>mg</a:t>
            </a:r>
            <a:r>
              <a:rPr lang="el-GR" dirty="0" smtClean="0"/>
              <a:t>.</a:t>
            </a:r>
            <a:endParaRPr lang="el-GR" dirty="0"/>
          </a:p>
          <a:p>
            <a:r>
              <a:rPr lang="el-GR" dirty="0"/>
              <a:t>Ιδοσκευάσματα: </a:t>
            </a:r>
            <a:r>
              <a:rPr lang="en-US" dirty="0"/>
              <a:t>GLIBENESE</a:t>
            </a:r>
            <a:r>
              <a:rPr lang="el-GR" dirty="0"/>
              <a:t>:</a:t>
            </a:r>
            <a:r>
              <a:rPr lang="en-US" dirty="0"/>
              <a:t>tab</a:t>
            </a:r>
            <a:r>
              <a:rPr lang="el-GR" dirty="0"/>
              <a:t> 5 </a:t>
            </a:r>
            <a:r>
              <a:rPr lang="en-US" dirty="0" smtClean="0"/>
              <a:t>mg</a:t>
            </a:r>
            <a:r>
              <a:rPr lang="el-GR" dirty="0" smtClean="0"/>
              <a:t>.</a:t>
            </a:r>
            <a:endParaRPr lang="el-GR" dirty="0"/>
          </a:p>
          <a:p>
            <a:r>
              <a:rPr lang="da-DK" dirty="0"/>
              <a:t>MINODIAB</a:t>
            </a:r>
            <a:r>
              <a:rPr lang="el-GR" dirty="0" smtClean="0"/>
              <a:t>: </a:t>
            </a:r>
            <a:r>
              <a:rPr lang="da-DK" dirty="0" smtClean="0"/>
              <a:t>tab</a:t>
            </a:r>
            <a:r>
              <a:rPr lang="el-GR" dirty="0" smtClean="0"/>
              <a:t> </a:t>
            </a:r>
            <a:r>
              <a:rPr lang="el-GR" dirty="0"/>
              <a:t>5 </a:t>
            </a:r>
            <a:r>
              <a:rPr lang="da-DK" dirty="0" smtClean="0"/>
              <a:t>mg</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125</a:t>
            </a:fld>
            <a:endParaRPr lang="el-GR" dirty="0"/>
          </a:p>
        </p:txBody>
      </p:sp>
    </p:spTree>
    <p:extLst>
      <p:ext uri="{BB962C8B-B14F-4D97-AF65-F5344CB8AC3E}">
        <p14:creationId xmlns:p14="http://schemas.microsoft.com/office/powerpoint/2010/main" val="28478594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Διγουανίδια </a:t>
            </a:r>
            <a:r>
              <a:rPr lang="el-GR" sz="3000" b="0" dirty="0" smtClean="0"/>
              <a:t>1/5</a:t>
            </a:r>
            <a:endParaRPr lang="en-US" sz="30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διγουανίδια  φαινφορμίνη και μετφορμίνη έχουν διαφορετικό τρόπο δράσης από </a:t>
            </a:r>
            <a:r>
              <a:rPr lang="el-GR" dirty="0" smtClean="0"/>
              <a:t>εκείνο των </a:t>
            </a:r>
            <a:r>
              <a:rPr lang="el-GR" dirty="0"/>
              <a:t>σουλφονυλουρίων. </a:t>
            </a:r>
          </a:p>
          <a:p>
            <a:r>
              <a:rPr lang="el-GR" dirty="0"/>
              <a:t>Τα φάρμακα της ομάδας αυτής αν καν στερούνται της ινσουλινοτρόπου δράσης των σουλφονυλουριών έχουν ανάγκη την παρουσία λειτουργικών β-κυττάρων των νησιδίων του παγκρέατος για να ασκήσουν τη δράση τους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126</a:t>
            </a:fld>
            <a:endParaRPr lang="el-GR" dirty="0"/>
          </a:p>
        </p:txBody>
      </p:sp>
    </p:spTree>
    <p:extLst>
      <p:ext uri="{BB962C8B-B14F-4D97-AF65-F5344CB8AC3E}">
        <p14:creationId xmlns:p14="http://schemas.microsoft.com/office/powerpoint/2010/main" val="19031039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Διγουανίδια </a:t>
            </a:r>
            <a:r>
              <a:rPr lang="el-GR" sz="3000" b="0" dirty="0" smtClean="0"/>
              <a:t>2/5</a:t>
            </a:r>
            <a:endParaRPr lang="en-US" sz="3000" b="0" dirty="0"/>
          </a:p>
        </p:txBody>
      </p:sp>
      <p:sp>
        <p:nvSpPr>
          <p:cNvPr id="3" name="2 - Θέση περιεχομένου"/>
          <p:cNvSpPr>
            <a:spLocks noGrp="1"/>
          </p:cNvSpPr>
          <p:nvPr>
            <p:ph idx="1"/>
          </p:nvPr>
        </p:nvSpPr>
        <p:spPr>
          <a:xfrm>
            <a:off x="457200" y="1196752"/>
            <a:ext cx="8435280" cy="5616624"/>
          </a:xfrm>
        </p:spPr>
        <p:txBody>
          <a:bodyPr>
            <a:normAutofit/>
          </a:bodyPr>
          <a:lstStyle/>
          <a:p>
            <a:pPr marL="0" indent="0">
              <a:buNone/>
            </a:pPr>
            <a:r>
              <a:rPr lang="el-GR" b="1" dirty="0" smtClean="0"/>
              <a:t>Τρόποι </a:t>
            </a:r>
            <a:r>
              <a:rPr lang="el-GR" b="1" dirty="0"/>
              <a:t>ενέργειας των διγουανιδίων:</a:t>
            </a:r>
          </a:p>
          <a:p>
            <a:pPr marL="457200" indent="-457200">
              <a:buFont typeface="+mj-lt"/>
              <a:buAutoNum type="arabicPeriod"/>
            </a:pPr>
            <a:r>
              <a:rPr lang="el-GR" dirty="0" smtClean="0"/>
              <a:t>Η </a:t>
            </a:r>
            <a:r>
              <a:rPr lang="el-GR" dirty="0"/>
              <a:t>προαγωγή της αναερόβιας γλυκόλυσης στους περιφερικούς ιστούς με αποτέλεσμα την αυξημένη πρόσληψη γλυκόζης στο αίμα.</a:t>
            </a:r>
          </a:p>
          <a:p>
            <a:pPr marL="457200" indent="-457200">
              <a:buFont typeface="+mj-lt"/>
              <a:buAutoNum type="arabicPeriod"/>
            </a:pPr>
            <a:r>
              <a:rPr lang="el-GR" dirty="0" smtClean="0"/>
              <a:t>Η </a:t>
            </a:r>
            <a:r>
              <a:rPr lang="el-GR" dirty="0"/>
              <a:t>αναστολή της ηπατικής νεογλυκογένεσης.</a:t>
            </a:r>
          </a:p>
          <a:p>
            <a:pPr marL="457200" indent="-457200">
              <a:buFont typeface="+mj-lt"/>
              <a:buAutoNum type="arabicPeriod"/>
            </a:pPr>
            <a:r>
              <a:rPr lang="el-GR" dirty="0" smtClean="0"/>
              <a:t>Η </a:t>
            </a:r>
            <a:r>
              <a:rPr lang="el-GR" dirty="0"/>
              <a:t>ελάττωση της εντερικής απορρόφησης της γλυκόζης.</a:t>
            </a:r>
          </a:p>
          <a:p>
            <a:pPr marL="457200" indent="-457200">
              <a:buFont typeface="+mj-lt"/>
              <a:buAutoNum type="arabicPeriod"/>
            </a:pPr>
            <a:r>
              <a:rPr lang="el-GR" dirty="0" smtClean="0"/>
              <a:t>Η </a:t>
            </a:r>
            <a:r>
              <a:rPr lang="el-GR" dirty="0"/>
              <a:t>προαγωγή της δέσμευσης της ινσουλίνης από τους υποδοχείς της στους περιφερικούς ιστούς.</a:t>
            </a:r>
          </a:p>
          <a:p>
            <a:r>
              <a:rPr lang="el-GR" dirty="0"/>
              <a:t>Η χρήση τα φαινφορμίνης έχει απαγορευθεί σε αρκετές χώρες </a:t>
            </a:r>
            <a:r>
              <a:rPr lang="el-GR" dirty="0" smtClean="0"/>
              <a:t>εξαιτίας του </a:t>
            </a:r>
            <a:r>
              <a:rPr lang="el-GR" dirty="0"/>
              <a:t>κινδύνου της γαλακτικής οξέωσης ιδιαίτερα σε ασθενείς με νεφρική, ηπατική, καρδιακή ανεπάρκεια. Η εμφάνιση γαλακτικής οξέωσης ευνοείται σε άτομα άνω των 65 ετών, σε αλκοολικούς  και σε δόση άνω των 100 </a:t>
            </a:r>
            <a:r>
              <a:rPr lang="en-US" dirty="0"/>
              <a:t>mg</a:t>
            </a:r>
            <a:r>
              <a:rPr lang="el-GR" dirty="0"/>
              <a:t>/24ωρο.</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127</a:t>
            </a:fld>
            <a:endParaRPr lang="el-GR" dirty="0"/>
          </a:p>
        </p:txBody>
      </p:sp>
    </p:spTree>
    <p:extLst>
      <p:ext uri="{BB962C8B-B14F-4D97-AF65-F5344CB8AC3E}">
        <p14:creationId xmlns:p14="http://schemas.microsoft.com/office/powerpoint/2010/main" val="21804279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Διγουανίδια </a:t>
            </a:r>
            <a:r>
              <a:rPr lang="el-GR" sz="3000" b="0" dirty="0" smtClean="0"/>
              <a:t>3/5</a:t>
            </a:r>
            <a:endParaRPr lang="en-US" sz="3600" dirty="0"/>
          </a:p>
        </p:txBody>
      </p:sp>
      <p:sp>
        <p:nvSpPr>
          <p:cNvPr id="3" name="2 - Θέση περιεχομένου"/>
          <p:cNvSpPr>
            <a:spLocks noGrp="1"/>
          </p:cNvSpPr>
          <p:nvPr>
            <p:ph idx="1"/>
          </p:nvPr>
        </p:nvSpPr>
        <p:spPr/>
        <p:txBody>
          <a:bodyPr>
            <a:noAutofit/>
          </a:bodyPr>
          <a:lstStyle/>
          <a:p>
            <a:r>
              <a:rPr lang="el-GR" dirty="0"/>
              <a:t>Υποψήφιοι για χορήγηση διγουανιδίων θα πρέπει να θεωρούνται οι διαβητικοί στους οποίους έχει αποτύχει η σωστή θεραπευτική αγωγή (δίαιτα ή δίαιτα και σουλφονυλουρίες) και αρνούνται την χορήγηση ινσουλίνης.</a:t>
            </a:r>
          </a:p>
          <a:p>
            <a:r>
              <a:rPr lang="el-GR" b="1" dirty="0" smtClean="0"/>
              <a:t>Ενδείξεις: </a:t>
            </a:r>
            <a:r>
              <a:rPr lang="el-GR" dirty="0"/>
              <a:t>μη </a:t>
            </a:r>
            <a:r>
              <a:rPr lang="el-GR" dirty="0" smtClean="0"/>
              <a:t>ινσουλινοεξαρτώμενος </a:t>
            </a:r>
            <a:r>
              <a:rPr lang="el-GR" dirty="0"/>
              <a:t>σακχαρώδης διαβήτης, ιδιαίτερα σε παχύσαρκα άτομα που δε ρυθμίζεται με σωστή δίαιτα και σουλφονυλουρίες.</a:t>
            </a:r>
          </a:p>
          <a:p>
            <a:r>
              <a:rPr lang="el-GR" b="1" dirty="0" smtClean="0"/>
              <a:t>Αντενδείξεις: </a:t>
            </a:r>
            <a:r>
              <a:rPr lang="el-GR" dirty="0"/>
              <a:t>σε άτομα ηλικίας άνω των 65 ετών σε ασθενείς  που πάσχουν από καρδιαγγειακά νοσήματα ή αναπνευστική ,ηπατική, νεφρική ανεπάρκεια, σε ασθενείς που έχουν λοίμωξη ή γάγγραινα, σε αλκοολισμό, στην κύηση και την γαλουχία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128</a:t>
            </a:fld>
            <a:endParaRPr lang="el-GR" dirty="0"/>
          </a:p>
        </p:txBody>
      </p:sp>
    </p:spTree>
    <p:extLst>
      <p:ext uri="{BB962C8B-B14F-4D97-AF65-F5344CB8AC3E}">
        <p14:creationId xmlns:p14="http://schemas.microsoft.com/office/powerpoint/2010/main" val="1213802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Σύγχρονα κριτήρια στη διάγνωση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sz="2200" b="1" dirty="0" smtClean="0"/>
              <a:t>Η δοκιμασία ανοχής γλυκόζης (OGTT) συνίσταται σε συνδυασμό με τις μετρήσεις γλυκόζης πλάσματος νηστείας σε περίπτωση αμφιβολίας</a:t>
            </a:r>
            <a:r>
              <a:rPr lang="el-GR" sz="2200" dirty="0" smtClean="0"/>
              <a:t> , για την αναγνώριση ατόμων με διαταραχή ανοχής γλυκόζης (IGT) και για διάγνωση του Σακχαρώδη Διαβήτη τύπου II, σε ασυμπτωματικά άτομα.  Το επίπεδο γλυκόζης πλάσματος νηστείας τόσο για τον WHO (1999) όσο και για την ADA (2003) διατηρείται στα 126mg/dl ( </a:t>
            </a:r>
            <a:r>
              <a:rPr lang="el-GR" sz="2200" dirty="0" smtClean="0">
                <a:sym typeface="Symbol"/>
              </a:rPr>
              <a:t></a:t>
            </a:r>
            <a:r>
              <a:rPr lang="el-GR" sz="2200" dirty="0" smtClean="0"/>
              <a:t> 7,0mmol/</a:t>
            </a:r>
            <a:r>
              <a:rPr lang="en-US" sz="2200" dirty="0" smtClean="0"/>
              <a:t>l</a:t>
            </a:r>
            <a:r>
              <a:rPr lang="el-GR" sz="2200" dirty="0" smtClean="0"/>
              <a:t> ).</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7211676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Διγουανίδια </a:t>
            </a:r>
            <a:r>
              <a:rPr lang="el-GR" sz="3000" b="0" dirty="0" smtClean="0"/>
              <a:t>4/5</a:t>
            </a:r>
            <a:endParaRPr lang="en-US" sz="3600" dirty="0"/>
          </a:p>
        </p:txBody>
      </p:sp>
      <p:sp>
        <p:nvSpPr>
          <p:cNvPr id="3" name="2 - Θέση περιεχομένου"/>
          <p:cNvSpPr>
            <a:spLocks noGrp="1"/>
          </p:cNvSpPr>
          <p:nvPr>
            <p:ph idx="1"/>
          </p:nvPr>
        </p:nvSpPr>
        <p:spPr/>
        <p:txBody>
          <a:bodyPr>
            <a:noAutofit/>
          </a:bodyPr>
          <a:lstStyle/>
          <a:p>
            <a:r>
              <a:rPr lang="el-GR" b="1" dirty="0" smtClean="0"/>
              <a:t>Ανεπιθύμητες ενέργειες: </a:t>
            </a:r>
            <a:r>
              <a:rPr lang="el-GR" dirty="0"/>
              <a:t>η γαλακτική οξέωση αποτελεί την σοβαρότερη και πιο επικίνδυνη παρενέργεια. Συνήθως εκδηλώνεται με ανορεξία, εμετούς, διάρροιες, σύγχυση η οποία εξελίσσεται σε κώμα  με αυξημένα επίπεδα γαλακτικού οξέως στο αίμα. Επίσης υπάρχει απώλεια βάρους, κεφαλαλγία, εξανθήματα, αδυναμία, μείωση της απορρόφησης της βιταμίνης </a:t>
            </a:r>
            <a:r>
              <a:rPr lang="en-US" dirty="0"/>
              <a:t>B</a:t>
            </a:r>
            <a:r>
              <a:rPr lang="el-GR" dirty="0"/>
              <a:t>12 , ανάπτυξη πνευμονικής υπέρτασης.</a:t>
            </a:r>
          </a:p>
          <a:p>
            <a:r>
              <a:rPr lang="el-GR" b="1" dirty="0" smtClean="0"/>
              <a:t>Αλληλεπιδράσεις: </a:t>
            </a:r>
            <a:r>
              <a:rPr lang="el-GR" dirty="0"/>
              <a:t>οι β-αδρενεργικοί αναστολείς και το οινόπνευμα ενισχύουν τη δράση τους. </a:t>
            </a:r>
            <a:r>
              <a:rPr lang="el-GR" dirty="0" smtClean="0"/>
              <a:t>Με </a:t>
            </a:r>
            <a:r>
              <a:rPr lang="el-GR" dirty="0"/>
              <a:t>το οινόπνευμα  επίσης αυξάνεται ο κίνδυνος εμφάνισης γαλακτικής οξέωσης. Τα κορτικοστεροειδή, διαζοξείδη, αντισυλληπτικά και </a:t>
            </a:r>
            <a:r>
              <a:rPr lang="el-GR" dirty="0" smtClean="0"/>
              <a:t>γενικά </a:t>
            </a:r>
            <a:r>
              <a:rPr lang="el-GR" dirty="0"/>
              <a:t>τα φάρμακα με υπεργλυκαιμική δράση ανταγωνίζονται την υπογλυκαιμική τους ενέργεια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129</a:t>
            </a:fld>
            <a:endParaRPr lang="el-GR" dirty="0"/>
          </a:p>
        </p:txBody>
      </p:sp>
    </p:spTree>
    <p:extLst>
      <p:ext uri="{BB962C8B-B14F-4D97-AF65-F5344CB8AC3E}">
        <p14:creationId xmlns:p14="http://schemas.microsoft.com/office/powerpoint/2010/main" val="36689842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Διγουανίδια </a:t>
            </a:r>
            <a:r>
              <a:rPr lang="el-GR" sz="3000" b="0" dirty="0" smtClean="0"/>
              <a:t>5/5</a:t>
            </a:r>
            <a:endParaRPr lang="en-US" sz="3600" dirty="0"/>
          </a:p>
        </p:txBody>
      </p:sp>
      <p:sp>
        <p:nvSpPr>
          <p:cNvPr id="3" name="2 - Θέση περιεχομένου"/>
          <p:cNvSpPr>
            <a:spLocks noGrp="1"/>
          </p:cNvSpPr>
          <p:nvPr>
            <p:ph idx="1"/>
          </p:nvPr>
        </p:nvSpPr>
        <p:spPr/>
        <p:txBody>
          <a:bodyPr/>
          <a:lstStyle/>
          <a:p>
            <a:r>
              <a:rPr lang="el-GR" dirty="0"/>
              <a:t>Η θνησιμότητα από την γαλακτική οξέωση υπερβαίνει το 50%και για τον λόγο αυτό θα πρέπει να τηρούνται αυστηρά οι ενδείξεις και οι αντενδείξεις. Να αποφεύγεται η λήψη τους προεγχειρητικά καθώς και η σύγχρονη λήψη οινοπνεύματος και η υπέρβαση της συνιστώμενης δόσης.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130</a:t>
            </a:fld>
            <a:endParaRPr lang="el-GR" dirty="0"/>
          </a:p>
        </p:txBody>
      </p:sp>
    </p:spTree>
    <p:extLst>
      <p:ext uri="{BB962C8B-B14F-4D97-AF65-F5344CB8AC3E}">
        <p14:creationId xmlns:p14="http://schemas.microsoft.com/office/powerpoint/2010/main" val="1804280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Μετφορμίνη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pPr marL="0" indent="0">
              <a:buNone/>
            </a:pPr>
            <a:r>
              <a:rPr lang="el-GR" b="1" dirty="0" smtClean="0"/>
              <a:t>Μετφορμίνη υδροχλωρική</a:t>
            </a:r>
            <a:endParaRPr lang="el-GR" dirty="0"/>
          </a:p>
          <a:p>
            <a:r>
              <a:rPr lang="el-GR" dirty="0"/>
              <a:t>ΔΟΣΟΛΟΓΙΑ: συνιστώμενη  δόση 850 </a:t>
            </a:r>
            <a:r>
              <a:rPr lang="en-US" dirty="0"/>
              <a:t>mg</a:t>
            </a:r>
            <a:r>
              <a:rPr lang="el-GR" dirty="0"/>
              <a:t>-1 </a:t>
            </a:r>
            <a:r>
              <a:rPr lang="en-US" dirty="0"/>
              <a:t>g</a:t>
            </a:r>
            <a:r>
              <a:rPr lang="el-GR" dirty="0"/>
              <a:t> 2 φορές την </a:t>
            </a:r>
            <a:r>
              <a:rPr lang="el-GR" dirty="0" smtClean="0"/>
              <a:t>ημέρα.</a:t>
            </a:r>
            <a:endParaRPr lang="el-GR" dirty="0"/>
          </a:p>
          <a:p>
            <a:r>
              <a:rPr lang="el-GR" dirty="0"/>
              <a:t>Μέγιστη δόση 2.5 </a:t>
            </a:r>
            <a:r>
              <a:rPr lang="en-US" dirty="0"/>
              <a:t>g</a:t>
            </a:r>
            <a:r>
              <a:rPr lang="el-GR" dirty="0" smtClean="0"/>
              <a:t>/24ωρο.</a:t>
            </a:r>
            <a:endParaRPr lang="el-GR" dirty="0"/>
          </a:p>
          <a:p>
            <a:r>
              <a:rPr lang="el-GR" dirty="0"/>
              <a:t>Μορφές-περιεκτικότητες:</a:t>
            </a:r>
            <a:r>
              <a:rPr lang="en-US" dirty="0"/>
              <a:t>tablets</a:t>
            </a:r>
            <a:r>
              <a:rPr lang="el-GR" dirty="0"/>
              <a:t> 850 </a:t>
            </a:r>
            <a:r>
              <a:rPr lang="en-US" dirty="0" smtClean="0"/>
              <a:t>mg</a:t>
            </a:r>
            <a:r>
              <a:rPr lang="el-GR" dirty="0" smtClean="0"/>
              <a:t>.</a:t>
            </a:r>
            <a:endParaRPr lang="el-GR" dirty="0"/>
          </a:p>
          <a:p>
            <a:r>
              <a:rPr lang="el-GR" dirty="0"/>
              <a:t>Ιδιοσκευάσματα: </a:t>
            </a:r>
            <a:r>
              <a:rPr lang="en-US" dirty="0"/>
              <a:t>GLUCOPHAGE</a:t>
            </a:r>
            <a:r>
              <a:rPr lang="el-GR" dirty="0"/>
              <a:t>:</a:t>
            </a:r>
            <a:r>
              <a:rPr lang="en-US" dirty="0"/>
              <a:t>tab</a:t>
            </a:r>
            <a:r>
              <a:rPr lang="el-GR" dirty="0"/>
              <a:t> 850 </a:t>
            </a:r>
            <a:r>
              <a:rPr lang="en-US" dirty="0" smtClean="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131</a:t>
            </a:fld>
            <a:endParaRPr lang="el-GR" dirty="0"/>
          </a:p>
        </p:txBody>
      </p:sp>
    </p:spTree>
    <p:extLst>
      <p:ext uri="{BB962C8B-B14F-4D97-AF65-F5344CB8AC3E}">
        <p14:creationId xmlns:p14="http://schemas.microsoft.com/office/powerpoint/2010/main" val="17343277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Μετφορμίνη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pPr marL="0" indent="0">
              <a:buNone/>
            </a:pPr>
            <a:r>
              <a:rPr lang="el-GR" b="1" dirty="0" smtClean="0"/>
              <a:t>Γλιβενκλαμίδη και μετφορμίνη</a:t>
            </a:r>
            <a:endParaRPr lang="el-GR" dirty="0"/>
          </a:p>
          <a:p>
            <a:r>
              <a:rPr lang="el-GR" dirty="0"/>
              <a:t>Ενδείξεις: μη ινσουλινοεξερτώμενος σακχαρώδης </a:t>
            </a:r>
            <a:r>
              <a:rPr lang="el-GR" dirty="0" smtClean="0"/>
              <a:t>διαβήτης.</a:t>
            </a:r>
            <a:endParaRPr lang="el-GR" dirty="0"/>
          </a:p>
          <a:p>
            <a:r>
              <a:rPr lang="el-GR" dirty="0"/>
              <a:t>Δοσολογία: συνήθης έναρξη με ½ δισκίο ημερησίως το οποίο αυξάνεται ανάλογα με την ανταπόκριση κατά ½ δισκίο μέχρι το μέγιστο 4 δισκία ημερησίως.</a:t>
            </a:r>
          </a:p>
          <a:p>
            <a:r>
              <a:rPr lang="el-GR" dirty="0"/>
              <a:t>Μορφές-περιεκτικότητες:</a:t>
            </a:r>
            <a:r>
              <a:rPr lang="en-US" dirty="0"/>
              <a:t>tablets</a:t>
            </a:r>
            <a:r>
              <a:rPr lang="el-GR" dirty="0"/>
              <a:t>(2.5+400)</a:t>
            </a:r>
            <a:r>
              <a:rPr lang="en-US" dirty="0" smtClean="0"/>
              <a:t>mg</a:t>
            </a:r>
            <a:r>
              <a:rPr lang="el-GR" dirty="0" smtClean="0"/>
              <a:t>.</a:t>
            </a:r>
            <a:endParaRPr lang="el-GR" dirty="0"/>
          </a:p>
          <a:p>
            <a:r>
              <a:rPr lang="el-GR" dirty="0"/>
              <a:t>Ιδιοσκευάσματα: </a:t>
            </a:r>
            <a:r>
              <a:rPr lang="en-US" dirty="0"/>
              <a:t>NORMELL</a:t>
            </a:r>
            <a:r>
              <a:rPr lang="el-GR" dirty="0"/>
              <a:t>:</a:t>
            </a:r>
            <a:r>
              <a:rPr lang="en-US" dirty="0"/>
              <a:t>tab</a:t>
            </a:r>
            <a:r>
              <a:rPr lang="el-GR" dirty="0"/>
              <a:t>(2.5+400)</a:t>
            </a:r>
            <a:r>
              <a:rPr lang="en-US" dirty="0" smtClean="0"/>
              <a:t>mg</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132</a:t>
            </a:fld>
            <a:endParaRPr lang="el-GR" dirty="0"/>
          </a:p>
        </p:txBody>
      </p:sp>
    </p:spTree>
    <p:extLst>
      <p:ext uri="{BB962C8B-B14F-4D97-AF65-F5344CB8AC3E}">
        <p14:creationId xmlns:p14="http://schemas.microsoft.com/office/powerpoint/2010/main" val="11638762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Άλλα αντιδιαβητικά φάρμακα </a:t>
            </a:r>
            <a:r>
              <a:rPr lang="el-GR" sz="3000" b="0" dirty="0" smtClean="0"/>
              <a:t>1/4</a:t>
            </a:r>
            <a:endParaRPr lang="en-US" sz="3000" b="0" dirty="0"/>
          </a:p>
        </p:txBody>
      </p:sp>
      <p:sp>
        <p:nvSpPr>
          <p:cNvPr id="3" name="2 - Θέση περιεχομένου"/>
          <p:cNvSpPr>
            <a:spLocks noGrp="1"/>
          </p:cNvSpPr>
          <p:nvPr>
            <p:ph idx="1"/>
          </p:nvPr>
        </p:nvSpPr>
        <p:spPr>
          <a:xfrm>
            <a:off x="457200" y="1196752"/>
            <a:ext cx="8363272" cy="5328592"/>
          </a:xfrm>
        </p:spPr>
        <p:txBody>
          <a:bodyPr>
            <a:normAutofit lnSpcReduction="10000"/>
          </a:bodyPr>
          <a:lstStyle/>
          <a:p>
            <a:pPr marL="0" indent="0">
              <a:buNone/>
            </a:pPr>
            <a:r>
              <a:rPr lang="el-GR" b="1" dirty="0" smtClean="0"/>
              <a:t>Ακαρβόζη</a:t>
            </a:r>
            <a:endParaRPr lang="el-GR" dirty="0" smtClean="0"/>
          </a:p>
          <a:p>
            <a:r>
              <a:rPr lang="en-US" dirty="0" smtClean="0"/>
              <a:t>Acarbose</a:t>
            </a:r>
            <a:endParaRPr lang="el-GR" dirty="0"/>
          </a:p>
          <a:p>
            <a:r>
              <a:rPr lang="el-GR" dirty="0"/>
              <a:t>Πρόκειται για αναστολέα της α-γλυκοσιδάσης η οποία προκαλεί </a:t>
            </a:r>
            <a:r>
              <a:rPr lang="el-GR" dirty="0" smtClean="0"/>
              <a:t>φυσιολογικά αποδόμηση </a:t>
            </a:r>
            <a:r>
              <a:rPr lang="el-GR" dirty="0"/>
              <a:t>των πολυσακχαρίτων της τροφής με συνέπεια να παρεμποδίζεται η αύξηση της γλυκόζης που ακολουθεί ένα υδατανθρακούχο γεύμα.</a:t>
            </a:r>
          </a:p>
          <a:p>
            <a:r>
              <a:rPr lang="el-GR" b="1" dirty="0"/>
              <a:t>Ενδείξεις: </a:t>
            </a:r>
            <a:r>
              <a:rPr lang="el-GR" dirty="0"/>
              <a:t>συμπληρωματική θεραπεία σακχαρώδη διαβήτη ανεπαρκώς ρυθμιζόμενου με την δίαιτα.</a:t>
            </a:r>
          </a:p>
          <a:p>
            <a:r>
              <a:rPr lang="el-GR" b="1" dirty="0"/>
              <a:t>Αντενδείξεις: </a:t>
            </a:r>
            <a:r>
              <a:rPr lang="el-GR" dirty="0"/>
              <a:t>υπερευαισθησία στη δραστική ουσία.</a:t>
            </a:r>
          </a:p>
          <a:p>
            <a:r>
              <a:rPr lang="el-GR" b="1" dirty="0"/>
              <a:t>Ανεπιθύμητες ενέργειες: </a:t>
            </a:r>
            <a:r>
              <a:rPr lang="el-GR" dirty="0"/>
              <a:t>μετεωρισμός, κοιλιακά άλγη, διάρροια.</a:t>
            </a:r>
          </a:p>
          <a:p>
            <a:r>
              <a:rPr lang="el-GR" b="1" dirty="0"/>
              <a:t>Αλληλεπιδράσεις: </a:t>
            </a:r>
            <a:r>
              <a:rPr lang="el-GR" dirty="0"/>
              <a:t>τα αντιόξινα, η χολεστυραμίνη και τα πεπτικά ένζυμα μειώνουν τη δράση της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133</a:t>
            </a:fld>
            <a:endParaRPr lang="el-GR" dirty="0"/>
          </a:p>
        </p:txBody>
      </p:sp>
    </p:spTree>
    <p:extLst>
      <p:ext uri="{BB962C8B-B14F-4D97-AF65-F5344CB8AC3E}">
        <p14:creationId xmlns:p14="http://schemas.microsoft.com/office/powerpoint/2010/main" val="5206231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Άλλα αντιδιαβητικά φάρμακα </a:t>
            </a:r>
            <a:r>
              <a:rPr lang="el-GR" sz="3000" b="0" dirty="0" smtClean="0"/>
              <a:t>2/4</a:t>
            </a:r>
            <a:endParaRPr lang="en-US" dirty="0"/>
          </a:p>
        </p:txBody>
      </p:sp>
      <p:sp>
        <p:nvSpPr>
          <p:cNvPr id="3" name="2 - Θέση περιεχομένου"/>
          <p:cNvSpPr>
            <a:spLocks noGrp="1"/>
          </p:cNvSpPr>
          <p:nvPr>
            <p:ph idx="1"/>
          </p:nvPr>
        </p:nvSpPr>
        <p:spPr>
          <a:xfrm>
            <a:off x="457200" y="1196752"/>
            <a:ext cx="8507288" cy="5472608"/>
          </a:xfrm>
        </p:spPr>
        <p:txBody>
          <a:bodyPr>
            <a:noAutofit/>
          </a:bodyPr>
          <a:lstStyle/>
          <a:p>
            <a:pPr marL="0" indent="0">
              <a:lnSpc>
                <a:spcPct val="105000"/>
              </a:lnSpc>
              <a:spcBef>
                <a:spcPts val="800"/>
              </a:spcBef>
              <a:buNone/>
            </a:pPr>
            <a:r>
              <a:rPr lang="el-GR" b="1" dirty="0" smtClean="0"/>
              <a:t>Μιγλιτόλη</a:t>
            </a:r>
            <a:endParaRPr lang="el-GR" dirty="0"/>
          </a:p>
          <a:p>
            <a:pPr>
              <a:lnSpc>
                <a:spcPct val="105000"/>
              </a:lnSpc>
              <a:spcBef>
                <a:spcPts val="800"/>
              </a:spcBef>
            </a:pPr>
            <a:r>
              <a:rPr lang="el-GR" dirty="0"/>
              <a:t>50 </a:t>
            </a:r>
            <a:r>
              <a:rPr lang="en-US" dirty="0"/>
              <a:t>mg</a:t>
            </a:r>
            <a:r>
              <a:rPr lang="el-GR" dirty="0"/>
              <a:t> τρείς φορές την ημέρα. ανάλογα με την ανοχή  η δόση μπορεί να αυξηθεί έως 100</a:t>
            </a:r>
            <a:r>
              <a:rPr lang="en-US" dirty="0"/>
              <a:t>mg</a:t>
            </a:r>
            <a:r>
              <a:rPr lang="el-GR" dirty="0"/>
              <a:t> τρείς φορές την μέρα μετά από θεραπεία 4-12 εβδομάδων. </a:t>
            </a:r>
          </a:p>
          <a:p>
            <a:pPr marL="0" indent="0">
              <a:lnSpc>
                <a:spcPct val="105000"/>
              </a:lnSpc>
              <a:spcBef>
                <a:spcPts val="800"/>
              </a:spcBef>
              <a:buNone/>
            </a:pPr>
            <a:r>
              <a:rPr lang="el-GR" b="1" dirty="0" smtClean="0"/>
              <a:t>Πιογλιταζόνη</a:t>
            </a:r>
            <a:endParaRPr lang="el-GR" dirty="0"/>
          </a:p>
          <a:p>
            <a:pPr>
              <a:lnSpc>
                <a:spcPct val="105000"/>
              </a:lnSpc>
              <a:spcBef>
                <a:spcPts val="800"/>
              </a:spcBef>
            </a:pPr>
            <a:r>
              <a:rPr lang="el-GR" b="1" dirty="0"/>
              <a:t>Δοσολογία: </a:t>
            </a:r>
            <a:r>
              <a:rPr lang="el-GR" dirty="0"/>
              <a:t>σε συνδυασμό με μετφορμίνη ή σουλφολυνουρία 15-30</a:t>
            </a:r>
            <a:r>
              <a:rPr lang="en-US" dirty="0"/>
              <a:t>mg</a:t>
            </a:r>
            <a:r>
              <a:rPr lang="el-GR" dirty="0"/>
              <a:t> ημερησίως. Η ήδη χορηγούμενη δόση της μετφορμίνης ή των σουλφονυλουριών μπορεί να συνεχιστεί και μετά την έναρξη της χορήγησης της πιογλιταζόνης.</a:t>
            </a:r>
          </a:p>
          <a:p>
            <a:pPr>
              <a:lnSpc>
                <a:spcPct val="105000"/>
              </a:lnSpc>
              <a:spcBef>
                <a:spcPts val="800"/>
              </a:spcBef>
            </a:pPr>
            <a:r>
              <a:rPr lang="el-GR" b="1" dirty="0"/>
              <a:t>Μορφές-περιεκτικότητες</a:t>
            </a:r>
            <a:r>
              <a:rPr lang="el-GR" b="1" dirty="0" smtClean="0"/>
              <a:t>: </a:t>
            </a:r>
            <a:r>
              <a:rPr lang="en-US" dirty="0" smtClean="0"/>
              <a:t>tablets</a:t>
            </a:r>
            <a:r>
              <a:rPr lang="el-GR" dirty="0" smtClean="0"/>
              <a:t> </a:t>
            </a:r>
            <a:r>
              <a:rPr lang="el-GR" dirty="0"/>
              <a:t>15 </a:t>
            </a:r>
            <a:r>
              <a:rPr lang="en-US" dirty="0"/>
              <a:t>mg</a:t>
            </a:r>
            <a:r>
              <a:rPr lang="el-GR" dirty="0"/>
              <a:t>,30 </a:t>
            </a:r>
            <a:r>
              <a:rPr lang="en-US" dirty="0" smtClean="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134</a:t>
            </a:fld>
            <a:endParaRPr lang="el-GR" dirty="0"/>
          </a:p>
        </p:txBody>
      </p:sp>
    </p:spTree>
    <p:extLst>
      <p:ext uri="{BB962C8B-B14F-4D97-AF65-F5344CB8AC3E}">
        <p14:creationId xmlns:p14="http://schemas.microsoft.com/office/powerpoint/2010/main" val="33275577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Άλλα αντιδιαβητικά φάρμακα </a:t>
            </a:r>
            <a:r>
              <a:rPr lang="el-GR" sz="3000" b="0" dirty="0" smtClean="0"/>
              <a:t>3/4</a:t>
            </a:r>
            <a:endParaRPr lang="en-US" dirty="0"/>
          </a:p>
        </p:txBody>
      </p:sp>
      <p:sp>
        <p:nvSpPr>
          <p:cNvPr id="3" name="2 - Θέση περιεχομένου"/>
          <p:cNvSpPr>
            <a:spLocks noGrp="1"/>
          </p:cNvSpPr>
          <p:nvPr>
            <p:ph idx="1"/>
          </p:nvPr>
        </p:nvSpPr>
        <p:spPr>
          <a:xfrm>
            <a:off x="457200" y="1196752"/>
            <a:ext cx="8435280" cy="5472608"/>
          </a:xfrm>
        </p:spPr>
        <p:txBody>
          <a:bodyPr>
            <a:noAutofit/>
          </a:bodyPr>
          <a:lstStyle/>
          <a:p>
            <a:pPr marL="0" indent="0">
              <a:lnSpc>
                <a:spcPct val="105000"/>
              </a:lnSpc>
              <a:spcBef>
                <a:spcPts val="800"/>
              </a:spcBef>
              <a:buNone/>
            </a:pPr>
            <a:r>
              <a:rPr lang="el-GR" b="1" dirty="0" smtClean="0"/>
              <a:t>Ρεπαγλινιδη</a:t>
            </a:r>
            <a:endParaRPr lang="el-GR" dirty="0"/>
          </a:p>
          <a:p>
            <a:pPr>
              <a:lnSpc>
                <a:spcPct val="105000"/>
              </a:lnSpc>
              <a:spcBef>
                <a:spcPts val="800"/>
              </a:spcBef>
            </a:pPr>
            <a:r>
              <a:rPr lang="el-GR" dirty="0"/>
              <a:t>Είναι παράγωγο του καρβαμουλοβενζοικου οξέος. Δρα </a:t>
            </a:r>
            <a:r>
              <a:rPr lang="el-GR" dirty="0" smtClean="0"/>
              <a:t>υπογλυκαιμικά </a:t>
            </a:r>
            <a:r>
              <a:rPr lang="el-GR" dirty="0"/>
              <a:t>διεγείροντας την έκκριση της ινσουλίνης.</a:t>
            </a:r>
          </a:p>
          <a:p>
            <a:pPr>
              <a:lnSpc>
                <a:spcPct val="105000"/>
              </a:lnSpc>
              <a:spcBef>
                <a:spcPts val="800"/>
              </a:spcBef>
            </a:pPr>
            <a:r>
              <a:rPr lang="el-GR" b="1" dirty="0"/>
              <a:t>Ενδείξεις: </a:t>
            </a:r>
            <a:r>
              <a:rPr lang="el-GR" dirty="0"/>
              <a:t>σε ασθενείς με σακχαρώδη διαβήτη τύπου 2 είτε ως μονοθεραπεία είτε σε συνδυασμό με μετφορμίνη όταν δεν υπάρχει ικανοποιητικός έλεγχος της γλυκαιμίας με τα συνήθη υγιεινοδιαιτητικά μέτρα ή μόνο την μετφορμίνη.</a:t>
            </a:r>
          </a:p>
          <a:p>
            <a:pPr>
              <a:lnSpc>
                <a:spcPct val="105000"/>
              </a:lnSpc>
              <a:spcBef>
                <a:spcPts val="800"/>
              </a:spcBef>
            </a:pPr>
            <a:r>
              <a:rPr lang="el-GR" b="1" dirty="0"/>
              <a:t>Αντενδείξεις: </a:t>
            </a:r>
            <a:r>
              <a:rPr lang="el-GR" dirty="0"/>
              <a:t>σε σοβαρή ηπατική βλάβη, διαβητική κετοξέωση, κύηση και γαλουχία, σε παιδιά κάτω των 12 ετών και άνω των 75 </a:t>
            </a:r>
            <a:r>
              <a:rPr lang="el-GR" dirty="0" smtClean="0"/>
              <a:t>ετών.</a:t>
            </a:r>
            <a:endParaRPr lang="el-GR" dirty="0"/>
          </a:p>
          <a:p>
            <a:pPr>
              <a:lnSpc>
                <a:spcPct val="105000"/>
              </a:lnSpc>
              <a:spcBef>
                <a:spcPts val="800"/>
              </a:spcBef>
            </a:pPr>
            <a:r>
              <a:rPr lang="el-GR" b="1" dirty="0"/>
              <a:t>Ανεπιθύμητες ενέργειες: </a:t>
            </a:r>
            <a:r>
              <a:rPr lang="el-GR" dirty="0"/>
              <a:t>κοιλιακό άλγος, ναυτία, εμετοί, διάρροια ή δυσκοιλιότητα, υπογλυκαιμία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135</a:t>
            </a:fld>
            <a:endParaRPr lang="el-GR" dirty="0"/>
          </a:p>
        </p:txBody>
      </p:sp>
    </p:spTree>
    <p:extLst>
      <p:ext uri="{BB962C8B-B14F-4D97-AF65-F5344CB8AC3E}">
        <p14:creationId xmlns:p14="http://schemas.microsoft.com/office/powerpoint/2010/main" val="21822274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Άλλα αντιδιαβητικά φάρμακα </a:t>
            </a:r>
            <a:r>
              <a:rPr lang="el-GR" sz="3000" b="0" dirty="0" smtClean="0"/>
              <a:t>4/4</a:t>
            </a:r>
            <a:endParaRPr lang="en-US" sz="3600" dirty="0"/>
          </a:p>
        </p:txBody>
      </p:sp>
      <p:sp>
        <p:nvSpPr>
          <p:cNvPr id="3" name="2 - Θέση περιεχομένου"/>
          <p:cNvSpPr>
            <a:spLocks noGrp="1"/>
          </p:cNvSpPr>
          <p:nvPr>
            <p:ph idx="1"/>
          </p:nvPr>
        </p:nvSpPr>
        <p:spPr>
          <a:xfrm>
            <a:off x="457200" y="1196752"/>
            <a:ext cx="8507288" cy="5661248"/>
          </a:xfrm>
        </p:spPr>
        <p:txBody>
          <a:bodyPr>
            <a:noAutofit/>
          </a:bodyPr>
          <a:lstStyle/>
          <a:p>
            <a:pPr marL="0" indent="0">
              <a:lnSpc>
                <a:spcPct val="100000"/>
              </a:lnSpc>
              <a:spcBef>
                <a:spcPts val="600"/>
              </a:spcBef>
              <a:buNone/>
            </a:pPr>
            <a:r>
              <a:rPr lang="el-GR" sz="2100" b="1" dirty="0" smtClean="0"/>
              <a:t>Ροσιγλιταζόνη </a:t>
            </a:r>
            <a:endParaRPr lang="el-GR" sz="2100" dirty="0"/>
          </a:p>
          <a:p>
            <a:pPr>
              <a:lnSpc>
                <a:spcPct val="100000"/>
              </a:lnSpc>
              <a:spcBef>
                <a:spcPts val="600"/>
              </a:spcBef>
            </a:pPr>
            <a:r>
              <a:rPr lang="el-GR" sz="2100" b="1" dirty="0" smtClean="0"/>
              <a:t>Ενδείξεις</a:t>
            </a:r>
            <a:r>
              <a:rPr lang="el-GR" sz="2100" b="1" dirty="0"/>
              <a:t>: </a:t>
            </a:r>
            <a:r>
              <a:rPr lang="el-GR" sz="2100" dirty="0"/>
              <a:t>δίδεται ως συμπληρωματική θεραπεία σε ασθενείς με διαβήτη τύπου 2.</a:t>
            </a:r>
          </a:p>
          <a:p>
            <a:pPr>
              <a:lnSpc>
                <a:spcPct val="100000"/>
              </a:lnSpc>
              <a:spcBef>
                <a:spcPts val="600"/>
              </a:spcBef>
            </a:pPr>
            <a:r>
              <a:rPr lang="el-GR" sz="2100" b="1" dirty="0" smtClean="0"/>
              <a:t>Αντενδείξεις: </a:t>
            </a:r>
            <a:r>
              <a:rPr lang="el-GR" sz="2100" dirty="0" smtClean="0"/>
              <a:t>καρδιακή </a:t>
            </a:r>
            <a:r>
              <a:rPr lang="el-GR" sz="2100" dirty="0"/>
              <a:t>ανεπάρκεια, νεφρική ή ηπατική ανεπάρκεια, συγχορήγηση με ινσουλίνη, κύηση και γαλουχία.</a:t>
            </a:r>
          </a:p>
          <a:p>
            <a:pPr>
              <a:lnSpc>
                <a:spcPct val="100000"/>
              </a:lnSpc>
              <a:spcBef>
                <a:spcPts val="600"/>
              </a:spcBef>
            </a:pPr>
            <a:r>
              <a:rPr lang="el-GR" sz="2100" b="1" dirty="0"/>
              <a:t>Ανεπιθύμητες ενέργειες: </a:t>
            </a:r>
            <a:r>
              <a:rPr lang="el-GR" sz="2100" dirty="0"/>
              <a:t>σε συνδυασμό με μετφορμίνη ή σουλφονυλουρίες μπορεί να προκαλέσει αναιμία, υπογλυκαιμία, υπερλιπιδαιμία, θρομβοπενία, κεφαλαλγία, ζάλη, αίσθημα κόπωσης, εξάνθημα, αλωπεκία και ηπατική δυσλειτουργία.</a:t>
            </a:r>
          </a:p>
          <a:p>
            <a:pPr>
              <a:lnSpc>
                <a:spcPct val="100000"/>
              </a:lnSpc>
              <a:spcBef>
                <a:spcPts val="600"/>
              </a:spcBef>
            </a:pPr>
            <a:r>
              <a:rPr lang="el-GR" sz="2100" b="1" dirty="0"/>
              <a:t>Προσοχή στην χορήγηση: </a:t>
            </a:r>
            <a:r>
              <a:rPr lang="el-GR" sz="2100" dirty="0"/>
              <a:t>να μην χρησιμοποιείται ως μονοθεραπεία. μπορεί να εκδηλώσει καρδιακή ανεπάρκεια λόγω κατακράτησης υγρών. θα πρέπει να ελέγχεται η ηπατική λειτουργία καθώς επίσης και το σωματικό βάρος το οποίο ενδέχεται να αυξηθεί.</a:t>
            </a:r>
          </a:p>
          <a:p>
            <a:pPr>
              <a:lnSpc>
                <a:spcPct val="100000"/>
              </a:lnSpc>
              <a:spcBef>
                <a:spcPts val="600"/>
              </a:spcBef>
            </a:pPr>
            <a:r>
              <a:rPr lang="el-GR" sz="2100" b="1" dirty="0" smtClean="0"/>
              <a:t>Δοσολογία: </a:t>
            </a:r>
            <a:r>
              <a:rPr lang="el-GR" sz="2100" dirty="0" smtClean="0"/>
              <a:t>σε </a:t>
            </a:r>
            <a:r>
              <a:rPr lang="el-GR" sz="2100" dirty="0"/>
              <a:t>συνδυασμό με μετφορμίνη ή σουλφονυλουρία η δόση είναι 4 </a:t>
            </a:r>
            <a:r>
              <a:rPr lang="en-US" sz="2100" dirty="0"/>
              <a:t>mg</a:t>
            </a:r>
            <a:r>
              <a:rPr lang="el-GR" sz="2100" dirty="0"/>
              <a:t> ημερησίως</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136</a:t>
            </a:fld>
            <a:endParaRPr lang="el-GR" dirty="0"/>
          </a:p>
        </p:txBody>
      </p:sp>
    </p:spTree>
    <p:extLst>
      <p:ext uri="{BB962C8B-B14F-4D97-AF65-F5344CB8AC3E}">
        <p14:creationId xmlns:p14="http://schemas.microsoft.com/office/powerpoint/2010/main" val="28535570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Ινσουλίνες </a:t>
            </a:r>
            <a:r>
              <a:rPr lang="el-GR" sz="3000" b="0" dirty="0" smtClean="0"/>
              <a:t>1/11</a:t>
            </a:r>
            <a:endParaRPr lang="en-US" sz="3000" b="0" dirty="0"/>
          </a:p>
        </p:txBody>
      </p:sp>
      <p:sp>
        <p:nvSpPr>
          <p:cNvPr id="3" name="2 - Θέση περιεχομένου"/>
          <p:cNvSpPr>
            <a:spLocks noGrp="1"/>
          </p:cNvSpPr>
          <p:nvPr>
            <p:ph idx="1"/>
          </p:nvPr>
        </p:nvSpPr>
        <p:spPr>
          <a:xfrm>
            <a:off x="457200" y="1196752"/>
            <a:ext cx="8291264" cy="5328592"/>
          </a:xfrm>
        </p:spPr>
        <p:txBody>
          <a:bodyPr>
            <a:normAutofit/>
          </a:bodyPr>
          <a:lstStyle/>
          <a:p>
            <a:r>
              <a:rPr lang="el-GR" dirty="0" smtClean="0"/>
              <a:t>Η </a:t>
            </a:r>
            <a:r>
              <a:rPr lang="el-GR" dirty="0"/>
              <a:t>ινσουλίνη είναι μία ορμόνη πρωτεϊνικής φύσεως, που φυσιολογικά παράγεται στα β-κύτταρα των νησιδίων του </a:t>
            </a:r>
            <a:r>
              <a:rPr lang="en-US" dirty="0"/>
              <a:t>Largerhans</a:t>
            </a:r>
            <a:r>
              <a:rPr lang="el-GR" dirty="0"/>
              <a:t> του παγκρέατος. Τα άτομα που δεν έχουν διαβήτη, μπορούν να παράγουν αρκετή ποσότητα ινσουλίνης, ώστε να διατηρούν το σάκχαρο του αίματος σε φυσιολογικά επίπεδα.</a:t>
            </a:r>
          </a:p>
          <a:p>
            <a:r>
              <a:rPr lang="el-GR" dirty="0"/>
              <a:t> Η ινσουλίνη που χρησιμοποιείται στο εμπόριο, διακρίνεται σε δύο μορφές όσον αφορά την παραγωγή τους:</a:t>
            </a:r>
          </a:p>
          <a:p>
            <a:pPr lvl="1" indent="-387350"/>
            <a:r>
              <a:rPr lang="el-GR" b="1" dirty="0" smtClean="0"/>
              <a:t>Ημισυνθετική</a:t>
            </a:r>
            <a:r>
              <a:rPr lang="el-GR" dirty="0" smtClean="0"/>
              <a:t> </a:t>
            </a:r>
            <a:r>
              <a:rPr lang="el-GR" dirty="0"/>
              <a:t>η οποία παράγεται από την χημική μετατροπή της ινσουλίνης του βοδιού ή του γουρουνιού με την μέθοδο της ανακρυστάλλωσης,</a:t>
            </a:r>
          </a:p>
          <a:p>
            <a:pPr lvl="1" indent="-387350"/>
            <a:r>
              <a:rPr lang="el-GR" b="1" dirty="0" smtClean="0"/>
              <a:t>Βιοσυνθετική</a:t>
            </a:r>
            <a:r>
              <a:rPr lang="el-GR" dirty="0" smtClean="0"/>
              <a:t> </a:t>
            </a:r>
            <a:r>
              <a:rPr lang="el-GR" dirty="0"/>
              <a:t>η οποία παράγεται με γενετικές τεχνικές από βακτηρίδια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137</a:t>
            </a:fld>
            <a:endParaRPr lang="el-GR" dirty="0"/>
          </a:p>
        </p:txBody>
      </p:sp>
    </p:spTree>
    <p:extLst>
      <p:ext uri="{BB962C8B-B14F-4D97-AF65-F5344CB8AC3E}">
        <p14:creationId xmlns:p14="http://schemas.microsoft.com/office/powerpoint/2010/main" val="21874186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Ινσουλίνες </a:t>
            </a:r>
            <a:r>
              <a:rPr lang="el-GR" sz="3000" b="0" dirty="0" smtClean="0"/>
              <a:t>2/11</a:t>
            </a:r>
            <a:endParaRPr lang="en-US" sz="3600" dirty="0"/>
          </a:p>
        </p:txBody>
      </p:sp>
      <p:sp>
        <p:nvSpPr>
          <p:cNvPr id="3" name="2 - Θέση περιεχομένου"/>
          <p:cNvSpPr>
            <a:spLocks noGrp="1"/>
          </p:cNvSpPr>
          <p:nvPr>
            <p:ph idx="1"/>
          </p:nvPr>
        </p:nvSpPr>
        <p:spPr/>
        <p:txBody>
          <a:bodyPr>
            <a:normAutofit/>
          </a:bodyPr>
          <a:lstStyle/>
          <a:p>
            <a:pPr lvl="0"/>
            <a:r>
              <a:rPr lang="el-GR" dirty="0" smtClean="0"/>
              <a:t>Η </a:t>
            </a:r>
            <a:r>
              <a:rPr lang="el-GR" dirty="0"/>
              <a:t>εταιρία </a:t>
            </a:r>
            <a:r>
              <a:rPr lang="en-US" dirty="0"/>
              <a:t>Lilly</a:t>
            </a:r>
            <a:r>
              <a:rPr lang="el-GR" dirty="0"/>
              <a:t> των ΗΠΑ κατόρθωσε να παράγει τεχνητά ινσουλίνη, όμοια με την ανθρώπινη παγκρεατική, απαλλαγμένη από τις διάφορες προσμίξεις που είχαν οι </a:t>
            </a:r>
            <a:r>
              <a:rPr lang="el-GR" dirty="0" smtClean="0"/>
              <a:t>ζωικές </a:t>
            </a:r>
            <a:r>
              <a:rPr lang="el-GR" dirty="0"/>
              <a:t>ινσουλίνες. Η παραγωγή έγινε με την συμμετοχή της βιοτεχνολογίας και την μέθοδο της ανασύνθεσης του </a:t>
            </a:r>
            <a:r>
              <a:rPr lang="en-US" dirty="0"/>
              <a:t>DNA</a:t>
            </a:r>
            <a:r>
              <a:rPr lang="el-GR" dirty="0"/>
              <a:t> στο στέλεχος Κ12 του βακτηριδίου </a:t>
            </a:r>
            <a:r>
              <a:rPr lang="en-US" dirty="0"/>
              <a:t>Esherihia Coli</a:t>
            </a:r>
            <a:r>
              <a:rPr lang="el-GR" dirty="0"/>
              <a:t>. Η ινσουλίνη αυτή ονομάζεται </a:t>
            </a:r>
            <a:r>
              <a:rPr lang="en-US" b="1" dirty="0"/>
              <a:t>Humulin</a:t>
            </a:r>
            <a:r>
              <a:rPr lang="el-GR" dirty="0"/>
              <a:t>. Επιπλέον η εταιρία </a:t>
            </a:r>
            <a:r>
              <a:rPr lang="en-US" dirty="0"/>
              <a:t>Novo</a:t>
            </a:r>
            <a:r>
              <a:rPr lang="el-GR" dirty="0"/>
              <a:t>-</a:t>
            </a:r>
            <a:r>
              <a:rPr lang="en-US" dirty="0"/>
              <a:t>Nordisk</a:t>
            </a:r>
            <a:r>
              <a:rPr lang="el-GR" dirty="0"/>
              <a:t> της Δανίας, λίγο αργότερα </a:t>
            </a:r>
            <a:r>
              <a:rPr lang="el-GR" b="1" dirty="0"/>
              <a:t>κυκλοφόρησε την </a:t>
            </a:r>
            <a:r>
              <a:rPr lang="en-US" b="1" dirty="0"/>
              <a:t>HM</a:t>
            </a:r>
            <a:r>
              <a:rPr lang="el-GR" dirty="0"/>
              <a:t> και αυτή όμοια με την ανθρώπινη, χρησιμοποιώντας την ίδια μέθοδο, με την μοναδική διαφορά ότι παράγεται από την ανασύνθεση του </a:t>
            </a:r>
            <a:r>
              <a:rPr lang="en-US" dirty="0"/>
              <a:t>DNA</a:t>
            </a:r>
            <a:r>
              <a:rPr lang="el-GR" dirty="0"/>
              <a:t> των ζυμομυκήτων της ζύμης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138</a:t>
            </a:fld>
            <a:endParaRPr lang="el-GR" dirty="0"/>
          </a:p>
        </p:txBody>
      </p:sp>
    </p:spTree>
    <p:extLst>
      <p:ext uri="{BB962C8B-B14F-4D97-AF65-F5344CB8AC3E}">
        <p14:creationId xmlns:p14="http://schemas.microsoft.com/office/powerpoint/2010/main" val="161377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Φυσιολογικά επίπεδα γλυκόζης</a:t>
            </a:r>
            <a:endParaRPr lang="en-US" dirty="0"/>
          </a:p>
        </p:txBody>
      </p:sp>
      <p:sp>
        <p:nvSpPr>
          <p:cNvPr id="3" name="2 - Θέση περιεχομένου"/>
          <p:cNvSpPr>
            <a:spLocks noGrp="1"/>
          </p:cNvSpPr>
          <p:nvPr>
            <p:ph idx="1"/>
          </p:nvPr>
        </p:nvSpPr>
        <p:spPr/>
        <p:txBody>
          <a:bodyPr>
            <a:normAutofit/>
          </a:bodyPr>
          <a:lstStyle/>
          <a:p>
            <a:r>
              <a:rPr lang="el-GR" b="1" dirty="0" smtClean="0"/>
              <a:t>ΦΥΣΙΟΛΟΓΙΚΗ </a:t>
            </a:r>
            <a:r>
              <a:rPr lang="el-GR" b="1" dirty="0"/>
              <a:t>ΓΛΥΚΟΖΗ ΠΛΑΣΜΑΤΟΣ </a:t>
            </a:r>
            <a:r>
              <a:rPr lang="el-GR" b="1" dirty="0" smtClean="0"/>
              <a:t>ΝΗΣΤΕΙΑΣ</a:t>
            </a:r>
          </a:p>
          <a:p>
            <a:pPr marL="0" indent="0" algn="ctr">
              <a:spcAft>
                <a:spcPts val="2400"/>
              </a:spcAft>
              <a:buNone/>
            </a:pPr>
            <a:r>
              <a:rPr lang="el-GR" b="1" dirty="0" smtClean="0">
                <a:sym typeface="Symbol"/>
              </a:rPr>
              <a:t></a:t>
            </a:r>
            <a:r>
              <a:rPr lang="en-US" b="1" dirty="0" smtClean="0"/>
              <a:t> </a:t>
            </a:r>
            <a:r>
              <a:rPr lang="en-US" b="1" dirty="0"/>
              <a:t>6.1 mmol/L (110 mg/dl</a:t>
            </a:r>
            <a:r>
              <a:rPr lang="en-US" b="1" dirty="0" smtClean="0"/>
              <a:t>)</a:t>
            </a:r>
            <a:r>
              <a:rPr lang="en-US" b="1" dirty="0"/>
              <a:t> </a:t>
            </a:r>
            <a:endParaRPr lang="el-GR" dirty="0"/>
          </a:p>
          <a:p>
            <a:r>
              <a:rPr lang="el-GR" b="1" dirty="0"/>
              <a:t>ΦΥΣΙΟΛΟΓΙΚΗ ΑΝΟΧΗ </a:t>
            </a:r>
            <a:r>
              <a:rPr lang="el-GR" b="1" dirty="0" smtClean="0"/>
              <a:t>ΓΛΥΚΟΖΗΣ</a:t>
            </a:r>
          </a:p>
          <a:p>
            <a:pPr marL="0" indent="0" algn="ctr">
              <a:buNone/>
            </a:pPr>
            <a:r>
              <a:rPr lang="en-US" b="1" dirty="0" smtClean="0"/>
              <a:t>&lt; </a:t>
            </a:r>
            <a:r>
              <a:rPr lang="en-US" b="1" dirty="0"/>
              <a:t>7.8 mmol/L (140 mg/dl</a:t>
            </a:r>
            <a:r>
              <a:rPr lang="en-US"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9988543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3/11</a:t>
            </a:r>
            <a:endParaRPr lang="en-US" dirty="0"/>
          </a:p>
        </p:txBody>
      </p:sp>
      <p:sp>
        <p:nvSpPr>
          <p:cNvPr id="3" name="2 - Θέση περιεχομένου"/>
          <p:cNvSpPr>
            <a:spLocks noGrp="1"/>
          </p:cNvSpPr>
          <p:nvPr>
            <p:ph idx="1"/>
          </p:nvPr>
        </p:nvSpPr>
        <p:spPr/>
        <p:txBody>
          <a:bodyPr>
            <a:noAutofit/>
          </a:bodyPr>
          <a:lstStyle/>
          <a:p>
            <a:r>
              <a:rPr lang="el-GR" dirty="0"/>
              <a:t>Η ινσουλίνη μετριέται σε μονάδες. Στην χώρα μας κυκλοφορεί σε πυκνότητα 100 μονάδων σε κάθε κυβικό εκατοστό διαλύματος. Σε μερικές χώρες κυκλοφορεί και σε πυκνότητα των 40 μονάδων που σημαίνει ότι χρησιμοποιούνται διαφορετικές σύριγγες </a:t>
            </a:r>
            <a:r>
              <a:rPr lang="el-GR" dirty="0" smtClean="0"/>
              <a:t>ινσουλίνης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139</a:t>
            </a:fld>
            <a:endParaRPr lang="el-GR" dirty="0"/>
          </a:p>
        </p:txBody>
      </p:sp>
    </p:spTree>
    <p:extLst>
      <p:ext uri="{BB962C8B-B14F-4D97-AF65-F5344CB8AC3E}">
        <p14:creationId xmlns:p14="http://schemas.microsoft.com/office/powerpoint/2010/main" val="12956075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4/11</a:t>
            </a:r>
            <a:endParaRPr lang="en-US" dirty="0"/>
          </a:p>
        </p:txBody>
      </p:sp>
      <p:sp>
        <p:nvSpPr>
          <p:cNvPr id="3" name="2 - Θέση περιεχομένου"/>
          <p:cNvSpPr>
            <a:spLocks noGrp="1"/>
          </p:cNvSpPr>
          <p:nvPr>
            <p:ph idx="1"/>
          </p:nvPr>
        </p:nvSpPr>
        <p:spPr>
          <a:xfrm>
            <a:off x="323528" y="1052736"/>
            <a:ext cx="8712968" cy="5760640"/>
          </a:xfrm>
        </p:spPr>
        <p:txBody>
          <a:bodyPr>
            <a:noAutofit/>
          </a:bodyPr>
          <a:lstStyle/>
          <a:p>
            <a:pPr>
              <a:lnSpc>
                <a:spcPct val="105000"/>
              </a:lnSpc>
              <a:spcBef>
                <a:spcPts val="600"/>
              </a:spcBef>
            </a:pPr>
            <a:r>
              <a:rPr lang="el-GR" sz="2000" b="1" dirty="0" smtClean="0"/>
              <a:t>Οι ενδείξεις της ινσουλινοθεραπείας</a:t>
            </a:r>
            <a:r>
              <a:rPr lang="el-GR" sz="2000" dirty="0" smtClean="0"/>
              <a:t> </a:t>
            </a:r>
            <a:r>
              <a:rPr lang="el-GR" sz="2000" b="1" dirty="0" smtClean="0"/>
              <a:t>είναι</a:t>
            </a:r>
            <a:r>
              <a:rPr lang="el-GR" sz="2000" dirty="0" smtClean="0"/>
              <a:t>:</a:t>
            </a:r>
          </a:p>
          <a:p>
            <a:pPr lvl="0">
              <a:lnSpc>
                <a:spcPct val="105000"/>
              </a:lnSpc>
              <a:spcBef>
                <a:spcPts val="600"/>
              </a:spcBef>
            </a:pPr>
            <a:r>
              <a:rPr lang="el-GR" sz="2000" dirty="0" smtClean="0"/>
              <a:t>Στον διαβήτη τύπου I, όπου υπάρχει έλλειψη ινσουλίνης και έτσι η θεραπεία αποτελεί κατά κάποια έννοια, θεραπεία υποκατάστασης, χωρίς την οποία ο ασθενής δεν μπορεί να επιβιώσει,</a:t>
            </a:r>
          </a:p>
          <a:p>
            <a:pPr lvl="0">
              <a:lnSpc>
                <a:spcPct val="105000"/>
              </a:lnSpc>
              <a:spcBef>
                <a:spcPts val="600"/>
              </a:spcBef>
            </a:pPr>
            <a:r>
              <a:rPr lang="el-GR" sz="2000" dirty="0" smtClean="0"/>
              <a:t>Στον διαβήτη κύησης,</a:t>
            </a:r>
          </a:p>
          <a:p>
            <a:pPr lvl="0">
              <a:lnSpc>
                <a:spcPct val="105000"/>
              </a:lnSpc>
              <a:spcBef>
                <a:spcPts val="600"/>
              </a:spcBef>
            </a:pPr>
            <a:r>
              <a:rPr lang="el-GR" sz="2000" dirty="0" smtClean="0"/>
              <a:t>Σε διαβητική κετοοξέωση,</a:t>
            </a:r>
          </a:p>
          <a:p>
            <a:pPr lvl="0">
              <a:lnSpc>
                <a:spcPct val="105000"/>
              </a:lnSpc>
              <a:spcBef>
                <a:spcPts val="600"/>
              </a:spcBef>
            </a:pPr>
            <a:r>
              <a:rPr lang="el-GR" sz="2000" dirty="0" smtClean="0"/>
              <a:t>Στον διαβήτη τύπου II,</a:t>
            </a:r>
          </a:p>
          <a:p>
            <a:pPr marL="808038" lvl="1" indent="-407988">
              <a:lnSpc>
                <a:spcPct val="105000"/>
              </a:lnSpc>
              <a:spcBef>
                <a:spcPts val="600"/>
              </a:spcBef>
              <a:buFont typeface="+mj-lt"/>
              <a:buAutoNum type="arabicPeriod"/>
            </a:pPr>
            <a:r>
              <a:rPr lang="el-GR" sz="2000" dirty="0" smtClean="0"/>
              <a:t>Ανεπαρκής μεταβολική ρύθμιση,</a:t>
            </a:r>
          </a:p>
          <a:p>
            <a:pPr marL="808038" lvl="1" indent="-407988">
              <a:lnSpc>
                <a:spcPct val="105000"/>
              </a:lnSpc>
              <a:spcBef>
                <a:spcPts val="600"/>
              </a:spcBef>
              <a:buFont typeface="+mj-lt"/>
              <a:buAutoNum type="arabicPeriod"/>
            </a:pPr>
            <a:r>
              <a:rPr lang="el-GR" sz="2000" dirty="0" smtClean="0"/>
              <a:t>Κύηση ή επιθυμία για κύηση,</a:t>
            </a:r>
          </a:p>
          <a:p>
            <a:pPr marL="808038" lvl="1" indent="-407988">
              <a:lnSpc>
                <a:spcPct val="105000"/>
              </a:lnSpc>
              <a:spcBef>
                <a:spcPts val="600"/>
              </a:spcBef>
              <a:buFont typeface="+mj-lt"/>
              <a:buAutoNum type="arabicPeriod"/>
            </a:pPr>
            <a:r>
              <a:rPr lang="el-GR" sz="2000" dirty="0" smtClean="0"/>
              <a:t>Διαβητική κετοοξέωση,</a:t>
            </a:r>
          </a:p>
          <a:p>
            <a:pPr marL="808038" lvl="1" indent="-407988">
              <a:lnSpc>
                <a:spcPct val="105000"/>
              </a:lnSpc>
              <a:spcBef>
                <a:spcPts val="600"/>
              </a:spcBef>
              <a:buFont typeface="+mj-lt"/>
              <a:buAutoNum type="arabicPeriod"/>
            </a:pPr>
            <a:r>
              <a:rPr lang="el-GR" sz="2000" dirty="0" smtClean="0"/>
              <a:t>Σε οξείες καταστάσεις (όπως λοιμώξεις, χειρουργικές επεμβάσεις, οξύ έμφραγμα του μυοκαρδίου, αγγειακό εγκεφαλικό επεισόδιο, σοβαρές αιμορραγίες),</a:t>
            </a:r>
          </a:p>
          <a:p>
            <a:pPr marL="808038" lvl="1" indent="-407988">
              <a:lnSpc>
                <a:spcPct val="105000"/>
              </a:lnSpc>
              <a:spcBef>
                <a:spcPts val="600"/>
              </a:spcBef>
              <a:buFont typeface="+mj-lt"/>
              <a:buAutoNum type="arabicPeriod"/>
            </a:pPr>
            <a:r>
              <a:rPr lang="el-GR" sz="2000" dirty="0" smtClean="0"/>
              <a:t>Διαβητικές επιπλοκές (χρόνια νεφρική ανεπάρκεια, επώδυνη νευροπάθεια, ηπατική ανεπάρκεια).</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140</a:t>
            </a:fld>
            <a:endParaRPr lang="el-GR" dirty="0"/>
          </a:p>
        </p:txBody>
      </p:sp>
    </p:spTree>
    <p:extLst>
      <p:ext uri="{BB962C8B-B14F-4D97-AF65-F5344CB8AC3E}">
        <p14:creationId xmlns:p14="http://schemas.microsoft.com/office/powerpoint/2010/main" val="36782374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5/11</a:t>
            </a:r>
            <a:endParaRPr lang="en-US" dirty="0"/>
          </a:p>
        </p:txBody>
      </p:sp>
      <p:sp>
        <p:nvSpPr>
          <p:cNvPr id="3" name="2 - Θέση περιεχομένου"/>
          <p:cNvSpPr>
            <a:spLocks noGrp="1"/>
          </p:cNvSpPr>
          <p:nvPr>
            <p:ph idx="1"/>
          </p:nvPr>
        </p:nvSpPr>
        <p:spPr/>
        <p:txBody>
          <a:bodyPr>
            <a:normAutofit/>
          </a:bodyPr>
          <a:lstStyle/>
          <a:p>
            <a:r>
              <a:rPr lang="el-GR" dirty="0"/>
              <a:t>Σε άτομα με Σ.Δ. τύπου </a:t>
            </a:r>
            <a:r>
              <a:rPr lang="en-US" dirty="0"/>
              <a:t>II</a:t>
            </a:r>
            <a:r>
              <a:rPr lang="el-GR" dirty="0"/>
              <a:t>, παρατηρείται μία προοδευτική εξάντληση της λειτουργίας των β- κυττάρων του παγκρέατος, κατά την εξέλιξη της νόσου. Κάθε χρόνο, χάνεται το 1,5 % της λειτουργικότητας των β-κυττάρων. Αυτό έχει ως αποτέλεσμα την μη αποδοτικότητα των από του στόματος αντιδιαβητικών δισκίων (όχι γιατί αυτά αποτυγχάνουν, αλλά γιατί ο οργανισμός αδυνατεί να ανταποκριθεί) και αφού υπάρχει έλλειψη ινσουλίνης, ενδείκνυται η ινσουλινοθεραπεία.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141</a:t>
            </a:fld>
            <a:endParaRPr lang="el-GR" dirty="0"/>
          </a:p>
        </p:txBody>
      </p:sp>
    </p:spTree>
    <p:extLst>
      <p:ext uri="{BB962C8B-B14F-4D97-AF65-F5344CB8AC3E}">
        <p14:creationId xmlns:p14="http://schemas.microsoft.com/office/powerpoint/2010/main" val="9810991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6/11</a:t>
            </a:r>
            <a:endParaRPr lang="en-US" dirty="0"/>
          </a:p>
        </p:txBody>
      </p:sp>
      <p:sp>
        <p:nvSpPr>
          <p:cNvPr id="3" name="2 - Θέση περιεχομένου"/>
          <p:cNvSpPr>
            <a:spLocks noGrp="1"/>
          </p:cNvSpPr>
          <p:nvPr>
            <p:ph idx="1"/>
          </p:nvPr>
        </p:nvSpPr>
        <p:spPr>
          <a:xfrm>
            <a:off x="457200" y="1196752"/>
            <a:ext cx="8435280" cy="5544616"/>
          </a:xfrm>
        </p:spPr>
        <p:txBody>
          <a:bodyPr>
            <a:noAutofit/>
          </a:bodyPr>
          <a:lstStyle/>
          <a:p>
            <a:pPr marL="0" indent="0">
              <a:lnSpc>
                <a:spcPct val="105000"/>
              </a:lnSpc>
              <a:spcBef>
                <a:spcPts val="600"/>
              </a:spcBef>
              <a:buNone/>
            </a:pPr>
            <a:r>
              <a:rPr lang="el-GR" dirty="0" smtClean="0"/>
              <a:t>Η </a:t>
            </a:r>
            <a:r>
              <a:rPr lang="el-GR" b="1" dirty="0" smtClean="0"/>
              <a:t>διάκριση της ινσουλίνης</a:t>
            </a:r>
            <a:r>
              <a:rPr lang="el-GR" dirty="0" smtClean="0"/>
              <a:t> γίνεται ανάλογα με το χρόνο έναρξης της δράσης και τη διάρκεια της δράσης:</a:t>
            </a:r>
          </a:p>
          <a:p>
            <a:pPr lvl="0">
              <a:lnSpc>
                <a:spcPct val="105000"/>
              </a:lnSpc>
              <a:spcBef>
                <a:spcPts val="600"/>
              </a:spcBef>
            </a:pPr>
            <a:r>
              <a:rPr lang="el-GR" b="1" dirty="0" smtClean="0"/>
              <a:t>Ταχείας δράσης ινσουλίνη (short-acting insulin)</a:t>
            </a:r>
            <a:endParaRPr lang="el-GR" dirty="0" smtClean="0"/>
          </a:p>
          <a:p>
            <a:pPr marL="355600" indent="0">
              <a:lnSpc>
                <a:spcPct val="105000"/>
              </a:lnSpc>
              <a:spcBef>
                <a:spcPts val="600"/>
              </a:spcBef>
              <a:buNone/>
            </a:pPr>
            <a:r>
              <a:rPr lang="el-GR" dirty="0" smtClean="0"/>
              <a:t>Η ταχείας δράσης ινσουλίνη είναι διαυγές διάλυμα και συνήθως χορηγείται 15-30 λεπτά πριν από το γεύμα. Η έναρξη της δράσης της είναι 30 λεπτά περίπου από τη χορήγηση. Έχει την μεγαλύτερη δράση της 2-4 ώρες μετά την ένεση (χρόνος μέγιστης δράσης) και παύει πλήρως μετά από 6-8 ώρες (διάρκεια δράσης). Όταν  χορηγηθεί ενδοφλεβίως έχει πολύ σύντομο χρόνο ζωής, μόλις 5 λεπτών και η δράση της εξαφανίζεται μέσα σε 30 λεπτά. Στην προσπάθεια της βιοτεχνολογίας να δώσει πιο ευέλικτες επιλογές στη θεραπεία του διαβήτη, δημιουργήθηκαν τα</a:t>
            </a:r>
            <a:r>
              <a:rPr lang="el-GR" b="1" dirty="0" smtClean="0"/>
              <a:t> ανάλογα </a:t>
            </a:r>
            <a:r>
              <a:rPr lang="el-GR" dirty="0" smtClean="0"/>
              <a:t>ινσουλίνης. Έχουν ταχύτερη έναρξη δράσης και μικρότερη διάρκεια. Στόχος τους είναι η χρήση αμέσως πριν από τα γεύματα, χωρίς τον κίνδυνο καθυστερημένης υπογλυκαιμίας.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142</a:t>
            </a:fld>
            <a:endParaRPr lang="el-GR" dirty="0"/>
          </a:p>
        </p:txBody>
      </p:sp>
    </p:spTree>
    <p:extLst>
      <p:ext uri="{BB962C8B-B14F-4D97-AF65-F5344CB8AC3E}">
        <p14:creationId xmlns:p14="http://schemas.microsoft.com/office/powerpoint/2010/main" val="179688231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7/11</a:t>
            </a:r>
            <a:endParaRPr lang="en-US" dirty="0"/>
          </a:p>
        </p:txBody>
      </p:sp>
      <p:sp>
        <p:nvSpPr>
          <p:cNvPr id="3" name="2 - Θέση περιεχομένου"/>
          <p:cNvSpPr>
            <a:spLocks noGrp="1"/>
          </p:cNvSpPr>
          <p:nvPr>
            <p:ph idx="1"/>
          </p:nvPr>
        </p:nvSpPr>
        <p:spPr>
          <a:xfrm>
            <a:off x="457200" y="1196752"/>
            <a:ext cx="8435280" cy="5328592"/>
          </a:xfrm>
        </p:spPr>
        <p:txBody>
          <a:bodyPr>
            <a:noAutofit/>
          </a:bodyPr>
          <a:lstStyle/>
          <a:p>
            <a:pPr lvl="0"/>
            <a:r>
              <a:rPr lang="el-GR" b="1" dirty="0" smtClean="0"/>
              <a:t>Ενδιάμεσης δράσης ινσουλίνη (Intermediate-acting insulin)</a:t>
            </a:r>
            <a:endParaRPr lang="el-GR" dirty="0" smtClean="0"/>
          </a:p>
          <a:p>
            <a:pPr marL="355600" indent="0">
              <a:buNone/>
            </a:pPr>
            <a:r>
              <a:rPr lang="el-GR" dirty="0" smtClean="0"/>
              <a:t>Οι ενδιάμεσης δράσης ινσουλίνες αρχίζουν να δρουν μέσα σε 1-3 ώρες από την ένεση. Φθάνουν στην μεγαλύτερη δράση τους σε 6-12 ώρες και μπορούν να συνεχίσουν να δρουν μέχρι 16-24 ώρες από την ένεση. Δεν χορηγούνται ενδοφλεβίως. </a:t>
            </a:r>
          </a:p>
          <a:p>
            <a:pPr lvl="0"/>
            <a:r>
              <a:rPr lang="el-GR" b="1" dirty="0" smtClean="0"/>
              <a:t>Μακράς δράσης ινσουλίνες (Long-acting insulin)</a:t>
            </a:r>
            <a:endParaRPr lang="el-GR" dirty="0" smtClean="0"/>
          </a:p>
          <a:p>
            <a:pPr marL="355600" indent="0">
              <a:buNone/>
            </a:pPr>
            <a:r>
              <a:rPr lang="el-GR" dirty="0" smtClean="0"/>
              <a:t>Η μακράς δράσης ινσουλίνη δεν αρχίζει τη δράση της πριν περάσουν 4-8 ώρες από την ένεση. Έχει σχετικά βραδεία και παρατεταμένη μέγιστη δράση, που παρατηρείται 12-18 ώρες από την ένεση και συνεχίζει να δρα </a:t>
            </a:r>
            <a:r>
              <a:rPr lang="el-GR" dirty="0" smtClean="0"/>
              <a:t>έως </a:t>
            </a:r>
            <a:r>
              <a:rPr lang="el-GR" dirty="0" smtClean="0"/>
              <a:t>και 24-48 ώρες. Περιλαμβάνουν τη πρωταμινική ψευδαργυρούχο ινσουλίνη (Protamine zinc insulin) και το ψευδαργυρούχο εναιώρημα της κρυσταλλικής ινσουλίνης (Ultralente). Δεν χορηγούνται ενδοφλεβίως.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143</a:t>
            </a:fld>
            <a:endParaRPr lang="el-GR" dirty="0"/>
          </a:p>
        </p:txBody>
      </p:sp>
    </p:spTree>
    <p:extLst>
      <p:ext uri="{BB962C8B-B14F-4D97-AF65-F5344CB8AC3E}">
        <p14:creationId xmlns:p14="http://schemas.microsoft.com/office/powerpoint/2010/main" val="10679583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8/11</a:t>
            </a:r>
            <a:endParaRPr lang="en-US" dirty="0"/>
          </a:p>
        </p:txBody>
      </p:sp>
      <p:sp>
        <p:nvSpPr>
          <p:cNvPr id="3" name="2 - Θέση περιεχομένου"/>
          <p:cNvSpPr>
            <a:spLocks noGrp="1"/>
          </p:cNvSpPr>
          <p:nvPr>
            <p:ph idx="1"/>
          </p:nvPr>
        </p:nvSpPr>
        <p:spPr/>
        <p:txBody>
          <a:bodyPr>
            <a:noAutofit/>
          </a:bodyPr>
          <a:lstStyle/>
          <a:p>
            <a:pPr lvl="0"/>
            <a:r>
              <a:rPr lang="el-GR" b="1" dirty="0" smtClean="0"/>
              <a:t>Μείγματα ινσουλινών </a:t>
            </a:r>
            <a:endParaRPr lang="el-GR" dirty="0" smtClean="0"/>
          </a:p>
          <a:p>
            <a:pPr marL="355600" indent="0">
              <a:buNone/>
            </a:pPr>
            <a:r>
              <a:rPr lang="el-GR" dirty="0" smtClean="0"/>
              <a:t>Οι δόσεις μικτής ινσουλίνης παρέχουν στον οργανισμό, μια πρώτη αιχμή δράσης, που καλύπτει το γεύμα, που καταναλώνεται, αμέσως μετά από την ένεση, ενώ ταυτόχρονα παρέχει παρατεταμένης δράσης ινσουλίνη που καλύπτει κατά την διάρκεια της ημέρας ή της νύκτας. Συχνά η ταχεία ινσουλίνη αναμιγνύεται με ενδιάμεσης ή μακράς δράσης ινσουλίνη σε διάφορες αναλογίες ( 10/90, 20/80, 30/70, 40/60,50/50).</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144</a:t>
            </a:fld>
            <a:endParaRPr lang="el-GR" dirty="0"/>
          </a:p>
        </p:txBody>
      </p:sp>
    </p:spTree>
    <p:extLst>
      <p:ext uri="{BB962C8B-B14F-4D97-AF65-F5344CB8AC3E}">
        <p14:creationId xmlns:p14="http://schemas.microsoft.com/office/powerpoint/2010/main" val="23813452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9/11</a:t>
            </a:r>
            <a:endParaRPr lang="en-US" dirty="0"/>
          </a:p>
        </p:txBody>
      </p:sp>
      <p:sp>
        <p:nvSpPr>
          <p:cNvPr id="3" name="2 - Θέση περιεχομένου"/>
          <p:cNvSpPr>
            <a:spLocks noGrp="1"/>
          </p:cNvSpPr>
          <p:nvPr>
            <p:ph idx="1"/>
          </p:nvPr>
        </p:nvSpPr>
        <p:spPr>
          <a:xfrm>
            <a:off x="457200" y="1196752"/>
            <a:ext cx="8363272" cy="5544616"/>
          </a:xfrm>
        </p:spPr>
        <p:txBody>
          <a:bodyPr>
            <a:noAutofit/>
          </a:bodyPr>
          <a:lstStyle/>
          <a:p>
            <a:pPr marL="0" indent="0">
              <a:lnSpc>
                <a:spcPct val="102000"/>
              </a:lnSpc>
              <a:spcBef>
                <a:spcPts val="600"/>
              </a:spcBef>
              <a:buNone/>
            </a:pPr>
            <a:r>
              <a:rPr lang="el-GR" b="1" dirty="0"/>
              <a:t>Οδοί χορήγησης ινσουλίνης</a:t>
            </a:r>
          </a:p>
          <a:p>
            <a:pPr>
              <a:lnSpc>
                <a:spcPct val="102000"/>
              </a:lnSpc>
              <a:spcBef>
                <a:spcPts val="600"/>
              </a:spcBef>
            </a:pPr>
            <a:r>
              <a:rPr lang="el-GR" dirty="0"/>
              <a:t>Από του στόματος δεν χορηγείται μέχρι σήμερα, διότι αποδομείται ταχύτατα στον γαστρεντερικό σωλήνα.</a:t>
            </a:r>
          </a:p>
          <a:p>
            <a:pPr lvl="0">
              <a:lnSpc>
                <a:spcPct val="102000"/>
              </a:lnSpc>
              <a:spcBef>
                <a:spcPts val="600"/>
              </a:spcBef>
            </a:pPr>
            <a:r>
              <a:rPr lang="el-GR" b="1" dirty="0"/>
              <a:t>Υποδόρια χορήγηση: </a:t>
            </a:r>
            <a:r>
              <a:rPr lang="el-GR" dirty="0"/>
              <a:t>είναι ο </a:t>
            </a:r>
            <a:r>
              <a:rPr lang="el-GR" dirty="0" smtClean="0"/>
              <a:t>συνηθέστερος </a:t>
            </a:r>
            <a:r>
              <a:rPr lang="el-GR" dirty="0"/>
              <a:t>τρόπος χορήγησης της ταχείας, της ενδιάμεσης, της μακράς και των μειγμάτων ινσουλίνης.</a:t>
            </a:r>
          </a:p>
          <a:p>
            <a:pPr lvl="0">
              <a:lnSpc>
                <a:spcPct val="102000"/>
              </a:lnSpc>
              <a:spcBef>
                <a:spcPts val="600"/>
              </a:spcBef>
            </a:pPr>
            <a:r>
              <a:rPr lang="el-GR" b="1" dirty="0"/>
              <a:t>Ενδοφλέβια χορήγηση: </a:t>
            </a:r>
            <a:r>
              <a:rPr lang="el-GR" dirty="0"/>
              <a:t>γίνεται μόνο σε νοσοκομειακή περίθαλψη και από τον θεράποντα ιατρό. Η ενδοφλέβια χορήγηση γίνεται μόνο με ταχείας δράσης ινσουλίνη σε μικρές απευθείας ποσότητες ή σε συνεχή </a:t>
            </a:r>
            <a:r>
              <a:rPr lang="el-GR" dirty="0" smtClean="0"/>
              <a:t>ενδοφλέβια </a:t>
            </a:r>
            <a:r>
              <a:rPr lang="el-GR" dirty="0"/>
              <a:t>έγχυση μέσα σε ορό (γρήγορα αποτελέσματα). </a:t>
            </a:r>
          </a:p>
          <a:p>
            <a:pPr lvl="0">
              <a:lnSpc>
                <a:spcPct val="102000"/>
              </a:lnSpc>
              <a:spcBef>
                <a:spcPts val="600"/>
              </a:spcBef>
            </a:pPr>
            <a:r>
              <a:rPr lang="el-GR" b="1" dirty="0"/>
              <a:t>Μερικές φορές δύναται να χορηγηθεί ενδομυϊκά, </a:t>
            </a:r>
            <a:r>
              <a:rPr lang="el-GR" dirty="0"/>
              <a:t>μόνο έπειτα από εντολή ιατρού, εφόσον υπάρχει επείγουσα </a:t>
            </a:r>
            <a:r>
              <a:rPr lang="el-GR" dirty="0" smtClean="0"/>
              <a:t>ανάγκη.</a:t>
            </a:r>
            <a:endParaRPr lang="el-GR" dirty="0"/>
          </a:p>
          <a:p>
            <a:pPr>
              <a:lnSpc>
                <a:spcPct val="102000"/>
              </a:lnSpc>
              <a:spcBef>
                <a:spcPts val="6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145</a:t>
            </a:fld>
            <a:endParaRPr lang="el-GR" dirty="0"/>
          </a:p>
        </p:txBody>
      </p:sp>
    </p:spTree>
    <p:extLst>
      <p:ext uri="{BB962C8B-B14F-4D97-AF65-F5344CB8AC3E}">
        <p14:creationId xmlns:p14="http://schemas.microsoft.com/office/powerpoint/2010/main" val="27245751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10/11</a:t>
            </a:r>
            <a:endParaRPr lang="en-US" dirty="0"/>
          </a:p>
        </p:txBody>
      </p:sp>
      <p:sp>
        <p:nvSpPr>
          <p:cNvPr id="3" name="2 - Θέση περιεχομένου"/>
          <p:cNvSpPr>
            <a:spLocks noGrp="1"/>
          </p:cNvSpPr>
          <p:nvPr>
            <p:ph idx="1"/>
          </p:nvPr>
        </p:nvSpPr>
        <p:spPr>
          <a:xfrm>
            <a:off x="457200" y="1196752"/>
            <a:ext cx="8363272" cy="5472608"/>
          </a:xfrm>
        </p:spPr>
        <p:txBody>
          <a:bodyPr>
            <a:noAutofit/>
          </a:bodyPr>
          <a:lstStyle/>
          <a:p>
            <a:pPr marL="0" indent="0">
              <a:buNone/>
            </a:pPr>
            <a:r>
              <a:rPr lang="el-GR" b="1" dirty="0" smtClean="0"/>
              <a:t>Θέσεις ενέσεων</a:t>
            </a:r>
            <a:r>
              <a:rPr lang="el-GR" dirty="0" smtClean="0"/>
              <a:t> </a:t>
            </a:r>
            <a:r>
              <a:rPr lang="el-GR" b="1" dirty="0" smtClean="0"/>
              <a:t>της ινσουλίνης</a:t>
            </a:r>
            <a:endParaRPr lang="el-GR" dirty="0" smtClean="0"/>
          </a:p>
          <a:p>
            <a:r>
              <a:rPr lang="el-GR" dirty="0" smtClean="0"/>
              <a:t>Οι ενέσεις ινσουλίνης γίνονται υποδορίως στις εξής περιοχές του σώματος:</a:t>
            </a:r>
          </a:p>
          <a:p>
            <a:pPr lvl="1"/>
            <a:r>
              <a:rPr lang="el-GR" dirty="0" smtClean="0"/>
              <a:t>Στο έξω και πλάγιο μέρος των βραχιόνων.</a:t>
            </a:r>
          </a:p>
          <a:p>
            <a:pPr lvl="1"/>
            <a:r>
              <a:rPr lang="el-GR" dirty="0" smtClean="0"/>
              <a:t>Στους γλουτούς.</a:t>
            </a:r>
          </a:p>
          <a:p>
            <a:pPr lvl="1"/>
            <a:r>
              <a:rPr lang="el-GR" dirty="0" smtClean="0"/>
              <a:t>Στη πρόσθια και έξω περιοχή των μηρών.</a:t>
            </a:r>
          </a:p>
          <a:p>
            <a:pPr lvl="1"/>
            <a:r>
              <a:rPr lang="el-GR" dirty="0" smtClean="0"/>
              <a:t>Στο προσθιοπλάγιο και κάτω κοιλιακό τοίχωμα.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146</a:t>
            </a:fld>
            <a:endParaRPr lang="el-GR" dirty="0"/>
          </a:p>
        </p:txBody>
      </p:sp>
    </p:spTree>
    <p:extLst>
      <p:ext uri="{BB962C8B-B14F-4D97-AF65-F5344CB8AC3E}">
        <p14:creationId xmlns:p14="http://schemas.microsoft.com/office/powerpoint/2010/main" val="17603858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11/11</a:t>
            </a:r>
            <a:endParaRPr lang="en-US" dirty="0"/>
          </a:p>
        </p:txBody>
      </p:sp>
      <p:sp>
        <p:nvSpPr>
          <p:cNvPr id="3" name="2 - Θέση περιεχομένου"/>
          <p:cNvSpPr>
            <a:spLocks noGrp="1"/>
          </p:cNvSpPr>
          <p:nvPr>
            <p:ph idx="1"/>
          </p:nvPr>
        </p:nvSpPr>
        <p:spPr>
          <a:xfrm>
            <a:off x="457200" y="1196752"/>
            <a:ext cx="8363272" cy="5472608"/>
          </a:xfrm>
        </p:spPr>
        <p:txBody>
          <a:bodyPr>
            <a:noAutofit/>
          </a:bodyPr>
          <a:lstStyle/>
          <a:p>
            <a:r>
              <a:rPr lang="el-GR" dirty="0" smtClean="0"/>
              <a:t>Η </a:t>
            </a:r>
            <a:r>
              <a:rPr lang="el-GR" dirty="0"/>
              <a:t>απορρόφηση της ινσουλίνης είναι ταχύτερη από το δέρμα της </a:t>
            </a:r>
            <a:r>
              <a:rPr lang="el-GR" dirty="0" smtClean="0"/>
              <a:t>κοιλιάς και </a:t>
            </a:r>
            <a:r>
              <a:rPr lang="el-GR" dirty="0"/>
              <a:t>ακολουθούν κατά σειρά ταχύτητας απορρόφησης οι βραχίονες, οι μηροί και οι γλουτοί. Αυτό συμβαίνει λόγω διαφοράς πυκνότητας τριχοειδικού δικτύου.</a:t>
            </a:r>
          </a:p>
          <a:p>
            <a:r>
              <a:rPr lang="el-GR" dirty="0" smtClean="0"/>
              <a:t>Οι </a:t>
            </a:r>
            <a:r>
              <a:rPr lang="el-GR" dirty="0"/>
              <a:t>ενέσεις πρέπει να γίνονται κάθετα στο σημείο. Πρέπει να αποφεύγεται η </a:t>
            </a:r>
            <a:r>
              <a:rPr lang="el-GR" dirty="0" smtClean="0"/>
              <a:t>επανειλημμένη </a:t>
            </a:r>
            <a:r>
              <a:rPr lang="el-GR" dirty="0"/>
              <a:t>ένεση στο ίδιο σημείο. Ο σωστότερος τρόπος χορήγησης είναι ο κυκλικός ή ωρολογιακός για να αποφεύγονται οι τοπικές επιπλοκές από την ένεση και έτσι να υπάρχει αρμονία στην απορρόφηση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147</a:t>
            </a:fld>
            <a:endParaRPr lang="el-GR" dirty="0"/>
          </a:p>
        </p:txBody>
      </p:sp>
    </p:spTree>
    <p:extLst>
      <p:ext uri="{BB962C8B-B14F-4D97-AF65-F5344CB8AC3E}">
        <p14:creationId xmlns:p14="http://schemas.microsoft.com/office/powerpoint/2010/main" val="24858502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Τρόποι χορήγησης ινσουλίνης </a:t>
            </a:r>
            <a:r>
              <a:rPr lang="el-GR" sz="3000" b="0" dirty="0" smtClean="0"/>
              <a:t>1/2</a:t>
            </a:r>
            <a:endParaRPr lang="el-GR" sz="3000" b="0" dirty="0"/>
          </a:p>
        </p:txBody>
      </p:sp>
      <p:sp>
        <p:nvSpPr>
          <p:cNvPr id="3" name="2 - Θέση περιεχομένου"/>
          <p:cNvSpPr>
            <a:spLocks noGrp="1"/>
          </p:cNvSpPr>
          <p:nvPr>
            <p:ph idx="1"/>
          </p:nvPr>
        </p:nvSpPr>
        <p:spPr/>
        <p:txBody>
          <a:bodyPr>
            <a:noAutofit/>
          </a:bodyPr>
          <a:lstStyle/>
          <a:p>
            <a:pPr lvl="0"/>
            <a:r>
              <a:rPr lang="el-GR" b="1" dirty="0" smtClean="0"/>
              <a:t>Σύριγγες ινσουλίνης: </a:t>
            </a:r>
            <a:r>
              <a:rPr lang="el-GR" dirty="0" smtClean="0"/>
              <a:t>αποτελεί το πιο συχνό τρόπο χορήγησης ινσουλίνης. Είναι μίας χρήσεως. Κυκλοφορούν μίας χρήσεως 100 μονάδων (1ml) και εκείνες των 50 μονάδων (0,5ml).</a:t>
            </a:r>
          </a:p>
          <a:p>
            <a:pPr lvl="0"/>
            <a:r>
              <a:rPr lang="el-GR" b="1" dirty="0" smtClean="0"/>
              <a:t>Στυλό: </a:t>
            </a:r>
            <a:r>
              <a:rPr lang="el-GR" dirty="0" smtClean="0"/>
              <a:t>έχουν το μέγεθος και το σχήμα στυλογράφου και είναι δύο ειδών:     </a:t>
            </a:r>
          </a:p>
          <a:p>
            <a:pPr marL="457200" indent="-457200">
              <a:buFont typeface="+mj-lt"/>
              <a:buAutoNum type="arabicPeriod"/>
            </a:pPr>
            <a:r>
              <a:rPr lang="el-GR" dirty="0" smtClean="0"/>
              <a:t>Περιορισμένης χρήσης (προγεμισμένες με ινσουλίνη).</a:t>
            </a:r>
          </a:p>
          <a:p>
            <a:pPr marL="457200" indent="-457200">
              <a:buFont typeface="+mj-lt"/>
              <a:buAutoNum type="arabicPeriod"/>
            </a:pPr>
            <a:r>
              <a:rPr lang="el-GR" dirty="0" smtClean="0"/>
              <a:t>Πολλών χρήσεων (γεμίζουν με ειδικά φιαλίδια ινσουλίνης).</a:t>
            </a:r>
          </a:p>
          <a:p>
            <a:pPr marL="355600" indent="0">
              <a:buNone/>
            </a:pPr>
            <a:r>
              <a:rPr lang="el-GR" dirty="0" smtClean="0"/>
              <a:t>Η βελόνη που χρησιμοποιείται είναι των 8 mm και πρέπει να αλλάζει μετά από κάθε χρήση.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148</a:t>
            </a:fld>
            <a:endParaRPr lang="el-GR" dirty="0"/>
          </a:p>
        </p:txBody>
      </p:sp>
    </p:spTree>
    <p:extLst>
      <p:ext uri="{BB962C8B-B14F-4D97-AF65-F5344CB8AC3E}">
        <p14:creationId xmlns:p14="http://schemas.microsoft.com/office/powerpoint/2010/main" val="641510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dirty="0"/>
              <a:t>Πρωτόκολλο εκτέλεσης από του στόματος δοκιμασία ανοχής γλυκόζης   (</a:t>
            </a:r>
            <a:r>
              <a:rPr lang="en-US" dirty="0"/>
              <a:t>OGTT</a:t>
            </a:r>
            <a:r>
              <a:rPr lang="el-GR" dirty="0"/>
              <a:t>) </a:t>
            </a:r>
            <a:endParaRPr lang="en-US" dirty="0"/>
          </a:p>
        </p:txBody>
      </p:sp>
      <p:sp>
        <p:nvSpPr>
          <p:cNvPr id="3" name="2 - Θέση περιεχομένου"/>
          <p:cNvSpPr>
            <a:spLocks noGrp="1"/>
          </p:cNvSpPr>
          <p:nvPr>
            <p:ph idx="1"/>
          </p:nvPr>
        </p:nvSpPr>
        <p:spPr>
          <a:xfrm>
            <a:off x="457200" y="1196752"/>
            <a:ext cx="8435280" cy="5661248"/>
          </a:xfrm>
        </p:spPr>
        <p:txBody>
          <a:bodyPr>
            <a:normAutofit lnSpcReduction="10000"/>
          </a:bodyPr>
          <a:lstStyle/>
          <a:p>
            <a:pPr lvl="0"/>
            <a:r>
              <a:rPr lang="el-GR" dirty="0"/>
              <a:t>Το πρωί μετά από νηστεία 8 –14 ωρών</a:t>
            </a:r>
          </a:p>
          <a:p>
            <a:pPr lvl="0"/>
            <a:r>
              <a:rPr lang="el-GR" dirty="0"/>
              <a:t>Προηγείται περίοδος 3 ημερών με λήψη υδατανθράκων στο διαιτολόγιο (&gt;150 </a:t>
            </a:r>
            <a:r>
              <a:rPr lang="en-US" dirty="0"/>
              <a:t>g</a:t>
            </a:r>
            <a:r>
              <a:rPr lang="el-GR" dirty="0"/>
              <a:t>/24ωρο) και συνήθη σωματική δραστηριότητα</a:t>
            </a:r>
          </a:p>
          <a:p>
            <a:pPr lvl="0"/>
            <a:r>
              <a:rPr lang="el-GR" dirty="0"/>
              <a:t>Ο εξεταζόμενος δεν πρέπει να καπνίζει ή να ασκείται στη διάρκεια της δοκιμασίας</a:t>
            </a:r>
          </a:p>
          <a:p>
            <a:pPr lvl="0"/>
            <a:r>
              <a:rPr lang="el-GR" dirty="0"/>
              <a:t>Χορηγούνται 75 </a:t>
            </a:r>
            <a:r>
              <a:rPr lang="en-US" dirty="0"/>
              <a:t>g</a:t>
            </a:r>
            <a:r>
              <a:rPr lang="el-GR" dirty="0"/>
              <a:t> άνυδρου γλυκόζης σε υδατικό διάλυμα (250-300</a:t>
            </a:r>
            <a:r>
              <a:rPr lang="en-US" dirty="0"/>
              <a:t>ml</a:t>
            </a:r>
            <a:r>
              <a:rPr lang="el-GR" dirty="0"/>
              <a:t>) που καταναλώνεται σε 3-5 λεπτά. ( στα παιδιά χορηγούνται 1,75 </a:t>
            </a:r>
            <a:r>
              <a:rPr lang="en-US" dirty="0"/>
              <a:t>g</a:t>
            </a:r>
            <a:r>
              <a:rPr lang="el-GR" dirty="0"/>
              <a:t> γλυκόζης ανά </a:t>
            </a:r>
            <a:r>
              <a:rPr lang="en-US" dirty="0"/>
              <a:t>kg</a:t>
            </a:r>
            <a:r>
              <a:rPr lang="el-GR" dirty="0"/>
              <a:t> Σ.Β. που δεν θα υπερβεί το όριο των 75 </a:t>
            </a:r>
            <a:r>
              <a:rPr lang="en-US" dirty="0"/>
              <a:t>g</a:t>
            </a:r>
            <a:r>
              <a:rPr lang="el-GR" dirty="0"/>
              <a:t> συνολικά.)</a:t>
            </a:r>
          </a:p>
          <a:p>
            <a:pPr lvl="0"/>
            <a:r>
              <a:rPr lang="el-GR" dirty="0"/>
              <a:t>Γίνεται αιμοληψία πριν την πόση του υγρού και 2 ώρες μετά την έναρξη της πόσης.</a:t>
            </a:r>
          </a:p>
          <a:p>
            <a:pPr lvl="0"/>
            <a:r>
              <a:rPr lang="el-GR" dirty="0"/>
              <a:t>Αυξημένη τιμή γλυκόζης έπειτα από τραυματισμό, οξεία λοίμωξη, χειρουργική επέμβαση, λήψη φαρμάκων, καρδιακά συμβάματα, δεν επισφραγίζουν τη διάγνωση διότι μπορεί να είναι παροδική.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3046272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Τρόποι χορήγησης ινσουλίνης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p:txBody>
          <a:bodyPr>
            <a:noAutofit/>
          </a:bodyPr>
          <a:lstStyle/>
          <a:p>
            <a:pPr lvl="0"/>
            <a:r>
              <a:rPr lang="el-GR" b="1" dirty="0" smtClean="0"/>
              <a:t>Συσκευές </a:t>
            </a:r>
            <a:r>
              <a:rPr lang="el-GR" b="1" dirty="0"/>
              <a:t>διαδερμικής χορήγησης υπό πίεση: </a:t>
            </a:r>
            <a:r>
              <a:rPr lang="el-GR" dirty="0"/>
              <a:t>λειτουργούν χωρίς βελόνα και χορηγούν την ινσουλίνη διαδερμικά με πίεση. Αυτή η μέθοδος έχει πολλά μειονεκτήματα για αυτό δεν χρησιμοποιείται:</a:t>
            </a:r>
          </a:p>
          <a:p>
            <a:pPr lvl="1" indent="-387350"/>
            <a:r>
              <a:rPr lang="el-GR" dirty="0" smtClean="0"/>
              <a:t>Μειώνει </a:t>
            </a:r>
            <a:r>
              <a:rPr lang="el-GR" dirty="0"/>
              <a:t>τον συνολικό χρόνο δράσης της ινσουλίνης</a:t>
            </a:r>
          </a:p>
          <a:p>
            <a:pPr lvl="1" indent="-387350"/>
            <a:r>
              <a:rPr lang="el-GR" dirty="0" smtClean="0"/>
              <a:t>Η </a:t>
            </a:r>
            <a:r>
              <a:rPr lang="el-GR" dirty="0"/>
              <a:t>θέση της ένεσης εάν δεν είναι κάθετη εντελώς μπορεί εύκολα η ινσουλίνη να χυθεί έξω</a:t>
            </a:r>
          </a:p>
          <a:p>
            <a:pPr lvl="1" indent="-387350"/>
            <a:r>
              <a:rPr lang="el-GR" dirty="0" smtClean="0"/>
              <a:t>Η </a:t>
            </a:r>
            <a:r>
              <a:rPr lang="el-GR" dirty="0"/>
              <a:t>μακροχρόνια χρήση μπορεί να προκαλέσει τοπικές βλάβες στους ιστούς</a:t>
            </a:r>
          </a:p>
          <a:p>
            <a:pPr lvl="1" indent="-387350"/>
            <a:r>
              <a:rPr lang="el-GR" dirty="0" smtClean="0"/>
              <a:t>Παρουσιάζουν </a:t>
            </a:r>
            <a:r>
              <a:rPr lang="el-GR" dirty="0"/>
              <a:t>τεχνικά προβλήματα με μεγάλο κόστος επισκευής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149</a:t>
            </a:fld>
            <a:endParaRPr lang="el-GR" dirty="0"/>
          </a:p>
        </p:txBody>
      </p:sp>
    </p:spTree>
    <p:extLst>
      <p:ext uri="{BB962C8B-B14F-4D97-AF65-F5344CB8AC3E}">
        <p14:creationId xmlns:p14="http://schemas.microsoft.com/office/powerpoint/2010/main" val="18756593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Αντλίες συνεχούς έγχυσης ινσουλίνης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pPr lvl="0"/>
            <a:r>
              <a:rPr lang="el-GR" dirty="0" smtClean="0"/>
              <a:t>Πρωτοεμφανίστηκαν </a:t>
            </a:r>
            <a:r>
              <a:rPr lang="el-GR" dirty="0"/>
              <a:t>το 1976 από τους </a:t>
            </a:r>
            <a:r>
              <a:rPr lang="en-US" dirty="0"/>
              <a:t>Pickup</a:t>
            </a:r>
            <a:r>
              <a:rPr lang="el-GR" dirty="0"/>
              <a:t> και </a:t>
            </a:r>
            <a:r>
              <a:rPr lang="en-US" dirty="0"/>
              <a:t>Keen</a:t>
            </a:r>
            <a:r>
              <a:rPr lang="el-GR" dirty="0"/>
              <a:t> στα πλαίσια ερευνών και είχαν το μέγεθος μεγάλης τσάντας. Σήμερα έχει το μέγεθος ενός κινητού τηλεφώνου. Με την αντλία πραγματοποιείται μία συνεχής χορήγηση ινσουλίνης υποδορίως κατά την διάρκεια ολόκληρου του 24ωρου, σε δοσολογία που έχει ρυθμιστεί εκ των προτέρων και η οποία μπορεί να μεταβάλλεται από ώρα σε ώρα, ανάλογα με τις ανάγκες του ασθενή.  Επίσης υπάρχει η δυνατότητα έγχυσης επιπλέον μονάδων ινσουλίνης, ανάλογα με την ποσότητα υδατανθράκων ή τις θερμίδες της τροφής και με το μετρούμενο κάθε φορά σάκχαρο αίματος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150</a:t>
            </a:fld>
            <a:endParaRPr lang="el-GR" dirty="0"/>
          </a:p>
        </p:txBody>
      </p:sp>
    </p:spTree>
    <p:extLst>
      <p:ext uri="{BB962C8B-B14F-4D97-AF65-F5344CB8AC3E}">
        <p14:creationId xmlns:p14="http://schemas.microsoft.com/office/powerpoint/2010/main" val="10124068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Αντλίες συνεχούς έγχυσης ινσουλίνης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dirty="0" smtClean="0"/>
              <a:t>Για </a:t>
            </a:r>
            <a:r>
              <a:rPr lang="el-GR" dirty="0"/>
              <a:t>την τοποθέτηση της αντλίας χρειάζεται νοσηλεία σε νοσοκομείο για λίγες ημέρες. Στη διάρκεια της νοσηλείας, καθορίζεται η έγχυση με μετρήσεις των πρώτων ημερών και ο ασθενής εκπαιδεύεται σχετικά με τον χειρισμό της συσκευής, εκμάθηση του ποσού των </a:t>
            </a:r>
            <a:r>
              <a:rPr lang="el-GR" dirty="0" smtClean="0"/>
              <a:t>υδατανθράκων </a:t>
            </a:r>
            <a:r>
              <a:rPr lang="el-GR" dirty="0"/>
              <a:t>ή των θερμίδων διαφόρων τροφών (για να γίνεται ο υπολογισμός των επιπλέον δόσεων πριν από τα γεύματα) καθώς και η σωστή τοποθέτηση του καθετήρα έγχυσης, ο οποίος πρέπει να αλλάζει κάθε 2 </a:t>
            </a:r>
            <a:r>
              <a:rPr lang="el-GR" dirty="0" smtClean="0"/>
              <a:t>έως </a:t>
            </a:r>
            <a:r>
              <a:rPr lang="el-GR" dirty="0"/>
              <a:t>3 ημέρες.</a:t>
            </a:r>
          </a:p>
          <a:p>
            <a:r>
              <a:rPr lang="el-GR" dirty="0"/>
              <a:t>Η εξωτερική αντλία απαιτεί τέσσερις τουλάχιστον μετρήσεις του σακχάρου αίματος ημερησίως.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151</a:t>
            </a:fld>
            <a:endParaRPr lang="el-GR" dirty="0"/>
          </a:p>
        </p:txBody>
      </p:sp>
    </p:spTree>
    <p:extLst>
      <p:ext uri="{BB962C8B-B14F-4D97-AF65-F5344CB8AC3E}">
        <p14:creationId xmlns:p14="http://schemas.microsoft.com/office/powerpoint/2010/main" val="15246916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dirty="0" smtClean="0"/>
              <a:t>Πλεονεκτήματα της θεραπείας με αντλίες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pPr marL="457200" lvl="0" indent="-457200">
              <a:buFont typeface="+mj-lt"/>
              <a:buAutoNum type="arabicPeriod"/>
            </a:pPr>
            <a:r>
              <a:rPr lang="el-GR" dirty="0" smtClean="0"/>
              <a:t>Μεγάλη </a:t>
            </a:r>
            <a:r>
              <a:rPr lang="el-GR" dirty="0"/>
              <a:t>ακρίβεια στη καθορισμένη δόση ινσουλίνης</a:t>
            </a:r>
            <a:r>
              <a:rPr lang="el-GR" dirty="0" smtClean="0"/>
              <a:t>,</a:t>
            </a:r>
          </a:p>
          <a:p>
            <a:pPr marL="457200" lvl="0" indent="-457200">
              <a:buFont typeface="+mj-lt"/>
              <a:buAutoNum type="arabicPeriod"/>
            </a:pPr>
            <a:r>
              <a:rPr lang="el-GR" dirty="0" smtClean="0"/>
              <a:t>Μπορεί </a:t>
            </a:r>
            <a:r>
              <a:rPr lang="el-GR" dirty="0"/>
              <a:t>να εγχύει υπερβολικά μικρές δόσεις ινσουλίνης</a:t>
            </a:r>
            <a:r>
              <a:rPr lang="el-GR" dirty="0" smtClean="0"/>
              <a:t>,</a:t>
            </a:r>
          </a:p>
          <a:p>
            <a:pPr marL="457200" lvl="0" indent="-457200">
              <a:buFont typeface="+mj-lt"/>
              <a:buAutoNum type="arabicPeriod"/>
            </a:pPr>
            <a:r>
              <a:rPr lang="el-GR" dirty="0" smtClean="0"/>
              <a:t>Διαθέτουν </a:t>
            </a:r>
            <a:r>
              <a:rPr lang="el-GR" dirty="0"/>
              <a:t>ηχητικό συναγερμό για την περίπτωση που υπάρξει τεχνικό πρόβλημα</a:t>
            </a:r>
            <a:r>
              <a:rPr lang="el-GR" dirty="0" smtClean="0"/>
              <a:t>,</a:t>
            </a:r>
          </a:p>
          <a:p>
            <a:pPr marL="457200" lvl="0" indent="-457200">
              <a:buFont typeface="+mj-lt"/>
              <a:buAutoNum type="arabicPeriod"/>
            </a:pPr>
            <a:r>
              <a:rPr lang="el-GR" dirty="0" smtClean="0"/>
              <a:t>Μεγαλύτερη </a:t>
            </a:r>
            <a:r>
              <a:rPr lang="el-GR" dirty="0"/>
              <a:t>ευελιξία και ελευθερία στην ινσουλινοθεραπεία</a:t>
            </a:r>
            <a:r>
              <a:rPr lang="el-GR" dirty="0" smtClean="0"/>
              <a:t>,</a:t>
            </a:r>
          </a:p>
          <a:p>
            <a:pPr marL="457200" lvl="0" indent="-457200">
              <a:buFont typeface="+mj-lt"/>
              <a:buAutoNum type="arabicPeriod"/>
            </a:pPr>
            <a:r>
              <a:rPr lang="el-GR" dirty="0" smtClean="0"/>
              <a:t>Ελαχιστοποιεί </a:t>
            </a:r>
            <a:r>
              <a:rPr lang="el-GR" dirty="0"/>
              <a:t>τον κίνδυνο υπογλυκαιμίας</a:t>
            </a:r>
            <a:r>
              <a:rPr lang="el-GR" dirty="0" smtClean="0"/>
              <a:t>,</a:t>
            </a:r>
          </a:p>
          <a:p>
            <a:pPr marL="457200" lvl="0" indent="-457200">
              <a:buFont typeface="+mj-lt"/>
              <a:buAutoNum type="arabicPeriod"/>
            </a:pPr>
            <a:r>
              <a:rPr lang="el-GR" dirty="0" smtClean="0"/>
              <a:t>Σημαντική </a:t>
            </a:r>
            <a:r>
              <a:rPr lang="el-GR" dirty="0"/>
              <a:t>μείωση της </a:t>
            </a:r>
            <a:r>
              <a:rPr lang="en-US" dirty="0"/>
              <a:t>HbA</a:t>
            </a:r>
            <a:r>
              <a:rPr lang="el-GR" dirty="0"/>
              <a:t>1</a:t>
            </a:r>
            <a:r>
              <a:rPr lang="en-US" dirty="0"/>
              <a:t>C</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152</a:t>
            </a:fld>
            <a:endParaRPr lang="el-GR" dirty="0"/>
          </a:p>
        </p:txBody>
      </p:sp>
    </p:spTree>
    <p:extLst>
      <p:ext uri="{BB962C8B-B14F-4D97-AF65-F5344CB8AC3E}">
        <p14:creationId xmlns:p14="http://schemas.microsoft.com/office/powerpoint/2010/main" val="4768420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dirty="0" smtClean="0"/>
              <a:t>Πλεονεκτήματα της θεραπείας με αντλίες </a:t>
            </a:r>
            <a:r>
              <a:rPr lang="el-GR" sz="3000" b="0" dirty="0"/>
              <a:t>2</a:t>
            </a:r>
            <a:r>
              <a:rPr lang="el-GR" sz="3000" b="0" dirty="0" smtClean="0"/>
              <a:t>/3</a:t>
            </a:r>
            <a:endParaRPr lang="el-GR" sz="3000" b="0" dirty="0"/>
          </a:p>
        </p:txBody>
      </p:sp>
      <p:sp>
        <p:nvSpPr>
          <p:cNvPr id="3" name="2 - Θέση περιεχομένου"/>
          <p:cNvSpPr>
            <a:spLocks noGrp="1"/>
          </p:cNvSpPr>
          <p:nvPr>
            <p:ph idx="1"/>
          </p:nvPr>
        </p:nvSpPr>
        <p:spPr/>
        <p:txBody>
          <a:bodyPr>
            <a:normAutofit/>
          </a:bodyPr>
          <a:lstStyle/>
          <a:p>
            <a:pPr lvl="0"/>
            <a:r>
              <a:rPr lang="en-US" b="1" dirty="0" smtClean="0"/>
              <a:t>O</a:t>
            </a:r>
            <a:r>
              <a:rPr lang="el-GR" b="1" dirty="0"/>
              <a:t>ι ενδείξεις της θεραπείας με αντλία </a:t>
            </a:r>
            <a:r>
              <a:rPr lang="el-GR" dirty="0"/>
              <a:t>είναι</a:t>
            </a:r>
            <a:r>
              <a:rPr lang="el-GR" dirty="0" smtClean="0"/>
              <a:t>:</a:t>
            </a:r>
          </a:p>
          <a:p>
            <a:pPr marL="457200" lvl="0" indent="-457200">
              <a:buFont typeface="+mj-lt"/>
              <a:buAutoNum type="arabicPeriod"/>
            </a:pPr>
            <a:r>
              <a:rPr lang="el-GR" dirty="0" smtClean="0"/>
              <a:t>Καλύτερος </a:t>
            </a:r>
            <a:r>
              <a:rPr lang="el-GR" dirty="0"/>
              <a:t>μεταβολικός έλεγχος</a:t>
            </a:r>
            <a:r>
              <a:rPr lang="el-GR" dirty="0" smtClean="0"/>
              <a:t>,</a:t>
            </a:r>
          </a:p>
          <a:p>
            <a:pPr marL="457200" lvl="0" indent="-457200">
              <a:buFont typeface="+mj-lt"/>
              <a:buAutoNum type="arabicPeriod"/>
            </a:pPr>
            <a:r>
              <a:rPr lang="el-GR" dirty="0" smtClean="0"/>
              <a:t>Αυξημένες </a:t>
            </a:r>
            <a:r>
              <a:rPr lang="el-GR" dirty="0"/>
              <a:t>τιμές σακχάρου του αίματος νηστείας το πρωί</a:t>
            </a:r>
            <a:r>
              <a:rPr lang="el-GR" dirty="0" smtClean="0"/>
              <a:t>,</a:t>
            </a:r>
          </a:p>
          <a:p>
            <a:pPr marL="457200" lvl="0" indent="-457200">
              <a:buFont typeface="+mj-lt"/>
              <a:buAutoNum type="arabicPeriod"/>
            </a:pPr>
            <a:r>
              <a:rPr lang="el-GR" dirty="0" smtClean="0"/>
              <a:t>Συχνά </a:t>
            </a:r>
            <a:r>
              <a:rPr lang="el-GR" dirty="0"/>
              <a:t>υπογλυκαιμικά επεισόδια</a:t>
            </a:r>
            <a:r>
              <a:rPr lang="el-GR" dirty="0" smtClean="0"/>
              <a:t>,</a:t>
            </a:r>
          </a:p>
          <a:p>
            <a:pPr marL="457200" lvl="0" indent="-457200">
              <a:buFont typeface="+mj-lt"/>
              <a:buAutoNum type="arabicPeriod"/>
            </a:pPr>
            <a:r>
              <a:rPr lang="el-GR" dirty="0" smtClean="0"/>
              <a:t>Επιπλοκές </a:t>
            </a:r>
            <a:r>
              <a:rPr lang="el-GR" dirty="0"/>
              <a:t>του διαβήτη</a:t>
            </a:r>
            <a:r>
              <a:rPr lang="el-GR" dirty="0" smtClean="0"/>
              <a:t>,</a:t>
            </a:r>
          </a:p>
          <a:p>
            <a:pPr marL="457200" lvl="0" indent="-457200">
              <a:buFont typeface="+mj-lt"/>
              <a:buAutoNum type="arabicPeriod"/>
            </a:pPr>
            <a:r>
              <a:rPr lang="el-GR" dirty="0" smtClean="0"/>
              <a:t>Γυναίκες </a:t>
            </a:r>
            <a:r>
              <a:rPr lang="el-GR" dirty="0"/>
              <a:t>πριν και κατά την διάρκεια κύησης με Σ.Δ. τύπου </a:t>
            </a:r>
            <a:r>
              <a:rPr lang="en-US" dirty="0"/>
              <a:t>I</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153</a:t>
            </a:fld>
            <a:endParaRPr lang="el-GR" dirty="0"/>
          </a:p>
        </p:txBody>
      </p:sp>
    </p:spTree>
    <p:extLst>
      <p:ext uri="{BB962C8B-B14F-4D97-AF65-F5344CB8AC3E}">
        <p14:creationId xmlns:p14="http://schemas.microsoft.com/office/powerpoint/2010/main" val="14024994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dirty="0" smtClean="0"/>
              <a:t>Πλεονεκτήματα της θεραπείας με αντλίες </a:t>
            </a:r>
            <a:r>
              <a:rPr lang="el-GR" sz="3000" b="0" dirty="0"/>
              <a:t>3</a:t>
            </a:r>
            <a:r>
              <a:rPr lang="el-GR" sz="3000" b="0" dirty="0" smtClean="0"/>
              <a:t>/3</a:t>
            </a:r>
            <a:endParaRPr lang="el-GR" sz="3000" b="0" dirty="0"/>
          </a:p>
        </p:txBody>
      </p:sp>
      <p:sp>
        <p:nvSpPr>
          <p:cNvPr id="3" name="2 - Θέση περιεχομένου"/>
          <p:cNvSpPr>
            <a:spLocks noGrp="1"/>
          </p:cNvSpPr>
          <p:nvPr>
            <p:ph idx="1"/>
          </p:nvPr>
        </p:nvSpPr>
        <p:spPr/>
        <p:txBody>
          <a:bodyPr>
            <a:normAutofit/>
          </a:bodyPr>
          <a:lstStyle/>
          <a:p>
            <a:r>
              <a:rPr lang="el-GR" b="1" dirty="0" smtClean="0"/>
              <a:t>Αντενδείξεις </a:t>
            </a:r>
            <a:r>
              <a:rPr lang="el-GR" b="1" dirty="0"/>
              <a:t>θεραπείας</a:t>
            </a:r>
            <a:r>
              <a:rPr lang="el-GR" b="1" dirty="0" smtClean="0"/>
              <a:t>:</a:t>
            </a:r>
          </a:p>
          <a:p>
            <a:pPr lvl="1" indent="-387350"/>
            <a:r>
              <a:rPr lang="el-GR" dirty="0" smtClean="0"/>
              <a:t>Μειωμένη </a:t>
            </a:r>
            <a:r>
              <a:rPr lang="el-GR" dirty="0"/>
              <a:t>νοητική ικανότητα</a:t>
            </a:r>
            <a:r>
              <a:rPr lang="el-GR" dirty="0" smtClean="0"/>
              <a:t>,</a:t>
            </a:r>
          </a:p>
          <a:p>
            <a:pPr lvl="1" indent="-387350"/>
            <a:r>
              <a:rPr lang="el-GR" dirty="0" smtClean="0"/>
              <a:t>Άτομα </a:t>
            </a:r>
            <a:r>
              <a:rPr lang="el-GR" dirty="0"/>
              <a:t>χωρίς κίνητρα</a:t>
            </a:r>
            <a:r>
              <a:rPr lang="el-GR" dirty="0" smtClean="0"/>
              <a:t>,</a:t>
            </a:r>
          </a:p>
          <a:p>
            <a:pPr lvl="1" indent="-387350"/>
            <a:r>
              <a:rPr lang="el-GR" dirty="0" smtClean="0"/>
              <a:t>Απροθυμία </a:t>
            </a:r>
            <a:r>
              <a:rPr lang="el-GR" dirty="0"/>
              <a:t>για αυτοέλεγχο</a:t>
            </a:r>
            <a:r>
              <a:rPr lang="el-GR" dirty="0" smtClean="0"/>
              <a:t>,</a:t>
            </a:r>
          </a:p>
          <a:p>
            <a:pPr lvl="1" indent="-387350"/>
            <a:r>
              <a:rPr lang="el-GR" dirty="0" smtClean="0"/>
              <a:t>Ψυχολογικά </a:t>
            </a:r>
            <a:r>
              <a:rPr lang="el-GR" dirty="0"/>
              <a:t>ασταθείς ασθενείς, </a:t>
            </a:r>
          </a:p>
          <a:p>
            <a:pPr lvl="1" indent="-387350"/>
            <a:r>
              <a:rPr lang="el-GR" dirty="0" smtClean="0"/>
              <a:t>Αλκοολικοί </a:t>
            </a:r>
            <a:r>
              <a:rPr lang="el-GR" dirty="0"/>
              <a:t>και ναρκομανείς</a:t>
            </a:r>
            <a:r>
              <a:rPr lang="el-GR" dirty="0" smtClean="0"/>
              <a:t>,</a:t>
            </a:r>
          </a:p>
          <a:p>
            <a:pPr lvl="1" indent="-387350"/>
            <a:r>
              <a:rPr lang="el-GR" dirty="0" smtClean="0"/>
              <a:t>Άτομα </a:t>
            </a:r>
            <a:r>
              <a:rPr lang="el-GR" dirty="0"/>
              <a:t>που μένουν μόνα</a:t>
            </a:r>
            <a:r>
              <a:rPr lang="el-GR" dirty="0" smtClean="0"/>
              <a:t>,</a:t>
            </a:r>
          </a:p>
          <a:p>
            <a:pPr lvl="1" indent="-387350"/>
            <a:r>
              <a:rPr lang="el-GR" dirty="0" smtClean="0"/>
              <a:t>Βαριά </a:t>
            </a:r>
            <a:r>
              <a:rPr lang="el-GR" dirty="0"/>
              <a:t>αμφιβληστροειδοπάθεια.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154</a:t>
            </a:fld>
            <a:endParaRPr lang="el-GR" dirty="0"/>
          </a:p>
        </p:txBody>
      </p:sp>
    </p:spTree>
    <p:extLst>
      <p:ext uri="{BB962C8B-B14F-4D97-AF65-F5344CB8AC3E}">
        <p14:creationId xmlns:p14="http://schemas.microsoft.com/office/powerpoint/2010/main" val="37353982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Αντλίες ινσουλίνης </a:t>
            </a:r>
            <a:r>
              <a:rPr lang="el-GR" dirty="0"/>
              <a:t>του </a:t>
            </a:r>
            <a:r>
              <a:rPr lang="el-GR" dirty="0" smtClean="0"/>
              <a:t>εμπορίου</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878331334"/>
              </p:ext>
            </p:extLst>
          </p:nvPr>
        </p:nvGraphicFramePr>
        <p:xfrm>
          <a:off x="518864" y="1629768"/>
          <a:ext cx="8229600" cy="3364992"/>
        </p:xfrm>
        <a:graphic>
          <a:graphicData uri="http://schemas.openxmlformats.org/drawingml/2006/table">
            <a:tbl>
              <a:tblPr firstRow="1" firstCol="1" bandRow="1" bandCol="1"/>
              <a:tblGrid>
                <a:gridCol w="4114800"/>
                <a:gridCol w="4114800"/>
              </a:tblGrid>
              <a:tr h="0">
                <a:tc gridSpan="2">
                  <a:txBody>
                    <a:bodyPr/>
                    <a:lstStyle/>
                    <a:p>
                      <a:pPr marR="16510" algn="ctr">
                        <a:lnSpc>
                          <a:spcPct val="115000"/>
                        </a:lnSpc>
                        <a:spcAft>
                          <a:spcPts val="0"/>
                        </a:spcAft>
                      </a:pPr>
                      <a:r>
                        <a:rPr lang="el-GR" sz="2400" b="1" dirty="0" smtClean="0">
                          <a:latin typeface="+mn-lt"/>
                        </a:rPr>
                        <a:t>Αντλίες ινσουλίνης του εμπορίου</a:t>
                      </a:r>
                      <a:endParaRPr lang="el-GR" sz="2400" b="1"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l-GR"/>
                    </a:p>
                  </a:txBody>
                  <a:tcPr/>
                </a:tc>
              </a:tr>
              <a:tr h="0">
                <a:tc>
                  <a:txBody>
                    <a:bodyPr/>
                    <a:lstStyle/>
                    <a:p>
                      <a:pPr marR="16510">
                        <a:lnSpc>
                          <a:spcPct val="115000"/>
                        </a:lnSpc>
                        <a:spcAft>
                          <a:spcPts val="0"/>
                        </a:spcAft>
                      </a:pPr>
                      <a:r>
                        <a:rPr lang="en-US" sz="2400" b="1" cap="all" dirty="0">
                          <a:effectLst/>
                          <a:latin typeface="+mn-lt"/>
                          <a:ea typeface="Times New Roman"/>
                        </a:rPr>
                        <a:t>εταιρια</a:t>
                      </a:r>
                      <a:endParaRPr lang="el-GR" sz="2400" b="1"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nSpc>
                          <a:spcPct val="115000"/>
                        </a:lnSpc>
                        <a:spcAft>
                          <a:spcPts val="0"/>
                        </a:spcAft>
                      </a:pPr>
                      <a:r>
                        <a:rPr lang="en-US" sz="2400" b="1" cap="all" dirty="0">
                          <a:effectLst/>
                          <a:latin typeface="+mn-lt"/>
                          <a:ea typeface="Times New Roman"/>
                        </a:rPr>
                        <a:t>μοντελο</a:t>
                      </a:r>
                      <a:endParaRPr lang="el-GR" sz="2400" b="1"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R="16510">
                        <a:lnSpc>
                          <a:spcPct val="115000"/>
                        </a:lnSpc>
                        <a:spcAft>
                          <a:spcPts val="0"/>
                        </a:spcAft>
                      </a:pPr>
                      <a:r>
                        <a:rPr lang="en-US" sz="2400" dirty="0">
                          <a:effectLst/>
                          <a:latin typeface="+mn-lt"/>
                          <a:ea typeface="Times New Roman"/>
                        </a:rPr>
                        <a:t>Animas</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IR-1250</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Deltec</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Cozmo</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Disetronic</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Spirit</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Insulet</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OmniPod</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Medtronic Minimed</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Paradigm</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Nipro</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Amigo</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155</a:t>
            </a:fld>
            <a:endParaRPr lang="el-GR" dirty="0"/>
          </a:p>
        </p:txBody>
      </p:sp>
    </p:spTree>
    <p:extLst>
      <p:ext uri="{BB962C8B-B14F-4D97-AF65-F5344CB8AC3E}">
        <p14:creationId xmlns:p14="http://schemas.microsoft.com/office/powerpoint/2010/main" val="40469736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Δοσολογία ινσουλίνης </a:t>
            </a:r>
            <a:r>
              <a:rPr lang="el-GR" sz="3000" b="0" dirty="0" smtClean="0"/>
              <a:t>1/2</a:t>
            </a:r>
            <a:endParaRPr lang="el-GR" sz="3000" b="0" dirty="0"/>
          </a:p>
        </p:txBody>
      </p:sp>
      <p:sp>
        <p:nvSpPr>
          <p:cNvPr id="3" name="2 - Θέση περιεχομένου"/>
          <p:cNvSpPr>
            <a:spLocks noGrp="1"/>
          </p:cNvSpPr>
          <p:nvPr>
            <p:ph idx="1"/>
          </p:nvPr>
        </p:nvSpPr>
        <p:spPr>
          <a:xfrm>
            <a:off x="457200" y="1196752"/>
            <a:ext cx="8435280" cy="5040560"/>
          </a:xfrm>
        </p:spPr>
        <p:txBody>
          <a:bodyPr>
            <a:noAutofit/>
          </a:bodyPr>
          <a:lstStyle/>
          <a:p>
            <a:pPr marL="0" indent="0">
              <a:buNone/>
            </a:pPr>
            <a:r>
              <a:rPr lang="el-GR" dirty="0" smtClean="0"/>
              <a:t>Η </a:t>
            </a:r>
            <a:r>
              <a:rPr lang="el-GR" dirty="0"/>
              <a:t>δοσολογία είναι εξατομικευμένη και εξαρτάται από πολλούς παράγοντες. Συνδέεται άμεσα με τον τρόπο ζωής κάθε ατόμου και από τις μετρήσεις του σακχάρου αίματος. Η δοσολογία αναπροσαρμόζεται ανάλογα όταν:</a:t>
            </a:r>
          </a:p>
          <a:p>
            <a:pPr lvl="0"/>
            <a:r>
              <a:rPr lang="el-GR" dirty="0" smtClean="0"/>
              <a:t>Συμβαίνουν </a:t>
            </a:r>
            <a:r>
              <a:rPr lang="el-GR" dirty="0"/>
              <a:t>αλλαγές στην ισχύ, στο όνομα προϊόντος, στο τύπο, στην προέλευση (</a:t>
            </a:r>
            <a:r>
              <a:rPr lang="el-GR" dirty="0" smtClean="0"/>
              <a:t>ζωική</a:t>
            </a:r>
            <a:r>
              <a:rPr lang="el-GR" dirty="0"/>
              <a:t>, ανθρώπινη, ανάλογο ανθρώπινης), στη μέθοδο </a:t>
            </a:r>
            <a:r>
              <a:rPr lang="el-GR" dirty="0" smtClean="0"/>
              <a:t>παρασκευής.</a:t>
            </a:r>
            <a:endParaRPr lang="el-GR" dirty="0"/>
          </a:p>
          <a:p>
            <a:pPr lvl="0"/>
            <a:r>
              <a:rPr lang="el-GR" dirty="0" smtClean="0"/>
              <a:t>Υπάρχει </a:t>
            </a:r>
            <a:r>
              <a:rPr lang="el-GR" dirty="0"/>
              <a:t>κάποια λοίμωξη ή εμπύρετη κατάσταση (συνήθως αυξάνει την ανάγκη για ινσουλίνη</a:t>
            </a:r>
            <a:r>
              <a:rPr lang="el-GR" dirty="0" smtClean="0"/>
              <a:t>).</a:t>
            </a:r>
            <a:endParaRPr lang="el-GR" dirty="0"/>
          </a:p>
          <a:p>
            <a:pPr lvl="0"/>
            <a:r>
              <a:rPr lang="el-GR" dirty="0" smtClean="0"/>
              <a:t>Αλλάζει </a:t>
            </a:r>
            <a:r>
              <a:rPr lang="el-GR" dirty="0"/>
              <a:t>η φυσική δραστηριότητα ή το συνηθισμένο </a:t>
            </a:r>
            <a:r>
              <a:rPr lang="el-GR" dirty="0" smtClean="0"/>
              <a:t>διαιτολόγιο.</a:t>
            </a:r>
            <a:endParaRPr lang="el-GR" dirty="0"/>
          </a:p>
          <a:p>
            <a:pPr lvl="0"/>
            <a:r>
              <a:rPr lang="el-GR" dirty="0" smtClean="0"/>
              <a:t>Υπάρχει </a:t>
            </a:r>
            <a:r>
              <a:rPr lang="el-GR" dirty="0"/>
              <a:t>διαταραχή της νεφρικής ή ηπατικής λειτουργίας (μείωση της ανάγκης για ινσουλίνη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156</a:t>
            </a:fld>
            <a:endParaRPr lang="el-GR" dirty="0"/>
          </a:p>
        </p:txBody>
      </p:sp>
    </p:spTree>
    <p:extLst>
      <p:ext uri="{BB962C8B-B14F-4D97-AF65-F5344CB8AC3E}">
        <p14:creationId xmlns:p14="http://schemas.microsoft.com/office/powerpoint/2010/main" val="202538673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Δοσολογία ινσουλίνης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a:xfrm>
            <a:off x="457200" y="1196752"/>
            <a:ext cx="8435280" cy="5040560"/>
          </a:xfrm>
        </p:spPr>
        <p:txBody>
          <a:bodyPr>
            <a:noAutofit/>
          </a:bodyPr>
          <a:lstStyle/>
          <a:p>
            <a:pPr lvl="0"/>
            <a:r>
              <a:rPr lang="el-GR" dirty="0" smtClean="0"/>
              <a:t>Χρησιμοποιούνται </a:t>
            </a:r>
            <a:r>
              <a:rPr lang="el-GR" dirty="0"/>
              <a:t>παράλληλα και άλλοι τύποι φαρμάκων (από του στόματος αντιδιαβητικά, αναστολείς της μονοαμινοξειδάσης, </a:t>
            </a:r>
            <a:r>
              <a:rPr lang="el-GR" dirty="0" smtClean="0"/>
              <a:t>β αναστολείς</a:t>
            </a:r>
            <a:r>
              <a:rPr lang="el-GR" dirty="0"/>
              <a:t>, αναστολείς του μετατρεπτικού ενζύμου της αγγειοτενσίνης, ακετυλοσαλικυλικό οξύ, αναβολικά στεροειδή, σουλφοναμίδες, αντισυλληπτικά, αυξητική ορμόνη, δαναζόλη, οκρεοτίδη ή </a:t>
            </a:r>
            <a:r>
              <a:rPr lang="el-GR" dirty="0" smtClean="0"/>
              <a:t>λανρεοτίδη.</a:t>
            </a:r>
            <a:endParaRPr lang="el-GR" dirty="0"/>
          </a:p>
          <a:p>
            <a:pPr lvl="0"/>
            <a:r>
              <a:rPr lang="el-GR" dirty="0" smtClean="0"/>
              <a:t>Κατά </a:t>
            </a:r>
            <a:r>
              <a:rPr lang="el-GR" dirty="0"/>
              <a:t>την διάρκεια κύησης, μετά τον τοκετό και κατά την περίοδο του θηλασμού.</a:t>
            </a:r>
          </a:p>
          <a:p>
            <a:r>
              <a:rPr lang="el-GR" dirty="0"/>
              <a:t>Σε περίπτωση παράλειψης μίας δόσης, τα επίπεδα σακχάρου στο αίμα αυξάνονται, σε καμία περίπτωση δεν γίνεται διπλή δόση για </a:t>
            </a:r>
            <a:r>
              <a:rPr lang="el-GR" dirty="0" smtClean="0"/>
              <a:t>αναπλήρωση.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157</a:t>
            </a:fld>
            <a:endParaRPr lang="el-GR" dirty="0"/>
          </a:p>
        </p:txBody>
      </p:sp>
    </p:spTree>
    <p:extLst>
      <p:ext uri="{BB962C8B-B14F-4D97-AF65-F5344CB8AC3E}">
        <p14:creationId xmlns:p14="http://schemas.microsoft.com/office/powerpoint/2010/main" val="34424699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Θεραπευτικά σχήματα στις ινσουλίνες</a:t>
            </a:r>
            <a:endParaRPr lang="en-US" dirty="0"/>
          </a:p>
        </p:txBody>
      </p:sp>
      <p:sp>
        <p:nvSpPr>
          <p:cNvPr id="3" name="2 - Θέση περιεχομένου"/>
          <p:cNvSpPr>
            <a:spLocks noGrp="1"/>
          </p:cNvSpPr>
          <p:nvPr>
            <p:ph idx="1"/>
          </p:nvPr>
        </p:nvSpPr>
        <p:spPr/>
        <p:txBody>
          <a:bodyPr>
            <a:normAutofit/>
          </a:bodyPr>
          <a:lstStyle/>
          <a:p>
            <a:r>
              <a:rPr lang="el-GR" dirty="0"/>
              <a:t>Αν πραγματοποιηθεί μεγαλύτερη δόση από την κανονική, τα επίπεδα σακχάρου στο αίμα μειώνονται. Για προφύλαξη συνίσταται περισσότερο φαγητό. Και στις δύο περιπτώσεις, η παρακολούθηση του σακχάρου είναι απαραίτητη. Απαγορεύεται αυστηρά η διακοπή της ινσουλίνης από προσωπική επιλογή, διότι μπορεί να προκληθεί υπεργλυκαιμία και κετοξέωση.</a:t>
            </a:r>
          </a:p>
          <a:p>
            <a:r>
              <a:rPr lang="el-GR" dirty="0"/>
              <a:t>Τα θεραπευτικά σχήματα με ινσουλίνη, εξατομικεύονται σε κάθε άτομο με διαβήτη ξεχωριστά και πρέπει να προσαρμόζονται στις προσωπικές ανάγκες κάθε διαβητικού. Σκοπός είναι να επιτευχθεί, ανάλογα με την εκάστοτε περίπτωση, ο καλύτερος δυνατός έλεγχος του διαβήτη, αποφεύγοντας με κάθε τρόπο τις υπογλυκαιμίες που μπορεί να συμβούν.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158</a:t>
            </a:fld>
            <a:endParaRPr lang="el-GR" dirty="0"/>
          </a:p>
        </p:txBody>
      </p:sp>
    </p:spTree>
    <p:extLst>
      <p:ext uri="{BB962C8B-B14F-4D97-AF65-F5344CB8AC3E}">
        <p14:creationId xmlns:p14="http://schemas.microsoft.com/office/powerpoint/2010/main" val="4206639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Διαταραχή Ανοχής Γλυκόζης (</a:t>
            </a:r>
            <a:r>
              <a:rPr lang="en-US" dirty="0" smtClean="0"/>
              <a:t>IGT</a:t>
            </a:r>
            <a:r>
              <a:rPr lang="el-GR" dirty="0" smtClean="0"/>
              <a:t>)</a:t>
            </a:r>
            <a:endParaRPr lang="en-US" dirty="0"/>
          </a:p>
        </p:txBody>
      </p:sp>
      <p:sp>
        <p:nvSpPr>
          <p:cNvPr id="3" name="2 - Θέση περιεχομένου"/>
          <p:cNvSpPr>
            <a:spLocks noGrp="1"/>
          </p:cNvSpPr>
          <p:nvPr>
            <p:ph idx="1"/>
          </p:nvPr>
        </p:nvSpPr>
        <p:spPr/>
        <p:txBody>
          <a:bodyPr>
            <a:normAutofit/>
          </a:bodyPr>
          <a:lstStyle/>
          <a:p>
            <a:r>
              <a:rPr lang="el-GR" dirty="0" smtClean="0"/>
              <a:t>Αποτελεί </a:t>
            </a:r>
            <a:r>
              <a:rPr lang="el-GR" dirty="0"/>
              <a:t>στάδιο στη φυσική εξέλιξη του διαταραγμένου μεταβολισμού υδατανθράκων.</a:t>
            </a:r>
          </a:p>
          <a:p>
            <a:r>
              <a:rPr lang="el-GR" dirty="0"/>
              <a:t> Άτομα με </a:t>
            </a:r>
            <a:r>
              <a:rPr lang="en-US" dirty="0"/>
              <a:t>IGT</a:t>
            </a:r>
            <a:r>
              <a:rPr lang="el-GR" dirty="0"/>
              <a:t> έχουν αυξημένο κίνδυνο εμφάνισης διαβήτη. Σύμφωνα με τον </a:t>
            </a:r>
            <a:r>
              <a:rPr lang="en-US" dirty="0"/>
              <a:t>WHO</a:t>
            </a:r>
            <a:r>
              <a:rPr lang="el-GR" dirty="0"/>
              <a:t> η </a:t>
            </a:r>
            <a:r>
              <a:rPr lang="en-US" dirty="0"/>
              <a:t>IGT</a:t>
            </a:r>
            <a:r>
              <a:rPr lang="el-GR" dirty="0"/>
              <a:t> ορίζεται σε γλυκόζη πλάσματος νηστείας &lt; 7,0</a:t>
            </a:r>
            <a:r>
              <a:rPr lang="en-US" dirty="0"/>
              <a:t>mmol</a:t>
            </a:r>
            <a:r>
              <a:rPr lang="el-GR" dirty="0" smtClean="0"/>
              <a:t>/</a:t>
            </a:r>
            <a:r>
              <a:rPr lang="en-US" dirty="0" smtClean="0"/>
              <a:t>l </a:t>
            </a:r>
            <a:r>
              <a:rPr lang="el-GR" dirty="0"/>
              <a:t>και με εφαρμογή </a:t>
            </a:r>
            <a:r>
              <a:rPr lang="en-US" dirty="0"/>
              <a:t>OGTT</a:t>
            </a:r>
            <a:r>
              <a:rPr lang="el-GR" dirty="0"/>
              <a:t>  </a:t>
            </a:r>
            <a:r>
              <a:rPr lang="el-GR" dirty="0">
                <a:sym typeface="Symbol"/>
              </a:rPr>
              <a:t></a:t>
            </a:r>
            <a:r>
              <a:rPr lang="el-GR" dirty="0"/>
              <a:t> 7,8 και &lt; 11,1 </a:t>
            </a:r>
            <a:r>
              <a:rPr lang="en-US" dirty="0"/>
              <a:t>mmol</a:t>
            </a:r>
            <a:r>
              <a:rPr lang="el-GR" dirty="0" smtClean="0"/>
              <a:t>/</a:t>
            </a:r>
            <a:r>
              <a:rPr lang="en-US" dirty="0" smtClean="0"/>
              <a:t>l</a:t>
            </a:r>
            <a:r>
              <a:rPr lang="el-GR" dirty="0" smtClean="0"/>
              <a:t> </a:t>
            </a:r>
            <a:r>
              <a:rPr lang="el-GR" dirty="0"/>
              <a:t>(</a:t>
            </a:r>
            <a:r>
              <a:rPr lang="en-US" dirty="0"/>
              <a:t>WHO</a:t>
            </a:r>
            <a:r>
              <a:rPr lang="el-GR" dirty="0"/>
              <a:t>, 2006). Η </a:t>
            </a:r>
            <a:r>
              <a:rPr lang="en-US" dirty="0"/>
              <a:t>ADA</a:t>
            </a:r>
            <a:r>
              <a:rPr lang="el-GR" dirty="0"/>
              <a:t> θέτει τα ίδια όρια για την εφαρμογή </a:t>
            </a:r>
            <a:r>
              <a:rPr lang="en-US" dirty="0"/>
              <a:t>OGTT</a:t>
            </a:r>
            <a:r>
              <a:rPr lang="el-GR" dirty="0"/>
              <a:t>  και παραβλέπει τη μέτρηση γλυκόζης πλάσματος νηστείας.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57985746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Συνηθέστερα σχήματα ινσουλινών </a:t>
            </a:r>
            <a:r>
              <a:rPr lang="el-GR" sz="3000" b="0" dirty="0"/>
              <a:t>1</a:t>
            </a:r>
            <a:r>
              <a:rPr lang="el-GR" sz="3000" b="0" dirty="0" smtClean="0"/>
              <a:t>/2</a:t>
            </a:r>
            <a:endParaRPr lang="en-US" sz="3000" b="0" dirty="0"/>
          </a:p>
        </p:txBody>
      </p:sp>
      <p:sp>
        <p:nvSpPr>
          <p:cNvPr id="3" name="2 - Θέση περιεχομένου"/>
          <p:cNvSpPr>
            <a:spLocks noGrp="1"/>
          </p:cNvSpPr>
          <p:nvPr>
            <p:ph idx="1"/>
          </p:nvPr>
        </p:nvSpPr>
        <p:spPr>
          <a:xfrm>
            <a:off x="457200" y="1196752"/>
            <a:ext cx="8363272" cy="5544616"/>
          </a:xfrm>
        </p:spPr>
        <p:txBody>
          <a:bodyPr>
            <a:noAutofit/>
          </a:bodyPr>
          <a:lstStyle/>
          <a:p>
            <a:pPr marL="0" indent="0">
              <a:buNone/>
            </a:pPr>
            <a:r>
              <a:rPr lang="el-GR" b="1" dirty="0" smtClean="0"/>
              <a:t>Τα συνηθέστερα σχήματα είναι :</a:t>
            </a:r>
          </a:p>
          <a:p>
            <a:pPr lvl="0"/>
            <a:r>
              <a:rPr lang="el-GR" b="1" dirty="0" smtClean="0"/>
              <a:t>Χορήγηση ινσουλίνης μία φορά το 24ωρο</a:t>
            </a:r>
            <a:r>
              <a:rPr lang="el-GR" dirty="0" smtClean="0"/>
              <a:t>, το πρωί ή το βράδυ πριν το φαγητό (ενδιάμεσης δράσης ινσουλίνη).</a:t>
            </a:r>
          </a:p>
          <a:p>
            <a:pPr lvl="0"/>
            <a:r>
              <a:rPr lang="el-GR" b="1" dirty="0" smtClean="0"/>
              <a:t>Συμβατικό σχήμα: </a:t>
            </a:r>
            <a:r>
              <a:rPr lang="el-GR" dirty="0" smtClean="0"/>
              <a:t>χορήγηση ινσουλίνης δύο φορές το 24ωρο. Αποτελεί το πιο συχνά  χρησιμοποιούμενο σχήμα και κάθε ένεση μπορεί να αποτελείται από ενδιάμεσης δράσης ινσουλίνη ή μείγμα ινσουλινών.</a:t>
            </a:r>
          </a:p>
          <a:p>
            <a:pPr lvl="0"/>
            <a:r>
              <a:rPr lang="el-GR" b="1" dirty="0"/>
              <a:t>Εντατικοποιημένη ινσουλινoθεραπεία.</a:t>
            </a:r>
          </a:p>
          <a:p>
            <a:pPr marL="355600" indent="0">
              <a:spcBef>
                <a:spcPts val="300"/>
              </a:spcBef>
              <a:buNone/>
            </a:pPr>
            <a:r>
              <a:rPr lang="el-GR" dirty="0"/>
              <a:t>Το σχήμα αυτό περιλαμβάνει πολλαπλές ενέσεις ινσουλίνης το 24ωρο, με τρεις δόσεις ταχείας δράσης ινσουλίνης πριν από τα γεύματα (γευματική ινσουλίνη) και μία δόση ενδιάμεσης ή βραδείας δράσης ινσουλίνη πριν από τη νυχτερινή κατάκλιση (βασική ινσουλίνη). </a:t>
            </a:r>
          </a:p>
          <a:p>
            <a:pPr lvl="0"/>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159</a:t>
            </a:fld>
            <a:endParaRPr lang="el-GR" dirty="0"/>
          </a:p>
        </p:txBody>
      </p:sp>
    </p:spTree>
    <p:extLst>
      <p:ext uri="{BB962C8B-B14F-4D97-AF65-F5344CB8AC3E}">
        <p14:creationId xmlns:p14="http://schemas.microsoft.com/office/powerpoint/2010/main" val="297497493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Συνηθέστερα σχήματα ινσουλινών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pPr lvl="0"/>
            <a:r>
              <a:rPr lang="el-GR" dirty="0" smtClean="0"/>
              <a:t>Η εντατικοποιημένη </a:t>
            </a:r>
            <a:r>
              <a:rPr lang="el-GR" dirty="0"/>
              <a:t>ινσουλιν</a:t>
            </a:r>
            <a:r>
              <a:rPr lang="en-US" dirty="0"/>
              <a:t>o</a:t>
            </a:r>
            <a:r>
              <a:rPr lang="el-GR" dirty="0" smtClean="0"/>
              <a:t>θεραπεία χρησιμοποιείται σε άτομα τα οποία δυσκολεύονται να πετύχουν ιδανικό γλυκαιμικό έλεγχο με δύο ενέσεις το 24ωρο. Θεωρείται ιδανική θεραπεία για άτομα αρκετά δραστήρια, τα οποία δεν μπορούν να τηρήσουν το αυστηρό πρόγραμμα γευμάτων που απαιτεί η θεραπεία των δύο ενέσεων. Η έναρξη αυτού του σχήματος γίνεται σε χαμηλές δόσεις ινσουλίνης. Το 40-50% της δόσης, χρησιμοποιείται για την ενδιάμεσης ή βραδείας δράσης ινσουλίνη, δηλ. πριν τη νυχτερινή κατάκλιση, ενώ το υπόλοιπο ποσοστό χρησιμοποιείται για την ταχείας δράσης ινσουλίνη. Η προγευματική δόση της ταχείας δράσης ινσουλίνη πρέπει να χορηγηθεί τουλάχιστον 30 λεπτά πριν από το γεύμα. Με αυτό τον τρόπο η έναρξη δράσης της ινσουλίνης θα συμπίπτει με την έναρξη απορροφήσεως της τροφής.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160</a:t>
            </a:fld>
            <a:endParaRPr lang="el-GR" dirty="0"/>
          </a:p>
        </p:txBody>
      </p:sp>
    </p:spTree>
    <p:extLst>
      <p:ext uri="{BB962C8B-B14F-4D97-AF65-F5344CB8AC3E}">
        <p14:creationId xmlns:p14="http://schemas.microsoft.com/office/powerpoint/2010/main" val="36070388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Είδη ινσουλινών</a:t>
            </a:r>
            <a:endParaRPr lang="en-US" dirty="0"/>
          </a:p>
        </p:txBody>
      </p:sp>
      <p:sp>
        <p:nvSpPr>
          <p:cNvPr id="3" name="2 - Θέση περιεχομένου"/>
          <p:cNvSpPr>
            <a:spLocks noGrp="1"/>
          </p:cNvSpPr>
          <p:nvPr>
            <p:ph idx="1"/>
          </p:nvPr>
        </p:nvSpPr>
        <p:spPr/>
        <p:txBody>
          <a:bodyPr>
            <a:normAutofit/>
          </a:bodyPr>
          <a:lstStyle/>
          <a:p>
            <a:r>
              <a:rPr lang="el-GR" b="1" dirty="0"/>
              <a:t>Η ινσουλινοθεραπεία περιλαμβάνει δύο ειδών ινσουλίνες</a:t>
            </a:r>
            <a:r>
              <a:rPr lang="el-GR" dirty="0"/>
              <a:t>: </a:t>
            </a:r>
          </a:p>
          <a:p>
            <a:pPr lvl="1" indent="-387350"/>
            <a:r>
              <a:rPr lang="el-GR" b="1" dirty="0" smtClean="0"/>
              <a:t>Βασική</a:t>
            </a:r>
            <a:r>
              <a:rPr lang="el-GR" b="1" dirty="0"/>
              <a:t>: </a:t>
            </a:r>
            <a:r>
              <a:rPr lang="el-GR" dirty="0"/>
              <a:t>ινσουλίνες που προσομοιάζουν στη βασική έκκριση ινσουλίνης, </a:t>
            </a:r>
          </a:p>
          <a:p>
            <a:pPr lvl="1" indent="-387350"/>
            <a:r>
              <a:rPr lang="el-GR" b="1" dirty="0" smtClean="0"/>
              <a:t>Γευματικές</a:t>
            </a:r>
            <a:r>
              <a:rPr lang="el-GR" b="1" dirty="0"/>
              <a:t>: </a:t>
            </a:r>
            <a:r>
              <a:rPr lang="el-GR" dirty="0"/>
              <a:t>ινσουλίνες που προσομοιάζουν </a:t>
            </a:r>
            <a:r>
              <a:rPr lang="el-GR" dirty="0" smtClean="0"/>
              <a:t>στην γευματική </a:t>
            </a:r>
            <a:r>
              <a:rPr lang="el-GR" dirty="0"/>
              <a:t>έκκριση ινσουλίνης. </a:t>
            </a:r>
            <a:r>
              <a:rPr lang="el-GR" dirty="0" smtClean="0"/>
              <a:t>Για </a:t>
            </a:r>
            <a:r>
              <a:rPr lang="el-GR" dirty="0"/>
              <a:t>τη μίμηση της βασικής έκκρισης ινσουλίνης χρησιμοποιούνται οι ινσουλίνες ενδιάμεσης και μακράς διάρκειας, ενώ ως γευματικές χρησιμοποιούνται οι ινσουλίνες ταχείας δράσης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161</a:t>
            </a:fld>
            <a:endParaRPr lang="el-GR" dirty="0"/>
          </a:p>
        </p:txBody>
      </p:sp>
    </p:spTree>
    <p:extLst>
      <p:ext uri="{BB962C8B-B14F-4D97-AF65-F5344CB8AC3E}">
        <p14:creationId xmlns:p14="http://schemas.microsoft.com/office/powerpoint/2010/main" val="13815474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Actrapid</a:t>
            </a:r>
            <a:r>
              <a:rPr lang="el-GR" dirty="0" smtClean="0"/>
              <a:t>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291264" cy="5400600"/>
          </a:xfrm>
        </p:spPr>
        <p:txBody>
          <a:bodyPr>
            <a:noAutofit/>
          </a:bodyPr>
          <a:lstStyle/>
          <a:p>
            <a:r>
              <a:rPr lang="en-US" b="1" dirty="0"/>
              <a:t>Actrapid </a:t>
            </a:r>
            <a:r>
              <a:rPr lang="el-GR" b="1" dirty="0"/>
              <a:t>(</a:t>
            </a:r>
            <a:r>
              <a:rPr lang="en-US" b="1" dirty="0"/>
              <a:t>NovoNordisk</a:t>
            </a:r>
            <a:r>
              <a:rPr lang="el-GR" b="1" dirty="0" smtClean="0"/>
              <a:t>) </a:t>
            </a:r>
            <a:r>
              <a:rPr lang="el-GR" dirty="0" smtClean="0"/>
              <a:t>Είναι </a:t>
            </a:r>
            <a:r>
              <a:rPr lang="el-GR" dirty="0"/>
              <a:t>ένα διαυγές, άχρωμο, υδατικό ενέσιμο διάλυμα που περιέχει</a:t>
            </a:r>
            <a:r>
              <a:rPr lang="el-GR" b="1" dirty="0"/>
              <a:t> </a:t>
            </a:r>
            <a:r>
              <a:rPr lang="el-GR" dirty="0"/>
              <a:t>ανθρώπινη ινσουλίνη, που παρασκευάζεται με τη χρήση της τεχνολογίας ανασυνδυασμένου </a:t>
            </a:r>
            <a:r>
              <a:rPr lang="en-US" dirty="0"/>
              <a:t>DNA</a:t>
            </a:r>
            <a:r>
              <a:rPr lang="el-GR" dirty="0"/>
              <a:t> στους </a:t>
            </a:r>
            <a:r>
              <a:rPr lang="en-US" dirty="0"/>
              <a:t>Saccharomyces cerevisiae</a:t>
            </a:r>
            <a:r>
              <a:rPr lang="el-GR" dirty="0"/>
              <a:t>.   Άλλα συστατικά είναι: χλωριούχος ψευδάργυρος, γλυκερόλη, μετακρεσόλη, υδροξείδιο του νατρίου, υδροχλωρικό οξύ και ύδωρ. Κάθε φιαλίδιο περιέχει 10 </a:t>
            </a:r>
            <a:r>
              <a:rPr lang="en-US" dirty="0"/>
              <a:t>ml</a:t>
            </a:r>
            <a:r>
              <a:rPr lang="el-GR" dirty="0"/>
              <a:t> ενέσιμου διαλύματος που αντιστοιχούν σε 400 </a:t>
            </a:r>
            <a:r>
              <a:rPr lang="en-US" dirty="0"/>
              <a:t>IU</a:t>
            </a:r>
            <a:r>
              <a:rPr lang="el-GR" dirty="0"/>
              <a:t> ανθρώπινης ινσουλίνης.  Είναι ινσουλίνη ταχείας δράσης δηλ. αρχίζει να μειώνει τη γλυκόζη στο αίμα 30΄ μετά τη χρήση της και η δράση της διαρκεί περίπου 8 ώρες. Μπορεί να χρησιμοποιηθεί σε συνδυασμό με ινσουλίνη μακράς δράσης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162</a:t>
            </a:fld>
            <a:endParaRPr lang="el-GR" dirty="0"/>
          </a:p>
        </p:txBody>
      </p:sp>
    </p:spTree>
    <p:extLst>
      <p:ext uri="{BB962C8B-B14F-4D97-AF65-F5344CB8AC3E}">
        <p14:creationId xmlns:p14="http://schemas.microsoft.com/office/powerpoint/2010/main" val="31614262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Actrapid</a:t>
            </a:r>
            <a:r>
              <a:rPr lang="el-GR" dirty="0" smtClean="0"/>
              <a:t>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196752"/>
            <a:ext cx="8291264" cy="5400600"/>
          </a:xfrm>
        </p:spPr>
        <p:txBody>
          <a:bodyPr>
            <a:noAutofit/>
          </a:bodyPr>
          <a:lstStyle/>
          <a:p>
            <a:r>
              <a:rPr lang="el-GR" dirty="0" smtClean="0"/>
              <a:t>Η  </a:t>
            </a:r>
            <a:r>
              <a:rPr lang="el-GR" dirty="0"/>
              <a:t>δοσολογία είναι εξατομικευμένη. Συνήθως οι ανάγκες για ινσουλίνη κυμαίνονται μεταξύ 0,3 και 1,0 </a:t>
            </a:r>
            <a:r>
              <a:rPr lang="en-US" dirty="0"/>
              <a:t>IU</a:t>
            </a:r>
            <a:r>
              <a:rPr lang="el-GR" dirty="0"/>
              <a:t>/</a:t>
            </a:r>
            <a:r>
              <a:rPr lang="en-US" dirty="0"/>
              <a:t>Kg</a:t>
            </a:r>
            <a:r>
              <a:rPr lang="el-GR" dirty="0"/>
              <a:t>/24ωρο. Η ένεση γίνεται 30 λεπτά πριν από ένα κανονικό ή ελαφρύ γεύμα, που περιέχει υδατάνθρακες. Η χορήγηση εκτός από υποδόρια μπορεί να γίνει και ενδοφλέβια, μόνο από επαγγελματίες υγείας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163</a:t>
            </a:fld>
            <a:endParaRPr lang="el-GR" dirty="0"/>
          </a:p>
        </p:txBody>
      </p:sp>
    </p:spTree>
    <p:extLst>
      <p:ext uri="{BB962C8B-B14F-4D97-AF65-F5344CB8AC3E}">
        <p14:creationId xmlns:p14="http://schemas.microsoft.com/office/powerpoint/2010/main" val="3078633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Regular </a:t>
            </a:r>
            <a:r>
              <a:rPr lang="el-GR" dirty="0" smtClean="0"/>
              <a:t>και </a:t>
            </a:r>
            <a:r>
              <a:rPr lang="en-US" dirty="0" smtClean="0"/>
              <a:t>Protaphane</a:t>
            </a:r>
            <a:r>
              <a:rPr lang="el-GR" dirty="0" smtClean="0"/>
              <a:t>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n-US" b="1" dirty="0"/>
              <a:t>Humulin Regular</a:t>
            </a:r>
            <a:r>
              <a:rPr lang="el-GR" b="1" dirty="0"/>
              <a:t> (</a:t>
            </a:r>
            <a:r>
              <a:rPr lang="en-US" b="1" dirty="0"/>
              <a:t>Lilly</a:t>
            </a:r>
            <a:r>
              <a:rPr lang="el-GR" b="1" dirty="0"/>
              <a:t>) </a:t>
            </a:r>
            <a:r>
              <a:rPr lang="el-GR" dirty="0"/>
              <a:t>Είναι ένα διαυγές, άχρωμο, ενέσιμο διάλυμα. Η δραστική ουσία είναι η ανθρώπινη ινσουλίνη που παρασκευάζεται με την χρήση της τεχνολογίας ανασυνδυασμένου </a:t>
            </a:r>
            <a:r>
              <a:rPr lang="en-US" dirty="0"/>
              <a:t>DNA</a:t>
            </a:r>
            <a:r>
              <a:rPr lang="el-GR" dirty="0"/>
              <a:t> σε </a:t>
            </a:r>
            <a:r>
              <a:rPr lang="en-US" dirty="0"/>
              <a:t>Esherichia coli</a:t>
            </a:r>
            <a:r>
              <a:rPr lang="el-GR" dirty="0"/>
              <a:t>. Κάθε φιαλίδιο περιέχει 10 </a:t>
            </a:r>
            <a:r>
              <a:rPr lang="en-US" dirty="0"/>
              <a:t>ml</a:t>
            </a:r>
            <a:r>
              <a:rPr lang="el-GR" dirty="0"/>
              <a:t> ενέσιμου διαλύματος που αντιστοιχούν σε 500 </a:t>
            </a:r>
            <a:r>
              <a:rPr lang="en-US" dirty="0"/>
              <a:t>IU</a:t>
            </a:r>
            <a:r>
              <a:rPr lang="el-GR" dirty="0"/>
              <a:t> ανθρώπινης ινσουλίνης. Είναι ινσουλίνη ταχείας δράσης. Αρχίζει να μειώνει την γλυκόζη στο αίμα 30΄ μετά την χρήση της και η δράση της διαρκεί περίπου 5-7 ώρες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164</a:t>
            </a:fld>
            <a:endParaRPr lang="el-GR" dirty="0"/>
          </a:p>
        </p:txBody>
      </p:sp>
    </p:spTree>
    <p:extLst>
      <p:ext uri="{BB962C8B-B14F-4D97-AF65-F5344CB8AC3E}">
        <p14:creationId xmlns:p14="http://schemas.microsoft.com/office/powerpoint/2010/main" val="32895151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Regular </a:t>
            </a:r>
            <a:r>
              <a:rPr lang="el-GR" dirty="0" smtClean="0"/>
              <a:t>και </a:t>
            </a:r>
            <a:r>
              <a:rPr lang="en-US" dirty="0" smtClean="0"/>
              <a:t>Protaphane</a:t>
            </a:r>
            <a:r>
              <a:rPr lang="el-GR" dirty="0" smtClean="0"/>
              <a:t> </a:t>
            </a:r>
            <a:r>
              <a:rPr lang="el-GR" sz="3000" b="0" dirty="0" smtClean="0"/>
              <a:t>2/3</a:t>
            </a:r>
            <a:endParaRPr lang="en-US" sz="3000" b="0" dirty="0"/>
          </a:p>
        </p:txBody>
      </p:sp>
      <p:sp>
        <p:nvSpPr>
          <p:cNvPr id="3" name="2 - Θέση περιεχομένου"/>
          <p:cNvSpPr>
            <a:spLocks noGrp="1"/>
          </p:cNvSpPr>
          <p:nvPr>
            <p:ph idx="1"/>
          </p:nvPr>
        </p:nvSpPr>
        <p:spPr/>
        <p:txBody>
          <a:bodyPr>
            <a:noAutofit/>
          </a:bodyPr>
          <a:lstStyle/>
          <a:p>
            <a:r>
              <a:rPr lang="en-US" b="1" dirty="0" smtClean="0"/>
              <a:t>Protaphane</a:t>
            </a:r>
            <a:r>
              <a:rPr lang="el-GR" b="1" dirty="0" smtClean="0"/>
              <a:t> </a:t>
            </a:r>
            <a:r>
              <a:rPr lang="el-GR" b="1" dirty="0"/>
              <a:t>(</a:t>
            </a:r>
            <a:r>
              <a:rPr lang="en-US" b="1" dirty="0"/>
              <a:t>NovoNordisk</a:t>
            </a:r>
            <a:r>
              <a:rPr lang="el-GR" b="1" dirty="0"/>
              <a:t>) </a:t>
            </a:r>
            <a:r>
              <a:rPr lang="el-GR" dirty="0"/>
              <a:t>Είναι ένα λευκό, θολό, υδατικό ενέσιμο διάλυμα, ισοφανικής ινσουλίνης (</a:t>
            </a:r>
            <a:r>
              <a:rPr lang="en-US" dirty="0"/>
              <a:t>NPH</a:t>
            </a:r>
            <a:r>
              <a:rPr lang="el-GR" dirty="0"/>
              <a:t>). Η δραστική ουσία είναι η ανθρώπινη ινσουλίνη, η οποία δημιουργήθηκε με τη χρήση της τεχνολογίας ανασυνδυασμένου </a:t>
            </a:r>
            <a:r>
              <a:rPr lang="en-US" dirty="0"/>
              <a:t>DNA</a:t>
            </a:r>
            <a:r>
              <a:rPr lang="el-GR" dirty="0"/>
              <a:t> στους </a:t>
            </a:r>
            <a:r>
              <a:rPr lang="en-US" dirty="0"/>
              <a:t>Saccharomyces cerevisiae</a:t>
            </a:r>
            <a:r>
              <a:rPr lang="el-GR" dirty="0"/>
              <a:t>. Άλλα συστατικά είναι: χρωριούχος ψευδάργυρος, γλυκερόλη, μετακρεσόλη, φαινόλη, διένυδρο όξινο φωσφορικό νάτριο, υδροξείδιο του νατρίου (για τη ρύθμιση του </a:t>
            </a:r>
            <a:r>
              <a:rPr lang="en-US" dirty="0"/>
              <a:t>pH</a:t>
            </a:r>
            <a:r>
              <a:rPr lang="el-GR" dirty="0"/>
              <a:t>), υδροχλωρικό οξύ (για τη ρύθμιση του </a:t>
            </a:r>
            <a:r>
              <a:rPr lang="en-US" dirty="0"/>
              <a:t>pH</a:t>
            </a:r>
            <a:r>
              <a:rPr lang="el-GR" dirty="0"/>
              <a:t>), θειϊκή πρωταμίνη και ύδωρ</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165</a:t>
            </a:fld>
            <a:endParaRPr lang="el-GR" dirty="0"/>
          </a:p>
        </p:txBody>
      </p:sp>
    </p:spTree>
    <p:extLst>
      <p:ext uri="{BB962C8B-B14F-4D97-AF65-F5344CB8AC3E}">
        <p14:creationId xmlns:p14="http://schemas.microsoft.com/office/powerpoint/2010/main" val="24589430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Regular </a:t>
            </a:r>
            <a:r>
              <a:rPr lang="el-GR" dirty="0" smtClean="0"/>
              <a:t>και </a:t>
            </a:r>
            <a:r>
              <a:rPr lang="en-US" dirty="0" smtClean="0"/>
              <a:t>Protaphane</a:t>
            </a:r>
            <a:r>
              <a:rPr lang="el-GR" dirty="0" smtClean="0"/>
              <a:t> </a:t>
            </a:r>
            <a:r>
              <a:rPr lang="el-GR" sz="3000" b="0" dirty="0" smtClean="0"/>
              <a:t>3/3</a:t>
            </a:r>
            <a:endParaRPr lang="en-US" sz="3000" b="0" dirty="0"/>
          </a:p>
        </p:txBody>
      </p:sp>
      <p:sp>
        <p:nvSpPr>
          <p:cNvPr id="3" name="2 - Θέση περιεχομένου"/>
          <p:cNvSpPr>
            <a:spLocks noGrp="1"/>
          </p:cNvSpPr>
          <p:nvPr>
            <p:ph idx="1"/>
          </p:nvPr>
        </p:nvSpPr>
        <p:spPr/>
        <p:txBody>
          <a:bodyPr>
            <a:noAutofit/>
          </a:bodyPr>
          <a:lstStyle/>
          <a:p>
            <a:r>
              <a:rPr lang="el-GR" dirty="0" smtClean="0"/>
              <a:t>Κάθε </a:t>
            </a:r>
            <a:r>
              <a:rPr lang="el-GR" dirty="0"/>
              <a:t>φιαλίδιο περιέχει 10</a:t>
            </a:r>
            <a:r>
              <a:rPr lang="en-US" dirty="0"/>
              <a:t>ml</a:t>
            </a:r>
            <a:r>
              <a:rPr lang="el-GR" dirty="0"/>
              <a:t> ενέσιμου διαλύματος, που ισοδυναμούν με 400</a:t>
            </a:r>
            <a:r>
              <a:rPr lang="en-US" dirty="0"/>
              <a:t>IU</a:t>
            </a:r>
            <a:r>
              <a:rPr lang="el-GR" dirty="0"/>
              <a:t> ανθρώπινης ινσουλίνης. Είναι ινσουλίνη μακράς δράσης, δηλ. αρχίζει να μειώνει τη γλυκόζη στο αίμα περίπου 1 ½  ώρες μετά τη χρήση και η δράση του διαρκεί περίπου 24 ώρες. Οι εξατομικευμένες ανάγκες κυμαίνονται μεταξύ 0,3 και 1,0 </a:t>
            </a:r>
            <a:r>
              <a:rPr lang="en-US" dirty="0"/>
              <a:t>IU</a:t>
            </a:r>
            <a:r>
              <a:rPr lang="el-GR" dirty="0"/>
              <a:t>/</a:t>
            </a:r>
            <a:r>
              <a:rPr lang="en-US" dirty="0"/>
              <a:t>Kg</a:t>
            </a:r>
            <a:r>
              <a:rPr lang="el-GR" dirty="0"/>
              <a:t>/24ωρο. Το </a:t>
            </a:r>
            <a:r>
              <a:rPr lang="en-US" dirty="0"/>
              <a:t>Protophane</a:t>
            </a:r>
            <a:r>
              <a:rPr lang="el-GR" dirty="0"/>
              <a:t> μπορεί να χρησιμοποιηθεί μόνο του ή αναμεμιγμένο με ινσουλίνη ταχείας δράσης. Στην εντατική ινσουλινοθεραπεία, το εναιώρημα μπορεί να χρησιμοποιηθεί ως βασική ινσουλίνη </a:t>
            </a:r>
            <a:r>
              <a:rPr lang="el-GR" dirty="0" smtClean="0"/>
              <a:t>(πρωινή </a:t>
            </a:r>
            <a:r>
              <a:rPr lang="el-GR" dirty="0"/>
              <a:t>ή/και </a:t>
            </a:r>
            <a:r>
              <a:rPr lang="el-GR" dirty="0" smtClean="0"/>
              <a:t>βραδινή) </a:t>
            </a:r>
            <a:r>
              <a:rPr lang="el-GR" dirty="0"/>
              <a:t>μαζί με </a:t>
            </a:r>
            <a:r>
              <a:rPr lang="el-GR" dirty="0" smtClean="0"/>
              <a:t>ινσουλίνη ταχείας </a:t>
            </a:r>
            <a:r>
              <a:rPr lang="el-GR" dirty="0"/>
              <a:t>δράσης, χορηγούμενη κατά τα γεύματα.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166</a:t>
            </a:fld>
            <a:endParaRPr lang="el-GR" dirty="0"/>
          </a:p>
        </p:txBody>
      </p:sp>
    </p:spTree>
    <p:extLst>
      <p:ext uri="{BB962C8B-B14F-4D97-AF65-F5344CB8AC3E}">
        <p14:creationId xmlns:p14="http://schemas.microsoft.com/office/powerpoint/2010/main" val="162865751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Humulin</a:t>
            </a:r>
            <a:r>
              <a:rPr lang="el-GR" dirty="0" smtClean="0"/>
              <a:t>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r>
              <a:rPr lang="en-US" b="1" dirty="0"/>
              <a:t>Humulin NPH</a:t>
            </a:r>
            <a:r>
              <a:rPr lang="el-GR" b="1" dirty="0"/>
              <a:t> (</a:t>
            </a:r>
            <a:r>
              <a:rPr lang="en-US" b="1" dirty="0"/>
              <a:t>Lilly</a:t>
            </a:r>
            <a:r>
              <a:rPr lang="el-GR" b="1" dirty="0"/>
              <a:t>) </a:t>
            </a:r>
            <a:r>
              <a:rPr lang="el-GR" dirty="0"/>
              <a:t>Είναι εναιώρημα ισοφανικής ινσουλίνης (</a:t>
            </a:r>
            <a:r>
              <a:rPr lang="en-US" dirty="0"/>
              <a:t>NPH</a:t>
            </a:r>
            <a:r>
              <a:rPr lang="el-GR" dirty="0"/>
              <a:t>),ινσουλίνη ενδιάμεσης δράσης δηλ. αρχίζει να μειώνει τα επίπεδα γλυκόζης περίπου 1 ώρα μετά την χρήση της και διαρκεί περίπου 16-18 ώρες. Κάθε φυσίγγιο περιέχει 3 </a:t>
            </a:r>
            <a:r>
              <a:rPr lang="en-US" dirty="0"/>
              <a:t>ml</a:t>
            </a:r>
            <a:r>
              <a:rPr lang="el-GR" dirty="0"/>
              <a:t> ενέσιμου διαλύματος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167</a:t>
            </a:fld>
            <a:endParaRPr lang="el-GR" dirty="0"/>
          </a:p>
        </p:txBody>
      </p:sp>
    </p:spTree>
    <p:extLst>
      <p:ext uri="{BB962C8B-B14F-4D97-AF65-F5344CB8AC3E}">
        <p14:creationId xmlns:p14="http://schemas.microsoft.com/office/powerpoint/2010/main" val="204491311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Humulin</a:t>
            </a:r>
            <a:r>
              <a:rPr lang="el-GR" dirty="0" smtClean="0"/>
              <a:t>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n-US" b="1" dirty="0" smtClean="0"/>
              <a:t>Humulin </a:t>
            </a:r>
            <a:r>
              <a:rPr lang="en-US" b="1" dirty="0"/>
              <a:t>M</a:t>
            </a:r>
            <a:r>
              <a:rPr lang="el-GR" b="1" dirty="0"/>
              <a:t>3 (</a:t>
            </a:r>
            <a:r>
              <a:rPr lang="en-US" b="1" dirty="0"/>
              <a:t>Lilly</a:t>
            </a:r>
            <a:r>
              <a:rPr lang="el-GR" b="1" dirty="0"/>
              <a:t>) </a:t>
            </a:r>
            <a:r>
              <a:rPr lang="el-GR" dirty="0"/>
              <a:t>Είναι ένα άχρωμο, υδατικό ενέσιμο διάλυμα. Η δραστική ουσία είναι η ανθρώπινη ινσουλίνη που παρασκευάζεται με την τεχνολογία του ανασυνδυασμένου </a:t>
            </a:r>
            <a:r>
              <a:rPr lang="en-US" dirty="0"/>
              <a:t>DNA</a:t>
            </a:r>
            <a:r>
              <a:rPr lang="el-GR" dirty="0"/>
              <a:t>  σε </a:t>
            </a:r>
            <a:r>
              <a:rPr lang="en-US" dirty="0"/>
              <a:t>Esherichia coli</a:t>
            </a:r>
            <a:r>
              <a:rPr lang="el-GR" dirty="0"/>
              <a:t>. Άλλα συστατικά είναι: μετακρεσόλη, γλυκερόλη, φαινόλη, υδροχλωρικό οξύ ( για ρύθμιση του </a:t>
            </a:r>
            <a:r>
              <a:rPr lang="en-US" dirty="0"/>
              <a:t>ph</a:t>
            </a:r>
            <a:r>
              <a:rPr lang="el-GR" dirty="0"/>
              <a:t>) , υδροξείδιο του νατρίου ( για ρύθμιση του </a:t>
            </a:r>
            <a:r>
              <a:rPr lang="en-US" dirty="0"/>
              <a:t>ph</a:t>
            </a:r>
            <a:r>
              <a:rPr lang="el-GR" dirty="0"/>
              <a:t>), ύδωρ, </a:t>
            </a:r>
            <a:r>
              <a:rPr lang="el-GR" dirty="0" smtClean="0"/>
              <a:t>θεϊκή </a:t>
            </a:r>
            <a:r>
              <a:rPr lang="el-GR" dirty="0"/>
              <a:t>πρωταμίνη, </a:t>
            </a:r>
            <a:r>
              <a:rPr lang="el-GR" dirty="0" smtClean="0"/>
              <a:t>διενδροόξινο </a:t>
            </a:r>
            <a:r>
              <a:rPr lang="el-GR" dirty="0"/>
              <a:t>φωσφορικό νάτριο, χλωριούχος ψευδάργυρος. Κάθε φυσίγγιο περιέχει 30 </a:t>
            </a:r>
            <a:r>
              <a:rPr lang="en-US" dirty="0"/>
              <a:t>ml</a:t>
            </a:r>
            <a:r>
              <a:rPr lang="el-GR" dirty="0"/>
              <a:t> ενέσιμου διαλύματος δηλ. 300 </a:t>
            </a:r>
            <a:r>
              <a:rPr lang="en-US" dirty="0"/>
              <a:t>IU</a:t>
            </a:r>
            <a:r>
              <a:rPr lang="el-GR" dirty="0"/>
              <a:t> ανθρώπινης ινσουλίνης. Το </a:t>
            </a:r>
            <a:r>
              <a:rPr lang="en-US" dirty="0"/>
              <a:t>Humulin M</a:t>
            </a:r>
            <a:r>
              <a:rPr lang="el-GR" dirty="0"/>
              <a:t>3 είναι μία ενδιάμεσης δράσης ινσουλίνη δηλ. αρχίζει να μειώνει τα επίπεδα γλυκόζης περίπου 30΄ μετά την χρήση της και διαρκεί περίπου 14-15 ώρες.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168</a:t>
            </a:fld>
            <a:endParaRPr lang="el-GR" dirty="0"/>
          </a:p>
        </p:txBody>
      </p:sp>
    </p:spTree>
    <p:extLst>
      <p:ext uri="{BB962C8B-B14F-4D97-AF65-F5344CB8AC3E}">
        <p14:creationId xmlns:p14="http://schemas.microsoft.com/office/powerpoint/2010/main" val="330837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24136"/>
          </a:xfrm>
        </p:spPr>
        <p:txBody>
          <a:bodyPr>
            <a:noAutofit/>
          </a:bodyPr>
          <a:lstStyle/>
          <a:p>
            <a:r>
              <a:rPr lang="el-GR" sz="4000" dirty="0" smtClean="0"/>
              <a:t>Διαταραγμένη γλυκαιμία νηστείας (</a:t>
            </a:r>
            <a:r>
              <a:rPr lang="en-US" sz="4000" dirty="0" smtClean="0"/>
              <a:t>IFG</a:t>
            </a:r>
            <a:r>
              <a:rPr lang="el-GR" sz="4000" dirty="0" smtClean="0"/>
              <a:t>)</a:t>
            </a:r>
            <a:endParaRPr lang="en-US" sz="4000" dirty="0"/>
          </a:p>
        </p:txBody>
      </p:sp>
      <p:sp>
        <p:nvSpPr>
          <p:cNvPr id="3" name="2 - Θέση περιεχομένου"/>
          <p:cNvSpPr>
            <a:spLocks noGrp="1"/>
          </p:cNvSpPr>
          <p:nvPr>
            <p:ph idx="1"/>
          </p:nvPr>
        </p:nvSpPr>
        <p:spPr>
          <a:xfrm>
            <a:off x="457200" y="1700808"/>
            <a:ext cx="8229600" cy="4536504"/>
          </a:xfrm>
        </p:spPr>
        <p:txBody>
          <a:bodyPr>
            <a:normAutofit/>
          </a:bodyPr>
          <a:lstStyle/>
          <a:p>
            <a:r>
              <a:rPr lang="el-GR" dirty="0" smtClean="0"/>
              <a:t>Αποτελεί </a:t>
            </a:r>
            <a:r>
              <a:rPr lang="el-GR" dirty="0"/>
              <a:t>κατηγορία διαταραχής μεταβολισμού των υδατανθράκων. Άτομα με </a:t>
            </a:r>
            <a:r>
              <a:rPr lang="en-US" dirty="0"/>
              <a:t>IFG</a:t>
            </a:r>
            <a:r>
              <a:rPr lang="el-GR" dirty="0"/>
              <a:t> έχουν αυξημένο κίνδυνο εμφάνισης διαβήτη (σε μικρότερο ποσοστό από τα άτομα με </a:t>
            </a:r>
            <a:r>
              <a:rPr lang="en-US" dirty="0"/>
              <a:t>IGT</a:t>
            </a:r>
            <a:r>
              <a:rPr lang="el-GR" dirty="0"/>
              <a:t>) ή </a:t>
            </a:r>
            <a:r>
              <a:rPr lang="en-US" dirty="0"/>
              <a:t>IGT</a:t>
            </a:r>
            <a:r>
              <a:rPr lang="el-GR" dirty="0"/>
              <a:t>. Ο </a:t>
            </a:r>
            <a:r>
              <a:rPr lang="en-US" dirty="0"/>
              <a:t>WHO</a:t>
            </a:r>
            <a:r>
              <a:rPr lang="el-GR" dirty="0"/>
              <a:t> ορίζει την </a:t>
            </a:r>
            <a:r>
              <a:rPr lang="en-US" dirty="0"/>
              <a:t>IFG</a:t>
            </a:r>
            <a:r>
              <a:rPr lang="el-GR" dirty="0"/>
              <a:t> σε γλυκόζη πλάσματος νηστείας 6,1-6,9 </a:t>
            </a:r>
            <a:r>
              <a:rPr lang="en-US" dirty="0"/>
              <a:t>mmol</a:t>
            </a:r>
            <a:r>
              <a:rPr lang="el-GR" dirty="0" smtClean="0"/>
              <a:t>/</a:t>
            </a:r>
            <a:r>
              <a:rPr lang="en-US" dirty="0" smtClean="0"/>
              <a:t>l</a:t>
            </a:r>
            <a:r>
              <a:rPr lang="el-GR" dirty="0" smtClean="0"/>
              <a:t>και </a:t>
            </a:r>
            <a:r>
              <a:rPr lang="el-GR" dirty="0"/>
              <a:t>εφαρμογή </a:t>
            </a:r>
            <a:r>
              <a:rPr lang="en-US" dirty="0"/>
              <a:t>OGTT</a:t>
            </a:r>
            <a:r>
              <a:rPr lang="el-GR" dirty="0"/>
              <a:t> &lt; 7,8 </a:t>
            </a:r>
            <a:r>
              <a:rPr lang="en-US" dirty="0"/>
              <a:t>mmol</a:t>
            </a:r>
            <a:r>
              <a:rPr lang="el-GR" dirty="0" smtClean="0"/>
              <a:t>/</a:t>
            </a:r>
            <a:r>
              <a:rPr lang="en-US" dirty="0" smtClean="0"/>
              <a:t>l</a:t>
            </a:r>
            <a:r>
              <a:rPr lang="el-GR" dirty="0" smtClean="0"/>
              <a:t> </a:t>
            </a:r>
            <a:r>
              <a:rPr lang="el-GR" dirty="0"/>
              <a:t>(</a:t>
            </a:r>
            <a:r>
              <a:rPr lang="en-US" dirty="0"/>
              <a:t>WHO</a:t>
            </a:r>
            <a:r>
              <a:rPr lang="el-GR" dirty="0"/>
              <a:t>, 2006). Η </a:t>
            </a:r>
            <a:r>
              <a:rPr lang="en-US" dirty="0"/>
              <a:t>ADA</a:t>
            </a:r>
            <a:r>
              <a:rPr lang="el-GR" dirty="0"/>
              <a:t> μειώνει τα επίπεδα γλυκόζης νηστείας σε 5,6-6,9 </a:t>
            </a:r>
            <a:r>
              <a:rPr lang="en-US" dirty="0"/>
              <a:t>mmol</a:t>
            </a:r>
            <a:r>
              <a:rPr lang="el-GR" dirty="0" smtClean="0"/>
              <a:t>/</a:t>
            </a:r>
            <a:r>
              <a:rPr lang="en-US" dirty="0" smtClean="0"/>
              <a:t>l</a:t>
            </a:r>
            <a:r>
              <a:rPr lang="el-GR" dirty="0" smtClean="0"/>
              <a:t> </a:t>
            </a:r>
            <a:r>
              <a:rPr lang="el-GR" dirty="0"/>
              <a:t>και δεν συνιστά την εφαρμογή ανοχής γλυκόζης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46795756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Mixtard </a:t>
            </a:r>
            <a:r>
              <a:rPr lang="el-GR" dirty="0" smtClean="0"/>
              <a:t>και </a:t>
            </a:r>
            <a:r>
              <a:rPr lang="en-US" dirty="0" smtClean="0"/>
              <a:t>Humalog</a:t>
            </a:r>
            <a:endParaRPr lang="en-US" dirty="0"/>
          </a:p>
        </p:txBody>
      </p:sp>
      <p:sp>
        <p:nvSpPr>
          <p:cNvPr id="3" name="2 - Θέση περιεχομένου"/>
          <p:cNvSpPr>
            <a:spLocks noGrp="1"/>
          </p:cNvSpPr>
          <p:nvPr>
            <p:ph idx="1"/>
          </p:nvPr>
        </p:nvSpPr>
        <p:spPr/>
        <p:txBody>
          <a:bodyPr>
            <a:normAutofit/>
          </a:bodyPr>
          <a:lstStyle/>
          <a:p>
            <a:r>
              <a:rPr lang="en-US" b="1" u="sng" dirty="0" smtClean="0"/>
              <a:t>Humalog</a:t>
            </a:r>
            <a:r>
              <a:rPr lang="el-GR" b="1" dirty="0" smtClean="0"/>
              <a:t> </a:t>
            </a:r>
            <a:r>
              <a:rPr lang="el-GR" b="1" dirty="0"/>
              <a:t>(</a:t>
            </a:r>
            <a:r>
              <a:rPr lang="en-US" b="1" dirty="0"/>
              <a:t>Lilly</a:t>
            </a:r>
            <a:r>
              <a:rPr lang="el-GR" b="1" dirty="0"/>
              <a:t>) </a:t>
            </a:r>
            <a:r>
              <a:rPr lang="el-GR" dirty="0"/>
              <a:t>Το </a:t>
            </a:r>
            <a:r>
              <a:rPr lang="en-US" dirty="0"/>
              <a:t>Humalog</a:t>
            </a:r>
            <a:r>
              <a:rPr lang="el-GR" dirty="0"/>
              <a:t> είναι ένα ανάλογο ανθρώπινης ινσουλίνης. Η δραστική ουσία είναι η ινσουλίνη </a:t>
            </a:r>
            <a:r>
              <a:rPr lang="en-US" dirty="0"/>
              <a:t>lispro</a:t>
            </a:r>
            <a:r>
              <a:rPr lang="el-GR" dirty="0"/>
              <a:t>, που παράγεται με την τεχνολογία ανασυνδυασμένου </a:t>
            </a:r>
            <a:r>
              <a:rPr lang="en-US" dirty="0"/>
              <a:t>DNA</a:t>
            </a:r>
            <a:r>
              <a:rPr lang="el-GR" dirty="0"/>
              <a:t> σε </a:t>
            </a:r>
            <a:r>
              <a:rPr lang="en-US" dirty="0"/>
              <a:t>Esherichia coli</a:t>
            </a:r>
            <a:r>
              <a:rPr lang="el-GR" dirty="0"/>
              <a:t>. Άλλα συστατικά είναι: μετακρεσόλη, γλυκερόλη, φαινόλη, διένδρο όξινο φωσφορικό νάτριο, χλωριούχος ψευδάργυρος , ύδωρ, υδροχλωρικό οξύ ( για ρύθμιση του </a:t>
            </a:r>
            <a:r>
              <a:rPr lang="en-US" dirty="0"/>
              <a:t>ph</a:t>
            </a:r>
            <a:r>
              <a:rPr lang="el-GR" dirty="0"/>
              <a:t>) , υδροξείδιο του νατρίου ( για ρύθμιση του </a:t>
            </a:r>
            <a:r>
              <a:rPr lang="en-US" dirty="0"/>
              <a:t>ph</a:t>
            </a:r>
            <a:r>
              <a:rPr lang="el-GR" dirty="0"/>
              <a:t>). Κάθε φιαλίδιο περιέχει 10 </a:t>
            </a:r>
            <a:r>
              <a:rPr lang="en-US" dirty="0"/>
              <a:t>ml</a:t>
            </a:r>
            <a:r>
              <a:rPr lang="el-GR" dirty="0"/>
              <a:t> που αντιστοιχούν σε 100</a:t>
            </a:r>
            <a:r>
              <a:rPr lang="en-US" dirty="0"/>
              <a:t>U</a:t>
            </a:r>
            <a:r>
              <a:rPr lang="el-GR" dirty="0"/>
              <a:t> ινσουλίνης </a:t>
            </a:r>
            <a:r>
              <a:rPr lang="en-US" dirty="0"/>
              <a:t>lispro</a:t>
            </a:r>
            <a:r>
              <a:rPr lang="el-GR" dirty="0"/>
              <a:t>. Μπορεί να χορηγηθεί αμέσως πριν από τα γεύματα και αν κριθεί απαραίτητο μπορεί να χορηγηθεί αμέσως μετά. Είναι ταχύ ανάλογο δηλ. αρχίζει να μειώνει τη γλυκόζη στο αίμα 15΄ από την χρήση της και η δράση διαρκεί 3,5-4 ώρες.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169</a:t>
            </a:fld>
            <a:endParaRPr lang="el-GR" dirty="0"/>
          </a:p>
        </p:txBody>
      </p:sp>
    </p:spTree>
    <p:extLst>
      <p:ext uri="{BB962C8B-B14F-4D97-AF65-F5344CB8AC3E}">
        <p14:creationId xmlns:p14="http://schemas.microsoft.com/office/powerpoint/2010/main" val="325794401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Mixtard</a:t>
            </a:r>
            <a:endParaRPr lang="en-US" dirty="0"/>
          </a:p>
        </p:txBody>
      </p:sp>
      <p:sp>
        <p:nvSpPr>
          <p:cNvPr id="3" name="2 - Θέση περιεχομένου"/>
          <p:cNvSpPr>
            <a:spLocks noGrp="1"/>
          </p:cNvSpPr>
          <p:nvPr>
            <p:ph idx="1"/>
          </p:nvPr>
        </p:nvSpPr>
        <p:spPr/>
        <p:txBody>
          <a:bodyPr>
            <a:normAutofit/>
          </a:bodyPr>
          <a:lstStyle/>
          <a:p>
            <a:r>
              <a:rPr lang="en-US" b="1" dirty="0"/>
              <a:t>Mixtard</a:t>
            </a:r>
            <a:r>
              <a:rPr lang="el-GR" b="1" dirty="0"/>
              <a:t> 30,40,50 (</a:t>
            </a:r>
            <a:r>
              <a:rPr lang="en-US" b="1" dirty="0"/>
              <a:t>NovoNordisk</a:t>
            </a:r>
            <a:r>
              <a:rPr lang="el-GR" b="1" dirty="0" smtClean="0"/>
              <a:t>). </a:t>
            </a:r>
            <a:r>
              <a:rPr lang="el-GR" dirty="0"/>
              <a:t>Είναι ένα λευκό, θολό, υδατικό ενέσιμο </a:t>
            </a:r>
            <a:r>
              <a:rPr lang="el-GR" dirty="0" smtClean="0"/>
              <a:t>εναιώρημα. </a:t>
            </a:r>
            <a:r>
              <a:rPr lang="el-GR" dirty="0"/>
              <a:t>Η δραστική ουσία ανθρώπινης ινσουλίνης, που παρασκευάζεται με ανασυνδυασμένη βιοτεχνολογία (30% διαλυτή ινσουλίνη και 70% ισοφανική ινσουλίνη και αντίστοιχα οι άλλοι τύποι</a:t>
            </a:r>
            <a:r>
              <a:rPr lang="el-GR" dirty="0" smtClean="0"/>
              <a:t>).</a:t>
            </a:r>
          </a:p>
          <a:p>
            <a:r>
              <a:rPr lang="el-GR" dirty="0" smtClean="0"/>
              <a:t>Άλλα </a:t>
            </a:r>
            <a:r>
              <a:rPr lang="el-GR" dirty="0"/>
              <a:t>συστατικά είναι: χλωριούχος ψευδάργυρος, γλυκερόλη, μετακρεσόλη, φαινόλη, διένυδρο φωσφορικό δινάτριο, υδροξείδιο του νατρίου, υδροχλωρικό οξύ, θειϊκή πρωταμίνη και ενέσιμο ύδωρ. Κάθε φυσίγγιο περιέχει 3</a:t>
            </a:r>
            <a:r>
              <a:rPr lang="en-US" dirty="0"/>
              <a:t>ml</a:t>
            </a:r>
            <a:r>
              <a:rPr lang="el-GR" dirty="0"/>
              <a:t> ενέσιμου διαλύματος που ισοδυναμούν με 300 </a:t>
            </a:r>
            <a:r>
              <a:rPr lang="en-US" dirty="0"/>
              <a:t>IU</a:t>
            </a:r>
            <a:r>
              <a:rPr lang="el-GR" dirty="0"/>
              <a:t> ανθρώπινης ινσουλίνης. </a:t>
            </a:r>
            <a:r>
              <a:rPr lang="en-US" dirty="0"/>
              <a:t>To mixtard</a:t>
            </a:r>
            <a:r>
              <a:rPr lang="el-GR" dirty="0"/>
              <a:t> είναι μίγμα ταχείας και μακράς δράσης ινσουλίνη. Η δράση του ξεκινάει μισή ώρα μετά την χρήση του και διαρκεί περίπου 24 ώρες.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170</a:t>
            </a:fld>
            <a:endParaRPr lang="el-GR" dirty="0"/>
          </a:p>
        </p:txBody>
      </p:sp>
    </p:spTree>
    <p:extLst>
      <p:ext uri="{BB962C8B-B14F-4D97-AF65-F5344CB8AC3E}">
        <p14:creationId xmlns:p14="http://schemas.microsoft.com/office/powerpoint/2010/main" val="178489413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Novorapid</a:t>
            </a:r>
            <a:endParaRPr lang="en-US" dirty="0"/>
          </a:p>
        </p:txBody>
      </p:sp>
      <p:sp>
        <p:nvSpPr>
          <p:cNvPr id="3" name="2 - Θέση περιεχομένου"/>
          <p:cNvSpPr>
            <a:spLocks noGrp="1"/>
          </p:cNvSpPr>
          <p:nvPr>
            <p:ph idx="1"/>
          </p:nvPr>
        </p:nvSpPr>
        <p:spPr>
          <a:xfrm>
            <a:off x="457200" y="1196752"/>
            <a:ext cx="8507288" cy="5400600"/>
          </a:xfrm>
        </p:spPr>
        <p:txBody>
          <a:bodyPr>
            <a:noAutofit/>
          </a:bodyPr>
          <a:lstStyle/>
          <a:p>
            <a:r>
              <a:rPr lang="en-US" sz="2100" b="1" dirty="0"/>
              <a:t>Novorapid </a:t>
            </a:r>
            <a:r>
              <a:rPr lang="el-GR" sz="2100" b="1" dirty="0"/>
              <a:t>(</a:t>
            </a:r>
            <a:r>
              <a:rPr lang="en-US" sz="2100" b="1" dirty="0"/>
              <a:t>NovoNordisk</a:t>
            </a:r>
            <a:r>
              <a:rPr lang="el-GR" sz="2100" b="1" dirty="0" smtClean="0"/>
              <a:t>). </a:t>
            </a:r>
            <a:r>
              <a:rPr lang="el-GR" sz="2100" dirty="0" smtClean="0"/>
              <a:t>Είναι </a:t>
            </a:r>
            <a:r>
              <a:rPr lang="el-GR" sz="2100" dirty="0"/>
              <a:t>ένα διαυγές, άχρωμο, υδατικό διάλυμα. Η δραστική ουσία είναι η ινσουλίνη </a:t>
            </a:r>
            <a:r>
              <a:rPr lang="en-US" sz="2100" dirty="0"/>
              <a:t>aspart</a:t>
            </a:r>
            <a:r>
              <a:rPr lang="el-GR" sz="2100" dirty="0"/>
              <a:t> η οποία παρασκευάζεται με την χρήση της τεχνολογίας του ανασυνδυασμένου </a:t>
            </a:r>
            <a:r>
              <a:rPr lang="en-US" sz="2100" dirty="0"/>
              <a:t>DNA</a:t>
            </a:r>
            <a:r>
              <a:rPr lang="el-GR" sz="2100" dirty="0"/>
              <a:t> σε </a:t>
            </a:r>
            <a:r>
              <a:rPr lang="en-US" sz="2100" dirty="0"/>
              <a:t>Saccharomyces cerevisiae</a:t>
            </a:r>
            <a:r>
              <a:rPr lang="el-GR" sz="2100" dirty="0"/>
              <a:t>. Άλλα συστατικά είναι : χλωριούχος ψευδάργυρος, γλυκερόλη, μετακρεσόλη, φαινόλη, διένυδρο φωσφορικό δινάτριο, υδροξείδιο του νατρίου, υδροχλωρικό οξύ, θειϊκή πρωταμίνη και ενέσιμο ύδωρ. Κάθε φιαλίδιο περιέχει 10 </a:t>
            </a:r>
            <a:r>
              <a:rPr lang="en-US" sz="2100" dirty="0"/>
              <a:t>ml</a:t>
            </a:r>
            <a:r>
              <a:rPr lang="el-GR" sz="2100" dirty="0"/>
              <a:t> που ισοδυναμεί με 1000</a:t>
            </a:r>
            <a:r>
              <a:rPr lang="en-US" sz="2100" dirty="0"/>
              <a:t>IU</a:t>
            </a:r>
            <a:r>
              <a:rPr lang="el-GR" sz="2100" dirty="0"/>
              <a:t> ινσουλίνης </a:t>
            </a:r>
            <a:r>
              <a:rPr lang="en-US" sz="2100" dirty="0"/>
              <a:t>aspart</a:t>
            </a:r>
            <a:r>
              <a:rPr lang="el-GR" sz="2100" dirty="0"/>
              <a:t>. Το </a:t>
            </a:r>
            <a:r>
              <a:rPr lang="en-US" sz="2100" dirty="0"/>
              <a:t>Novorapid</a:t>
            </a:r>
            <a:r>
              <a:rPr lang="el-GR" sz="2100" dirty="0"/>
              <a:t> είναι ένα ανάλογο ινσουλίνης ταχείας δράσης. Συνήθως πρέπει να χρησιμοποιείται σε συνδυασμό με ενδιάμεσης ή μακράς δράσης ινσουλίνη, η οποία χορηγείται τουλάχιστον μία φορά την ημέρα. Έχει ταχύτερη έναρξη δράσης από την διαλυτή ανθρώπινη ινσουλίνη. Όταν ενίεται υποδορίως μέσα στο κοιλιακό τοίχωμα, η έναρξη της δράσης θα επισυμβεί μέσα σε 10-20 λεπτά από την ένεση. Η μέγιστη δράση εμφανίζεται μεταξύ 1 και 3 ωρών μετά από την ένεση. Η διάρκεια της δράσης είναι 3-5 ώρες</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171</a:t>
            </a:fld>
            <a:endParaRPr lang="el-GR" dirty="0"/>
          </a:p>
        </p:txBody>
      </p:sp>
    </p:spTree>
    <p:extLst>
      <p:ext uri="{BB962C8B-B14F-4D97-AF65-F5344CB8AC3E}">
        <p14:creationId xmlns:p14="http://schemas.microsoft.com/office/powerpoint/2010/main" val="68655905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Apidra</a:t>
            </a:r>
            <a:endParaRPr lang="en-US" dirty="0"/>
          </a:p>
        </p:txBody>
      </p:sp>
      <p:sp>
        <p:nvSpPr>
          <p:cNvPr id="3" name="2 - Θέση περιεχομένου"/>
          <p:cNvSpPr>
            <a:spLocks noGrp="1"/>
          </p:cNvSpPr>
          <p:nvPr>
            <p:ph idx="1"/>
          </p:nvPr>
        </p:nvSpPr>
        <p:spPr>
          <a:xfrm>
            <a:off x="457200" y="1196752"/>
            <a:ext cx="8291264" cy="5256584"/>
          </a:xfrm>
        </p:spPr>
        <p:txBody>
          <a:bodyPr>
            <a:normAutofit/>
          </a:bodyPr>
          <a:lstStyle/>
          <a:p>
            <a:r>
              <a:rPr lang="en-US" b="1" dirty="0" smtClean="0"/>
              <a:t>Apidra</a:t>
            </a:r>
            <a:r>
              <a:rPr lang="el-GR" b="1" dirty="0" smtClean="0"/>
              <a:t> </a:t>
            </a:r>
            <a:r>
              <a:rPr lang="el-GR" b="1" dirty="0"/>
              <a:t>(</a:t>
            </a:r>
            <a:r>
              <a:rPr lang="en-US" b="1" dirty="0"/>
              <a:t>Aventis</a:t>
            </a:r>
            <a:r>
              <a:rPr lang="el-GR" b="1" dirty="0" smtClean="0"/>
              <a:t>). </a:t>
            </a:r>
            <a:r>
              <a:rPr lang="el-GR" dirty="0"/>
              <a:t>Είναι ένα διαυγές, άχρωμο, υδατικό διάλυμα, που περιέχει ινσουλίνη </a:t>
            </a:r>
            <a:r>
              <a:rPr lang="en-US" dirty="0"/>
              <a:t>glulisine</a:t>
            </a:r>
            <a:r>
              <a:rPr lang="el-GR" dirty="0"/>
              <a:t>, που έχει παραχθεί με βιοτεχνολογία. Άλλα συστατικά είναι: μετακρεσόλη, χλωριούχο νάτριο, τρομεταμόλη, πολυσορβικό 20, συμπυκνωμένο υδροχλωρικό </a:t>
            </a:r>
            <a:r>
              <a:rPr lang="el-GR" dirty="0" smtClean="0"/>
              <a:t>οξύ, </a:t>
            </a:r>
            <a:r>
              <a:rPr lang="el-GR" dirty="0"/>
              <a:t>υδροξείδιο του νατρίου και ύδωρ. Κάθε φιαλίδιο περιέχει 10 </a:t>
            </a:r>
            <a:r>
              <a:rPr lang="en-US" dirty="0"/>
              <a:t>ml</a:t>
            </a:r>
            <a:r>
              <a:rPr lang="el-GR" dirty="0"/>
              <a:t> ενέσιμου διαλύματος, που αντιστοιχούν σε 1000</a:t>
            </a:r>
            <a:r>
              <a:rPr lang="en-US" dirty="0"/>
              <a:t>IU</a:t>
            </a:r>
            <a:r>
              <a:rPr lang="el-GR" dirty="0"/>
              <a:t> ινσουλίνης </a:t>
            </a:r>
            <a:r>
              <a:rPr lang="en-US" dirty="0"/>
              <a:t>glulisine</a:t>
            </a:r>
            <a:r>
              <a:rPr lang="el-GR" dirty="0"/>
              <a:t>. Έχει ταχεία έναρξη και βραχεία διάρκεια δράσης. Η δράση του ξεκινάει 15 λεπτά από τη χρήση του ή και νωρίτερα και διαρκεί περίπου 3-4 ώρες. Πρέπει να χορηγείται σε συνδυασμό με ινσουλίνη ενδιάμεσης ή παρατεταμένης δράσης ή με  αντιδιαβητικά δισκία. Πρέπει να λαμβάνεται λίγο πριν (15΄) ή αμέσως μετά το φαγητό. Αναμιγνύεται μόνο με την ανθρώπινη ινσουλίνη </a:t>
            </a:r>
            <a:r>
              <a:rPr lang="en-US" dirty="0"/>
              <a:t>NPH</a:t>
            </a:r>
            <a:r>
              <a:rPr lang="el-GR" dirty="0"/>
              <a:t>. Μπορεί να χρησιμοποιηθεί σε ενήλικες, εφήβους και παιδιά ηλικίας άνω των 6 ετών.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172</a:t>
            </a:fld>
            <a:endParaRPr lang="el-GR" dirty="0"/>
          </a:p>
        </p:txBody>
      </p:sp>
    </p:spTree>
    <p:extLst>
      <p:ext uri="{BB962C8B-B14F-4D97-AF65-F5344CB8AC3E}">
        <p14:creationId xmlns:p14="http://schemas.microsoft.com/office/powerpoint/2010/main" val="16655582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Novomix</a:t>
            </a:r>
            <a:r>
              <a:rPr lang="el-GR" dirty="0" smtClean="0"/>
              <a:t>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n-US" b="1" dirty="0"/>
              <a:t>Novomix</a:t>
            </a:r>
            <a:r>
              <a:rPr lang="el-GR" b="1" dirty="0"/>
              <a:t> 30 (</a:t>
            </a:r>
            <a:r>
              <a:rPr lang="en-US" b="1" dirty="0"/>
              <a:t>NovoNordisk</a:t>
            </a:r>
            <a:r>
              <a:rPr lang="el-GR" b="1" dirty="0" smtClean="0"/>
              <a:t>). </a:t>
            </a:r>
            <a:r>
              <a:rPr lang="el-GR" dirty="0"/>
              <a:t>Είναι ένα λευκό ενέσιμο, διφασικό εναιώρημα ασπαρτικής ινσουλίνης (30% ταχείας δράσης ανάλογο ανθρώπινης ινσουλίνης) και ασπαρτικής ινσουλίνης κρυσταλλοποιημένης με πρωταμίνη (70% ενδιάμεσης δράσης ανάλογο ανθρώπινης ινσουλίνης), που παρασκευάζονται με την χρήση τεχνολογίας ανασυνδυασμένου </a:t>
            </a:r>
            <a:r>
              <a:rPr lang="en-US" dirty="0"/>
              <a:t>DNA</a:t>
            </a:r>
            <a:r>
              <a:rPr lang="el-GR" dirty="0"/>
              <a:t> σε </a:t>
            </a:r>
            <a:r>
              <a:rPr lang="en-US" dirty="0"/>
              <a:t>Saccharomyces cerevisiae</a:t>
            </a:r>
            <a:r>
              <a:rPr lang="el-GR" dirty="0"/>
              <a:t>. Άλλα συστατικά είναι: γλυκερόλη, φαινόλη, μετακρεσόλη,χλωριούχος ψευδάργυρος, χλωριούχο νάτριο, διένυδρο όξινο φωσφορικό νάτριο, θειϊκή πρωταμίνη, υδροξείδιο του νατρίου (για τη ρύθμιση του </a:t>
            </a:r>
            <a:r>
              <a:rPr lang="en-US" dirty="0"/>
              <a:t>pH</a:t>
            </a:r>
            <a:r>
              <a:rPr lang="el-GR" dirty="0"/>
              <a:t>), υδροχλωρικό οξύ (για τη ρύθμιση του </a:t>
            </a:r>
            <a:r>
              <a:rPr lang="en-US" dirty="0"/>
              <a:t>pH</a:t>
            </a:r>
            <a:r>
              <a:rPr lang="el-GR" dirty="0"/>
              <a:t>) και ύδωρ. Κάθε φυσίγγιο περιέχει 3</a:t>
            </a:r>
            <a:r>
              <a:rPr lang="en-US" dirty="0"/>
              <a:t>ml</a:t>
            </a:r>
            <a:r>
              <a:rPr lang="el-GR" dirty="0"/>
              <a:t> ενέσιμου διαλύματος, που ισοδυναμούν με 300</a:t>
            </a:r>
            <a:r>
              <a:rPr lang="en-US" dirty="0"/>
              <a:t>IU</a:t>
            </a:r>
            <a:r>
              <a:rPr lang="el-GR" dirty="0"/>
              <a:t> ινσουλίνης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173</a:t>
            </a:fld>
            <a:endParaRPr lang="el-GR" dirty="0"/>
          </a:p>
        </p:txBody>
      </p:sp>
    </p:spTree>
    <p:extLst>
      <p:ext uri="{BB962C8B-B14F-4D97-AF65-F5344CB8AC3E}">
        <p14:creationId xmlns:p14="http://schemas.microsoft.com/office/powerpoint/2010/main" val="33626418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Novomix</a:t>
            </a:r>
            <a:r>
              <a:rPr lang="el-GR" dirty="0" smtClean="0"/>
              <a:t> </a:t>
            </a:r>
            <a:r>
              <a:rPr lang="el-GR" sz="3000" b="0" dirty="0" smtClean="0"/>
              <a:t>2/3</a:t>
            </a:r>
            <a:endParaRPr lang="en-US" sz="3000" b="0" dirty="0"/>
          </a:p>
        </p:txBody>
      </p:sp>
      <p:sp>
        <p:nvSpPr>
          <p:cNvPr id="3" name="2 - Θέση περιεχομένου"/>
          <p:cNvSpPr>
            <a:spLocks noGrp="1"/>
          </p:cNvSpPr>
          <p:nvPr>
            <p:ph idx="1"/>
          </p:nvPr>
        </p:nvSpPr>
        <p:spPr/>
        <p:txBody>
          <a:bodyPr>
            <a:noAutofit/>
          </a:bodyPr>
          <a:lstStyle/>
          <a:p>
            <a:r>
              <a:rPr lang="el-GR" dirty="0" smtClean="0"/>
              <a:t>Αρχίζει </a:t>
            </a:r>
            <a:r>
              <a:rPr lang="el-GR" dirty="0"/>
              <a:t>τη δράση του 10-20 λεπτά από τη λήψη του, παρουσιάζει μέγιστη δράση μεταξύ 1-4 ωρών και η διάρκεια δράσης μπορεί να φθάσει τις 24 ώρες. Το </a:t>
            </a:r>
            <a:r>
              <a:rPr lang="en-US" dirty="0"/>
              <a:t>Novomix</a:t>
            </a:r>
            <a:r>
              <a:rPr lang="el-GR" dirty="0"/>
              <a:t> μπορεί να χορηγηθεί 10΄ πριν από το γεύμα ή πρόχειρο φαγητό, αλλά επίσης και αμέσως μετά το γεύμα. Μπορεί να δοθεί σε μονοθεραπεία ή σε συνδυασμό με από του στόματος αντιδιαβητικά δισκία. Για ασθενείς με διαβήτη τύπου </a:t>
            </a:r>
            <a:r>
              <a:rPr lang="en-US" dirty="0"/>
              <a:t>II</a:t>
            </a:r>
            <a:r>
              <a:rPr lang="el-GR" dirty="0"/>
              <a:t>, η προτεινόμενη δόση είναι 6</a:t>
            </a:r>
            <a:r>
              <a:rPr lang="en-US" dirty="0"/>
              <a:t>U</a:t>
            </a:r>
            <a:r>
              <a:rPr lang="el-GR" dirty="0"/>
              <a:t> το πρωί και 6</a:t>
            </a:r>
            <a:r>
              <a:rPr lang="en-US" dirty="0"/>
              <a:t>U</a:t>
            </a:r>
            <a:r>
              <a:rPr lang="el-GR" dirty="0"/>
              <a:t> το βράδυ ή 12</a:t>
            </a:r>
            <a:r>
              <a:rPr lang="en-US" dirty="0"/>
              <a:t>U</a:t>
            </a:r>
            <a:r>
              <a:rPr lang="el-GR" dirty="0"/>
              <a:t> την ημέρα το βράδυ. Όταν </a:t>
            </a:r>
            <a:r>
              <a:rPr lang="el-GR" dirty="0" smtClean="0"/>
              <a:t>χρησιμοποιείται </a:t>
            </a:r>
            <a:r>
              <a:rPr lang="el-GR" dirty="0"/>
              <a:t>μία φορά την ημέρα και η δόση φθάσει στις 30</a:t>
            </a:r>
            <a:r>
              <a:rPr lang="en-US" dirty="0"/>
              <a:t>U</a:t>
            </a:r>
            <a:r>
              <a:rPr lang="el-GR" dirty="0"/>
              <a:t>, πρέπει να μεταφέρεται σε δύο φορές </a:t>
            </a:r>
            <a:r>
              <a:rPr lang="el-GR" dirty="0" smtClean="0"/>
              <a:t>μοιράζοντας </a:t>
            </a:r>
            <a:r>
              <a:rPr lang="el-GR" dirty="0"/>
              <a:t>την σε δύο ίσες δόσεις. Όταν συμβαίνουν επανειλημμένα υπογλυκαιμικά επεισόδια, ενώ </a:t>
            </a:r>
            <a:r>
              <a:rPr lang="el-GR" dirty="0" smtClean="0"/>
              <a:t>χρησιμοποιείται </a:t>
            </a:r>
            <a:r>
              <a:rPr lang="el-GR" dirty="0"/>
              <a:t>2 φορές </a:t>
            </a:r>
            <a:r>
              <a:rPr lang="el-GR" dirty="0" smtClean="0"/>
              <a:t>ημερησίως, </a:t>
            </a:r>
            <a:r>
              <a:rPr lang="el-GR" dirty="0"/>
              <a:t>αυξάνουμε τη δόση σε 3 φορές (η πρωινή δόση μπορεί να μοιραστεί σε δύο, μία πρωινή και μία μεσημεριανή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174</a:t>
            </a:fld>
            <a:endParaRPr lang="el-GR" dirty="0"/>
          </a:p>
        </p:txBody>
      </p:sp>
    </p:spTree>
    <p:extLst>
      <p:ext uri="{BB962C8B-B14F-4D97-AF65-F5344CB8AC3E}">
        <p14:creationId xmlns:p14="http://schemas.microsoft.com/office/powerpoint/2010/main" val="201411616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Novomix</a:t>
            </a:r>
            <a:r>
              <a:rPr lang="el-GR" dirty="0" smtClean="0"/>
              <a:t> </a:t>
            </a:r>
            <a:r>
              <a:rPr lang="el-GR" sz="3000" b="0" dirty="0" smtClean="0"/>
              <a:t>3/3</a:t>
            </a:r>
            <a:endParaRPr lang="en-US" sz="3000" b="0" dirty="0"/>
          </a:p>
        </p:txBody>
      </p:sp>
      <p:sp>
        <p:nvSpPr>
          <p:cNvPr id="3" name="2 - Θέση περιεχομένου"/>
          <p:cNvSpPr>
            <a:spLocks noGrp="1"/>
          </p:cNvSpPr>
          <p:nvPr>
            <p:ph idx="1"/>
          </p:nvPr>
        </p:nvSpPr>
        <p:spPr/>
        <p:txBody>
          <a:bodyPr>
            <a:noAutofit/>
          </a:bodyPr>
          <a:lstStyle/>
          <a:p>
            <a:r>
              <a:rPr lang="el-GR" dirty="0" smtClean="0"/>
              <a:t>Σε </a:t>
            </a:r>
            <a:r>
              <a:rPr lang="el-GR" dirty="0"/>
              <a:t>ασθενείς με διαβήτη τύπου </a:t>
            </a:r>
            <a:r>
              <a:rPr lang="en-US" dirty="0"/>
              <a:t>I</a:t>
            </a:r>
            <a:r>
              <a:rPr lang="el-GR" dirty="0"/>
              <a:t>, οι εξατομικευμένες ανάγκες για ινσουλίνη, συνήθως κυμαίνονται μεταξύ 0,5 και 1,0</a:t>
            </a:r>
            <a:r>
              <a:rPr lang="en-US" dirty="0"/>
              <a:t>U</a:t>
            </a:r>
            <a:r>
              <a:rPr lang="el-GR" dirty="0"/>
              <a:t>/</a:t>
            </a:r>
            <a:r>
              <a:rPr lang="en-US" dirty="0"/>
              <a:t>Kg</a:t>
            </a:r>
            <a:r>
              <a:rPr lang="el-GR" dirty="0"/>
              <a:t>/24ωρο. Το </a:t>
            </a:r>
            <a:r>
              <a:rPr lang="en-US" dirty="0"/>
              <a:t>Novomix</a:t>
            </a:r>
            <a:r>
              <a:rPr lang="el-GR" dirty="0"/>
              <a:t> μπορεί να χρησιμοποιηθεί σε ηλικιωμένους ασθενείς, υπάρχει όμως περιορισμένη εμπειρία στη χρήση του, σε συνδυασμό με από του στόματος αντιδιαβητικά φάρμακα σε ασθενείς μεγαλύτερους από 75 ετών, ενώ για τα παιδιά και τους εφήβους δεν έχουν γίνει μελέτες.</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175</a:t>
            </a:fld>
            <a:endParaRPr lang="el-GR" dirty="0"/>
          </a:p>
        </p:txBody>
      </p:sp>
    </p:spTree>
    <p:extLst>
      <p:ext uri="{BB962C8B-B14F-4D97-AF65-F5344CB8AC3E}">
        <p14:creationId xmlns:p14="http://schemas.microsoft.com/office/powerpoint/2010/main" val="263205642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Lantus</a:t>
            </a:r>
            <a:endParaRPr lang="en-US" dirty="0"/>
          </a:p>
        </p:txBody>
      </p:sp>
      <p:sp>
        <p:nvSpPr>
          <p:cNvPr id="3" name="2 - Θέση περιεχομένου"/>
          <p:cNvSpPr>
            <a:spLocks noGrp="1"/>
          </p:cNvSpPr>
          <p:nvPr>
            <p:ph idx="1"/>
          </p:nvPr>
        </p:nvSpPr>
        <p:spPr>
          <a:xfrm>
            <a:off x="457200" y="1196752"/>
            <a:ext cx="8291264" cy="5328592"/>
          </a:xfrm>
        </p:spPr>
        <p:txBody>
          <a:bodyPr>
            <a:normAutofit/>
          </a:bodyPr>
          <a:lstStyle/>
          <a:p>
            <a:r>
              <a:rPr lang="en-US" b="1" dirty="0"/>
              <a:t>Lantus</a:t>
            </a:r>
            <a:r>
              <a:rPr lang="el-GR" b="1" dirty="0"/>
              <a:t> (</a:t>
            </a:r>
            <a:r>
              <a:rPr lang="en-US" b="1" dirty="0"/>
              <a:t>Aventis</a:t>
            </a:r>
            <a:r>
              <a:rPr lang="el-GR" b="1" dirty="0" smtClean="0"/>
              <a:t>). </a:t>
            </a:r>
            <a:r>
              <a:rPr lang="el-GR" dirty="0"/>
              <a:t>Είναι ένα διαυγές, άχρωμο, ενέσιμο διάλυμα, που περιέχει ινσουλίνη </a:t>
            </a:r>
            <a:r>
              <a:rPr lang="en-US" dirty="0"/>
              <a:t>glargine</a:t>
            </a:r>
            <a:r>
              <a:rPr lang="el-GR" dirty="0"/>
              <a:t> που παράγεται με τη τεχνολογία του ανασυνδυασμένου </a:t>
            </a:r>
            <a:r>
              <a:rPr lang="en-US" dirty="0"/>
              <a:t>DNA</a:t>
            </a:r>
            <a:r>
              <a:rPr lang="el-GR" dirty="0"/>
              <a:t> στην </a:t>
            </a:r>
            <a:r>
              <a:rPr lang="en-US" dirty="0"/>
              <a:t>Esherichia coli</a:t>
            </a:r>
            <a:r>
              <a:rPr lang="el-GR" dirty="0"/>
              <a:t>. Άλλα συστατικά είναι: χλωριούχος ψευδάργυρος, μετακρεσόλη, γλυκερόλη, υδροχλωρικό οξύ, υδροξείδιο του νατρίου και ύδωρ. Κάθε φιαλίδιο περιέχει 5</a:t>
            </a:r>
            <a:r>
              <a:rPr lang="en-US" dirty="0"/>
              <a:t>ml</a:t>
            </a:r>
            <a:r>
              <a:rPr lang="el-GR" dirty="0"/>
              <a:t> ενέσιμου διαλύματος που αντιστοιχούν σε 500</a:t>
            </a:r>
            <a:r>
              <a:rPr lang="en-US" dirty="0"/>
              <a:t>IU</a:t>
            </a:r>
            <a:r>
              <a:rPr lang="el-GR" dirty="0"/>
              <a:t> ή 10</a:t>
            </a:r>
            <a:r>
              <a:rPr lang="en-US" dirty="0"/>
              <a:t>ml</a:t>
            </a:r>
            <a:r>
              <a:rPr lang="el-GR" dirty="0"/>
              <a:t> ενέσιμου διαλύματος που αντιστοιχούν σε 1000</a:t>
            </a:r>
            <a:r>
              <a:rPr lang="en-US" dirty="0"/>
              <a:t>IU</a:t>
            </a:r>
            <a:r>
              <a:rPr lang="el-GR" dirty="0"/>
              <a:t>. Η δράση του αρχίζει 3-4 ώρες από τη χρήση του και έχει διάρκεια περισσότερο από 24 ώρες. Ε</a:t>
            </a:r>
            <a:r>
              <a:rPr lang="el-GR" dirty="0" smtClean="0"/>
              <a:t>νδείκνυται </a:t>
            </a:r>
            <a:r>
              <a:rPr lang="el-GR" dirty="0"/>
              <a:t>για την μείωση υψηλών επιπέδων σακχάρου του αίματος σε ενήλικες, εφήβους και παιδιά ηλικίας από 6 ετών και άνω. Είναι ινσουλίνη μακράς δράσης. Χορηγείται μία φορά την ημέρα στους ενήλικες σε συνδυασμό με μία ινσουλίνη βραχείας δράσης ή με δισκία. Στα παιδιά έχει μελετηθεί μόνο η </a:t>
            </a:r>
            <a:r>
              <a:rPr lang="el-GR" dirty="0" smtClean="0"/>
              <a:t>βραδινή </a:t>
            </a:r>
            <a:r>
              <a:rPr lang="el-GR" dirty="0"/>
              <a:t>δόση.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176</a:t>
            </a:fld>
            <a:endParaRPr lang="el-GR" dirty="0"/>
          </a:p>
        </p:txBody>
      </p:sp>
    </p:spTree>
    <p:extLst>
      <p:ext uri="{BB962C8B-B14F-4D97-AF65-F5344CB8AC3E}">
        <p14:creationId xmlns:p14="http://schemas.microsoft.com/office/powerpoint/2010/main" val="83324961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Levemir</a:t>
            </a:r>
            <a:r>
              <a:rPr lang="el-GR" dirty="0" smtClean="0"/>
              <a:t>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n-US" b="1" dirty="0"/>
              <a:t>Levemir Flex Pen</a:t>
            </a:r>
            <a:r>
              <a:rPr lang="el-GR" b="1" dirty="0"/>
              <a:t> (</a:t>
            </a:r>
            <a:r>
              <a:rPr lang="en-US" b="1" dirty="0"/>
              <a:t>NovoNordisk</a:t>
            </a:r>
            <a:r>
              <a:rPr lang="el-GR" b="1" dirty="0" smtClean="0"/>
              <a:t>). </a:t>
            </a:r>
            <a:r>
              <a:rPr lang="el-GR" dirty="0"/>
              <a:t>Είναι ένα διαυγές, άχρωμο και ουδέτερο ενέσιμο διάλυμα, που περιέχει ινσουλίνη </a:t>
            </a:r>
            <a:r>
              <a:rPr lang="en-US" dirty="0"/>
              <a:t>detemir</a:t>
            </a:r>
            <a:r>
              <a:rPr lang="el-GR" dirty="0"/>
              <a:t> που παρασκευάζεται με τη χρήση της τεχνολογίας ανασυνδυασμένου </a:t>
            </a:r>
            <a:r>
              <a:rPr lang="en-US" dirty="0"/>
              <a:t>DNA</a:t>
            </a:r>
            <a:r>
              <a:rPr lang="el-GR" dirty="0"/>
              <a:t> σε </a:t>
            </a:r>
            <a:r>
              <a:rPr lang="en-US" dirty="0"/>
              <a:t>Saccharomyces cerivisiae</a:t>
            </a:r>
            <a:r>
              <a:rPr lang="el-GR" dirty="0"/>
              <a:t>. Άλλα συστατικά είναι: γλυκερόλη, φαινόλη, μετακρεσόλη, οξικός ψευδάργυρος, φωσφορικό δινάτριο διϋδρικό, χλωριούχο νάτριο, υδροχλωρικό οξύ 2Ν (ρύθμιση του </a:t>
            </a:r>
            <a:r>
              <a:rPr lang="en-US" dirty="0"/>
              <a:t>pH</a:t>
            </a:r>
            <a:r>
              <a:rPr lang="el-GR" dirty="0"/>
              <a:t>) και ύδωρ. Κάθε φυσίγγιο περιέχει 3</a:t>
            </a:r>
            <a:r>
              <a:rPr lang="en-US" dirty="0"/>
              <a:t>ml</a:t>
            </a:r>
            <a:r>
              <a:rPr lang="el-GR" dirty="0"/>
              <a:t> ενέσιμου διαλύματος, που ισοδυναμούν με 300</a:t>
            </a:r>
            <a:r>
              <a:rPr lang="en-US" dirty="0"/>
              <a:t>U</a:t>
            </a:r>
            <a:r>
              <a:rPr lang="el-GR" dirty="0"/>
              <a:t> ινσουλίνης </a:t>
            </a:r>
            <a:r>
              <a:rPr lang="en-US" dirty="0"/>
              <a:t>detemir</a:t>
            </a:r>
            <a:r>
              <a:rPr lang="el-GR" dirty="0"/>
              <a:t> που αντιστοιχούν σε 30</a:t>
            </a:r>
            <a:r>
              <a:rPr lang="en-US" dirty="0"/>
              <a:t>IU</a:t>
            </a:r>
            <a:r>
              <a:rPr lang="el-GR" dirty="0"/>
              <a:t> ανθρώπινης ινσουλίνης. Το </a:t>
            </a:r>
            <a:r>
              <a:rPr lang="en-US" dirty="0"/>
              <a:t>Levemir</a:t>
            </a:r>
            <a:r>
              <a:rPr lang="el-GR" dirty="0"/>
              <a:t> είναι ένα ανάλογο ανθρώπινης ινσουλίνης μακράς δράσης (έχει διάρκεια δράσης εώς και 24 ώρες) που </a:t>
            </a:r>
            <a:r>
              <a:rPr lang="el-GR" dirty="0" smtClean="0"/>
              <a:t>χρησιμοποιείται </a:t>
            </a:r>
            <a:r>
              <a:rPr lang="el-GR" dirty="0"/>
              <a:t>ως βασική ινσουλίνη για τη μείωση της γλυκόζης στο αίμα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177</a:t>
            </a:fld>
            <a:endParaRPr lang="el-GR" dirty="0"/>
          </a:p>
        </p:txBody>
      </p:sp>
    </p:spTree>
    <p:extLst>
      <p:ext uri="{BB962C8B-B14F-4D97-AF65-F5344CB8AC3E}">
        <p14:creationId xmlns:p14="http://schemas.microsoft.com/office/powerpoint/2010/main" val="14728012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Levemir</a:t>
            </a:r>
            <a:r>
              <a:rPr lang="el-GR" dirty="0" smtClean="0"/>
              <a:t>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θεραπεία με </a:t>
            </a:r>
            <a:r>
              <a:rPr lang="en-US" dirty="0"/>
              <a:t>Levemir</a:t>
            </a:r>
            <a:r>
              <a:rPr lang="el-GR" dirty="0"/>
              <a:t> συνίσταται σε συνδυασμό με από του στόματος χορηγούμενους αντιδιαβητικούς παράγοντες ή με σχετιζόμενες με το γεύμα βραχείας ή ταχείας δράσης ινσουλίνες. Η δόση εξατομικεύεται άλλα συνίσταται η έναρξη της θεραπείας με δόση 10</a:t>
            </a:r>
            <a:r>
              <a:rPr lang="en-US" dirty="0"/>
              <a:t>U</a:t>
            </a:r>
            <a:r>
              <a:rPr lang="el-GR" dirty="0"/>
              <a:t> ή 0,1-0,2 </a:t>
            </a:r>
            <a:r>
              <a:rPr lang="en-US" dirty="0"/>
              <a:t>U</a:t>
            </a:r>
            <a:r>
              <a:rPr lang="el-GR" dirty="0"/>
              <a:t>/</a:t>
            </a:r>
            <a:r>
              <a:rPr lang="en-US" dirty="0"/>
              <a:t>Kg</a:t>
            </a:r>
            <a:r>
              <a:rPr lang="el-GR" dirty="0"/>
              <a:t>/24ωρο, σε χορήγηση άπαξ </a:t>
            </a:r>
            <a:r>
              <a:rPr lang="el-GR" dirty="0" smtClean="0"/>
              <a:t>ημερησίως </a:t>
            </a:r>
            <a:r>
              <a:rPr lang="el-GR" dirty="0"/>
              <a:t>ή δύο φορές ανάλογα με τις ανάγκες.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178</a:t>
            </a:fld>
            <a:endParaRPr lang="el-GR" dirty="0"/>
          </a:p>
        </p:txBody>
      </p:sp>
    </p:spTree>
    <p:extLst>
      <p:ext uri="{BB962C8B-B14F-4D97-AF65-F5344CB8AC3E}">
        <p14:creationId xmlns:p14="http://schemas.microsoft.com/office/powerpoint/2010/main" val="130151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Διαγνωστικά επίπεδα γλυκόζης πλάσματος</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016849839"/>
              </p:ext>
            </p:extLst>
          </p:nvPr>
        </p:nvGraphicFramePr>
        <p:xfrm>
          <a:off x="457200" y="1196975"/>
          <a:ext cx="8227531" cy="5327904"/>
        </p:xfrm>
        <a:graphic>
          <a:graphicData uri="http://schemas.openxmlformats.org/drawingml/2006/table">
            <a:tbl>
              <a:tblPr firstRow="1" firstCol="1" bandRow="1" bandCol="1">
                <a:tableStyleId>{5940675A-B579-460E-94D1-54222C63F5DA}</a:tableStyleId>
              </a:tblPr>
              <a:tblGrid>
                <a:gridCol w="2960123"/>
                <a:gridCol w="2584518"/>
                <a:gridCol w="2682890"/>
              </a:tblGrid>
              <a:tr h="393562">
                <a:tc>
                  <a:txBody>
                    <a:bodyPr/>
                    <a:lstStyle/>
                    <a:p>
                      <a:pPr algn="l">
                        <a:lnSpc>
                          <a:spcPct val="115000"/>
                        </a:lnSpc>
                        <a:spcAft>
                          <a:spcPts val="0"/>
                        </a:spcAft>
                      </a:pPr>
                      <a:r>
                        <a:rPr lang="el-GR" sz="1600" dirty="0">
                          <a:effectLst/>
                        </a:rPr>
                        <a:t> </a:t>
                      </a:r>
                      <a:endParaRPr lang="el-GR" sz="1600" b="1" i="1" dirty="0">
                        <a:solidFill>
                          <a:srgbClr val="FFFFFF"/>
                        </a:solidFill>
                        <a:effectLst/>
                        <a:latin typeface="Calibri"/>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n-US" sz="1600" b="1" dirty="0">
                          <a:effectLst/>
                        </a:rPr>
                        <a:t>WHO</a:t>
                      </a:r>
                      <a:endParaRPr lang="el-GR" sz="1600" b="1" dirty="0">
                        <a:effectLst/>
                      </a:endParaRPr>
                    </a:p>
                    <a:p>
                      <a:pPr algn="ctr">
                        <a:lnSpc>
                          <a:spcPct val="115000"/>
                        </a:lnSpc>
                        <a:spcAft>
                          <a:spcPts val="0"/>
                        </a:spcAft>
                      </a:pPr>
                      <a:r>
                        <a:rPr lang="en-US" sz="1600" b="1" dirty="0">
                          <a:effectLst/>
                        </a:rPr>
                        <a:t>2006</a:t>
                      </a:r>
                      <a:endParaRPr lang="el-GR" sz="1600" b="1" i="1" dirty="0">
                        <a:solidFill>
                          <a:srgbClr val="FFFFFF"/>
                        </a:solidFill>
                        <a:effectLst/>
                        <a:latin typeface="Calibri"/>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n-US" sz="1600" b="1" dirty="0">
                          <a:effectLst/>
                        </a:rPr>
                        <a:t>ADA</a:t>
                      </a:r>
                      <a:endParaRPr lang="el-GR" sz="1600" b="1" dirty="0">
                        <a:effectLst/>
                      </a:endParaRPr>
                    </a:p>
                    <a:p>
                      <a:pPr algn="ctr">
                        <a:lnSpc>
                          <a:spcPct val="115000"/>
                        </a:lnSpc>
                        <a:spcAft>
                          <a:spcPts val="0"/>
                        </a:spcAft>
                      </a:pPr>
                      <a:r>
                        <a:rPr lang="en-US" sz="1600" b="1" dirty="0">
                          <a:effectLst/>
                        </a:rPr>
                        <a:t>2003</a:t>
                      </a:r>
                      <a:endParaRPr lang="el-GR" sz="1600" b="1" dirty="0">
                        <a:effectLst/>
                        <a:latin typeface="Times New Roman"/>
                        <a:ea typeface="Times New Roman"/>
                      </a:endParaRPr>
                    </a:p>
                  </a:txBody>
                  <a:tcPr marL="94933" marR="94933" marT="0" marB="0">
                    <a:solidFill>
                      <a:schemeClr val="accent1">
                        <a:lumMod val="20000"/>
                        <a:lumOff val="80000"/>
                      </a:schemeClr>
                    </a:solidFill>
                  </a:tcPr>
                </a:tc>
              </a:tr>
              <a:tr h="1180686">
                <a:tc>
                  <a:txBody>
                    <a:bodyPr/>
                    <a:lstStyle/>
                    <a:p>
                      <a:pPr algn="l">
                        <a:lnSpc>
                          <a:spcPct val="115000"/>
                        </a:lnSpc>
                        <a:spcAft>
                          <a:spcPts val="0"/>
                        </a:spcAft>
                      </a:pPr>
                      <a:r>
                        <a:rPr lang="el-GR" sz="1600" b="1" u="none" dirty="0">
                          <a:effectLst/>
                        </a:rPr>
                        <a:t>ΔΙΑΒΗΤΗΣ</a:t>
                      </a:r>
                    </a:p>
                    <a:p>
                      <a:pPr>
                        <a:lnSpc>
                          <a:spcPct val="115000"/>
                        </a:lnSpc>
                        <a:spcAft>
                          <a:spcPts val="0"/>
                        </a:spcAft>
                      </a:pPr>
                      <a:r>
                        <a:rPr lang="el-GR" sz="1600" dirty="0">
                          <a:effectLst/>
                        </a:rPr>
                        <a:t>Γλυκόζη Πλάσματος </a:t>
                      </a:r>
                      <a:r>
                        <a:rPr lang="el-GR" sz="1600" dirty="0" smtClean="0">
                          <a:effectLst/>
                        </a:rPr>
                        <a:t>Νηστείας</a:t>
                      </a:r>
                    </a:p>
                    <a:p>
                      <a:pPr>
                        <a:lnSpc>
                          <a:spcPct val="115000"/>
                        </a:lnSpc>
                        <a:spcAft>
                          <a:spcPts val="0"/>
                        </a:spcAft>
                      </a:pPr>
                      <a:endParaRPr lang="el-GR" sz="1600" dirty="0">
                        <a:effectLst/>
                      </a:endParaRPr>
                    </a:p>
                    <a:p>
                      <a:pPr>
                        <a:lnSpc>
                          <a:spcPct val="115000"/>
                        </a:lnSpc>
                        <a:spcAft>
                          <a:spcPts val="0"/>
                        </a:spcAft>
                      </a:pPr>
                      <a:r>
                        <a:rPr lang="en-US" sz="1600" dirty="0">
                          <a:effectLst/>
                        </a:rPr>
                        <a:t>OGTT </a:t>
                      </a:r>
                      <a:endParaRPr lang="el-GR" sz="1600" b="1" dirty="0">
                        <a:effectLst/>
                        <a:latin typeface="Times New Roman"/>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l-GR" sz="1600" dirty="0">
                          <a:effectLst/>
                        </a:rPr>
                        <a:t> </a:t>
                      </a:r>
                    </a:p>
                    <a:p>
                      <a:pPr algn="ctr">
                        <a:lnSpc>
                          <a:spcPct val="115000"/>
                        </a:lnSpc>
                        <a:spcAft>
                          <a:spcPts val="0"/>
                        </a:spcAft>
                      </a:pPr>
                      <a:r>
                        <a:rPr lang="en-US" sz="1600" dirty="0">
                          <a:effectLst/>
                          <a:sym typeface="Symbol"/>
                        </a:rPr>
                        <a:t></a:t>
                      </a:r>
                      <a:r>
                        <a:rPr lang="el-GR" sz="1600" dirty="0">
                          <a:effectLst/>
                        </a:rPr>
                        <a:t> 7.0 </a:t>
                      </a:r>
                      <a:r>
                        <a:rPr lang="en-US" sz="1600" dirty="0">
                          <a:effectLst/>
                        </a:rPr>
                        <a:t>mmol</a:t>
                      </a:r>
                      <a:r>
                        <a:rPr lang="el-GR" sz="1600" dirty="0">
                          <a:effectLst/>
                        </a:rPr>
                        <a:t>/</a:t>
                      </a:r>
                      <a:r>
                        <a:rPr lang="en-US" sz="1600" dirty="0">
                          <a:effectLst/>
                        </a:rPr>
                        <a:t>L</a:t>
                      </a:r>
                      <a:r>
                        <a:rPr lang="el-GR" sz="1600" dirty="0">
                          <a:effectLst/>
                        </a:rPr>
                        <a:t> (126</a:t>
                      </a:r>
                      <a:r>
                        <a:rPr lang="en-US" sz="1600" dirty="0">
                          <a:effectLst/>
                        </a:rPr>
                        <a:t>mg</a:t>
                      </a:r>
                      <a:r>
                        <a:rPr lang="el-GR" sz="1600" dirty="0">
                          <a:effectLst/>
                        </a:rPr>
                        <a:t>/</a:t>
                      </a:r>
                      <a:r>
                        <a:rPr lang="en-US" sz="1600" dirty="0">
                          <a:effectLst/>
                        </a:rPr>
                        <a:t>dl</a:t>
                      </a:r>
                      <a:r>
                        <a:rPr lang="el-GR" sz="1600" dirty="0">
                          <a:effectLst/>
                        </a:rPr>
                        <a:t>)</a:t>
                      </a:r>
                    </a:p>
                    <a:p>
                      <a:pPr algn="ctr">
                        <a:lnSpc>
                          <a:spcPct val="115000"/>
                        </a:lnSpc>
                        <a:spcAft>
                          <a:spcPts val="0"/>
                        </a:spcAft>
                      </a:pPr>
                      <a:r>
                        <a:rPr lang="el-GR" sz="1600" dirty="0">
                          <a:effectLst/>
                        </a:rPr>
                        <a:t>ή</a:t>
                      </a:r>
                    </a:p>
                    <a:p>
                      <a:pPr algn="ctr">
                        <a:lnSpc>
                          <a:spcPct val="115000"/>
                        </a:lnSpc>
                        <a:spcAft>
                          <a:spcPts val="0"/>
                        </a:spcAft>
                      </a:pPr>
                      <a:r>
                        <a:rPr lang="el-GR" sz="1600" dirty="0">
                          <a:effectLst/>
                          <a:sym typeface="Symbol"/>
                        </a:rPr>
                        <a:t></a:t>
                      </a:r>
                      <a:r>
                        <a:rPr lang="el-GR" sz="1600" dirty="0">
                          <a:effectLst/>
                        </a:rPr>
                        <a:t> 11.1 </a:t>
                      </a:r>
                      <a:r>
                        <a:rPr lang="en-US" sz="1600" dirty="0">
                          <a:effectLst/>
                        </a:rPr>
                        <a:t>mmol</a:t>
                      </a:r>
                      <a:r>
                        <a:rPr lang="el-GR" sz="1600" dirty="0">
                          <a:effectLst/>
                        </a:rPr>
                        <a:t>/</a:t>
                      </a:r>
                      <a:r>
                        <a:rPr lang="en-US" sz="1600" dirty="0">
                          <a:effectLst/>
                        </a:rPr>
                        <a:t>L</a:t>
                      </a:r>
                      <a:r>
                        <a:rPr lang="el-GR" sz="1600" dirty="0">
                          <a:effectLst/>
                        </a:rPr>
                        <a:t> (200</a:t>
                      </a:r>
                      <a:r>
                        <a:rPr lang="en-US" sz="1600" dirty="0">
                          <a:effectLst/>
                        </a:rPr>
                        <a:t>mg</a:t>
                      </a:r>
                      <a:r>
                        <a:rPr lang="el-GR" sz="1600" dirty="0">
                          <a:effectLst/>
                        </a:rPr>
                        <a:t>/</a:t>
                      </a:r>
                      <a:r>
                        <a:rPr lang="en-US" sz="1600" dirty="0">
                          <a:effectLst/>
                        </a:rPr>
                        <a:t>dl</a:t>
                      </a:r>
                      <a:r>
                        <a:rPr lang="el-GR" sz="1600" dirty="0">
                          <a:effectLst/>
                        </a:rPr>
                        <a:t>)</a:t>
                      </a:r>
                      <a:endParaRPr lang="el-GR" sz="1600" dirty="0">
                        <a:effectLst/>
                        <a:latin typeface="Times New Roman"/>
                        <a:ea typeface="Times New Roman"/>
                      </a:endParaRPr>
                    </a:p>
                  </a:txBody>
                  <a:tcPr marL="94933" marR="94933" marT="0" marB="0" anchor="ctr"/>
                </a:tc>
                <a:tc>
                  <a:txBody>
                    <a:bodyPr/>
                    <a:lstStyle/>
                    <a:p>
                      <a:pPr algn="ctr">
                        <a:lnSpc>
                          <a:spcPct val="115000"/>
                        </a:lnSpc>
                        <a:spcAft>
                          <a:spcPts val="0"/>
                        </a:spcAft>
                      </a:pPr>
                      <a:r>
                        <a:rPr lang="el-GR" sz="1600" dirty="0">
                          <a:effectLst/>
                        </a:rPr>
                        <a:t> </a:t>
                      </a:r>
                      <a:r>
                        <a:rPr lang="el-GR" sz="1600" dirty="0" smtClean="0">
                          <a:effectLst/>
                          <a:sym typeface="Symbol"/>
                        </a:rPr>
                        <a:t></a:t>
                      </a:r>
                      <a:r>
                        <a:rPr lang="el-GR" sz="1600" dirty="0" smtClean="0">
                          <a:effectLst/>
                        </a:rPr>
                        <a:t> </a:t>
                      </a:r>
                      <a:r>
                        <a:rPr lang="el-GR" sz="1600" dirty="0">
                          <a:effectLst/>
                        </a:rPr>
                        <a:t>7.0 </a:t>
                      </a:r>
                      <a:r>
                        <a:rPr lang="en-US" sz="1600" dirty="0">
                          <a:effectLst/>
                        </a:rPr>
                        <a:t>mmol</a:t>
                      </a:r>
                      <a:r>
                        <a:rPr lang="el-GR" sz="1600" dirty="0">
                          <a:effectLst/>
                        </a:rPr>
                        <a:t>/</a:t>
                      </a:r>
                      <a:r>
                        <a:rPr lang="en-US" sz="1600" dirty="0">
                          <a:effectLst/>
                        </a:rPr>
                        <a:t>L</a:t>
                      </a:r>
                      <a:endParaRPr lang="el-GR" sz="1600" dirty="0">
                        <a:effectLst/>
                      </a:endParaRPr>
                    </a:p>
                    <a:p>
                      <a:pPr algn="ctr">
                        <a:lnSpc>
                          <a:spcPct val="115000"/>
                        </a:lnSpc>
                        <a:spcAft>
                          <a:spcPts val="0"/>
                        </a:spcAft>
                      </a:pPr>
                      <a:r>
                        <a:rPr lang="el-GR" sz="1600" dirty="0">
                          <a:effectLst/>
                        </a:rPr>
                        <a:t>(126</a:t>
                      </a:r>
                      <a:r>
                        <a:rPr lang="en-US" sz="1600" dirty="0">
                          <a:effectLst/>
                        </a:rPr>
                        <a:t>mg</a:t>
                      </a:r>
                      <a:r>
                        <a:rPr lang="el-GR" sz="1600" dirty="0">
                          <a:effectLst/>
                        </a:rPr>
                        <a:t>/</a:t>
                      </a:r>
                      <a:r>
                        <a:rPr lang="en-US" sz="1600" dirty="0">
                          <a:effectLst/>
                        </a:rPr>
                        <a:t>dl</a:t>
                      </a:r>
                      <a:r>
                        <a:rPr lang="el-GR" sz="1600" dirty="0">
                          <a:effectLst/>
                        </a:rPr>
                        <a:t>)</a:t>
                      </a:r>
                    </a:p>
                    <a:p>
                      <a:pPr algn="ctr">
                        <a:lnSpc>
                          <a:spcPct val="115000"/>
                        </a:lnSpc>
                        <a:spcAft>
                          <a:spcPts val="0"/>
                        </a:spcAft>
                      </a:pPr>
                      <a:r>
                        <a:rPr lang="el-GR" sz="1600" dirty="0">
                          <a:effectLst/>
                        </a:rPr>
                        <a:t>ή</a:t>
                      </a:r>
                    </a:p>
                    <a:p>
                      <a:pPr algn="ctr">
                        <a:lnSpc>
                          <a:spcPct val="115000"/>
                        </a:lnSpc>
                        <a:spcAft>
                          <a:spcPts val="0"/>
                        </a:spcAft>
                      </a:pPr>
                      <a:r>
                        <a:rPr lang="el-GR" sz="1600" dirty="0">
                          <a:effectLst/>
                          <a:sym typeface="Symbol"/>
                        </a:rPr>
                        <a:t></a:t>
                      </a:r>
                      <a:r>
                        <a:rPr lang="el-GR" sz="1600" dirty="0">
                          <a:effectLst/>
                        </a:rPr>
                        <a:t> 11.1 </a:t>
                      </a:r>
                      <a:r>
                        <a:rPr lang="en-US" sz="1600" dirty="0">
                          <a:effectLst/>
                        </a:rPr>
                        <a:t>mmol</a:t>
                      </a:r>
                      <a:r>
                        <a:rPr lang="el-GR" sz="1600" dirty="0">
                          <a:effectLst/>
                        </a:rPr>
                        <a:t>/</a:t>
                      </a:r>
                      <a:r>
                        <a:rPr lang="en-US" sz="1600" dirty="0">
                          <a:effectLst/>
                        </a:rPr>
                        <a:t>L</a:t>
                      </a:r>
                      <a:endParaRPr lang="el-GR" sz="1600" dirty="0">
                        <a:effectLst/>
                      </a:endParaRPr>
                    </a:p>
                    <a:p>
                      <a:pPr algn="ctr">
                        <a:lnSpc>
                          <a:spcPct val="115000"/>
                        </a:lnSpc>
                        <a:spcAft>
                          <a:spcPts val="0"/>
                        </a:spcAft>
                      </a:pPr>
                      <a:r>
                        <a:rPr lang="el-GR" sz="1600" dirty="0">
                          <a:effectLst/>
                        </a:rPr>
                        <a:t>(200</a:t>
                      </a:r>
                      <a:r>
                        <a:rPr lang="en-US" sz="1600" dirty="0">
                          <a:effectLst/>
                        </a:rPr>
                        <a:t>mg</a:t>
                      </a:r>
                      <a:r>
                        <a:rPr lang="el-GR" sz="1600" dirty="0">
                          <a:effectLst/>
                        </a:rPr>
                        <a:t>/</a:t>
                      </a:r>
                      <a:r>
                        <a:rPr lang="en-US" sz="1600" dirty="0">
                          <a:effectLst/>
                        </a:rPr>
                        <a:t>dl</a:t>
                      </a:r>
                      <a:r>
                        <a:rPr lang="el-GR" sz="1600" dirty="0">
                          <a:effectLst/>
                        </a:rPr>
                        <a:t>)</a:t>
                      </a:r>
                      <a:endParaRPr lang="el-GR" sz="1600" dirty="0">
                        <a:effectLst/>
                        <a:latin typeface="Times New Roman"/>
                        <a:ea typeface="Times New Roman"/>
                      </a:endParaRPr>
                    </a:p>
                  </a:txBody>
                  <a:tcPr marL="94933" marR="94933" marT="0" marB="0" anchor="ctr"/>
                </a:tc>
              </a:tr>
              <a:tr h="1377467">
                <a:tc>
                  <a:txBody>
                    <a:bodyPr/>
                    <a:lstStyle/>
                    <a:p>
                      <a:pPr algn="l">
                        <a:lnSpc>
                          <a:spcPct val="115000"/>
                        </a:lnSpc>
                        <a:spcAft>
                          <a:spcPts val="0"/>
                        </a:spcAft>
                      </a:pPr>
                      <a:r>
                        <a:rPr lang="el-GR" sz="1600" b="1" u="none" dirty="0">
                          <a:effectLst/>
                        </a:rPr>
                        <a:t>ΔΙΑΤΑΡΑΧΗ ΑΝΟΧΗΣ ΓΛΥΚΟΖΗΣ (</a:t>
                      </a:r>
                      <a:r>
                        <a:rPr lang="en-US" sz="1600" b="1" u="none" dirty="0">
                          <a:effectLst/>
                        </a:rPr>
                        <a:t>IGT</a:t>
                      </a:r>
                      <a:r>
                        <a:rPr lang="el-GR" sz="1600" b="1" u="none" dirty="0">
                          <a:effectLst/>
                        </a:rPr>
                        <a:t>) </a:t>
                      </a:r>
                    </a:p>
                    <a:p>
                      <a:pPr>
                        <a:lnSpc>
                          <a:spcPct val="115000"/>
                        </a:lnSpc>
                        <a:spcAft>
                          <a:spcPts val="0"/>
                        </a:spcAft>
                      </a:pPr>
                      <a:r>
                        <a:rPr lang="el-GR" sz="1600" dirty="0">
                          <a:effectLst/>
                        </a:rPr>
                        <a:t>Γλυκόζη Πλάσματος</a:t>
                      </a:r>
                    </a:p>
                    <a:p>
                      <a:pPr>
                        <a:lnSpc>
                          <a:spcPct val="115000"/>
                        </a:lnSpc>
                        <a:spcAft>
                          <a:spcPts val="0"/>
                        </a:spcAft>
                      </a:pPr>
                      <a:r>
                        <a:rPr lang="el-GR" sz="1600" dirty="0" smtClean="0">
                          <a:effectLst/>
                        </a:rPr>
                        <a:t>Νηστείας</a:t>
                      </a:r>
                    </a:p>
                    <a:p>
                      <a:pPr>
                        <a:lnSpc>
                          <a:spcPct val="115000"/>
                        </a:lnSpc>
                        <a:spcAft>
                          <a:spcPts val="0"/>
                        </a:spcAft>
                      </a:pPr>
                      <a:endParaRPr lang="el-GR" sz="1600" dirty="0">
                        <a:effectLst/>
                      </a:endParaRPr>
                    </a:p>
                    <a:p>
                      <a:pPr>
                        <a:lnSpc>
                          <a:spcPct val="115000"/>
                        </a:lnSpc>
                        <a:spcAft>
                          <a:spcPts val="0"/>
                        </a:spcAft>
                      </a:pPr>
                      <a:r>
                        <a:rPr lang="en-US" sz="1600" dirty="0">
                          <a:effectLst/>
                        </a:rPr>
                        <a:t>OGTT</a:t>
                      </a:r>
                      <a:endParaRPr lang="el-GR" sz="1600" dirty="0">
                        <a:effectLst/>
                        <a:latin typeface="Times New Roman"/>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l-GR" sz="1600" dirty="0" smtClean="0">
                          <a:effectLst/>
                        </a:rPr>
                        <a:t>&lt; </a:t>
                      </a:r>
                      <a:r>
                        <a:rPr lang="el-GR" sz="1600" dirty="0">
                          <a:effectLst/>
                        </a:rPr>
                        <a:t>7.0 </a:t>
                      </a:r>
                      <a:r>
                        <a:rPr lang="en-US" sz="1600" dirty="0">
                          <a:effectLst/>
                        </a:rPr>
                        <a:t>mmol</a:t>
                      </a:r>
                      <a:r>
                        <a:rPr lang="el-GR" sz="1600" dirty="0">
                          <a:effectLst/>
                        </a:rPr>
                        <a:t>/</a:t>
                      </a:r>
                      <a:r>
                        <a:rPr lang="en-US" sz="1600" dirty="0">
                          <a:effectLst/>
                        </a:rPr>
                        <a:t>L</a:t>
                      </a:r>
                      <a:endParaRPr lang="el-GR" sz="1600" dirty="0">
                        <a:effectLst/>
                      </a:endParaRPr>
                    </a:p>
                    <a:p>
                      <a:pPr algn="ctr">
                        <a:lnSpc>
                          <a:spcPct val="115000"/>
                        </a:lnSpc>
                        <a:spcAft>
                          <a:spcPts val="0"/>
                        </a:spcAft>
                      </a:pPr>
                      <a:r>
                        <a:rPr lang="el-GR" sz="1600" dirty="0">
                          <a:effectLst/>
                        </a:rPr>
                        <a:t>(126</a:t>
                      </a:r>
                      <a:r>
                        <a:rPr lang="en-US" sz="1600" dirty="0">
                          <a:effectLst/>
                        </a:rPr>
                        <a:t>mg</a:t>
                      </a:r>
                      <a:r>
                        <a:rPr lang="el-GR" sz="1600" dirty="0">
                          <a:effectLst/>
                        </a:rPr>
                        <a:t>/</a:t>
                      </a:r>
                      <a:r>
                        <a:rPr lang="en-US" sz="1600" dirty="0">
                          <a:effectLst/>
                        </a:rPr>
                        <a:t>dl</a:t>
                      </a:r>
                      <a:r>
                        <a:rPr lang="el-GR" sz="1600" dirty="0">
                          <a:effectLst/>
                        </a:rPr>
                        <a:t>)</a:t>
                      </a:r>
                    </a:p>
                    <a:p>
                      <a:pPr algn="ctr">
                        <a:lnSpc>
                          <a:spcPct val="115000"/>
                        </a:lnSpc>
                        <a:spcAft>
                          <a:spcPts val="0"/>
                        </a:spcAft>
                      </a:pPr>
                      <a:r>
                        <a:rPr lang="el-GR" sz="1600" dirty="0">
                          <a:effectLst/>
                        </a:rPr>
                        <a:t>και</a:t>
                      </a:r>
                    </a:p>
                    <a:p>
                      <a:pPr algn="ctr">
                        <a:lnSpc>
                          <a:spcPct val="115000"/>
                        </a:lnSpc>
                        <a:spcAft>
                          <a:spcPts val="0"/>
                        </a:spcAft>
                      </a:pPr>
                      <a:r>
                        <a:rPr lang="en-US" sz="1600" dirty="0">
                          <a:effectLst/>
                          <a:sym typeface="Symbol"/>
                        </a:rPr>
                        <a:t></a:t>
                      </a:r>
                      <a:r>
                        <a:rPr lang="el-GR" sz="1600" dirty="0">
                          <a:effectLst/>
                        </a:rPr>
                        <a:t> 7.8 &amp; &lt; 11.1</a:t>
                      </a:r>
                      <a:r>
                        <a:rPr lang="en-US" sz="1600" dirty="0">
                          <a:effectLst/>
                        </a:rPr>
                        <a:t>mmol</a:t>
                      </a:r>
                      <a:r>
                        <a:rPr lang="el-GR" sz="1600" dirty="0">
                          <a:effectLst/>
                        </a:rPr>
                        <a:t>/</a:t>
                      </a:r>
                      <a:r>
                        <a:rPr lang="en-US" sz="1600" dirty="0">
                          <a:effectLst/>
                        </a:rPr>
                        <a:t>L </a:t>
                      </a:r>
                      <a:endParaRPr lang="el-GR" sz="1600" dirty="0">
                        <a:effectLst/>
                      </a:endParaRPr>
                    </a:p>
                    <a:p>
                      <a:pPr algn="ctr">
                        <a:lnSpc>
                          <a:spcPct val="115000"/>
                        </a:lnSpc>
                        <a:spcAft>
                          <a:spcPts val="0"/>
                        </a:spcAft>
                      </a:pPr>
                      <a:r>
                        <a:rPr lang="en-US" sz="1600" dirty="0">
                          <a:effectLst/>
                        </a:rPr>
                        <a:t>(140 &amp; 200mg/dl)</a:t>
                      </a:r>
                      <a:endParaRPr lang="el-GR" sz="1600" dirty="0">
                        <a:effectLst/>
                        <a:latin typeface="Times New Roman"/>
                        <a:ea typeface="Times New Roman"/>
                      </a:endParaRPr>
                    </a:p>
                  </a:txBody>
                  <a:tcPr marL="94933" marR="94933" marT="0" marB="0" anchor="ctr"/>
                </a:tc>
                <a:tc>
                  <a:txBody>
                    <a:bodyPr/>
                    <a:lstStyle/>
                    <a:p>
                      <a:pPr algn="ctr">
                        <a:lnSpc>
                          <a:spcPct val="115000"/>
                        </a:lnSpc>
                        <a:spcAft>
                          <a:spcPts val="0"/>
                        </a:spcAft>
                      </a:pPr>
                      <a:r>
                        <a:rPr lang="el-GR" sz="1600" dirty="0">
                          <a:effectLst/>
                        </a:rPr>
                        <a:t> </a:t>
                      </a:r>
                      <a:r>
                        <a:rPr lang="el-GR" sz="1600" dirty="0" smtClean="0">
                          <a:effectLst/>
                        </a:rPr>
                        <a:t>Δεν απαιτείται</a:t>
                      </a:r>
                    </a:p>
                    <a:p>
                      <a:pPr algn="ctr">
                        <a:lnSpc>
                          <a:spcPct val="115000"/>
                        </a:lnSpc>
                        <a:spcAft>
                          <a:spcPts val="0"/>
                        </a:spcAft>
                      </a:pPr>
                      <a:endParaRPr lang="el-GR" sz="1600" dirty="0">
                        <a:effectLst/>
                      </a:endParaRPr>
                    </a:p>
                    <a:p>
                      <a:pPr algn="ctr">
                        <a:lnSpc>
                          <a:spcPct val="115000"/>
                        </a:lnSpc>
                        <a:spcAft>
                          <a:spcPts val="0"/>
                        </a:spcAft>
                      </a:pPr>
                      <a:r>
                        <a:rPr lang="en-US" sz="1600" dirty="0">
                          <a:effectLst/>
                          <a:sym typeface="Symbol"/>
                        </a:rPr>
                        <a:t></a:t>
                      </a:r>
                      <a:r>
                        <a:rPr lang="el-GR" sz="1600" dirty="0">
                          <a:effectLst/>
                        </a:rPr>
                        <a:t> 7.8 &amp; &lt; 11.1</a:t>
                      </a:r>
                      <a:r>
                        <a:rPr lang="en-US" sz="1600" dirty="0">
                          <a:effectLst/>
                        </a:rPr>
                        <a:t>mmol</a:t>
                      </a:r>
                      <a:r>
                        <a:rPr lang="el-GR" sz="1600" dirty="0">
                          <a:effectLst/>
                        </a:rPr>
                        <a:t>/</a:t>
                      </a:r>
                      <a:r>
                        <a:rPr lang="en-US" sz="1600" dirty="0">
                          <a:effectLst/>
                        </a:rPr>
                        <a:t>L </a:t>
                      </a:r>
                      <a:endParaRPr lang="el-GR" sz="1600" dirty="0">
                        <a:effectLst/>
                      </a:endParaRPr>
                    </a:p>
                    <a:p>
                      <a:pPr algn="ctr">
                        <a:lnSpc>
                          <a:spcPct val="115000"/>
                        </a:lnSpc>
                        <a:spcAft>
                          <a:spcPts val="0"/>
                        </a:spcAft>
                      </a:pPr>
                      <a:r>
                        <a:rPr lang="el-GR" sz="1600" dirty="0">
                          <a:effectLst/>
                        </a:rPr>
                        <a:t>(140 &amp; 200</a:t>
                      </a:r>
                      <a:r>
                        <a:rPr lang="en-US" sz="1600" dirty="0">
                          <a:effectLst/>
                        </a:rPr>
                        <a:t>mg</a:t>
                      </a:r>
                      <a:r>
                        <a:rPr lang="el-GR" sz="1600" dirty="0">
                          <a:effectLst/>
                        </a:rPr>
                        <a:t>/</a:t>
                      </a:r>
                      <a:r>
                        <a:rPr lang="en-US" sz="1600" dirty="0">
                          <a:effectLst/>
                        </a:rPr>
                        <a:t>dl</a:t>
                      </a:r>
                      <a:r>
                        <a:rPr lang="el-GR" sz="1600" dirty="0">
                          <a:effectLst/>
                        </a:rPr>
                        <a:t>)</a:t>
                      </a:r>
                      <a:endParaRPr lang="el-GR" sz="1600" dirty="0">
                        <a:effectLst/>
                        <a:latin typeface="Times New Roman"/>
                        <a:ea typeface="Times New Roman"/>
                      </a:endParaRPr>
                    </a:p>
                  </a:txBody>
                  <a:tcPr marL="94933" marR="94933" marT="0" marB="0" anchor="ctr"/>
                </a:tc>
              </a:tr>
              <a:tr h="1574248">
                <a:tc>
                  <a:txBody>
                    <a:bodyPr/>
                    <a:lstStyle/>
                    <a:p>
                      <a:pPr algn="l">
                        <a:lnSpc>
                          <a:spcPct val="115000"/>
                        </a:lnSpc>
                        <a:spcAft>
                          <a:spcPts val="0"/>
                        </a:spcAft>
                      </a:pPr>
                      <a:r>
                        <a:rPr lang="el-GR" sz="1600" b="1" u="none" dirty="0">
                          <a:effectLst/>
                        </a:rPr>
                        <a:t>ΔΙΑΤΑΡΑΓΜΕΝΗ ΓΛΥΚΑΙΜΙΑ ΝΗΣΤΕΙΑΣ (</a:t>
                      </a:r>
                      <a:r>
                        <a:rPr lang="en-US" sz="1600" b="1" u="none" dirty="0">
                          <a:effectLst/>
                        </a:rPr>
                        <a:t>IFG</a:t>
                      </a:r>
                      <a:r>
                        <a:rPr lang="el-GR" sz="1600" b="1" u="none" dirty="0">
                          <a:effectLst/>
                        </a:rPr>
                        <a:t>)</a:t>
                      </a:r>
                    </a:p>
                    <a:p>
                      <a:pPr>
                        <a:lnSpc>
                          <a:spcPct val="115000"/>
                        </a:lnSpc>
                        <a:spcAft>
                          <a:spcPts val="0"/>
                        </a:spcAft>
                      </a:pPr>
                      <a:r>
                        <a:rPr lang="el-GR" sz="1600" dirty="0">
                          <a:effectLst/>
                        </a:rPr>
                        <a:t>Γλυκόζη Πλάσματος</a:t>
                      </a:r>
                    </a:p>
                    <a:p>
                      <a:pPr>
                        <a:lnSpc>
                          <a:spcPct val="115000"/>
                        </a:lnSpc>
                        <a:spcAft>
                          <a:spcPts val="0"/>
                        </a:spcAft>
                      </a:pPr>
                      <a:r>
                        <a:rPr lang="el-GR" sz="1600" dirty="0" smtClean="0">
                          <a:effectLst/>
                        </a:rPr>
                        <a:t>Νηστείας</a:t>
                      </a:r>
                    </a:p>
                    <a:p>
                      <a:pPr>
                        <a:lnSpc>
                          <a:spcPct val="115000"/>
                        </a:lnSpc>
                        <a:spcAft>
                          <a:spcPts val="0"/>
                        </a:spcAft>
                      </a:pPr>
                      <a:endParaRPr lang="el-GR" sz="1600" dirty="0">
                        <a:effectLst/>
                      </a:endParaRPr>
                    </a:p>
                    <a:p>
                      <a:pPr>
                        <a:lnSpc>
                          <a:spcPct val="115000"/>
                        </a:lnSpc>
                        <a:spcAft>
                          <a:spcPts val="0"/>
                        </a:spcAft>
                      </a:pPr>
                      <a:r>
                        <a:rPr lang="en-US" sz="1600" dirty="0">
                          <a:effectLst/>
                        </a:rPr>
                        <a:t>OGTT</a:t>
                      </a:r>
                      <a:endParaRPr lang="el-GR" sz="1600" dirty="0">
                        <a:effectLst/>
                        <a:latin typeface="Times New Roman"/>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n-US" sz="1600" dirty="0">
                          <a:effectLst/>
                        </a:rPr>
                        <a:t> </a:t>
                      </a:r>
                      <a:r>
                        <a:rPr lang="en-US" sz="1600" dirty="0" smtClean="0">
                          <a:effectLst/>
                        </a:rPr>
                        <a:t>6.1-6.9 </a:t>
                      </a:r>
                      <a:r>
                        <a:rPr lang="en-US" sz="1600" dirty="0">
                          <a:effectLst/>
                        </a:rPr>
                        <a:t>mmol/L</a:t>
                      </a:r>
                      <a:endParaRPr lang="el-GR" sz="1600" dirty="0">
                        <a:effectLst/>
                      </a:endParaRPr>
                    </a:p>
                    <a:p>
                      <a:pPr algn="ctr">
                        <a:lnSpc>
                          <a:spcPct val="115000"/>
                        </a:lnSpc>
                        <a:spcAft>
                          <a:spcPts val="0"/>
                        </a:spcAft>
                      </a:pPr>
                      <a:r>
                        <a:rPr lang="en-US" sz="1600" dirty="0">
                          <a:effectLst/>
                        </a:rPr>
                        <a:t> (110-125mg/dl)</a:t>
                      </a:r>
                      <a:endParaRPr lang="el-GR" sz="1600" dirty="0">
                        <a:effectLst/>
                      </a:endParaRPr>
                    </a:p>
                    <a:p>
                      <a:pPr algn="ctr">
                        <a:lnSpc>
                          <a:spcPct val="115000"/>
                        </a:lnSpc>
                        <a:spcAft>
                          <a:spcPts val="0"/>
                        </a:spcAft>
                      </a:pPr>
                      <a:r>
                        <a:rPr lang="el-GR" sz="1600" dirty="0" smtClean="0">
                          <a:effectLst/>
                        </a:rPr>
                        <a:t> και</a:t>
                      </a:r>
                      <a:endParaRPr lang="el-GR" sz="1600" dirty="0">
                        <a:effectLst/>
                      </a:endParaRPr>
                    </a:p>
                    <a:p>
                      <a:pPr algn="ctr">
                        <a:lnSpc>
                          <a:spcPct val="115000"/>
                        </a:lnSpc>
                        <a:spcAft>
                          <a:spcPts val="0"/>
                        </a:spcAft>
                      </a:pPr>
                      <a:r>
                        <a:rPr lang="el-GR" sz="1600" dirty="0">
                          <a:effectLst/>
                          <a:sym typeface="Symbol"/>
                        </a:rPr>
                        <a:t></a:t>
                      </a:r>
                      <a:r>
                        <a:rPr lang="en-US" sz="1600" dirty="0">
                          <a:effectLst/>
                        </a:rPr>
                        <a:t>7.8 mmol/L (140mg/dl)</a:t>
                      </a:r>
                      <a:endParaRPr lang="el-GR" sz="1600" dirty="0">
                        <a:effectLst/>
                        <a:latin typeface="Times New Roman"/>
                        <a:ea typeface="Times New Roman"/>
                      </a:endParaRPr>
                    </a:p>
                  </a:txBody>
                  <a:tcPr marL="94933" marR="94933" marT="0" marB="0" anchor="ctr"/>
                </a:tc>
                <a:tc>
                  <a:txBody>
                    <a:bodyPr/>
                    <a:lstStyle/>
                    <a:p>
                      <a:pPr algn="ctr">
                        <a:lnSpc>
                          <a:spcPct val="115000"/>
                        </a:lnSpc>
                        <a:spcAft>
                          <a:spcPts val="0"/>
                        </a:spcAft>
                      </a:pPr>
                      <a:r>
                        <a:rPr lang="en-US" sz="1600" dirty="0">
                          <a:effectLst/>
                        </a:rPr>
                        <a:t> </a:t>
                      </a:r>
                      <a:r>
                        <a:rPr lang="el-GR" sz="1600" dirty="0" smtClean="0">
                          <a:effectLst/>
                        </a:rPr>
                        <a:t>5.6-6.9 </a:t>
                      </a:r>
                      <a:r>
                        <a:rPr lang="en-US" sz="1600" dirty="0">
                          <a:effectLst/>
                        </a:rPr>
                        <a:t>mmol/L</a:t>
                      </a:r>
                      <a:endParaRPr lang="el-GR" sz="1600" dirty="0">
                        <a:effectLst/>
                      </a:endParaRPr>
                    </a:p>
                    <a:p>
                      <a:pPr algn="ctr">
                        <a:lnSpc>
                          <a:spcPct val="115000"/>
                        </a:lnSpc>
                        <a:spcAft>
                          <a:spcPts val="0"/>
                        </a:spcAft>
                      </a:pPr>
                      <a:endParaRPr lang="el-GR" sz="1600" dirty="0">
                        <a:effectLst/>
                      </a:endParaRPr>
                    </a:p>
                    <a:p>
                      <a:pPr algn="ctr">
                        <a:lnSpc>
                          <a:spcPct val="115000"/>
                        </a:lnSpc>
                        <a:spcAft>
                          <a:spcPts val="0"/>
                        </a:spcAft>
                      </a:pPr>
                      <a:r>
                        <a:rPr lang="en-US" sz="1600" dirty="0">
                          <a:effectLst/>
                        </a:rPr>
                        <a:t> </a:t>
                      </a:r>
                      <a:endParaRPr lang="el-GR" sz="1600" dirty="0">
                        <a:effectLst/>
                      </a:endParaRPr>
                    </a:p>
                    <a:p>
                      <a:pPr algn="ctr">
                        <a:lnSpc>
                          <a:spcPct val="115000"/>
                        </a:lnSpc>
                        <a:spcAft>
                          <a:spcPts val="0"/>
                        </a:spcAft>
                      </a:pPr>
                      <a:r>
                        <a:rPr lang="el-GR" sz="1600" dirty="0">
                          <a:effectLst/>
                        </a:rPr>
                        <a:t>Δεν συνίσταται</a:t>
                      </a:r>
                    </a:p>
                    <a:p>
                      <a:pPr algn="ctr">
                        <a:lnSpc>
                          <a:spcPct val="115000"/>
                        </a:lnSpc>
                        <a:spcAft>
                          <a:spcPts val="0"/>
                        </a:spcAft>
                      </a:pPr>
                      <a:r>
                        <a:rPr lang="el-GR" sz="1600" dirty="0">
                          <a:effectLst/>
                        </a:rPr>
                        <a:t> </a:t>
                      </a:r>
                      <a:endParaRPr lang="el-GR" sz="1600" dirty="0">
                        <a:effectLst/>
                        <a:latin typeface="Times New Roman"/>
                        <a:ea typeface="Times New Roman"/>
                      </a:endParaRPr>
                    </a:p>
                  </a:txBody>
                  <a:tcPr marL="94933" marR="94933" marT="0" marB="0" anchor="ct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54520762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Πίνακας ινσουλινών </a:t>
            </a:r>
            <a:r>
              <a:rPr lang="el-GR" sz="3000" b="0" dirty="0" smtClean="0"/>
              <a:t>1/6</a:t>
            </a:r>
            <a:endParaRPr lang="el-GR" sz="3000" b="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148263367"/>
              </p:ext>
            </p:extLst>
          </p:nvPr>
        </p:nvGraphicFramePr>
        <p:xfrm>
          <a:off x="457200" y="1196975"/>
          <a:ext cx="8229462" cy="5307330"/>
        </p:xfrm>
        <a:graphic>
          <a:graphicData uri="http://schemas.openxmlformats.org/drawingml/2006/table">
            <a:tbl>
              <a:tblPr firstRow="1" firstCol="1" bandRow="1" bandCol="1"/>
              <a:tblGrid>
                <a:gridCol w="1781452"/>
                <a:gridCol w="1418562"/>
                <a:gridCol w="986794"/>
                <a:gridCol w="1008112"/>
                <a:gridCol w="1080120"/>
                <a:gridCol w="1954422"/>
              </a:tblGrid>
              <a:tr h="154015">
                <a:tc>
                  <a:txBody>
                    <a:bodyPr/>
                    <a:lstStyle/>
                    <a:p>
                      <a:pPr marR="16510" algn="l">
                        <a:lnSpc>
                          <a:spcPct val="115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15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15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15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15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15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15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54015">
                <a:tc>
                  <a:txBody>
                    <a:bodyPr/>
                    <a:lstStyle/>
                    <a:p>
                      <a:pPr marR="16510" algn="l">
                        <a:lnSpc>
                          <a:spcPct val="115000"/>
                        </a:lnSpc>
                        <a:spcAft>
                          <a:spcPts val="0"/>
                        </a:spcAft>
                      </a:pPr>
                      <a:r>
                        <a:rPr lang="en-US" sz="1800" b="0" dirty="0">
                          <a:effectLst/>
                          <a:latin typeface="+mn-lt"/>
                          <a:ea typeface="Times New Roman"/>
                          <a:cs typeface="Times New Roman"/>
                        </a:rPr>
                        <a:t>Actrapid</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0" dirty="0">
                          <a:effectLst/>
                          <a:latin typeface="+mn-lt"/>
                          <a:ea typeface="Times New Roman"/>
                          <a:cs typeface="Times New Roman"/>
                        </a:rPr>
                        <a:t>Ταχείας δράσεως</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ινσουλίνη</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1-3</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8</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Φύσιγγα (Penfill) 3.0ml</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 </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54">
                <a:tc>
                  <a:txBody>
                    <a:bodyPr/>
                    <a:lstStyle/>
                    <a:p>
                      <a:pPr marR="16510" algn="l">
                        <a:lnSpc>
                          <a:spcPct val="115000"/>
                        </a:lnSpc>
                        <a:spcAft>
                          <a:spcPts val="0"/>
                        </a:spcAft>
                      </a:pPr>
                      <a:r>
                        <a:rPr lang="en-US" sz="1800" b="0" dirty="0">
                          <a:effectLst/>
                          <a:latin typeface="+mn-lt"/>
                          <a:ea typeface="Times New Roman"/>
                          <a:cs typeface="Times New Roman"/>
                        </a:rPr>
                        <a:t>Humulin Regular</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0" dirty="0">
                          <a:effectLst/>
                          <a:latin typeface="+mn-lt"/>
                          <a:ea typeface="Times New Roman"/>
                          <a:cs typeface="Times New Roman"/>
                        </a:rPr>
                        <a:t>Ταχείας δράσεως</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Ινσουλίνη</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1-3</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               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5-7</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3.0 ml x 5</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 </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54">
                <a:tc>
                  <a:txBody>
                    <a:bodyPr/>
                    <a:lstStyle/>
                    <a:p>
                      <a:pPr marR="16510" algn="l">
                        <a:lnSpc>
                          <a:spcPct val="115000"/>
                        </a:lnSpc>
                        <a:spcAft>
                          <a:spcPts val="0"/>
                        </a:spcAft>
                      </a:pPr>
                      <a:r>
                        <a:rPr lang="en-US" sz="1800" b="0" dirty="0">
                          <a:effectLst/>
                          <a:latin typeface="+mn-lt"/>
                          <a:ea typeface="Times New Roman"/>
                          <a:cs typeface="Times New Roman"/>
                        </a:rPr>
                        <a:t>Protaphane</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l-GR" sz="1800" b="0" dirty="0">
                          <a:effectLst/>
                          <a:latin typeface="+mn-lt"/>
                          <a:ea typeface="Times New Roman"/>
                          <a:cs typeface="Times New Roman"/>
                        </a:rPr>
                        <a:t>Ισοφανική Ινσουλίνη </a:t>
                      </a:r>
                      <a:r>
                        <a:rPr lang="en-US" sz="1800" b="0" dirty="0">
                          <a:effectLst/>
                          <a:latin typeface="+mn-lt"/>
                          <a:ea typeface="Times New Roman"/>
                          <a:cs typeface="Times New Roman"/>
                        </a:rPr>
                        <a:t>NPH</a:t>
                      </a:r>
                      <a:endParaRPr lang="el-GR" sz="1800" b="0" dirty="0">
                        <a:effectLst/>
                        <a:latin typeface="+mn-lt"/>
                        <a:ea typeface="Times New Roman"/>
                      </a:endParaRPr>
                    </a:p>
                    <a:p>
                      <a:pPr marR="16510" algn="l">
                        <a:lnSpc>
                          <a:spcPct val="115000"/>
                        </a:lnSpc>
                        <a:spcAft>
                          <a:spcPts val="0"/>
                        </a:spcAft>
                      </a:pPr>
                      <a:r>
                        <a:rPr lang="el-GR" sz="1800" b="0" dirty="0">
                          <a:effectLst/>
                          <a:latin typeface="+mn-lt"/>
                          <a:ea typeface="Times New Roman"/>
                          <a:cs typeface="Times New Roman"/>
                        </a:rPr>
                        <a:t>Ενδιάμεσης δράσης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90΄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4-12</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24</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l-GR" sz="1800" b="0" dirty="0">
                          <a:effectLst/>
                          <a:latin typeface="+mn-lt"/>
                          <a:ea typeface="Times New Roman"/>
                          <a:cs typeface="Times New Roman"/>
                        </a:rPr>
                        <a:t>Φιαλίδιο 10</a:t>
                      </a:r>
                      <a:r>
                        <a:rPr lang="en-US" sz="1800" b="0" dirty="0">
                          <a:effectLst/>
                          <a:latin typeface="+mn-lt"/>
                          <a:ea typeface="Times New Roman"/>
                          <a:cs typeface="Times New Roman"/>
                        </a:rPr>
                        <a:t>ml</a:t>
                      </a:r>
                      <a:endParaRPr lang="el-GR" sz="1800" b="0" dirty="0">
                        <a:effectLst/>
                        <a:latin typeface="+mn-lt"/>
                        <a:ea typeface="Times New Roman"/>
                      </a:endParaRPr>
                    </a:p>
                    <a:p>
                      <a:pPr marR="16510" algn="l">
                        <a:lnSpc>
                          <a:spcPct val="115000"/>
                        </a:lnSpc>
                        <a:spcAft>
                          <a:spcPts val="0"/>
                        </a:spcAft>
                      </a:pPr>
                      <a:r>
                        <a:rPr lang="el-GR" sz="1800" b="0" dirty="0">
                          <a:effectLst/>
                          <a:latin typeface="+mn-lt"/>
                          <a:ea typeface="Times New Roman"/>
                          <a:cs typeface="Times New Roman"/>
                        </a:rPr>
                        <a:t>Φύσιγγα (</a:t>
                      </a:r>
                      <a:r>
                        <a:rPr lang="en-US" sz="1800" b="0" dirty="0">
                          <a:effectLst/>
                          <a:latin typeface="+mn-lt"/>
                          <a:ea typeface="Times New Roman"/>
                          <a:cs typeface="Times New Roman"/>
                        </a:rPr>
                        <a:t>Penfill</a:t>
                      </a:r>
                      <a:r>
                        <a:rPr lang="el-GR" sz="1800" b="0" dirty="0">
                          <a:effectLst/>
                          <a:latin typeface="+mn-lt"/>
                          <a:ea typeface="Times New Roman"/>
                          <a:cs typeface="Times New Roman"/>
                        </a:rPr>
                        <a:t>)</a:t>
                      </a:r>
                      <a:endParaRPr lang="el-GR" sz="1800" b="0" dirty="0">
                        <a:effectLst/>
                        <a:latin typeface="+mn-lt"/>
                        <a:ea typeface="Times New Roman"/>
                      </a:endParaRPr>
                    </a:p>
                    <a:p>
                      <a:pPr marR="16510" algn="l">
                        <a:lnSpc>
                          <a:spcPct val="115000"/>
                        </a:lnSpc>
                        <a:spcAft>
                          <a:spcPts val="0"/>
                        </a:spcAft>
                      </a:pPr>
                      <a:r>
                        <a:rPr lang="el-GR" sz="1800" b="0" dirty="0">
                          <a:effectLst/>
                          <a:latin typeface="+mn-lt"/>
                          <a:ea typeface="Times New Roman"/>
                          <a:cs typeface="Times New Roman"/>
                        </a:rPr>
                        <a:t>3.0 </a:t>
                      </a:r>
                      <a:r>
                        <a:rPr lang="en-US" sz="1800" b="0" dirty="0">
                          <a:effectLst/>
                          <a:latin typeface="+mn-lt"/>
                          <a:ea typeface="Times New Roman"/>
                          <a:cs typeface="Times New Roman"/>
                        </a:rPr>
                        <a:t>ml x</a:t>
                      </a:r>
                      <a:r>
                        <a:rPr lang="el-GR" sz="1800" b="0" dirty="0">
                          <a:effectLst/>
                          <a:latin typeface="+mn-lt"/>
                          <a:ea typeface="Times New Roman"/>
                          <a:cs typeface="Times New Roman"/>
                        </a:rPr>
                        <a:t> 5</a:t>
                      </a:r>
                      <a:endParaRPr lang="el-GR" sz="1800" b="0" dirty="0">
                        <a:effectLst/>
                        <a:latin typeface="+mn-lt"/>
                        <a:ea typeface="Times New Roman"/>
                      </a:endParaRPr>
                    </a:p>
                    <a:p>
                      <a:pPr marR="16510" algn="l">
                        <a:lnSpc>
                          <a:spcPct val="115000"/>
                        </a:lnSpc>
                        <a:spcAft>
                          <a:spcPts val="0"/>
                        </a:spcAft>
                      </a:pPr>
                      <a:r>
                        <a:rPr lang="el-GR" sz="1800" b="0" dirty="0">
                          <a:effectLst/>
                          <a:latin typeface="+mn-lt"/>
                          <a:ea typeface="Times New Roman"/>
                          <a:cs typeface="Times New Roman"/>
                        </a:rPr>
                        <a:t> </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179</a:t>
            </a:fld>
            <a:endParaRPr lang="el-GR" dirty="0"/>
          </a:p>
        </p:txBody>
      </p:sp>
    </p:spTree>
    <p:extLst>
      <p:ext uri="{BB962C8B-B14F-4D97-AF65-F5344CB8AC3E}">
        <p14:creationId xmlns:p14="http://schemas.microsoft.com/office/powerpoint/2010/main" val="428891619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2/6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562382505"/>
              </p:ext>
            </p:extLst>
          </p:nvPr>
        </p:nvGraphicFramePr>
        <p:xfrm>
          <a:off x="457200" y="1196975"/>
          <a:ext cx="8229462" cy="5364480"/>
        </p:xfrm>
        <a:graphic>
          <a:graphicData uri="http://schemas.openxmlformats.org/drawingml/2006/table">
            <a:tbl>
              <a:tblPr firstRow="1" firstCol="1" bandRow="1" bandCol="1"/>
              <a:tblGrid>
                <a:gridCol w="1781452"/>
                <a:gridCol w="1418562"/>
                <a:gridCol w="1058802"/>
                <a:gridCol w="1008112"/>
                <a:gridCol w="1080120"/>
                <a:gridCol w="1882414"/>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05354">
                <a:tc>
                  <a:txBody>
                    <a:bodyPr/>
                    <a:lstStyle/>
                    <a:p>
                      <a:pPr marR="16510" algn="l">
                        <a:lnSpc>
                          <a:spcPct val="100000"/>
                        </a:lnSpc>
                        <a:spcAft>
                          <a:spcPts val="0"/>
                        </a:spcAft>
                      </a:pPr>
                      <a:r>
                        <a:rPr lang="en-US" sz="1800" b="0" dirty="0">
                          <a:effectLst/>
                          <a:latin typeface="+mn-lt"/>
                          <a:ea typeface="Times New Roman"/>
                          <a:cs typeface="Times New Roman"/>
                        </a:rPr>
                        <a:t>Humulin NPH</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l-GR" sz="1800" b="0" dirty="0">
                          <a:effectLst/>
                          <a:latin typeface="+mn-lt"/>
                          <a:ea typeface="Times New Roman"/>
                          <a:cs typeface="Times New Roman"/>
                        </a:rPr>
                        <a:t>Ισοφανική</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Ινσουλίνη </a:t>
                      </a:r>
                      <a:r>
                        <a:rPr lang="en-US" sz="1800" b="0" dirty="0">
                          <a:effectLst/>
                          <a:latin typeface="+mn-lt"/>
                          <a:ea typeface="Times New Roman"/>
                          <a:cs typeface="Times New Roman"/>
                        </a:rPr>
                        <a:t>NPH</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Ενδιάμεσης δράσης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60΄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16-18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 ml x 5</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07">
                <a:tc>
                  <a:txBody>
                    <a:bodyPr/>
                    <a:lstStyle/>
                    <a:p>
                      <a:pPr marR="16510" algn="l">
                        <a:lnSpc>
                          <a:spcPct val="100000"/>
                        </a:lnSpc>
                        <a:spcAft>
                          <a:spcPts val="0"/>
                        </a:spcAft>
                      </a:pPr>
                      <a:r>
                        <a:rPr lang="en-US" sz="1800" b="0" dirty="0">
                          <a:effectLst/>
                          <a:latin typeface="+mn-lt"/>
                          <a:ea typeface="Times New Roman"/>
                          <a:cs typeface="Times New Roman"/>
                        </a:rPr>
                        <a:t>Humulin M3</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7780" algn="l">
                        <a:lnSpc>
                          <a:spcPct val="100000"/>
                        </a:lnSpc>
                        <a:spcAft>
                          <a:spcPts val="600"/>
                        </a:spcAft>
                      </a:pPr>
                      <a:r>
                        <a:rPr lang="el-GR" sz="1800" b="0" dirty="0">
                          <a:effectLst/>
                          <a:latin typeface="+mn-lt"/>
                          <a:ea typeface="Times New Roman"/>
                          <a:cs typeface="Angsana New"/>
                        </a:rPr>
                        <a:t>Μείγμα ινσουλινών</a:t>
                      </a:r>
                    </a:p>
                    <a:p>
                      <a:pPr marR="17780" algn="l">
                        <a:lnSpc>
                          <a:spcPct val="100000"/>
                        </a:lnSpc>
                        <a:spcAft>
                          <a:spcPts val="600"/>
                        </a:spcAft>
                      </a:pPr>
                      <a:r>
                        <a:rPr lang="en-US" sz="1800" b="0" dirty="0">
                          <a:effectLst/>
                          <a:latin typeface="+mn-lt"/>
                          <a:ea typeface="Times New Roman"/>
                          <a:cs typeface="Angsana New"/>
                        </a:rPr>
                        <a:t>30% Humulin Reg</a:t>
                      </a:r>
                      <a:endParaRPr lang="el-GR" sz="1800" b="0" dirty="0">
                        <a:effectLst/>
                        <a:latin typeface="+mn-lt"/>
                        <a:ea typeface="Times New Roman"/>
                        <a:cs typeface="Angsana New"/>
                      </a:endParaRPr>
                    </a:p>
                    <a:p>
                      <a:pPr marR="17780" algn="l">
                        <a:lnSpc>
                          <a:spcPct val="100000"/>
                        </a:lnSpc>
                        <a:spcAft>
                          <a:spcPts val="600"/>
                        </a:spcAft>
                      </a:pPr>
                      <a:r>
                        <a:rPr lang="en-US" sz="1800" b="0" dirty="0">
                          <a:effectLst/>
                          <a:latin typeface="+mn-lt"/>
                          <a:ea typeface="Times New Roman"/>
                          <a:cs typeface="Angsana New"/>
                        </a:rPr>
                        <a:t>70% Humulin NPH</a:t>
                      </a:r>
                      <a:endParaRPr lang="el-GR" sz="1800" b="0" dirty="0">
                        <a:effectLst/>
                        <a:latin typeface="+mn-lt"/>
                        <a:ea typeface="Times New Roman"/>
                        <a:cs typeface="Angsana New"/>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1-8 ½</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14-15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 ml x 5</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92">
                <a:tc>
                  <a:txBody>
                    <a:bodyPr/>
                    <a:lstStyle/>
                    <a:p>
                      <a:pPr marR="16510" algn="l">
                        <a:lnSpc>
                          <a:spcPct val="100000"/>
                        </a:lnSpc>
                        <a:spcAft>
                          <a:spcPts val="0"/>
                        </a:spcAft>
                      </a:pPr>
                      <a:r>
                        <a:rPr lang="en-US" sz="1800" b="0" dirty="0">
                          <a:effectLst/>
                          <a:latin typeface="+mn-lt"/>
                          <a:ea typeface="Times New Roman"/>
                          <a:cs typeface="Times New Roman"/>
                        </a:rPr>
                        <a:t>Mixtard 30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Μείγμα ινσουλινών</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 30% Actrapid</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70% Photaphane</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l-GR" sz="1800" b="0" dirty="0">
                          <a:effectLst/>
                          <a:latin typeface="+mn-lt"/>
                          <a:ea typeface="Times New Roman"/>
                          <a:cs typeface="Times New Roman"/>
                        </a:rPr>
                        <a:t>Φιαλίδιο 10 </a:t>
                      </a:r>
                      <a:r>
                        <a:rPr lang="en-US" sz="1800" b="0" dirty="0">
                          <a:effectLst/>
                          <a:latin typeface="+mn-lt"/>
                          <a:ea typeface="Times New Roman"/>
                          <a:cs typeface="Times New Roman"/>
                        </a:rPr>
                        <a:t>ml</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Φύσιγγα (</a:t>
                      </a:r>
                      <a:r>
                        <a:rPr lang="en-US" sz="1800" b="0" dirty="0">
                          <a:effectLst/>
                          <a:latin typeface="+mn-lt"/>
                          <a:ea typeface="Times New Roman"/>
                          <a:cs typeface="Times New Roman"/>
                        </a:rPr>
                        <a:t>Penfill</a:t>
                      </a:r>
                      <a:r>
                        <a:rPr lang="el-GR" sz="1800" b="0" dirty="0">
                          <a:effectLst/>
                          <a:latin typeface="+mn-lt"/>
                          <a:ea typeface="Times New Roman"/>
                          <a:cs typeface="Times New Roman"/>
                        </a:rPr>
                        <a:t>) 3.0</a:t>
                      </a:r>
                      <a:r>
                        <a:rPr lang="en-US" sz="1800" b="0" dirty="0">
                          <a:effectLst/>
                          <a:latin typeface="+mn-lt"/>
                          <a:ea typeface="Times New Roman"/>
                          <a:cs typeface="Times New Roman"/>
                        </a:rPr>
                        <a:t>ml</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180</a:t>
            </a:fld>
            <a:endParaRPr lang="el-GR" dirty="0"/>
          </a:p>
        </p:txBody>
      </p:sp>
    </p:spTree>
    <p:extLst>
      <p:ext uri="{BB962C8B-B14F-4D97-AF65-F5344CB8AC3E}">
        <p14:creationId xmlns:p14="http://schemas.microsoft.com/office/powerpoint/2010/main" val="142826947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3/6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023798335"/>
              </p:ext>
            </p:extLst>
          </p:nvPr>
        </p:nvGraphicFramePr>
        <p:xfrm>
          <a:off x="518241" y="1916832"/>
          <a:ext cx="8230223" cy="3566160"/>
        </p:xfrm>
        <a:graphic>
          <a:graphicData uri="http://schemas.openxmlformats.org/drawingml/2006/table">
            <a:tbl>
              <a:tblPr firstRow="1" firstCol="1" bandRow="1" bandCol="1"/>
              <a:tblGrid>
                <a:gridCol w="1078230"/>
                <a:gridCol w="1920919"/>
                <a:gridCol w="1043643"/>
                <a:gridCol w="1008112"/>
                <a:gridCol w="1008112"/>
                <a:gridCol w="2171207"/>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6215" marR="16215"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56692">
                <a:tc>
                  <a:txBody>
                    <a:bodyPr/>
                    <a:lstStyle/>
                    <a:p>
                      <a:pPr marR="16510" algn="l">
                        <a:lnSpc>
                          <a:spcPct val="100000"/>
                        </a:lnSpc>
                        <a:spcAft>
                          <a:spcPts val="0"/>
                        </a:spcAft>
                      </a:pPr>
                      <a:r>
                        <a:rPr lang="en-US" sz="1800" b="0" dirty="0">
                          <a:effectLst/>
                          <a:latin typeface="+mn-lt"/>
                          <a:ea typeface="Times New Roman"/>
                          <a:cs typeface="Times New Roman"/>
                        </a:rPr>
                        <a:t>Mixtard 40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6215" marR="16215"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Μείγμα ινσουλινών</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 40% Actrapid</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60% Photaphane</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24 </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Φύσιγγα (Penfill) 3.0ml</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92">
                <a:tc>
                  <a:txBody>
                    <a:bodyPr/>
                    <a:lstStyle/>
                    <a:p>
                      <a:pPr marR="16510" algn="l">
                        <a:lnSpc>
                          <a:spcPct val="100000"/>
                        </a:lnSpc>
                        <a:spcAft>
                          <a:spcPts val="0"/>
                        </a:spcAft>
                      </a:pPr>
                      <a:r>
                        <a:rPr lang="en-US" sz="1800" b="0" dirty="0">
                          <a:effectLst/>
                          <a:latin typeface="+mn-lt"/>
                          <a:ea typeface="Times New Roman"/>
                          <a:cs typeface="Times New Roman"/>
                        </a:rPr>
                        <a:t>Mixtard 50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6215" marR="16215"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Μείγμα ινσουλινών</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 50% Actrapid</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50% Photaphane</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Φύσιγγα (Penfill) 3.0ml</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54">
                <a:tc>
                  <a:txBody>
                    <a:bodyPr/>
                    <a:lstStyle/>
                    <a:p>
                      <a:pPr marR="16510" algn="l">
                        <a:lnSpc>
                          <a:spcPct val="100000"/>
                        </a:lnSpc>
                        <a:spcAft>
                          <a:spcPts val="0"/>
                        </a:spcAft>
                      </a:pPr>
                      <a:r>
                        <a:rPr lang="en-US" sz="1800" b="0" dirty="0">
                          <a:effectLst/>
                          <a:latin typeface="+mn-lt"/>
                          <a:ea typeface="Times New Roman"/>
                          <a:cs typeface="Times New Roman"/>
                        </a:rPr>
                        <a:t>Humalog</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6215" marR="16215"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 LISPRO</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Ταχύ ανάλογο</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1ώρα</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3.5-4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 ml x 5</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181</a:t>
            </a:fld>
            <a:endParaRPr lang="el-GR" dirty="0"/>
          </a:p>
        </p:txBody>
      </p:sp>
    </p:spTree>
    <p:extLst>
      <p:ext uri="{BB962C8B-B14F-4D97-AF65-F5344CB8AC3E}">
        <p14:creationId xmlns:p14="http://schemas.microsoft.com/office/powerpoint/2010/main" val="7479234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4/6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273579181"/>
              </p:ext>
            </p:extLst>
          </p:nvPr>
        </p:nvGraphicFramePr>
        <p:xfrm>
          <a:off x="457200" y="1196975"/>
          <a:ext cx="8228485" cy="4114800"/>
        </p:xfrm>
        <a:graphic>
          <a:graphicData uri="http://schemas.openxmlformats.org/drawingml/2006/table">
            <a:tbl>
              <a:tblPr firstRow="1" firstCol="1" bandRow="1" bandCol="1"/>
              <a:tblGrid>
                <a:gridCol w="1596383"/>
                <a:gridCol w="1459062"/>
                <a:gridCol w="928495"/>
                <a:gridCol w="1061135"/>
                <a:gridCol w="1061135"/>
                <a:gridCol w="2122275"/>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54015">
                <a:tc>
                  <a:txBody>
                    <a:bodyPr/>
                    <a:lstStyle/>
                    <a:p>
                      <a:pPr marR="16510" algn="l">
                        <a:lnSpc>
                          <a:spcPct val="100000"/>
                        </a:lnSpc>
                        <a:spcAft>
                          <a:spcPts val="0"/>
                        </a:spcAft>
                      </a:pPr>
                      <a:r>
                        <a:rPr lang="en-US" sz="1800" b="0" dirty="0">
                          <a:effectLst/>
                          <a:latin typeface="+mn-lt"/>
                          <a:ea typeface="Times New Roman"/>
                          <a:cs typeface="Times New Roman"/>
                        </a:rPr>
                        <a:t>Novorapid</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ASPART</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Ταχύ ανάλογo</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10΄</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1-3 </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Flex Pen 3.0 ml x 5</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369">
                <a:tc>
                  <a:txBody>
                    <a:bodyPr/>
                    <a:lstStyle/>
                    <a:p>
                      <a:pPr marR="16510" algn="l">
                        <a:lnSpc>
                          <a:spcPct val="100000"/>
                        </a:lnSpc>
                        <a:spcAft>
                          <a:spcPts val="0"/>
                        </a:spcAft>
                      </a:pPr>
                      <a:r>
                        <a:rPr lang="en-US" sz="1800" b="0" dirty="0">
                          <a:effectLst/>
                          <a:latin typeface="+mn-lt"/>
                          <a:ea typeface="Times New Roman"/>
                          <a:cs typeface="Times New Roman"/>
                        </a:rPr>
                        <a:t>Apidra</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(AVENTIS)</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 Glulisine</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Ταχύ ανάλογο</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5-15΄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1-2 </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3.0ml x 5</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Προγεμισμένη σύριγγα (</a:t>
                      </a:r>
                      <a:r>
                        <a:rPr lang="en-US" sz="1800" b="0" dirty="0">
                          <a:effectLst/>
                          <a:latin typeface="+mn-lt"/>
                          <a:ea typeface="Times New Roman"/>
                          <a:cs typeface="Times New Roman"/>
                        </a:rPr>
                        <a:t>Optiset</a:t>
                      </a:r>
                      <a:r>
                        <a:rPr lang="el-GR" sz="1800" b="0" dirty="0">
                          <a:effectLst/>
                          <a:latin typeface="+mn-lt"/>
                          <a:ea typeface="Times New Roman"/>
                          <a:cs typeface="Times New Roman"/>
                        </a:rPr>
                        <a:t>) 3.0 </a:t>
                      </a:r>
                      <a:r>
                        <a:rPr lang="en-US" sz="1800" b="0" dirty="0">
                          <a:effectLst/>
                          <a:latin typeface="+mn-lt"/>
                          <a:ea typeface="Times New Roman"/>
                          <a:cs typeface="Times New Roman"/>
                        </a:rPr>
                        <a:t>ml x</a:t>
                      </a:r>
                      <a:r>
                        <a:rPr lang="el-GR" sz="1800" b="0" dirty="0">
                          <a:effectLst/>
                          <a:latin typeface="+mn-lt"/>
                          <a:ea typeface="Times New Roman"/>
                          <a:cs typeface="Times New Roman"/>
                        </a:rPr>
                        <a:t> 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Προγεμισμένη σύριγγα Apidra Solostar</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182</a:t>
            </a:fld>
            <a:endParaRPr lang="el-GR" dirty="0"/>
          </a:p>
        </p:txBody>
      </p:sp>
    </p:spTree>
    <p:extLst>
      <p:ext uri="{BB962C8B-B14F-4D97-AF65-F5344CB8AC3E}">
        <p14:creationId xmlns:p14="http://schemas.microsoft.com/office/powerpoint/2010/main" val="5522508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5/6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742548304"/>
              </p:ext>
            </p:extLst>
          </p:nvPr>
        </p:nvGraphicFramePr>
        <p:xfrm>
          <a:off x="457200" y="1196975"/>
          <a:ext cx="8228485" cy="5486400"/>
        </p:xfrm>
        <a:graphic>
          <a:graphicData uri="http://schemas.openxmlformats.org/drawingml/2006/table">
            <a:tbl>
              <a:tblPr firstRow="1" firstCol="1" bandRow="1" bandCol="1"/>
              <a:tblGrid>
                <a:gridCol w="1596383"/>
                <a:gridCol w="1459062"/>
                <a:gridCol w="928495"/>
                <a:gridCol w="1061135"/>
                <a:gridCol w="1061135"/>
                <a:gridCol w="2122275"/>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9369">
                <a:tc>
                  <a:txBody>
                    <a:bodyPr/>
                    <a:lstStyle/>
                    <a:p>
                      <a:pPr marR="16510" algn="l">
                        <a:lnSpc>
                          <a:spcPct val="100000"/>
                        </a:lnSpc>
                        <a:spcAft>
                          <a:spcPts val="0"/>
                        </a:spcAft>
                      </a:pPr>
                      <a:r>
                        <a:rPr lang="en-US" sz="1800" b="0" dirty="0">
                          <a:effectLst/>
                          <a:latin typeface="+mn-lt"/>
                          <a:ea typeface="Times New Roman"/>
                          <a:cs typeface="Times New Roman"/>
                        </a:rPr>
                        <a:t>NovoMix 30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Flex Pen</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l-GR" sz="1800" b="0" dirty="0">
                          <a:effectLst/>
                          <a:latin typeface="+mn-lt"/>
                          <a:ea typeface="Times New Roman"/>
                          <a:cs typeface="Times New Roman"/>
                        </a:rPr>
                        <a:t>Εναιώρημα 30% διαλυτής ινσουλίνης </a:t>
                      </a:r>
                      <a:r>
                        <a:rPr lang="en-US" sz="1800" b="0" dirty="0">
                          <a:effectLst/>
                          <a:latin typeface="+mn-lt"/>
                          <a:ea typeface="Times New Roman"/>
                          <a:cs typeface="Times New Roman"/>
                        </a:rPr>
                        <a:t>Aspart</a:t>
                      </a:r>
                      <a:r>
                        <a:rPr lang="el-GR" sz="1800" b="0" dirty="0">
                          <a:effectLst/>
                          <a:latin typeface="+mn-lt"/>
                          <a:ea typeface="Times New Roman"/>
                          <a:cs typeface="Times New Roman"/>
                        </a:rPr>
                        <a:t> 70% κρυστάλλων </a:t>
                      </a:r>
                      <a:r>
                        <a:rPr lang="en-US" sz="1800" b="0" dirty="0">
                          <a:effectLst/>
                          <a:latin typeface="+mn-lt"/>
                          <a:ea typeface="Times New Roman"/>
                          <a:cs typeface="Times New Roman"/>
                        </a:rPr>
                        <a:t>Aspart</a:t>
                      </a:r>
                      <a:r>
                        <a:rPr lang="el-GR" sz="1800" b="0" dirty="0">
                          <a:effectLst/>
                          <a:latin typeface="+mn-lt"/>
                          <a:ea typeface="Times New Roman"/>
                          <a:cs typeface="Times New Roman"/>
                        </a:rPr>
                        <a:t> πρωταμίνης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10΄</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Εώς 24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Flex Pen 3.0ml x 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707">
                <a:tc>
                  <a:txBody>
                    <a:bodyPr/>
                    <a:lstStyle/>
                    <a:p>
                      <a:pPr marR="16510" algn="l">
                        <a:lnSpc>
                          <a:spcPct val="100000"/>
                        </a:lnSpc>
                        <a:spcAft>
                          <a:spcPts val="0"/>
                        </a:spcAft>
                      </a:pPr>
                      <a:r>
                        <a:rPr lang="en-US" sz="1800" b="0" dirty="0">
                          <a:effectLst/>
                          <a:latin typeface="+mn-lt"/>
                          <a:ea typeface="Times New Roman"/>
                          <a:cs typeface="Times New Roman"/>
                        </a:rPr>
                        <a:t>Lantus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(ANENTIS)</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 Glargine</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Χωρίς κορύφωση</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3.0ml x 5</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Προγεμισμένη σύριγγα (</a:t>
                      </a:r>
                      <a:r>
                        <a:rPr lang="en-US" sz="1800" b="0" dirty="0">
                          <a:effectLst/>
                          <a:latin typeface="+mn-lt"/>
                          <a:ea typeface="Times New Roman"/>
                          <a:cs typeface="Times New Roman"/>
                        </a:rPr>
                        <a:t>Optiset</a:t>
                      </a:r>
                      <a:r>
                        <a:rPr lang="el-GR" sz="1800" b="0" dirty="0">
                          <a:effectLst/>
                          <a:latin typeface="+mn-lt"/>
                          <a:ea typeface="Times New Roman"/>
                          <a:cs typeface="Times New Roman"/>
                        </a:rPr>
                        <a:t>) 3.0</a:t>
                      </a:r>
                      <a:r>
                        <a:rPr lang="en-US" sz="1800" b="0" dirty="0">
                          <a:effectLst/>
                          <a:latin typeface="+mn-lt"/>
                          <a:ea typeface="Times New Roman"/>
                          <a:cs typeface="Times New Roman"/>
                        </a:rPr>
                        <a:t>ml x</a:t>
                      </a:r>
                      <a:r>
                        <a:rPr lang="el-GR" sz="1800" b="0" dirty="0">
                          <a:effectLst/>
                          <a:latin typeface="+mn-lt"/>
                          <a:ea typeface="Times New Roman"/>
                          <a:cs typeface="Times New Roman"/>
                        </a:rPr>
                        <a:t> 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Προγεμισμένη σύριγγα Lantus Solostar</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183</a:t>
            </a:fld>
            <a:endParaRPr lang="el-GR" dirty="0"/>
          </a:p>
        </p:txBody>
      </p:sp>
    </p:spTree>
    <p:extLst>
      <p:ext uri="{BB962C8B-B14F-4D97-AF65-F5344CB8AC3E}">
        <p14:creationId xmlns:p14="http://schemas.microsoft.com/office/powerpoint/2010/main" val="375358629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6/6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333061560"/>
              </p:ext>
            </p:extLst>
          </p:nvPr>
        </p:nvGraphicFramePr>
        <p:xfrm>
          <a:off x="457200" y="1196975"/>
          <a:ext cx="8228485" cy="4937760"/>
        </p:xfrm>
        <a:graphic>
          <a:graphicData uri="http://schemas.openxmlformats.org/drawingml/2006/table">
            <a:tbl>
              <a:tblPr firstRow="1" firstCol="1" bandRow="1" bandCol="1"/>
              <a:tblGrid>
                <a:gridCol w="1596383"/>
                <a:gridCol w="1459062"/>
                <a:gridCol w="928495"/>
                <a:gridCol w="1061135"/>
                <a:gridCol w="1061135"/>
                <a:gridCol w="2122275"/>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08030">
                <a:tc>
                  <a:txBody>
                    <a:bodyPr/>
                    <a:lstStyle/>
                    <a:p>
                      <a:pPr marR="16510" algn="l">
                        <a:lnSpc>
                          <a:spcPct val="100000"/>
                        </a:lnSpc>
                        <a:spcAft>
                          <a:spcPts val="0"/>
                        </a:spcAft>
                      </a:pPr>
                      <a:r>
                        <a:rPr lang="en-US" sz="1800" b="0" dirty="0">
                          <a:effectLst/>
                          <a:latin typeface="+mn-lt"/>
                          <a:ea typeface="Times New Roman"/>
                          <a:cs typeface="Times New Roman"/>
                        </a:rPr>
                        <a:t>Humalog mix 25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l-GR" sz="1800" b="0" dirty="0">
                          <a:effectLst/>
                          <a:latin typeface="+mn-lt"/>
                          <a:ea typeface="Times New Roman"/>
                          <a:cs typeface="Times New Roman"/>
                        </a:rPr>
                        <a:t>25% ενέσιμη ινσουλίνη </a:t>
                      </a:r>
                      <a:r>
                        <a:rPr lang="en-US" sz="1800" b="0" dirty="0">
                          <a:effectLst/>
                          <a:latin typeface="+mn-lt"/>
                          <a:ea typeface="Times New Roman"/>
                          <a:cs typeface="Times New Roman"/>
                        </a:rPr>
                        <a:t>Lispro</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75% πρωταμινική ινσουλίνη</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 ώρα</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 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Φύσιγγα(Cartridges)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3.0ml x 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030">
                <a:tc>
                  <a:txBody>
                    <a:bodyPr/>
                    <a:lstStyle/>
                    <a:p>
                      <a:pPr marR="16510" algn="l">
                        <a:lnSpc>
                          <a:spcPct val="100000"/>
                        </a:lnSpc>
                        <a:spcAft>
                          <a:spcPts val="0"/>
                        </a:spcAft>
                      </a:pPr>
                      <a:r>
                        <a:rPr lang="en-US" sz="1800" b="0" dirty="0">
                          <a:effectLst/>
                          <a:latin typeface="+mn-lt"/>
                          <a:ea typeface="Times New Roman"/>
                          <a:cs typeface="Times New Roman"/>
                        </a:rPr>
                        <a:t>Humalog mix 50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l-GR" sz="1800" b="0" dirty="0">
                          <a:effectLst/>
                          <a:latin typeface="+mn-lt"/>
                          <a:ea typeface="Times New Roman"/>
                          <a:cs typeface="Times New Roman"/>
                        </a:rPr>
                        <a:t>50% ενέσιμη ινσουλίνη </a:t>
                      </a:r>
                      <a:r>
                        <a:rPr lang="en-US" sz="1800" b="0" dirty="0">
                          <a:effectLst/>
                          <a:latin typeface="+mn-lt"/>
                          <a:ea typeface="Times New Roman"/>
                          <a:cs typeface="Times New Roman"/>
                        </a:rPr>
                        <a:t>Lispro</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50% πρωταμινική ινσουλίνη</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 ώρα</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 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Φύσιγγα(Cartridges)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3.0ml x 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15">
                <a:tc>
                  <a:txBody>
                    <a:bodyPr/>
                    <a:lstStyle/>
                    <a:p>
                      <a:pPr marR="16510" algn="l">
                        <a:lnSpc>
                          <a:spcPct val="100000"/>
                        </a:lnSpc>
                        <a:spcAft>
                          <a:spcPts val="0"/>
                        </a:spcAft>
                      </a:pPr>
                      <a:r>
                        <a:rPr lang="en-US" sz="1800" b="0" dirty="0">
                          <a:effectLst/>
                          <a:latin typeface="+mn-lt"/>
                          <a:ea typeface="Times New Roman"/>
                          <a:cs typeface="Times New Roman"/>
                        </a:rPr>
                        <a:t>Levemir Flex Pen</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 Detemir</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Χωρίς κορύφωση</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17.5-21.5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Flex Pen 3.0ml x 5</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184</a:t>
            </a:fld>
            <a:endParaRPr lang="el-GR" dirty="0"/>
          </a:p>
        </p:txBody>
      </p:sp>
    </p:spTree>
    <p:extLst>
      <p:ext uri="{BB962C8B-B14F-4D97-AF65-F5344CB8AC3E}">
        <p14:creationId xmlns:p14="http://schemas.microsoft.com/office/powerpoint/2010/main" val="326006534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Παρενέργειες  ινσουλινών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smtClean="0"/>
              <a:t>Όπως </a:t>
            </a:r>
            <a:r>
              <a:rPr lang="el-GR" dirty="0"/>
              <a:t>όλα τα φάρμακα, έτσι και οι ινσουλίνες μπορεί να προκαλέσουν ανεπιθύμητες ενέργειες. Η πλέον πιο συχνή παρενέργεια όλων των προϊόντων ινσουλίνης είναι η </a:t>
            </a:r>
            <a:r>
              <a:rPr lang="el-GR" b="1" dirty="0"/>
              <a:t>υπογλυκαιμία.</a:t>
            </a:r>
            <a:r>
              <a:rPr lang="el-GR" dirty="0"/>
              <a:t> Μπορεί να εμφανιστεί όταν η δόση της ινσουλίνης είναι πολύ υψηλή σε σχέση με τις απαιτήσεις σε ινσουλίνη. Η σοβαρή υπογλυκαιμία ενδέχεται να οδηγήσει σε απώλεια των αισθήσεων ή/και σπασμούς και μπορεί να έχει ως αποτέλεσμα την παροδική ή και μόνιμη διαταραχή της λειτουργίας του εγκεφάλου.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185</a:t>
            </a:fld>
            <a:endParaRPr lang="el-GR" dirty="0"/>
          </a:p>
        </p:txBody>
      </p:sp>
    </p:spTree>
    <p:extLst>
      <p:ext uri="{BB962C8B-B14F-4D97-AF65-F5344CB8AC3E}">
        <p14:creationId xmlns:p14="http://schemas.microsoft.com/office/powerpoint/2010/main" val="270163648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Παρενέργειες  ινσουλινών </a:t>
            </a:r>
            <a:r>
              <a:rPr lang="el-GR" sz="3000" b="0" dirty="0" smtClean="0"/>
              <a:t>2/3</a:t>
            </a:r>
            <a:endParaRPr lang="en-US" dirty="0"/>
          </a:p>
        </p:txBody>
      </p:sp>
      <p:sp>
        <p:nvSpPr>
          <p:cNvPr id="3" name="2 - Θέση περιεχομένου"/>
          <p:cNvSpPr>
            <a:spLocks noGrp="1"/>
          </p:cNvSpPr>
          <p:nvPr>
            <p:ph idx="1"/>
          </p:nvPr>
        </p:nvSpPr>
        <p:spPr>
          <a:xfrm>
            <a:off x="457200" y="1196752"/>
            <a:ext cx="8363272" cy="5184576"/>
          </a:xfrm>
        </p:spPr>
        <p:txBody>
          <a:bodyPr>
            <a:noAutofit/>
          </a:bodyPr>
          <a:lstStyle/>
          <a:p>
            <a:pPr marL="0" indent="0">
              <a:lnSpc>
                <a:spcPct val="105000"/>
              </a:lnSpc>
              <a:buNone/>
            </a:pPr>
            <a:r>
              <a:rPr lang="el-GR" dirty="0" smtClean="0"/>
              <a:t>Πιο </a:t>
            </a:r>
            <a:r>
              <a:rPr lang="el-GR" dirty="0"/>
              <a:t>σπάνια παρουσιάζονται: </a:t>
            </a:r>
          </a:p>
          <a:p>
            <a:pPr lvl="0">
              <a:lnSpc>
                <a:spcPct val="105000"/>
              </a:lnSpc>
            </a:pPr>
            <a:r>
              <a:rPr lang="el-GR" b="1" dirty="0" smtClean="0"/>
              <a:t>Διαταραχές </a:t>
            </a:r>
            <a:r>
              <a:rPr lang="el-GR" b="1" dirty="0"/>
              <a:t>στην όραση</a:t>
            </a:r>
            <a:r>
              <a:rPr lang="el-GR" dirty="0"/>
              <a:t>: κατά την έναρξη της θεραπείας, η οποία υποχωρεί </a:t>
            </a:r>
            <a:r>
              <a:rPr lang="el-GR" dirty="0" smtClean="0"/>
              <a:t>σταδιακά.</a:t>
            </a:r>
            <a:endParaRPr lang="el-GR" dirty="0"/>
          </a:p>
          <a:p>
            <a:pPr lvl="0">
              <a:lnSpc>
                <a:spcPct val="105000"/>
              </a:lnSpc>
            </a:pPr>
            <a:r>
              <a:rPr lang="el-GR" b="1" dirty="0" smtClean="0"/>
              <a:t>Λιποδυστροφία</a:t>
            </a:r>
            <a:r>
              <a:rPr lang="el-GR" dirty="0"/>
              <a:t>: αν η ένεση της ινσουλίνης γίνεται πολύ συχνά στο ίδιο σημείο, ο λιπώδης ιστός κάτω από το δέρμα στο σημείο αυτό θα συρρικνωθεί (λιποατροφία) ή θα διογκωθεί (λιποϋπερτροφία). Τέτοιες μεταβολές στο δέρμα μπορούν να αποφευχθούν αλλάζοντας το σημείο </a:t>
            </a:r>
            <a:r>
              <a:rPr lang="el-GR" dirty="0" smtClean="0"/>
              <a:t>ένεσης.</a:t>
            </a:r>
            <a:endParaRPr lang="el-GR" dirty="0"/>
          </a:p>
          <a:p>
            <a:pPr lvl="0">
              <a:lnSpc>
                <a:spcPct val="105000"/>
              </a:lnSpc>
            </a:pPr>
            <a:r>
              <a:rPr lang="el-GR" dirty="0" smtClean="0"/>
              <a:t>Ενδείξεις </a:t>
            </a:r>
            <a:r>
              <a:rPr lang="el-GR" b="1" dirty="0"/>
              <a:t>αλλεργίας</a:t>
            </a:r>
            <a:r>
              <a:rPr lang="el-GR" dirty="0"/>
              <a:t>: μπορεί να εμφανιστούν ερυθρότητα, οίδημα, κνησμός στο σημείο της ένεσης, που συνήθως υποχωρούν μετά από λίγες </a:t>
            </a:r>
            <a:r>
              <a:rPr lang="el-GR" dirty="0" smtClean="0"/>
              <a:t>εβδομάδες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186</a:t>
            </a:fld>
            <a:endParaRPr lang="el-GR" dirty="0"/>
          </a:p>
        </p:txBody>
      </p:sp>
    </p:spTree>
    <p:extLst>
      <p:ext uri="{BB962C8B-B14F-4D97-AF65-F5344CB8AC3E}">
        <p14:creationId xmlns:p14="http://schemas.microsoft.com/office/powerpoint/2010/main" val="36697180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Παρενέργειες  ινσουλινών </a:t>
            </a:r>
            <a:r>
              <a:rPr lang="el-GR" sz="3000" b="0" dirty="0" smtClean="0"/>
              <a:t>3/3</a:t>
            </a:r>
            <a:endParaRPr lang="en-US" dirty="0"/>
          </a:p>
        </p:txBody>
      </p:sp>
      <p:sp>
        <p:nvSpPr>
          <p:cNvPr id="3" name="2 - Θέση περιεχομένου"/>
          <p:cNvSpPr>
            <a:spLocks noGrp="1"/>
          </p:cNvSpPr>
          <p:nvPr>
            <p:ph idx="1"/>
          </p:nvPr>
        </p:nvSpPr>
        <p:spPr>
          <a:xfrm>
            <a:off x="457200" y="1196752"/>
            <a:ext cx="8363272" cy="5184576"/>
          </a:xfrm>
        </p:spPr>
        <p:txBody>
          <a:bodyPr>
            <a:noAutofit/>
          </a:bodyPr>
          <a:lstStyle/>
          <a:p>
            <a:pPr lvl="0">
              <a:lnSpc>
                <a:spcPct val="105000"/>
              </a:lnSpc>
            </a:pPr>
            <a:r>
              <a:rPr lang="el-GR" b="1" dirty="0" smtClean="0"/>
              <a:t>Νευροπάθεια</a:t>
            </a:r>
            <a:r>
              <a:rPr lang="el-GR" dirty="0"/>
              <a:t>: μπορεί να προκληθεί πόνος σαν καυσός, μούδιασμα ή </a:t>
            </a:r>
            <a:r>
              <a:rPr lang="el-GR" dirty="0" smtClean="0"/>
              <a:t>ηλεκτρισμός.</a:t>
            </a:r>
            <a:endParaRPr lang="el-GR" dirty="0"/>
          </a:p>
          <a:p>
            <a:pPr lvl="0">
              <a:lnSpc>
                <a:spcPct val="105000"/>
              </a:lnSpc>
            </a:pPr>
            <a:r>
              <a:rPr lang="el-GR" b="1" dirty="0" smtClean="0"/>
              <a:t>Οίδημα </a:t>
            </a:r>
            <a:r>
              <a:rPr lang="el-GR" b="1" dirty="0"/>
              <a:t>των αρθρώσεων</a:t>
            </a:r>
            <a:r>
              <a:rPr lang="el-GR" dirty="0"/>
              <a:t>: η κατακράτηση νερού μπορεί να προκαλέσει οίδημα γύρω από τους αστραγάλους και άλλες </a:t>
            </a:r>
            <a:r>
              <a:rPr lang="el-GR" dirty="0" smtClean="0"/>
              <a:t>αρθρώσεις.</a:t>
            </a:r>
            <a:endParaRPr lang="el-GR" dirty="0"/>
          </a:p>
          <a:p>
            <a:pPr lvl="0">
              <a:lnSpc>
                <a:spcPct val="105000"/>
              </a:lnSpc>
            </a:pPr>
            <a:r>
              <a:rPr lang="el-GR" b="1" dirty="0" smtClean="0"/>
              <a:t>Διαβητική </a:t>
            </a:r>
            <a:r>
              <a:rPr lang="el-GR" b="1" dirty="0"/>
              <a:t>αμφιβληστροειδοπάθεια</a:t>
            </a:r>
            <a:r>
              <a:rPr lang="el-GR" dirty="0"/>
              <a:t>: εάν υπάρχει ήδη και τα επίπεδα γλυκόζης αίματος βελτιώνονται πολύ γρήγορα η αμφιβληστροειδοπάθεια μπορεί να επιδεινωθεί.</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187</a:t>
            </a:fld>
            <a:endParaRPr lang="el-GR" dirty="0"/>
          </a:p>
        </p:txBody>
      </p:sp>
    </p:spTree>
    <p:extLst>
      <p:ext uri="{BB962C8B-B14F-4D97-AF65-F5344CB8AC3E}">
        <p14:creationId xmlns:p14="http://schemas.microsoft.com/office/powerpoint/2010/main" val="375936808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Αντενδείξεις ινσουλινών</a:t>
            </a:r>
            <a:endParaRPr lang="en-US" dirty="0"/>
          </a:p>
        </p:txBody>
      </p:sp>
      <p:sp>
        <p:nvSpPr>
          <p:cNvPr id="3" name="2 - Θέση περιεχομένου"/>
          <p:cNvSpPr>
            <a:spLocks noGrp="1"/>
          </p:cNvSpPr>
          <p:nvPr>
            <p:ph idx="1"/>
          </p:nvPr>
        </p:nvSpPr>
        <p:spPr/>
        <p:txBody>
          <a:bodyPr>
            <a:normAutofit/>
          </a:bodyPr>
          <a:lstStyle/>
          <a:p>
            <a:r>
              <a:rPr lang="el-GR" dirty="0" smtClean="0"/>
              <a:t>Όλες </a:t>
            </a:r>
            <a:r>
              <a:rPr lang="el-GR" dirty="0"/>
              <a:t>οι μορφές ινσουλίνης έχουν </a:t>
            </a:r>
            <a:r>
              <a:rPr lang="el-GR" b="1" dirty="0"/>
              <a:t>αντενδείξεις</a:t>
            </a:r>
            <a:r>
              <a:rPr lang="el-GR" dirty="0"/>
              <a:t>. Έτσι λοιπόν δεν πρέπει να χρησιμοποιούνται στις εξής περιπτώσεις:</a:t>
            </a:r>
          </a:p>
          <a:p>
            <a:pPr lvl="1" indent="-387350"/>
            <a:r>
              <a:rPr lang="el-GR" b="1" dirty="0" smtClean="0"/>
              <a:t>Υπερευαισθησία </a:t>
            </a:r>
            <a:r>
              <a:rPr lang="el-GR" b="1" dirty="0"/>
              <a:t>στα προϊόντα ινσουλίνης </a:t>
            </a:r>
            <a:r>
              <a:rPr lang="el-GR" dirty="0"/>
              <a:t>ή σε οποιοδήποτε άλλο συστατικό που περιέχουν,</a:t>
            </a:r>
          </a:p>
          <a:p>
            <a:pPr lvl="1" indent="-387350"/>
            <a:r>
              <a:rPr lang="el-GR" b="1" dirty="0" smtClean="0"/>
              <a:t>Αίσθηση </a:t>
            </a:r>
            <a:r>
              <a:rPr lang="el-GR" b="1" dirty="0"/>
              <a:t>έλευσης υπογλυκαιμίας </a:t>
            </a:r>
            <a:r>
              <a:rPr lang="el-GR" dirty="0"/>
              <a:t>(εμφανίζονται κρύος ιδρώτας/αίσθημα κρύου/ωχρότητα δέρματος/ πονοκέφαλος/ ταχυπαλμία/ αίσθημα  ναυτίας/ πείνα/ προσωρινή διαταραχή όρασης/ αδυναμία/ νευρικότητα/ δυσκολία στη συγκέντρωση).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188</a:t>
            </a:fld>
            <a:endParaRPr lang="el-GR" dirty="0"/>
          </a:p>
        </p:txBody>
      </p:sp>
    </p:spTree>
    <p:extLst>
      <p:ext uri="{BB962C8B-B14F-4D97-AF65-F5344CB8AC3E}">
        <p14:creationId xmlns:p14="http://schemas.microsoft.com/office/powerpoint/2010/main" val="239513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Συμπτωματολογία διαβήτη </a:t>
            </a:r>
            <a:r>
              <a:rPr lang="el-GR" sz="3000" b="0" dirty="0" smtClean="0"/>
              <a:t>1/4</a:t>
            </a:r>
            <a:endParaRPr lang="el-GR" sz="3000" b="0" dirty="0"/>
          </a:p>
        </p:txBody>
      </p:sp>
      <p:sp>
        <p:nvSpPr>
          <p:cNvPr id="3" name="2 - Θέση περιεχομένου"/>
          <p:cNvSpPr>
            <a:spLocks noGrp="1"/>
          </p:cNvSpPr>
          <p:nvPr>
            <p:ph idx="1"/>
          </p:nvPr>
        </p:nvSpPr>
        <p:spPr/>
        <p:txBody>
          <a:bodyPr>
            <a:normAutofit/>
          </a:bodyPr>
          <a:lstStyle/>
          <a:p>
            <a:r>
              <a:rPr lang="el-GR" dirty="0"/>
              <a:t>Η ένταση και η συχνότητα των κλινικών εκδηλώσεων του διαβήτη ποικίλει ιδιαίτερα. </a:t>
            </a:r>
          </a:p>
          <a:p>
            <a:r>
              <a:rPr lang="el-GR" dirty="0"/>
              <a:t>Ο διαβήτης τύπου </a:t>
            </a:r>
            <a:r>
              <a:rPr lang="en-US" dirty="0"/>
              <a:t>I</a:t>
            </a:r>
            <a:r>
              <a:rPr lang="el-GR" dirty="0"/>
              <a:t>, χαρακτηρίζεται από οξεία εκδήλωση, ενώ στον διαβήτη τύπου ΙΙ η εκδήλωση των συμπτωμάτων είναι ήπια έως και ανύπαρκτη και συνήθως περνάει αρκετός καιρός μέχρι να γίνουν αντιληπτά. </a:t>
            </a:r>
          </a:p>
          <a:p>
            <a:r>
              <a:rPr lang="el-GR" dirty="0"/>
              <a:t>Για αυτό το λόγο δεν είναι λίγες οι φορές που ο Διαβήτης τύπου </a:t>
            </a:r>
            <a:r>
              <a:rPr lang="en-US" dirty="0"/>
              <a:t>II</a:t>
            </a:r>
            <a:r>
              <a:rPr lang="el-GR" dirty="0"/>
              <a:t> διαγιγνώσκετε έπειτα από τυχαία εργαστηριακή εξέταση. </a:t>
            </a:r>
          </a:p>
          <a:p>
            <a:r>
              <a:rPr lang="el-GR" dirty="0"/>
              <a:t>Από τα κυριότερα συμπτώματα όλων των τύπων είναι η υπεργλυκαιμία.</a:t>
            </a:r>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42839545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Κανόνες ινσουλινοθεραπείας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b="1" dirty="0"/>
              <a:t>Χρήσιμοι </a:t>
            </a:r>
            <a:r>
              <a:rPr lang="el-GR" b="1" dirty="0" smtClean="0"/>
              <a:t>κανόνες. </a:t>
            </a:r>
            <a:r>
              <a:rPr lang="el-GR" dirty="0"/>
              <a:t>Τα φυσίγγια των ινσουλινών πρέπει να φυλάσσονται μακριά από τα παιδιά. Δεν χρησιμοποιούνται μετά την ημερομηνία λήξης που αναγράφεται σε κάθε ετικέτα. Τα φυσίγγια που είναι κλειστά φυλάσσονται στην αρχική τους συσκευασία, στο ψυγείο (2°</a:t>
            </a:r>
            <a:r>
              <a:rPr lang="en-US" dirty="0"/>
              <a:t>C</a:t>
            </a:r>
            <a:r>
              <a:rPr lang="el-GR" dirty="0"/>
              <a:t>-8°</a:t>
            </a:r>
            <a:r>
              <a:rPr lang="en-US" dirty="0"/>
              <a:t>C</a:t>
            </a:r>
            <a:r>
              <a:rPr lang="el-GR" dirty="0"/>
              <a:t>). Δεν πρέπει να καταψύχονται, όπως και να τοποθετούνται κοντά στα τοιχώματα του ψυγείου. Τα φυσίγγια που χρησιμοποιούνται ή που πρόκειται να χρησιμοποιηθούν δεν τοποθετούνται στο ψυγείο, αλλά σε θερμοκρασία δωματίου (όχι μεγαλύτερη από 25°</a:t>
            </a:r>
            <a:r>
              <a:rPr lang="en-US" dirty="0"/>
              <a:t>C</a:t>
            </a:r>
            <a:r>
              <a:rPr lang="el-GR" dirty="0"/>
              <a:t>), μακριά από την απευθείας έκθεση στο φως ή σε ζέστη. Η χρήση τους πρέπει να πραγματοποιηθεί εντός 4 εβδομάδων (συνίσταται να σημειώνεται η ημερομηνία της πρώτης χρήσης στην ετικέτα). Επίσης δεν χρησιμοποιούνται εφόσον έχει αλλοιωθεί η μορφή της.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189</a:t>
            </a:fld>
            <a:endParaRPr lang="el-GR" dirty="0"/>
          </a:p>
        </p:txBody>
      </p:sp>
    </p:spTree>
    <p:extLst>
      <p:ext uri="{BB962C8B-B14F-4D97-AF65-F5344CB8AC3E}">
        <p14:creationId xmlns:p14="http://schemas.microsoft.com/office/powerpoint/2010/main" val="95359131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Κανόνες ινσουλινοθεραπείας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l-GR" dirty="0"/>
              <a:t>Κάθε βελόνα και κάθε φιαλίδιο ινσουλίνης πρέπει να χρησιμοποιείται από ένα μόνο άτομο για την αποφυγή μετάδοσης λοιμώξεων. Μετά την ένεση η βελόνα βγαίνει από το σύστημα χορήγησης, διότι αφενός μπορεί να εμφανιστεί εκροή ινσουλίνης και αφετέρου παρατηρείται είσοδος αέρα στο φυσίγγιο. Έπειτα από κάθε ένεση, η βελόνα πρέπει να αλλάζει. Πριν από κάθε ένεση πρέπει να αφαιρείται ο αέρας που τυχόν υπάρχει στη βελόνα ή στο φυσίγγιο και ταυτόχρονα με αυτό τον τρόπο γίνεται έλεγχος λειτουργίας της συσκευής. Ο έλεγχος γίνεται κρατώντας τη συσκευή σε όρθια θέση και ενίοντας στον αέρα μία μονάδα ινσουλίνης.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190</a:t>
            </a:fld>
            <a:endParaRPr lang="el-GR" dirty="0"/>
          </a:p>
        </p:txBody>
      </p:sp>
    </p:spTree>
    <p:extLst>
      <p:ext uri="{BB962C8B-B14F-4D97-AF65-F5344CB8AC3E}">
        <p14:creationId xmlns:p14="http://schemas.microsoft.com/office/powerpoint/2010/main" val="327683185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Κανόνες ινσουλινοθεραπείας </a:t>
            </a:r>
            <a:r>
              <a:rPr lang="el-GR" sz="30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a:t>Πριν τη τοποθέτηση του φυσιγγίου στο σύστημα χορήγησης και κατά την πρώτη του χρήση, πρέπει να τοποθετηθεί το φυσίγγιο ανάμεσα στις παλάμες σε οριζόντια θέση και να κυλιστεί 10 φορές </a:t>
            </a:r>
            <a:r>
              <a:rPr lang="el-GR" dirty="0" smtClean="0"/>
              <a:t>Έπειτα </a:t>
            </a:r>
            <a:r>
              <a:rPr lang="el-GR" dirty="0"/>
              <a:t>μετακινείται το φυσίγγιο πάνω-κάτω </a:t>
            </a:r>
            <a:r>
              <a:rPr lang="el-GR" dirty="0" smtClean="0"/>
              <a:t>έως </a:t>
            </a:r>
            <a:r>
              <a:rPr lang="el-GR" dirty="0"/>
              <a:t>ότου το υγρό να γίνει ομοιόμορφο. Η ίδια κίνηση επαναλαμβάνεται κάθε φορά που χρησιμοποιείται η συσκευή. Μετά την επαναιώρηση, γίνεται η ένεση χωρίς καθυστέρηση, αφού αφαιρεθεί ο αέρας που μπορεί να συγκεντρωθεί μέσα στη βελόνα και στο φυσίγγιο.</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191</a:t>
            </a:fld>
            <a:endParaRPr lang="el-GR" dirty="0"/>
          </a:p>
        </p:txBody>
      </p:sp>
    </p:spTree>
    <p:extLst>
      <p:ext uri="{BB962C8B-B14F-4D97-AF65-F5344CB8AC3E}">
        <p14:creationId xmlns:p14="http://schemas.microsoft.com/office/powerpoint/2010/main" val="362774384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Ανάμιξη ινσουλινών</a:t>
            </a:r>
            <a:endParaRPr lang="en-US"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b="1" dirty="0"/>
              <a:t>Ανάμιξη ινσουλινών</a:t>
            </a:r>
            <a:endParaRPr lang="el-GR" dirty="0"/>
          </a:p>
          <a:p>
            <a:pPr marL="355600" indent="0">
              <a:buNone/>
            </a:pPr>
            <a:r>
              <a:rPr lang="el-GR" dirty="0"/>
              <a:t>Η ανάμιξη ινσουλινών μπορεί να πραγματοποιηθεί μεταξύ ταχείας και ενδιάμεσης ή μακράς δράσης ινσουλίνη.  Γίνεται η διαδικασία κύλισης στο φιαλίδιο της ενδιάμεσης ή μακράς δράσης ινσουλίνης. Ο ασθενής πρέπει να τραβήξει μέσα στη σύριγγα ποσότητα αέρα ίση με τη δόση ινσουλίνης (ενδιάμεσης ή μακράς αντίστοιχα) και να το αδειάσει μέσα στο φιαλίδιο. Έπειτα τραβάει μέσα στη σύριγγα ποσότητα αέρα που αντιστοιχεί με τη δόση της ταχείας ινσουλίνης και τον αδειάζει στο αντίστοιχο φιαλίδιο. Έχοντας τη βελόνα μέσα στο φιαλίδιο της ταχείας ινσουλίνης, το αναποδογυρίζει και κάνει αναρρόφηση των μονάδων που χρειάζονται. Κατόπιν βάζει τη βελόνα στο άλλο φιαλίδιο και κάνει αναρρόφηση των υπόλοιπων μονάδων της συνολικής δόσης.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192</a:t>
            </a:fld>
            <a:endParaRPr lang="el-GR" dirty="0"/>
          </a:p>
        </p:txBody>
      </p:sp>
    </p:spTree>
    <p:extLst>
      <p:ext uri="{BB962C8B-B14F-4D97-AF65-F5344CB8AC3E}">
        <p14:creationId xmlns:p14="http://schemas.microsoft.com/office/powerpoint/2010/main" val="135573713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Εισπνεόμενη ινσουλίνη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b="1" dirty="0" smtClean="0"/>
              <a:t>Η </a:t>
            </a:r>
            <a:r>
              <a:rPr lang="el-GR" b="1" dirty="0"/>
              <a:t>εισπνεόμενη ινσουλίνη </a:t>
            </a:r>
            <a:r>
              <a:rPr lang="el-GR" dirty="0"/>
              <a:t>αποτελεί μία  μέθοδο που </a:t>
            </a:r>
            <a:r>
              <a:rPr lang="el-GR" dirty="0" smtClean="0"/>
              <a:t>αναμενόταν </a:t>
            </a:r>
            <a:r>
              <a:rPr lang="el-GR" dirty="0"/>
              <a:t>να δώσει λύση σε όσους αποφεύγουν τη θεραπεία ινσουλίνης, λόγω του ενέσιμου τρόπου χορήγησής της. Στην Ελλάδα η κυκλοφορία του προϊόντος άρχισε τον Ιούνιο του 2007, διακόπηκε όμως λίγους μήνες αργότερα. Η εμπορική της ονομασία είναι </a:t>
            </a:r>
            <a:r>
              <a:rPr lang="en-US" dirty="0"/>
              <a:t>Exubera</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193</a:t>
            </a:fld>
            <a:endParaRPr lang="el-GR" dirty="0"/>
          </a:p>
        </p:txBody>
      </p:sp>
    </p:spTree>
    <p:extLst>
      <p:ext uri="{BB962C8B-B14F-4D97-AF65-F5344CB8AC3E}">
        <p14:creationId xmlns:p14="http://schemas.microsoft.com/office/powerpoint/2010/main" val="298272770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Εισπνεόμενη ινσουλίνη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rmAutofit/>
          </a:bodyPr>
          <a:lstStyle/>
          <a:p>
            <a:r>
              <a:rPr lang="el-GR" dirty="0" smtClean="0"/>
              <a:t>Σύμφωνα </a:t>
            </a:r>
            <a:r>
              <a:rPr lang="el-GR" dirty="0"/>
              <a:t>με την εταιρία </a:t>
            </a:r>
            <a:r>
              <a:rPr lang="en-US" dirty="0"/>
              <a:t>Pfizer</a:t>
            </a:r>
            <a:r>
              <a:rPr lang="el-GR" dirty="0"/>
              <a:t> </a:t>
            </a:r>
            <a:r>
              <a:rPr lang="el-GR" b="1" dirty="0"/>
              <a:t>η απόσυρση </a:t>
            </a:r>
            <a:r>
              <a:rPr lang="el-GR" dirty="0"/>
              <a:t>έγινε για οικονομικούς λόγους. Κρίθηκε ασύμφορη στην παρασκευή του, διότι τα έσοδα δεν κάλυπταν τα έξοδα. Σε αντίθεση με την εταιρία έρχεται ο Ευρωπαϊκός Οργανισμός Φαρμάκων, σύμφωνα με τον οποίο σε έρευνες που πραγματοποιήθηκαν, παρατηρήθηκαν περιστατικά καρκίνου του πνεύμονα σε ασθενείς που έκαναν λήψη του προϊόντος. Ο μικρός αριθμός </a:t>
            </a:r>
            <a:r>
              <a:rPr lang="el-GR" dirty="0" smtClean="0"/>
              <a:t>περιστατικών</a:t>
            </a:r>
            <a:r>
              <a:rPr lang="en-US" dirty="0" smtClean="0"/>
              <a:t>,</a:t>
            </a:r>
            <a:r>
              <a:rPr lang="el-GR" dirty="0" smtClean="0"/>
              <a:t> </a:t>
            </a:r>
            <a:r>
              <a:rPr lang="el-GR" dirty="0"/>
              <a:t>οι περιορισμένες πληροφορίες και το γεγονός ότι συνέβησαν σε ασθενείς που είχαν υπάρξει καπνιστές, δεν επιτρέπει να καταλήξουμε σε οριστικά συμπεράσματα.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194</a:t>
            </a:fld>
            <a:endParaRPr lang="el-GR" dirty="0"/>
          </a:p>
        </p:txBody>
      </p:sp>
    </p:spTree>
    <p:extLst>
      <p:ext uri="{BB962C8B-B14F-4D97-AF65-F5344CB8AC3E}">
        <p14:creationId xmlns:p14="http://schemas.microsoft.com/office/powerpoint/2010/main" val="310948222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Ανάλογα ινκρετινών – </a:t>
            </a:r>
            <a:r>
              <a:rPr lang="el-GR" dirty="0" smtClean="0"/>
              <a:t>Ε</a:t>
            </a:r>
            <a:r>
              <a:rPr lang="el-GR" b="1" dirty="0" smtClean="0"/>
              <a:t>ξενατίδη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έκκριση της ινσουλίνης από τα β-κύτταρα του παγκρέατος, δεν εξαρτάται μόνο από τα επίπεδα γλυκόζης </a:t>
            </a:r>
            <a:r>
              <a:rPr lang="el-GR" b="1" dirty="0"/>
              <a:t>αλλά και από τις ινκρετίνες (πεπτίδια που εκκρίνονται στο έντερο). </a:t>
            </a:r>
          </a:p>
          <a:p>
            <a:r>
              <a:rPr lang="el-GR" dirty="0"/>
              <a:t>Αυτά τα πεπτίδια είναι: το πολυπεπτίδιο απελευθέρωσης ινσουλίνης </a:t>
            </a:r>
            <a:r>
              <a:rPr lang="el-GR" b="1" dirty="0"/>
              <a:t>(</a:t>
            </a:r>
            <a:r>
              <a:rPr lang="en-US" b="1" dirty="0"/>
              <a:t>GIP Glucose</a:t>
            </a:r>
            <a:r>
              <a:rPr lang="el-GR" b="1" dirty="0"/>
              <a:t>-</a:t>
            </a:r>
            <a:r>
              <a:rPr lang="en-US" b="1" dirty="0"/>
              <a:t>depentent insulinotropic polypeptide</a:t>
            </a:r>
            <a:r>
              <a:rPr lang="el-GR" b="1" dirty="0"/>
              <a:t>)</a:t>
            </a:r>
            <a:r>
              <a:rPr lang="el-GR" dirty="0"/>
              <a:t> που εξαρτάται από τη γλυκόζη και το πεπτίδιο-1 </a:t>
            </a:r>
            <a:r>
              <a:rPr lang="el-GR" b="1" dirty="0"/>
              <a:t>(</a:t>
            </a:r>
            <a:r>
              <a:rPr lang="en-US" b="1" dirty="0"/>
              <a:t>GLP</a:t>
            </a:r>
            <a:r>
              <a:rPr lang="el-GR" b="1" dirty="0"/>
              <a:t>-1 </a:t>
            </a:r>
            <a:r>
              <a:rPr lang="en-US" b="1" dirty="0"/>
              <a:t>Glucagon</a:t>
            </a:r>
            <a:r>
              <a:rPr lang="el-GR" b="1" dirty="0"/>
              <a:t>-</a:t>
            </a:r>
            <a:r>
              <a:rPr lang="en-US" b="1" dirty="0"/>
              <a:t>like peptide</a:t>
            </a:r>
            <a:r>
              <a:rPr lang="el-GR" b="1" dirty="0"/>
              <a:t>) </a:t>
            </a:r>
            <a:r>
              <a:rPr lang="el-GR" dirty="0"/>
              <a:t>που προσομοιάζει στη γλυκαγόνη. </a:t>
            </a:r>
          </a:p>
          <a:p>
            <a:r>
              <a:rPr lang="el-GR" dirty="0"/>
              <a:t>Σε κατάσταση νηστείας, τα επίπεδα πλάσματος των </a:t>
            </a:r>
            <a:r>
              <a:rPr lang="en-US" dirty="0"/>
              <a:t>GIP</a:t>
            </a:r>
            <a:r>
              <a:rPr lang="el-GR" dirty="0"/>
              <a:t> και </a:t>
            </a:r>
            <a:r>
              <a:rPr lang="en-US" dirty="0"/>
              <a:t>GLP</a:t>
            </a:r>
            <a:r>
              <a:rPr lang="el-GR" dirty="0"/>
              <a:t>-1 είναι χαμηλά, μετά την πρόσληψη τροφής ωστόσο, οι συγκεντρώσεις αυξάνονται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195</a:t>
            </a:fld>
            <a:endParaRPr lang="el-GR" dirty="0"/>
          </a:p>
        </p:txBody>
      </p:sp>
    </p:spTree>
    <p:extLst>
      <p:ext uri="{BB962C8B-B14F-4D97-AF65-F5344CB8AC3E}">
        <p14:creationId xmlns:p14="http://schemas.microsoft.com/office/powerpoint/2010/main" val="131148733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Ανάλογα ινκρετινών – </a:t>
            </a:r>
            <a:r>
              <a:rPr lang="el-GR" dirty="0" smtClean="0"/>
              <a:t>Ε</a:t>
            </a:r>
            <a:r>
              <a:rPr lang="el-GR" b="1" dirty="0" smtClean="0"/>
              <a:t>ξενατίδη </a:t>
            </a:r>
            <a:r>
              <a:rPr lang="el-GR" sz="3000" b="0" dirty="0" smtClean="0"/>
              <a:t>2/3</a:t>
            </a:r>
            <a:endParaRPr lang="en-US" sz="3000" b="0" dirty="0"/>
          </a:p>
        </p:txBody>
      </p:sp>
      <p:sp>
        <p:nvSpPr>
          <p:cNvPr id="3" name="2 - Θέση περιεχομένου"/>
          <p:cNvSpPr>
            <a:spLocks noGrp="1"/>
          </p:cNvSpPr>
          <p:nvPr>
            <p:ph idx="1"/>
          </p:nvPr>
        </p:nvSpPr>
        <p:spPr/>
        <p:txBody>
          <a:bodyPr>
            <a:noAutofit/>
          </a:bodyPr>
          <a:lstStyle/>
          <a:p>
            <a:r>
              <a:rPr lang="el-GR" dirty="0" smtClean="0"/>
              <a:t>Στα </a:t>
            </a:r>
            <a:r>
              <a:rPr lang="el-GR" dirty="0"/>
              <a:t>άτομα με διαβήτη τύπου </a:t>
            </a:r>
            <a:r>
              <a:rPr lang="en-US" dirty="0"/>
              <a:t>II</a:t>
            </a:r>
            <a:r>
              <a:rPr lang="el-GR" dirty="0"/>
              <a:t>, ενώ οι συγκεντρώσεις του </a:t>
            </a:r>
            <a:r>
              <a:rPr lang="en-US" dirty="0"/>
              <a:t>GIP</a:t>
            </a:r>
            <a:r>
              <a:rPr lang="el-GR" dirty="0"/>
              <a:t> είναι φυσιολογικές, δεν μπορούν να προκαλέσουν αύξηση στην έκκριση ινσουλίνης μετά την πρόσληψη τροφής. Ταυτόχρονα, ενώ οι συγκεντρώσεις του </a:t>
            </a:r>
            <a:r>
              <a:rPr lang="en-US" dirty="0"/>
              <a:t>GLP</a:t>
            </a:r>
            <a:r>
              <a:rPr lang="el-GR" dirty="0"/>
              <a:t>-1 είναι μειωμένες, η δράση τους στην έκκριση ινσουλίνης και στην αναστολή της έκκρισης γλυκαγόνης από το πάγκρεας, παραμένει αναλλοίωτη. Έπειτα από έρευνες διαπιστώθηκε ότι με την χορήγηση </a:t>
            </a:r>
            <a:r>
              <a:rPr lang="en-US" dirty="0"/>
              <a:t>GLP</a:t>
            </a:r>
            <a:r>
              <a:rPr lang="el-GR" dirty="0"/>
              <a:t>-1, προκαλείται σημαντική βελτίωση του γλυκαιμικού ελέγχου. Επειδή ωστόσο η χορήγηση με όποιο τρόπο (από του στόματος, υποδόρια, ενδοφλέβια), καταβολίζεται πολύ γρήγορα, αναζητήθηκαν μόρια με δομή και δράση </a:t>
            </a:r>
            <a:r>
              <a:rPr lang="en-US" dirty="0"/>
              <a:t>GLP</a:t>
            </a:r>
            <a:r>
              <a:rPr lang="el-GR" dirty="0"/>
              <a:t>-1 που δεν θα καταβολίζονται και θα μπορούν να εφαρμοστούν στη θεραπευτική αγωγή του διαβήτη και είναι τα μιμητικά των ινκρετινών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196</a:t>
            </a:fld>
            <a:endParaRPr lang="el-GR" dirty="0"/>
          </a:p>
        </p:txBody>
      </p:sp>
    </p:spTree>
    <p:extLst>
      <p:ext uri="{BB962C8B-B14F-4D97-AF65-F5344CB8AC3E}">
        <p14:creationId xmlns:p14="http://schemas.microsoft.com/office/powerpoint/2010/main" val="369201138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Ανάλογα ινκρετινών – </a:t>
            </a:r>
            <a:r>
              <a:rPr lang="el-GR" dirty="0" smtClean="0"/>
              <a:t>Ε</a:t>
            </a:r>
            <a:r>
              <a:rPr lang="el-GR" b="1" dirty="0" smtClean="0"/>
              <a:t>ξενατίδη </a:t>
            </a:r>
            <a:r>
              <a:rPr lang="el-GR" sz="3000" b="0" dirty="0" smtClean="0"/>
              <a:t>3/3</a:t>
            </a:r>
            <a:endParaRPr lang="en-US" sz="30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πρώτη στην τάξη των αναλόγων, είναι </a:t>
            </a:r>
            <a:r>
              <a:rPr lang="el-GR" b="1" dirty="0"/>
              <a:t>η εξενατίδη </a:t>
            </a:r>
            <a:r>
              <a:rPr lang="el-GR" dirty="0"/>
              <a:t>(πεπτίδιο αποτελούμενο από 39 αμινοξέα, που έχει απομονωθεί από τους σιελογόνους αδένες της σαύρας </a:t>
            </a:r>
            <a:r>
              <a:rPr lang="en-US" dirty="0"/>
              <a:t>Heloderma suspectum</a:t>
            </a:r>
            <a:r>
              <a:rPr lang="el-GR" dirty="0"/>
              <a:t>) και έχει την ικανότητα να ενεργοποιεί τον υποδοχέα του </a:t>
            </a:r>
            <a:r>
              <a:rPr lang="en-US" dirty="0"/>
              <a:t>GLP</a:t>
            </a:r>
            <a:r>
              <a:rPr lang="el-GR" dirty="0"/>
              <a:t>-1 στα β-κύτταρα του παγκρέατος.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197</a:t>
            </a:fld>
            <a:endParaRPr lang="el-GR" dirty="0"/>
          </a:p>
        </p:txBody>
      </p:sp>
    </p:spTree>
    <p:extLst>
      <p:ext uri="{BB962C8B-B14F-4D97-AF65-F5344CB8AC3E}">
        <p14:creationId xmlns:p14="http://schemas.microsoft.com/office/powerpoint/2010/main" val="369615758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Δράσεις της εξενατίδης</a:t>
            </a:r>
            <a:endParaRPr lang="en-US" dirty="0"/>
          </a:p>
        </p:txBody>
      </p:sp>
      <p:sp>
        <p:nvSpPr>
          <p:cNvPr id="3" name="2 - Θέση περιεχομένου"/>
          <p:cNvSpPr>
            <a:spLocks noGrp="1"/>
          </p:cNvSpPr>
          <p:nvPr>
            <p:ph idx="1"/>
          </p:nvPr>
        </p:nvSpPr>
        <p:spPr/>
        <p:txBody>
          <a:bodyPr>
            <a:normAutofit/>
          </a:bodyPr>
          <a:lstStyle/>
          <a:p>
            <a:pPr lvl="0"/>
            <a:r>
              <a:rPr lang="el-GR" dirty="0" smtClean="0"/>
              <a:t>Διεγείρει την έκκριση ινσουλίνης.</a:t>
            </a:r>
          </a:p>
          <a:p>
            <a:pPr lvl="0"/>
            <a:r>
              <a:rPr lang="el-GR" dirty="0" smtClean="0"/>
              <a:t>Μειώνει τα μεταγευματικά επίπεδα γλυκαγόνης.</a:t>
            </a:r>
          </a:p>
          <a:p>
            <a:pPr lvl="0"/>
            <a:r>
              <a:rPr lang="el-GR" dirty="0" smtClean="0"/>
              <a:t>Καθυστερεί την κένωση του στομάχου (συνεισφέρει στην αίσθηση κορεσμού και συνεπώς στη μείωση της προσλαμβανόμενης τροφής).</a:t>
            </a:r>
          </a:p>
          <a:p>
            <a:r>
              <a:rPr lang="el-GR" dirty="0" smtClean="0"/>
              <a:t>Ασκεί προστατευτική δράση στα β-κύτταρα (αυξάνει τη μάζα τους διατηρώντας έτσι τη λειτουργικότητα τους).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198</a:t>
            </a:fld>
            <a:endParaRPr lang="el-GR" dirty="0"/>
          </a:p>
        </p:txBody>
      </p:sp>
    </p:spTree>
    <p:extLst>
      <p:ext uri="{BB962C8B-B14F-4D97-AF65-F5344CB8AC3E}">
        <p14:creationId xmlns:p14="http://schemas.microsoft.com/office/powerpoint/2010/main" val="63972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Ορισμός και ταξινόμηση του διαβήτη</a:t>
            </a:r>
            <a:endParaRPr lang="en-US" dirty="0"/>
          </a:p>
        </p:txBody>
      </p:sp>
      <p:sp>
        <p:nvSpPr>
          <p:cNvPr id="3" name="2 - Θέση περιεχομένου"/>
          <p:cNvSpPr>
            <a:spLocks noGrp="1"/>
          </p:cNvSpPr>
          <p:nvPr>
            <p:ph idx="1"/>
          </p:nvPr>
        </p:nvSpPr>
        <p:spPr>
          <a:xfrm>
            <a:off x="457200" y="1196752"/>
            <a:ext cx="8291264" cy="5472608"/>
          </a:xfrm>
        </p:spPr>
        <p:txBody>
          <a:bodyPr>
            <a:normAutofit fontScale="92500" lnSpcReduction="10000"/>
          </a:bodyPr>
          <a:lstStyle/>
          <a:p>
            <a:r>
              <a:rPr lang="el-GR" dirty="0"/>
              <a:t>Ο σακχαρώδης διαβήτης είναι </a:t>
            </a:r>
            <a:r>
              <a:rPr lang="el-GR" b="1" dirty="0"/>
              <a:t>μια μεταβολική νόσος η οποία χαρακτηρίζεται από αύξηση της συγκέντρωσης του σακχάρου στο αίμα </a:t>
            </a:r>
            <a:r>
              <a:rPr lang="el-GR" dirty="0"/>
              <a:t>(υπεργλυκαιμία) και διαταραχή του μεταβολισμού της γλυκόζης, είτε ως αποτέλεσμα ελαττωμένης έκκρισης ινσουλίνης, είτε λόγω ελάττωσης της ευαισθησίας των κυττάρων του σώματος στην ινσουλίνη. </a:t>
            </a:r>
          </a:p>
          <a:p>
            <a:r>
              <a:rPr lang="el-GR" dirty="0"/>
              <a:t>Η ινσουλίνη είναι ορμόνη απαραίτητη στον οργανισμό για να μπορεί να χρησιμοποιεί τις διάφορες θρεπτικές ουσίες (πρωτεΐνες, λίπη, υδατάνθρακες) που λαμβάνουμε με το φαγητό και να τις μετατρέπει σε ενέργεια.</a:t>
            </a:r>
          </a:p>
          <a:p>
            <a:r>
              <a:rPr lang="el-GR" dirty="0"/>
              <a:t>Ο σακχαρώδης </a:t>
            </a:r>
            <a:r>
              <a:rPr lang="el-GR" b="1" dirty="0"/>
              <a:t>διαβήτης έχει χρόνια πορεία και μπορεί να προκαλέσει μια σειρά σοβαρών επιπλοκών όπως καρδιαγγειακή νόσο, χρόνια νεφρική ανεπάρκεια, βλάβες του αμφιβληστροειδή, βλάβες των νεύρων </a:t>
            </a:r>
            <a:r>
              <a:rPr lang="el-GR" dirty="0"/>
              <a:t>κ.α. </a:t>
            </a:r>
          </a:p>
          <a:p>
            <a:r>
              <a:rPr lang="el-GR" dirty="0"/>
              <a:t>Οι κύριοι τύποι σακχαρώδη διαβήτη είναι </a:t>
            </a:r>
            <a:r>
              <a:rPr lang="el-GR" b="1" dirty="0"/>
              <a:t>ο διαβήτης τύπου Ι και ο διαβήτης τύπ</a:t>
            </a:r>
            <a:r>
              <a:rPr lang="en-US" b="1" dirty="0"/>
              <a:t>o</a:t>
            </a:r>
            <a:r>
              <a:rPr lang="el-GR" b="1" dirty="0"/>
              <a:t>υ ΙΙ.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55590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Συμπτωματολογία διαβήτη </a:t>
            </a:r>
            <a:r>
              <a:rPr lang="el-GR" sz="3000" b="0" dirty="0" smtClean="0"/>
              <a:t>2/4</a:t>
            </a:r>
            <a:endParaRPr lang="en-US" sz="3600" dirty="0"/>
          </a:p>
        </p:txBody>
      </p:sp>
      <p:sp>
        <p:nvSpPr>
          <p:cNvPr id="3" name="2 - Θέση περιεχομένου"/>
          <p:cNvSpPr>
            <a:spLocks noGrp="1"/>
          </p:cNvSpPr>
          <p:nvPr>
            <p:ph idx="1"/>
          </p:nvPr>
        </p:nvSpPr>
        <p:spPr/>
        <p:txBody>
          <a:bodyPr/>
          <a:lstStyle/>
          <a:p>
            <a:pPr marL="0" indent="0">
              <a:buNone/>
            </a:pPr>
            <a:r>
              <a:rPr lang="el-GR" b="1" dirty="0"/>
              <a:t>ΤΥΠΟΣ </a:t>
            </a:r>
            <a:r>
              <a:rPr lang="en-US" b="1" dirty="0"/>
              <a:t>I</a:t>
            </a:r>
            <a:endParaRPr lang="el-GR" dirty="0"/>
          </a:p>
          <a:p>
            <a:r>
              <a:rPr lang="el-GR" dirty="0" smtClean="0"/>
              <a:t>Π</a:t>
            </a:r>
            <a:r>
              <a:rPr lang="en-US" dirty="0" smtClean="0"/>
              <a:t>o</a:t>
            </a:r>
            <a:r>
              <a:rPr lang="el-GR" dirty="0" smtClean="0"/>
              <a:t>λυδιψία.</a:t>
            </a:r>
            <a:endParaRPr lang="el-GR" dirty="0"/>
          </a:p>
          <a:p>
            <a:r>
              <a:rPr lang="el-GR" dirty="0" smtClean="0"/>
              <a:t>Πολυφαγία.</a:t>
            </a:r>
            <a:endParaRPr lang="el-GR" dirty="0"/>
          </a:p>
          <a:p>
            <a:r>
              <a:rPr lang="el-GR" dirty="0" smtClean="0"/>
              <a:t>Πολυουρία.</a:t>
            </a:r>
            <a:endParaRPr lang="el-GR" dirty="0"/>
          </a:p>
          <a:p>
            <a:r>
              <a:rPr lang="el-GR" dirty="0" smtClean="0"/>
              <a:t>Απότομη </a:t>
            </a:r>
            <a:r>
              <a:rPr lang="el-GR" dirty="0"/>
              <a:t>απώλεια </a:t>
            </a:r>
            <a:r>
              <a:rPr lang="el-GR" dirty="0" smtClean="0"/>
              <a:t>βάρους.</a:t>
            </a:r>
            <a:endParaRPr lang="el-GR" dirty="0"/>
          </a:p>
          <a:p>
            <a:r>
              <a:rPr lang="el-GR" dirty="0" smtClean="0"/>
              <a:t>Αίσθημα αδυναμίας-κούρασης.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66183595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Κλινικά οφέλη της εξενατίδης (</a:t>
            </a:r>
            <a:r>
              <a:rPr lang="en-US" b="1" dirty="0" smtClean="0"/>
              <a:t>Bryetta)</a:t>
            </a:r>
            <a:r>
              <a:rPr lang="el-GR" b="1" dirty="0" smtClean="0"/>
              <a:t>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291264" cy="5328592"/>
          </a:xfrm>
        </p:spPr>
        <p:txBody>
          <a:bodyPr>
            <a:noAutofit/>
          </a:bodyPr>
          <a:lstStyle/>
          <a:p>
            <a:pPr lvl="0"/>
            <a:r>
              <a:rPr lang="el-GR" dirty="0" smtClean="0"/>
              <a:t>Μείωση </a:t>
            </a:r>
            <a:r>
              <a:rPr lang="el-GR" dirty="0"/>
              <a:t>των επιπέδων γλυκόζης νηστείας και </a:t>
            </a:r>
            <a:r>
              <a:rPr lang="el-GR" dirty="0" smtClean="0"/>
              <a:t>μεταγευματικής.</a:t>
            </a:r>
            <a:endParaRPr lang="el-GR" dirty="0"/>
          </a:p>
          <a:p>
            <a:pPr lvl="0"/>
            <a:r>
              <a:rPr lang="el-GR" dirty="0" smtClean="0"/>
              <a:t>Μείωση </a:t>
            </a:r>
            <a:r>
              <a:rPr lang="en-US" dirty="0"/>
              <a:t>HbA</a:t>
            </a:r>
            <a:r>
              <a:rPr lang="el-GR" dirty="0"/>
              <a:t>1</a:t>
            </a:r>
            <a:r>
              <a:rPr lang="en-US" dirty="0" smtClean="0"/>
              <a:t>c</a:t>
            </a:r>
            <a:r>
              <a:rPr lang="el-GR" dirty="0" smtClean="0"/>
              <a:t>.</a:t>
            </a:r>
            <a:endParaRPr lang="el-GR" dirty="0"/>
          </a:p>
          <a:p>
            <a:pPr lvl="0"/>
            <a:r>
              <a:rPr lang="el-GR" dirty="0" smtClean="0"/>
              <a:t>Μείωση </a:t>
            </a:r>
            <a:r>
              <a:rPr lang="el-GR" dirty="0"/>
              <a:t>σωματικού </a:t>
            </a:r>
            <a:r>
              <a:rPr lang="el-GR" dirty="0" smtClean="0"/>
              <a:t>βάρους.</a:t>
            </a:r>
            <a:endParaRPr lang="el-GR" dirty="0"/>
          </a:p>
          <a:p>
            <a:pPr lvl="0"/>
            <a:r>
              <a:rPr lang="el-GR" dirty="0" smtClean="0"/>
              <a:t>Μικρός </a:t>
            </a:r>
            <a:r>
              <a:rPr lang="el-GR" dirty="0"/>
              <a:t>κίνδυνος υπογλυκαιμίας (σε σχέση με σουλφονυλουρίες και ινσουλίνη</a:t>
            </a:r>
            <a:r>
              <a:rPr lang="el-GR" dirty="0" smtClean="0"/>
              <a:t>).</a:t>
            </a:r>
            <a:endParaRPr lang="el-GR" dirty="0"/>
          </a:p>
          <a:p>
            <a:r>
              <a:rPr lang="el-GR" dirty="0"/>
              <a:t>Η εξενατίδη αποτελεί δραστική ουσία του σκευάσματος </a:t>
            </a:r>
            <a:r>
              <a:rPr lang="en-US" dirty="0"/>
              <a:t>Byetta</a:t>
            </a:r>
            <a:r>
              <a:rPr lang="el-GR" dirty="0"/>
              <a:t>. Άλλα συστατικά είναι: μετακρεσόλη, μανιττόλη, παγόμορφο </a:t>
            </a:r>
            <a:r>
              <a:rPr lang="el-GR" dirty="0" smtClean="0"/>
              <a:t>οξεϊκό </a:t>
            </a:r>
            <a:r>
              <a:rPr lang="el-GR" dirty="0"/>
              <a:t>οξύ, τριυδρικό οξικό νάτριο και ύδωρ. Διατίθεται σε προγεμισμένη πένα για υποδόρια ένεση των 5μ</a:t>
            </a:r>
            <a:r>
              <a:rPr lang="en-US" dirty="0"/>
              <a:t>g</a:t>
            </a:r>
            <a:r>
              <a:rPr lang="el-GR" dirty="0"/>
              <a:t> ή των 10μ</a:t>
            </a:r>
            <a:r>
              <a:rPr lang="en-US" dirty="0"/>
              <a:t>g</a:t>
            </a:r>
            <a:r>
              <a:rPr lang="el-GR" dirty="0"/>
              <a:t> εξενατίδης/δόση και είναι διαυγές και άχρωμο. Ενδείκνυται για τη θεραπεία Σ.Δ. τύπου </a:t>
            </a:r>
            <a:r>
              <a:rPr lang="en-US" dirty="0"/>
              <a:t>II</a:t>
            </a:r>
            <a:r>
              <a:rPr lang="el-GR" dirty="0"/>
              <a:t>, σε συνδυασμό με μετφορμίνη ή σουλφονυλουρίες, σε άτομα που δεν έχουν πετύχει ικανοποιητικό γλυκαιμικό έλεγχο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199</a:t>
            </a:fld>
            <a:endParaRPr lang="el-GR" dirty="0"/>
          </a:p>
        </p:txBody>
      </p:sp>
    </p:spTree>
    <p:extLst>
      <p:ext uri="{BB962C8B-B14F-4D97-AF65-F5344CB8AC3E}">
        <p14:creationId xmlns:p14="http://schemas.microsoft.com/office/powerpoint/2010/main" val="71993875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Κλινικά οφέλη της εξενατίδης (</a:t>
            </a:r>
            <a:r>
              <a:rPr lang="en-US" b="1" dirty="0" smtClean="0"/>
              <a:t>Bryetta)</a:t>
            </a:r>
            <a:r>
              <a:rPr lang="el-GR" b="1" dirty="0" smtClean="0"/>
              <a:t>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196752"/>
            <a:ext cx="8363272" cy="5400600"/>
          </a:xfrm>
        </p:spPr>
        <p:txBody>
          <a:bodyPr>
            <a:noAutofit/>
          </a:bodyPr>
          <a:lstStyle/>
          <a:p>
            <a:r>
              <a:rPr lang="el-GR" dirty="0" smtClean="0"/>
              <a:t>Η </a:t>
            </a:r>
            <a:r>
              <a:rPr lang="el-GR" dirty="0"/>
              <a:t>θεραπεία αρχίζει με δόση των 5μ</a:t>
            </a:r>
            <a:r>
              <a:rPr lang="en-US" dirty="0"/>
              <a:t>g</a:t>
            </a:r>
            <a:r>
              <a:rPr lang="el-GR" dirty="0"/>
              <a:t> εξενατίδης δύο φορές την ημέρα επί ένα μήνα τουλάχιστον. Στη συνέχεια μπορεί να αυξηθεί στα 10μ</a:t>
            </a:r>
            <a:r>
              <a:rPr lang="en-US" dirty="0"/>
              <a:t>g</a:t>
            </a:r>
            <a:r>
              <a:rPr lang="el-GR" dirty="0"/>
              <a:t>. Παραπάνω δόση δεν συνίσταται. Χορηγείται μισή ώρα πριν το </a:t>
            </a:r>
            <a:r>
              <a:rPr lang="el-GR" dirty="0" smtClean="0"/>
              <a:t>πρωινό </a:t>
            </a:r>
            <a:r>
              <a:rPr lang="el-GR" dirty="0"/>
              <a:t>και πριν το </a:t>
            </a:r>
            <a:r>
              <a:rPr lang="el-GR" dirty="0" smtClean="0"/>
              <a:t>βραδινό </a:t>
            </a:r>
            <a:r>
              <a:rPr lang="el-GR" dirty="0"/>
              <a:t>γεύμα ή πριν από τα δύο κύρια γεύματα (μεταξύ των οποίων πρέπει να μεσολαβούν τουλάχιστον 6 ώρες). Το </a:t>
            </a:r>
            <a:r>
              <a:rPr lang="en-US" dirty="0"/>
              <a:t>Byetta</a:t>
            </a:r>
            <a:r>
              <a:rPr lang="el-GR" dirty="0"/>
              <a:t> δεν πρέπει να λαμβάνεται μετά το γεύμα. Η δόση του δεν χρειάζεται να διορθώνεται καθημερινά. Έτσι η αυτοπαρακολούθηση των επιπέδων γλυκόζης στο αίμα, είναι αναγκαία μόνο για τη ρύθμιση της δόσης των σουλφονυλουρίων.  Όταν προστεθεί σε ήδη υπάρχουσα αγωγή με μετφορμίνη, η δόση της μετφορμίνης δεν χρειάζεται αλλάξει, σε αντίθεση με τις σουλφονυλουρίες που πρέπει να μειωθεί η δόση της, για να μειωθεί ο κίνδυνος υπογλυκαιμίας.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200</a:t>
            </a:fld>
            <a:endParaRPr lang="el-GR" dirty="0"/>
          </a:p>
        </p:txBody>
      </p:sp>
    </p:spTree>
    <p:extLst>
      <p:ext uri="{BB962C8B-B14F-4D97-AF65-F5344CB8AC3E}">
        <p14:creationId xmlns:p14="http://schemas.microsoft.com/office/powerpoint/2010/main" val="407932158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sz="3600" dirty="0" smtClean="0"/>
              <a:t>Παρενέργειες και αντενδείξεις της εξενατίδης</a:t>
            </a:r>
            <a:endParaRPr lang="en-US" sz="3600" dirty="0"/>
          </a:p>
        </p:txBody>
      </p:sp>
      <p:sp>
        <p:nvSpPr>
          <p:cNvPr id="3" name="2 - Θέση περιεχομένου"/>
          <p:cNvSpPr>
            <a:spLocks noGrp="1"/>
          </p:cNvSpPr>
          <p:nvPr>
            <p:ph idx="1"/>
          </p:nvPr>
        </p:nvSpPr>
        <p:spPr>
          <a:xfrm>
            <a:off x="457200" y="1412776"/>
            <a:ext cx="8229600" cy="4968552"/>
          </a:xfrm>
        </p:spPr>
        <p:txBody>
          <a:bodyPr>
            <a:normAutofit/>
          </a:bodyPr>
          <a:lstStyle/>
          <a:p>
            <a:r>
              <a:rPr lang="el-GR" dirty="0"/>
              <a:t>Το </a:t>
            </a:r>
            <a:r>
              <a:rPr lang="en-US" dirty="0"/>
              <a:t>Byetta</a:t>
            </a:r>
            <a:r>
              <a:rPr lang="el-GR" dirty="0"/>
              <a:t> αντενδείκνυται σε άτομα με Σ.Δ. τύπου </a:t>
            </a:r>
            <a:r>
              <a:rPr lang="en-US" dirty="0"/>
              <a:t>I</a:t>
            </a:r>
            <a:r>
              <a:rPr lang="el-GR" dirty="0"/>
              <a:t>, σε θεραπεία διαβητικής κετοξέωσης, σε διαβητικούς τύπου </a:t>
            </a:r>
            <a:r>
              <a:rPr lang="en-US" dirty="0"/>
              <a:t>II</a:t>
            </a:r>
            <a:r>
              <a:rPr lang="el-GR" dirty="0"/>
              <a:t> που έχουν ανάγκη </a:t>
            </a:r>
            <a:r>
              <a:rPr lang="el-GR" dirty="0"/>
              <a:t>ινσουλινοθεραπείας</a:t>
            </a:r>
            <a:r>
              <a:rPr lang="el-GR" dirty="0"/>
              <a:t>, λόγω ανεπάρκειας β-κυττάρων, σε ασθενείς με νεφροπάθεια τελικού σταδίου ή σοβαρή νεφρική δυσλειτουργία, σε υπερευαίσθητα άτομα στην εξενατίδη ή σε κάποιο άλλο έκδοχο, σε σοβαρά γαστρεντερικά προβλήματα, στην περίοδο της εγκυμοσύνης και στην διάρκεια του θηλασμού. </a:t>
            </a:r>
          </a:p>
          <a:p>
            <a:r>
              <a:rPr lang="el-GR" dirty="0"/>
              <a:t>Η κυριότερη παρενέργεια του φαρμάκου είναι η ναυτία (ειδικά κατά την έναρξη της θεραπείας), υπογλυκαιμία (συνήθως ήπια), έμετος, διάρροια, ζάλη, κεφαλαλγία, εκνευρισμός, δυσπεψία, πόνος στην περιοχή του στομάχου, τυμπανισμός, μείωση όρεξης.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201</a:t>
            </a:fld>
            <a:endParaRPr lang="el-GR" dirty="0"/>
          </a:p>
        </p:txBody>
      </p:sp>
    </p:spTree>
    <p:extLst>
      <p:ext uri="{BB962C8B-B14F-4D97-AF65-F5344CB8AC3E}">
        <p14:creationId xmlns:p14="http://schemas.microsoft.com/office/powerpoint/2010/main" val="38636937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Κυτταρική θεραπεία στον διαβήτη </a:t>
            </a:r>
            <a:r>
              <a:rPr lang="el-GR" sz="3000" b="0" dirty="0" smtClean="0"/>
              <a:t>1/4</a:t>
            </a:r>
            <a:endParaRPr lang="en-US" sz="3000" b="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smtClean="0"/>
              <a:t>Χαρακτηριστικό </a:t>
            </a:r>
            <a:r>
              <a:rPr lang="el-GR" dirty="0"/>
              <a:t>κάθε μορφής διαβήτη είναι η πλήρη απουσία ή έλλειψη επαρκούς αριθμού β-κυττάρων στο πάγκρεας. Κλινικές μελέτες έδειξαν ότι ο Σακχαρώδης Διαβήτης θα μπορούσε να θεραπευτεί αν υπήρχαν διαθέσιμα αρκετά β-κύτταρα ή παγκρεατικά νησίδια για μεταμόσχευση. </a:t>
            </a:r>
          </a:p>
          <a:p>
            <a:r>
              <a:rPr lang="el-GR" dirty="0"/>
              <a:t>Έτσι λοιπόν τα τελευταία χρόνια γίνονται μελέτες για ένα σημαντικό και ελπιδοφόρο θεραπευτικό μέσο, τη δημιουργία παγκρεατικών νησιδίων από εμβρυονικά βλαστοκύτταρα (ΕΒΚ</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202</a:t>
            </a:fld>
            <a:endParaRPr lang="el-GR" dirty="0"/>
          </a:p>
        </p:txBody>
      </p:sp>
    </p:spTree>
    <p:extLst>
      <p:ext uri="{BB962C8B-B14F-4D97-AF65-F5344CB8AC3E}">
        <p14:creationId xmlns:p14="http://schemas.microsoft.com/office/powerpoint/2010/main" val="150540940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Κυτταρική θεραπεία στον διαβήτη </a:t>
            </a:r>
            <a:r>
              <a:rPr lang="el-GR" sz="3000" b="0" dirty="0" smtClean="0"/>
              <a:t>2/4</a:t>
            </a:r>
            <a:endParaRPr lang="en-US" sz="3000" b="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smtClean="0"/>
              <a:t>Τα </a:t>
            </a:r>
            <a:r>
              <a:rPr lang="el-GR" dirty="0"/>
              <a:t>ΕΒΚ είναι κύτταρα που προέρχονται από την εσωτερική κυτταρική μάζα των βλαστοκύστεων των σπονδυλωτών εμβρύων. Έχουν την ικανότητα να διαφοροποιούνται σε όλους τους </a:t>
            </a:r>
            <a:r>
              <a:rPr lang="el-GR" dirty="0" smtClean="0"/>
              <a:t>ιστούς </a:t>
            </a:r>
            <a:r>
              <a:rPr lang="el-GR" dirty="0"/>
              <a:t>των εμβρύων μακροχρόνια και επιπλέον ανταποκρίνονται κατάλληλα σε σήματα ( όπως αυτά που χρησιμοποιούνται κατά την διάρκεια της εμβρυϊκής ανάπτυξης), ώστε να διαφοροποιηθούν σε ένα εύρος εξειδικευμένων κυττάρων.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203</a:t>
            </a:fld>
            <a:endParaRPr lang="el-GR" dirty="0"/>
          </a:p>
        </p:txBody>
      </p:sp>
    </p:spTree>
    <p:extLst>
      <p:ext uri="{BB962C8B-B14F-4D97-AF65-F5344CB8AC3E}">
        <p14:creationId xmlns:p14="http://schemas.microsoft.com/office/powerpoint/2010/main" val="8660814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Κυτταρική θεραπεία στον διαβήτη </a:t>
            </a:r>
            <a:r>
              <a:rPr lang="el-GR" sz="3000" b="0" dirty="0" smtClean="0"/>
              <a:t>3/4</a:t>
            </a:r>
            <a:endParaRPr lang="en-US" sz="3600" dirty="0"/>
          </a:p>
        </p:txBody>
      </p:sp>
      <p:sp>
        <p:nvSpPr>
          <p:cNvPr id="3" name="2 - Θέση περιεχομένου"/>
          <p:cNvSpPr>
            <a:spLocks noGrp="1"/>
          </p:cNvSpPr>
          <p:nvPr>
            <p:ph idx="1"/>
          </p:nvPr>
        </p:nvSpPr>
        <p:spPr/>
        <p:txBody>
          <a:bodyPr>
            <a:normAutofit/>
          </a:bodyPr>
          <a:lstStyle/>
          <a:p>
            <a:r>
              <a:rPr lang="el-GR" dirty="0"/>
              <a:t>Έτσι το σχήμα για την μελλοντική κυτταρική θεραπεία του διαβήτη είναι: έπειτα από βιοψία, εισαγωγή γονιδίων πολυδυναμικότητας, στα σωματικά κύτταρα του δότη.  Έτσι επιτυγχάνεται η δημιουργία εμβρυονικών βλαστοκυττάρων ιστοσυμβατών με τον δότη.  Έπειτα γίνεται διαφοροποίηση των εμβρυονικών βλαστοκυττάρων προς ινσουλινοπαράγωγα β-κύτταρα, κατάλληλα για μεταμόσχευση.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204</a:t>
            </a:fld>
            <a:endParaRPr lang="el-GR" dirty="0"/>
          </a:p>
        </p:txBody>
      </p:sp>
    </p:spTree>
    <p:extLst>
      <p:ext uri="{BB962C8B-B14F-4D97-AF65-F5344CB8AC3E}">
        <p14:creationId xmlns:p14="http://schemas.microsoft.com/office/powerpoint/2010/main" val="53540726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Κυτταρική θεραπεία στον διαβήτη </a:t>
            </a:r>
            <a:r>
              <a:rPr lang="el-GR" sz="3000" b="0" dirty="0" smtClean="0"/>
              <a:t>4/4</a:t>
            </a:r>
            <a:endParaRPr lang="en-US" sz="3600" dirty="0"/>
          </a:p>
        </p:txBody>
      </p:sp>
      <p:sp>
        <p:nvSpPr>
          <p:cNvPr id="3" name="2 - Θέση περιεχομένου"/>
          <p:cNvSpPr>
            <a:spLocks noGrp="1"/>
          </p:cNvSpPr>
          <p:nvPr>
            <p:ph idx="1"/>
          </p:nvPr>
        </p:nvSpPr>
        <p:spPr/>
        <p:txBody>
          <a:bodyPr>
            <a:normAutofit/>
          </a:bodyPr>
          <a:lstStyle/>
          <a:p>
            <a:r>
              <a:rPr lang="el-GR" dirty="0"/>
              <a:t>Ωστόσο για να γίνει </a:t>
            </a:r>
            <a:r>
              <a:rPr lang="el-GR" b="1" dirty="0"/>
              <a:t>αυτό το υποθετικό σχήμα</a:t>
            </a:r>
            <a:r>
              <a:rPr lang="el-GR" dirty="0"/>
              <a:t>, πραγματικότητα, είναι αναγκαία η λύση αρκετών προβλημάτων: α) οι κυτταρικές θεραπείες υποκατάστασης χρειάζεται να συνδυαστούν με χρόνια </a:t>
            </a:r>
            <a:r>
              <a:rPr lang="el-GR" dirty="0"/>
              <a:t>ανοσοκαταστολή</a:t>
            </a:r>
            <a:r>
              <a:rPr lang="el-GR" dirty="0"/>
              <a:t>, που υποβαθμίζει την ποιότητα ζωής των ασθενών, β) οι διαφορετικές κυτταρικές σειρές ανθρώπινων ΕΒΚ έχουν διαφορετική ικανότητα να μετατρέπονται σε ενδοκρινή παγκρεατικά κύτταρα, γ) μετά την μεταμόσχευση κάποια κύτταρα μπορεί να παραμείνουν αδιαφοροποίητα και να εξελιχθούν σε όγκους.</a:t>
            </a:r>
          </a:p>
          <a:p>
            <a:r>
              <a:rPr lang="el-GR" dirty="0"/>
              <a:t>Συμπερασματικά </a:t>
            </a:r>
            <a:r>
              <a:rPr lang="el-GR" b="1" dirty="0"/>
              <a:t>η κοινότητα του διαβήτη και όχι μόνο, θα πρέπει να είναι συγκρατημένα αισιόδοξοι, για την θεραπεία του διαβήτη μέσω μεταμοσχεύσεων.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205</a:t>
            </a:fld>
            <a:endParaRPr lang="el-GR" dirty="0"/>
          </a:p>
        </p:txBody>
      </p:sp>
    </p:spTree>
    <p:extLst>
      <p:ext uri="{BB962C8B-B14F-4D97-AF65-F5344CB8AC3E}">
        <p14:creationId xmlns:p14="http://schemas.microsoft.com/office/powerpoint/2010/main" val="345668410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«Παθολογία Ενδοκρινών Αδένων. </a:t>
            </a:r>
            <a:r>
              <a:rPr lang="el-GR" sz="2000" dirty="0" smtClean="0"/>
              <a:t>Ενότητα 12</a:t>
            </a:r>
            <a:r>
              <a:rPr lang="en-US" sz="2000" dirty="0" smtClean="0"/>
              <a:t>:</a:t>
            </a:r>
            <a:r>
              <a:rPr lang="el-GR" sz="2000" dirty="0"/>
              <a:t> Ενδοκρινικό σύστημα – Παθολογία </a:t>
            </a:r>
            <a:r>
              <a:rPr lang="el-GR" sz="2000" dirty="0" smtClean="0"/>
              <a:t>Διαβήτη».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Συμπτωματολογία διαβήτη </a:t>
            </a:r>
            <a:r>
              <a:rPr lang="el-GR" sz="3000" b="0" dirty="0" smtClean="0"/>
              <a:t>3/4</a:t>
            </a:r>
            <a:endParaRPr lang="en-US" sz="3600" dirty="0"/>
          </a:p>
        </p:txBody>
      </p:sp>
      <p:sp>
        <p:nvSpPr>
          <p:cNvPr id="3" name="2 - Θέση περιεχομένου"/>
          <p:cNvSpPr>
            <a:spLocks noGrp="1"/>
          </p:cNvSpPr>
          <p:nvPr>
            <p:ph idx="1"/>
          </p:nvPr>
        </p:nvSpPr>
        <p:spPr/>
        <p:txBody>
          <a:bodyPr>
            <a:normAutofit/>
          </a:bodyPr>
          <a:lstStyle/>
          <a:p>
            <a:pPr marL="0" indent="0">
              <a:buNone/>
            </a:pPr>
            <a:r>
              <a:rPr lang="el-GR" b="1" dirty="0"/>
              <a:t>TYΠΟΣ </a:t>
            </a:r>
            <a:r>
              <a:rPr lang="en-US" b="1" dirty="0"/>
              <a:t>II</a:t>
            </a:r>
            <a:endParaRPr lang="el-GR" dirty="0"/>
          </a:p>
          <a:p>
            <a:r>
              <a:rPr lang="el-GR" dirty="0" smtClean="0"/>
              <a:t>Πολύδιψία-πολυφαγία.</a:t>
            </a:r>
            <a:endParaRPr lang="el-GR" dirty="0"/>
          </a:p>
          <a:p>
            <a:r>
              <a:rPr lang="el-GR" dirty="0" smtClean="0"/>
              <a:t>Πολυουρία.</a:t>
            </a:r>
            <a:endParaRPr lang="el-GR" dirty="0"/>
          </a:p>
          <a:p>
            <a:r>
              <a:rPr lang="el-GR" dirty="0" smtClean="0"/>
              <a:t>Αίσθημα αδυναμίας-κούρασης.</a:t>
            </a:r>
            <a:endParaRPr lang="el-GR" dirty="0"/>
          </a:p>
          <a:p>
            <a:r>
              <a:rPr lang="el-GR" dirty="0" smtClean="0"/>
              <a:t>Ξηρό </a:t>
            </a:r>
            <a:r>
              <a:rPr lang="el-GR" dirty="0"/>
              <a:t>δέρμα με </a:t>
            </a:r>
            <a:r>
              <a:rPr lang="el-GR" dirty="0" smtClean="0"/>
              <a:t>κνησμό.</a:t>
            </a:r>
            <a:endParaRPr lang="el-GR" dirty="0"/>
          </a:p>
          <a:p>
            <a:r>
              <a:rPr lang="el-GR" dirty="0" smtClean="0"/>
              <a:t>Θαμπή όραση.</a:t>
            </a:r>
            <a:endParaRPr lang="el-GR" dirty="0"/>
          </a:p>
          <a:p>
            <a:r>
              <a:rPr lang="el-GR" dirty="0" smtClean="0"/>
              <a:t>Μουδιάσματα </a:t>
            </a:r>
            <a:r>
              <a:rPr lang="el-GR" dirty="0"/>
              <a:t>στα χέρια ή στα </a:t>
            </a:r>
            <a:r>
              <a:rPr lang="el-GR" dirty="0" smtClean="0"/>
              <a:t>πόδια.</a:t>
            </a:r>
            <a:endParaRPr lang="el-GR" dirty="0"/>
          </a:p>
          <a:p>
            <a:r>
              <a:rPr lang="el-GR" dirty="0" smtClean="0"/>
              <a:t>Σεξουαλικής </a:t>
            </a:r>
            <a:r>
              <a:rPr lang="el-GR" dirty="0"/>
              <a:t>φύσης </a:t>
            </a:r>
            <a:r>
              <a:rPr lang="el-GR" dirty="0" smtClean="0"/>
              <a:t>προβλήματα.</a:t>
            </a:r>
            <a:endParaRPr lang="el-GR" dirty="0"/>
          </a:p>
          <a:p>
            <a:r>
              <a:rPr lang="el-GR" dirty="0" smtClean="0"/>
              <a:t>Συχνές </a:t>
            </a:r>
            <a:r>
              <a:rPr lang="el-GR" dirty="0"/>
              <a:t>λοιμώξεις-πληγές-ουλές που καθυστερούν να </a:t>
            </a:r>
            <a:r>
              <a:rPr lang="el-GR" dirty="0" smtClean="0"/>
              <a:t>κλείσουν.</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55991989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21045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26953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212</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Συμπτωματολογία διαβήτη </a:t>
            </a:r>
            <a:r>
              <a:rPr lang="el-GR" sz="3000" b="0" dirty="0" smtClean="0"/>
              <a:t>4/4</a:t>
            </a:r>
            <a:endParaRPr lang="en-US" sz="3600" dirty="0"/>
          </a:p>
        </p:txBody>
      </p:sp>
      <p:sp>
        <p:nvSpPr>
          <p:cNvPr id="3" name="2 - Θέση περιεχομένου"/>
          <p:cNvSpPr>
            <a:spLocks noGrp="1"/>
          </p:cNvSpPr>
          <p:nvPr>
            <p:ph idx="1"/>
          </p:nvPr>
        </p:nvSpPr>
        <p:spPr/>
        <p:txBody>
          <a:bodyPr>
            <a:normAutofit/>
          </a:bodyPr>
          <a:lstStyle/>
          <a:p>
            <a:r>
              <a:rPr lang="el-GR" dirty="0"/>
              <a:t>Η πολυουρία είναι συνέπεια της σακχαρουρίας. </a:t>
            </a:r>
          </a:p>
          <a:p>
            <a:r>
              <a:rPr lang="el-GR" dirty="0"/>
              <a:t>Συμβαίνει σε υπεργλυκαιμία, όταν η τιμή του σακχάρου στο αίμα υπερβεί το όριο ανοχής των υδατανθράκων. Αυτό έχει σαν αποτέλεσμα η γλυκόζη να κάνει κατακράτηση υγρού στοιχείου κατά την αποβολή της στα ούρα, το οποίο μετακινείται από τον ενδοκυττάριο στον εξωκυττάριο χώρο. Συνέπεια αυτού είναι η πολυουρία. </a:t>
            </a:r>
          </a:p>
          <a:p>
            <a:r>
              <a:rPr lang="el-GR" dirty="0"/>
              <a:t>Η αφυδάτωση και το αυξημένο αίσθημα δίψας είναι αποτέλεσμα της αυξημένης απώλειας υγρών. </a:t>
            </a:r>
          </a:p>
          <a:p>
            <a:r>
              <a:rPr lang="el-GR" dirty="0"/>
              <a:t>Το αίσθημα πείνας και η απώλεια βάρους συμβαίνουν λόγω απώλειας μεγάλων ποσοτήτων θερμίδων με τη μορφή γλυκόζης στα ούρα.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99239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Δευτεροπαθής διαβήτης </a:t>
            </a:r>
            <a:r>
              <a:rPr lang="el-GR" sz="3000" b="0" dirty="0" smtClean="0"/>
              <a:t>1/5</a:t>
            </a:r>
            <a:endParaRPr lang="el-GR" sz="3000" b="0" dirty="0"/>
          </a:p>
        </p:txBody>
      </p:sp>
      <p:sp>
        <p:nvSpPr>
          <p:cNvPr id="3" name="2 - Θέση περιεχομένου"/>
          <p:cNvSpPr>
            <a:spLocks noGrp="1"/>
          </p:cNvSpPr>
          <p:nvPr>
            <p:ph idx="1"/>
          </p:nvPr>
        </p:nvSpPr>
        <p:spPr>
          <a:xfrm>
            <a:off x="457200" y="1196752"/>
            <a:ext cx="8507288" cy="5544616"/>
          </a:xfrm>
        </p:spPr>
        <p:txBody>
          <a:bodyPr>
            <a:normAutofit lnSpcReduction="10000"/>
          </a:bodyPr>
          <a:lstStyle/>
          <a:p>
            <a:r>
              <a:rPr lang="el-GR" dirty="0" smtClean="0"/>
              <a:t>Μικρός αριθμός ατόμων αναπτύσσουν διαβήτη ως συνέπεια κάποιας άλλης ασθένειας ή κατάστασης. Έτσι λοιπόν τα είδη του δευτεροπαθή διαβήτη είναι :</a:t>
            </a:r>
          </a:p>
          <a:p>
            <a:pPr lvl="0"/>
            <a:r>
              <a:rPr lang="el-GR" b="1" dirty="0" smtClean="0"/>
              <a:t>Παγκρεατικός Διαβήτης: </a:t>
            </a:r>
            <a:r>
              <a:rPr lang="el-GR" dirty="0" smtClean="0"/>
              <a:t>πρόκληση διαβήτη μετά από χρόνια παγκρεατίτιδα, ολική παγκρεατεκτομή, κυστική ίνωση, αιμοχρωμάτωση.</a:t>
            </a:r>
          </a:p>
          <a:p>
            <a:r>
              <a:rPr lang="el-GR" b="1" dirty="0" smtClean="0"/>
              <a:t>Χρόνια παγκρεατίτιδα: </a:t>
            </a:r>
            <a:r>
              <a:rPr lang="el-GR" dirty="0" smtClean="0"/>
              <a:t>η δυσλειτουργία της ενδοκρινούς ή εξωκρινούς  μοίρας του παγκρέατος, αποτελεί ένα από τα πιο συχνά αποτελέσματα μιας χρόνιας παγκρεατίτιδος. Το μεγαλύτερο ποσοστό ασθενών (40-70%) παρουσιάζει διαταραχή ανοχής γλυκόζης (IGT) ή σακχαρώδης διαβήτης, από αυτό το ποσοστό το 50% πάσχει από σακχαρώδη διαβήτη τύπου II. Παρατηρείται ελαττωμένη έκκριση ινσουλίνης και ελαττωμένη ανταπόκριση των β-κυττάρων στη γλυκόζη. Παράλληλα υπάρχει δυσλειτουργία των α-κυττάρων που χαρακτηρίζεται από ελαττωμένα επίπεδα γλυκαγόνης.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40431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000" b="0" dirty="0" smtClean="0"/>
              <a:t>2/5</a:t>
            </a:r>
            <a:endParaRPr lang="en-US" sz="3600" dirty="0"/>
          </a:p>
        </p:txBody>
      </p:sp>
      <p:sp>
        <p:nvSpPr>
          <p:cNvPr id="3" name="2 - Θέση περιεχομένου"/>
          <p:cNvSpPr>
            <a:spLocks noGrp="1"/>
          </p:cNvSpPr>
          <p:nvPr>
            <p:ph idx="1"/>
          </p:nvPr>
        </p:nvSpPr>
        <p:spPr/>
        <p:txBody>
          <a:bodyPr>
            <a:normAutofit/>
          </a:bodyPr>
          <a:lstStyle/>
          <a:p>
            <a:r>
              <a:rPr lang="el-GR" b="1" dirty="0"/>
              <a:t>Κυστική ίνωση: </a:t>
            </a:r>
            <a:r>
              <a:rPr lang="el-GR" dirty="0"/>
              <a:t>χαρακτηρίζεται από πνευμονική λοίμωξη, παγκρεατική ανεπάρκεια, υψηλή συγκέντρωση νατρίου στον ιδρώτα. Η παρουσία σακχαρώδη διαβήτη κυμαίνεται στο 8-15%. </a:t>
            </a:r>
          </a:p>
          <a:p>
            <a:r>
              <a:rPr lang="el-GR" b="1" dirty="0"/>
              <a:t>Αιμοχρωμάτωση: </a:t>
            </a:r>
            <a:r>
              <a:rPr lang="el-GR" dirty="0"/>
              <a:t>το ποσοστό εμφάνισης σακχαρώδη διαβήτη στην αιμοχρωμάτωση είναι 32%. Τα παθολογικά ευρήματα βρίσκονται στα παγκρεατικά νησίδια, από την τοξική δράση ελεύθερου </a:t>
            </a:r>
            <a:r>
              <a:rPr lang="en-US" dirty="0"/>
              <a:t>Fe</a:t>
            </a:r>
            <a:r>
              <a:rPr lang="el-GR" dirty="0"/>
              <a:t>. Τα άτομα υπόκεινται συχνά σε υπογλυκαιμίες, λόγω καταστροφής τόσο των α όσο και των β- κυττάρων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09737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000" b="0" dirty="0" smtClean="0"/>
              <a:t>3/5</a:t>
            </a:r>
            <a:endParaRPr lang="en-US" sz="3600" dirty="0"/>
          </a:p>
        </p:txBody>
      </p:sp>
      <p:sp>
        <p:nvSpPr>
          <p:cNvPr id="3" name="2 - Θέση περιεχομένου"/>
          <p:cNvSpPr>
            <a:spLocks noGrp="1"/>
          </p:cNvSpPr>
          <p:nvPr>
            <p:ph idx="1"/>
          </p:nvPr>
        </p:nvSpPr>
        <p:spPr/>
        <p:txBody>
          <a:bodyPr>
            <a:normAutofit/>
          </a:bodyPr>
          <a:lstStyle/>
          <a:p>
            <a:pPr lvl="0"/>
            <a:r>
              <a:rPr lang="el-GR" b="1" dirty="0"/>
              <a:t>Ενδοκρινικός </a:t>
            </a:r>
            <a:r>
              <a:rPr lang="el-GR" b="1" dirty="0" smtClean="0"/>
              <a:t>διαβήτης: </a:t>
            </a:r>
            <a:r>
              <a:rPr lang="el-GR" dirty="0"/>
              <a:t>μεγαλακρία, σύνδρομο </a:t>
            </a:r>
            <a:r>
              <a:rPr lang="en-US" dirty="0"/>
              <a:t>Cushing</a:t>
            </a:r>
            <a:r>
              <a:rPr lang="el-GR" dirty="0"/>
              <a:t>, φαιοχρωμοκύττωμα, γλουκαγόνωμα, υπερθυρεοειδισμός, πρωτοπαθής υπεραλδοστερονισμός, σωματοστατίνωμα, σύνδρομο πολυκυστικών ωοθηκών. </a:t>
            </a:r>
          </a:p>
          <a:p>
            <a:r>
              <a:rPr lang="el-GR" b="1" dirty="0" smtClean="0"/>
              <a:t>Νευρομυϊκός </a:t>
            </a:r>
            <a:r>
              <a:rPr lang="el-GR" b="1" dirty="0"/>
              <a:t>διαβήτης: </a:t>
            </a:r>
            <a:r>
              <a:rPr lang="el-GR" dirty="0" smtClean="0"/>
              <a:t>τηλεαγγειεκτασία </a:t>
            </a:r>
            <a:r>
              <a:rPr lang="el-GR" dirty="0"/>
              <a:t>αταξική, μυοτονική δυστροφία, σύνδρομο </a:t>
            </a:r>
            <a:r>
              <a:rPr lang="en-US" dirty="0"/>
              <a:t>Wolfram</a:t>
            </a:r>
            <a:r>
              <a:rPr lang="el-GR" dirty="0"/>
              <a:t>, σύνδρομο </a:t>
            </a:r>
            <a:r>
              <a:rPr lang="en-US" dirty="0"/>
              <a:t>Alstrom</a:t>
            </a:r>
            <a:r>
              <a:rPr lang="el-GR" dirty="0"/>
              <a:t> κ.α</a:t>
            </a:r>
            <a:r>
              <a:rPr lang="el-GR" dirty="0" smtClean="0"/>
              <a:t>.</a:t>
            </a:r>
            <a:endParaRPr lang="el-GR" dirty="0"/>
          </a:p>
          <a:p>
            <a:pPr lvl="0"/>
            <a:r>
              <a:rPr lang="el-GR" b="1" dirty="0"/>
              <a:t>Μεταβολικός διαβήτης: </a:t>
            </a:r>
            <a:r>
              <a:rPr lang="el-GR" dirty="0"/>
              <a:t>υπερλιπιδαιμίες, φαιοχρωμοκύτωμα, αυτοάνοσες πολυενδοκρινοπάθειες, οξεία διαλείπουσα πορφυρία κ.α.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567428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000" b="0" dirty="0" smtClean="0"/>
              <a:t>4/5</a:t>
            </a:r>
            <a:endParaRPr lang="en-US" sz="3600" dirty="0"/>
          </a:p>
        </p:txBody>
      </p:sp>
      <p:sp>
        <p:nvSpPr>
          <p:cNvPr id="3" name="2 - Θέση περιεχομένου"/>
          <p:cNvSpPr>
            <a:spLocks noGrp="1"/>
          </p:cNvSpPr>
          <p:nvPr>
            <p:ph idx="1"/>
          </p:nvPr>
        </p:nvSpPr>
        <p:spPr/>
        <p:txBody>
          <a:bodyPr>
            <a:normAutofit/>
          </a:bodyPr>
          <a:lstStyle/>
          <a:p>
            <a:pPr lvl="0"/>
            <a:r>
              <a:rPr lang="el-GR" b="1" dirty="0"/>
              <a:t>Ιατρογενής </a:t>
            </a:r>
            <a:r>
              <a:rPr lang="el-GR" b="1" dirty="0" smtClean="0"/>
              <a:t>διαβήτης: </a:t>
            </a:r>
            <a:r>
              <a:rPr lang="el-GR" dirty="0"/>
              <a:t>έπειτα από χρήση διαφόρων φαρμάκων. Οι μηχανισμοί μέσω των οποίων τα φάρμακα προκαλούν σακχαρώδη διαβήτη είναι : καταστροφή β-κυττάρων, αναστολή έκκρισης ινσουλίνης, διέγερση ή καταστολή συμπαθητικού, διαταραχή της δράσης της ινσουλίνης. Τα φάρμακα αυτά μπορεί να είναι  κορτικοειδή, αντισυλληπτικά, διουρητικά, νικοτινικό οξύ, πενταμιδίνη, αναβολικά, ασπιρίνη, φάρμακα που μπλοκάρουν την είσοδο </a:t>
            </a:r>
            <a:r>
              <a:rPr lang="en-US" dirty="0"/>
              <a:t>Ca</a:t>
            </a:r>
            <a:r>
              <a:rPr lang="el-GR" dirty="0"/>
              <a:t>+, α-αγωνιστές, β-αγωνιστές, α-ανταγωνιστές, β- ανταγωνιστές κ.α.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77300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000" b="0" dirty="0" smtClean="0"/>
              <a:t>5/5</a:t>
            </a:r>
            <a:endParaRPr lang="en-US" sz="3600" dirty="0"/>
          </a:p>
        </p:txBody>
      </p:sp>
      <p:sp>
        <p:nvSpPr>
          <p:cNvPr id="3" name="2 - Θέση περιεχομένου"/>
          <p:cNvSpPr>
            <a:spLocks noGrp="1"/>
          </p:cNvSpPr>
          <p:nvPr>
            <p:ph idx="1"/>
          </p:nvPr>
        </p:nvSpPr>
        <p:spPr/>
        <p:txBody>
          <a:bodyPr/>
          <a:lstStyle/>
          <a:p>
            <a:pPr lvl="0"/>
            <a:r>
              <a:rPr lang="el-GR" b="1" dirty="0" smtClean="0"/>
              <a:t>Λοιμογόνος διαβήτης: </a:t>
            </a:r>
            <a:r>
              <a:rPr lang="el-GR" dirty="0"/>
              <a:t>ως επιπλοκή ταυτόχρονα με </a:t>
            </a:r>
            <a:r>
              <a:rPr lang="el-GR" dirty="0" smtClean="0"/>
              <a:t>συγγενή </a:t>
            </a:r>
            <a:r>
              <a:rPr lang="el-GR" dirty="0"/>
              <a:t>ερυθρά, κυτταρομεγαλοϊό. </a:t>
            </a:r>
          </a:p>
          <a:p>
            <a:pPr lvl="0"/>
            <a:r>
              <a:rPr lang="el-GR" b="1" dirty="0"/>
              <a:t>Γενετικά σύνδρομα </a:t>
            </a:r>
            <a:r>
              <a:rPr lang="el-GR" dirty="0"/>
              <a:t>που σχετίζονται με διαβήτη όπως σύνδρομο </a:t>
            </a:r>
            <a:r>
              <a:rPr lang="en-US" dirty="0"/>
              <a:t>Down</a:t>
            </a:r>
            <a:r>
              <a:rPr lang="el-GR" dirty="0"/>
              <a:t>, </a:t>
            </a:r>
            <a:r>
              <a:rPr lang="en-US" dirty="0"/>
              <a:t>Klinefelter</a:t>
            </a:r>
            <a:r>
              <a:rPr lang="el-GR" dirty="0"/>
              <a:t>, </a:t>
            </a:r>
            <a:r>
              <a:rPr lang="en-US" dirty="0"/>
              <a:t>Turner</a:t>
            </a:r>
            <a:r>
              <a:rPr lang="el-GR" dirty="0"/>
              <a:t>, μυοτονική δυστροφία</a:t>
            </a:r>
            <a:r>
              <a:rPr lang="el-GR" dirty="0" smtClean="0"/>
              <a:t>.</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298184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Ειδικοί τύποι σακχαρώδη διαβήτη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a:t>Στις αρχές της δεκαετίας του 1970 οι </a:t>
            </a:r>
            <a:r>
              <a:rPr lang="en-US" dirty="0"/>
              <a:t>Tattersall</a:t>
            </a:r>
            <a:r>
              <a:rPr lang="el-GR" dirty="0"/>
              <a:t> και </a:t>
            </a:r>
            <a:r>
              <a:rPr lang="en-US" dirty="0"/>
              <a:t>Fajans</a:t>
            </a:r>
            <a:r>
              <a:rPr lang="el-GR" dirty="0"/>
              <a:t> περιέγραψαν ένα νέο τύπο διαβήτη. Ονομάστηκε </a:t>
            </a:r>
            <a:r>
              <a:rPr lang="en-US" b="1" dirty="0"/>
              <a:t>MODY</a:t>
            </a:r>
            <a:r>
              <a:rPr lang="el-GR" b="1" dirty="0"/>
              <a:t> </a:t>
            </a:r>
            <a:r>
              <a:rPr lang="el-GR" dirty="0"/>
              <a:t>που σημαίνει “</a:t>
            </a:r>
            <a:r>
              <a:rPr lang="en-US" dirty="0"/>
              <a:t>maturity onset diabetes of the young</a:t>
            </a:r>
            <a:r>
              <a:rPr lang="el-GR" dirty="0"/>
              <a:t>” δηλ. διαβήτης τύπου ενηλίκων που εμφανίζεται σε νεανική ηλικία. Στην τελευταία κατάταξη των τύπων του Σακχαρώδη Διαβήτη, ο ορισμός αυτός αντικαταστήθηκε με τις λεγόμενες γενετικές διαταραχές της λειτουργίας των β-κυττάρων. </a:t>
            </a:r>
          </a:p>
          <a:p>
            <a:r>
              <a:rPr lang="el-GR" dirty="0"/>
              <a:t>Στον συγκεκριμένο τύπο, ο διαβήτης παρουσιάζεται σε μικρή ηλικία, όπως συμβαίνει στον διαβήτη τύπου </a:t>
            </a:r>
            <a:r>
              <a:rPr lang="en-US" dirty="0"/>
              <a:t>I</a:t>
            </a:r>
            <a:r>
              <a:rPr lang="el-GR" dirty="0"/>
              <a:t>, εν τούτοις όμως τα άτομα αυτά δεν έχουν ανάγκη την ινσουλίνη για έλεγχο του διαβήτη.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641691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Ειδικοί τύποι σακχαρώδη διαβήτη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n-US" dirty="0"/>
              <a:t>T</a:t>
            </a:r>
            <a:r>
              <a:rPr lang="el-GR" dirty="0"/>
              <a:t>ο πρόβλημα είναι η διαταραχή στην έκκριση ινσουλίνης, λόγω ύπαρξης γενετικών ελλειμμάτων των β-κυττάρων. Αντίθετα όμως δεν υπάρχουν διαταραχές στην δράση της ινσουλίνης στα όργανα στόχους της, που είναι το κύριο χαρακτηριστικό του διαβήτη τύπου </a:t>
            </a:r>
            <a:r>
              <a:rPr lang="en-US" dirty="0"/>
              <a:t>II</a:t>
            </a:r>
            <a:r>
              <a:rPr lang="el-GR" dirty="0"/>
              <a:t>.</a:t>
            </a:r>
          </a:p>
          <a:p>
            <a:r>
              <a:rPr lang="el-GR" dirty="0"/>
              <a:t>Οι μεταλλάξεις που έχουν περιγραφεί είναι οι εξής :</a:t>
            </a:r>
          </a:p>
          <a:p>
            <a:pPr lvl="1" indent="-387350"/>
            <a:r>
              <a:rPr lang="el-GR" dirty="0" smtClean="0"/>
              <a:t>Στο </a:t>
            </a:r>
            <a:r>
              <a:rPr lang="el-GR" dirty="0"/>
              <a:t>χρωμόσωμα 7, στο γονίδιο της </a:t>
            </a:r>
            <a:r>
              <a:rPr lang="el-GR" dirty="0" smtClean="0"/>
              <a:t>γλυκοκινάσης.</a:t>
            </a:r>
            <a:endParaRPr lang="el-GR" dirty="0"/>
          </a:p>
          <a:p>
            <a:pPr lvl="1" indent="-387350"/>
            <a:r>
              <a:rPr lang="el-GR" dirty="0" smtClean="0"/>
              <a:t>Στο </a:t>
            </a:r>
            <a:r>
              <a:rPr lang="el-GR" dirty="0"/>
              <a:t>χρωμόσωμα 20, στο γονίδιο του </a:t>
            </a:r>
            <a:r>
              <a:rPr lang="en-US" dirty="0"/>
              <a:t>HNF</a:t>
            </a:r>
            <a:r>
              <a:rPr lang="el-GR" dirty="0"/>
              <a:t>- 4 </a:t>
            </a:r>
            <a:r>
              <a:rPr lang="el-GR" dirty="0" smtClean="0"/>
              <a:t>α.</a:t>
            </a:r>
            <a:endParaRPr lang="el-GR" dirty="0"/>
          </a:p>
          <a:p>
            <a:pPr lvl="1" indent="-387350"/>
            <a:r>
              <a:rPr lang="el-GR" dirty="0" smtClean="0"/>
              <a:t>Στο </a:t>
            </a:r>
            <a:r>
              <a:rPr lang="el-GR" dirty="0"/>
              <a:t>χρωμόσωμα 12, στο γονίδιο του </a:t>
            </a:r>
            <a:r>
              <a:rPr lang="en-US" dirty="0"/>
              <a:t>HNF</a:t>
            </a:r>
            <a:r>
              <a:rPr lang="el-GR" dirty="0"/>
              <a:t>-1 </a:t>
            </a:r>
            <a:r>
              <a:rPr lang="el-GR" dirty="0" smtClean="0"/>
              <a:t>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56461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Σακχαρώδης διαβήτης τύπου </a:t>
            </a:r>
            <a:r>
              <a:rPr lang="el-GR" dirty="0"/>
              <a:t>Ι</a:t>
            </a:r>
            <a:endParaRPr lang="en-US" dirty="0"/>
          </a:p>
        </p:txBody>
      </p:sp>
      <p:sp>
        <p:nvSpPr>
          <p:cNvPr id="3" name="2 - Θέση περιεχομένου"/>
          <p:cNvSpPr>
            <a:spLocks noGrp="1"/>
          </p:cNvSpPr>
          <p:nvPr>
            <p:ph idx="1"/>
          </p:nvPr>
        </p:nvSpPr>
        <p:spPr/>
        <p:txBody>
          <a:bodyPr>
            <a:normAutofit/>
          </a:bodyPr>
          <a:lstStyle/>
          <a:p>
            <a:r>
              <a:rPr lang="el-GR" dirty="0"/>
              <a:t>Παλαιότερα γνωστός και ως </a:t>
            </a:r>
            <a:r>
              <a:rPr lang="el-GR" b="1" dirty="0"/>
              <a:t>ινσουλινοεξαρτώμενος ή νεανικός </a:t>
            </a:r>
            <a:r>
              <a:rPr lang="el-GR" dirty="0"/>
              <a:t>διαβήτης.  Χαρακτηρίζεται από καταστροφή των β- κυττάρων του παγκρέατος, που είναι υπεύθυνα για την παραγωγή ινσουλίνης, με αποτέλεσμα </a:t>
            </a:r>
            <a:r>
              <a:rPr lang="el-GR" b="1" dirty="0"/>
              <a:t>ολική έλλειψη ή ελάχιστη έκκριση ινσουλίνης</a:t>
            </a:r>
            <a:r>
              <a:rPr lang="el-GR" dirty="0"/>
              <a:t>. </a:t>
            </a:r>
          </a:p>
          <a:p>
            <a:r>
              <a:rPr lang="el-GR" dirty="0"/>
              <a:t>Η μορφή αυτή διαβήτη θεωρείται </a:t>
            </a:r>
            <a:r>
              <a:rPr lang="el-GR" b="1" dirty="0"/>
              <a:t>ανοσολογικό</a:t>
            </a:r>
            <a:r>
              <a:rPr lang="el-GR" dirty="0"/>
              <a:t> νόσημα. Ο οργανισμός δηλαδή αναγνωρίζει τα ίδια του τα β-κύτταρα στο πάγκρεας ως ξένα και κινητοποιεί μια διαδικασία καταστροφής.</a:t>
            </a:r>
          </a:p>
          <a:p>
            <a:r>
              <a:rPr lang="el-GR" dirty="0"/>
              <a:t>Ο τύπος αυτός προσβάλλει το 5-10% των περιπτώσεων διαβήτη, από τις οποίες αντιστοιχεί κυρίως σε παιδιά αλλά και ενήλικες (σε μικρότερο ποσοστό). Ο ασθενής είναι απόλυτα εξαρτημένος από την εξωγενή χορήγηση ινσουλίνης, προκειμένου τα επίπεδα σακχάρου του αίματος να διατηρηθούν σε φυσιολογικά επίπεδα.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90187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Ειδικοί τύποι σακχαρώδη διαβήτη </a:t>
            </a:r>
            <a:r>
              <a:rPr lang="el-GR" sz="3000" b="0" dirty="0" smtClean="0"/>
              <a:t>3/3</a:t>
            </a:r>
            <a:endParaRPr lang="en-US" sz="3600" dirty="0"/>
          </a:p>
        </p:txBody>
      </p:sp>
      <p:sp>
        <p:nvSpPr>
          <p:cNvPr id="3" name="2 - Θέση περιεχομένου"/>
          <p:cNvSpPr>
            <a:spLocks noGrp="1"/>
          </p:cNvSpPr>
          <p:nvPr>
            <p:ph idx="1"/>
          </p:nvPr>
        </p:nvSpPr>
        <p:spPr>
          <a:xfrm>
            <a:off x="457200" y="1196752"/>
            <a:ext cx="8579296" cy="5544616"/>
          </a:xfrm>
        </p:spPr>
        <p:txBody>
          <a:bodyPr>
            <a:normAutofit/>
          </a:bodyPr>
          <a:lstStyle/>
          <a:p>
            <a:r>
              <a:rPr lang="el-GR" dirty="0"/>
              <a:t>Πιο συχνά παρουσιάζεται η δεύτερη μετάλλαξη. Σχετικά με την συχνότητα που παρουσιάζεται είναι 0,5-1% του συνόλου των τύπου </a:t>
            </a:r>
            <a:r>
              <a:rPr lang="en-US" dirty="0"/>
              <a:t>II</a:t>
            </a:r>
            <a:r>
              <a:rPr lang="el-GR" dirty="0"/>
              <a:t> διαβητικών ατόμων. </a:t>
            </a:r>
          </a:p>
          <a:p>
            <a:r>
              <a:rPr lang="el-GR" dirty="0"/>
              <a:t>Κριτήρια για την διάγνωση είναι : </a:t>
            </a:r>
            <a:r>
              <a:rPr lang="el-GR" b="1" dirty="0"/>
              <a:t>1) </a:t>
            </a:r>
            <a:r>
              <a:rPr lang="el-GR" dirty="0"/>
              <a:t>εμφάνιση διαβήτη σε ηλικία μικρότερη των 25 ετών σε δύο τουλάχιστον μέλη της οικογένειας, </a:t>
            </a:r>
            <a:r>
              <a:rPr lang="el-GR" b="1" dirty="0"/>
              <a:t>2)</a:t>
            </a:r>
            <a:r>
              <a:rPr lang="el-GR" dirty="0"/>
              <a:t> έλεγχος του διαβήτη επί 5ετία μετά την διάγνωση, ενώ παράγεται πεπτίδιο </a:t>
            </a:r>
            <a:r>
              <a:rPr lang="en-US" dirty="0"/>
              <a:t>C</a:t>
            </a:r>
            <a:r>
              <a:rPr lang="el-GR" dirty="0"/>
              <a:t>, </a:t>
            </a:r>
            <a:r>
              <a:rPr lang="el-GR" b="1" dirty="0"/>
              <a:t>3)</a:t>
            </a:r>
            <a:r>
              <a:rPr lang="el-GR" dirty="0"/>
              <a:t> κάθετη μετάδοση σε τρεις τουλάχιστον γενιές.  Ένας άλλος τύπος διαβήτη είναι ο </a:t>
            </a:r>
            <a:r>
              <a:rPr lang="en-US" b="1" dirty="0"/>
              <a:t>LADA</a:t>
            </a:r>
            <a:r>
              <a:rPr lang="el-GR" b="1" dirty="0"/>
              <a:t> </a:t>
            </a:r>
            <a:r>
              <a:rPr lang="el-GR" dirty="0"/>
              <a:t>(</a:t>
            </a:r>
            <a:r>
              <a:rPr lang="en-US" dirty="0"/>
              <a:t>Latent Autoimmune Diabetes of Adulthood</a:t>
            </a:r>
            <a:r>
              <a:rPr lang="el-GR" dirty="0"/>
              <a:t>).  Εμφανίζει κλινική εικόνα συμβατή με Σακχαρώδη Διαβήτη τύπου </a:t>
            </a:r>
            <a:r>
              <a:rPr lang="en-US" dirty="0"/>
              <a:t>II</a:t>
            </a:r>
            <a:r>
              <a:rPr lang="el-GR" dirty="0"/>
              <a:t>, παρά ταύτα εάν γίνει μέτρηση παρουσιάζει αυτοαντισώματα όπως στο Σακχαρώδη Διαβήτη τύπου </a:t>
            </a:r>
            <a:r>
              <a:rPr lang="en-US" dirty="0"/>
              <a:t>I</a:t>
            </a:r>
            <a:r>
              <a:rPr lang="el-GR" dirty="0"/>
              <a:t>, όμως δεν χρειάζεται ινσουλίνη και χαρακτηρίζεται ως Σακχαρώδης Διαβήτης </a:t>
            </a:r>
            <a:r>
              <a:rPr lang="en-US" dirty="0"/>
              <a:t>I</a:t>
            </a:r>
            <a:r>
              <a:rPr lang="el-GR" dirty="0"/>
              <a:t> όψιμου ενάρξεως.  Ο συγκεκριμένος τύπος αποτελεί το 6-10 % των περιπτώσεων διαβήτη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16787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Προδιαβητικές κλινικές οντότητες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507288" cy="5472608"/>
          </a:xfrm>
        </p:spPr>
        <p:txBody>
          <a:bodyPr>
            <a:normAutofit/>
          </a:bodyPr>
          <a:lstStyle/>
          <a:p>
            <a:pPr marL="457200" indent="-457200">
              <a:buFont typeface="+mj-lt"/>
              <a:buAutoNum type="arabicPeriod"/>
            </a:pPr>
            <a:r>
              <a:rPr lang="el-GR" b="1" dirty="0" smtClean="0"/>
              <a:t>Παχυσαρκία</a:t>
            </a:r>
            <a:endParaRPr lang="el-GR" b="1" i="1" dirty="0" smtClean="0">
              <a:effectLst>
                <a:innerShdw blurRad="63500" dist="50800">
                  <a:prstClr val="black">
                    <a:alpha val="50000"/>
                  </a:prstClr>
                </a:innerShdw>
              </a:effectLst>
            </a:endParaRPr>
          </a:p>
          <a:p>
            <a:pPr marL="444500" indent="0">
              <a:buNone/>
            </a:pPr>
            <a:r>
              <a:rPr lang="el-GR" dirty="0" smtClean="0"/>
              <a:t>Η </a:t>
            </a:r>
            <a:r>
              <a:rPr lang="el-GR" b="1" dirty="0" smtClean="0"/>
              <a:t>παχυσαρκία αποτελεί μια από τις συχνότερες ασθένειες </a:t>
            </a:r>
            <a:r>
              <a:rPr lang="el-GR" dirty="0" smtClean="0"/>
              <a:t>στις  αναπτυγμένες χώρες και αποτελεί παράλληλα σημαντικό παράγοντα κίνδυνου για την εμφάνιση καρδιαγγειακών νοσημάτων καθώς και του σακχαρώδη διαβήτη. Η παχυσαρκία έχει άμεση σχέση με την διατροφή καθώς όταν η πρόληψη ενέργειας από την τροφή είναι μεγαλύτερη από αυτή που χρειάζεται για την κάλυψη των ενεργειακών αναγκών του οργανισμού αποθηκεύεται με την μορφή λίπους με συνέπεια τη αύξηση του σωματικού βάρους.  </a:t>
            </a:r>
            <a:r>
              <a:rPr lang="el-GR" b="1" dirty="0" smtClean="0"/>
              <a:t>Η συσχέτιση της παχυσαρκίας και του σακχαρώδη διαβήτη είναι συνυφασμένη με την αντίσταση στην ινσουλίνη.</a:t>
            </a:r>
            <a:r>
              <a:rPr lang="el-GR" dirty="0" smtClean="0"/>
              <a:t> Οι φυσιολογικές συγκεντρώσεις της ινσουλίνης παρουσιάζουν μείωση της βιολογικής της δράσης με αποτέλεσμα αύξηση της γλυκόζης στο αίμα και υπερινσουλιναιμία. </a:t>
            </a:r>
            <a:endParaRPr lang="el-GR" b="1" i="1" u="sng" dirty="0" smtClean="0">
              <a:effectLst>
                <a:innerShdw blurRad="63500" dist="50800">
                  <a:prstClr val="black">
                    <a:alpha val="50000"/>
                  </a:prstClr>
                </a:innerShdw>
              </a:effectLst>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00938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Προδιαβητικές κλινικές οντότητες </a:t>
            </a:r>
            <a:r>
              <a:rPr lang="el-GR" sz="3000" b="0" dirty="0" smtClean="0"/>
              <a:t>2/2</a:t>
            </a:r>
            <a:endParaRPr lang="en-US" sz="3600" dirty="0"/>
          </a:p>
        </p:txBody>
      </p:sp>
      <p:sp>
        <p:nvSpPr>
          <p:cNvPr id="3" name="2 - Θέση περιεχομένου"/>
          <p:cNvSpPr>
            <a:spLocks noGrp="1"/>
          </p:cNvSpPr>
          <p:nvPr>
            <p:ph idx="1"/>
          </p:nvPr>
        </p:nvSpPr>
        <p:spPr>
          <a:xfrm>
            <a:off x="457200" y="1196752"/>
            <a:ext cx="8435280" cy="5400600"/>
          </a:xfrm>
        </p:spPr>
        <p:txBody>
          <a:bodyPr>
            <a:normAutofit/>
          </a:bodyPr>
          <a:lstStyle/>
          <a:p>
            <a:pPr marL="457200" indent="-457200">
              <a:buFont typeface="+mj-lt"/>
              <a:buAutoNum type="arabicPeriod" startAt="2"/>
            </a:pPr>
            <a:r>
              <a:rPr lang="el-GR" sz="2200" b="1" dirty="0" smtClean="0"/>
              <a:t>Μεταβολικό σύνδρομο</a:t>
            </a:r>
            <a:endParaRPr lang="el-GR" sz="2200" b="1" i="1" dirty="0" smtClean="0">
              <a:effectLst>
                <a:innerShdw blurRad="63500" dist="50800">
                  <a:prstClr val="black">
                    <a:alpha val="50000"/>
                  </a:prstClr>
                </a:innerShdw>
              </a:effectLst>
            </a:endParaRPr>
          </a:p>
          <a:p>
            <a:pPr marL="444500" indent="0">
              <a:buNone/>
            </a:pPr>
            <a:r>
              <a:rPr lang="el-GR" sz="2200" dirty="0" smtClean="0"/>
              <a:t>Από τη δεκαετία του 1920 οι επιστήμονες παρατήρησαν την ύποπτη συνύπαρξη </a:t>
            </a:r>
            <a:r>
              <a:rPr lang="el-GR" sz="2200" b="1" dirty="0" smtClean="0"/>
              <a:t>παχυσαρκίας,</a:t>
            </a:r>
            <a:r>
              <a:rPr lang="el-GR" sz="2200" dirty="0" smtClean="0"/>
              <a:t> </a:t>
            </a:r>
            <a:r>
              <a:rPr lang="el-GR" sz="2200" b="1" dirty="0" smtClean="0"/>
              <a:t>υπέρτασης, υπεργλυκαιμίας και υπερλιπιδαιμίας </a:t>
            </a:r>
            <a:r>
              <a:rPr lang="el-GR" sz="2200" dirty="0" smtClean="0"/>
              <a:t>στους ασθενείς. </a:t>
            </a:r>
            <a:endParaRPr lang="el-GR" sz="2200" b="1" i="1" u="sng" dirty="0" smtClean="0">
              <a:effectLst>
                <a:innerShdw blurRad="63500" dist="50800">
                  <a:prstClr val="black">
                    <a:alpha val="50000"/>
                  </a:prstClr>
                </a:innerShdw>
              </a:effectLst>
            </a:endParaRPr>
          </a:p>
          <a:p>
            <a:pPr marL="444500" indent="0">
              <a:buNone/>
            </a:pPr>
            <a:r>
              <a:rPr lang="el-GR" sz="2200" dirty="0" smtClean="0"/>
              <a:t>Το 1988 ο αμερικανός </a:t>
            </a:r>
            <a:r>
              <a:rPr lang="el-GR" sz="2200" dirty="0"/>
              <a:t>Τ</a:t>
            </a:r>
            <a:r>
              <a:rPr lang="el-GR" sz="2200" dirty="0" smtClean="0"/>
              <a:t>ζορτζ Ρίβεν επισημαίνει τα χαρακτηριστικά του μεταβολικού συνδρόμου και το βαφτίζει «θανατηφόρο κουαρτέτο» ή αλλιώς, «σύνδρομο Χ».  </a:t>
            </a:r>
            <a:endParaRPr lang="el-GR" sz="2200" b="1" i="1" u="sng" dirty="0" smtClean="0">
              <a:effectLst>
                <a:innerShdw blurRad="63500" dist="50800">
                  <a:prstClr val="black">
                    <a:alpha val="50000"/>
                  </a:prstClr>
                </a:innerShdw>
              </a:effectLst>
            </a:endParaRPr>
          </a:p>
          <a:p>
            <a:pPr marL="444500" indent="0">
              <a:buNone/>
            </a:pPr>
            <a:r>
              <a:rPr lang="el-GR" sz="2200" dirty="0" smtClean="0"/>
              <a:t>Ο όρος μεταβολικό σύνδρομο αναγνωρίζεται από τον παγκόσμιο οργανισμό υγείας το 2002. Γενικά κριτήρια που το συνέδεαν άμεσα με την παχυσαρκία, όπως ο δείκτης μάζας σώματος ή ο βασικός μεταβολισμός, παύουν να θεωρούνται κυρίαρχα. Ο κίνδυνος, ονομάζεται «σπλαχνικό λίπος». Δηλαδή, το λίπος γύρω από τη μέση.</a:t>
            </a:r>
            <a:endParaRPr lang="el-GR" sz="2200" b="1" i="1" u="sng" dirty="0" smtClean="0">
              <a:effectLst>
                <a:innerShdw blurRad="63500" dist="50800">
                  <a:prstClr val="black">
                    <a:alpha val="50000"/>
                  </a:prstClr>
                </a:innerShdw>
              </a:effectLst>
            </a:endParaRPr>
          </a:p>
          <a:p>
            <a:endParaRPr lang="el-GR" sz="2200" b="1" i="1" u="sng" dirty="0">
              <a:effectLst>
                <a:innerShdw blurRad="63500" dist="50800">
                  <a:prstClr val="black">
                    <a:alpha val="50000"/>
                  </a:prstClr>
                </a:innerShdw>
              </a:effectLs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040442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a:t/>
            </a:r>
            <a:br>
              <a:rPr lang="el-GR" dirty="0"/>
            </a:br>
            <a:r>
              <a:rPr lang="el-GR" sz="4000" dirty="0" smtClean="0"/>
              <a:t>Κριτήρια </a:t>
            </a:r>
            <a:r>
              <a:rPr lang="el-GR" sz="4000" dirty="0"/>
              <a:t>του μεταβολικού συνδρόμου σύμφωνα με τον </a:t>
            </a:r>
            <a:r>
              <a:rPr lang="en-US" sz="4000" dirty="0"/>
              <a:t>WHO</a:t>
            </a:r>
            <a:r>
              <a:rPr lang="el-GR" sz="4000" dirty="0"/>
              <a:t>.</a:t>
            </a:r>
            <a:r>
              <a:rPr lang="el-GR" dirty="0"/>
              <a:t/>
            </a:r>
            <a:br>
              <a:rPr lang="el-GR" dirty="0"/>
            </a:br>
            <a:r>
              <a:rPr lang="el-GR" dirty="0"/>
              <a:t> </a:t>
            </a:r>
            <a:br>
              <a:rPr lang="el-GR" dirty="0"/>
            </a:br>
            <a:endParaRPr lang="en-US" dirty="0"/>
          </a:p>
        </p:txBody>
      </p:sp>
      <p:sp>
        <p:nvSpPr>
          <p:cNvPr id="3" name="2 - Θέση περιεχομένου"/>
          <p:cNvSpPr>
            <a:spLocks noGrp="1"/>
          </p:cNvSpPr>
          <p:nvPr>
            <p:ph idx="1"/>
          </p:nvPr>
        </p:nvSpPr>
        <p:spPr/>
        <p:txBody>
          <a:bodyPr>
            <a:normAutofit/>
          </a:bodyPr>
          <a:lstStyle/>
          <a:p>
            <a:pPr marL="0" indent="0">
              <a:buNone/>
            </a:pPr>
            <a:r>
              <a:rPr lang="el-GR" b="1" dirty="0" smtClean="0"/>
              <a:t>Κριτήρια τεκμηρίωσης μεταβολικού συνδρόμου σύμφωνα με WHO &amp; ΝCΕΡ-ΑΤP III (2001)</a:t>
            </a:r>
          </a:p>
          <a:p>
            <a:r>
              <a:rPr lang="el-GR" dirty="0" smtClean="0"/>
              <a:t>Σάκχαρο νηστείας ≥110 mg%.</a:t>
            </a:r>
          </a:p>
          <a:p>
            <a:r>
              <a:rPr lang="el-GR" dirty="0" smtClean="0"/>
              <a:t>Τριγλυκερίδια ≥150 mg%.</a:t>
            </a:r>
          </a:p>
          <a:p>
            <a:r>
              <a:rPr lang="el-GR" dirty="0" smtClean="0"/>
              <a:t>HDL-χοληστερόλη &lt; 50 mg% Άνδρες, &lt;60 mg% Γυναίκες.</a:t>
            </a:r>
          </a:p>
          <a:p>
            <a:r>
              <a:rPr lang="el-GR" dirty="0" smtClean="0"/>
              <a:t>Συστολική αρτηριακή πίεση/ Διαστολική αρτηριακή πίεση ≥130/85 mmHg.</a:t>
            </a:r>
          </a:p>
          <a:p>
            <a:r>
              <a:rPr lang="el-GR" dirty="0" smtClean="0"/>
              <a:t> Περίμετρος μέσης &gt;102 Άνδρες, &gt;88 Γυναίκες.</a:t>
            </a:r>
          </a:p>
          <a:p>
            <a:r>
              <a:rPr lang="el-GR" dirty="0" smtClean="0"/>
              <a:t>Ορισμός συνδρόμου 3 κριτήρια ή περισσότερα.</a:t>
            </a:r>
          </a:p>
          <a:p>
            <a:pPr>
              <a:buNone/>
            </a:pP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540584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rmAutofit fontScale="90000"/>
          </a:bodyPr>
          <a:lstStyle/>
          <a:p>
            <a:r>
              <a:rPr lang="el-GR" sz="3600" b="1" dirty="0" smtClean="0"/>
              <a:t>Διαταραχές που συσχετίζονται με την αντίσταση στη δράση της ινσουλίνης και την υπερινσουλιναιμία </a:t>
            </a:r>
            <a:r>
              <a:rPr lang="el-GR" sz="3100" b="0" dirty="0" smtClean="0"/>
              <a:t>1/3</a:t>
            </a:r>
            <a:endParaRPr lang="en-US" sz="3100" b="0" dirty="0"/>
          </a:p>
        </p:txBody>
      </p:sp>
      <p:sp>
        <p:nvSpPr>
          <p:cNvPr id="3" name="2 - Θέση περιεχομένου"/>
          <p:cNvSpPr>
            <a:spLocks noGrp="1"/>
          </p:cNvSpPr>
          <p:nvPr>
            <p:ph idx="1"/>
          </p:nvPr>
        </p:nvSpPr>
        <p:spPr>
          <a:xfrm>
            <a:off x="395536" y="1412776"/>
            <a:ext cx="8229600" cy="4824536"/>
          </a:xfrm>
        </p:spPr>
        <p:txBody>
          <a:bodyPr>
            <a:normAutofit/>
          </a:bodyPr>
          <a:lstStyle/>
          <a:p>
            <a:r>
              <a:rPr lang="el-GR" b="1" dirty="0" smtClean="0"/>
              <a:t>Δυσανεξία στη γλυκόζη</a:t>
            </a:r>
          </a:p>
          <a:p>
            <a:pPr lvl="1"/>
            <a:r>
              <a:rPr lang="el-GR" dirty="0" smtClean="0"/>
              <a:t>Διαταραχή </a:t>
            </a:r>
            <a:r>
              <a:rPr lang="el-GR" dirty="0"/>
              <a:t>γλυκόζης </a:t>
            </a:r>
            <a:r>
              <a:rPr lang="el-GR" dirty="0" smtClean="0"/>
              <a:t>νηστείας.</a:t>
            </a:r>
            <a:endParaRPr lang="el-GR" dirty="0"/>
          </a:p>
          <a:p>
            <a:pPr lvl="1"/>
            <a:r>
              <a:rPr lang="el-GR" dirty="0" smtClean="0"/>
              <a:t>Διαταραχή </a:t>
            </a:r>
            <a:r>
              <a:rPr lang="el-GR" dirty="0"/>
              <a:t>ανοχής στη </a:t>
            </a:r>
            <a:r>
              <a:rPr lang="el-GR" dirty="0" smtClean="0"/>
              <a:t>γλυκόζη.</a:t>
            </a:r>
            <a:endParaRPr lang="el-GR" dirty="0"/>
          </a:p>
          <a:p>
            <a:r>
              <a:rPr lang="el-GR" b="1" dirty="0"/>
              <a:t>Διαταραχές του μεταβολισμού του ουρικού οξέος</a:t>
            </a:r>
          </a:p>
          <a:p>
            <a:pPr lvl="1"/>
            <a:r>
              <a:rPr lang="el-GR" dirty="0" smtClean="0"/>
              <a:t>Αυξημένη </a:t>
            </a:r>
            <a:r>
              <a:rPr lang="el-GR" dirty="0"/>
              <a:t>συγκέντρωση ουρικού οξέος στο </a:t>
            </a:r>
            <a:r>
              <a:rPr lang="el-GR" dirty="0" smtClean="0"/>
              <a:t>πλάσμα.</a:t>
            </a:r>
            <a:endParaRPr lang="el-GR" dirty="0"/>
          </a:p>
          <a:p>
            <a:pPr lvl="1"/>
            <a:r>
              <a:rPr lang="el-GR" dirty="0" smtClean="0"/>
              <a:t>Μειωμένη </a:t>
            </a:r>
            <a:r>
              <a:rPr lang="el-GR" dirty="0"/>
              <a:t>νεφρική απέκκριση του ουρικού </a:t>
            </a:r>
            <a:r>
              <a:rPr lang="el-GR" dirty="0" smtClean="0"/>
              <a:t>οξέος.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1768462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rmAutofit fontScale="90000"/>
          </a:bodyPr>
          <a:lstStyle/>
          <a:p>
            <a:r>
              <a:rPr lang="el-GR" sz="3600" b="1" dirty="0" smtClean="0"/>
              <a:t>Διαταραχές που συσχετίζονται με την αντίσταση στη δράση της ινσουλίνης και την υπερινσουλιναιμία </a:t>
            </a:r>
            <a:r>
              <a:rPr lang="el-GR" sz="3100" b="0" dirty="0" smtClean="0"/>
              <a:t>2/3</a:t>
            </a:r>
            <a:endParaRPr lang="en-US" sz="3100" b="0" dirty="0"/>
          </a:p>
        </p:txBody>
      </p:sp>
      <p:sp>
        <p:nvSpPr>
          <p:cNvPr id="3" name="2 - Θέση περιεχομένου"/>
          <p:cNvSpPr>
            <a:spLocks noGrp="1"/>
          </p:cNvSpPr>
          <p:nvPr>
            <p:ph idx="1"/>
          </p:nvPr>
        </p:nvSpPr>
        <p:spPr>
          <a:xfrm>
            <a:off x="395536" y="1412776"/>
            <a:ext cx="8229600" cy="4824536"/>
          </a:xfrm>
        </p:spPr>
        <p:txBody>
          <a:bodyPr>
            <a:normAutofit/>
          </a:bodyPr>
          <a:lstStyle/>
          <a:p>
            <a:r>
              <a:rPr lang="el-GR" b="1" dirty="0" smtClean="0"/>
              <a:t>Δυσλιπιδαιμία</a:t>
            </a:r>
          </a:p>
          <a:p>
            <a:pPr lvl="1"/>
            <a:r>
              <a:rPr lang="el-GR" dirty="0" smtClean="0"/>
              <a:t>Αυξημένα τριγλυκερίδια</a:t>
            </a:r>
            <a:r>
              <a:rPr lang="el-GR" dirty="0"/>
              <a:t>.</a:t>
            </a:r>
          </a:p>
          <a:p>
            <a:pPr lvl="1"/>
            <a:r>
              <a:rPr lang="el-GR" dirty="0" smtClean="0"/>
              <a:t>Μειωμένη </a:t>
            </a:r>
            <a:r>
              <a:rPr lang="en-US" dirty="0"/>
              <a:t>HDL</a:t>
            </a:r>
            <a:r>
              <a:rPr lang="el-GR" dirty="0" smtClean="0"/>
              <a:t>-χοληστερόλη.</a:t>
            </a:r>
            <a:endParaRPr lang="el-GR" dirty="0"/>
          </a:p>
          <a:p>
            <a:pPr lvl="1"/>
            <a:r>
              <a:rPr lang="el-GR" dirty="0" smtClean="0"/>
              <a:t>Ύπαρξη </a:t>
            </a:r>
            <a:r>
              <a:rPr lang="el-GR" dirty="0"/>
              <a:t>μικρών πυκνών μορίων </a:t>
            </a:r>
            <a:r>
              <a:rPr lang="en-US" dirty="0"/>
              <a:t>LDL</a:t>
            </a:r>
            <a:r>
              <a:rPr lang="el-GR" dirty="0"/>
              <a:t> </a:t>
            </a:r>
            <a:r>
              <a:rPr lang="el-GR" dirty="0" smtClean="0"/>
              <a:t>χοληστερόλης.</a:t>
            </a:r>
            <a:endParaRPr lang="el-GR" dirty="0"/>
          </a:p>
          <a:p>
            <a:pPr lvl="1"/>
            <a:r>
              <a:rPr lang="el-GR" dirty="0" smtClean="0"/>
              <a:t>Αυξημένη </a:t>
            </a:r>
            <a:r>
              <a:rPr lang="el-GR" dirty="0"/>
              <a:t>μεταγευματική </a:t>
            </a:r>
            <a:r>
              <a:rPr lang="el-GR" dirty="0" smtClean="0"/>
              <a:t>λιπαιμία</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38080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rmAutofit fontScale="90000"/>
          </a:bodyPr>
          <a:lstStyle/>
          <a:p>
            <a:r>
              <a:rPr lang="el-GR" sz="3600" b="1" dirty="0" smtClean="0"/>
              <a:t>Διαταραχές που συσχετίζονται με την αντίσταση στη δράση της ινσουλίνης και την υπερινσουλιναιμία </a:t>
            </a:r>
            <a:r>
              <a:rPr lang="el-GR" sz="3100" b="0" dirty="0" smtClean="0"/>
              <a:t>3/3</a:t>
            </a:r>
            <a:endParaRPr lang="en-US" sz="3100" b="0" dirty="0"/>
          </a:p>
        </p:txBody>
      </p:sp>
      <p:sp>
        <p:nvSpPr>
          <p:cNvPr id="3" name="2 - Θέση περιεχομένου"/>
          <p:cNvSpPr>
            <a:spLocks noGrp="1"/>
          </p:cNvSpPr>
          <p:nvPr>
            <p:ph idx="1"/>
          </p:nvPr>
        </p:nvSpPr>
        <p:spPr>
          <a:xfrm>
            <a:off x="395536" y="1412776"/>
            <a:ext cx="8229600" cy="4824536"/>
          </a:xfrm>
        </p:spPr>
        <p:txBody>
          <a:bodyPr>
            <a:normAutofit/>
          </a:bodyPr>
          <a:lstStyle/>
          <a:p>
            <a:r>
              <a:rPr lang="el-GR" b="1" dirty="0" smtClean="0"/>
              <a:t>Αιμοδυναμικής διαταραχές</a:t>
            </a:r>
          </a:p>
          <a:p>
            <a:pPr lvl="1"/>
            <a:r>
              <a:rPr lang="el-GR" dirty="0" smtClean="0"/>
              <a:t>Αυξημένη δραστηριότητα του συμπαθητικού νευρικού συστήματος.</a:t>
            </a:r>
          </a:p>
          <a:p>
            <a:pPr lvl="1"/>
            <a:r>
              <a:rPr lang="el-GR" dirty="0" smtClean="0"/>
              <a:t>Αυξημένη νεφρική κατακράτηση νατρίου.</a:t>
            </a:r>
          </a:p>
          <a:p>
            <a:pPr lvl="1"/>
            <a:r>
              <a:rPr lang="el-GR" dirty="0" smtClean="0"/>
              <a:t>αυξημένη αρτηριακή πίεση.</a:t>
            </a:r>
          </a:p>
          <a:p>
            <a:r>
              <a:rPr lang="el-GR" b="1" dirty="0" smtClean="0"/>
              <a:t>Διαταραχές αιμόστασης</a:t>
            </a:r>
          </a:p>
          <a:p>
            <a:pPr lvl="1"/>
            <a:r>
              <a:rPr lang="el-GR" dirty="0" smtClean="0"/>
              <a:t>Αυξημένη συγκέντρωση του αναστολέα του ενεργοποιητή του πλασμινογόνου.</a:t>
            </a:r>
          </a:p>
          <a:p>
            <a:pPr lvl="1"/>
            <a:r>
              <a:rPr lang="el-GR" dirty="0" smtClean="0"/>
              <a:t>Αυξημένη συγκέντρωση του ινωδογόνου.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448927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Θεραπεία μεταβολικού συνδρόμου</a:t>
            </a:r>
            <a:endParaRPr lang="en-US" dirty="0"/>
          </a:p>
        </p:txBody>
      </p:sp>
      <p:sp>
        <p:nvSpPr>
          <p:cNvPr id="3" name="2 - Θέση περιεχομένου"/>
          <p:cNvSpPr>
            <a:spLocks noGrp="1"/>
          </p:cNvSpPr>
          <p:nvPr>
            <p:ph idx="1"/>
          </p:nvPr>
        </p:nvSpPr>
        <p:spPr>
          <a:xfrm>
            <a:off x="457200" y="1196752"/>
            <a:ext cx="8435280" cy="5400600"/>
          </a:xfrm>
        </p:spPr>
        <p:txBody>
          <a:bodyPr>
            <a:normAutofit/>
          </a:bodyPr>
          <a:lstStyle/>
          <a:p>
            <a:r>
              <a:rPr lang="el-GR" dirty="0"/>
              <a:t>Η θεραπεία του μεταβολικού συνδρόμου περιλαμβάνει την </a:t>
            </a:r>
            <a:r>
              <a:rPr lang="el-GR" b="1" dirty="0"/>
              <a:t>βελτίωση της αντίστασης των περιφερικών ιστών  στην δράση της ινσουλίνης.</a:t>
            </a:r>
            <a:r>
              <a:rPr lang="el-GR" dirty="0"/>
              <a:t> Αυτό μπορεί να γίνει με την αλλαγή του τρόπου ζωής όπως για παράδειγμα  ήπια καθημερινή άσκηση, μείωση του σωματικού βάρους με σωστή διατροφή και με τα </a:t>
            </a:r>
            <a:r>
              <a:rPr lang="el-GR" dirty="0" smtClean="0"/>
              <a:t>φάρμακα (</a:t>
            </a:r>
            <a:r>
              <a:rPr lang="el-GR" dirty="0"/>
              <a:t>π.χ γλιταζόνες) καθώς και με την αντιμετώπιση των παραγόντων που συνυπάρχουν(υπέρταση, διαβήτης, δυσλιπιδαιμία). Η δίαιτα παίζει σπουδαίο ρόλο στην θεραπεία του μεταβολικού συνδρόμου καθώς οι υποθερμιδικές δίαιτες μειώνουν το σωματικό βάρος και την αρτηριακή πίεση. Τελευταία δίνεται μεγάλη έμφαση στην μεσογειακή δίαιτα η οποία μπορεί να μείωση κατά 50-70% τον κίνδυνο καρδιαγγειακών επεισοδίων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676087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Οξείες επιπλοκές διαβήτη</a:t>
            </a:r>
            <a:endParaRPr lang="en-US" sz="3600" dirty="0"/>
          </a:p>
        </p:txBody>
      </p:sp>
      <p:sp>
        <p:nvSpPr>
          <p:cNvPr id="3" name="2 - Θέση περιεχομένου"/>
          <p:cNvSpPr>
            <a:spLocks noGrp="1"/>
          </p:cNvSpPr>
          <p:nvPr>
            <p:ph idx="1"/>
          </p:nvPr>
        </p:nvSpPr>
        <p:spPr/>
        <p:txBody>
          <a:bodyPr>
            <a:normAutofit/>
          </a:bodyPr>
          <a:lstStyle/>
          <a:p>
            <a:r>
              <a:rPr lang="el-GR" dirty="0" smtClean="0"/>
              <a:t>Σύμφωνα </a:t>
            </a:r>
            <a:r>
              <a:rPr lang="el-GR" dirty="0"/>
              <a:t>με τον όρο οξείες επιπλοκές εννοούμε εκείνες τις καταστάσεις που  μπορούν να εμφανιστούν οποιαδήποτε στιγμή σε όλη την διάρκεια της πορείας της νόσου. </a:t>
            </a:r>
            <a:endParaRPr lang="el-GR" dirty="0" smtClean="0"/>
          </a:p>
          <a:p>
            <a:r>
              <a:rPr lang="el-GR" dirty="0" smtClean="0"/>
              <a:t>Οι </a:t>
            </a:r>
            <a:r>
              <a:rPr lang="el-GR" dirty="0"/>
              <a:t>βασικότερες και συνηθέστερες οξείες επιπλοκές είναι η </a:t>
            </a:r>
            <a:r>
              <a:rPr lang="el-GR" b="1" dirty="0"/>
              <a:t>διαβητική κετοξέωση, η υπογλυκαιμία και το υπερωσμωτικό μη κετωτικό κώμα.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756666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Υπογλυκαιμία</a:t>
            </a:r>
            <a:endParaRPr lang="en-US" dirty="0"/>
          </a:p>
        </p:txBody>
      </p:sp>
      <p:sp>
        <p:nvSpPr>
          <p:cNvPr id="3" name="2 - Θέση περιεχομένου"/>
          <p:cNvSpPr>
            <a:spLocks noGrp="1"/>
          </p:cNvSpPr>
          <p:nvPr>
            <p:ph idx="1"/>
          </p:nvPr>
        </p:nvSpPr>
        <p:spPr/>
        <p:txBody>
          <a:bodyPr>
            <a:normAutofit lnSpcReduction="10000"/>
          </a:bodyPr>
          <a:lstStyle/>
          <a:p>
            <a:r>
              <a:rPr lang="el-GR" dirty="0" smtClean="0"/>
              <a:t>Με </a:t>
            </a:r>
            <a:r>
              <a:rPr lang="el-GR" dirty="0"/>
              <a:t>τον όρο υπογλυκαιμία εννοούμε την κατάσταση κατά την οποία τα επίπεδα της γλυκόζης μειώνονται κάτω του φυσιολογικού. Τα φυσιολογικά επίπεδα είναι 70-116 </a:t>
            </a:r>
            <a:r>
              <a:rPr lang="en-US" dirty="0"/>
              <a:t>mg</a:t>
            </a:r>
            <a:r>
              <a:rPr lang="el-GR" dirty="0"/>
              <a:t>/</a:t>
            </a:r>
            <a:r>
              <a:rPr lang="en-US" dirty="0"/>
              <a:t>dl</a:t>
            </a:r>
            <a:r>
              <a:rPr lang="el-GR" dirty="0"/>
              <a:t>. Η υπογλυκαιμία είναι το συχνότερο πρόβλημα στην θεραπεία του σακχαρώδη διαβήτη. </a:t>
            </a:r>
          </a:p>
          <a:p>
            <a:r>
              <a:rPr lang="el-GR" dirty="0"/>
              <a:t>Τα κυριότερα αίτια είναι τα εξής:</a:t>
            </a:r>
          </a:p>
          <a:p>
            <a:pPr lvl="1"/>
            <a:r>
              <a:rPr lang="el-GR" dirty="0" smtClean="0"/>
              <a:t>Πρόσληψη </a:t>
            </a:r>
            <a:r>
              <a:rPr lang="el-GR" dirty="0"/>
              <a:t>ανεπαρκούς ποσότητας υδατανθράκων ή η παράλειψη </a:t>
            </a:r>
            <a:r>
              <a:rPr lang="el-GR" dirty="0" smtClean="0"/>
              <a:t>γευμάτων.</a:t>
            </a:r>
            <a:endParaRPr lang="el-GR" dirty="0"/>
          </a:p>
          <a:p>
            <a:pPr lvl="1"/>
            <a:r>
              <a:rPr lang="el-GR" dirty="0" smtClean="0"/>
              <a:t>Η </a:t>
            </a:r>
            <a:r>
              <a:rPr lang="el-GR" dirty="0"/>
              <a:t>υπερβολική κατανάλωση </a:t>
            </a:r>
            <a:r>
              <a:rPr lang="el-GR" dirty="0" smtClean="0"/>
              <a:t>αλκοόλ.</a:t>
            </a:r>
            <a:endParaRPr lang="el-GR" dirty="0"/>
          </a:p>
          <a:p>
            <a:pPr lvl="1"/>
            <a:r>
              <a:rPr lang="el-GR" dirty="0" smtClean="0"/>
              <a:t>Έντονη </a:t>
            </a:r>
            <a:r>
              <a:rPr lang="el-GR" dirty="0"/>
              <a:t>σωματική </a:t>
            </a:r>
            <a:r>
              <a:rPr lang="el-GR" dirty="0" smtClean="0"/>
              <a:t>δραστηριότητα.</a:t>
            </a:r>
            <a:endParaRPr lang="el-GR" dirty="0"/>
          </a:p>
          <a:p>
            <a:pPr lvl="1"/>
            <a:r>
              <a:rPr lang="el-GR" dirty="0" smtClean="0"/>
              <a:t>Υπερβολική </a:t>
            </a:r>
            <a:r>
              <a:rPr lang="el-GR" dirty="0"/>
              <a:t>δόση ινσουλίνης ή αντιδιαβητικών χαπιών.</a:t>
            </a:r>
          </a:p>
          <a:p>
            <a:pPr>
              <a:buNone/>
            </a:pP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26757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Σακχαρώδης διαβήτης τύπου ΙΙ</a:t>
            </a:r>
            <a:endParaRPr lang="el-GR" dirty="0"/>
          </a:p>
        </p:txBody>
      </p:sp>
      <p:sp>
        <p:nvSpPr>
          <p:cNvPr id="3" name="2 - Θέση περιεχομένου"/>
          <p:cNvSpPr>
            <a:spLocks noGrp="1"/>
          </p:cNvSpPr>
          <p:nvPr>
            <p:ph idx="1"/>
          </p:nvPr>
        </p:nvSpPr>
        <p:spPr/>
        <p:txBody>
          <a:bodyPr>
            <a:normAutofit/>
          </a:bodyPr>
          <a:lstStyle/>
          <a:p>
            <a:r>
              <a:rPr lang="el-GR" dirty="0"/>
              <a:t>Παλαιότερα γνωστός και ως </a:t>
            </a:r>
            <a:r>
              <a:rPr lang="el-GR" b="1" dirty="0"/>
              <a:t>μη ινσουλινοεξαρτώμενος διαβήτης</a:t>
            </a:r>
            <a:r>
              <a:rPr lang="el-GR" dirty="0"/>
              <a:t>. (</a:t>
            </a:r>
            <a:r>
              <a:rPr lang="en-US" dirty="0"/>
              <a:t>WHO</a:t>
            </a:r>
            <a:r>
              <a:rPr lang="el-GR" dirty="0"/>
              <a:t>, 1980) Χαρακτηρίζεται από το συνδυασμό ελαττωμένης έκκρισης ινσουλίνης και ελαττωμένης ευαισθησίας των κυττάρων στη δράση της (ινσουλινοαντοχή).                 </a:t>
            </a:r>
          </a:p>
          <a:p>
            <a:r>
              <a:rPr lang="el-GR" dirty="0"/>
              <a:t>Στα πρώτα στάδια της νόσου, η ελαττωμένη ευαισθησία στην ινσουλίνη είναι η κύρια διαταραχή, ενώ τα επίπεδα ινσουλίνης στο αίμα είναι αυξημένα.  Ο διαβήτης τύπου ΙΙ προσβάλει το 90-95% των περιπτώσεων  και είναι η συχνότερη αιτία διαβήτη στους ενήλικες και συνήθως σε άτομα ηλικίας άνω των 40 χρονών. Η επιβίωση του ατόμου δεν εξαρτάται από την εξωγενή χορήγηση ινσουλίνης.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407000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Συμπτώματα υπογλυκαιμίας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a:t>Τα κύρια συμπτώματα της υπογλυκαιμίας εμφανίζονται συνήθως όταν τα επίπεδα γλυκόζης είναι κάτω από </a:t>
            </a:r>
            <a:r>
              <a:rPr lang="el-GR" dirty="0" smtClean="0"/>
              <a:t>50 </a:t>
            </a:r>
            <a:r>
              <a:rPr lang="en-US" dirty="0" smtClean="0"/>
              <a:t>mg</a:t>
            </a:r>
            <a:r>
              <a:rPr lang="el-GR" dirty="0"/>
              <a:t>/</a:t>
            </a:r>
            <a:r>
              <a:rPr lang="en-US" dirty="0"/>
              <a:t>dl</a:t>
            </a:r>
            <a:r>
              <a:rPr lang="el-GR" dirty="0"/>
              <a:t>. </a:t>
            </a:r>
          </a:p>
          <a:p>
            <a:pPr marL="0" indent="0">
              <a:buNone/>
            </a:pPr>
            <a:r>
              <a:rPr lang="el-GR" b="1" dirty="0"/>
              <a:t>Τα συμπτώματα αυτά είναι:</a:t>
            </a:r>
            <a:endParaRPr lang="el-GR" dirty="0"/>
          </a:p>
          <a:p>
            <a:pPr lvl="0"/>
            <a:r>
              <a:rPr lang="el-GR" dirty="0" smtClean="0"/>
              <a:t>Ταχυκαρδία.</a:t>
            </a:r>
            <a:endParaRPr lang="el-GR" dirty="0"/>
          </a:p>
          <a:p>
            <a:pPr lvl="0"/>
            <a:r>
              <a:rPr lang="el-GR" dirty="0" smtClean="0"/>
              <a:t>Εφίδρωση.</a:t>
            </a:r>
            <a:endParaRPr lang="el-GR" dirty="0"/>
          </a:p>
          <a:p>
            <a:pPr lvl="0"/>
            <a:r>
              <a:rPr lang="el-GR" dirty="0" smtClean="0"/>
              <a:t>Έντονο </a:t>
            </a:r>
            <a:r>
              <a:rPr lang="el-GR" dirty="0"/>
              <a:t>αίσθημα </a:t>
            </a:r>
            <a:r>
              <a:rPr lang="el-GR" dirty="0" smtClean="0"/>
              <a:t>πείνας.</a:t>
            </a:r>
            <a:endParaRPr lang="el-GR" dirty="0"/>
          </a:p>
          <a:p>
            <a:pPr lvl="0"/>
            <a:r>
              <a:rPr lang="el-GR" dirty="0" smtClean="0"/>
              <a:t>Ζάλη.</a:t>
            </a:r>
            <a:endParaRPr lang="el-GR" dirty="0"/>
          </a:p>
          <a:p>
            <a:pPr lvl="0"/>
            <a:r>
              <a:rPr lang="el-GR" dirty="0" smtClean="0"/>
              <a:t>Μούδιασμα </a:t>
            </a:r>
            <a:r>
              <a:rPr lang="el-GR" dirty="0"/>
              <a:t>γύρω από το </a:t>
            </a:r>
            <a:r>
              <a:rPr lang="el-GR" dirty="0" smtClean="0"/>
              <a:t>στόμα.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
        <p:nvSpPr>
          <p:cNvPr id="6" name="Ορθογώνιο 5"/>
          <p:cNvSpPr/>
          <p:nvPr/>
        </p:nvSpPr>
        <p:spPr>
          <a:xfrm>
            <a:off x="5220072" y="2587258"/>
            <a:ext cx="3918996" cy="2569934"/>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Πονοκέφαλος.</a:t>
            </a:r>
            <a:endParaRPr lang="el-GR" sz="22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Τρόμος.</a:t>
            </a:r>
            <a:endParaRPr lang="el-GR" sz="22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Κούραση.</a:t>
            </a:r>
            <a:endParaRPr lang="el-GR" sz="22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Κακή διάθεση.</a:t>
            </a:r>
            <a:endParaRPr lang="el-GR" sz="22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Αδυναμία συγκέντρωσης.       </a:t>
            </a:r>
            <a:endParaRPr lang="el-GR" sz="2200" dirty="0">
              <a:solidFill>
                <a:prstClr val="black"/>
              </a:solidFill>
              <a:latin typeface="Calibri"/>
            </a:endParaRPr>
          </a:p>
        </p:txBody>
      </p:sp>
      <p:cxnSp>
        <p:nvCxnSpPr>
          <p:cNvPr id="8" name="Ευθεία γραμμή σύνδεσης 7"/>
          <p:cNvCxnSpPr/>
          <p:nvPr/>
        </p:nvCxnSpPr>
        <p:spPr>
          <a:xfrm>
            <a:off x="4932040" y="2708920"/>
            <a:ext cx="0" cy="230425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349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Συμπτώματα υπογλυκαιμίας </a:t>
            </a:r>
            <a:r>
              <a:rPr lang="el-GR" sz="3000" b="0" dirty="0" smtClean="0"/>
              <a:t>2/2</a:t>
            </a:r>
            <a:endParaRPr lang="en-US"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a:t> Η πρόληψη και η αντιμετώπιση της υπογλυκαιμίας μπορεί να επιτευχθεί με την λήψη σωστής δόσης ινσουλίνης ή αντιδιαβητικών δισκίων, με την σωστή κατανομή των γευμάτων σε ένα 24ωρο χωρίς να παραλείπονται τα γεύματα, με την αποφυγή της υπερβολικής  κατανάλωσης αλκοόλ. Επίσης θα πρέπει το διαβητικό άτομο να έχει πάντα μαζί του κύβους ζάχαρης και γλυκόζης ή ένεση γλυκαγόνης για ενδομυϊκή ή υποδόρια έγχυση η οποία χρησιμοποιείται σε σοβαρές περιπτώσεις υπογλυκαιμίας.  Η βασικότερη μέθοδος πρόληψης τέτοιων καταστάσεων είναι ο αυτοέλεγχος. </a:t>
            </a:r>
          </a:p>
          <a:p>
            <a:r>
              <a:rPr lang="el-GR" dirty="0"/>
              <a:t>Ο αυτοέλεγχος είναι η μέτρηση του σακχάρου αίματος και ούρων από το ίδιο το διαβητικό άτομο όπως επίσης και ο έλεγχος του βάρους του καθώς και η υγιεινή των ποδιών του.</a:t>
            </a:r>
          </a:p>
          <a:p>
            <a:pPr>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894042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Αυτοέλεγχος διαβητικών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Οι κυριότερες ομάδες διαβητικών που πρέπει να κάνουν αυτοέλεγχο είναι οι παρακάτω:</a:t>
            </a:r>
          </a:p>
          <a:p>
            <a:pPr lvl="1" indent="-387350"/>
            <a:r>
              <a:rPr lang="el-GR" dirty="0" smtClean="0"/>
              <a:t>Έγκυες με διαβήτη. Έχει τεράστια σημασία η σωστή ρύθμιση κατά την σύλληψη και σε όλη την διάρκεια της εγκυμοσύνης για την αποφυγή συγγενών ανωμαλιών.</a:t>
            </a:r>
          </a:p>
          <a:p>
            <a:pPr lvl="1" indent="-387350"/>
            <a:r>
              <a:rPr lang="el-GR" dirty="0" smtClean="0"/>
              <a:t>Διαβητικά άτομα που κάνουν ινσουλίνη, για την αποφυγή υπογλυκαιμιών.</a:t>
            </a:r>
          </a:p>
          <a:p>
            <a:pPr lvl="1" indent="-387350"/>
            <a:r>
              <a:rPr lang="el-GR" dirty="0" smtClean="0"/>
              <a:t>Διαβητικοί που έχουν αντλία συνεχούς έγχυσης ινσουλίνης.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569598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Αυτοέλεγχος διαβητικών </a:t>
            </a:r>
            <a:r>
              <a:rPr lang="el-GR" sz="3000" b="0" dirty="0" smtClean="0"/>
              <a:t>2/2</a:t>
            </a:r>
            <a:endParaRPr lang="en-US" dirty="0"/>
          </a:p>
        </p:txBody>
      </p:sp>
      <p:sp>
        <p:nvSpPr>
          <p:cNvPr id="3" name="2 - Θέση περιεχομένου"/>
          <p:cNvSpPr>
            <a:spLocks noGrp="1"/>
          </p:cNvSpPr>
          <p:nvPr>
            <p:ph idx="1"/>
          </p:nvPr>
        </p:nvSpPr>
        <p:spPr/>
        <p:txBody>
          <a:bodyPr>
            <a:normAutofit/>
          </a:bodyPr>
          <a:lstStyle/>
          <a:p>
            <a:r>
              <a:rPr lang="el-GR" dirty="0"/>
              <a:t>Αν και τα πλεονεκτήματα του αυτοελέγχου είναι πολλά συνοψίζονται στα εξής:</a:t>
            </a:r>
            <a:endParaRPr lang="el-GR" sz="3600" dirty="0"/>
          </a:p>
          <a:p>
            <a:pPr lvl="1"/>
            <a:r>
              <a:rPr lang="el-GR" dirty="0"/>
              <a:t>Μείωση της συχνότητας εισαγωγής των διαβητικών στο νοσοκομείο.</a:t>
            </a:r>
            <a:endParaRPr lang="el-GR" sz="3200" dirty="0"/>
          </a:p>
          <a:p>
            <a:pPr lvl="1"/>
            <a:r>
              <a:rPr lang="el-GR" dirty="0"/>
              <a:t>Πρόληψη των </a:t>
            </a:r>
            <a:r>
              <a:rPr lang="el-GR" dirty="0" smtClean="0"/>
              <a:t>επιπλοκών.</a:t>
            </a:r>
            <a:endParaRPr lang="el-GR" sz="3200" dirty="0"/>
          </a:p>
          <a:p>
            <a:pPr lvl="1"/>
            <a:r>
              <a:rPr lang="el-GR" dirty="0"/>
              <a:t>Συμβάλλει στην σωστή ρύθμιση του σακχάρου στην καθημερινή ζωή ενός </a:t>
            </a:r>
            <a:r>
              <a:rPr lang="el-GR" dirty="0" smtClean="0"/>
              <a:t>διαβητικού.</a:t>
            </a:r>
            <a:endParaRPr lang="el-GR" sz="3200" dirty="0"/>
          </a:p>
          <a:p>
            <a:pPr lvl="1"/>
            <a:r>
              <a:rPr lang="el-GR" dirty="0"/>
              <a:t>Καλύτερη κοινωνική και επαγγελματική προσαρμογή του διαβητικού ατόμου καθώς και καλύτερη ποιότητα </a:t>
            </a:r>
            <a:r>
              <a:rPr lang="el-GR" dirty="0" smtClean="0"/>
              <a:t>ζωής.                                           </a:t>
            </a:r>
            <a:endParaRPr lang="el-GR" sz="3200"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551018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Διαβητική κετοξέωση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Μια ακόμη πολύ σημαντική επιπλοκή είναι η διαβητική κετοξέωση όπου απαιτείται η άμεση διακομιδή του ασθενούς στο νοσοκομείο. </a:t>
            </a:r>
          </a:p>
          <a:p>
            <a:r>
              <a:rPr lang="el-GR" dirty="0" smtClean="0"/>
              <a:t>Προκύπτει μετά από παρατεταμένη υπεργλυκαιμία συνήθως στους ασθενείς με διαβήτη τύπου1.   Η κατάσταση αυτή είναι επακόλουθο της υπερβολικής διάσπασης λίπους που κάνει ο οργανισμός για να καλύψει την ενέργεια που χρειάζεται επειδή δεν μπορεί να χρησιμοποιήσει την γλυκόζη.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447187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Διαβητική κετοξέωση </a:t>
            </a:r>
            <a:r>
              <a:rPr lang="el-GR" sz="3000" b="0" dirty="0" smtClean="0"/>
              <a:t>2/2</a:t>
            </a:r>
            <a:endParaRPr lang="en-US" sz="3600" dirty="0"/>
          </a:p>
        </p:txBody>
      </p:sp>
      <p:sp>
        <p:nvSpPr>
          <p:cNvPr id="3" name="2 - Θέση περιεχομένου"/>
          <p:cNvSpPr>
            <a:spLocks noGrp="1"/>
          </p:cNvSpPr>
          <p:nvPr>
            <p:ph idx="1"/>
          </p:nvPr>
        </p:nvSpPr>
        <p:spPr/>
        <p:txBody>
          <a:bodyPr>
            <a:normAutofit/>
          </a:bodyPr>
          <a:lstStyle/>
          <a:p>
            <a:r>
              <a:rPr lang="el-GR" dirty="0"/>
              <a:t>Ο ασθενής εμφανίζει σημεία αφυδάτωσης, αναπνοή </a:t>
            </a:r>
            <a:r>
              <a:rPr lang="en-US" dirty="0"/>
              <a:t>Kussmaul</a:t>
            </a:r>
            <a:r>
              <a:rPr lang="el-GR" dirty="0"/>
              <a:t> (βαθιές, παρατεταμένες αναπνοές) και απόπνοια ακετόνης. Τα συμπτώματα αυτά μπορεί να συνοδεύονται και από διάχυτο κοιλιακό άλγος. Αρχικά το επίπεδο συνείδησης δεν επηρεάζεται μπορεί όμως σταδιακά να υπάρξει απώλεια συνείδησης, υπνηλία, λήθαργος μέχρι και κώμα. </a:t>
            </a:r>
          </a:p>
          <a:p>
            <a:r>
              <a:rPr lang="el-GR" dirty="0"/>
              <a:t>Σε </a:t>
            </a:r>
            <a:r>
              <a:rPr lang="el-GR" dirty="0" smtClean="0"/>
              <a:t>πιο </a:t>
            </a:r>
            <a:r>
              <a:rPr lang="el-GR" dirty="0"/>
              <a:t>σοβαρές περιπτώσεις συνυπάρχουν υπόταση και κυκλοφορική καταπληξία(</a:t>
            </a:r>
            <a:r>
              <a:rPr lang="en-US" dirty="0"/>
              <a:t>shock</a:t>
            </a:r>
            <a:r>
              <a:rPr lang="el-GR" dirty="0"/>
              <a:t>). Με την έγκαιρη διάγνωση και την κατάλληλη θεραπεία η διαβητική κετοξέωση μπορεί να είναι μια κατάσταση πλήρως αναστρέψιμη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416636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Υπερωσμωτικό μη κετονικό κώμα</a:t>
            </a:r>
            <a:endParaRPr lang="en-US" dirty="0"/>
          </a:p>
        </p:txBody>
      </p:sp>
      <p:sp>
        <p:nvSpPr>
          <p:cNvPr id="3" name="2 - Θέση περιεχομένου"/>
          <p:cNvSpPr>
            <a:spLocks noGrp="1"/>
          </p:cNvSpPr>
          <p:nvPr>
            <p:ph idx="1"/>
          </p:nvPr>
        </p:nvSpPr>
        <p:spPr/>
        <p:txBody>
          <a:bodyPr>
            <a:normAutofit/>
          </a:bodyPr>
          <a:lstStyle/>
          <a:p>
            <a:r>
              <a:rPr lang="el-GR" dirty="0"/>
              <a:t>Μια ακόμη επιπλοκή η οποία εμφανίζεται συχνότερα σε ασθενείς με διαβήτη τύπου2 είναι το υπερωσμωτικό μη </a:t>
            </a:r>
            <a:r>
              <a:rPr lang="el-GR" dirty="0" smtClean="0"/>
              <a:t>κετονικό </a:t>
            </a:r>
            <a:r>
              <a:rPr lang="el-GR" dirty="0"/>
              <a:t>κώμα.</a:t>
            </a:r>
          </a:p>
          <a:p>
            <a:r>
              <a:rPr lang="el-GR" dirty="0"/>
              <a:t>Χαρακτηρίζεται από αύξηση της ωσμωτικότητας του πλάσματος (&gt;350</a:t>
            </a:r>
            <a:r>
              <a:rPr lang="en-US" dirty="0"/>
              <a:t>mosm</a:t>
            </a:r>
            <a:r>
              <a:rPr lang="el-GR" dirty="0"/>
              <a:t>/</a:t>
            </a:r>
            <a:r>
              <a:rPr lang="en-US" dirty="0"/>
              <a:t>l</a:t>
            </a:r>
            <a:r>
              <a:rPr lang="el-GR" dirty="0"/>
              <a:t>), από υψηλά επίπεδα σακχάρου αίματος(&gt;600</a:t>
            </a:r>
            <a:r>
              <a:rPr lang="en-US" dirty="0"/>
              <a:t>mg</a:t>
            </a:r>
            <a:r>
              <a:rPr lang="el-GR" dirty="0"/>
              <a:t>/</a:t>
            </a:r>
            <a:r>
              <a:rPr lang="en-US" dirty="0"/>
              <a:t>dl</a:t>
            </a:r>
            <a:r>
              <a:rPr lang="el-GR" dirty="0"/>
              <a:t>).</a:t>
            </a:r>
          </a:p>
          <a:p>
            <a:r>
              <a:rPr lang="el-GR" dirty="0"/>
              <a:t>Εμφανίζεται διαταραχή της συνείδησης, αφυδάτωση και διαταραχή των ηλεκτρολυτών. </a:t>
            </a:r>
          </a:p>
          <a:p>
            <a:r>
              <a:rPr lang="el-GR" dirty="0"/>
              <a:t>Οι αιτίες που μπορούν να αυξάνουν τον κίνδυνο εμφάνισης του </a:t>
            </a:r>
            <a:r>
              <a:rPr lang="el-GR" dirty="0" smtClean="0"/>
              <a:t>υπερωσμωτικού </a:t>
            </a:r>
            <a:r>
              <a:rPr lang="el-GR" dirty="0"/>
              <a:t>μη </a:t>
            </a:r>
            <a:r>
              <a:rPr lang="el-GR" dirty="0" smtClean="0"/>
              <a:t>κετονικού </a:t>
            </a:r>
            <a:r>
              <a:rPr lang="el-GR" dirty="0"/>
              <a:t>κώματος είναι η σηψαιμία, το έμφραγμα του μυοκαρδίου, η παγκρεατίτιδα καθώς και η λήψη φαρμάκων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612432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Χρονιές επιπλοκές διαβήτη</a:t>
            </a:r>
            <a:endParaRPr lang="en-US" sz="3600" dirty="0"/>
          </a:p>
        </p:txBody>
      </p:sp>
      <p:sp>
        <p:nvSpPr>
          <p:cNvPr id="3" name="2 - Θέση περιεχομένου"/>
          <p:cNvSpPr>
            <a:spLocks noGrp="1"/>
          </p:cNvSpPr>
          <p:nvPr>
            <p:ph idx="1"/>
          </p:nvPr>
        </p:nvSpPr>
        <p:spPr/>
        <p:txBody>
          <a:bodyPr/>
          <a:lstStyle/>
          <a:p>
            <a:pPr>
              <a:buFont typeface="Wingdings" panose="05000000000000000000" pitchFamily="2" charset="2"/>
              <a:buChar char="ü"/>
            </a:pPr>
            <a:r>
              <a:rPr lang="el-GR" dirty="0" smtClean="0"/>
              <a:t>Η πιθανότητα εμφάνισης των χρόνιων επιπλοκών είναι ανάλογη της διάρκειας της νόσου.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109843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Καρδιαγγειακά προβλήματα</a:t>
            </a:r>
            <a:endParaRPr lang="en-US" sz="3600" dirty="0"/>
          </a:p>
        </p:txBody>
      </p:sp>
      <p:sp>
        <p:nvSpPr>
          <p:cNvPr id="3" name="2 - Θέση περιεχομένου"/>
          <p:cNvSpPr>
            <a:spLocks noGrp="1"/>
          </p:cNvSpPr>
          <p:nvPr>
            <p:ph idx="1"/>
          </p:nvPr>
        </p:nvSpPr>
        <p:spPr/>
        <p:txBody>
          <a:bodyPr>
            <a:normAutofit/>
          </a:bodyPr>
          <a:lstStyle/>
          <a:p>
            <a:r>
              <a:rPr lang="el-GR" dirty="0" smtClean="0"/>
              <a:t>Μια </a:t>
            </a:r>
            <a:r>
              <a:rPr lang="el-GR" dirty="0"/>
              <a:t>από αυτές τις επιπλοκές είναι και τα καρδιαγγειακά προβλήματα όπως για παράδειγμα η στεφανιαία νόσος, η στηθάγχη, το έμφραγμα και τα αγγειακά εγκεφαλικά επεισόδια.</a:t>
            </a:r>
          </a:p>
          <a:p>
            <a:r>
              <a:rPr lang="el-GR" dirty="0"/>
              <a:t>Σύμφωνα με διάφορες έρευνες η ρύθμιση της γλυκόζης αίματος μειώνει τον κίνδυνο εμφάνισης τέτοιων προβλημάτων κατά 40%.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3377456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Διαβητική νευροπάθεια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διαβητική νευροπάθεια είναι μια ετερογενής ομάδα διαταραχών που προσβάλλει ένα ή και περισσότερα τμήματα του νευρικού συστήματος και έχει ποικιλία κλινικών εκδηλώσεων. </a:t>
            </a:r>
          </a:p>
          <a:p>
            <a:r>
              <a:rPr lang="el-GR" dirty="0"/>
              <a:t>Η διαβητική νευροπάθεια μπορεί να είναι γενικευμένη και συμμετρική ή εστιακή-πολυεστιακή.  </a:t>
            </a:r>
          </a:p>
          <a:p>
            <a:r>
              <a:rPr lang="el-GR" dirty="0"/>
              <a:t>Οι συνηθέστερες μορφές είναι η χρόνια περιφερική αισθητικοκινητική νευροπάθεια (περιφερική νευροπάθεια) και η νευροπάθεια του αυτόνομου νευρικού συστήματος.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318591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Ο διαβήτης αποτελεί μια από τις κυριότερες αιτίες θανάτου παγκοσμίως. Κάθε 10 δευτερόλεπτα ένα άτομο πεθαίνει από διαβήτη ή κάποια επιπλοκή της νόσου. Αν δεν ληφθούν άμεσα μέτρα οι θάνατοι εξαιτίας του διαβήτη, θα αυξηθούν κατά 50% μέσα σε μόλις 10 έτη.  Σύμφωνα με την Διεθνή Ομοσπονδία για τον σακχαρώδη διαβήτη (</a:t>
            </a:r>
            <a:r>
              <a:rPr lang="en-US" dirty="0"/>
              <a:t>IDF</a:t>
            </a:r>
            <a:r>
              <a:rPr lang="el-GR" dirty="0"/>
              <a:t>) υπολογίζεται ότι το 2007 περίπου 3,5 εκατομμύρια άνθρωποι έχασαν τη ζωή τους εξαιτίας του διαβήτη, αριθμός που υπερβαίνει τους θανάτους από τον ιό του </a:t>
            </a:r>
            <a:r>
              <a:rPr lang="en-US" dirty="0"/>
              <a:t>AIDS</a:t>
            </a:r>
            <a:r>
              <a:rPr lang="el-GR" dirty="0"/>
              <a:t> και την ελονοσία.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5" name="Τίτλος 4"/>
          <p:cNvSpPr>
            <a:spLocks noGrp="1"/>
          </p:cNvSpPr>
          <p:nvPr>
            <p:ph type="title"/>
          </p:nvPr>
        </p:nvSpPr>
        <p:spPr/>
        <p:txBody>
          <a:bodyPr/>
          <a:lstStyle/>
          <a:p>
            <a:r>
              <a:rPr lang="el-GR" dirty="0"/>
              <a:t>Επιδημιολογικά δεδομένα </a:t>
            </a:r>
            <a:r>
              <a:rPr lang="el-GR" sz="3000" b="0" dirty="0"/>
              <a:t>1/2</a:t>
            </a:r>
          </a:p>
        </p:txBody>
      </p:sp>
    </p:spTree>
    <p:extLst>
      <p:ext uri="{BB962C8B-B14F-4D97-AF65-F5344CB8AC3E}">
        <p14:creationId xmlns:p14="http://schemas.microsoft.com/office/powerpoint/2010/main" val="4290384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Διαβητική νευροπάθεια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l-GR" dirty="0"/>
              <a:t>Η περιφερική νευροπάθεια προσβάλλει εξίσου συχνά άτομα με διαβήτη τύπου1 και τύπου2. </a:t>
            </a:r>
          </a:p>
          <a:p>
            <a:r>
              <a:rPr lang="el-GR" dirty="0"/>
              <a:t>Η συχνότητα αυτής της επιπλοκής σε άτομα μέσης ή μεγάλης ηλικίας ανέρχεται στο 50%. </a:t>
            </a:r>
          </a:p>
          <a:p>
            <a:r>
              <a:rPr lang="el-GR" dirty="0"/>
              <a:t>Ενώ η συχνότητα της νευροπάθειας του αυτόνομου νευρικού συστήματος είναι 20% στα άτομα με διαβήτη τύπου1 και 15% στα άτομα με διαβήτη τύπου2.</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61401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Διαβητική νευροπάθεια </a:t>
            </a:r>
            <a:r>
              <a:rPr lang="el-GR" sz="3000" b="0" dirty="0" smtClean="0"/>
              <a:t>3/3</a:t>
            </a:r>
            <a:endParaRPr lang="en-US" sz="3600" dirty="0"/>
          </a:p>
        </p:txBody>
      </p:sp>
      <p:sp>
        <p:nvSpPr>
          <p:cNvPr id="3" name="2 - Θέση περιεχομένου"/>
          <p:cNvSpPr>
            <a:spLocks noGrp="1"/>
          </p:cNvSpPr>
          <p:nvPr>
            <p:ph idx="1"/>
          </p:nvPr>
        </p:nvSpPr>
        <p:spPr/>
        <p:txBody>
          <a:bodyPr>
            <a:normAutofit lnSpcReduction="10000"/>
          </a:bodyPr>
          <a:lstStyle/>
          <a:p>
            <a:pPr marL="0" indent="0">
              <a:buNone/>
            </a:pPr>
            <a:r>
              <a:rPr lang="el-GR" dirty="0"/>
              <a:t>Τα συμπτώματα είναι τα εξής:</a:t>
            </a:r>
          </a:p>
          <a:p>
            <a:pPr lvl="0"/>
            <a:r>
              <a:rPr lang="el-GR" dirty="0"/>
              <a:t>Πόνος, μούδιασμα και αίσθημα καψίματος /ψύχους στα κάτω άκρα.</a:t>
            </a:r>
          </a:p>
          <a:p>
            <a:pPr lvl="0"/>
            <a:r>
              <a:rPr lang="el-GR" dirty="0"/>
              <a:t>Διάρροια /</a:t>
            </a:r>
            <a:r>
              <a:rPr lang="el-GR" dirty="0" smtClean="0"/>
              <a:t>δυσκοιλιότητα.</a:t>
            </a:r>
            <a:endParaRPr lang="el-GR" dirty="0"/>
          </a:p>
          <a:p>
            <a:pPr lvl="0"/>
            <a:r>
              <a:rPr lang="el-GR" dirty="0"/>
              <a:t>Ναυτία , </a:t>
            </a:r>
            <a:r>
              <a:rPr lang="el-GR" dirty="0" smtClean="0"/>
              <a:t>εμετός.</a:t>
            </a:r>
            <a:endParaRPr lang="el-GR" dirty="0"/>
          </a:p>
          <a:p>
            <a:pPr lvl="0"/>
            <a:r>
              <a:rPr lang="el-GR" dirty="0"/>
              <a:t>Προβλήματα </a:t>
            </a:r>
            <a:r>
              <a:rPr lang="el-GR" dirty="0" smtClean="0"/>
              <a:t>ούρησης.</a:t>
            </a:r>
            <a:endParaRPr lang="el-GR" dirty="0"/>
          </a:p>
          <a:p>
            <a:pPr lvl="0"/>
            <a:r>
              <a:rPr lang="el-GR" dirty="0" smtClean="0"/>
              <a:t>Εφίδρωση.</a:t>
            </a:r>
            <a:endParaRPr lang="el-GR" dirty="0"/>
          </a:p>
          <a:p>
            <a:pPr lvl="0"/>
            <a:r>
              <a:rPr lang="el-GR" dirty="0"/>
              <a:t>Ορθοστατική </a:t>
            </a:r>
            <a:r>
              <a:rPr lang="el-GR" dirty="0" smtClean="0"/>
              <a:t>υπόταση.</a:t>
            </a:r>
            <a:endParaRPr lang="el-GR" dirty="0"/>
          </a:p>
          <a:p>
            <a:pPr lvl="0"/>
            <a:r>
              <a:rPr lang="el-GR" dirty="0"/>
              <a:t>Στυτική δυσλειτουργία και ξηρότητα του κόλπου στις </a:t>
            </a:r>
            <a:r>
              <a:rPr lang="el-GR" dirty="0" smtClean="0"/>
              <a:t>γυναίκες.</a:t>
            </a:r>
            <a:endParaRPr lang="el-GR" dirty="0"/>
          </a:p>
          <a:p>
            <a:pPr lvl="0"/>
            <a:r>
              <a:rPr lang="el-GR" dirty="0"/>
              <a:t>Αδυναμία αντίληψης του πόνου που συνοδεύει ένα καρδιακό επεισόδιο.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893756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Θεραπεία διαβητικής νευροπάθειας</a:t>
            </a:r>
            <a:endParaRPr lang="en-US" sz="360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smtClean="0"/>
              <a:t>Οι ασθενείς με ήπιας μορφής συμπτώματα μπορούν να αντιμετωπιστούν με την χορήγηση απλών αναλγητικών τύπου παρακεταμόλης ή μη στεροειδών αντιφλεγμονώδων φαρμάκων.  </a:t>
            </a:r>
          </a:p>
          <a:p>
            <a:r>
              <a:rPr lang="el-GR" dirty="0" smtClean="0"/>
              <a:t>Η συμπτωματική αντιμετώπιση των ασθενών που έχουν νευροπαθητικό πόνο περιλαμβάνει την χορήγηση αντικαταθλιπτικών (τρικυκλικά αντικαταθλιπτικά, εκλεκτικοί αναστολείς της επαναπρόσληψης της σεροτονίνης και της νοραδρεναλινης) και αντιεπιληπτικών φαρμάκων (καρβαμαζεπίνη/οξυκαρβαμαζεπινη, γκαμπαπεντίνη, προγκαμπαλίνη, λαμοτριγίνη,λακοσαμίδη). Σε περιπτώσεις ανθεκτικού νευροπαθητικού πόνου χορηγείται συνδυασμός των ανωτέρων φαρμάκων ή και οπιοειδή.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783516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Διαβητική νεφροπάθεια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579296" cy="5616624"/>
          </a:xfrm>
        </p:spPr>
        <p:txBody>
          <a:bodyPr>
            <a:noAutofit/>
          </a:bodyPr>
          <a:lstStyle/>
          <a:p>
            <a:pPr>
              <a:spcBef>
                <a:spcPts val="800"/>
              </a:spcBef>
            </a:pPr>
            <a:r>
              <a:rPr lang="el-GR" sz="2100" dirty="0" smtClean="0"/>
              <a:t>Η </a:t>
            </a:r>
            <a:r>
              <a:rPr lang="el-GR" sz="2100" dirty="0"/>
              <a:t>διαβητική νεφροπάθεια αποτελεί την κύρια αιτία νεφρικής νόσου που οδηγεί σε τελικού σταδίου χρόνια νεφρική </a:t>
            </a:r>
            <a:r>
              <a:rPr lang="el-GR" sz="2100" dirty="0" smtClean="0"/>
              <a:t>ανεπάρκεια. </a:t>
            </a:r>
            <a:endParaRPr lang="el-GR" sz="2100" dirty="0"/>
          </a:p>
          <a:p>
            <a:pPr>
              <a:spcBef>
                <a:spcPts val="800"/>
              </a:spcBef>
            </a:pPr>
            <a:r>
              <a:rPr lang="el-GR" sz="2100" dirty="0"/>
              <a:t> Πρωταρχικό ρόλο στην εξέλιξη της νόσου έχει η πρώιμη ανίχνευση των διαβητικών που πάσχουν από αυτή διότι με την έγκαιρη αντιμετώπιση της νόσου μπορεί να μειωθεί το ποσοστό που οδηγείται στο τελικό στάδιο νεφρικής ανεπάρκειας.  </a:t>
            </a:r>
          </a:p>
          <a:p>
            <a:pPr>
              <a:spcBef>
                <a:spcPts val="800"/>
              </a:spcBef>
            </a:pPr>
            <a:r>
              <a:rPr lang="el-GR" sz="2100" dirty="0"/>
              <a:t>Το πρώτο στάδιο της διαβητικής νεφροπάθειας δεν μπορεί να ανιχνευθεί γιατί δεν υπάρχουν συμπτώματα και εργαστηριακές εξετάσεις για να διαπιστωθεί η έναρξη της βλάβης</a:t>
            </a:r>
            <a:r>
              <a:rPr lang="el-GR" sz="2100" b="1" dirty="0"/>
              <a:t>. </a:t>
            </a:r>
            <a:r>
              <a:rPr lang="el-GR" sz="2100" dirty="0"/>
              <a:t>  </a:t>
            </a:r>
          </a:p>
          <a:p>
            <a:pPr>
              <a:spcBef>
                <a:spcPts val="800"/>
              </a:spcBef>
            </a:pPr>
            <a:r>
              <a:rPr lang="el-GR" sz="2100" dirty="0"/>
              <a:t>Στο δεύτερο στάδιο υπάρχουν μόνο παθολογοανατομικά ευρήματα τα οποία μπορούν να αναδειχτούν μέσω νεφρικής βιοψίας. </a:t>
            </a:r>
          </a:p>
          <a:p>
            <a:pPr>
              <a:spcBef>
                <a:spcPts val="800"/>
              </a:spcBef>
            </a:pPr>
            <a:r>
              <a:rPr lang="el-GR" sz="2100" dirty="0"/>
              <a:t>Το τρίτο στάδιο είναι ανιχνεύσιμο από την αρχή και η ύπαρξη λευκωματίνης στα ούρα επιβεβαιώνει την διάγνωση της διαβητικής νεφροπάθειας</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1887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Διαβητική νεφροπάθεια </a:t>
            </a:r>
            <a:r>
              <a:rPr lang="el-GR" sz="3000" b="0" dirty="0" smtClean="0"/>
              <a:t>2/2</a:t>
            </a:r>
            <a:endParaRPr lang="en-US" sz="3600" dirty="0"/>
          </a:p>
        </p:txBody>
      </p:sp>
      <p:sp>
        <p:nvSpPr>
          <p:cNvPr id="3" name="2 - Θέση περιεχομένου"/>
          <p:cNvSpPr>
            <a:spLocks noGrp="1"/>
          </p:cNvSpPr>
          <p:nvPr>
            <p:ph idx="1"/>
          </p:nvPr>
        </p:nvSpPr>
        <p:spPr/>
        <p:txBody>
          <a:bodyPr>
            <a:normAutofit/>
          </a:bodyPr>
          <a:lstStyle/>
          <a:p>
            <a:r>
              <a:rPr lang="el-GR" dirty="0"/>
              <a:t>Το τέταρτο στάδιο χαρακτηρίζεται από λευκωματουρία, μείωση της νεφρικής λειτουργίας με αύξηση τη ουρίας και της κρεατινίνης, καθώς και αύξηση της αρτηριακής πίεσης. </a:t>
            </a:r>
          </a:p>
          <a:p>
            <a:r>
              <a:rPr lang="el-GR" dirty="0"/>
              <a:t>Το πέμπτο στάδιο είναι η νεφρική ανεπάρκεια τελικού σταδίου που χαρακτηρίζεται από την υποστήριξη του διαβητικού με τεχνητό νεφρό. Οι θεραπευτικές παρεμβάσεις που υπάρχουν σήμερα είναι ο περιορισμός του προσλαμβανόμενου λευκώματος, η ρύθμιση του σακχάρου αίματος και η χορήγηση υπερτασικής αγωγής.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87053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Διαταραχές όρασης </a:t>
            </a:r>
            <a:r>
              <a:rPr lang="el-GR" sz="3000" b="0" dirty="0" smtClean="0"/>
              <a:t>1/3</a:t>
            </a:r>
            <a:endParaRPr lang="en-US" sz="3000" b="0" dirty="0"/>
          </a:p>
        </p:txBody>
      </p:sp>
      <p:sp>
        <p:nvSpPr>
          <p:cNvPr id="3" name="2 - Θέση περιεχομένου"/>
          <p:cNvSpPr>
            <a:spLocks noGrp="1"/>
          </p:cNvSpPr>
          <p:nvPr>
            <p:ph idx="1"/>
          </p:nvPr>
        </p:nvSpPr>
        <p:spPr/>
        <p:txBody>
          <a:bodyPr>
            <a:normAutofit lnSpcReduction="10000"/>
          </a:bodyPr>
          <a:lstStyle/>
          <a:p>
            <a:r>
              <a:rPr lang="el-GR" dirty="0" smtClean="0"/>
              <a:t>Ο </a:t>
            </a:r>
            <a:r>
              <a:rPr lang="el-GR" dirty="0"/>
              <a:t>διαβήτης προκαλεί στα μάτια μία πλειάδα προβλημάτων που αν δεν αντιμετωπιστούν έγκαιρα οδηγούν στην μείωση της όρασης και τελικά στην τύφλωση. </a:t>
            </a:r>
          </a:p>
          <a:p>
            <a:pPr marL="457200" indent="-457200">
              <a:buFont typeface="+mj-lt"/>
              <a:buAutoNum type="arabicPeriod"/>
            </a:pPr>
            <a:r>
              <a:rPr lang="el-GR" b="1" dirty="0" smtClean="0"/>
              <a:t>Καταρράκτης</a:t>
            </a:r>
            <a:endParaRPr lang="el-GR" dirty="0"/>
          </a:p>
          <a:p>
            <a:pPr marL="444500" indent="0">
              <a:buNone/>
            </a:pPr>
            <a:r>
              <a:rPr lang="el-GR" dirty="0"/>
              <a:t>Ο σακχαρώδης διαβήτης δημιουργεί δύο μορφές καταρράκτη. </a:t>
            </a:r>
          </a:p>
          <a:p>
            <a:pPr marL="444500" indent="0">
              <a:buNone/>
            </a:pPr>
            <a:r>
              <a:rPr lang="el-GR" dirty="0"/>
              <a:t>Η πρώτη είναι αυτή του νεανικού διαβήτη, όπου υπάρχει απότομη εμφάνιση θολεροτήτων στο φακό «σαν νιφάδες χιονιού» εντοπίζονται μπροστά από τον πρόσθιο ή οπίσθιο περιφάκιο κεντρικά η περιφερικά και εξελίσσονται σε ολικό καταρράκτη αν δεν ρυθμιστεί έγκαιρα το σάκχαρο αίματος. </a:t>
            </a:r>
          </a:p>
          <a:p>
            <a:pPr marL="444500" indent="0">
              <a:buNone/>
            </a:pPr>
            <a:r>
              <a:rPr lang="el-GR" dirty="0"/>
              <a:t>Η δεύτερη μορφή είναι αυτή του γεροντικού διαβήτη, ο οποίος ωριμάζει πιο γρήγορα από ότι στα υγιή άτομα.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106511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Διαταραχές όρασης </a:t>
            </a:r>
            <a:r>
              <a:rPr lang="el-GR" sz="3000" b="0" dirty="0"/>
              <a:t>2</a:t>
            </a:r>
            <a:r>
              <a:rPr lang="el-GR" sz="3000" b="0" dirty="0" smtClean="0"/>
              <a:t>/3</a:t>
            </a:r>
            <a:endParaRPr lang="en-US"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2"/>
            </a:pPr>
            <a:r>
              <a:rPr lang="el-GR" b="1" dirty="0" smtClean="0"/>
              <a:t>Ερύθρωση </a:t>
            </a:r>
            <a:r>
              <a:rPr lang="el-GR" b="1" dirty="0"/>
              <a:t>της ίριδας</a:t>
            </a:r>
            <a:endParaRPr lang="el-GR" dirty="0"/>
          </a:p>
          <a:p>
            <a:pPr marL="444500" indent="0">
              <a:buNone/>
            </a:pPr>
            <a:r>
              <a:rPr lang="el-GR" dirty="0"/>
              <a:t>Είναι η ανάπτυξη νεοαγγείων με μορφή δικτύου στην πρόσθια επιφάνεια και το στρώμα της ίριδας. Τα νεοαγγεία μαζί με νεόπλαστο συνδετικό ιστό είναι δυνατόν να καλύψουν το σκληροκερατοειδικό ηθμό και να δημιουργήσουν περιφερικές πρόσθιες συνέχειες, οι οποίες κλείνουν την γωνία του πρόσθιου θαλάμου, προκαλώντας νεοαγγειακό γλαύκωμα. Επίσης μπορεί να προκληθεί αιμορραγία μέσα στον πρόσθιο θάλαμο. Ο ΣΔ είναι η συχνότερη αιτία δημιουργίας ερύθρωσης της ίριδας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1251004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Διαταραχές όρασης </a:t>
            </a:r>
            <a:r>
              <a:rPr lang="el-GR" sz="3000" b="0" dirty="0" smtClean="0"/>
              <a:t>3/3</a:t>
            </a:r>
            <a:endParaRPr lang="en-US" dirty="0"/>
          </a:p>
        </p:txBody>
      </p:sp>
      <p:sp>
        <p:nvSpPr>
          <p:cNvPr id="3" name="2 - Θέση περιεχομένου"/>
          <p:cNvSpPr>
            <a:spLocks noGrp="1"/>
          </p:cNvSpPr>
          <p:nvPr>
            <p:ph idx="1"/>
          </p:nvPr>
        </p:nvSpPr>
        <p:spPr>
          <a:xfrm>
            <a:off x="457200" y="1196752"/>
            <a:ext cx="8363272" cy="5472608"/>
          </a:xfrm>
        </p:spPr>
        <p:txBody>
          <a:bodyPr>
            <a:normAutofit/>
          </a:bodyPr>
          <a:lstStyle/>
          <a:p>
            <a:r>
              <a:rPr lang="el-GR" dirty="0"/>
              <a:t>Η πάθηση αυτή αρχικά προσβάλλει τα αγγεία του αμφιβληστροειδή και αργότερα δημιουργεί εκτεταμένες αλλοιώσεις στον αμφιβληστροειδή και ιδιαίτερα στην ωχρά κηλίδα που καταλήγουν σε μείωση της όρασης και τύφλωση. </a:t>
            </a:r>
          </a:p>
          <a:p>
            <a:r>
              <a:rPr lang="el-GR" b="1" dirty="0" smtClean="0"/>
              <a:t>ΘΕΡΑΠΕΙΑ:</a:t>
            </a:r>
          </a:p>
          <a:p>
            <a:pPr lvl="1" indent="-387350"/>
            <a:r>
              <a:rPr lang="el-GR" dirty="0" smtClean="0"/>
              <a:t>Αρχικά </a:t>
            </a:r>
            <a:r>
              <a:rPr lang="el-GR" dirty="0"/>
              <a:t>θα πρέπει να ρυθμιστεί το σάκχαρο αίματος. </a:t>
            </a:r>
          </a:p>
          <a:p>
            <a:pPr lvl="1" indent="-387350"/>
            <a:r>
              <a:rPr lang="el-GR" dirty="0"/>
              <a:t>Το δεύτερο βήμα για να σταματήσει η εξέλιξη της νόσου είναι η φωτοπηξία.   </a:t>
            </a:r>
          </a:p>
          <a:p>
            <a:pPr lvl="1" indent="-387350"/>
            <a:r>
              <a:rPr lang="el-GR" dirty="0"/>
              <a:t>Ο διαβήτης εκτός από τον αμφιβληστροειδή προσβάλλει επίσης τον φακό, την ίριδα, τους πυρήνες των οφθαλμοκινητικών νεύρων και προκαλεί διπλωπία και παραλυτικούς στραβισμούς.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317077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Μία συχνή επιπλοκή του διαβήτη στους άνδρες είναι η στυτική δυσλειτουργία, η οποία μπορεί να οδηγήσει σε σεξουαλική ανικανότητα. Σαν δυσλειτουργία της στύσης ορίζεται η αδυναμία διατήρησης επαρκούς ποιότητας στύσης για ικανοποιητική σεξουαλική δραστηριότητα. Παγκοσμίως υπολογίζεται ότι περισσότεροι από 100 εκατομμύρια άνδρες παρουσιάζουν δυσλειτουργία της στύσης. Επίσης το 30% των κύριων αιτιών στις Η.Π.Α οφείλεται στο σακχαρώδη διαβήτη. Οι κλινικές εκδηλώσεις της στυτικής δυσλειτουργίας εμφανίζονται νωρίτερα σε διαβητικούς από ότι στο γενικό πληθυσμό και η πιθανότητα ανάπτυξης στυτικής δυσλειτουργίας είναι τριπλάσια σε διαβητικούς ηλικίας 40-70 ετών από ότι σε μη διαβητικούς.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
        <p:nvSpPr>
          <p:cNvPr id="5" name="Τίτλος 4"/>
          <p:cNvSpPr>
            <a:spLocks noGrp="1"/>
          </p:cNvSpPr>
          <p:nvPr>
            <p:ph type="title"/>
          </p:nvPr>
        </p:nvSpPr>
        <p:spPr/>
        <p:txBody>
          <a:bodyPr/>
          <a:lstStyle/>
          <a:p>
            <a:r>
              <a:rPr lang="el-GR" dirty="0"/>
              <a:t>Στυτική δυσλειτουργία </a:t>
            </a:r>
            <a:r>
              <a:rPr lang="el-GR" sz="3000" b="0" dirty="0"/>
              <a:t>1/3</a:t>
            </a:r>
          </a:p>
        </p:txBody>
      </p:sp>
    </p:spTree>
    <p:extLst>
      <p:ext uri="{BB962C8B-B14F-4D97-AF65-F5344CB8AC3E}">
        <p14:creationId xmlns:p14="http://schemas.microsoft.com/office/powerpoint/2010/main" val="3257565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Στυτική δυσλειτουργία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l-GR" dirty="0"/>
              <a:t>Η βασική αιτία της στυτικής δυσλειτουργίας είναι η ανατροπή της ισορροπίας μεταξύ συστολής και χάλασης του λείου μυϊκού ιστού, των σηραγγωδών αρτηριών.  Όπως έχει αναφερθεί στο ΣΔ παρατηρείται συχνά νευροπάθεια του αυτόνομου νευρικού συστήματος, η οποία οδηγεί σε ανισορροπία μεταξύ παρασυμπαθητικού και συμπαθητικού νευρικού συστήματος, μειωμένη αγγειοδιαστολή των σηραγγωδών αρτηριών και μειωμένη στύση. Επίσης μπορεί να υπάρξουν εκτεταμένες, διάχυτες αθηρωματικές αλλοιώσεις με συνέπεια να συμβεί στυτική δυσλειτουργία.  Τέλος ο σακχαρώδης διαβήτης οδηγεί σε δυσλειτουργία του ενδοθηλίου των αγγείων με αποτέλεσμα τη μειωμένη παραγωγή μονοξείδιου του αζώτου (</a:t>
            </a:r>
            <a:r>
              <a:rPr lang="el-GR" dirty="0" smtClean="0"/>
              <a:t>ΝΟ) </a:t>
            </a:r>
            <a:r>
              <a:rPr lang="el-GR" dirty="0"/>
              <a:t>που </a:t>
            </a:r>
            <a:r>
              <a:rPr lang="el-GR" dirty="0" smtClean="0"/>
              <a:t>είναι ισχυρή </a:t>
            </a:r>
            <a:r>
              <a:rPr lang="el-GR" dirty="0"/>
              <a:t>αγγειοδιασταλτική </a:t>
            </a:r>
            <a:r>
              <a:rPr lang="el-GR" dirty="0" smtClean="0"/>
              <a:t>ουσία.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128278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Επιδημιολογικά δεδομένα </a:t>
            </a:r>
            <a:r>
              <a:rPr lang="el-GR" sz="3000" b="0" dirty="0" smtClean="0"/>
              <a:t>2/2</a:t>
            </a:r>
            <a:endParaRPr lang="en-US" sz="3200" dirty="0"/>
          </a:p>
        </p:txBody>
      </p:sp>
      <p:sp>
        <p:nvSpPr>
          <p:cNvPr id="3" name="2 - Θέση περιεχομένου"/>
          <p:cNvSpPr>
            <a:spLocks noGrp="1"/>
          </p:cNvSpPr>
          <p:nvPr>
            <p:ph idx="1"/>
          </p:nvPr>
        </p:nvSpPr>
        <p:spPr>
          <a:xfrm>
            <a:off x="457200" y="1196752"/>
            <a:ext cx="8219256" cy="5400600"/>
          </a:xfrm>
        </p:spPr>
        <p:txBody>
          <a:bodyPr>
            <a:normAutofit lnSpcReduction="10000"/>
          </a:bodyPr>
          <a:lstStyle/>
          <a:p>
            <a:r>
              <a:rPr lang="el-GR" dirty="0"/>
              <a:t>Η εξάπλωση του διαβήτη παγκοσμίως μέχρι το έτος 2000 άγγιζε τα 171.000.000 άτομα ενώ υπολογίζεται ότι ως το 2030 ο αριθμός θα αγγίξει τα 366.000.000 . Αυτό οφείλεται στο ότι ο παγκόσμιος πληθυσμός αυξάνεται, ζει περισσότερο, υιοθετεί ανθυγιεινό τρόπο διατροφής και αυξάνεται ολοένα και περισσότερο ο καθιστικός τρόπος ζωής. Για το 90-95% αυτών των περιπτώσεων υπεύθυνος είναι ο διαβήτης τύπου </a:t>
            </a:r>
            <a:r>
              <a:rPr lang="en-US" dirty="0"/>
              <a:t>II</a:t>
            </a:r>
            <a:r>
              <a:rPr lang="el-GR" dirty="0"/>
              <a:t>.</a:t>
            </a:r>
          </a:p>
          <a:p>
            <a:r>
              <a:rPr lang="el-GR" dirty="0"/>
              <a:t>Οι 10 χώρες με τα περισσότερα κρούσματα διαβήτη ξεκινώντας με εκείνη με τα περισσότερα είναι : Ινδία, Κίνα, ΗΠΑ, Ινδονησία, Ιαπωνία, Πακιστάν, Ρωσία, Βραζιλία, Ιταλία, Μπαγκλαντές. (</a:t>
            </a:r>
            <a:r>
              <a:rPr lang="en-US" dirty="0"/>
              <a:t>WHO</a:t>
            </a:r>
            <a:r>
              <a:rPr lang="el-GR" dirty="0"/>
              <a:t>, 2008)</a:t>
            </a:r>
          </a:p>
          <a:p>
            <a:r>
              <a:rPr lang="el-GR" dirty="0"/>
              <a:t>Στην Ευρώπη για το έτος 2000 ο αριθμός των διαβητικών ήταν 33.332.000, ενώ υπολογίζεται ότι ως το 2030 ο αριθμός θα φτάσει τα 47.973.000.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664767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Στυτική δυσλειτουργία </a:t>
            </a:r>
            <a:r>
              <a:rPr lang="el-GR" sz="30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a:t>Η αντιμετώπιση της στυτικής δυσλειτουργίας του ΣΔ είναι φαρμακευτική. Τα φάρμακα αυτά είναι εκλεκτικοί αναστολείς του 5</a:t>
            </a:r>
            <a:r>
              <a:rPr lang="el-GR" baseline="30000" dirty="0"/>
              <a:t>ου</a:t>
            </a:r>
            <a:r>
              <a:rPr lang="el-GR" dirty="0"/>
              <a:t> ισοενζύμου της φωσφοδιεστεράσης (</a:t>
            </a:r>
            <a:r>
              <a:rPr lang="en-US" dirty="0"/>
              <a:t>PPES</a:t>
            </a:r>
            <a:r>
              <a:rPr lang="el-GR" dirty="0"/>
              <a:t>) με αποτέλεσμα την αποκατάσταση της αγγειοδιαστολής των σηραγγωδών αρτηριών. </a:t>
            </a:r>
          </a:p>
          <a:p>
            <a:r>
              <a:rPr lang="el-GR" dirty="0"/>
              <a:t>Η σιλδεναφίλη (</a:t>
            </a:r>
            <a:r>
              <a:rPr lang="en-US" dirty="0"/>
              <a:t>Viagra</a:t>
            </a:r>
            <a:r>
              <a:rPr lang="el-GR" dirty="0"/>
              <a:t>) και η βαρδεναφίλη (</a:t>
            </a:r>
            <a:r>
              <a:rPr lang="en-US" dirty="0"/>
              <a:t>Levitra</a:t>
            </a:r>
            <a:r>
              <a:rPr lang="el-GR" dirty="0"/>
              <a:t>) έχουν ταχεία δράση, ενώ η ταδαλαφίλη (</a:t>
            </a:r>
            <a:r>
              <a:rPr lang="en-US" dirty="0"/>
              <a:t>Cialis</a:t>
            </a:r>
            <a:r>
              <a:rPr lang="el-GR" dirty="0"/>
              <a:t>) έχει 24ωρη διάρκεια δράσης.  </a:t>
            </a:r>
          </a:p>
          <a:p>
            <a:r>
              <a:rPr lang="el-GR" dirty="0"/>
              <a:t>Θα πρέπει να σημειωθεί πως οι ασθενείς θα πρέπει πριν λάβουν τα φάρμακα αυτά να υποβληθούν σε διάφορες εξετάσεις και να ρυθμίσουν το σάκχαρο τους σε συνεργασία με το θεράποντα ιατρό τους.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3255429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Διαβητικό πόδι</a:t>
            </a:r>
            <a:endParaRPr lang="en-US" sz="360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άτομα με διαβήτη εμφανίζουν ιδιαίτερα ευαισθησία στα πόδια και για το λόγο αυτό η καθημερινή φροντίδα και εξέταση των κάτω άκρων αποτελεί μία απαραίτητη διαδικασία. Το διαβητικό πόδι είναι αποτέλεσμα δύο επιπλοκών που είναι η διαβητική νευροπάθεια και η περιφερική αγγειοπάθεια.  </a:t>
            </a:r>
          </a:p>
          <a:p>
            <a:r>
              <a:rPr lang="el-GR" dirty="0"/>
              <a:t>Η συχνότερη μορφή της διαβητικής νευροπάθειας είναι η αισθητικοκινητική νευροπάθεια με αποτέλεσμα την απώλεια αισθητικότητας στο πόδι και έτσι το άτομο δεν αντιλαμβάνεται τραυματισμούς από νύσσοντα ή τέμνοντα όργανα, δεν αντιλαμβάνεται ξένα σώματα που μπορεί να υπάρχουν μέσα στα παπούτσια τους και δεν πονά όταν υπάρχουν μικροβιακές λοιμώξεις.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602770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Ο διαβήτης σε ειδικές ηλικίες</a:t>
            </a:r>
            <a:endParaRPr lang="el-GR" sz="3600" dirty="0"/>
          </a:p>
        </p:txBody>
      </p:sp>
      <p:sp>
        <p:nvSpPr>
          <p:cNvPr id="3" name="2 - Θέση περιεχομένου"/>
          <p:cNvSpPr>
            <a:spLocks noGrp="1"/>
          </p:cNvSpPr>
          <p:nvPr>
            <p:ph idx="1"/>
          </p:nvPr>
        </p:nvSpPr>
        <p:spPr>
          <a:xfrm>
            <a:off x="457200" y="1196752"/>
            <a:ext cx="8507288" cy="5328592"/>
          </a:xfrm>
        </p:spPr>
        <p:txBody>
          <a:bodyPr>
            <a:normAutofit lnSpcReduction="10000"/>
          </a:bodyPr>
          <a:lstStyle/>
          <a:p>
            <a:r>
              <a:rPr lang="el-GR" b="1" dirty="0" smtClean="0"/>
              <a:t>Σε παιδιά και εφήβους</a:t>
            </a:r>
            <a:endParaRPr lang="el-GR" dirty="0" smtClean="0"/>
          </a:p>
          <a:p>
            <a:pPr marL="355600" indent="0">
              <a:buNone/>
            </a:pPr>
            <a:r>
              <a:rPr lang="el-GR" dirty="0" smtClean="0"/>
              <a:t>Συνήθως </a:t>
            </a:r>
            <a:r>
              <a:rPr lang="el-GR" dirty="0"/>
              <a:t>σε αυτή την ηλικιακή κατηγορία εμφανίζεται συχνότερα ο νεανικός ή ινσουλινοεξερτώμενος διαβήτης. Οφείλεται σε έλλειψη ινσουλίνης και διαταραχές του μεταβολισμού των υδατανθράκων από άγνωστα αίτια. </a:t>
            </a:r>
          </a:p>
          <a:p>
            <a:r>
              <a:rPr lang="el-GR" b="1" dirty="0"/>
              <a:t>Κλινική εικόνα: </a:t>
            </a:r>
            <a:r>
              <a:rPr lang="el-GR" dirty="0"/>
              <a:t>εκδηλώνεται με πολυουρία, πολυδιψία και απώλεια βάρους. </a:t>
            </a:r>
          </a:p>
          <a:p>
            <a:pPr marL="355600" indent="0">
              <a:buNone/>
            </a:pPr>
            <a:r>
              <a:rPr lang="el-GR" dirty="0"/>
              <a:t>Αν δεν διαγνωστεί έγκαιρα η κατάσταση επιβαρύνεται και παρουσιάζεται αφυδάτωση και διαβητική οξέωση με ξηρότητα του στόματος, πτώση της πίεσης, ταχύπνοια, υπέρπνοια, υπνηλία και απόπνοια οξόνης. </a:t>
            </a:r>
          </a:p>
          <a:p>
            <a:pPr marL="355600" indent="0">
              <a:buNone/>
            </a:pPr>
            <a:r>
              <a:rPr lang="el-GR" dirty="0"/>
              <a:t>Εάν δεν αντιμετωπιστεί άμεσα η κατάσταση αυτή τότε το παιδί θα μεταπέσει σε κώμα.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2810970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b="1" dirty="0" smtClean="0"/>
              <a:t>Θεραπεία σακχαρώδη διαβήτη στα παιδιά και εφήβους</a:t>
            </a:r>
            <a:endParaRPr lang="en-US"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b="1" dirty="0"/>
              <a:t>Θεραπεία</a:t>
            </a:r>
            <a:r>
              <a:rPr lang="el-GR" dirty="0"/>
              <a:t>: Οι οξείες καταστάσεις αντιμετωπίζονται με χορήγηση διττανθρακικού νατρίου για την οξέωση και στην συνέχεια καθορίζεται η ημερήσια δοσολογία ινσουλίνης είτε με την υποδόρια ένεση ινσουλίνης είτε με την αντλία συνεχούς έγχυσης. </a:t>
            </a:r>
          </a:p>
          <a:p>
            <a:r>
              <a:rPr lang="el-GR" dirty="0"/>
              <a:t>Επίσης σχεδιάζεται από τους ειδικούς ένα ατομικό διαιτολόγιο ανάλογα με τις ανάγκες του παιδιού. </a:t>
            </a:r>
          </a:p>
          <a:p>
            <a:r>
              <a:rPr lang="el-GR" dirty="0"/>
              <a:t>Με την σωστή ενημέρωση των γονιών και την εκπαίδευση του παιδιού επιτυγχάνεται η σταθερή ρύθμιση με αποτέλεσμα την αποφυγή των </a:t>
            </a:r>
            <a:r>
              <a:rPr lang="el-GR" dirty="0" smtClean="0"/>
              <a:t>οξέων </a:t>
            </a:r>
            <a:r>
              <a:rPr lang="el-GR" dirty="0"/>
              <a:t>ή χρόνιων επιπλοκών.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595340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Κλινική παρουσίαση ΣΔ1 και ΣΔ2 στα παιδιά</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010891520"/>
              </p:ext>
            </p:extLst>
          </p:nvPr>
        </p:nvGraphicFramePr>
        <p:xfrm>
          <a:off x="457200" y="1196975"/>
          <a:ext cx="8231532" cy="5516880"/>
        </p:xfrm>
        <a:graphic>
          <a:graphicData uri="http://schemas.openxmlformats.org/drawingml/2006/table">
            <a:tbl>
              <a:tblPr/>
              <a:tblGrid>
                <a:gridCol w="2743200"/>
                <a:gridCol w="2744166"/>
                <a:gridCol w="2744166"/>
              </a:tblGrid>
              <a:tr h="0">
                <a:tc>
                  <a:txBody>
                    <a:bodyPr/>
                    <a:lstStyle/>
                    <a:p>
                      <a:pPr>
                        <a:lnSpc>
                          <a:spcPct val="115000"/>
                        </a:lnSpc>
                        <a:spcAft>
                          <a:spcPts val="600"/>
                        </a:spcAft>
                      </a:pPr>
                      <a:r>
                        <a:rPr lang="en-US" sz="2000" dirty="0">
                          <a:effectLst/>
                          <a:latin typeface="Calibri"/>
                          <a:ea typeface="Times New Roman"/>
                        </a:rPr>
                        <a:t>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b="1" dirty="0">
                          <a:effectLst/>
                          <a:latin typeface="Calibri"/>
                          <a:ea typeface="Times New Roman"/>
                        </a:rPr>
                        <a:t>ΣΔ ΤΥΠΟΥ1</a:t>
                      </a:r>
                      <a:endParaRPr lang="el-GR" sz="2000" b="1"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b="1" dirty="0">
                          <a:effectLst/>
                          <a:latin typeface="Calibri"/>
                          <a:ea typeface="Times New Roman"/>
                        </a:rPr>
                        <a:t>ΣΔ ΤΥΠΟΥ2</a:t>
                      </a:r>
                      <a:endParaRPr lang="el-GR" sz="2000" b="1"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a:lnSpc>
                          <a:spcPct val="115000"/>
                        </a:lnSpc>
                        <a:spcAft>
                          <a:spcPts val="600"/>
                        </a:spcAft>
                      </a:pPr>
                      <a:r>
                        <a:rPr lang="en-US" sz="2000" dirty="0">
                          <a:effectLst/>
                          <a:latin typeface="Calibri"/>
                          <a:ea typeface="Times New Roman"/>
                        </a:rPr>
                        <a:t>Πολυδιψία, πολυουρία και πολυφαγία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             +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             +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Επίταση επί λοιμώξεως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              +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Διαβητική κετοξέωση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Πιθανή</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200000"/>
                        </a:lnSpc>
                        <a:spcAft>
                          <a:spcPts val="600"/>
                        </a:spcAft>
                      </a:pPr>
                      <a:r>
                        <a:rPr lang="en-US" sz="2000" dirty="0">
                          <a:effectLst/>
                          <a:latin typeface="Calibri"/>
                          <a:ea typeface="Times New Roman"/>
                        </a:rPr>
                        <a:t>Τυχαία διάγνωση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smtClean="0">
                          <a:effectLst/>
                          <a:latin typeface="Calibri"/>
                          <a:ea typeface="Times New Roman"/>
                        </a:rPr>
                        <a:t>Ασυνήθ</a:t>
                      </a:r>
                      <a:r>
                        <a:rPr lang="el-GR" sz="2000" dirty="0" smtClean="0">
                          <a:effectLst/>
                          <a:latin typeface="Calibri"/>
                          <a:ea typeface="Times New Roman"/>
                        </a:rPr>
                        <a:t>η</a:t>
                      </a:r>
                      <a:r>
                        <a:rPr lang="en-US" sz="2000" dirty="0" smtClean="0">
                          <a:effectLst/>
                          <a:latin typeface="Calibri"/>
                          <a:ea typeface="Times New Roman"/>
                        </a:rPr>
                        <a:t>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Ηλικία εμφάνισης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Όλες οι ηλικίες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Συνήθως μετά την εφηβεία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Σωματικό βάρος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Ποικίλει</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Παχυσαρκία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Μελανίζουσα ακάνθωση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Σπάνια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Κολπική λοίμωξη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Σπάνια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Υπέρταση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Σπάνια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Δυσλιπιδαιμία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Σπάνια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l-GR" sz="2000" dirty="0" smtClean="0">
                          <a:effectLst/>
                          <a:latin typeface="Calibri"/>
                          <a:ea typeface="Times New Roman"/>
                        </a:rPr>
                        <a:t>Α</a:t>
                      </a:r>
                      <a:r>
                        <a:rPr lang="en-US" sz="2000" dirty="0" smtClean="0">
                          <a:effectLst/>
                          <a:latin typeface="Calibri"/>
                          <a:ea typeface="Times New Roman"/>
                        </a:rPr>
                        <a:t>υτοαντισώματα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Θετικά</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Αρνητικά</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3984377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Σακχαρώδης διαβήτης κύησης (ΣΔΚ)</a:t>
            </a:r>
            <a:r>
              <a:rPr lang="el-GR" sz="3600" dirty="0" smtClean="0"/>
              <a:t> </a:t>
            </a:r>
            <a:endParaRPr lang="en-US" sz="3600" dirty="0"/>
          </a:p>
        </p:txBody>
      </p:sp>
      <p:sp>
        <p:nvSpPr>
          <p:cNvPr id="3" name="2 - Θέση περιεχομένου"/>
          <p:cNvSpPr>
            <a:spLocks noGrp="1"/>
          </p:cNvSpPr>
          <p:nvPr>
            <p:ph idx="1"/>
          </p:nvPr>
        </p:nvSpPr>
        <p:spPr/>
        <p:txBody>
          <a:bodyPr>
            <a:normAutofit/>
          </a:bodyPr>
          <a:lstStyle/>
          <a:p>
            <a:r>
              <a:rPr lang="el-GR" dirty="0" smtClean="0"/>
              <a:t>Ο </a:t>
            </a:r>
            <a:r>
              <a:rPr lang="el-GR" dirty="0"/>
              <a:t>σακχαρώδης διαβήτης της κύησης αποτελεί μια ειδική κατηγορία και ορίζεται ως η διαταραχή της ανοχής της </a:t>
            </a:r>
            <a:r>
              <a:rPr lang="el-GR" dirty="0" smtClean="0"/>
              <a:t>γλυκόζης (</a:t>
            </a:r>
            <a:r>
              <a:rPr lang="en-US" dirty="0"/>
              <a:t>glucose intolerance</a:t>
            </a:r>
            <a:r>
              <a:rPr lang="el-GR" dirty="0"/>
              <a:t>) με υπεργλυκαιμία διαφόρου βαθμού η οποία εμφανίζεται κατά την διάρκεια της εγκυμοσύνης.</a:t>
            </a:r>
          </a:p>
          <a:p>
            <a:r>
              <a:rPr lang="el-GR" dirty="0"/>
              <a:t>Ο ΣΔΚ χαρακτηρίζεται από ελαττωμένη έκκριση ινσουλίνης όσο και από ελαττωμένη ευαισθησία των ιστών στη δράση </a:t>
            </a:r>
            <a:r>
              <a:rPr lang="el-GR" dirty="0" smtClean="0"/>
              <a:t>της (</a:t>
            </a:r>
            <a:r>
              <a:rPr lang="el-GR" dirty="0"/>
              <a:t>αντίσταση στην ινσουλίνη</a:t>
            </a:r>
            <a:r>
              <a:rPr lang="el-GR" dirty="0" smtClean="0"/>
              <a:t>).</a:t>
            </a:r>
          </a:p>
          <a:p>
            <a:r>
              <a:rPr lang="el-GR" dirty="0"/>
              <a:t>Η αντίσταση στην ινσουλίνη οφείλεται στην αύξηση των επιπέδων των πλακουντιακών ορμονών της μητέρας.</a:t>
            </a:r>
          </a:p>
          <a:p>
            <a:pPr>
              <a:buNone/>
            </a:pPr>
            <a:endParaRPr lang="el-GR" dirty="0"/>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1720350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Ανίχνευση και διάγνωση του ΣΔΚ </a:t>
            </a:r>
            <a:r>
              <a:rPr lang="el-GR" sz="3000" b="0" dirty="0" smtClean="0"/>
              <a:t>1/3</a:t>
            </a:r>
            <a:endParaRPr lang="el-GR" sz="3000" b="0" dirty="0"/>
          </a:p>
        </p:txBody>
      </p:sp>
      <p:sp>
        <p:nvSpPr>
          <p:cNvPr id="3" name="2 - Θέση περιεχομένου"/>
          <p:cNvSpPr>
            <a:spLocks noGrp="1"/>
          </p:cNvSpPr>
          <p:nvPr>
            <p:ph idx="1"/>
          </p:nvPr>
        </p:nvSpPr>
        <p:spPr/>
        <p:txBody>
          <a:bodyPr>
            <a:noAutofit/>
          </a:bodyPr>
          <a:lstStyle/>
          <a:p>
            <a:r>
              <a:rPr lang="el-GR" dirty="0"/>
              <a:t>Εκδηλώνεται  συνήθως τον 3- 4 μήνα της εγκυμοσύνης. </a:t>
            </a:r>
          </a:p>
          <a:p>
            <a:r>
              <a:rPr lang="el-GR" dirty="0"/>
              <a:t>Σε περίπτωση που διαπιστωθεί κατά την διάρκεια της εγκυμοσύνης γλυκόζη πλάσματος νηστείας &gt;126</a:t>
            </a:r>
            <a:r>
              <a:rPr lang="en-US" dirty="0"/>
              <a:t>mg</a:t>
            </a:r>
            <a:r>
              <a:rPr lang="el-GR" dirty="0"/>
              <a:t>/</a:t>
            </a:r>
            <a:r>
              <a:rPr lang="en-US" dirty="0"/>
              <a:t>dl</a:t>
            </a:r>
            <a:r>
              <a:rPr lang="el-GR" dirty="0"/>
              <a:t> όπως επίσης και σε τυχαία μέτρηση &gt;200</a:t>
            </a:r>
            <a:r>
              <a:rPr lang="en-US" dirty="0"/>
              <a:t>mg</a:t>
            </a:r>
            <a:r>
              <a:rPr lang="el-GR" dirty="0"/>
              <a:t>/</a:t>
            </a:r>
            <a:r>
              <a:rPr lang="en-US" dirty="0"/>
              <a:t>dl</a:t>
            </a:r>
            <a:r>
              <a:rPr lang="el-GR" dirty="0"/>
              <a:t> οι μετρήσεις αυτές θα πρέπει να επαναληφθούν και την επόμενη μέρα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1050950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Ανίχνευση και διάγνωση του ΣΔΚ </a:t>
            </a:r>
            <a:r>
              <a:rPr lang="el-GR" sz="3000" b="0" dirty="0" smtClean="0"/>
              <a:t>2/3</a:t>
            </a:r>
            <a:endParaRPr lang="el-GR" sz="3000" b="0" dirty="0"/>
          </a:p>
        </p:txBody>
      </p:sp>
      <p:sp>
        <p:nvSpPr>
          <p:cNvPr id="3" name="2 - Θέση περιεχομένου"/>
          <p:cNvSpPr>
            <a:spLocks noGrp="1"/>
          </p:cNvSpPr>
          <p:nvPr>
            <p:ph idx="1"/>
          </p:nvPr>
        </p:nvSpPr>
        <p:spPr/>
        <p:txBody>
          <a:bodyPr>
            <a:noAutofit/>
          </a:bodyPr>
          <a:lstStyle/>
          <a:p>
            <a:pPr marL="0" indent="0">
              <a:buNone/>
            </a:pPr>
            <a:r>
              <a:rPr lang="el-GR" dirty="0" smtClean="0"/>
              <a:t>Οι </a:t>
            </a:r>
            <a:r>
              <a:rPr lang="el-GR" dirty="0"/>
              <a:t>γυναίκες που κατατάσσονται στην κατηγορία υψηλού κινδύνου παρουσιάζουν ένα από τα εξής χαρακτηριστικά:</a:t>
            </a:r>
          </a:p>
          <a:p>
            <a:pPr lvl="0"/>
            <a:r>
              <a:rPr lang="el-GR" dirty="0"/>
              <a:t>Παχυσαρκία με</a:t>
            </a:r>
            <a:r>
              <a:rPr lang="en-US" dirty="0"/>
              <a:t> BMI (body mass index)&gt;</a:t>
            </a:r>
            <a:r>
              <a:rPr lang="en-US" dirty="0" smtClean="0"/>
              <a:t>30kg/m</a:t>
            </a:r>
            <a:r>
              <a:rPr lang="en-US" baseline="30000" dirty="0" smtClean="0"/>
              <a:t>2</a:t>
            </a:r>
            <a:r>
              <a:rPr lang="el-GR" dirty="0" smtClean="0"/>
              <a:t>.</a:t>
            </a:r>
            <a:endParaRPr lang="el-GR" dirty="0"/>
          </a:p>
          <a:p>
            <a:pPr lvl="0"/>
            <a:r>
              <a:rPr lang="el-GR" dirty="0"/>
              <a:t>Ατομικό ιστορικό διαταραχής του μεταβολισμού της </a:t>
            </a:r>
            <a:r>
              <a:rPr lang="el-GR" dirty="0" smtClean="0"/>
              <a:t>γλυκόζης.</a:t>
            </a:r>
            <a:endParaRPr lang="el-GR" dirty="0"/>
          </a:p>
          <a:p>
            <a:pPr lvl="0"/>
            <a:r>
              <a:rPr lang="el-GR" dirty="0" smtClean="0"/>
              <a:t>Γλυκοζουρία.</a:t>
            </a:r>
            <a:endParaRPr lang="el-GR" dirty="0"/>
          </a:p>
          <a:p>
            <a:pPr lvl="0"/>
            <a:r>
              <a:rPr lang="el-GR" dirty="0"/>
              <a:t>Προηγούμενο τοκετό μακροσωμικού </a:t>
            </a:r>
            <a:r>
              <a:rPr lang="el-GR" dirty="0" smtClean="0"/>
              <a:t>νεογνού.</a:t>
            </a:r>
            <a:endParaRPr lang="el-GR" dirty="0"/>
          </a:p>
          <a:p>
            <a:pPr lvl="0"/>
            <a:r>
              <a:rPr lang="el-GR" dirty="0"/>
              <a:t>Συγγενή πρώτου βαθμού με διαβήτη</a:t>
            </a:r>
            <a:r>
              <a:rPr lang="el-GR" dirty="0" smtClean="0"/>
              <a:t>.</a:t>
            </a:r>
            <a:endParaRPr lang="el-GR" dirty="0"/>
          </a:p>
          <a:p>
            <a:r>
              <a:rPr lang="el-GR" dirty="0"/>
              <a:t>Στην περίπτωση υψηλού κινδύνου ακολουθείται ανιχνευτική δοκιμασία(</a:t>
            </a:r>
            <a:r>
              <a:rPr lang="en-US" dirty="0"/>
              <a:t>screening test</a:t>
            </a:r>
            <a:r>
              <a:rPr lang="el-GR" dirty="0"/>
              <a:t>). </a:t>
            </a:r>
            <a:r>
              <a:rPr lang="en-US" dirty="0" smtClean="0"/>
              <a:t>A</a:t>
            </a:r>
            <a:r>
              <a:rPr lang="el-GR" dirty="0" smtClean="0"/>
              <a:t>υτή η </a:t>
            </a:r>
            <a:r>
              <a:rPr lang="el-GR" dirty="0"/>
              <a:t>δοκιμασία μετράει  τα επίπεδα της γλυκόζης στο πλάσμα 1ώρα μετά από την χορήγηση 50</a:t>
            </a:r>
            <a:r>
              <a:rPr lang="en-US" dirty="0"/>
              <a:t>gr</a:t>
            </a:r>
            <a:r>
              <a:rPr lang="el-GR" dirty="0"/>
              <a:t> γλυκόζης.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0853815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Ανίχνευση και διάγνωση του ΣΔΚ </a:t>
            </a:r>
            <a:r>
              <a:rPr lang="el-GR" sz="3000" b="0" dirty="0" smtClean="0"/>
              <a:t>3/3</a:t>
            </a:r>
            <a:endParaRPr lang="en-US" sz="3600" dirty="0"/>
          </a:p>
        </p:txBody>
      </p:sp>
      <p:sp>
        <p:nvSpPr>
          <p:cNvPr id="3" name="2 - Θέση περιεχομένου"/>
          <p:cNvSpPr>
            <a:spLocks noGrp="1"/>
          </p:cNvSpPr>
          <p:nvPr>
            <p:ph idx="1"/>
          </p:nvPr>
        </p:nvSpPr>
        <p:spPr>
          <a:xfrm>
            <a:off x="457200" y="1196752"/>
            <a:ext cx="8435280" cy="5661248"/>
          </a:xfrm>
        </p:spPr>
        <p:txBody>
          <a:bodyPr>
            <a:noAutofit/>
          </a:bodyPr>
          <a:lstStyle/>
          <a:p>
            <a:pPr>
              <a:spcBef>
                <a:spcPts val="800"/>
              </a:spcBef>
            </a:pPr>
            <a:r>
              <a:rPr lang="el-GR" dirty="0"/>
              <a:t> Η ρύθμιση του σακχάρου των διαβητικών εγκύων αρχικά γίνεται μόνο με δίαιτα και αν αυτή δεν είναι επαρκής τότε χορηγείται ινσουλίνη. </a:t>
            </a:r>
          </a:p>
          <a:p>
            <a:pPr>
              <a:spcBef>
                <a:spcPts val="800"/>
              </a:spcBef>
            </a:pPr>
            <a:r>
              <a:rPr lang="el-GR" dirty="0"/>
              <a:t>Τα αντιδιαβητικά φάρμακα από το στόμα (</a:t>
            </a:r>
            <a:r>
              <a:rPr lang="en-US" dirty="0"/>
              <a:t>per os</a:t>
            </a:r>
            <a:r>
              <a:rPr lang="el-GR" dirty="0"/>
              <a:t>) συνήθως αποφεύγονται επειδή </a:t>
            </a:r>
            <a:r>
              <a:rPr lang="el-GR" dirty="0" smtClean="0"/>
              <a:t>περνούν </a:t>
            </a:r>
            <a:r>
              <a:rPr lang="el-GR" dirty="0"/>
              <a:t>από τον πλακουντιακό φραγμό, προκαλούν υπερινσουλιναιμία στο έμβρυο και πιθανότατα διάφορες ανωμαλίες στην διάπλαση του.</a:t>
            </a:r>
          </a:p>
          <a:p>
            <a:pPr>
              <a:spcBef>
                <a:spcPts val="800"/>
              </a:spcBef>
            </a:pPr>
            <a:r>
              <a:rPr lang="el-GR" dirty="0"/>
              <a:t> Η καλή ρύθμιση του ΣΔ κατά την περίοδο της οργανογένεσης (πρώτους μήνες κύησης) μειώνει το ποσοστό ανωμαλιών διάπλασης του εμβρύου καθώς και τις αυτόματες εκτρώσεις ενώ συγχρόνως  περιορίζει τις διάφορες επιπλοκές στη μητέρα. </a:t>
            </a:r>
          </a:p>
          <a:p>
            <a:pPr>
              <a:spcBef>
                <a:spcPts val="800"/>
              </a:spcBef>
            </a:pPr>
            <a:r>
              <a:rPr lang="el-GR" dirty="0"/>
              <a:t>Σε περίπτωση που διαπιστωθεί περιγεννητικός κίνδυνος λόγω δύσκολης ρύθμισης του ΣΔ συνιστάται νοσοκομειακή περίθαλψη από την 32</a:t>
            </a:r>
            <a:r>
              <a:rPr lang="el-GR" baseline="30000" dirty="0"/>
              <a:t>η</a:t>
            </a:r>
            <a:r>
              <a:rPr lang="el-GR" dirty="0"/>
              <a:t> εβδομάδα της κύησης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1898246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Επίδραση διαβήτη στο έμβρυο</a:t>
            </a:r>
            <a:endParaRPr lang="en-US" sz="3600" dirty="0"/>
          </a:p>
        </p:txBody>
      </p:sp>
      <p:sp>
        <p:nvSpPr>
          <p:cNvPr id="3" name="2 - Θέση περιεχομένου"/>
          <p:cNvSpPr>
            <a:spLocks noGrp="1"/>
          </p:cNvSpPr>
          <p:nvPr>
            <p:ph idx="1"/>
          </p:nvPr>
        </p:nvSpPr>
        <p:spPr/>
        <p:txBody>
          <a:bodyPr>
            <a:normAutofit/>
          </a:bodyPr>
          <a:lstStyle/>
          <a:p>
            <a:r>
              <a:rPr lang="el-GR" dirty="0" smtClean="0"/>
              <a:t>Αύξηση </a:t>
            </a:r>
            <a:r>
              <a:rPr lang="el-GR" dirty="0"/>
              <a:t>βάρους του εμβρύου που αποδίδεται στην υπεργλυκαιμία της εγκύου και προκαλεί και εμβρυϊκή υπεργλυκαιμία με συνέπεια την υπερπλασία των β-κυττάρων των νησιδίων του παγκρέατος με αποτέλεσμα την υπερινσουλιναιμία, η οποία προκαλεί εναπόθεση λίπους στο έμβρυο.</a:t>
            </a:r>
          </a:p>
          <a:p>
            <a:pPr>
              <a:buNone/>
            </a:pPr>
            <a:r>
              <a:rPr lang="el-GR" dirty="0"/>
              <a:t>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256920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Διεθνής επικράτηση διαβήτη</a:t>
            </a:r>
            <a:endParaRPr lang="en-US" dirty="0"/>
          </a:p>
        </p:txBody>
      </p:sp>
      <p:pic>
        <p:nvPicPr>
          <p:cNvPr id="4" name="3 - Θέση περιεχομένου" descr="map"/>
          <p:cNvPicPr>
            <a:picLocks noGrp="1"/>
          </p:cNvPicPr>
          <p:nvPr>
            <p:ph idx="1"/>
          </p:nvPr>
        </p:nvPicPr>
        <p:blipFill>
          <a:blip r:embed="rId2" cstate="print"/>
          <a:stretch>
            <a:fillRect/>
          </a:stretch>
        </p:blipFill>
        <p:spPr bwMode="auto">
          <a:xfrm>
            <a:off x="1721133" y="1196975"/>
            <a:ext cx="5701733" cy="5040313"/>
          </a:xfrm>
          <a:prstGeom prst="rect">
            <a:avLst/>
          </a:prstGeom>
          <a:noFill/>
          <a:ln w="57150" cmpd="thickThin">
            <a:solidFill>
              <a:srgbClr val="000000"/>
            </a:solid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870281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Νεογνικές επιπλοκές διαβήτη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r>
              <a:rPr lang="el-GR" dirty="0" smtClean="0"/>
              <a:t>Το </a:t>
            </a:r>
            <a:r>
              <a:rPr lang="el-GR" dirty="0"/>
              <a:t>νεογνό μιας διαβητικής μητέρας εκτίθεται σε πολλούς κινδύνους από την αρχή της σύλληψης, την νεογνική περίοδο αλλά και μακροπρόθεσμα.</a:t>
            </a:r>
          </a:p>
          <a:p>
            <a:r>
              <a:rPr lang="el-GR" dirty="0"/>
              <a:t>Οι συγγενείς δυσπλασίες αποτελούν την βασική αιτία θνησιμότητας και νοσηρότητας στα νεογνά, συμβαίνουν κατά τους πρώτους μήνες της κύησης και κυρίως τις πρώτες 7 εβδομάδες. </a:t>
            </a:r>
          </a:p>
          <a:p>
            <a:r>
              <a:rPr lang="el-GR" dirty="0"/>
              <a:t>Οι δυσπλασίες αφορούν συνήθως το ΚΝΣ καθώς και το καρδιαγγειακό. Επίσης συχνό φαινόμενο είναι και οι σκελετικές ανωμαλίες όπως οι διαταραχές της σπονδυλικής στήλης, διαταραχές στους νεφρούς (υδρονέφρωση, πολυκυστικοί νεφροί), ατρησία του δωδεκαδάκτυλου και του ορθού.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3954439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Νεογνικές επιπλοκές διαβήτη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dirty="0" smtClean="0"/>
              <a:t>Ακόμη </a:t>
            </a:r>
            <a:r>
              <a:rPr lang="el-GR" dirty="0"/>
              <a:t>μπορεί να υπάρξουν διαταραχές στην ανάπτυξη (μακροσωμικά νεογνά),μεταβολικές διαταραχές όπως</a:t>
            </a:r>
            <a:r>
              <a:rPr lang="el-GR" dirty="0" smtClean="0"/>
              <a:t>: υπογλυκαιμία</a:t>
            </a:r>
            <a:r>
              <a:rPr lang="el-GR" dirty="0"/>
              <a:t>, πολυερυθραιμία, διαταραχές του μεταβολισμού του σιδήρου, σύνδρομο αναπνευστικής δυσχέρειας, νευρολογικές διαταραχές, μυοκαρδιοπάθεια.  </a:t>
            </a:r>
          </a:p>
          <a:p>
            <a:r>
              <a:rPr lang="el-GR" dirty="0"/>
              <a:t>Τέλος μία από τις μακροχρόνιες επιπλοκές στο νεογνό είναι η παιδική παχυσαρκία και η ανάπτυξη διαβήτη τύπου 2.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3965568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Μαιευτική παρακολούθηση διαβήτη</a:t>
            </a:r>
            <a:r>
              <a:rPr lang="en-US" sz="4000" b="1" dirty="0" smtClean="0"/>
              <a:t> </a:t>
            </a:r>
            <a:endParaRPr lang="en-US" dirty="0"/>
          </a:p>
        </p:txBody>
      </p:sp>
      <p:sp>
        <p:nvSpPr>
          <p:cNvPr id="3" name="2 - Θέση περιεχομένου"/>
          <p:cNvSpPr>
            <a:spLocks noGrp="1"/>
          </p:cNvSpPr>
          <p:nvPr>
            <p:ph idx="1"/>
          </p:nvPr>
        </p:nvSpPr>
        <p:spPr/>
        <p:txBody>
          <a:bodyPr>
            <a:normAutofit/>
          </a:bodyPr>
          <a:lstStyle/>
          <a:p>
            <a:pPr lvl="0"/>
            <a:r>
              <a:rPr lang="el-GR" dirty="0" smtClean="0"/>
              <a:t>Υπέρηχοι.</a:t>
            </a:r>
          </a:p>
          <a:p>
            <a:pPr lvl="0"/>
            <a:r>
              <a:rPr lang="el-GR" dirty="0" smtClean="0"/>
              <a:t>Αυχενική διαφάνεια.</a:t>
            </a:r>
          </a:p>
          <a:p>
            <a:pPr lvl="0"/>
            <a:r>
              <a:rPr lang="el-GR" dirty="0" smtClean="0"/>
              <a:t>Υπερηχοκαρδιογράφημα εμβρύου.</a:t>
            </a:r>
          </a:p>
          <a:p>
            <a:pPr lvl="0"/>
            <a:r>
              <a:rPr lang="el-GR" dirty="0" smtClean="0"/>
              <a:t>Doppler flow velocity.</a:t>
            </a:r>
          </a:p>
          <a:p>
            <a:pPr lvl="0"/>
            <a:r>
              <a:rPr lang="el-GR" dirty="0" smtClean="0"/>
              <a:t>Έλεγχος Α.Π.</a:t>
            </a:r>
          </a:p>
          <a:p>
            <a:r>
              <a:rPr lang="el-GR" dirty="0" smtClean="0"/>
              <a:t>Έλεγχος ούρων για οξόνη και λεύκωμα.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17358334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b="1" dirty="0" smtClean="0"/>
              <a:t>Ο σακχαρώδης διαβήτης στην τρίτη ηλικία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ΣΔ στους ηλικιωμένους είναι ένα νόσημα με ιδιαίτερο ενδιαφέρον και με αυξημένη συχνότητα απ’ ότι στις υπόλοιπες ηλικιακές ομάδες.</a:t>
            </a:r>
          </a:p>
          <a:p>
            <a:r>
              <a:rPr lang="el-GR" dirty="0"/>
              <a:t>Αυτό είναι κατανοητό διότι συνήθως τα άτομα μεγάλης ηλικίας παρουσιάζουν αύξηση της μάζας του λιπώδους ιστού και μείωση της μυϊκής μάζας, έχουν μειωμένη φυσική δραστηριότητα, </a:t>
            </a:r>
            <a:r>
              <a:rPr lang="el-GR" dirty="0" smtClean="0"/>
              <a:t> </a:t>
            </a:r>
            <a:r>
              <a:rPr lang="el-GR" dirty="0"/>
              <a:t>συνύπαρξη και άλλων </a:t>
            </a:r>
            <a:r>
              <a:rPr lang="el-GR" dirty="0" smtClean="0"/>
              <a:t>νοσημάτων, λήψη </a:t>
            </a:r>
            <a:r>
              <a:rPr lang="el-GR" dirty="0"/>
              <a:t>φαρμάκων (διουρητικά, κορτιζόνη),καθώς και σταδιακή πτώση της ικανότητας του οργανισμού όσων αφορά το μεταβολισμό των υδατανθράκων και έκπτωση της νεφρικής λειτουργίας με την πάροδο της ηλικίας με συνέπεια την διαταραγμένη ανοχή στην γλυκόζη.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43896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a:t>Ο σακχαρώδης διαβήτης στην τρίτη ηλικία </a:t>
            </a:r>
            <a:r>
              <a:rPr lang="el-GR" sz="3000" b="0" dirty="0" smtClean="0"/>
              <a:t>2/3</a:t>
            </a:r>
            <a:endParaRPr lang="en-US" sz="3600" dirty="0"/>
          </a:p>
        </p:txBody>
      </p:sp>
      <p:sp>
        <p:nvSpPr>
          <p:cNvPr id="3" name="2 - Θέση περιεχομένου"/>
          <p:cNvSpPr>
            <a:spLocks noGrp="1"/>
          </p:cNvSpPr>
          <p:nvPr>
            <p:ph idx="1"/>
          </p:nvPr>
        </p:nvSpPr>
        <p:spPr>
          <a:xfrm>
            <a:off x="457200" y="1196752"/>
            <a:ext cx="7931224" cy="5616624"/>
          </a:xfrm>
        </p:spPr>
        <p:txBody>
          <a:bodyPr>
            <a:normAutofit/>
          </a:bodyPr>
          <a:lstStyle/>
          <a:p>
            <a:r>
              <a:rPr lang="el-GR" dirty="0"/>
              <a:t>Ο διαβήτης της τρίτης ηλικίας είναι συνήθως </a:t>
            </a:r>
            <a:r>
              <a:rPr lang="el-GR" dirty="0" smtClean="0"/>
              <a:t>τύπου 2 </a:t>
            </a:r>
            <a:r>
              <a:rPr lang="el-GR" dirty="0"/>
              <a:t>(μη ινσουλινοεξερτώμενος) και η διάγνωση είναι </a:t>
            </a:r>
            <a:r>
              <a:rPr lang="el-GR" dirty="0" smtClean="0"/>
              <a:t>σχετικά </a:t>
            </a:r>
            <a:r>
              <a:rPr lang="el-GR" dirty="0"/>
              <a:t>εύκολη. τιμές σακχάρου νηστείας σε δύο χρονικώς απέχουσες μετρήσεις &gt;126</a:t>
            </a:r>
            <a:r>
              <a:rPr lang="en-US" dirty="0"/>
              <a:t>mg</a:t>
            </a:r>
            <a:r>
              <a:rPr lang="el-GR" dirty="0"/>
              <a:t>% μπορεί να αποτελέσουν ισχυρή ένδειξη για ΣΔ και τιμές &gt;200</a:t>
            </a:r>
            <a:r>
              <a:rPr lang="en-US" dirty="0"/>
              <a:t>mg</a:t>
            </a:r>
            <a:r>
              <a:rPr lang="el-GR" dirty="0"/>
              <a:t>% μαζί με την συμπτωματολογία επιβεβαιώνουν τη διάγνωση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25228249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dirty="0"/>
              <a:t>Ο σακχαρώδης διαβήτης στην τρίτη ηλικία </a:t>
            </a:r>
            <a:r>
              <a:rPr lang="el-GR" sz="30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smtClean="0"/>
              <a:t>Συνήθως </a:t>
            </a:r>
            <a:r>
              <a:rPr lang="el-GR" dirty="0"/>
              <a:t>η έναρξη της νόσου είναι χωρίς καθόλου συμπτώματα ή αν υπάρχουν έχουν ήπια μορφή. </a:t>
            </a:r>
          </a:p>
          <a:p>
            <a:r>
              <a:rPr lang="el-GR" dirty="0"/>
              <a:t>Για τον λόγο αυτό η ουρολοίμωξη και η βαλανοποσθίτιδα στους άνδρες και η αιδιοκολπίτιδα στις γυναίκες είναι η αιτία για την </a:t>
            </a:r>
            <a:r>
              <a:rPr lang="el-GR" dirty="0" smtClean="0"/>
              <a:t>διερεύνηση </a:t>
            </a:r>
            <a:r>
              <a:rPr lang="el-GR" dirty="0"/>
              <a:t>και την διάγνωση της νόσου. </a:t>
            </a:r>
          </a:p>
          <a:p>
            <a:r>
              <a:rPr lang="el-GR" dirty="0"/>
              <a:t>Επίσης η διάγνωση γίνεται εξαιτίας κάποιας οξείας κατάστασης όπως για παράδειγμα το υπερωσμωτικό μη </a:t>
            </a:r>
            <a:r>
              <a:rPr lang="el-GR" dirty="0" smtClean="0"/>
              <a:t>κετωτικό </a:t>
            </a:r>
            <a:r>
              <a:rPr lang="el-GR" dirty="0"/>
              <a:t>κώμα είτε λόγω κάποιας χρόνιας επιπλοκής (π.χ διαβητική αμφιβληστροειδοπάθεια).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14898286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Θεραπεία διαβήτη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507288" cy="5472608"/>
          </a:xfrm>
        </p:spPr>
        <p:txBody>
          <a:bodyPr>
            <a:normAutofit/>
          </a:bodyPr>
          <a:lstStyle/>
          <a:p>
            <a:r>
              <a:rPr lang="el-GR" dirty="0" smtClean="0"/>
              <a:t>Η </a:t>
            </a:r>
            <a:r>
              <a:rPr lang="el-GR" dirty="0"/>
              <a:t>ρύθμιση του ΣΔ αποτελεί τον πρωταρχικό στόχο επειδή συμβάλλει στην βελτίωση της ποιότητας ζωής του διαβητικού ατόμου. </a:t>
            </a:r>
          </a:p>
          <a:p>
            <a:r>
              <a:rPr lang="el-GR" dirty="0"/>
              <a:t>Καταρχάς ο θεράπων ιατρός θα πρέπει να δώσει έμφαση στην σημασία της σωστής διατροφής και στην δημιουργία ενός διαιτολογίου. </a:t>
            </a:r>
          </a:p>
          <a:p>
            <a:r>
              <a:rPr lang="el-GR" dirty="0"/>
              <a:t>Έπειτα θα πρέπει να γίνει ένας προσεκτικός σχεδιασμός ενός προγράμματος ήπιας μορφής άσκησης και σαφής ενημέρωση για τα οφέλη της άσκησης καθώς και για τους κινδύνους που μπορεί να υπάρξουν αν δεν τηρηθεί σωστά το πρόγραμμα αυτό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29267226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Θεραπεία διαβήτη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196752"/>
            <a:ext cx="8507288" cy="5472608"/>
          </a:xfrm>
        </p:spPr>
        <p:txBody>
          <a:bodyPr>
            <a:normAutofit/>
          </a:bodyPr>
          <a:lstStyle/>
          <a:p>
            <a:r>
              <a:rPr lang="el-GR" dirty="0" smtClean="0"/>
              <a:t>Τέλος </a:t>
            </a:r>
            <a:r>
              <a:rPr lang="el-GR" dirty="0"/>
              <a:t>μεγάλη σημασία έχει και η φαρμακευτική αγωγή που θα πρέπει να ακολουθήσει ο ηλικιωμένος είτε με αντιδιαβητικά δισκία είτε με την χορήγηση ινσουλίνης καθώς και η σωστή ενημέρωση για την δοσολογία και τις παρενέργειες που μπορεί να υπάρξουν ώστε να αποφευχθούν οι επιπλοκές όπως για παράδειγμα η υπογλυκαιμία λόγω υπερβολικής δόσης ινσουλίνης ή αντιδιαβητικών δισκίων.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30805906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80120"/>
          </a:xfrm>
        </p:spPr>
        <p:txBody>
          <a:bodyPr>
            <a:noAutofit/>
          </a:bodyPr>
          <a:lstStyle/>
          <a:p>
            <a:r>
              <a:rPr lang="el-GR" dirty="0"/>
              <a:t>Αλγόριθμος θεραπείας ατόμων  «τρίτης ηλικίας» με </a:t>
            </a:r>
            <a:r>
              <a:rPr lang="el-GR" dirty="0" smtClean="0"/>
              <a:t>ΣΔ</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259711241"/>
              </p:ext>
            </p:extLst>
          </p:nvPr>
        </p:nvGraphicFramePr>
        <p:xfrm>
          <a:off x="457200" y="1732632"/>
          <a:ext cx="8229600" cy="4084320"/>
        </p:xfrm>
        <a:graphic>
          <a:graphicData uri="http://schemas.openxmlformats.org/drawingml/2006/table">
            <a:tbl>
              <a:tblPr firstRow="1" bandRow="1">
                <a:tableStyleId>{5940675A-B579-460E-94D1-54222C63F5DA}</a:tableStyleId>
              </a:tblPr>
              <a:tblGrid>
                <a:gridCol w="4114800"/>
                <a:gridCol w="4114800"/>
              </a:tblGrid>
              <a:tr h="370840">
                <a:tc gridSpan="2">
                  <a:txBody>
                    <a:bodyPr/>
                    <a:lstStyle/>
                    <a:p>
                      <a:pPr algn="ctr"/>
                      <a:r>
                        <a:rPr lang="el-GR" sz="2000" b="1" dirty="0" smtClean="0"/>
                        <a:t>Αλγόριθμος θεραπείας ατόμων </a:t>
                      </a:r>
                      <a:r>
                        <a:rPr lang="el-GR" sz="2000" b="1" baseline="0" dirty="0" smtClean="0"/>
                        <a:t> «</a:t>
                      </a:r>
                      <a:r>
                        <a:rPr lang="el-GR" sz="2000" b="1" dirty="0" smtClean="0"/>
                        <a:t>τρίτης ηλικίας» με ΣΔ</a:t>
                      </a:r>
                      <a:endParaRPr lang="el-GR" sz="2000" b="1" dirty="0"/>
                    </a:p>
                  </a:txBody>
                  <a:tcPr>
                    <a:solidFill>
                      <a:schemeClr val="accent1">
                        <a:lumMod val="20000"/>
                        <a:lumOff val="80000"/>
                      </a:schemeClr>
                    </a:solidFill>
                  </a:tcPr>
                </a:tc>
                <a:tc hMerge="1">
                  <a:txBody>
                    <a:bodyPr/>
                    <a:lstStyle/>
                    <a:p>
                      <a:endParaRPr lang="el-GR" dirty="0"/>
                    </a:p>
                  </a:txBody>
                  <a:tcPr/>
                </a:tc>
              </a:tr>
              <a:tr h="370840">
                <a:tc>
                  <a:txBody>
                    <a:bodyPr/>
                    <a:lstStyle/>
                    <a:p>
                      <a:r>
                        <a:rPr lang="el-GR" sz="2000" dirty="0" smtClean="0"/>
                        <a:t>Γλυκόζη νηστείας</a:t>
                      </a:r>
                      <a:endParaRPr lang="el-GR" sz="2000" dirty="0"/>
                    </a:p>
                  </a:txBody>
                  <a:tcPr/>
                </a:tc>
                <a:tc>
                  <a:txBody>
                    <a:bodyPr/>
                    <a:lstStyle/>
                    <a:p>
                      <a:r>
                        <a:rPr lang="el-GR" sz="2000" dirty="0" smtClean="0"/>
                        <a:t>θεραπευτική αγωγή</a:t>
                      </a:r>
                      <a:endParaRPr lang="el-GR" sz="2000" dirty="0"/>
                    </a:p>
                  </a:txBody>
                  <a:tcPr/>
                </a:tc>
              </a:tr>
              <a:tr h="370840">
                <a:tc>
                  <a:txBody>
                    <a:bodyPr/>
                    <a:lstStyle/>
                    <a:p>
                      <a:r>
                        <a:rPr lang="en-US" sz="2000" dirty="0" smtClean="0"/>
                        <a:t>&gt;300 mg%</a:t>
                      </a:r>
                      <a:endParaRPr lang="el-GR" sz="2000" dirty="0"/>
                    </a:p>
                  </a:txBody>
                  <a:tcPr/>
                </a:tc>
                <a:tc>
                  <a:txBody>
                    <a:bodyPr/>
                    <a:lstStyle/>
                    <a:p>
                      <a:r>
                        <a:rPr lang="el-GR" sz="2000" dirty="0" smtClean="0"/>
                        <a:t>ινσουλίνη</a:t>
                      </a:r>
                      <a:endParaRPr lang="el-GR" sz="2000" dirty="0"/>
                    </a:p>
                  </a:txBody>
                  <a:tcPr/>
                </a:tc>
              </a:tr>
              <a:tr h="370840">
                <a:tc>
                  <a:txBody>
                    <a:bodyPr/>
                    <a:lstStyle/>
                    <a:p>
                      <a:r>
                        <a:rPr lang="en-US" sz="2000" dirty="0" smtClean="0"/>
                        <a:t>200-299mg% </a:t>
                      </a:r>
                      <a:endParaRPr lang="el-GR" sz="2000" dirty="0"/>
                    </a:p>
                  </a:txBody>
                  <a:tcPr/>
                </a:tc>
                <a:tc>
                  <a:txBody>
                    <a:bodyPr/>
                    <a:lstStyle/>
                    <a:p>
                      <a:r>
                        <a:rPr lang="en-US" sz="2000" kern="1200" dirty="0" smtClean="0">
                          <a:solidFill>
                            <a:schemeClr val="tx1"/>
                          </a:solidFill>
                          <a:effectLst/>
                          <a:latin typeface="+mn-lt"/>
                          <a:ea typeface="+mn-ea"/>
                          <a:cs typeface="+mn-cs"/>
                        </a:rPr>
                        <a:t>σουλφονουρίες ή ινσουλίνη</a:t>
                      </a:r>
                      <a:endParaRPr lang="el-GR" sz="2000" dirty="0"/>
                    </a:p>
                  </a:txBody>
                  <a:tcPr/>
                </a:tc>
              </a:tr>
              <a:tr h="370840">
                <a:tc>
                  <a:txBody>
                    <a:bodyPr/>
                    <a:lstStyle/>
                    <a:p>
                      <a:r>
                        <a:rPr lang="en-US" sz="2000" kern="1200" dirty="0" smtClean="0">
                          <a:solidFill>
                            <a:schemeClr val="tx1"/>
                          </a:solidFill>
                          <a:effectLst/>
                          <a:latin typeface="+mn-lt"/>
                          <a:ea typeface="+mn-ea"/>
                          <a:cs typeface="+mn-cs"/>
                        </a:rPr>
                        <a:t>140-199</a:t>
                      </a:r>
                      <a:r>
                        <a:rPr lang="de-DE" sz="2000" kern="1200" dirty="0" smtClean="0">
                          <a:solidFill>
                            <a:schemeClr val="tx1"/>
                          </a:solidFill>
                          <a:effectLst/>
                          <a:latin typeface="+mn-lt"/>
                          <a:ea typeface="+mn-ea"/>
                          <a:cs typeface="+mn-cs"/>
                        </a:rPr>
                        <a:t>mg</a:t>
                      </a:r>
                      <a:r>
                        <a:rPr lang="en-US" sz="2000" kern="1200" dirty="0" smtClean="0">
                          <a:solidFill>
                            <a:schemeClr val="tx1"/>
                          </a:solidFill>
                          <a:effectLst/>
                          <a:latin typeface="+mn-lt"/>
                          <a:ea typeface="+mn-ea"/>
                          <a:cs typeface="+mn-cs"/>
                        </a:rPr>
                        <a:t>%</a:t>
                      </a:r>
                      <a:endParaRPr lang="el-GR" sz="2000" dirty="0"/>
                    </a:p>
                  </a:txBody>
                  <a:tcPr/>
                </a:tc>
                <a:tc>
                  <a:txBody>
                    <a:bodyPr/>
                    <a:lstStyle/>
                    <a:p>
                      <a:r>
                        <a:rPr lang="en-US" sz="2000" kern="1200" dirty="0" smtClean="0">
                          <a:solidFill>
                            <a:schemeClr val="tx1"/>
                          </a:solidFill>
                          <a:effectLst/>
                          <a:latin typeface="+mn-lt"/>
                          <a:ea typeface="+mn-ea"/>
                          <a:cs typeface="+mn-cs"/>
                        </a:rPr>
                        <a:t>μετφορμίνη ή ακαρβόζη</a:t>
                      </a:r>
                      <a:endParaRPr lang="el-GR" sz="2000" dirty="0"/>
                    </a:p>
                  </a:txBody>
                  <a:tcPr/>
                </a:tc>
              </a:tr>
              <a:tr h="370840">
                <a:tc>
                  <a:txBody>
                    <a:bodyPr/>
                    <a:lstStyle/>
                    <a:p>
                      <a:r>
                        <a:rPr lang="en-US" sz="2000" dirty="0" smtClean="0"/>
                        <a:t>&lt;140mg%</a:t>
                      </a:r>
                      <a:endParaRPr lang="el-GR" sz="2000" dirty="0"/>
                    </a:p>
                  </a:txBody>
                  <a:tcPr/>
                </a:tc>
                <a:tc>
                  <a:txBody>
                    <a:bodyPr/>
                    <a:lstStyle/>
                    <a:p>
                      <a:r>
                        <a:rPr lang="el-GR" sz="2000" dirty="0" smtClean="0"/>
                        <a:t>η επιλογή θα εξαρτηθεί από τις μεταγευματικές τιμές</a:t>
                      </a:r>
                      <a:endParaRPr lang="en-US" sz="2000" dirty="0" smtClean="0"/>
                    </a:p>
                    <a:p>
                      <a:r>
                        <a:rPr lang="el-GR" sz="2000" kern="1200" dirty="0" smtClean="0">
                          <a:solidFill>
                            <a:schemeClr val="tx1"/>
                          </a:solidFill>
                          <a:effectLst/>
                          <a:latin typeface="+mn-lt"/>
                          <a:ea typeface="+mn-ea"/>
                          <a:cs typeface="+mn-cs"/>
                        </a:rPr>
                        <a:t>γλυκόζη μεταγευματική=(δύο ώρες μετά το γεύμα)</a:t>
                      </a:r>
                      <a:endParaRPr lang="el-GR" sz="2000" dirty="0"/>
                    </a:p>
                  </a:txBody>
                  <a:tcPr/>
                </a:tc>
              </a:tr>
              <a:tr h="370840">
                <a:tc>
                  <a:txBody>
                    <a:bodyPr/>
                    <a:lstStyle/>
                    <a:p>
                      <a:r>
                        <a:rPr lang="en-US" sz="2000" dirty="0" smtClean="0"/>
                        <a:t>&gt;200mg%</a:t>
                      </a:r>
                      <a:endParaRPr lang="el-GR" sz="2000" dirty="0"/>
                    </a:p>
                  </a:txBody>
                  <a:tcPr/>
                </a:tc>
                <a:tc>
                  <a:txBody>
                    <a:bodyPr/>
                    <a:lstStyle/>
                    <a:p>
                      <a:r>
                        <a:rPr lang="el-GR" sz="2000" dirty="0" smtClean="0"/>
                        <a:t>δίαιτα-μετφορμίνη ή ακαρβόζη</a:t>
                      </a:r>
                      <a:endParaRPr lang="el-GR" sz="2000" dirty="0"/>
                    </a:p>
                  </a:txBody>
                  <a:tcPr/>
                </a:tc>
              </a:tr>
              <a:tr h="370840">
                <a:tc>
                  <a:txBody>
                    <a:bodyPr/>
                    <a:lstStyle/>
                    <a:p>
                      <a:r>
                        <a:rPr lang="el-GR" sz="2000" kern="1200" dirty="0" smtClean="0">
                          <a:solidFill>
                            <a:schemeClr val="tx1"/>
                          </a:solidFill>
                          <a:effectLst/>
                          <a:latin typeface="+mn-lt"/>
                          <a:ea typeface="+mn-ea"/>
                          <a:cs typeface="+mn-cs"/>
                        </a:rPr>
                        <a:t>&lt;200</a:t>
                      </a:r>
                      <a:r>
                        <a:rPr lang="en-US" sz="2000" kern="1200" dirty="0" smtClean="0">
                          <a:solidFill>
                            <a:schemeClr val="tx1"/>
                          </a:solidFill>
                          <a:effectLst/>
                          <a:latin typeface="+mn-lt"/>
                          <a:ea typeface="+mn-ea"/>
                          <a:cs typeface="+mn-cs"/>
                        </a:rPr>
                        <a:t>mg</a:t>
                      </a:r>
                      <a:r>
                        <a:rPr lang="el-GR" sz="2000" kern="1200" dirty="0" smtClean="0">
                          <a:solidFill>
                            <a:schemeClr val="tx1"/>
                          </a:solidFill>
                          <a:effectLst/>
                          <a:latin typeface="+mn-lt"/>
                          <a:ea typeface="+mn-ea"/>
                          <a:cs typeface="+mn-cs"/>
                        </a:rPr>
                        <a:t>% </a:t>
                      </a:r>
                      <a:endParaRPr lang="el-GR" sz="2000" dirty="0"/>
                    </a:p>
                  </a:txBody>
                  <a:tcPr/>
                </a:tc>
                <a:tc>
                  <a:txBody>
                    <a:bodyPr/>
                    <a:lstStyle/>
                    <a:p>
                      <a:r>
                        <a:rPr lang="el-GR" sz="2000" dirty="0" smtClean="0"/>
                        <a:t>δίαιτα και παρακολούθηση</a:t>
                      </a:r>
                      <a:endParaRPr lang="el-GR" sz="2000" dirty="0"/>
                    </a:p>
                  </a:txBody>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7772016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b="1" dirty="0" smtClean="0"/>
              <a:t>Ωφέλεια - κίνδυνοι από την άσκηση σε άτομα της τρίτης ηλικίας </a:t>
            </a:r>
            <a:r>
              <a:rPr lang="el-GR" sz="3000" b="0" dirty="0" smtClean="0"/>
              <a:t>1/2</a:t>
            </a:r>
            <a:endParaRPr lang="en-US" sz="3000" b="0" dirty="0"/>
          </a:p>
        </p:txBody>
      </p:sp>
      <p:sp>
        <p:nvSpPr>
          <p:cNvPr id="3" name="2 - Θέση περιεχομένου"/>
          <p:cNvSpPr>
            <a:spLocks noGrp="1"/>
          </p:cNvSpPr>
          <p:nvPr>
            <p:ph idx="1"/>
          </p:nvPr>
        </p:nvSpPr>
        <p:spPr>
          <a:xfrm>
            <a:off x="457200" y="1412776"/>
            <a:ext cx="8229600" cy="4824536"/>
          </a:xfrm>
        </p:spPr>
        <p:txBody>
          <a:bodyPr>
            <a:normAutofit fontScale="92500" lnSpcReduction="20000"/>
          </a:bodyPr>
          <a:lstStyle/>
          <a:p>
            <a:pPr marL="0" indent="0">
              <a:buNone/>
            </a:pPr>
            <a:r>
              <a:rPr lang="el-GR" b="1" dirty="0" smtClean="0"/>
              <a:t>ΩΦΕΛΕΙΑ</a:t>
            </a:r>
            <a:r>
              <a:rPr lang="el-GR" dirty="0"/>
              <a:t>:</a:t>
            </a:r>
          </a:p>
          <a:p>
            <a:pPr marL="342900" lvl="1" indent="-342900">
              <a:buFont typeface="Arial" panose="020B0604020202020204" pitchFamily="34" charset="0"/>
              <a:buChar char="•"/>
            </a:pPr>
            <a:r>
              <a:rPr lang="el-GR" dirty="0"/>
              <a:t>Βελτιώνει:</a:t>
            </a:r>
          </a:p>
          <a:p>
            <a:pPr lvl="1" indent="-387350"/>
            <a:r>
              <a:rPr lang="el-GR" dirty="0"/>
              <a:t>Την ανοχή στη </a:t>
            </a:r>
            <a:r>
              <a:rPr lang="el-GR" dirty="0" smtClean="0"/>
              <a:t>γλυκόζη.</a:t>
            </a:r>
            <a:endParaRPr lang="el-GR" dirty="0"/>
          </a:p>
          <a:p>
            <a:pPr lvl="1" indent="-387350"/>
            <a:r>
              <a:rPr lang="el-GR" dirty="0"/>
              <a:t>Την ευαισθησία έναντι της </a:t>
            </a:r>
            <a:r>
              <a:rPr lang="el-GR" dirty="0" smtClean="0"/>
              <a:t>ινσουλίνης.</a:t>
            </a:r>
            <a:endParaRPr lang="el-GR" dirty="0"/>
          </a:p>
          <a:p>
            <a:pPr lvl="1" indent="-387350"/>
            <a:r>
              <a:rPr lang="el-GR" dirty="0"/>
              <a:t>Την κατανάλωση </a:t>
            </a:r>
            <a:r>
              <a:rPr lang="el-GR" dirty="0" smtClean="0"/>
              <a:t>Ο</a:t>
            </a:r>
            <a:r>
              <a:rPr lang="el-GR" baseline="-25000" dirty="0" smtClean="0"/>
              <a:t>2</a:t>
            </a:r>
            <a:r>
              <a:rPr lang="el-GR" dirty="0" smtClean="0"/>
              <a:t>.</a:t>
            </a:r>
            <a:endParaRPr lang="el-GR" dirty="0"/>
          </a:p>
          <a:p>
            <a:pPr lvl="1" indent="-387350"/>
            <a:r>
              <a:rPr lang="el-GR" dirty="0"/>
              <a:t>Την αρτηριακή </a:t>
            </a:r>
            <a:r>
              <a:rPr lang="el-GR" dirty="0" smtClean="0"/>
              <a:t>πίεση.</a:t>
            </a:r>
            <a:endParaRPr lang="el-GR" dirty="0"/>
          </a:p>
          <a:p>
            <a:pPr lvl="1" indent="-387350"/>
            <a:r>
              <a:rPr lang="el-GR" dirty="0"/>
              <a:t>Τα επίπεδα των </a:t>
            </a:r>
            <a:r>
              <a:rPr lang="el-GR" dirty="0" smtClean="0"/>
              <a:t>λιπιδίων.</a:t>
            </a:r>
            <a:endParaRPr lang="el-GR" dirty="0"/>
          </a:p>
          <a:p>
            <a:pPr lvl="1" indent="-387350"/>
            <a:r>
              <a:rPr lang="el-GR" dirty="0"/>
              <a:t>Της καρδιοαναπνευστικές </a:t>
            </a:r>
            <a:r>
              <a:rPr lang="el-GR" dirty="0" smtClean="0"/>
              <a:t>λειτουργίες.</a:t>
            </a:r>
            <a:endParaRPr lang="el-GR" dirty="0"/>
          </a:p>
          <a:p>
            <a:pPr lvl="1" indent="-387350"/>
            <a:r>
              <a:rPr lang="el-GR" dirty="0"/>
              <a:t>Το αίσθημα </a:t>
            </a:r>
            <a:r>
              <a:rPr lang="el-GR" dirty="0" smtClean="0"/>
              <a:t>«καλής υγείας».</a:t>
            </a:r>
            <a:endParaRPr lang="el-GR" dirty="0"/>
          </a:p>
          <a:p>
            <a:pPr lvl="1" indent="-387350"/>
            <a:r>
              <a:rPr lang="el-GR" dirty="0"/>
              <a:t>Αυξάνει το σφρίγος και την μυϊκή </a:t>
            </a:r>
            <a:r>
              <a:rPr lang="el-GR" dirty="0" smtClean="0"/>
              <a:t>δύναμη.</a:t>
            </a:r>
            <a:endParaRPr lang="el-GR" dirty="0"/>
          </a:p>
          <a:p>
            <a:pPr lvl="1" indent="-387350"/>
            <a:r>
              <a:rPr lang="el-GR" dirty="0"/>
              <a:t>Ελαττώνει τη μάζα του λιπώδους </a:t>
            </a:r>
            <a:r>
              <a:rPr lang="el-GR" dirty="0" smtClean="0"/>
              <a:t>ιστού.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3657674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Αιτιολογία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l-GR" sz="2200" dirty="0"/>
              <a:t>Τα ακριβή αίτια αυτής της ασθένειας δεν είναι γνωστά. Υπάρχουν όμως δύο παράγοντες που παίζουν πολύ σημαντικό ρόλο στην εμφάνιση της νόσου.  </a:t>
            </a:r>
          </a:p>
          <a:p>
            <a:r>
              <a:rPr lang="el-GR" sz="2200" b="1" dirty="0"/>
              <a:t>Ο πρώτος είναι η κληρονομικότητα. </a:t>
            </a:r>
            <a:r>
              <a:rPr lang="el-GR" sz="2200" dirty="0"/>
              <a:t>Άτομα που έχουν συγγενείς που πάσχουν από σακχαρώδη διαβήτη, ενδεχομένως θα παρουσιάσουν και οι ίδιοι αυτό το πρόβλημα. Για την εκδήλωση της νόσου φαίνεται ότι υπάρχει </a:t>
            </a:r>
            <a:r>
              <a:rPr lang="el-GR" sz="2200" b="1" dirty="0"/>
              <a:t>γενετική προδιάθεση</a:t>
            </a:r>
            <a:r>
              <a:rPr lang="el-GR" sz="2200" dirty="0"/>
              <a:t>. Η προδιάθεση αυτή δεν είναι δυνατό να ανατραπεί, ούτε από το άτομο που θα εκδηλώσει τη νόσο, αλλά προς το παρών ούτε από την </a:t>
            </a:r>
            <a:r>
              <a:rPr lang="el-GR" sz="2200" dirty="0" smtClean="0"/>
              <a:t>επιστήμη.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6682114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b="1" dirty="0" smtClean="0"/>
              <a:t>Ωφέλεια - κίνδυνοι από την άσκηση σε άτομα της τρίτης ηλικίας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412776"/>
            <a:ext cx="8229600" cy="4824536"/>
          </a:xfrm>
        </p:spPr>
        <p:txBody>
          <a:bodyPr>
            <a:normAutofit/>
          </a:bodyPr>
          <a:lstStyle/>
          <a:p>
            <a:pPr marL="0" indent="0">
              <a:buNone/>
            </a:pPr>
            <a:r>
              <a:rPr lang="el-GR" b="1" dirty="0" smtClean="0"/>
              <a:t>ΚΙΝΔΥΝΟΙ</a:t>
            </a:r>
            <a:endParaRPr lang="el-GR" b="1" dirty="0"/>
          </a:p>
          <a:p>
            <a:pPr lvl="0"/>
            <a:r>
              <a:rPr lang="el-GR" dirty="0"/>
              <a:t>Υπογλυκαιμικά επεισόδια (κατά την άσκηση, κυρίως μερικές ώρες μετά</a:t>
            </a:r>
            <a:r>
              <a:rPr lang="el-GR" dirty="0" smtClean="0"/>
              <a:t>).</a:t>
            </a:r>
            <a:endParaRPr lang="el-GR" dirty="0"/>
          </a:p>
          <a:p>
            <a:pPr lvl="0"/>
            <a:r>
              <a:rPr lang="el-GR" dirty="0"/>
              <a:t>Τραυματισμοί: </a:t>
            </a:r>
            <a:r>
              <a:rPr lang="el-GR" dirty="0" smtClean="0"/>
              <a:t>πόδια-αρθρώσεις.</a:t>
            </a:r>
            <a:endParaRPr lang="el-GR" dirty="0"/>
          </a:p>
          <a:p>
            <a:pPr lvl="0"/>
            <a:r>
              <a:rPr lang="el-GR" dirty="0"/>
              <a:t>Αιφνίδιος </a:t>
            </a:r>
            <a:r>
              <a:rPr lang="el-GR" dirty="0" smtClean="0"/>
              <a:t>θάνατος.</a:t>
            </a:r>
            <a:endParaRPr lang="el-GR" dirty="0"/>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3729530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Απορρύθμιση διαβήτη</a:t>
            </a:r>
            <a:endParaRPr lang="en-US" dirty="0"/>
          </a:p>
        </p:txBody>
      </p:sp>
      <p:sp>
        <p:nvSpPr>
          <p:cNvPr id="3" name="2 - Θέση περιεχομένου"/>
          <p:cNvSpPr>
            <a:spLocks noGrp="1"/>
          </p:cNvSpPr>
          <p:nvPr>
            <p:ph idx="1"/>
          </p:nvPr>
        </p:nvSpPr>
        <p:spPr>
          <a:xfrm>
            <a:off x="323528" y="1196752"/>
            <a:ext cx="8686800" cy="5544616"/>
          </a:xfrm>
        </p:spPr>
        <p:txBody>
          <a:bodyPr>
            <a:noAutofit/>
          </a:bodyPr>
          <a:lstStyle/>
          <a:p>
            <a:pPr>
              <a:lnSpc>
                <a:spcPct val="105000"/>
              </a:lnSpc>
              <a:spcBef>
                <a:spcPts val="800"/>
              </a:spcBef>
            </a:pPr>
            <a:r>
              <a:rPr lang="el-GR" dirty="0" smtClean="0"/>
              <a:t>Ο διαβήτης μπορεί να απορυθμιστεί με την ύπαρξη κάποιας λοίμωξης (ουρολοίμωξη, βρογχίτιδα), κάποιου τραυματισμού ή εγχείρησης. </a:t>
            </a:r>
          </a:p>
          <a:p>
            <a:pPr>
              <a:lnSpc>
                <a:spcPct val="105000"/>
              </a:lnSpc>
              <a:spcBef>
                <a:spcPts val="800"/>
              </a:spcBef>
            </a:pPr>
            <a:r>
              <a:rPr lang="el-GR" dirty="0" smtClean="0"/>
              <a:t>Για τον λόγο αυτό θα πρέπει στα ηλικιωμένα άτομα που παρουσιάζουν ανθεκτικό στην θεραπεία διαβήτη να εξετάζεται η περίπτωση λοίμωξης έστω και αν δεν υπάρχει πυρετός ή άλλα συμπτώματα. </a:t>
            </a:r>
          </a:p>
          <a:p>
            <a:pPr>
              <a:lnSpc>
                <a:spcPct val="105000"/>
              </a:lnSpc>
              <a:spcBef>
                <a:spcPts val="800"/>
              </a:spcBef>
            </a:pPr>
            <a:r>
              <a:rPr lang="el-GR" dirty="0" smtClean="0"/>
              <a:t>Τέλος για τον ίδιο λόγο θα πρέπει να γίνεται προσεκτικός και καθημερινός καθαρισμός των κάτω άκρων και άμεση θεραπεία των μικροτραυματισμών του δέρματος. </a:t>
            </a:r>
          </a:p>
          <a:p>
            <a:pPr>
              <a:lnSpc>
                <a:spcPct val="105000"/>
              </a:lnSpc>
              <a:spcBef>
                <a:spcPts val="800"/>
              </a:spcBef>
            </a:pPr>
            <a:r>
              <a:rPr lang="el-GR" dirty="0" smtClean="0"/>
              <a:t>Πρέπει να τονισθεί ότι ο ΣΔ είναι το πιο συχνό μεταβολικό νόσημα της τρίτης ηλικίας και με την σωστή δίαιτα, την κατάλληλη φαρμακευτική αγωγή και την σωστή δοσολογία, την ήπια φυσική δραστηριότητα και την υγιεινή φροντίδα του σώματος εξασφαλίζεται η βελτίωση της ποιότητας της ζωής του υπερήλικα και η αποφυγή των σοβαρών επιπλοκών.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41769477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Σακχαρώδης διαβήτης - τρίτη ηλικία </a:t>
            </a:r>
            <a:r>
              <a:rPr lang="el-GR" sz="3000" b="0" dirty="0" smtClean="0"/>
              <a:t>1/2</a:t>
            </a:r>
            <a:endParaRPr lang="en-US" sz="3000" b="0" dirty="0"/>
          </a:p>
        </p:txBody>
      </p:sp>
      <p:sp>
        <p:nvSpPr>
          <p:cNvPr id="3" name="2 - Θέση περιεχομένου"/>
          <p:cNvSpPr>
            <a:spLocks noGrp="1"/>
          </p:cNvSpPr>
          <p:nvPr>
            <p:ph idx="1"/>
          </p:nvPr>
        </p:nvSpPr>
        <p:spPr/>
        <p:txBody>
          <a:bodyPr>
            <a:normAutofit lnSpcReduction="10000"/>
          </a:bodyPr>
          <a:lstStyle/>
          <a:p>
            <a:pPr marL="0" indent="0">
              <a:buNone/>
            </a:pPr>
            <a:r>
              <a:rPr lang="el-GR" b="1" dirty="0" smtClean="0"/>
              <a:t>Αρχική </a:t>
            </a:r>
            <a:r>
              <a:rPr lang="el-GR" b="1" dirty="0"/>
              <a:t>εκτίμηση</a:t>
            </a:r>
          </a:p>
          <a:p>
            <a:pPr lvl="0"/>
            <a:r>
              <a:rPr lang="el-GR" dirty="0"/>
              <a:t>Πλήρες και λεπτομερές </a:t>
            </a:r>
            <a:r>
              <a:rPr lang="el-GR" dirty="0" smtClean="0"/>
              <a:t>ιστορικό.</a:t>
            </a:r>
            <a:endParaRPr lang="el-GR" dirty="0"/>
          </a:p>
          <a:p>
            <a:pPr lvl="0"/>
            <a:r>
              <a:rPr lang="el-GR" dirty="0"/>
              <a:t>Προσεκτική κλινική </a:t>
            </a:r>
            <a:r>
              <a:rPr lang="el-GR" dirty="0" smtClean="0"/>
              <a:t>εξέταση.</a:t>
            </a:r>
            <a:endParaRPr lang="el-GR" dirty="0"/>
          </a:p>
          <a:p>
            <a:pPr lvl="0"/>
            <a:r>
              <a:rPr lang="el-GR" dirty="0"/>
              <a:t>Παρακλινικός έλεγχος που περιλαμβάνει:</a:t>
            </a:r>
          </a:p>
          <a:p>
            <a:pPr lvl="1"/>
            <a:r>
              <a:rPr lang="el-GR" dirty="0"/>
              <a:t>Σάκχαρο αίματος νηστείας και δύο ώρες μετά από  </a:t>
            </a:r>
            <a:r>
              <a:rPr lang="el-GR" dirty="0" smtClean="0"/>
              <a:t>γεύμα.</a:t>
            </a:r>
            <a:endParaRPr lang="el-GR" dirty="0"/>
          </a:p>
          <a:p>
            <a:pPr lvl="1"/>
            <a:r>
              <a:rPr lang="el-GR" dirty="0"/>
              <a:t>Ουρία, κρεατινίνη, λιπίδια, βιοχημεία </a:t>
            </a:r>
            <a:r>
              <a:rPr lang="el-GR" dirty="0" smtClean="0"/>
              <a:t>ήπατος.</a:t>
            </a:r>
            <a:endParaRPr lang="el-GR" dirty="0"/>
          </a:p>
          <a:p>
            <a:pPr lvl="1"/>
            <a:r>
              <a:rPr lang="el-GR" dirty="0"/>
              <a:t>Γλυκοζηλιωμένη </a:t>
            </a:r>
            <a:r>
              <a:rPr lang="en-US" dirty="0" smtClean="0"/>
              <a:t>Hb</a:t>
            </a:r>
            <a:r>
              <a:rPr lang="el-GR" dirty="0" smtClean="0"/>
              <a:t>.</a:t>
            </a:r>
            <a:endParaRPr lang="el-GR" dirty="0"/>
          </a:p>
          <a:p>
            <a:pPr lvl="1"/>
            <a:r>
              <a:rPr lang="el-GR" dirty="0" smtClean="0"/>
              <a:t>Ηλεκτροκαρδιογράφημα.</a:t>
            </a:r>
            <a:endParaRPr lang="el-GR" dirty="0"/>
          </a:p>
          <a:p>
            <a:pPr lvl="1"/>
            <a:r>
              <a:rPr lang="el-GR" dirty="0" smtClean="0"/>
              <a:t>Βυθοσκόπηση.</a:t>
            </a:r>
            <a:endParaRPr lang="el-GR" dirty="0"/>
          </a:p>
          <a:p>
            <a:pPr lvl="1"/>
            <a:r>
              <a:rPr lang="el-GR" dirty="0"/>
              <a:t>Διατροφικές </a:t>
            </a:r>
            <a:r>
              <a:rPr lang="el-GR" dirty="0" smtClean="0"/>
              <a:t>οδηγίες.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29369497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Σακχαρώδης διαβήτης - τρίτη ηλικία </a:t>
            </a:r>
            <a:r>
              <a:rPr lang="el-GR" sz="3000" b="0" dirty="0" smtClean="0"/>
              <a:t>2/2</a:t>
            </a:r>
            <a:endParaRPr lang="en-US" sz="3000" b="0" dirty="0"/>
          </a:p>
        </p:txBody>
      </p:sp>
      <p:sp>
        <p:nvSpPr>
          <p:cNvPr id="3" name="2 - Θέση περιεχομένου"/>
          <p:cNvSpPr>
            <a:spLocks noGrp="1"/>
          </p:cNvSpPr>
          <p:nvPr>
            <p:ph idx="1"/>
          </p:nvPr>
        </p:nvSpPr>
        <p:spPr>
          <a:xfrm>
            <a:off x="395536" y="1052736"/>
            <a:ext cx="8579296" cy="5544616"/>
          </a:xfrm>
        </p:spPr>
        <p:txBody>
          <a:bodyPr>
            <a:noAutofit/>
          </a:bodyPr>
          <a:lstStyle/>
          <a:p>
            <a:pPr marL="0" indent="0">
              <a:lnSpc>
                <a:spcPct val="105000"/>
              </a:lnSpc>
              <a:spcBef>
                <a:spcPts val="800"/>
              </a:spcBef>
              <a:buNone/>
            </a:pPr>
            <a:r>
              <a:rPr lang="el-GR" b="1" dirty="0" smtClean="0"/>
              <a:t>Συνεχής </a:t>
            </a:r>
            <a:r>
              <a:rPr lang="el-GR" b="1" dirty="0"/>
              <a:t>μέριμνα</a:t>
            </a:r>
          </a:p>
          <a:p>
            <a:pPr lvl="0">
              <a:lnSpc>
                <a:spcPct val="105000"/>
              </a:lnSpc>
              <a:spcBef>
                <a:spcPts val="800"/>
              </a:spcBef>
            </a:pPr>
            <a:r>
              <a:rPr lang="el-GR" dirty="0"/>
              <a:t>Απόφαση για την θεραπευτική </a:t>
            </a:r>
            <a:r>
              <a:rPr lang="el-GR" dirty="0" smtClean="0"/>
              <a:t>αγωγή.</a:t>
            </a:r>
            <a:endParaRPr lang="el-GR" dirty="0"/>
          </a:p>
          <a:p>
            <a:pPr lvl="0">
              <a:lnSpc>
                <a:spcPct val="105000"/>
              </a:lnSpc>
              <a:spcBef>
                <a:spcPts val="800"/>
              </a:spcBef>
            </a:pPr>
            <a:r>
              <a:rPr lang="el-GR" dirty="0"/>
              <a:t>Μόνο με δίαιτα και </a:t>
            </a:r>
            <a:r>
              <a:rPr lang="el-GR" dirty="0" smtClean="0"/>
              <a:t>παρακολούθηση.</a:t>
            </a:r>
            <a:endParaRPr lang="el-GR" dirty="0"/>
          </a:p>
          <a:p>
            <a:pPr lvl="0">
              <a:lnSpc>
                <a:spcPct val="105000"/>
              </a:lnSpc>
              <a:spcBef>
                <a:spcPts val="800"/>
              </a:spcBef>
            </a:pPr>
            <a:r>
              <a:rPr lang="el-GR" dirty="0"/>
              <a:t>Δίαιτα και </a:t>
            </a:r>
            <a:r>
              <a:rPr lang="el-GR" dirty="0" smtClean="0"/>
              <a:t>δισκία.</a:t>
            </a:r>
            <a:endParaRPr lang="el-GR" dirty="0"/>
          </a:p>
          <a:p>
            <a:pPr lvl="0">
              <a:lnSpc>
                <a:spcPct val="105000"/>
              </a:lnSpc>
              <a:spcBef>
                <a:spcPts val="800"/>
              </a:spcBef>
            </a:pPr>
            <a:r>
              <a:rPr lang="el-GR" dirty="0"/>
              <a:t>Δίαιτα και </a:t>
            </a:r>
            <a:r>
              <a:rPr lang="el-GR" dirty="0" smtClean="0"/>
              <a:t>ινσουλίνη.</a:t>
            </a:r>
            <a:endParaRPr lang="el-GR" dirty="0"/>
          </a:p>
          <a:p>
            <a:pPr lvl="0">
              <a:lnSpc>
                <a:spcPct val="105000"/>
              </a:lnSpc>
              <a:spcBef>
                <a:spcPts val="800"/>
              </a:spcBef>
            </a:pPr>
            <a:r>
              <a:rPr lang="el-GR" dirty="0"/>
              <a:t>Συνδυασμός </a:t>
            </a:r>
            <a:r>
              <a:rPr lang="el-GR" dirty="0" smtClean="0"/>
              <a:t>δισκίων-ινσουλίνης.</a:t>
            </a:r>
            <a:endParaRPr lang="el-GR" dirty="0"/>
          </a:p>
          <a:p>
            <a:pPr lvl="0">
              <a:lnSpc>
                <a:spcPct val="105000"/>
              </a:lnSpc>
              <a:spcBef>
                <a:spcPts val="800"/>
              </a:spcBef>
            </a:pPr>
            <a:r>
              <a:rPr lang="el-GR" dirty="0"/>
              <a:t>Οριοθέτηση των θεραπευτικών στόχων και επανεκτίμηση τους στην πορεία.</a:t>
            </a:r>
          </a:p>
          <a:p>
            <a:pPr lvl="0">
              <a:lnSpc>
                <a:spcPct val="105000"/>
              </a:lnSpc>
              <a:spcBef>
                <a:spcPts val="800"/>
              </a:spcBef>
            </a:pPr>
            <a:r>
              <a:rPr lang="el-GR" dirty="0"/>
              <a:t>Αναζήτηση σε κάθε επίσκεψη σημείων ή συμπτωμάτων χρόνιων επιπλοκών. Έλεγχος αγγείων κάτω άκρων, άκρων ποδών.</a:t>
            </a:r>
          </a:p>
          <a:p>
            <a:pPr lvl="0">
              <a:lnSpc>
                <a:spcPct val="105000"/>
              </a:lnSpc>
              <a:spcBef>
                <a:spcPts val="800"/>
              </a:spcBef>
            </a:pPr>
            <a:r>
              <a:rPr lang="el-GR" dirty="0"/>
              <a:t>Γενική εκτίμηση της κατάστασης μια φορά τον χρόνο.</a:t>
            </a:r>
          </a:p>
          <a:p>
            <a:pPr lvl="0">
              <a:lnSpc>
                <a:spcPct val="105000"/>
              </a:lnSpc>
              <a:spcBef>
                <a:spcPts val="800"/>
              </a:spcBef>
            </a:pPr>
            <a:r>
              <a:rPr lang="el-GR" dirty="0"/>
              <a:t>Δίδεται η δυνατότητα επικοινωνίας του ασθενούς με το γιατρό ή την ομάδα οποιαδήποτε στιγμή χρειάζεται.</a:t>
            </a:r>
          </a:p>
          <a:p>
            <a:pPr>
              <a:lnSpc>
                <a:spcPct val="105000"/>
              </a:lnSpc>
              <a:spcBef>
                <a:spcPts val="8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5132225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Διαιτητική αγωγή </a:t>
            </a:r>
            <a:r>
              <a:rPr lang="el-GR" sz="3000" b="0" dirty="0" smtClean="0"/>
              <a:t>1/29</a:t>
            </a:r>
            <a:endParaRPr lang="en-US" sz="3000" b="0" dirty="0"/>
          </a:p>
        </p:txBody>
      </p:sp>
      <p:sp>
        <p:nvSpPr>
          <p:cNvPr id="3" name="2 - Θέση περιεχομένου"/>
          <p:cNvSpPr>
            <a:spLocks noGrp="1"/>
          </p:cNvSpPr>
          <p:nvPr>
            <p:ph idx="1"/>
          </p:nvPr>
        </p:nvSpPr>
        <p:spPr/>
        <p:txBody>
          <a:bodyPr>
            <a:noAutofit/>
          </a:bodyPr>
          <a:lstStyle/>
          <a:p>
            <a:r>
              <a:rPr lang="el-GR" dirty="0" smtClean="0"/>
              <a:t>Συνιστάται </a:t>
            </a:r>
            <a:r>
              <a:rPr lang="el-GR" dirty="0"/>
              <a:t>για τα άτομα με σακχαρώδη διαβήτη </a:t>
            </a:r>
            <a:r>
              <a:rPr lang="el-GR" b="1" dirty="0"/>
              <a:t>το «υγιεινό» πρόγραμμα διατροφής</a:t>
            </a:r>
            <a:r>
              <a:rPr lang="el-GR" dirty="0"/>
              <a:t>, αυτό που είναι πλούσιο σε φυτικές ίνες και περιορισμένο σε λίπος και ζάχαρη, δηλαδή αυτό που </a:t>
            </a:r>
            <a:r>
              <a:rPr lang="el-GR" dirty="0" smtClean="0"/>
              <a:t>συστήνεται </a:t>
            </a:r>
            <a:r>
              <a:rPr lang="el-GR" dirty="0"/>
              <a:t>και για το γενικό πληθυσμό.</a:t>
            </a:r>
          </a:p>
          <a:p>
            <a:r>
              <a:rPr lang="el-GR" dirty="0"/>
              <a:t>Το πρόγραμμα </a:t>
            </a:r>
            <a:r>
              <a:rPr lang="el-GR" dirty="0" smtClean="0"/>
              <a:t>διατροφής </a:t>
            </a:r>
            <a:r>
              <a:rPr lang="el-GR" dirty="0"/>
              <a:t>αυτό περιέχει όλα τα απαραίτητα θρεπτικά συστατικά και θεωρείται </a:t>
            </a:r>
            <a:r>
              <a:rPr lang="el-GR" dirty="0" smtClean="0"/>
              <a:t>ιδανικό </a:t>
            </a:r>
            <a:r>
              <a:rPr lang="el-GR" dirty="0"/>
              <a:t>όταν καλύπτουν οι πρωτεΐνες το 15-20%, οι υδατάνθρακες το 45-60% και τα λίπη το 25-35% των θερμίδων της καθημερινής πρόσληψης (</a:t>
            </a:r>
            <a:r>
              <a:rPr lang="en-US" dirty="0"/>
              <a:t>ADA</a:t>
            </a:r>
            <a:r>
              <a:rPr lang="el-GR" dirty="0"/>
              <a:t>, 2001).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25873339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2/29</a:t>
            </a:r>
            <a:endParaRPr lang="en-US" sz="3000" b="0" dirty="0"/>
          </a:p>
        </p:txBody>
      </p:sp>
      <p:sp>
        <p:nvSpPr>
          <p:cNvPr id="3" name="2 - Θέση περιεχομένου"/>
          <p:cNvSpPr>
            <a:spLocks noGrp="1"/>
          </p:cNvSpPr>
          <p:nvPr>
            <p:ph idx="1"/>
          </p:nvPr>
        </p:nvSpPr>
        <p:spPr/>
        <p:txBody>
          <a:bodyPr>
            <a:noAutofit/>
          </a:bodyPr>
          <a:lstStyle/>
          <a:p>
            <a:r>
              <a:rPr lang="el-GR" dirty="0" smtClean="0"/>
              <a:t>Στο ισορροπημένο </a:t>
            </a:r>
            <a:r>
              <a:rPr lang="el-GR" dirty="0"/>
              <a:t>πρόγραμμα </a:t>
            </a:r>
            <a:r>
              <a:rPr lang="el-GR" dirty="0" smtClean="0"/>
              <a:t>διατροφής </a:t>
            </a:r>
            <a:r>
              <a:rPr lang="el-GR" dirty="0"/>
              <a:t>προτιμούνται τροφές όπως λαχανικά, φρούτα, όσπρια, ψωμί-δημητριακά </a:t>
            </a:r>
            <a:r>
              <a:rPr lang="el-GR" dirty="0" smtClean="0"/>
              <a:t>ολικής </a:t>
            </a:r>
            <a:r>
              <a:rPr lang="el-GR" dirty="0"/>
              <a:t>άλεσης, τυριά - γαλακτοκομικά (</a:t>
            </a:r>
            <a:r>
              <a:rPr lang="el-GR" dirty="0" smtClean="0"/>
              <a:t>χαμηλών λιπαρών</a:t>
            </a:r>
            <a:r>
              <a:rPr lang="el-GR" dirty="0"/>
              <a:t>) και άπαχες </a:t>
            </a:r>
            <a:r>
              <a:rPr lang="el-GR" dirty="0" smtClean="0"/>
              <a:t>πρωτεϊνούχες </a:t>
            </a:r>
            <a:r>
              <a:rPr lang="el-GR" dirty="0"/>
              <a:t>τροφές, διότι βοηθούν στον έλεγχο της γλυκόζης του αίματος.  </a:t>
            </a:r>
          </a:p>
          <a:p>
            <a:r>
              <a:rPr lang="el-GR" dirty="0"/>
              <a:t>Επίσης, είναι ιδιαίτερα σημαντικός ο περιορισμός του </a:t>
            </a:r>
            <a:r>
              <a:rPr lang="el-GR" dirty="0" smtClean="0"/>
              <a:t>λίπους στα </a:t>
            </a:r>
            <a:r>
              <a:rPr lang="el-GR" dirty="0"/>
              <a:t>άτομα με διαβήτη.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12815441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3/29</a:t>
            </a:r>
            <a:endParaRPr lang="en-US" dirty="0"/>
          </a:p>
        </p:txBody>
      </p:sp>
      <p:sp>
        <p:nvSpPr>
          <p:cNvPr id="3" name="2 - Θέση περιεχομένου"/>
          <p:cNvSpPr>
            <a:spLocks noGrp="1"/>
          </p:cNvSpPr>
          <p:nvPr>
            <p:ph idx="1"/>
          </p:nvPr>
        </p:nvSpPr>
        <p:spPr/>
        <p:txBody>
          <a:bodyPr>
            <a:normAutofit/>
          </a:bodyPr>
          <a:lstStyle/>
          <a:p>
            <a:r>
              <a:rPr lang="el-GR" dirty="0"/>
              <a:t>Όταν ο έλεγχος της γλυκόζης του αίματος είναι φτωχός για πολλά χρόνια, αφήνει στο αίμα υψηλά επίπεδα σακχάρου και λιπι­δίων αίματος, όπως την «κακή» </a:t>
            </a:r>
            <a:r>
              <a:rPr lang="el-GR" dirty="0" smtClean="0"/>
              <a:t>χοληστερόλη </a:t>
            </a:r>
            <a:r>
              <a:rPr lang="el-GR" dirty="0"/>
              <a:t>(</a:t>
            </a:r>
            <a:r>
              <a:rPr lang="en-US" dirty="0"/>
              <a:t>LDL</a:t>
            </a:r>
            <a:r>
              <a:rPr lang="el-GR" dirty="0"/>
              <a:t>), που μπορεί να οδηγήσουν σε μικρο-μακροαγγειοπάθειες, ειδικά όταν το </a:t>
            </a:r>
            <a:r>
              <a:rPr lang="el-GR" dirty="0" smtClean="0"/>
              <a:t>διαιτολόγιο </a:t>
            </a:r>
            <a:r>
              <a:rPr lang="el-GR" dirty="0"/>
              <a:t>είναι πλούσιο σε «</a:t>
            </a:r>
            <a:r>
              <a:rPr lang="el-GR" dirty="0" smtClean="0"/>
              <a:t>κακά</a:t>
            </a:r>
            <a:r>
              <a:rPr lang="el-GR" dirty="0"/>
              <a:t>» λίπη, όπως τα κορεσμένα και τα υδρογονομένα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36779418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4/29</a:t>
            </a:r>
            <a:endParaRPr lang="en-US" dirty="0"/>
          </a:p>
        </p:txBody>
      </p:sp>
      <p:sp>
        <p:nvSpPr>
          <p:cNvPr id="3" name="2 - Θέση περιεχομένου"/>
          <p:cNvSpPr>
            <a:spLocks noGrp="1"/>
          </p:cNvSpPr>
          <p:nvPr>
            <p:ph idx="1"/>
          </p:nvPr>
        </p:nvSpPr>
        <p:spPr/>
        <p:txBody>
          <a:bodyPr>
            <a:normAutofit/>
          </a:bodyPr>
          <a:lstStyle/>
          <a:p>
            <a:r>
              <a:rPr lang="el-GR" dirty="0" smtClean="0"/>
              <a:t>Το </a:t>
            </a:r>
            <a:r>
              <a:rPr lang="el-GR" dirty="0"/>
              <a:t>πρόγραμμα διατροφής του ατόμου με διαβήτη πρέπει πάντα να </a:t>
            </a:r>
            <a:r>
              <a:rPr lang="el-GR" dirty="0" smtClean="0"/>
              <a:t>εξατομικεύεται</a:t>
            </a:r>
            <a:r>
              <a:rPr lang="el-GR" dirty="0"/>
              <a:t>, ανάλογα με τη φαρμακευτική θεραπεία που θα χρησιμοποιηθεί, το ύψος, το βάρος, την ηλικία, τη σωματική δραστηριότητα και τις άλλες </a:t>
            </a:r>
            <a:r>
              <a:rPr lang="el-GR" dirty="0" smtClean="0"/>
              <a:t>ιδιαιτερότητες </a:t>
            </a:r>
            <a:r>
              <a:rPr lang="el-GR" dirty="0"/>
              <a:t>του ατόμου. Μεγάλη σημασία για τον έλεγχο της γλυκόζης του αίματος στο σακχαρώδη διαβήτη έχει </a:t>
            </a:r>
            <a:r>
              <a:rPr lang="el-GR" b="1" dirty="0"/>
              <a:t>εκτός από την κατάλληλη θερμιδική κάλυψη, η σταθερή ημερήσια πρόσληψη υδατανθράκων</a:t>
            </a:r>
            <a:r>
              <a:rPr lang="el-GR" dirty="0"/>
              <a:t>. Δηλαδή, να προσλαμβάνουν τα άτομα αυτά περίπου το ίδιο ποσό υδατανθράκων καθημερινά, το οποίο θα </a:t>
            </a:r>
            <a:r>
              <a:rPr lang="el-GR" dirty="0" smtClean="0"/>
              <a:t>κατανέμεται </a:t>
            </a:r>
            <a:r>
              <a:rPr lang="el-GR" dirty="0"/>
              <a:t>καθ’ όλη τη διάρκεια της ημέρας σε τακτικά γεύματα, που θα </a:t>
            </a:r>
            <a:r>
              <a:rPr lang="el-GR" dirty="0" smtClean="0"/>
              <a:t>αποτελούνται </a:t>
            </a:r>
            <a:r>
              <a:rPr lang="el-GR" dirty="0"/>
              <a:t>απ’ όλες τις ομάδες </a:t>
            </a:r>
            <a:r>
              <a:rPr lang="el-GR" dirty="0" smtClean="0"/>
              <a:t>τροφίμων.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25156695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5/29</a:t>
            </a:r>
            <a:endParaRPr lang="en-US" dirty="0"/>
          </a:p>
        </p:txBody>
      </p:sp>
      <p:sp>
        <p:nvSpPr>
          <p:cNvPr id="3" name="2 - Θέση περιεχομένου"/>
          <p:cNvSpPr>
            <a:spLocks noGrp="1"/>
          </p:cNvSpPr>
          <p:nvPr>
            <p:ph idx="1"/>
          </p:nvPr>
        </p:nvSpPr>
        <p:spPr>
          <a:xfrm>
            <a:off x="457200" y="1196752"/>
            <a:ext cx="8363272" cy="5616624"/>
          </a:xfrm>
        </p:spPr>
        <p:txBody>
          <a:bodyPr>
            <a:normAutofit lnSpcReduction="10000"/>
          </a:bodyPr>
          <a:lstStyle/>
          <a:p>
            <a:r>
              <a:rPr lang="el-GR" dirty="0"/>
              <a:t>Ένα σύνηθες σχήμα διατροφής </a:t>
            </a:r>
            <a:r>
              <a:rPr lang="el-GR" dirty="0" smtClean="0"/>
              <a:t>περιλαμβάνει </a:t>
            </a:r>
            <a:r>
              <a:rPr lang="el-GR" dirty="0"/>
              <a:t>3 κύρια γεύματα (πρωινό, μεσημεριανό και βραδινό) και 3 ενδιάμεσα. Η </a:t>
            </a:r>
            <a:r>
              <a:rPr lang="el-GR" dirty="0" smtClean="0"/>
              <a:t>πρόσληψη </a:t>
            </a:r>
            <a:r>
              <a:rPr lang="el-GR" dirty="0"/>
              <a:t>περισσότερων ή λιγότερων υδατανθράκων - θερμίδων σε ένα γεύμα ή από μέρα σε μέρα, είναι η αιτία των ανεπιθύμητων διακυμάνσεων της </a:t>
            </a:r>
            <a:r>
              <a:rPr lang="el-GR" dirty="0" smtClean="0"/>
              <a:t>γλυκόζης </a:t>
            </a:r>
            <a:r>
              <a:rPr lang="el-GR" dirty="0"/>
              <a:t>του αίματος.  </a:t>
            </a:r>
          </a:p>
          <a:p>
            <a:r>
              <a:rPr lang="el-GR" dirty="0"/>
              <a:t>Εκτός από τη ποσότητα των υδατανθράκων πολύ σημαντική είναι και η ποιότητα αυτών για τον έλεγχο της γλυκόζης του αίματος. </a:t>
            </a:r>
          </a:p>
          <a:p>
            <a:r>
              <a:rPr lang="el-GR" dirty="0"/>
              <a:t>Όλες οι </a:t>
            </a:r>
            <a:r>
              <a:rPr lang="el-GR" dirty="0" smtClean="0"/>
              <a:t>υδατανθρακούχες </a:t>
            </a:r>
            <a:r>
              <a:rPr lang="el-GR" dirty="0"/>
              <a:t>τροφές με τη πέψη διασπώνται στο γαστρεντερικό σωλήνα και </a:t>
            </a:r>
            <a:r>
              <a:rPr lang="el-GR" dirty="0" smtClean="0"/>
              <a:t>απελευθερώνουν </a:t>
            </a:r>
            <a:r>
              <a:rPr lang="el-GR" dirty="0"/>
              <a:t>γλυκόζη αλλά σε διαφορετικές ταχύτητες.  </a:t>
            </a:r>
          </a:p>
          <a:p>
            <a:r>
              <a:rPr lang="el-GR" dirty="0"/>
              <a:t>Ο γλυκαιμικός δείκτης (ΓΔ) χρησιμοποιείται για να μετρήσει το πόσο πολύ και πόσο γρήγορα μια </a:t>
            </a:r>
            <a:r>
              <a:rPr lang="el-GR" dirty="0" smtClean="0"/>
              <a:t>συγκεκριμένη </a:t>
            </a:r>
            <a:r>
              <a:rPr lang="el-GR" dirty="0"/>
              <a:t>ποσότητα υδατανθρακούχας τροφής μπορεί να αυξήσει την γλυκόζη </a:t>
            </a:r>
            <a:r>
              <a:rPr lang="el-GR" dirty="0" smtClean="0"/>
              <a:t>αίματος </a:t>
            </a:r>
            <a:r>
              <a:rPr lang="el-GR" dirty="0"/>
              <a:t>με μέτρο σύγκρισης το άσπρο ψωμί ή την</a:t>
            </a:r>
            <a:r>
              <a:rPr lang="el-GR" u="sng" dirty="0"/>
              <a:t> </a:t>
            </a:r>
            <a:r>
              <a:rPr lang="el-GR" dirty="0"/>
              <a:t>γλυκόζη (</a:t>
            </a:r>
            <a:r>
              <a:rPr lang="en-US" dirty="0"/>
              <a:t>WHO</a:t>
            </a:r>
            <a:r>
              <a:rPr lang="el-GR" dirty="0"/>
              <a:t>, 1997).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35790264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6/29</a:t>
            </a:r>
            <a:endParaRPr lang="en-US" dirty="0"/>
          </a:p>
        </p:txBody>
      </p:sp>
      <p:sp>
        <p:nvSpPr>
          <p:cNvPr id="3" name="2 - Θέση περιεχομένου"/>
          <p:cNvSpPr>
            <a:spLocks noGrp="1"/>
          </p:cNvSpPr>
          <p:nvPr>
            <p:ph idx="1"/>
          </p:nvPr>
        </p:nvSpPr>
        <p:spPr/>
        <p:txBody>
          <a:bodyPr>
            <a:normAutofit/>
          </a:bodyPr>
          <a:lstStyle/>
          <a:p>
            <a:r>
              <a:rPr lang="el-GR" b="1" dirty="0" smtClean="0"/>
              <a:t>Ο γλυκαιμικός δείκτης </a:t>
            </a:r>
            <a:r>
              <a:rPr lang="el-GR" b="1" dirty="0"/>
              <a:t>χρησιμοποιείται ως ένδειξη της ποιότητας των </a:t>
            </a:r>
            <a:r>
              <a:rPr lang="el-GR" b="1" dirty="0" smtClean="0"/>
              <a:t>υδατανθράκων </a:t>
            </a:r>
            <a:r>
              <a:rPr lang="el-GR" b="1" dirty="0"/>
              <a:t>που </a:t>
            </a:r>
            <a:r>
              <a:rPr lang="el-GR" b="1" dirty="0" smtClean="0"/>
              <a:t>περιέχει </a:t>
            </a:r>
            <a:r>
              <a:rPr lang="el-GR" b="1" dirty="0"/>
              <a:t>μια τροφή. </a:t>
            </a:r>
          </a:p>
          <a:p>
            <a:r>
              <a:rPr lang="el-GR" dirty="0"/>
              <a:t>Τροφές πλούσιες σε φυτικές ίνες έχουν </a:t>
            </a:r>
            <a:r>
              <a:rPr lang="el-GR" dirty="0" smtClean="0"/>
              <a:t>χαμηλότερο γλυκαιμικό </a:t>
            </a:r>
            <a:r>
              <a:rPr lang="el-GR" dirty="0"/>
              <a:t>δείκτη, αυξάνουν πιο αργά και πιο ομαλά τη γλυκόζη του αίματος και </a:t>
            </a:r>
            <a:r>
              <a:rPr lang="el-GR" dirty="0" smtClean="0"/>
              <a:t>προκαλούν </a:t>
            </a:r>
            <a:r>
              <a:rPr lang="el-GR" dirty="0"/>
              <a:t>λιγότερα αντιδραστικά υπογλυκαιμικά επεισόδια, δηλαδή βελτιώνουν το γλυκαιμικό έλεγχο </a:t>
            </a:r>
            <a:r>
              <a:rPr lang="el-GR" dirty="0" smtClean="0"/>
              <a:t>συγκριτικά </a:t>
            </a:r>
            <a:r>
              <a:rPr lang="el-GR" dirty="0"/>
              <a:t>με τις τροφές που έχουν μεγαλύτερο γλυκαιμικό δείκτη.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58514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Αιτιολογία </a:t>
            </a:r>
            <a:r>
              <a:rPr lang="el-GR" sz="3000" b="0" dirty="0"/>
              <a:t>2</a:t>
            </a:r>
            <a:r>
              <a:rPr lang="el-GR" sz="3000" b="0" dirty="0" smtClean="0"/>
              <a:t>/3</a:t>
            </a:r>
            <a:endParaRPr lang="en-US" sz="3000" b="0" dirty="0"/>
          </a:p>
        </p:txBody>
      </p:sp>
      <p:sp>
        <p:nvSpPr>
          <p:cNvPr id="3" name="2 - Θέση περιεχομένου"/>
          <p:cNvSpPr>
            <a:spLocks noGrp="1"/>
          </p:cNvSpPr>
          <p:nvPr>
            <p:ph idx="1"/>
          </p:nvPr>
        </p:nvSpPr>
        <p:spPr/>
        <p:txBody>
          <a:bodyPr>
            <a:noAutofit/>
          </a:bodyPr>
          <a:lstStyle/>
          <a:p>
            <a:r>
              <a:rPr lang="el-GR" sz="2200" b="1" dirty="0" smtClean="0"/>
              <a:t>Ο </a:t>
            </a:r>
            <a:r>
              <a:rPr lang="el-GR" sz="2200" b="1" dirty="0"/>
              <a:t>δεύτερος σημαντικός παράγοντας είναι ο σύγχρονος τρόπος ζωής. </a:t>
            </a:r>
            <a:r>
              <a:rPr lang="el-GR" sz="2200" dirty="0"/>
              <a:t>Η παχυσαρκία, η έλλειψη άσκησης, το γήρας αποτελούν προδιαθεσικούς παράγοντες.</a:t>
            </a:r>
          </a:p>
          <a:p>
            <a:r>
              <a:rPr lang="el-GR" sz="2200" dirty="0"/>
              <a:t>Η συμμετοχή περιβαλλοντικών παραγόντων είναι πλέον άρρηκτα συνδεδεμένη στην εμφάνιση του διαβήτη τύπου </a:t>
            </a:r>
            <a:r>
              <a:rPr lang="en-US" sz="2200" dirty="0"/>
              <a:t>I</a:t>
            </a:r>
            <a:r>
              <a:rPr lang="el-GR" sz="2200" dirty="0"/>
              <a:t>. Πολλές φορές η έναρξη της νόσου, συμπίπτει ή ακολουθεί λοίμωξη από ιό. Έχουν ενοχοποιηθεί οι ιοί της πολυομυελίτιδος, ερυθράς, παρωτίτιδος, εγκεφαλίτιδος, </a:t>
            </a:r>
            <a:r>
              <a:rPr lang="en-US" sz="2200" dirty="0"/>
              <a:t>Ebstein</a:t>
            </a:r>
            <a:r>
              <a:rPr lang="el-GR" sz="2200" dirty="0"/>
              <a:t>-</a:t>
            </a:r>
            <a:r>
              <a:rPr lang="en-US" sz="2200" dirty="0"/>
              <a:t>Barr</a:t>
            </a:r>
            <a:r>
              <a:rPr lang="el-GR" sz="2200" dirty="0"/>
              <a:t> κ.α.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886947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7/29</a:t>
            </a:r>
            <a:endParaRPr lang="en-US" dirty="0"/>
          </a:p>
        </p:txBody>
      </p:sp>
      <p:sp>
        <p:nvSpPr>
          <p:cNvPr id="3" name="2 - Θέση περιεχομένου"/>
          <p:cNvSpPr>
            <a:spLocks noGrp="1"/>
          </p:cNvSpPr>
          <p:nvPr>
            <p:ph idx="1"/>
          </p:nvPr>
        </p:nvSpPr>
        <p:spPr>
          <a:xfrm>
            <a:off x="395536" y="1052736"/>
            <a:ext cx="8568952" cy="5688632"/>
          </a:xfrm>
        </p:spPr>
        <p:txBody>
          <a:bodyPr>
            <a:noAutofit/>
          </a:bodyPr>
          <a:lstStyle/>
          <a:p>
            <a:pPr marL="0" indent="0">
              <a:lnSpc>
                <a:spcPct val="100000"/>
              </a:lnSpc>
              <a:spcBef>
                <a:spcPts val="600"/>
              </a:spcBef>
              <a:buNone/>
            </a:pPr>
            <a:r>
              <a:rPr lang="el-GR" sz="2100" dirty="0"/>
              <a:t>Οι παράγοντες που επηρεάζουν το γλυκαιμικό δείκτη των τροφών είναι οι παρακάτω:</a:t>
            </a:r>
          </a:p>
          <a:p>
            <a:pPr lvl="0">
              <a:lnSpc>
                <a:spcPct val="100000"/>
              </a:lnSpc>
              <a:spcBef>
                <a:spcPts val="600"/>
              </a:spcBef>
            </a:pPr>
            <a:r>
              <a:rPr lang="el-GR" sz="2100" dirty="0"/>
              <a:t>Η ποσότητα και το είδος των υδατανθράκων </a:t>
            </a:r>
            <a:r>
              <a:rPr lang="el-GR" sz="2100" dirty="0" smtClean="0"/>
              <a:t> (ζάχαρη </a:t>
            </a:r>
            <a:r>
              <a:rPr lang="el-GR" sz="2100" dirty="0"/>
              <a:t>συγκριτικά με το </a:t>
            </a:r>
            <a:r>
              <a:rPr lang="el-GR" sz="2100" dirty="0" smtClean="0"/>
              <a:t>άμυλο</a:t>
            </a:r>
            <a:r>
              <a:rPr lang="el-GR" sz="2100" dirty="0"/>
              <a:t>).</a:t>
            </a:r>
          </a:p>
          <a:p>
            <a:pPr lvl="0">
              <a:lnSpc>
                <a:spcPct val="100000"/>
              </a:lnSpc>
              <a:spcBef>
                <a:spcPts val="600"/>
              </a:spcBef>
            </a:pPr>
            <a:r>
              <a:rPr lang="el-GR" sz="2100" dirty="0"/>
              <a:t>Η περιεκτικότητα σε φυτικές ίνες </a:t>
            </a:r>
            <a:r>
              <a:rPr lang="el-GR" sz="2100" dirty="0" smtClean="0"/>
              <a:t>(άσπρο </a:t>
            </a:r>
            <a:r>
              <a:rPr lang="el-GR" sz="2100" dirty="0"/>
              <a:t>ψωμί συγκριτικά με </a:t>
            </a:r>
            <a:r>
              <a:rPr lang="el-GR" sz="2100" dirty="0" smtClean="0"/>
              <a:t>πιτυρούχο</a:t>
            </a:r>
            <a:r>
              <a:rPr lang="el-GR" sz="2100" dirty="0"/>
              <a:t>).</a:t>
            </a:r>
          </a:p>
          <a:p>
            <a:pPr lvl="0">
              <a:lnSpc>
                <a:spcPct val="100000"/>
              </a:lnSpc>
              <a:spcBef>
                <a:spcPts val="600"/>
              </a:spcBef>
            </a:pPr>
            <a:r>
              <a:rPr lang="el-GR" sz="2100" dirty="0"/>
              <a:t>Η ωριμότητα της τροφής </a:t>
            </a:r>
            <a:r>
              <a:rPr lang="el-GR" sz="2100" dirty="0" smtClean="0"/>
              <a:t>(ανώριμο </a:t>
            </a:r>
            <a:r>
              <a:rPr lang="el-GR" sz="2100" dirty="0"/>
              <a:t>φρούτο - συγκριτικά με τα ώριμα).</a:t>
            </a:r>
          </a:p>
          <a:p>
            <a:pPr lvl="0">
              <a:lnSpc>
                <a:spcPct val="100000"/>
              </a:lnSpc>
              <a:spcBef>
                <a:spcPts val="600"/>
              </a:spcBef>
            </a:pPr>
            <a:r>
              <a:rPr lang="el-GR" sz="2100" dirty="0"/>
              <a:t>Ο τρόπος παρασκευής των τροφών </a:t>
            </a:r>
            <a:r>
              <a:rPr lang="el-GR" sz="2100" dirty="0" smtClean="0"/>
              <a:t>(ωμά σε σύγκριση με βρασμένα </a:t>
            </a:r>
            <a:r>
              <a:rPr lang="el-GR" sz="2100" dirty="0"/>
              <a:t>λαχανικά).</a:t>
            </a:r>
          </a:p>
          <a:p>
            <a:pPr lvl="0">
              <a:lnSpc>
                <a:spcPct val="100000"/>
              </a:lnSpc>
              <a:spcBef>
                <a:spcPts val="600"/>
              </a:spcBef>
            </a:pPr>
            <a:r>
              <a:rPr lang="el-GR" sz="2100" dirty="0"/>
              <a:t>Η φυσική κατασκευή των τροφών </a:t>
            </a:r>
            <a:r>
              <a:rPr lang="el-GR" sz="2100" dirty="0" smtClean="0"/>
              <a:t>(επεξεργασμένες </a:t>
            </a:r>
            <a:r>
              <a:rPr lang="el-GR" sz="2100" dirty="0"/>
              <a:t>τροφές συγκριτικά με μη επεξεργασμένες).</a:t>
            </a:r>
          </a:p>
          <a:p>
            <a:pPr lvl="0">
              <a:lnSpc>
                <a:spcPct val="100000"/>
              </a:lnSpc>
              <a:spcBef>
                <a:spcPts val="600"/>
              </a:spcBef>
            </a:pPr>
            <a:r>
              <a:rPr lang="el-GR" sz="2100" dirty="0"/>
              <a:t>Η πρόληψη και άλλων συστατικών συγχρόνως. Όταν μια τροφή περιέχει εκτός από ζάχαρη και μεγάλη ποσότητα λίπους, μειώνεται ψευδώς ο </a:t>
            </a:r>
            <a:r>
              <a:rPr lang="el-GR" sz="2100" dirty="0" smtClean="0"/>
              <a:t>γλυκαιμικός </a:t>
            </a:r>
            <a:r>
              <a:rPr lang="el-GR" sz="2100" dirty="0"/>
              <a:t>δείκτης της τροφής συγκριτικά με μια άλλη τροφή που περιέχει </a:t>
            </a:r>
            <a:r>
              <a:rPr lang="el-GR" sz="2100" dirty="0" smtClean="0"/>
              <a:t>μόνο </a:t>
            </a:r>
            <a:r>
              <a:rPr lang="el-GR" sz="2100" dirty="0"/>
              <a:t>ζάχαρη, διότι το λίπος που εμπεριέχεται στη τροφή καθυστερεί την </a:t>
            </a:r>
            <a:r>
              <a:rPr lang="el-GR" sz="2100" dirty="0" smtClean="0"/>
              <a:t>απορρόφηση </a:t>
            </a:r>
            <a:r>
              <a:rPr lang="el-GR" sz="2100" dirty="0"/>
              <a:t>των υδατανθράκων, αλλά κρατάει τα επίπεδα της γλυκόζης του αίματος υψηλά για περισσότερη ώρα</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36375371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8/29</a:t>
            </a:r>
            <a:endParaRPr lang="en-US" dirty="0"/>
          </a:p>
        </p:txBody>
      </p:sp>
      <p:sp>
        <p:nvSpPr>
          <p:cNvPr id="3" name="2 - Θέση περιεχομένου"/>
          <p:cNvSpPr>
            <a:spLocks noGrp="1"/>
          </p:cNvSpPr>
          <p:nvPr>
            <p:ph idx="1"/>
          </p:nvPr>
        </p:nvSpPr>
        <p:spPr>
          <a:xfrm>
            <a:off x="457200" y="1196752"/>
            <a:ext cx="8363272" cy="5328592"/>
          </a:xfrm>
        </p:spPr>
        <p:txBody>
          <a:bodyPr>
            <a:noAutofit/>
          </a:bodyPr>
          <a:lstStyle/>
          <a:p>
            <a:pPr>
              <a:lnSpc>
                <a:spcPct val="105000"/>
              </a:lnSpc>
            </a:pPr>
            <a:r>
              <a:rPr lang="el-GR" sz="2100" dirty="0"/>
              <a:t>Γενικά οι τροφές πλούσιες σε φυτικές ίνες, έχουν χαμηλότερη </a:t>
            </a:r>
            <a:r>
              <a:rPr lang="el-GR" sz="2100" dirty="0" smtClean="0"/>
              <a:t>περιεκτικότητα </a:t>
            </a:r>
            <a:r>
              <a:rPr lang="el-GR" sz="2100" dirty="0"/>
              <a:t>σε υδατάνθρακες και μπορούν να καταναλωθούν με μεγαλύτερη ποσότητα και να μην προκαλέσουν αύξηση των μεταγευματικών τιμών της </a:t>
            </a:r>
            <a:r>
              <a:rPr lang="el-GR" sz="2100" dirty="0" smtClean="0"/>
              <a:t>γλυκόζης, έχουν δηλαδή χαμηλότερο </a:t>
            </a:r>
            <a:r>
              <a:rPr lang="el-GR" sz="2100" dirty="0"/>
              <a:t>γλυκαιμικό φορτίο (Γ.Φ.).  </a:t>
            </a:r>
          </a:p>
          <a:p>
            <a:pPr>
              <a:lnSpc>
                <a:spcPct val="105000"/>
              </a:lnSpc>
            </a:pPr>
            <a:r>
              <a:rPr lang="el-GR" sz="2100" b="1" dirty="0"/>
              <a:t>Το γλυκαιμικό φορτίο </a:t>
            </a:r>
            <a:r>
              <a:rPr lang="el-GR" sz="2100" b="1" dirty="0" smtClean="0"/>
              <a:t>μετράει </a:t>
            </a:r>
            <a:r>
              <a:rPr lang="el-GR" sz="2100" b="1" dirty="0"/>
              <a:t>κατά πόσο τα γραμμάρια υδατανθράκων και η ποιότητα των </a:t>
            </a:r>
            <a:r>
              <a:rPr lang="el-GR" sz="2100" b="1" dirty="0" smtClean="0"/>
              <a:t>υδατανθράκων </a:t>
            </a:r>
            <a:r>
              <a:rPr lang="el-GR" sz="2100" b="1" dirty="0"/>
              <a:t>μιας μερίδας τροφής και ενός γεύματος επηρεάζουν τα επίπεδα της </a:t>
            </a:r>
            <a:r>
              <a:rPr lang="el-GR" sz="2100" b="1" dirty="0" smtClean="0"/>
              <a:t>γλυκόζης </a:t>
            </a:r>
            <a:r>
              <a:rPr lang="el-GR" sz="2100" b="1" dirty="0"/>
              <a:t>του αίματος. </a:t>
            </a:r>
            <a:r>
              <a:rPr lang="el-GR" sz="2100" dirty="0"/>
              <a:t>Το γλυκαιμικό φορτίο λαμβάνει υπ' όψιν την ποιότητα των </a:t>
            </a:r>
            <a:r>
              <a:rPr lang="el-GR" sz="2100" dirty="0" smtClean="0"/>
              <a:t>υδατανθράκων </a:t>
            </a:r>
            <a:r>
              <a:rPr lang="el-GR" sz="2100" dirty="0"/>
              <a:t>στη μερίδα και το γλυκαιμικό δείκτη της τροφής που </a:t>
            </a:r>
            <a:r>
              <a:rPr lang="el-GR" sz="2100" dirty="0" smtClean="0"/>
              <a:t>καταναλώθηκε</a:t>
            </a:r>
            <a:r>
              <a:rPr lang="el-GR" sz="2100" dirty="0"/>
              <a:t>. Τροφές που έχουν χαμηλότερο γλυκαιμικό φορτίο (π.χ. λαχανικά, φρούτα, </a:t>
            </a:r>
            <a:r>
              <a:rPr lang="el-GR" sz="2100" dirty="0" smtClean="0"/>
              <a:t>όσπρια) </a:t>
            </a:r>
            <a:r>
              <a:rPr lang="el-GR" sz="2100" dirty="0"/>
              <a:t>αυξάνουν λιγότερο της μεταγευματικές τιμές γλυκόζης, συγκριτικά με αυτές που έχουν μεγαλύτερο γλυκαιμικό φορτίο (π.χ. άσπρο </a:t>
            </a:r>
            <a:r>
              <a:rPr lang="el-GR" sz="2100" dirty="0" smtClean="0"/>
              <a:t>ψωμί, δημητριακά, ζυμαρικά</a:t>
            </a:r>
            <a:r>
              <a:rPr lang="el-GR" sz="2100" dirty="0"/>
              <a:t>, ρύζι, πατάτες). </a:t>
            </a:r>
          </a:p>
          <a:p>
            <a:pPr>
              <a:lnSpc>
                <a:spcPct val="105000"/>
              </a:lnSpc>
            </a:pP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10895113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9/29</a:t>
            </a:r>
            <a:endParaRPr lang="en-US" dirty="0"/>
          </a:p>
        </p:txBody>
      </p:sp>
      <p:sp>
        <p:nvSpPr>
          <p:cNvPr id="3" name="2 - Θέση περιεχομένου"/>
          <p:cNvSpPr>
            <a:spLocks noGrp="1"/>
          </p:cNvSpPr>
          <p:nvPr>
            <p:ph idx="1"/>
          </p:nvPr>
        </p:nvSpPr>
        <p:spPr/>
        <p:txBody>
          <a:bodyPr>
            <a:normAutofit/>
          </a:bodyPr>
          <a:lstStyle/>
          <a:p>
            <a:r>
              <a:rPr lang="el-GR" dirty="0"/>
              <a:t>Ένα σωστό πρόγραμμα διατροφής συμπεριλαμβάνει και άλλα στοιχεία, όπως τον υγιεινό τρόπο μαγειρέματος, την επαρκή λήψη νερού (6-8 ποτήρια), καθώς και την υιοθέτηση ενός υγιεινού τρόπου ζωής (συστηματική σωματική άσκηση, διαχείριση του στρες, επαρκή ύπνο και αποχή από το κάπνισμα), που είναι απαραίτητα για την επιτυχή εφαρμογή του υγιεινού προγράμματος διατροφής.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28981308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10/29</a:t>
            </a:r>
            <a:endParaRPr lang="en-US" dirty="0"/>
          </a:p>
        </p:txBody>
      </p:sp>
      <p:sp>
        <p:nvSpPr>
          <p:cNvPr id="3" name="2 - Θέση περιεχομένου"/>
          <p:cNvSpPr>
            <a:spLocks noGrp="1"/>
          </p:cNvSpPr>
          <p:nvPr>
            <p:ph idx="1"/>
          </p:nvPr>
        </p:nvSpPr>
        <p:spPr/>
        <p:txBody>
          <a:bodyPr>
            <a:normAutofit/>
          </a:bodyPr>
          <a:lstStyle/>
          <a:p>
            <a:r>
              <a:rPr lang="el-GR" dirty="0"/>
              <a:t>Για να προκύψει ένας πρακτικός και εφαρμόσιμος τρόπος εκπαίδευσης του προγράμματος διατροφής για το άτομο με διαβήτη, η καθορισμένη πρόσληψη θερμίδων αναφέρεται ως ισοδύναμα </a:t>
            </a:r>
            <a:r>
              <a:rPr lang="el-GR" dirty="0" smtClean="0"/>
              <a:t>τροφών. </a:t>
            </a:r>
            <a:r>
              <a:rPr lang="el-GR" dirty="0"/>
              <a:t>Οι τροφές ανάλογα με τη </a:t>
            </a:r>
            <a:r>
              <a:rPr lang="el-GR" dirty="0" smtClean="0"/>
              <a:t>σύνθεσή </a:t>
            </a:r>
            <a:r>
              <a:rPr lang="el-GR" dirty="0"/>
              <a:t>τους κατατάσσονται σε έξι ομάδες ισοδυνάμων. Τροφές που ανήκουν στην ίδια ομάδα, έχουν παρόμοια περιεκτικότητα σε θερμίδες και θρεπτικά συστατικά και μπορεί να αντικατασταθεί το ένα ισοδύναμο της ίδιας ομάδας με ένα άλλο ισοδύναμο της ίδιας ομάδας, στις ποσότητες που αναφέρονται, π.χ. ένα </a:t>
            </a:r>
            <a:r>
              <a:rPr lang="el-GR" dirty="0" smtClean="0"/>
              <a:t>ισοδύναμο </a:t>
            </a:r>
            <a:r>
              <a:rPr lang="el-GR" dirty="0"/>
              <a:t>ψωμιού-δημητριακών που </a:t>
            </a:r>
            <a:r>
              <a:rPr lang="el-GR" dirty="0" smtClean="0"/>
              <a:t>είναι </a:t>
            </a:r>
            <a:r>
              <a:rPr lang="el-GR" dirty="0"/>
              <a:t>30 γρ. ψωμί μπορεί να αντικατασταθεί από δύο φρυγανιές (15 γρ.) ή 100 γρ. </a:t>
            </a:r>
            <a:r>
              <a:rPr lang="el-GR" dirty="0" smtClean="0"/>
              <a:t>ζυμαρικά </a:t>
            </a:r>
            <a:r>
              <a:rPr lang="el-GR" dirty="0"/>
              <a:t>από 100 γρ. ρύζι κ.λπ.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29925426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11/29</a:t>
            </a:r>
            <a:endParaRPr lang="en-US" dirty="0"/>
          </a:p>
        </p:txBody>
      </p:sp>
      <p:sp>
        <p:nvSpPr>
          <p:cNvPr id="3" name="2 - Θέση περιεχομένου"/>
          <p:cNvSpPr>
            <a:spLocks noGrp="1"/>
          </p:cNvSpPr>
          <p:nvPr>
            <p:ph idx="1"/>
          </p:nvPr>
        </p:nvSpPr>
        <p:spPr/>
        <p:txBody>
          <a:bodyPr>
            <a:normAutofit/>
          </a:bodyPr>
          <a:lstStyle/>
          <a:p>
            <a:r>
              <a:rPr lang="el-GR" dirty="0" smtClean="0"/>
              <a:t>Αντίθετα</a:t>
            </a:r>
            <a:r>
              <a:rPr lang="el-GR" dirty="0"/>
              <a:t>, αυτές οι αντικαταστάσεις δεν μπορούν να γίνουν </a:t>
            </a:r>
            <a:r>
              <a:rPr lang="el-GR" dirty="0" smtClean="0"/>
              <a:t>μεταξύ </a:t>
            </a:r>
            <a:r>
              <a:rPr lang="el-GR" dirty="0"/>
              <a:t>ισοδυνάμων που ανήκουν σε </a:t>
            </a:r>
            <a:r>
              <a:rPr lang="el-GR" dirty="0" smtClean="0"/>
              <a:t>διαφορετικές </a:t>
            </a:r>
            <a:r>
              <a:rPr lang="el-GR" dirty="0"/>
              <a:t>ομάδες, ειδικά όταν η σύνθεση των </a:t>
            </a:r>
            <a:r>
              <a:rPr lang="el-GR" dirty="0" smtClean="0"/>
              <a:t>ισοδυνάμων </a:t>
            </a:r>
            <a:r>
              <a:rPr lang="el-GR" dirty="0"/>
              <a:t>είναι πολύ διαφορετική, π.χ. ένα </a:t>
            </a:r>
            <a:r>
              <a:rPr lang="el-GR" dirty="0" smtClean="0"/>
              <a:t>ισοδύναμο </a:t>
            </a:r>
            <a:r>
              <a:rPr lang="el-GR" dirty="0"/>
              <a:t>κρέατος δεν μπορεί να </a:t>
            </a:r>
            <a:r>
              <a:rPr lang="el-GR" dirty="0" smtClean="0"/>
              <a:t>αντικατασταθεί </a:t>
            </a:r>
            <a:r>
              <a:rPr lang="el-GR" dirty="0"/>
              <a:t>με ένα ισοδύναμο ψωμιού - </a:t>
            </a:r>
            <a:r>
              <a:rPr lang="el-GR" dirty="0" smtClean="0"/>
              <a:t>δημητριακών</a:t>
            </a:r>
            <a:r>
              <a:rPr lang="el-GR" dirty="0"/>
              <a:t>. Για το άτομο με διαβήτη χρησιμοποιείται </a:t>
            </a:r>
            <a:r>
              <a:rPr lang="el-GR" b="1" dirty="0"/>
              <a:t>ο τύπος δίαιτας των ισοδυνάμων</a:t>
            </a:r>
            <a:r>
              <a:rPr lang="el-GR" dirty="0"/>
              <a:t>, καθότι </a:t>
            </a:r>
            <a:r>
              <a:rPr lang="el-GR" dirty="0" smtClean="0"/>
              <a:t>αποτελεί </a:t>
            </a:r>
            <a:r>
              <a:rPr lang="el-GR" dirty="0"/>
              <a:t>πρακτικό οδηγό για τη </a:t>
            </a:r>
            <a:r>
              <a:rPr lang="el-GR" dirty="0" smtClean="0"/>
              <a:t>σταθερή </a:t>
            </a:r>
            <a:r>
              <a:rPr lang="el-GR" dirty="0"/>
              <a:t>ημερήσια θερμιδική </a:t>
            </a:r>
            <a:r>
              <a:rPr lang="el-GR" dirty="0" smtClean="0"/>
              <a:t>πρόσληψη </a:t>
            </a:r>
            <a:r>
              <a:rPr lang="el-GR" dirty="0"/>
              <a:t>του ατόμου και </a:t>
            </a:r>
            <a:r>
              <a:rPr lang="el-GR" dirty="0" smtClean="0"/>
              <a:t>επιτρέπει </a:t>
            </a:r>
            <a:r>
              <a:rPr lang="el-GR" dirty="0"/>
              <a:t>τη </a:t>
            </a:r>
            <a:r>
              <a:rPr lang="el-GR" dirty="0" smtClean="0"/>
              <a:t>χρησιμοποίηση </a:t>
            </a:r>
            <a:r>
              <a:rPr lang="el-GR" dirty="0"/>
              <a:t>μιας μεγάλης ποικιλίας τροφίμων στο </a:t>
            </a:r>
            <a:r>
              <a:rPr lang="el-GR" dirty="0" smtClean="0"/>
              <a:t>διαιτολόγιό του</a:t>
            </a:r>
            <a:r>
              <a:rPr lang="el-GR" dirty="0"/>
              <a:t> </a:t>
            </a:r>
            <a:r>
              <a:rPr lang="el-GR" dirty="0" smtClean="0"/>
              <a:t>(Α</a:t>
            </a:r>
            <a:r>
              <a:rPr lang="en-US" dirty="0"/>
              <a:t>DA</a:t>
            </a:r>
            <a:r>
              <a:rPr lang="el-GR" dirty="0"/>
              <a:t>, 2003</a:t>
            </a:r>
            <a:r>
              <a:rPr lang="el-GR" dirty="0" smtClean="0"/>
              <a:t>).</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21994046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12/29</a:t>
            </a:r>
            <a:endParaRPr lang="en-US" dirty="0"/>
          </a:p>
        </p:txBody>
      </p:sp>
      <p:sp>
        <p:nvSpPr>
          <p:cNvPr id="3" name="2 - Θέση περιεχομένου"/>
          <p:cNvSpPr>
            <a:spLocks noGrp="1"/>
          </p:cNvSpPr>
          <p:nvPr>
            <p:ph idx="1"/>
          </p:nvPr>
        </p:nvSpPr>
        <p:spPr/>
        <p:txBody>
          <a:bodyPr>
            <a:normAutofit/>
          </a:bodyPr>
          <a:lstStyle/>
          <a:p>
            <a:r>
              <a:rPr lang="el-GR" dirty="0"/>
              <a:t>Είναι προτιμότερο να καταναλώνουν τις μη </a:t>
            </a:r>
            <a:r>
              <a:rPr lang="el-GR" dirty="0" smtClean="0"/>
              <a:t>επεξεργασμένες </a:t>
            </a:r>
            <a:r>
              <a:rPr lang="el-GR" dirty="0"/>
              <a:t>τροφές, διότι περιέχουν περισσότερες ίνες που επιβραδύνουν την </a:t>
            </a:r>
            <a:r>
              <a:rPr lang="el-GR" dirty="0" smtClean="0"/>
              <a:t>απορρόφηση </a:t>
            </a:r>
            <a:r>
              <a:rPr lang="el-GR" dirty="0"/>
              <a:t>των υδατανθράκων και άλλων συστατικών. Δηλαδή, με τη λήψη των μη επεξεργασμένων τροφών αυξάνονται λιγότερο απότομα τα επίπεδα της </a:t>
            </a:r>
            <a:r>
              <a:rPr lang="el-GR" dirty="0" smtClean="0"/>
              <a:t>γλυκόζης </a:t>
            </a:r>
            <a:r>
              <a:rPr lang="el-GR" dirty="0"/>
              <a:t>του αίματος και κατά συνέπεια διατηρούνται πιο σταθερές οι τιμές της </a:t>
            </a:r>
            <a:r>
              <a:rPr lang="el-GR" dirty="0" smtClean="0"/>
              <a:t>γλυκόζης</a:t>
            </a:r>
            <a:r>
              <a:rPr lang="el-GR" dirty="0"/>
              <a:t>. Μελέτες έχουν δείξει ότι οι δίαιτες με υψηλή περιεκτικότητα σε φυτικές ίνες μειώνουν τα μεταγευματικά επίπεδα γλυκόζης του αίματος, τα τριγλυκερίδια, την χοληστερόλη του αίματος και σε ένα μεγάλο ποσοστό (83%) των ατόμων με διαβήτη μειώνουν τη </a:t>
            </a:r>
            <a:r>
              <a:rPr lang="el-GR" dirty="0" smtClean="0"/>
              <a:t>γλυκοζυλιωμένη </a:t>
            </a:r>
            <a:r>
              <a:rPr lang="el-GR" dirty="0"/>
              <a:t>αιμοσφαιρίνη (</a:t>
            </a:r>
            <a:r>
              <a:rPr lang="en-US" dirty="0"/>
              <a:t>HbAlc</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39965851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13/29</a:t>
            </a:r>
            <a:endParaRPr lang="en-US" dirty="0"/>
          </a:p>
        </p:txBody>
      </p:sp>
      <p:sp>
        <p:nvSpPr>
          <p:cNvPr id="3" name="2 - Θέση περιεχομένου"/>
          <p:cNvSpPr>
            <a:spLocks noGrp="1"/>
          </p:cNvSpPr>
          <p:nvPr>
            <p:ph idx="1"/>
          </p:nvPr>
        </p:nvSpPr>
        <p:spPr/>
        <p:txBody>
          <a:bodyPr>
            <a:normAutofit/>
          </a:bodyPr>
          <a:lstStyle/>
          <a:p>
            <a:r>
              <a:rPr lang="el-GR" dirty="0"/>
              <a:t>Τροφές </a:t>
            </a:r>
            <a:r>
              <a:rPr lang="el-GR" dirty="0" smtClean="0"/>
              <a:t>πλούσιες </a:t>
            </a:r>
            <a:r>
              <a:rPr lang="el-GR" dirty="0"/>
              <a:t>σε διαλυτές φυτικές ίνες, όπως είναι τα </a:t>
            </a:r>
            <a:r>
              <a:rPr lang="el-GR" dirty="0" smtClean="0"/>
              <a:t>όσπρια, κριθαρένια </a:t>
            </a:r>
            <a:r>
              <a:rPr lang="el-GR" dirty="0"/>
              <a:t>παξιμάδια, βρώμη, λαχανικά και </a:t>
            </a:r>
            <a:r>
              <a:rPr lang="el-GR" dirty="0" smtClean="0"/>
              <a:t>φρούτα </a:t>
            </a:r>
            <a:r>
              <a:rPr lang="el-GR" dirty="0"/>
              <a:t>είναι ιδιαιτέρα ωφέλιμες, διότι έχουν χαμηλότερο γλυκαιμικό δείκτη και </a:t>
            </a:r>
            <a:r>
              <a:rPr lang="el-GR" dirty="0" smtClean="0"/>
              <a:t>μειώνουν </a:t>
            </a:r>
            <a:r>
              <a:rPr lang="el-GR" dirty="0"/>
              <a:t>περισσότερο τα τριγλυκερίδια και τη χοληστερόλη του αίματος απ’ ό,τι οι αδιάλυτες.</a:t>
            </a:r>
          </a:p>
          <a:p>
            <a:r>
              <a:rPr lang="el-GR" dirty="0"/>
              <a:t>Οι τροφές </a:t>
            </a:r>
            <a:r>
              <a:rPr lang="el-GR" dirty="0" smtClean="0"/>
              <a:t>πλούσιες </a:t>
            </a:r>
            <a:r>
              <a:rPr lang="el-GR" dirty="0"/>
              <a:t>σε φυτικές ίνες χωρίζονται σε δύο </a:t>
            </a:r>
            <a:r>
              <a:rPr lang="el-GR" dirty="0" smtClean="0"/>
              <a:t>κατηγορίες.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39885282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14/29</a:t>
            </a:r>
            <a:endParaRPr lang="en-US" dirty="0"/>
          </a:p>
        </p:txBody>
      </p:sp>
      <p:sp>
        <p:nvSpPr>
          <p:cNvPr id="3" name="2 - Θέση περιεχομένου"/>
          <p:cNvSpPr>
            <a:spLocks noGrp="1"/>
          </p:cNvSpPr>
          <p:nvPr>
            <p:ph idx="1"/>
          </p:nvPr>
        </p:nvSpPr>
        <p:spPr/>
        <p:txBody>
          <a:bodyPr>
            <a:normAutofit/>
          </a:bodyPr>
          <a:lstStyle/>
          <a:p>
            <a:r>
              <a:rPr lang="el-GR" b="1" dirty="0"/>
              <a:t>Τροφές πλούσιες σε αδιάλυτες φυτικές ίνες (μη επεξεργασμένες)</a:t>
            </a:r>
            <a:endParaRPr lang="el-GR" dirty="0"/>
          </a:p>
          <a:p>
            <a:pPr lvl="1" indent="-387350"/>
            <a:r>
              <a:rPr lang="el-GR" dirty="0" smtClean="0"/>
              <a:t>Μαύρο </a:t>
            </a:r>
            <a:r>
              <a:rPr lang="el-GR" dirty="0"/>
              <a:t>ψωμί, παξιμάδια, </a:t>
            </a:r>
            <a:r>
              <a:rPr lang="el-GR" dirty="0" smtClean="0"/>
              <a:t>φρυγανιές,</a:t>
            </a:r>
          </a:p>
          <a:p>
            <a:pPr lvl="1" indent="-387350"/>
            <a:r>
              <a:rPr lang="el-GR" dirty="0" smtClean="0"/>
              <a:t>Ολικής </a:t>
            </a:r>
            <a:r>
              <a:rPr lang="el-GR" dirty="0"/>
              <a:t>άλεσης, πολύσπορο, </a:t>
            </a:r>
            <a:r>
              <a:rPr lang="el-GR" dirty="0" smtClean="0"/>
              <a:t>σικάλεως.</a:t>
            </a:r>
            <a:endParaRPr lang="el-GR" dirty="0"/>
          </a:p>
          <a:p>
            <a:pPr lvl="1" indent="-387350"/>
            <a:r>
              <a:rPr lang="el-GR" dirty="0" smtClean="0"/>
              <a:t>Δ</a:t>
            </a:r>
            <a:r>
              <a:rPr lang="en-US" dirty="0" smtClean="0"/>
              <a:t>ημητριακά</a:t>
            </a:r>
            <a:r>
              <a:rPr lang="en-GB" dirty="0" smtClean="0"/>
              <a:t> </a:t>
            </a:r>
            <a:r>
              <a:rPr lang="en-GB" dirty="0"/>
              <a:t>(</a:t>
            </a:r>
            <a:r>
              <a:rPr lang="en-US" dirty="0"/>
              <a:t>π</a:t>
            </a:r>
            <a:r>
              <a:rPr lang="en-GB" dirty="0"/>
              <a:t>.</a:t>
            </a:r>
            <a:r>
              <a:rPr lang="en-US" dirty="0"/>
              <a:t>χ</a:t>
            </a:r>
            <a:r>
              <a:rPr lang="en-GB" dirty="0"/>
              <a:t>. </a:t>
            </a:r>
            <a:r>
              <a:rPr lang="en-US" dirty="0"/>
              <a:t>Fiber</a:t>
            </a:r>
            <a:r>
              <a:rPr lang="en-GB" dirty="0"/>
              <a:t> 1, </a:t>
            </a:r>
            <a:r>
              <a:rPr lang="en-US" dirty="0"/>
              <a:t>All Bran Plus</a:t>
            </a:r>
            <a:r>
              <a:rPr lang="en-GB" dirty="0"/>
              <a:t>, </a:t>
            </a:r>
            <a:r>
              <a:rPr lang="en-US" dirty="0"/>
              <a:t>All Bran flakes</a:t>
            </a:r>
            <a:r>
              <a:rPr lang="en-GB" dirty="0"/>
              <a:t>, </a:t>
            </a:r>
            <a:r>
              <a:rPr lang="en-US" dirty="0" smtClean="0"/>
              <a:t>Fitness</a:t>
            </a:r>
            <a:r>
              <a:rPr lang="en-GB" dirty="0" smtClean="0"/>
              <a:t>),</a:t>
            </a:r>
            <a:endParaRPr lang="el-GR" dirty="0"/>
          </a:p>
          <a:p>
            <a:pPr lvl="1" indent="-387350"/>
            <a:r>
              <a:rPr lang="el-GR" dirty="0" smtClean="0"/>
              <a:t>Ζυμαρικά </a:t>
            </a:r>
            <a:r>
              <a:rPr lang="el-GR" dirty="0"/>
              <a:t>ολικής </a:t>
            </a:r>
            <a:r>
              <a:rPr lang="el-GR" dirty="0" smtClean="0"/>
              <a:t>άλεσης,</a:t>
            </a:r>
            <a:endParaRPr lang="el-GR" dirty="0"/>
          </a:p>
          <a:p>
            <a:pPr lvl="1" indent="-387350"/>
            <a:r>
              <a:rPr lang="el-GR" dirty="0" smtClean="0"/>
              <a:t>Ρύζι </a:t>
            </a:r>
            <a:r>
              <a:rPr lang="el-GR" dirty="0"/>
              <a:t>μη </a:t>
            </a:r>
            <a:r>
              <a:rPr lang="el-GR" dirty="0" smtClean="0"/>
              <a:t>αποφλοιωμένο,</a:t>
            </a:r>
            <a:endParaRPr lang="el-GR" dirty="0"/>
          </a:p>
          <a:p>
            <a:pPr lvl="1" indent="-387350"/>
            <a:r>
              <a:rPr lang="el-GR" dirty="0" smtClean="0"/>
              <a:t>Γ</a:t>
            </a:r>
            <a:r>
              <a:rPr lang="en-US" dirty="0" smtClean="0"/>
              <a:t>λυκός </a:t>
            </a:r>
            <a:r>
              <a:rPr lang="en-US" dirty="0"/>
              <a:t>τραχανάς </a:t>
            </a:r>
            <a:r>
              <a:rPr lang="en-US" dirty="0" smtClean="0"/>
              <a:t>σιταρένιος</a:t>
            </a:r>
            <a:r>
              <a:rPr lang="el-GR" dirty="0"/>
              <a:t>,</a:t>
            </a:r>
          </a:p>
          <a:p>
            <a:pPr lvl="1" indent="-387350"/>
            <a:r>
              <a:rPr lang="el-GR" dirty="0" smtClean="0"/>
              <a:t>Π</a:t>
            </a:r>
            <a:r>
              <a:rPr lang="en-US" dirty="0" smtClean="0"/>
              <a:t>ατάτες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7534465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15/29</a:t>
            </a:r>
            <a:endParaRPr lang="en-US" dirty="0"/>
          </a:p>
        </p:txBody>
      </p:sp>
      <p:sp>
        <p:nvSpPr>
          <p:cNvPr id="3" name="2 - Θέση περιεχομένου"/>
          <p:cNvSpPr>
            <a:spLocks noGrp="1"/>
          </p:cNvSpPr>
          <p:nvPr>
            <p:ph idx="1"/>
          </p:nvPr>
        </p:nvSpPr>
        <p:spPr/>
        <p:txBody>
          <a:bodyPr/>
          <a:lstStyle/>
          <a:p>
            <a:r>
              <a:rPr lang="el-GR" b="1" dirty="0"/>
              <a:t>Τροφές φτωχές σε φυτικές ίνες (επεξεργασμένες)</a:t>
            </a:r>
            <a:endParaRPr lang="el-GR" dirty="0"/>
          </a:p>
          <a:p>
            <a:pPr lvl="1"/>
            <a:r>
              <a:rPr lang="el-GR" dirty="0" smtClean="0"/>
              <a:t>Άσπρο </a:t>
            </a:r>
            <a:r>
              <a:rPr lang="el-GR" dirty="0"/>
              <a:t>ψωμί, παξιμάδι ή φρυγανιά,</a:t>
            </a:r>
          </a:p>
          <a:p>
            <a:pPr lvl="1"/>
            <a:r>
              <a:rPr lang="el-GR" dirty="0" smtClean="0"/>
              <a:t>Άσπρο </a:t>
            </a:r>
            <a:r>
              <a:rPr lang="el-GR" dirty="0"/>
              <a:t>ρύζι,</a:t>
            </a:r>
          </a:p>
          <a:p>
            <a:pPr lvl="1"/>
            <a:r>
              <a:rPr lang="el-GR" dirty="0" smtClean="0"/>
              <a:t>Άσπρα </a:t>
            </a:r>
            <a:r>
              <a:rPr lang="el-GR" dirty="0"/>
              <a:t>ζυμαρικά,</a:t>
            </a:r>
          </a:p>
          <a:p>
            <a:pPr lvl="1"/>
            <a:r>
              <a:rPr lang="el-GR" dirty="0" smtClean="0"/>
              <a:t>Δημητριακά </a:t>
            </a:r>
            <a:r>
              <a:rPr lang="el-GR" dirty="0"/>
              <a:t>αποφλοιωμένα (π.χ. </a:t>
            </a:r>
            <a:r>
              <a:rPr lang="en-US" dirty="0" smtClean="0"/>
              <a:t>Corn flakes</a:t>
            </a:r>
            <a:r>
              <a:rPr lang="el-GR" dirty="0" smtClean="0"/>
              <a:t>, </a:t>
            </a:r>
            <a:r>
              <a:rPr lang="en-US" dirty="0"/>
              <a:t>Rice krispies</a:t>
            </a:r>
            <a:r>
              <a:rPr lang="el-GR" dirty="0"/>
              <a:t>, </a:t>
            </a:r>
            <a:r>
              <a:rPr lang="en-US" dirty="0"/>
              <a:t>Honey pops</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25454619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16/29</a:t>
            </a:r>
            <a:endParaRPr lang="en-US" dirty="0"/>
          </a:p>
        </p:txBody>
      </p:sp>
      <p:sp>
        <p:nvSpPr>
          <p:cNvPr id="3" name="2 - Θέση περιεχομένου"/>
          <p:cNvSpPr>
            <a:spLocks noGrp="1"/>
          </p:cNvSpPr>
          <p:nvPr>
            <p:ph idx="1"/>
          </p:nvPr>
        </p:nvSpPr>
        <p:spPr/>
        <p:txBody>
          <a:bodyPr/>
          <a:lstStyle/>
          <a:p>
            <a:r>
              <a:rPr lang="el-GR" b="1" dirty="0"/>
              <a:t>Τροφές πλούσιες σε διαλυτές φυτικές ίνες</a:t>
            </a:r>
            <a:endParaRPr lang="el-GR" dirty="0"/>
          </a:p>
          <a:p>
            <a:pPr lvl="1" indent="-387350"/>
            <a:r>
              <a:rPr lang="el-GR" dirty="0" smtClean="0"/>
              <a:t>Όσπρια </a:t>
            </a:r>
            <a:r>
              <a:rPr lang="el-GR" dirty="0"/>
              <a:t>(φακές, φασόλια, ρεβίθια, γίγαντες),</a:t>
            </a:r>
          </a:p>
          <a:p>
            <a:pPr lvl="1" indent="-387350"/>
            <a:r>
              <a:rPr lang="el-GR" dirty="0" smtClean="0"/>
              <a:t>Κριθαρένια </a:t>
            </a:r>
            <a:r>
              <a:rPr lang="el-GR" dirty="0"/>
              <a:t>παξιμάδια ή ψωμί από </a:t>
            </a:r>
            <a:r>
              <a:rPr lang="el-GR" dirty="0" smtClean="0"/>
              <a:t>κριθάρι,</a:t>
            </a:r>
            <a:endParaRPr lang="el-GR" dirty="0"/>
          </a:p>
          <a:p>
            <a:pPr lvl="1" indent="-387350"/>
            <a:r>
              <a:rPr lang="el-GR" dirty="0"/>
              <a:t>Β</a:t>
            </a:r>
            <a:r>
              <a:rPr lang="en-US" dirty="0" smtClean="0"/>
              <a:t>ρώμη</a:t>
            </a:r>
            <a:r>
              <a:rPr lang="el-GR" dirty="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1743578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417</TotalTime>
  <Words>17688</Words>
  <Application>Microsoft Office PowerPoint</Application>
  <PresentationFormat>Προβολή στην οθόνη (4:3)</PresentationFormat>
  <Paragraphs>1467</Paragraphs>
  <Slides>213</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213</vt:i4>
      </vt:variant>
    </vt:vector>
  </HeadingPairs>
  <TitlesOfParts>
    <vt:vector size="214" baseType="lpstr">
      <vt:lpstr>template</vt:lpstr>
      <vt:lpstr>Παθολογία Ενδοκρινών Αδένων</vt:lpstr>
      <vt:lpstr>Ορισμός και ταξινόμηση του διαβήτη</vt:lpstr>
      <vt:lpstr>Σακχαρώδης διαβήτης τύπου Ι</vt:lpstr>
      <vt:lpstr>Σακχαρώδης διαβήτης τύπου ΙΙ</vt:lpstr>
      <vt:lpstr>Επιδημιολογικά δεδομένα 1/2</vt:lpstr>
      <vt:lpstr>Επιδημιολογικά δεδομένα 2/2</vt:lpstr>
      <vt:lpstr>Διεθνής επικράτηση διαβήτη</vt:lpstr>
      <vt:lpstr>Αιτιολογία 1/3</vt:lpstr>
      <vt:lpstr>Αιτιολογία 2/3</vt:lpstr>
      <vt:lpstr>Αιτιολογία 3/3</vt:lpstr>
      <vt:lpstr>Ομάδα υψηλού κινδύνου</vt:lpstr>
      <vt:lpstr>Σύγχρονα κριτήρια στη διάγνωση 1/2</vt:lpstr>
      <vt:lpstr>Σύγχρονα κριτήρια στη διάγνωση 2/2</vt:lpstr>
      <vt:lpstr>Φυσιολογικά επίπεδα γλυκόζης</vt:lpstr>
      <vt:lpstr>Πρωτόκολλο εκτέλεσης από του στόματος δοκιμασία ανοχής γλυκόζης   (OGTT) </vt:lpstr>
      <vt:lpstr>Διαταραχή Ανοχής Γλυκόζης (IGT)</vt:lpstr>
      <vt:lpstr>Διαταραγμένη γλυκαιμία νηστείας (IFG)</vt:lpstr>
      <vt:lpstr>Διαγνωστικά επίπεδα γλυκόζης πλάσματος</vt:lpstr>
      <vt:lpstr>Συμπτωματολογία διαβήτη 1/4</vt:lpstr>
      <vt:lpstr>Συμπτωματολογία διαβήτη 2/4</vt:lpstr>
      <vt:lpstr>Συμπτωματολογία διαβήτη 3/4</vt:lpstr>
      <vt:lpstr>Συμπτωματολογία διαβήτη 4/4</vt:lpstr>
      <vt:lpstr>Δευτεροπαθής διαβήτης 1/5</vt:lpstr>
      <vt:lpstr>Δευτεροπαθής διαβήτης 2/5</vt:lpstr>
      <vt:lpstr>Δευτεροπαθής διαβήτης 3/5</vt:lpstr>
      <vt:lpstr>Δευτεροπαθής διαβήτης 4/5</vt:lpstr>
      <vt:lpstr>Δευτεροπαθής διαβήτης 5/5</vt:lpstr>
      <vt:lpstr>Ειδικοί τύποι σακχαρώδη διαβήτη 1/3</vt:lpstr>
      <vt:lpstr>Ειδικοί τύποι σακχαρώδη διαβήτη 2/3</vt:lpstr>
      <vt:lpstr>Ειδικοί τύποι σακχαρώδη διαβήτη 3/3</vt:lpstr>
      <vt:lpstr>Προδιαβητικές κλινικές οντότητες 1/2</vt:lpstr>
      <vt:lpstr>Προδιαβητικές κλινικές οντότητες 2/2</vt:lpstr>
      <vt:lpstr>  Κριτήρια του μεταβολικού συνδρόμου σύμφωνα με τον WHO.   </vt:lpstr>
      <vt:lpstr>Διαταραχές που συσχετίζονται με την αντίσταση στη δράση της ινσουλίνης και την υπερινσουλιναιμία 1/3</vt:lpstr>
      <vt:lpstr>Διαταραχές που συσχετίζονται με την αντίσταση στη δράση της ινσουλίνης και την υπερινσουλιναιμία 2/3</vt:lpstr>
      <vt:lpstr>Διαταραχές που συσχετίζονται με την αντίσταση στη δράση της ινσουλίνης και την υπερινσουλιναιμία 3/3</vt:lpstr>
      <vt:lpstr>Θεραπεία μεταβολικού συνδρόμου</vt:lpstr>
      <vt:lpstr>Οξείες επιπλοκές διαβήτη</vt:lpstr>
      <vt:lpstr>Υπογλυκαιμία</vt:lpstr>
      <vt:lpstr>Συμπτώματα υπογλυκαιμίας 1/2</vt:lpstr>
      <vt:lpstr>Συμπτώματα υπογλυκαιμίας 2/2</vt:lpstr>
      <vt:lpstr>Αυτοέλεγχος διαβητικών 1/2</vt:lpstr>
      <vt:lpstr>Αυτοέλεγχος διαβητικών 2/2</vt:lpstr>
      <vt:lpstr>Διαβητική κετοξέωση 1/2</vt:lpstr>
      <vt:lpstr>Διαβητική κετοξέωση 2/2</vt:lpstr>
      <vt:lpstr>Υπερωσμωτικό μη κετονικό κώμα</vt:lpstr>
      <vt:lpstr>Χρονιές επιπλοκές διαβήτη</vt:lpstr>
      <vt:lpstr>Καρδιαγγειακά προβλήματα</vt:lpstr>
      <vt:lpstr>Διαβητική νευροπάθεια 1/3</vt:lpstr>
      <vt:lpstr>Διαβητική νευροπάθεια 2/3</vt:lpstr>
      <vt:lpstr>Διαβητική νευροπάθεια 3/3</vt:lpstr>
      <vt:lpstr>Θεραπεία διαβητικής νευροπάθειας</vt:lpstr>
      <vt:lpstr>Διαβητική νεφροπάθεια 1/2</vt:lpstr>
      <vt:lpstr>Διαβητική νεφροπάθεια 2/2</vt:lpstr>
      <vt:lpstr>Διαταραχές όρασης 1/3</vt:lpstr>
      <vt:lpstr>Διαταραχές όρασης 2/3</vt:lpstr>
      <vt:lpstr>Διαταραχές όρασης 3/3</vt:lpstr>
      <vt:lpstr>Στυτική δυσλειτουργία 1/3</vt:lpstr>
      <vt:lpstr>Στυτική δυσλειτουργία 2/3</vt:lpstr>
      <vt:lpstr>Στυτική δυσλειτουργία 3/3</vt:lpstr>
      <vt:lpstr>Διαβητικό πόδι</vt:lpstr>
      <vt:lpstr>Ο διαβήτης σε ειδικές ηλικίες</vt:lpstr>
      <vt:lpstr>Θεραπεία σακχαρώδη διαβήτη στα παιδιά και εφήβους</vt:lpstr>
      <vt:lpstr>Κλινική παρουσίαση ΣΔ1 και ΣΔ2 στα παιδιά</vt:lpstr>
      <vt:lpstr>Σακχαρώδης διαβήτης κύησης (ΣΔΚ) </vt:lpstr>
      <vt:lpstr>Ανίχνευση και διάγνωση του ΣΔΚ 1/3</vt:lpstr>
      <vt:lpstr>Ανίχνευση και διάγνωση του ΣΔΚ 2/3</vt:lpstr>
      <vt:lpstr>Ανίχνευση και διάγνωση του ΣΔΚ 3/3</vt:lpstr>
      <vt:lpstr>Επίδραση διαβήτη στο έμβρυο</vt:lpstr>
      <vt:lpstr>Νεογνικές επιπλοκές διαβήτη 1/2</vt:lpstr>
      <vt:lpstr>Νεογνικές επιπλοκές διαβήτη 2/2</vt:lpstr>
      <vt:lpstr>Μαιευτική παρακολούθηση διαβήτη </vt:lpstr>
      <vt:lpstr>Ο σακχαρώδης διαβήτης στην τρίτη ηλικία 1/3</vt:lpstr>
      <vt:lpstr>Ο σακχαρώδης διαβήτης στην τρίτη ηλικία 2/3</vt:lpstr>
      <vt:lpstr>Ο σακχαρώδης διαβήτης στην τρίτη ηλικία 3/3</vt:lpstr>
      <vt:lpstr>Θεραπεία διαβήτη 1/2</vt:lpstr>
      <vt:lpstr>Θεραπεία διαβήτη 2/2</vt:lpstr>
      <vt:lpstr>Αλγόριθμος θεραπείας ατόμων  «τρίτης ηλικίας» με ΣΔ</vt:lpstr>
      <vt:lpstr>Ωφέλεια - κίνδυνοι από την άσκηση σε άτομα της τρίτης ηλικίας 1/2</vt:lpstr>
      <vt:lpstr>Ωφέλεια - κίνδυνοι από την άσκηση σε άτομα της τρίτης ηλικίας 2/2</vt:lpstr>
      <vt:lpstr>Απορρύθμιση διαβήτη</vt:lpstr>
      <vt:lpstr>Σακχαρώδης διαβήτης - τρίτη ηλικία 1/2</vt:lpstr>
      <vt:lpstr>Σακχαρώδης διαβήτης - τρίτη ηλικία 2/2</vt:lpstr>
      <vt:lpstr>Διαιτητική αγωγή 1/29</vt:lpstr>
      <vt:lpstr>Διαιτητική αγωγή 2/29</vt:lpstr>
      <vt:lpstr>Διαιτητική αγωγή 3/29</vt:lpstr>
      <vt:lpstr>Διαιτητική αγωγή 4/29</vt:lpstr>
      <vt:lpstr>Διαιτητική αγωγή 5/29</vt:lpstr>
      <vt:lpstr>Διαιτητική αγωγή 6/29</vt:lpstr>
      <vt:lpstr>Διαιτητική αγωγή 7/29</vt:lpstr>
      <vt:lpstr>Διαιτητική αγωγή 8/29</vt:lpstr>
      <vt:lpstr>Διαιτητική αγωγή 9/29</vt:lpstr>
      <vt:lpstr>Διαιτητική αγωγή 10/29</vt:lpstr>
      <vt:lpstr>Διαιτητική αγωγή 11/29</vt:lpstr>
      <vt:lpstr>Διαιτητική αγωγή 12/29</vt:lpstr>
      <vt:lpstr>Διαιτητική αγωγή 13/29</vt:lpstr>
      <vt:lpstr>Διαιτητική αγωγή 14/29</vt:lpstr>
      <vt:lpstr>Διαιτητική αγωγή 15/29</vt:lpstr>
      <vt:lpstr>Διαιτητική αγωγή 16/29</vt:lpstr>
      <vt:lpstr>Διαιτητική αγωγή 17/29</vt:lpstr>
      <vt:lpstr>Διαιτητική αγωγή 18/29</vt:lpstr>
      <vt:lpstr>Διαιτητική αγωγή 19/29</vt:lpstr>
      <vt:lpstr>Διαιτητική αγωγή 20/29</vt:lpstr>
      <vt:lpstr>Διαιτητική αγωγή 21/29</vt:lpstr>
      <vt:lpstr>Διαιτητική αγωγή 22/29</vt:lpstr>
      <vt:lpstr>Διαιτητική αγωγή 23/29</vt:lpstr>
      <vt:lpstr>Διαιτητική αγωγή 24/29</vt:lpstr>
      <vt:lpstr>Διαιτητική αγωγή 25/29</vt:lpstr>
      <vt:lpstr>Διαιτητική αγωγή 26/29</vt:lpstr>
      <vt:lpstr>Διαιτητική αγωγή 27/29</vt:lpstr>
      <vt:lpstr>Διαιτητική αγωγή 28/29</vt:lpstr>
      <vt:lpstr>Διαιτητική αγωγή 29/29</vt:lpstr>
      <vt:lpstr>Φαρμακευτική  αγωγή αντιδιαβητικά από το στόμα</vt:lpstr>
      <vt:lpstr>Σουλφονυλουρίες 1/8</vt:lpstr>
      <vt:lpstr>Σουλφονυλουρίες 2/8</vt:lpstr>
      <vt:lpstr>Σουλφονυλουρίες 3/8</vt:lpstr>
      <vt:lpstr>Σουλφονυλουρίες 4/8</vt:lpstr>
      <vt:lpstr>Σουλφονυλουρίες 5/8</vt:lpstr>
      <vt:lpstr>Σουλφονυλουρίες 6/8</vt:lpstr>
      <vt:lpstr>Σουλφονυλουρίες 7/8</vt:lpstr>
      <vt:lpstr>Σουλφονυλουρίες 8/8</vt:lpstr>
      <vt:lpstr>Σουλφονυλουρίες πρώτης γενεάς χλωροπροπαμίδη </vt:lpstr>
      <vt:lpstr>Σουλφονυλουρίες δεύτερης γενεάς 1/4</vt:lpstr>
      <vt:lpstr>Σουλφονυλουρίες δεύτερης γενεάς 2/4</vt:lpstr>
      <vt:lpstr>Σουλφονυλουρίες δεύτερης γενεάς 3/4</vt:lpstr>
      <vt:lpstr>Σουλφονυλουρίες δεύτερης γενεάς 4/4</vt:lpstr>
      <vt:lpstr>Διγουανίδια 1/5</vt:lpstr>
      <vt:lpstr>Διγουανίδια 2/5</vt:lpstr>
      <vt:lpstr>Διγουανίδια 3/5</vt:lpstr>
      <vt:lpstr>Διγουανίδια 4/5</vt:lpstr>
      <vt:lpstr>Διγουανίδια 5/5</vt:lpstr>
      <vt:lpstr>Μετφορμίνη 1/2</vt:lpstr>
      <vt:lpstr>Μετφορμίνη 2/2</vt:lpstr>
      <vt:lpstr>Άλλα αντιδιαβητικά φάρμακα 1/4</vt:lpstr>
      <vt:lpstr>Άλλα αντιδιαβητικά φάρμακα 2/4</vt:lpstr>
      <vt:lpstr>Άλλα αντιδιαβητικά φάρμακα 3/4</vt:lpstr>
      <vt:lpstr>Άλλα αντιδιαβητικά φάρμακα 4/4</vt:lpstr>
      <vt:lpstr>Ινσουλίνες 1/11</vt:lpstr>
      <vt:lpstr>Ινσουλίνες 2/11</vt:lpstr>
      <vt:lpstr>Ινσουλίνες 3/11</vt:lpstr>
      <vt:lpstr>Ινσουλίνες 4/11</vt:lpstr>
      <vt:lpstr>Ινσουλίνες 5/11</vt:lpstr>
      <vt:lpstr>Ινσουλίνες 6/11</vt:lpstr>
      <vt:lpstr>Ινσουλίνες 7/11</vt:lpstr>
      <vt:lpstr>Ινσουλίνες 8/11</vt:lpstr>
      <vt:lpstr>Ινσουλίνες 9/11</vt:lpstr>
      <vt:lpstr>Ινσουλίνες 10/11</vt:lpstr>
      <vt:lpstr>Ινσουλίνες 11/11</vt:lpstr>
      <vt:lpstr>Τρόποι χορήγησης ινσουλίνης 1/2</vt:lpstr>
      <vt:lpstr>Τρόποι χορήγησης ινσουλίνης 2/2</vt:lpstr>
      <vt:lpstr>Αντλίες συνεχούς έγχυσης ινσουλίνης 1/2</vt:lpstr>
      <vt:lpstr>Αντλίες συνεχούς έγχυσης ινσουλίνης 2/2</vt:lpstr>
      <vt:lpstr>Πλεονεκτήματα της θεραπείας με αντλίες 1/3</vt:lpstr>
      <vt:lpstr>Πλεονεκτήματα της θεραπείας με αντλίες 2/3</vt:lpstr>
      <vt:lpstr>Πλεονεκτήματα της θεραπείας με αντλίες 3/3</vt:lpstr>
      <vt:lpstr>Αντλίες ινσουλίνης του εμπορίου</vt:lpstr>
      <vt:lpstr>Δοσολογία ινσουλίνης 1/2</vt:lpstr>
      <vt:lpstr>Δοσολογία ινσουλίνης 2/2</vt:lpstr>
      <vt:lpstr>Θεραπευτικά σχήματα στις ινσουλίνες</vt:lpstr>
      <vt:lpstr>Συνηθέστερα σχήματα ινσουλινών 1/2</vt:lpstr>
      <vt:lpstr>Συνηθέστερα σχήματα ινσουλινών 2/2</vt:lpstr>
      <vt:lpstr>Είδη ινσουλινών</vt:lpstr>
      <vt:lpstr>Actrapid 1/2</vt:lpstr>
      <vt:lpstr>Actrapid 2/2</vt:lpstr>
      <vt:lpstr>Regular και Protaphane 1/3</vt:lpstr>
      <vt:lpstr>Regular και Protaphane 2/3</vt:lpstr>
      <vt:lpstr>Regular και Protaphane 3/3</vt:lpstr>
      <vt:lpstr>Humulin 1/2</vt:lpstr>
      <vt:lpstr>Humulin 2/2</vt:lpstr>
      <vt:lpstr>Mixtard και Humalog</vt:lpstr>
      <vt:lpstr>Mixtard</vt:lpstr>
      <vt:lpstr>Novorapid</vt:lpstr>
      <vt:lpstr>Apidra</vt:lpstr>
      <vt:lpstr>Novomix 1/3</vt:lpstr>
      <vt:lpstr>Novomix 2/3</vt:lpstr>
      <vt:lpstr>Novomix 3/3</vt:lpstr>
      <vt:lpstr>Lantus</vt:lpstr>
      <vt:lpstr>Levemir 1/2</vt:lpstr>
      <vt:lpstr>Levemir 2/2</vt:lpstr>
      <vt:lpstr>Πίνακας ινσουλινών 1/6</vt:lpstr>
      <vt:lpstr>Πίνακας ινσουλινών 2/6</vt:lpstr>
      <vt:lpstr>Πίνακας ινσουλινών 3/6</vt:lpstr>
      <vt:lpstr>Πίνακας ινσουλινών 4/6</vt:lpstr>
      <vt:lpstr>Πίνακας ινσουλινών 5/6</vt:lpstr>
      <vt:lpstr>Πίνακας ινσουλινών 6/6</vt:lpstr>
      <vt:lpstr>Παρενέργειες  ινσουλινών 1/3</vt:lpstr>
      <vt:lpstr>Παρενέργειες  ινσουλινών 2/3</vt:lpstr>
      <vt:lpstr>Παρενέργειες  ινσουλινών 3/3</vt:lpstr>
      <vt:lpstr>Αντενδείξεις ινσουλινών</vt:lpstr>
      <vt:lpstr>Κανόνες ινσουλινοθεραπείας 1/3</vt:lpstr>
      <vt:lpstr>Κανόνες ινσουλινοθεραπείας 2/3</vt:lpstr>
      <vt:lpstr>Κανόνες ινσουλινοθεραπείας 3/3</vt:lpstr>
      <vt:lpstr>Ανάμιξη ινσουλινών</vt:lpstr>
      <vt:lpstr>Εισπνεόμενη ινσουλίνη 1/2</vt:lpstr>
      <vt:lpstr>Εισπνεόμενη ινσουλίνη 2/2</vt:lpstr>
      <vt:lpstr>Ανάλογα ινκρετινών – Εξενατίδη 1/3</vt:lpstr>
      <vt:lpstr>Ανάλογα ινκρετινών – Εξενατίδη 2/3</vt:lpstr>
      <vt:lpstr>Ανάλογα ινκρετινών – Εξενατίδη 3/3</vt:lpstr>
      <vt:lpstr>Δράσεις της εξενατίδης</vt:lpstr>
      <vt:lpstr>Κλινικά οφέλη της εξενατίδης (Bryetta) 1/2</vt:lpstr>
      <vt:lpstr>Κλινικά οφέλη της εξενατίδης (Bryetta) 2/2</vt:lpstr>
      <vt:lpstr>Παρενέργειες και αντενδείξεις της εξενατίδης</vt:lpstr>
      <vt:lpstr>Κυτταρική θεραπεία στον διαβήτη 1/4</vt:lpstr>
      <vt:lpstr>Κυτταρική θεραπεία στον διαβήτη 2/4</vt:lpstr>
      <vt:lpstr>Κυτταρική θεραπεία στον διαβήτη 3/4</vt:lpstr>
      <vt:lpstr>Κυτταρική θεραπεία στον διαβήτη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Ενδοκρινών Αδένων</dc:title>
  <dc:creator>opencourses@teiath.gr</dc:creator>
  <cp:lastModifiedBy>natasakar new</cp:lastModifiedBy>
  <cp:revision>111</cp:revision>
  <dcterms:created xsi:type="dcterms:W3CDTF">2014-10-24T06:01:15Z</dcterms:created>
  <dcterms:modified xsi:type="dcterms:W3CDTF">2015-02-13T11:58:41Z</dcterms:modified>
</cp:coreProperties>
</file>