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25"/>
  </p:notesMasterIdLst>
  <p:handoutMasterIdLst>
    <p:handoutMasterId r:id="rId26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6" r:id="rId13"/>
    <p:sldId id="277" r:id="rId14"/>
    <p:sldId id="278" r:id="rId15"/>
    <p:sldId id="279" r:id="rId16"/>
    <p:sldId id="280" r:id="rId17"/>
    <p:sldId id="257" r:id="rId18"/>
    <p:sldId id="262" r:id="rId19"/>
    <p:sldId id="264" r:id="rId20"/>
    <p:sldId id="281" r:id="rId21"/>
    <p:sldId id="282" r:id="rId22"/>
    <p:sldId id="266" r:id="rId23"/>
    <p:sldId id="261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50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8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7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wave-green-background-backgrounds-wallpapers-wave-green-background-slide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2"/>
            <a:ext cx="9144000" cy="68613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5071056"/>
          </a:xfrm>
          <a:gradFill flip="none" rotWithShape="1">
            <a:gsLst>
              <a:gs pos="0">
                <a:srgbClr val="E2E2E2">
                  <a:alpha val="0"/>
                </a:srgbClr>
              </a:gs>
              <a:gs pos="8000">
                <a:srgbClr val="F5F5F5">
                  <a:alpha val="63000"/>
                </a:srgbClr>
              </a:gs>
              <a:gs pos="22000">
                <a:schemeClr val="bg1"/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lang="el-GR" sz="2400" dirty="0" smtClean="0"/>
              <a:t>Στυλ υποδείγματος κειμένου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8C434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7154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6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24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97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7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1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8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68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F847-EEAA-44CE-BFC9-E9E1A83AF3AD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26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1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9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2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6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7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2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8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3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7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5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4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Ειδική </a:t>
            </a:r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Κοσμητολογία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882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Αποτελεσματικότητα Καλλυντικών Προϊόντων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Δρ. Αθανασία </a:t>
            </a:r>
            <a:r>
              <a:rPr lang="el-GR" sz="2200" dirty="0" err="1" smtClean="0"/>
              <a:t>Βαρβαρέσου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Αναπληρώτρια Καθηγήτρια </a:t>
            </a:r>
            <a:r>
              <a:rPr lang="el-GR" sz="2200" dirty="0" err="1" smtClean="0"/>
              <a:t>Κοσμητολογίας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</a:t>
            </a:r>
            <a:r>
              <a:rPr lang="el-GR" sz="2200" dirty="0" err="1" smtClean="0"/>
              <a:t>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Στοιχεία που πρέπει να εμφανίζονται στο πρωτόκολλο </a:t>
            </a:r>
            <a:r>
              <a:rPr lang="el-GR" sz="3300" b="0" dirty="0" smtClean="0"/>
              <a:t>1/2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Γενικές πληροφορίες: </a:t>
            </a:r>
            <a:r>
              <a:rPr lang="el-GR" sz="2400" dirty="0"/>
              <a:t>Σκοπός, προϊόν, διαδικασία, διαχείριση αποτελεσμάτων, εξοπλισμός και </a:t>
            </a:r>
            <a:r>
              <a:rPr lang="el-GR" sz="2400" dirty="0" smtClean="0"/>
              <a:t>αντιδραστήρια.</a:t>
            </a:r>
            <a:endParaRPr lang="el-GR" sz="2400" dirty="0"/>
          </a:p>
          <a:p>
            <a:r>
              <a:rPr lang="el-GR" sz="2400" b="1" dirty="0"/>
              <a:t>Προϊόν: </a:t>
            </a:r>
            <a:r>
              <a:rPr lang="el-GR" sz="2400" dirty="0" smtClean="0"/>
              <a:t>Τύπος </a:t>
            </a:r>
            <a:r>
              <a:rPr lang="el-GR" sz="2400" dirty="0"/>
              <a:t>προϊόντος, ποσότητες εφαρμογής, προϊόν για σύγκριση (</a:t>
            </a:r>
            <a:r>
              <a:rPr lang="el-GR" sz="2400" dirty="0" err="1"/>
              <a:t>reference</a:t>
            </a:r>
            <a:r>
              <a:rPr lang="el-GR" sz="2400" dirty="0"/>
              <a:t> </a:t>
            </a:r>
            <a:r>
              <a:rPr lang="el-GR" sz="2400" dirty="0" err="1"/>
              <a:t>product</a:t>
            </a:r>
            <a:r>
              <a:rPr lang="el-GR" sz="2400" dirty="0"/>
              <a:t>). </a:t>
            </a:r>
            <a:r>
              <a:rPr lang="el-GR" sz="2400" dirty="0" smtClean="0"/>
              <a:t>Ημερομηνίες </a:t>
            </a:r>
            <a:r>
              <a:rPr lang="el-GR" sz="2400" dirty="0"/>
              <a:t>παραγωγής, συνθήκες αποθήκευσης. </a:t>
            </a:r>
            <a:r>
              <a:rPr lang="el-GR" sz="2400" dirty="0" smtClean="0"/>
              <a:t>Μετά τη </a:t>
            </a:r>
            <a:r>
              <a:rPr lang="el-GR" sz="2400" dirty="0"/>
              <a:t>μελέτη φυλάγονται τα προϊόντα για έξι </a:t>
            </a:r>
            <a:r>
              <a:rPr lang="el-GR" sz="2400" dirty="0" smtClean="0"/>
              <a:t>μήνες.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6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Στοιχεία </a:t>
            </a:r>
            <a:r>
              <a:rPr lang="el-GR" dirty="0"/>
              <a:t>που πρέπει να εμφανίζονται στο πρωτόκολλο </a:t>
            </a:r>
            <a:r>
              <a:rPr lang="el-GR" sz="33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Διαδικασία: </a:t>
            </a:r>
            <a:r>
              <a:rPr lang="el-GR" sz="2400" dirty="0" smtClean="0"/>
              <a:t>Χρόνος, </a:t>
            </a:r>
            <a:r>
              <a:rPr lang="el-GR" sz="2400" dirty="0"/>
              <a:t>εποχή και </a:t>
            </a:r>
            <a:r>
              <a:rPr lang="el-GR" sz="2400" dirty="0" smtClean="0"/>
              <a:t>τόπος.</a:t>
            </a:r>
            <a:endParaRPr lang="el-GR" sz="2400" dirty="0"/>
          </a:p>
          <a:p>
            <a:r>
              <a:rPr lang="el-GR" sz="2400" dirty="0"/>
              <a:t>Διαχείριση αποτελεσμάτων π.χ. </a:t>
            </a:r>
            <a:r>
              <a:rPr lang="el-GR" sz="2400" dirty="0" smtClean="0"/>
              <a:t>ερωτηματολόγια.</a:t>
            </a:r>
            <a:endParaRPr lang="el-GR" sz="2400" dirty="0"/>
          </a:p>
          <a:p>
            <a:r>
              <a:rPr lang="el-GR" sz="2400" dirty="0"/>
              <a:t>Εξοπλισμός και αντιδραστήρια: Περιγραφή και αναφορά της προέλευσης μηχανημάτων και αντιδραστηρίων και συνθήκες </a:t>
            </a:r>
            <a:r>
              <a:rPr lang="el-GR" sz="2400" dirty="0" smtClean="0"/>
              <a:t>χρήσης.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Ειδικές </a:t>
            </a:r>
            <a:r>
              <a:rPr lang="el-GR" dirty="0" smtClean="0"/>
              <a:t>πληροφορίες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l-GR" sz="2400" dirty="0"/>
              <a:t>Αξιολόγηση σε </a:t>
            </a:r>
            <a:r>
              <a:rPr lang="el-GR" sz="2400" dirty="0" smtClean="0"/>
              <a:t>εθελοντές.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l-GR" sz="2400" b="1" dirty="0" smtClean="0"/>
              <a:t>Προϊόν</a:t>
            </a:r>
            <a:r>
              <a:rPr lang="el-GR" sz="2400" b="1" dirty="0"/>
              <a:t>: </a:t>
            </a:r>
            <a:r>
              <a:rPr lang="el-GR" sz="2400" dirty="0"/>
              <a:t>(ασφάλεια </a:t>
            </a:r>
            <a:r>
              <a:rPr lang="el-GR" sz="2400" dirty="0" smtClean="0"/>
              <a:t>χρήσης).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l-GR" sz="2400" b="1" dirty="0" smtClean="0"/>
              <a:t>Εθελοντές</a:t>
            </a:r>
            <a:r>
              <a:rPr lang="el-GR" sz="2400" b="1" dirty="0"/>
              <a:t>: </a:t>
            </a:r>
            <a:r>
              <a:rPr lang="el-GR" sz="2400" dirty="0"/>
              <a:t>Αποκλείονται αυτοί που δεν πληρούν κάποια δερματολογικά </a:t>
            </a:r>
            <a:r>
              <a:rPr lang="el-GR" sz="2400" dirty="0" smtClean="0"/>
              <a:t>κριτήρια.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l-GR" sz="2400" b="1" dirty="0" err="1" smtClean="0"/>
              <a:t>Mεθοδολογία</a:t>
            </a:r>
            <a:r>
              <a:rPr lang="el-GR" sz="2400" b="1" dirty="0"/>
              <a:t>: </a:t>
            </a:r>
            <a:r>
              <a:rPr lang="el-GR" sz="2400" dirty="0"/>
              <a:t>Πειραματικός σχεδιασμός (Απλή, διπλή, μάρτυρας</a:t>
            </a:r>
            <a:r>
              <a:rPr lang="el-GR" sz="2400" dirty="0" smtClean="0"/>
              <a:t>).</a:t>
            </a:r>
            <a:endParaRPr lang="el-GR" sz="2400" dirty="0"/>
          </a:p>
          <a:p>
            <a:pPr marL="541338" indent="0">
              <a:spcBef>
                <a:spcPts val="1000"/>
              </a:spcBef>
              <a:buNone/>
            </a:pPr>
            <a:r>
              <a:rPr lang="el-GR" sz="2400" dirty="0"/>
              <a:t>Στις οργανολογικές αναφέρονται οι: </a:t>
            </a:r>
            <a:r>
              <a:rPr lang="el-GR" sz="2400" dirty="0" err="1"/>
              <a:t>περιβαντολλογικές</a:t>
            </a:r>
            <a:r>
              <a:rPr lang="el-GR" sz="2400" dirty="0"/>
              <a:t> συνθήκες, εξοπλισμός, </a:t>
            </a:r>
            <a:r>
              <a:rPr lang="el-GR" sz="2400" dirty="0" smtClean="0"/>
              <a:t>βιβλιογραφία.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 startAt="4"/>
            </a:pPr>
            <a:r>
              <a:rPr lang="el-GR" sz="2400" b="1" dirty="0" smtClean="0"/>
              <a:t>Παράμετρο</a:t>
            </a:r>
            <a:r>
              <a:rPr lang="el-GR" sz="2400" dirty="0" smtClean="0"/>
              <a:t>ι </a:t>
            </a:r>
            <a:r>
              <a:rPr lang="el-GR" sz="2400" dirty="0"/>
              <a:t>π.χ. ενυδάτωση της </a:t>
            </a:r>
            <a:r>
              <a:rPr lang="el-GR" sz="2400" dirty="0" smtClean="0"/>
              <a:t>κερατίνης.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Ειδικές πληροφορίες </a:t>
            </a:r>
            <a:r>
              <a:rPr lang="el-GR" sz="3200" b="0" dirty="0" smtClean="0"/>
              <a:t>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l-GR" sz="2400" dirty="0" err="1" smtClean="0"/>
              <a:t>Mέθοδοι</a:t>
            </a:r>
            <a:r>
              <a:rPr lang="el-GR" sz="2400" dirty="0" smtClean="0"/>
              <a:t> </a:t>
            </a:r>
            <a:r>
              <a:rPr lang="el-GR" sz="2400" dirty="0"/>
              <a:t>και συσχέτιση </a:t>
            </a:r>
            <a:r>
              <a:rPr lang="el-GR" sz="2400" dirty="0" smtClean="0"/>
              <a:t>μεθόδων.</a:t>
            </a:r>
            <a:endParaRPr lang="el-GR" sz="2400" dirty="0"/>
          </a:p>
          <a:p>
            <a:pPr marL="457200" indent="-457200">
              <a:buFont typeface="+mj-lt"/>
              <a:buAutoNum type="arabicPeriod" startAt="5"/>
            </a:pPr>
            <a:r>
              <a:rPr lang="el-GR" sz="2400" dirty="0" smtClean="0"/>
              <a:t>Αν </a:t>
            </a:r>
            <a:r>
              <a:rPr lang="el-GR" sz="2400" dirty="0"/>
              <a:t>χρησιμοποιούνται καταναλωτές μπορεί να διατίθενται τα τηλέφωνα </a:t>
            </a:r>
            <a:r>
              <a:rPr lang="el-GR" sz="2400" dirty="0" smtClean="0"/>
              <a:t>επικοινωνίας.</a:t>
            </a:r>
            <a:endParaRPr lang="el-GR" sz="2400" dirty="0"/>
          </a:p>
          <a:p>
            <a:pPr marL="457200" indent="-457200">
              <a:buFont typeface="+mj-lt"/>
              <a:buAutoNum type="arabicPeriod" startAt="5"/>
            </a:pPr>
            <a:r>
              <a:rPr lang="el-GR" sz="2400" dirty="0" smtClean="0"/>
              <a:t>Στην </a:t>
            </a:r>
            <a:r>
              <a:rPr lang="el-GR" sz="2400" dirty="0"/>
              <a:t>αισθητήρια αξιολόγηση αναφέρονται τα ερωτηματολόγια που χρησιμοποιήθηκαν καθώς και οι κλινικές </a:t>
            </a:r>
            <a:r>
              <a:rPr lang="el-GR" sz="2400" dirty="0" smtClean="0"/>
              <a:t>παράμετροι (πχ μείωση μαύρων κύκλων στην </a:t>
            </a:r>
            <a:r>
              <a:rPr lang="el-GR" sz="2400" dirty="0" err="1" smtClean="0"/>
              <a:t>περικογχική</a:t>
            </a:r>
            <a:r>
              <a:rPr lang="el-GR" sz="2400" dirty="0" smtClean="0"/>
              <a:t> περιοχή).</a:t>
            </a:r>
          </a:p>
          <a:p>
            <a:pPr marL="457200" indent="-457200">
              <a:buFont typeface="+mj-lt"/>
              <a:buAutoNum type="arabicPeriod" startAt="5"/>
            </a:pP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Ειδικές πληροφορίες </a:t>
            </a:r>
            <a:r>
              <a:rPr lang="el-GR" sz="3200" b="0" dirty="0" smtClean="0"/>
              <a:t>3/3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l-GR" sz="2400" dirty="0"/>
              <a:t>Εκτίμηση της εποχής του χρόνου χειμώνας ή καλοκαίρι και πιθανή επίδραση στις </a:t>
            </a:r>
            <a:r>
              <a:rPr lang="el-GR" sz="2400" dirty="0" smtClean="0"/>
              <a:t>μετρήσεις.</a:t>
            </a:r>
            <a:endParaRPr lang="el-GR" sz="2400" dirty="0"/>
          </a:p>
          <a:p>
            <a:pPr marL="457200" indent="-457200">
              <a:buFont typeface="+mj-lt"/>
              <a:buAutoNum type="arabicPeriod" startAt="8"/>
            </a:pPr>
            <a:r>
              <a:rPr lang="el-GR" sz="2400" dirty="0"/>
              <a:t>Εκτίμηση άλλων εξωγενών παραγόντων που μπορεί να επηρεάζουν την κατάσταση του δέρματος </a:t>
            </a:r>
            <a:r>
              <a:rPr lang="el-GR" sz="2400" dirty="0" err="1"/>
              <a:t>π.χ</a:t>
            </a:r>
            <a:r>
              <a:rPr lang="el-GR" sz="2400" dirty="0"/>
              <a:t> διατροφή, κάπνισμα, λήψη φαρμάκων, κατανάλωση αλκοόλ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Αθανασία </a:t>
            </a:r>
            <a:r>
              <a:rPr lang="el-GR" sz="2000" dirty="0" err="1" smtClean="0"/>
              <a:t>Βαρβαρέσου</a:t>
            </a:r>
            <a:r>
              <a:rPr lang="el-GR" sz="2000" dirty="0" smtClean="0"/>
              <a:t> 2014. </a:t>
            </a:r>
            <a:r>
              <a:rPr lang="el-GR" sz="2000" dirty="0"/>
              <a:t>Αθανασία </a:t>
            </a:r>
            <a:r>
              <a:rPr lang="el-GR" sz="2000" dirty="0" err="1"/>
              <a:t>Βαρβαρέσου</a:t>
            </a:r>
            <a:r>
              <a:rPr lang="el-GR" sz="2000" dirty="0"/>
              <a:t> . </a:t>
            </a:r>
            <a:r>
              <a:rPr lang="el-GR" sz="2000" dirty="0" smtClean="0"/>
              <a:t>«Ειδική </a:t>
            </a:r>
            <a:r>
              <a:rPr lang="el-GR" sz="2000" dirty="0" err="1" smtClean="0"/>
              <a:t>Κοσμητολογία</a:t>
            </a:r>
            <a:r>
              <a:rPr lang="el-GR" sz="2000"/>
              <a:t> (Θ). </a:t>
            </a:r>
            <a:r>
              <a:rPr lang="el-GR" sz="2000" dirty="0" smtClean="0"/>
              <a:t>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Αποτελεσματικότητα Καλλυντικών Προϊόντων».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7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5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Τεχνικός φάκελος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Ποιοτική και ποσοτική σύνθεση του προϊόντος </a:t>
            </a:r>
            <a:r>
              <a:rPr lang="el-GR" sz="2400" dirty="0" smtClean="0"/>
              <a:t>Φυσικοχημικές ιδιότητες.</a:t>
            </a:r>
            <a:endParaRPr lang="el-GR" sz="2400" dirty="0"/>
          </a:p>
          <a:p>
            <a:r>
              <a:rPr lang="el-GR" sz="2400" dirty="0"/>
              <a:t>Φυσικοχημικές και μικροβιολογικές </a:t>
            </a:r>
            <a:r>
              <a:rPr lang="el-GR" sz="2400" dirty="0" smtClean="0"/>
              <a:t>προδιαγραφές.</a:t>
            </a:r>
            <a:endParaRPr lang="el-GR" sz="2400" dirty="0"/>
          </a:p>
          <a:p>
            <a:r>
              <a:rPr lang="el-GR" sz="2400" dirty="0" smtClean="0"/>
              <a:t>Μέθοδος παρασκευής.</a:t>
            </a:r>
            <a:endParaRPr lang="el-GR" sz="2400" dirty="0"/>
          </a:p>
          <a:p>
            <a:r>
              <a:rPr lang="el-GR" sz="2400" dirty="0" err="1"/>
              <a:t>Έλέγχος</a:t>
            </a:r>
            <a:r>
              <a:rPr lang="el-GR" sz="2400" dirty="0"/>
              <a:t> </a:t>
            </a:r>
            <a:r>
              <a:rPr lang="el-GR" sz="2400" dirty="0" smtClean="0"/>
              <a:t>ασφάλειας.</a:t>
            </a:r>
            <a:endParaRPr lang="el-GR" sz="2400" dirty="0"/>
          </a:p>
          <a:p>
            <a:r>
              <a:rPr lang="el-GR" sz="2400" dirty="0" err="1"/>
              <a:t>Έλέγχος</a:t>
            </a:r>
            <a:r>
              <a:rPr lang="el-GR" sz="2400" dirty="0"/>
              <a:t> αποτελεσματικότητας (Ισχυρισμός Δράσης </a:t>
            </a:r>
            <a:r>
              <a:rPr lang="el-GR" sz="2400" dirty="0" err="1"/>
              <a:t>Kαλλυντικού</a:t>
            </a:r>
            <a:r>
              <a:rPr lang="el-GR" sz="2400" dirty="0"/>
              <a:t> Προϊόντος, </a:t>
            </a:r>
            <a:r>
              <a:rPr lang="el-GR" sz="2400" dirty="0" err="1"/>
              <a:t>Cosmetic</a:t>
            </a:r>
            <a:r>
              <a:rPr lang="el-GR" sz="2400" dirty="0"/>
              <a:t> </a:t>
            </a:r>
            <a:r>
              <a:rPr lang="el-GR" sz="2400" dirty="0" err="1"/>
              <a:t>Claim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6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Ισχυρισμός δράσης καλλυντικού προϊόντος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Όταν τα δραστικά συστατικά είναι χρώματα ή </a:t>
            </a:r>
            <a:r>
              <a:rPr lang="el-GR" sz="2400" dirty="0" err="1"/>
              <a:t>επιφανειοδραστικές</a:t>
            </a:r>
            <a:r>
              <a:rPr lang="el-GR" sz="2400" dirty="0"/>
              <a:t> ουσίες δεν απαιτούνται ιδιαίτερες μελέτες που να καταδεικνύουν τη </a:t>
            </a:r>
            <a:r>
              <a:rPr lang="el-GR" sz="2400" dirty="0" smtClean="0"/>
              <a:t>δράση.</a:t>
            </a:r>
            <a:endParaRPr lang="el-GR" sz="2400" dirty="0"/>
          </a:p>
          <a:p>
            <a:pPr marL="355600" indent="0">
              <a:spcBef>
                <a:spcPts val="300"/>
              </a:spcBef>
              <a:buNone/>
            </a:pPr>
            <a:r>
              <a:rPr lang="el-GR" sz="2400" dirty="0"/>
              <a:t>(Σαμπουάν, χρώματα</a:t>
            </a:r>
            <a:r>
              <a:rPr lang="el-GR" sz="2400" dirty="0" smtClean="0"/>
              <a:t>).</a:t>
            </a:r>
            <a:endParaRPr lang="el-GR" sz="2400" dirty="0"/>
          </a:p>
          <a:p>
            <a:r>
              <a:rPr lang="el-GR" sz="2400" dirty="0"/>
              <a:t>Ισχυρισμοί Συστατικών, </a:t>
            </a:r>
            <a:r>
              <a:rPr lang="el-GR" sz="2400" dirty="0" err="1"/>
              <a:t>Ιngredients</a:t>
            </a:r>
            <a:r>
              <a:rPr lang="el-GR" sz="2400" dirty="0"/>
              <a:t> </a:t>
            </a:r>
            <a:r>
              <a:rPr lang="el-GR" sz="2400" dirty="0" err="1"/>
              <a:t>Claim</a:t>
            </a:r>
            <a:r>
              <a:rPr lang="el-GR" sz="2400" dirty="0"/>
              <a:t>) του τύπου ότι το προϊόν «περιέχει αντιοξειδωτικές ουσίες» ή «περιέχει βιταμίνες» </a:t>
            </a:r>
            <a:r>
              <a:rPr lang="el-GR" sz="2400" dirty="0" err="1"/>
              <a:t>κτ.λ</a:t>
            </a:r>
            <a:r>
              <a:rPr lang="el-GR" sz="2400" dirty="0"/>
              <a:t>. δεν απαιτείται να περιέχονται στο φάκελο μελέτες και πειραματικά πρωτόκολλα αλλά αρκεί αναφορά της βιβλιογραφίας που καταδεικνύει τις ιδιότητες των συγκεκριμένων συστατικών (Ισχυρισμός Συστατικών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Επισήμανση - Ετικέτα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Βάρος ή </a:t>
            </a:r>
            <a:r>
              <a:rPr lang="el-GR" sz="2400" dirty="0" smtClean="0"/>
              <a:t>όγκος.</a:t>
            </a:r>
            <a:endParaRPr lang="el-GR" sz="2400" dirty="0"/>
          </a:p>
          <a:p>
            <a:r>
              <a:rPr lang="el-GR" sz="2400" dirty="0"/>
              <a:t>Οδηγίες χρήσης και ιδιαίτερες προφυλάξεις για </a:t>
            </a:r>
            <a:r>
              <a:rPr lang="el-GR" sz="2400" dirty="0" smtClean="0"/>
              <a:t>ορισμένα.</a:t>
            </a:r>
            <a:endParaRPr lang="el-GR" sz="2400" dirty="0"/>
          </a:p>
          <a:p>
            <a:r>
              <a:rPr lang="el-GR" sz="2400" dirty="0"/>
              <a:t>Κατάλογος συστατικών κατά </a:t>
            </a:r>
            <a:r>
              <a:rPr lang="el-GR" sz="2400" dirty="0" smtClean="0"/>
              <a:t>φθίνουσα.</a:t>
            </a:r>
            <a:endParaRPr lang="el-GR" sz="2400" dirty="0"/>
          </a:p>
          <a:p>
            <a:r>
              <a:rPr lang="el-GR" sz="2400" dirty="0"/>
              <a:t>Η χρονική περίοδος μετά το άνοιγμα για ορισμένα (PAO</a:t>
            </a:r>
            <a:r>
              <a:rPr lang="el-GR" sz="2400" dirty="0" smtClean="0"/>
              <a:t>).</a:t>
            </a:r>
            <a:endParaRPr lang="el-GR" sz="2400" dirty="0"/>
          </a:p>
          <a:p>
            <a:r>
              <a:rPr lang="el-GR" sz="2400" dirty="0" err="1"/>
              <a:t>Ονομα</a:t>
            </a:r>
            <a:r>
              <a:rPr lang="el-GR" sz="2400" dirty="0"/>
              <a:t>, εταιρική επωνυμία, </a:t>
            </a:r>
            <a:r>
              <a:rPr lang="el-GR" sz="2400" dirty="0" smtClean="0"/>
              <a:t>επικοινωνία.</a:t>
            </a:r>
            <a:endParaRPr lang="el-GR" sz="2400" dirty="0"/>
          </a:p>
          <a:p>
            <a:r>
              <a:rPr lang="el-GR" sz="2400" dirty="0"/>
              <a:t>Ισχυρισμός </a:t>
            </a:r>
            <a:r>
              <a:rPr lang="el-GR" sz="2400" dirty="0" smtClean="0"/>
              <a:t>δράσης.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Μέθοδοι </a:t>
            </a:r>
            <a:r>
              <a:rPr lang="el-GR" dirty="0"/>
              <a:t>για τον ισχυρισμό δράσης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Μη </a:t>
            </a:r>
            <a:r>
              <a:rPr lang="el-GR" sz="2400" dirty="0" smtClean="0"/>
              <a:t>επεμβατικές.</a:t>
            </a:r>
            <a:endParaRPr lang="el-GR" sz="2400" dirty="0"/>
          </a:p>
          <a:p>
            <a:r>
              <a:rPr lang="el-GR" sz="2400" dirty="0"/>
              <a:t>Επεμβατικές (όχι συχνά</a:t>
            </a:r>
            <a:r>
              <a:rPr lang="el-GR" sz="2400" dirty="0" smtClean="0"/>
              <a:t>).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Οι μη </a:t>
            </a:r>
            <a:r>
              <a:rPr lang="el-GR" sz="2400" dirty="0" smtClean="0"/>
              <a:t>επεμβατικές:</a:t>
            </a:r>
          </a:p>
          <a:p>
            <a:pPr marL="355600" indent="-355600">
              <a:buFont typeface="+mj-lt"/>
              <a:buAutoNum type="arabicPeriod"/>
            </a:pPr>
            <a:r>
              <a:rPr lang="el-GR" sz="2400" dirty="0" smtClean="0"/>
              <a:t>Βιοφυσικές </a:t>
            </a:r>
            <a:r>
              <a:rPr lang="el-GR" sz="2400" dirty="0"/>
              <a:t>μετρήσεις παραμέτρων δέρματος και </a:t>
            </a:r>
            <a:endParaRPr lang="el-GR" sz="2400" dirty="0" smtClean="0"/>
          </a:p>
          <a:p>
            <a:pPr marL="355600" indent="-355600">
              <a:buFont typeface="+mj-lt"/>
              <a:buAutoNum type="arabicPeriod"/>
            </a:pPr>
            <a:r>
              <a:rPr lang="el-GR" sz="2400" dirty="0" smtClean="0"/>
              <a:t>Απεικονιστικές.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Διεξαγωγή μελετών αποτελεσματικότητας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Αποσαφήνιση της παραμέτρου που μεταβάλλεται με τη χρήση του προϊόντος </a:t>
            </a:r>
            <a:r>
              <a:rPr lang="el-GR" sz="2400" dirty="0" smtClean="0"/>
              <a:t>π</a:t>
            </a:r>
            <a:r>
              <a:rPr lang="en-US" sz="2400" dirty="0" smtClean="0"/>
              <a:t>.</a:t>
            </a:r>
            <a:r>
              <a:rPr lang="el-GR" sz="2400" dirty="0" smtClean="0"/>
              <a:t>χ</a:t>
            </a:r>
            <a:r>
              <a:rPr lang="el-GR" sz="2400" dirty="0"/>
              <a:t>. </a:t>
            </a:r>
            <a:r>
              <a:rPr lang="el-GR" sz="2400" dirty="0" smtClean="0"/>
              <a:t>σμήγμα.</a:t>
            </a:r>
            <a:endParaRPr lang="el-GR" sz="2400" dirty="0"/>
          </a:p>
          <a:p>
            <a:r>
              <a:rPr lang="el-GR" sz="2400" dirty="0" smtClean="0"/>
              <a:t>Ποσοτικοποίηση-μέτρηση </a:t>
            </a:r>
            <a:r>
              <a:rPr lang="el-GR" sz="2400" dirty="0"/>
              <a:t>της μεταβολής π.χ. μονάδες μέτρησης, ποσοστό </a:t>
            </a:r>
            <a:r>
              <a:rPr lang="el-GR" sz="2400" dirty="0" smtClean="0"/>
              <a:t>μεταβολής.</a:t>
            </a:r>
            <a:endParaRPr lang="el-GR" sz="2400" dirty="0"/>
          </a:p>
          <a:p>
            <a:r>
              <a:rPr lang="el-GR" sz="2400" dirty="0"/>
              <a:t>Αξιοπιστία της μεθόδου </a:t>
            </a:r>
            <a:r>
              <a:rPr lang="el-GR" sz="2400" dirty="0" smtClean="0"/>
              <a:t>μέτρησης.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9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l-GR" sz="3600" dirty="0"/>
              <a:t>Διεξαγωγή μελετών αποτελεσματικότητας </a:t>
            </a:r>
            <a:r>
              <a:rPr lang="el-GR" sz="3000" b="0" dirty="0" smtClean="0"/>
              <a:t>2/4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Ο αριθμός δείγματος να είναι πάνω από είκοσι για να ληφθούν στατιστικά αξιόλογα αποτελέσματα. Επειδή τα αποτελέσματα της δράσης των καλλυντικών είναι μικρά απαιτείται αυστηρή στατιστική επεξεργασία.</a:t>
            </a:r>
          </a:p>
          <a:p>
            <a:r>
              <a:rPr lang="el-GR" sz="2400" dirty="0"/>
              <a:t>Οι εθελοντές να ενημερωθούν αναλυτικά για τους σκοπούς της </a:t>
            </a:r>
            <a:r>
              <a:rPr lang="el-GR" sz="2400" dirty="0" smtClean="0"/>
              <a:t>μελέτης.</a:t>
            </a:r>
            <a:endParaRPr lang="el-GR" sz="2400" dirty="0"/>
          </a:p>
          <a:p>
            <a:r>
              <a:rPr lang="el-GR" sz="2400" dirty="0"/>
              <a:t>Ακολουθούνται με σχολαστικότητα οι κανόνες που εξασφαλίζουν την ομοιομορφία της μελέτης ποσότητα εφαρμογής, χρόνος εφαρμογής κ.τ.λ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5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l-GR" sz="3600" dirty="0"/>
              <a:t>Διεξαγωγή μελετών αποτελεσματικότητας </a:t>
            </a:r>
            <a:r>
              <a:rPr lang="el-GR" sz="3000" b="0" dirty="0" smtClean="0"/>
              <a:t>3/4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Η μεθοδολογία </a:t>
            </a:r>
            <a:r>
              <a:rPr lang="el-GR" sz="2400" dirty="0"/>
              <a:t>μπορεί να είναι: </a:t>
            </a:r>
            <a:endParaRPr lang="el-GR" sz="24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400" b="1" dirty="0" smtClean="0"/>
              <a:t>Οργανολογική</a:t>
            </a:r>
            <a:r>
              <a:rPr lang="el-GR" sz="2400" dirty="0" smtClean="0"/>
              <a:t> </a:t>
            </a:r>
            <a:r>
              <a:rPr lang="el-GR" sz="2400" dirty="0"/>
              <a:t>και </a:t>
            </a:r>
            <a:endParaRPr lang="el-GR" sz="24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400" b="1" dirty="0" smtClean="0"/>
              <a:t>Αισθητήρια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Η </a:t>
            </a:r>
            <a:r>
              <a:rPr lang="el-GR" sz="2400" b="1" dirty="0"/>
              <a:t>οργανολογική</a:t>
            </a:r>
            <a:r>
              <a:rPr lang="el-GR" sz="2400" dirty="0"/>
              <a:t> μπορεί να είναι </a:t>
            </a:r>
            <a:r>
              <a:rPr lang="el-GR" sz="2400" dirty="0" err="1"/>
              <a:t>in</a:t>
            </a:r>
            <a:r>
              <a:rPr lang="el-GR" sz="2400" dirty="0"/>
              <a:t> </a:t>
            </a:r>
            <a:r>
              <a:rPr lang="el-GR" sz="2400" dirty="0" err="1"/>
              <a:t>vivo</a:t>
            </a:r>
            <a:r>
              <a:rPr lang="el-GR" sz="2400" dirty="0"/>
              <a:t>, </a:t>
            </a:r>
            <a:r>
              <a:rPr lang="el-GR" sz="2400" dirty="0" err="1"/>
              <a:t>in</a:t>
            </a:r>
            <a:r>
              <a:rPr lang="el-GR" sz="2400" dirty="0"/>
              <a:t> </a:t>
            </a:r>
            <a:r>
              <a:rPr lang="el-GR" sz="2400" dirty="0" err="1"/>
              <a:t>vitro</a:t>
            </a:r>
            <a:r>
              <a:rPr lang="el-GR" sz="2400" dirty="0"/>
              <a:t>, </a:t>
            </a:r>
            <a:r>
              <a:rPr lang="el-GR" sz="2400" dirty="0" err="1"/>
              <a:t>ex</a:t>
            </a:r>
            <a:r>
              <a:rPr lang="el-GR" sz="2400" dirty="0"/>
              <a:t> </a:t>
            </a:r>
            <a:r>
              <a:rPr lang="el-GR" sz="2400" dirty="0" err="1" smtClean="0"/>
              <a:t>vivo</a:t>
            </a:r>
            <a:r>
              <a:rPr lang="el-GR" sz="2400" dirty="0" smtClean="0"/>
              <a:t>.</a:t>
            </a:r>
            <a:endParaRPr lang="el-GR" sz="2400" dirty="0"/>
          </a:p>
          <a:p>
            <a:pPr marL="0" indent="0">
              <a:buNone/>
            </a:pPr>
            <a:r>
              <a:rPr lang="el-GR" sz="2400" b="1" dirty="0" smtClean="0"/>
              <a:t>Αισθητήρια</a:t>
            </a:r>
            <a:r>
              <a:rPr lang="el-GR" sz="2400" dirty="0" smtClean="0"/>
              <a:t>: </a:t>
            </a:r>
            <a:r>
              <a:rPr lang="el-GR" sz="2400" dirty="0" err="1" smtClean="0"/>
              <a:t>Αυτοαξιολόγηση</a:t>
            </a:r>
            <a:r>
              <a:rPr lang="el-GR" sz="2400" dirty="0" smtClean="0"/>
              <a:t> ή αξιολόγηση από </a:t>
            </a:r>
            <a:r>
              <a:rPr lang="el-GR" sz="2400" dirty="0"/>
              <a:t>ε</a:t>
            </a:r>
            <a:r>
              <a:rPr lang="el-GR" sz="2400" dirty="0" smtClean="0"/>
              <a:t>παγγελματίες της υγείας.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l-GR" sz="3600" dirty="0"/>
              <a:t>Διεξαγωγή μελετών αποτελεσματικότητας </a:t>
            </a:r>
            <a:r>
              <a:rPr lang="el-GR" sz="3000" b="0" dirty="0" smtClean="0"/>
              <a:t>4/4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In </a:t>
            </a:r>
            <a:r>
              <a:rPr lang="el-GR" sz="2400" dirty="0" err="1"/>
              <a:t>vivo</a:t>
            </a:r>
            <a:r>
              <a:rPr lang="el-GR" sz="2400" dirty="0"/>
              <a:t> </a:t>
            </a:r>
            <a:r>
              <a:rPr lang="el-GR" sz="2400" dirty="0" smtClean="0"/>
              <a:t>μελέτες.</a:t>
            </a:r>
            <a:endParaRPr lang="el-GR" sz="2400" dirty="0"/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Όχι σε ζώα </a:t>
            </a:r>
            <a:r>
              <a:rPr lang="el-GR" sz="2400" dirty="0" smtClean="0"/>
              <a:t>(μόνο εθελοντές) για </a:t>
            </a:r>
            <a:r>
              <a:rPr lang="el-GR" sz="2400" dirty="0"/>
              <a:t>το τελικό καλλυντικό </a:t>
            </a:r>
            <a:r>
              <a:rPr lang="el-GR" sz="2400" dirty="0" smtClean="0"/>
              <a:t>προϊόν.</a:t>
            </a:r>
            <a:endParaRPr lang="el-GR" sz="2400" dirty="0"/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400" dirty="0"/>
              <a:t>Οργανολογική ή </a:t>
            </a:r>
            <a:r>
              <a:rPr lang="el-GR" sz="2400" dirty="0" smtClean="0"/>
              <a:t>αισθητήρια.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5c8f19bd26425c6804fb35088d6383b68c28f"/>
</p:tagLst>
</file>

<file path=ppt/theme/theme1.xml><?xml version="1.0" encoding="utf-8"?>
<a:theme xmlns:a="http://schemas.openxmlformats.org/drawingml/2006/main" name="temlate1">
  <a:themeElements>
    <a:clrScheme name="Προσαρμοσμένο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temlate1</Template>
  <TotalTime>31</TotalTime>
  <Words>1174</Words>
  <Application>Microsoft Office PowerPoint</Application>
  <PresentationFormat>On-screen Show (4:3)</PresentationFormat>
  <Paragraphs>143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temlate1</vt:lpstr>
      <vt:lpstr>OC_template_6</vt:lpstr>
      <vt:lpstr>OC_template_updated</vt:lpstr>
      <vt:lpstr>Ειδική Κοσμητολογία (Θ)</vt:lpstr>
      <vt:lpstr>Τεχνικός φάκελος</vt:lpstr>
      <vt:lpstr>Ισχυρισμός δράσης καλλυντικού προϊόντος</vt:lpstr>
      <vt:lpstr>Επισήμανση - Ετικέτα</vt:lpstr>
      <vt:lpstr>Μέθοδοι για τον ισχυρισμό δράσης</vt:lpstr>
      <vt:lpstr>Διεξαγωγή μελετών αποτελεσματικότητας 1/4</vt:lpstr>
      <vt:lpstr>Διεξαγωγή μελετών αποτελεσματικότητας 2/4</vt:lpstr>
      <vt:lpstr>Διεξαγωγή μελετών αποτελεσματικότητας 3/4</vt:lpstr>
      <vt:lpstr>Διεξαγωγή μελετών αποτελεσματικότητας 4/4</vt:lpstr>
      <vt:lpstr>Στοιχεία που πρέπει να εμφανίζονται στο πρωτόκολλο 1/2</vt:lpstr>
      <vt:lpstr>Στοιχεία που πρέπει να εμφανίζονται στο πρωτόκολλο 2/2</vt:lpstr>
      <vt:lpstr>Ειδικές πληροφορίες 1/3</vt:lpstr>
      <vt:lpstr>Ειδικές πληροφορίες 2/3</vt:lpstr>
      <vt:lpstr>Ειδικές πληροφορίες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Ειδική Κοσμητολογία</dc:title>
  <dc:creator>opencourses@teiath.gr</dc:creator>
  <cp:lastModifiedBy>alex</cp:lastModifiedBy>
  <cp:revision>9</cp:revision>
  <dcterms:created xsi:type="dcterms:W3CDTF">2014-11-17T12:19:35Z</dcterms:created>
  <dcterms:modified xsi:type="dcterms:W3CDTF">2015-04-15T13:04:11Z</dcterms:modified>
</cp:coreProperties>
</file>