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57" r:id="rId15"/>
    <p:sldId id="262" r:id="rId16"/>
    <p:sldId id="264" r:id="rId17"/>
    <p:sldId id="269" r:id="rId18"/>
    <p:sldId id="270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7/71/Amylose_3Dprojection.corrected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0/06/Glucose_chain_structur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upload.wikimedia.org/wikipedia/commons/f/fb/D-fructose_CASCC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20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Υδατάνθρακες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Υδατάνθρακες </a:t>
            </a:r>
            <a:r>
              <a:rPr lang="el-GR" sz="3000" b="0" dirty="0" smtClean="0"/>
              <a:t>8/10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Οι </a:t>
            </a:r>
            <a:r>
              <a:rPr lang="el-GR" sz="2400" b="1" dirty="0" smtClean="0">
                <a:solidFill>
                  <a:srgbClr val="004A82"/>
                </a:solidFill>
              </a:rPr>
              <a:t>αδιάλυτες φυτικές ίνες </a:t>
            </a:r>
            <a:r>
              <a:rPr lang="el-GR" sz="2400" dirty="0" smtClean="0"/>
              <a:t>είναι πιο ανθεκτικές στην επίδραση των βακτηριδίων με αποτέλεσμα να δεσμεύουν νερό στο παχύ έντερο αυξάνοντας τον όγκο των κοπράνων.</a:t>
            </a:r>
          </a:p>
          <a:p>
            <a:pPr>
              <a:defRPr/>
            </a:pPr>
            <a:r>
              <a:rPr lang="el-GR" sz="2400" dirty="0" smtClean="0"/>
              <a:t>Βρίσκονται στις περισσότερες μη – επεξεργασμένες τροφές όπως το ψωμί ολικής αλέσεως, το αναποφλοίωτο ρύζι, το πίτουρο του σταριού και στις φλούδες των φρούτων και των λαχανικών.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6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Υδατάνθρακες </a:t>
            </a:r>
            <a:r>
              <a:rPr lang="el-GR" sz="3000" b="0" dirty="0" smtClean="0"/>
              <a:t>9/10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Τα </a:t>
            </a:r>
            <a:r>
              <a:rPr lang="el-GR" b="1" dirty="0" smtClean="0">
                <a:solidFill>
                  <a:srgbClr val="004A82"/>
                </a:solidFill>
              </a:rPr>
              <a:t>ενδογενή σάκχαρα </a:t>
            </a:r>
            <a:r>
              <a:rPr lang="el-GR" dirty="0" smtClean="0"/>
              <a:t>είναι όσα υπάρχουν φυσικά μέσα στην κυτταρική δομή των τροφίμων, όπως βρίσκονται για παράδειγμα στα φρούτα και τα λαχανικά. </a:t>
            </a:r>
          </a:p>
          <a:p>
            <a:pPr>
              <a:defRPr/>
            </a:pPr>
            <a:r>
              <a:rPr lang="el-GR" dirty="0" smtClean="0"/>
              <a:t>Τα </a:t>
            </a:r>
            <a:r>
              <a:rPr lang="el-GR" b="1" dirty="0" smtClean="0">
                <a:solidFill>
                  <a:srgbClr val="004A82"/>
                </a:solidFill>
              </a:rPr>
              <a:t>εξωγενή σάκχαρα </a:t>
            </a:r>
            <a:r>
              <a:rPr lang="el-GR" dirty="0" smtClean="0"/>
              <a:t>είναι εκείνα που είναι ελεύθερα στα τρόφιμα ή προστίθενται σε αυτά.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29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Υδατάνθρακες </a:t>
            </a:r>
            <a:r>
              <a:rPr lang="el-GR" sz="3000" b="0" dirty="0" smtClean="0"/>
              <a:t>10/10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300" dirty="0" smtClean="0"/>
              <a:t>Τα εξωγενή διαχωρίζονται περαιτέρω σε </a:t>
            </a:r>
            <a:r>
              <a:rPr lang="el-GR" sz="2300" b="1" dirty="0" smtClean="0">
                <a:solidFill>
                  <a:srgbClr val="004A82"/>
                </a:solidFill>
              </a:rPr>
              <a:t>σάκχαρα γάλακτος </a:t>
            </a:r>
            <a:r>
              <a:rPr lang="el-GR" sz="2300" dirty="0" smtClean="0"/>
              <a:t>(λακτόζη) και στα </a:t>
            </a:r>
            <a:r>
              <a:rPr lang="el-GR" sz="2300" b="1" dirty="0" smtClean="0">
                <a:solidFill>
                  <a:srgbClr val="004A82"/>
                </a:solidFill>
              </a:rPr>
              <a:t>μη γαλακτικά εξωγενή </a:t>
            </a:r>
            <a:r>
              <a:rPr lang="el-GR" sz="2300" dirty="0" smtClean="0"/>
              <a:t>σάκχαρα. </a:t>
            </a:r>
          </a:p>
          <a:p>
            <a:pPr>
              <a:defRPr/>
            </a:pPr>
            <a:r>
              <a:rPr lang="el-GR" sz="2300" dirty="0" smtClean="0"/>
              <a:t>Η λακτόζη είναι ένα απλό σάκχαρο, το οποίο δεν βρίσκεται μέσα στο κυτταρικό τοίχωμα, αλλά έχει σημαντικές θρεπτικές ιδιότητες. </a:t>
            </a:r>
          </a:p>
          <a:p>
            <a:pPr>
              <a:defRPr/>
            </a:pPr>
            <a:r>
              <a:rPr lang="el-GR" sz="2300" dirty="0" smtClean="0"/>
              <a:t>Ο όρος μη γαλακτικά εξωγενή σάκχαρα, συμπεριλαμβάνει τα σάκχαρα τα οποία δεν είναι ούτε ενδογενή αλλά ούτε βρίσκονται στο γάλα και των οποίων η κατανάλωση πρέπει να περιοριστεί. </a:t>
            </a:r>
          </a:p>
          <a:p>
            <a:pPr>
              <a:defRPr/>
            </a:pPr>
            <a:r>
              <a:rPr lang="el-GR" sz="2300" dirty="0" smtClean="0"/>
              <a:t>Τα συγκεκριμένα σάκχαρα περιλαμβάνουν τα σάκχαρα που βρίσκονται στους χυμούς φρούτων, στο μέλι αλλά και τα πρόσθετα σάκχαρα.</a:t>
            </a:r>
            <a:endParaRPr lang="el-GR" sz="23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74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smtClean="0"/>
              <a:t>20</a:t>
            </a:r>
            <a:r>
              <a:rPr lang="en-US" sz="200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Υδατάνθρακες».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Υδατάνθρακες </a:t>
            </a:r>
            <a:r>
              <a:rPr lang="el-GR" sz="3000" b="0" dirty="0" smtClean="0"/>
              <a:t>1/10</a:t>
            </a:r>
            <a:endParaRPr lang="el-GR" sz="3000" b="0" dirty="0"/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Οργανικές ενώσεις με το γενικό τύπο </a:t>
            </a:r>
            <a:r>
              <a:rPr lang="en-US" altLang="el-GR" dirty="0" smtClean="0"/>
              <a:t>C</a:t>
            </a:r>
            <a:r>
              <a:rPr lang="en-US" altLang="el-GR" baseline="-25000" dirty="0" smtClean="0"/>
              <a:t>n</a:t>
            </a:r>
            <a:r>
              <a:rPr lang="en-US" altLang="el-GR" dirty="0" smtClean="0"/>
              <a:t>(H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O)</a:t>
            </a:r>
            <a:r>
              <a:rPr lang="en-US" altLang="el-GR" baseline="-25000" dirty="0" smtClean="0"/>
              <a:t>n</a:t>
            </a:r>
            <a:endParaRPr lang="el-GR" altLang="el-GR" baseline="-25000" dirty="0" smtClean="0"/>
          </a:p>
          <a:p>
            <a:pPr lvl="1"/>
            <a:r>
              <a:rPr lang="el-GR" altLang="el-GR" dirty="0" smtClean="0"/>
              <a:t>Υδρίτες του άνθρακα.</a:t>
            </a:r>
          </a:p>
          <a:p>
            <a:pPr lvl="1"/>
            <a:r>
              <a:rPr lang="el-GR" altLang="el-GR" dirty="0" smtClean="0"/>
              <a:t>Πολυυδροξυαλδεϋδες ή πολυυδροξυκετόνες.</a:t>
            </a:r>
          </a:p>
          <a:p>
            <a:pPr eaLnBrk="1" hangingPunct="1"/>
            <a:r>
              <a:rPr lang="el-GR" altLang="el-GR" dirty="0" smtClean="0"/>
              <a:t>Ονομάζονται και σακχαρίτες</a:t>
            </a:r>
          </a:p>
          <a:p>
            <a:pPr lvl="1"/>
            <a:r>
              <a:rPr lang="el-GR" altLang="el-GR" dirty="0" smtClean="0"/>
              <a:t>Μονοσακχαρίτες.</a:t>
            </a:r>
          </a:p>
          <a:p>
            <a:pPr lvl="1"/>
            <a:r>
              <a:rPr lang="el-GR" altLang="el-GR" dirty="0" smtClean="0"/>
              <a:t>Δισακχαρίτες.</a:t>
            </a:r>
          </a:p>
          <a:p>
            <a:pPr lvl="1"/>
            <a:r>
              <a:rPr lang="el-GR" altLang="el-GR" dirty="0" smtClean="0"/>
              <a:t>Ολιγοσακχαρίτες.</a:t>
            </a:r>
          </a:p>
          <a:p>
            <a:pPr lvl="1"/>
            <a:r>
              <a:rPr lang="el-GR" altLang="el-GR" dirty="0" smtClean="0"/>
              <a:t>Πολυσακχαρίτες.</a:t>
            </a:r>
          </a:p>
        </p:txBody>
      </p:sp>
      <p:sp>
        <p:nvSpPr>
          <p:cNvPr id="7172" name="3 - TextBox"/>
          <p:cNvSpPr txBox="1">
            <a:spLocks noChangeArrowheads="1"/>
          </p:cNvSpPr>
          <p:nvPr/>
        </p:nvSpPr>
        <p:spPr bwMode="auto">
          <a:xfrm>
            <a:off x="3918320" y="3629228"/>
            <a:ext cx="20938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 sz="2200" dirty="0" smtClean="0">
                <a:latin typeface="+mn-lt"/>
              </a:rPr>
              <a:t>Σάκχαρα</a:t>
            </a:r>
          </a:p>
          <a:p>
            <a:pPr eaLnBrk="1" hangingPunct="1"/>
            <a:r>
              <a:rPr lang="el-GR" altLang="el-GR" sz="2200" dirty="0">
                <a:latin typeface="+mn-lt"/>
              </a:rPr>
              <a:t>κατάληξη: -</a:t>
            </a:r>
            <a:r>
              <a:rPr lang="el-GR" altLang="el-GR" sz="2200" dirty="0" smtClean="0">
                <a:latin typeface="+mn-lt"/>
              </a:rPr>
              <a:t>όζη</a:t>
            </a:r>
            <a:endParaRPr lang="el-GR" altLang="el-GR" sz="2200" dirty="0">
              <a:latin typeface="+mn-lt"/>
            </a:endParaRPr>
          </a:p>
        </p:txBody>
      </p:sp>
      <p:sp>
        <p:nvSpPr>
          <p:cNvPr id="5" name="4 - Δεξιά αγκύλη"/>
          <p:cNvSpPr/>
          <p:nvPr/>
        </p:nvSpPr>
        <p:spPr>
          <a:xfrm>
            <a:off x="3515556" y="3501008"/>
            <a:ext cx="190053" cy="1025883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7175" name="6 - TextBox"/>
          <p:cNvSpPr txBox="1">
            <a:spLocks noChangeArrowheads="1"/>
          </p:cNvSpPr>
          <p:nvPr/>
        </p:nvSpPr>
        <p:spPr bwMode="auto">
          <a:xfrm>
            <a:off x="3695078" y="5118132"/>
            <a:ext cx="544892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Σάκχαρο αίματος: </a:t>
            </a:r>
            <a:r>
              <a:rPr lang="el-GR" altLang="el-GR" sz="2200" dirty="0">
                <a:latin typeface="+mn-lt"/>
              </a:rPr>
              <a:t>γλυκόζη (μονοσακχαρίτης)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Κοινή ζάχαρη:</a:t>
            </a:r>
            <a:r>
              <a:rPr lang="el-GR" altLang="el-GR" sz="2200" dirty="0">
                <a:latin typeface="+mn-lt"/>
              </a:rPr>
              <a:t> σακχαρόζη (δισακχαρίτης)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Ζάχαρο γάλακτος: </a:t>
            </a:r>
            <a:r>
              <a:rPr lang="el-GR" altLang="el-GR" sz="2200" dirty="0">
                <a:latin typeface="+mn-lt"/>
              </a:rPr>
              <a:t>λακτόζη (δισακχαρίτης)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89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Υδατάνθρακες </a:t>
            </a:r>
            <a:r>
              <a:rPr lang="el-GR" sz="3000" b="0" dirty="0" smtClean="0"/>
              <a:t>2/10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95288" y="980728"/>
            <a:ext cx="820737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latin typeface="+mn-lt"/>
                <a:cs typeface="+mn-cs"/>
              </a:rPr>
              <a:t>Πολυσακχαρίτες</a:t>
            </a:r>
          </a:p>
          <a:p>
            <a:pPr marL="812800" lvl="1" indent="-3556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latin typeface="+mn-lt"/>
                <a:cs typeface="+mn-cs"/>
              </a:rPr>
              <a:t>Αποθήκες </a:t>
            </a:r>
            <a:r>
              <a:rPr lang="el-GR" sz="2400" dirty="0">
                <a:latin typeface="+mn-lt"/>
                <a:cs typeface="+mn-cs"/>
              </a:rPr>
              <a:t>ενέργειας (π.χ. </a:t>
            </a:r>
            <a:r>
              <a:rPr lang="el-GR" sz="2400" b="1" dirty="0">
                <a:solidFill>
                  <a:srgbClr val="004A82"/>
                </a:solidFill>
                <a:latin typeface="+mn-lt"/>
                <a:cs typeface="+mn-cs"/>
              </a:rPr>
              <a:t>άμυλο</a:t>
            </a:r>
            <a:r>
              <a:rPr lang="el-GR" sz="2400" dirty="0">
                <a:latin typeface="+mn-lt"/>
                <a:cs typeface="+mn-cs"/>
              </a:rPr>
              <a:t> στα φυτά, </a:t>
            </a:r>
            <a:r>
              <a:rPr lang="el-GR" sz="2400" b="1" dirty="0">
                <a:solidFill>
                  <a:srgbClr val="004A82"/>
                </a:solidFill>
                <a:latin typeface="+mn-lt"/>
                <a:cs typeface="+mn-cs"/>
              </a:rPr>
              <a:t>γλυκογόνο</a:t>
            </a:r>
            <a:r>
              <a:rPr lang="el-GR" sz="2400" dirty="0">
                <a:latin typeface="+mn-lt"/>
                <a:cs typeface="+mn-cs"/>
              </a:rPr>
              <a:t> στους ζωϊκούς οργανισμούς</a:t>
            </a:r>
            <a:r>
              <a:rPr lang="el-GR" sz="2400" dirty="0" smtClean="0">
                <a:latin typeface="+mn-lt"/>
                <a:cs typeface="+mn-cs"/>
              </a:rPr>
              <a:t>).</a:t>
            </a:r>
            <a:endParaRPr lang="el-GR" sz="2400" dirty="0">
              <a:latin typeface="+mn-lt"/>
              <a:cs typeface="+mn-cs"/>
            </a:endParaRPr>
          </a:p>
          <a:p>
            <a:pPr marL="812800" lvl="1" indent="-3556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latin typeface="+mn-lt"/>
                <a:cs typeface="+mn-cs"/>
              </a:rPr>
              <a:t>Δομικά </a:t>
            </a:r>
            <a:r>
              <a:rPr lang="el-GR" sz="2400" dirty="0">
                <a:latin typeface="+mn-lt"/>
                <a:cs typeface="+mn-cs"/>
              </a:rPr>
              <a:t>συστατικά (π.χ. η </a:t>
            </a:r>
            <a:r>
              <a:rPr lang="el-GR" sz="2400" b="1" dirty="0">
                <a:solidFill>
                  <a:srgbClr val="004A82"/>
                </a:solidFill>
                <a:latin typeface="+mn-lt"/>
                <a:cs typeface="+mn-cs"/>
              </a:rPr>
              <a:t>κυτταρίνη</a:t>
            </a:r>
            <a:r>
              <a:rPr lang="el-GR" sz="2400" dirty="0">
                <a:latin typeface="+mn-lt"/>
                <a:cs typeface="+mn-cs"/>
              </a:rPr>
              <a:t> στα φυτά</a:t>
            </a:r>
            <a:r>
              <a:rPr lang="el-GR" sz="2400" dirty="0" smtClean="0">
                <a:latin typeface="+mn-lt"/>
                <a:cs typeface="+mn-cs"/>
              </a:rPr>
              <a:t>).</a:t>
            </a:r>
            <a:endParaRPr lang="el-GR" sz="2400" dirty="0">
              <a:latin typeface="+mn-lt"/>
              <a:cs typeface="+mn-cs"/>
            </a:endParaRPr>
          </a:p>
        </p:txBody>
      </p:sp>
      <p:sp>
        <p:nvSpPr>
          <p:cNvPr id="8196" name="4 - Ορθογώνιο"/>
          <p:cNvSpPr>
            <a:spLocks noChangeArrowheads="1"/>
          </p:cNvSpPr>
          <p:nvPr/>
        </p:nvSpPr>
        <p:spPr bwMode="auto">
          <a:xfrm>
            <a:off x="395287" y="5167313"/>
            <a:ext cx="8207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Γλυκόλυση</a:t>
            </a:r>
          </a:p>
          <a:p>
            <a:pPr marL="722313" lvl="1" indent="-342900" eaLnBrk="1" hangingPunct="1">
              <a:buFont typeface="Courier New" panose="02070309020205020404" pitchFamily="49" charset="0"/>
              <a:buChar char="o"/>
            </a:pPr>
            <a:r>
              <a:rPr lang="el-GR" altLang="el-GR" sz="2400" dirty="0" smtClean="0">
                <a:latin typeface="+mn-lt"/>
              </a:rPr>
              <a:t>Αποικοδόμηση </a:t>
            </a:r>
            <a:r>
              <a:rPr lang="el-GR" altLang="el-GR" sz="2400" dirty="0">
                <a:latin typeface="+mn-lt"/>
              </a:rPr>
              <a:t>της γλυκόζης για κάλυψη ενεργειακών </a:t>
            </a:r>
            <a:r>
              <a:rPr lang="el-GR" altLang="el-GR" sz="2400" dirty="0" smtClean="0">
                <a:latin typeface="+mn-lt"/>
              </a:rPr>
              <a:t>αναγκών.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6" name="Picture 9" descr="File:Amylose 3Dprojection.corrected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4" y="2675730"/>
            <a:ext cx="4260374" cy="20494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474488" y="4725143"/>
            <a:ext cx="1108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004A82"/>
                </a:solidFill>
                <a:latin typeface="+mn-lt"/>
                <a:cs typeface="+mn-cs"/>
              </a:rPr>
              <a:t>αμυλόζη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5963" y="2997200"/>
            <a:ext cx="876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004A82"/>
                </a:solidFill>
                <a:latin typeface="+mn-lt"/>
                <a:cs typeface="+mn-cs"/>
              </a:rPr>
              <a:t>άμυλο</a:t>
            </a:r>
          </a:p>
        </p:txBody>
      </p:sp>
      <p:sp>
        <p:nvSpPr>
          <p:cNvPr id="9" name="Rectangle 8"/>
          <p:cNvSpPr/>
          <p:nvPr/>
        </p:nvSpPr>
        <p:spPr>
          <a:xfrm>
            <a:off x="5219700" y="3716338"/>
            <a:ext cx="1108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004A82"/>
                </a:solidFill>
                <a:latin typeface="+mn-lt"/>
                <a:cs typeface="+mn-cs"/>
              </a:rPr>
              <a:t>αμυλόζη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2225" y="3716338"/>
            <a:ext cx="1718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004A82"/>
                </a:solidFill>
                <a:latin typeface="+mn-lt"/>
                <a:cs typeface="+mn-cs"/>
              </a:rPr>
              <a:t>αμυλοπηκτίνη</a:t>
            </a:r>
          </a:p>
        </p:txBody>
      </p:sp>
      <p:cxnSp>
        <p:nvCxnSpPr>
          <p:cNvPr id="11" name="9 - Ευθύγραμμο βέλος σύνδεσης"/>
          <p:cNvCxnSpPr>
            <a:stCxn id="8" idx="2"/>
            <a:endCxn id="9" idx="0"/>
          </p:cNvCxnSpPr>
          <p:nvPr/>
        </p:nvCxnSpPr>
        <p:spPr>
          <a:xfrm flipH="1">
            <a:off x="5773923" y="3397310"/>
            <a:ext cx="460045" cy="3190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9 - Ευθύγραμμο βέλος σύνδεσης"/>
          <p:cNvCxnSpPr>
            <a:stCxn id="8" idx="2"/>
            <a:endCxn id="10" idx="0"/>
          </p:cNvCxnSpPr>
          <p:nvPr/>
        </p:nvCxnSpPr>
        <p:spPr>
          <a:xfrm>
            <a:off x="6233968" y="3397310"/>
            <a:ext cx="997563" cy="3190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25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Υδατάνθρακες </a:t>
            </a:r>
            <a:r>
              <a:rPr lang="el-GR" sz="3000" b="0" dirty="0" smtClean="0"/>
              <a:t>3/10</a:t>
            </a:r>
            <a:endParaRPr lang="el-GR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οικονομικότερη πηγή ενέργειας του οργανισμού.</a:t>
            </a:r>
          </a:p>
          <a:p>
            <a:pPr eaLnBrk="1" hangingPunct="1"/>
            <a:r>
              <a:rPr lang="el-GR" altLang="el-GR" dirty="0" smtClean="0"/>
              <a:t>40% της συνολικής ημερήσιας ενέργειας στις δυτικού τύπου δίαιτες.</a:t>
            </a:r>
          </a:p>
          <a:p>
            <a:pPr eaLnBrk="1" hangingPunct="1"/>
            <a:r>
              <a:rPr lang="el-GR" altLang="el-GR" dirty="0" smtClean="0"/>
              <a:t>75% της συνολικής ημερήσιας ενέργειας στις αναπτυσσόμενες χώρες.</a:t>
            </a:r>
          </a:p>
          <a:p>
            <a:pPr eaLnBrk="1" hangingPunct="1"/>
            <a:r>
              <a:rPr lang="el-GR" altLang="el-GR" dirty="0" smtClean="0"/>
              <a:t>Το επιθυμητό είναι 50-55%.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93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Κατηγορίες υδατανθράκων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0635"/>
              </p:ext>
            </p:extLst>
          </p:nvPr>
        </p:nvGraphicFramePr>
        <p:xfrm>
          <a:off x="467544" y="1082353"/>
          <a:ext cx="8229600" cy="576033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38297"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Κατηγορία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Υποκατηγορία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Ουσίες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6000"/>
                      </a:schemeClr>
                    </a:solidFill>
                  </a:tcPr>
                </a:tc>
              </a:tr>
              <a:tr h="338297">
                <a:tc rowSpan="5"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Σάκχαρα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Μονοσακχαρίτες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Γλυκόζη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6000"/>
                      </a:schemeClr>
                    </a:solidFill>
                  </a:tcPr>
                </a:tc>
              </a:tr>
              <a:tr h="3382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Γαλακτόζη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6000"/>
                      </a:schemeClr>
                    </a:solidFill>
                  </a:tcPr>
                </a:tc>
              </a:tr>
              <a:tr h="3382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Φρουκτόζη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</a:tr>
              <a:tr h="3382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Δισακχαρίτες</a:t>
                      </a:r>
                    </a:p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 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Σακχαρόζη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</a:tr>
              <a:tr h="3382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Λακτόζη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</a:tr>
              <a:tr h="338297">
                <a:tc rowSpan="2"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 </a:t>
                      </a:r>
                    </a:p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Ολιγοσακχαρίτες 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endParaRPr lang="el-GR" sz="1800" b="0" dirty="0">
                        <a:latin typeface="+mn-lt"/>
                      </a:endParaRP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Μαλτοδεξτρίνες 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</a:tr>
              <a:tr h="59204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 smtClean="0">
                          <a:latin typeface="+mn-lt"/>
                        </a:rPr>
                        <a:t>Φρουκτο </a:t>
                      </a:r>
                      <a:r>
                        <a:rPr lang="el-GR" sz="1800" b="0" dirty="0">
                          <a:latin typeface="+mn-lt"/>
                        </a:rPr>
                        <a:t>- ολιγοσακχαρίτες 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</a:tr>
              <a:tr h="338297">
                <a:tc rowSpan="7"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Πολυσακχαρίτες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Άμυλο </a:t>
                      </a:r>
                    </a:p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 </a:t>
                      </a:r>
                    </a:p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 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Αμυλόζη 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</a:tr>
              <a:tr h="3382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Αμυλοπηκτίνη 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</a:tr>
              <a:tr h="3382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Τροποποιημένο άμυλο 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</a:tr>
              <a:tr h="3382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Μη–αμυλούχοι πολυσακχαρίτες </a:t>
                      </a:r>
                    </a:p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 </a:t>
                      </a:r>
                    </a:p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 </a:t>
                      </a:r>
                    </a:p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 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Κυτταρίνη 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</a:tr>
              <a:tr h="3382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Ημικυτταρίνη 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</a:tr>
              <a:tr h="3382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dirty="0">
                          <a:latin typeface="+mn-lt"/>
                        </a:rPr>
                        <a:t>Πηκτίνη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</a:tr>
              <a:tr h="33838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dirty="0">
                          <a:latin typeface="+mn-lt"/>
                        </a:rPr>
                        <a:t>Guar gum</a:t>
                      </a:r>
                    </a:p>
                  </a:txBody>
                  <a:tcPr marL="131893" marR="1318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05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Υδατάνθρακες </a:t>
            </a:r>
            <a:r>
              <a:rPr lang="el-GR" sz="3000" b="0" dirty="0" smtClean="0"/>
              <a:t>4/10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096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Η </a:t>
            </a:r>
            <a:r>
              <a:rPr lang="el-GR" b="1" dirty="0" smtClean="0">
                <a:solidFill>
                  <a:srgbClr val="004A82"/>
                </a:solidFill>
              </a:rPr>
              <a:t>γλυκόζη</a:t>
            </a:r>
            <a:r>
              <a:rPr lang="el-GR" dirty="0" smtClean="0"/>
              <a:t> και η</a:t>
            </a:r>
            <a:r>
              <a:rPr lang="el-GR" b="1" dirty="0" smtClean="0">
                <a:solidFill>
                  <a:srgbClr val="004A82"/>
                </a:solidFill>
              </a:rPr>
              <a:t> φρουκτόζη </a:t>
            </a:r>
            <a:r>
              <a:rPr lang="el-GR" dirty="0" smtClean="0"/>
              <a:t>βρίσκονται στο μέλι, τα φρέσκα και ξερά φρούτα, την ζάχαρη, τα γλυκά.</a:t>
            </a:r>
          </a:p>
          <a:p>
            <a:pPr>
              <a:defRPr/>
            </a:pPr>
            <a:r>
              <a:rPr lang="el-GR" dirty="0" smtClean="0"/>
              <a:t>Η </a:t>
            </a:r>
            <a:r>
              <a:rPr lang="el-GR" b="1" dirty="0" smtClean="0">
                <a:solidFill>
                  <a:srgbClr val="004A82"/>
                </a:solidFill>
              </a:rPr>
              <a:t>σακχαρόζη</a:t>
            </a:r>
            <a:r>
              <a:rPr lang="el-GR" dirty="0" smtClean="0"/>
              <a:t> είναι η γνωστή ζάχαρη.</a:t>
            </a:r>
          </a:p>
          <a:p>
            <a:pPr>
              <a:defRPr/>
            </a:pPr>
            <a:r>
              <a:rPr lang="el-GR" dirty="0" smtClean="0"/>
              <a:t>Η </a:t>
            </a:r>
            <a:r>
              <a:rPr lang="el-GR" b="1" dirty="0" smtClean="0">
                <a:solidFill>
                  <a:srgbClr val="004A82"/>
                </a:solidFill>
              </a:rPr>
              <a:t>λακτόζη* </a:t>
            </a:r>
            <a:r>
              <a:rPr lang="el-GR" dirty="0" smtClean="0"/>
              <a:t>είναι το κύριο σάκχαρο του γάλακτος.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1188" y="6092825"/>
            <a:ext cx="2596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 dirty="0">
                <a:latin typeface="+mn-lt"/>
              </a:rPr>
              <a:t>*Δυσανεξία στην λακτόζη</a:t>
            </a:r>
          </a:p>
        </p:txBody>
      </p:sp>
      <p:pic>
        <p:nvPicPr>
          <p:cNvPr id="11269" name="Picture 5" descr="File:Glucose chain struct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1985"/>
            <a:ext cx="2774559" cy="1269141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File:D-fructose CASCC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268760"/>
            <a:ext cx="3031088" cy="1224136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170323" y="2531126"/>
            <a:ext cx="1019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γλυκόζη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5740861" y="2531126"/>
            <a:ext cx="1332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φρουκτόζη</a:t>
            </a:r>
          </a:p>
        </p:txBody>
      </p:sp>
    </p:spTree>
    <p:extLst>
      <p:ext uri="{BB962C8B-B14F-4D97-AF65-F5344CB8AC3E}">
        <p14:creationId xmlns:p14="http://schemas.microsoft.com/office/powerpoint/2010/main" val="4669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Υδατάνθρακες </a:t>
            </a:r>
            <a:r>
              <a:rPr lang="el-GR" sz="3000" b="0" dirty="0" smtClean="0"/>
              <a:t>5/10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Το </a:t>
            </a:r>
            <a:r>
              <a:rPr lang="el-GR" b="1" dirty="0" smtClean="0">
                <a:solidFill>
                  <a:srgbClr val="004A82"/>
                </a:solidFill>
              </a:rPr>
              <a:t>άμυλο</a:t>
            </a:r>
            <a:r>
              <a:rPr lang="el-GR" dirty="0" smtClean="0"/>
              <a:t> είναι ο κύριος υδατάνθρακας στις περισσότερες δίαιτες. Βρίσκεται στα δημητριακά (μακαρόνια, ρύζι, ψωμί κα), την πατάτα, τα όσπρια και τα αμυλούχα λαχανικά όπως ο αρακάς και το καλαμπόκι. </a:t>
            </a:r>
          </a:p>
          <a:p>
            <a:pPr>
              <a:defRPr/>
            </a:pPr>
            <a:r>
              <a:rPr lang="el-GR" dirty="0" smtClean="0"/>
              <a:t>Αποτελείται από την αμυλόζη και την αμυλοπηκτίνη.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90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Υδατάνθρακες </a:t>
            </a:r>
            <a:r>
              <a:rPr lang="el-GR" sz="3000" b="0" dirty="0" smtClean="0"/>
              <a:t>6/10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Οι </a:t>
            </a:r>
            <a:r>
              <a:rPr lang="el-GR" b="1" dirty="0" smtClean="0">
                <a:solidFill>
                  <a:srgbClr val="004A82"/>
                </a:solidFill>
              </a:rPr>
              <a:t>μη – αμυλούχοι πολυσακχαρίτες (NSP), </a:t>
            </a:r>
            <a:r>
              <a:rPr lang="el-GR" dirty="0" smtClean="0"/>
              <a:t>αποτελούν το βασικό συστατικό της φυτικής ίνας.</a:t>
            </a:r>
          </a:p>
          <a:p>
            <a:pPr>
              <a:defRPr/>
            </a:pPr>
            <a:r>
              <a:rPr lang="el-GR" dirty="0" smtClean="0"/>
              <a:t>Βρίσκονται στα κυτταρικά τοιχώματα των φυτών.</a:t>
            </a:r>
          </a:p>
          <a:p>
            <a:pPr>
              <a:defRPr/>
            </a:pPr>
            <a:r>
              <a:rPr lang="el-GR" dirty="0" smtClean="0"/>
              <a:t>Διακρίνονται στην κυτταρίνη αλλά και στους μη – κυτταρινούχους πολυσακχαρίτες όπως οι πηκτίνες, οι γλυκάνες, οι γόμες κα.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64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Υδατάνθρακες </a:t>
            </a:r>
            <a:r>
              <a:rPr lang="el-GR" sz="3000" b="0" dirty="0" smtClean="0"/>
              <a:t>7/10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Διακρίνονται επίσης σε διαλυτές φυτικές ίνες και στις μη-διαλυτές φυτικές ίνες.</a:t>
            </a:r>
          </a:p>
          <a:p>
            <a:pPr>
              <a:defRPr/>
            </a:pPr>
            <a:r>
              <a:rPr lang="el-GR" dirty="0" smtClean="0"/>
              <a:t>Οι </a:t>
            </a:r>
            <a:r>
              <a:rPr lang="el-GR" b="1" dirty="0" smtClean="0">
                <a:solidFill>
                  <a:srgbClr val="004A82"/>
                </a:solidFill>
              </a:rPr>
              <a:t>διαλυτές φυτικές ίνες </a:t>
            </a:r>
            <a:r>
              <a:rPr lang="el-GR" dirty="0" smtClean="0"/>
              <a:t>επηρεάζουν την πέψη και την απορρόφηση ουσιών στο λεπτό έντερο, μειώνοντας την απότομη μετα-γευματική αύξηση των επιπέδων της γλυκόζης και των λιπών.</a:t>
            </a:r>
          </a:p>
          <a:p>
            <a:pPr>
              <a:defRPr/>
            </a:pPr>
            <a:r>
              <a:rPr lang="el-GR" dirty="0" smtClean="0"/>
              <a:t>Δέχονται επίδραση από τα βακτηρίδια του παχέως εντέρου, επηρεάζοντας τον γενικότερο μεταβολισμό.</a:t>
            </a:r>
          </a:p>
          <a:p>
            <a:pPr>
              <a:defRPr/>
            </a:pPr>
            <a:r>
              <a:rPr lang="el-GR" dirty="0" smtClean="0"/>
              <a:t>Βρίσκονται σε φρούτα, λαχανικά, κριθάρι, ξερά φασόλια και βρώμη.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20</TotalTime>
  <Words>1150</Words>
  <Application>Microsoft Office PowerPoint</Application>
  <PresentationFormat>Προβολή στην οθόνη (4:3)</PresentationFormat>
  <Paragraphs>167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exo-opistho_simeiomata</vt:lpstr>
      <vt:lpstr>OC_template_updated</vt:lpstr>
      <vt:lpstr>Ανόργανη και Οργανική Χημεία (Θ)</vt:lpstr>
      <vt:lpstr>Υδατάνθρακες 1/10</vt:lpstr>
      <vt:lpstr>Υδατάνθρακες 2/10</vt:lpstr>
      <vt:lpstr>Υδατάνθρακες 3/10</vt:lpstr>
      <vt:lpstr>Κατηγορίες υδατανθράκων</vt:lpstr>
      <vt:lpstr>Υδατάνθρακες 4/10</vt:lpstr>
      <vt:lpstr>Υδατάνθρακες 5/10</vt:lpstr>
      <vt:lpstr>Υδατάνθρακες 6/10</vt:lpstr>
      <vt:lpstr>Υδατάνθρακες 7/10</vt:lpstr>
      <vt:lpstr>Υδατάνθρακες 8/10</vt:lpstr>
      <vt:lpstr>Υδατάνθρακες 9/10</vt:lpstr>
      <vt:lpstr>Υδατάνθρακες 10/10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fkaram2</cp:lastModifiedBy>
  <cp:revision>7</cp:revision>
  <dcterms:created xsi:type="dcterms:W3CDTF">2015-05-21T10:45:07Z</dcterms:created>
  <dcterms:modified xsi:type="dcterms:W3CDTF">2015-09-11T07:33:42Z</dcterms:modified>
</cp:coreProperties>
</file>