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 id="2147483719" r:id="rId4"/>
  </p:sldMasterIdLst>
  <p:notesMasterIdLst>
    <p:notesMasterId r:id="rId89"/>
  </p:notesMasterIdLst>
  <p:handoutMasterIdLst>
    <p:handoutMasterId r:id="rId90"/>
  </p:handoutMasterIdLst>
  <p:sldIdLst>
    <p:sldId id="256" r:id="rId5"/>
    <p:sldId id="273" r:id="rId6"/>
    <p:sldId id="274" r:id="rId7"/>
    <p:sldId id="275" r:id="rId8"/>
    <p:sldId id="276" r:id="rId9"/>
    <p:sldId id="277" r:id="rId10"/>
    <p:sldId id="278"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2" r:id="rId43"/>
    <p:sldId id="314" r:id="rId44"/>
    <p:sldId id="316" r:id="rId45"/>
    <p:sldId id="318" r:id="rId46"/>
    <p:sldId id="319" r:id="rId47"/>
    <p:sldId id="321" r:id="rId48"/>
    <p:sldId id="322" r:id="rId49"/>
    <p:sldId id="324" r:id="rId50"/>
    <p:sldId id="326" r:id="rId51"/>
    <p:sldId id="328" r:id="rId52"/>
    <p:sldId id="329" r:id="rId53"/>
    <p:sldId id="331" r:id="rId54"/>
    <p:sldId id="333" r:id="rId55"/>
    <p:sldId id="334" r:id="rId56"/>
    <p:sldId id="336" r:id="rId57"/>
    <p:sldId id="337" r:id="rId58"/>
    <p:sldId id="338" r:id="rId59"/>
    <p:sldId id="339" r:id="rId60"/>
    <p:sldId id="340" r:id="rId61"/>
    <p:sldId id="341" r:id="rId62"/>
    <p:sldId id="342" r:id="rId63"/>
    <p:sldId id="343" r:id="rId64"/>
    <p:sldId id="344" r:id="rId65"/>
    <p:sldId id="345" r:id="rId66"/>
    <p:sldId id="346" r:id="rId67"/>
    <p:sldId id="348" r:id="rId68"/>
    <p:sldId id="349" r:id="rId69"/>
    <p:sldId id="350" r:id="rId70"/>
    <p:sldId id="351" r:id="rId71"/>
    <p:sldId id="352" r:id="rId72"/>
    <p:sldId id="353" r:id="rId73"/>
    <p:sldId id="354" r:id="rId74"/>
    <p:sldId id="355" r:id="rId75"/>
    <p:sldId id="356" r:id="rId76"/>
    <p:sldId id="357" r:id="rId77"/>
    <p:sldId id="358" r:id="rId78"/>
    <p:sldId id="359" r:id="rId79"/>
    <p:sldId id="360" r:id="rId80"/>
    <p:sldId id="361" r:id="rId81"/>
    <p:sldId id="257" r:id="rId82"/>
    <p:sldId id="262" r:id="rId83"/>
    <p:sldId id="264" r:id="rId84"/>
    <p:sldId id="269" r:id="rId85"/>
    <p:sldId id="270" r:id="rId86"/>
    <p:sldId id="266" r:id="rId87"/>
    <p:sldId id="261" r:id="rId88"/>
  </p:sldIdLst>
  <p:sldSz cx="9144000" cy="6858000" type="screen4x3"/>
  <p:notesSz cx="7104063" cy="10234613"/>
  <p:custDataLst>
    <p:tags r:id="rId91"/>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2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notesMaster" Target="notesMasters/notes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handoutMaster" Target="handoutMasters/handoutMaster1.xml"/><Relationship Id="rId95" Type="http://schemas.openxmlformats.org/officeDocument/2006/relationships/tableStyles" Target="tableStyle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presProps" Target="presProps.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78</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80</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83</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7D99E64-827D-4C81-A607-74BC31A9469C}"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F653460-460D-4558-B4C7-63D06F681435}"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D0724224-6DD6-4ECB-8763-D3EB86058249}"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A94FBEEC-3646-4C8C-9C34-08BC1F65935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D131D7B-48B4-4FC6-A653-16F42D73A5B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564CEA41-A15A-4B4E-A592-9D96B04CB2AD}"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034D9386-3C71-4A84-AF15-C3635BF04CD2}"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33822D12-C7AE-4244-BF70-E6A9614B47F9}"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BDE75007-2CDD-46F2-9C69-9E54164A35E0}"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C24E5991-69F9-4049-99BB-128AE6295EF0}"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A06B4C09-4FB4-4289-8EF5-DB66AB0FEDAE}"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6CF0E21E-4293-42B4-974A-E81A5BB526CA}"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12E00057-1715-4B31-82F0-4BE82435F271}"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7FE46E38-E27B-42C5-A29D-0FFD0E873FC0}"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6C09ACF1-C6C3-4DF1-BD52-C10A0EB91009}"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F32EE7E-D917-44A0-B620-799AEDD23DA8}"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8C9E38C-0794-412A-B3FF-8F75BC8D36C2}"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3355EC5B-2CDA-4491-9BD9-0B558341F86C}"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0532E2F5-E706-4815-9C51-A666C71C6D27}"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69E6BE4D-1791-48B2-B5A2-1403E71B0282}"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D311585-B077-4017-89E3-E40166D7965C}"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23A72A64-A3E8-44AD-BDFB-F39D777E7C85}"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5C2D5D4B-A59A-46C3-97BF-5CF3F97B8218}"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6712A6C7-0EA3-4902-8084-3FA13ABC2046}"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D8B47C7D-EB6D-4927-A518-5AAF0A8FBB5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bg2"/>
        </a:solidFill>
        <a:effectLst/>
      </p:bgPr>
    </p:bg>
    <p:spTree>
      <p:nvGrpSpPr>
        <p:cNvPr id="1" name=""/>
        <p:cNvGrpSpPr/>
        <p:nvPr/>
      </p:nvGrpSpPr>
      <p:grpSpPr>
        <a:xfrm>
          <a:off x="0" y="0"/>
          <a:ext cx="0" cy="0"/>
          <a:chOff x="0" y="0"/>
          <a:chExt cx="0" cy="0"/>
        </a:xfrm>
      </p:grpSpPr>
      <p:sp>
        <p:nvSpPr>
          <p:cNvPr id="4" name="9 - Ορθογώνιο"/>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10 - Ορθογώνιο"/>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11 - Ορθογώνιο"/>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7" name="27 - Θέση ημερομηνίας"/>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ECAB512A-6D61-40FD-AD48-866D49FDED53}" type="datetime1">
              <a:rPr lang="el-GR" smtClean="0"/>
              <a:t>27/8/2015</a:t>
            </a:fld>
            <a:endParaRPr lang="el-GR"/>
          </a:p>
        </p:txBody>
      </p:sp>
      <p:sp>
        <p:nvSpPr>
          <p:cNvPr id="10" name="16 - Θέση υποσέλιδου"/>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l-GR">
              <a:solidFill>
                <a:srgbClr val="EBDDC3"/>
              </a:solidFill>
            </a:endParaRPr>
          </a:p>
        </p:txBody>
      </p:sp>
      <p:sp>
        <p:nvSpPr>
          <p:cNvPr id="11"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C2ACA9D-15D0-43C8-903D-E2A9BB4FEC9A}" type="slidenum">
              <a:rPr lang="el-GR">
                <a:solidFill>
                  <a:srgbClr val="EBDDC3"/>
                </a:solidFill>
              </a:rPr>
              <a:pPr>
                <a:defRPr/>
              </a:pPr>
              <a:t>‹#›</a:t>
            </a:fld>
            <a:endParaRPr lang="el-GR">
              <a:solidFill>
                <a:srgbClr val="EBDDC3"/>
              </a:solidFill>
            </a:endParaRPr>
          </a:p>
        </p:txBody>
      </p:sp>
    </p:spTree>
    <p:extLst>
      <p:ext uri="{BB962C8B-B14F-4D97-AF65-F5344CB8AC3E}">
        <p14:creationId xmlns:p14="http://schemas.microsoft.com/office/powerpoint/2010/main" val="4159509622"/>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lvl1pPr>
              <a:defRPr sz="3200" b="1"/>
            </a:lvl1pPr>
          </a:lstStyle>
          <a:p>
            <a:r>
              <a:rPr lang="el-GR" dirty="0" err="1" smtClean="0"/>
              <a:t>Kλικ</a:t>
            </a:r>
            <a:r>
              <a:rPr lang="el-GR" dirty="0" smtClean="0"/>
              <a:t> για επεξεργασία του τίτλου</a:t>
            </a:r>
            <a:endParaRPr lang="en-US" dirty="0"/>
          </a:p>
        </p:txBody>
      </p:sp>
      <p:sp>
        <p:nvSpPr>
          <p:cNvPr id="8" name="7 - Θέση περιεχομένου"/>
          <p:cNvSpPr>
            <a:spLocks noGrp="1"/>
          </p:cNvSpPr>
          <p:nvPr>
            <p:ph sz="quarter" idx="1"/>
          </p:nvPr>
        </p:nvSpPr>
        <p:spPr>
          <a:xfrm>
            <a:off x="612648" y="1600200"/>
            <a:ext cx="8153400" cy="4495800"/>
          </a:xfrm>
        </p:spPr>
        <p:txBody>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a:r>
              <a:rPr lang="el-GR" dirty="0" smtClean="0"/>
              <a:t>Kλικ για επεξεργασία των στυλ του υποδείγματος</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n-US" dirty="0"/>
          </a:p>
        </p:txBody>
      </p:sp>
      <p:sp>
        <p:nvSpPr>
          <p:cNvPr id="4" name="13 - Θέση ημερομηνίας"/>
          <p:cNvSpPr>
            <a:spLocks noGrp="1"/>
          </p:cNvSpPr>
          <p:nvPr>
            <p:ph type="dt" sz="half" idx="10"/>
          </p:nvPr>
        </p:nvSpPr>
        <p:spPr/>
        <p:txBody>
          <a:bodyPr/>
          <a:lstStyle>
            <a:lvl1pPr>
              <a:defRPr/>
            </a:lvl1pPr>
          </a:lstStyle>
          <a:p>
            <a:pPr>
              <a:defRPr/>
            </a:pPr>
            <a:fld id="{78762044-B6F3-4F89-9128-E59AEA486564}" type="datetime1">
              <a:rPr lang="el-GR" smtClean="0">
                <a:solidFill>
                  <a:srgbClr val="775F55"/>
                </a:solidFill>
              </a:rPr>
              <a:t>27/8/2015</a:t>
            </a:fld>
            <a:endParaRPr lang="el-GR">
              <a:solidFill>
                <a:srgbClr val="775F55"/>
              </a:solidFill>
            </a:endParaRPr>
          </a:p>
        </p:txBody>
      </p:sp>
      <p:sp>
        <p:nvSpPr>
          <p:cNvPr id="5"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6" name="22 - Θέση αριθμού διαφάνειας"/>
          <p:cNvSpPr>
            <a:spLocks noGrp="1"/>
          </p:cNvSpPr>
          <p:nvPr>
            <p:ph type="sldNum" sz="quarter" idx="12"/>
          </p:nvPr>
        </p:nvSpPr>
        <p:spPr/>
        <p:txBody>
          <a:bodyPr/>
          <a:lstStyle>
            <a:lvl1pPr>
              <a:defRPr/>
            </a:lvl1pPr>
          </a:lstStyle>
          <a:p>
            <a:pPr>
              <a:defRPr/>
            </a:pPr>
            <a:fld id="{74667038-65DA-41F2-81C9-2AEFE16887A0}" type="slidenum">
              <a:rPr lang="el-GR"/>
              <a:pPr>
                <a:defRPr/>
              </a:pPr>
              <a:t>‹#›</a:t>
            </a:fld>
            <a:endParaRPr lang="el-GR"/>
          </a:p>
        </p:txBody>
      </p:sp>
    </p:spTree>
    <p:extLst>
      <p:ext uri="{BB962C8B-B14F-4D97-AF65-F5344CB8AC3E}">
        <p14:creationId xmlns:p14="http://schemas.microsoft.com/office/powerpoint/2010/main" val="6244748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9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5" name="10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11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2 - Θέση κειμένου"/>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l-GR" smtClean="0"/>
              <a:t>Kλικ για επεξεργασία του τίτλου</a:t>
            </a:r>
            <a:endParaRPr lang="en-US"/>
          </a:p>
        </p:txBody>
      </p:sp>
      <p:sp>
        <p:nvSpPr>
          <p:cNvPr id="7" name="11 - Θέση ημερομηνίας"/>
          <p:cNvSpPr>
            <a:spLocks noGrp="1"/>
          </p:cNvSpPr>
          <p:nvPr>
            <p:ph type="dt" sz="half" idx="10"/>
          </p:nvPr>
        </p:nvSpPr>
        <p:spPr/>
        <p:txBody>
          <a:bodyPr/>
          <a:lstStyle>
            <a:lvl1pPr>
              <a:defRPr/>
            </a:lvl1pPr>
          </a:lstStyle>
          <a:p>
            <a:pPr>
              <a:defRPr/>
            </a:pPr>
            <a:fld id="{6B601EBF-28A9-4609-B8FD-7FE5A89D2FC7}" type="datetime1">
              <a:rPr lang="el-GR" smtClean="0">
                <a:solidFill>
                  <a:srgbClr val="775F55"/>
                </a:solidFill>
              </a:rPr>
              <a:t>27/8/2015</a:t>
            </a:fld>
            <a:endParaRPr lang="el-GR">
              <a:solidFill>
                <a:srgbClr val="775F55"/>
              </a:solidFill>
            </a:endParaRPr>
          </a:p>
        </p:txBody>
      </p:sp>
      <p:sp>
        <p:nvSpPr>
          <p:cNvPr id="8" name="12 - Θέση αριθμού διαφάνειας"/>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4A9B7D5-5B21-4E47-975E-0756BAE528BD}" type="slidenum">
              <a:rPr lang="el-GR"/>
              <a:pPr>
                <a:defRPr/>
              </a:pPr>
              <a:t>‹#›</a:t>
            </a:fld>
            <a:endParaRPr lang="el-GR"/>
          </a:p>
        </p:txBody>
      </p:sp>
      <p:sp>
        <p:nvSpPr>
          <p:cNvPr id="9" name="13 - Θέση υποσέλιδου"/>
          <p:cNvSpPr>
            <a:spLocks noGrp="1"/>
          </p:cNvSpPr>
          <p:nvPr>
            <p:ph type="ftr" sz="quarter" idx="12"/>
          </p:nvPr>
        </p:nvSpPr>
        <p:spPr/>
        <p:txBody>
          <a:bodyPr/>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2618745500"/>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609600"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844901" y="1589567"/>
            <a:ext cx="38862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7 - Θέση ημερομηνίας"/>
          <p:cNvSpPr>
            <a:spLocks noGrp="1"/>
          </p:cNvSpPr>
          <p:nvPr>
            <p:ph type="dt" sz="half" idx="10"/>
          </p:nvPr>
        </p:nvSpPr>
        <p:spPr/>
        <p:txBody>
          <a:bodyPr rtlCol="0"/>
          <a:lstStyle>
            <a:lvl1pPr>
              <a:defRPr/>
            </a:lvl1pPr>
          </a:lstStyle>
          <a:p>
            <a:pPr>
              <a:defRPr/>
            </a:pPr>
            <a:fld id="{6744704C-3438-4456-AD7C-3B2676841CD9}" type="datetime1">
              <a:rPr lang="el-GR" smtClean="0">
                <a:solidFill>
                  <a:srgbClr val="775F55"/>
                </a:solidFill>
              </a:rPr>
              <a:t>27/8/2015</a:t>
            </a:fld>
            <a:endParaRPr lang="el-GR">
              <a:solidFill>
                <a:srgbClr val="775F55"/>
              </a:solidFill>
            </a:endParaRPr>
          </a:p>
        </p:txBody>
      </p:sp>
      <p:sp>
        <p:nvSpPr>
          <p:cNvPr id="6" name="9 - Θέση αριθμού διαφάνειας"/>
          <p:cNvSpPr>
            <a:spLocks noGrp="1"/>
          </p:cNvSpPr>
          <p:nvPr>
            <p:ph type="sldNum" sz="quarter" idx="11"/>
          </p:nvPr>
        </p:nvSpPr>
        <p:spPr/>
        <p:txBody>
          <a:bodyPr rtlCol="0"/>
          <a:lstStyle>
            <a:lvl1pPr>
              <a:defRPr/>
            </a:lvl1pPr>
          </a:lstStyle>
          <a:p>
            <a:pPr>
              <a:defRPr/>
            </a:pPr>
            <a:fld id="{E5FEFC0E-596F-4B12-8AEF-E7FCDF0057E1}" type="slidenum">
              <a:rPr lang="el-GR"/>
              <a:pPr>
                <a:defRPr/>
              </a:pPr>
              <a:t>‹#›</a:t>
            </a:fld>
            <a:endParaRPr lang="el-GR"/>
          </a:p>
        </p:txBody>
      </p:sp>
      <p:sp>
        <p:nvSpPr>
          <p:cNvPr id="7" name="11 - Θέση υποσέλιδου"/>
          <p:cNvSpPr>
            <a:spLocks noGrp="1"/>
          </p:cNvSpPr>
          <p:nvPr>
            <p:ph type="ftr" sz="quarter" idx="12"/>
          </p:nvPr>
        </p:nvSpPr>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27217417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609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800600" y="2438400"/>
            <a:ext cx="3886200" cy="3581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9 - Θέση ημερομηνίας"/>
          <p:cNvSpPr>
            <a:spLocks noGrp="1"/>
          </p:cNvSpPr>
          <p:nvPr>
            <p:ph type="dt" sz="half" idx="10"/>
          </p:nvPr>
        </p:nvSpPr>
        <p:spPr/>
        <p:txBody>
          <a:bodyPr rtlCol="0"/>
          <a:lstStyle>
            <a:lvl1pPr>
              <a:defRPr/>
            </a:lvl1pPr>
          </a:lstStyle>
          <a:p>
            <a:pPr>
              <a:defRPr/>
            </a:pPr>
            <a:fld id="{9E454043-37DF-4A0B-876A-20A6DD91AF65}" type="datetime1">
              <a:rPr lang="el-GR" smtClean="0">
                <a:solidFill>
                  <a:srgbClr val="775F55"/>
                </a:solidFill>
              </a:rPr>
              <a:t>27/8/2015</a:t>
            </a:fld>
            <a:endParaRPr lang="el-GR">
              <a:solidFill>
                <a:srgbClr val="775F55"/>
              </a:solidFill>
            </a:endParaRPr>
          </a:p>
        </p:txBody>
      </p:sp>
      <p:sp>
        <p:nvSpPr>
          <p:cNvPr id="8" name="11 - Θέση αριθμού διαφάνειας"/>
          <p:cNvSpPr>
            <a:spLocks noGrp="1"/>
          </p:cNvSpPr>
          <p:nvPr>
            <p:ph type="sldNum" sz="quarter" idx="11"/>
          </p:nvPr>
        </p:nvSpPr>
        <p:spPr/>
        <p:txBody>
          <a:bodyPr rtlCol="0"/>
          <a:lstStyle>
            <a:lvl1pPr>
              <a:defRPr/>
            </a:lvl1pPr>
          </a:lstStyle>
          <a:p>
            <a:pPr>
              <a:defRPr/>
            </a:pPr>
            <a:fld id="{F97C4353-CD46-4E70-858A-D1FA5F25B650}" type="slidenum">
              <a:rPr lang="el-GR"/>
              <a:pPr>
                <a:defRPr/>
              </a:pPr>
              <a:t>‹#›</a:t>
            </a:fld>
            <a:endParaRPr lang="el-GR"/>
          </a:p>
        </p:txBody>
      </p:sp>
      <p:sp>
        <p:nvSpPr>
          <p:cNvPr id="9" name="13 - Θέση υποσέλιδου"/>
          <p:cNvSpPr>
            <a:spLocks noGrp="1"/>
          </p:cNvSpPr>
          <p:nvPr>
            <p:ph type="ftr" sz="quarter" idx="12"/>
          </p:nvPr>
        </p:nvSpPr>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29190770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78BDDE1C-8468-4B6C-AA9B-2A6CAC07B2A2}" type="datetime1">
              <a:rPr lang="el-GR" smtClean="0">
                <a:solidFill>
                  <a:srgbClr val="775F55"/>
                </a:solidFill>
              </a:rPr>
              <a:t>27/8/2015</a:t>
            </a:fld>
            <a:endParaRPr lang="el-GR">
              <a:solidFill>
                <a:srgbClr val="775F55"/>
              </a:solidFill>
            </a:endParaRPr>
          </a:p>
        </p:txBody>
      </p:sp>
      <p:sp>
        <p:nvSpPr>
          <p:cNvPr id="4"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5" name="22 - Θέση αριθμού διαφάνειας"/>
          <p:cNvSpPr>
            <a:spLocks noGrp="1"/>
          </p:cNvSpPr>
          <p:nvPr>
            <p:ph type="sldNum" sz="quarter" idx="12"/>
          </p:nvPr>
        </p:nvSpPr>
        <p:spPr/>
        <p:txBody>
          <a:bodyPr/>
          <a:lstStyle>
            <a:lvl1pPr>
              <a:defRPr/>
            </a:lvl1pPr>
          </a:lstStyle>
          <a:p>
            <a:pPr>
              <a:defRPr/>
            </a:pPr>
            <a:fld id="{A4E53E76-A829-4080-90CC-6A57CF8AF31F}" type="slidenum">
              <a:rPr lang="el-GR"/>
              <a:pPr>
                <a:defRPr/>
              </a:pPr>
              <a:t>‹#›</a:t>
            </a:fld>
            <a:endParaRPr lang="el-GR"/>
          </a:p>
        </p:txBody>
      </p:sp>
    </p:spTree>
    <p:extLst>
      <p:ext uri="{BB962C8B-B14F-4D97-AF65-F5344CB8AC3E}">
        <p14:creationId xmlns:p14="http://schemas.microsoft.com/office/powerpoint/2010/main" val="5250644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pPr>
              <a:defRPr/>
            </a:pPr>
            <a:fld id="{5AADF962-92F5-4CAE-A467-21D5D3098D35}"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ED650A7-C005-4972-9483-AE67F89C1D50}" type="slidenum">
              <a:rPr lang="el-GR">
                <a:solidFill>
                  <a:srgbClr val="775F55"/>
                </a:solidFill>
              </a:rPr>
              <a:pPr>
                <a:defRPr/>
              </a:pPr>
              <a:t>‹#›</a:t>
            </a:fld>
            <a:endParaRPr lang="el-GR">
              <a:solidFill>
                <a:srgbClr val="775F55"/>
              </a:solidFill>
            </a:endParaRPr>
          </a:p>
        </p:txBody>
      </p:sp>
    </p:spTree>
    <p:extLst>
      <p:ext uri="{BB962C8B-B14F-4D97-AF65-F5344CB8AC3E}">
        <p14:creationId xmlns:p14="http://schemas.microsoft.com/office/powerpoint/2010/main" val="404779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lstStyle>
            <a:lvl1pPr algn="l">
              <a:buNone/>
              <a:defRPr sz="4400" b="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B7DC11D3-197D-4A69-A9B2-FA1EB2E01DA8}" type="datetime1">
              <a:rPr lang="el-GR" smtClean="0">
                <a:solidFill>
                  <a:srgbClr val="775F55"/>
                </a:solidFill>
              </a:rPr>
              <a:t>27/8/2015</a:t>
            </a:fld>
            <a:endParaRPr lang="el-GR">
              <a:solidFill>
                <a:srgbClr val="775F55"/>
              </a:solidFill>
            </a:endParaRPr>
          </a:p>
        </p:txBody>
      </p:sp>
      <p:sp>
        <p:nvSpPr>
          <p:cNvPr id="6"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7" name="22 - Θέση αριθμού διαφάνειας"/>
          <p:cNvSpPr>
            <a:spLocks noGrp="1"/>
          </p:cNvSpPr>
          <p:nvPr>
            <p:ph type="sldNum" sz="quarter" idx="12"/>
          </p:nvPr>
        </p:nvSpPr>
        <p:spPr/>
        <p:txBody>
          <a:bodyPr/>
          <a:lstStyle>
            <a:lvl1pPr>
              <a:defRPr/>
            </a:lvl1pPr>
          </a:lstStyle>
          <a:p>
            <a:pPr>
              <a:defRPr/>
            </a:pPr>
            <a:fld id="{3A108D8E-8167-4F2F-9066-68797F185F45}" type="slidenum">
              <a:rPr lang="el-GR"/>
              <a:pPr>
                <a:defRPr/>
              </a:pPr>
              <a:t>‹#›</a:t>
            </a:fld>
            <a:endParaRPr lang="el-GR"/>
          </a:p>
        </p:txBody>
      </p:sp>
    </p:spTree>
    <p:extLst>
      <p:ext uri="{BB962C8B-B14F-4D97-AF65-F5344CB8AC3E}">
        <p14:creationId xmlns:p14="http://schemas.microsoft.com/office/powerpoint/2010/main" val="44532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3B13F5A9-C398-44C9-B5C3-57691494B329}"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9 - Ορθογώνιο"/>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10 - Ορθογώνιο"/>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11 - Ορθογώνιο"/>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12 - Ορθογώνιο"/>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l-GR" smtClean="0"/>
              <a:t>Kλικ για επεξεργασία των στυλ του υποδείγματος</a:t>
            </a:r>
          </a:p>
        </p:txBody>
      </p:sp>
      <p:sp>
        <p:nvSpPr>
          <p:cNvPr id="2" name="1 - Τίτλος"/>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9" name="11 - Θέση ημερομηνίας"/>
          <p:cNvSpPr>
            <a:spLocks noGrp="1"/>
          </p:cNvSpPr>
          <p:nvPr>
            <p:ph type="dt" sz="half" idx="10"/>
          </p:nvPr>
        </p:nvSpPr>
        <p:spPr>
          <a:xfrm>
            <a:off x="6248400" y="6248400"/>
            <a:ext cx="2667000" cy="365125"/>
          </a:xfrm>
        </p:spPr>
        <p:txBody>
          <a:bodyPr rtlCol="0"/>
          <a:lstStyle>
            <a:lvl1pPr>
              <a:defRPr/>
            </a:lvl1pPr>
          </a:lstStyle>
          <a:p>
            <a:pPr>
              <a:defRPr/>
            </a:pPr>
            <a:fld id="{2808B4CE-10FF-4D95-A37E-CFC268EC7AA3}" type="datetime1">
              <a:rPr lang="el-GR" smtClean="0">
                <a:solidFill>
                  <a:srgbClr val="775F55"/>
                </a:solidFill>
              </a:rPr>
              <a:t>27/8/2015</a:t>
            </a:fld>
            <a:endParaRPr lang="el-GR">
              <a:solidFill>
                <a:srgbClr val="775F55"/>
              </a:solidFill>
            </a:endParaRPr>
          </a:p>
        </p:txBody>
      </p:sp>
      <p:sp>
        <p:nvSpPr>
          <p:cNvPr id="10" name="12 - Θέση αριθμού διαφάνειας"/>
          <p:cNvSpPr>
            <a:spLocks noGrp="1"/>
          </p:cNvSpPr>
          <p:nvPr>
            <p:ph type="sldNum" sz="quarter" idx="11"/>
          </p:nvPr>
        </p:nvSpPr>
        <p:spPr>
          <a:xfrm>
            <a:off x="0" y="4667250"/>
            <a:ext cx="1447800" cy="663575"/>
          </a:xfrm>
        </p:spPr>
        <p:txBody>
          <a:bodyPr rtlCol="0"/>
          <a:lstStyle>
            <a:lvl1pPr>
              <a:defRPr sz="2800"/>
            </a:lvl1pPr>
          </a:lstStyle>
          <a:p>
            <a:pPr>
              <a:defRPr/>
            </a:pPr>
            <a:fld id="{D4FD4EC6-E50F-42D2-94F6-FCCB384AA120}" type="slidenum">
              <a:rPr lang="el-GR"/>
              <a:pPr>
                <a:defRPr/>
              </a:pPr>
              <a:t>‹#›</a:t>
            </a:fld>
            <a:endParaRPr lang="el-GR"/>
          </a:p>
        </p:txBody>
      </p:sp>
      <p:sp>
        <p:nvSpPr>
          <p:cNvPr id="11" name="13 - Θέση υποσέλιδου"/>
          <p:cNvSpPr>
            <a:spLocks noGrp="1"/>
          </p:cNvSpPr>
          <p:nvPr>
            <p:ph type="ftr" sz="quarter" idx="12"/>
          </p:nvPr>
        </p:nvSpPr>
        <p:spPr>
          <a:xfrm>
            <a:off x="1600200" y="6248400"/>
            <a:ext cx="4572000" cy="365125"/>
          </a:xfrm>
        </p:spPr>
        <p:txBody>
          <a:bodyPr rtlCol="0"/>
          <a:lstStyle>
            <a:lvl1pPr>
              <a:defRPr/>
            </a:lvl1pPr>
          </a:lstStyle>
          <a:p>
            <a:pPr>
              <a:defRPr/>
            </a:pPr>
            <a:endParaRPr lang="el-GR">
              <a:solidFill>
                <a:srgbClr val="775F55"/>
              </a:solidFill>
            </a:endParaRPr>
          </a:p>
        </p:txBody>
      </p:sp>
    </p:spTree>
    <p:extLst>
      <p:ext uri="{BB962C8B-B14F-4D97-AF65-F5344CB8AC3E}">
        <p14:creationId xmlns:p14="http://schemas.microsoft.com/office/powerpoint/2010/main" val="562464758"/>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68717586-CFDF-4E40-875B-1477EA428AB1}" type="datetime1">
              <a:rPr lang="el-GR" smtClean="0">
                <a:solidFill>
                  <a:srgbClr val="775F55"/>
                </a:solidFill>
              </a:rPr>
              <a:t>27/8/2015</a:t>
            </a:fld>
            <a:endParaRPr lang="el-GR">
              <a:solidFill>
                <a:srgbClr val="775F55"/>
              </a:solidFill>
            </a:endParaRPr>
          </a:p>
        </p:txBody>
      </p:sp>
      <p:sp>
        <p:nvSpPr>
          <p:cNvPr id="5" name="2 - Θέση υποσέλιδου"/>
          <p:cNvSpPr>
            <a:spLocks noGrp="1"/>
          </p:cNvSpPr>
          <p:nvPr>
            <p:ph type="ftr" sz="quarter" idx="11"/>
          </p:nvPr>
        </p:nvSpPr>
        <p:spPr/>
        <p:txBody>
          <a:bodyPr/>
          <a:lstStyle>
            <a:lvl1pPr>
              <a:defRPr/>
            </a:lvl1pPr>
          </a:lstStyle>
          <a:p>
            <a:pPr>
              <a:defRPr/>
            </a:pPr>
            <a:endParaRPr lang="el-GR">
              <a:solidFill>
                <a:srgbClr val="775F55"/>
              </a:solidFill>
            </a:endParaRPr>
          </a:p>
        </p:txBody>
      </p:sp>
      <p:sp>
        <p:nvSpPr>
          <p:cNvPr id="6" name="22 - Θέση αριθμού διαφάνειας"/>
          <p:cNvSpPr>
            <a:spLocks noGrp="1"/>
          </p:cNvSpPr>
          <p:nvPr>
            <p:ph type="sldNum" sz="quarter" idx="12"/>
          </p:nvPr>
        </p:nvSpPr>
        <p:spPr/>
        <p:txBody>
          <a:bodyPr/>
          <a:lstStyle>
            <a:lvl1pPr>
              <a:defRPr/>
            </a:lvl1pPr>
          </a:lstStyle>
          <a:p>
            <a:pPr>
              <a:defRPr/>
            </a:pPr>
            <a:fld id="{C4C22F81-54EF-4F24-9186-82FF1E23347B}" type="slidenum">
              <a:rPr lang="el-GR"/>
              <a:pPr>
                <a:defRPr/>
              </a:pPr>
              <a:t>‹#›</a:t>
            </a:fld>
            <a:endParaRPr lang="el-GR"/>
          </a:p>
        </p:txBody>
      </p:sp>
    </p:spTree>
    <p:extLst>
      <p:ext uri="{BB962C8B-B14F-4D97-AF65-F5344CB8AC3E}">
        <p14:creationId xmlns:p14="http://schemas.microsoft.com/office/powerpoint/2010/main" val="24357291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9 - Ορθογώνιο"/>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5" name="10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11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2" name="1 - Κατακόρυφος τίτλος"/>
          <p:cNvSpPr>
            <a:spLocks noGrp="1"/>
          </p:cNvSpPr>
          <p:nvPr>
            <p:ph type="title" orient="vert"/>
          </p:nvPr>
        </p:nvSpPr>
        <p:spPr>
          <a:xfrm>
            <a:off x="6553200" y="609600"/>
            <a:ext cx="2057400" cy="5516563"/>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3 - Θέση ημερομηνίας"/>
          <p:cNvSpPr>
            <a:spLocks noGrp="1"/>
          </p:cNvSpPr>
          <p:nvPr>
            <p:ph type="dt" sz="half" idx="10"/>
          </p:nvPr>
        </p:nvSpPr>
        <p:spPr>
          <a:xfrm>
            <a:off x="6553200" y="6248400"/>
            <a:ext cx="2209800" cy="365125"/>
          </a:xfrm>
        </p:spPr>
        <p:txBody>
          <a:bodyPr/>
          <a:lstStyle>
            <a:lvl1pPr>
              <a:defRPr/>
            </a:lvl1pPr>
          </a:lstStyle>
          <a:p>
            <a:pPr>
              <a:defRPr/>
            </a:pPr>
            <a:fld id="{4F061F16-C85F-4F86-B844-17154F9B2512}" type="datetime1">
              <a:rPr lang="el-GR" smtClean="0">
                <a:solidFill>
                  <a:srgbClr val="775F55"/>
                </a:solidFill>
              </a:rPr>
              <a:t>27/8/2015</a:t>
            </a:fld>
            <a:endParaRPr lang="el-GR">
              <a:solidFill>
                <a:srgbClr val="775F55"/>
              </a:solidFill>
            </a:endParaRPr>
          </a:p>
        </p:txBody>
      </p:sp>
      <p:sp>
        <p:nvSpPr>
          <p:cNvPr id="8" name="4 - Θέση υποσέλιδου"/>
          <p:cNvSpPr>
            <a:spLocks noGrp="1"/>
          </p:cNvSpPr>
          <p:nvPr>
            <p:ph type="ftr" sz="quarter" idx="11"/>
          </p:nvPr>
        </p:nvSpPr>
        <p:spPr>
          <a:xfrm>
            <a:off x="457200" y="6248400"/>
            <a:ext cx="5573713" cy="365125"/>
          </a:xfrm>
        </p:spPr>
        <p:txBody>
          <a:bodyPr/>
          <a:lstStyle>
            <a:lvl1pPr>
              <a:defRPr/>
            </a:lvl1pPr>
          </a:lstStyle>
          <a:p>
            <a:pPr>
              <a:defRPr/>
            </a:pPr>
            <a:endParaRPr lang="el-GR">
              <a:solidFill>
                <a:srgbClr val="775F55"/>
              </a:solidFill>
            </a:endParaRPr>
          </a:p>
        </p:txBody>
      </p:sp>
      <p:sp>
        <p:nvSpPr>
          <p:cNvPr id="9" name="5 - Θέση αριθμού διαφάνειας"/>
          <p:cNvSpPr>
            <a:spLocks noGrp="1"/>
          </p:cNvSpPr>
          <p:nvPr>
            <p:ph type="sldNum" sz="quarter" idx="12"/>
          </p:nvPr>
        </p:nvSpPr>
        <p:spPr>
          <a:xfrm rot="5400000">
            <a:off x="5989638" y="144462"/>
            <a:ext cx="533400" cy="244475"/>
          </a:xfrm>
        </p:spPr>
        <p:txBody>
          <a:bodyPr/>
          <a:lstStyle>
            <a:lvl1pPr>
              <a:defRPr/>
            </a:lvl1pPr>
          </a:lstStyle>
          <a:p>
            <a:pPr>
              <a:defRPr/>
            </a:pPr>
            <a:fld id="{178E7E29-F935-4FFC-902A-B1A5C65AF49E}" type="slidenum">
              <a:rPr lang="el-GR"/>
              <a:pPr>
                <a:defRPr/>
              </a:pPr>
              <a:t>‹#›</a:t>
            </a:fld>
            <a:endParaRPr lang="el-GR"/>
          </a:p>
        </p:txBody>
      </p:sp>
    </p:spTree>
    <p:extLst>
      <p:ext uri="{BB962C8B-B14F-4D97-AF65-F5344CB8AC3E}">
        <p14:creationId xmlns:p14="http://schemas.microsoft.com/office/powerpoint/2010/main" val="394445998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16E14A68-B69D-4434-8CE7-71FD5FEBE978}"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232A36A9-161B-4326-BB36-DDAD9A040E6E}"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EB3E5C9-DDF8-4BAC-9603-95DCFBB9C86E}"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3AD37A29-3C19-4035-B52A-9A6D2F2F9583}"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F0F785B8-C4DB-46B8-B4D0-C63642E73023}"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1340736D-B748-44F6-BD69-DB0F31BE069C}"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6E8307B-0CA0-4BF0-A42C-0A7642DDA062}"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F9208E6-8C06-401A-9A91-3E4D225B0C10}"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21 - Θέση τίτλου"/>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endParaRPr lang="en-US" altLang="el-GR" smtClean="0"/>
          </a:p>
        </p:txBody>
      </p:sp>
      <p:sp>
        <p:nvSpPr>
          <p:cNvPr id="1027" name="12 - Θέση κειμένου"/>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charset="0"/>
                <a:cs typeface="Arial" charset="0"/>
              </a:defRPr>
            </a:lvl1pPr>
          </a:lstStyle>
          <a:p>
            <a:pPr>
              <a:defRPr/>
            </a:pPr>
            <a:fld id="{D4F9A09B-2A25-42FA-BB04-4589A6E319A8}"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charset="0"/>
                <a:cs typeface="Arial" charset="0"/>
              </a:defRPr>
            </a:lvl1pPr>
          </a:lstStyle>
          <a:p>
            <a:pPr>
              <a:defRPr/>
            </a:pPr>
            <a:endParaRPr lang="el-GR">
              <a:solidFill>
                <a:srgbClr val="775F55"/>
              </a:solidFill>
            </a:endParaRPr>
          </a:p>
        </p:txBody>
      </p:sp>
      <p:sp>
        <p:nvSpPr>
          <p:cNvPr id="7" name="6 - Ορθογώνιο"/>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7 - Ορθογώνιο"/>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8 - Ορθογώνιο"/>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22 - Θέση αριθμού διαφάνειας"/>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charset="0"/>
                <a:cs typeface="Arial" charset="0"/>
              </a:defRPr>
            </a:lvl1pPr>
          </a:lstStyle>
          <a:p>
            <a:pPr>
              <a:defRPr/>
            </a:pPr>
            <a:fld id="{C8BA1A1C-AB90-4EBA-979B-31C5E5646218}" type="slidenum">
              <a:rPr lang="el-GR"/>
              <a:pPr>
                <a:defRPr/>
              </a:pPr>
              <a:t>‹#›</a:t>
            </a:fld>
            <a:endParaRPr lang="el-GR"/>
          </a:p>
        </p:txBody>
      </p:sp>
    </p:spTree>
    <p:extLst>
      <p:ext uri="{BB962C8B-B14F-4D97-AF65-F5344CB8AC3E}">
        <p14:creationId xmlns:p14="http://schemas.microsoft.com/office/powerpoint/2010/main" val="1081350548"/>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Calibri" pitchFamily="34" charset="0"/>
        </a:defRPr>
      </a:lvl6pPr>
      <a:lvl7pPr marL="914400" algn="l" rtl="0" fontAlgn="base">
        <a:spcBef>
          <a:spcPct val="0"/>
        </a:spcBef>
        <a:spcAft>
          <a:spcPct val="0"/>
        </a:spcAft>
        <a:defRPr sz="4400">
          <a:solidFill>
            <a:schemeClr val="tx2"/>
          </a:solidFill>
          <a:latin typeface="Calibri" pitchFamily="34" charset="0"/>
        </a:defRPr>
      </a:lvl7pPr>
      <a:lvl8pPr marL="1371600" algn="l" rtl="0" fontAlgn="base">
        <a:spcBef>
          <a:spcPct val="0"/>
        </a:spcBef>
        <a:spcAft>
          <a:spcPct val="0"/>
        </a:spcAft>
        <a:defRPr sz="4400">
          <a:solidFill>
            <a:schemeClr val="tx2"/>
          </a:solidFill>
          <a:latin typeface="Calibri" pitchFamily="34" charset="0"/>
        </a:defRPr>
      </a:lvl8pPr>
      <a:lvl9pPr marL="1828800" algn="l" rtl="0" fontAlgn="base">
        <a:spcBef>
          <a:spcPct val="0"/>
        </a:spcBef>
        <a:spcAft>
          <a:spcPct val="0"/>
        </a:spcAft>
        <a:defRPr sz="4400">
          <a:solidFill>
            <a:schemeClr val="tx2"/>
          </a:solidFill>
          <a:latin typeface="Calibri"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7.png"/></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16224"/>
          </a:xfrm>
        </p:spPr>
        <p:txBody>
          <a:bodyPr>
            <a:normAutofit/>
          </a:bodyPr>
          <a:lstStyle/>
          <a:p>
            <a:pPr>
              <a:spcBef>
                <a:spcPts val="0"/>
              </a:spcBef>
              <a:spcAft>
                <a:spcPts val="1200"/>
              </a:spcAft>
            </a:pPr>
            <a:r>
              <a:rPr lang="el-GR" sz="2600" b="1" dirty="0" smtClean="0"/>
              <a:t>Ενότητα </a:t>
            </a:r>
            <a:r>
              <a:rPr lang="en-US" sz="2600" b="1" dirty="0" smtClean="0"/>
              <a:t>1</a:t>
            </a:r>
            <a:r>
              <a:rPr lang="el-GR" sz="2600" dirty="0" smtClean="0"/>
              <a:t>:</a:t>
            </a:r>
            <a:r>
              <a:rPr lang="en-US" sz="2600" dirty="0" smtClean="0"/>
              <a:t> </a:t>
            </a:r>
            <a:r>
              <a:rPr lang="el-GR" sz="2600" dirty="0" smtClean="0"/>
              <a:t>Ψυχική υγεία και ψυχική ασθένεια - Εννοιολογική προσέγγιση - Μύθοι και αλήθειες - Αντιμετώπιση στο παρελθόν</a:t>
            </a:r>
            <a:endParaRPr lang="en-US" sz="2600" dirty="0" smtClean="0"/>
          </a:p>
          <a:p>
            <a:pPr>
              <a:spcBef>
                <a:spcPts val="0"/>
              </a:spcBef>
            </a:pPr>
            <a:r>
              <a:rPr lang="el-GR" sz="2200" dirty="0" smtClean="0"/>
              <a:t>Χάρης</a:t>
            </a:r>
            <a:r>
              <a:rPr lang="en-US" sz="2200" dirty="0" smtClean="0"/>
              <a:t>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Τίτλος"/>
          <p:cNvSpPr>
            <a:spLocks noGrp="1"/>
          </p:cNvSpPr>
          <p:nvPr>
            <p:ph type="title"/>
          </p:nvPr>
        </p:nvSpPr>
        <p:spPr>
          <a:xfrm>
            <a:off x="612775" y="228600"/>
            <a:ext cx="8153400" cy="990600"/>
          </a:xfrm>
        </p:spPr>
        <p:txBody>
          <a:bodyPr/>
          <a:lstStyle/>
          <a:p>
            <a:pPr eaLnBrk="1" hangingPunct="1"/>
            <a:r>
              <a:rPr lang="el-GR" altLang="el-GR" dirty="0" smtClean="0"/>
              <a:t>Βασικές αιτιολογικές θεωρίες της </a:t>
            </a:r>
            <a:r>
              <a:rPr lang="el-GR" altLang="el-GR" dirty="0" smtClean="0"/>
              <a:t/>
            </a:r>
            <a:br>
              <a:rPr lang="el-GR" altLang="el-GR" dirty="0" smtClean="0"/>
            </a:br>
            <a:r>
              <a:rPr lang="el-GR" altLang="el-GR" dirty="0" smtClean="0"/>
              <a:t>ψυχικής </a:t>
            </a:r>
            <a:r>
              <a:rPr lang="el-GR" altLang="el-GR" dirty="0" smtClean="0"/>
              <a:t>ασθένειας</a:t>
            </a:r>
          </a:p>
        </p:txBody>
      </p:sp>
      <p:sp>
        <p:nvSpPr>
          <p:cNvPr id="20483" name="2 - Θέση περιεχομένου"/>
          <p:cNvSpPr>
            <a:spLocks noGrp="1"/>
          </p:cNvSpPr>
          <p:nvPr>
            <p:ph sz="quarter" idx="1"/>
          </p:nvPr>
        </p:nvSpPr>
        <p:spPr>
          <a:xfrm>
            <a:off x="457200" y="1773238"/>
            <a:ext cx="8229600" cy="5084762"/>
          </a:xfrm>
        </p:spPr>
        <p:txBody>
          <a:bodyPr/>
          <a:lstStyle/>
          <a:p>
            <a:pPr eaLnBrk="1" hangingPunct="1"/>
            <a:r>
              <a:rPr lang="el-GR" altLang="el-GR" dirty="0" smtClean="0"/>
              <a:t>Αυτές οι απόψεις εκφράζουν διάφορες θεωρίες για την ψυχική ασθένεια.</a:t>
            </a:r>
          </a:p>
          <a:p>
            <a:pPr eaLnBrk="1" hangingPunct="1"/>
            <a:r>
              <a:rPr lang="el-GR" altLang="el-GR" dirty="0" smtClean="0"/>
              <a:t>Βασικά διαφοροποιούνται στην διάκριση του εάν δέχονται ή όχι ότι η ψυχική ασθένεια είναι μια νόσος ή μία παθολογική κατάσταση του ανθρώπου. </a:t>
            </a:r>
          </a:p>
          <a:p>
            <a:pPr eaLnBrk="1" hangingPunct="1"/>
            <a:r>
              <a:rPr lang="el-GR" altLang="el-GR" dirty="0" smtClean="0"/>
              <a:t>Οι βασικές θεωρίες είναι η </a:t>
            </a:r>
            <a:r>
              <a:rPr lang="el-GR" altLang="el-GR" dirty="0" err="1" smtClean="0"/>
              <a:t>βιοϊατρική</a:t>
            </a:r>
            <a:r>
              <a:rPr lang="el-GR" altLang="el-GR" dirty="0" smtClean="0"/>
              <a:t>, η ψυχαναλυτική, η </a:t>
            </a:r>
            <a:r>
              <a:rPr lang="el-GR" altLang="el-GR" dirty="0" err="1" smtClean="0"/>
              <a:t>γνωσιακή</a:t>
            </a:r>
            <a:r>
              <a:rPr lang="el-GR" altLang="el-GR" dirty="0" smtClean="0"/>
              <a:t>, η </a:t>
            </a:r>
            <a:r>
              <a:rPr lang="el-GR" altLang="el-GR" dirty="0" err="1" smtClean="0"/>
              <a:t>συμπεριφεριολογική</a:t>
            </a:r>
            <a:r>
              <a:rPr lang="el-GR" altLang="el-GR" dirty="0" smtClean="0"/>
              <a:t>, η κοινωνιολογική, η θεωρία της </a:t>
            </a:r>
            <a:r>
              <a:rPr lang="el-GR" altLang="el-GR" dirty="0" err="1" smtClean="0"/>
              <a:t>ετικετοποίησης</a:t>
            </a:r>
            <a:r>
              <a:rPr lang="el-GR" altLang="el-GR" dirty="0" smtClean="0"/>
              <a:t> και το </a:t>
            </a:r>
            <a:r>
              <a:rPr lang="el-GR" altLang="el-GR" dirty="0" err="1" smtClean="0"/>
              <a:t>αντιψυχιατρικό</a:t>
            </a:r>
            <a:r>
              <a:rPr lang="el-GR" altLang="el-GR" dirty="0" smtClean="0"/>
              <a:t> κίνημα.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9</a:t>
            </a:fld>
            <a:endParaRPr lang="el-GR"/>
          </a:p>
        </p:txBody>
      </p:sp>
    </p:spTree>
    <p:extLst>
      <p:ext uri="{BB962C8B-B14F-4D97-AF65-F5344CB8AC3E}">
        <p14:creationId xmlns:p14="http://schemas.microsoft.com/office/powerpoint/2010/main" val="1531228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 Τίτλος"/>
          <p:cNvSpPr>
            <a:spLocks noGrp="1"/>
          </p:cNvSpPr>
          <p:nvPr>
            <p:ph type="title"/>
          </p:nvPr>
        </p:nvSpPr>
        <p:spPr>
          <a:xfrm>
            <a:off x="612775" y="228600"/>
            <a:ext cx="8153400" cy="990600"/>
          </a:xfrm>
        </p:spPr>
        <p:txBody>
          <a:bodyPr/>
          <a:lstStyle/>
          <a:p>
            <a:r>
              <a:rPr lang="el-GR" altLang="el-GR" dirty="0" smtClean="0"/>
              <a:t>Το παραδοσιακό επιστημονικό μοντέλο</a:t>
            </a:r>
          </a:p>
        </p:txBody>
      </p:sp>
      <p:sp>
        <p:nvSpPr>
          <p:cNvPr id="21507" name="2 - Θέση περιεχομένου"/>
          <p:cNvSpPr>
            <a:spLocks noGrp="1"/>
          </p:cNvSpPr>
          <p:nvPr>
            <p:ph sz="quarter" idx="1"/>
          </p:nvPr>
        </p:nvSpPr>
        <p:spPr>
          <a:xfrm>
            <a:off x="612775" y="1916113"/>
            <a:ext cx="8153400" cy="4179887"/>
          </a:xfrm>
        </p:spPr>
        <p:txBody>
          <a:bodyPr/>
          <a:lstStyle/>
          <a:p>
            <a:pPr algn="just"/>
            <a:r>
              <a:rPr lang="el-GR" altLang="el-GR" dirty="0" smtClean="0"/>
              <a:t>Το </a:t>
            </a:r>
            <a:r>
              <a:rPr lang="el-GR" altLang="el-GR" dirty="0"/>
              <a:t>παραδοσιακό επιστημονικό </a:t>
            </a:r>
            <a:r>
              <a:rPr lang="el-GR" altLang="el-GR" dirty="0" smtClean="0"/>
              <a:t>μοντέλο συμπεριλαμβάνει τις θεωρίες που δέχονται την επιστημονική αξιοπιστία και εγκυρότητα της ψυχικής ασθένειας, και ειδικότερα:</a:t>
            </a:r>
          </a:p>
          <a:p>
            <a:pPr marL="457200" indent="-457200" algn="just">
              <a:buFont typeface="+mj-lt"/>
              <a:buAutoNum type="arabicPeriod"/>
            </a:pPr>
            <a:r>
              <a:rPr lang="el-GR" altLang="el-GR" dirty="0"/>
              <a:t>τ</a:t>
            </a:r>
            <a:r>
              <a:rPr lang="el-GR" altLang="el-GR" dirty="0" smtClean="0"/>
              <a:t>ο </a:t>
            </a:r>
            <a:r>
              <a:rPr lang="el-GR" altLang="el-GR" dirty="0" err="1" smtClean="0"/>
              <a:t>βιοιατρικό</a:t>
            </a:r>
            <a:r>
              <a:rPr lang="el-GR" altLang="el-GR" dirty="0" smtClean="0"/>
              <a:t>,</a:t>
            </a:r>
          </a:p>
          <a:p>
            <a:pPr marL="457200" indent="-457200" algn="just">
              <a:buFont typeface="+mj-lt"/>
              <a:buAutoNum type="arabicPeriod"/>
            </a:pPr>
            <a:r>
              <a:rPr lang="el-GR" altLang="el-GR" dirty="0"/>
              <a:t>τ</a:t>
            </a:r>
            <a:r>
              <a:rPr lang="el-GR" altLang="el-GR" dirty="0" smtClean="0"/>
              <a:t>ο ψυχολογικό, και</a:t>
            </a:r>
          </a:p>
          <a:p>
            <a:pPr marL="457200" indent="-457200" algn="just">
              <a:buFont typeface="+mj-lt"/>
              <a:buAutoNum type="arabicPeriod"/>
            </a:pPr>
            <a:r>
              <a:rPr lang="el-GR" altLang="el-GR" dirty="0"/>
              <a:t>τ</a:t>
            </a:r>
            <a:r>
              <a:rPr lang="el-GR" altLang="el-GR" dirty="0" smtClean="0"/>
              <a:t>ο κοινωνιολογικό.</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10</a:t>
            </a:fld>
            <a:endParaRPr lang="el-GR"/>
          </a:p>
        </p:txBody>
      </p:sp>
    </p:spTree>
    <p:extLst>
      <p:ext uri="{BB962C8B-B14F-4D97-AF65-F5344CB8AC3E}">
        <p14:creationId xmlns:p14="http://schemas.microsoft.com/office/powerpoint/2010/main" val="2807733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2 - Θέση περιεχομένου"/>
          <p:cNvSpPr>
            <a:spLocks noGrp="1"/>
          </p:cNvSpPr>
          <p:nvPr>
            <p:ph sz="quarter" idx="1"/>
          </p:nvPr>
        </p:nvSpPr>
        <p:spPr>
          <a:xfrm>
            <a:off x="612775" y="1557040"/>
            <a:ext cx="8153400" cy="5040312"/>
          </a:xfrm>
        </p:spPr>
        <p:txBody>
          <a:bodyPr/>
          <a:lstStyle/>
          <a:p>
            <a:r>
              <a:rPr lang="el-GR" altLang="el-GR" dirty="0" smtClean="0"/>
              <a:t>Το </a:t>
            </a:r>
            <a:r>
              <a:rPr lang="el-GR" altLang="el-GR" dirty="0" err="1" smtClean="0"/>
              <a:t>βιοϊατρικό</a:t>
            </a:r>
            <a:r>
              <a:rPr lang="el-GR" altLang="el-GR" dirty="0" smtClean="0"/>
              <a:t> μοντέλο θεωρεί ότι η ψυχική ασθένεια αποτελεί το επιφαινόμενο βιολογικών διαταραχών. </a:t>
            </a:r>
          </a:p>
          <a:p>
            <a:r>
              <a:rPr lang="el-GR" altLang="el-GR" dirty="0" smtClean="0"/>
              <a:t>Αναζητά την αιτιολογία της σε οργανικούς παράγοντες: σε </a:t>
            </a:r>
            <a:r>
              <a:rPr lang="el-GR" altLang="el-GR" dirty="0" err="1" smtClean="0"/>
              <a:t>ανατομικο</a:t>
            </a:r>
            <a:r>
              <a:rPr lang="el-GR" altLang="el-GR" dirty="0" smtClean="0"/>
              <a:t>-εγκεφαλικούς, βιοχημικούς, </a:t>
            </a:r>
            <a:r>
              <a:rPr lang="el-GR" altLang="el-GR" dirty="0" err="1" smtClean="0"/>
              <a:t>νευροφυσιολογικούς</a:t>
            </a:r>
            <a:r>
              <a:rPr lang="el-GR" altLang="el-GR" dirty="0" smtClean="0"/>
              <a:t> ή γενετικούς. </a:t>
            </a:r>
          </a:p>
          <a:p>
            <a:r>
              <a:rPr lang="el-GR" altLang="el-GR" dirty="0" smtClean="0"/>
              <a:t>Με την εντυπωσιακή ανάπτυξη της τεχνολογίας, της βιοχημείας και της </a:t>
            </a:r>
            <a:r>
              <a:rPr lang="el-GR" altLang="el-GR" dirty="0" err="1" smtClean="0"/>
              <a:t>νευροφυσιολογίας</a:t>
            </a:r>
            <a:r>
              <a:rPr lang="el-GR" altLang="el-GR" dirty="0" smtClean="0"/>
              <a:t>, η αντίληψη της οργανογένεσης της ψυχικής ασθένειας είναι στο προσκήνιο. Κυριαρχεί στο χώρο της ψυχιατρικής και μονοπωλεί την τρέχουσα έρευνα. </a:t>
            </a:r>
          </a:p>
        </p:txBody>
      </p:sp>
      <p:sp>
        <p:nvSpPr>
          <p:cNvPr id="2" name="Τίτλος 1"/>
          <p:cNvSpPr>
            <a:spLocks noGrp="1"/>
          </p:cNvSpPr>
          <p:nvPr>
            <p:ph type="title"/>
          </p:nvPr>
        </p:nvSpPr>
        <p:spPr/>
        <p:txBody>
          <a:bodyPr/>
          <a:lstStyle/>
          <a:p>
            <a:r>
              <a:rPr lang="el-GR" dirty="0" smtClean="0"/>
              <a:t>Το </a:t>
            </a:r>
            <a:r>
              <a:rPr lang="el-GR" dirty="0" err="1" smtClean="0"/>
              <a:t>βιοϊατρικό</a:t>
            </a:r>
            <a:r>
              <a:rPr lang="el-GR" dirty="0" smtClean="0"/>
              <a:t> </a:t>
            </a:r>
            <a:r>
              <a:rPr lang="el-GR" dirty="0" smtClean="0"/>
              <a:t>μοντέλο </a:t>
            </a:r>
            <a:r>
              <a:rPr lang="el-GR" sz="2800" b="0" dirty="0" smtClean="0"/>
              <a:t>1/3</a:t>
            </a:r>
            <a:endParaRPr lang="el-GR" dirty="0"/>
          </a:p>
        </p:txBody>
      </p:sp>
      <p:sp>
        <p:nvSpPr>
          <p:cNvPr id="3" name="Θέση αριθμού διαφάνειας 2"/>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11</a:t>
            </a:fld>
            <a:endParaRPr lang="el-GR"/>
          </a:p>
        </p:txBody>
      </p:sp>
    </p:spTree>
    <p:extLst>
      <p:ext uri="{BB962C8B-B14F-4D97-AF65-F5344CB8AC3E}">
        <p14:creationId xmlns:p14="http://schemas.microsoft.com/office/powerpoint/2010/main" val="1037849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title"/>
          </p:nvPr>
        </p:nvSpPr>
        <p:spPr>
          <a:xfrm>
            <a:off x="612775" y="228600"/>
            <a:ext cx="8153400" cy="990600"/>
          </a:xfrm>
        </p:spPr>
        <p:txBody>
          <a:bodyPr/>
          <a:lstStyle/>
          <a:p>
            <a:r>
              <a:rPr lang="el-GR" dirty="0">
                <a:solidFill>
                  <a:srgbClr val="775F55"/>
                </a:solidFill>
              </a:rPr>
              <a:t>Το </a:t>
            </a:r>
            <a:r>
              <a:rPr lang="el-GR" dirty="0" err="1">
                <a:solidFill>
                  <a:srgbClr val="775F55"/>
                </a:solidFill>
              </a:rPr>
              <a:t>βιοϊατρικό</a:t>
            </a:r>
            <a:r>
              <a:rPr lang="el-GR" dirty="0">
                <a:solidFill>
                  <a:srgbClr val="775F55"/>
                </a:solidFill>
              </a:rPr>
              <a:t> μοντέλο </a:t>
            </a:r>
            <a:r>
              <a:rPr lang="el-GR" sz="2800" b="0" dirty="0" smtClean="0">
                <a:solidFill>
                  <a:srgbClr val="775F55"/>
                </a:solidFill>
              </a:rPr>
              <a:t>2/3</a:t>
            </a:r>
            <a:endParaRPr lang="el-GR" altLang="el-GR" dirty="0" smtClean="0"/>
          </a:p>
        </p:txBody>
      </p:sp>
      <p:sp>
        <p:nvSpPr>
          <p:cNvPr id="23555" name="2 - Θέση περιεχομένου"/>
          <p:cNvSpPr>
            <a:spLocks noGrp="1"/>
          </p:cNvSpPr>
          <p:nvPr>
            <p:ph sz="quarter" idx="1"/>
          </p:nvPr>
        </p:nvSpPr>
        <p:spPr>
          <a:xfrm>
            <a:off x="612775" y="1625625"/>
            <a:ext cx="8153400" cy="4611687"/>
          </a:xfrm>
        </p:spPr>
        <p:txBody>
          <a:bodyPr/>
          <a:lstStyle/>
          <a:p>
            <a:r>
              <a:rPr lang="el-GR" altLang="el-GR" dirty="0" smtClean="0"/>
              <a:t>Σχετικές μελέτες του </a:t>
            </a:r>
            <a:r>
              <a:rPr lang="el-GR" altLang="el-GR" dirty="0" err="1" smtClean="0"/>
              <a:t>βιοϊατρικού</a:t>
            </a:r>
            <a:r>
              <a:rPr lang="el-GR" altLang="el-GR" dirty="0" smtClean="0"/>
              <a:t> μοντέλου αναζητούν να εντοπίσουν τα αίτια της σχιζοφρένειας: σε μορφολογικές και λειτουργικές ανωμαλίες  του εγκεφάλου και σε τραυματικές, κυκλοφοριακές ή εκφυλιστικές αλλοιώσεις του. </a:t>
            </a:r>
          </a:p>
          <a:p>
            <a:r>
              <a:rPr lang="el-GR" altLang="el-GR" dirty="0" smtClean="0"/>
              <a:t>Άλλες ανάλογες μελέτες επικεντρώνουν στη βιοχημική λειτουργία του εγκεφάλου υποστηρίζοντας την </a:t>
            </a:r>
            <a:r>
              <a:rPr lang="el-GR" altLang="el-GR" dirty="0" err="1" smtClean="0"/>
              <a:t>ντοπαμινική</a:t>
            </a:r>
            <a:r>
              <a:rPr lang="el-GR" altLang="el-GR" dirty="0" smtClean="0"/>
              <a:t> υπόθεση. Αυτή προσπαθεί να αποδώσει κάποιες μορφές σχιζοφρένειας σε μια συσσώρευση </a:t>
            </a:r>
            <a:r>
              <a:rPr lang="el-GR" altLang="el-GR" dirty="0" err="1" smtClean="0"/>
              <a:t>ντοπαμίνης</a:t>
            </a:r>
            <a:r>
              <a:rPr lang="el-GR" altLang="el-GR" dirty="0" smtClean="0"/>
              <a:t> στους </a:t>
            </a:r>
            <a:r>
              <a:rPr lang="el-GR" altLang="el-GR" dirty="0" err="1" smtClean="0"/>
              <a:t>νευροϋποδοχείς</a:t>
            </a:r>
            <a:r>
              <a:rPr lang="el-GR" altLang="el-GR" dirty="0" smtClean="0"/>
              <a:t> του εγκεφάλου.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12</a:t>
            </a:fld>
            <a:endParaRPr lang="el-GR"/>
          </a:p>
        </p:txBody>
      </p:sp>
    </p:spTree>
    <p:extLst>
      <p:ext uri="{BB962C8B-B14F-4D97-AF65-F5344CB8AC3E}">
        <p14:creationId xmlns:p14="http://schemas.microsoft.com/office/powerpoint/2010/main" val="35063115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 Τίτλος"/>
          <p:cNvSpPr>
            <a:spLocks noGrp="1"/>
          </p:cNvSpPr>
          <p:nvPr>
            <p:ph type="title"/>
          </p:nvPr>
        </p:nvSpPr>
        <p:spPr>
          <a:xfrm>
            <a:off x="612775" y="228600"/>
            <a:ext cx="8153400" cy="990600"/>
          </a:xfrm>
        </p:spPr>
        <p:txBody>
          <a:bodyPr/>
          <a:lstStyle/>
          <a:p>
            <a:r>
              <a:rPr lang="el-GR" dirty="0">
                <a:solidFill>
                  <a:srgbClr val="775F55"/>
                </a:solidFill>
              </a:rPr>
              <a:t>Το </a:t>
            </a:r>
            <a:r>
              <a:rPr lang="el-GR" dirty="0" err="1">
                <a:solidFill>
                  <a:srgbClr val="775F55"/>
                </a:solidFill>
              </a:rPr>
              <a:t>βιοϊατρικό</a:t>
            </a:r>
            <a:r>
              <a:rPr lang="el-GR" dirty="0">
                <a:solidFill>
                  <a:srgbClr val="775F55"/>
                </a:solidFill>
              </a:rPr>
              <a:t> μοντέλο </a:t>
            </a:r>
            <a:r>
              <a:rPr lang="el-GR" sz="2800" b="0" dirty="0" smtClean="0">
                <a:solidFill>
                  <a:srgbClr val="775F55"/>
                </a:solidFill>
              </a:rPr>
              <a:t>3/3</a:t>
            </a:r>
            <a:endParaRPr lang="el-GR" altLang="el-GR" dirty="0" smtClean="0"/>
          </a:p>
        </p:txBody>
      </p:sp>
      <p:sp>
        <p:nvSpPr>
          <p:cNvPr id="24579" name="2 - Θέση περιεχομένου"/>
          <p:cNvSpPr>
            <a:spLocks noGrp="1"/>
          </p:cNvSpPr>
          <p:nvPr>
            <p:ph sz="quarter" idx="1"/>
          </p:nvPr>
        </p:nvSpPr>
        <p:spPr>
          <a:xfrm>
            <a:off x="612775" y="1556792"/>
            <a:ext cx="8207698" cy="4683125"/>
          </a:xfrm>
        </p:spPr>
        <p:txBody>
          <a:bodyPr/>
          <a:lstStyle/>
          <a:p>
            <a:r>
              <a:rPr lang="el-GR" altLang="el-GR" dirty="0" smtClean="0"/>
              <a:t>Το </a:t>
            </a:r>
            <a:r>
              <a:rPr lang="el-GR" altLang="el-GR" dirty="0" err="1" smtClean="0"/>
              <a:t>βιοϊατρικό</a:t>
            </a:r>
            <a:r>
              <a:rPr lang="el-GR" altLang="el-GR" dirty="0" smtClean="0"/>
              <a:t> μοντέλο υποστηρίζεται από την ανάπτυξη της ψυχοφαρμακολογίας (έχουν ανακαλυφθεί ειδικά ψυχοφάρμακα).</a:t>
            </a:r>
          </a:p>
          <a:p>
            <a:r>
              <a:rPr lang="el-GR" altLang="el-GR" dirty="0" smtClean="0"/>
              <a:t>Γενικά η ψυχοφαρμακολογία παρέχει μόνο βραχυπρόθεσμη αντιμετώπιση κάποιων προβλημάτων ψυχικής υγείας, με το να κοντρολάρει συμπτώματα χωρίς όμως να κατορθώνει να παρέχει τελική θεραπεία.</a:t>
            </a:r>
          </a:p>
          <a:p>
            <a:pPr>
              <a:buFont typeface="Wingdings" pitchFamily="2" charset="2"/>
              <a:buChar char="ü"/>
            </a:pPr>
            <a:r>
              <a:rPr lang="el-GR" altLang="el-GR" dirty="0" smtClean="0"/>
              <a:t>Συνεπώς δεν απαντά στην πηγή του προβλήματος.</a:t>
            </a:r>
          </a:p>
          <a:p>
            <a:pPr>
              <a:buFont typeface="Wingdings" pitchFamily="2" charset="2"/>
              <a:buChar char="ü"/>
            </a:pPr>
            <a:r>
              <a:rPr lang="el-GR" altLang="el-GR" dirty="0" smtClean="0"/>
              <a:t>Κατορθώνει, όμως, να παρέχει το ιδεολογικό υπόβαθρο της θεμελίωσης του νοσολογικού υποδείγματος της ψυχικής ασθένειας.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13</a:t>
            </a:fld>
            <a:endParaRPr lang="el-GR"/>
          </a:p>
        </p:txBody>
      </p:sp>
    </p:spTree>
    <p:extLst>
      <p:ext uri="{BB962C8B-B14F-4D97-AF65-F5344CB8AC3E}">
        <p14:creationId xmlns:p14="http://schemas.microsoft.com/office/powerpoint/2010/main" val="3248777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2 - Θέση περιεχομένου"/>
          <p:cNvSpPr>
            <a:spLocks noGrp="1"/>
          </p:cNvSpPr>
          <p:nvPr>
            <p:ph sz="quarter" idx="1"/>
          </p:nvPr>
        </p:nvSpPr>
        <p:spPr>
          <a:xfrm>
            <a:off x="612775" y="1600200"/>
            <a:ext cx="8153400" cy="4495800"/>
          </a:xfrm>
        </p:spPr>
        <p:txBody>
          <a:bodyPr/>
          <a:lstStyle/>
          <a:p>
            <a:r>
              <a:rPr lang="el-GR" altLang="el-GR" dirty="0" smtClean="0"/>
              <a:t>Το ψυχολογικό μοντέλο προσεγγίζει την ψυχική ασθένεια σαν αποτέλεσμα </a:t>
            </a:r>
            <a:r>
              <a:rPr lang="el-GR" altLang="el-GR" dirty="0" err="1" smtClean="0"/>
              <a:t>ενδοψυχικών</a:t>
            </a:r>
            <a:r>
              <a:rPr lang="el-GR" altLang="el-GR" dirty="0" smtClean="0"/>
              <a:t> αιτιών. </a:t>
            </a:r>
          </a:p>
          <a:p>
            <a:r>
              <a:rPr lang="el-GR" altLang="el-GR" dirty="0" smtClean="0"/>
              <a:t>Στο πλαίσιό του εμφανίζονται διάφορες τάσεις,  θεωρίες, οι κυριότερες εκ των οποίων είναι: </a:t>
            </a:r>
          </a:p>
          <a:p>
            <a:pPr>
              <a:buFont typeface="Wingdings" pitchFamily="2" charset="2"/>
              <a:buChar char="ü"/>
            </a:pPr>
            <a:r>
              <a:rPr lang="el-GR" altLang="el-GR" dirty="0" smtClean="0"/>
              <a:t>η ψυχαναλυτική, </a:t>
            </a:r>
          </a:p>
          <a:p>
            <a:pPr>
              <a:buFont typeface="Wingdings" pitchFamily="2" charset="2"/>
              <a:buChar char="ü"/>
            </a:pPr>
            <a:r>
              <a:rPr lang="el-GR" altLang="el-GR" dirty="0" smtClean="0"/>
              <a:t>η </a:t>
            </a:r>
            <a:r>
              <a:rPr lang="el-GR" altLang="el-GR" dirty="0" err="1" smtClean="0"/>
              <a:t>συμπεριφεριολογική</a:t>
            </a:r>
            <a:r>
              <a:rPr lang="el-GR" altLang="el-GR" dirty="0" smtClean="0"/>
              <a:t> και </a:t>
            </a:r>
          </a:p>
          <a:p>
            <a:pPr>
              <a:buFont typeface="Wingdings" pitchFamily="2" charset="2"/>
              <a:buChar char="ü"/>
            </a:pPr>
            <a:r>
              <a:rPr lang="el-GR" altLang="el-GR" dirty="0" smtClean="0"/>
              <a:t>η </a:t>
            </a:r>
            <a:r>
              <a:rPr lang="el-GR" altLang="el-GR" dirty="0" err="1" smtClean="0"/>
              <a:t>γνωσιακή</a:t>
            </a:r>
            <a:r>
              <a:rPr lang="el-GR" altLang="el-GR" dirty="0" smtClean="0"/>
              <a:t>. </a:t>
            </a:r>
          </a:p>
          <a:p>
            <a:r>
              <a:rPr lang="el-GR" altLang="el-GR" dirty="0" smtClean="0"/>
              <a:t>Διαφοροποιούνται ανάλογα με την ψυχολογική λειτουργία ή τον </a:t>
            </a:r>
            <a:r>
              <a:rPr lang="el-GR" altLang="el-GR" dirty="0" err="1" smtClean="0"/>
              <a:t>ενδοψυχικό</a:t>
            </a:r>
            <a:r>
              <a:rPr lang="el-GR" altLang="el-GR" dirty="0" smtClean="0"/>
              <a:t> παράγοντα που προκρίνουν σαν κυρίαρχη αιτία της ψυχικής ασθένειας. </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14</a:t>
            </a:fld>
            <a:endParaRPr lang="el-GR"/>
          </a:p>
        </p:txBody>
      </p:sp>
      <p:sp>
        <p:nvSpPr>
          <p:cNvPr id="3" name="Τίτλος 2"/>
          <p:cNvSpPr>
            <a:spLocks noGrp="1"/>
          </p:cNvSpPr>
          <p:nvPr>
            <p:ph type="title"/>
          </p:nvPr>
        </p:nvSpPr>
        <p:spPr/>
        <p:txBody>
          <a:bodyPr/>
          <a:lstStyle/>
          <a:p>
            <a:r>
              <a:rPr lang="el-GR" dirty="0" smtClean="0"/>
              <a:t>Το ψυχολογικό μοντέλο </a:t>
            </a:r>
            <a:endParaRPr lang="el-GR" dirty="0"/>
          </a:p>
        </p:txBody>
      </p:sp>
    </p:spTree>
    <p:extLst>
      <p:ext uri="{BB962C8B-B14F-4D97-AF65-F5344CB8AC3E}">
        <p14:creationId xmlns:p14="http://schemas.microsoft.com/office/powerpoint/2010/main" val="1587414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 Τίτλος"/>
          <p:cNvSpPr>
            <a:spLocks noGrp="1"/>
          </p:cNvSpPr>
          <p:nvPr>
            <p:ph type="title"/>
          </p:nvPr>
        </p:nvSpPr>
        <p:spPr>
          <a:xfrm>
            <a:off x="612775" y="228600"/>
            <a:ext cx="8153400" cy="990600"/>
          </a:xfrm>
        </p:spPr>
        <p:txBody>
          <a:bodyPr/>
          <a:lstStyle/>
          <a:p>
            <a:r>
              <a:rPr lang="el-GR" altLang="el-GR" sz="3200" dirty="0" smtClean="0"/>
              <a:t>Η ψυχαναλυτική </a:t>
            </a:r>
            <a:r>
              <a:rPr lang="el-GR" altLang="el-GR" sz="3200" dirty="0" smtClean="0"/>
              <a:t>θεωρία </a:t>
            </a:r>
            <a:r>
              <a:rPr lang="el-GR" altLang="el-GR" sz="2800" b="0" dirty="0" smtClean="0"/>
              <a:t>1/3</a:t>
            </a:r>
            <a:endParaRPr lang="el-GR" altLang="el-GR" sz="2800" b="0" dirty="0" smtClean="0"/>
          </a:p>
        </p:txBody>
      </p:sp>
      <p:sp>
        <p:nvSpPr>
          <p:cNvPr id="26627" name="2 - Θέση περιεχομένου"/>
          <p:cNvSpPr>
            <a:spLocks noGrp="1"/>
          </p:cNvSpPr>
          <p:nvPr>
            <p:ph sz="quarter" idx="1"/>
          </p:nvPr>
        </p:nvSpPr>
        <p:spPr>
          <a:xfrm>
            <a:off x="612775" y="1557462"/>
            <a:ext cx="8153400" cy="4967882"/>
          </a:xfrm>
        </p:spPr>
        <p:txBody>
          <a:bodyPr/>
          <a:lstStyle/>
          <a:p>
            <a:r>
              <a:rPr lang="el-GR" altLang="el-GR" dirty="0" smtClean="0"/>
              <a:t>Η ψυχαναλυτική θεωρία συνδέει τις ψυχικές διαταραχές με ασυνείδητες </a:t>
            </a:r>
            <a:r>
              <a:rPr lang="el-GR" altLang="el-GR" dirty="0" err="1" smtClean="0"/>
              <a:t>ενδοψυχικές</a:t>
            </a:r>
            <a:r>
              <a:rPr lang="el-GR" altLang="el-GR" dirty="0" smtClean="0"/>
              <a:t> διεργασίες. Στο επίκεντρό της βρίσκεται η επεξεργασία της έννοιας του ψυχικού οργάνου, το οποίο θεωρεί ότι χαρακτηρίζεται από το ‘υπερεγώ’, το ‘εγώ’ και το ‘αυτό’. Συνίσταται δηλαδή τόσο από συνειδητό εαυτό όσο και από ένα ασυνείδητο απωθημένο, αλλά ενεργό ψυχικό κόσμο. </a:t>
            </a:r>
          </a:p>
          <a:p>
            <a:r>
              <a:rPr lang="el-GR" altLang="el-GR" dirty="0" smtClean="0"/>
              <a:t>Ρόλο στη διαμόρφωση των ασυνείδητων διεργασιών ασκούν οι στερήσεις, οι </a:t>
            </a:r>
            <a:r>
              <a:rPr lang="el-GR" altLang="el-GR" dirty="0" err="1" smtClean="0"/>
              <a:t>ψυχοσυγκρούσεις</a:t>
            </a:r>
            <a:r>
              <a:rPr lang="el-GR" altLang="el-GR" dirty="0" smtClean="0"/>
              <a:t>, η ποιότητα των διαπροσωπικών σχέσεων,, κατά τη βρεφική και νηπιακή ηλικία.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15</a:t>
            </a:fld>
            <a:endParaRPr lang="el-GR"/>
          </a:p>
        </p:txBody>
      </p:sp>
    </p:spTree>
    <p:extLst>
      <p:ext uri="{BB962C8B-B14F-4D97-AF65-F5344CB8AC3E}">
        <p14:creationId xmlns:p14="http://schemas.microsoft.com/office/powerpoint/2010/main" val="4068521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Τίτλος"/>
          <p:cNvSpPr>
            <a:spLocks noGrp="1"/>
          </p:cNvSpPr>
          <p:nvPr>
            <p:ph type="title"/>
          </p:nvPr>
        </p:nvSpPr>
        <p:spPr>
          <a:xfrm>
            <a:off x="612775" y="228600"/>
            <a:ext cx="8153400" cy="990600"/>
          </a:xfrm>
        </p:spPr>
        <p:txBody>
          <a:bodyPr/>
          <a:lstStyle/>
          <a:p>
            <a:r>
              <a:rPr lang="el-GR" altLang="el-GR" dirty="0">
                <a:solidFill>
                  <a:srgbClr val="775F55"/>
                </a:solidFill>
              </a:rPr>
              <a:t>Η ψυχαναλυτική θεωρία </a:t>
            </a:r>
            <a:r>
              <a:rPr lang="el-GR" altLang="el-GR" sz="2800" b="0" dirty="0" smtClean="0">
                <a:solidFill>
                  <a:srgbClr val="775F55"/>
                </a:solidFill>
              </a:rPr>
              <a:t>2/3</a:t>
            </a:r>
            <a:endParaRPr lang="el-GR" altLang="el-GR" dirty="0" smtClean="0"/>
          </a:p>
        </p:txBody>
      </p:sp>
      <p:sp>
        <p:nvSpPr>
          <p:cNvPr id="27651" name="2 - Θέση περιεχομένου"/>
          <p:cNvSpPr>
            <a:spLocks noGrp="1"/>
          </p:cNvSpPr>
          <p:nvPr>
            <p:ph sz="quarter" idx="1"/>
          </p:nvPr>
        </p:nvSpPr>
        <p:spPr>
          <a:xfrm>
            <a:off x="612775" y="1557338"/>
            <a:ext cx="8153400" cy="5040312"/>
          </a:xfrm>
        </p:spPr>
        <p:txBody>
          <a:bodyPr/>
          <a:lstStyle/>
          <a:p>
            <a:r>
              <a:rPr lang="el-GR" altLang="el-GR" dirty="0" smtClean="0"/>
              <a:t>Όσο πιο πρωτόγονο είναι το στάδιο που δημιουργείται η απωθημένη τραυματική εμπειρία, τόσο μεγαλύτερη είναι η τάση παλινδρόμησης και τόσο πιο κακή η πρόγνωση της εξέλιξης της ψυχικής διαταραχής. </a:t>
            </a:r>
          </a:p>
          <a:p>
            <a:r>
              <a:rPr lang="el-GR" altLang="el-GR" dirty="0" smtClean="0"/>
              <a:t>Η θεραπεία που προτείνεται είναι η ψυχανάλυση. </a:t>
            </a:r>
          </a:p>
          <a:p>
            <a:r>
              <a:rPr lang="el-GR" altLang="el-GR" dirty="0" smtClean="0"/>
              <a:t>Στόχο έχει την επίλυση των συγκρούσεων μέσω της συμβολικής ανακατασκευής της ζωής του ανθρώπου και της δημιουργίας ικανότερων μηχανισμών άμυνας.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16</a:t>
            </a:fld>
            <a:endParaRPr lang="el-GR"/>
          </a:p>
        </p:txBody>
      </p:sp>
    </p:spTree>
    <p:extLst>
      <p:ext uri="{BB962C8B-B14F-4D97-AF65-F5344CB8AC3E}">
        <p14:creationId xmlns:p14="http://schemas.microsoft.com/office/powerpoint/2010/main" val="652069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a:xfrm>
            <a:off x="612775" y="228600"/>
            <a:ext cx="8153400" cy="990600"/>
          </a:xfrm>
        </p:spPr>
        <p:txBody>
          <a:bodyPr/>
          <a:lstStyle/>
          <a:p>
            <a:r>
              <a:rPr lang="el-GR" altLang="el-GR" dirty="0">
                <a:solidFill>
                  <a:srgbClr val="775F55"/>
                </a:solidFill>
              </a:rPr>
              <a:t>Η ψυχαναλυτική θεωρία </a:t>
            </a:r>
            <a:r>
              <a:rPr lang="el-GR" altLang="el-GR" sz="2800" b="0" dirty="0">
                <a:solidFill>
                  <a:srgbClr val="775F55"/>
                </a:solidFill>
              </a:rPr>
              <a:t>3</a:t>
            </a:r>
            <a:r>
              <a:rPr lang="el-GR" altLang="el-GR" sz="2800" b="0" dirty="0" smtClean="0">
                <a:solidFill>
                  <a:srgbClr val="775F55"/>
                </a:solidFill>
              </a:rPr>
              <a:t>/3</a:t>
            </a:r>
            <a:endParaRPr lang="el-GR" altLang="el-GR" dirty="0" smtClean="0"/>
          </a:p>
        </p:txBody>
      </p:sp>
      <p:sp>
        <p:nvSpPr>
          <p:cNvPr id="28675" name="2 - Θέση περιεχομένου"/>
          <p:cNvSpPr>
            <a:spLocks noGrp="1"/>
          </p:cNvSpPr>
          <p:nvPr>
            <p:ph sz="quarter" idx="1"/>
          </p:nvPr>
        </p:nvSpPr>
        <p:spPr>
          <a:xfrm>
            <a:off x="612775" y="1989138"/>
            <a:ext cx="8153400" cy="4106862"/>
          </a:xfrm>
        </p:spPr>
        <p:txBody>
          <a:bodyPr/>
          <a:lstStyle/>
          <a:p>
            <a:r>
              <a:rPr lang="el-GR" altLang="el-GR" dirty="0" smtClean="0"/>
              <a:t>Η κριτική που δέχεται η θεωρία αφορά στο ότι: </a:t>
            </a:r>
          </a:p>
          <a:p>
            <a:pPr>
              <a:buFont typeface="Wingdings" pitchFamily="2" charset="2"/>
              <a:buChar char="ü"/>
            </a:pPr>
            <a:r>
              <a:rPr lang="el-GR" altLang="el-GR" dirty="0" smtClean="0"/>
              <a:t>προσεγγίζει την ψυχική ασθένεια αποκλειστικά με γνώμονα </a:t>
            </a:r>
            <a:r>
              <a:rPr lang="el-GR" altLang="el-GR" dirty="0" err="1" smtClean="0"/>
              <a:t>ενδοατομικά</a:t>
            </a:r>
            <a:r>
              <a:rPr lang="el-GR" altLang="el-GR" dirty="0" smtClean="0"/>
              <a:t> χαρακτηριστικά, </a:t>
            </a:r>
          </a:p>
          <a:p>
            <a:pPr>
              <a:buFont typeface="Wingdings" pitchFamily="2" charset="2"/>
              <a:buChar char="ü"/>
            </a:pPr>
            <a:r>
              <a:rPr lang="el-GR" altLang="el-GR" dirty="0" smtClean="0"/>
              <a:t>αφήνοντας ανεξερεύνητο το περιβάλλον όπου ζει και αναπτύσσεται το άτομο.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17</a:t>
            </a:fld>
            <a:endParaRPr lang="el-GR"/>
          </a:p>
        </p:txBody>
      </p:sp>
    </p:spTree>
    <p:extLst>
      <p:ext uri="{BB962C8B-B14F-4D97-AF65-F5344CB8AC3E}">
        <p14:creationId xmlns:p14="http://schemas.microsoft.com/office/powerpoint/2010/main" val="346897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a:xfrm>
            <a:off x="612775" y="228600"/>
            <a:ext cx="8153400" cy="990600"/>
          </a:xfrm>
        </p:spPr>
        <p:txBody>
          <a:bodyPr/>
          <a:lstStyle/>
          <a:p>
            <a:r>
              <a:rPr lang="el-GR" altLang="el-GR" sz="3200" dirty="0" smtClean="0"/>
              <a:t>Η </a:t>
            </a:r>
            <a:r>
              <a:rPr lang="el-GR" altLang="el-GR" sz="3200" dirty="0" err="1" smtClean="0"/>
              <a:t>συμπεριφερειολογική</a:t>
            </a:r>
            <a:r>
              <a:rPr lang="el-GR" altLang="el-GR" sz="3200" dirty="0" smtClean="0"/>
              <a:t> θεωρία</a:t>
            </a:r>
          </a:p>
        </p:txBody>
      </p:sp>
      <p:sp>
        <p:nvSpPr>
          <p:cNvPr id="29699" name="2 - Θέση περιεχομένου"/>
          <p:cNvSpPr>
            <a:spLocks noGrp="1"/>
          </p:cNvSpPr>
          <p:nvPr>
            <p:ph sz="quarter" idx="1"/>
          </p:nvPr>
        </p:nvSpPr>
        <p:spPr>
          <a:xfrm>
            <a:off x="612775" y="1556321"/>
            <a:ext cx="8135690" cy="4969023"/>
          </a:xfrm>
        </p:spPr>
        <p:txBody>
          <a:bodyPr/>
          <a:lstStyle/>
          <a:p>
            <a:r>
              <a:rPr lang="el-GR" altLang="el-GR" dirty="0" smtClean="0"/>
              <a:t>Αντιμετωπίζει την ψυχική ασθένεια σαν να αντιπροσωπεύει </a:t>
            </a:r>
            <a:r>
              <a:rPr lang="el-GR" altLang="el-GR" dirty="0" err="1" smtClean="0"/>
              <a:t>συμπεριφορικές</a:t>
            </a:r>
            <a:r>
              <a:rPr lang="el-GR" altLang="el-GR" dirty="0" smtClean="0"/>
              <a:t> δυσλειτουργίες. </a:t>
            </a:r>
          </a:p>
          <a:p>
            <a:r>
              <a:rPr lang="el-GR" altLang="el-GR" dirty="0" smtClean="0"/>
              <a:t>Σύμφωνα με αυτήν η ψυχική παθολογική συμπεριφορά είναι προϊόν παραγόντων μάθησης. </a:t>
            </a:r>
          </a:p>
          <a:p>
            <a:r>
              <a:rPr lang="el-GR" altLang="el-GR" dirty="0" smtClean="0"/>
              <a:t>Θεωρεί ότι αρχές εκμάθησης μιας συμπεριφοράς είναι η θετική ενίσχυση με ανταμοιβές, η αποδυνάμωση με απευαισθητοποίηση και η αρνητική ενίσχυση με τιμωρίες. </a:t>
            </a:r>
          </a:p>
          <a:p>
            <a:r>
              <a:rPr lang="el-GR" altLang="el-GR" dirty="0" smtClean="0"/>
              <a:t>Υποθέτει έτσι ότι </a:t>
            </a:r>
            <a:r>
              <a:rPr lang="el-GR" altLang="el-GR" dirty="0" err="1" smtClean="0"/>
              <a:t>συμπεριφερικές</a:t>
            </a:r>
            <a:r>
              <a:rPr lang="el-GR" altLang="el-GR" dirty="0" smtClean="0"/>
              <a:t> δυσλειτουργίες μπορούν να ανακουφιστούν με τεχνικές που προέρχονται από τις αρχές της μάθησης.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18</a:t>
            </a:fld>
            <a:endParaRPr lang="el-GR"/>
          </a:p>
        </p:txBody>
      </p:sp>
    </p:spTree>
    <p:extLst>
      <p:ext uri="{BB962C8B-B14F-4D97-AF65-F5344CB8AC3E}">
        <p14:creationId xmlns:p14="http://schemas.microsoft.com/office/powerpoint/2010/main" val="296960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612775" y="228600"/>
            <a:ext cx="8153400" cy="990600"/>
          </a:xfrm>
        </p:spPr>
        <p:txBody>
          <a:bodyPr/>
          <a:lstStyle/>
          <a:p>
            <a:pPr eaLnBrk="1" hangingPunct="1"/>
            <a:r>
              <a:rPr lang="el-GR" dirty="0"/>
              <a:t>Ψυχική υγεία και ψυχική </a:t>
            </a:r>
            <a:r>
              <a:rPr lang="el-GR" dirty="0" smtClean="0"/>
              <a:t>ασθένεια: </a:t>
            </a:r>
            <a:r>
              <a:rPr lang="el-GR" dirty="0"/>
              <a:t>Εννοιολογική </a:t>
            </a:r>
            <a:r>
              <a:rPr lang="el-GR" dirty="0" smtClean="0"/>
              <a:t>προσέγγιση</a:t>
            </a:r>
            <a:r>
              <a:rPr lang="en-US" dirty="0" smtClean="0"/>
              <a:t> </a:t>
            </a:r>
            <a:r>
              <a:rPr lang="en-US" sz="2800" b="0" dirty="0" smtClean="0">
                <a:latin typeface="Calibri" panose="020F0502020204030204" pitchFamily="34" charset="0"/>
              </a:rPr>
              <a:t>1/2</a:t>
            </a:r>
            <a:endParaRPr lang="el-GR" altLang="el-GR" sz="2800" b="0" dirty="0" smtClean="0">
              <a:latin typeface="Calibri" panose="020F0502020204030204" pitchFamily="34" charset="0"/>
            </a:endParaRPr>
          </a:p>
        </p:txBody>
      </p:sp>
      <p:sp>
        <p:nvSpPr>
          <p:cNvPr id="11267" name="2 - Θέση περιεχομένου"/>
          <p:cNvSpPr>
            <a:spLocks noGrp="1"/>
          </p:cNvSpPr>
          <p:nvPr>
            <p:ph sz="quarter" idx="1"/>
          </p:nvPr>
        </p:nvSpPr>
        <p:spPr>
          <a:xfrm>
            <a:off x="457200" y="1557338"/>
            <a:ext cx="8229600" cy="5111750"/>
          </a:xfrm>
        </p:spPr>
        <p:txBody>
          <a:bodyPr/>
          <a:lstStyle/>
          <a:p>
            <a:pPr eaLnBrk="1" hangingPunct="1"/>
            <a:r>
              <a:rPr lang="el-GR" altLang="el-GR" dirty="0" smtClean="0"/>
              <a:t>Ο όρος ψυχική ασθένεια παραπέμπει στην διάκριση της ψυχικής κατάστασης και της συμπεριφοράς του ανθρώπου στην αντίθεση μεταξύ του φυσιολογικού και του παθολογικού, δηλαδή σε μία παθολογική διαταραχή ή βλάβη όπως ακριβώς συμβαίνει σε οργανικό  σωματικό επίπεδο. </a:t>
            </a:r>
            <a:endParaRPr lang="en-US" altLang="el-GR" dirty="0" smtClean="0"/>
          </a:p>
          <a:p>
            <a:pPr eaLnBrk="1" hangingPunct="1"/>
            <a:r>
              <a:rPr lang="el-GR" altLang="el-GR" dirty="0" smtClean="0"/>
              <a:t>Αυτό το γεγονός όμως, όσον αφορά στην ανθρώπινη ψυχική κατάσταση, δεν ισχύει. </a:t>
            </a:r>
          </a:p>
          <a:p>
            <a:pPr eaLnBrk="1" hangingPunct="1"/>
            <a:r>
              <a:rPr lang="el-GR" altLang="el-GR" dirty="0" smtClean="0"/>
              <a:t>Είναι μία παραδοσιακή </a:t>
            </a:r>
            <a:r>
              <a:rPr lang="el-GR" altLang="el-GR" dirty="0" err="1" smtClean="0"/>
              <a:t>ιατροκεντρική</a:t>
            </a:r>
            <a:r>
              <a:rPr lang="el-GR" altLang="el-GR" dirty="0" smtClean="0"/>
              <a:t> αντίληψη, η οποία ενισχύει τις κοινωνικές προκαταλήψεις για την ψυχική ασθένεια και τις αντιλήψεις ότι αυτή είναι οργανικής αιτιολογίας και μη θεραπεύσιμη.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a:t>
            </a:fld>
            <a:endParaRPr lang="el-GR"/>
          </a:p>
        </p:txBody>
      </p:sp>
    </p:spTree>
    <p:extLst>
      <p:ext uri="{BB962C8B-B14F-4D97-AF65-F5344CB8AC3E}">
        <p14:creationId xmlns:p14="http://schemas.microsoft.com/office/powerpoint/2010/main" val="254395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a:xfrm>
            <a:off x="612775" y="228600"/>
            <a:ext cx="8153400" cy="990600"/>
          </a:xfrm>
        </p:spPr>
        <p:txBody>
          <a:bodyPr/>
          <a:lstStyle/>
          <a:p>
            <a:r>
              <a:rPr lang="el-GR" altLang="el-GR" sz="3200" dirty="0" smtClean="0"/>
              <a:t>Η </a:t>
            </a:r>
            <a:r>
              <a:rPr lang="el-GR" altLang="el-GR" sz="3200" dirty="0" err="1" smtClean="0"/>
              <a:t>γνωσιακή</a:t>
            </a:r>
            <a:r>
              <a:rPr lang="el-GR" altLang="el-GR" sz="3200" dirty="0" smtClean="0"/>
              <a:t> </a:t>
            </a:r>
            <a:r>
              <a:rPr lang="el-GR" altLang="el-GR" sz="3200" dirty="0" smtClean="0"/>
              <a:t>θεωρία </a:t>
            </a:r>
            <a:r>
              <a:rPr lang="el-GR" altLang="el-GR" sz="2800" b="0" dirty="0" smtClean="0"/>
              <a:t>1/3</a:t>
            </a:r>
            <a:endParaRPr lang="el-GR" altLang="el-GR" sz="2800" b="0" dirty="0" smtClean="0"/>
          </a:p>
        </p:txBody>
      </p:sp>
      <p:sp>
        <p:nvSpPr>
          <p:cNvPr id="30723" name="2 - Θέση περιεχομένου"/>
          <p:cNvSpPr>
            <a:spLocks noGrp="1"/>
          </p:cNvSpPr>
          <p:nvPr>
            <p:ph sz="quarter" idx="1"/>
          </p:nvPr>
        </p:nvSpPr>
        <p:spPr>
          <a:xfrm>
            <a:off x="612775" y="1625625"/>
            <a:ext cx="8153400" cy="4611687"/>
          </a:xfrm>
        </p:spPr>
        <p:txBody>
          <a:bodyPr/>
          <a:lstStyle/>
          <a:p>
            <a:r>
              <a:rPr lang="el-GR" altLang="el-GR" dirty="0" smtClean="0"/>
              <a:t>Συγγενής της </a:t>
            </a:r>
            <a:r>
              <a:rPr lang="el-GR" altLang="el-GR" dirty="0" err="1" smtClean="0"/>
              <a:t>συμπεριφορικής</a:t>
            </a:r>
            <a:r>
              <a:rPr lang="el-GR" altLang="el-GR" dirty="0" smtClean="0"/>
              <a:t> προσέγγισης είναι η γνωστική θεωρία. </a:t>
            </a:r>
          </a:p>
          <a:p>
            <a:r>
              <a:rPr lang="el-GR" altLang="el-GR" dirty="0" smtClean="0"/>
              <a:t>Υποστηρίζει ότι το ψυχικό πρόβλημα είναι κατά βάση αποτέλεσμα αρνητικών παραμορφωμένων γνωστικών σχημάτων, δηλαδή είναι προϊόν γνωστικών διαταραχών. Στη δημιουργία του ψυχικού προβλήματος κυριαρχούν: </a:t>
            </a:r>
          </a:p>
          <a:p>
            <a:pPr>
              <a:buFont typeface="Wingdings" pitchFamily="2" charset="2"/>
              <a:buChar char="ü"/>
            </a:pPr>
            <a:r>
              <a:rPr lang="el-GR" altLang="el-GR" dirty="0" smtClean="0"/>
              <a:t>οι εσφαλμένες αρνητικές απόψεις για τον εαυτό, τον διαπροσωπικό κόσμο και το μέλλον, </a:t>
            </a:r>
          </a:p>
          <a:p>
            <a:pPr>
              <a:buFont typeface="Wingdings" pitchFamily="2" charset="2"/>
              <a:buChar char="ü"/>
            </a:pPr>
            <a:r>
              <a:rPr lang="el-GR" altLang="el-GR" dirty="0" smtClean="0"/>
              <a:t>οι σιωπηλές αρνητικές υποθέσεις και </a:t>
            </a:r>
          </a:p>
          <a:p>
            <a:pPr>
              <a:buFont typeface="Wingdings" pitchFamily="2" charset="2"/>
              <a:buChar char="ü"/>
            </a:pPr>
            <a:r>
              <a:rPr lang="el-GR" altLang="el-GR" dirty="0" smtClean="0"/>
              <a:t>τα σφάλματα λογικής του ατόμου.</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19</a:t>
            </a:fld>
            <a:endParaRPr lang="el-GR"/>
          </a:p>
        </p:txBody>
      </p:sp>
    </p:spTree>
    <p:extLst>
      <p:ext uri="{BB962C8B-B14F-4D97-AF65-F5344CB8AC3E}">
        <p14:creationId xmlns:p14="http://schemas.microsoft.com/office/powerpoint/2010/main" val="1473526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a:xfrm>
            <a:off x="612775" y="228600"/>
            <a:ext cx="8153400" cy="990600"/>
          </a:xfrm>
        </p:spPr>
        <p:txBody>
          <a:bodyPr/>
          <a:lstStyle/>
          <a:p>
            <a:r>
              <a:rPr lang="el-GR" altLang="el-GR" dirty="0">
                <a:solidFill>
                  <a:srgbClr val="775F55"/>
                </a:solidFill>
              </a:rPr>
              <a:t>Η </a:t>
            </a:r>
            <a:r>
              <a:rPr lang="el-GR" altLang="el-GR" dirty="0" err="1">
                <a:solidFill>
                  <a:srgbClr val="775F55"/>
                </a:solidFill>
              </a:rPr>
              <a:t>γνωσιακή</a:t>
            </a:r>
            <a:r>
              <a:rPr lang="el-GR" altLang="el-GR" dirty="0">
                <a:solidFill>
                  <a:srgbClr val="775F55"/>
                </a:solidFill>
              </a:rPr>
              <a:t> θεωρία </a:t>
            </a:r>
            <a:r>
              <a:rPr lang="el-GR" altLang="el-GR" sz="2800" b="0" dirty="0" smtClean="0">
                <a:solidFill>
                  <a:srgbClr val="775F55"/>
                </a:solidFill>
              </a:rPr>
              <a:t>2/3</a:t>
            </a:r>
            <a:endParaRPr lang="el-GR" altLang="el-GR" dirty="0" smtClean="0"/>
          </a:p>
        </p:txBody>
      </p:sp>
      <p:sp>
        <p:nvSpPr>
          <p:cNvPr id="31747" name="2 - Θέση περιεχομένου"/>
          <p:cNvSpPr>
            <a:spLocks noGrp="1"/>
          </p:cNvSpPr>
          <p:nvPr>
            <p:ph sz="quarter" idx="1"/>
          </p:nvPr>
        </p:nvSpPr>
        <p:spPr>
          <a:xfrm>
            <a:off x="612775" y="1773238"/>
            <a:ext cx="8153400" cy="4322762"/>
          </a:xfrm>
        </p:spPr>
        <p:txBody>
          <a:bodyPr/>
          <a:lstStyle/>
          <a:p>
            <a:r>
              <a:rPr lang="el-GR" altLang="el-GR" dirty="0" smtClean="0"/>
              <a:t>Συνεπώς, θεωρεί ότι για να μπορέσει ο άνθρωπος να απομονώσει και να ελέγξει τον μη λογικό τρόπο σκέψης χρειάζεται μια θεραπεία που να επικεντρώνει στην ανακάλυψη και την εξέταση των νοητικών κατασκευών. </a:t>
            </a:r>
          </a:p>
          <a:p>
            <a:r>
              <a:rPr lang="el-GR" altLang="el-GR" dirty="0" smtClean="0"/>
              <a:t>Τελικός στόχος αυτής είναι: </a:t>
            </a:r>
          </a:p>
          <a:p>
            <a:pPr>
              <a:buFont typeface="Wingdings" pitchFamily="2" charset="2"/>
              <a:buChar char="ü"/>
            </a:pPr>
            <a:r>
              <a:rPr lang="el-GR" altLang="el-GR" dirty="0" smtClean="0"/>
              <a:t>ο αυτοέλεγχος και αυτοκυριαρχία του ασθενή, </a:t>
            </a:r>
          </a:p>
          <a:p>
            <a:pPr>
              <a:buFont typeface="Wingdings" pitchFamily="2" charset="2"/>
              <a:buChar char="ü"/>
            </a:pPr>
            <a:r>
              <a:rPr lang="el-GR" altLang="el-GR" dirty="0" smtClean="0"/>
              <a:t>ο οποίος εκπαιδεύεται στο να ανασκευάζει τις εσφαλμένες πεποιθήσεις του.</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20</a:t>
            </a:fld>
            <a:endParaRPr lang="el-GR"/>
          </a:p>
        </p:txBody>
      </p:sp>
    </p:spTree>
    <p:extLst>
      <p:ext uri="{BB962C8B-B14F-4D97-AF65-F5344CB8AC3E}">
        <p14:creationId xmlns:p14="http://schemas.microsoft.com/office/powerpoint/2010/main" val="26975771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a:xfrm>
            <a:off x="612775" y="228600"/>
            <a:ext cx="8153400" cy="990600"/>
          </a:xfrm>
        </p:spPr>
        <p:txBody>
          <a:bodyPr/>
          <a:lstStyle/>
          <a:p>
            <a:r>
              <a:rPr lang="el-GR" altLang="el-GR" dirty="0">
                <a:solidFill>
                  <a:srgbClr val="775F55"/>
                </a:solidFill>
              </a:rPr>
              <a:t>Η </a:t>
            </a:r>
            <a:r>
              <a:rPr lang="el-GR" altLang="el-GR" dirty="0" err="1">
                <a:solidFill>
                  <a:srgbClr val="775F55"/>
                </a:solidFill>
              </a:rPr>
              <a:t>γνωσιακή</a:t>
            </a:r>
            <a:r>
              <a:rPr lang="el-GR" altLang="el-GR" dirty="0">
                <a:solidFill>
                  <a:srgbClr val="775F55"/>
                </a:solidFill>
              </a:rPr>
              <a:t> θεωρία </a:t>
            </a:r>
            <a:r>
              <a:rPr lang="el-GR" altLang="el-GR" sz="2800" b="0" dirty="0" smtClean="0">
                <a:solidFill>
                  <a:srgbClr val="775F55"/>
                </a:solidFill>
              </a:rPr>
              <a:t>3/3</a:t>
            </a:r>
            <a:endParaRPr lang="el-GR" altLang="el-GR" dirty="0" smtClean="0"/>
          </a:p>
        </p:txBody>
      </p:sp>
      <p:sp>
        <p:nvSpPr>
          <p:cNvPr id="32771" name="2 - Θέση περιεχομένου"/>
          <p:cNvSpPr>
            <a:spLocks noGrp="1"/>
          </p:cNvSpPr>
          <p:nvPr>
            <p:ph sz="quarter" idx="1"/>
          </p:nvPr>
        </p:nvSpPr>
        <p:spPr>
          <a:xfrm>
            <a:off x="612775" y="1600200"/>
            <a:ext cx="8153400" cy="4495800"/>
          </a:xfrm>
        </p:spPr>
        <p:txBody>
          <a:bodyPr/>
          <a:lstStyle/>
          <a:p>
            <a:r>
              <a:rPr lang="el-GR" altLang="el-GR" dirty="0" smtClean="0"/>
              <a:t>Οι </a:t>
            </a:r>
            <a:r>
              <a:rPr lang="el-GR" altLang="el-GR" dirty="0" err="1" smtClean="0"/>
              <a:t>συμπεριφεριολογικές</a:t>
            </a:r>
            <a:r>
              <a:rPr lang="el-GR" altLang="el-GR" dirty="0" smtClean="0"/>
              <a:t> και γνωστικές προσεγγίσεις δείχνουν να έχουν σαφείς περιορισμούς. </a:t>
            </a:r>
          </a:p>
          <a:p>
            <a:r>
              <a:rPr lang="el-GR" altLang="el-GR" dirty="0" smtClean="0"/>
              <a:t>Ουσιαστικά αντιμετωπίζουν τον άνθρωπο σαν ένα εύκολα χειραγωγούμενο ον μέσα από ανταμοιβές και τιμωρίες, ένα ον δίχως αυτοπροσδιορισμό και ικανό βαθμό αυτοανάλυσης. </a:t>
            </a:r>
          </a:p>
          <a:p>
            <a:r>
              <a:rPr lang="el-GR" altLang="el-GR" dirty="0" smtClean="0"/>
              <a:t>Η υπόσταση όμως του ανθρώπου είναι περισσότερο δυναμική και πολύπλοκη. </a:t>
            </a:r>
          </a:p>
          <a:p>
            <a:r>
              <a:rPr lang="el-GR" altLang="el-GR" dirty="0" smtClean="0"/>
              <a:t>Τα ψυχικά προβλήματά του είναι περισσότερο σύνθετα από την απλή εκμάθηση γνώσεων και συμπεριφορών.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21</a:t>
            </a:fld>
            <a:endParaRPr lang="el-GR"/>
          </a:p>
        </p:txBody>
      </p:sp>
    </p:spTree>
    <p:extLst>
      <p:ext uri="{BB962C8B-B14F-4D97-AF65-F5344CB8AC3E}">
        <p14:creationId xmlns:p14="http://schemas.microsoft.com/office/powerpoint/2010/main" val="16917585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2 - Θέση περιεχομένου"/>
          <p:cNvSpPr>
            <a:spLocks noGrp="1"/>
          </p:cNvSpPr>
          <p:nvPr>
            <p:ph sz="quarter" idx="1"/>
          </p:nvPr>
        </p:nvSpPr>
        <p:spPr>
          <a:xfrm>
            <a:off x="612775" y="1600200"/>
            <a:ext cx="8153400" cy="4495800"/>
          </a:xfrm>
        </p:spPr>
        <p:txBody>
          <a:bodyPr/>
          <a:lstStyle/>
          <a:p>
            <a:r>
              <a:rPr lang="el-GR" altLang="el-GR" dirty="0" smtClean="0"/>
              <a:t>Θεωρεί ότι η ψυχική ασθένεια οφείλεται κυρίως σε περιβαλλοντικούς παράγοντες. </a:t>
            </a:r>
          </a:p>
          <a:p>
            <a:r>
              <a:rPr lang="el-GR" altLang="el-GR" dirty="0" smtClean="0"/>
              <a:t>Βασική υπόθεση είναι η θεώρηση του ανθρώπου σαν μια </a:t>
            </a:r>
            <a:r>
              <a:rPr lang="el-GR" altLang="el-GR" dirty="0" err="1" smtClean="0"/>
              <a:t>κοινωνικο</a:t>
            </a:r>
            <a:r>
              <a:rPr lang="el-GR" altLang="el-GR" dirty="0" smtClean="0"/>
              <a:t>-</a:t>
            </a:r>
            <a:r>
              <a:rPr lang="el-GR" altLang="el-GR" dirty="0" err="1" smtClean="0"/>
              <a:t>ψυχο</a:t>
            </a:r>
            <a:r>
              <a:rPr lang="el-GR" altLang="el-GR" dirty="0" smtClean="0"/>
              <a:t>-σωματική ενότητα που διαμορφώνεται κυρίως από το περιβάλλον. </a:t>
            </a:r>
          </a:p>
          <a:p>
            <a:r>
              <a:rPr lang="el-GR" altLang="el-GR" dirty="0" smtClean="0"/>
              <a:t>Η ψυχική ασθένεια αποτελεί εξελικτική διεργασία απάντησης του οργανισμού σε ένα αριθμό δυσμενών κοινωνικών περιβαλλοντικών παραγόντων: φτώχεια, αστικοποίηση, μετανάστευση, ρατσισμός, ανταγωνισμός κ.α.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22</a:t>
            </a:fld>
            <a:endParaRPr lang="el-GR"/>
          </a:p>
        </p:txBody>
      </p:sp>
      <p:sp>
        <p:nvSpPr>
          <p:cNvPr id="3" name="Τίτλος 2"/>
          <p:cNvSpPr>
            <a:spLocks noGrp="1"/>
          </p:cNvSpPr>
          <p:nvPr>
            <p:ph type="title"/>
          </p:nvPr>
        </p:nvSpPr>
        <p:spPr/>
        <p:txBody>
          <a:bodyPr/>
          <a:lstStyle/>
          <a:p>
            <a:r>
              <a:rPr lang="el-GR" dirty="0" smtClean="0"/>
              <a:t>Το κοινωνιολογικό μοντέλο </a:t>
            </a:r>
            <a:r>
              <a:rPr lang="el-GR" sz="2800" b="0" dirty="0" smtClean="0"/>
              <a:t>1/5</a:t>
            </a:r>
            <a:endParaRPr lang="el-GR" sz="2800" b="0" dirty="0"/>
          </a:p>
        </p:txBody>
      </p:sp>
    </p:spTree>
    <p:extLst>
      <p:ext uri="{BB962C8B-B14F-4D97-AF65-F5344CB8AC3E}">
        <p14:creationId xmlns:p14="http://schemas.microsoft.com/office/powerpoint/2010/main" val="8562792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a:xfrm>
            <a:off x="612775" y="228600"/>
            <a:ext cx="8153400" cy="990600"/>
          </a:xfrm>
        </p:spPr>
        <p:txBody>
          <a:bodyPr/>
          <a:lstStyle/>
          <a:p>
            <a:r>
              <a:rPr lang="el-GR" dirty="0">
                <a:solidFill>
                  <a:srgbClr val="775F55"/>
                </a:solidFill>
              </a:rPr>
              <a:t>Το κοινωνιολογικό μοντέλο </a:t>
            </a:r>
            <a:r>
              <a:rPr lang="el-GR" sz="2800" b="0" dirty="0" smtClean="0">
                <a:solidFill>
                  <a:srgbClr val="775F55"/>
                </a:solidFill>
              </a:rPr>
              <a:t>2/5</a:t>
            </a:r>
            <a:endParaRPr lang="el-GR" altLang="el-GR" dirty="0" smtClean="0"/>
          </a:p>
        </p:txBody>
      </p:sp>
      <p:sp>
        <p:nvSpPr>
          <p:cNvPr id="34819" name="2 - Θέση περιεχομένου"/>
          <p:cNvSpPr>
            <a:spLocks noGrp="1"/>
          </p:cNvSpPr>
          <p:nvPr>
            <p:ph sz="quarter" idx="1"/>
          </p:nvPr>
        </p:nvSpPr>
        <p:spPr>
          <a:xfrm>
            <a:off x="612775" y="1557339"/>
            <a:ext cx="8153400" cy="5112022"/>
          </a:xfrm>
        </p:spPr>
        <p:txBody>
          <a:bodyPr/>
          <a:lstStyle/>
          <a:p>
            <a:r>
              <a:rPr lang="el-GR" altLang="el-GR" dirty="0" smtClean="0"/>
              <a:t>Οι απόψεις αυτές βασίζονται σε ερευνητικά πορίσματα ανθρωπολόγων οποίοι επεσήμαναν τη συνάρτηση της παθολογίας με τον πολιτισμό. </a:t>
            </a:r>
          </a:p>
          <a:p>
            <a:r>
              <a:rPr lang="el-GR" altLang="el-GR" dirty="0" smtClean="0"/>
              <a:t>Ενδεικτική είναι η μελέτη του </a:t>
            </a:r>
            <a:r>
              <a:rPr lang="en-US" altLang="el-GR" dirty="0" smtClean="0"/>
              <a:t>Malinowski</a:t>
            </a:r>
            <a:r>
              <a:rPr lang="el-GR" altLang="el-GR" dirty="0" smtClean="0"/>
              <a:t> (1955) που αμφισβήτησε την πανανθρώπινη διάσταση που ήθελε να δώσει ο </a:t>
            </a:r>
            <a:r>
              <a:rPr lang="en-US" altLang="el-GR" dirty="0" smtClean="0"/>
              <a:t>Freud</a:t>
            </a:r>
            <a:r>
              <a:rPr lang="el-GR" altLang="el-GR" dirty="0" smtClean="0"/>
              <a:t> στο φαινόμενο του οιδιπόδειου συμπλέγματος. </a:t>
            </a:r>
          </a:p>
          <a:p>
            <a:pPr>
              <a:buFont typeface="Wingdings" pitchFamily="2" charset="2"/>
              <a:buChar char="ü"/>
            </a:pPr>
            <a:r>
              <a:rPr lang="el-GR" altLang="el-GR" dirty="0" smtClean="0"/>
              <a:t>Έδειξε ότι το οιδιπόδειο σύμπλεγμα είναι συνυφασμένο με την αστική ιδεολογία και είναι γνώρισμα της αστικής, πατριαρχικού τύπου, κοινωνίας.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23</a:t>
            </a:fld>
            <a:endParaRPr lang="el-GR"/>
          </a:p>
        </p:txBody>
      </p:sp>
    </p:spTree>
    <p:extLst>
      <p:ext uri="{BB962C8B-B14F-4D97-AF65-F5344CB8AC3E}">
        <p14:creationId xmlns:p14="http://schemas.microsoft.com/office/powerpoint/2010/main" val="4158369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a:xfrm>
            <a:off x="612775" y="228600"/>
            <a:ext cx="8153400" cy="990600"/>
          </a:xfrm>
        </p:spPr>
        <p:txBody>
          <a:bodyPr/>
          <a:lstStyle/>
          <a:p>
            <a:r>
              <a:rPr lang="el-GR" dirty="0">
                <a:solidFill>
                  <a:srgbClr val="775F55"/>
                </a:solidFill>
              </a:rPr>
              <a:t>Το κοινωνιολογικό μοντέλο </a:t>
            </a:r>
            <a:r>
              <a:rPr lang="el-GR" sz="2800" b="0" dirty="0" smtClean="0">
                <a:solidFill>
                  <a:srgbClr val="775F55"/>
                </a:solidFill>
              </a:rPr>
              <a:t>3/5</a:t>
            </a:r>
            <a:endParaRPr lang="el-GR" altLang="el-GR" dirty="0" smtClean="0"/>
          </a:p>
        </p:txBody>
      </p:sp>
      <p:sp>
        <p:nvSpPr>
          <p:cNvPr id="35843" name="2 - Θέση περιεχομένου"/>
          <p:cNvSpPr>
            <a:spLocks noGrp="1"/>
          </p:cNvSpPr>
          <p:nvPr>
            <p:ph sz="quarter" idx="1"/>
          </p:nvPr>
        </p:nvSpPr>
        <p:spPr>
          <a:xfrm>
            <a:off x="612775" y="1626766"/>
            <a:ext cx="8423721" cy="4754562"/>
          </a:xfrm>
        </p:spPr>
        <p:txBody>
          <a:bodyPr/>
          <a:lstStyle/>
          <a:p>
            <a:r>
              <a:rPr lang="el-GR" altLang="el-GR" dirty="0" smtClean="0"/>
              <a:t>Σημαντικό και το έργο του </a:t>
            </a:r>
            <a:r>
              <a:rPr lang="en-US" altLang="el-GR" dirty="0" smtClean="0"/>
              <a:t>Devereux</a:t>
            </a:r>
            <a:r>
              <a:rPr lang="el-GR" altLang="el-GR" dirty="0" smtClean="0"/>
              <a:t> (1956). </a:t>
            </a:r>
          </a:p>
          <a:p>
            <a:r>
              <a:rPr lang="el-GR" altLang="el-GR" dirty="0" smtClean="0"/>
              <a:t>Υποστηρίζει ότι την ανάπτυξη της σχιζοφρένειας προκαλούν ορισμένα </a:t>
            </a:r>
            <a:r>
              <a:rPr lang="el-GR" altLang="el-GR" dirty="0" err="1" smtClean="0"/>
              <a:t>σχιζοειδικά</a:t>
            </a:r>
            <a:r>
              <a:rPr lang="el-GR" altLang="el-GR" dirty="0" smtClean="0"/>
              <a:t> γνωρίσματα του σύγχρονου δυτικού πολιτισμού: η απόσυρση, η επιφυλακτικότητα, η υπερδραστηριότητα, ο παιδομορφισμός, η απουσία συναισθηματικής εμπλοκής στη σεξουαλική ζωή, κ.α. </a:t>
            </a:r>
          </a:p>
          <a:p>
            <a:r>
              <a:rPr lang="el-GR" altLang="el-GR" dirty="0" smtClean="0"/>
              <a:t>Βασίζεται στην παρατήρηση ότι δεν παρουσιάζεται σχιζοφρένια στις πρωτόγονες κοινωνίες, ενώ αντίθετα παρουσιάζεται όταν οι κοινωνίες αυτές εισέλθουν σε μια βίαιη διαδικασία </a:t>
            </a:r>
            <a:r>
              <a:rPr lang="el-GR" altLang="el-GR" dirty="0" err="1" smtClean="0"/>
              <a:t>πολιτισμικοποίησης</a:t>
            </a:r>
            <a:r>
              <a:rPr lang="el-GR" altLang="el-GR" dirty="0" smtClean="0"/>
              <a:t> δυτικού τύπου.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24</a:t>
            </a:fld>
            <a:endParaRPr lang="el-GR"/>
          </a:p>
        </p:txBody>
      </p:sp>
    </p:spTree>
    <p:extLst>
      <p:ext uri="{BB962C8B-B14F-4D97-AF65-F5344CB8AC3E}">
        <p14:creationId xmlns:p14="http://schemas.microsoft.com/office/powerpoint/2010/main" val="1455110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a:xfrm>
            <a:off x="612775" y="228600"/>
            <a:ext cx="8153400" cy="990600"/>
          </a:xfrm>
        </p:spPr>
        <p:txBody>
          <a:bodyPr/>
          <a:lstStyle/>
          <a:p>
            <a:r>
              <a:rPr lang="el-GR" dirty="0">
                <a:solidFill>
                  <a:srgbClr val="775F55"/>
                </a:solidFill>
              </a:rPr>
              <a:t>Το κοινωνιολογικό μοντέλο </a:t>
            </a:r>
            <a:r>
              <a:rPr lang="el-GR" sz="2800" b="0" dirty="0" smtClean="0">
                <a:solidFill>
                  <a:srgbClr val="775F55"/>
                </a:solidFill>
              </a:rPr>
              <a:t>4/5</a:t>
            </a:r>
            <a:endParaRPr lang="el-GR" altLang="el-GR" dirty="0" smtClean="0"/>
          </a:p>
        </p:txBody>
      </p:sp>
      <p:sp>
        <p:nvSpPr>
          <p:cNvPr id="36867" name="2 - Θέση περιεχομένου"/>
          <p:cNvSpPr>
            <a:spLocks noGrp="1"/>
          </p:cNvSpPr>
          <p:nvPr>
            <p:ph sz="quarter" idx="1"/>
          </p:nvPr>
        </p:nvSpPr>
        <p:spPr>
          <a:xfrm>
            <a:off x="612775" y="1600200"/>
            <a:ext cx="8153400" cy="4495800"/>
          </a:xfrm>
        </p:spPr>
        <p:txBody>
          <a:bodyPr/>
          <a:lstStyle/>
          <a:p>
            <a:r>
              <a:rPr lang="el-GR" altLang="el-GR" dirty="0" smtClean="0"/>
              <a:t>Έρευνες ανακαλύπτουν διπλάσια συχνότητα ψυχώσεων στις κατώτατες κοινωνικοοικονομικές τάξεις σε σχέση με τις ανώτερες. </a:t>
            </a:r>
          </a:p>
          <a:p>
            <a:r>
              <a:rPr lang="el-GR" altLang="el-GR" dirty="0" smtClean="0"/>
              <a:t>Σύμφωνα όμως με μια διαφορετική ερμηνεία, βάση της υπόθεσης της κατολίσθησης, το γεγονός αυτό είναι δυνατό να οφείλεται στο ότι οι ψυχικά ασθενείς καταλήγουν να διολισθήσουν στις κατώτατες </a:t>
            </a:r>
            <a:r>
              <a:rPr lang="el-GR" altLang="el-GR" dirty="0" err="1" smtClean="0"/>
              <a:t>κοινωνικο</a:t>
            </a:r>
            <a:r>
              <a:rPr lang="el-GR" altLang="el-GR" dirty="0" smtClean="0"/>
              <a:t>-οικονομικές τάξεις λόγω των μειωμένων δυνατοτήτων που έχουν στις σύγχρονες ανταγωνιστικές κοινωνίες </a:t>
            </a:r>
            <a:r>
              <a:rPr lang="el-GR" altLang="el-GR" dirty="0" err="1" smtClean="0"/>
              <a:t>εξ’αιτίας</a:t>
            </a:r>
            <a:r>
              <a:rPr lang="el-GR" altLang="el-GR" dirty="0" smtClean="0"/>
              <a:t> των προβλημάτων ψυχικής υγείας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25</a:t>
            </a:fld>
            <a:endParaRPr lang="el-GR"/>
          </a:p>
        </p:txBody>
      </p:sp>
    </p:spTree>
    <p:extLst>
      <p:ext uri="{BB962C8B-B14F-4D97-AF65-F5344CB8AC3E}">
        <p14:creationId xmlns:p14="http://schemas.microsoft.com/office/powerpoint/2010/main" val="24071958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a:xfrm>
            <a:off x="612775" y="228600"/>
            <a:ext cx="8153400" cy="990600"/>
          </a:xfrm>
        </p:spPr>
        <p:txBody>
          <a:bodyPr/>
          <a:lstStyle/>
          <a:p>
            <a:r>
              <a:rPr lang="el-GR" dirty="0">
                <a:solidFill>
                  <a:srgbClr val="775F55"/>
                </a:solidFill>
              </a:rPr>
              <a:t>Το κοινωνιολογικό μοντέλο </a:t>
            </a:r>
            <a:r>
              <a:rPr lang="el-GR" sz="2800" b="0" dirty="0" smtClean="0">
                <a:solidFill>
                  <a:srgbClr val="775F55"/>
                </a:solidFill>
              </a:rPr>
              <a:t>5/5</a:t>
            </a:r>
            <a:endParaRPr lang="el-GR" altLang="el-GR" dirty="0" smtClean="0"/>
          </a:p>
        </p:txBody>
      </p:sp>
      <p:sp>
        <p:nvSpPr>
          <p:cNvPr id="37891" name="2 - Θέση περιεχομένου"/>
          <p:cNvSpPr>
            <a:spLocks noGrp="1"/>
          </p:cNvSpPr>
          <p:nvPr>
            <p:ph sz="quarter" idx="1"/>
          </p:nvPr>
        </p:nvSpPr>
        <p:spPr>
          <a:xfrm>
            <a:off x="612775" y="1600200"/>
            <a:ext cx="8153400" cy="4495800"/>
          </a:xfrm>
        </p:spPr>
        <p:txBody>
          <a:bodyPr/>
          <a:lstStyle/>
          <a:p>
            <a:r>
              <a:rPr lang="el-GR" altLang="el-GR" dirty="0" smtClean="0"/>
              <a:t>Η συμβολή του κοινωνιολογικού μοντέλου σχετικά με την πρόκληση της ψυχικής ασθένειας είναι σημαντική. </a:t>
            </a:r>
          </a:p>
          <a:p>
            <a:r>
              <a:rPr lang="el-GR" altLang="el-GR" dirty="0" smtClean="0"/>
              <a:t>Όμως, η απουσία συστηματικών και σε ευρεία κλίμακα μεθοδολογικών μελετών κάνει ανέφικτη την κατανόηση του τρόπου με τον οποίο οι </a:t>
            </a:r>
            <a:r>
              <a:rPr lang="el-GR" altLang="el-GR" dirty="0" err="1" smtClean="0"/>
              <a:t>κοινωνικοπολιτισμικοί</a:t>
            </a:r>
            <a:r>
              <a:rPr lang="el-GR" altLang="el-GR" dirty="0" smtClean="0"/>
              <a:t> παράγοντες επιδρούν στη διαμόρφωση της ψυχικής ασθένειας.</a:t>
            </a:r>
          </a:p>
          <a:p>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26</a:t>
            </a:fld>
            <a:endParaRPr lang="el-GR"/>
          </a:p>
        </p:txBody>
      </p:sp>
    </p:spTree>
    <p:extLst>
      <p:ext uri="{BB962C8B-B14F-4D97-AF65-F5344CB8AC3E}">
        <p14:creationId xmlns:p14="http://schemas.microsoft.com/office/powerpoint/2010/main" val="25481028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2 - Θέση περιεχομένου"/>
          <p:cNvSpPr>
            <a:spLocks noGrp="1"/>
          </p:cNvSpPr>
          <p:nvPr>
            <p:ph sz="quarter" idx="1"/>
          </p:nvPr>
        </p:nvSpPr>
        <p:spPr>
          <a:xfrm>
            <a:off x="612775" y="1698203"/>
            <a:ext cx="8153400" cy="4683125"/>
          </a:xfrm>
        </p:spPr>
        <p:txBody>
          <a:bodyPr/>
          <a:lstStyle/>
          <a:p>
            <a:r>
              <a:rPr lang="el-GR" altLang="el-GR" dirty="0" smtClean="0"/>
              <a:t>Ο ψυχικά ασθενής εμφανίζεται σαν παθητικός δέκτης εσωτερικών (</a:t>
            </a:r>
            <a:r>
              <a:rPr lang="el-GR" altLang="el-GR" dirty="0" err="1" smtClean="0"/>
              <a:t>ενδοψυχικών</a:t>
            </a:r>
            <a:r>
              <a:rPr lang="el-GR" altLang="el-GR" dirty="0" smtClean="0"/>
              <a:t>) ή εξωτερικών (κοινωνικών) δυνάμεων που προσδιορίζουν τη συμπεριφορά του, δίχως ο ίδιος να μπορεί να τις ελέγξει. </a:t>
            </a:r>
          </a:p>
          <a:p>
            <a:r>
              <a:rPr lang="el-GR" altLang="el-GR" dirty="0" smtClean="0"/>
              <a:t>Η ψυχική ασθένεια εμφανίζεται σαν μια δεδομένη παθολογική κλινική οντότητα, η οποία δεν επιδέχεται κανενός είδους ιδεολογικό, αξιολογικό προσδιορισμό, απόρροια της ιδιότυπης φύσης του ψυχικά ασθενή. </a:t>
            </a:r>
          </a:p>
          <a:p>
            <a:r>
              <a:rPr lang="el-GR" altLang="el-GR" dirty="0" smtClean="0"/>
              <a:t>Είναι διάχυτη η αντίληψη της δυσλειτουργίας, της παθολογίας και της μειονεξίας του ατόμου.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27</a:t>
            </a:fld>
            <a:endParaRPr lang="el-GR"/>
          </a:p>
        </p:txBody>
      </p:sp>
      <p:sp>
        <p:nvSpPr>
          <p:cNvPr id="3" name="Τίτλος 2"/>
          <p:cNvSpPr>
            <a:spLocks noGrp="1"/>
          </p:cNvSpPr>
          <p:nvPr>
            <p:ph type="title"/>
          </p:nvPr>
        </p:nvSpPr>
        <p:spPr/>
        <p:txBody>
          <a:bodyPr/>
          <a:lstStyle/>
          <a:p>
            <a:r>
              <a:rPr lang="el-GR" dirty="0" smtClean="0"/>
              <a:t>Κοινά σημεία σύγκλισης </a:t>
            </a:r>
            <a:r>
              <a:rPr lang="el-GR" dirty="0"/>
              <a:t>των </a:t>
            </a:r>
            <a:r>
              <a:rPr lang="el-GR" dirty="0" smtClean="0"/>
              <a:t>τριών </a:t>
            </a:r>
            <a:r>
              <a:rPr lang="el-GR" dirty="0" smtClean="0"/>
              <a:t>μοντέλων </a:t>
            </a:r>
            <a:r>
              <a:rPr lang="el-GR" dirty="0"/>
              <a:t>παρά </a:t>
            </a:r>
            <a:r>
              <a:rPr lang="el-GR" dirty="0" smtClean="0"/>
              <a:t>τη φαινομενική αντιπαράθεση</a:t>
            </a:r>
            <a:endParaRPr lang="el-GR" dirty="0"/>
          </a:p>
        </p:txBody>
      </p:sp>
    </p:spTree>
    <p:extLst>
      <p:ext uri="{BB962C8B-B14F-4D97-AF65-F5344CB8AC3E}">
        <p14:creationId xmlns:p14="http://schemas.microsoft.com/office/powerpoint/2010/main" val="753473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a:xfrm>
            <a:off x="612775" y="228600"/>
            <a:ext cx="8153400" cy="990600"/>
          </a:xfrm>
        </p:spPr>
        <p:txBody>
          <a:bodyPr/>
          <a:lstStyle/>
          <a:p>
            <a:r>
              <a:rPr lang="el-GR" altLang="el-GR" dirty="0" smtClean="0"/>
              <a:t>Οι εναλλακτικές προσεγγίσεις </a:t>
            </a:r>
            <a:br>
              <a:rPr lang="el-GR" altLang="el-GR" dirty="0" smtClean="0"/>
            </a:br>
            <a:r>
              <a:rPr lang="el-GR" altLang="el-GR" dirty="0" smtClean="0"/>
              <a:t>της ψυχικής ασθένειας</a:t>
            </a:r>
          </a:p>
        </p:txBody>
      </p:sp>
      <p:sp>
        <p:nvSpPr>
          <p:cNvPr id="39939" name="2 - Θέση περιεχομένου"/>
          <p:cNvSpPr>
            <a:spLocks noGrp="1"/>
          </p:cNvSpPr>
          <p:nvPr>
            <p:ph sz="quarter" idx="1"/>
          </p:nvPr>
        </p:nvSpPr>
        <p:spPr>
          <a:xfrm>
            <a:off x="612775" y="1773238"/>
            <a:ext cx="8153400" cy="4322762"/>
          </a:xfrm>
        </p:spPr>
        <p:txBody>
          <a:bodyPr/>
          <a:lstStyle/>
          <a:p>
            <a:pPr algn="just"/>
            <a:r>
              <a:rPr lang="el-GR" altLang="el-GR" sz="2600" b="1" dirty="0" smtClean="0"/>
              <a:t> </a:t>
            </a:r>
            <a:r>
              <a:rPr lang="el-GR" altLang="el-GR" dirty="0" smtClean="0"/>
              <a:t>Την παραδοσιακή προσέγγιση της ψυχικής ασθένειας αμφισβητούν τάσεις που αναπτύχθηκαν από την κοινωνιολογία, αλλά και την ψυχιατρική. </a:t>
            </a:r>
          </a:p>
          <a:p>
            <a:pPr algn="just"/>
            <a:r>
              <a:rPr lang="el-GR" altLang="el-GR" dirty="0" smtClean="0"/>
              <a:t>Αμφισβητούν τόσο την ύπαρξη της ψυχικής ασθένειας όσο και το σύνολο των εφαρμογών της παραδοσιακής ψυχιατρικής και </a:t>
            </a:r>
            <a:r>
              <a:rPr lang="el-GR" altLang="el-GR" dirty="0"/>
              <a:t>σ</a:t>
            </a:r>
            <a:r>
              <a:rPr lang="el-GR" altLang="el-GR" dirty="0" smtClean="0"/>
              <a:t>υμπεριλαμβάνουν:</a:t>
            </a:r>
          </a:p>
          <a:p>
            <a:pPr marL="457200" indent="-457200" algn="just">
              <a:buFont typeface="+mj-lt"/>
              <a:buAutoNum type="arabicPeriod"/>
            </a:pPr>
            <a:r>
              <a:rPr lang="el-GR" altLang="el-GR" dirty="0"/>
              <a:t>τ</a:t>
            </a:r>
            <a:r>
              <a:rPr lang="el-GR" altLang="el-GR" dirty="0" smtClean="0"/>
              <a:t>η θεωρία της </a:t>
            </a:r>
            <a:r>
              <a:rPr lang="el-GR" altLang="el-GR" dirty="0" err="1" smtClean="0"/>
              <a:t>ετικετοποίησης</a:t>
            </a:r>
            <a:r>
              <a:rPr lang="el-GR" altLang="el-GR" dirty="0" smtClean="0"/>
              <a:t>, και </a:t>
            </a:r>
          </a:p>
          <a:p>
            <a:pPr marL="457200" indent="-457200" algn="just">
              <a:buFont typeface="+mj-lt"/>
              <a:buAutoNum type="arabicPeriod"/>
            </a:pPr>
            <a:r>
              <a:rPr lang="el-GR" altLang="el-GR" dirty="0"/>
              <a:t>τ</a:t>
            </a:r>
            <a:r>
              <a:rPr lang="el-GR" altLang="el-GR" dirty="0" smtClean="0"/>
              <a:t>ο </a:t>
            </a:r>
            <a:r>
              <a:rPr lang="el-GR" altLang="el-GR" dirty="0" err="1" smtClean="0"/>
              <a:t>αντιψυχιατρικό</a:t>
            </a:r>
            <a:r>
              <a:rPr lang="el-GR" altLang="el-GR" dirty="0" smtClean="0"/>
              <a:t> κίνημα.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28</a:t>
            </a:fld>
            <a:endParaRPr lang="el-GR"/>
          </a:p>
        </p:txBody>
      </p:sp>
    </p:spTree>
    <p:extLst>
      <p:ext uri="{BB962C8B-B14F-4D97-AF65-F5344CB8AC3E}">
        <p14:creationId xmlns:p14="http://schemas.microsoft.com/office/powerpoint/2010/main" val="98154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a:xfrm>
            <a:off x="612775" y="228600"/>
            <a:ext cx="8153400" cy="990600"/>
          </a:xfrm>
        </p:spPr>
        <p:txBody>
          <a:bodyPr/>
          <a:lstStyle/>
          <a:p>
            <a:pPr eaLnBrk="1" hangingPunct="1"/>
            <a:r>
              <a:rPr lang="el-GR" dirty="0">
                <a:solidFill>
                  <a:srgbClr val="775F55"/>
                </a:solidFill>
              </a:rPr>
              <a:t>Ψυχική υγεία και ψυχική ασθένεια: Εννοιολογική προσέγγιση</a:t>
            </a:r>
            <a:r>
              <a:rPr lang="en-US" dirty="0">
                <a:solidFill>
                  <a:srgbClr val="775F55"/>
                </a:solidFill>
              </a:rPr>
              <a:t> </a:t>
            </a:r>
            <a:r>
              <a:rPr lang="en-US" sz="2800" b="0" dirty="0" smtClean="0">
                <a:solidFill>
                  <a:srgbClr val="775F55"/>
                </a:solidFill>
                <a:latin typeface="Calibri" panose="020F0502020204030204" pitchFamily="34" charset="0"/>
              </a:rPr>
              <a:t>2/2</a:t>
            </a:r>
            <a:endParaRPr lang="el-GR" altLang="el-GR" dirty="0" smtClean="0"/>
          </a:p>
        </p:txBody>
      </p:sp>
      <p:sp>
        <p:nvSpPr>
          <p:cNvPr id="12291"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Στην πραγματικότητα οι έννοιες της ψυχικής υγείας και της ψυχικής ασθένειας είναι κάτι ευρύτερο και περισσότερο σύνθετο. </a:t>
            </a:r>
            <a:endParaRPr lang="en-US" altLang="el-GR" dirty="0" smtClean="0"/>
          </a:p>
          <a:p>
            <a:pPr eaLnBrk="1" hangingPunct="1"/>
            <a:r>
              <a:rPr lang="el-GR" altLang="el-GR" dirty="0" smtClean="0"/>
              <a:t>Η ανθρώπινη ύπαρξη είναι δυνατόν να συμπεριλαμβάνει καταστάσεις τόσο ψυχικής ευεξίας όσο και ψυχικής ενόχλησης, οι οποίες είναι δυνατόν να μεταβληθούν σε ψυχικές διαταραχές που καθορίζονται σε σημαντικό βαθμό και από κοινωνικούς και διαπροσωπικούς παράγοντες, καθώς οι άνθρωποι υπάρχουν και  αισθάνονται μέσα στο κοινωνικό περιβάλλον.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a:t>
            </a:fld>
            <a:endParaRPr lang="el-GR"/>
          </a:p>
        </p:txBody>
      </p:sp>
    </p:spTree>
    <p:extLst>
      <p:ext uri="{BB962C8B-B14F-4D97-AF65-F5344CB8AC3E}">
        <p14:creationId xmlns:p14="http://schemas.microsoft.com/office/powerpoint/2010/main" val="3995150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2 - Θέση περιεχομένου"/>
          <p:cNvSpPr>
            <a:spLocks noGrp="1"/>
          </p:cNvSpPr>
          <p:nvPr>
            <p:ph sz="quarter" idx="1"/>
          </p:nvPr>
        </p:nvSpPr>
        <p:spPr>
          <a:xfrm>
            <a:off x="612775" y="1600200"/>
            <a:ext cx="8153400" cy="5257800"/>
          </a:xfrm>
        </p:spPr>
        <p:txBody>
          <a:bodyPr/>
          <a:lstStyle/>
          <a:p>
            <a:r>
              <a:rPr lang="el-GR" altLang="el-GR" dirty="0" smtClean="0"/>
              <a:t>Είναι ερμηνεία της ψυχικής ασθένειας ως αποκλίνουσας συμπεριφοράς υπό την οπτική της θεωρίας της συμβολικής αλληλεπίδρασης. </a:t>
            </a:r>
          </a:p>
          <a:p>
            <a:r>
              <a:rPr lang="el-GR" altLang="el-GR" dirty="0" smtClean="0"/>
              <a:t>Θεωρεί ότι ορισμένοι άνθρωποι παρουσιάζουν πρωτογενώς κάποιου τύπου αποκλίνουσα συμπεριφορά για διάφορους λόγους. </a:t>
            </a:r>
          </a:p>
          <a:p>
            <a:r>
              <a:rPr lang="el-GR" altLang="el-GR" dirty="0" smtClean="0"/>
              <a:t>Η κοινωνική ομάδα αντιδρά δημιουργώντας αρνητικά στερεότυπα για τον αποκλίνοντα. Το άτομο, αντιμετωπίζει εμπόδια, απομονώνεται, αποδέχεται την αξιολόγηση των άλλων και ωθείται διαρκώς περισσότερο στο χώρο της απόκλισης.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29</a:t>
            </a:fld>
            <a:endParaRPr lang="el-GR"/>
          </a:p>
        </p:txBody>
      </p:sp>
      <p:sp>
        <p:nvSpPr>
          <p:cNvPr id="3" name="Τίτλος 2"/>
          <p:cNvSpPr>
            <a:spLocks noGrp="1"/>
          </p:cNvSpPr>
          <p:nvPr>
            <p:ph type="title"/>
          </p:nvPr>
        </p:nvSpPr>
        <p:spPr/>
        <p:txBody>
          <a:bodyPr/>
          <a:lstStyle/>
          <a:p>
            <a:r>
              <a:rPr lang="el-GR" dirty="0" smtClean="0"/>
              <a:t>Η θεωρία της </a:t>
            </a:r>
            <a:r>
              <a:rPr lang="el-GR" dirty="0" err="1" smtClean="0"/>
              <a:t>ετικετοποίησης</a:t>
            </a:r>
            <a:r>
              <a:rPr lang="el-GR" dirty="0" smtClean="0"/>
              <a:t> </a:t>
            </a:r>
            <a:r>
              <a:rPr lang="el-GR" sz="2800" b="0" dirty="0" smtClean="0"/>
              <a:t>1/3</a:t>
            </a:r>
            <a:endParaRPr lang="el-GR" sz="2800" b="0" dirty="0"/>
          </a:p>
        </p:txBody>
      </p:sp>
    </p:spTree>
    <p:extLst>
      <p:ext uri="{BB962C8B-B14F-4D97-AF65-F5344CB8AC3E}">
        <p14:creationId xmlns:p14="http://schemas.microsoft.com/office/powerpoint/2010/main" val="30229976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 Τίτλος"/>
          <p:cNvSpPr>
            <a:spLocks noGrp="1"/>
          </p:cNvSpPr>
          <p:nvPr>
            <p:ph type="title"/>
          </p:nvPr>
        </p:nvSpPr>
        <p:spPr>
          <a:xfrm>
            <a:off x="612775" y="228600"/>
            <a:ext cx="8153400" cy="990600"/>
          </a:xfrm>
        </p:spPr>
        <p:txBody>
          <a:bodyPr/>
          <a:lstStyle/>
          <a:p>
            <a:r>
              <a:rPr lang="el-GR" dirty="0">
                <a:solidFill>
                  <a:srgbClr val="775F55"/>
                </a:solidFill>
              </a:rPr>
              <a:t>Η θεωρία της </a:t>
            </a:r>
            <a:r>
              <a:rPr lang="el-GR" dirty="0" err="1">
                <a:solidFill>
                  <a:srgbClr val="775F55"/>
                </a:solidFill>
              </a:rPr>
              <a:t>ετικετοποίησης</a:t>
            </a:r>
            <a:r>
              <a:rPr lang="el-GR" dirty="0">
                <a:solidFill>
                  <a:srgbClr val="775F55"/>
                </a:solidFill>
              </a:rPr>
              <a:t> </a:t>
            </a:r>
            <a:r>
              <a:rPr lang="el-GR" sz="2800" b="0" dirty="0" smtClean="0">
                <a:solidFill>
                  <a:srgbClr val="775F55"/>
                </a:solidFill>
              </a:rPr>
              <a:t>2/3</a:t>
            </a:r>
            <a:endParaRPr lang="el-GR" altLang="el-GR" dirty="0" smtClean="0"/>
          </a:p>
        </p:txBody>
      </p:sp>
      <p:sp>
        <p:nvSpPr>
          <p:cNvPr id="41987" name="2 - Θέση περιεχομένου"/>
          <p:cNvSpPr>
            <a:spLocks noGrp="1"/>
          </p:cNvSpPr>
          <p:nvPr>
            <p:ph sz="quarter" idx="1"/>
          </p:nvPr>
        </p:nvSpPr>
        <p:spPr>
          <a:xfrm>
            <a:off x="612775" y="1628775"/>
            <a:ext cx="8153400" cy="4467225"/>
          </a:xfrm>
        </p:spPr>
        <p:txBody>
          <a:bodyPr/>
          <a:lstStyle/>
          <a:p>
            <a:r>
              <a:rPr lang="el-GR" altLang="el-GR" dirty="0" smtClean="0"/>
              <a:t>Με τον τρόπο αυτό θεωρεί ότι η κοινωνική αντίδραση, μέσω του στιγματισμού, οδηγεί σε δευτερογενή εκτροπή σοβαρότερης της πρωτογενούς. </a:t>
            </a:r>
          </a:p>
          <a:p>
            <a:r>
              <a:rPr lang="el-GR" altLang="el-GR" dirty="0" smtClean="0"/>
              <a:t>Συνεπάγεται την </a:t>
            </a:r>
            <a:r>
              <a:rPr lang="el-GR" altLang="el-GR" dirty="0" err="1" smtClean="0"/>
              <a:t>αυτοεκπλήρωση</a:t>
            </a:r>
            <a:r>
              <a:rPr lang="el-GR" altLang="el-GR" dirty="0" smtClean="0"/>
              <a:t> της προφητείας με τη συνέχιση της αποκλίνουσας συμπεριφοράς και τη διαιώνιση του φαύλου κύκλου του στιγματισμού και της εκτροπής: το άτομο γίνεται αυτό που περιγράφεται, είναι προϊόν κοινωνικής αλληλεπίδρασης και δεν προσδιορίζεται αντικειμενικά.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30</a:t>
            </a:fld>
            <a:endParaRPr lang="el-GR"/>
          </a:p>
        </p:txBody>
      </p:sp>
    </p:spTree>
    <p:extLst>
      <p:ext uri="{BB962C8B-B14F-4D97-AF65-F5344CB8AC3E}">
        <p14:creationId xmlns:p14="http://schemas.microsoft.com/office/powerpoint/2010/main" val="1030361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 Τίτλος"/>
          <p:cNvSpPr>
            <a:spLocks noGrp="1"/>
          </p:cNvSpPr>
          <p:nvPr>
            <p:ph type="title"/>
          </p:nvPr>
        </p:nvSpPr>
        <p:spPr>
          <a:xfrm>
            <a:off x="612775" y="228600"/>
            <a:ext cx="8153400" cy="990600"/>
          </a:xfrm>
        </p:spPr>
        <p:txBody>
          <a:bodyPr/>
          <a:lstStyle/>
          <a:p>
            <a:r>
              <a:rPr lang="el-GR" dirty="0">
                <a:solidFill>
                  <a:srgbClr val="775F55"/>
                </a:solidFill>
              </a:rPr>
              <a:t>Η θεωρία της </a:t>
            </a:r>
            <a:r>
              <a:rPr lang="el-GR" dirty="0" err="1">
                <a:solidFill>
                  <a:srgbClr val="775F55"/>
                </a:solidFill>
              </a:rPr>
              <a:t>ετικετοποίησης</a:t>
            </a:r>
            <a:r>
              <a:rPr lang="el-GR" dirty="0">
                <a:solidFill>
                  <a:srgbClr val="775F55"/>
                </a:solidFill>
              </a:rPr>
              <a:t> </a:t>
            </a:r>
            <a:r>
              <a:rPr lang="el-GR" sz="2800" b="0" dirty="0" smtClean="0">
                <a:solidFill>
                  <a:srgbClr val="775F55"/>
                </a:solidFill>
              </a:rPr>
              <a:t>3/3</a:t>
            </a:r>
            <a:endParaRPr lang="el-GR" altLang="el-GR" dirty="0" smtClean="0"/>
          </a:p>
        </p:txBody>
      </p:sp>
      <p:sp>
        <p:nvSpPr>
          <p:cNvPr id="43011" name="2 - Θέση περιεχομένου"/>
          <p:cNvSpPr>
            <a:spLocks noGrp="1"/>
          </p:cNvSpPr>
          <p:nvPr>
            <p:ph sz="quarter" idx="1"/>
          </p:nvPr>
        </p:nvSpPr>
        <p:spPr>
          <a:xfrm>
            <a:off x="612775" y="1600200"/>
            <a:ext cx="8153400" cy="4997450"/>
          </a:xfrm>
        </p:spPr>
        <p:txBody>
          <a:bodyPr/>
          <a:lstStyle/>
          <a:p>
            <a:r>
              <a:rPr lang="el-GR" altLang="el-GR" dirty="0" smtClean="0"/>
              <a:t>Όμως, παρά του ότι η συμβολή της θεωρίας αναγνωρίζεται ιδιαίτερα στο πεδίο της κοινωνιολογίας, της καταλογίζονται και ελλείψεις. </a:t>
            </a:r>
          </a:p>
          <a:p>
            <a:r>
              <a:rPr lang="el-GR" altLang="el-GR" dirty="0" smtClean="0"/>
              <a:t>Οι επικριτές της τονίζουν ότι δεν ασχολείται με τις αιτίες της αποκλίνουσας συμπεριφοράς, δηλαδή τους λόγους για τους οποίους το άτομο εκδηλώνει την πρωτογενή απόκλιση. </a:t>
            </a:r>
          </a:p>
          <a:p>
            <a:r>
              <a:rPr lang="el-GR" altLang="el-GR" dirty="0" smtClean="0"/>
              <a:t>Ως προς αυτό οι εκπρόσωποι της θεωρίας αν και δεν αρνούνται την ύπαρξη αιτίων, δεν τους αποδίδουν σημασία διότι θεωρούν ότι δεν οδηγεί πουθενά.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31</a:t>
            </a:fld>
            <a:endParaRPr lang="el-GR"/>
          </a:p>
        </p:txBody>
      </p:sp>
    </p:spTree>
    <p:extLst>
      <p:ext uri="{BB962C8B-B14F-4D97-AF65-F5344CB8AC3E}">
        <p14:creationId xmlns:p14="http://schemas.microsoft.com/office/powerpoint/2010/main" val="17217343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2 - Θέση περιεχομένου"/>
          <p:cNvSpPr>
            <a:spLocks noGrp="1"/>
          </p:cNvSpPr>
          <p:nvPr>
            <p:ph sz="quarter" idx="1"/>
          </p:nvPr>
        </p:nvSpPr>
        <p:spPr>
          <a:xfrm>
            <a:off x="612775" y="1626195"/>
            <a:ext cx="8153400" cy="4683125"/>
          </a:xfrm>
        </p:spPr>
        <p:txBody>
          <a:bodyPr/>
          <a:lstStyle/>
          <a:p>
            <a:r>
              <a:rPr lang="el-GR" altLang="el-GR" dirty="0" smtClean="0"/>
              <a:t>Επιδράσεις μαρξισμού και υπαρξιακής φιλοσοφίας.</a:t>
            </a:r>
          </a:p>
          <a:p>
            <a:r>
              <a:rPr lang="el-GR" altLang="el-GR" dirty="0" smtClean="0"/>
              <a:t>Στο πλαίσιο αυτό ο </a:t>
            </a:r>
            <a:r>
              <a:rPr lang="en-US" altLang="el-GR" dirty="0" smtClean="0"/>
              <a:t>Laing</a:t>
            </a:r>
            <a:r>
              <a:rPr lang="el-GR" altLang="el-GR" dirty="0" smtClean="0"/>
              <a:t> (1967), ένας από τους εκφραστές του </a:t>
            </a:r>
            <a:r>
              <a:rPr lang="el-GR" altLang="el-GR" dirty="0" err="1" smtClean="0"/>
              <a:t>αντιψυχιατρικού</a:t>
            </a:r>
            <a:r>
              <a:rPr lang="el-GR" altLang="el-GR" dirty="0" smtClean="0"/>
              <a:t> ρεύματος,  αντιμετωπίζει χαρακτηριστικά τη σχιζοφρένεια σαν στάδιο θεραπευτικής διαδικασίας, απαρχή ίασης, στις διαταραχές που έχει προκαλέσει ο σύγχρονος πολιτισμός ανάμεσα στο εσωτερικό και εξωτερικό κόσμο του ανθρώπου. </a:t>
            </a:r>
          </a:p>
          <a:p>
            <a:r>
              <a:rPr lang="el-GR" altLang="el-GR" dirty="0" smtClean="0"/>
              <a:t>Θεωρεί ότι το ψυχικό σύμπτωμα είναι ένας τρόπος αντίδρασης περισσότερο υγιής και συνεπής από ότι η συμπεριφορά προσαρμογής των θεωρούμενων υγιών.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32</a:t>
            </a:fld>
            <a:endParaRPr lang="el-GR"/>
          </a:p>
        </p:txBody>
      </p:sp>
      <p:sp>
        <p:nvSpPr>
          <p:cNvPr id="3" name="Τίτλος 2"/>
          <p:cNvSpPr>
            <a:spLocks noGrp="1"/>
          </p:cNvSpPr>
          <p:nvPr>
            <p:ph type="title"/>
          </p:nvPr>
        </p:nvSpPr>
        <p:spPr/>
        <p:txBody>
          <a:bodyPr/>
          <a:lstStyle/>
          <a:p>
            <a:r>
              <a:rPr lang="el-GR" dirty="0" smtClean="0"/>
              <a:t>Το </a:t>
            </a:r>
            <a:r>
              <a:rPr lang="el-GR" dirty="0" err="1" smtClean="0"/>
              <a:t>αντιψυχιατρικό</a:t>
            </a:r>
            <a:r>
              <a:rPr lang="el-GR" dirty="0" smtClean="0"/>
              <a:t> </a:t>
            </a:r>
            <a:r>
              <a:rPr lang="el-GR" dirty="0" smtClean="0"/>
              <a:t>κίνημα </a:t>
            </a:r>
            <a:r>
              <a:rPr lang="el-GR" sz="2800" b="0" dirty="0" smtClean="0"/>
              <a:t>1/4</a:t>
            </a:r>
            <a:endParaRPr lang="el-GR" sz="2800" b="0" dirty="0"/>
          </a:p>
        </p:txBody>
      </p:sp>
    </p:spTree>
    <p:extLst>
      <p:ext uri="{BB962C8B-B14F-4D97-AF65-F5344CB8AC3E}">
        <p14:creationId xmlns:p14="http://schemas.microsoft.com/office/powerpoint/2010/main" val="35174365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 Τίτλος"/>
          <p:cNvSpPr>
            <a:spLocks noGrp="1"/>
          </p:cNvSpPr>
          <p:nvPr>
            <p:ph type="title"/>
          </p:nvPr>
        </p:nvSpPr>
        <p:spPr>
          <a:xfrm>
            <a:off x="612775" y="228600"/>
            <a:ext cx="8153400" cy="990600"/>
          </a:xfrm>
        </p:spPr>
        <p:txBody>
          <a:bodyPr/>
          <a:lstStyle/>
          <a:p>
            <a:r>
              <a:rPr lang="el-GR" dirty="0">
                <a:solidFill>
                  <a:srgbClr val="775F55"/>
                </a:solidFill>
              </a:rPr>
              <a:t>Το </a:t>
            </a:r>
            <a:r>
              <a:rPr lang="el-GR" dirty="0" err="1">
                <a:solidFill>
                  <a:srgbClr val="775F55"/>
                </a:solidFill>
              </a:rPr>
              <a:t>αντιψυχιατρικό</a:t>
            </a:r>
            <a:r>
              <a:rPr lang="el-GR" dirty="0">
                <a:solidFill>
                  <a:srgbClr val="775F55"/>
                </a:solidFill>
              </a:rPr>
              <a:t> κίνημα </a:t>
            </a:r>
            <a:r>
              <a:rPr lang="el-GR" sz="2800" b="0" dirty="0" smtClean="0">
                <a:solidFill>
                  <a:srgbClr val="775F55"/>
                </a:solidFill>
              </a:rPr>
              <a:t>2/4</a:t>
            </a:r>
            <a:endParaRPr lang="el-GR" altLang="el-GR" dirty="0" smtClean="0"/>
          </a:p>
        </p:txBody>
      </p:sp>
      <p:sp>
        <p:nvSpPr>
          <p:cNvPr id="45059" name="2 - Θέση περιεχομένου"/>
          <p:cNvSpPr>
            <a:spLocks noGrp="1"/>
          </p:cNvSpPr>
          <p:nvPr>
            <p:ph sz="quarter" idx="1"/>
          </p:nvPr>
        </p:nvSpPr>
        <p:spPr>
          <a:xfrm>
            <a:off x="612775" y="1600200"/>
            <a:ext cx="8153400" cy="4495800"/>
          </a:xfrm>
        </p:spPr>
        <p:txBody>
          <a:bodyPr/>
          <a:lstStyle/>
          <a:p>
            <a:r>
              <a:rPr lang="el-GR" altLang="el-GR" dirty="0" smtClean="0"/>
              <a:t>Το </a:t>
            </a:r>
            <a:r>
              <a:rPr lang="el-GR" altLang="el-GR" dirty="0" err="1" smtClean="0"/>
              <a:t>αντιψυχιατρικό</a:t>
            </a:r>
            <a:r>
              <a:rPr lang="el-GR" altLang="el-GR" dirty="0" smtClean="0"/>
              <a:t> ρεύμα δεν αμφισβήτησε μόνο την παθολογική οντότητα της ψυχικής ασθένειας αλλά και το σύνολο της κλασικής ψυχιατρικής. </a:t>
            </a:r>
          </a:p>
          <a:p>
            <a:r>
              <a:rPr lang="el-GR" altLang="el-GR" dirty="0" smtClean="0"/>
              <a:t>Άσκησε οξεία κριτική στις πράξεις ταξινόμησης και διαχείρισης της ψυχικής ασθένειας από την ψυχιατρική. </a:t>
            </a:r>
          </a:p>
          <a:p>
            <a:r>
              <a:rPr lang="el-GR" altLang="el-GR" dirty="0" smtClean="0"/>
              <a:t>Τις προσέγγισε ως αυτές να συνιστούν βίαιες πράξεις στέρησης της ελευθερίας του ατόμου και έκφραση της άρχουσας ιδεολογίας για τη διατήρηση του υπάρχοντος κοινωνικού </a:t>
            </a:r>
            <a:r>
              <a:rPr lang="en-US" altLang="el-GR" dirty="0" smtClean="0"/>
              <a:t>status quo</a:t>
            </a:r>
            <a:r>
              <a:rPr lang="el-GR" altLang="el-GR"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33</a:t>
            </a:fld>
            <a:endParaRPr lang="el-GR"/>
          </a:p>
        </p:txBody>
      </p:sp>
    </p:spTree>
    <p:extLst>
      <p:ext uri="{BB962C8B-B14F-4D97-AF65-F5344CB8AC3E}">
        <p14:creationId xmlns:p14="http://schemas.microsoft.com/office/powerpoint/2010/main" val="6197089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 Τίτλος"/>
          <p:cNvSpPr>
            <a:spLocks noGrp="1"/>
          </p:cNvSpPr>
          <p:nvPr>
            <p:ph type="title"/>
          </p:nvPr>
        </p:nvSpPr>
        <p:spPr>
          <a:xfrm>
            <a:off x="612775" y="228600"/>
            <a:ext cx="8153400" cy="990600"/>
          </a:xfrm>
        </p:spPr>
        <p:txBody>
          <a:bodyPr/>
          <a:lstStyle/>
          <a:p>
            <a:r>
              <a:rPr lang="el-GR" dirty="0">
                <a:solidFill>
                  <a:srgbClr val="775F55"/>
                </a:solidFill>
              </a:rPr>
              <a:t>Το </a:t>
            </a:r>
            <a:r>
              <a:rPr lang="el-GR" dirty="0" err="1">
                <a:solidFill>
                  <a:srgbClr val="775F55"/>
                </a:solidFill>
              </a:rPr>
              <a:t>αντιψυχιατρικό</a:t>
            </a:r>
            <a:r>
              <a:rPr lang="el-GR" dirty="0">
                <a:solidFill>
                  <a:srgbClr val="775F55"/>
                </a:solidFill>
              </a:rPr>
              <a:t> κίνημα </a:t>
            </a:r>
            <a:r>
              <a:rPr lang="el-GR" sz="2800" b="0" dirty="0" smtClean="0">
                <a:solidFill>
                  <a:srgbClr val="775F55"/>
                </a:solidFill>
              </a:rPr>
              <a:t>3/4</a:t>
            </a:r>
            <a:endParaRPr lang="el-GR" altLang="el-GR" dirty="0" smtClean="0"/>
          </a:p>
        </p:txBody>
      </p:sp>
      <p:sp>
        <p:nvSpPr>
          <p:cNvPr id="46083" name="2 - Θέση περιεχομένου"/>
          <p:cNvSpPr>
            <a:spLocks noGrp="1"/>
          </p:cNvSpPr>
          <p:nvPr>
            <p:ph sz="quarter" idx="1"/>
          </p:nvPr>
        </p:nvSpPr>
        <p:spPr>
          <a:xfrm>
            <a:off x="612775" y="1626195"/>
            <a:ext cx="8153400" cy="4683125"/>
          </a:xfrm>
        </p:spPr>
        <p:txBody>
          <a:bodyPr/>
          <a:lstStyle/>
          <a:p>
            <a:r>
              <a:rPr lang="el-GR" altLang="el-GR" dirty="0" smtClean="0"/>
              <a:t>Ο </a:t>
            </a:r>
            <a:r>
              <a:rPr lang="en-US" altLang="el-GR" dirty="0" err="1" smtClean="0"/>
              <a:t>Szasz</a:t>
            </a:r>
            <a:r>
              <a:rPr lang="el-GR" altLang="el-GR" dirty="0" smtClean="0"/>
              <a:t> (1974) στις μελέτες του για την διαχρονική μεταχείριση της ψυχικής ασθένειας και τα πολιτικά δικαιώματα των ψυχικά ασθενών, εντοπίζει στενή συσχέτιση των λειτουργιών μεταξύ του θεσμού της Ιεράς Εξέτασης του Μεσαίωνα με το θεσμό της σημερινής ψυχιατρικής, σαν κρατικό μηχανισμό ελέγχου και εξουσίας. </a:t>
            </a:r>
          </a:p>
          <a:p>
            <a:r>
              <a:rPr lang="el-GR" altLang="el-GR" dirty="0" smtClean="0"/>
              <a:t>Στο πλαίσιο των απόψεων αυτών αναπτύχθηκαν και ανάλογα σχήματα διαχείρισης της ψυχικής ασθένειας τα οποία όμως οδηγήθηκαν σε αποτυχία: </a:t>
            </a:r>
          </a:p>
          <a:p>
            <a:pPr>
              <a:buFont typeface="Wingdings" pitchFamily="2" charset="2"/>
              <a:buChar char="ü"/>
            </a:pPr>
            <a:r>
              <a:rPr lang="el-GR" altLang="el-GR" dirty="0" smtClean="0"/>
              <a:t>προγράμματα κοινοβίων για σχιζοφρενείς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34</a:t>
            </a:fld>
            <a:endParaRPr lang="el-GR"/>
          </a:p>
        </p:txBody>
      </p:sp>
    </p:spTree>
    <p:extLst>
      <p:ext uri="{BB962C8B-B14F-4D97-AF65-F5344CB8AC3E}">
        <p14:creationId xmlns:p14="http://schemas.microsoft.com/office/powerpoint/2010/main" val="16820392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Τίτλος"/>
          <p:cNvSpPr>
            <a:spLocks noGrp="1"/>
          </p:cNvSpPr>
          <p:nvPr>
            <p:ph type="title"/>
          </p:nvPr>
        </p:nvSpPr>
        <p:spPr>
          <a:xfrm>
            <a:off x="612775" y="228600"/>
            <a:ext cx="8153400" cy="990600"/>
          </a:xfrm>
        </p:spPr>
        <p:txBody>
          <a:bodyPr/>
          <a:lstStyle/>
          <a:p>
            <a:r>
              <a:rPr lang="el-GR" dirty="0">
                <a:solidFill>
                  <a:srgbClr val="775F55"/>
                </a:solidFill>
              </a:rPr>
              <a:t>Το </a:t>
            </a:r>
            <a:r>
              <a:rPr lang="el-GR" dirty="0" err="1">
                <a:solidFill>
                  <a:srgbClr val="775F55"/>
                </a:solidFill>
              </a:rPr>
              <a:t>αντιψυχιατρικό</a:t>
            </a:r>
            <a:r>
              <a:rPr lang="el-GR" dirty="0">
                <a:solidFill>
                  <a:srgbClr val="775F55"/>
                </a:solidFill>
              </a:rPr>
              <a:t> κίνημα </a:t>
            </a:r>
            <a:r>
              <a:rPr lang="el-GR" sz="2800" b="0" dirty="0" smtClean="0">
                <a:solidFill>
                  <a:srgbClr val="775F55"/>
                </a:solidFill>
              </a:rPr>
              <a:t>4/4</a:t>
            </a:r>
            <a:endParaRPr lang="el-GR" altLang="el-GR" dirty="0" smtClean="0"/>
          </a:p>
        </p:txBody>
      </p:sp>
      <p:sp>
        <p:nvSpPr>
          <p:cNvPr id="47107" name="2 - Θέση περιεχομένου"/>
          <p:cNvSpPr>
            <a:spLocks noGrp="1"/>
          </p:cNvSpPr>
          <p:nvPr>
            <p:ph sz="quarter" idx="1"/>
          </p:nvPr>
        </p:nvSpPr>
        <p:spPr>
          <a:xfrm>
            <a:off x="612775" y="1600200"/>
            <a:ext cx="8153400" cy="4495800"/>
          </a:xfrm>
        </p:spPr>
        <p:txBody>
          <a:bodyPr/>
          <a:lstStyle/>
          <a:p>
            <a:r>
              <a:rPr lang="el-GR" altLang="el-GR" dirty="0" smtClean="0"/>
              <a:t>Ορισμένες απόψεις του κινήματος της </a:t>
            </a:r>
            <a:r>
              <a:rPr lang="el-GR" altLang="el-GR" dirty="0" err="1" smtClean="0"/>
              <a:t>αντιψυχιατρικής</a:t>
            </a:r>
            <a:r>
              <a:rPr lang="el-GR" altLang="el-GR" dirty="0" smtClean="0"/>
              <a:t> δεν τεκμηριώνονται και δημιουργούν ένα εσφαλμένο δόγμα και σχήματα εξιδανίκευσης και μυθοποίησης ψυχικά ασθενών σαν ριζοσπαστικών στοιχείων επαναστατικότητας .</a:t>
            </a:r>
          </a:p>
          <a:p>
            <a:r>
              <a:rPr lang="el-GR" altLang="el-GR" dirty="0" smtClean="0"/>
              <a:t>Από την άλλη όμως είναι σημαντική η συμβολή του κινήματος της </a:t>
            </a:r>
            <a:r>
              <a:rPr lang="el-GR" altLang="el-GR" dirty="0" err="1" smtClean="0"/>
              <a:t>αντιψυχιατρικής</a:t>
            </a:r>
            <a:r>
              <a:rPr lang="el-GR" altLang="el-GR" dirty="0" smtClean="0"/>
              <a:t>: </a:t>
            </a:r>
          </a:p>
          <a:p>
            <a:pPr>
              <a:buFont typeface="Wingdings" pitchFamily="2" charset="2"/>
              <a:buChar char="ü"/>
            </a:pPr>
            <a:r>
              <a:rPr lang="el-GR" altLang="el-GR" dirty="0" smtClean="0"/>
              <a:t>στην ευαισθητοποίηση της κοινωνίας, </a:t>
            </a:r>
          </a:p>
          <a:p>
            <a:pPr>
              <a:buFont typeface="Wingdings" pitchFamily="2" charset="2"/>
              <a:buChar char="ü"/>
            </a:pPr>
            <a:r>
              <a:rPr lang="el-GR" altLang="el-GR" dirty="0" smtClean="0"/>
              <a:t>στην αλλαγή της κοινωνικής αντιμετώπισης των ψυχικά ασθενών και </a:t>
            </a:r>
          </a:p>
          <a:p>
            <a:pPr>
              <a:buFont typeface="Wingdings" pitchFamily="2" charset="2"/>
              <a:buChar char="ü"/>
            </a:pPr>
            <a:r>
              <a:rPr lang="el-GR" altLang="el-GR" dirty="0" smtClean="0"/>
              <a:t>στην προώθηση των ατομικών τους δικαιωμάτων.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35</a:t>
            </a:fld>
            <a:endParaRPr lang="el-GR"/>
          </a:p>
        </p:txBody>
      </p:sp>
    </p:spTree>
    <p:extLst>
      <p:ext uri="{BB962C8B-B14F-4D97-AF65-F5344CB8AC3E}">
        <p14:creationId xmlns:p14="http://schemas.microsoft.com/office/powerpoint/2010/main" val="32497384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2 - Θέση περιεχομένου"/>
          <p:cNvSpPr>
            <a:spLocks noGrp="1"/>
          </p:cNvSpPr>
          <p:nvPr>
            <p:ph sz="quarter" idx="1"/>
          </p:nvPr>
        </p:nvSpPr>
        <p:spPr>
          <a:xfrm>
            <a:off x="612775" y="1554187"/>
            <a:ext cx="8153400" cy="4683125"/>
          </a:xfrm>
        </p:spPr>
        <p:txBody>
          <a:bodyPr/>
          <a:lstStyle/>
          <a:p>
            <a:r>
              <a:rPr lang="el-GR" altLang="el-GR" dirty="0" smtClean="0"/>
              <a:t>Από τα προηγούμενα συνάγεται ότι η ψυχική ασθένεια είναι δύσκολο να καθοριστεί αντικειμενικά ακριβώς γιατί αποτελεί αξιολογική έννοια. Αποκτά νόημα πάντα σε συνάρτηση με ένα κοινωνικό σύνολο. </a:t>
            </a:r>
          </a:p>
          <a:p>
            <a:r>
              <a:rPr lang="el-GR" altLang="el-GR" dirty="0" smtClean="0"/>
              <a:t>Βασικό συμπέρασμα είναι ότι τελικά η ψυχική ασθένεια συνιστά ένα πολυδιάστατο ανθρώπινο φαινόμενο κοινωνικά αναγνωρισμένο. </a:t>
            </a:r>
          </a:p>
          <a:p>
            <a:r>
              <a:rPr lang="el-GR" altLang="el-GR" dirty="0" smtClean="0"/>
              <a:t>Συνεπώς είναι αδύνατο να επεξηγηθεί στη βάση ενός και μόνο αιτιώδους παράγοντα. Κάτι τέτοιο αποτελεί απλούστευση, αλλοιώνει τη σημασία και παραποιεί την πραγματικότητά της.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36</a:t>
            </a:fld>
            <a:endParaRPr lang="el-GR"/>
          </a:p>
        </p:txBody>
      </p:sp>
      <p:sp>
        <p:nvSpPr>
          <p:cNvPr id="3" name="Τίτλος 2"/>
          <p:cNvSpPr>
            <a:spLocks noGrp="1"/>
          </p:cNvSpPr>
          <p:nvPr>
            <p:ph type="title"/>
          </p:nvPr>
        </p:nvSpPr>
        <p:spPr/>
        <p:txBody>
          <a:bodyPr/>
          <a:lstStyle/>
          <a:p>
            <a:r>
              <a:rPr lang="el-GR" dirty="0" smtClean="0"/>
              <a:t>Συνοψίζοντας τις αιτιολογικές </a:t>
            </a:r>
            <a:r>
              <a:rPr lang="el-GR" dirty="0" smtClean="0"/>
              <a:t>θεωρίες </a:t>
            </a:r>
            <a:r>
              <a:rPr lang="el-GR" sz="2800" b="0" dirty="0" smtClean="0"/>
              <a:t>1/2</a:t>
            </a:r>
            <a:endParaRPr lang="el-GR" sz="2800" b="0" dirty="0"/>
          </a:p>
        </p:txBody>
      </p:sp>
    </p:spTree>
    <p:extLst>
      <p:ext uri="{BB962C8B-B14F-4D97-AF65-F5344CB8AC3E}">
        <p14:creationId xmlns:p14="http://schemas.microsoft.com/office/powerpoint/2010/main" val="28237948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a:xfrm>
            <a:off x="612775" y="228600"/>
            <a:ext cx="8153400" cy="990600"/>
          </a:xfrm>
        </p:spPr>
        <p:txBody>
          <a:bodyPr/>
          <a:lstStyle/>
          <a:p>
            <a:r>
              <a:rPr lang="el-GR" dirty="0">
                <a:solidFill>
                  <a:srgbClr val="775F55"/>
                </a:solidFill>
              </a:rPr>
              <a:t>Συνοψίζοντας τις αιτιολογικές θεωρίες </a:t>
            </a:r>
            <a:r>
              <a:rPr lang="el-GR" sz="2800" b="0" dirty="0" smtClean="0">
                <a:solidFill>
                  <a:srgbClr val="775F55"/>
                </a:solidFill>
              </a:rPr>
              <a:t>2/2</a:t>
            </a:r>
            <a:endParaRPr lang="el-GR" altLang="el-GR" dirty="0" smtClean="0"/>
          </a:p>
        </p:txBody>
      </p:sp>
      <p:sp>
        <p:nvSpPr>
          <p:cNvPr id="49155" name="2 - Θέση περιεχομένου"/>
          <p:cNvSpPr>
            <a:spLocks noGrp="1"/>
          </p:cNvSpPr>
          <p:nvPr>
            <p:ph sz="quarter" idx="1"/>
          </p:nvPr>
        </p:nvSpPr>
        <p:spPr>
          <a:xfrm>
            <a:off x="612775" y="1600200"/>
            <a:ext cx="8153400" cy="4495800"/>
          </a:xfrm>
        </p:spPr>
        <p:txBody>
          <a:bodyPr/>
          <a:lstStyle/>
          <a:p>
            <a:r>
              <a:rPr lang="el-GR" altLang="el-GR" dirty="0" smtClean="0"/>
              <a:t>Η μονομέρεια οδηγεί σε θεωρητικό αδιέξοδο και αντιθέσεις που το μόνο τους αποτέλεσμα είναι οι αρνητικές επιπτώσεις στην αντιμετώπιση των αναγκών των ψυχικά ασθενών. </a:t>
            </a:r>
          </a:p>
          <a:p>
            <a:r>
              <a:rPr lang="el-GR" altLang="el-GR" dirty="0" smtClean="0"/>
              <a:t>Οι κυρίαρχες μονοδιάστατες προσεγγίσεις, όπως θα φανεί στη συνέχεια, οδήγησαν τους ψυχικά ασθενείς σε βάρβαρες μορφές αντιμετώπισης, όπως: </a:t>
            </a:r>
          </a:p>
          <a:p>
            <a:pPr>
              <a:buFont typeface="Wingdings" pitchFamily="2" charset="2"/>
              <a:buChar char="ü"/>
            </a:pPr>
            <a:r>
              <a:rPr lang="el-GR" altLang="el-GR" dirty="0" smtClean="0"/>
              <a:t>στον ψυχιατρικό ολοκληρωτισμό, και </a:t>
            </a:r>
          </a:p>
          <a:p>
            <a:pPr>
              <a:buFont typeface="Wingdings" pitchFamily="2" charset="2"/>
              <a:buChar char="ü"/>
            </a:pPr>
            <a:r>
              <a:rPr lang="el-GR" altLang="el-GR" dirty="0" smtClean="0"/>
              <a:t>στον ιδρυματικό εγκλεισμό.</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37</a:t>
            </a:fld>
            <a:endParaRPr lang="el-GR"/>
          </a:p>
        </p:txBody>
      </p:sp>
    </p:spTree>
    <p:extLst>
      <p:ext uri="{BB962C8B-B14F-4D97-AF65-F5344CB8AC3E}">
        <p14:creationId xmlns:p14="http://schemas.microsoft.com/office/powerpoint/2010/main" val="26358201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 Τίτλος"/>
          <p:cNvSpPr>
            <a:spLocks noGrp="1"/>
          </p:cNvSpPr>
          <p:nvPr>
            <p:ph type="title"/>
          </p:nvPr>
        </p:nvSpPr>
        <p:spPr>
          <a:xfrm>
            <a:off x="612775" y="228600"/>
            <a:ext cx="8153400" cy="990600"/>
          </a:xfrm>
        </p:spPr>
        <p:txBody>
          <a:bodyPr/>
          <a:lstStyle/>
          <a:p>
            <a:pPr eaLnBrk="1" hangingPunct="1"/>
            <a:r>
              <a:rPr lang="el-GR" altLang="el-GR" dirty="0" smtClean="0"/>
              <a:t>Μύθοι και αλήθειες </a:t>
            </a:r>
            <a:br>
              <a:rPr lang="el-GR" altLang="el-GR" dirty="0" smtClean="0"/>
            </a:br>
            <a:r>
              <a:rPr lang="el-GR" altLang="el-GR" dirty="0" smtClean="0"/>
              <a:t>για την ψυχική ασθένεια</a:t>
            </a:r>
          </a:p>
        </p:txBody>
      </p:sp>
      <p:sp>
        <p:nvSpPr>
          <p:cNvPr id="51203"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Για την ψυχική ασθένεια και τους ψυχικά ασθενείς επικρατεί στον γενικό πληθυσμό άγνοια και μία σειρά από ευρέως διαδεδομένους μύθους, δηλαδή λανθασμένες αντιλήψεις. </a:t>
            </a:r>
          </a:p>
          <a:p>
            <a:pPr eaLnBrk="1" hangingPunct="1"/>
            <a:r>
              <a:rPr lang="el-GR" altLang="el-GR" dirty="0" smtClean="0"/>
              <a:t>Οι προκαταλήψεις και το στίγμα που συνοδεύει την ψυχική ασθένεια έχει σαν συνέπεια για τους μεν ψυχικά ασθενείς τις κοινωνικές διακρίσεις και τον κοινωνικό αποκλεισμό, για δε τα μέλη των οικογενειών τους την κοινωνική κριτική, την κοινωνική απομόνωση και την απόκρυψη των προβλημάτων που αντιμετωπίζουν.</a:t>
            </a:r>
          </a:p>
          <a:p>
            <a:pPr eaLnBrk="1" hangingPunct="1">
              <a:buFont typeface="Arial" charset="0"/>
              <a:buChar char="•"/>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38</a:t>
            </a:fld>
            <a:endParaRPr lang="el-GR"/>
          </a:p>
        </p:txBody>
      </p:sp>
    </p:spTree>
    <p:extLst>
      <p:ext uri="{BB962C8B-B14F-4D97-AF65-F5344CB8AC3E}">
        <p14:creationId xmlns:p14="http://schemas.microsoft.com/office/powerpoint/2010/main" val="1529662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a:xfrm>
            <a:off x="612775" y="228600"/>
            <a:ext cx="8153400" cy="990600"/>
          </a:xfrm>
        </p:spPr>
        <p:txBody>
          <a:bodyPr/>
          <a:lstStyle/>
          <a:p>
            <a:pPr eaLnBrk="1" hangingPunct="1"/>
            <a:r>
              <a:rPr lang="el-GR" altLang="el-GR" dirty="0" smtClean="0"/>
              <a:t>Ορισμός ψυχικής υγείας: Π.Ο.Υ. (2002)</a:t>
            </a:r>
          </a:p>
        </p:txBody>
      </p:sp>
      <p:sp>
        <p:nvSpPr>
          <p:cNvPr id="13315" name="2 - Θέση περιεχομένου"/>
          <p:cNvSpPr>
            <a:spLocks noGrp="1"/>
          </p:cNvSpPr>
          <p:nvPr>
            <p:ph sz="quarter" idx="1"/>
          </p:nvPr>
        </p:nvSpPr>
        <p:spPr>
          <a:xfrm>
            <a:off x="457200" y="1628775"/>
            <a:ext cx="8229600" cy="4497388"/>
          </a:xfrm>
        </p:spPr>
        <p:txBody>
          <a:bodyPr/>
          <a:lstStyle/>
          <a:p>
            <a:pPr eaLnBrk="1" hangingPunct="1"/>
            <a:r>
              <a:rPr lang="el-GR" altLang="el-GR" dirty="0" smtClean="0"/>
              <a:t>Ο Παγκόσμιος Οργανισμός Υγείας (2002) λαμβάνοντας υπόψη την  πολυπλοκότητα του ανθρώπου ορίζει την ψυχική υγεία</a:t>
            </a:r>
            <a:r>
              <a:rPr lang="en-US" altLang="el-GR" dirty="0" smtClean="0"/>
              <a:t> </a:t>
            </a:r>
            <a:r>
              <a:rPr lang="el-GR" altLang="el-GR" dirty="0" smtClean="0"/>
              <a:t>ως</a:t>
            </a:r>
            <a:r>
              <a:rPr lang="en-US" altLang="el-GR" dirty="0" smtClean="0"/>
              <a:t>:</a:t>
            </a:r>
          </a:p>
          <a:p>
            <a:pPr eaLnBrk="1" hangingPunct="1">
              <a:buFont typeface="Arial" charset="0"/>
              <a:buNone/>
            </a:pPr>
            <a:r>
              <a:rPr lang="en-US" altLang="el-GR" dirty="0" smtClean="0"/>
              <a:t>   “</a:t>
            </a:r>
            <a:r>
              <a:rPr lang="el-GR" altLang="el-GR" dirty="0" smtClean="0"/>
              <a:t>την κατάσταση της συναισθηματικής ευεξίας, όπου το άτομο μπορεί να ζει και να εργάζεται με άνεση μέσα στην κοινότητα και να ικανοποιείται από τα προσωπικά του χαρακτηριστικά και επιτεύγματα</a:t>
            </a:r>
            <a:r>
              <a:rPr lang="en-US" altLang="el-GR" dirty="0" smtClean="0"/>
              <a:t>”</a:t>
            </a:r>
            <a:r>
              <a:rPr lang="el-GR" altLang="el-GR"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a:t>
            </a:fld>
            <a:endParaRPr lang="el-GR"/>
          </a:p>
        </p:txBody>
      </p:sp>
    </p:spTree>
    <p:extLst>
      <p:ext uri="{BB962C8B-B14F-4D97-AF65-F5344CB8AC3E}">
        <p14:creationId xmlns:p14="http://schemas.microsoft.com/office/powerpoint/2010/main" val="297590114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Τίτλος"/>
          <p:cNvSpPr>
            <a:spLocks noGrp="1"/>
          </p:cNvSpPr>
          <p:nvPr>
            <p:ph type="title"/>
          </p:nvPr>
        </p:nvSpPr>
        <p:spPr>
          <a:xfrm>
            <a:off x="612775" y="228600"/>
            <a:ext cx="8153400" cy="990600"/>
          </a:xfrm>
        </p:spPr>
        <p:txBody>
          <a:bodyPr/>
          <a:lstStyle/>
          <a:p>
            <a:pPr eaLnBrk="1" hangingPunct="1"/>
            <a:r>
              <a:rPr lang="el-GR" altLang="el-GR" dirty="0" smtClean="0"/>
              <a:t>1</a:t>
            </a:r>
            <a:r>
              <a:rPr lang="el-GR" altLang="el-GR" baseline="30000" dirty="0" smtClean="0"/>
              <a:t>ος</a:t>
            </a:r>
            <a:r>
              <a:rPr lang="el-GR" altLang="el-GR" dirty="0" smtClean="0"/>
              <a:t> Μύθος: </a:t>
            </a:r>
            <a:r>
              <a:rPr lang="el-GR" altLang="el-GR" sz="2800" dirty="0" smtClean="0"/>
              <a:t>Οι ψυχικά ασθενείς είναι συνήθως άτομα βίαια και επικίνδυνα</a:t>
            </a:r>
          </a:p>
        </p:txBody>
      </p:sp>
      <p:sp>
        <p:nvSpPr>
          <p:cNvPr id="3" name="2 - Θέση περιεχομένου"/>
          <p:cNvSpPr>
            <a:spLocks noGrp="1"/>
          </p:cNvSpPr>
          <p:nvPr>
            <p:ph sz="quarter" idx="1"/>
          </p:nvPr>
        </p:nvSpPr>
        <p:spPr>
          <a:xfrm>
            <a:off x="457200" y="1557338"/>
            <a:ext cx="8229600" cy="5300662"/>
          </a:xfrm>
        </p:spPr>
        <p:txBody>
          <a:bodyPr rtlCol="0">
            <a:noAutofit/>
          </a:bodyPr>
          <a:lstStyle/>
          <a:p>
            <a:pPr marL="320040" indent="-320040" eaLnBrk="1" fontAlgn="auto" hangingPunct="1">
              <a:spcAft>
                <a:spcPts val="0"/>
              </a:spcAft>
              <a:buFont typeface="Wingdings"/>
              <a:buChar char=""/>
              <a:defRPr/>
            </a:pPr>
            <a:r>
              <a:rPr lang="el-GR" dirty="0"/>
              <a:t>Η αλήθεια είναι ότι μόνο το 3% των φαινόμενων βίας αποδίδεται σε ψυχική ασθένεια. Το ποσοστό εγκληματικότητας που έχει παρατηρηθεί σε ψυχικά ασθενείς δεν διαφέρει από το αντίστοιχο του γενικού πληθυσμού. Η πιθανότητα να σκοτώσει ένας </a:t>
            </a:r>
            <a:r>
              <a:rPr lang="el-GR" dirty="0" err="1"/>
              <a:t>ψυχωσικός</a:t>
            </a:r>
            <a:r>
              <a:rPr lang="el-GR" dirty="0"/>
              <a:t> κάποιον άγνωστο είναι περίπου ίδια με αυτήν που έχει ένας κεραυνός να σκοτώσει έναν άνθρωπο (περίπου 1 προς 10.000.000). </a:t>
            </a:r>
            <a:endParaRPr lang="el-GR" dirty="0" smtClean="0"/>
          </a:p>
          <a:p>
            <a:pPr marL="320040" indent="-320040" eaLnBrk="1" fontAlgn="auto" hangingPunct="1">
              <a:spcAft>
                <a:spcPts val="0"/>
              </a:spcAft>
              <a:buFont typeface="Wingdings"/>
              <a:buChar char=""/>
              <a:defRPr/>
            </a:pPr>
            <a:r>
              <a:rPr lang="el-GR" dirty="0" smtClean="0"/>
              <a:t>Αντίθετα</a:t>
            </a:r>
            <a:r>
              <a:rPr lang="el-GR" dirty="0"/>
              <a:t>, οι ψυχικά ασθενείς γίνονται θύματα βίαιης κακοποίησης πολύ συχνότερα από τον γενικό πληθυσμό, καθώς έχουν λιγότερες δυνατότητες υπεράσπισης ή διότι η συμπεριφορά τους μπορεί να </a:t>
            </a:r>
            <a:r>
              <a:rPr lang="el-GR" dirty="0" smtClean="0"/>
              <a:t>ενοχλεί.</a:t>
            </a:r>
            <a:r>
              <a:rPr lang="el-GR" i="1" dirty="0" smtClean="0"/>
              <a:t>  </a:t>
            </a:r>
            <a:endParaRPr lang="el-GR" dirty="0"/>
          </a:p>
          <a:p>
            <a:pPr marL="320040" indent="-320040" eaLnBrk="1" fontAlgn="auto" hangingPunct="1">
              <a:spcAft>
                <a:spcPts val="0"/>
              </a:spcAft>
              <a:buFont typeface="Arial" pitchFamily="34" charset="0"/>
              <a:buChar char="•"/>
              <a:defRPr/>
            </a:pP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39</a:t>
            </a:fld>
            <a:endParaRPr lang="el-GR"/>
          </a:p>
        </p:txBody>
      </p:sp>
    </p:spTree>
    <p:extLst>
      <p:ext uri="{BB962C8B-B14F-4D97-AF65-F5344CB8AC3E}">
        <p14:creationId xmlns:p14="http://schemas.microsoft.com/office/powerpoint/2010/main" val="28169648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Τίτλος"/>
          <p:cNvSpPr>
            <a:spLocks noGrp="1"/>
          </p:cNvSpPr>
          <p:nvPr>
            <p:ph type="title"/>
          </p:nvPr>
        </p:nvSpPr>
        <p:spPr>
          <a:xfrm>
            <a:off x="612775" y="228600"/>
            <a:ext cx="8153400" cy="990600"/>
          </a:xfrm>
        </p:spPr>
        <p:txBody>
          <a:bodyPr/>
          <a:lstStyle/>
          <a:p>
            <a:pPr eaLnBrk="1" hangingPunct="1"/>
            <a:r>
              <a:rPr lang="el-GR" altLang="el-GR" dirty="0" smtClean="0"/>
              <a:t>2οs Μύθος: </a:t>
            </a:r>
            <a:r>
              <a:rPr lang="el-GR" altLang="el-GR" sz="2800" dirty="0" smtClean="0"/>
              <a:t>Οι ψυχικά ασθενείς είναι απρόβλεπτοι και ακατανόητοι </a:t>
            </a:r>
          </a:p>
        </p:txBody>
      </p:sp>
      <p:sp>
        <p:nvSpPr>
          <p:cNvPr id="55299" name="2 - Θέση περιεχομένου"/>
          <p:cNvSpPr>
            <a:spLocks noGrp="1"/>
          </p:cNvSpPr>
          <p:nvPr>
            <p:ph sz="quarter" idx="1"/>
          </p:nvPr>
        </p:nvSpPr>
        <p:spPr>
          <a:xfrm>
            <a:off x="457200" y="1628775"/>
            <a:ext cx="8229600" cy="4752975"/>
          </a:xfrm>
        </p:spPr>
        <p:txBody>
          <a:bodyPr/>
          <a:lstStyle/>
          <a:p>
            <a:pPr eaLnBrk="1" hangingPunct="1">
              <a:buFont typeface="Arial" charset="0"/>
              <a:buChar char="•"/>
            </a:pPr>
            <a:r>
              <a:rPr lang="el-GR" altLang="el-GR" dirty="0" smtClean="0"/>
              <a:t>Η αλήθεια είναι ότι ορισμένες φορές η συμπεριφορά και οι πράξεις των ψυχικά ασθενών είναι απρόβλεπτες και ακατανόητες σε ένα πρώτο επιφανειακό επίπεδο, οι οποίες όμως αν μελετηθούν πιο προσεκτικά αποκτούν σημασία. </a:t>
            </a:r>
          </a:p>
          <a:p>
            <a:pPr eaLnBrk="1" hangingPunct="1">
              <a:buFont typeface="Arial" charset="0"/>
              <a:buChar char="•"/>
            </a:pPr>
            <a:r>
              <a:rPr lang="el-GR" altLang="el-GR" dirty="0" smtClean="0"/>
              <a:t>Συνήθως, η συμπεριφορά και οι πράξεις των ψυχικά ασθενών είναι προβλέψιμες αν οι άμεσες και έμμεσες προειδοποιήσεις τους λαμβάνονται σοβαρά υπόψη.</a:t>
            </a:r>
          </a:p>
          <a:p>
            <a:pPr eaLnBrk="1" hangingPunct="1">
              <a:buFont typeface="Arial" charset="0"/>
              <a:buChar char="•"/>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40</a:t>
            </a:fld>
            <a:endParaRPr lang="el-GR"/>
          </a:p>
        </p:txBody>
      </p:sp>
    </p:spTree>
    <p:extLst>
      <p:ext uri="{BB962C8B-B14F-4D97-AF65-F5344CB8AC3E}">
        <p14:creationId xmlns:p14="http://schemas.microsoft.com/office/powerpoint/2010/main" val="42017991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 Τίτλος"/>
          <p:cNvSpPr>
            <a:spLocks noGrp="1"/>
          </p:cNvSpPr>
          <p:nvPr>
            <p:ph type="title"/>
          </p:nvPr>
        </p:nvSpPr>
        <p:spPr>
          <a:xfrm>
            <a:off x="323528" y="228600"/>
            <a:ext cx="8784976" cy="990600"/>
          </a:xfrm>
        </p:spPr>
        <p:txBody>
          <a:bodyPr/>
          <a:lstStyle/>
          <a:p>
            <a:pPr eaLnBrk="1" hangingPunct="1"/>
            <a:r>
              <a:rPr lang="el-GR" altLang="el-GR" dirty="0" smtClean="0"/>
              <a:t>3</a:t>
            </a:r>
            <a:r>
              <a:rPr lang="el-GR" altLang="el-GR" baseline="30000" dirty="0" smtClean="0"/>
              <a:t>ος</a:t>
            </a:r>
            <a:r>
              <a:rPr lang="el-GR" altLang="el-GR" dirty="0" smtClean="0"/>
              <a:t> Μύθος: Οι ψυχικές ασθένειες είναι σπάνιες </a:t>
            </a:r>
            <a:r>
              <a:rPr lang="el-GR" altLang="el-GR" sz="2800" b="0" dirty="0" smtClean="0"/>
              <a:t>1/2</a:t>
            </a:r>
          </a:p>
        </p:txBody>
      </p:sp>
      <p:sp>
        <p:nvSpPr>
          <p:cNvPr id="57347" name="2 - Θέση περιεχομένου"/>
          <p:cNvSpPr>
            <a:spLocks noGrp="1"/>
          </p:cNvSpPr>
          <p:nvPr>
            <p:ph sz="quarter" idx="1"/>
          </p:nvPr>
        </p:nvSpPr>
        <p:spPr>
          <a:xfrm>
            <a:off x="457200" y="1628775"/>
            <a:ext cx="8229600" cy="4895850"/>
          </a:xfrm>
        </p:spPr>
        <p:txBody>
          <a:bodyPr/>
          <a:lstStyle/>
          <a:p>
            <a:pPr eaLnBrk="1" hangingPunct="1"/>
            <a:r>
              <a:rPr lang="el-GR" altLang="el-GR" dirty="0" smtClean="0"/>
              <a:t>Η αλήθεια είναι ότι σε διάστημα ενός έτους 1 στους 4 ανθρώπους θα εμφανίσει κάποιο πρόβλημα ψυχικής υγείας. </a:t>
            </a:r>
          </a:p>
          <a:p>
            <a:pPr eaLnBrk="1" hangingPunct="1"/>
            <a:r>
              <a:rPr lang="el-GR" altLang="el-GR" dirty="0" smtClean="0"/>
              <a:t>Κατά την διάρκεια της ζωής του: </a:t>
            </a:r>
          </a:p>
          <a:p>
            <a:pPr eaLnBrk="1" hangingPunct="1">
              <a:buFont typeface="Wingdings" pitchFamily="2" charset="2"/>
              <a:buChar char="ü"/>
            </a:pPr>
            <a:r>
              <a:rPr lang="el-GR" altLang="el-GR" dirty="0" smtClean="0"/>
              <a:t> 1  στους 10 ανθρώπους θα πάθει κατάθλιψη, </a:t>
            </a:r>
          </a:p>
          <a:p>
            <a:pPr eaLnBrk="1" hangingPunct="1">
              <a:buFont typeface="Wingdings" pitchFamily="2" charset="2"/>
              <a:buChar char="ü"/>
            </a:pPr>
            <a:r>
              <a:rPr lang="el-GR" altLang="el-GR" dirty="0" smtClean="0"/>
              <a:t> 1 στους 10 ανθρώπους θα υποφέρει από αγχώδη διαταραχή </a:t>
            </a:r>
          </a:p>
          <a:p>
            <a:pPr eaLnBrk="1" hangingPunct="1">
              <a:buFont typeface="Wingdings" pitchFamily="2" charset="2"/>
              <a:buChar char="ü"/>
            </a:pPr>
            <a:r>
              <a:rPr lang="el-GR" altLang="el-GR" dirty="0" smtClean="0"/>
              <a:t> 1 στις 20 γυναίκες θα εμφανίσει προβλήματα πρόσληψης της τροφής.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41</a:t>
            </a:fld>
            <a:endParaRPr lang="el-GR"/>
          </a:p>
        </p:txBody>
      </p:sp>
    </p:spTree>
    <p:extLst>
      <p:ext uri="{BB962C8B-B14F-4D97-AF65-F5344CB8AC3E}">
        <p14:creationId xmlns:p14="http://schemas.microsoft.com/office/powerpoint/2010/main" val="3063978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57200" y="1628775"/>
            <a:ext cx="8229600" cy="5229225"/>
          </a:xfrm>
        </p:spPr>
        <p:txBody>
          <a:bodyPr rtlCol="0">
            <a:normAutofit/>
          </a:bodyPr>
          <a:lstStyle/>
          <a:p>
            <a:pPr marL="320040" indent="-320040" eaLnBrk="1" fontAlgn="auto" hangingPunct="1">
              <a:spcAft>
                <a:spcPts val="0"/>
              </a:spcAft>
              <a:buFont typeface="Wingdings"/>
              <a:buChar char=""/>
              <a:defRPr/>
            </a:pPr>
            <a:r>
              <a:rPr lang="el-GR" dirty="0" smtClean="0"/>
              <a:t>Χρόνιες σοβαρές ψυχικές διαταραχές, όπως σχιζοφρένεια, αντιμετωπίζει το 1% των ανθρώπων, που σε απόλυτους αριθμούς για την Ελλάδα σημαίνει ότι αυτή την στιγμή 100.000 άνθρωποι αντιμετωπίζουν χρόνιες ψυχικές διαταραχές (Π.Ο.Υ., 2002). </a:t>
            </a:r>
          </a:p>
          <a:p>
            <a:pPr marL="320040" indent="-320040" eaLnBrk="1" fontAlgn="auto" hangingPunct="1">
              <a:spcAft>
                <a:spcPts val="0"/>
              </a:spcAft>
              <a:buFont typeface="Wingdings"/>
              <a:buChar char=""/>
              <a:defRPr/>
            </a:pPr>
            <a:r>
              <a:rPr lang="el-GR" dirty="0" smtClean="0"/>
              <a:t>Έχει εκτιμηθεί ότι τέσσερις ψυχικές ασθένειες συγκαταλέγονται ανάμεσα στις 10 πρώτες αιτίες ανικανότητας παγκοσμίως όσον αφορά τους ανθρώπους ηλικίας 15-44 ετών και ειδικότερα η κατάθλιψη, η κατάχρηση αλκοόλ, η διπολική διαταραχή και η σχιζοφρένεια.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42</a:t>
            </a:fld>
            <a:endParaRPr lang="el-GR"/>
          </a:p>
        </p:txBody>
      </p:sp>
      <p:sp>
        <p:nvSpPr>
          <p:cNvPr id="5" name="1 - Τίτλος"/>
          <p:cNvSpPr>
            <a:spLocks noGrp="1"/>
          </p:cNvSpPr>
          <p:nvPr>
            <p:ph type="title"/>
          </p:nvPr>
        </p:nvSpPr>
        <p:spPr>
          <a:xfrm>
            <a:off x="323528" y="228600"/>
            <a:ext cx="8784976" cy="990600"/>
          </a:xfrm>
        </p:spPr>
        <p:txBody>
          <a:bodyPr/>
          <a:lstStyle/>
          <a:p>
            <a:pPr eaLnBrk="1" hangingPunct="1"/>
            <a:r>
              <a:rPr lang="el-GR" altLang="el-GR" dirty="0" smtClean="0"/>
              <a:t>3</a:t>
            </a:r>
            <a:r>
              <a:rPr lang="el-GR" altLang="el-GR" baseline="30000" dirty="0" smtClean="0"/>
              <a:t>ος</a:t>
            </a:r>
            <a:r>
              <a:rPr lang="el-GR" altLang="el-GR" dirty="0" smtClean="0"/>
              <a:t> Μύθος: Οι ψυχικές ασθένειες είναι σπάνιες </a:t>
            </a:r>
            <a:r>
              <a:rPr lang="el-GR" altLang="el-GR" sz="2800" b="0" dirty="0"/>
              <a:t>2</a:t>
            </a:r>
            <a:r>
              <a:rPr lang="el-GR" altLang="el-GR" sz="2800" b="0" dirty="0" smtClean="0"/>
              <a:t>/2</a:t>
            </a:r>
          </a:p>
        </p:txBody>
      </p:sp>
    </p:spTree>
    <p:extLst>
      <p:ext uri="{BB962C8B-B14F-4D97-AF65-F5344CB8AC3E}">
        <p14:creationId xmlns:p14="http://schemas.microsoft.com/office/powerpoint/2010/main" val="8762283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 Τίτλος"/>
          <p:cNvSpPr>
            <a:spLocks noGrp="1"/>
          </p:cNvSpPr>
          <p:nvPr>
            <p:ph type="title"/>
          </p:nvPr>
        </p:nvSpPr>
        <p:spPr>
          <a:xfrm>
            <a:off x="539552" y="228600"/>
            <a:ext cx="8279705" cy="990600"/>
          </a:xfrm>
        </p:spPr>
        <p:txBody>
          <a:bodyPr/>
          <a:lstStyle/>
          <a:p>
            <a:pPr eaLnBrk="1" hangingPunct="1"/>
            <a:r>
              <a:rPr lang="el-GR" altLang="el-GR" dirty="0" smtClean="0"/>
              <a:t>4</a:t>
            </a:r>
            <a:r>
              <a:rPr lang="el-GR" altLang="el-GR" baseline="30000" dirty="0" smtClean="0"/>
              <a:t>ος</a:t>
            </a:r>
            <a:r>
              <a:rPr lang="el-GR" altLang="el-GR" dirty="0" smtClean="0"/>
              <a:t> Μύθος: </a:t>
            </a:r>
            <a:r>
              <a:rPr lang="el-GR" altLang="el-GR" sz="2800" dirty="0" smtClean="0"/>
              <a:t>Η ψυχική ασθένεια δεν θεραπεύεται </a:t>
            </a:r>
            <a:r>
              <a:rPr lang="el-GR" altLang="el-GR" sz="2800" b="0" dirty="0" smtClean="0"/>
              <a:t>1/2</a:t>
            </a:r>
          </a:p>
        </p:txBody>
      </p:sp>
      <p:sp>
        <p:nvSpPr>
          <p:cNvPr id="60419" name="2 - Θέση περιεχομένου"/>
          <p:cNvSpPr>
            <a:spLocks noGrp="1"/>
          </p:cNvSpPr>
          <p:nvPr>
            <p:ph sz="quarter" idx="1"/>
          </p:nvPr>
        </p:nvSpPr>
        <p:spPr>
          <a:xfrm>
            <a:off x="457200" y="1844675"/>
            <a:ext cx="8229600" cy="4248150"/>
          </a:xfrm>
        </p:spPr>
        <p:txBody>
          <a:bodyPr/>
          <a:lstStyle/>
          <a:p>
            <a:pPr eaLnBrk="1" hangingPunct="1"/>
            <a:r>
              <a:rPr lang="el-GR" altLang="el-GR" dirty="0" smtClean="0"/>
              <a:t>Η αλήθεια είναι ότι τα περισσότερα προβλήματα ψυχικής υγείας θεραπεύονται και οι περισσότερες ψυχικές ασθένειες αντιμετωπίζονται επαρκώς, καθώς υπάρχουν πλέον διαθέσιμες, κατάλληλες και αποτελεσματικές θεραπείες (Π.Ο.Υ., 2002).</a:t>
            </a:r>
          </a:p>
          <a:p>
            <a:pPr eaLnBrk="1" hangingPunct="1"/>
            <a:r>
              <a:rPr lang="el-GR" altLang="el-GR" dirty="0" smtClean="0"/>
              <a:t>Ακόμα και οι σοβαρές ψυχικές διαταραχές θεραπεύονται.</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43</a:t>
            </a:fld>
            <a:endParaRPr lang="el-GR"/>
          </a:p>
        </p:txBody>
      </p:sp>
    </p:spTree>
    <p:extLst>
      <p:ext uri="{BB962C8B-B14F-4D97-AF65-F5344CB8AC3E}">
        <p14:creationId xmlns:p14="http://schemas.microsoft.com/office/powerpoint/2010/main" val="26761593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Για παράδειγμα, στην περίπτωση  της σχιζοφρένειας το 25% των ασθενών γίνονται εντελώς καλά, ενώ ένα άλλο 25% των ασθενών συνεχίζει να έχει μόνον ορισμένα συμπτώματα αλλά μπορεί να έχει ικανοποιητική ζωή με επαρκή κοινωνική λειτουργικότητα. </a:t>
            </a:r>
          </a:p>
          <a:p>
            <a:pPr eaLnBrk="1" hangingPunct="1"/>
            <a:r>
              <a:rPr lang="el-GR" altLang="el-GR" dirty="0" smtClean="0"/>
              <a:t>Γενικά, υπάρχουν διαθέσιμα, ασφαλή και συνήθως αποτελεσματικά φάρμακα για κάθε είδος ψυχικής ασθένειας. Επίσης, υπάρχουν ψυχολογικές θεραπείες που συμπληρώνουν ή ακόμα και αντικαθιστούν την φαρμακοθεραπεία.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44</a:t>
            </a:fld>
            <a:endParaRPr lang="el-GR"/>
          </a:p>
        </p:txBody>
      </p:sp>
      <p:sp>
        <p:nvSpPr>
          <p:cNvPr id="5" name="1 - Τίτλος"/>
          <p:cNvSpPr>
            <a:spLocks noGrp="1"/>
          </p:cNvSpPr>
          <p:nvPr>
            <p:ph type="title"/>
          </p:nvPr>
        </p:nvSpPr>
        <p:spPr>
          <a:xfrm>
            <a:off x="539552" y="228600"/>
            <a:ext cx="8279705" cy="990600"/>
          </a:xfrm>
        </p:spPr>
        <p:txBody>
          <a:bodyPr/>
          <a:lstStyle/>
          <a:p>
            <a:pPr eaLnBrk="1" hangingPunct="1"/>
            <a:r>
              <a:rPr lang="el-GR" altLang="el-GR" dirty="0" smtClean="0"/>
              <a:t>4</a:t>
            </a:r>
            <a:r>
              <a:rPr lang="el-GR" altLang="el-GR" baseline="30000" dirty="0" smtClean="0"/>
              <a:t>ος</a:t>
            </a:r>
            <a:r>
              <a:rPr lang="el-GR" altLang="el-GR" dirty="0" smtClean="0"/>
              <a:t> Μύθος: </a:t>
            </a:r>
            <a:r>
              <a:rPr lang="el-GR" altLang="el-GR" sz="2800" dirty="0" smtClean="0"/>
              <a:t>Η ψυχική ασθένεια δεν θεραπεύεται </a:t>
            </a:r>
            <a:r>
              <a:rPr lang="el-GR" altLang="el-GR" sz="2800" b="0" dirty="0"/>
              <a:t>2</a:t>
            </a:r>
            <a:r>
              <a:rPr lang="el-GR" altLang="el-GR" sz="2800" b="0" dirty="0" smtClean="0"/>
              <a:t>/2</a:t>
            </a:r>
          </a:p>
        </p:txBody>
      </p:sp>
    </p:spTree>
    <p:extLst>
      <p:ext uri="{BB962C8B-B14F-4D97-AF65-F5344CB8AC3E}">
        <p14:creationId xmlns:p14="http://schemas.microsoft.com/office/powerpoint/2010/main" val="31498713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 Τίτλος"/>
          <p:cNvSpPr>
            <a:spLocks noGrp="1"/>
          </p:cNvSpPr>
          <p:nvPr>
            <p:ph type="title"/>
          </p:nvPr>
        </p:nvSpPr>
        <p:spPr>
          <a:xfrm>
            <a:off x="612775" y="228600"/>
            <a:ext cx="8153400" cy="990600"/>
          </a:xfrm>
        </p:spPr>
        <p:txBody>
          <a:bodyPr/>
          <a:lstStyle/>
          <a:p>
            <a:pPr eaLnBrk="1" hangingPunct="1"/>
            <a:r>
              <a:rPr lang="el-GR" altLang="el-GR" dirty="0" smtClean="0"/>
              <a:t>5</a:t>
            </a:r>
            <a:r>
              <a:rPr lang="el-GR" altLang="el-GR" baseline="30000" dirty="0" smtClean="0"/>
              <a:t>ος</a:t>
            </a:r>
            <a:r>
              <a:rPr lang="el-GR" altLang="el-GR" dirty="0" smtClean="0"/>
              <a:t> Μύθος: </a:t>
            </a:r>
            <a:r>
              <a:rPr lang="el-GR" altLang="el-GR" sz="2800" dirty="0" smtClean="0"/>
              <a:t>Οι ψυχικά ασθενείς δεν μπορούν να εργάζονται</a:t>
            </a:r>
          </a:p>
        </p:txBody>
      </p:sp>
      <p:sp>
        <p:nvSpPr>
          <p:cNvPr id="3" name="2 - Θέση περιεχομένου"/>
          <p:cNvSpPr>
            <a:spLocks noGrp="1"/>
          </p:cNvSpPr>
          <p:nvPr>
            <p:ph sz="quarter" idx="1"/>
          </p:nvPr>
        </p:nvSpPr>
        <p:spPr>
          <a:xfrm>
            <a:off x="457200" y="1628775"/>
            <a:ext cx="8229600" cy="5229225"/>
          </a:xfrm>
        </p:spPr>
        <p:txBody>
          <a:bodyPr rtlCol="0">
            <a:normAutofit/>
          </a:bodyPr>
          <a:lstStyle/>
          <a:p>
            <a:pPr marL="320040" indent="-320040" eaLnBrk="1" fontAlgn="auto" hangingPunct="1">
              <a:spcAft>
                <a:spcPts val="0"/>
              </a:spcAft>
              <a:buFont typeface="Wingdings"/>
              <a:buChar char=""/>
              <a:defRPr/>
            </a:pPr>
            <a:r>
              <a:rPr lang="el-GR" dirty="0" smtClean="0"/>
              <a:t>Η αλήθεια είναι ότι οι ψυχικά ασθενείς στις περισσότερες των περιπτώσεων είναι δυνατόν να εργασθούν, ακόμα και όταν αντιμετωπίζουν συμπτώματα της ασθένειας, και να είναι δημιουργικοί και παραγωγικοί όπως όλοι οι άλλοι. </a:t>
            </a:r>
          </a:p>
          <a:p>
            <a:pPr marL="320040" indent="-320040" eaLnBrk="1" fontAlgn="auto" hangingPunct="1">
              <a:spcAft>
                <a:spcPts val="0"/>
              </a:spcAft>
              <a:buFont typeface="Wingdings"/>
              <a:buChar char=""/>
              <a:defRPr/>
            </a:pPr>
            <a:r>
              <a:rPr lang="el-GR" dirty="0" smtClean="0"/>
              <a:t>Η εργασία συμβάλλει στην ενίσχυση της αυτοεκτίμησης και της κοινωνικής λειτουργικότητας των ψυχικά ασθενών και οι έρευνες δείχνουν ότι μπορεί να οδηγήσει σε βελτίωση και μείωση των συμπτωμάτων τους και ότι μπορεί να παίξει σημαντικό ρόλο στην έκβαση της ασθένειας και στην αποκατάσταση τους. </a:t>
            </a:r>
          </a:p>
          <a:p>
            <a:pPr marL="320040" indent="-320040" eaLnBrk="1" fontAlgn="auto" hangingPunct="1">
              <a:spcAft>
                <a:spcPts val="0"/>
              </a:spcAft>
              <a:buFont typeface="Arial" pitchFamily="34" charset="0"/>
              <a:buChar char="•"/>
              <a:defRPr/>
            </a:pP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45</a:t>
            </a:fld>
            <a:endParaRPr lang="el-GR"/>
          </a:p>
        </p:txBody>
      </p:sp>
    </p:spTree>
    <p:extLst>
      <p:ext uri="{BB962C8B-B14F-4D97-AF65-F5344CB8AC3E}">
        <p14:creationId xmlns:p14="http://schemas.microsoft.com/office/powerpoint/2010/main" val="12517926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 Τίτλος"/>
          <p:cNvSpPr>
            <a:spLocks noGrp="1"/>
          </p:cNvSpPr>
          <p:nvPr>
            <p:ph type="title"/>
          </p:nvPr>
        </p:nvSpPr>
        <p:spPr>
          <a:xfrm>
            <a:off x="612775" y="228600"/>
            <a:ext cx="8153400" cy="990600"/>
          </a:xfrm>
        </p:spPr>
        <p:txBody>
          <a:bodyPr/>
          <a:lstStyle/>
          <a:p>
            <a:pPr eaLnBrk="1" hangingPunct="1"/>
            <a:r>
              <a:rPr lang="el-GR" altLang="el-GR" dirty="0" smtClean="0"/>
              <a:t>6</a:t>
            </a:r>
            <a:r>
              <a:rPr lang="el-GR" altLang="el-GR" baseline="30000" dirty="0" smtClean="0"/>
              <a:t>ος</a:t>
            </a:r>
            <a:r>
              <a:rPr lang="el-GR" altLang="el-GR" dirty="0" smtClean="0"/>
              <a:t> Μύθος: </a:t>
            </a:r>
            <a:r>
              <a:rPr lang="el-GR" altLang="el-GR" sz="2800" dirty="0" smtClean="0"/>
              <a:t>Οι ψυχικά ασθενείς είναι νοητικά καθυστερημένοι</a:t>
            </a:r>
          </a:p>
        </p:txBody>
      </p:sp>
      <p:sp>
        <p:nvSpPr>
          <p:cNvPr id="65539" name="2 - Θέση περιεχομένου"/>
          <p:cNvSpPr>
            <a:spLocks noGrp="1"/>
          </p:cNvSpPr>
          <p:nvPr>
            <p:ph sz="quarter" idx="1"/>
          </p:nvPr>
        </p:nvSpPr>
        <p:spPr>
          <a:xfrm>
            <a:off x="457200" y="1628775"/>
            <a:ext cx="8229600" cy="5229225"/>
          </a:xfrm>
        </p:spPr>
        <p:txBody>
          <a:bodyPr/>
          <a:lstStyle/>
          <a:p>
            <a:pPr eaLnBrk="1" hangingPunct="1"/>
            <a:r>
              <a:rPr lang="el-GR" altLang="el-GR" dirty="0" smtClean="0"/>
              <a:t>Η αλήθεια είναι ότι οι ψυχικά ασθενείς δεν είναι νοητικά καθυστερημένοι διότι η ψυχική ασθένεια είναι μία εντελώς διαφορετική κατάσταση από την νοητική καθυστέρηση. </a:t>
            </a:r>
          </a:p>
          <a:p>
            <a:pPr eaLnBrk="1" hangingPunct="1"/>
            <a:r>
              <a:rPr lang="el-GR" altLang="el-GR" dirty="0" smtClean="0"/>
              <a:t>Η νοητική καθυστέρηση είναι μία σημαντικά κάτω του μέσου όρου γενική νοητική λειτουργία που οφείλεται συνήθως σε γενετικούς παράγοντες ή οργανικές αιτίες και συνοδεύεται από σοβαρές μαθησιακές αναπηρίες και ουσιαστική ανεπάρκεια στις κοινωνικές δεξιότητες, την επικοινωνία και στην επίτευξη ατομικής ανεξαρτησίας.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46</a:t>
            </a:fld>
            <a:endParaRPr lang="el-GR"/>
          </a:p>
        </p:txBody>
      </p:sp>
    </p:spTree>
    <p:extLst>
      <p:ext uri="{BB962C8B-B14F-4D97-AF65-F5344CB8AC3E}">
        <p14:creationId xmlns:p14="http://schemas.microsoft.com/office/powerpoint/2010/main" val="39805051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Τίτλος"/>
          <p:cNvSpPr>
            <a:spLocks noGrp="1"/>
          </p:cNvSpPr>
          <p:nvPr>
            <p:ph type="title"/>
          </p:nvPr>
        </p:nvSpPr>
        <p:spPr>
          <a:xfrm>
            <a:off x="612775" y="228600"/>
            <a:ext cx="8153400" cy="990600"/>
          </a:xfrm>
        </p:spPr>
        <p:txBody>
          <a:bodyPr/>
          <a:lstStyle/>
          <a:p>
            <a:pPr eaLnBrk="1" hangingPunct="1"/>
            <a:r>
              <a:rPr lang="el-GR" altLang="el-GR" dirty="0" smtClean="0"/>
              <a:t>7</a:t>
            </a:r>
            <a:r>
              <a:rPr lang="el-GR" altLang="el-GR" baseline="30000" dirty="0" smtClean="0"/>
              <a:t>ος</a:t>
            </a:r>
            <a:r>
              <a:rPr lang="el-GR" altLang="el-GR" dirty="0" smtClean="0"/>
              <a:t> Μύθος: </a:t>
            </a:r>
            <a:r>
              <a:rPr lang="el-GR" altLang="el-GR" sz="2800" dirty="0" smtClean="0"/>
              <a:t>Οι ψυχικά ασθενείς πρέπει να κλείνονται στο ψυχιατρείο </a:t>
            </a:r>
            <a:r>
              <a:rPr lang="el-GR" altLang="el-GR" sz="2800" b="0" dirty="0" smtClean="0"/>
              <a:t>1/2</a:t>
            </a:r>
          </a:p>
        </p:txBody>
      </p:sp>
      <p:sp>
        <p:nvSpPr>
          <p:cNvPr id="67587"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Η αλήθεια είναι ότι ορισμένες φορές όταν οι ψυχικά ασθενείς αντιμετωπίζουν επιδείνωση των συμπτωμάτων, δηλαδή βρεθούν σε κρίση, χρειάζεται να νοσηλευθούν για όσο διάστημα είναι απαραίτητο (ορισμένες ημέρες έως λίγες εβδομάδες) σε ένα Ψυχιατρικό Τμήμα ενός Γενικού Νοσοκομείου και στη συνέχεια να επιστρέψουν στους κανονικούς ρυθμούς ζωής στο περιβάλλον τους. </a:t>
            </a:r>
          </a:p>
          <a:p>
            <a:pPr eaLnBrk="1" hangingPunct="1"/>
            <a:r>
              <a:rPr lang="el-GR" altLang="el-GR" dirty="0" smtClean="0"/>
              <a:t>Ο εγκλεισμός των ψυχικά ασθενών σε ψυχιατρεία αποδείχθηκε ότι επιφέρει </a:t>
            </a:r>
            <a:r>
              <a:rPr lang="el-GR" altLang="el-GR" dirty="0" err="1" smtClean="0"/>
              <a:t>αντιθεραπευτικά</a:t>
            </a:r>
            <a:r>
              <a:rPr lang="el-GR" altLang="el-GR" dirty="0" smtClean="0"/>
              <a:t> αποτελέσματα στη κατάστασή τους.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47</a:t>
            </a:fld>
            <a:endParaRPr lang="el-GR"/>
          </a:p>
        </p:txBody>
      </p:sp>
    </p:spTree>
    <p:extLst>
      <p:ext uri="{BB962C8B-B14F-4D97-AF65-F5344CB8AC3E}">
        <p14:creationId xmlns:p14="http://schemas.microsoft.com/office/powerpoint/2010/main" val="31183791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7</a:t>
            </a:r>
            <a:r>
              <a:rPr lang="el-GR" altLang="el-GR" baseline="30000" dirty="0">
                <a:solidFill>
                  <a:srgbClr val="775F55"/>
                </a:solidFill>
              </a:rPr>
              <a:t>ος</a:t>
            </a:r>
            <a:r>
              <a:rPr lang="el-GR" altLang="el-GR" dirty="0">
                <a:solidFill>
                  <a:srgbClr val="775F55"/>
                </a:solidFill>
              </a:rPr>
              <a:t> Μύθος: </a:t>
            </a:r>
            <a:r>
              <a:rPr lang="el-GR" altLang="el-GR" sz="2800" dirty="0">
                <a:solidFill>
                  <a:srgbClr val="775F55"/>
                </a:solidFill>
              </a:rPr>
              <a:t>Οι ψυχικά ασθενείς πρέπει να κλείνονται στο ψυχιατρείο </a:t>
            </a:r>
            <a:r>
              <a:rPr lang="el-GR" altLang="el-GR" sz="2800" b="0" dirty="0" smtClean="0">
                <a:solidFill>
                  <a:srgbClr val="775F55"/>
                </a:solidFill>
              </a:rPr>
              <a:t>2/2</a:t>
            </a:r>
            <a:endParaRPr lang="el-GR" altLang="el-GR" dirty="0" smtClean="0"/>
          </a:p>
        </p:txBody>
      </p:sp>
      <p:sp>
        <p:nvSpPr>
          <p:cNvPr id="68611" name="2 - Θέση περιεχομένου"/>
          <p:cNvSpPr>
            <a:spLocks noGrp="1"/>
          </p:cNvSpPr>
          <p:nvPr>
            <p:ph sz="quarter" idx="1"/>
          </p:nvPr>
        </p:nvSpPr>
        <p:spPr>
          <a:xfrm>
            <a:off x="457200" y="1700213"/>
            <a:ext cx="8229600" cy="4321175"/>
          </a:xfrm>
        </p:spPr>
        <p:txBody>
          <a:bodyPr/>
          <a:lstStyle/>
          <a:p>
            <a:pPr eaLnBrk="1" hangingPunct="1"/>
            <a:r>
              <a:rPr lang="el-GR" altLang="el-GR" dirty="0" smtClean="0"/>
              <a:t>Ειδικότερα, το ψυχιατρείο φάνηκε ότι σχετίζεται με:  </a:t>
            </a:r>
          </a:p>
          <a:p>
            <a:pPr eaLnBrk="1" hangingPunct="1">
              <a:buFont typeface="Arial" charset="0"/>
              <a:buNone/>
            </a:pPr>
            <a:r>
              <a:rPr lang="el-GR" altLang="el-GR" dirty="0" smtClean="0"/>
              <a:t>    -στίγμα, </a:t>
            </a:r>
          </a:p>
          <a:p>
            <a:pPr eaLnBrk="1" hangingPunct="1">
              <a:buFont typeface="Arial" charset="0"/>
              <a:buNone/>
            </a:pPr>
            <a:r>
              <a:rPr lang="el-GR" altLang="el-GR" dirty="0" smtClean="0"/>
              <a:t>    -απόσυρση από κοινωνικούς ρόλους, </a:t>
            </a:r>
          </a:p>
          <a:p>
            <a:pPr eaLnBrk="1" hangingPunct="1">
              <a:buFont typeface="Arial" charset="0"/>
              <a:buNone/>
            </a:pPr>
            <a:r>
              <a:rPr lang="el-GR" altLang="el-GR" dirty="0" smtClean="0"/>
              <a:t>    -περιορισμό των κοινωνικών προσδοκιών, </a:t>
            </a:r>
          </a:p>
          <a:p>
            <a:pPr eaLnBrk="1" hangingPunct="1">
              <a:buFont typeface="Arial" charset="0"/>
              <a:buNone/>
            </a:pPr>
            <a:r>
              <a:rPr lang="el-GR" altLang="el-GR" dirty="0" smtClean="0"/>
              <a:t>    -ρήξη των οικογενειακών δεσμών, </a:t>
            </a:r>
          </a:p>
          <a:p>
            <a:pPr eaLnBrk="1" hangingPunct="1">
              <a:buFont typeface="Arial" charset="0"/>
              <a:buNone/>
            </a:pPr>
            <a:r>
              <a:rPr lang="el-GR" altLang="el-GR" dirty="0" smtClean="0"/>
              <a:t>    -ρήξη με το κοινωνικό δίκτυο υποστήριξης, </a:t>
            </a:r>
          </a:p>
          <a:p>
            <a:pPr eaLnBrk="1" hangingPunct="1">
              <a:buFont typeface="Arial" charset="0"/>
              <a:buNone/>
            </a:pPr>
            <a:r>
              <a:rPr lang="el-GR" altLang="el-GR" dirty="0" smtClean="0"/>
              <a:t>    -εξάρτηση και </a:t>
            </a:r>
          </a:p>
          <a:p>
            <a:pPr eaLnBrk="1" hangingPunct="1">
              <a:buFont typeface="Arial" charset="0"/>
              <a:buNone/>
            </a:pPr>
            <a:r>
              <a:rPr lang="el-GR" altLang="el-GR" dirty="0" smtClean="0"/>
              <a:t>    -αποπροσωποποίηση  των ψυχικά ασθενών.</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48</a:t>
            </a:fld>
            <a:endParaRPr lang="el-GR"/>
          </a:p>
        </p:txBody>
      </p:sp>
    </p:spTree>
    <p:extLst>
      <p:ext uri="{BB962C8B-B14F-4D97-AF65-F5344CB8AC3E}">
        <p14:creationId xmlns:p14="http://schemas.microsoft.com/office/powerpoint/2010/main" val="2062047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a:xfrm>
            <a:off x="612775" y="228600"/>
            <a:ext cx="8153400" cy="990600"/>
          </a:xfrm>
        </p:spPr>
        <p:txBody>
          <a:bodyPr/>
          <a:lstStyle/>
          <a:p>
            <a:pPr eaLnBrk="1" hangingPunct="1"/>
            <a:r>
              <a:rPr lang="el-GR" altLang="el-GR" dirty="0" smtClean="0"/>
              <a:t>Οι διαφορετικές ψυχικές καταστάσεις </a:t>
            </a:r>
            <a:r>
              <a:rPr lang="en-US" altLang="el-GR" dirty="0" smtClean="0"/>
              <a:t/>
            </a:r>
            <a:br>
              <a:rPr lang="en-US" altLang="el-GR" dirty="0" smtClean="0"/>
            </a:br>
            <a:r>
              <a:rPr lang="el-GR" altLang="el-GR" dirty="0" smtClean="0"/>
              <a:t>του ατόμου </a:t>
            </a:r>
            <a:r>
              <a:rPr lang="el-GR" altLang="el-GR" sz="2800" b="0" dirty="0" smtClean="0"/>
              <a:t>1/2</a:t>
            </a:r>
            <a:endParaRPr lang="el-GR" altLang="el-GR" sz="2800" b="0" dirty="0" smtClean="0"/>
          </a:p>
        </p:txBody>
      </p:sp>
      <p:sp>
        <p:nvSpPr>
          <p:cNvPr id="14339" name="2 - Θέση περιεχομένου"/>
          <p:cNvSpPr>
            <a:spLocks noGrp="1"/>
          </p:cNvSpPr>
          <p:nvPr>
            <p:ph sz="quarter" idx="1"/>
          </p:nvPr>
        </p:nvSpPr>
        <p:spPr>
          <a:xfrm>
            <a:off x="457200" y="1844675"/>
            <a:ext cx="8229600" cy="4537075"/>
          </a:xfrm>
        </p:spPr>
        <p:txBody>
          <a:bodyPr/>
          <a:lstStyle/>
          <a:p>
            <a:pPr eaLnBrk="1" hangingPunct="1"/>
            <a:r>
              <a:rPr lang="el-GR" altLang="el-GR" dirty="0" smtClean="0"/>
              <a:t>Τέσσερις είναι οι διαφορετικές ψυχικές καταστάσεις που ένα άτομο είναι πιθανό να συναντήσει στην πορεία της ζωής: </a:t>
            </a:r>
          </a:p>
          <a:p>
            <a:pPr eaLnBrk="1" hangingPunct="1">
              <a:buFont typeface="Wingdings" pitchFamily="2" charset="2"/>
              <a:buChar char="ü"/>
            </a:pPr>
            <a:r>
              <a:rPr lang="el-GR" altLang="el-GR" dirty="0" smtClean="0"/>
              <a:t>της ψυχικής ευεξίας, </a:t>
            </a:r>
          </a:p>
          <a:p>
            <a:pPr eaLnBrk="1" hangingPunct="1">
              <a:buFont typeface="Wingdings" pitchFamily="2" charset="2"/>
              <a:buChar char="ü"/>
            </a:pPr>
            <a:r>
              <a:rPr lang="el-GR" altLang="el-GR" dirty="0" smtClean="0"/>
              <a:t>της ψυχικής ενόχλησης, </a:t>
            </a:r>
          </a:p>
          <a:p>
            <a:pPr eaLnBrk="1" hangingPunct="1">
              <a:buFont typeface="Wingdings" pitchFamily="2" charset="2"/>
              <a:buChar char="ü"/>
            </a:pPr>
            <a:r>
              <a:rPr lang="el-GR" altLang="el-GR" dirty="0" smtClean="0"/>
              <a:t>της ψυχικής διαταραχής, και </a:t>
            </a:r>
          </a:p>
          <a:p>
            <a:pPr eaLnBrk="1" hangingPunct="1">
              <a:buFont typeface="Wingdings" pitchFamily="2" charset="2"/>
              <a:buChar char="ü"/>
            </a:pPr>
            <a:r>
              <a:rPr lang="el-GR" altLang="el-GR" dirty="0" smtClean="0"/>
              <a:t>της παγιωμένης ψυχικής διαταραχής.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a:t>
            </a:fld>
            <a:endParaRPr lang="el-GR"/>
          </a:p>
        </p:txBody>
      </p:sp>
    </p:spTree>
    <p:extLst>
      <p:ext uri="{BB962C8B-B14F-4D97-AF65-F5344CB8AC3E}">
        <p14:creationId xmlns:p14="http://schemas.microsoft.com/office/powerpoint/2010/main" val="211965253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Τίτλος"/>
          <p:cNvSpPr>
            <a:spLocks noGrp="1"/>
          </p:cNvSpPr>
          <p:nvPr>
            <p:ph type="title"/>
          </p:nvPr>
        </p:nvSpPr>
        <p:spPr>
          <a:xfrm>
            <a:off x="612775" y="228600"/>
            <a:ext cx="8153400" cy="990600"/>
          </a:xfrm>
        </p:spPr>
        <p:txBody>
          <a:bodyPr/>
          <a:lstStyle/>
          <a:p>
            <a:pPr eaLnBrk="1" hangingPunct="1"/>
            <a:r>
              <a:rPr lang="el-GR" altLang="el-GR" dirty="0" smtClean="0"/>
              <a:t>8</a:t>
            </a:r>
            <a:r>
              <a:rPr lang="el-GR" altLang="el-GR" baseline="30000" dirty="0" smtClean="0"/>
              <a:t>ος</a:t>
            </a:r>
            <a:r>
              <a:rPr lang="el-GR" altLang="el-GR" dirty="0" smtClean="0"/>
              <a:t> Μύθος: </a:t>
            </a:r>
            <a:r>
              <a:rPr lang="el-GR" altLang="el-GR" sz="2800" dirty="0" smtClean="0"/>
              <a:t>Για την  εμφάνιση της ψυχικής ασθένειας ευθύνονται  οι γονείς του ασθενή</a:t>
            </a:r>
          </a:p>
        </p:txBody>
      </p:sp>
      <p:sp>
        <p:nvSpPr>
          <p:cNvPr id="70659" name="2 - Θέση περιεχομένου"/>
          <p:cNvSpPr>
            <a:spLocks noGrp="1"/>
          </p:cNvSpPr>
          <p:nvPr>
            <p:ph sz="quarter" idx="1"/>
          </p:nvPr>
        </p:nvSpPr>
        <p:spPr>
          <a:xfrm>
            <a:off x="457200" y="1556593"/>
            <a:ext cx="8229600" cy="5184775"/>
          </a:xfrm>
        </p:spPr>
        <p:txBody>
          <a:bodyPr/>
          <a:lstStyle/>
          <a:p>
            <a:pPr eaLnBrk="1" hangingPunct="1"/>
            <a:r>
              <a:rPr lang="el-GR" altLang="el-GR" dirty="0" smtClean="0"/>
              <a:t>Η αλήθεια είναι ότι η ψυχική ασθένεια δεν οφείλεται στους γονείς και ο ψυχικά ασθενής είναι δυνατόν να έχει καλούς, κακούς ή αδιάφορους γονείς όπως συμβαίνει σε όλους τους υπόλοιπους ανθρώπους. Οι παράγοντες που συμβάλλουν ώστε να εμφανισθεί ψυχική ασθένεια δεν είναι ένας αλλά πολλοί. </a:t>
            </a:r>
          </a:p>
          <a:p>
            <a:pPr eaLnBrk="1" hangingPunct="1"/>
            <a:r>
              <a:rPr lang="el-GR" altLang="el-GR" dirty="0" smtClean="0"/>
              <a:t>Οι θεωρίες ότι τα προβλήματα στην οικογένεια ή στην ανατροφή προκαλούν σοβαρές ψυχικές διαταραχές δεν έχουν αποδειχθεί. Εξαιτίας των αντιλήψεων αυτών συγγενείς ψυχικά ασθενών άδικα αντιμετωπίζουν  στίγμα, ενοχές και ντροπή.</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49</a:t>
            </a:fld>
            <a:endParaRPr lang="el-GR"/>
          </a:p>
        </p:txBody>
      </p:sp>
    </p:spTree>
    <p:extLst>
      <p:ext uri="{BB962C8B-B14F-4D97-AF65-F5344CB8AC3E}">
        <p14:creationId xmlns:p14="http://schemas.microsoft.com/office/powerpoint/2010/main" val="26089325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Τίτλος"/>
          <p:cNvSpPr>
            <a:spLocks noGrp="1"/>
          </p:cNvSpPr>
          <p:nvPr>
            <p:ph type="title"/>
          </p:nvPr>
        </p:nvSpPr>
        <p:spPr>
          <a:xfrm>
            <a:off x="467544" y="228600"/>
            <a:ext cx="8352928" cy="990600"/>
          </a:xfrm>
        </p:spPr>
        <p:txBody>
          <a:bodyPr/>
          <a:lstStyle/>
          <a:p>
            <a:pPr eaLnBrk="1" hangingPunct="1"/>
            <a:r>
              <a:rPr lang="el-GR" altLang="el-GR" dirty="0" smtClean="0"/>
              <a:t>9</a:t>
            </a:r>
            <a:r>
              <a:rPr lang="el-GR" altLang="el-GR" baseline="30000" dirty="0" smtClean="0"/>
              <a:t>ος</a:t>
            </a:r>
            <a:r>
              <a:rPr lang="el-GR" altLang="el-GR" dirty="0" smtClean="0"/>
              <a:t> Μύθος: </a:t>
            </a:r>
            <a:r>
              <a:rPr lang="el-GR" altLang="el-GR" sz="2800" dirty="0" smtClean="0"/>
              <a:t>Οι ψυχικά ασθενείς είναι τεμπέληδες και δεν είναι ικανοί να αποφασίζουν για την ζωή τους </a:t>
            </a:r>
            <a:r>
              <a:rPr lang="el-GR" altLang="el-GR" sz="2800" b="0" dirty="0" smtClean="0"/>
              <a:t>1/2</a:t>
            </a:r>
          </a:p>
        </p:txBody>
      </p:sp>
      <p:sp>
        <p:nvSpPr>
          <p:cNvPr id="72707"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Η αλήθεια είναι ότι οι ψυχικά ασθενείς δεν είναι τεμπέληδες. Σε ορισμένες περιπτώσεις, η παθητικότητα και η έλλειψη ενεργητικότητας που εμφανίζουν συγκαταλέγονται στα αρνητικά συμπτώματα της ασθένειας τα οποία είναι δυνατόν να αντιμετωπισθούν με την κατάλληλη θεραπεία και ψυχοκοινωνική αποκατάσταση. </a:t>
            </a:r>
          </a:p>
          <a:p>
            <a:pPr eaLnBrk="1" hangingPunct="1"/>
            <a:r>
              <a:rPr lang="el-GR" altLang="el-GR" dirty="0" smtClean="0"/>
              <a:t>Οι ψυχικά ασθενείς έχουν την ικανότητα να αποφασίζουν για την ζωή τους, με εξαίρεση ίσως την φάση κρίσεων σε σοβαρές ψυχικές διαταραχές.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50</a:t>
            </a:fld>
            <a:endParaRPr lang="el-GR"/>
          </a:p>
        </p:txBody>
      </p:sp>
    </p:spTree>
    <p:extLst>
      <p:ext uri="{BB962C8B-B14F-4D97-AF65-F5344CB8AC3E}">
        <p14:creationId xmlns:p14="http://schemas.microsoft.com/office/powerpoint/2010/main" val="27020005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2 - Θέση περιεχομένου"/>
          <p:cNvSpPr>
            <a:spLocks noGrp="1"/>
          </p:cNvSpPr>
          <p:nvPr>
            <p:ph sz="quarter" idx="1"/>
          </p:nvPr>
        </p:nvSpPr>
        <p:spPr>
          <a:xfrm>
            <a:off x="457200" y="1557338"/>
            <a:ext cx="8229600" cy="5040312"/>
          </a:xfrm>
        </p:spPr>
        <p:txBody>
          <a:bodyPr/>
          <a:lstStyle/>
          <a:p>
            <a:pPr eaLnBrk="1" hangingPunct="1"/>
            <a:r>
              <a:rPr lang="el-GR" altLang="el-GR" dirty="0" smtClean="0"/>
              <a:t>Μέχρι πρόσφατα η κοινωνική αντιμετώπιση που είχαν τους οδηγούσε σε αποδυνάμωση και αναξιοπιστία με αποτέλεσμα να χάνουν τον έλεγχο της ζωής τους. </a:t>
            </a:r>
          </a:p>
          <a:p>
            <a:pPr eaLnBrk="1" hangingPunct="1"/>
            <a:r>
              <a:rPr lang="el-GR" altLang="el-GR" dirty="0" smtClean="0"/>
              <a:t>Ο σύγχρονος τρόπος αντιμετώπισής τους είναι η διαδικασία της ενδυνάμωσης.  Αφορά στην συνειδητοποίηση του ατόμου ότι του αξίζει να ικανοποιούνται οι ανάγκες του και ότι είναι ικανός να αποφασίζει για αυτό, στην επίγνωση του πότε και πώς να χρησιμοποιεί αυτό το δικαίωμα και στη χρήση του δικαιώματος και στην απόκτηση </a:t>
            </a:r>
            <a:r>
              <a:rPr lang="el-GR" altLang="el-GR" dirty="0" err="1" smtClean="0"/>
              <a:t>αυτεξουσίας</a:t>
            </a:r>
            <a:r>
              <a:rPr lang="el-GR" altLang="el-GR"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51</a:t>
            </a:fld>
            <a:endParaRPr lang="el-GR"/>
          </a:p>
        </p:txBody>
      </p:sp>
      <p:sp>
        <p:nvSpPr>
          <p:cNvPr id="5" name="1 - Τίτλος"/>
          <p:cNvSpPr>
            <a:spLocks noGrp="1"/>
          </p:cNvSpPr>
          <p:nvPr>
            <p:ph type="title"/>
          </p:nvPr>
        </p:nvSpPr>
        <p:spPr>
          <a:xfrm>
            <a:off x="467544" y="228600"/>
            <a:ext cx="8352928" cy="990600"/>
          </a:xfrm>
        </p:spPr>
        <p:txBody>
          <a:bodyPr/>
          <a:lstStyle/>
          <a:p>
            <a:pPr eaLnBrk="1" hangingPunct="1"/>
            <a:r>
              <a:rPr lang="el-GR" altLang="el-GR" dirty="0" smtClean="0"/>
              <a:t>9</a:t>
            </a:r>
            <a:r>
              <a:rPr lang="el-GR" altLang="el-GR" baseline="30000" dirty="0" smtClean="0"/>
              <a:t>ος</a:t>
            </a:r>
            <a:r>
              <a:rPr lang="el-GR" altLang="el-GR" dirty="0" smtClean="0"/>
              <a:t> Μύθος: </a:t>
            </a:r>
            <a:r>
              <a:rPr lang="el-GR" altLang="el-GR" sz="2800" dirty="0" smtClean="0"/>
              <a:t>Οι ψυχικά ασθενείς είναι τεμπέληδες και δεν είναι ικανοί να αποφασίζουν για την ζωή τους </a:t>
            </a:r>
            <a:r>
              <a:rPr lang="el-GR" altLang="el-GR" sz="2800" b="0" dirty="0"/>
              <a:t>2</a:t>
            </a:r>
            <a:r>
              <a:rPr lang="el-GR" altLang="el-GR" sz="2800" b="0" dirty="0" smtClean="0"/>
              <a:t>/2</a:t>
            </a:r>
          </a:p>
        </p:txBody>
      </p:sp>
    </p:spTree>
    <p:extLst>
      <p:ext uri="{BB962C8B-B14F-4D97-AF65-F5344CB8AC3E}">
        <p14:creationId xmlns:p14="http://schemas.microsoft.com/office/powerpoint/2010/main" val="29455283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 Τίτλος"/>
          <p:cNvSpPr>
            <a:spLocks noGrp="1"/>
          </p:cNvSpPr>
          <p:nvPr>
            <p:ph type="title"/>
          </p:nvPr>
        </p:nvSpPr>
        <p:spPr>
          <a:xfrm>
            <a:off x="612775" y="228600"/>
            <a:ext cx="8153400" cy="990600"/>
          </a:xfrm>
        </p:spPr>
        <p:txBody>
          <a:bodyPr/>
          <a:lstStyle/>
          <a:p>
            <a:pPr eaLnBrk="1" hangingPunct="1"/>
            <a:r>
              <a:rPr lang="el-GR" altLang="el-GR" dirty="0"/>
              <a:t>Στίγμα και κοινωνικές </a:t>
            </a:r>
            <a:r>
              <a:rPr lang="el-GR" altLang="el-GR" dirty="0" smtClean="0"/>
              <a:t>στάσεις </a:t>
            </a:r>
            <a:r>
              <a:rPr lang="el-GR" altLang="el-GR" sz="2800" b="0" dirty="0" smtClean="0"/>
              <a:t>1/2</a:t>
            </a:r>
            <a:endParaRPr lang="el-GR" altLang="el-GR" sz="2800" b="0" dirty="0" smtClean="0"/>
          </a:p>
        </p:txBody>
      </p:sp>
      <p:sp>
        <p:nvSpPr>
          <p:cNvPr id="75779" name="2 - Θέση περιεχομένου"/>
          <p:cNvSpPr>
            <a:spLocks noGrp="1"/>
          </p:cNvSpPr>
          <p:nvPr>
            <p:ph sz="quarter" idx="1"/>
          </p:nvPr>
        </p:nvSpPr>
        <p:spPr>
          <a:xfrm>
            <a:off x="457200" y="1700213"/>
            <a:ext cx="8229600" cy="4537075"/>
          </a:xfrm>
        </p:spPr>
        <p:txBody>
          <a:bodyPr/>
          <a:lstStyle/>
          <a:p>
            <a:pPr eaLnBrk="1" hangingPunct="1"/>
            <a:r>
              <a:rPr lang="el-GR" altLang="el-GR" dirty="0" smtClean="0"/>
              <a:t>Φαίνεται ότι η ψυχική ασθένεια δημιουργεί φόβο στους πολλούς ανθρώπους. </a:t>
            </a:r>
          </a:p>
          <a:p>
            <a:pPr eaLnBrk="1" hangingPunct="1"/>
            <a:r>
              <a:rPr lang="el-GR" altLang="el-GR" dirty="0" smtClean="0"/>
              <a:t>Ο φόβος της τρέλας, μαζί με το φόβο του θανάτου, αποτελούν τους αρχετυπικούς φόβους του ανθρώπου που συνδέονται με την απειλή της απώλειας, φόβος για την απώλεια της λογικής από την μία και φόβος για την απώλεια της ζωής από την άλλη, σε τελική ανάλυση για την απώλεια της ουσίας της ίδιας της ανθρώπινης ύπαρξης.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52</a:t>
            </a:fld>
            <a:endParaRPr lang="el-GR"/>
          </a:p>
        </p:txBody>
      </p:sp>
    </p:spTree>
    <p:extLst>
      <p:ext uri="{BB962C8B-B14F-4D97-AF65-F5344CB8AC3E}">
        <p14:creationId xmlns:p14="http://schemas.microsoft.com/office/powerpoint/2010/main" val="16404752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Στίγμα και κοινωνικές στάσεις </a:t>
            </a:r>
            <a:r>
              <a:rPr lang="el-GR" altLang="el-GR" sz="2800" b="0" dirty="0" smtClean="0">
                <a:solidFill>
                  <a:srgbClr val="775F55"/>
                </a:solidFill>
              </a:rPr>
              <a:t>2/2</a:t>
            </a:r>
            <a:endParaRPr lang="el-GR" altLang="el-GR" dirty="0" smtClean="0"/>
          </a:p>
        </p:txBody>
      </p:sp>
      <p:sp>
        <p:nvSpPr>
          <p:cNvPr id="76803" name="2 - Θέση περιεχομένου"/>
          <p:cNvSpPr>
            <a:spLocks noGrp="1"/>
          </p:cNvSpPr>
          <p:nvPr>
            <p:ph sz="quarter" idx="1"/>
          </p:nvPr>
        </p:nvSpPr>
        <p:spPr>
          <a:xfrm>
            <a:off x="457200" y="1628775"/>
            <a:ext cx="8229600" cy="4968875"/>
          </a:xfrm>
        </p:spPr>
        <p:txBody>
          <a:bodyPr/>
          <a:lstStyle/>
          <a:p>
            <a:pPr eaLnBrk="1" hangingPunct="1"/>
            <a:r>
              <a:rPr lang="el-GR" altLang="el-GR" dirty="0" smtClean="0"/>
              <a:t>Αυτή είναι και η βασική αιτία που οι ψυχικά ασθενείς αντιμετωπίζονται από τους υπόλοιπους με προκατάληψη και διακρίσεις. </a:t>
            </a:r>
          </a:p>
          <a:p>
            <a:pPr eaLnBrk="1" hangingPunct="1"/>
            <a:r>
              <a:rPr lang="el-GR" altLang="el-GR" dirty="0" smtClean="0"/>
              <a:t>Αποτελούν την περισσότερο κοινωνικά στιγματισμένη ομάδα των ανθρώπων που βρίσκονται σε μειονεκτική θέση, περισσότερο από τους πρώην ποινικά καταδικασμένους σε φυλάκιση ή τα άτομα με νοητική καθυστέρηση.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53</a:t>
            </a:fld>
            <a:endParaRPr lang="el-GR"/>
          </a:p>
        </p:txBody>
      </p:sp>
    </p:spTree>
    <p:extLst>
      <p:ext uri="{BB962C8B-B14F-4D97-AF65-F5344CB8AC3E}">
        <p14:creationId xmlns:p14="http://schemas.microsoft.com/office/powerpoint/2010/main" val="29272726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 Τίτλος"/>
          <p:cNvSpPr>
            <a:spLocks noGrp="1"/>
          </p:cNvSpPr>
          <p:nvPr>
            <p:ph type="title"/>
          </p:nvPr>
        </p:nvSpPr>
        <p:spPr>
          <a:xfrm>
            <a:off x="612775" y="228600"/>
            <a:ext cx="8153400" cy="990600"/>
          </a:xfrm>
        </p:spPr>
        <p:txBody>
          <a:bodyPr/>
          <a:lstStyle/>
          <a:p>
            <a:pPr eaLnBrk="1" hangingPunct="1"/>
            <a:r>
              <a:rPr lang="el-GR" altLang="el-GR" dirty="0" smtClean="0"/>
              <a:t>Στίγμα: </a:t>
            </a:r>
            <a:r>
              <a:rPr lang="el-GR" altLang="el-GR" dirty="0" smtClean="0"/>
              <a:t>Ορισμός </a:t>
            </a:r>
            <a:r>
              <a:rPr lang="el-GR" altLang="el-GR" sz="2800" b="0" dirty="0" smtClean="0"/>
              <a:t>1/2</a:t>
            </a:r>
            <a:endParaRPr lang="el-GR" altLang="el-GR" sz="2800" b="0" dirty="0" smtClean="0"/>
          </a:p>
        </p:txBody>
      </p:sp>
      <p:sp>
        <p:nvSpPr>
          <p:cNvPr id="77827" name="2 - Θέση περιεχομένου"/>
          <p:cNvSpPr>
            <a:spLocks noGrp="1"/>
          </p:cNvSpPr>
          <p:nvPr>
            <p:ph sz="quarter" idx="1"/>
          </p:nvPr>
        </p:nvSpPr>
        <p:spPr>
          <a:xfrm>
            <a:off x="612775" y="1773238"/>
            <a:ext cx="8153400" cy="4322762"/>
          </a:xfrm>
        </p:spPr>
        <p:txBody>
          <a:bodyPr/>
          <a:lstStyle/>
          <a:p>
            <a:pPr eaLnBrk="1" hangingPunct="1"/>
            <a:r>
              <a:rPr lang="el-GR" altLang="el-GR" dirty="0" smtClean="0"/>
              <a:t>Το στίγμα με το οποίο περιβάλλονται κοινωνικά έχει την έννοια της κατάστασης του ατόμου που είναι αποκλεισμένο από την κοινωνική αποδοχή διότι του έχει αποδοθεί ένα χαρακτηριστικό το οποίο είναι εντελώς </a:t>
            </a:r>
            <a:r>
              <a:rPr lang="el-GR" altLang="el-GR" dirty="0" err="1" smtClean="0"/>
              <a:t>απαξιωτικό</a:t>
            </a:r>
            <a:r>
              <a:rPr lang="el-GR" altLang="el-GR" dirty="0" smtClean="0"/>
              <a:t> και υπονομεύει το άτομο ριζικά στην  κοινωνική του θέση. </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54</a:t>
            </a:fld>
            <a:endParaRPr lang="el-GR"/>
          </a:p>
        </p:txBody>
      </p:sp>
    </p:spTree>
    <p:extLst>
      <p:ext uri="{BB962C8B-B14F-4D97-AF65-F5344CB8AC3E}">
        <p14:creationId xmlns:p14="http://schemas.microsoft.com/office/powerpoint/2010/main" val="9406311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Στίγμα: Ορισμός </a:t>
            </a:r>
            <a:r>
              <a:rPr lang="el-GR" altLang="el-GR" sz="2800" b="0" dirty="0" smtClean="0">
                <a:solidFill>
                  <a:srgbClr val="775F55"/>
                </a:solidFill>
              </a:rPr>
              <a:t>2/2</a:t>
            </a:r>
            <a:endParaRPr lang="el-GR" altLang="el-GR" dirty="0" smtClean="0"/>
          </a:p>
        </p:txBody>
      </p:sp>
      <p:sp>
        <p:nvSpPr>
          <p:cNvPr id="78851" name="2 - Θέση περιεχομένου"/>
          <p:cNvSpPr>
            <a:spLocks noGrp="1"/>
          </p:cNvSpPr>
          <p:nvPr>
            <p:ph sz="quarter" idx="1"/>
          </p:nvPr>
        </p:nvSpPr>
        <p:spPr>
          <a:xfrm>
            <a:off x="457200" y="1628775"/>
            <a:ext cx="8229600" cy="4895850"/>
          </a:xfrm>
        </p:spPr>
        <p:txBody>
          <a:bodyPr/>
          <a:lstStyle/>
          <a:p>
            <a:pPr eaLnBrk="1" hangingPunct="1"/>
            <a:r>
              <a:rPr lang="el-GR" altLang="el-GR" dirty="0" smtClean="0"/>
              <a:t>Το στίγμα χρησιμοποιούσαν οι αρχαίοι Έλληνες, όπως αναφέρει ο </a:t>
            </a:r>
            <a:r>
              <a:rPr lang="en-US" altLang="el-GR" dirty="0" smtClean="0">
                <a:latin typeface="Calibri" panose="020F0502020204030204" pitchFamily="34" charset="0"/>
              </a:rPr>
              <a:t>Goffman</a:t>
            </a:r>
            <a:r>
              <a:rPr lang="el-GR" altLang="el-GR" dirty="0" smtClean="0">
                <a:latin typeface="Calibri" panose="020F0502020204030204" pitchFamily="34" charset="0"/>
              </a:rPr>
              <a:t> (</a:t>
            </a:r>
            <a:r>
              <a:rPr lang="el-GR" altLang="el-GR" dirty="0" smtClean="0"/>
              <a:t>2001), για να αναφερθούν: </a:t>
            </a:r>
          </a:p>
          <a:p>
            <a:pPr eaLnBrk="1" hangingPunct="1">
              <a:buFont typeface="Wingdings" pitchFamily="2" charset="2"/>
              <a:buChar char="ü"/>
            </a:pPr>
            <a:r>
              <a:rPr lang="el-GR" altLang="el-GR" dirty="0" smtClean="0"/>
              <a:t>«σε σημάδια του σώματος σχεδιασμένα να φανερώνουν κάτι ασυνήθιστο και κακό όσον αφορά την ηθική κατάσταση του φορέα τους, ουλές ή καψίματα που γίνονταν στο σώμα και δημοσιοποιούσαν ότι ο φορέας τους ήταν δούλος, εγκληματίας ή προδότης, δηλαδή ένα κηλιδωμένο πρόσωπο, τελετουργικά μολυσμένο, ένα άτομο προς αποφυγή, ιδιαίτερα σε δημόσιους χώρους».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55</a:t>
            </a:fld>
            <a:endParaRPr lang="el-GR"/>
          </a:p>
        </p:txBody>
      </p:sp>
    </p:spTree>
    <p:extLst>
      <p:ext uri="{BB962C8B-B14F-4D97-AF65-F5344CB8AC3E}">
        <p14:creationId xmlns:p14="http://schemas.microsoft.com/office/powerpoint/2010/main" val="826092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 Τίτλος"/>
          <p:cNvSpPr>
            <a:spLocks noGrp="1"/>
          </p:cNvSpPr>
          <p:nvPr>
            <p:ph type="title"/>
          </p:nvPr>
        </p:nvSpPr>
        <p:spPr>
          <a:xfrm>
            <a:off x="612775" y="228600"/>
            <a:ext cx="8153400" cy="990600"/>
          </a:xfrm>
        </p:spPr>
        <p:txBody>
          <a:bodyPr/>
          <a:lstStyle/>
          <a:p>
            <a:pPr eaLnBrk="1" hangingPunct="1"/>
            <a:r>
              <a:rPr lang="el-GR" altLang="el-GR" sz="3200" b="1" dirty="0" smtClean="0"/>
              <a:t>Επιπτώσεις του </a:t>
            </a:r>
            <a:r>
              <a:rPr lang="el-GR" altLang="el-GR" sz="3200" b="1" dirty="0" smtClean="0"/>
              <a:t>στίγματος </a:t>
            </a:r>
            <a:r>
              <a:rPr lang="el-GR" altLang="el-GR" sz="2800" b="0" dirty="0" smtClean="0"/>
              <a:t>1/2</a:t>
            </a:r>
            <a:endParaRPr lang="el-GR" altLang="el-GR" sz="2800" b="0" dirty="0" smtClean="0"/>
          </a:p>
        </p:txBody>
      </p:sp>
      <p:sp>
        <p:nvSpPr>
          <p:cNvPr id="79875" name="2 - Θέση περιεχομένου"/>
          <p:cNvSpPr>
            <a:spLocks noGrp="1"/>
          </p:cNvSpPr>
          <p:nvPr>
            <p:ph sz="quarter" idx="1"/>
          </p:nvPr>
        </p:nvSpPr>
        <p:spPr>
          <a:xfrm>
            <a:off x="457200" y="1700213"/>
            <a:ext cx="8229600" cy="5157787"/>
          </a:xfrm>
        </p:spPr>
        <p:txBody>
          <a:bodyPr/>
          <a:lstStyle/>
          <a:p>
            <a:pPr eaLnBrk="1" hangingPunct="1"/>
            <a:r>
              <a:rPr lang="el-GR" altLang="el-GR" dirty="0" smtClean="0"/>
              <a:t>Το στίγμα για την ψυχική ασθένεια έχει πολλαπλές αρνητικές και επώδυνες επιπτώσεις στη ζωή των ατόμων που υποφέρουν από αυτήν, όπως αναφέρουν τα στοιχεία του Παγκόσμιου Οργανισμού Υγείας (Π.Ο.Υ., 2003). </a:t>
            </a:r>
          </a:p>
          <a:p>
            <a:pPr eaLnBrk="1" hangingPunct="1"/>
            <a:r>
              <a:rPr lang="el-GR" altLang="el-GR" dirty="0" smtClean="0"/>
              <a:t>Τους κάνει απρόθυμους να ζητήσουν βοήθεια από τις υπηρεσίες ψυχικής υγείας. </a:t>
            </a:r>
          </a:p>
          <a:p>
            <a:pPr eaLnBrk="1" hangingPunct="1"/>
            <a:r>
              <a:rPr lang="el-GR" altLang="el-GR" dirty="0" smtClean="0"/>
              <a:t>Τους οδηγεί στην απομόνωση και τους δυσκολεύει να κάνουν φίλους.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56</a:t>
            </a:fld>
            <a:endParaRPr lang="el-GR"/>
          </a:p>
        </p:txBody>
      </p:sp>
    </p:spTree>
    <p:extLst>
      <p:ext uri="{BB962C8B-B14F-4D97-AF65-F5344CB8AC3E}">
        <p14:creationId xmlns:p14="http://schemas.microsoft.com/office/powerpoint/2010/main" val="22714996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Επιπτώσεις του στίγματος </a:t>
            </a:r>
            <a:r>
              <a:rPr lang="el-GR" altLang="el-GR" sz="2800" b="0" dirty="0" smtClean="0">
                <a:solidFill>
                  <a:srgbClr val="775F55"/>
                </a:solidFill>
              </a:rPr>
              <a:t>2/2</a:t>
            </a:r>
            <a:endParaRPr lang="el-GR" altLang="el-GR" dirty="0" smtClean="0"/>
          </a:p>
        </p:txBody>
      </p:sp>
      <p:sp>
        <p:nvSpPr>
          <p:cNvPr id="80899" name="2 - Θέση περιεχομένου"/>
          <p:cNvSpPr>
            <a:spLocks noGrp="1"/>
          </p:cNvSpPr>
          <p:nvPr>
            <p:ph sz="quarter" idx="1"/>
          </p:nvPr>
        </p:nvSpPr>
        <p:spPr>
          <a:xfrm>
            <a:off x="395536" y="1584722"/>
            <a:ext cx="8568952" cy="5300662"/>
          </a:xfrm>
        </p:spPr>
        <p:txBody>
          <a:bodyPr/>
          <a:lstStyle/>
          <a:p>
            <a:pPr eaLnBrk="1" hangingPunct="1"/>
            <a:r>
              <a:rPr lang="el-GR" altLang="el-GR" dirty="0" smtClean="0"/>
              <a:t>Μειώνει την αυτοεκτίμησή τους. </a:t>
            </a:r>
          </a:p>
          <a:p>
            <a:pPr eaLnBrk="1" hangingPunct="1"/>
            <a:r>
              <a:rPr lang="el-GR" altLang="el-GR" dirty="0" smtClean="0"/>
              <a:t>Δημιουργεί τεράστια εμπόδια στη πρόσβασή τους σε ικανοποιητική στέγη, σε δανειοδότηση, σε ασφάλειες υγείας και σε εργασία. </a:t>
            </a:r>
          </a:p>
          <a:p>
            <a:pPr eaLnBrk="1" hangingPunct="1"/>
            <a:r>
              <a:rPr lang="el-GR" altLang="el-GR" dirty="0" smtClean="0"/>
              <a:t>Έχει αρνητική επίδραση στη εξέλιξη των ψυχικών διαταραχών. </a:t>
            </a:r>
          </a:p>
          <a:p>
            <a:pPr eaLnBrk="1" hangingPunct="1"/>
            <a:r>
              <a:rPr lang="el-GR" altLang="el-GR" dirty="0" smtClean="0"/>
              <a:t>Οι οικογένειές τους είναι κοινωνικά απομονωμένες και βιώνουν περισσότερο άγχος. </a:t>
            </a:r>
          </a:p>
          <a:p>
            <a:pPr eaLnBrk="1" hangingPunct="1"/>
            <a:r>
              <a:rPr lang="el-GR" altLang="el-GR" dirty="0" smtClean="0"/>
              <a:t>Τέλος, εξαιτίας του στίγματος διοχετεύονται λιγότεροι πόροι στο τομέα της ψυχικής υγείας από ότι σε άλλους τομείς της υγείας.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57</a:t>
            </a:fld>
            <a:endParaRPr lang="el-GR"/>
          </a:p>
        </p:txBody>
      </p:sp>
    </p:spTree>
    <p:extLst>
      <p:ext uri="{BB962C8B-B14F-4D97-AF65-F5344CB8AC3E}">
        <p14:creationId xmlns:p14="http://schemas.microsoft.com/office/powerpoint/2010/main" val="4158282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Τίτλος"/>
          <p:cNvSpPr>
            <a:spLocks noGrp="1"/>
          </p:cNvSpPr>
          <p:nvPr>
            <p:ph type="title"/>
          </p:nvPr>
        </p:nvSpPr>
        <p:spPr>
          <a:xfrm>
            <a:off x="612775" y="228600"/>
            <a:ext cx="8153400" cy="990600"/>
          </a:xfrm>
        </p:spPr>
        <p:txBody>
          <a:bodyPr/>
          <a:lstStyle/>
          <a:p>
            <a:pPr eaLnBrk="1" hangingPunct="1"/>
            <a:r>
              <a:rPr lang="el-GR" altLang="el-GR" sz="3200" b="1" dirty="0" smtClean="0"/>
              <a:t>Κοινωνικές στάσεις για τους </a:t>
            </a:r>
            <a:r>
              <a:rPr lang="el-GR" altLang="el-GR" sz="3200" b="1" dirty="0" smtClean="0"/>
              <a:t/>
            </a:r>
            <a:br>
              <a:rPr lang="el-GR" altLang="el-GR" sz="3200" b="1" dirty="0" smtClean="0"/>
            </a:br>
            <a:r>
              <a:rPr lang="el-GR" altLang="el-GR" sz="3200" b="1" dirty="0" smtClean="0"/>
              <a:t>ψυχικά ασθενείς </a:t>
            </a:r>
            <a:r>
              <a:rPr lang="el-GR" altLang="el-GR" sz="2800" b="0" dirty="0" smtClean="0"/>
              <a:t>1/4</a:t>
            </a:r>
            <a:endParaRPr lang="el-GR" altLang="el-GR" sz="2800" b="0" dirty="0" smtClean="0"/>
          </a:p>
        </p:txBody>
      </p:sp>
      <p:sp>
        <p:nvSpPr>
          <p:cNvPr id="81923" name="2 - Θέση περιεχομένου"/>
          <p:cNvSpPr>
            <a:spLocks noGrp="1"/>
          </p:cNvSpPr>
          <p:nvPr>
            <p:ph sz="quarter" idx="1"/>
          </p:nvPr>
        </p:nvSpPr>
        <p:spPr>
          <a:xfrm>
            <a:off x="457200" y="1700213"/>
            <a:ext cx="8229600" cy="5157787"/>
          </a:xfrm>
        </p:spPr>
        <p:txBody>
          <a:bodyPr/>
          <a:lstStyle/>
          <a:p>
            <a:pPr eaLnBrk="1" hangingPunct="1"/>
            <a:r>
              <a:rPr lang="el-GR" altLang="el-GR" dirty="0" smtClean="0"/>
              <a:t>Οι έρευνες για τις στάσεις του κοινού προς τους ψυχικά ασθενείς δείχνουν ότι το ποσοστό αυτών που τους θεωρούν επικίνδυνους ανέρχεται από 20% έως 35%.</a:t>
            </a:r>
          </a:p>
          <a:p>
            <a:pPr eaLnBrk="1" hangingPunct="1"/>
            <a:r>
              <a:rPr lang="el-GR" altLang="el-GR" dirty="0" smtClean="0"/>
              <a:t>Οι στάσεις αυτές διαφοροποιούνται σε σχέση με την ηλικία, την εκπαίδευση, την κοινωνική τάξη και το φύλλο. </a:t>
            </a:r>
          </a:p>
          <a:p>
            <a:pPr eaLnBrk="1" hangingPunct="1"/>
            <a:r>
              <a:rPr lang="el-GR" altLang="el-GR" dirty="0" smtClean="0"/>
              <a:t>Φαίνεται ότι τους ψυχικά ασθενείς ανέχονται περισσότερο οι πλέον εκπαιδευμένοι, όσοι κατέχουν υψηλές θέσεις εργασίας και οι γυναίκες.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58</a:t>
            </a:fld>
            <a:endParaRPr lang="el-GR"/>
          </a:p>
        </p:txBody>
      </p:sp>
    </p:spTree>
    <p:extLst>
      <p:ext uri="{BB962C8B-B14F-4D97-AF65-F5344CB8AC3E}">
        <p14:creationId xmlns:p14="http://schemas.microsoft.com/office/powerpoint/2010/main" val="2171610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Οι διαφορετικές ψυχικές καταστάσεις </a:t>
            </a:r>
            <a:r>
              <a:rPr lang="en-US" altLang="el-GR" dirty="0">
                <a:solidFill>
                  <a:srgbClr val="775F55"/>
                </a:solidFill>
              </a:rPr>
              <a:t/>
            </a:r>
            <a:br>
              <a:rPr lang="en-US" altLang="el-GR" dirty="0">
                <a:solidFill>
                  <a:srgbClr val="775F55"/>
                </a:solidFill>
              </a:rPr>
            </a:br>
            <a:r>
              <a:rPr lang="el-GR" altLang="el-GR" dirty="0">
                <a:solidFill>
                  <a:srgbClr val="775F55"/>
                </a:solidFill>
              </a:rPr>
              <a:t>του ατόμου </a:t>
            </a:r>
            <a:r>
              <a:rPr lang="el-GR" altLang="el-GR" sz="2800" b="0" dirty="0" smtClean="0">
                <a:solidFill>
                  <a:srgbClr val="775F55"/>
                </a:solidFill>
              </a:rPr>
              <a:t>2/2</a:t>
            </a:r>
            <a:endParaRPr lang="el-GR" altLang="el-GR" dirty="0" smtClean="0"/>
          </a:p>
        </p:txBody>
      </p:sp>
      <p:sp>
        <p:nvSpPr>
          <p:cNvPr id="15363" name="2 - Θέση περιεχομένου"/>
          <p:cNvSpPr>
            <a:spLocks noGrp="1"/>
          </p:cNvSpPr>
          <p:nvPr>
            <p:ph sz="quarter" idx="1"/>
          </p:nvPr>
        </p:nvSpPr>
        <p:spPr>
          <a:xfrm>
            <a:off x="612775" y="1916113"/>
            <a:ext cx="8153400" cy="4179887"/>
          </a:xfrm>
        </p:spPr>
        <p:txBody>
          <a:bodyPr/>
          <a:lstStyle/>
          <a:p>
            <a:pPr eaLnBrk="1" hangingPunct="1"/>
            <a:r>
              <a:rPr lang="el-GR" altLang="el-GR" dirty="0" smtClean="0"/>
              <a:t>Πρόκειται για διαδρομές που εξελίσσονται σταδιακά και είναι συχνά αναστρέψιμες. </a:t>
            </a:r>
          </a:p>
          <a:p>
            <a:pPr eaLnBrk="1" hangingPunct="1"/>
            <a:r>
              <a:rPr lang="el-GR" altLang="el-GR" dirty="0" smtClean="0"/>
              <a:t>Κάθε άτομο μεταβαίνει συχνά από την ευεξία, στην ενόχληση, στη διαταραχή και αντίστροφα, και επίσης είναι δυνατόν να έχει περάσει στην πραγματικότητα μιας συγκεκριμένης διαταραχής η οποία είναι δυνατόν να σταθεροποιηθεί όταν τεθεί σε συνθήκη μη αναστρέψιμη.</a:t>
            </a:r>
          </a:p>
          <a:p>
            <a:pPr eaLnBrk="1" hangingPunct="1"/>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a:t>
            </a:fld>
            <a:endParaRPr lang="el-GR"/>
          </a:p>
        </p:txBody>
      </p:sp>
    </p:spTree>
    <p:extLst>
      <p:ext uri="{BB962C8B-B14F-4D97-AF65-F5344CB8AC3E}">
        <p14:creationId xmlns:p14="http://schemas.microsoft.com/office/powerpoint/2010/main" val="23866732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Κοινωνικές στάσεις για τους </a:t>
            </a:r>
            <a:br>
              <a:rPr lang="el-GR" altLang="el-GR" dirty="0">
                <a:solidFill>
                  <a:srgbClr val="775F55"/>
                </a:solidFill>
              </a:rPr>
            </a:br>
            <a:r>
              <a:rPr lang="el-GR" altLang="el-GR" dirty="0">
                <a:solidFill>
                  <a:srgbClr val="775F55"/>
                </a:solidFill>
              </a:rPr>
              <a:t>ψυχικά ασθενείς </a:t>
            </a:r>
            <a:r>
              <a:rPr lang="el-GR" altLang="el-GR" sz="2800" b="0" dirty="0" smtClean="0">
                <a:solidFill>
                  <a:srgbClr val="775F55"/>
                </a:solidFill>
              </a:rPr>
              <a:t>2/4</a:t>
            </a:r>
            <a:endParaRPr lang="el-GR" altLang="el-GR" dirty="0" smtClean="0"/>
          </a:p>
        </p:txBody>
      </p:sp>
      <p:sp>
        <p:nvSpPr>
          <p:cNvPr id="82947"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Οι αρνητικές στάσεις προς του ψυχικά ασθενείς ενισχύονται σε σημαντικό βαθμό από τα Μέσα Μαζικής Ενημέρωσης. Αυτά αποτελούν την πιο ισχυρή και αποτελεσματική πηγή πληροφόρησης του κοινού σε θέματα ψυχικής υγείας, και ειδικότερα η τηλεόραση. </a:t>
            </a:r>
          </a:p>
          <a:p>
            <a:pPr eaLnBrk="1" hangingPunct="1"/>
            <a:r>
              <a:rPr lang="el-GR" altLang="el-GR" dirty="0" smtClean="0"/>
              <a:t>Σχετικές μελέτες δείχνουν ότι στην τηλεόραση η εικόνα των ψυχικά ασθενών περιγράφεται με σκοτεινά χρώματα. Ειδικότερα παρουσιάζονται σαν βίαιοι εγκληματίες οι οποίοι διαπράττουν κλοπές και φόνους ή σαν άτομα αξιολύπητα και άξια χλευασμού.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59</a:t>
            </a:fld>
            <a:endParaRPr lang="el-GR"/>
          </a:p>
        </p:txBody>
      </p:sp>
    </p:spTree>
    <p:extLst>
      <p:ext uri="{BB962C8B-B14F-4D97-AF65-F5344CB8AC3E}">
        <p14:creationId xmlns:p14="http://schemas.microsoft.com/office/powerpoint/2010/main" val="36670787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Κοινωνικές στάσεις για τους </a:t>
            </a:r>
            <a:br>
              <a:rPr lang="el-GR" altLang="el-GR" dirty="0">
                <a:solidFill>
                  <a:srgbClr val="775F55"/>
                </a:solidFill>
              </a:rPr>
            </a:br>
            <a:r>
              <a:rPr lang="el-GR" altLang="el-GR" dirty="0">
                <a:solidFill>
                  <a:srgbClr val="775F55"/>
                </a:solidFill>
              </a:rPr>
              <a:t>ψυχικά ασθενείς </a:t>
            </a:r>
            <a:r>
              <a:rPr lang="el-GR" altLang="el-GR" sz="2800" b="0" dirty="0" smtClean="0">
                <a:solidFill>
                  <a:srgbClr val="775F55"/>
                </a:solidFill>
              </a:rPr>
              <a:t>3/4</a:t>
            </a:r>
            <a:endParaRPr lang="el-GR" altLang="el-GR" dirty="0" smtClean="0"/>
          </a:p>
        </p:txBody>
      </p:sp>
      <p:sp>
        <p:nvSpPr>
          <p:cNvPr id="83971" name="2 - Θέση περιεχομένου"/>
          <p:cNvSpPr>
            <a:spLocks noGrp="1"/>
          </p:cNvSpPr>
          <p:nvPr>
            <p:ph sz="quarter" idx="1"/>
          </p:nvPr>
        </p:nvSpPr>
        <p:spPr>
          <a:xfrm>
            <a:off x="457200" y="1844675"/>
            <a:ext cx="8229600" cy="4824413"/>
          </a:xfrm>
        </p:spPr>
        <p:txBody>
          <a:bodyPr/>
          <a:lstStyle/>
          <a:p>
            <a:pPr eaLnBrk="1" hangingPunct="1"/>
            <a:r>
              <a:rPr lang="el-GR" altLang="el-GR" dirty="0" smtClean="0"/>
              <a:t>Έρευνες για τις στάσεις του κοινού ως προς το είδος των παρεχόμενων υπηρεσιών για τα άτομα με ψυχική ασθένεια δείχνουν ότι η πλειοψηφία θεωρεί τα ψυχιατρεία αναγκαία για τη θεραπεία και τη φροντίδα τους. </a:t>
            </a:r>
          </a:p>
          <a:p>
            <a:pPr eaLnBrk="1" hangingPunct="1"/>
            <a:r>
              <a:rPr lang="el-GR" altLang="el-GR" dirty="0" smtClean="0"/>
              <a:t>Παράλληλα όμως δείχνουν να εμφανίζεται και μια σημαντική μειοψηφία που διατηρεί κριτική στάση για τα ψυχιατρεία διότι τα θεωρεί ότι είναι ίδια με φυλακές.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60</a:t>
            </a:fld>
            <a:endParaRPr lang="el-GR"/>
          </a:p>
        </p:txBody>
      </p:sp>
    </p:spTree>
    <p:extLst>
      <p:ext uri="{BB962C8B-B14F-4D97-AF65-F5344CB8AC3E}">
        <p14:creationId xmlns:p14="http://schemas.microsoft.com/office/powerpoint/2010/main" val="65405117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Κοινωνικές στάσεις για τους </a:t>
            </a:r>
            <a:br>
              <a:rPr lang="el-GR" altLang="el-GR" dirty="0">
                <a:solidFill>
                  <a:srgbClr val="775F55"/>
                </a:solidFill>
              </a:rPr>
            </a:br>
            <a:r>
              <a:rPr lang="el-GR" altLang="el-GR" dirty="0">
                <a:solidFill>
                  <a:srgbClr val="775F55"/>
                </a:solidFill>
              </a:rPr>
              <a:t>ψυχικά ασθενείς </a:t>
            </a:r>
            <a:r>
              <a:rPr lang="el-GR" altLang="el-GR" sz="2800" b="0" dirty="0" smtClean="0">
                <a:solidFill>
                  <a:srgbClr val="775F55"/>
                </a:solidFill>
              </a:rPr>
              <a:t>4/4</a:t>
            </a:r>
            <a:endParaRPr lang="el-GR" altLang="el-GR" dirty="0" smtClean="0"/>
          </a:p>
        </p:txBody>
      </p:sp>
      <p:sp>
        <p:nvSpPr>
          <p:cNvPr id="84995" name="2 - Θέση περιεχομένου"/>
          <p:cNvSpPr>
            <a:spLocks noGrp="1"/>
          </p:cNvSpPr>
          <p:nvPr>
            <p:ph sz="quarter" idx="1"/>
          </p:nvPr>
        </p:nvSpPr>
        <p:spPr>
          <a:xfrm>
            <a:off x="457200" y="1700213"/>
            <a:ext cx="8229600" cy="4752975"/>
          </a:xfrm>
        </p:spPr>
        <p:txBody>
          <a:bodyPr/>
          <a:lstStyle/>
          <a:p>
            <a:pPr eaLnBrk="1" hangingPunct="1"/>
            <a:r>
              <a:rPr lang="el-GR" altLang="el-GR" dirty="0" smtClean="0"/>
              <a:t>Επίσης αν και φαίνεται ότι οι περισσότεροι άνθρωποι δεν εγκρίνουν την διακοπή της λειτουργίας των ψυχιατρείων, μόνον λίγοι είναι αυτοί που δεν εγκρίνουν την παρουσία των ψυχικά ασθενών στην κοινότητα. </a:t>
            </a:r>
          </a:p>
          <a:p>
            <a:pPr eaLnBrk="1" hangingPunct="1"/>
            <a:r>
              <a:rPr lang="el-GR" altLang="el-GR" dirty="0" smtClean="0"/>
              <a:t>Ειδικότερα, αυτοί που εμφανίζουν συγκριτικά μεγαλύτερο βαθμό τάσεων απόρριψης των ψυχικά ασθενών, και τείνουν να αποδοκιμάζουν την συμβίωση μαζί τους στην κοινότητα, είναι αυτοί που έχουν παιδιά.</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61</a:t>
            </a:fld>
            <a:endParaRPr lang="el-GR"/>
          </a:p>
        </p:txBody>
      </p:sp>
    </p:spTree>
    <p:extLst>
      <p:ext uri="{BB962C8B-B14F-4D97-AF65-F5344CB8AC3E}">
        <p14:creationId xmlns:p14="http://schemas.microsoft.com/office/powerpoint/2010/main" val="23469228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Τίτλος"/>
          <p:cNvSpPr>
            <a:spLocks noGrp="1"/>
          </p:cNvSpPr>
          <p:nvPr>
            <p:ph type="title"/>
          </p:nvPr>
        </p:nvSpPr>
        <p:spPr>
          <a:xfrm>
            <a:off x="612775" y="404813"/>
            <a:ext cx="8153400" cy="814387"/>
          </a:xfrm>
        </p:spPr>
        <p:txBody>
          <a:bodyPr>
            <a:normAutofit fontScale="90000"/>
          </a:bodyPr>
          <a:lstStyle/>
          <a:p>
            <a:pPr eaLnBrk="1" fontAlgn="auto" hangingPunct="1">
              <a:spcAft>
                <a:spcPts val="0"/>
              </a:spcAft>
              <a:defRPr/>
            </a:pPr>
            <a:r>
              <a:rPr lang="el-GR" sz="3600" b="1" dirty="0" smtClean="0"/>
              <a:t>Έρευνα σε πανελλαδικό δείγμα αποκάλυψε: </a:t>
            </a:r>
            <a:endParaRPr lang="el-GR" sz="3200" dirty="0" smtClean="0"/>
          </a:p>
        </p:txBody>
      </p:sp>
      <p:sp>
        <p:nvSpPr>
          <p:cNvPr id="86019" name="2 - Θέση περιεχομένου"/>
          <p:cNvSpPr>
            <a:spLocks noGrp="1"/>
          </p:cNvSpPr>
          <p:nvPr>
            <p:ph sz="quarter" idx="1"/>
          </p:nvPr>
        </p:nvSpPr>
        <p:spPr>
          <a:xfrm>
            <a:off x="457200" y="1628775"/>
            <a:ext cx="8229600" cy="5229225"/>
          </a:xfrm>
        </p:spPr>
        <p:txBody>
          <a:bodyPr/>
          <a:lstStyle/>
          <a:p>
            <a:pPr marL="177800" indent="-177800" eaLnBrk="1" hangingPunct="1">
              <a:buNone/>
            </a:pPr>
            <a:r>
              <a:rPr lang="el-GR" altLang="el-GR" dirty="0" smtClean="0"/>
              <a:t>- ότι το κοινό θεωρεί τα άτομα με σχιζοφρένεια ως βίαια και επικίνδυνα (78%), </a:t>
            </a:r>
          </a:p>
          <a:p>
            <a:pPr marL="177800" indent="-177800" eaLnBrk="1" hangingPunct="1">
              <a:buFont typeface="Arial" charset="0"/>
              <a:buNone/>
            </a:pPr>
            <a:r>
              <a:rPr lang="el-GR" altLang="el-GR" dirty="0" smtClean="0"/>
              <a:t>- ότι το 61% των ερωτώμενων δεν θα προσλάμβανε ψυχικά ασθενή για εργασία, </a:t>
            </a:r>
          </a:p>
          <a:p>
            <a:pPr marL="177800" indent="-177800" eaLnBrk="1" hangingPunct="1">
              <a:buFont typeface="Arial" charset="0"/>
              <a:buNone/>
            </a:pPr>
            <a:r>
              <a:rPr lang="el-GR" altLang="el-GR" dirty="0" smtClean="0"/>
              <a:t>- το 92% δεν θα έμενε σε πολυκατοικία όπου μένει ασθενής με σχιζοφρένεια, </a:t>
            </a:r>
          </a:p>
          <a:p>
            <a:pPr eaLnBrk="1" hangingPunct="1">
              <a:buFont typeface="Arial" charset="0"/>
              <a:buNone/>
            </a:pPr>
            <a:r>
              <a:rPr lang="el-GR" altLang="el-GR" dirty="0" smtClean="0"/>
              <a:t>- το 75% δεν θα έμενε σε γειτονιά όπου υπάρχει ίδρυμα, </a:t>
            </a:r>
          </a:p>
          <a:p>
            <a:pPr marL="177800" indent="-177800" eaLnBrk="1" hangingPunct="1">
              <a:buFont typeface="Arial" charset="0"/>
              <a:buNone/>
            </a:pPr>
            <a:r>
              <a:rPr lang="el-GR" altLang="el-GR" dirty="0" smtClean="0"/>
              <a:t>- το 51% δεν αντιτίθεται στη δημιουργία ενός μικρού Ξενώνα για ψυχικά ασθενείς στη γειτονιά του.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62</a:t>
            </a:fld>
            <a:endParaRPr lang="el-GR"/>
          </a:p>
        </p:txBody>
      </p:sp>
    </p:spTree>
    <p:extLst>
      <p:ext uri="{BB962C8B-B14F-4D97-AF65-F5344CB8AC3E}">
        <p14:creationId xmlns:p14="http://schemas.microsoft.com/office/powerpoint/2010/main" val="22711047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 Τίτλος"/>
          <p:cNvSpPr>
            <a:spLocks noGrp="1"/>
          </p:cNvSpPr>
          <p:nvPr>
            <p:ph type="title"/>
          </p:nvPr>
        </p:nvSpPr>
        <p:spPr>
          <a:xfrm>
            <a:off x="612775" y="228600"/>
            <a:ext cx="8153400" cy="990600"/>
          </a:xfrm>
        </p:spPr>
        <p:txBody>
          <a:bodyPr/>
          <a:lstStyle/>
          <a:p>
            <a:pPr eaLnBrk="1" hangingPunct="1"/>
            <a:r>
              <a:rPr lang="el-GR" altLang="el-GR" dirty="0"/>
              <a:t>Η αντιμετώπιση της ψυχικής ασθένειας στο παρελθόν </a:t>
            </a:r>
            <a:endParaRPr lang="el-GR" altLang="el-GR" dirty="0" smtClean="0"/>
          </a:p>
        </p:txBody>
      </p:sp>
      <p:sp>
        <p:nvSpPr>
          <p:cNvPr id="88067" name="2 - Θέση περιεχομένου"/>
          <p:cNvSpPr>
            <a:spLocks noGrp="1"/>
          </p:cNvSpPr>
          <p:nvPr>
            <p:ph sz="quarter" idx="1"/>
          </p:nvPr>
        </p:nvSpPr>
        <p:spPr>
          <a:xfrm>
            <a:off x="457200" y="1700213"/>
            <a:ext cx="8229600" cy="5157787"/>
          </a:xfrm>
        </p:spPr>
        <p:txBody>
          <a:bodyPr/>
          <a:lstStyle/>
          <a:p>
            <a:pPr eaLnBrk="1" hangingPunct="1"/>
            <a:r>
              <a:rPr lang="el-GR" altLang="el-GR" dirty="0" smtClean="0"/>
              <a:t>Η ψυχική ασθένεια απασχόλησε τους ανθρώπους σε όλη την διάρκεια της ιστορικής τους διαδρομής. </a:t>
            </a:r>
          </a:p>
          <a:p>
            <a:pPr eaLnBrk="1" hangingPunct="1"/>
            <a:r>
              <a:rPr lang="el-GR" altLang="el-GR" dirty="0" smtClean="0"/>
              <a:t>Οι ανθρώπινες κοινότητες και κοινωνίες αντιμετώπιζαν τους λυσσασμένους, τους δαιμονόπληκτους, τους αμαρτωλοί, τους παράφρονες, τους τρελούς, όπως ονόμαζαν σε διαφορετικές ιστορικές περιόδους τους ψυχικά ασθενείς, με στάσεις και μεθόδους που αντανακλούσαν τις ιστορικές, κοινωνικές, οικονομικές και πολιτισμικές εξελίξεις κάθε εποχής.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63</a:t>
            </a:fld>
            <a:endParaRPr lang="el-GR"/>
          </a:p>
        </p:txBody>
      </p:sp>
    </p:spTree>
    <p:extLst>
      <p:ext uri="{BB962C8B-B14F-4D97-AF65-F5344CB8AC3E}">
        <p14:creationId xmlns:p14="http://schemas.microsoft.com/office/powerpoint/2010/main" val="284866085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 Τίτλος"/>
          <p:cNvSpPr>
            <a:spLocks noGrp="1"/>
          </p:cNvSpPr>
          <p:nvPr>
            <p:ph type="title"/>
          </p:nvPr>
        </p:nvSpPr>
        <p:spPr>
          <a:xfrm>
            <a:off x="612775" y="228600"/>
            <a:ext cx="8153400" cy="990600"/>
          </a:xfrm>
        </p:spPr>
        <p:txBody>
          <a:bodyPr/>
          <a:lstStyle/>
          <a:p>
            <a:pPr eaLnBrk="1" hangingPunct="1"/>
            <a:r>
              <a:rPr lang="el-GR" altLang="el-GR" dirty="0" smtClean="0"/>
              <a:t>Πρωτόγονη εποχή</a:t>
            </a:r>
          </a:p>
        </p:txBody>
      </p:sp>
      <p:sp>
        <p:nvSpPr>
          <p:cNvPr id="89091" name="2 - Θέση περιεχομένου"/>
          <p:cNvSpPr>
            <a:spLocks noGrp="1"/>
          </p:cNvSpPr>
          <p:nvPr>
            <p:ph sz="quarter" idx="1"/>
          </p:nvPr>
        </p:nvSpPr>
        <p:spPr>
          <a:xfrm>
            <a:off x="612775" y="1600200"/>
            <a:ext cx="8153400" cy="5068888"/>
          </a:xfrm>
        </p:spPr>
        <p:txBody>
          <a:bodyPr/>
          <a:lstStyle/>
          <a:p>
            <a:pPr eaLnBrk="1" hangingPunct="1"/>
            <a:r>
              <a:rPr lang="el-GR" altLang="el-GR" dirty="0" smtClean="0"/>
              <a:t>Στην πρωτόγονη εποχή επικρατούσαν για την ψυχική ασθένεια δαιμονολογικές δοξασίες και πίστευαν ότι οι ψυχικά ασθενείς ήταν άνθρωποι που τους καταλάμβαναν τα κακά πνεύματα. </a:t>
            </a:r>
          </a:p>
          <a:p>
            <a:pPr eaLnBrk="1" hangingPunct="1"/>
            <a:r>
              <a:rPr lang="el-GR" altLang="el-GR" dirty="0" smtClean="0"/>
              <a:t>Ευρήματα τρυπανισμένων κρανίων από αρχαιολογικές ανασκαφές αποκαλύπτουν ότι κατά την νεολιθική περίοδο επεδίωκαν με χειρουργικές επεμβάσεις να απελευθερώνουν το σώμα του ψυχικά ασθενή από την κυριαρχία των κακών πνευμάτων με αποτέλεσμα βέβαια τον βίαιο θάνατό του. </a:t>
            </a:r>
          </a:p>
          <a:p>
            <a:pPr eaLnBrk="1" hangingPunct="1">
              <a:buFont typeface="Arial" charset="0"/>
              <a:buChar char="•"/>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64</a:t>
            </a:fld>
            <a:endParaRPr lang="el-GR"/>
          </a:p>
        </p:txBody>
      </p:sp>
    </p:spTree>
    <p:extLst>
      <p:ext uri="{BB962C8B-B14F-4D97-AF65-F5344CB8AC3E}">
        <p14:creationId xmlns:p14="http://schemas.microsoft.com/office/powerpoint/2010/main" val="4216154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Τίτλος"/>
          <p:cNvSpPr>
            <a:spLocks noGrp="1"/>
          </p:cNvSpPr>
          <p:nvPr>
            <p:ph type="title"/>
          </p:nvPr>
        </p:nvSpPr>
        <p:spPr/>
        <p:txBody>
          <a:bodyPr>
            <a:noAutofit/>
          </a:bodyPr>
          <a:lstStyle/>
          <a:p>
            <a:pPr eaLnBrk="1" fontAlgn="auto" hangingPunct="1">
              <a:spcAft>
                <a:spcPts val="0"/>
              </a:spcAft>
              <a:defRPr/>
            </a:pPr>
            <a:r>
              <a:rPr lang="el-GR" b="1" dirty="0" smtClean="0"/>
              <a:t>Στην αρχαία Ελλάδα, επικρατούσαν δύο αντιλήψεις: η λαϊκή και η επιστημονική</a:t>
            </a:r>
            <a:r>
              <a:rPr lang="en-US" dirty="0"/>
              <a:t> </a:t>
            </a:r>
            <a:r>
              <a:rPr lang="en-US" sz="2800" b="0" dirty="0" smtClean="0">
                <a:latin typeface="Calibri" panose="020F0502020204030204" pitchFamily="34" charset="0"/>
              </a:rPr>
              <a:t>1/2</a:t>
            </a:r>
            <a:endParaRPr lang="el-GR" sz="2800" b="0" dirty="0" smtClean="0">
              <a:latin typeface="Calibri" panose="020F0502020204030204" pitchFamily="34" charset="0"/>
            </a:endParaRPr>
          </a:p>
        </p:txBody>
      </p:sp>
      <p:sp>
        <p:nvSpPr>
          <p:cNvPr id="90115" name="2 - Θέση περιεχομένου"/>
          <p:cNvSpPr>
            <a:spLocks noGrp="1"/>
          </p:cNvSpPr>
          <p:nvPr>
            <p:ph sz="quarter" idx="1"/>
          </p:nvPr>
        </p:nvSpPr>
        <p:spPr/>
        <p:txBody>
          <a:bodyPr/>
          <a:lstStyle/>
          <a:p>
            <a:pPr eaLnBrk="1" hangingPunct="1"/>
            <a:r>
              <a:rPr lang="el-GR" altLang="el-GR" dirty="0" smtClean="0"/>
              <a:t>Σύμφωνα με την λαϊκή αντίληψη ο ψυχικά ασθενής ήταν άτομο με θεϊκές επιδράσεις και ειδικότερα σύμφωνα με τη μυθολογία οι διαταραχές αυτές οφείλονταν σε κακά πνεύματα που τα αντιπροσώπευαν οι θεές Μανία και Λύσσα. </a:t>
            </a:r>
          </a:p>
          <a:p>
            <a:pPr eaLnBrk="1" hangingPunct="1"/>
            <a:r>
              <a:rPr lang="el-GR" altLang="el-GR" dirty="0" smtClean="0"/>
              <a:t>Η επιστημονική θεώρηση στηριζόταν στην Ιπποκρατική θέση για την ψυχική ασθένεια που την προσδιόριζε ως αποτέλεσμα ποσοτικών και ποιοτικών αποκλίσεων των τεσσάρων χυμών του σώματος, του αίματος, της μαύρης και κίτρινης χολής και του φλέγματος.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65</a:t>
            </a:fld>
            <a:endParaRPr lang="el-GR"/>
          </a:p>
        </p:txBody>
      </p:sp>
    </p:spTree>
    <p:extLst>
      <p:ext uri="{BB962C8B-B14F-4D97-AF65-F5344CB8AC3E}">
        <p14:creationId xmlns:p14="http://schemas.microsoft.com/office/powerpoint/2010/main" val="5372435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 Τίτλος"/>
          <p:cNvSpPr>
            <a:spLocks noGrp="1"/>
          </p:cNvSpPr>
          <p:nvPr>
            <p:ph type="title"/>
          </p:nvPr>
        </p:nvSpPr>
        <p:spPr>
          <a:xfrm>
            <a:off x="612775" y="228600"/>
            <a:ext cx="8153400" cy="990600"/>
          </a:xfrm>
        </p:spPr>
        <p:txBody>
          <a:bodyPr/>
          <a:lstStyle/>
          <a:p>
            <a:pPr eaLnBrk="1" hangingPunct="1"/>
            <a:r>
              <a:rPr lang="el-GR" dirty="0">
                <a:solidFill>
                  <a:srgbClr val="775F55"/>
                </a:solidFill>
              </a:rPr>
              <a:t>Στην αρχαία Ελλάδα, επικρατούσαν δύο αντιλήψεις: η λαϊκή και η επιστημονική</a:t>
            </a:r>
            <a:r>
              <a:rPr lang="en-US" dirty="0">
                <a:solidFill>
                  <a:srgbClr val="775F55"/>
                </a:solidFill>
              </a:rPr>
              <a:t> </a:t>
            </a:r>
            <a:r>
              <a:rPr lang="en-US" sz="2800" b="0" dirty="0" smtClean="0">
                <a:solidFill>
                  <a:srgbClr val="775F55"/>
                </a:solidFill>
                <a:latin typeface="Calibri" panose="020F0502020204030204" pitchFamily="34" charset="0"/>
              </a:rPr>
              <a:t>2/2</a:t>
            </a:r>
            <a:endParaRPr lang="el-GR" altLang="el-GR" dirty="0" smtClean="0"/>
          </a:p>
        </p:txBody>
      </p:sp>
      <p:sp>
        <p:nvSpPr>
          <p:cNvPr id="91139" name="2 - Θέση περιεχομένου"/>
          <p:cNvSpPr>
            <a:spLocks noGrp="1"/>
          </p:cNvSpPr>
          <p:nvPr>
            <p:ph sz="quarter" idx="1"/>
          </p:nvPr>
        </p:nvSpPr>
        <p:spPr>
          <a:xfrm>
            <a:off x="457200" y="1600200"/>
            <a:ext cx="8229600" cy="4349750"/>
          </a:xfrm>
        </p:spPr>
        <p:txBody>
          <a:bodyPr/>
          <a:lstStyle/>
          <a:p>
            <a:pPr eaLnBrk="1" hangingPunct="1"/>
            <a:r>
              <a:rPr lang="el-GR" altLang="el-GR" dirty="0" smtClean="0"/>
              <a:t>Για την θεραπεία της εφάρμοζαν ιατρικές πράξεις με ερμηνεία ονείρων, υποβολή σε </a:t>
            </a:r>
            <a:r>
              <a:rPr lang="el-GR" altLang="el-GR" dirty="0" err="1" smtClean="0"/>
              <a:t>λογοθεραπεία</a:t>
            </a:r>
            <a:r>
              <a:rPr lang="el-GR" altLang="el-GR" dirty="0" smtClean="0"/>
              <a:t> και παραμονή των ψυχικά ασθενών σε ιερά του θεού Απόλλωνα. </a:t>
            </a:r>
          </a:p>
          <a:p>
            <a:pPr eaLnBrk="1" hangingPunct="1"/>
            <a:r>
              <a:rPr lang="el-GR" altLang="el-GR" dirty="0" smtClean="0"/>
              <a:t>Στην ρωμαϊκή εποχή συνεχίσθηκε η παράδοση της Ιπποκρατικής αντίληψης για την ψυχική ασθένεια από γιατρούς όπως ο </a:t>
            </a:r>
            <a:r>
              <a:rPr lang="el-GR" altLang="el-GR" dirty="0" err="1" smtClean="0"/>
              <a:t>Αρεταίος</a:t>
            </a:r>
            <a:r>
              <a:rPr lang="el-GR" altLang="el-GR" dirty="0" smtClean="0"/>
              <a:t>, ο </a:t>
            </a:r>
            <a:r>
              <a:rPr lang="el-GR" altLang="el-GR" dirty="0" err="1" smtClean="0"/>
              <a:t>Συρανός</a:t>
            </a:r>
            <a:r>
              <a:rPr lang="el-GR" altLang="el-GR" dirty="0" smtClean="0"/>
              <a:t> και ο Γαληνός.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66</a:t>
            </a:fld>
            <a:endParaRPr lang="el-GR"/>
          </a:p>
        </p:txBody>
      </p:sp>
    </p:spTree>
    <p:extLst>
      <p:ext uri="{BB962C8B-B14F-4D97-AF65-F5344CB8AC3E}">
        <p14:creationId xmlns:p14="http://schemas.microsoft.com/office/powerpoint/2010/main" val="254835387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 Τίτλος"/>
          <p:cNvSpPr>
            <a:spLocks noGrp="1"/>
          </p:cNvSpPr>
          <p:nvPr>
            <p:ph type="title"/>
          </p:nvPr>
        </p:nvSpPr>
        <p:spPr>
          <a:xfrm>
            <a:off x="612775" y="228600"/>
            <a:ext cx="8153400" cy="990600"/>
          </a:xfrm>
        </p:spPr>
        <p:txBody>
          <a:bodyPr/>
          <a:lstStyle/>
          <a:p>
            <a:pPr eaLnBrk="1" hangingPunct="1"/>
            <a:r>
              <a:rPr lang="el-GR" altLang="el-GR" sz="3200" b="1" dirty="0" smtClean="0"/>
              <a:t>Μεσαίωνας</a:t>
            </a:r>
            <a:r>
              <a:rPr lang="en-US" altLang="el-GR" sz="3200" b="1" dirty="0" smtClean="0"/>
              <a:t> </a:t>
            </a:r>
            <a:r>
              <a:rPr lang="en-US" altLang="el-GR" sz="2800" b="0" dirty="0" smtClean="0">
                <a:latin typeface="Calibri" panose="020F0502020204030204" pitchFamily="34" charset="0"/>
              </a:rPr>
              <a:t>1/2</a:t>
            </a:r>
            <a:endParaRPr lang="el-GR" altLang="el-GR" sz="2800" b="0" dirty="0" smtClean="0">
              <a:latin typeface="Calibri" panose="020F0502020204030204" pitchFamily="34" charset="0"/>
            </a:endParaRPr>
          </a:p>
        </p:txBody>
      </p:sp>
      <p:sp>
        <p:nvSpPr>
          <p:cNvPr id="92163" name="2 - Θέση περιεχομένου"/>
          <p:cNvSpPr>
            <a:spLocks noGrp="1"/>
          </p:cNvSpPr>
          <p:nvPr>
            <p:ph sz="quarter" idx="1"/>
          </p:nvPr>
        </p:nvSpPr>
        <p:spPr>
          <a:xfrm>
            <a:off x="457200" y="1700213"/>
            <a:ext cx="8229600" cy="4968875"/>
          </a:xfrm>
        </p:spPr>
        <p:txBody>
          <a:bodyPr/>
          <a:lstStyle/>
          <a:p>
            <a:pPr eaLnBrk="1" hangingPunct="1"/>
            <a:r>
              <a:rPr lang="el-GR" altLang="el-GR" dirty="0" smtClean="0"/>
              <a:t>Στον μεσαίωνα αναζωπυρώθηκαν οι μεταφυσικές και δαιμονολογικές δοξασίες καθώς είχε διακοπεί κάθε επιστημονική αναζήτηση εξαιτίας των θανατηφόρων επιδημιών, των καταστροφών από πολέμους, του φόβου που κυριαρχούσε και την υποταγή στην θρησκευτική εξουσία. </a:t>
            </a:r>
          </a:p>
          <a:p>
            <a:pPr eaLnBrk="1" hangingPunct="1"/>
            <a:r>
              <a:rPr lang="el-GR" altLang="el-GR" dirty="0" smtClean="0"/>
              <a:t>Αντιμετώπιζαν τους ψυχικά ασθενείς ως αμαρτωλούς, δαιμονοπαθείς, κατειλημμένους από κακά πνεύματα και </a:t>
            </a:r>
            <a:r>
              <a:rPr lang="el-GR" altLang="el-GR" dirty="0" err="1" smtClean="0"/>
              <a:t>ενσαρκωτές</a:t>
            </a:r>
            <a:r>
              <a:rPr lang="el-GR" altLang="el-GR" dirty="0" smtClean="0"/>
              <a:t> του απόλυτου κακού, υπεύθυνους για τις επιδημίες και τους λιμούς που συμβαίνανε.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67</a:t>
            </a:fld>
            <a:endParaRPr lang="el-GR"/>
          </a:p>
        </p:txBody>
      </p:sp>
    </p:spTree>
    <p:extLst>
      <p:ext uri="{BB962C8B-B14F-4D97-AF65-F5344CB8AC3E}">
        <p14:creationId xmlns:p14="http://schemas.microsoft.com/office/powerpoint/2010/main" val="69065298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Μεσαίωνας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2/2</a:t>
            </a:r>
            <a:endParaRPr lang="el-GR" altLang="el-GR" dirty="0" smtClean="0"/>
          </a:p>
        </p:txBody>
      </p:sp>
      <p:sp>
        <p:nvSpPr>
          <p:cNvPr id="93187" name="2 - Θέση περιεχομένου"/>
          <p:cNvSpPr>
            <a:spLocks noGrp="1"/>
          </p:cNvSpPr>
          <p:nvPr>
            <p:ph sz="quarter" idx="1"/>
          </p:nvPr>
        </p:nvSpPr>
        <p:spPr>
          <a:xfrm>
            <a:off x="457200" y="1628775"/>
            <a:ext cx="8229600" cy="5229225"/>
          </a:xfrm>
        </p:spPr>
        <p:txBody>
          <a:bodyPr/>
          <a:lstStyle/>
          <a:p>
            <a:pPr eaLnBrk="1" hangingPunct="1"/>
            <a:r>
              <a:rPr lang="el-GR" altLang="el-GR" dirty="0" smtClean="0"/>
              <a:t>Τα εκκλησιαστικά δικαστήρια τους αντιμετώπιζαν με τη μέθοδο του εξορκισμού και του εξαγνισμού από τα κακά πνεύματα με τον δια της πυράς θάνατο. Επίσημος οδηγός για την αντιμετώπιση όσων η Ιερά Εξέταση κατέληγε ότι ήταν όργανα του διαβόλου αποτέλεσε το έργο δύο μοναχών Γερμανών με τίτλο το «Σφυρί των Μαγισσών» στο οποίο η ψυχική ασθένεια προσεγγίσθηκε ως θρησκευτική αίρεση. </a:t>
            </a:r>
          </a:p>
          <a:p>
            <a:pPr eaLnBrk="1" hangingPunct="1"/>
            <a:r>
              <a:rPr lang="el-GR" altLang="el-GR" dirty="0" smtClean="0"/>
              <a:t>Έτσι, κατά τις περιόδους του κυνηγιού των μαγισσών, χιλιάδες άτομα με ψυχικές διαταραχές οδηγήθηκαν για εξαγνισμό στην φωτιά.</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68</a:t>
            </a:fld>
            <a:endParaRPr lang="el-GR"/>
          </a:p>
        </p:txBody>
      </p:sp>
    </p:spTree>
    <p:extLst>
      <p:ext uri="{BB962C8B-B14F-4D97-AF65-F5344CB8AC3E}">
        <p14:creationId xmlns:p14="http://schemas.microsoft.com/office/powerpoint/2010/main" val="96268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title"/>
          </p:nvPr>
        </p:nvSpPr>
        <p:spPr>
          <a:xfrm>
            <a:off x="612775" y="228600"/>
            <a:ext cx="8153400" cy="990600"/>
          </a:xfrm>
        </p:spPr>
        <p:txBody>
          <a:bodyPr/>
          <a:lstStyle/>
          <a:p>
            <a:pPr eaLnBrk="1" hangingPunct="1"/>
            <a:r>
              <a:rPr lang="el-GR" altLang="el-GR" dirty="0" smtClean="0"/>
              <a:t>Ψυχική ασθένεια: Ορισμός</a:t>
            </a:r>
          </a:p>
        </p:txBody>
      </p:sp>
      <p:sp>
        <p:nvSpPr>
          <p:cNvPr id="16387" name="2 - Θέση περιεχομένου"/>
          <p:cNvSpPr>
            <a:spLocks noGrp="1"/>
          </p:cNvSpPr>
          <p:nvPr>
            <p:ph sz="quarter" idx="1"/>
          </p:nvPr>
        </p:nvSpPr>
        <p:spPr>
          <a:xfrm>
            <a:off x="457200" y="1557338"/>
            <a:ext cx="8229600" cy="5111750"/>
          </a:xfrm>
        </p:spPr>
        <p:txBody>
          <a:bodyPr/>
          <a:lstStyle/>
          <a:p>
            <a:pPr eaLnBrk="1" hangingPunct="1"/>
            <a:r>
              <a:rPr lang="el-GR" altLang="el-GR" dirty="0" smtClean="0"/>
              <a:t>Συνοψίζοντας, η ψυχική ασθένεια είναι μία σημαντική διαφοροποίηση από την κατάσταση της ψυχικής υγείας και ευεξίας σε κατάσταση ψυχικών διαταραχών, όπως την σχιζοφρένεια, την κατάθλιψη, κ.α., τα οποία επηρεάζουν το άτομο στην: </a:t>
            </a:r>
          </a:p>
          <a:p>
            <a:pPr lvl="2" eaLnBrk="1" hangingPunct="1">
              <a:buFont typeface="Wingdings" pitchFamily="2" charset="2"/>
              <a:buChar char="ü"/>
            </a:pPr>
            <a:r>
              <a:rPr lang="el-GR" altLang="el-GR" dirty="0" smtClean="0"/>
              <a:t>ψυχική, </a:t>
            </a:r>
          </a:p>
          <a:p>
            <a:pPr lvl="2" eaLnBrk="1" hangingPunct="1">
              <a:buFont typeface="Wingdings" pitchFamily="2" charset="2"/>
              <a:buChar char="ü"/>
            </a:pPr>
            <a:r>
              <a:rPr lang="el-GR" altLang="el-GR" dirty="0" smtClean="0"/>
              <a:t> συναισθηματική, </a:t>
            </a:r>
          </a:p>
          <a:p>
            <a:pPr lvl="2" eaLnBrk="1" hangingPunct="1">
              <a:buFont typeface="Wingdings" pitchFamily="2" charset="2"/>
              <a:buChar char="ü"/>
            </a:pPr>
            <a:r>
              <a:rPr lang="el-GR" altLang="el-GR" dirty="0" smtClean="0"/>
              <a:t>αντιληπτική, και </a:t>
            </a:r>
          </a:p>
          <a:p>
            <a:pPr lvl="2" eaLnBrk="1" hangingPunct="1">
              <a:buFont typeface="Wingdings" pitchFamily="2" charset="2"/>
              <a:buChar char="ü"/>
            </a:pPr>
            <a:r>
              <a:rPr lang="el-GR" altLang="el-GR" dirty="0" smtClean="0"/>
              <a:t> κοινωνική του λειτουργικότητα.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a:t>
            </a:fld>
            <a:endParaRPr lang="el-GR"/>
          </a:p>
        </p:txBody>
      </p:sp>
    </p:spTree>
    <p:extLst>
      <p:ext uri="{BB962C8B-B14F-4D97-AF65-F5344CB8AC3E}">
        <p14:creationId xmlns:p14="http://schemas.microsoft.com/office/powerpoint/2010/main" val="69716167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 Τίτλος"/>
          <p:cNvSpPr>
            <a:spLocks noGrp="1"/>
          </p:cNvSpPr>
          <p:nvPr>
            <p:ph type="title"/>
          </p:nvPr>
        </p:nvSpPr>
        <p:spPr>
          <a:xfrm>
            <a:off x="612775" y="228600"/>
            <a:ext cx="8153400" cy="990600"/>
          </a:xfrm>
        </p:spPr>
        <p:txBody>
          <a:bodyPr/>
          <a:lstStyle/>
          <a:p>
            <a:pPr eaLnBrk="1" hangingPunct="1"/>
            <a:r>
              <a:rPr lang="el-GR" altLang="el-GR" sz="3200" b="1" dirty="0" smtClean="0"/>
              <a:t>17</a:t>
            </a:r>
            <a:r>
              <a:rPr lang="el-GR" altLang="el-GR" sz="3200" b="1" baseline="30000" dirty="0" smtClean="0"/>
              <a:t>ος</a:t>
            </a:r>
            <a:r>
              <a:rPr lang="el-GR" altLang="el-GR" sz="3200" b="1" dirty="0" smtClean="0"/>
              <a:t> – 18</a:t>
            </a:r>
            <a:r>
              <a:rPr lang="el-GR" altLang="el-GR" sz="3200" b="1" baseline="30000" dirty="0" smtClean="0"/>
              <a:t>ος</a:t>
            </a:r>
            <a:r>
              <a:rPr lang="el-GR" altLang="el-GR" sz="3200" b="1" dirty="0" smtClean="0"/>
              <a:t> Αιώνας</a:t>
            </a:r>
            <a:r>
              <a:rPr lang="en-US" altLang="el-GR" sz="3200" b="1" dirty="0" smtClean="0"/>
              <a:t> </a:t>
            </a:r>
            <a:r>
              <a:rPr lang="en-US" altLang="el-GR" sz="2800" b="0" dirty="0" smtClean="0">
                <a:latin typeface="Calibri" panose="020F0502020204030204" pitchFamily="34" charset="0"/>
              </a:rPr>
              <a:t>1/4</a:t>
            </a:r>
            <a:endParaRPr lang="el-GR" altLang="el-GR" sz="2800" b="0" dirty="0" smtClean="0">
              <a:latin typeface="Calibri" panose="020F0502020204030204" pitchFamily="34" charset="0"/>
            </a:endParaRPr>
          </a:p>
        </p:txBody>
      </p:sp>
      <p:sp>
        <p:nvSpPr>
          <p:cNvPr id="94211"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Στο 17</a:t>
            </a:r>
            <a:r>
              <a:rPr lang="el-GR" altLang="el-GR" baseline="30000" dirty="0" smtClean="0"/>
              <a:t>ο</a:t>
            </a:r>
            <a:r>
              <a:rPr lang="el-GR" altLang="el-GR" dirty="0" smtClean="0"/>
              <a:t> αιώνα, με την σταδιακή άνοδο στην εξουσία της αστικής τάξης, την επικράτηση του ορθολογισμού και την έναρξη της βιομηχανικής επανάστασης,  οι ψυχικά ασθενείς αντιμετωπίστηκαν ως κοινωνικό πρόβλημα από κοινού με τους  κλέφτες, τους ζητιάνους, τους άπορους, τους φτωχούς ανάπηρους. </a:t>
            </a:r>
          </a:p>
          <a:p>
            <a:pPr eaLnBrk="1" hangingPunct="1"/>
            <a:r>
              <a:rPr lang="el-GR" altLang="el-GR" dirty="0" smtClean="0"/>
              <a:t>Όλους αυτούς  τους θεωρούσαν παράσιτα και κοινωνικά ανεπιθύμητους που δεν συμμετείχαν στις εργασιακές σχέσεις και ζούσαν σε βάρος της υγιούς κοινωνίας και τους έκλειναν, συνωστισμένους όλους μαζί, σε άσυλα φυλακές και φτωχοκομεία</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69</a:t>
            </a:fld>
            <a:endParaRPr lang="el-GR"/>
          </a:p>
        </p:txBody>
      </p:sp>
    </p:spTree>
    <p:extLst>
      <p:ext uri="{BB962C8B-B14F-4D97-AF65-F5344CB8AC3E}">
        <p14:creationId xmlns:p14="http://schemas.microsoft.com/office/powerpoint/2010/main" val="276181732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17</a:t>
            </a:r>
            <a:r>
              <a:rPr lang="el-GR" altLang="el-GR" baseline="30000" dirty="0">
                <a:solidFill>
                  <a:srgbClr val="775F55"/>
                </a:solidFill>
              </a:rPr>
              <a:t>ος</a:t>
            </a:r>
            <a:r>
              <a:rPr lang="el-GR" altLang="el-GR" dirty="0">
                <a:solidFill>
                  <a:srgbClr val="775F55"/>
                </a:solidFill>
              </a:rPr>
              <a:t> – 18</a:t>
            </a:r>
            <a:r>
              <a:rPr lang="el-GR" altLang="el-GR" baseline="30000" dirty="0">
                <a:solidFill>
                  <a:srgbClr val="775F55"/>
                </a:solidFill>
              </a:rPr>
              <a:t>ος</a:t>
            </a:r>
            <a:r>
              <a:rPr lang="el-GR" altLang="el-GR" dirty="0">
                <a:solidFill>
                  <a:srgbClr val="775F55"/>
                </a:solidFill>
              </a:rPr>
              <a:t> Αιώνας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2/4</a:t>
            </a:r>
            <a:endParaRPr lang="el-GR" altLang="el-GR" dirty="0" smtClean="0"/>
          </a:p>
        </p:txBody>
      </p:sp>
      <p:sp>
        <p:nvSpPr>
          <p:cNvPr id="95235" name="2 - Θέση περιεχομένου"/>
          <p:cNvSpPr>
            <a:spLocks noGrp="1"/>
          </p:cNvSpPr>
          <p:nvPr>
            <p:ph sz="quarter" idx="1"/>
          </p:nvPr>
        </p:nvSpPr>
        <p:spPr>
          <a:xfrm>
            <a:off x="457200" y="1773238"/>
            <a:ext cx="8229600" cy="4895850"/>
          </a:xfrm>
        </p:spPr>
        <p:txBody>
          <a:bodyPr/>
          <a:lstStyle/>
          <a:p>
            <a:pPr eaLnBrk="1" hangingPunct="1"/>
            <a:r>
              <a:rPr lang="el-GR" altLang="el-GR" dirty="0" smtClean="0"/>
              <a:t>Στο 18</a:t>
            </a:r>
            <a:r>
              <a:rPr lang="el-GR" altLang="el-GR" baseline="30000" dirty="0" smtClean="0"/>
              <a:t>ο </a:t>
            </a:r>
            <a:r>
              <a:rPr lang="el-GR" altLang="el-GR" dirty="0" smtClean="0"/>
              <a:t>αιώνα, εξαιτίας των ιδεών του Διαφωτισμού και της Γαλλικής Επανάστασης για τα κοινωνικά δικαιώματα, άρχισαν να εμφανίζονται φιλανθρωπικές ανθρωπιστικές αντιλήψεις για τους ψυχικά ασθενείς. </a:t>
            </a:r>
          </a:p>
          <a:p>
            <a:pPr eaLnBrk="1" hangingPunct="1"/>
            <a:r>
              <a:rPr lang="el-GR" altLang="el-GR" dirty="0" smtClean="0"/>
              <a:t>Οι φιλάνθρωποι </a:t>
            </a:r>
            <a:r>
              <a:rPr lang="en-US" altLang="el-GR" dirty="0" smtClean="0"/>
              <a:t>Philip </a:t>
            </a:r>
            <a:r>
              <a:rPr lang="en-US" altLang="el-GR" dirty="0" err="1" smtClean="0"/>
              <a:t>Pinel</a:t>
            </a:r>
            <a:r>
              <a:rPr lang="el-GR" altLang="el-GR" dirty="0" smtClean="0"/>
              <a:t>, ιατρός και ο </a:t>
            </a:r>
            <a:r>
              <a:rPr lang="en-US" altLang="el-GR" dirty="0" smtClean="0"/>
              <a:t>William </a:t>
            </a:r>
            <a:r>
              <a:rPr lang="en-US" altLang="el-GR" dirty="0" err="1" smtClean="0"/>
              <a:t>Tuke</a:t>
            </a:r>
            <a:r>
              <a:rPr lang="el-GR" altLang="el-GR" dirty="0" smtClean="0"/>
              <a:t>, νομομαθής έμπορος,  δημιούργησαν τα πρώτα ειδικά ψυχιατρικά άσυλα στην Γαλλία και στην Αγγλία αντίστοιχα, όπου εφάρμοσαν τις μεταρρυθμιστικές ιδέες της λεγόμενης ηθικής θεραπείας (</a:t>
            </a:r>
            <a:r>
              <a:rPr lang="en-US" altLang="el-GR" dirty="0" smtClean="0"/>
              <a:t>moral treatment</a:t>
            </a:r>
            <a:r>
              <a:rPr lang="el-GR" altLang="el-GR" dirty="0" smtClean="0"/>
              <a:t>).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70</a:t>
            </a:fld>
            <a:endParaRPr lang="el-GR"/>
          </a:p>
        </p:txBody>
      </p:sp>
    </p:spTree>
    <p:extLst>
      <p:ext uri="{BB962C8B-B14F-4D97-AF65-F5344CB8AC3E}">
        <p14:creationId xmlns:p14="http://schemas.microsoft.com/office/powerpoint/2010/main" val="218491348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17</a:t>
            </a:r>
            <a:r>
              <a:rPr lang="el-GR" altLang="el-GR" baseline="30000" dirty="0">
                <a:solidFill>
                  <a:srgbClr val="775F55"/>
                </a:solidFill>
              </a:rPr>
              <a:t>ος</a:t>
            </a:r>
            <a:r>
              <a:rPr lang="el-GR" altLang="el-GR" dirty="0">
                <a:solidFill>
                  <a:srgbClr val="775F55"/>
                </a:solidFill>
              </a:rPr>
              <a:t> – 18</a:t>
            </a:r>
            <a:r>
              <a:rPr lang="el-GR" altLang="el-GR" baseline="30000" dirty="0">
                <a:solidFill>
                  <a:srgbClr val="775F55"/>
                </a:solidFill>
              </a:rPr>
              <a:t>ος</a:t>
            </a:r>
            <a:r>
              <a:rPr lang="el-GR" altLang="el-GR" dirty="0">
                <a:solidFill>
                  <a:srgbClr val="775F55"/>
                </a:solidFill>
              </a:rPr>
              <a:t> Αιώνας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3/4</a:t>
            </a:r>
            <a:endParaRPr lang="el-GR" altLang="el-GR" dirty="0" smtClean="0"/>
          </a:p>
        </p:txBody>
      </p:sp>
      <p:sp>
        <p:nvSpPr>
          <p:cNvPr id="96259" name="2 - Θέση περιεχομένου"/>
          <p:cNvSpPr>
            <a:spLocks noGrp="1"/>
          </p:cNvSpPr>
          <p:nvPr>
            <p:ph sz="quarter" idx="1"/>
          </p:nvPr>
        </p:nvSpPr>
        <p:spPr>
          <a:xfrm>
            <a:off x="457200" y="1628775"/>
            <a:ext cx="8229600" cy="5229225"/>
          </a:xfrm>
        </p:spPr>
        <p:txBody>
          <a:bodyPr/>
          <a:lstStyle/>
          <a:p>
            <a:pPr eaLnBrk="1" hangingPunct="1"/>
            <a:r>
              <a:rPr lang="el-GR" altLang="el-GR" dirty="0" smtClean="0"/>
              <a:t>Προσπάθησαν να δημιουργήσουν στα άσυλα αυτά ένα ήσυχο περιβάλλον για τους ψυχικά ασθενείς, δίχως φυσικούς περιορισμούς και βάρβαρη απάνθρωπη μεταχείριση, με την παροχή δυνατοτήτων απασχόλησης και εργασίας. </a:t>
            </a:r>
          </a:p>
          <a:p>
            <a:pPr eaLnBrk="1" hangingPunct="1"/>
            <a:r>
              <a:rPr lang="el-GR" altLang="el-GR" dirty="0" smtClean="0"/>
              <a:t>Η επιτυχία της ηθικής θεραπείας οδήγησε στην δημιουργία πολλών τέτοιων ιδρυμάτων ειδικά για ψυχικά ασθενείς για πρώτη φορά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71</a:t>
            </a:fld>
            <a:endParaRPr lang="el-GR"/>
          </a:p>
        </p:txBody>
      </p:sp>
    </p:spTree>
    <p:extLst>
      <p:ext uri="{BB962C8B-B14F-4D97-AF65-F5344CB8AC3E}">
        <p14:creationId xmlns:p14="http://schemas.microsoft.com/office/powerpoint/2010/main" val="195314993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17</a:t>
            </a:r>
            <a:r>
              <a:rPr lang="el-GR" altLang="el-GR" baseline="30000" dirty="0">
                <a:solidFill>
                  <a:srgbClr val="775F55"/>
                </a:solidFill>
              </a:rPr>
              <a:t>ος</a:t>
            </a:r>
            <a:r>
              <a:rPr lang="el-GR" altLang="el-GR" dirty="0">
                <a:solidFill>
                  <a:srgbClr val="775F55"/>
                </a:solidFill>
              </a:rPr>
              <a:t> – 18</a:t>
            </a:r>
            <a:r>
              <a:rPr lang="el-GR" altLang="el-GR" baseline="30000" dirty="0">
                <a:solidFill>
                  <a:srgbClr val="775F55"/>
                </a:solidFill>
              </a:rPr>
              <a:t>ος</a:t>
            </a:r>
            <a:r>
              <a:rPr lang="el-GR" altLang="el-GR" dirty="0">
                <a:solidFill>
                  <a:srgbClr val="775F55"/>
                </a:solidFill>
              </a:rPr>
              <a:t> Αιώνας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4/4</a:t>
            </a:r>
            <a:endParaRPr lang="el-GR" altLang="el-GR" dirty="0" smtClean="0"/>
          </a:p>
        </p:txBody>
      </p:sp>
      <p:sp>
        <p:nvSpPr>
          <p:cNvPr id="97283" name="2 - Θέση περιεχομένου"/>
          <p:cNvSpPr>
            <a:spLocks noGrp="1"/>
          </p:cNvSpPr>
          <p:nvPr>
            <p:ph sz="quarter" idx="1"/>
          </p:nvPr>
        </p:nvSpPr>
        <p:spPr>
          <a:xfrm>
            <a:off x="612775" y="1773238"/>
            <a:ext cx="8153400" cy="4322762"/>
          </a:xfrm>
        </p:spPr>
        <p:txBody>
          <a:bodyPr/>
          <a:lstStyle/>
          <a:p>
            <a:pPr eaLnBrk="1" hangingPunct="1"/>
            <a:r>
              <a:rPr lang="el-GR" altLang="el-GR" dirty="0" smtClean="0"/>
              <a:t>Εξαιτίας των περιορισμένων οικονομικών δυνατοτήτων, του μεγάλου αριθμού ασθενών και της έλλειψης εναλλακτικών λύσεων γρήγορα μετατράπηκαν σε χώρους μαζικού εγκλεισμού και κράτησης.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72</a:t>
            </a:fld>
            <a:endParaRPr lang="el-GR"/>
          </a:p>
        </p:txBody>
      </p:sp>
    </p:spTree>
    <p:extLst>
      <p:ext uri="{BB962C8B-B14F-4D97-AF65-F5344CB8AC3E}">
        <p14:creationId xmlns:p14="http://schemas.microsoft.com/office/powerpoint/2010/main" val="42402607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 Τίτλος"/>
          <p:cNvSpPr>
            <a:spLocks noGrp="1"/>
          </p:cNvSpPr>
          <p:nvPr>
            <p:ph type="title"/>
          </p:nvPr>
        </p:nvSpPr>
        <p:spPr>
          <a:xfrm>
            <a:off x="612775" y="228600"/>
            <a:ext cx="8153400" cy="990600"/>
          </a:xfrm>
        </p:spPr>
        <p:txBody>
          <a:bodyPr/>
          <a:lstStyle/>
          <a:p>
            <a:pPr eaLnBrk="1" hangingPunct="1"/>
            <a:r>
              <a:rPr lang="el-GR" altLang="el-GR" sz="3200" b="1" dirty="0" smtClean="0"/>
              <a:t>19</a:t>
            </a:r>
            <a:r>
              <a:rPr lang="el-GR" altLang="el-GR" sz="3200" b="1" baseline="30000" dirty="0" smtClean="0"/>
              <a:t>ος</a:t>
            </a:r>
            <a:r>
              <a:rPr lang="el-GR" altLang="el-GR" sz="3200" b="1" dirty="0" smtClean="0"/>
              <a:t> Αιώνας</a:t>
            </a:r>
            <a:r>
              <a:rPr lang="en-US" altLang="el-GR" sz="3200" b="1" dirty="0" smtClean="0"/>
              <a:t> </a:t>
            </a:r>
            <a:r>
              <a:rPr lang="en-US" altLang="el-GR" sz="2800" b="0" dirty="0" smtClean="0">
                <a:latin typeface="Calibri" panose="020F0502020204030204" pitchFamily="34" charset="0"/>
              </a:rPr>
              <a:t>1/2</a:t>
            </a:r>
            <a:endParaRPr lang="el-GR" altLang="el-GR" sz="2800" b="0" dirty="0" smtClean="0">
              <a:latin typeface="Calibri" panose="020F0502020204030204" pitchFamily="34" charset="0"/>
            </a:endParaRPr>
          </a:p>
        </p:txBody>
      </p:sp>
      <p:sp>
        <p:nvSpPr>
          <p:cNvPr id="98307" name="2 - Θέση περιεχομένου"/>
          <p:cNvSpPr>
            <a:spLocks noGrp="1"/>
          </p:cNvSpPr>
          <p:nvPr>
            <p:ph sz="quarter" idx="1"/>
          </p:nvPr>
        </p:nvSpPr>
        <p:spPr>
          <a:xfrm>
            <a:off x="457200" y="1773238"/>
            <a:ext cx="8229600" cy="5084762"/>
          </a:xfrm>
        </p:spPr>
        <p:txBody>
          <a:bodyPr/>
          <a:lstStyle/>
          <a:p>
            <a:pPr eaLnBrk="1" hangingPunct="1"/>
            <a:r>
              <a:rPr lang="el-GR" altLang="el-GR" dirty="0" smtClean="0"/>
              <a:t>Στο 19</a:t>
            </a:r>
            <a:r>
              <a:rPr lang="el-GR" altLang="el-GR" baseline="30000" dirty="0" smtClean="0"/>
              <a:t>ο</a:t>
            </a:r>
            <a:r>
              <a:rPr lang="el-GR" altLang="el-GR" dirty="0" smtClean="0"/>
              <a:t> αιώνα άρχισε η επιστημονική προσέγγιση της ψυχικής ασθένειας στα ψυχιατρικά άσυλα της εποχής. </a:t>
            </a:r>
          </a:p>
          <a:p>
            <a:pPr eaLnBrk="1" hangingPunct="1"/>
            <a:r>
              <a:rPr lang="el-GR" altLang="el-GR" dirty="0" smtClean="0"/>
              <a:t>Πραγματοποιήθηκαν προσπάθειες επιστημονικής κατηγοριοποίησης διαφόρων ψυχικών διαταραχών σύμφωνα με βιολογικές προσεγγίσεις. </a:t>
            </a:r>
          </a:p>
          <a:p>
            <a:pPr eaLnBrk="1" hangingPunct="1"/>
            <a:r>
              <a:rPr lang="el-GR" altLang="el-GR" dirty="0" smtClean="0"/>
              <a:t>Για πρώτη φορά ο ψυχικά ασθενής αρχίζει να αντιμετωπίζεται κοινωνικά ως ασθενής, συνεχίζοντας όμως να θεωρείται συμβολικά ενσάρκωση του κακού και επικίνδυνος.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73</a:t>
            </a:fld>
            <a:endParaRPr lang="el-GR"/>
          </a:p>
        </p:txBody>
      </p:sp>
    </p:spTree>
    <p:extLst>
      <p:ext uri="{BB962C8B-B14F-4D97-AF65-F5344CB8AC3E}">
        <p14:creationId xmlns:p14="http://schemas.microsoft.com/office/powerpoint/2010/main" val="344883680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19</a:t>
            </a:r>
            <a:r>
              <a:rPr lang="el-GR" altLang="el-GR" baseline="30000" dirty="0">
                <a:solidFill>
                  <a:srgbClr val="775F55"/>
                </a:solidFill>
              </a:rPr>
              <a:t>ος</a:t>
            </a:r>
            <a:r>
              <a:rPr lang="el-GR" altLang="el-GR" dirty="0">
                <a:solidFill>
                  <a:srgbClr val="775F55"/>
                </a:solidFill>
              </a:rPr>
              <a:t> Αιώνας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2/2</a:t>
            </a:r>
            <a:endParaRPr lang="el-GR" altLang="el-GR" dirty="0" smtClean="0"/>
          </a:p>
        </p:txBody>
      </p:sp>
      <p:sp>
        <p:nvSpPr>
          <p:cNvPr id="99331" name="2 - Θέση περιεχομένου"/>
          <p:cNvSpPr>
            <a:spLocks noGrp="1"/>
          </p:cNvSpPr>
          <p:nvPr>
            <p:ph sz="quarter" idx="1"/>
          </p:nvPr>
        </p:nvSpPr>
        <p:spPr>
          <a:xfrm>
            <a:off x="457200" y="1700213"/>
            <a:ext cx="8229600" cy="4824412"/>
          </a:xfrm>
        </p:spPr>
        <p:txBody>
          <a:bodyPr/>
          <a:lstStyle/>
          <a:p>
            <a:pPr eaLnBrk="1" hangingPunct="1"/>
            <a:r>
              <a:rPr lang="el-GR" altLang="el-GR" dirty="0" smtClean="0"/>
              <a:t>Η ψυχική ασθένεια το δεύτερο μισό του 19</a:t>
            </a:r>
            <a:r>
              <a:rPr lang="el-GR" altLang="el-GR" baseline="30000" dirty="0" smtClean="0"/>
              <a:t>ου</a:t>
            </a:r>
            <a:r>
              <a:rPr lang="el-GR" altLang="el-GR" dirty="0" smtClean="0"/>
              <a:t> αιώνα συνδυάστηκε με την επικινδυνότητα και την εγκληματικότητα, στη βάση των τότε ψυχιατρικών θεωριών για τους δολοφόνους </a:t>
            </a:r>
            <a:r>
              <a:rPr lang="el-GR" altLang="el-GR" dirty="0" err="1" smtClean="0"/>
              <a:t>μονομανιακούς</a:t>
            </a:r>
            <a:r>
              <a:rPr lang="el-GR" altLang="el-GR" dirty="0" smtClean="0"/>
              <a:t> και παρορμητικούς.</a:t>
            </a:r>
          </a:p>
          <a:p>
            <a:pPr eaLnBrk="1" hangingPunct="1"/>
            <a:r>
              <a:rPr lang="el-GR" altLang="el-GR" dirty="0" smtClean="0"/>
              <a:t>Τότε, η ψυχιατρική συνδέθηκε άμεσα με την νομοθετική και εκτελεστική εξουσία με αποτέλεσμα να αναλάβει θεσμικό ρόλο στην άσκηση του κοινωνικού ελέγχου και να διευρύνει το πεδίο της εξουσίας της.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74</a:t>
            </a:fld>
            <a:endParaRPr lang="el-GR"/>
          </a:p>
        </p:txBody>
      </p:sp>
    </p:spTree>
    <p:extLst>
      <p:ext uri="{BB962C8B-B14F-4D97-AF65-F5344CB8AC3E}">
        <p14:creationId xmlns:p14="http://schemas.microsoft.com/office/powerpoint/2010/main" val="229063776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1 - Τίτλος"/>
          <p:cNvSpPr>
            <a:spLocks noGrp="1"/>
          </p:cNvSpPr>
          <p:nvPr>
            <p:ph type="title"/>
          </p:nvPr>
        </p:nvSpPr>
        <p:spPr>
          <a:xfrm>
            <a:off x="612775" y="228600"/>
            <a:ext cx="8153400" cy="990600"/>
          </a:xfrm>
        </p:spPr>
        <p:txBody>
          <a:bodyPr/>
          <a:lstStyle/>
          <a:p>
            <a:pPr eaLnBrk="1" hangingPunct="1"/>
            <a:r>
              <a:rPr lang="el-GR" altLang="el-GR" sz="3200" b="1" dirty="0" smtClean="0"/>
              <a:t>20</a:t>
            </a:r>
            <a:r>
              <a:rPr lang="el-GR" altLang="el-GR" sz="3200" b="1" baseline="30000" dirty="0" smtClean="0"/>
              <a:t>ος</a:t>
            </a:r>
            <a:r>
              <a:rPr lang="el-GR" altLang="el-GR" sz="3200" b="1" dirty="0" smtClean="0"/>
              <a:t> Αιώνας</a:t>
            </a:r>
            <a:r>
              <a:rPr lang="en-US" altLang="el-GR" sz="3200" b="1" dirty="0" smtClean="0"/>
              <a:t> </a:t>
            </a:r>
            <a:r>
              <a:rPr lang="en-US" altLang="el-GR" sz="2800" b="0" dirty="0">
                <a:solidFill>
                  <a:srgbClr val="775F55"/>
                </a:solidFill>
                <a:latin typeface="Calibri" panose="020F0502020204030204" pitchFamily="34" charset="0"/>
              </a:rPr>
              <a:t>1/2</a:t>
            </a:r>
            <a:endParaRPr lang="el-GR" altLang="el-GR" sz="3200" b="1" dirty="0" smtClean="0"/>
          </a:p>
        </p:txBody>
      </p:sp>
      <p:sp>
        <p:nvSpPr>
          <p:cNvPr id="100355" name="2 - Θέση περιεχομένου"/>
          <p:cNvSpPr>
            <a:spLocks noGrp="1"/>
          </p:cNvSpPr>
          <p:nvPr>
            <p:ph sz="quarter" idx="1"/>
          </p:nvPr>
        </p:nvSpPr>
        <p:spPr>
          <a:xfrm>
            <a:off x="457200" y="1628775"/>
            <a:ext cx="8229600" cy="5229225"/>
          </a:xfrm>
        </p:spPr>
        <p:txBody>
          <a:bodyPr/>
          <a:lstStyle/>
          <a:p>
            <a:pPr eaLnBrk="1" hangingPunct="1"/>
            <a:r>
              <a:rPr lang="el-GR" altLang="el-GR" dirty="0" smtClean="0"/>
              <a:t>Στο πρώτο μισό του 20</a:t>
            </a:r>
            <a:r>
              <a:rPr lang="el-GR" altLang="el-GR" baseline="30000" dirty="0" smtClean="0"/>
              <a:t>ου</a:t>
            </a:r>
            <a:r>
              <a:rPr lang="el-GR" altLang="el-GR" dirty="0" smtClean="0"/>
              <a:t> αιώνα  η ψυχιατρική αντιμετώπιση των ψυχικά ασθενών ταυτίστηκε με τον απόλυτο έλεγχο, τον κοινωνικό αποκλεισμό και τον πλήρη διαχωρισμό τους από τους υπόλοιπους ανθρώπους με τον εγκλεισμό στα ψυχιατρεία.  </a:t>
            </a:r>
          </a:p>
          <a:p>
            <a:pPr eaLnBrk="1" hangingPunct="1"/>
            <a:r>
              <a:rPr lang="el-GR" altLang="el-GR" dirty="0" smtClean="0"/>
              <a:t>Έτσι, τα ψυχιατρεία έχασαν κάθε έννοια αποκατάστασης, που εκφράζανε οι ιδέες της ηθικής θεραπείας, λειτουργώντας αποκλειστικά σαν χώροι κοινωνικής απομόνωσης και φύλαξης των ασθενών, γεγονός που είχε σοβαρές επιπτώσεις εξαθλίωσης των συνθηκών της καθημερινής ζωής τους σε αυτά.</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75</a:t>
            </a:fld>
            <a:endParaRPr lang="el-GR"/>
          </a:p>
        </p:txBody>
      </p:sp>
    </p:spTree>
    <p:extLst>
      <p:ext uri="{BB962C8B-B14F-4D97-AF65-F5344CB8AC3E}">
        <p14:creationId xmlns:p14="http://schemas.microsoft.com/office/powerpoint/2010/main" val="75158383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1 - Τίτλος"/>
          <p:cNvSpPr>
            <a:spLocks noGrp="1"/>
          </p:cNvSpPr>
          <p:nvPr>
            <p:ph type="title"/>
          </p:nvPr>
        </p:nvSpPr>
        <p:spPr>
          <a:xfrm>
            <a:off x="612775" y="228600"/>
            <a:ext cx="8153400" cy="990600"/>
          </a:xfrm>
        </p:spPr>
        <p:txBody>
          <a:bodyPr/>
          <a:lstStyle/>
          <a:p>
            <a:pPr eaLnBrk="1" hangingPunct="1"/>
            <a:r>
              <a:rPr lang="el-GR" altLang="el-GR" dirty="0">
                <a:solidFill>
                  <a:srgbClr val="775F55"/>
                </a:solidFill>
              </a:rPr>
              <a:t>20</a:t>
            </a:r>
            <a:r>
              <a:rPr lang="el-GR" altLang="el-GR" baseline="30000" dirty="0">
                <a:solidFill>
                  <a:srgbClr val="775F55"/>
                </a:solidFill>
              </a:rPr>
              <a:t>ος</a:t>
            </a:r>
            <a:r>
              <a:rPr lang="el-GR" altLang="el-GR" dirty="0">
                <a:solidFill>
                  <a:srgbClr val="775F55"/>
                </a:solidFill>
              </a:rPr>
              <a:t> Αιώνας</a:t>
            </a:r>
            <a:r>
              <a:rPr lang="en-US" altLang="el-GR" dirty="0">
                <a:solidFill>
                  <a:srgbClr val="775F55"/>
                </a:solidFill>
              </a:rPr>
              <a:t> </a:t>
            </a:r>
            <a:r>
              <a:rPr lang="en-US" altLang="el-GR" sz="2800" b="0" dirty="0" smtClean="0">
                <a:solidFill>
                  <a:srgbClr val="775F55"/>
                </a:solidFill>
                <a:latin typeface="Calibri" panose="020F0502020204030204" pitchFamily="34" charset="0"/>
              </a:rPr>
              <a:t>2/2</a:t>
            </a:r>
            <a:endParaRPr lang="el-GR" altLang="el-GR" dirty="0" smtClean="0"/>
          </a:p>
        </p:txBody>
      </p:sp>
      <p:sp>
        <p:nvSpPr>
          <p:cNvPr id="101379" name="2 - Θέση περιεχομένου"/>
          <p:cNvSpPr>
            <a:spLocks noGrp="1"/>
          </p:cNvSpPr>
          <p:nvPr>
            <p:ph sz="quarter" idx="1"/>
          </p:nvPr>
        </p:nvSpPr>
        <p:spPr>
          <a:xfrm>
            <a:off x="457200" y="1600200"/>
            <a:ext cx="8229600" cy="3989388"/>
          </a:xfrm>
        </p:spPr>
        <p:txBody>
          <a:bodyPr/>
          <a:lstStyle/>
          <a:p>
            <a:pPr eaLnBrk="1" hangingPunct="1"/>
            <a:r>
              <a:rPr lang="el-GR" altLang="el-GR" dirty="0" smtClean="0"/>
              <a:t>Την θέση του δεσίματος, του ζουρλομανδύα και των καθαρτικών, για την αντιμετώπιση της ψυχικής ασθένειας του προηγούμενου αιώνα, πήραν οι χειρουργικές επεμβάσεις στον εγκέφαλο, το υπογλυκαιμικό σοκ και τα ηλεκτροσόκ. </a:t>
            </a:r>
          </a:p>
          <a:p>
            <a:pPr eaLnBrk="1" hangingPunct="1"/>
            <a:r>
              <a:rPr lang="el-GR" altLang="el-GR" dirty="0" smtClean="0"/>
              <a:t>Αποτέλεσμα ήταν οι ασθενείς να γίνονται στα ψυχιατρεία υποκείμενα πειραμάτων και κακοποίησης.</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76</a:t>
            </a:fld>
            <a:endParaRPr lang="el-GR"/>
          </a:p>
        </p:txBody>
      </p:sp>
    </p:spTree>
    <p:extLst>
      <p:ext uri="{BB962C8B-B14F-4D97-AF65-F5344CB8AC3E}">
        <p14:creationId xmlns:p14="http://schemas.microsoft.com/office/powerpoint/2010/main" val="161703988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Τίτλος"/>
          <p:cNvSpPr>
            <a:spLocks noGrp="1"/>
          </p:cNvSpPr>
          <p:nvPr>
            <p:ph type="title"/>
          </p:nvPr>
        </p:nvSpPr>
        <p:spPr>
          <a:xfrm>
            <a:off x="612775" y="228600"/>
            <a:ext cx="8153400" cy="990600"/>
          </a:xfrm>
        </p:spPr>
        <p:txBody>
          <a:bodyPr/>
          <a:lstStyle/>
          <a:p>
            <a:pPr eaLnBrk="1" hangingPunct="1"/>
            <a:r>
              <a:rPr lang="el-GR" altLang="el-GR" dirty="0"/>
              <a:t>Αιτιολογικές θεωρίες για </a:t>
            </a:r>
            <a:r>
              <a:rPr lang="el-GR" altLang="el-GR" dirty="0" smtClean="0"/>
              <a:t>τη </a:t>
            </a:r>
            <a:br>
              <a:rPr lang="el-GR" altLang="el-GR" dirty="0" smtClean="0"/>
            </a:br>
            <a:r>
              <a:rPr lang="el-GR" altLang="el-GR" dirty="0" smtClean="0"/>
              <a:t>ψυχική ασθένεια</a:t>
            </a:r>
            <a:endParaRPr lang="el-GR" altLang="el-GR" dirty="0" smtClean="0"/>
          </a:p>
        </p:txBody>
      </p:sp>
      <p:sp>
        <p:nvSpPr>
          <p:cNvPr id="18435" name="2 - Θέση περιεχομένου"/>
          <p:cNvSpPr>
            <a:spLocks noGrp="1"/>
          </p:cNvSpPr>
          <p:nvPr>
            <p:ph sz="quarter" idx="1"/>
          </p:nvPr>
        </p:nvSpPr>
        <p:spPr>
          <a:xfrm>
            <a:off x="457200" y="1557338"/>
            <a:ext cx="8229600" cy="5300662"/>
          </a:xfrm>
        </p:spPr>
        <p:txBody>
          <a:bodyPr/>
          <a:lstStyle/>
          <a:p>
            <a:pPr eaLnBrk="1" hangingPunct="1"/>
            <a:r>
              <a:rPr lang="el-GR" altLang="el-GR" dirty="0" smtClean="0"/>
              <a:t>Υπάρχουν διάφορες θεωρίες σχετικές με την αιτιολογία της ψυχικής ασθένειας, για τις οποίες χρειάζεται καλή γνώση και κατανόηση. </a:t>
            </a:r>
          </a:p>
          <a:p>
            <a:pPr eaLnBrk="1" hangingPunct="1"/>
            <a:r>
              <a:rPr lang="el-GR" altLang="el-GR" dirty="0" smtClean="0"/>
              <a:t>Αυτό είναι αναγκαίο έτσι ώστε οι Κοινωνικοί Λειτουργοί να είναι σε θέση να χρησιμοποιήσουν στοιχεία από αυτές σε ένα κατάλληλο πλαίσιο το οποίο θα προσδιορίζει: </a:t>
            </a:r>
          </a:p>
          <a:p>
            <a:pPr eaLnBrk="1" hangingPunct="1">
              <a:buFont typeface="Wingdings" pitchFamily="2" charset="2"/>
              <a:buChar char="ü"/>
            </a:pPr>
            <a:r>
              <a:rPr lang="el-GR" altLang="el-GR" dirty="0" smtClean="0"/>
              <a:t>το ρόλο και τις πρακτικές της Κοινωνικής Εργασίας,</a:t>
            </a:r>
          </a:p>
          <a:p>
            <a:pPr eaLnBrk="1" hangingPunct="1">
              <a:buFont typeface="Wingdings" pitchFamily="2" charset="2"/>
              <a:buChar char="ü"/>
            </a:pPr>
            <a:r>
              <a:rPr lang="el-GR" altLang="el-GR" dirty="0" smtClean="0"/>
              <a:t>με τα άτομα, τις οικογένειες, τις ομάδες και την κοινότητα,</a:t>
            </a:r>
          </a:p>
          <a:p>
            <a:pPr eaLnBrk="1" hangingPunct="1">
              <a:buFont typeface="Wingdings" pitchFamily="2" charset="2"/>
              <a:buChar char="ü"/>
            </a:pPr>
            <a:r>
              <a:rPr lang="el-GR" altLang="el-GR" dirty="0" smtClean="0"/>
              <a:t>σε θέματα φροντίδας της ψυχικής υγείας. </a:t>
            </a:r>
          </a:p>
          <a:p>
            <a:pPr eaLnBrk="1" hangingPunct="1">
              <a:buFont typeface="Arial" charset="0"/>
              <a:buChar char="•"/>
            </a:pPr>
            <a:endParaRPr lang="el-GR" altLang="el-GR" dirty="0" smtClean="0"/>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7</a:t>
            </a:fld>
            <a:endParaRPr lang="el-GR"/>
          </a:p>
        </p:txBody>
      </p:sp>
    </p:spTree>
    <p:extLst>
      <p:ext uri="{BB962C8B-B14F-4D97-AF65-F5344CB8AC3E}">
        <p14:creationId xmlns:p14="http://schemas.microsoft.com/office/powerpoint/2010/main" val="10229681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1</a:t>
            </a:r>
            <a:r>
              <a:rPr lang="en-US" sz="2000" dirty="0" smtClean="0"/>
              <a:t>:</a:t>
            </a:r>
            <a:r>
              <a:rPr lang="el-GR" sz="2000" dirty="0"/>
              <a:t> Ψυχική υγεία - Εννοιολογική προσέγγιση - Μύθοι και αλήθειες - Αντιμετώπιση στο </a:t>
            </a:r>
            <a:r>
              <a:rPr lang="el-GR" sz="2000" dirty="0" smtClean="0"/>
              <a:t>παρελθόν».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a:xfrm>
            <a:off x="612775" y="333375"/>
            <a:ext cx="8153400" cy="885825"/>
          </a:xfrm>
        </p:spPr>
        <p:txBody>
          <a:bodyPr>
            <a:normAutofit fontScale="90000"/>
          </a:bodyPr>
          <a:lstStyle/>
          <a:p>
            <a:pPr eaLnBrk="1" fontAlgn="auto" hangingPunct="1">
              <a:spcAft>
                <a:spcPts val="0"/>
              </a:spcAft>
              <a:defRPr/>
            </a:pPr>
            <a:r>
              <a:rPr lang="el-GR" sz="3600" b="1" dirty="0" smtClean="0"/>
              <a:t>Η ψυχική ασθένεια είναι δυνατόν να σημαίνει πολλά και διαφορετικά: </a:t>
            </a:r>
            <a:endParaRPr lang="el-GR" sz="3200" dirty="0" smtClean="0"/>
          </a:p>
        </p:txBody>
      </p:sp>
      <p:sp>
        <p:nvSpPr>
          <p:cNvPr id="19459" name="2 - Θέση περιεχομένου"/>
          <p:cNvSpPr>
            <a:spLocks noGrp="1"/>
          </p:cNvSpPr>
          <p:nvPr>
            <p:ph sz="quarter" idx="1"/>
          </p:nvPr>
        </p:nvSpPr>
        <p:spPr>
          <a:xfrm>
            <a:off x="457200" y="1700213"/>
            <a:ext cx="8229600" cy="4968875"/>
          </a:xfrm>
        </p:spPr>
        <p:txBody>
          <a:bodyPr/>
          <a:lstStyle/>
          <a:p>
            <a:pPr eaLnBrk="1" hangingPunct="1">
              <a:buFont typeface="Wingdings" pitchFamily="2" charset="2"/>
              <a:buChar char="ü"/>
            </a:pPr>
            <a:r>
              <a:rPr lang="el-GR" altLang="el-GR" dirty="0" smtClean="0"/>
              <a:t>ή μια ασθένεια ψυχική με βιολογικές ρίζες,</a:t>
            </a:r>
          </a:p>
          <a:p>
            <a:pPr eaLnBrk="1" hangingPunct="1">
              <a:buFont typeface="Wingdings" pitchFamily="2" charset="2"/>
              <a:buChar char="ü"/>
            </a:pPr>
            <a:r>
              <a:rPr lang="el-GR" altLang="el-GR" dirty="0" smtClean="0"/>
              <a:t>ή ψυχική διαταραχή αποτέλεσμα </a:t>
            </a:r>
            <a:r>
              <a:rPr lang="el-GR" altLang="el-GR" dirty="0" err="1" smtClean="0"/>
              <a:t>ενδοψυχικών</a:t>
            </a:r>
            <a:r>
              <a:rPr lang="el-GR" altLang="el-GR" dirty="0" smtClean="0"/>
              <a:t> συγκρούσεων,</a:t>
            </a:r>
          </a:p>
          <a:p>
            <a:pPr eaLnBrk="1" hangingPunct="1">
              <a:buFont typeface="Wingdings" pitchFamily="2" charset="2"/>
              <a:buChar char="ü"/>
            </a:pPr>
            <a:r>
              <a:rPr lang="el-GR" altLang="el-GR" dirty="0" smtClean="0"/>
              <a:t>ή μια </a:t>
            </a:r>
            <a:r>
              <a:rPr lang="el-GR" altLang="el-GR" dirty="0" err="1" smtClean="0"/>
              <a:t>συμπεριφερική</a:t>
            </a:r>
            <a:r>
              <a:rPr lang="el-GR" altLang="el-GR" dirty="0" smtClean="0"/>
              <a:t> δυσλειτουργία προϊόν λανθασμένης μάθησης,</a:t>
            </a:r>
          </a:p>
          <a:p>
            <a:pPr eaLnBrk="1" hangingPunct="1">
              <a:buFont typeface="Wingdings" pitchFamily="2" charset="2"/>
              <a:buChar char="ü"/>
            </a:pPr>
            <a:r>
              <a:rPr lang="el-GR" altLang="el-GR" dirty="0" smtClean="0"/>
              <a:t>ή ψυχική αποδιοργάνωση προσδιορισμένη από </a:t>
            </a:r>
            <a:r>
              <a:rPr lang="el-GR" altLang="el-GR" dirty="0" err="1" smtClean="0"/>
              <a:t>κοινωνικοπεριβαλλοντικούς</a:t>
            </a:r>
            <a:r>
              <a:rPr lang="el-GR" altLang="el-GR" dirty="0" smtClean="0"/>
              <a:t> παράγοντες,</a:t>
            </a:r>
          </a:p>
          <a:p>
            <a:pPr eaLnBrk="1" hangingPunct="1">
              <a:buFont typeface="Wingdings" pitchFamily="2" charset="2"/>
              <a:buChar char="ü"/>
            </a:pPr>
            <a:r>
              <a:rPr lang="el-GR" altLang="el-GR" dirty="0" smtClean="0"/>
              <a:t>ή μια ετικέτα κοινωνικής παρασκευής,</a:t>
            </a:r>
          </a:p>
          <a:p>
            <a:pPr eaLnBrk="1" hangingPunct="1">
              <a:buFont typeface="Wingdings" pitchFamily="2" charset="2"/>
              <a:buChar char="ü"/>
            </a:pPr>
            <a:r>
              <a:rPr lang="el-GR" altLang="el-GR" dirty="0" smtClean="0"/>
              <a:t>ή μια υγιής αντίδραση σε ένα μη υγιή κόσμο. </a:t>
            </a:r>
          </a:p>
        </p:txBody>
      </p:sp>
      <p:sp>
        <p:nvSpPr>
          <p:cNvPr id="2" name="Θέση αριθμού διαφάνειας 1"/>
          <p:cNvSpPr>
            <a:spLocks noGrp="1"/>
          </p:cNvSpPr>
          <p:nvPr>
            <p:ph type="sldNum" sz="quarter" idx="12"/>
          </p:nvPr>
        </p:nvSpPr>
        <p:spPr/>
        <p:txBody>
          <a:bodyPr>
            <a:normAutofit fontScale="85000" lnSpcReduction="20000"/>
          </a:bodyPr>
          <a:lstStyle/>
          <a:p>
            <a:pPr>
              <a:defRPr/>
            </a:pPr>
            <a:fld id="{74667038-65DA-41F2-81C9-2AEFE16887A0}" type="slidenum">
              <a:rPr lang="el-GR" smtClean="0"/>
              <a:pPr>
                <a:defRPr/>
              </a:pPr>
              <a:t>8</a:t>
            </a:fld>
            <a:endParaRPr lang="el-GR"/>
          </a:p>
        </p:txBody>
      </p:sp>
    </p:spTree>
    <p:extLst>
      <p:ext uri="{BB962C8B-B14F-4D97-AF65-F5344CB8AC3E}">
        <p14:creationId xmlns:p14="http://schemas.microsoft.com/office/powerpoint/2010/main" val="32552074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template</Template>
  <TotalTime>78</TotalTime>
  <Words>5895</Words>
  <Application>Microsoft Office PowerPoint</Application>
  <PresentationFormat>Προβολή στην οθόνη (4:3)</PresentationFormat>
  <Paragraphs>437</Paragraphs>
  <Slides>84</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84</vt:i4>
      </vt:variant>
    </vt:vector>
  </HeadingPairs>
  <TitlesOfParts>
    <vt:vector size="88" baseType="lpstr">
      <vt:lpstr>template</vt:lpstr>
      <vt:lpstr>exo-opistho_simeiomata</vt:lpstr>
      <vt:lpstr>OC_template_updated</vt:lpstr>
      <vt:lpstr>Διάμεσος</vt:lpstr>
      <vt:lpstr>Κοινωνική Εργασία στην υγεία και  ψυχική υγεία</vt:lpstr>
      <vt:lpstr>Ψυχική υγεία και ψυχική ασθένεια: Εννοιολογική προσέγγιση 1/2</vt:lpstr>
      <vt:lpstr>Ψυχική υγεία και ψυχική ασθένεια: Εννοιολογική προσέγγιση 2/2</vt:lpstr>
      <vt:lpstr>Ορισμός ψυχικής υγείας: Π.Ο.Υ. (2002)</vt:lpstr>
      <vt:lpstr>Οι διαφορετικές ψυχικές καταστάσεις  του ατόμου 1/2</vt:lpstr>
      <vt:lpstr>Οι διαφορετικές ψυχικές καταστάσεις  του ατόμου 2/2</vt:lpstr>
      <vt:lpstr>Ψυχική ασθένεια: Ορισμός</vt:lpstr>
      <vt:lpstr>Αιτιολογικές θεωρίες για τη  ψυχική ασθένεια</vt:lpstr>
      <vt:lpstr>Η ψυχική ασθένεια είναι δυνατόν να σημαίνει πολλά και διαφορετικά: </vt:lpstr>
      <vt:lpstr>Βασικές αιτιολογικές θεωρίες της  ψυχικής ασθένειας</vt:lpstr>
      <vt:lpstr>Το παραδοσιακό επιστημονικό μοντέλο</vt:lpstr>
      <vt:lpstr>Το βιοϊατρικό μοντέλο 1/3</vt:lpstr>
      <vt:lpstr>Το βιοϊατρικό μοντέλο 2/3</vt:lpstr>
      <vt:lpstr>Το βιοϊατρικό μοντέλο 3/3</vt:lpstr>
      <vt:lpstr>Το ψυχολογικό μοντέλο </vt:lpstr>
      <vt:lpstr>Η ψυχαναλυτική θεωρία 1/3</vt:lpstr>
      <vt:lpstr>Η ψυχαναλυτική θεωρία 2/3</vt:lpstr>
      <vt:lpstr>Η ψυχαναλυτική θεωρία 3/3</vt:lpstr>
      <vt:lpstr>Η συμπεριφερειολογική θεωρία</vt:lpstr>
      <vt:lpstr>Η γνωσιακή θεωρία 1/3</vt:lpstr>
      <vt:lpstr>Η γνωσιακή θεωρία 2/3</vt:lpstr>
      <vt:lpstr>Η γνωσιακή θεωρία 3/3</vt:lpstr>
      <vt:lpstr>Το κοινωνιολογικό μοντέλο 1/5</vt:lpstr>
      <vt:lpstr>Το κοινωνιολογικό μοντέλο 2/5</vt:lpstr>
      <vt:lpstr>Το κοινωνιολογικό μοντέλο 3/5</vt:lpstr>
      <vt:lpstr>Το κοινωνιολογικό μοντέλο 4/5</vt:lpstr>
      <vt:lpstr>Το κοινωνιολογικό μοντέλο 5/5</vt:lpstr>
      <vt:lpstr>Κοινά σημεία σύγκλισης των τριών μοντέλων παρά τη φαινομενική αντιπαράθεση</vt:lpstr>
      <vt:lpstr>Οι εναλλακτικές προσεγγίσεις  της ψυχικής ασθένειας</vt:lpstr>
      <vt:lpstr>Η θεωρία της ετικετοποίησης 1/3</vt:lpstr>
      <vt:lpstr>Η θεωρία της ετικετοποίησης 2/3</vt:lpstr>
      <vt:lpstr>Η θεωρία της ετικετοποίησης 3/3</vt:lpstr>
      <vt:lpstr>Το αντιψυχιατρικό κίνημα 1/4</vt:lpstr>
      <vt:lpstr>Το αντιψυχιατρικό κίνημα 2/4</vt:lpstr>
      <vt:lpstr>Το αντιψυχιατρικό κίνημα 3/4</vt:lpstr>
      <vt:lpstr>Το αντιψυχιατρικό κίνημα 4/4</vt:lpstr>
      <vt:lpstr>Συνοψίζοντας τις αιτιολογικές θεωρίες 1/2</vt:lpstr>
      <vt:lpstr>Συνοψίζοντας τις αιτιολογικές θεωρίες 2/2</vt:lpstr>
      <vt:lpstr>Μύθοι και αλήθειες  για την ψυχική ασθένεια</vt:lpstr>
      <vt:lpstr>1ος Μύθος: Οι ψυχικά ασθενείς είναι συνήθως άτομα βίαια και επικίνδυνα</vt:lpstr>
      <vt:lpstr>2οs Μύθος: Οι ψυχικά ασθενείς είναι απρόβλεπτοι και ακατανόητοι </vt:lpstr>
      <vt:lpstr>3ος Μύθος: Οι ψυχικές ασθένειες είναι σπάνιες 1/2</vt:lpstr>
      <vt:lpstr>3ος Μύθος: Οι ψυχικές ασθένειες είναι σπάνιες 2/2</vt:lpstr>
      <vt:lpstr>4ος Μύθος: Η ψυχική ασθένεια δεν θεραπεύεται 1/2</vt:lpstr>
      <vt:lpstr>4ος Μύθος: Η ψυχική ασθένεια δεν θεραπεύεται 2/2</vt:lpstr>
      <vt:lpstr>5ος Μύθος: Οι ψυχικά ασθενείς δεν μπορούν να εργάζονται</vt:lpstr>
      <vt:lpstr>6ος Μύθος: Οι ψυχικά ασθενείς είναι νοητικά καθυστερημένοι</vt:lpstr>
      <vt:lpstr>7ος Μύθος: Οι ψυχικά ασθενείς πρέπει να κλείνονται στο ψυχιατρείο 1/2</vt:lpstr>
      <vt:lpstr>7ος Μύθος: Οι ψυχικά ασθενείς πρέπει να κλείνονται στο ψυχιατρείο 2/2</vt:lpstr>
      <vt:lpstr>8ος Μύθος: Για την  εμφάνιση της ψυχικής ασθένειας ευθύνονται  οι γονείς του ασθενή</vt:lpstr>
      <vt:lpstr>9ος Μύθος: Οι ψυχικά ασθενείς είναι τεμπέληδες και δεν είναι ικανοί να αποφασίζουν για την ζωή τους 1/2</vt:lpstr>
      <vt:lpstr>9ος Μύθος: Οι ψυχικά ασθενείς είναι τεμπέληδες και δεν είναι ικανοί να αποφασίζουν για την ζωή τους 2/2</vt:lpstr>
      <vt:lpstr>Στίγμα και κοινωνικές στάσεις 1/2</vt:lpstr>
      <vt:lpstr>Στίγμα και κοινωνικές στάσεις 2/2</vt:lpstr>
      <vt:lpstr>Στίγμα: Ορισμός 1/2</vt:lpstr>
      <vt:lpstr>Στίγμα: Ορισμός 2/2</vt:lpstr>
      <vt:lpstr>Επιπτώσεις του στίγματος 1/2</vt:lpstr>
      <vt:lpstr>Επιπτώσεις του στίγματος 2/2</vt:lpstr>
      <vt:lpstr>Κοινωνικές στάσεις για τους  ψυχικά ασθενείς 1/4</vt:lpstr>
      <vt:lpstr>Κοινωνικές στάσεις για τους  ψυχικά ασθενείς 2/4</vt:lpstr>
      <vt:lpstr>Κοινωνικές στάσεις για τους  ψυχικά ασθενείς 3/4</vt:lpstr>
      <vt:lpstr>Κοινωνικές στάσεις για τους  ψυχικά ασθενείς 4/4</vt:lpstr>
      <vt:lpstr>Έρευνα σε πανελλαδικό δείγμα αποκάλυψε: </vt:lpstr>
      <vt:lpstr>Η αντιμετώπιση της ψυχικής ασθένειας στο παρελθόν </vt:lpstr>
      <vt:lpstr>Πρωτόγονη εποχή</vt:lpstr>
      <vt:lpstr>Στην αρχαία Ελλάδα, επικρατούσαν δύο αντιλήψεις: η λαϊκή και η επιστημονική 1/2</vt:lpstr>
      <vt:lpstr>Στην αρχαία Ελλάδα, επικρατούσαν δύο αντιλήψεις: η λαϊκή και η επιστημονική 2/2</vt:lpstr>
      <vt:lpstr>Μεσαίωνας 1/2</vt:lpstr>
      <vt:lpstr>Μεσαίωνας 2/2</vt:lpstr>
      <vt:lpstr>17ος – 18ος Αιώνας 1/4</vt:lpstr>
      <vt:lpstr>17ος – 18ος Αιώνας 2/4</vt:lpstr>
      <vt:lpstr>17ος – 18ος Αιώνας 3/4</vt:lpstr>
      <vt:lpstr>17ος – 18ος Αιώνας 4/4</vt:lpstr>
      <vt:lpstr>19ος Αιώνας 1/2</vt:lpstr>
      <vt:lpstr>19ος Αιώνας 2/2</vt:lpstr>
      <vt:lpstr>20ος Αιώνας 1/2</vt:lpstr>
      <vt:lpstr>20ος Αιώνας 2/2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14</cp:revision>
  <dcterms:created xsi:type="dcterms:W3CDTF">2015-08-03T08:23:18Z</dcterms:created>
  <dcterms:modified xsi:type="dcterms:W3CDTF">2015-08-27T09:53:25Z</dcterms:modified>
</cp:coreProperties>
</file>