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64"/>
  </p:notesMasterIdLst>
  <p:handoutMasterIdLst>
    <p:handoutMasterId r:id="rId65"/>
  </p:handoutMasterIdLst>
  <p:sldIdLst>
    <p:sldId id="336" r:id="rId3"/>
    <p:sldId id="269" r:id="rId4"/>
    <p:sldId id="328" r:id="rId5"/>
    <p:sldId id="270" r:id="rId6"/>
    <p:sldId id="271" r:id="rId7"/>
    <p:sldId id="329" r:id="rId8"/>
    <p:sldId id="272" r:id="rId9"/>
    <p:sldId id="273"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288" r:id="rId24"/>
    <p:sldId id="292" r:id="rId25"/>
    <p:sldId id="294" r:id="rId26"/>
    <p:sldId id="295" r:id="rId27"/>
    <p:sldId id="304" r:id="rId28"/>
    <p:sldId id="305" r:id="rId29"/>
    <p:sldId id="306" r:id="rId30"/>
    <p:sldId id="307" r:id="rId31"/>
    <p:sldId id="308" r:id="rId32"/>
    <p:sldId id="309" r:id="rId33"/>
    <p:sldId id="310" r:id="rId34"/>
    <p:sldId id="311" r:id="rId35"/>
    <p:sldId id="330" r:id="rId36"/>
    <p:sldId id="312" r:id="rId37"/>
    <p:sldId id="313" r:id="rId38"/>
    <p:sldId id="314" r:id="rId39"/>
    <p:sldId id="331" r:id="rId40"/>
    <p:sldId id="315" r:id="rId41"/>
    <p:sldId id="316" r:id="rId42"/>
    <p:sldId id="317" r:id="rId43"/>
    <p:sldId id="318" r:id="rId44"/>
    <p:sldId id="319" r:id="rId45"/>
    <p:sldId id="320" r:id="rId46"/>
    <p:sldId id="321" r:id="rId47"/>
    <p:sldId id="332" r:id="rId48"/>
    <p:sldId id="322" r:id="rId49"/>
    <p:sldId id="323" r:id="rId50"/>
    <p:sldId id="324" r:id="rId51"/>
    <p:sldId id="325" r:id="rId52"/>
    <p:sldId id="326" r:id="rId53"/>
    <p:sldId id="327" r:id="rId54"/>
    <p:sldId id="333" r:id="rId55"/>
    <p:sldId id="257" r:id="rId56"/>
    <p:sldId id="262" r:id="rId57"/>
    <p:sldId id="264" r:id="rId58"/>
    <p:sldId id="334" r:id="rId59"/>
    <p:sldId id="335" r:id="rId60"/>
    <p:sldId id="337"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4" autoAdjust="0"/>
    <p:restoredTop sz="94669" autoAdjust="0"/>
  </p:normalViewPr>
  <p:slideViewPr>
    <p:cSldViewPr>
      <p:cViewPr varScale="1">
        <p:scale>
          <a:sx n="80" d="100"/>
          <a:sy n="80" d="100"/>
        </p:scale>
        <p:origin x="-86" y="-667"/>
      </p:cViewPr>
      <p:guideLst>
        <p:guide orient="horz" pos="2160"/>
        <p:guide pos="2880"/>
      </p:guideLst>
    </p:cSldViewPr>
  </p:slideViewPr>
  <p:outlineViewPr>
    <p:cViewPr>
      <p:scale>
        <a:sx n="33" d="100"/>
        <a:sy n="33" d="100"/>
      </p:scale>
      <p:origin x="0" y="395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http://www.conservationphysics.org/vapap/vapap.php</a:t>
            </a:r>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extLst>
      <p:ext uri="{BB962C8B-B14F-4D97-AF65-F5344CB8AC3E}">
        <p14:creationId xmlns:p14="http://schemas.microsoft.com/office/powerpoint/2010/main" val="18755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e-inst.com/humidity/" TargetMode="External"/><Relationship Id="rId4" Type="http://schemas.openxmlformats.org/officeDocument/2006/relationships/hyperlink" Target="https://www.oceannews.com/feature-story/2014/09/25/september-moisture-control-in-subsea-housing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ndex.php?title=User:Dvstechnique&amp;action=edit&amp;redlink=1" TargetMode="External"/><Relationship Id="rId4" Type="http://schemas.openxmlformats.org/officeDocument/2006/relationships/hyperlink" Target="http://commons.wikimedia.org/wiki/File:Water_Sorption_Isotherms_for_Microcrystalline_Cellulose_Fig_B.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Water_Sorption_Isotherms_for_Microcrystalline_Cellulose_Fig_B.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ndex.php?title=User:Dvstechnique&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Water_Sorption_Isotherms_for_Microcrystalline_Cellulose_Fig_B.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ndex.php?title=User:Dvstechnique&amp;action=edit&amp;redlink=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n.all.biz/el/ghylina-antikemena-erghastiroy-khimikn-kai-bgg107257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fine-tools.com/hygrometer.html" TargetMode="External"/><Relationship Id="rId4" Type="http://schemas.openxmlformats.org/officeDocument/2006/relationships/hyperlink" Target="http://www.estarholdings.com/e_productshow/?51-Indoor-&amp;-outdoor-Thermometer-51.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Activated_alumin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k12.org/book/CK-12-Chemistry-Intermediate/section/13.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nc/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Indicating-silica-gel.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ndex.php?title=User:XtremXpert&amp;action=edit&amp;redlink=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ilica_gel#/media/File:Silica_gel_bag_open_with_beads.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ommons.wikimedia.org/wiki/User:Clement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File:White_silica_gel.jp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n.wikipedia.org/wiki/User:Egandolf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User:File_Upload_Bot_(Magnus_Manske)" TargetMode="External"/><Relationship Id="rId2" Type="http://schemas.openxmlformats.org/officeDocument/2006/relationships/hyperlink" Target="https://commons.wikimedia.org/wiki/File:Silicagel_getrocknet_PICT3047.JP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sa/3.0/deed.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Zeolite-ZSM-5-3D-vdW.pn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ommons.wikimedia.org/wiki/User:Trlkl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Zeolite-ZSM-5-3D-vdW.pn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ommons.wikimedia.org/wiki/User:Trlkl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k12.org/book/CK-12-Chemistry-Intermediate/section/13.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nc/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k12.org/book/CK-12-Chemistry-Intermediate/section/13.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nc/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pubs.acs.org/doi/abs/10.1021/ac60166a055" TargetMode="External"/><Relationship Id="rId7" Type="http://schemas.openxmlformats.org/officeDocument/2006/relationships/hyperlink" Target="http://nvlpubs.nist.gov/nistpubs/jres/081/1/V81.N01.A06.pdf" TargetMode="External"/><Relationship Id="rId2" Type="http://schemas.openxmlformats.org/officeDocument/2006/relationships/hyperlink" Target="http://www.kayelaby.npl.co.uk/general_physics/2_1/2_1_4.html" TargetMode="External"/><Relationship Id="rId1" Type="http://schemas.openxmlformats.org/officeDocument/2006/relationships/slideLayout" Target="../slideLayouts/slideLayout2.xml"/><Relationship Id="rId6" Type="http://schemas.openxmlformats.org/officeDocument/2006/relationships/hyperlink" Target="http://creativecommons.org/licenses/by-nc-nd/3.0/" TargetMode="External"/><Relationship Id="rId5" Type="http://schemas.openxmlformats.org/officeDocument/2006/relationships/hyperlink" Target="http://www.conservationphysics.org/satslt/satsalt.php" TargetMode="External"/><Relationship Id="rId4" Type="http://schemas.openxmlformats.org/officeDocument/2006/relationships/hyperlink" Target="http://en.wikipedia.org/wiki/List_of_desiccant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k12.org/book/CK-12-Chemistry-Intermediate/section/13.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nc/3.0/"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Εγκλιματισμός δειγμάτων και </a:t>
            </a:r>
            <a:r>
              <a:rPr lang="el-GR" sz="2800" dirty="0" err="1" smtClean="0"/>
              <a:t>αφυγραντικά</a:t>
            </a:r>
            <a:r>
              <a:rPr lang="el-GR" sz="2800" dirty="0" smtClean="0"/>
              <a:t> μέσα</a:t>
            </a:r>
            <a:endParaRPr lang="en-US" sz="2800" dirty="0" smtClean="0"/>
          </a:p>
          <a:p>
            <a:pPr>
              <a:spcBef>
                <a:spcPts val="0"/>
              </a:spcBef>
            </a:pPr>
            <a:r>
              <a:rPr lang="el-GR" sz="2400" dirty="0" smtClean="0"/>
              <a:t>Βασιλική </a:t>
            </a:r>
            <a:r>
              <a:rPr lang="el-GR" sz="2400" dirty="0" err="1" smtClean="0"/>
              <a:t>Μπέλεση</a:t>
            </a:r>
            <a:endParaRPr lang="en-US" sz="2400" dirty="0" smtClean="0"/>
          </a:p>
          <a:p>
            <a:pPr>
              <a:spcBef>
                <a:spcPts val="0"/>
              </a:spcBef>
            </a:pPr>
            <a:r>
              <a:rPr lang="el-GR" sz="2400" dirty="0" err="1" smtClean="0"/>
              <a:t>Επίκ</a:t>
            </a:r>
            <a:r>
              <a:rPr lang="el-GR" sz="2400" dirty="0" smtClean="0"/>
              <a:t>. </a:t>
            </a:r>
            <a:r>
              <a:rPr lang="el-GR" sz="2400" smtClean="0"/>
              <a:t>Καθηγήτρια</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0201137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44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9218" name="Rectangle 3"/>
          <p:cNvSpPr>
            <a:spLocks noGrp="1" noChangeArrowheads="1"/>
          </p:cNvSpPr>
          <p:nvPr>
            <p:ph idx="1"/>
          </p:nvPr>
        </p:nvSpPr>
        <p:spPr>
          <a:xfrm>
            <a:off x="457200" y="1196752"/>
            <a:ext cx="4499750" cy="5544616"/>
          </a:xfrm>
        </p:spPr>
        <p:txBody>
          <a:bodyPr>
            <a:noAutofit/>
          </a:bodyPr>
          <a:lstStyle/>
          <a:p>
            <a:pPr>
              <a:spcBef>
                <a:spcPts val="600"/>
              </a:spcBef>
            </a:pPr>
            <a:r>
              <a:rPr lang="el-GR" altLang="el-GR" sz="2400" dirty="0" smtClean="0"/>
              <a:t>Επομένως, όσο διαφοροποιείται το περιεχόμενο ποσοστό υγρασίας του αέρα, τότε μεταβάλλεται το σημείο (θερμοκρασία) κορεσμού του αέρα. </a:t>
            </a:r>
            <a:endParaRPr lang="en-US" altLang="el-GR" sz="2400" dirty="0" smtClean="0"/>
          </a:p>
          <a:p>
            <a:pPr>
              <a:spcBef>
                <a:spcPts val="600"/>
              </a:spcBef>
            </a:pPr>
            <a:r>
              <a:rPr lang="el-GR" altLang="el-GR" sz="2400" dirty="0" smtClean="0"/>
              <a:t>Σε</a:t>
            </a:r>
            <a:r>
              <a:rPr lang="el-GR" altLang="el-GR" sz="2400" b="1" dirty="0" smtClean="0">
                <a:solidFill>
                  <a:schemeClr val="accent2"/>
                </a:solidFill>
              </a:rPr>
              <a:t> </a:t>
            </a:r>
            <a:r>
              <a:rPr lang="el-GR" altLang="el-GR" sz="2400" b="1" dirty="0" smtClean="0">
                <a:solidFill>
                  <a:srgbClr val="820000"/>
                </a:solidFill>
              </a:rPr>
              <a:t>χαμηλές θερμοκρασίες </a:t>
            </a:r>
            <a:r>
              <a:rPr lang="el-GR" altLang="el-GR" sz="2400" dirty="0" smtClean="0"/>
              <a:t>ο κορεσμός επέρχεται </a:t>
            </a:r>
            <a:r>
              <a:rPr lang="el-GR" altLang="el-GR" sz="2400" b="1" dirty="0" smtClean="0">
                <a:solidFill>
                  <a:srgbClr val="820000"/>
                </a:solidFill>
              </a:rPr>
              <a:t>σε λιγότερη περιεχόμενη υγρασία, </a:t>
            </a:r>
            <a:r>
              <a:rPr lang="el-GR" altLang="el-GR" sz="2400" dirty="0" smtClean="0"/>
              <a:t>δεδομένου ότι ο κρύος αέρας έχει μικρότερη δυνατότητα να περιέχει υγρασία από τον θερμό αέρα. </a:t>
            </a:r>
          </a:p>
        </p:txBody>
      </p:sp>
      <p:pic>
        <p:nvPicPr>
          <p:cNvPr id="9220" name="Εικόνα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8548" y="4005064"/>
            <a:ext cx="39301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g. 1 WaterWapor SupportingGraphics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8484" y="1268760"/>
            <a:ext cx="4019600" cy="1984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1866" y="3356992"/>
            <a:ext cx="2286000" cy="276999"/>
          </a:xfrm>
          <a:prstGeom prst="rect">
            <a:avLst/>
          </a:prstGeom>
        </p:spPr>
        <p:txBody>
          <a:bodyPr wrap="square">
            <a:spAutoFit/>
          </a:bodyPr>
          <a:lstStyle/>
          <a:p>
            <a:pPr algn="ctr"/>
            <a:r>
              <a:rPr lang="el-GR" sz="1200" dirty="0">
                <a:latin typeface="+mn-lt"/>
              </a:rPr>
              <a:t>© </a:t>
            </a:r>
            <a:r>
              <a:rPr lang="en-US" sz="1200" dirty="0" smtClean="0">
                <a:latin typeface="+mn-lt"/>
                <a:hlinkClick r:id="rId4"/>
              </a:rPr>
              <a:t>oceannews.com</a:t>
            </a:r>
            <a:endParaRPr lang="el-GR" sz="1200" dirty="0">
              <a:latin typeface="+mn-lt"/>
            </a:endParaRPr>
          </a:p>
        </p:txBody>
      </p:sp>
      <p:sp>
        <p:nvSpPr>
          <p:cNvPr id="4" name="Rectangle 3"/>
          <p:cNvSpPr/>
          <p:nvPr/>
        </p:nvSpPr>
        <p:spPr>
          <a:xfrm>
            <a:off x="6510800" y="6094189"/>
            <a:ext cx="1005596" cy="276999"/>
          </a:xfrm>
          <a:prstGeom prst="rect">
            <a:avLst/>
          </a:prstGeom>
        </p:spPr>
        <p:txBody>
          <a:bodyPr wrap="none">
            <a:spAutoFit/>
          </a:bodyPr>
          <a:lstStyle/>
          <a:p>
            <a:r>
              <a:rPr lang="el-GR" sz="1200" dirty="0" smtClean="0">
                <a:latin typeface="+mn-lt"/>
              </a:rPr>
              <a:t>© </a:t>
            </a:r>
            <a:r>
              <a:rPr lang="en-US" sz="1200" dirty="0" smtClean="0">
                <a:latin typeface="+mn-lt"/>
                <a:hlinkClick r:id="rId5"/>
              </a:rPr>
              <a:t>e-inst.com</a:t>
            </a:r>
            <a:endParaRPr lang="el-GR" sz="1200" dirty="0">
              <a:latin typeface="+mn-lt"/>
            </a:endParaRPr>
          </a:p>
        </p:txBody>
      </p:sp>
    </p:spTree>
    <p:extLst>
      <p:ext uri="{BB962C8B-B14F-4D97-AF65-F5344CB8AC3E}">
        <p14:creationId xmlns:p14="http://schemas.microsoft.com/office/powerpoint/2010/main" val="215559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10242" name="Rectangle 3"/>
          <p:cNvSpPr>
            <a:spLocks noGrp="1" noChangeArrowheads="1"/>
          </p:cNvSpPr>
          <p:nvPr>
            <p:ph idx="1"/>
          </p:nvPr>
        </p:nvSpPr>
        <p:spPr/>
        <p:txBody>
          <a:bodyPr>
            <a:normAutofit/>
          </a:bodyPr>
          <a:lstStyle/>
          <a:p>
            <a:pPr>
              <a:spcBef>
                <a:spcPts val="600"/>
              </a:spcBef>
              <a:spcAft>
                <a:spcPts val="600"/>
              </a:spcAft>
            </a:pPr>
            <a:r>
              <a:rPr lang="el-GR" altLang="el-GR" sz="2400" dirty="0" smtClean="0"/>
              <a:t>Οι </a:t>
            </a:r>
            <a:r>
              <a:rPr lang="el-GR" altLang="el-GR" sz="2400" b="1" dirty="0" smtClean="0">
                <a:solidFill>
                  <a:srgbClr val="820000"/>
                </a:solidFill>
              </a:rPr>
              <a:t>φυσικές και μηχανικές ιδιότητες του χαρτιού </a:t>
            </a:r>
            <a:r>
              <a:rPr lang="el-GR" altLang="el-GR" sz="2400" dirty="0" smtClean="0"/>
              <a:t>επηρεάζονται σε σημαντικό βαθμό από</a:t>
            </a:r>
            <a:r>
              <a:rPr lang="el-GR" altLang="el-GR" sz="2400" dirty="0" smtClean="0">
                <a:solidFill>
                  <a:schemeClr val="accent2"/>
                </a:solidFill>
              </a:rPr>
              <a:t> </a:t>
            </a:r>
            <a:r>
              <a:rPr lang="el-GR" altLang="el-GR" sz="2400" b="1" dirty="0" smtClean="0">
                <a:solidFill>
                  <a:srgbClr val="820000"/>
                </a:solidFill>
              </a:rPr>
              <a:t>την θερμοκρασία </a:t>
            </a:r>
            <a:r>
              <a:rPr lang="el-GR" altLang="el-GR" sz="2400" dirty="0" smtClean="0"/>
              <a:t>και την περιεκτικότητα του περιβάλλοντα χώρου σε </a:t>
            </a:r>
            <a:r>
              <a:rPr lang="el-GR" altLang="el-GR" sz="2400" b="1" dirty="0" smtClean="0">
                <a:solidFill>
                  <a:srgbClr val="820000"/>
                </a:solidFill>
              </a:rPr>
              <a:t>υγρασία</a:t>
            </a:r>
            <a:r>
              <a:rPr lang="el-GR" altLang="el-GR" sz="2400" dirty="0" smtClean="0"/>
              <a:t>.</a:t>
            </a:r>
            <a:endParaRPr lang="en-US" altLang="el-GR" sz="2400" dirty="0" smtClean="0"/>
          </a:p>
          <a:p>
            <a:pPr>
              <a:spcBef>
                <a:spcPts val="600"/>
              </a:spcBef>
              <a:spcAft>
                <a:spcPts val="600"/>
              </a:spcAft>
            </a:pPr>
            <a:r>
              <a:rPr lang="el-GR" altLang="el-GR" sz="2400" dirty="0" smtClean="0"/>
              <a:t>Για αυτό πριν πραγματοποιηθεί οποιαδήποτε εκτίμηση ιδιοτήτων του χαρτιού επιβάλλεται να έχει γίνει μία προετοιμασία του ώστε να βρίσκεται σε ισορροπία σε πρότυπες συνθήκες θερμοκρασίας και σχετικής υγρασίας.</a:t>
            </a:r>
            <a:endParaRPr lang="en-US" altLang="el-GR" sz="2400" dirty="0" smtClean="0"/>
          </a:p>
          <a:p>
            <a:pPr>
              <a:spcBef>
                <a:spcPts val="600"/>
              </a:spcBef>
              <a:spcAft>
                <a:spcPts val="600"/>
              </a:spcAft>
            </a:pPr>
            <a:r>
              <a:rPr lang="el-GR" altLang="el-GR" sz="2400" dirty="0" smtClean="0"/>
              <a:t>Εκτός όμως από την περίπτωση αυτή η ρύθμιση της σχετικής υγρασίας είναι μία σημαντική μεταβλητή που απαιτείται και σε περιπτώσεις όπου εφαρμόζονται για παράδειγμα ερευνητικά πρωτόκολλα ή γίνεται ρύθμιση υγρομέτρων. </a:t>
            </a:r>
            <a:endParaRPr lang="el-GR" altLang="el-GR" sz="1800" dirty="0" smtClean="0"/>
          </a:p>
        </p:txBody>
      </p:sp>
    </p:spTree>
    <p:extLst>
      <p:ext uri="{BB962C8B-B14F-4D97-AF65-F5344CB8AC3E}">
        <p14:creationId xmlns:p14="http://schemas.microsoft.com/office/powerpoint/2010/main" val="19637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l-GR" dirty="0" smtClean="0"/>
              <a:t>Επίδραση </a:t>
            </a:r>
            <a:r>
              <a:rPr lang="el-GR" dirty="0"/>
              <a:t>της υγρασίας</a:t>
            </a:r>
            <a:br>
              <a:rPr lang="el-GR" dirty="0"/>
            </a:br>
            <a:r>
              <a:rPr lang="el-GR" dirty="0"/>
              <a:t>στις ιδιότητες του χαρτιού </a:t>
            </a:r>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26774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Επίδραση της υγρασίας</a:t>
            </a:r>
            <a:br>
              <a:rPr lang="el-GR" dirty="0" smtClean="0"/>
            </a:br>
            <a:r>
              <a:rPr lang="el-GR" dirty="0" smtClean="0"/>
              <a:t>στις ιδιότητες του χαρτιού </a:t>
            </a:r>
            <a:endParaRPr lang="el-GR" dirty="0"/>
          </a:p>
        </p:txBody>
      </p:sp>
      <p:sp>
        <p:nvSpPr>
          <p:cNvPr id="13314" name="Rectangle 3"/>
          <p:cNvSpPr>
            <a:spLocks noGrp="1" noChangeArrowheads="1"/>
          </p:cNvSpPr>
          <p:nvPr>
            <p:ph idx="1"/>
          </p:nvPr>
        </p:nvSpPr>
        <p:spPr/>
        <p:txBody>
          <a:bodyPr>
            <a:normAutofit/>
          </a:bodyPr>
          <a:lstStyle/>
          <a:p>
            <a:pPr>
              <a:spcBef>
                <a:spcPts val="600"/>
              </a:spcBef>
              <a:spcAft>
                <a:spcPts val="600"/>
              </a:spcAft>
            </a:pPr>
            <a:r>
              <a:rPr lang="el-GR" altLang="el-GR" sz="2400" dirty="0" smtClean="0"/>
              <a:t>Η</a:t>
            </a:r>
            <a:r>
              <a:rPr lang="el-GR" altLang="el-GR" sz="2400" b="1" dirty="0" smtClean="0">
                <a:solidFill>
                  <a:schemeClr val="accent2"/>
                </a:solidFill>
              </a:rPr>
              <a:t> </a:t>
            </a:r>
            <a:r>
              <a:rPr lang="el-GR" altLang="el-GR" sz="2400" b="1" dirty="0" smtClean="0">
                <a:solidFill>
                  <a:srgbClr val="820000"/>
                </a:solidFill>
              </a:rPr>
              <a:t>κυτταρίνη και η </a:t>
            </a:r>
            <a:r>
              <a:rPr lang="el-GR" altLang="el-GR" sz="2400" b="1" dirty="0" err="1" smtClean="0">
                <a:solidFill>
                  <a:srgbClr val="820000"/>
                </a:solidFill>
              </a:rPr>
              <a:t>ημικυτταρίνη</a:t>
            </a:r>
            <a:r>
              <a:rPr lang="el-GR" altLang="el-GR" sz="2400" b="1" dirty="0" smtClean="0">
                <a:solidFill>
                  <a:srgbClr val="820000"/>
                </a:solidFill>
              </a:rPr>
              <a:t> είναι υγροσκοπικές </a:t>
            </a:r>
            <a:r>
              <a:rPr lang="el-GR" altLang="el-GR" sz="2400" dirty="0" smtClean="0"/>
              <a:t>και γι αυτό το χαρτί είναι και αυτό ένα υγροσκοπικό υλικό.</a:t>
            </a:r>
            <a:endParaRPr lang="en-US" altLang="el-GR" sz="2400" dirty="0" smtClean="0"/>
          </a:p>
          <a:p>
            <a:pPr>
              <a:spcBef>
                <a:spcPts val="600"/>
              </a:spcBef>
              <a:spcAft>
                <a:spcPts val="600"/>
              </a:spcAft>
            </a:pPr>
            <a:r>
              <a:rPr lang="el-GR" altLang="el-GR" sz="2400" dirty="0" smtClean="0"/>
              <a:t>Αυτό έχει σαν αποτέλεσμα να </a:t>
            </a:r>
            <a:r>
              <a:rPr lang="el-GR" altLang="el-GR" sz="2400" b="1" dirty="0" smtClean="0">
                <a:solidFill>
                  <a:srgbClr val="820000"/>
                </a:solidFill>
              </a:rPr>
              <a:t>προσροφά μόρια νερού από τον περιβάλλοντα χώρο</a:t>
            </a:r>
            <a:r>
              <a:rPr lang="el-GR" altLang="el-GR" sz="2400" b="1" dirty="0" smtClean="0">
                <a:solidFill>
                  <a:schemeClr val="accent2"/>
                </a:solidFill>
              </a:rPr>
              <a:t>.</a:t>
            </a:r>
          </a:p>
          <a:p>
            <a:pPr>
              <a:spcBef>
                <a:spcPts val="600"/>
              </a:spcBef>
              <a:spcAft>
                <a:spcPts val="600"/>
              </a:spcAft>
            </a:pPr>
            <a:r>
              <a:rPr lang="el-GR" altLang="el-GR" sz="2400" dirty="0" smtClean="0"/>
              <a:t>Αντίστοιχα, το χαρτί μπορεί να αποβάλλει υγρασία.</a:t>
            </a:r>
            <a:endParaRPr lang="en-US" altLang="el-GR" sz="2400" dirty="0" smtClean="0"/>
          </a:p>
          <a:p>
            <a:pPr>
              <a:spcBef>
                <a:spcPts val="600"/>
              </a:spcBef>
              <a:spcAft>
                <a:spcPts val="600"/>
              </a:spcAft>
            </a:pPr>
            <a:r>
              <a:rPr lang="el-GR" altLang="el-GR" sz="2400" dirty="0" smtClean="0"/>
              <a:t>Πάντως σε κάθε περίπτωση </a:t>
            </a:r>
            <a:r>
              <a:rPr lang="el-GR" altLang="el-GR" sz="2400" b="1" dirty="0" smtClean="0">
                <a:solidFill>
                  <a:schemeClr val="tx2"/>
                </a:solidFill>
              </a:rPr>
              <a:t>προσροφά ή </a:t>
            </a:r>
            <a:r>
              <a:rPr lang="el-GR" altLang="el-GR" sz="2400" b="1" dirty="0" err="1" smtClean="0">
                <a:solidFill>
                  <a:schemeClr val="tx2"/>
                </a:solidFill>
              </a:rPr>
              <a:t>εκρροφά</a:t>
            </a:r>
            <a:r>
              <a:rPr lang="el-GR" altLang="el-GR" sz="2400" b="1" dirty="0" smtClean="0">
                <a:solidFill>
                  <a:schemeClr val="tx2"/>
                </a:solidFill>
              </a:rPr>
              <a:t> υγρασία ανάλογα με τις συνθήκες του περιβάλλοντος</a:t>
            </a:r>
            <a:r>
              <a:rPr lang="el-GR" altLang="el-GR" sz="2400" dirty="0" smtClean="0"/>
              <a:t>, έως ότου υπεισέλθει </a:t>
            </a:r>
            <a:r>
              <a:rPr lang="el-GR" altLang="el-GR" sz="2400" b="1" dirty="0" smtClean="0">
                <a:solidFill>
                  <a:srgbClr val="820000"/>
                </a:solidFill>
              </a:rPr>
              <a:t>ισορροπία</a:t>
            </a:r>
            <a:r>
              <a:rPr lang="el-GR" altLang="el-GR" sz="2400" b="1" dirty="0" smtClean="0">
                <a:solidFill>
                  <a:schemeClr val="accent2"/>
                </a:solidFill>
              </a:rPr>
              <a:t> </a:t>
            </a:r>
            <a:r>
              <a:rPr lang="el-GR" altLang="el-GR" sz="2400" dirty="0" smtClean="0"/>
              <a:t>μεταξύ της υγρασίας του χώρου και του χαρτιού </a:t>
            </a:r>
          </a:p>
        </p:txBody>
      </p:sp>
    </p:spTree>
    <p:extLst>
      <p:ext uri="{BB962C8B-B14F-4D97-AF65-F5344CB8AC3E}">
        <p14:creationId xmlns:p14="http://schemas.microsoft.com/office/powerpoint/2010/main" val="388961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Επίδραση της υγρασίας</a:t>
            </a:r>
            <a:br>
              <a:rPr lang="el-GR" dirty="0" smtClean="0"/>
            </a:br>
            <a:r>
              <a:rPr lang="el-GR" dirty="0" smtClean="0"/>
              <a:t>στις ιδιότητες του χαρτιού </a:t>
            </a:r>
            <a:endParaRPr lang="el-GR" dirty="0"/>
          </a:p>
        </p:txBody>
      </p:sp>
      <p:sp>
        <p:nvSpPr>
          <p:cNvPr id="14338" name="Rectangle 3"/>
          <p:cNvSpPr>
            <a:spLocks noGrp="1" noChangeArrowheads="1"/>
          </p:cNvSpPr>
          <p:nvPr>
            <p:ph idx="1"/>
          </p:nvPr>
        </p:nvSpPr>
        <p:spPr>
          <a:xfrm>
            <a:off x="457200" y="1196752"/>
            <a:ext cx="4546848" cy="5040560"/>
          </a:xfrm>
        </p:spPr>
        <p:txBody>
          <a:bodyPr/>
          <a:lstStyle/>
          <a:p>
            <a:pPr marL="0" indent="0" eaLnBrk="1" hangingPunct="1">
              <a:spcBef>
                <a:spcPts val="600"/>
              </a:spcBef>
              <a:spcAft>
                <a:spcPts val="600"/>
              </a:spcAft>
              <a:buFontTx/>
              <a:buNone/>
            </a:pPr>
            <a:r>
              <a:rPr lang="el-GR" altLang="el-GR" sz="2400" dirty="0" smtClean="0"/>
              <a:t>Η</a:t>
            </a:r>
            <a:r>
              <a:rPr lang="el-GR" altLang="el-GR" sz="2400" dirty="0" smtClean="0">
                <a:solidFill>
                  <a:schemeClr val="accent2"/>
                </a:solidFill>
              </a:rPr>
              <a:t> </a:t>
            </a:r>
            <a:r>
              <a:rPr lang="el-GR" altLang="el-GR" sz="2400" b="1" dirty="0" smtClean="0">
                <a:solidFill>
                  <a:srgbClr val="820000"/>
                </a:solidFill>
              </a:rPr>
              <a:t>ποσότητα του νερού που </a:t>
            </a:r>
            <a:r>
              <a:rPr lang="el-GR" altLang="el-GR" sz="2400" b="1" dirty="0" err="1" smtClean="0">
                <a:solidFill>
                  <a:srgbClr val="820000"/>
                </a:solidFill>
              </a:rPr>
              <a:t>προσροφάται</a:t>
            </a:r>
            <a:r>
              <a:rPr lang="el-GR" altLang="el-GR" sz="2400" b="1" dirty="0" smtClean="0">
                <a:solidFill>
                  <a:srgbClr val="820000"/>
                </a:solidFill>
              </a:rPr>
              <a:t> </a:t>
            </a:r>
            <a:r>
              <a:rPr lang="el-GR" altLang="el-GR" sz="2400" dirty="0" smtClean="0"/>
              <a:t>εξαρτάται από την σχετική υγρασία και την θερμοκρασία του χώρου που το περιβάλλει. </a:t>
            </a:r>
            <a:endParaRPr lang="en-US" altLang="el-GR" sz="2400" dirty="0" smtClean="0"/>
          </a:p>
          <a:p>
            <a:pPr marL="0" indent="0" eaLnBrk="1" hangingPunct="1">
              <a:spcBef>
                <a:spcPts val="600"/>
              </a:spcBef>
              <a:spcAft>
                <a:spcPts val="600"/>
              </a:spcAft>
              <a:buFontTx/>
              <a:buNone/>
            </a:pPr>
            <a:r>
              <a:rPr lang="el-GR" altLang="el-GR" sz="2400" dirty="0" smtClean="0"/>
              <a:t>Έτσι για παράδειγμα, το χαρτί σε συνήθεις συνθήκες θερμοκρασίας 20-25°C και σχετικής υγρασίας 50-60%, προσροφά περίπου 5-10% του βάρους του σε νερό, ποσοστό που μπορεί να φτάσει το 25-27% όταν η σχετική υγρασία γίνει 100%. </a:t>
            </a:r>
          </a:p>
        </p:txBody>
      </p:sp>
      <p:pic>
        <p:nvPicPr>
          <p:cNvPr id="6" name="Picture 5" descr="http://upload.wikimedia.org/wikipedia/commons/0/02/Water_Sorption_Isotherms_for_Microcrystalline_Cellulose_Fig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340768"/>
            <a:ext cx="40719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72063" y="4163641"/>
            <a:ext cx="407193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Water Sorption Isotherms for Microcrystalline Cellulose Fig </a:t>
            </a:r>
            <a:r>
              <a:rPr lang="en-US" sz="1200" dirty="0" smtClean="0">
                <a:latin typeface="+mn-lt"/>
                <a:hlinkClick r:id="rId4"/>
              </a:rPr>
              <a:t>B</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Dvstechnique (page does not exist)"/>
              </a:rPr>
              <a:t>Dvstechnique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9575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Επίδραση της υγρασίας</a:t>
            </a:r>
            <a:br>
              <a:rPr lang="el-GR" dirty="0" smtClean="0"/>
            </a:br>
            <a:r>
              <a:rPr lang="el-GR" dirty="0" smtClean="0"/>
              <a:t>στις ιδιότητες του χαρτιού </a:t>
            </a:r>
            <a:endParaRPr lang="el-GR" dirty="0"/>
          </a:p>
        </p:txBody>
      </p:sp>
      <p:sp>
        <p:nvSpPr>
          <p:cNvPr id="15362" name="Rectangle 3"/>
          <p:cNvSpPr>
            <a:spLocks noGrp="1" noChangeArrowheads="1"/>
          </p:cNvSpPr>
          <p:nvPr>
            <p:ph idx="1"/>
          </p:nvPr>
        </p:nvSpPr>
        <p:spPr>
          <a:xfrm>
            <a:off x="457200" y="1196752"/>
            <a:ext cx="4546848" cy="5328592"/>
          </a:xfrm>
        </p:spPr>
        <p:txBody>
          <a:bodyPr>
            <a:normAutofit/>
          </a:bodyPr>
          <a:lstStyle/>
          <a:p>
            <a:pPr>
              <a:spcBef>
                <a:spcPts val="600"/>
              </a:spcBef>
              <a:defRPr/>
            </a:pPr>
            <a:r>
              <a:rPr lang="el-GR" sz="2400" dirty="0" smtClean="0"/>
              <a:t>Επιπλέον, το ίδιο δείγμα χαρτιού κάτω από τις ίδιες συνθήκες υγρασίας και θερμοκρασίας, </a:t>
            </a:r>
            <a:r>
              <a:rPr lang="el-GR" sz="2400" b="1" dirty="0" smtClean="0">
                <a:solidFill>
                  <a:srgbClr val="820000"/>
                </a:solidFill>
              </a:rPr>
              <a:t>μπορεί να προσροφά διαφορετικές ποσότητες νερού </a:t>
            </a:r>
            <a:r>
              <a:rPr lang="el-GR" sz="2400" dirty="0" smtClean="0"/>
              <a:t>και άρα να έχει διαφορετικό περιεχόμενο υγρασίας. </a:t>
            </a:r>
            <a:endParaRPr lang="en-US" sz="2400" dirty="0" smtClean="0"/>
          </a:p>
          <a:p>
            <a:pPr>
              <a:spcBef>
                <a:spcPts val="600"/>
              </a:spcBef>
              <a:defRPr/>
            </a:pPr>
            <a:r>
              <a:rPr lang="el-GR" sz="2400" dirty="0" smtClean="0"/>
              <a:t>Αυτό σχετίζεται με το αν το </a:t>
            </a:r>
            <a:r>
              <a:rPr lang="el-GR" sz="2400" b="1" dirty="0" smtClean="0">
                <a:solidFill>
                  <a:srgbClr val="820000"/>
                </a:solidFill>
              </a:rPr>
              <a:t>χαρτί «προσεγγίζει» τις δεδομένες συνθήκες </a:t>
            </a:r>
            <a:r>
              <a:rPr lang="el-GR" sz="2400" dirty="0" smtClean="0"/>
              <a:t>από μια πιο ξηρή ή πιο υγρή κατάσταση. </a:t>
            </a:r>
          </a:p>
          <a:p>
            <a:pPr marL="0" indent="0" eaLnBrk="1" hangingPunct="1">
              <a:spcBef>
                <a:spcPts val="600"/>
              </a:spcBef>
              <a:buFontTx/>
              <a:buNone/>
              <a:defRPr/>
            </a:pPr>
            <a:r>
              <a:rPr lang="el-GR" sz="2400" b="1" dirty="0" smtClean="0">
                <a:solidFill>
                  <a:schemeClr val="accent2"/>
                </a:solidFill>
              </a:rPr>
              <a:t>	</a:t>
            </a:r>
          </a:p>
        </p:txBody>
      </p:sp>
      <p:pic>
        <p:nvPicPr>
          <p:cNvPr id="6" name="Picture 5" descr="http://upload.wikimedia.org/wikipedia/commons/0/02/Water_Sorption_Isotherms_for_Microcrystalline_Cellulose_Fig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63" y="1340768"/>
            <a:ext cx="40719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43463" y="4163641"/>
            <a:ext cx="407193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Water Sorption Isotherms for Microcrystalline Cellulose Fig </a:t>
            </a:r>
            <a:r>
              <a:rPr lang="en-US" sz="1200" dirty="0" smtClean="0">
                <a:latin typeface="+mn-lt"/>
                <a:hlinkClick r:id="rId3"/>
              </a:rPr>
              <a:t>B</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Dvstechnique (page does not exist)"/>
              </a:rPr>
              <a:t>Dvstechnique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2915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a:t>
            </a:r>
            <a:r>
              <a:rPr lang="el-GR" dirty="0" smtClean="0"/>
              <a:t>στέρηση</a:t>
            </a:r>
            <a:endParaRPr lang="el-GR" dirty="0"/>
          </a:p>
        </p:txBody>
      </p:sp>
      <p:sp>
        <p:nvSpPr>
          <p:cNvPr id="16386" name="Rectangle 3"/>
          <p:cNvSpPr>
            <a:spLocks noGrp="1" noChangeArrowheads="1"/>
          </p:cNvSpPr>
          <p:nvPr>
            <p:ph idx="1"/>
          </p:nvPr>
        </p:nvSpPr>
        <p:spPr>
          <a:xfrm>
            <a:off x="457200" y="1196752"/>
            <a:ext cx="4546848" cy="5472608"/>
          </a:xfrm>
        </p:spPr>
        <p:txBody>
          <a:bodyPr>
            <a:normAutofit/>
          </a:bodyPr>
          <a:lstStyle/>
          <a:p>
            <a:pPr marL="0" indent="0" eaLnBrk="1" hangingPunct="1">
              <a:spcBef>
                <a:spcPts val="600"/>
              </a:spcBef>
              <a:buFontTx/>
              <a:buNone/>
              <a:defRPr/>
            </a:pPr>
            <a:r>
              <a:rPr lang="el-GR" sz="2200" dirty="0" smtClean="0"/>
              <a:t>Αν για παράδειγμα προσεγγίζεται η επιθυμητή τιμή σχετικής υγρασίας της ατμόσφαιρας από μικρότερες σχετικές υγρασίες, τότε το δείγμα χαρτιού περιέχει λιγότερο νερό.</a:t>
            </a:r>
            <a:endParaRPr lang="en-US" sz="2200" dirty="0" smtClean="0"/>
          </a:p>
          <a:p>
            <a:pPr marL="0" indent="0" eaLnBrk="1" hangingPunct="1">
              <a:spcBef>
                <a:spcPts val="600"/>
              </a:spcBef>
              <a:buFontTx/>
              <a:buNone/>
              <a:defRPr/>
            </a:pPr>
            <a:r>
              <a:rPr lang="el-GR" sz="2200" dirty="0" smtClean="0"/>
              <a:t>Αντίθετα, αν προσεγγίζεται από υψηλότερες τιμές σχετικής υγρασίας τότε το δείγμα χαρτιού θα περιέχει περισσότερο νερό. Το φαινόμενο αυτό ονομάζεται υστέρηση.</a:t>
            </a:r>
            <a:endParaRPr lang="en-US" sz="2200" dirty="0" smtClean="0"/>
          </a:p>
        </p:txBody>
      </p:sp>
      <p:sp>
        <p:nvSpPr>
          <p:cNvPr id="2" name="Rectangle 1"/>
          <p:cNvSpPr/>
          <p:nvPr/>
        </p:nvSpPr>
        <p:spPr>
          <a:xfrm>
            <a:off x="457200" y="4941168"/>
            <a:ext cx="8136904" cy="769441"/>
          </a:xfrm>
          <a:prstGeom prst="rect">
            <a:avLst/>
          </a:prstGeom>
        </p:spPr>
        <p:txBody>
          <a:bodyPr wrap="square">
            <a:spAutoFit/>
          </a:bodyPr>
          <a:lstStyle/>
          <a:p>
            <a:pPr marL="0" indent="0" eaLnBrk="1" hangingPunct="1">
              <a:spcBef>
                <a:spcPts val="600"/>
              </a:spcBef>
              <a:buFontTx/>
              <a:buNone/>
              <a:defRPr/>
            </a:pPr>
            <a:r>
              <a:rPr lang="el-GR" sz="2200" dirty="0">
                <a:latin typeface="+mn-lt"/>
              </a:rPr>
              <a:t>Έτσι, </a:t>
            </a:r>
            <a:r>
              <a:rPr lang="el-GR" sz="2200" b="1" dirty="0">
                <a:solidFill>
                  <a:srgbClr val="820000"/>
                </a:solidFill>
                <a:latin typeface="+mn-lt"/>
              </a:rPr>
              <a:t>είναι σύνηθες να προσεγγίζεται η ισορροπία από μία πιο ξηρή κατάσταση για να αποφεύγεται το φαινόμενο της υστέρησης. </a:t>
            </a:r>
          </a:p>
        </p:txBody>
      </p:sp>
      <p:pic>
        <p:nvPicPr>
          <p:cNvPr id="6" name="Picture 5" descr="http://upload.wikimedia.org/wikipedia/commons/0/02/Water_Sorption_Isotherms_for_Microcrystalline_Cellulose_Fig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63" y="1340768"/>
            <a:ext cx="40719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043463" y="4163641"/>
            <a:ext cx="407193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Water Sorption Isotherms for Microcrystalline Cellulose Fig </a:t>
            </a:r>
            <a:r>
              <a:rPr lang="en-US" sz="1200" dirty="0" smtClean="0">
                <a:latin typeface="+mn-lt"/>
                <a:hlinkClick r:id="rId3"/>
              </a:rPr>
              <a:t>B</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Dvstechnique (page does not exist)"/>
              </a:rPr>
              <a:t>Dvstechnique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78269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Επίδραση της υγρασίας</a:t>
            </a:r>
            <a:br>
              <a:rPr lang="el-GR" dirty="0" smtClean="0"/>
            </a:br>
            <a:r>
              <a:rPr lang="el-GR" dirty="0" smtClean="0"/>
              <a:t>στις ιδιότητες του χαρτιού </a:t>
            </a:r>
            <a:endParaRPr lang="el-GR" dirty="0"/>
          </a:p>
        </p:txBody>
      </p:sp>
      <p:sp>
        <p:nvSpPr>
          <p:cNvPr id="17410" name="Rectangle 3"/>
          <p:cNvSpPr>
            <a:spLocks noGrp="1" noChangeArrowheads="1"/>
          </p:cNvSpPr>
          <p:nvPr>
            <p:ph idx="1"/>
          </p:nvPr>
        </p:nvSpPr>
        <p:spPr/>
        <p:txBody>
          <a:bodyPr>
            <a:normAutofit/>
          </a:bodyPr>
          <a:lstStyle/>
          <a:p>
            <a:pPr>
              <a:spcBef>
                <a:spcPts val="600"/>
              </a:spcBef>
              <a:defRPr/>
            </a:pPr>
            <a:r>
              <a:rPr lang="el-GR" sz="2800" b="1" dirty="0" smtClean="0">
                <a:solidFill>
                  <a:srgbClr val="820000"/>
                </a:solidFill>
              </a:rPr>
              <a:t>Γενικά, η ισορροπία μπορεί να επιτυγχάνεται σε </a:t>
            </a:r>
            <a:r>
              <a:rPr lang="el-GR" sz="2800" dirty="0" smtClean="0">
                <a:solidFill>
                  <a:schemeClr val="accent4">
                    <a:lumMod val="10000"/>
                  </a:schemeClr>
                </a:solidFill>
              </a:rPr>
              <a:t>15-30 </a:t>
            </a:r>
            <a:r>
              <a:rPr lang="en-US" sz="2800" dirty="0" smtClean="0">
                <a:solidFill>
                  <a:schemeClr val="accent4">
                    <a:lumMod val="10000"/>
                  </a:schemeClr>
                </a:solidFill>
              </a:rPr>
              <a:t>min</a:t>
            </a:r>
            <a:r>
              <a:rPr lang="el-GR" sz="2800" dirty="0" smtClean="0">
                <a:solidFill>
                  <a:schemeClr val="accent4">
                    <a:lumMod val="10000"/>
                  </a:schemeClr>
                </a:solidFill>
              </a:rPr>
              <a:t> </a:t>
            </a:r>
            <a:r>
              <a:rPr lang="el-GR" sz="2800" b="1" dirty="0" smtClean="0">
                <a:solidFill>
                  <a:srgbClr val="820000"/>
                </a:solidFill>
              </a:rPr>
              <a:t>στην περίπτωση των </a:t>
            </a:r>
            <a:r>
              <a:rPr lang="el-GR" sz="2800" dirty="0" smtClean="0">
                <a:solidFill>
                  <a:schemeClr val="accent4">
                    <a:lumMod val="10000"/>
                  </a:schemeClr>
                </a:solidFill>
              </a:rPr>
              <a:t>ελαφριών απορροφητικών χαρτιών</a:t>
            </a:r>
            <a:r>
              <a:rPr lang="el-GR" sz="2800" dirty="0" smtClean="0">
                <a:solidFill>
                  <a:schemeClr val="accent2"/>
                </a:solidFill>
              </a:rPr>
              <a:t> </a:t>
            </a:r>
            <a:r>
              <a:rPr lang="el-GR" sz="2800" b="1" dirty="0" smtClean="0">
                <a:solidFill>
                  <a:srgbClr val="820000"/>
                </a:solidFill>
              </a:rPr>
              <a:t>(</a:t>
            </a:r>
            <a:r>
              <a:rPr lang="en-US" sz="2800" b="1" dirty="0" smtClean="0">
                <a:solidFill>
                  <a:srgbClr val="820000"/>
                </a:solidFill>
              </a:rPr>
              <a:t>light</a:t>
            </a:r>
            <a:r>
              <a:rPr lang="el-GR" sz="2800" b="1" dirty="0" smtClean="0">
                <a:solidFill>
                  <a:srgbClr val="820000"/>
                </a:solidFill>
              </a:rPr>
              <a:t>-</a:t>
            </a:r>
            <a:r>
              <a:rPr lang="en-US" sz="2800" b="1" dirty="0" smtClean="0">
                <a:solidFill>
                  <a:srgbClr val="820000"/>
                </a:solidFill>
              </a:rPr>
              <a:t>weight absorbent papers</a:t>
            </a:r>
            <a:r>
              <a:rPr lang="el-GR" sz="2800" b="1" dirty="0" smtClean="0">
                <a:solidFill>
                  <a:srgbClr val="820000"/>
                </a:solidFill>
              </a:rPr>
              <a:t>).</a:t>
            </a:r>
            <a:endParaRPr lang="en-US" sz="2800" b="1" dirty="0" smtClean="0">
              <a:solidFill>
                <a:srgbClr val="820000"/>
              </a:solidFill>
            </a:endParaRPr>
          </a:p>
          <a:p>
            <a:pPr>
              <a:spcBef>
                <a:spcPts val="600"/>
              </a:spcBef>
              <a:defRPr/>
            </a:pPr>
            <a:r>
              <a:rPr lang="el-GR" sz="2800" b="1" dirty="0" smtClean="0">
                <a:solidFill>
                  <a:srgbClr val="820000"/>
                </a:solidFill>
              </a:rPr>
              <a:t>Πολύ</a:t>
            </a:r>
            <a:r>
              <a:rPr lang="el-GR" sz="2800" dirty="0" smtClean="0">
                <a:solidFill>
                  <a:schemeClr val="accent2"/>
                </a:solidFill>
              </a:rPr>
              <a:t> </a:t>
            </a:r>
            <a:r>
              <a:rPr lang="el-GR" sz="2800" dirty="0" smtClean="0">
                <a:solidFill>
                  <a:schemeClr val="accent4">
                    <a:lumMod val="10000"/>
                  </a:schemeClr>
                </a:solidFill>
              </a:rPr>
              <a:t>περισσότερος χρόνος </a:t>
            </a:r>
            <a:r>
              <a:rPr lang="el-GR" sz="2800" b="1" dirty="0" smtClean="0">
                <a:solidFill>
                  <a:srgbClr val="820000"/>
                </a:solidFill>
              </a:rPr>
              <a:t>απαιτείται για την περίπτωση χαρτιών</a:t>
            </a:r>
            <a:r>
              <a:rPr lang="el-GR" sz="2800" dirty="0" smtClean="0">
                <a:solidFill>
                  <a:schemeClr val="accent2"/>
                </a:solidFill>
              </a:rPr>
              <a:t> </a:t>
            </a:r>
            <a:r>
              <a:rPr lang="el-GR" sz="2800" dirty="0" smtClean="0">
                <a:solidFill>
                  <a:schemeClr val="accent4">
                    <a:lumMod val="10000"/>
                  </a:schemeClr>
                </a:solidFill>
              </a:rPr>
              <a:t>μεγαλύτερου βάρους</a:t>
            </a:r>
            <a:r>
              <a:rPr lang="el-GR" sz="2800" b="1" dirty="0" smtClean="0">
                <a:solidFill>
                  <a:srgbClr val="820000"/>
                </a:solidFill>
              </a:rPr>
              <a:t>, λόγω του αργού ρυθμού διάχυσης της υγρασίας στο εσωτερικό των δειγμάτων. </a:t>
            </a:r>
          </a:p>
        </p:txBody>
      </p:sp>
    </p:spTree>
    <p:extLst>
      <p:ext uri="{BB962C8B-B14F-4D97-AF65-F5344CB8AC3E}">
        <p14:creationId xmlns:p14="http://schemas.microsoft.com/office/powerpoint/2010/main" val="273826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18434" name="Rectangle 24"/>
          <p:cNvSpPr>
            <a:spLocks noGrp="1" noChangeArrowheads="1"/>
          </p:cNvSpPr>
          <p:nvPr>
            <p:ph idx="1"/>
          </p:nvPr>
        </p:nvSpPr>
        <p:spPr/>
        <p:txBody>
          <a:bodyPr>
            <a:normAutofit/>
          </a:bodyPr>
          <a:lstStyle/>
          <a:p>
            <a:pPr>
              <a:spcBef>
                <a:spcPts val="1200"/>
              </a:spcBef>
              <a:defRPr/>
            </a:pPr>
            <a:r>
              <a:rPr lang="el-GR" sz="2400" dirty="0" smtClean="0"/>
              <a:t>Ιδιότητες όπως η </a:t>
            </a:r>
            <a:r>
              <a:rPr lang="el-GR" sz="2400" b="1" dirty="0" smtClean="0">
                <a:solidFill>
                  <a:srgbClr val="820000"/>
                </a:solidFill>
              </a:rPr>
              <a:t>αντοχή στην αναδίπλωση </a:t>
            </a:r>
            <a:r>
              <a:rPr lang="el-GR" sz="2400" dirty="0" smtClean="0"/>
              <a:t>(</a:t>
            </a:r>
            <a:r>
              <a:rPr lang="en-US" sz="2400" dirty="0" smtClean="0"/>
              <a:t>folding endurance</a:t>
            </a:r>
            <a:r>
              <a:rPr lang="el-GR" sz="2400" dirty="0" smtClean="0"/>
              <a:t>), η </a:t>
            </a:r>
            <a:r>
              <a:rPr lang="el-GR" sz="2400" b="1" dirty="0" smtClean="0">
                <a:solidFill>
                  <a:srgbClr val="820000"/>
                </a:solidFill>
              </a:rPr>
              <a:t>αντοχή στο σχίσιμο (</a:t>
            </a:r>
            <a:r>
              <a:rPr lang="en-US" sz="2400" b="1" dirty="0" smtClean="0">
                <a:solidFill>
                  <a:srgbClr val="820000"/>
                </a:solidFill>
              </a:rPr>
              <a:t>tearing strength</a:t>
            </a:r>
            <a:r>
              <a:rPr lang="el-GR" sz="2400" b="1" dirty="0" smtClean="0">
                <a:solidFill>
                  <a:srgbClr val="820000"/>
                </a:solidFill>
              </a:rPr>
              <a:t>) και η δυνατότητά του να τεντωθεί - επιμηκυνθεί </a:t>
            </a:r>
            <a:r>
              <a:rPr lang="el-GR" sz="2400" dirty="0" smtClean="0"/>
              <a:t>(</a:t>
            </a:r>
            <a:r>
              <a:rPr lang="en-US" sz="2400" dirty="0" smtClean="0"/>
              <a:t>stretch</a:t>
            </a:r>
            <a:r>
              <a:rPr lang="el-GR" sz="2400" dirty="0" smtClean="0"/>
              <a:t>) φθάνουν τις μέγιστες τιμές τους σε σχετικά υψηλές τιμές σχετικής υγρασίας </a:t>
            </a:r>
            <a:r>
              <a:rPr lang="el-GR" sz="2400" b="1" dirty="0" smtClean="0">
                <a:solidFill>
                  <a:srgbClr val="820000"/>
                </a:solidFill>
              </a:rPr>
              <a:t>(80-90 % </a:t>
            </a:r>
            <a:r>
              <a:rPr lang="en-US" sz="2400" b="1" dirty="0" smtClean="0">
                <a:solidFill>
                  <a:srgbClr val="820000"/>
                </a:solidFill>
              </a:rPr>
              <a:t>R</a:t>
            </a:r>
            <a:r>
              <a:rPr lang="el-GR" sz="2400" b="1" dirty="0" smtClean="0">
                <a:solidFill>
                  <a:srgbClr val="820000"/>
                </a:solidFill>
              </a:rPr>
              <a:t>.</a:t>
            </a:r>
            <a:r>
              <a:rPr lang="en-US" sz="2400" b="1" dirty="0" smtClean="0">
                <a:solidFill>
                  <a:srgbClr val="820000"/>
                </a:solidFill>
              </a:rPr>
              <a:t>H</a:t>
            </a:r>
            <a:r>
              <a:rPr lang="el-GR" sz="2400" b="1" dirty="0" smtClean="0">
                <a:solidFill>
                  <a:srgbClr val="820000"/>
                </a:solidFill>
              </a:rPr>
              <a:t>.) </a:t>
            </a:r>
            <a:r>
              <a:rPr lang="el-GR" sz="2400" dirty="0" smtClean="0"/>
              <a:t>και μειώνονται σε χαμηλές τιμές υγρασίας όπου οι ίνες γίνονται περισσότερο δύσκαμπτες (</a:t>
            </a:r>
            <a:r>
              <a:rPr lang="en-US" sz="2400" dirty="0" smtClean="0"/>
              <a:t>stiff</a:t>
            </a:r>
            <a:r>
              <a:rPr lang="el-GR" sz="2400" dirty="0" smtClean="0"/>
              <a:t>) και εύθραυστες (</a:t>
            </a:r>
            <a:r>
              <a:rPr lang="en-US" sz="2400" dirty="0" smtClean="0"/>
              <a:t>brittle</a:t>
            </a:r>
            <a:r>
              <a:rPr lang="el-GR" sz="2400" dirty="0" smtClean="0"/>
              <a:t>). </a:t>
            </a:r>
            <a:endParaRPr lang="en-US" sz="2400" dirty="0" smtClean="0"/>
          </a:p>
          <a:p>
            <a:pPr>
              <a:spcBef>
                <a:spcPts val="1200"/>
              </a:spcBef>
              <a:defRPr/>
            </a:pPr>
            <a:r>
              <a:rPr lang="el-GR" sz="2400" dirty="0" smtClean="0"/>
              <a:t>Γενικά το χαρτί γίνεται σημαντικά πιο δύσκαμπτο (</a:t>
            </a:r>
            <a:r>
              <a:rPr lang="en-US" sz="2400" dirty="0" smtClean="0"/>
              <a:t>stiffer</a:t>
            </a:r>
            <a:r>
              <a:rPr lang="el-GR" sz="2400" dirty="0" smtClean="0"/>
              <a:t>) κάτω από ξηρές συνθήκες.</a:t>
            </a:r>
            <a:endParaRPr lang="en-US" sz="2400" dirty="0" smtClean="0"/>
          </a:p>
          <a:p>
            <a:pPr eaLnBrk="1" hangingPunct="1">
              <a:buFontTx/>
              <a:buNone/>
              <a:defRPr/>
            </a:pPr>
            <a:endParaRPr lang="el-GR" sz="2400" b="1" dirty="0" smtClean="0">
              <a:solidFill>
                <a:schemeClr val="accent2"/>
              </a:solidFill>
            </a:endParaRPr>
          </a:p>
        </p:txBody>
      </p:sp>
    </p:spTree>
    <p:extLst>
      <p:ext uri="{BB962C8B-B14F-4D97-AF65-F5344CB8AC3E}">
        <p14:creationId xmlns:p14="http://schemas.microsoft.com/office/powerpoint/2010/main" val="341010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Επίδραση της υγρασίας</a:t>
            </a:r>
            <a:br>
              <a:rPr lang="el-GR" dirty="0" smtClean="0"/>
            </a:br>
            <a:r>
              <a:rPr lang="el-GR" dirty="0" smtClean="0"/>
              <a:t>στις ιδιότητες του χαρτιού </a:t>
            </a:r>
            <a:endParaRPr lang="el-GR" dirty="0"/>
          </a:p>
        </p:txBody>
      </p:sp>
      <p:sp>
        <p:nvSpPr>
          <p:cNvPr id="19458" name="Rectangle 3"/>
          <p:cNvSpPr>
            <a:spLocks noGrp="1" noChangeArrowheads="1"/>
          </p:cNvSpPr>
          <p:nvPr>
            <p:ph idx="1"/>
          </p:nvPr>
        </p:nvSpPr>
        <p:spPr/>
        <p:txBody>
          <a:bodyPr/>
          <a:lstStyle/>
          <a:p>
            <a:pPr>
              <a:spcBef>
                <a:spcPts val="600"/>
              </a:spcBef>
              <a:spcAft>
                <a:spcPts val="600"/>
              </a:spcAft>
              <a:defRPr/>
            </a:pPr>
            <a:r>
              <a:rPr lang="el-GR" sz="2400" dirty="0" smtClean="0"/>
              <a:t>Η αντοχή στον εφελκυσμό </a:t>
            </a:r>
            <a:r>
              <a:rPr lang="el-GR" sz="2400" b="1" dirty="0" smtClean="0">
                <a:solidFill>
                  <a:srgbClr val="820000"/>
                </a:solidFill>
              </a:rPr>
              <a:t>(</a:t>
            </a:r>
            <a:r>
              <a:rPr lang="en-US" sz="2400" b="1" dirty="0" smtClean="0">
                <a:solidFill>
                  <a:srgbClr val="820000"/>
                </a:solidFill>
              </a:rPr>
              <a:t>tensile strength</a:t>
            </a:r>
            <a:r>
              <a:rPr lang="el-GR" sz="2400" b="1" dirty="0" smtClean="0">
                <a:solidFill>
                  <a:srgbClr val="820000"/>
                </a:solidFill>
              </a:rPr>
              <a:t>) φθάνει την </a:t>
            </a:r>
            <a:r>
              <a:rPr lang="el-GR" sz="2400" dirty="0" smtClean="0"/>
              <a:t>μέγιστη τιμή της σε περιοχή χαμηλής υγρασίας </a:t>
            </a:r>
            <a:r>
              <a:rPr lang="el-GR" sz="2400" b="1" dirty="0" smtClean="0">
                <a:solidFill>
                  <a:srgbClr val="820000"/>
                </a:solidFill>
              </a:rPr>
              <a:t>και μειώνεται σταθερά με αύξηση της περιεχόμενης υγρασίας</a:t>
            </a:r>
            <a:r>
              <a:rPr lang="el-GR" sz="2400" dirty="0" smtClean="0"/>
              <a:t> πιθανώς λόγω της εξασθένισης των δεσμών μεταξύ των ινών (</a:t>
            </a:r>
            <a:r>
              <a:rPr lang="en-US" sz="2400" dirty="0" err="1" smtClean="0"/>
              <a:t>interfiber</a:t>
            </a:r>
            <a:r>
              <a:rPr lang="en-US" sz="2400" dirty="0" smtClean="0"/>
              <a:t> bonding</a:t>
            </a:r>
            <a:r>
              <a:rPr lang="el-GR" sz="2400" dirty="0" smtClean="0"/>
              <a:t>). </a:t>
            </a:r>
            <a:endParaRPr lang="en-US" sz="2400" dirty="0" smtClean="0"/>
          </a:p>
          <a:p>
            <a:pPr>
              <a:spcBef>
                <a:spcPts val="600"/>
              </a:spcBef>
              <a:spcAft>
                <a:spcPts val="600"/>
              </a:spcAft>
              <a:defRPr/>
            </a:pPr>
            <a:r>
              <a:rPr lang="el-GR" sz="2400" dirty="0" smtClean="0"/>
              <a:t>Επίσης, η </a:t>
            </a:r>
            <a:r>
              <a:rPr lang="el-GR" sz="2400" b="1" dirty="0" smtClean="0">
                <a:solidFill>
                  <a:srgbClr val="820000"/>
                </a:solidFill>
              </a:rPr>
              <a:t>αυξημένη υγρασία </a:t>
            </a:r>
            <a:r>
              <a:rPr lang="el-GR" sz="2400" dirty="0" smtClean="0"/>
              <a:t>προκαλεί</a:t>
            </a:r>
            <a:r>
              <a:rPr lang="el-GR" sz="2400" b="1" dirty="0" smtClean="0">
                <a:solidFill>
                  <a:schemeClr val="accent2"/>
                </a:solidFill>
              </a:rPr>
              <a:t> </a:t>
            </a:r>
            <a:r>
              <a:rPr lang="el-GR" sz="2400" b="1" dirty="0" smtClean="0">
                <a:solidFill>
                  <a:srgbClr val="820000"/>
                </a:solidFill>
              </a:rPr>
              <a:t>αύξηση του βάρους του χαρτιού</a:t>
            </a:r>
            <a:r>
              <a:rPr lang="el-GR" sz="2400" b="1" dirty="0" smtClean="0">
                <a:solidFill>
                  <a:schemeClr val="accent2"/>
                </a:solidFill>
              </a:rPr>
              <a:t> </a:t>
            </a:r>
            <a:r>
              <a:rPr lang="el-GR" sz="2400" dirty="0" smtClean="0"/>
              <a:t>και επομένως του βάρους ανά επιφάνεια του χαρτιού.</a:t>
            </a:r>
            <a:endParaRPr lang="en-US" sz="2400" dirty="0" smtClean="0"/>
          </a:p>
          <a:p>
            <a:pPr>
              <a:spcBef>
                <a:spcPts val="600"/>
              </a:spcBef>
              <a:spcAft>
                <a:spcPts val="600"/>
              </a:spcAft>
              <a:defRPr/>
            </a:pPr>
            <a:r>
              <a:rPr lang="el-GR" sz="2400" dirty="0" smtClean="0"/>
              <a:t>Να σημειωθεί επίσης ότι η </a:t>
            </a:r>
            <a:r>
              <a:rPr lang="el-GR" sz="2400" dirty="0" err="1" smtClean="0"/>
              <a:t>διαστασιακή</a:t>
            </a:r>
            <a:r>
              <a:rPr lang="el-GR" sz="2400" dirty="0" smtClean="0"/>
              <a:t> σταθερότητα, η αντίσταση και η διηλεκτρική σταθερά του χαρτιού μεταβάλλονται με την περιεχόμενη υγρασία. </a:t>
            </a:r>
          </a:p>
        </p:txBody>
      </p:sp>
    </p:spTree>
    <p:extLst>
      <p:ext uri="{BB962C8B-B14F-4D97-AF65-F5344CB8AC3E}">
        <p14:creationId xmlns:p14="http://schemas.microsoft.com/office/powerpoint/2010/main" val="511488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248472"/>
          </a:xfrm>
        </p:spPr>
        <p:txBody>
          <a:bodyPr>
            <a:normAutofit/>
          </a:bodyPr>
          <a:lstStyle/>
          <a:p>
            <a:pPr>
              <a:spcBef>
                <a:spcPts val="600"/>
              </a:spcBef>
            </a:pPr>
            <a:r>
              <a:rPr lang="el-GR" altLang="el-GR" sz="2400" dirty="0"/>
              <a:t>Πριν αναφερθούμε στους όρους εγκλιματισμός και </a:t>
            </a:r>
            <a:r>
              <a:rPr lang="el-GR" altLang="el-GR" sz="2400" dirty="0" err="1"/>
              <a:t>προεγκλιματισμός</a:t>
            </a:r>
            <a:r>
              <a:rPr lang="el-GR" altLang="el-GR" sz="2400" dirty="0"/>
              <a:t> δειγμάτων θα γίνει μια παρένθεση για παράθεση μερικών ορισμών, που θα φανούν εξαιρετικά χρήσιμοι στην κατανόηση των όσων θα αναφερθούν στη συνέχεια.</a:t>
            </a:r>
            <a:endParaRPr lang="en-US" altLang="el-GR" sz="2400" dirty="0"/>
          </a:p>
          <a:p>
            <a:pPr>
              <a:spcBef>
                <a:spcPts val="600"/>
              </a:spcBef>
            </a:pPr>
            <a:endParaRPr lang="en-US" altLang="el-GR" sz="2400" dirty="0"/>
          </a:p>
          <a:p>
            <a:pPr>
              <a:spcBef>
                <a:spcPts val="600"/>
              </a:spcBef>
            </a:pPr>
            <a:r>
              <a:rPr lang="el-GR" altLang="el-GR" sz="2400" dirty="0"/>
              <a:t>Οι ορισμοί των οποίων μας ενδιαφέρει η κατανόηση είναι της απόλυτης υγρασίας (</a:t>
            </a:r>
            <a:r>
              <a:rPr lang="en-US" altLang="el-GR" sz="2400" dirty="0"/>
              <a:t>absolute humidity</a:t>
            </a:r>
            <a:r>
              <a:rPr lang="el-GR" altLang="el-GR" sz="2400" dirty="0"/>
              <a:t>) και της σχετικής υγρασίας</a:t>
            </a:r>
            <a:r>
              <a:rPr lang="el-GR" altLang="el-GR" sz="2400" i="1" dirty="0"/>
              <a:t> </a:t>
            </a:r>
            <a:r>
              <a:rPr lang="el-GR" altLang="el-GR" sz="2400" dirty="0"/>
              <a:t>(</a:t>
            </a:r>
            <a:r>
              <a:rPr lang="en-US" altLang="el-GR" sz="2400" dirty="0"/>
              <a:t>relative humidity</a:t>
            </a:r>
            <a:r>
              <a:rPr lang="el-GR" altLang="el-GR" sz="2400" dirty="0"/>
              <a:t>). </a:t>
            </a:r>
          </a:p>
          <a:p>
            <a:pPr>
              <a:spcBef>
                <a:spcPts val="600"/>
              </a:spcBef>
            </a:pPr>
            <a:endParaRPr lang="el-GR" sz="2400" dirty="0"/>
          </a:p>
        </p:txBody>
      </p:sp>
    </p:spTree>
    <p:extLst>
      <p:ext uri="{BB962C8B-B14F-4D97-AF65-F5344CB8AC3E}">
        <p14:creationId xmlns:p14="http://schemas.microsoft.com/office/powerpoint/2010/main" val="1553923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l-GR" altLang="el-GR" sz="3200" b="1" dirty="0" smtClean="0"/>
              <a:t>Επίδραση της θερμοκρασίας του χώρου στις ιδιότητες του χαρτιού</a:t>
            </a:r>
            <a:r>
              <a:rPr lang="el-GR" altLang="el-GR" sz="3200" dirty="0" smtClean="0"/>
              <a:t> </a:t>
            </a:r>
          </a:p>
        </p:txBody>
      </p:sp>
      <p:sp>
        <p:nvSpPr>
          <p:cNvPr id="20483" name="Rectangle 3"/>
          <p:cNvSpPr>
            <a:spLocks noGrp="1" noChangeArrowheads="1"/>
          </p:cNvSpPr>
          <p:nvPr>
            <p:ph idx="1"/>
          </p:nvPr>
        </p:nvSpPr>
        <p:spPr/>
        <p:txBody>
          <a:bodyPr>
            <a:normAutofit/>
          </a:bodyPr>
          <a:lstStyle/>
          <a:p>
            <a:pPr>
              <a:spcAft>
                <a:spcPts val="600"/>
              </a:spcAft>
              <a:defRPr/>
            </a:pPr>
            <a:r>
              <a:rPr lang="el-GR" sz="2400" dirty="0" smtClean="0"/>
              <a:t>Το χαρτί επηρεάζεται σημαντικά από την θερμοκρασία του χώρου στον οποίο βρίσκεται. Οι </a:t>
            </a:r>
            <a:r>
              <a:rPr lang="el-GR" sz="2400" b="1" dirty="0" smtClean="0">
                <a:solidFill>
                  <a:srgbClr val="820000"/>
                </a:solidFill>
              </a:rPr>
              <a:t>υψηλές θερμοκρασίες </a:t>
            </a:r>
            <a:r>
              <a:rPr lang="el-GR" sz="2400" dirty="0" smtClean="0"/>
              <a:t>πρέπει να αποφεύγονται γιατί προκαλείται </a:t>
            </a:r>
            <a:r>
              <a:rPr lang="el-GR" sz="2400" b="1" dirty="0" smtClean="0">
                <a:solidFill>
                  <a:srgbClr val="820000"/>
                </a:solidFill>
              </a:rPr>
              <a:t>θερμική αποικοδόμηση</a:t>
            </a:r>
            <a:r>
              <a:rPr lang="el-GR" sz="2400" b="1" dirty="0" smtClean="0">
                <a:solidFill>
                  <a:schemeClr val="accent6">
                    <a:lumMod val="50000"/>
                  </a:schemeClr>
                </a:solidFill>
              </a:rPr>
              <a:t> </a:t>
            </a:r>
            <a:r>
              <a:rPr lang="el-GR" sz="2400" dirty="0" smtClean="0"/>
              <a:t>της κυτταρίνης και </a:t>
            </a:r>
            <a:r>
              <a:rPr lang="el-GR" sz="2400" b="1" dirty="0" smtClean="0">
                <a:solidFill>
                  <a:srgbClr val="820000"/>
                </a:solidFill>
              </a:rPr>
              <a:t>μείωση της αντοχής </a:t>
            </a:r>
            <a:r>
              <a:rPr lang="el-GR" sz="2400" dirty="0" smtClean="0"/>
              <a:t>της. </a:t>
            </a:r>
            <a:r>
              <a:rPr lang="el-GR" sz="2400" dirty="0" err="1" smtClean="0"/>
              <a:t>Συνεργιστικά</a:t>
            </a:r>
            <a:r>
              <a:rPr lang="el-GR" sz="2400" dirty="0" smtClean="0"/>
              <a:t> στην αποικοδόμησή του δρα το </a:t>
            </a:r>
            <a:r>
              <a:rPr lang="en-US" sz="2400" dirty="0" smtClean="0"/>
              <a:t>pH</a:t>
            </a:r>
            <a:r>
              <a:rPr lang="el-GR" sz="2400" dirty="0" smtClean="0"/>
              <a:t> και η παρουσία οξυγόνου</a:t>
            </a:r>
            <a:r>
              <a:rPr lang="el-GR" sz="2400" b="1" dirty="0" smtClean="0">
                <a:solidFill>
                  <a:schemeClr val="accent2"/>
                </a:solidFill>
              </a:rPr>
              <a:t>.</a:t>
            </a:r>
            <a:endParaRPr lang="en-US" sz="2400" b="1" dirty="0" smtClean="0">
              <a:solidFill>
                <a:schemeClr val="accent2"/>
              </a:solidFill>
            </a:endParaRPr>
          </a:p>
          <a:p>
            <a:pPr>
              <a:spcAft>
                <a:spcPts val="600"/>
              </a:spcAft>
              <a:defRPr/>
            </a:pPr>
            <a:r>
              <a:rPr lang="el-GR" sz="2400" dirty="0" smtClean="0"/>
              <a:t>Παρατεταμένη θέρμανση του χαρτιού στους</a:t>
            </a:r>
            <a:r>
              <a:rPr lang="el-GR" sz="2400" b="1" dirty="0" smtClean="0">
                <a:solidFill>
                  <a:schemeClr val="accent2"/>
                </a:solidFill>
              </a:rPr>
              <a:t> </a:t>
            </a:r>
            <a:r>
              <a:rPr lang="el-GR" sz="2400" b="1" dirty="0" smtClean="0">
                <a:solidFill>
                  <a:srgbClr val="820000"/>
                </a:solidFill>
              </a:rPr>
              <a:t>120°C </a:t>
            </a:r>
            <a:r>
              <a:rPr lang="el-GR" sz="2400" b="1" dirty="0" smtClean="0"/>
              <a:t>προκαλεί</a:t>
            </a:r>
            <a:r>
              <a:rPr lang="el-GR" sz="2400" b="1" dirty="0" smtClean="0">
                <a:solidFill>
                  <a:schemeClr val="accent2"/>
                </a:solidFill>
              </a:rPr>
              <a:t> </a:t>
            </a:r>
            <a:r>
              <a:rPr lang="el-GR" sz="2400" b="1" dirty="0" smtClean="0">
                <a:solidFill>
                  <a:srgbClr val="820000"/>
                </a:solidFill>
              </a:rPr>
              <a:t>κιτρίνισμα</a:t>
            </a:r>
            <a:r>
              <a:rPr lang="el-GR" sz="2400" b="1" dirty="0" smtClean="0">
                <a:solidFill>
                  <a:schemeClr val="accent2"/>
                </a:solidFill>
              </a:rPr>
              <a:t>.</a:t>
            </a:r>
            <a:endParaRPr lang="en-US" sz="2400" b="1" dirty="0" smtClean="0">
              <a:solidFill>
                <a:schemeClr val="accent2"/>
              </a:solidFill>
            </a:endParaRPr>
          </a:p>
          <a:p>
            <a:pPr>
              <a:spcAft>
                <a:spcPts val="600"/>
              </a:spcAft>
              <a:defRPr/>
            </a:pPr>
            <a:r>
              <a:rPr lang="el-GR" sz="2400" dirty="0" smtClean="0"/>
              <a:t>Θέρμανση σε θερμοκρασία </a:t>
            </a:r>
            <a:r>
              <a:rPr lang="el-GR" sz="2400" b="1" dirty="0" smtClean="0">
                <a:solidFill>
                  <a:srgbClr val="820000"/>
                </a:solidFill>
              </a:rPr>
              <a:t>μεγαλύτερη των 120°C </a:t>
            </a:r>
            <a:r>
              <a:rPr lang="el-GR" sz="2400" dirty="0" smtClean="0"/>
              <a:t>οδηγεί σε διάσπαση λόγω οξειδώσεων και </a:t>
            </a:r>
            <a:r>
              <a:rPr lang="el-GR" sz="2400" b="1" dirty="0" smtClean="0">
                <a:solidFill>
                  <a:srgbClr val="820000"/>
                </a:solidFill>
              </a:rPr>
              <a:t>τελικά καύση </a:t>
            </a:r>
            <a:r>
              <a:rPr lang="el-GR" sz="2400" dirty="0" smtClean="0"/>
              <a:t>ή πυρόλυση. </a:t>
            </a:r>
          </a:p>
        </p:txBody>
      </p:sp>
    </p:spTree>
    <p:extLst>
      <p:ext uri="{BB962C8B-B14F-4D97-AF65-F5344CB8AC3E}">
        <p14:creationId xmlns:p14="http://schemas.microsoft.com/office/powerpoint/2010/main" val="3622334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l-GR" altLang="el-GR" sz="3200" b="1" dirty="0" smtClean="0"/>
              <a:t>Εγκλιματισμός του χαρτιού </a:t>
            </a:r>
            <a:r>
              <a:rPr lang="en-US" altLang="el-GR" sz="3200" b="1" dirty="0" smtClean="0"/>
              <a:t/>
            </a:r>
            <a:br>
              <a:rPr lang="en-US" altLang="el-GR" sz="3200" b="1" dirty="0" smtClean="0"/>
            </a:br>
            <a:r>
              <a:rPr lang="el-GR" altLang="el-GR" sz="3200" b="1" dirty="0" smtClean="0"/>
              <a:t>(</a:t>
            </a:r>
            <a:r>
              <a:rPr lang="en-US" altLang="el-GR" sz="3200" b="1" dirty="0" smtClean="0"/>
              <a:t>Conditioning of paper</a:t>
            </a:r>
            <a:r>
              <a:rPr lang="el-GR" altLang="el-GR" sz="3200" b="1" dirty="0" smtClean="0"/>
              <a:t>)</a:t>
            </a:r>
            <a:r>
              <a:rPr lang="el-GR" altLang="el-GR" sz="3200" dirty="0" smtClean="0"/>
              <a:t> </a:t>
            </a:r>
          </a:p>
        </p:txBody>
      </p:sp>
      <p:sp>
        <p:nvSpPr>
          <p:cNvPr id="21507" name="Rectangle 3"/>
          <p:cNvSpPr>
            <a:spLocks noGrp="1" noChangeArrowheads="1"/>
          </p:cNvSpPr>
          <p:nvPr>
            <p:ph idx="1"/>
          </p:nvPr>
        </p:nvSpPr>
        <p:spPr/>
        <p:txBody>
          <a:bodyPr>
            <a:normAutofit/>
          </a:bodyPr>
          <a:lstStyle/>
          <a:p>
            <a:pPr>
              <a:spcAft>
                <a:spcPts val="600"/>
              </a:spcAft>
              <a:defRPr/>
            </a:pPr>
            <a:r>
              <a:rPr lang="el-GR" sz="2400" dirty="0" smtClean="0"/>
              <a:t>Οι αξιοσημείωτες επιδράσεις της περιεχόμενης υγρασίας και της θερμοκρασίας στις ιδιότητες του χαρτιού προϋποθέτουν ότι ο έλεγχος των περισσότερων χαρτιών θα πρέπει να διεξάγεται υπό καθορισμένες και ελεγχόμενες συνθήκες υγρασίας και θερμοκρασίας.</a:t>
            </a:r>
            <a:endParaRPr lang="en-US" sz="2400" dirty="0" smtClean="0"/>
          </a:p>
          <a:p>
            <a:pPr>
              <a:spcAft>
                <a:spcPts val="600"/>
              </a:spcAft>
              <a:defRPr/>
            </a:pPr>
            <a:r>
              <a:rPr lang="el-GR" sz="2400" dirty="0" smtClean="0"/>
              <a:t>Τα δείγματα χαρτιού που εκτίθενται υπό αυτές τις συνθήκες αφήνονται ώστε να επιτευχθεί ισορροπία της περιεκτικότητας τους σε υγρασία μεταξύ αυτών και της ατμόσφαιρας.</a:t>
            </a:r>
            <a:endParaRPr lang="en-US" sz="2400" dirty="0" smtClean="0"/>
          </a:p>
          <a:p>
            <a:pPr>
              <a:spcAft>
                <a:spcPts val="600"/>
              </a:spcAft>
              <a:defRPr/>
            </a:pPr>
            <a:r>
              <a:rPr lang="el-GR" sz="2400" dirty="0" smtClean="0"/>
              <a:t>Να τονιστεί </a:t>
            </a:r>
            <a:r>
              <a:rPr lang="el-GR" sz="2400" b="1" dirty="0" smtClean="0"/>
              <a:t>ότι το περιεχόμενο νερό του χαρτιού καθορίζεται κυρίως από τη σχετική υγρασία του περιβάλλοντος και </a:t>
            </a:r>
            <a:r>
              <a:rPr lang="el-GR" sz="2400" b="1" dirty="0" smtClean="0">
                <a:solidFill>
                  <a:srgbClr val="820000"/>
                </a:solidFill>
              </a:rPr>
              <a:t>δευτερευόντως από τη θερμοκρασία.</a:t>
            </a:r>
            <a:r>
              <a:rPr lang="el-GR" sz="2400" dirty="0" smtClean="0"/>
              <a:t> </a:t>
            </a:r>
          </a:p>
        </p:txBody>
      </p:sp>
    </p:spTree>
    <p:extLst>
      <p:ext uri="{BB962C8B-B14F-4D97-AF65-F5344CB8AC3E}">
        <p14:creationId xmlns:p14="http://schemas.microsoft.com/office/powerpoint/2010/main" val="3006471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l-GR" dirty="0"/>
          </a:p>
        </p:txBody>
      </p:sp>
      <p:sp>
        <p:nvSpPr>
          <p:cNvPr id="22530" name="Rectangle 3"/>
          <p:cNvSpPr>
            <a:spLocks noGrp="1" noChangeArrowheads="1"/>
          </p:cNvSpPr>
          <p:nvPr>
            <p:ph idx="1"/>
          </p:nvPr>
        </p:nvSpPr>
        <p:spPr/>
        <p:txBody>
          <a:bodyPr>
            <a:normAutofit/>
          </a:bodyPr>
          <a:lstStyle/>
          <a:p>
            <a:pPr>
              <a:spcAft>
                <a:spcPts val="600"/>
              </a:spcAft>
            </a:pPr>
            <a:r>
              <a:rPr lang="el-GR" altLang="el-GR" sz="2400" dirty="0" smtClean="0"/>
              <a:t>Με άλλα λόγια είναι απαραίτητος ο εγκλιματισμός (</a:t>
            </a:r>
            <a:r>
              <a:rPr lang="en-US" altLang="el-GR" sz="2400" dirty="0" smtClean="0"/>
              <a:t>conditioning</a:t>
            </a:r>
            <a:r>
              <a:rPr lang="el-GR" altLang="el-GR" sz="2400" dirty="0" smtClean="0"/>
              <a:t>) και συχνά ο </a:t>
            </a:r>
            <a:r>
              <a:rPr lang="el-GR" altLang="el-GR" sz="2400" dirty="0" err="1" smtClean="0"/>
              <a:t>προεγκλιματισμός</a:t>
            </a:r>
            <a:r>
              <a:rPr lang="el-GR" altLang="el-GR" sz="2400" dirty="0" smtClean="0"/>
              <a:t> (</a:t>
            </a:r>
            <a:r>
              <a:rPr lang="en-US" altLang="el-GR" sz="2400" dirty="0" smtClean="0"/>
              <a:t>preconditioning</a:t>
            </a:r>
            <a:r>
              <a:rPr lang="el-GR" altLang="el-GR" sz="2400" dirty="0" smtClean="0"/>
              <a:t>) του χαρτιού.</a:t>
            </a:r>
          </a:p>
          <a:p>
            <a:pPr>
              <a:spcAft>
                <a:spcPts val="600"/>
              </a:spcAft>
            </a:pPr>
            <a:endParaRPr lang="el-GR" altLang="el-GR" sz="2400" dirty="0" smtClean="0"/>
          </a:p>
          <a:p>
            <a:pPr>
              <a:spcAft>
                <a:spcPts val="600"/>
              </a:spcAft>
            </a:pPr>
            <a:r>
              <a:rPr lang="el-GR" altLang="el-GR" sz="2400" dirty="0" smtClean="0"/>
              <a:t>Έτσι, λόγω της σημαντικής εξάρτησης των μηχανικών αντοχών από τις συνθήκες του περιβάλλοντος, επιβάλλεται ο κλιματισμός των δειγμάτων σε πρότυπες συνθήκες (</a:t>
            </a:r>
            <a:r>
              <a:rPr lang="el-GR" altLang="el-GR" sz="2400" b="1" dirty="0" smtClean="0">
                <a:solidFill>
                  <a:schemeClr val="accent3">
                    <a:lumMod val="50000"/>
                  </a:schemeClr>
                </a:solidFill>
              </a:rPr>
              <a:t>23°C και 50% RH, TAPPI Τ402</a:t>
            </a:r>
            <a:r>
              <a:rPr lang="el-GR" altLang="el-GR" sz="2400" dirty="0" smtClean="0"/>
              <a:t>) για τουλάχιστον 24 ώρες πριν από την εκτέλεση των μετρήσεων. </a:t>
            </a:r>
          </a:p>
          <a:p>
            <a:pPr>
              <a:spcAft>
                <a:spcPts val="600"/>
              </a:spcAft>
            </a:pPr>
            <a:endParaRPr lang="en-US" altLang="el-GR" sz="2400" dirty="0" smtClean="0"/>
          </a:p>
        </p:txBody>
      </p:sp>
    </p:spTree>
    <p:extLst>
      <p:ext uri="{BB962C8B-B14F-4D97-AF65-F5344CB8AC3E}">
        <p14:creationId xmlns:p14="http://schemas.microsoft.com/office/powerpoint/2010/main" val="1404025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6626" name="Rectangle 3"/>
          <p:cNvSpPr>
            <a:spLocks noGrp="1" noChangeArrowheads="1"/>
          </p:cNvSpPr>
          <p:nvPr>
            <p:ph idx="1"/>
          </p:nvPr>
        </p:nvSpPr>
        <p:spPr>
          <a:xfrm>
            <a:off x="457200" y="1196752"/>
            <a:ext cx="7499176" cy="5040560"/>
          </a:xfrm>
        </p:spPr>
        <p:txBody>
          <a:bodyPr/>
          <a:lstStyle/>
          <a:p>
            <a:r>
              <a:rPr lang="el-GR" altLang="el-GR" sz="2800" dirty="0" smtClean="0"/>
              <a:t>Ο έλεγχος της υγρασίας στους ειδικούς θαλάμους μπορεί να γίνεται με </a:t>
            </a:r>
            <a:r>
              <a:rPr lang="el-GR" altLang="el-GR" sz="2800" b="1" dirty="0" smtClean="0">
                <a:solidFill>
                  <a:srgbClr val="820000"/>
                </a:solidFill>
              </a:rPr>
              <a:t>υγρόμετρο υγρού και ξηρού θερμομέτρου.</a:t>
            </a:r>
            <a:endParaRPr lang="en-US" altLang="el-GR" sz="2800" b="1" dirty="0" smtClean="0">
              <a:solidFill>
                <a:srgbClr val="820000"/>
              </a:solidFill>
            </a:endParaRPr>
          </a:p>
          <a:p>
            <a:r>
              <a:rPr lang="el-GR" altLang="el-GR" sz="2800" dirty="0" smtClean="0"/>
              <a:t>Σε αυτή την περίπτωση θα πρέπει όταν τα δύο θερμόμετρα του υγρόμετρου είναι στην ίδια θερμοκρασία και οι σφαίρες τους είναι ξηρές, η διαφορά των ενδείξεων να μην υπερβαίνει τους 0.2 </a:t>
            </a:r>
            <a:r>
              <a:rPr lang="en-US" altLang="el-GR" sz="2800" baseline="30000" dirty="0" err="1" smtClean="0"/>
              <a:t>o</a:t>
            </a:r>
            <a:r>
              <a:rPr lang="en-US" altLang="el-GR" sz="2800" dirty="0" err="1" smtClean="0"/>
              <a:t>C</a:t>
            </a:r>
            <a:r>
              <a:rPr lang="el-GR" altLang="el-GR" sz="2800" dirty="0" smtClean="0"/>
              <a:t>. </a:t>
            </a:r>
          </a:p>
        </p:txBody>
      </p:sp>
    </p:spTree>
    <p:extLst>
      <p:ext uri="{BB962C8B-B14F-4D97-AF65-F5344CB8AC3E}">
        <p14:creationId xmlns:p14="http://schemas.microsoft.com/office/powerpoint/2010/main" val="663657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8674" name="Rectangle 3"/>
          <p:cNvSpPr>
            <a:spLocks noGrp="1" noChangeArrowheads="1"/>
          </p:cNvSpPr>
          <p:nvPr>
            <p:ph idx="1"/>
          </p:nvPr>
        </p:nvSpPr>
        <p:spPr>
          <a:xfrm>
            <a:off x="457200" y="1196752"/>
            <a:ext cx="5482952" cy="5040560"/>
          </a:xfrm>
        </p:spPr>
        <p:txBody>
          <a:bodyPr>
            <a:normAutofit/>
          </a:bodyPr>
          <a:lstStyle/>
          <a:p>
            <a:pPr>
              <a:spcBef>
                <a:spcPts val="600"/>
              </a:spcBef>
              <a:spcAft>
                <a:spcPts val="600"/>
              </a:spcAft>
            </a:pPr>
            <a:r>
              <a:rPr lang="el-GR" altLang="el-GR" sz="2400" dirty="0" smtClean="0"/>
              <a:t>Να σημειωθεί ότι ως θάλαμος ελεγχόμενης θερμοκρασίας και υγρασίας μπορεί να χρησιμοποιηθεί εκτός από ειδικό θάλαμο και ξηραντήρας που περιέχει κατάλληλο </a:t>
            </a:r>
            <a:r>
              <a:rPr lang="el-GR" altLang="el-GR" sz="2400" dirty="0" err="1" smtClean="0"/>
              <a:t>αφυγραντικό</a:t>
            </a:r>
            <a:r>
              <a:rPr lang="el-GR" altLang="el-GR" sz="2400" dirty="0" smtClean="0"/>
              <a:t> μέσο όπως για παράδειγμα κορεσμένο διάλυμα άλατος (π.χ. Ca(NO</a:t>
            </a:r>
            <a:r>
              <a:rPr lang="el-GR" altLang="el-GR" sz="2400" baseline="-25000" dirty="0" smtClean="0"/>
              <a:t>3</a:t>
            </a:r>
            <a:r>
              <a:rPr lang="el-GR" altLang="el-GR" sz="2400" dirty="0" smtClean="0"/>
              <a:t>)</a:t>
            </a:r>
            <a:r>
              <a:rPr lang="el-GR" altLang="el-GR" sz="2400" baseline="-25000" dirty="0" smtClean="0"/>
              <a:t>2</a:t>
            </a:r>
            <a:r>
              <a:rPr lang="el-GR" altLang="el-GR" sz="2400" dirty="0" smtClean="0"/>
              <a:t>) σε ισορροπία με μεγάλη ποσότητα κρυστάλλων του άλατος.</a:t>
            </a:r>
            <a:endParaRPr lang="en-US" altLang="el-GR" sz="2400" dirty="0" smtClean="0"/>
          </a:p>
        </p:txBody>
      </p:sp>
      <p:pic>
        <p:nvPicPr>
          <p:cNvPr id="28675" name="Εικόνα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4208" y="1371615"/>
            <a:ext cx="20875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947929" y="3557602"/>
            <a:ext cx="1080120" cy="276999"/>
          </a:xfrm>
          <a:prstGeom prst="rect">
            <a:avLst/>
          </a:prstGeom>
        </p:spPr>
        <p:txBody>
          <a:bodyPr wrap="square">
            <a:spAutoFit/>
          </a:bodyPr>
          <a:lstStyle/>
          <a:p>
            <a:pPr algn="ctr"/>
            <a:r>
              <a:rPr lang="en-US" sz="1200" dirty="0" smtClean="0">
                <a:latin typeface="+mn-lt"/>
                <a:hlinkClick r:id="rId3"/>
              </a:rPr>
              <a:t>in.all.biz</a:t>
            </a:r>
            <a:endParaRPr lang="el-GR" sz="1200" dirty="0">
              <a:latin typeface="+mn-lt"/>
            </a:endParaRPr>
          </a:p>
        </p:txBody>
      </p:sp>
    </p:spTree>
    <p:extLst>
      <p:ext uri="{BB962C8B-B14F-4D97-AF65-F5344CB8AC3E}">
        <p14:creationId xmlns:p14="http://schemas.microsoft.com/office/powerpoint/2010/main" val="4222034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9698" name="Rectangle 3"/>
          <p:cNvSpPr>
            <a:spLocks noGrp="1" noChangeArrowheads="1"/>
          </p:cNvSpPr>
          <p:nvPr>
            <p:ph idx="1"/>
          </p:nvPr>
        </p:nvSpPr>
        <p:spPr>
          <a:xfrm>
            <a:off x="457200" y="1196752"/>
            <a:ext cx="4762872" cy="5040560"/>
          </a:xfrm>
        </p:spPr>
        <p:txBody>
          <a:bodyPr>
            <a:normAutofit/>
          </a:bodyPr>
          <a:lstStyle/>
          <a:p>
            <a:pPr>
              <a:spcAft>
                <a:spcPts val="600"/>
              </a:spcAft>
            </a:pPr>
            <a:r>
              <a:rPr lang="el-GR" altLang="el-GR" sz="2400" dirty="0" smtClean="0"/>
              <a:t>Αν χρειάζεται με ακρίβεια θερμοκρασία π.χ. 23°C τότε μπορεί να τοποθετηθεί ο ξηραντήρας σε </a:t>
            </a:r>
            <a:r>
              <a:rPr lang="el-GR" altLang="el-GR" sz="2400" dirty="0" err="1" smtClean="0"/>
              <a:t>θερμοστατημένο</a:t>
            </a:r>
            <a:r>
              <a:rPr lang="el-GR" altLang="el-GR" sz="2400" dirty="0" smtClean="0"/>
              <a:t> </a:t>
            </a:r>
            <a:r>
              <a:rPr lang="el-GR" altLang="el-GR" sz="2400" dirty="0" err="1" smtClean="0"/>
              <a:t>υδρόλουτρο</a:t>
            </a:r>
            <a:r>
              <a:rPr lang="el-GR" altLang="el-GR" sz="2400" dirty="0" smtClean="0"/>
              <a:t> κατάλληλης θερμοκρασίας.</a:t>
            </a:r>
          </a:p>
          <a:p>
            <a:pPr>
              <a:spcAft>
                <a:spcPts val="600"/>
              </a:spcAft>
            </a:pPr>
            <a:r>
              <a:rPr lang="el-GR" altLang="el-GR" sz="2400" dirty="0" smtClean="0"/>
              <a:t>Η υγρασία και η θερμοκρασία στο εσωτερικό του ξηραντήρα μπορεί να καταγράφεται διαρκώς με ψηφιακό </a:t>
            </a:r>
            <a:r>
              <a:rPr lang="el-GR" altLang="el-GR" sz="2400" dirty="0" err="1" smtClean="0"/>
              <a:t>θερμοϋγρόμετρο</a:t>
            </a:r>
            <a:r>
              <a:rPr lang="el-GR" altLang="el-GR" sz="2400" dirty="0" smtClean="0"/>
              <a:t> μεγίστου – ελαχίστου. </a:t>
            </a:r>
          </a:p>
          <a:p>
            <a:pPr eaLnBrk="1" hangingPunct="1">
              <a:spcAft>
                <a:spcPts val="600"/>
              </a:spcAft>
            </a:pPr>
            <a:endParaRPr lang="el-GR" altLang="el-GR" sz="2400" dirty="0" smtClean="0"/>
          </a:p>
        </p:txBody>
      </p:sp>
      <p:pic>
        <p:nvPicPr>
          <p:cNvPr id="29699" name="Εικόνα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3503" y="4077072"/>
            <a:ext cx="2406889" cy="238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Εικόνα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1062661"/>
            <a:ext cx="237626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33306" y="3438925"/>
            <a:ext cx="2448272" cy="276999"/>
          </a:xfrm>
          <a:prstGeom prst="rect">
            <a:avLst/>
          </a:prstGeom>
        </p:spPr>
        <p:txBody>
          <a:bodyPr wrap="square">
            <a:spAutoFit/>
          </a:bodyPr>
          <a:lstStyle/>
          <a:p>
            <a:pPr algn="ctr"/>
            <a:r>
              <a:rPr lang="en-US" sz="1200" dirty="0" smtClean="0">
                <a:latin typeface="+mn-lt"/>
                <a:hlinkClick r:id="rId4"/>
              </a:rPr>
              <a:t>estarholdings.com</a:t>
            </a:r>
            <a:endParaRPr lang="el-GR" sz="1200" dirty="0">
              <a:latin typeface="+mn-lt"/>
            </a:endParaRPr>
          </a:p>
        </p:txBody>
      </p:sp>
      <p:sp>
        <p:nvSpPr>
          <p:cNvPr id="4" name="Rectangle 3"/>
          <p:cNvSpPr/>
          <p:nvPr/>
        </p:nvSpPr>
        <p:spPr>
          <a:xfrm>
            <a:off x="6368457" y="6466328"/>
            <a:ext cx="1087605" cy="276999"/>
          </a:xfrm>
          <a:prstGeom prst="rect">
            <a:avLst/>
          </a:prstGeom>
        </p:spPr>
        <p:txBody>
          <a:bodyPr wrap="none">
            <a:spAutoFit/>
          </a:bodyPr>
          <a:lstStyle/>
          <a:p>
            <a:r>
              <a:rPr lang="en-US" sz="1200" dirty="0" smtClean="0">
                <a:latin typeface="+mn-lt"/>
                <a:hlinkClick r:id="rId5"/>
              </a:rPr>
              <a:t>fine-tools.com</a:t>
            </a:r>
            <a:endParaRPr lang="el-GR" sz="1200" dirty="0">
              <a:latin typeface="+mn-lt"/>
            </a:endParaRPr>
          </a:p>
        </p:txBody>
      </p:sp>
    </p:spTree>
    <p:extLst>
      <p:ext uri="{BB962C8B-B14F-4D97-AF65-F5344CB8AC3E}">
        <p14:creationId xmlns:p14="http://schemas.microsoft.com/office/powerpoint/2010/main" val="392677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l-GR" altLang="el-GR" sz="4000" b="1" dirty="0" smtClean="0"/>
              <a:t>Συνήθεις μέθοδοι έλεγχου της υγρασίας</a:t>
            </a:r>
          </a:p>
        </p:txBody>
      </p:sp>
      <p:sp>
        <p:nvSpPr>
          <p:cNvPr id="38915" name="Rectangle 3"/>
          <p:cNvSpPr>
            <a:spLocks noGrp="1" noChangeArrowheads="1"/>
          </p:cNvSpPr>
          <p:nvPr>
            <p:ph idx="1"/>
          </p:nvPr>
        </p:nvSpPr>
        <p:spPr>
          <a:xfrm>
            <a:off x="457200" y="1196752"/>
            <a:ext cx="7859216" cy="5040560"/>
          </a:xfrm>
        </p:spPr>
        <p:txBody>
          <a:bodyPr/>
          <a:lstStyle/>
          <a:p>
            <a:pPr>
              <a:spcAft>
                <a:spcPts val="600"/>
              </a:spcAft>
            </a:pPr>
            <a:r>
              <a:rPr lang="el-GR" altLang="el-GR" sz="2800" dirty="0" smtClean="0"/>
              <a:t>Οι συνήθεις μέθοδοι ελέγχου της υγρασίας σε έναν χώρο πραγματοποιούνται με την χρήση ειδικών μηχανημάτων (</a:t>
            </a:r>
            <a:r>
              <a:rPr lang="en-GB" altLang="el-GR" sz="2800" dirty="0" smtClean="0"/>
              <a:t>humidity generator</a:t>
            </a:r>
            <a:r>
              <a:rPr lang="el-GR" altLang="el-GR" sz="2800" dirty="0" smtClean="0"/>
              <a:t>) ή με την επίτευξη ισορροπίας σε ένα κλειστό χώρο χρησιμοποιώντας κάποιο χημικό σύστημα.</a:t>
            </a:r>
            <a:endParaRPr lang="en-US" altLang="el-GR" sz="2800" dirty="0" smtClean="0"/>
          </a:p>
          <a:p>
            <a:pPr>
              <a:spcAft>
                <a:spcPts val="600"/>
              </a:spcAft>
            </a:pPr>
            <a:r>
              <a:rPr lang="el-GR" altLang="el-GR" sz="2800" dirty="0" smtClean="0"/>
              <a:t>Η δεύτερη μέθοδος είναι εξαιρετικά απλή και οικονομική, ενώ οδηγεί σε σταθερές τιμές (</a:t>
            </a:r>
            <a:r>
              <a:rPr lang="en-GB" altLang="el-GR" sz="2800" dirty="0" smtClean="0"/>
              <a:t>fixed points</a:t>
            </a:r>
            <a:r>
              <a:rPr lang="el-GR" altLang="el-GR" sz="2800" dirty="0" smtClean="0"/>
              <a:t>) σχετικής υγρασίας.</a:t>
            </a:r>
          </a:p>
        </p:txBody>
      </p:sp>
    </p:spTree>
    <p:extLst>
      <p:ext uri="{BB962C8B-B14F-4D97-AF65-F5344CB8AC3E}">
        <p14:creationId xmlns:p14="http://schemas.microsoft.com/office/powerpoint/2010/main" val="1504145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err="1" smtClean="0">
                <a:solidFill>
                  <a:srgbClr val="820000"/>
                </a:solidFill>
              </a:rPr>
              <a:t>Αφυγραντικά</a:t>
            </a:r>
            <a:r>
              <a:rPr lang="el-GR" altLang="el-GR" dirty="0" smtClean="0">
                <a:solidFill>
                  <a:srgbClr val="820000"/>
                </a:solidFill>
              </a:rPr>
              <a:t> (ξηραντικά) μέσα</a:t>
            </a:r>
            <a:endParaRPr lang="el-GR" dirty="0"/>
          </a:p>
        </p:txBody>
      </p:sp>
      <p:sp>
        <p:nvSpPr>
          <p:cNvPr id="39938" name="Rectangle 3"/>
          <p:cNvSpPr>
            <a:spLocks noGrp="1" noChangeArrowheads="1"/>
          </p:cNvSpPr>
          <p:nvPr>
            <p:ph idx="1"/>
          </p:nvPr>
        </p:nvSpPr>
        <p:spPr/>
        <p:txBody>
          <a:bodyPr>
            <a:normAutofit/>
          </a:bodyPr>
          <a:lstStyle/>
          <a:p>
            <a:pPr>
              <a:spcAft>
                <a:spcPts val="600"/>
              </a:spcAft>
            </a:pPr>
            <a:r>
              <a:rPr lang="el-GR" altLang="el-GR" sz="2400" dirty="0" smtClean="0"/>
              <a:t>Στην ενότητα αυτή θα αναφερθούμε πιο αναλυτικά στο τι και ποια είναι τα </a:t>
            </a:r>
            <a:r>
              <a:rPr lang="el-GR" altLang="el-GR" sz="2400" b="1" dirty="0" err="1" smtClean="0">
                <a:solidFill>
                  <a:srgbClr val="820000"/>
                </a:solidFill>
              </a:rPr>
              <a:t>αφυγραντικά</a:t>
            </a:r>
            <a:r>
              <a:rPr lang="el-GR" altLang="el-GR" sz="2400" b="1" dirty="0" smtClean="0">
                <a:solidFill>
                  <a:srgbClr val="820000"/>
                </a:solidFill>
              </a:rPr>
              <a:t> ή ξηραντικά μέσα.</a:t>
            </a:r>
            <a:endParaRPr lang="en-US" altLang="el-GR" sz="2400" b="1" dirty="0" smtClean="0">
              <a:solidFill>
                <a:srgbClr val="820000"/>
              </a:solidFill>
            </a:endParaRPr>
          </a:p>
          <a:p>
            <a:pPr>
              <a:spcAft>
                <a:spcPts val="600"/>
              </a:spcAft>
            </a:pPr>
            <a:r>
              <a:rPr lang="el-GR" altLang="el-GR" sz="2400" dirty="0" smtClean="0"/>
              <a:t>Τα</a:t>
            </a:r>
            <a:r>
              <a:rPr lang="el-GR" altLang="el-GR" sz="2400" b="1" dirty="0" smtClean="0">
                <a:solidFill>
                  <a:schemeClr val="accent2"/>
                </a:solidFill>
              </a:rPr>
              <a:t> </a:t>
            </a:r>
            <a:r>
              <a:rPr lang="el-GR" altLang="el-GR" sz="2400" b="1" dirty="0" err="1" smtClean="0">
                <a:solidFill>
                  <a:schemeClr val="tx2"/>
                </a:solidFill>
              </a:rPr>
              <a:t>αφυγραντικά</a:t>
            </a:r>
            <a:r>
              <a:rPr lang="el-GR" altLang="el-GR" sz="2400" b="1" dirty="0" smtClean="0">
                <a:solidFill>
                  <a:schemeClr val="tx2"/>
                </a:solidFill>
              </a:rPr>
              <a:t> μέσα </a:t>
            </a:r>
            <a:r>
              <a:rPr lang="el-GR" altLang="el-GR" sz="2400" dirty="0" smtClean="0"/>
              <a:t>όπως προκύπτει και από την ετυμολογία της λέξης έχουν την ιδιότητα να προσροφούν εύκολα την υγρασία που υπάρχει στον περιβάλλοντα χώρο.</a:t>
            </a:r>
            <a:endParaRPr lang="en-US" altLang="el-GR" sz="2400" dirty="0" smtClean="0"/>
          </a:p>
          <a:p>
            <a:pPr>
              <a:spcAft>
                <a:spcPts val="600"/>
              </a:spcAft>
            </a:pPr>
            <a:r>
              <a:rPr lang="el-GR" altLang="el-GR" sz="2400" dirty="0" smtClean="0"/>
              <a:t>Επίσης, μπορεί να σχηματίζουν με αυτό ένυδρες κρυσταλλικές ενώσεις.</a:t>
            </a:r>
            <a:endParaRPr lang="en-US" altLang="el-GR" sz="2400" dirty="0" smtClean="0"/>
          </a:p>
          <a:p>
            <a:pPr>
              <a:spcAft>
                <a:spcPts val="600"/>
              </a:spcAft>
            </a:pPr>
            <a:r>
              <a:rPr lang="el-GR" altLang="el-GR" sz="2400" dirty="0" smtClean="0"/>
              <a:t>Διακρίνονται σε </a:t>
            </a:r>
            <a:r>
              <a:rPr lang="el-GR" altLang="el-GR" sz="2400" dirty="0" err="1" smtClean="0"/>
              <a:t>αναγενόμενα</a:t>
            </a:r>
            <a:r>
              <a:rPr lang="el-GR" altLang="el-GR" sz="2400" dirty="0" smtClean="0"/>
              <a:t> και μη.</a:t>
            </a:r>
            <a:endParaRPr lang="en-US" altLang="el-GR" sz="2400" dirty="0" smtClean="0"/>
          </a:p>
          <a:p>
            <a:pPr>
              <a:spcAft>
                <a:spcPts val="600"/>
              </a:spcAft>
            </a:pPr>
            <a:r>
              <a:rPr lang="el-GR" altLang="el-GR" sz="2400" dirty="0" smtClean="0"/>
              <a:t>Τα ξηραντικά μέσα μπορεί να είναι σε στερεή ή υγρή κατάσταση. </a:t>
            </a:r>
          </a:p>
        </p:txBody>
      </p:sp>
    </p:spTree>
    <p:extLst>
      <p:ext uri="{BB962C8B-B14F-4D97-AF65-F5344CB8AC3E}">
        <p14:creationId xmlns:p14="http://schemas.microsoft.com/office/powerpoint/2010/main" val="378925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altLang="el-GR" dirty="0" smtClean="0"/>
              <a:t>στερεά </a:t>
            </a:r>
            <a:r>
              <a:rPr lang="el-GR" altLang="el-GR" dirty="0" err="1" smtClean="0"/>
              <a:t>αφυγραντικά</a:t>
            </a:r>
            <a:r>
              <a:rPr lang="el-GR" altLang="el-GR" dirty="0" smtClean="0"/>
              <a:t> μέσα</a:t>
            </a:r>
            <a:endParaRPr lang="el-GR" dirty="0"/>
          </a:p>
        </p:txBody>
      </p:sp>
      <p:sp>
        <p:nvSpPr>
          <p:cNvPr id="40962" name="Rectangle 3"/>
          <p:cNvSpPr>
            <a:spLocks noGrp="1" noChangeArrowheads="1"/>
          </p:cNvSpPr>
          <p:nvPr>
            <p:ph idx="1"/>
          </p:nvPr>
        </p:nvSpPr>
        <p:spPr>
          <a:xfrm>
            <a:off x="457200" y="1196752"/>
            <a:ext cx="8229600" cy="5661248"/>
          </a:xfrm>
        </p:spPr>
        <p:txBody>
          <a:bodyPr>
            <a:normAutofit lnSpcReduction="10000"/>
          </a:bodyPr>
          <a:lstStyle/>
          <a:p>
            <a:r>
              <a:rPr lang="el-GR" altLang="el-GR" sz="2800" dirty="0" smtClean="0"/>
              <a:t>Συνήθη στερεά </a:t>
            </a:r>
            <a:r>
              <a:rPr lang="el-GR" altLang="el-GR" sz="2800" dirty="0" err="1" smtClean="0"/>
              <a:t>αφυγραντικά</a:t>
            </a:r>
            <a:r>
              <a:rPr lang="el-GR" altLang="el-GR" sz="2800" dirty="0" smtClean="0"/>
              <a:t> μέσα είναι</a:t>
            </a:r>
            <a:r>
              <a:rPr lang="en-US" altLang="el-GR" sz="2800" dirty="0" smtClean="0"/>
              <a:t>:</a:t>
            </a:r>
            <a:r>
              <a:rPr lang="el-GR" altLang="el-GR" sz="2800" dirty="0" smtClean="0"/>
              <a:t> </a:t>
            </a:r>
            <a:endParaRPr lang="en-US" altLang="el-GR" sz="2800" dirty="0" smtClean="0"/>
          </a:p>
          <a:p>
            <a:pPr lvl="1"/>
            <a:r>
              <a:rPr lang="el-GR" altLang="el-GR" sz="2400" dirty="0" smtClean="0"/>
              <a:t>το </a:t>
            </a:r>
            <a:r>
              <a:rPr lang="en-US" altLang="el-GR" sz="2400" dirty="0" err="1" smtClean="0"/>
              <a:t>CaCl</a:t>
            </a:r>
            <a:r>
              <a:rPr lang="el-GR" altLang="el-GR" sz="2400" baseline="-25000" dirty="0" smtClean="0"/>
              <a:t>2</a:t>
            </a:r>
            <a:r>
              <a:rPr lang="el-GR" altLang="el-GR" sz="2400" dirty="0" smtClean="0"/>
              <a:t>, </a:t>
            </a:r>
            <a:endParaRPr lang="en-US" altLang="el-GR" sz="2400" dirty="0" smtClean="0"/>
          </a:p>
          <a:p>
            <a:pPr lvl="1"/>
            <a:r>
              <a:rPr lang="el-GR" altLang="el-GR" sz="2400" dirty="0" smtClean="0"/>
              <a:t>το </a:t>
            </a:r>
            <a:r>
              <a:rPr lang="en-US" altLang="el-GR" sz="2400" dirty="0" err="1" smtClean="0"/>
              <a:t>SiO</a:t>
            </a:r>
            <a:r>
              <a:rPr lang="el-GR" altLang="el-GR" sz="2400" baseline="-25000" dirty="0" smtClean="0"/>
              <a:t>2</a:t>
            </a:r>
            <a:r>
              <a:rPr lang="el-GR" altLang="el-GR" sz="2400" dirty="0" smtClean="0"/>
              <a:t> </a:t>
            </a:r>
            <a:r>
              <a:rPr lang="en-US" altLang="el-GR" sz="2400" dirty="0" smtClean="0"/>
              <a:t>xH</a:t>
            </a:r>
            <a:r>
              <a:rPr lang="en-US" altLang="el-GR" sz="2400" baseline="-25000" dirty="0" smtClean="0"/>
              <a:t>2</a:t>
            </a:r>
            <a:r>
              <a:rPr lang="en-US" altLang="el-GR" sz="2400" dirty="0" smtClean="0"/>
              <a:t>O</a:t>
            </a:r>
            <a:r>
              <a:rPr lang="el-GR" altLang="el-GR" sz="2400" dirty="0" smtClean="0"/>
              <a:t>, </a:t>
            </a:r>
            <a:endParaRPr lang="en-US" altLang="el-GR" sz="2400" dirty="0" smtClean="0"/>
          </a:p>
          <a:p>
            <a:pPr lvl="1"/>
            <a:r>
              <a:rPr lang="el-GR" altLang="el-GR" sz="2400" dirty="0" smtClean="0"/>
              <a:t>η πυριτική </a:t>
            </a:r>
            <a:r>
              <a:rPr lang="el-GR" altLang="el-GR" sz="2400" dirty="0" err="1" smtClean="0"/>
              <a:t>γέλη</a:t>
            </a:r>
            <a:r>
              <a:rPr lang="el-GR" altLang="el-GR" sz="2400" dirty="0" smtClean="0"/>
              <a:t> (</a:t>
            </a:r>
            <a:r>
              <a:rPr lang="en-US" altLang="el-GR" sz="2400" dirty="0" smtClean="0"/>
              <a:t>silica gel</a:t>
            </a:r>
            <a:r>
              <a:rPr lang="el-GR" altLang="el-GR" sz="2400" dirty="0" smtClean="0"/>
              <a:t>), </a:t>
            </a:r>
            <a:endParaRPr lang="en-US" altLang="el-GR" sz="2400" dirty="0" smtClean="0"/>
          </a:p>
          <a:p>
            <a:pPr lvl="1"/>
            <a:r>
              <a:rPr lang="el-GR" altLang="el-GR" sz="2400" dirty="0" smtClean="0"/>
              <a:t>το </a:t>
            </a:r>
            <a:r>
              <a:rPr lang="en-US" altLang="el-GR" sz="2400" dirty="0" err="1" smtClean="0"/>
              <a:t>LiCl</a:t>
            </a:r>
            <a:r>
              <a:rPr lang="el-GR" altLang="el-GR" sz="2400" dirty="0" smtClean="0"/>
              <a:t>, </a:t>
            </a:r>
            <a:endParaRPr lang="en-US" altLang="el-GR" sz="2400" dirty="0" smtClean="0"/>
          </a:p>
          <a:p>
            <a:pPr lvl="1"/>
            <a:r>
              <a:rPr lang="el-GR" altLang="el-GR" sz="2400" dirty="0" smtClean="0"/>
              <a:t>οι συνθετικοί ζεόλιθοι, </a:t>
            </a:r>
            <a:endParaRPr lang="en-US" altLang="el-GR" sz="2400" dirty="0" smtClean="0"/>
          </a:p>
          <a:p>
            <a:pPr lvl="1"/>
            <a:r>
              <a:rPr lang="el-GR" altLang="el-GR" sz="2400" dirty="0" err="1" smtClean="0"/>
              <a:t>θειϊκά</a:t>
            </a:r>
            <a:r>
              <a:rPr lang="el-GR" altLang="el-GR" sz="2400" dirty="0" smtClean="0"/>
              <a:t> άλατα όπως το </a:t>
            </a:r>
            <a:r>
              <a:rPr lang="en-US" altLang="el-GR" sz="2400" dirty="0" err="1" smtClean="0"/>
              <a:t>CaSO</a:t>
            </a:r>
            <a:r>
              <a:rPr lang="el-GR" altLang="el-GR" sz="2400" baseline="-25000" dirty="0" smtClean="0"/>
              <a:t>4</a:t>
            </a:r>
            <a:r>
              <a:rPr lang="el-GR" altLang="el-GR" sz="2400" dirty="0" smtClean="0"/>
              <a:t> και ο </a:t>
            </a:r>
            <a:r>
              <a:rPr lang="en-US" altLang="el-GR" sz="2400" dirty="0" err="1" smtClean="0"/>
              <a:t>CuSO</a:t>
            </a:r>
            <a:r>
              <a:rPr lang="el-GR" altLang="el-GR" sz="2400" baseline="-25000" dirty="0" smtClean="0"/>
              <a:t>4</a:t>
            </a:r>
            <a:r>
              <a:rPr lang="el-GR" altLang="el-GR" sz="2400" dirty="0" smtClean="0"/>
              <a:t>, το </a:t>
            </a:r>
            <a:r>
              <a:rPr lang="en-US" altLang="el-GR" sz="2400" dirty="0" err="1" smtClean="0"/>
              <a:t>CoCl</a:t>
            </a:r>
            <a:r>
              <a:rPr lang="el-GR" altLang="el-GR" sz="2400" baseline="-25000" dirty="0" smtClean="0"/>
              <a:t>2</a:t>
            </a:r>
            <a:r>
              <a:rPr lang="el-GR" altLang="el-GR" sz="2400" dirty="0" smtClean="0"/>
              <a:t>, </a:t>
            </a:r>
            <a:endParaRPr lang="en-US" altLang="el-GR" sz="2400" dirty="0" smtClean="0"/>
          </a:p>
          <a:p>
            <a:pPr lvl="1"/>
            <a:r>
              <a:rPr lang="el-GR" altLang="el-GR" sz="2400" dirty="0" smtClean="0"/>
              <a:t>το </a:t>
            </a:r>
            <a:r>
              <a:rPr lang="en-US" altLang="el-GR" sz="2400" dirty="0" smtClean="0"/>
              <a:t>P</a:t>
            </a:r>
            <a:r>
              <a:rPr lang="el-GR" altLang="el-GR" sz="2400" baseline="-25000" dirty="0" smtClean="0"/>
              <a:t>2</a:t>
            </a:r>
            <a:r>
              <a:rPr lang="en-US" altLang="el-GR" sz="2400" dirty="0" smtClean="0"/>
              <a:t>O</a:t>
            </a:r>
            <a:r>
              <a:rPr lang="en-US" altLang="el-GR" sz="2400" baseline="-25000" dirty="0" smtClean="0"/>
              <a:t>5</a:t>
            </a:r>
            <a:r>
              <a:rPr lang="el-GR" altLang="el-GR" sz="2400" dirty="0" smtClean="0"/>
              <a:t>, </a:t>
            </a:r>
            <a:endParaRPr lang="en-US" altLang="el-GR" sz="2400" dirty="0" smtClean="0"/>
          </a:p>
          <a:p>
            <a:pPr lvl="1"/>
            <a:r>
              <a:rPr lang="el-GR" altLang="el-GR" sz="2400" dirty="0" smtClean="0"/>
              <a:t>η ενεργοποιημένη </a:t>
            </a:r>
            <a:r>
              <a:rPr lang="el-GR" altLang="el-GR" sz="2400" dirty="0" err="1" smtClean="0"/>
              <a:t>αλουμίνα</a:t>
            </a:r>
            <a:r>
              <a:rPr lang="el-GR" altLang="el-GR" sz="2400" dirty="0" smtClean="0"/>
              <a:t> (</a:t>
            </a:r>
            <a:r>
              <a:rPr lang="en-US" altLang="el-GR" sz="2400" dirty="0" smtClean="0">
                <a:solidFill>
                  <a:schemeClr val="accent2"/>
                </a:solidFill>
                <a:hlinkClick r:id="rId2" tooltip="Activated alumina"/>
              </a:rPr>
              <a:t>a</a:t>
            </a:r>
            <a:r>
              <a:rPr lang="el-GR" altLang="el-GR" sz="2400" dirty="0" smtClean="0">
                <a:solidFill>
                  <a:schemeClr val="accent2"/>
                </a:solidFill>
                <a:hlinkClick r:id="rId2" tooltip="Activated alumina"/>
              </a:rPr>
              <a:t>ctivated </a:t>
            </a:r>
            <a:r>
              <a:rPr lang="el-GR" altLang="el-GR" sz="2400" dirty="0" err="1" smtClean="0">
                <a:solidFill>
                  <a:schemeClr val="accent2"/>
                </a:solidFill>
                <a:hlinkClick r:id="rId2" tooltip="Activated alumina"/>
              </a:rPr>
              <a:t>alumina</a:t>
            </a:r>
            <a:r>
              <a:rPr lang="el-GR" altLang="el-GR" sz="2400" dirty="0" smtClean="0"/>
              <a:t>), </a:t>
            </a:r>
            <a:endParaRPr lang="en-US" altLang="el-GR" sz="2400" dirty="0" smtClean="0"/>
          </a:p>
          <a:p>
            <a:pPr lvl="1"/>
            <a:r>
              <a:rPr lang="el-GR" altLang="el-GR" sz="2400" dirty="0" smtClean="0"/>
              <a:t>η </a:t>
            </a:r>
            <a:r>
              <a:rPr lang="el-GR" altLang="el-GR" sz="2400" dirty="0" err="1" smtClean="0"/>
              <a:t>νατράσβεστος</a:t>
            </a:r>
            <a:r>
              <a:rPr lang="el-GR" altLang="el-GR" sz="2400" dirty="0" smtClean="0"/>
              <a:t> (</a:t>
            </a:r>
            <a:r>
              <a:rPr lang="en-US" altLang="el-GR" sz="2400" dirty="0" err="1" smtClean="0"/>
              <a:t>CaO</a:t>
            </a:r>
            <a:r>
              <a:rPr lang="el-GR" altLang="el-GR" sz="2400" dirty="0" smtClean="0"/>
              <a:t>+</a:t>
            </a:r>
            <a:r>
              <a:rPr lang="en-US" altLang="el-GR" sz="2400" dirty="0" err="1" smtClean="0"/>
              <a:t>NaOH</a:t>
            </a:r>
            <a:r>
              <a:rPr lang="el-GR" altLang="el-GR" sz="2400" dirty="0" smtClean="0"/>
              <a:t>), </a:t>
            </a:r>
            <a:endParaRPr lang="en-US" altLang="el-GR" sz="2400" dirty="0" smtClean="0"/>
          </a:p>
          <a:p>
            <a:pPr lvl="1"/>
            <a:r>
              <a:rPr lang="el-GR" altLang="el-GR" sz="2400" dirty="0" smtClean="0"/>
              <a:t>ο </a:t>
            </a:r>
            <a:r>
              <a:rPr lang="el-GR" altLang="el-GR" sz="2400" dirty="0" err="1" smtClean="0"/>
              <a:t>μπεντονίτης</a:t>
            </a:r>
            <a:r>
              <a:rPr lang="el-GR" altLang="el-GR" sz="2400" dirty="0" smtClean="0"/>
              <a:t> (</a:t>
            </a:r>
            <a:r>
              <a:rPr lang="en-US" altLang="el-GR" sz="2400" dirty="0" smtClean="0"/>
              <a:t>B</a:t>
            </a:r>
            <a:r>
              <a:rPr lang="el-GR" altLang="el-GR" sz="2400" dirty="0" err="1" smtClean="0"/>
              <a:t>entonite</a:t>
            </a:r>
            <a:r>
              <a:rPr lang="el-GR" altLang="el-GR" sz="2400" dirty="0" smtClean="0"/>
              <a:t>) κ.α. </a:t>
            </a:r>
            <a:endParaRPr lang="en-US" altLang="el-GR" sz="2400" dirty="0" smtClean="0"/>
          </a:p>
          <a:p>
            <a:r>
              <a:rPr lang="el-GR" altLang="el-GR" sz="2800" dirty="0" smtClean="0"/>
              <a:t>Στη συνέχεια θα αναφερθούμε σε ορισμένα από αυτά πιο εκτεταμένα. </a:t>
            </a:r>
          </a:p>
        </p:txBody>
      </p:sp>
    </p:spTree>
    <p:extLst>
      <p:ext uri="{BB962C8B-B14F-4D97-AF65-F5344CB8AC3E}">
        <p14:creationId xmlns:p14="http://schemas.microsoft.com/office/powerpoint/2010/main" val="3554722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l-GR" dirty="0" err="1" smtClean="0">
                <a:solidFill>
                  <a:srgbClr val="820000"/>
                </a:solidFill>
              </a:rPr>
              <a:t>CaCl</a:t>
            </a:r>
            <a:r>
              <a:rPr lang="el-GR" altLang="el-GR" baseline="-25000" dirty="0" smtClean="0">
                <a:solidFill>
                  <a:srgbClr val="820000"/>
                </a:solidFill>
              </a:rPr>
              <a:t>2</a:t>
            </a:r>
            <a:endParaRPr lang="el-GR" dirty="0"/>
          </a:p>
        </p:txBody>
      </p:sp>
      <p:sp>
        <p:nvSpPr>
          <p:cNvPr id="41986" name="Rectangle 3"/>
          <p:cNvSpPr>
            <a:spLocks noGrp="1" noChangeArrowheads="1"/>
          </p:cNvSpPr>
          <p:nvPr>
            <p:ph idx="1"/>
          </p:nvPr>
        </p:nvSpPr>
        <p:spPr/>
        <p:txBody>
          <a:bodyPr/>
          <a:lstStyle/>
          <a:p>
            <a:pPr>
              <a:spcAft>
                <a:spcPts val="600"/>
              </a:spcAft>
            </a:pPr>
            <a:r>
              <a:rPr lang="el-GR" altLang="el-GR" sz="2800" dirty="0" smtClean="0"/>
              <a:t>Το</a:t>
            </a:r>
            <a:r>
              <a:rPr lang="el-GR" altLang="el-GR" sz="2800" b="1" dirty="0" smtClean="0">
                <a:solidFill>
                  <a:schemeClr val="accent2"/>
                </a:solidFill>
              </a:rPr>
              <a:t> </a:t>
            </a:r>
            <a:r>
              <a:rPr lang="en-US" altLang="el-GR" sz="2800" b="1" dirty="0" err="1" smtClean="0">
                <a:solidFill>
                  <a:srgbClr val="820000"/>
                </a:solidFill>
              </a:rPr>
              <a:t>CaCl</a:t>
            </a:r>
            <a:r>
              <a:rPr lang="el-GR" altLang="el-GR" sz="2800" b="1" baseline="-25000" dirty="0" smtClean="0">
                <a:solidFill>
                  <a:srgbClr val="820000"/>
                </a:solidFill>
              </a:rPr>
              <a:t>2</a:t>
            </a:r>
            <a:r>
              <a:rPr lang="el-GR" altLang="el-GR" sz="2800" b="1" dirty="0" smtClean="0">
                <a:solidFill>
                  <a:srgbClr val="820000"/>
                </a:solidFill>
              </a:rPr>
              <a:t> </a:t>
            </a:r>
            <a:r>
              <a:rPr lang="el-GR" altLang="el-GR" sz="2800" dirty="0" smtClean="0"/>
              <a:t>είναι</a:t>
            </a:r>
            <a:r>
              <a:rPr lang="el-GR" altLang="el-GR" sz="2800" b="1" dirty="0" smtClean="0">
                <a:solidFill>
                  <a:schemeClr val="accent2"/>
                </a:solidFill>
              </a:rPr>
              <a:t> </a:t>
            </a:r>
            <a:r>
              <a:rPr lang="el-GR" altLang="el-GR" sz="2800" b="1" dirty="0" smtClean="0">
                <a:solidFill>
                  <a:srgbClr val="820000"/>
                </a:solidFill>
              </a:rPr>
              <a:t>πολύ καλό ξηραντικό μέσο </a:t>
            </a:r>
            <a:r>
              <a:rPr lang="el-GR" altLang="el-GR" sz="2800" dirty="0" smtClean="0"/>
              <a:t>το οποίο όμως </a:t>
            </a:r>
            <a:r>
              <a:rPr lang="el-GR" altLang="el-GR" sz="2800" b="1" dirty="0" smtClean="0">
                <a:solidFill>
                  <a:srgbClr val="820000"/>
                </a:solidFill>
              </a:rPr>
              <a:t>δεν </a:t>
            </a:r>
            <a:r>
              <a:rPr lang="el-GR" altLang="el-GR" sz="2800" b="1" dirty="0" err="1" smtClean="0">
                <a:solidFill>
                  <a:srgbClr val="820000"/>
                </a:solidFill>
              </a:rPr>
              <a:t>αναγεννάται</a:t>
            </a:r>
            <a:r>
              <a:rPr lang="el-GR" altLang="el-GR" sz="2800" b="1" dirty="0" smtClean="0">
                <a:solidFill>
                  <a:srgbClr val="820000"/>
                </a:solidFill>
              </a:rPr>
              <a:t> </a:t>
            </a:r>
            <a:r>
              <a:rPr lang="el-GR" altLang="el-GR" sz="2800" dirty="0" smtClean="0"/>
              <a:t>όπως και η </a:t>
            </a:r>
            <a:r>
              <a:rPr lang="el-GR" altLang="el-GR" sz="2800" dirty="0" err="1" smtClean="0"/>
              <a:t>νατράσβεστος</a:t>
            </a:r>
            <a:r>
              <a:rPr lang="el-GR" altLang="el-GR" sz="2800" dirty="0" smtClean="0"/>
              <a:t> (</a:t>
            </a:r>
            <a:r>
              <a:rPr lang="en-US" altLang="el-GR" sz="2800" dirty="0" err="1" smtClean="0"/>
              <a:t>CaO</a:t>
            </a:r>
            <a:r>
              <a:rPr lang="el-GR" altLang="el-GR" sz="2800" dirty="0" smtClean="0"/>
              <a:t>+</a:t>
            </a:r>
            <a:r>
              <a:rPr lang="en-US" altLang="el-GR" sz="2800" dirty="0" err="1" smtClean="0"/>
              <a:t>NaOH</a:t>
            </a:r>
            <a:r>
              <a:rPr lang="el-GR" altLang="el-GR" sz="2800" dirty="0" smtClean="0"/>
              <a:t>).</a:t>
            </a:r>
            <a:endParaRPr lang="en-US" altLang="el-GR" sz="2800" dirty="0" smtClean="0"/>
          </a:p>
          <a:p>
            <a:pPr>
              <a:spcAft>
                <a:spcPts val="600"/>
              </a:spcAft>
            </a:pPr>
            <a:r>
              <a:rPr lang="el-GR" altLang="el-GR" sz="2800" dirty="0" smtClean="0"/>
              <a:t>Θεωρείται κατάλληλο </a:t>
            </a:r>
            <a:r>
              <a:rPr lang="el-GR" altLang="el-GR" sz="2800" dirty="0" err="1" smtClean="0"/>
              <a:t>αφυγραντικό</a:t>
            </a:r>
            <a:r>
              <a:rPr lang="el-GR" altLang="el-GR" sz="2800" dirty="0" smtClean="0"/>
              <a:t> μέσο για </a:t>
            </a:r>
            <a:r>
              <a:rPr lang="el-GR" altLang="el-GR" sz="2800" b="1" dirty="0" smtClean="0">
                <a:solidFill>
                  <a:srgbClr val="820000"/>
                </a:solidFill>
              </a:rPr>
              <a:t>ρύθμιση της σχετικής υγρασίας στο 0 %.</a:t>
            </a:r>
            <a:endParaRPr lang="en-US" altLang="el-GR" sz="2800" b="1" dirty="0" smtClean="0">
              <a:solidFill>
                <a:srgbClr val="820000"/>
              </a:solidFill>
            </a:endParaRPr>
          </a:p>
          <a:p>
            <a:pPr>
              <a:spcAft>
                <a:spcPts val="600"/>
              </a:spcAft>
            </a:pPr>
            <a:r>
              <a:rPr lang="el-GR" altLang="el-GR" sz="2800" dirty="0" smtClean="0"/>
              <a:t>Όταν πρόκειται να χρησιμοποιηθεί </a:t>
            </a:r>
            <a:r>
              <a:rPr lang="el-GR" altLang="el-GR" sz="2800" b="1" dirty="0" smtClean="0">
                <a:solidFill>
                  <a:srgbClr val="820000"/>
                </a:solidFill>
              </a:rPr>
              <a:t>ως ξηραντικό μέσο προστίθεται σε αυτό δείκτης ποσοστού προσρόφησης υγρασίας.</a:t>
            </a:r>
          </a:p>
        </p:txBody>
      </p:sp>
    </p:spTree>
    <p:extLst>
      <p:ext uri="{BB962C8B-B14F-4D97-AF65-F5344CB8AC3E}">
        <p14:creationId xmlns:p14="http://schemas.microsoft.com/office/powerpoint/2010/main" val="21406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098" name="Rectangle 3"/>
          <p:cNvSpPr>
            <a:spLocks noGrp="1" noChangeArrowheads="1"/>
          </p:cNvSpPr>
          <p:nvPr>
            <p:ph idx="1"/>
          </p:nvPr>
        </p:nvSpPr>
        <p:spPr>
          <a:xfrm>
            <a:off x="457200" y="1196752"/>
            <a:ext cx="4834880" cy="5040560"/>
          </a:xfrm>
        </p:spPr>
        <p:txBody>
          <a:bodyPr>
            <a:normAutofit/>
          </a:bodyPr>
          <a:lstStyle/>
          <a:p>
            <a:pPr>
              <a:spcBef>
                <a:spcPts val="600"/>
              </a:spcBef>
            </a:pPr>
            <a:r>
              <a:rPr lang="el-GR" altLang="el-GR" sz="2400" dirty="0" smtClean="0"/>
              <a:t>Έστω ένα ποτήρι μισογεμάτο με νερό. </a:t>
            </a:r>
            <a:endParaRPr lang="en-US" altLang="el-GR" sz="2400" dirty="0" smtClean="0"/>
          </a:p>
          <a:p>
            <a:pPr>
              <a:spcBef>
                <a:spcPts val="600"/>
              </a:spcBef>
            </a:pPr>
            <a:r>
              <a:rPr lang="el-GR" altLang="el-GR" sz="2400" dirty="0" smtClean="0"/>
              <a:t>Τα μόρια του νερού είναι σε συνεχή κίνηση. </a:t>
            </a:r>
            <a:endParaRPr lang="en-US" altLang="el-GR" sz="2400" dirty="0" smtClean="0"/>
          </a:p>
          <a:p>
            <a:pPr>
              <a:spcBef>
                <a:spcPts val="600"/>
              </a:spcBef>
            </a:pPr>
            <a:r>
              <a:rPr lang="el-GR" altLang="el-GR" sz="2400" dirty="0" smtClean="0"/>
              <a:t>Αν προσφερθεί θερμότητα στο υγρό, αυξάνεται η θερμοκρασία του και αυξάνεται η κινητικότητα των μορίων του και αντίστροφα. </a:t>
            </a:r>
          </a:p>
        </p:txBody>
      </p:sp>
      <p:pic>
        <p:nvPicPr>
          <p:cNvPr id="1026" name="Picture 2" descr="https://dr282zn36sxxg.cloudfront.net/datastreams/f-d%3A5bb22482cbe576124bba737acfeae9769a9c53646808a795da2f514f%2BIMAGE_THUMB_POSTCARD%2BIMAGE_THUMB_POSTCARD.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820" y="1844824"/>
            <a:ext cx="3826396" cy="30305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01874" y="5013176"/>
            <a:ext cx="2592288" cy="461665"/>
          </a:xfrm>
          <a:prstGeom prst="rect">
            <a:avLst/>
          </a:prstGeom>
        </p:spPr>
        <p:txBody>
          <a:bodyPr wrap="square">
            <a:spAutoFit/>
          </a:bodyPr>
          <a:lstStyle/>
          <a:p>
            <a:pPr algn="ctr"/>
            <a:r>
              <a:rPr lang="el-GR" sz="1200" dirty="0" smtClean="0">
                <a:solidFill>
                  <a:schemeClr val="tx1">
                    <a:lumMod val="75000"/>
                    <a:lumOff val="25000"/>
                  </a:schemeClr>
                </a:solidFill>
                <a:latin typeface="+mn-lt"/>
                <a:hlinkClick r:id="rId3"/>
              </a:rPr>
              <a:t>13.2. </a:t>
            </a:r>
            <a:r>
              <a:rPr lang="en-US" sz="1200" dirty="0" smtClean="0">
                <a:solidFill>
                  <a:schemeClr val="tx1">
                    <a:lumMod val="75000"/>
                    <a:lumOff val="25000"/>
                  </a:schemeClr>
                </a:solidFill>
                <a:latin typeface="+mn-lt"/>
                <a:hlinkClick r:id="rId3"/>
              </a:rPr>
              <a:t>Liquids</a:t>
            </a:r>
            <a:r>
              <a:rPr lang="el-GR" sz="1200" dirty="0" smtClean="0">
                <a:solidFill>
                  <a:schemeClr val="tx1">
                    <a:lumMod val="75000"/>
                    <a:lumOff val="25000"/>
                  </a:schemeClr>
                </a:solidFill>
                <a:latin typeface="+mn-lt"/>
              </a:rPr>
              <a:t> από </a:t>
            </a:r>
            <a:r>
              <a:rPr lang="en-US" sz="1200" dirty="0">
                <a:solidFill>
                  <a:schemeClr val="tx1">
                    <a:lumMod val="75000"/>
                    <a:lumOff val="25000"/>
                  </a:schemeClr>
                </a:solidFill>
                <a:latin typeface="+mn-lt"/>
              </a:rPr>
              <a:t>CK-12 </a:t>
            </a:r>
            <a:r>
              <a:rPr lang="en-US" sz="1200" dirty="0" smtClean="0">
                <a:solidFill>
                  <a:schemeClr val="tx1">
                    <a:lumMod val="75000"/>
                    <a:lumOff val="25000"/>
                  </a:schemeClr>
                </a:solidFill>
                <a:latin typeface="+mn-lt"/>
              </a:rPr>
              <a:t>Foundation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BY-NC </a:t>
            </a:r>
            <a:r>
              <a:rPr lang="en-US" sz="1200" dirty="0" smtClean="0">
                <a:solidFill>
                  <a:schemeClr val="tx1">
                    <a:lumMod val="75000"/>
                    <a:lumOff val="25000"/>
                  </a:schemeClr>
                </a:solidFill>
                <a:latin typeface="+mn-lt"/>
                <a:hlinkClick r:id="rId4"/>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97875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l-GR" dirty="0" err="1" smtClean="0">
                <a:solidFill>
                  <a:schemeClr val="accent4">
                    <a:lumMod val="75000"/>
                  </a:schemeClr>
                </a:solidFill>
              </a:rPr>
              <a:t>SiO</a:t>
            </a:r>
            <a:r>
              <a:rPr lang="el-GR" altLang="el-GR" baseline="-25000" dirty="0" smtClean="0">
                <a:solidFill>
                  <a:schemeClr val="accent4">
                    <a:lumMod val="75000"/>
                  </a:schemeClr>
                </a:solidFill>
              </a:rPr>
              <a:t>2</a:t>
            </a:r>
            <a:r>
              <a:rPr lang="en-US" altLang="el-GR" dirty="0" err="1" smtClean="0">
                <a:solidFill>
                  <a:schemeClr val="accent4">
                    <a:lumMod val="75000"/>
                  </a:schemeClr>
                </a:solidFill>
              </a:rPr>
              <a:t>xH</a:t>
            </a:r>
            <a:r>
              <a:rPr lang="el-GR" altLang="el-GR" baseline="-25000" dirty="0" smtClean="0">
                <a:solidFill>
                  <a:schemeClr val="accent4">
                    <a:lumMod val="75000"/>
                  </a:schemeClr>
                </a:solidFill>
              </a:rPr>
              <a:t>2</a:t>
            </a:r>
            <a:r>
              <a:rPr lang="en-US" altLang="el-GR" dirty="0" smtClean="0">
                <a:solidFill>
                  <a:schemeClr val="accent4">
                    <a:lumMod val="75000"/>
                  </a:schemeClr>
                </a:solidFill>
              </a:rPr>
              <a:t>O</a:t>
            </a:r>
            <a:endParaRPr lang="el-GR" dirty="0"/>
          </a:p>
        </p:txBody>
      </p:sp>
      <p:sp>
        <p:nvSpPr>
          <p:cNvPr id="43010" name="Rectangle 3"/>
          <p:cNvSpPr>
            <a:spLocks noGrp="1" noChangeArrowheads="1"/>
          </p:cNvSpPr>
          <p:nvPr>
            <p:ph idx="1"/>
          </p:nvPr>
        </p:nvSpPr>
        <p:spPr>
          <a:xfrm>
            <a:off x="457200" y="1196752"/>
            <a:ext cx="8229600" cy="5661248"/>
          </a:xfrm>
        </p:spPr>
        <p:txBody>
          <a:bodyPr>
            <a:normAutofit/>
          </a:bodyPr>
          <a:lstStyle/>
          <a:p>
            <a:pPr>
              <a:spcAft>
                <a:spcPts val="600"/>
              </a:spcAft>
            </a:pPr>
            <a:r>
              <a:rPr lang="el-GR" altLang="el-GR" sz="2400" dirty="0" smtClean="0"/>
              <a:t>Το</a:t>
            </a:r>
            <a:r>
              <a:rPr lang="el-GR" altLang="el-GR" sz="2400" b="1" dirty="0" smtClean="0">
                <a:solidFill>
                  <a:schemeClr val="accent2"/>
                </a:solidFill>
              </a:rPr>
              <a:t> </a:t>
            </a:r>
            <a:r>
              <a:rPr lang="en-US" altLang="el-GR" sz="2400" b="1" dirty="0" err="1" smtClean="0">
                <a:solidFill>
                  <a:schemeClr val="accent4">
                    <a:lumMod val="75000"/>
                  </a:schemeClr>
                </a:solidFill>
              </a:rPr>
              <a:t>SiO</a:t>
            </a:r>
            <a:r>
              <a:rPr lang="el-GR" altLang="el-GR" sz="2400" b="1" baseline="-25000" dirty="0" smtClean="0">
                <a:solidFill>
                  <a:schemeClr val="accent4">
                    <a:lumMod val="75000"/>
                  </a:schemeClr>
                </a:solidFill>
              </a:rPr>
              <a:t>2</a:t>
            </a:r>
            <a:r>
              <a:rPr lang="en-US" altLang="el-GR" sz="2400" b="1" dirty="0" err="1" smtClean="0">
                <a:solidFill>
                  <a:schemeClr val="accent4">
                    <a:lumMod val="75000"/>
                  </a:schemeClr>
                </a:solidFill>
              </a:rPr>
              <a:t>xH</a:t>
            </a:r>
            <a:r>
              <a:rPr lang="el-GR" altLang="el-GR" sz="2400" b="1" baseline="-25000" dirty="0" smtClean="0">
                <a:solidFill>
                  <a:schemeClr val="accent4">
                    <a:lumMod val="75000"/>
                  </a:schemeClr>
                </a:solidFill>
              </a:rPr>
              <a:t>2</a:t>
            </a:r>
            <a:r>
              <a:rPr lang="en-US" altLang="el-GR" sz="2400" b="1" dirty="0" smtClean="0">
                <a:solidFill>
                  <a:schemeClr val="accent4">
                    <a:lumMod val="75000"/>
                  </a:schemeClr>
                </a:solidFill>
              </a:rPr>
              <a:t>O </a:t>
            </a:r>
            <a:r>
              <a:rPr lang="el-GR" altLang="el-GR" sz="2400" b="1" dirty="0" err="1" smtClean="0">
                <a:solidFill>
                  <a:schemeClr val="accent4">
                    <a:lumMod val="75000"/>
                  </a:schemeClr>
                </a:solidFill>
              </a:rPr>
              <a:t>αναγεννάται</a:t>
            </a:r>
            <a:r>
              <a:rPr lang="el-GR" altLang="el-GR" sz="2400" b="1" dirty="0" smtClean="0">
                <a:solidFill>
                  <a:schemeClr val="accent4">
                    <a:lumMod val="75000"/>
                  </a:schemeClr>
                </a:solidFill>
              </a:rPr>
              <a:t> </a:t>
            </a:r>
            <a:r>
              <a:rPr lang="el-GR" altLang="el-GR" sz="2400" dirty="0" smtClean="0"/>
              <a:t>στους 105 </a:t>
            </a:r>
            <a:r>
              <a:rPr lang="el-GR" altLang="el-GR" sz="2400" baseline="30000" dirty="0" smtClean="0"/>
              <a:t>ο</a:t>
            </a:r>
            <a:r>
              <a:rPr lang="en-US" altLang="el-GR" sz="2400" dirty="0" smtClean="0"/>
              <a:t>C </a:t>
            </a:r>
            <a:r>
              <a:rPr lang="el-GR" altLang="el-GR" sz="2400" dirty="0" smtClean="0"/>
              <a:t>είναι </a:t>
            </a:r>
            <a:r>
              <a:rPr lang="el-GR" altLang="el-GR" sz="2400" b="1" dirty="0" smtClean="0">
                <a:solidFill>
                  <a:schemeClr val="accent4">
                    <a:lumMod val="75000"/>
                  </a:schemeClr>
                </a:solidFill>
              </a:rPr>
              <a:t>άχρωμο</a:t>
            </a:r>
            <a:r>
              <a:rPr lang="el-GR" altLang="el-GR" sz="2400" b="1" dirty="0" smtClean="0">
                <a:solidFill>
                  <a:srgbClr val="660033"/>
                </a:solidFill>
              </a:rPr>
              <a:t> </a:t>
            </a:r>
            <a:r>
              <a:rPr lang="el-GR" altLang="el-GR" sz="2400" dirty="0" smtClean="0"/>
              <a:t>και γι αυτό διατίθεται σε κόκκους εμποτισμένους με </a:t>
            </a:r>
            <a:r>
              <a:rPr lang="en-US" altLang="el-GR" sz="2400" dirty="0" err="1" smtClean="0"/>
              <a:t>CoCl</a:t>
            </a:r>
            <a:r>
              <a:rPr lang="el-GR" altLang="el-GR" sz="2400" baseline="-25000" dirty="0" smtClean="0"/>
              <a:t>2 </a:t>
            </a:r>
            <a:r>
              <a:rPr lang="el-GR" altLang="el-GR" sz="2400" dirty="0" smtClean="0"/>
              <a:t>6</a:t>
            </a:r>
            <a:r>
              <a:rPr lang="en-US" altLang="el-GR" sz="2400" dirty="0" smtClean="0"/>
              <a:t>H</a:t>
            </a:r>
            <a:r>
              <a:rPr lang="el-GR" altLang="el-GR" sz="2400" baseline="-25000" dirty="0" smtClean="0"/>
              <a:t>2</a:t>
            </a:r>
            <a:r>
              <a:rPr lang="en-US" altLang="el-GR" sz="2400" dirty="0" smtClean="0"/>
              <a:t>O</a:t>
            </a:r>
            <a:r>
              <a:rPr lang="el-GR" altLang="el-GR" sz="2400" dirty="0" smtClean="0"/>
              <a:t>.</a:t>
            </a:r>
            <a:endParaRPr lang="en-US" altLang="el-GR" sz="2400" dirty="0" smtClean="0"/>
          </a:p>
          <a:p>
            <a:pPr>
              <a:spcAft>
                <a:spcPts val="600"/>
              </a:spcAft>
            </a:pPr>
            <a:r>
              <a:rPr lang="el-GR" altLang="el-GR" sz="2400" dirty="0" smtClean="0"/>
              <a:t>Πολύ συχνά χρησιμοποιείται στα ξηραντικά μέσα κάποιο πρόσθετο ως δείκτης υγρασίας (</a:t>
            </a:r>
            <a:r>
              <a:rPr lang="en-GB" altLang="el-GR" sz="2400" b="1" dirty="0" smtClean="0">
                <a:solidFill>
                  <a:srgbClr val="820000"/>
                </a:solidFill>
              </a:rPr>
              <a:t>humidity indicator</a:t>
            </a:r>
            <a:r>
              <a:rPr lang="el-GR" altLang="el-GR" sz="2400" dirty="0" smtClean="0"/>
              <a:t>) χάρη στην χρωματική αλλαγή που προσφέρει.</a:t>
            </a:r>
            <a:endParaRPr lang="en-US" altLang="el-GR" sz="2400" dirty="0" smtClean="0"/>
          </a:p>
          <a:p>
            <a:pPr>
              <a:spcAft>
                <a:spcPts val="600"/>
              </a:spcAft>
            </a:pPr>
            <a:r>
              <a:rPr lang="el-GR" altLang="el-GR" sz="2400" dirty="0" smtClean="0"/>
              <a:t>Ένα σύνηθες τέτοιο μέσο είναι το </a:t>
            </a:r>
            <a:r>
              <a:rPr lang="en-GB" altLang="el-GR" sz="2400" b="1" dirty="0" err="1" smtClean="0">
                <a:solidFill>
                  <a:srgbClr val="002060"/>
                </a:solidFill>
              </a:rPr>
              <a:t>CoCl</a:t>
            </a:r>
            <a:r>
              <a:rPr lang="el-GR" altLang="el-GR" sz="2400" b="1" baseline="-25000" dirty="0" smtClean="0">
                <a:solidFill>
                  <a:srgbClr val="002060"/>
                </a:solidFill>
              </a:rPr>
              <a:t>2</a:t>
            </a:r>
            <a:r>
              <a:rPr lang="el-GR" altLang="el-GR" sz="2400" b="1" dirty="0" smtClean="0">
                <a:solidFill>
                  <a:schemeClr val="accent2"/>
                </a:solidFill>
              </a:rPr>
              <a:t> </a:t>
            </a:r>
            <a:r>
              <a:rPr lang="el-GR" altLang="el-GR" sz="2400" dirty="0" smtClean="0"/>
              <a:t>το οποίο </a:t>
            </a:r>
            <a:r>
              <a:rPr lang="el-GR" altLang="el-GR" sz="2400" b="1" dirty="0" smtClean="0">
                <a:solidFill>
                  <a:srgbClr val="0070C0"/>
                </a:solidFill>
              </a:rPr>
              <a:t>άνυδρο είναι</a:t>
            </a:r>
            <a:r>
              <a:rPr lang="el-GR" altLang="el-GR" sz="2400" b="1" dirty="0" smtClean="0">
                <a:solidFill>
                  <a:srgbClr val="002060"/>
                </a:solidFill>
              </a:rPr>
              <a:t> μπλε</a:t>
            </a:r>
            <a:r>
              <a:rPr lang="el-GR" altLang="el-GR" sz="2400" dirty="0" smtClean="0"/>
              <a:t>.</a:t>
            </a:r>
            <a:r>
              <a:rPr lang="el-GR" altLang="el-GR" sz="2400" b="1" dirty="0" smtClean="0">
                <a:solidFill>
                  <a:schemeClr val="accent2"/>
                </a:solidFill>
              </a:rPr>
              <a:t> </a:t>
            </a:r>
          </a:p>
          <a:p>
            <a:pPr>
              <a:spcAft>
                <a:spcPts val="600"/>
              </a:spcAft>
            </a:pPr>
            <a:r>
              <a:rPr lang="el-GR" altLang="el-GR" sz="2400" dirty="0" smtClean="0"/>
              <a:t>Προσροφά όμως εύκολα υγρασία σχηματίζοντας το </a:t>
            </a:r>
            <a:r>
              <a:rPr lang="el-GR" altLang="el-GR" sz="2400" b="1" dirty="0" smtClean="0">
                <a:solidFill>
                  <a:srgbClr val="7030A0"/>
                </a:solidFill>
              </a:rPr>
              <a:t>μωβ </a:t>
            </a:r>
            <a:r>
              <a:rPr lang="en-GB" altLang="el-GR" sz="2400" b="1" dirty="0" err="1" smtClean="0">
                <a:solidFill>
                  <a:srgbClr val="7030A0"/>
                </a:solidFill>
              </a:rPr>
              <a:t>CoCl</a:t>
            </a:r>
            <a:r>
              <a:rPr lang="el-GR" altLang="el-GR" sz="2400" b="1" baseline="-25000" dirty="0" smtClean="0">
                <a:solidFill>
                  <a:srgbClr val="7030A0"/>
                </a:solidFill>
              </a:rPr>
              <a:t>2</a:t>
            </a:r>
            <a:r>
              <a:rPr lang="el-GR" altLang="el-GR" sz="2400" b="1" dirty="0" smtClean="0">
                <a:solidFill>
                  <a:srgbClr val="7030A0"/>
                </a:solidFill>
              </a:rPr>
              <a:t>•2</a:t>
            </a:r>
            <a:r>
              <a:rPr lang="en-GB" altLang="el-GR" sz="2400" b="1" dirty="0" smtClean="0">
                <a:solidFill>
                  <a:srgbClr val="7030A0"/>
                </a:solidFill>
              </a:rPr>
              <a:t>H</a:t>
            </a:r>
            <a:r>
              <a:rPr lang="el-GR" altLang="el-GR" sz="2400" b="1" baseline="-25000" dirty="0" smtClean="0">
                <a:solidFill>
                  <a:srgbClr val="7030A0"/>
                </a:solidFill>
              </a:rPr>
              <a:t>2</a:t>
            </a:r>
            <a:r>
              <a:rPr lang="en-GB" altLang="el-GR" sz="2400" b="1" dirty="0" smtClean="0">
                <a:solidFill>
                  <a:srgbClr val="7030A0"/>
                </a:solidFill>
              </a:rPr>
              <a:t>O</a:t>
            </a:r>
            <a:r>
              <a:rPr lang="el-GR" altLang="el-GR" sz="2400" dirty="0" smtClean="0"/>
              <a:t>.</a:t>
            </a:r>
            <a:endParaRPr lang="en-US" altLang="el-GR" sz="2400" dirty="0" smtClean="0"/>
          </a:p>
          <a:p>
            <a:pPr>
              <a:spcAft>
                <a:spcPts val="600"/>
              </a:spcAft>
            </a:pPr>
            <a:r>
              <a:rPr lang="el-GR" altLang="el-GR" sz="2400" dirty="0" smtClean="0"/>
              <a:t>Περαιτέρω προσρόφηση νερού οδηγεί σε </a:t>
            </a:r>
            <a:r>
              <a:rPr lang="el-GR" altLang="el-GR" sz="2400" b="1" dirty="0" smtClean="0">
                <a:solidFill>
                  <a:srgbClr val="FF6699"/>
                </a:solidFill>
              </a:rPr>
              <a:t>ροζ</a:t>
            </a:r>
            <a:r>
              <a:rPr lang="el-GR" altLang="el-GR" sz="2400" b="1" dirty="0" smtClean="0">
                <a:solidFill>
                  <a:schemeClr val="accent2"/>
                </a:solidFill>
              </a:rPr>
              <a:t> </a:t>
            </a:r>
            <a:r>
              <a:rPr lang="el-GR" altLang="el-GR" sz="2400" dirty="0" smtClean="0"/>
              <a:t>χρώμα που οφείλεται στο </a:t>
            </a:r>
            <a:r>
              <a:rPr lang="el-GR" altLang="el-GR" sz="2400" b="1" dirty="0" smtClean="0">
                <a:solidFill>
                  <a:srgbClr val="FF6699"/>
                </a:solidFill>
              </a:rPr>
              <a:t>[</a:t>
            </a:r>
            <a:r>
              <a:rPr lang="en-GB" altLang="el-GR" sz="2400" b="1" dirty="0" smtClean="0">
                <a:solidFill>
                  <a:srgbClr val="FF6699"/>
                </a:solidFill>
              </a:rPr>
              <a:t>Co</a:t>
            </a:r>
            <a:r>
              <a:rPr lang="el-GR" altLang="el-GR" sz="2400" b="1" dirty="0" smtClean="0">
                <a:solidFill>
                  <a:srgbClr val="FF6699"/>
                </a:solidFill>
              </a:rPr>
              <a:t>(</a:t>
            </a:r>
            <a:r>
              <a:rPr lang="en-GB" altLang="el-GR" sz="2400" b="1" dirty="0" smtClean="0">
                <a:solidFill>
                  <a:srgbClr val="FF6699"/>
                </a:solidFill>
              </a:rPr>
              <a:t>H</a:t>
            </a:r>
            <a:r>
              <a:rPr lang="el-GR" altLang="el-GR" sz="2400" b="1" baseline="-25000" dirty="0" smtClean="0">
                <a:solidFill>
                  <a:srgbClr val="FF6699"/>
                </a:solidFill>
              </a:rPr>
              <a:t>2</a:t>
            </a:r>
            <a:r>
              <a:rPr lang="en-GB" altLang="el-GR" sz="2400" b="1" dirty="0" smtClean="0">
                <a:solidFill>
                  <a:srgbClr val="FF6699"/>
                </a:solidFill>
              </a:rPr>
              <a:t>O</a:t>
            </a:r>
            <a:r>
              <a:rPr lang="el-GR" altLang="el-GR" sz="2400" b="1" dirty="0" smtClean="0">
                <a:solidFill>
                  <a:srgbClr val="FF6699"/>
                </a:solidFill>
              </a:rPr>
              <a:t>)</a:t>
            </a:r>
            <a:r>
              <a:rPr lang="el-GR" altLang="el-GR" sz="2400" b="1" baseline="-25000" dirty="0" smtClean="0">
                <a:solidFill>
                  <a:srgbClr val="FF6699"/>
                </a:solidFill>
              </a:rPr>
              <a:t>6</a:t>
            </a:r>
            <a:r>
              <a:rPr lang="el-GR" altLang="el-GR" sz="2400" b="1" dirty="0" smtClean="0">
                <a:solidFill>
                  <a:srgbClr val="FF6699"/>
                </a:solidFill>
              </a:rPr>
              <a:t>]</a:t>
            </a:r>
            <a:r>
              <a:rPr lang="en-GB" altLang="el-GR" sz="2400" b="1" dirty="0" smtClean="0">
                <a:solidFill>
                  <a:srgbClr val="FF6699"/>
                </a:solidFill>
              </a:rPr>
              <a:t>Cl</a:t>
            </a:r>
            <a:r>
              <a:rPr lang="el-GR" altLang="el-GR" sz="2400" b="1" baseline="-25000" dirty="0" smtClean="0">
                <a:solidFill>
                  <a:srgbClr val="FF6699"/>
                </a:solidFill>
              </a:rPr>
              <a:t>2</a:t>
            </a:r>
            <a:r>
              <a:rPr lang="el-GR" altLang="el-GR" sz="2400" dirty="0" smtClean="0"/>
              <a:t>.</a:t>
            </a:r>
            <a:r>
              <a:rPr lang="el-GR" altLang="el-GR" sz="2400" b="1" dirty="0" smtClean="0">
                <a:solidFill>
                  <a:schemeClr val="accent2"/>
                </a:solidFill>
              </a:rPr>
              <a:t> </a:t>
            </a:r>
          </a:p>
        </p:txBody>
      </p:sp>
    </p:spTree>
    <p:extLst>
      <p:ext uri="{BB962C8B-B14F-4D97-AF65-F5344CB8AC3E}">
        <p14:creationId xmlns:p14="http://schemas.microsoft.com/office/powerpoint/2010/main" val="3990369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πυριτική </a:t>
            </a:r>
            <a:r>
              <a:rPr lang="el-GR" altLang="el-GR" dirty="0" err="1" smtClean="0">
                <a:solidFill>
                  <a:srgbClr val="820000"/>
                </a:solidFill>
              </a:rPr>
              <a:t>γέλη</a:t>
            </a:r>
            <a:r>
              <a:rPr lang="el-GR" altLang="el-GR" dirty="0" smtClean="0">
                <a:solidFill>
                  <a:srgbClr val="820000"/>
                </a:solidFill>
              </a:rPr>
              <a:t> (</a:t>
            </a:r>
            <a:r>
              <a:rPr lang="en-US" altLang="el-GR" dirty="0" smtClean="0">
                <a:solidFill>
                  <a:srgbClr val="820000"/>
                </a:solidFill>
              </a:rPr>
              <a:t>silica gel</a:t>
            </a:r>
            <a:r>
              <a:rPr lang="el-GR" altLang="el-GR" dirty="0" smtClean="0">
                <a:solidFill>
                  <a:srgbClr val="820000"/>
                </a:solidFill>
              </a:rPr>
              <a:t>)</a:t>
            </a:r>
            <a:endParaRPr lang="el-GR" dirty="0"/>
          </a:p>
        </p:txBody>
      </p:sp>
      <p:sp>
        <p:nvSpPr>
          <p:cNvPr id="44034" name="Rectangle 3"/>
          <p:cNvSpPr>
            <a:spLocks noGrp="1" noChangeArrowheads="1"/>
          </p:cNvSpPr>
          <p:nvPr>
            <p:ph idx="1"/>
          </p:nvPr>
        </p:nvSpPr>
        <p:spPr>
          <a:xfrm>
            <a:off x="457200" y="1196752"/>
            <a:ext cx="4834880" cy="5040560"/>
          </a:xfrm>
        </p:spPr>
        <p:txBody>
          <a:bodyPr/>
          <a:lstStyle/>
          <a:p>
            <a:pPr>
              <a:spcAft>
                <a:spcPts val="600"/>
              </a:spcAft>
            </a:pPr>
            <a:r>
              <a:rPr lang="el-GR" altLang="el-GR" sz="2400" dirty="0" smtClean="0"/>
              <a:t>Η</a:t>
            </a:r>
            <a:r>
              <a:rPr lang="el-GR" altLang="el-GR" sz="2400" b="1" dirty="0" smtClean="0">
                <a:solidFill>
                  <a:schemeClr val="accent2"/>
                </a:solidFill>
              </a:rPr>
              <a:t> </a:t>
            </a:r>
            <a:r>
              <a:rPr lang="el-GR" altLang="el-GR" sz="2400" b="1" dirty="0" smtClean="0">
                <a:solidFill>
                  <a:srgbClr val="820000"/>
                </a:solidFill>
              </a:rPr>
              <a:t>πυριτική </a:t>
            </a:r>
            <a:r>
              <a:rPr lang="el-GR" altLang="el-GR" sz="2400" b="1" dirty="0" err="1" smtClean="0">
                <a:solidFill>
                  <a:srgbClr val="820000"/>
                </a:solidFill>
              </a:rPr>
              <a:t>γέλη</a:t>
            </a:r>
            <a:r>
              <a:rPr lang="el-GR" altLang="el-GR" sz="2400" b="1" dirty="0" smtClean="0">
                <a:solidFill>
                  <a:srgbClr val="820000"/>
                </a:solidFill>
              </a:rPr>
              <a:t> (</a:t>
            </a:r>
            <a:r>
              <a:rPr lang="en-US" altLang="el-GR" sz="2400" b="1" dirty="0" smtClean="0">
                <a:solidFill>
                  <a:srgbClr val="820000"/>
                </a:solidFill>
              </a:rPr>
              <a:t>silica gel</a:t>
            </a:r>
            <a:r>
              <a:rPr lang="el-GR" altLang="el-GR" sz="2400" b="1" dirty="0" smtClean="0">
                <a:solidFill>
                  <a:srgbClr val="820000"/>
                </a:solidFill>
              </a:rPr>
              <a:t>) </a:t>
            </a:r>
            <a:r>
              <a:rPr lang="el-GR" altLang="el-GR" sz="2400" dirty="0" smtClean="0"/>
              <a:t>παρά το όνομα "</a:t>
            </a:r>
            <a:r>
              <a:rPr lang="el-GR" altLang="el-GR" sz="2400" dirty="0" err="1" smtClean="0"/>
              <a:t>gel</a:t>
            </a:r>
            <a:r>
              <a:rPr lang="el-GR" altLang="el-GR" sz="2400" dirty="0" smtClean="0"/>
              <a:t>" (δηλ. "ζελέ") είναι ένα στερεό, που χάρη στον πολύ υψηλό λόγο επιφάνειας προς μάζα (~ 800 </a:t>
            </a:r>
            <a:r>
              <a:rPr lang="en-GB" altLang="el-GR" sz="2400" dirty="0" smtClean="0"/>
              <a:t>m</a:t>
            </a:r>
            <a:r>
              <a:rPr lang="el-GR" altLang="el-GR" sz="2400" dirty="0" smtClean="0"/>
              <a:t>²/</a:t>
            </a:r>
            <a:r>
              <a:rPr lang="en-GB" altLang="el-GR" sz="2400" dirty="0" smtClean="0"/>
              <a:t>g</a:t>
            </a:r>
            <a:r>
              <a:rPr lang="el-GR" altLang="el-GR" sz="2400" dirty="0" smtClean="0"/>
              <a:t>) συνιστά ένα από τα πλέον κατάλληλα και συνηθέστερα </a:t>
            </a:r>
            <a:r>
              <a:rPr lang="el-GR" altLang="el-GR" sz="2400" dirty="0" err="1" smtClean="0"/>
              <a:t>αφυγραντικά</a:t>
            </a:r>
            <a:r>
              <a:rPr lang="el-GR" altLang="el-GR" sz="2400" dirty="0" smtClean="0"/>
              <a:t> μέσα.</a:t>
            </a:r>
          </a:p>
          <a:p>
            <a:pPr>
              <a:spcAft>
                <a:spcPts val="600"/>
              </a:spcAft>
            </a:pPr>
            <a:r>
              <a:rPr lang="el-GR" altLang="el-GR" sz="2400" dirty="0" smtClean="0"/>
              <a:t>Πρόκειται για κοκκώδη, πορώδη κρυσταλλική μορφή οξειδίου του πυριτίου (</a:t>
            </a:r>
            <a:r>
              <a:rPr lang="el-GR" altLang="el-GR" sz="2400" dirty="0" err="1" smtClean="0"/>
              <a:t>SiO</a:t>
            </a:r>
            <a:r>
              <a:rPr lang="el-GR" altLang="el-GR" sz="2400" baseline="-25000" dirty="0" err="1" smtClean="0"/>
              <a:t>2</a:t>
            </a:r>
            <a:r>
              <a:rPr lang="el-GR" altLang="el-GR" sz="2400" dirty="0" smtClean="0"/>
              <a:t>). </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54232" y="1340768"/>
            <a:ext cx="32385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61314" y="4520530"/>
            <a:ext cx="302433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Indicating-silica-gel</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a:latin typeface="+mn-lt"/>
                <a:hlinkClick r:id="rId4" tooltip="User:XtremXpert (page does not exist)"/>
              </a:rPr>
              <a:t>XtremXpert</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a:t>
            </a:r>
            <a:r>
              <a:rPr lang="en-US" sz="1200" dirty="0" smtClean="0">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79319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πυριτική </a:t>
            </a:r>
            <a:r>
              <a:rPr lang="el-GR" altLang="el-GR" dirty="0" err="1" smtClean="0">
                <a:solidFill>
                  <a:srgbClr val="820000"/>
                </a:solidFill>
              </a:rPr>
              <a:t>γέλη</a:t>
            </a:r>
            <a:r>
              <a:rPr lang="el-GR" altLang="el-GR" dirty="0" smtClean="0">
                <a:solidFill>
                  <a:srgbClr val="820000"/>
                </a:solidFill>
              </a:rPr>
              <a:t> (</a:t>
            </a:r>
            <a:r>
              <a:rPr lang="en-US" altLang="el-GR" dirty="0" smtClean="0">
                <a:solidFill>
                  <a:srgbClr val="820000"/>
                </a:solidFill>
              </a:rPr>
              <a:t>silica gel</a:t>
            </a:r>
            <a:r>
              <a:rPr lang="el-GR" altLang="el-GR" dirty="0" smtClean="0">
                <a:solidFill>
                  <a:srgbClr val="820000"/>
                </a:solidFill>
              </a:rPr>
              <a:t>)</a:t>
            </a:r>
            <a:endParaRPr lang="el-GR" dirty="0"/>
          </a:p>
        </p:txBody>
      </p:sp>
      <p:sp>
        <p:nvSpPr>
          <p:cNvPr id="45058" name="Rectangle 3"/>
          <p:cNvSpPr>
            <a:spLocks noGrp="1" noChangeArrowheads="1"/>
          </p:cNvSpPr>
          <p:nvPr>
            <p:ph idx="1"/>
          </p:nvPr>
        </p:nvSpPr>
        <p:spPr>
          <a:xfrm>
            <a:off x="457200" y="1196752"/>
            <a:ext cx="3394720" cy="5040560"/>
          </a:xfrm>
        </p:spPr>
        <p:txBody>
          <a:bodyPr>
            <a:normAutofit/>
          </a:bodyPr>
          <a:lstStyle/>
          <a:p>
            <a:pPr>
              <a:spcAft>
                <a:spcPts val="600"/>
              </a:spcAft>
            </a:pPr>
            <a:r>
              <a:rPr lang="el-GR" altLang="el-GR" sz="2400" dirty="0" smtClean="0"/>
              <a:t>Παρασκευάζεται συνθετικά από πυριτικό νάτριο και χρησιμοποιείται ευρύτατα όχι μόνο στα εργαστήρια χημείας αλλά και στην καθημερινότητα</a:t>
            </a:r>
            <a:r>
              <a:rPr lang="el-GR" altLang="el-GR" sz="2400" dirty="0" smtClean="0"/>
              <a:t>.</a:t>
            </a:r>
            <a:endParaRPr lang="en-US" altLang="el-GR" sz="2400" dirty="0" smtClean="0"/>
          </a:p>
        </p:txBody>
      </p:sp>
      <p:pic>
        <p:nvPicPr>
          <p:cNvPr id="1026" name="Picture 2" descr="https://upload.wikimedia.org/wikipedia/commons/f/fd/Silica_gel_bag_open_with_bea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93" t="11909" b="15458"/>
          <a:stretch/>
        </p:blipFill>
        <p:spPr bwMode="auto">
          <a:xfrm>
            <a:off x="4275956" y="1288579"/>
            <a:ext cx="4322345" cy="27862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4437112"/>
            <a:ext cx="7992888" cy="2308324"/>
          </a:xfrm>
          <a:prstGeom prst="rect">
            <a:avLst/>
          </a:prstGeom>
        </p:spPr>
        <p:txBody>
          <a:bodyPr wrap="square">
            <a:spAutoFit/>
          </a:bodyPr>
          <a:lstStyle/>
          <a:p>
            <a:pPr marL="342900" indent="-342900">
              <a:spcAft>
                <a:spcPts val="600"/>
              </a:spcAft>
              <a:buFont typeface="Arial" panose="020B0604020202020204" pitchFamily="34" charset="0"/>
              <a:buChar char="•"/>
            </a:pPr>
            <a:r>
              <a:rPr lang="el-GR" altLang="el-GR" sz="2400" dirty="0">
                <a:latin typeface="+mn-lt"/>
              </a:rPr>
              <a:t>Για παράδειγμα θα έχετε όλοι βρει (μέσα σε ειδικά φακελάκια κατασκευασμένα από συνθετικό ύφασμα) λευκές μικρές μπίλιες πυριτικής </a:t>
            </a:r>
            <a:r>
              <a:rPr lang="el-GR" altLang="el-GR" sz="2400" dirty="0" err="1">
                <a:latin typeface="+mn-lt"/>
              </a:rPr>
              <a:t>γέλης</a:t>
            </a:r>
            <a:r>
              <a:rPr lang="el-GR" altLang="el-GR" sz="2400" dirty="0">
                <a:latin typeface="+mn-lt"/>
              </a:rPr>
              <a:t> μέσα σε συσκευασίες προϊόντων, όπως συσκευασίες ηλεκτρονικών κυκλωμάτων για την διατήρηση της σχετικής υγρασίας σε επιθυμητά όρια. </a:t>
            </a:r>
          </a:p>
        </p:txBody>
      </p:sp>
      <p:sp>
        <p:nvSpPr>
          <p:cNvPr id="4" name="Rectangle 3"/>
          <p:cNvSpPr/>
          <p:nvPr/>
        </p:nvSpPr>
        <p:spPr>
          <a:xfrm>
            <a:off x="4044870" y="4074840"/>
            <a:ext cx="478451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Silica </a:t>
            </a:r>
            <a:r>
              <a:rPr lang="en-US" sz="1200" dirty="0">
                <a:solidFill>
                  <a:schemeClr val="tx1">
                    <a:lumMod val="75000"/>
                    <a:lumOff val="25000"/>
                  </a:schemeClr>
                </a:solidFill>
                <a:latin typeface="+mn-lt"/>
                <a:hlinkClick r:id="rId3"/>
              </a:rPr>
              <a:t>gel bag open with </a:t>
            </a:r>
            <a:r>
              <a:rPr lang="en-US" sz="1200" dirty="0" smtClean="0">
                <a:solidFill>
                  <a:schemeClr val="tx1">
                    <a:lumMod val="75000"/>
                    <a:lumOff val="25000"/>
                  </a:schemeClr>
                </a:solidFill>
                <a:latin typeface="+mn-lt"/>
                <a:hlinkClick r:id="rId3"/>
              </a:rPr>
              <a:t>beads</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u="sng" dirty="0" smtClean="0">
                <a:solidFill>
                  <a:schemeClr val="tx1">
                    <a:lumMod val="75000"/>
                    <a:lumOff val="25000"/>
                  </a:schemeClr>
                </a:solidFill>
                <a:latin typeface="+mn-lt"/>
                <a:hlinkClick r:id="rId4"/>
              </a:rPr>
              <a:t>Clemente</a:t>
            </a:r>
            <a:r>
              <a:rPr lang="el-G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017942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πυριτική </a:t>
            </a:r>
            <a:r>
              <a:rPr lang="el-GR" altLang="el-GR" dirty="0" err="1" smtClean="0">
                <a:solidFill>
                  <a:srgbClr val="820000"/>
                </a:solidFill>
              </a:rPr>
              <a:t>γέλη</a:t>
            </a:r>
            <a:r>
              <a:rPr lang="el-GR" altLang="el-GR" dirty="0" smtClean="0">
                <a:solidFill>
                  <a:srgbClr val="820000"/>
                </a:solidFill>
              </a:rPr>
              <a:t> (</a:t>
            </a:r>
            <a:r>
              <a:rPr lang="en-US" altLang="el-GR" dirty="0" smtClean="0">
                <a:solidFill>
                  <a:srgbClr val="820000"/>
                </a:solidFill>
              </a:rPr>
              <a:t>silica gel</a:t>
            </a:r>
            <a:r>
              <a:rPr lang="el-GR" altLang="el-GR" dirty="0" smtClean="0">
                <a:solidFill>
                  <a:srgbClr val="820000"/>
                </a:solidFill>
              </a:rPr>
              <a:t>)</a:t>
            </a:r>
            <a:endParaRPr lang="el-GR" dirty="0"/>
          </a:p>
        </p:txBody>
      </p:sp>
      <p:sp>
        <p:nvSpPr>
          <p:cNvPr id="46082" name="Rectangle 3"/>
          <p:cNvSpPr>
            <a:spLocks noGrp="1" noChangeArrowheads="1"/>
          </p:cNvSpPr>
          <p:nvPr>
            <p:ph idx="1"/>
          </p:nvPr>
        </p:nvSpPr>
        <p:spPr/>
        <p:txBody>
          <a:bodyPr>
            <a:normAutofit fontScale="92500"/>
          </a:bodyPr>
          <a:lstStyle/>
          <a:p>
            <a:pPr eaLnBrk="1" hangingPunct="1">
              <a:spcAft>
                <a:spcPts val="600"/>
              </a:spcAft>
            </a:pPr>
            <a:r>
              <a:rPr lang="el-GR" altLang="el-GR" sz="2800" dirty="0" smtClean="0"/>
              <a:t>Χρησιμοποιείται επίσης σε διαγνωστικά τεστ, συσκευές αναπνοής κ.τ.λ. καθώς και για να ξηράνει τον αέρα στα βιομηχανικά συστήματα συμπιεσμένου αέρα. </a:t>
            </a:r>
          </a:p>
          <a:p>
            <a:pPr eaLnBrk="1" hangingPunct="1">
              <a:spcAft>
                <a:spcPts val="600"/>
              </a:spcAft>
            </a:pPr>
            <a:r>
              <a:rPr lang="el-GR" altLang="el-GR" sz="2800" dirty="0" smtClean="0"/>
              <a:t>Επίσης, βρίσκει εφαρμογή στον έλεγχο της </a:t>
            </a:r>
            <a:r>
              <a:rPr lang="el-GR" altLang="el-GR" sz="2800" b="1" dirty="0" smtClean="0">
                <a:solidFill>
                  <a:srgbClr val="820000"/>
                </a:solidFill>
              </a:rPr>
              <a:t>σχετικής υγρασίας στον εσωτερικό χώρο ενός μουσείου ή μιας βιβλιοθήκης.</a:t>
            </a:r>
          </a:p>
          <a:p>
            <a:pPr eaLnBrk="1" hangingPunct="1">
              <a:spcAft>
                <a:spcPts val="600"/>
              </a:spcAft>
            </a:pPr>
            <a:r>
              <a:rPr lang="el-GR" altLang="el-GR" sz="2800" dirty="0" smtClean="0"/>
              <a:t>Για την </a:t>
            </a:r>
            <a:r>
              <a:rPr lang="el-GR" altLang="el-GR" sz="2800" b="1" dirty="0" smtClean="0">
                <a:solidFill>
                  <a:srgbClr val="820000"/>
                </a:solidFill>
              </a:rPr>
              <a:t>αναγέννηση </a:t>
            </a:r>
            <a:r>
              <a:rPr lang="el-GR" altLang="el-GR" sz="2800" dirty="0" smtClean="0"/>
              <a:t>της πυριτικής </a:t>
            </a:r>
            <a:r>
              <a:rPr lang="el-GR" altLang="el-GR" sz="2800" dirty="0" err="1" smtClean="0"/>
              <a:t>γέλης</a:t>
            </a:r>
            <a:r>
              <a:rPr lang="el-GR" altLang="el-GR" sz="2800" dirty="0" smtClean="0"/>
              <a:t> απαιτούνται θερμοκρασίες που μπορούν να φθάσουν τους </a:t>
            </a:r>
            <a:r>
              <a:rPr lang="el-GR" altLang="el-GR" sz="2800" b="1" dirty="0" smtClean="0">
                <a:solidFill>
                  <a:srgbClr val="820000"/>
                </a:solidFill>
              </a:rPr>
              <a:t>150 </a:t>
            </a:r>
            <a:r>
              <a:rPr lang="el-GR" altLang="el-GR" sz="2800" b="1" baseline="30000" dirty="0" smtClean="0">
                <a:solidFill>
                  <a:srgbClr val="820000"/>
                </a:solidFill>
              </a:rPr>
              <a:t>ο</a:t>
            </a:r>
            <a:r>
              <a:rPr lang="en-US" altLang="el-GR" sz="2800" b="1" dirty="0" smtClean="0">
                <a:solidFill>
                  <a:srgbClr val="820000"/>
                </a:solidFill>
              </a:rPr>
              <a:t>C</a:t>
            </a:r>
            <a:r>
              <a:rPr lang="el-GR" altLang="el-GR" sz="2800" b="1" dirty="0" smtClean="0">
                <a:solidFill>
                  <a:srgbClr val="820000"/>
                </a:solidFill>
              </a:rPr>
              <a:t>.</a:t>
            </a:r>
          </a:p>
          <a:p>
            <a:pPr eaLnBrk="1" hangingPunct="1">
              <a:spcAft>
                <a:spcPts val="600"/>
              </a:spcAft>
            </a:pPr>
            <a:r>
              <a:rPr lang="el-GR" altLang="el-GR" sz="2800" dirty="0" smtClean="0"/>
              <a:t>Συνήθως </a:t>
            </a:r>
            <a:r>
              <a:rPr lang="el-GR" altLang="el-GR" sz="2800" dirty="0" err="1" smtClean="0"/>
              <a:t>αναγεννάται</a:t>
            </a:r>
            <a:r>
              <a:rPr lang="el-GR" altLang="el-GR" sz="2800" dirty="0" smtClean="0"/>
              <a:t> με τουλάχιστον τρίωρη θέρμανση στους </a:t>
            </a:r>
            <a:r>
              <a:rPr lang="el-GR" altLang="el-GR" sz="2800" b="1" dirty="0" smtClean="0">
                <a:solidFill>
                  <a:schemeClr val="tx2"/>
                </a:solidFill>
              </a:rPr>
              <a:t>120-150 °</a:t>
            </a:r>
            <a:r>
              <a:rPr lang="en-GB" altLang="el-GR" sz="2800" b="1" dirty="0" smtClean="0">
                <a:solidFill>
                  <a:schemeClr val="tx2"/>
                </a:solidFill>
              </a:rPr>
              <a:t>C</a:t>
            </a:r>
            <a:r>
              <a:rPr lang="el-GR" altLang="el-GR" sz="2800" b="1" dirty="0" smtClean="0">
                <a:solidFill>
                  <a:schemeClr val="tx2"/>
                </a:solidFill>
              </a:rPr>
              <a:t>. </a:t>
            </a:r>
          </a:p>
        </p:txBody>
      </p:sp>
    </p:spTree>
    <p:extLst>
      <p:ext uri="{BB962C8B-B14F-4D97-AF65-F5344CB8AC3E}">
        <p14:creationId xmlns:p14="http://schemas.microsoft.com/office/powerpoint/2010/main" val="2486309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πυριτική </a:t>
            </a:r>
            <a:r>
              <a:rPr lang="el-GR" altLang="el-GR" dirty="0" err="1" smtClean="0">
                <a:solidFill>
                  <a:srgbClr val="820000"/>
                </a:solidFill>
              </a:rPr>
              <a:t>γέλη</a:t>
            </a:r>
            <a:r>
              <a:rPr lang="el-GR" altLang="el-GR" dirty="0" smtClean="0">
                <a:solidFill>
                  <a:srgbClr val="820000"/>
                </a:solidFill>
              </a:rPr>
              <a:t> (</a:t>
            </a:r>
            <a:r>
              <a:rPr lang="en-US" altLang="el-GR" dirty="0" smtClean="0">
                <a:solidFill>
                  <a:srgbClr val="820000"/>
                </a:solidFill>
              </a:rPr>
              <a:t>silica gel</a:t>
            </a:r>
            <a:r>
              <a:rPr lang="el-GR" altLang="el-GR" dirty="0" smtClean="0">
                <a:solidFill>
                  <a:srgbClr val="820000"/>
                </a:solidFill>
              </a:rPr>
              <a:t>)</a:t>
            </a:r>
            <a:endParaRPr lang="el-GR" dirty="0"/>
          </a:p>
        </p:txBody>
      </p:sp>
      <p:sp>
        <p:nvSpPr>
          <p:cNvPr id="47106" name="Rectangle 3"/>
          <p:cNvSpPr>
            <a:spLocks noGrp="1" noChangeArrowheads="1"/>
          </p:cNvSpPr>
          <p:nvPr>
            <p:ph idx="1"/>
          </p:nvPr>
        </p:nvSpPr>
        <p:spPr>
          <a:xfrm>
            <a:off x="457199" y="1196752"/>
            <a:ext cx="4906889" cy="5661248"/>
          </a:xfrm>
        </p:spPr>
        <p:txBody>
          <a:bodyPr>
            <a:normAutofit/>
          </a:bodyPr>
          <a:lstStyle/>
          <a:p>
            <a:r>
              <a:rPr lang="el-GR" altLang="el-GR" sz="2300" dirty="0" smtClean="0"/>
              <a:t>Να σημειωθεί ότι είναι </a:t>
            </a:r>
            <a:r>
              <a:rPr lang="el-GR" altLang="el-GR" sz="2300" b="1" dirty="0" smtClean="0">
                <a:solidFill>
                  <a:srgbClr val="660033"/>
                </a:solidFill>
              </a:rPr>
              <a:t>άχρωμη</a:t>
            </a:r>
            <a:r>
              <a:rPr lang="el-GR" altLang="el-GR" sz="2300" dirty="0" smtClean="0"/>
              <a:t>.</a:t>
            </a:r>
            <a:r>
              <a:rPr lang="el-GR" altLang="el-GR" sz="2300" b="1" dirty="0" smtClean="0">
                <a:solidFill>
                  <a:schemeClr val="accent2"/>
                </a:solidFill>
              </a:rPr>
              <a:t> </a:t>
            </a:r>
            <a:r>
              <a:rPr lang="el-GR" altLang="el-GR" sz="2300" dirty="0" smtClean="0"/>
              <a:t>Όταν απαιτείται να χρησιμοποιηθεί ως δείκτης υγρασίας </a:t>
            </a:r>
            <a:r>
              <a:rPr lang="el-GR" altLang="el-GR" sz="2300" dirty="0" err="1" smtClean="0"/>
              <a:t>προστίθονται</a:t>
            </a:r>
            <a:r>
              <a:rPr lang="el-GR" altLang="el-GR" sz="2300" dirty="0" smtClean="0"/>
              <a:t> σε αυτή δείκτες ποσοστού προσρόφησης υγρασίας όπως είναι το </a:t>
            </a:r>
            <a:r>
              <a:rPr lang="en-GB" altLang="el-GR" sz="2300" dirty="0" err="1" smtClean="0"/>
              <a:t>CoCl</a:t>
            </a:r>
            <a:r>
              <a:rPr lang="el-GR" altLang="el-GR" sz="2300" dirty="0" smtClean="0"/>
              <a:t>2. </a:t>
            </a:r>
          </a:p>
          <a:p>
            <a:r>
              <a:rPr lang="el-GR" altLang="el-GR" sz="2300" dirty="0" smtClean="0"/>
              <a:t>Έτσι, ενώ η πυριτική </a:t>
            </a:r>
            <a:r>
              <a:rPr lang="el-GR" altLang="el-GR" sz="2300" dirty="0" err="1" smtClean="0"/>
              <a:t>γέλη</a:t>
            </a:r>
            <a:r>
              <a:rPr lang="el-GR" altLang="el-GR" sz="2300" dirty="0" smtClean="0"/>
              <a:t> έχει χρώμα μπλε (το χαρακτηριστικό μπλε χρώμα των αλάτων του κοβαλτίου) όταν δεν έχει προσροφήσει υγρασία γίνεται ροζ όταν δεσμεύει ο δείκτης κρυσταλλικό νερό.</a:t>
            </a:r>
            <a:r>
              <a:rPr lang="el-GR" altLang="el-GR" sz="2300" b="1" dirty="0" smtClean="0">
                <a:solidFill>
                  <a:schemeClr val="accent2"/>
                </a:solidFill>
              </a:rPr>
              <a:t> </a:t>
            </a:r>
          </a:p>
          <a:p>
            <a:r>
              <a:rPr lang="el-GR" altLang="el-GR" sz="2300" dirty="0" smtClean="0"/>
              <a:t>Αυτό το </a:t>
            </a:r>
            <a:r>
              <a:rPr lang="el-GR" altLang="el-GR" sz="2300" dirty="0" err="1" smtClean="0"/>
              <a:t>silica</a:t>
            </a:r>
            <a:r>
              <a:rPr lang="el-GR" altLang="el-GR" sz="2300" dirty="0" smtClean="0"/>
              <a:t> </a:t>
            </a:r>
            <a:r>
              <a:rPr lang="el-GR" altLang="el-GR" sz="2300" dirty="0" err="1" smtClean="0"/>
              <a:t>gel</a:t>
            </a:r>
            <a:r>
              <a:rPr lang="el-GR" altLang="el-GR" sz="2300" dirty="0" smtClean="0"/>
              <a:t> ονομάζεται </a:t>
            </a:r>
            <a:r>
              <a:rPr lang="el-GR" altLang="el-GR" sz="2300" b="1" dirty="0" err="1" smtClean="0">
                <a:solidFill>
                  <a:schemeClr val="accent1">
                    <a:lumMod val="75000"/>
                  </a:schemeClr>
                </a:solidFill>
              </a:rPr>
              <a:t>silica</a:t>
            </a:r>
            <a:r>
              <a:rPr lang="el-GR" altLang="el-GR" sz="2300" b="1" dirty="0" smtClean="0">
                <a:solidFill>
                  <a:schemeClr val="accent1">
                    <a:lumMod val="75000"/>
                  </a:schemeClr>
                </a:solidFill>
              </a:rPr>
              <a:t> </a:t>
            </a:r>
            <a:r>
              <a:rPr lang="el-GR" altLang="el-GR" sz="2300" b="1" dirty="0" err="1" smtClean="0">
                <a:solidFill>
                  <a:schemeClr val="accent1">
                    <a:lumMod val="75000"/>
                  </a:schemeClr>
                </a:solidFill>
              </a:rPr>
              <a:t>gel</a:t>
            </a:r>
            <a:r>
              <a:rPr lang="el-GR" altLang="el-GR" sz="2300" b="1" dirty="0" smtClean="0">
                <a:solidFill>
                  <a:schemeClr val="accent1">
                    <a:lumMod val="75000"/>
                  </a:schemeClr>
                </a:solidFill>
              </a:rPr>
              <a:t> </a:t>
            </a:r>
            <a:r>
              <a:rPr lang="el-GR" altLang="el-GR" sz="2300" b="1" dirty="0" err="1" smtClean="0">
                <a:solidFill>
                  <a:schemeClr val="accent1">
                    <a:lumMod val="75000"/>
                  </a:schemeClr>
                </a:solidFill>
              </a:rPr>
              <a:t>blue</a:t>
            </a:r>
            <a:r>
              <a:rPr lang="el-GR" altLang="el-GR" sz="2300" b="1" dirty="0" smtClean="0">
                <a:solidFill>
                  <a:schemeClr val="accent2"/>
                </a:solidFill>
              </a:rPr>
              <a:t> </a:t>
            </a:r>
            <a:r>
              <a:rPr lang="el-GR" altLang="el-GR" sz="2300" dirty="0" smtClean="0"/>
              <a:t>(ή απλά </a:t>
            </a:r>
            <a:r>
              <a:rPr lang="el-GR" altLang="el-GR" sz="2300" b="1" dirty="0" err="1" smtClean="0">
                <a:solidFill>
                  <a:schemeClr val="accent1">
                    <a:lumMod val="75000"/>
                  </a:schemeClr>
                </a:solidFill>
              </a:rPr>
              <a:t>blue</a:t>
            </a:r>
            <a:r>
              <a:rPr lang="el-GR" altLang="el-GR" sz="2300" b="1" dirty="0" smtClean="0">
                <a:solidFill>
                  <a:schemeClr val="accent1">
                    <a:lumMod val="75000"/>
                  </a:schemeClr>
                </a:solidFill>
              </a:rPr>
              <a:t> </a:t>
            </a:r>
            <a:r>
              <a:rPr lang="el-GR" altLang="el-GR" sz="2300" b="1" dirty="0" err="1" smtClean="0">
                <a:solidFill>
                  <a:schemeClr val="accent1">
                    <a:lumMod val="75000"/>
                  </a:schemeClr>
                </a:solidFill>
              </a:rPr>
              <a:t>gel</a:t>
            </a:r>
            <a:r>
              <a:rPr lang="el-GR" altLang="el-GR" sz="2300" dirty="0" smtClean="0"/>
              <a:t>).</a:t>
            </a:r>
          </a:p>
        </p:txBody>
      </p:sp>
      <p:sp>
        <p:nvSpPr>
          <p:cNvPr id="2" name="AutoShape 2" descr="data:image/jpeg;base64,/9j/4AAQSkZJRgABAQAAAQABAAD/2wCEAAkGBxQSEhQUExQWFRQUFRQVFxgWFRUVFhQVFBQXFhQUFxQYHCggGBolHBQUITEhJSkrLi4uFx8zODMsNygtLiwBCgoKDg0NFBAPFywcHBwsLCwsLCwsLCwsLCwsLCwsLCwsLCwsLCwsLCwsLCwsLCwsLCwsLCwsLCwsLCwsLCwsLP/AABEIAMIBAwMBIgACEQEDEQH/xAAbAAACAwEBAQAAAAAAAAAAAAAAAQIEBQMGB//EADQQAAEDAgUCBAUEAgIDAAAAAAEAAhEDIQQFEjFBUWETInGBBjKRsfBCocHRI1Ji4RQz8f/EABcBAQEBAQAAAAAAAAAAAAAAAAABAgP/xAAZEQEBAQADAAAAAAAAAAAAAAAAAREhMUH/2gAMAwEAAhEDEQA/APl4QhNAIQmgApBJNA00kIGmkmgaSEwECQApIhAkQmAiFQoQr9KtT8MgjzfnKpQgiiE4UmRN9lBCEiF2rNE+VFSmAAQUwcISIU0kEIRCkhQRIShTRCohCFMNUYQRTbEidkEJKDs/RKFXTWtCQEkwoiSaimimmEgmgaEIQNCEQgFIJBqkAgFINMTCRC7NrHTpVHFAVt2WVgWjw3y648puFdq/DlZlE1XDTFy02Onr0nsrlRyGVyzUCFmkLo2qQIBMeqKFIvcANyg5IV5+WuFQMNieq5Y3Bmk7SVMFZCEIq3luXOru0sCWZ5e6i7S7dQweLfSMscWnsljcU+q7U90lPEVoShTSKiowiFKEBB6D4cp0XsIe4NPeLrKzdrA8hhkBV6aK9KDAv6K7cRxUSFJBCiuaalCFBxCkogJhUSCkoptQSQFfxOCaymHagSeAqAQSU3UyBPBUYUi4oIgLvhWjUNVhN1yAWxk+Uvf5jTJYrAZjh6VJwLXB4I2HCqYPDOq1PI2eYC3sL8LannXLWzYdfdenyTIG4d+pvIiJlbkR5LGZLVfAbRIPt91pZT8FOB1VngRcBlzPckQvbhiZp8n1j0WsRw0vgaRMASTFh1TOH1HzwR0tEntCuNG5J3Gyb46Qe3YKjGx+RUKvlNNoBvqb5XA9oWBl3wi6lUc/V8pPh8yO5XuWgSCRPqJvCAwH0Uo8Xn2QPrOpvkBwEOj7yvO5xlehzZJN4Mr6m+lB4WVneTsrNAdaylg+c5rh2sa0CCTyFkwvfs+HQ3yPGpo2PKWZ/DdF1OKbRTeALyT9VnFeBhBC1MowYNQh36THurOeYZoEwBFrcqDAhdnYZwbqiy5lhHCmcS7RonyqDkkhBRSWrl2ZMpsh1OTe/WVkolNEq79TiQIlc0ylCgSEoTQcVIBRUkDUgkFJA5Wtk+WioC4kDTuCYWSFsnJnto6zsRO/8KwcqrDWdIaA0HTZblH4eY9oMwenKpfD+HcJt6g/deuwVIj1IW5EYuA+GmguJvG0r1FPCHyhp0gCNl0psAAV6kzlaxEGYcA3+vVdNcTF1KP3j6KTYE2n0VEaRLmgxG/fa38Lq50jb8Ki10Wmy6VBZsGZ9fcIJvqNaA0DpuYv2UH1Cd9uwA+yrht7pucT6fZQWQ86Y4BkduqiQbR09FyeLWifsmazoAJmBHt0UEi4dVzLp34TYwERsZ527fyp+HEg7jj7IONWn+fys2vSibyZPpC0ag1DoqjxPog83TyprHOcObrH+IWHy+Um8n0C9hiW2On1CzsfQBAP1UHm8y8PwQ4OBLogchZFPAkt1CIXoszyqgGl2zomOqw8TVp+GAyQ7nos1WdCvVME6mGPcLG8dQqMrrVxDnAAuJAsJOygtZriKTg3wmkH9UrNJWvkeEpVC81nQA2GiYJd19FHMaFBrPI4l4O0WPunYykJIUUQkmkiOSkFFSCCTVcxOW1aZaHsLS6NM8yqQK28NjhW8OnUmZA8SS4gDYAKxV3Lch4c1xqG7QButXD1WPaIBABLYPBFiCFVOIqtqBlEl1o1GQWdwtClg9NjYAc7k8ytxGjhA07aZFrK9Rsb7fyq9CgGOFmgwHbgyHK5hYM6+vA391qI7ho3m/7KwXltjf3XE1ABeR/K5Un3NrFBZqumOs79gpMPuVxc4T047q0+fwD7KohUq2AhRFoM+/QqRaefqucyfwSoqfjFTotB9VVe6FJlW1uVB01EE7chD6l5jbsoUjIt+y64ctvrkdwJ4sPqgHVpiYAUDUHC51WDVIJjgfgUG2ndQd3E/Tqqdd7ie3ELs4lwuSo0KgAOpUQcLX+qzsTUkgQdJ5WpUqccKNAsBBeJaDfuOfdB5z4gwE04aJJuD0HqsKtVbSptBoy4D5iPKR1W9mtDxK2uk97GgfLNoBmCCq2e5tpDWGmAHtI1RMD0WR4h5kzslK18nZTc9zC4CdpHzDoO64ZvgjTIMEDae6mKz2lIppFZEYSUikgEkIQck1FMIJhddBaQSO47+6MKxpeA52lpN3RsOq2cxxtKo1tNlODMCr8rHAQJb/KsF/A1hU8zA9jtiJn3not7DkNaDUOouBBkzF+g2KzcLQdTApa2QCAHhsB1wQC7suuHy8mrrDw5ruBYtLSLR0PVbg13uaSNBuB9QFdwtuLxN1lU2EPgW3tsBb77LSwzw6wsRbgT3AlaRZ8QugE24/lSD44nquZoBu8+na83+igKwA2v3NkHZ+KiLfyn/wCaSINx0vYKqKpJ27JtfEk7deUGmyqfsZgfSVyxD5MmOTb7LiypcAbcH/pN7b3JAQRa3kjddD04XCC0Eb9O3ZQfWd+DdZHc1AOu34F38BxHMRJ7DqqbDPzf/FapkX81ubn7KhMn1hNtQzt9v5XRj7EtBJHI6dwo06wAdIhwPS3bfZQc6tRsgdbx/a56eef2Sc7U4mIPHM/nRQOKDbAze9/y6DtTxB5AInn7SFnZlU1uaW+UNJMbgzZWmY5pkNaZnk+0wuQjmAe6CtS0kkESZgAT9+m6zM8wbaukPIaKYIBBECeJ5UqrT5mAXHN/oFyzTF+G0eIDDYAlogkixc0XMXP0QZmPo06YBp0z4jGjzTLPUyrWGxTsUya5GoSYcAGkNFnD2WdWxLS0sbX+cgEfo3mP+IU8dmVNrBT8PVUDtNR4Pkcy3yX337LOqyMy8PV/jmOvBM7jsqkK9mtSkdHhF2x1am6SCT8o6+qqU6RcYClG8xmFfRbreWQLRBdPdq87UiTFxwYiy7VcO5syNrSFwS0Sa89B9EKP1QpgrhSaJ4SqP1EmAJM2sB6BW8txjabvO0lp5bGoR6oHiMA9glwt9vVbWVZthThvCrtdraSGEXEEk+2/7LLzHOHVrAuawWgn5r2JA5VBpV6HucN5aWg1A+CY8wI4LRa2xHeyv4em0Ma6ZkXbI1WNyF4rKcwZTaQ6R5pgfqHSesr0OW1KlWKtIxSBh41gG1yHN7gi63KNoDRYGTffke90jjDwwAxeD/16KvTxHiTpszh8gl3WBsOiVHDvH/sdIub7RPe0f0qi+zGuJDYi0md7yu9ZsRcdbfys97/KTZwtBG5A2B7AyptpEwZtaR0PXtugvvxBbAF5A3lSb5ugnj+FXqUwAJdPoTNtrKVKqJMkn9txMj6qi34enieeii2kSCZ52J3XJ41C0wTf1Vdzi10tHEOJ26k7qC6LwdV72m4vsgYmnNyPKY2O/wDKp0sex1hZ0kA/pJ49En09MyRqJiORN5MqDvVxokiL8TZdcNUdMRcjg7j1WYMwa1xBDXW+aJg949l01VHAOa46b3FgN59FBrVJgiY6z6qL3G0kHa/W3KoMxhiSdRHMzxt6wlTrF5JBsLR73KovsBJ/PusijoDjqcS0zYGLH7Hv2XRuY1HF7DpAZ2vpMnf0hZteroaS9oF4503MDYKDUfTLCHhwGn/Yi89b3C5VXOxMVNTbdPKwRuQqNHGmv5tIDWgN5/e1+FA1KNy5+lwEFkOPofQoHmeespNdTbU1VABHlcQHHmdjaFhZvhqhp061So52oN06napDry2LAduFZq5UHAmWFxsCwjzH09OsKtXyrS0B73CATG4BOzWidyorIY6CDaxm4sfVW8fj/EeHim1gbHlaSQYPUq03L2QdxBiTMHuO4U6uUMbSc8u+W24mT8ojmSmUcc2x9Goxopsc10y4ui1jYRvuquW5j4LiTTa9rhBmQW/8mxzfmyqOVzK8tdXLmsgua2dMwS2YJE9FBfx+fUqtEMFLQ4CAWgeYzOp7tyVgqzjcK6k8scIc3cSFWShShEoUFcJhRlaWVUaL7VaraV93NcZEbAi3HXlBRlTYwkSAYTxRZrPhghk2kyTHKt5fm1Si0tYGEEyC5pLmE7lt97DeVFchhnxq0mN5hcKrJn6WtPZauGzxwpmm5viGIa4uLXMEWAEEEb79dwqBwzxu07T7de4uqPT/AAvLcMwXAJfM3/UbjpZegwtdvLSSDF+RHB+q8r8OZpI8EUxIBMzyLk+v19lusrCQRtBubcbwd10lZTx2KMTDZB8o257/AJ6qy+qXOHhk6QQX2+Y8gA8Dn2XlsJmjaokte1pILZIcfKbfUk27LYNR9nbNEE7bGJve8Jo08TiWW0yTYRER3ld2EiJaHN3mYO1o63H7Khp/Uy7TMH6/S4KVWpLA0Fw2MT8p3/pUd8ZmbWWgnkQRaDB9NlUZVFUS90AnUIInQbC3b+VxxDwxl2l7raQ0GXguEWHMn9iq7MG54ggiYubbGT91nRZwFZjnM0U5a4OOpxdqls/oLReQtivhiQQ4cT+1iOqxsrwHh1tZcYc2CIsCDOoe1u4W/UqHyjUXNuATyDHMem6o89/4oDyOd7lRrMqB3+MyCPMZhknZu9+ey1cRQJl7b2v0hcsFSDW6bmJA2M3ke39KCk3FOpN1usZ6S0Xi/wCcLaw9eCZHXUAL+0WVfHMD2wR5Tb25VB9d7DpElrSCJ3AiwvxxugvVMY2l4lfQah0lugHoZEWsb9FSqjxHse4amEAhkCGayGy7uJ54CkzHU2PIe9rDZ0OOmQZFpMHbjou7sM5lIt1GBqLZJOlxEtE8tECygMW3wKTnaNRsPKRuXQPITtebbrz+X5toqVKlej42pukQ/RoDZj9Jtc9FYdi2UagNWoDoaQ1jQKhMxuJDWSQCZM9lXx/xMKhd/ibcENs0aZBAkAC10FnB0aNemXucKRpucQx9QDS122kmC5ve/K8/i8YGVD4P+SmLeYb9x/at5nmwrsZTbQp0gIktJc9xj/Yiwnj0Wc+iWWPSVFeuwuZ08SxpbhmFw+YOrEQ7zBpEQYHDb+68pmdRz6ji8yZi3ywNgB0CKVdzCS0wSI2/tcJTeBEqP7b7WXVjCTt9Af4V6plJES4QdufSIn7qDNc+dyTxckmBsLqMKb2wSOiigJKSEIK4KEk0EgpNEkKAUgg3sX8M1qfzNfxswvgG4MtkKpRqVxqosqHTBkCLAxqIJu3j8lUxjaoaGCtVDBYMFR4aJ3hswpYTEupva9sFzf8AcagbRBHIV4FunllVhDqbg1whwhx+m0ey1c7+InGkaJpup1HhoJ8oBYfmiOsET6qs/wCKaskihhgSIkMfYdpfssvEYp9VxfUguNhAAAaOAEGngHs8JopuIcONJc5sGS6SQ2CStLAZvT0+DUdoe3yjWfmabtOv0I32WXkmbsw+rXR8UHo7TeIE9QruELXipiSwNaRBaLuGjYAkdP46LUo2PGgaGvBIvDTtOxt6fsuTgWtLyYsJuLQYJl21oPuuWDIbDqFQvDrt1AHTwQWuEEiPRQOCNWq6pXa4kcOPlFvmbTbYR0HKqLOHeaukgEWkSC11xNhwYW5hKDjRE3dpJOq+mXbB3tv7LGp16VDyuqthz2sYCQSbwTAmB3MQihiqrNQ8XS0kwJBA8Q2tG0kfVBrYzDlrdTiJIJ3vzMd7KlleZBzDqa4BkAmZIgWPeOVROOOs/wCTxD1A2JizZ6LnmOY+GPkLy9xEUzEwJkjp9ko16ONqOkj5XfpgCWzbuT/a5UiRLmkEOEQZ4M6pF5uQqOTY6vVY4inBa4tMkDSIBZaJiCBMXgq1WrlrdZnY76hcGBM34JUEKWc09LmvLXOEgNp+dxjcEA+UyNyY7rz9X4hrMfApMLAflMl8Ry8GJjmCuNSaD/Ebqdr1F42B1GbG4BBP5K4GoHuv5eAJknoCeqikyk7F1pe4N1bAnYAWY2ff9yrWEHgViw1XNpmWuvqAaW2DgARYxsLXVjA4CnDxV8o31PadMDcB20rKxHhhxFMHSLSRE94kxwoOmZtpl50ODh/s0mD+wVzBil4IOumwgw4OvUJkxDQJLdlkypUy3UC7aRMcib+qC5jMGacPBiC03Gzt/lO4tsqVeu55l0SOggb9PcrTz7NadXSKTSABLtQAJdwB2/tZCUMlRIW/8Osw9aKb3U2Pl16ltViWw7btpm59Vz+I8rbhyGmA8wQBsWkTqTBLI80o02xXY4kfKWAGW/6kG0jrzKr0M+cwuHhU3MOotHmbp1cWNxKySUJob6hJJO53hRP5su2GxYpkyzWHDTuWlvcEfyjF1mOjQwttfU4Ek8xAEBQcYSSlNBVTCSaKcqQUFIIhqSQRKiptP52TBUQmg6avZdqOJewEMdpDh5rNJ6WJEix4VeVJhHOyo38hzU02llRjajSD4cy1zD6gXaZMg+qtZ5mhq0iaji17rFrQIcRHy22sJJKnlmXUsQCabySOS3SZjZ0uIH/Sg/LdQqMEO0hxOl2qNP6vRa8R5N2oQYBLbj2uJC9piqLPBFdmpwILmy2BqYJIJmw3kCeq8iCkwuA063aP9ZMfRSUetZn+EDNYEvg+QMIJPQnaP6WAcyca3jgNY6NOkCW6QI0nkqpCcJo7YvOK8gghsX8s3Pcncdlp1cTiqwp1HVi51I6qY0ggTubCHcbzZYq74fMKrBoa+G3jYlsmTB4TR3zXNKtdwNUMBbI8jQ31n6KjUbIRPf6o0qDpUrOIDXPc4AzBJiesKBKiSgoAlCUpIByAolSRUKlAOT0QiUkQJIKCFFJCSaIUoQhUVgmopoqSYKgCpIiYKYUQU1BIFMlRlMIqQUolRCYKD0fwnntLDMqU8RQNZjzMggEdoPoLq9nnxMyrT8PBUHURp01CYmCflbFzI3XkA5aGXZ2+g1zWsadWziLtkQVdFJ1k9SgXk3Nyb+q6UaRdtwgSkFFwhIFBKUkk9KACEJIGUJEpEqCUpFJCoSEInsoBIoSQIo1FCSAKCeySSIRQmhBXlCSAqqSaSaCTSmFEFMFETQCoypKKlKJSQgkCnKiChBMFX8rzAUSZYKgP6SYvwbLOCcpo6ufJJjcpEqKJQTCUKMolBMlJIFEoGSkClKJQOUSkkgas1MZLAzS0RyBBPqqqSASKZQgUpSmkiFKJTSlAIQhBWKRQhVUgmhCBpjZNCgYTQhBJqbkIUoQTKEKgCYTQoBMIQgFIIQgR2SQhAJlJCAQhCBFCEIGhuyEIIIKEKhFIoQogSQh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161" y="1340768"/>
            <a:ext cx="3707904" cy="277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94682" y="4112683"/>
            <a:ext cx="4028732"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a:latin typeface="+mn-lt"/>
                <a:hlinkClick r:id="rId3"/>
              </a:rPr>
              <a:t>White silica </a:t>
            </a:r>
            <a:r>
              <a:rPr lang="en-US" sz="1200" dirty="0" smtClean="0">
                <a:latin typeface="+mn-lt"/>
                <a:hlinkClick r:id="rId3"/>
              </a:rPr>
              <a:t>gel</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a:latin typeface="+mn-lt"/>
                <a:hlinkClick r:id="rId4" tooltip="User:Egandolfo"/>
              </a:rPr>
              <a:t>Egandolfo</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08529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πυριτική </a:t>
            </a:r>
            <a:r>
              <a:rPr lang="el-GR" altLang="el-GR" dirty="0" err="1" smtClean="0">
                <a:solidFill>
                  <a:srgbClr val="820000"/>
                </a:solidFill>
              </a:rPr>
              <a:t>γέλη</a:t>
            </a:r>
            <a:r>
              <a:rPr lang="el-GR" altLang="el-GR" dirty="0" smtClean="0">
                <a:solidFill>
                  <a:srgbClr val="820000"/>
                </a:solidFill>
              </a:rPr>
              <a:t> (</a:t>
            </a:r>
            <a:r>
              <a:rPr lang="en-US" altLang="el-GR" dirty="0" smtClean="0">
                <a:solidFill>
                  <a:srgbClr val="820000"/>
                </a:solidFill>
              </a:rPr>
              <a:t>silica gel</a:t>
            </a:r>
            <a:r>
              <a:rPr lang="el-GR" altLang="el-GR" dirty="0" smtClean="0">
                <a:solidFill>
                  <a:srgbClr val="820000"/>
                </a:solidFill>
              </a:rPr>
              <a:t>)</a:t>
            </a:r>
            <a:endParaRPr lang="el-GR" dirty="0"/>
          </a:p>
        </p:txBody>
      </p:sp>
      <p:sp>
        <p:nvSpPr>
          <p:cNvPr id="47106" name="Rectangle 3"/>
          <p:cNvSpPr>
            <a:spLocks noGrp="1" noChangeArrowheads="1"/>
          </p:cNvSpPr>
          <p:nvPr>
            <p:ph idx="1"/>
          </p:nvPr>
        </p:nvSpPr>
        <p:spPr>
          <a:xfrm>
            <a:off x="457199" y="1196752"/>
            <a:ext cx="5482953" cy="5661248"/>
          </a:xfrm>
        </p:spPr>
        <p:txBody>
          <a:bodyPr>
            <a:normAutofit/>
          </a:bodyPr>
          <a:lstStyle/>
          <a:p>
            <a:r>
              <a:rPr lang="el-GR" altLang="el-GR" sz="2400" dirty="0" smtClean="0"/>
              <a:t>Αν χρησιμοποιούνται προσμίξεις ενώσεων του σιδήρου τότε το </a:t>
            </a:r>
            <a:r>
              <a:rPr lang="el-GR" altLang="el-GR" sz="2400" dirty="0" err="1" smtClean="0"/>
              <a:t>silica</a:t>
            </a:r>
            <a:r>
              <a:rPr lang="el-GR" altLang="el-GR" sz="2400" dirty="0" smtClean="0"/>
              <a:t> </a:t>
            </a:r>
            <a:r>
              <a:rPr lang="el-GR" altLang="el-GR" sz="2400" dirty="0" err="1" smtClean="0"/>
              <a:t>gel</a:t>
            </a:r>
            <a:r>
              <a:rPr lang="el-GR" altLang="el-GR" sz="2400" dirty="0" smtClean="0"/>
              <a:t> έχει χωρίς προσροφημένη υγρασία χρώμα "καφέ" και με προσροφημένη υγρασία χρώμα "</a:t>
            </a:r>
            <a:r>
              <a:rPr lang="el-GR" altLang="el-GR" sz="2400" b="1" dirty="0" smtClean="0">
                <a:solidFill>
                  <a:schemeClr val="accent6">
                    <a:lumMod val="75000"/>
                  </a:schemeClr>
                </a:solidFill>
              </a:rPr>
              <a:t>κιτρινωπό</a:t>
            </a:r>
            <a:r>
              <a:rPr lang="el-GR" altLang="el-GR" sz="2400" dirty="0" smtClean="0"/>
              <a:t>"</a:t>
            </a:r>
            <a:r>
              <a:rPr lang="el-GR" altLang="el-GR" sz="2400" b="1" dirty="0" smtClean="0">
                <a:solidFill>
                  <a:schemeClr val="bg2">
                    <a:lumMod val="50000"/>
                  </a:schemeClr>
                </a:solidFill>
              </a:rPr>
              <a:t> </a:t>
            </a:r>
            <a:r>
              <a:rPr lang="el-GR" altLang="el-GR" sz="2400" b="1" dirty="0" smtClean="0">
                <a:solidFill>
                  <a:schemeClr val="accent6">
                    <a:lumMod val="75000"/>
                  </a:schemeClr>
                </a:solidFill>
              </a:rPr>
              <a:t>(</a:t>
            </a:r>
            <a:r>
              <a:rPr lang="el-GR" altLang="el-GR" sz="2400" b="1" dirty="0" err="1" smtClean="0">
                <a:solidFill>
                  <a:schemeClr val="accent6">
                    <a:lumMod val="75000"/>
                  </a:schemeClr>
                </a:solidFill>
              </a:rPr>
              <a:t>brown</a:t>
            </a:r>
            <a:r>
              <a:rPr lang="el-GR" altLang="el-GR" sz="2400" b="1" dirty="0" smtClean="0">
                <a:solidFill>
                  <a:schemeClr val="accent6">
                    <a:lumMod val="75000"/>
                  </a:schemeClr>
                </a:solidFill>
              </a:rPr>
              <a:t> </a:t>
            </a:r>
            <a:r>
              <a:rPr lang="el-GR" altLang="el-GR" sz="2400" b="1" dirty="0" err="1" smtClean="0">
                <a:solidFill>
                  <a:schemeClr val="accent6">
                    <a:lumMod val="75000"/>
                  </a:schemeClr>
                </a:solidFill>
              </a:rPr>
              <a:t>gel</a:t>
            </a:r>
            <a:r>
              <a:rPr lang="el-GR" altLang="el-GR" sz="2400" b="1" dirty="0" smtClean="0">
                <a:solidFill>
                  <a:schemeClr val="accent6">
                    <a:lumMod val="75000"/>
                  </a:schemeClr>
                </a:solidFill>
              </a:rPr>
              <a:t>)</a:t>
            </a:r>
            <a:r>
              <a:rPr lang="el-GR" altLang="el-GR" sz="2400" dirty="0" smtClean="0"/>
              <a:t>. Αν χρησιμοποιούνται προσμίξεις </a:t>
            </a:r>
            <a:r>
              <a:rPr lang="el-GR" altLang="el-GR" sz="2400" dirty="0" err="1" smtClean="0"/>
              <a:t>φαινολοφθαλείνης</a:t>
            </a:r>
            <a:r>
              <a:rPr lang="el-GR" altLang="el-GR" sz="2400" dirty="0" smtClean="0"/>
              <a:t> τότε το </a:t>
            </a:r>
            <a:r>
              <a:rPr lang="el-GR" altLang="el-GR" sz="2400" dirty="0" err="1" smtClean="0"/>
              <a:t>silica</a:t>
            </a:r>
            <a:r>
              <a:rPr lang="el-GR" altLang="el-GR" sz="2400" dirty="0" smtClean="0"/>
              <a:t> </a:t>
            </a:r>
            <a:r>
              <a:rPr lang="el-GR" altLang="el-GR" sz="2400" dirty="0" err="1" smtClean="0"/>
              <a:t>gel</a:t>
            </a:r>
            <a:r>
              <a:rPr lang="el-GR" altLang="el-GR" sz="2400" dirty="0" smtClean="0"/>
              <a:t> έχει χωρίς προσροφημένη υγρασία χρώμα "</a:t>
            </a:r>
            <a:r>
              <a:rPr lang="el-GR" altLang="el-GR" sz="2400" b="1" dirty="0" smtClean="0">
                <a:solidFill>
                  <a:schemeClr val="accent6">
                    <a:lumMod val="50000"/>
                  </a:schemeClr>
                </a:solidFill>
              </a:rPr>
              <a:t>βαθύ πορτοκαλί</a:t>
            </a:r>
            <a:r>
              <a:rPr lang="el-GR" altLang="el-GR" sz="2400" dirty="0" smtClean="0"/>
              <a:t>" και με προσροφημένη υγρασία είναι άχρωμο (</a:t>
            </a:r>
            <a:r>
              <a:rPr lang="el-GR" altLang="el-GR" sz="2400" dirty="0" err="1" smtClean="0"/>
              <a:t>orange</a:t>
            </a:r>
            <a:r>
              <a:rPr lang="el-GR" altLang="el-GR" sz="2400" dirty="0" smtClean="0"/>
              <a:t> </a:t>
            </a:r>
            <a:r>
              <a:rPr lang="el-GR" altLang="el-GR" sz="2400" dirty="0" err="1" smtClean="0"/>
              <a:t>gel</a:t>
            </a:r>
            <a:r>
              <a:rPr lang="el-GR" altLang="el-GR" sz="2400" dirty="0" smtClean="0"/>
              <a:t>).</a:t>
            </a:r>
            <a:endParaRPr lang="en-US" altLang="el-GR" sz="2400" dirty="0" smtClean="0"/>
          </a:p>
          <a:p>
            <a:r>
              <a:rPr lang="el-GR" altLang="el-GR" sz="2400" dirty="0" smtClean="0"/>
              <a:t>Η πολυεθνική </a:t>
            </a:r>
            <a:r>
              <a:rPr lang="en-US" altLang="el-GR" sz="2400" dirty="0" smtClean="0"/>
              <a:t>Merck</a:t>
            </a:r>
            <a:r>
              <a:rPr lang="el-GR" altLang="el-GR" sz="2400" dirty="0" smtClean="0"/>
              <a:t> παράγει μία σειρά από 143 διαφορετικά </a:t>
            </a:r>
            <a:r>
              <a:rPr lang="el-GR" altLang="el-GR" sz="2400" dirty="0" err="1" smtClean="0"/>
              <a:t>προιόντα</a:t>
            </a:r>
            <a:r>
              <a:rPr lang="el-GR" altLang="el-GR" sz="2400" dirty="0" smtClean="0"/>
              <a:t> </a:t>
            </a:r>
            <a:r>
              <a:rPr lang="en-US" altLang="el-GR" sz="2400" dirty="0" smtClean="0"/>
              <a:t>silica gel</a:t>
            </a:r>
            <a:r>
              <a:rPr lang="el-GR" altLang="el-GR" sz="2400" dirty="0" smtClean="0"/>
              <a:t>. </a:t>
            </a:r>
          </a:p>
        </p:txBody>
      </p:sp>
      <p:sp>
        <p:nvSpPr>
          <p:cNvPr id="5" name="Rectangle 4"/>
          <p:cNvSpPr/>
          <p:nvPr/>
        </p:nvSpPr>
        <p:spPr>
          <a:xfrm>
            <a:off x="5841490" y="3573016"/>
            <a:ext cx="32403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2"/>
              </a:rPr>
              <a:t>Silicagel </a:t>
            </a:r>
            <a:r>
              <a:rPr lang="en-US" sz="1200" dirty="0" err="1">
                <a:latin typeface="+mn-lt"/>
                <a:hlinkClick r:id="rId2"/>
              </a:rPr>
              <a:t>getrocknet</a:t>
            </a:r>
            <a:r>
              <a:rPr lang="en-US" sz="1200" dirty="0">
                <a:latin typeface="+mn-lt"/>
                <a:hlinkClick r:id="rId2"/>
              </a:rPr>
              <a:t> </a:t>
            </a:r>
            <a:r>
              <a:rPr lang="en-US" sz="1200" dirty="0" smtClean="0">
                <a:latin typeface="+mn-lt"/>
                <a:hlinkClick r:id="rId2"/>
              </a:rPr>
              <a:t>PICT3047</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smtClean="0">
                <a:latin typeface="+mn-lt"/>
                <a:hlinkClick r:id="rId3" tooltip="User:File Upload Bot (Magnus Manske)"/>
              </a:rPr>
              <a:t>Magnus </a:t>
            </a:r>
            <a:r>
              <a:rPr lang="en-US" sz="1200" dirty="0" err="1" smtClean="0">
                <a:latin typeface="+mn-lt"/>
                <a:hlinkClick r:id="rId3" tooltip="User:File Upload Bot (Magnus Manske)"/>
              </a:rPr>
              <a:t>Manske</a:t>
            </a:r>
            <a:r>
              <a:rPr lang="el-GR" sz="1200" dirty="0" smtClean="0">
                <a:solidFill>
                  <a:schemeClr val="tx1">
                    <a:lumMod val="75000"/>
                    <a:lumOff val="25000"/>
                  </a:schemeClr>
                </a:solidFill>
                <a:latin typeface="+mn-lt"/>
              </a:rPr>
              <a:t> διαθέσιμο με άδεια </a:t>
            </a:r>
            <a:r>
              <a:rPr lang="en-US" sz="1200" dirty="0">
                <a:latin typeface="+mn-lt"/>
                <a:hlinkClick r:id="rId4"/>
              </a:rPr>
              <a:t>CC BY-SA </a:t>
            </a:r>
            <a:r>
              <a:rPr lang="en-US" sz="1200" dirty="0" smtClean="0">
                <a:latin typeface="+mn-lt"/>
                <a:hlinkClick r:id="rId4"/>
              </a:rPr>
              <a:t>3.0</a:t>
            </a:r>
            <a:endParaRPr lang="el-GR" sz="1200" dirty="0">
              <a:solidFill>
                <a:schemeClr val="tx1">
                  <a:lumMod val="75000"/>
                  <a:lumOff val="25000"/>
                </a:schemeClr>
              </a:solidFill>
              <a:latin typeface="+mn-lt"/>
            </a:endParaRPr>
          </a:p>
        </p:txBody>
      </p:sp>
      <p:sp>
        <p:nvSpPr>
          <p:cNvPr id="2" name="AutoShape 2" descr="data:image/jpeg;base64,/9j/4AAQSkZJRgABAQAAAQABAAD/2wCEAAkGBxQTEhUTExQVFhUXGBoaGBgWGRgbHhocGhwaGhwYHBkdHCggGh4lHBcaIjEhJSkrLi4uHiAzODMsNygtLisBCgoKDg0OGxAQGywkICYvLCw0MC8sLDQsLCw0LDQsLDQsLCwsLCwsLDQsLCwsLCwsLCwsLCwsLCwsLCwsLCwsLP/AABEIAMIBAwMBIgACEQEDEQH/xAAaAAACAwEBAAAAAAAAAAAAAAADBAACBQEG/8QAOBAAAQIEBAMGBgEDBQEBAAAAAQIRAAMhMQQSQVFhcYEFIpGhsfATMkLB0eHxFCNSBhUzYnKCsv/EABoBAAMBAQEBAAAAAAAAAAAAAAIDBAEABQb/xAAuEQACAgICAAUDAgYDAAAAAAAAAQIRAyESMRMiMkFRBGGBQpEUM3Gh0fBDUmL/2gAMAwEAAhEDEQA/AFsuXSoe+nSAYlBUO6RmA98IYxWJoTqp9B1pYQJAcEPfR7U1GlDH1l0fJpfBnSVBL6vqan7Q5hZeetGBFWvw5tB5GDRehpSkRUsJdqHbj75Qftoxz3THcPLABYFxZ7AcvGOIlNU8vX9eMLyFzCHC2YklOWhDBnJu7qHCh5akucVAhi6b7EcN2avMQl2mF2JT2ALBn539+kEwC27qhQ2fiK8LtSCL+UizG+72rAM4YwSXJCnPg+jk4ZVHK5FrEeMElKBBoMzU3vUWtrVrQuqcyiCWLC/EPrFghRo7VD2tSgo9aRrSrYSbbpDCDyYXa9dGh7BITlqQXqeGuU8RbxhI0qCAGb1o+sDI0FxVqNxbypASjYWPJXsN46ZTukck97wY+sZalFSlZHCbNwd6mlXLw1LSXcgDZ22iuIQAkM3sn34RsElo3JPkB+OEpDpDvWmx1p6QFN30NoMlJaoDHzgSMPU7A6Xs/wCIbSFI1OyEMnMwzF60JudPxDfaqSJSV6UABuxcPvdvERi51Ev8RSQLhhVrEFnHjC81RPzLUocVE+phHhyc+RT4keHEbwssvQHp4/aNLtPsnNlWV5SzMkA67uK1OkKdiYdRmSyVHKVBgXs9bjdnaPSkAKLOKkULUJcvz8IDNlcZaNw4YyVyPMY/CJQxSVGtCb0a/NvWFsVhiGIsq229+Txp/wCoJiVzQEKSphoaOb15NCa1khSaOaMTYAgli+rCGwk+KYqaSnSAS0skBRS7lmI9iscQjvq1FLm9/wA+Zh1PZIUAXKSAHLUrv4gP5QhisBMQsBjqyhUHiDyg4zUvcyUOO6ItGVXA067QQYgClKa1t0EElqplJL67WIfmHhGWoEDpTbnwgu+xTr2PS9mYyWmRnAzLD5mpcnKkC9RR+e9PO4/HLWQo0O3+I2/ccKmFDXUatvAgSo1HX3rAQxKMm+x7ytxS6oHL+Z82tSGZtTGzgcQ0tbAHPR2qACD5trpGWEMaFuXvaG5EwioN3H5Pm0HkSaAjKiuIwL95JchSQAGF6WqT+mjWk4E5MswlRocotuAWFeVBCEuW1R3er05b1jTwWLKCA4mJYPooaXsrr4xPlcvYdga/UWGGUmgzgDQAMPKJGoCk1CiBpHYk5y+CzjH5PEpQ5A91DXi0+VlBHw2ZVQ7Har7RZEkgsa8Bwi39SkByVHoXj0tNnlttItNJAAysAzEahgoV623eKyEkk5gbUaBycQogummlSL8NLOYbXiviBgGYBgCWYU8fzGbRjSK4dJYuG3FDXn5Pz5QXOUr4KSCW4OB6W4Qzg8NmzF0pYOXZ22raxhTGoKP7iQFEG790gvR3LNX8Qu1yoavSMhWZklq68G34CtIqrBFJSAygqwFTyoTWLYbEE2SE2L1URwDsnxBi0uYkApKnNCFJd0nRn6eEZtPQKSa2ZvwQJhKgXBcg3s2wteCzpxyvLLKAyh9je5LhqU3iYglylVVqoCS4INHLuXB1G0JpoOpv7r/EMrkjl5XY6lacia1A2Zn4fUKXgyp4YMHJFTU9RtCWDClLDVez7fxGgZZTc1odOUc0oumC1y2hdT8Q27epgE4BNCzajf7Q9KnAEfMCC5axTsfxCWNlrOddAbh3Pi0EnvYtUwoNAGAcOG04X91jqlFL3rYlgSwYaltukUEggOlVrg20JIOhH6ged1EVYmkdVsNOkdUMxqS1D1FvOJ/SHu2yktfW7cDBygJ1BppuCfGwMKLPeobHTca+MC7vQcaq2ekM05cqdg51sxAo4HAM+r3jNx0kukFalA7KUphyUb1EEwGMdZcPm0G+5YEtyh6UnO5yvlDA0+q7agUFaPwiZp43sqjWRaMCY2Yh6b9acodwmFRlzUHVrawxiOy0qDglHAVHLcUhWcoixJZm/ENU+SpCZR4S5M0pIRbQhlAE18q1idtzQmWhLoUPpUli4ZrpLGtjz4xnf7ipUv4ThN6hIet3LO0ZYQQpkgZR8z6tfrxgYYnythzzJwaXwNveh96xnBJQoNa1x5fqNBKnTlFzvRn4sd4HPwrBx3uAp1ii/klimloojD5hmVpZn4uATzB8K6QBtCzEs2/7htaFJYaA2H5v0iuEw6cxLsKuSRQC3KojujedlVSmGxYN+NW6xfDKYlCk/L9WZr2an6gKsVTMzOBxvvBZEw5S7UDg/ngzwTToxvZqSFIJUFhgaAmwI1JGvlaKTZ6EEBICy1lOxNjYgmsKTZ6QnMpQSHF3Z9Gu9BpyEBWkKoau4Guuot0hPBXsYptIcT3e6QHDi/7iQqmclPdSkECxIA8npyiQXhr4AeRj+Dl2UWJfXTkOkK49aVKIFSDUtrs+sTEYghTA9yig1228ja/qvPxLqswZhxqTWtDygYRbfIdNpR4okqWLk9N/1B1IB6pb0rAxOFBqWpz93hucsH5UkcHe9IOROtlcDNYkgvzNTVxXeLTMQqZNSCnKGoE1OjB+gHjC3wmGYCl3Oo/EOqwzp3DcKjeBlxWw4qTTR1eBUkFm0B3s9oV/pkpCSVVdspBcncddIHiZJKWzKr/2UPFjYwng5LOpiCAdmcEA97X3tHJ/c7iauMw9RR2YqU1X/wDoRnzZYyirnnBJizMcnao3eFpaVO5BNwHAfx5tBQTo2dDHZs0CYOBq43cP0jWmTEzFJSCkFiXe6tibCnPzjzcskRdSAU7h68/vGzhcrMTqPE2UyCHJZrE+JvvQ32gE2YK2L6OPdoEh1IFE92hI0N67hqtzjq1EnK5YWc0D1YbH9xwtQ4lfimx2LF+BgGFcsD75wQyiCGKn6C5i0hMxxmSx3Sx8an7wTkkEoN9DU2QQlyt62LPUmlDpA52Hrbzt+I5ipzsWOpueQLvz6t06hSnfO4bZi+neudfCAXJK2c6m6QBU3IQA97jTjF8PilpNFEAsXB2NiNRu+8CnhI17z1N4iSlwVcBTWr38vGO9XaGceHpZrntCY4dKMo1ALkORd9/S8dxuXOcpBBcvYb0vRoRl4ohRUyi70JD1ua0MGxPaCCzAuNFGgrwd9drwpQpqkbOXJbF/gLdyltjSu9nhjD4YpLFOelQm9dQ/Ej0gj5u8VAAit3e1NGdxVTwSdlHw8zEKIpaxrY2+xgpSfQMEuxREm5ILAOTsdQdmaKyspPdUD/5qKcrXjdlgAkGgVQ7EWtpGV/SlCzLrQgU1D38KwMcnKw54+FHFTFB2CVaWsNeYoIycYk5i4IFyCHANhRjT8xtrQpNATXgNOcZ2LwagCSX3FqXeGY5bFSS9hSThywAZzq99gdocw2CyqdbEgOBoOPGFsD3VhRfukFt29Y1ETkKCmAUpi1WS6jckCwPA8aCCyya6OgvkBjV5tdHoHPEjo/R4RMm7kv8ASfMH9GGEEMc3zkgk95tmAdgAGFLxSeUgOVM5CRQkX0YPVtYyLo5r4AGar/LwjsR0j2r8RIboyn8Gvj8CTkI7oSGXqX62vyis6UkIJoEgMARUm9WvXX2LY/tRM1YTKVmSnU3LXLEu2njo0IYkKJBWGUAWcabAc2r6xJjbpWPyxTbaYXs/DfWe/wA28fdoYwZKVgEGqgGGrae94Qwk24L9I0k4yrpLEAkdEmvP7nlDZXtEzu7Rq4mQlYFSG+Xno+4jI/qMhyKTbUG22kBwnaC5Yyjajh28bjnHZ03O6jdRrq28Jhiae+ivJlTVrsLOwgK3AASercOMPHCgghjzOtbfeM5JSnKkmZmUQSE1YV47MbRJsuYhZUlZUAdhXidR4xzvqzkl3Ref2f3gkLI+qgFSCQzM+pFfzEmdnlgRS7ktzZtNPGBzMRMC3XQqGlt6bEc3ipxiillAquQ9CCfq4mNUZvaZjnjWmis/scIUTndJtX20CmSMooCU2q1PDpFDPIrfgftHJs4ksQ2jANDkn7k7k3K10KrdLlHB3229vDeGUSxZIAopyX1+UM21T/FpkgpZ/lVR3t0ueTdYYw/wwopfWwFaP+d45y0F/ULhZALk6fZj7eGpoUgBQ1FD5QPDp7yQnulT2DAAasDyHOHsVICye8VEWSEpBPIAhy3UxNkl5lZRiT4PiYb5qbPSmpr9qRybLIof1GlP7NShyCSDlNWoWqG4EkcoTOGYsS7M9q7Hrzh8Mil0TTxuGxDEYMqJY1uXfX0/mInD5akU0Oh4Pze8a0qb8NQXKWMwZ0uWIux0IbSFMRKKn0zF2Fr8dGpeC5Po1O0Ky5b1MMSJRq7d4MCWcVfoaXvApQLffhrHUSlZgCzbuwA4kwUtgp0x2cyigDKMqQDUAOHd9oBiZZU8xBBQkhGa4fLmY12N+HCE5swKYkDqAf5iSO6CEg8CRQg1/XSMSqjqpfJqYHtQghMzkDrtXQ8/WNhIJzkBySlhUlgCK7x5Fs13G7ht6jhGt2MVF/7hIDBKaE1cXIqOD6wjLjS8yKsc78skPKngA61erdQOPLaMvEYkKpuee1Lt/J4NrY7BKqxBUEipApW1NHLfxGSZITMIVS4o9D4P0jsbTF5IcewbnJwPv7RyW4LtzOtB5xq4OZLCCJiS5JyEEU5gjvX4QHE4X4ZNUlOV3Bc1qUqrQs/WGc90JcaXL2MuXMALqBIqWDX0NeMN4fDZkKdJOxsz6jjGaqeHBY+IoePWNHB9qqUoFYKgls2XUAgWfiB/MHO6s6Nis7smYC2RRtVtw8SPTK7bki5L3qJr1roG10iRP42T/qNswjKchKAWYlgfWBTkvp/HrFcwJY1A31PpB1KKqAsOVfHTwh8XQialqgALBgWZ/McK6NHEkM9X2DesaCZIQGqTuWrwbraBISkFQPzD6Tpw98IxySYSTkhOZLdm5/mOEuAC6Ws22r7k78IZxQ2IbUnj66woCCwQ6uPu8anaOqtNjvZDlZIAs3ddy5GjDm4J03h7E4UBxVwS/DYGlK8fSM0zcgBdgPF9+cOye01rQkghtQwfMN2DcG5xPktOynFTVHO0VmZ8qWawfnRzCeGkhQckgA5flLvTTkY2JKVpBU3eIJpcA6gPU60oPKEcN/bJSrMpyXqPPw2jI5KVRNnj3cii5CWuzasYXly2UA16vqwq7NRucN5QKAKO+wHPfhHAv/rRzbbZ/CChKT0BNRR2dN/yAYC7NtXhzgMnEy0uVAmtgFaXctSCzHKWNHoG19iBJwSknvENdJDVqRXqDG2lpgq5bR6f/T5lGTQhU1ZzrIDlIHyoY1SkVvrCf+opQMsql3SwJdiAaHq5EYCmlTErF0l07jdjpr0MNY3tCYoBJUMr2ZI11IA2hKwS8Tleinx4+HxosjtKYsj4oKgBdLA9asXhbEOqo00a8DKzuG+9bC0X7OklS2qxalr8T8sVqMYbIpOc9AARLoScx0AdhxbjD8iWGdtDfjrGrmSgsCk2JCXBDXGx2vAO0ZifgkpaqqUrU1YmpYQnxuTqh3gcVtmYFKSnOg5e9cDUOXD8YGZ5UkGoNi/UX1vFJxUHBc/9S9L1Z46qUlUs5qkqBKa2bTrxhyVbYp09ISmEHUeUOJQSlLoyljTUglx5MIv8RAI7gBox3a9df3HcTODgqNdtqvpavukFbsySVUUVLBFqAaULniLaQ92dKRKKjkIIFUh9Wo/gecLSVBVWYVvQc4uqSD81XvUsPdoXkVs3HJpBMT2ktTtQFqDbmQ+g2hVjQXMcmLZ2OtOWnOAJVpX3684YkktIBuUn5mHYXNnrwtYtoHPuoZ8xK2CMwAoxausPFlpAPhXh0/iEsSCmgNKN10jo02E9KhYrCiCnK1iQ1eJhiWA1vfjDvZvZ82aQQCoMxzKpWl+Gwg/aPZUyWxUxSdUn8gNAvJFPjYSjOuVaEjKSal3N4kcE9ApnHQE+YpEjNHcn8HcMA7/SLN5R2Qh1EOzfzfi/kIWQkciauCR4+fjBign5QSWdk7C5Gr5Q/GNlrbMj5nSNGcPhqDDvBOZIJAdRcgOeDGm8Zy3Cip6/VtyAgktL5TQnQlqj+YEVDMSbA1+8ComO11otLXzJNyfQQZCXqw/McOHADgul3B/jprHZOWoTmYfMo2rR4LVaAtvYSSnMLVarWfg8DTLKVEpAdTAiz/Z6RX+pZTd0jVtAbejRJ+JDsxc14N6n+YHj8mqbT0PzcWVMwYAalg9t/MQOZNQAGFAbgGoYeXGBJwsuuYd65IqX90jqZiWdlAg6t+xCKT6RQ5P3YzKBmhk5WFaEN68IH2hJSCMtWGhZ3NHaOZQCFAJZ6vauwblx+x8JlBctq1KP+I6M21YLxxT7Dz1p+KFoSKAClHHMWMcxaASClvswr94GoBnDcWffTyh1AQqXcE6ZSKnQNvX20Kl5dlEFz0Y2KQ2nK458xCplF2STQbvbQAwabOBzWe5ck5Q4BpoQzfuF1ylGpOVLPxIJbm32inFXD7k2XlzpdC8tbqOhDXAdvWLlS/oLGtdq7W+0GmYMGgcF6NwDvyI9IvLkZLMXJAJod3rYfiGtqgVfYGZiVqAKiSRQuG0oWFH+4hiVjFhCQ5GUuxAvvZzbfSGsP2WmYCVKCToHNvYHWOzOzUpFCbUJ4XpTxhSnD0sa4TrkjMWkqoC1qpAel6EcG6wSgISxA1IgIS1S4rRwatryhiXNULsRfcePjDml0hKl7sCpalVJJy6E2oaAba0it9HDVAuk78RDkxKVDME122pCiEIWtILuAzim5d9IxOkc/MzqgWpUE2evgb6w1KmpKRlcm1OXWC4jDkDR9FM9qVOnnGPiUKQcqCxLOC32p1jvUDHYefONczDnf3zhVEx7Vvanmfs8FRhSfnU76mrPx2gvwRmodhuKaCDs3S7HcBOORknUOCzgevDwiTJItw66+GsZaJTqKXZiQS1CAWcHUe+b8js9CTWvIhjR7i8Kk4x3YcE5Oh/BdsGSESQkroWILr+YmujOWfhGqkpnTJctTsFZyk7pBygto6n/APkRmYlRSnuMkW7reD6QPs3FJTMlqUrLlzZiaUFbm9vOkSygpW19y6M5QSjI9LiewsOpRUZaSTwiRmJ7UYVmJPEhb1qPKJC/Dy/L/ua8uP7HlvgEtuzQ1IWqWQRcGzA6aiOFVuNfOGezixJILNVrnduNI9Cd8XZ5kGuXlE8VPzVIYGp0APAAcBprFkhKyHsRUklzdyOFd/COYrCrYqKSA9nBy8CxjuFmDIUkdduML/T5RrdPzA04WWFdws1W+xghUUlqU4g+l94EVKKrj1eL/FY2flBK1VsCbTukCWnvZy9AwA2NS9PKCYZQUoZn4UNToC1uccdy7NzgshFe6Wq5G9N4yUlWjIRb7Q4FqyhKEJu5YDMrZtWG1nry4s5i6C6qDvByNAGMXwuLUiYHsCCR+w72hzHL+K8w6fKBsIlc5RlvorjjjOGnszFgsQqhFPDSDzpjZnBUE5WJOh8RvS0UTMNSk6vz/MB+EFFiaH5nJf1rSkO46J1JN6ATsz25eukNElAotixdi1DRucKYcZJhCSrLma9gaetYviwoPRy/t9o2k1Rzk7tA0TikE3zDg5J9+DxETLAvfaLf0qgBnbemxF20tAwmo+8MgtWCxxAzVe9mI+5tDWIkJGTK6lEHMas7lgHGzeUL4aSB3XcuWLXrt1hxIIazcWDHck2gHLdhqGnEpMUU1Zu65fa5PgYGqfn7tw7kg0Ow42fwikyYpWYZnejgJsdLONLbwrhsaqWVZUFTU7vhtY8Y1K9mK0qY3OBNwGZv53MKGTRxR9L/ALEH7yqkJQ+ju3WgiipXeAJvqPSkMi9UKadugc5PdYX4mlDcQBGJIWhSkpDM4AFavUtVxrDM6amzHRvbe3hDEoKlAtQgWq3AtXj1gkl7mpvo0FdpOVpehroNRY8PtAppUo0SegenSGOy8CFd5dhpY0Y1On6j0KJEspaWQk/4pDVZi29AK84RkyrG6SH4sHNX0eTQQBQuo0J2Y862aCoNnIRVnVYPqdxV40O0OzgGOuoLC9XDX0rCctdWu8HGTmm0LnBY2kwXZ8laiFqT3GIS7s+YW6vDeILF0tpw/bA6iGJk5YQymAAZLANeoDPCwWlXys720O430gV9w99xBycYsmoSBsH05wbtHDA6ZQ9R5vs/B4RkkFTMQQau487HmIeROJSBUM7Oztx10jZRSknEyE5OLjLYqZJP1emlN4kMmQ8SC5IzgxeSnMQHr6kAFh0PhHp+z8DLSjMtSSFB1HYbW433jxakEuRdttd35GC4VSk5gX0NbZtH06coDLjlLVh4pxhtI2O0sUjvS5IdFO84JVwGjHfXffLk2Vegs+pDabXhhSXdyFE3YMOgESZJOXulwK1alqA+EdBKMaBytzlYqJbFns16MdeYEN4XBfFU6QcrXIIFGrxjvZksKzKNSwa9OPH+Y00f205wsgsXIodKADctCs2RpUux2HDGTuXRl9ryxLZKVF6uwFdrikLYYl2SOnGG8XKVNUFLqVAEk+ddLQN0psbRmJX27YOd8W+KpexZUuYKMHtWjZg71OgB5Rb+rYKzFQLUyhLvrV2a9g43ik3Eg5RlqCSVHV7NV2A+8KfFzcxZJPR7cY2UOQOOfDYeShkAhVFWoSeIc6iFTiCSUpWxawZzWznVyYsZ2ml6D3tF5IF28YYoNdsCU1KqQ3gZAdIWQ2pPmd4v2h2gZjgM2hIBUGYOlRchwGvvA1y0qS6DZ3BIccDx91hUC5NAA8Y4Rm7kbHJPGqiEK3DnQb+MZs9ay1wnSlzwOsa8gDKwS5J0sL8biJORkuxJr619YYpU6A0lZaXLKgC1WBIex9vHVpKkZQcpe+w9+sK4lTEZS7Gm1reUcXMUpiA3+VLNpXTXrA8G2Gsi43RFSC4ykkAbVfWKf1QT3UpPjd+kVmTCDkAJUbddeEMYfswqLBSQACq+2hJ3JAG8M0uwdv2LS5pdlIII2q3pBsSMyQE3KhdxQGulTyhsyksBkDi5D1szg+6vEWh0tQ3pe33+3OEPI7GxxR0D7NwuVAzpckkhRd+DDZt9+Ud7XwSamWSM300pxF6cPWG0JUWABcIBer6Bz1jL7TmlMwtU0vsz+bmBg3KY3JGMIAcKkoJJuBQ2Fb0ZjYeHWG5XaqBVbgj/ABAyl7F3o7gV4VjMMwqUCpTnnoNB4+UMJyk0cmopZ3p5Q6WNvbExyJKkHKzPWEoSpLkVUQT4P6xfGSQhRCO8Aoh6OQD8zE2aCGSU8Wvl9NzCP+6pKhlBNi7AABwDxerxsf8Az0KnyfaD/DBYHz/UWxykpQoC2hAuXpypFZg0BSpr5SDToX6wkqYVkpUzUyaF2Yvu59I7t7NWloLhJSlJUvu0u6g9dQCQ8ScQJiUA1cUBBpRqjidoBMdAHgB791gciZlUVAAnc7xri+wotOkb5wB0Jb3wiQpL7XmsLdQftEhPCZRzx/AilCQwTavMnbx1gmCld4S0JKmGYgAnep/cMCSxPeGnAixYvrXyhzsbH/CmguGLBTgWOlnpwg5PTcUIi02rYpNlLJVRiCzEsXDOWOkBTmKgCC40rr9/1G3jMVLnlS06lnII8jWFu1pikpQ5zKINFOzUYX5QqOV9UMnhW5JiUp3dChR/MW8/KCYftIghM5BDFwQxcXFHrQXHlEw6CpRyooASaku50oOPgIcx2ATOSzALSxSef2LRk3G6YWJSq0Xx0wMkBhlTU6kEuH6N1jHUgZiHJGjAkHy4QzLSEpAIfugMS7MANNKWezQJEpJX/cANCz9dPbdIyEHjQE8qyyAyUv8A5DgRbpo8XnYQ5SsfTUKNga0On6jTk9nqEoMlIJOYnUCwB14Ql2mkkiXQZaqB7oLWDlg2r8toNZIyVIVLFPHNOtGVLnZqAFxdmZ9avB5WHUeGm5f0jstRUO6zPVnpwYWvDEieE0+p2Ao/nx3h8tIUpcnpbK43DpH/ABgy2DKCVFjRiR+OJgUjsgqGZIck2YklnLjccoaRiSV1pWjMeo0PKNYys6ahkm7K138/CJJycFSLMUVN72zzcpKkqJCgG2AKS23EwyqaXBNQ9WvZtmsIYx2EyFmBDXALFt9AfWsUDlIoKtpWgZh6xRBpq0TZE4tqR2bOCVtLbKzBwCSCKu4Z+jisC+GkJUCSVUbQaPXW/kYGsMVJIdhxoKGvT7QVOIDf3FhLuziimDjMdDz2gqo22xVK1JerEFnpWx1FqwQY0lhkSQ96BW1S1YTWskghJLhwW0LtDcuS7VYk/L7pBviZTCJxi30ttT3+oIccXqBvSnC3WLpky0O5dXeBazg0IO0Zk1ZHy302P40gIpS2HbWkbsrtIFBEwH4obKw+andCi3d2JOm9jmYqZnOYhSTqWZ9g47vR3iuFklSSsMlhUGhHUceWkExSVJAYsomuoaho1XvelYxQjF3E2U5yXGQnMQHuS3L+YNhSQt2JdgW56GzUbxjq0uaVLe/OCBNKAixc0hz6FJ0b8mchQASpTl/mSCQWLkKYAM9BWzxWZ2XLCO6moFONPHU9WjKkzVDvNYu+h3B5xt4fEBbsCGu4LeNjEU4OG0V4pqapnmly67dPKKLklRA0Gv6h7tOan4xSHKtcoo/siAY64IomndNG86g3eKo+aieScLFJ0liB3jTUuYawCUZk/Eol7gi5sHDts8IieKuWB3tWkMYdNQlVnr4H7xsl5asyD3dDC+y5hNEluBB+8SN//cJ10yBl0ZNOYpreJEfjZPt+5Z4OP7/sefkkE1vY3P3D73hfFALINaAt4sW00jV7M7LVNIJaxypJvxy/UL/iD/7dLS6RYgaEWFm0YuNoa8qUqExwtxsQwOPyn5ARlbZmN9nqfYi65ips4ElwpgEtawDHUn1hWbLyUr0D+MEklJ793LAhwHFbb/uNcV6kApy9LNEzvhqzJBajghixZx6F+EI43tLMhSQFh6UuBwULUttvF56VKBpQ3FG8rRnrRkIqKmm5O3veBjjj3I15ZLURiUp2J2q/hF5xFGqXF9BqIph0vckEPQgHN1Iegc0iSMAqYTkrlBJfYXYa3tBckvVoT4b5XE0R2wHASg5tw4ozkluDnxgWFx1FF6lw5fZvL7wsqSpLlUsrcEO5TlO5oddGinwVJSCWcg0Gg483hSjDlQ+UsnEeElJYkggj3yjKmDKXR3qmv6gyFkHrXj9o5OQynpQ9YcotPsXytdUGwiyS2R1HcpDNU95SgBGxKxQShyQWZw7828o89JNWBvc1ZtrRtdhTJCSVT2YMQCFFyNKX0+anhCc8PftfA76eai6Wn8mT2pjVLdJNLsKB9OMAkTFpBJU21PJhe8aHbuMlrmZ5SMoeiQAAN7bmumlKQklJmMSAAAwD9TD8dcNKhGX1U3YtglKSVKDk6tUguK84kya90lixY3pqRpe0MYpJ+kBW/eavXp4QxhcISmoI3cV6VZVesd4iXZzi/ZC5QpShlPdvXfWptDEuXq1RRx1pxsY6jClP/libtYOznWlOLQDOQ9LUoHPDnHLa0a009gyogm492pHZMoqowBFdOo5mBTFrS9gm9dH/ADX0gmGnZl5WUAU/UQe9SgbRnqT4QxtUBtSv2GJKSF1o9DyO/vSGFrSuaZWdOZPGjNobF2H6isqYCnIurUcH96eEVl9my6BLFLv966PxhUm+xkUno4ohNSzO715kbmF8LLnLdksBqQBfW+jvQR2dhwVZ3tUaM7j0j0khaQGSUkaDh7ahjMk2loPFjTbscn4dCWqDW5HiWsTXi0UxXaMtOV01Y5Sl2Ud9xyb9J4icEipA4bMdRpGbMxRUoVBIDAgNQk2c0iaGLk9lOXMoLy9mlhJaM8xVypyWBDijA6sBVt4xu2JYKFZKEVr8rUo3pxh6ZMs9GSASNWap53jKxkz4gZjlJdnNdn3NXawhsIu7FzkqoRkTcrF2B1SxfrDcvFqIYh3VmNsxLMwq+tgICnDhyz6OLgt0vW8aXY+ECl5SCXBy2DKcCpezEnpD5NcbZND10PYftKaEgCw/8+ESGFYNAoFCwuDtaOxFyh/qPR4ZBTB4whOVxlAobm4LPdqcIfGFUtsilh3dgC9LO1BGKgsAwG9avDCcZlAcCinBNWIFCORrDp4/eJJjyqqmSdKSglSjmSk0DMX4muY20hXDJz5i2UZg2gJPzN1bm8UXNUol+9xP4ihmMycr6tp7pDFj/cW8u9dBUz8oKXcA+sXw2KUxQGZVDmA1sxuGYawjKyqLXDaUtWNETE0ADHUk0e7gMG2YvHZIJri0BGdPknQniCokAWGnvWNLDTSkIUkgFNiCR4tcVPOkKzVgUFaVYg0Nq+MLIxDJoWZ2pXx09Y2UbWzISaejcwMn4yphUe6kvkzM5Yqd7mqrPDBKAaCjuPt+fCFP9PT/AIrSiwUHYnUF3HEtobxto7JQkskqIHEeLMIgyNRls9TFHlBUZOOw7KzkJcj5XemhPH3yycZgzmBK1pBDsKeFRe2943sUwmKAGY0DnkB4Mw6GEJyUlBKiknRmPhDYTlSEZIR5NiAwaSq5fcH7xabhEpBU9Bob6UB92g+FKTdgoef3hta5ZSoB6gtcsWpowq3lDpTaJlBMxVr1FaVPvjFMLMqWAfxvTWmsUkywpgruqN0mhB1LG4vXWDow9XDUIHN6D3zih8eP2EXJTr3CTEtlHDbr5w1hAQKkM9HD68bReZhSQz3sfvfaNbAYIEFRow1Ggq/JokeSKgrLVik8joyMXVBysQ9FaGviDUwnKQofOlibb0ve5dqxp9oHMVBIcEswD0cOw5DzMBnCz1aw8OPCNU3aRjh2zgwzh3FBrc+3jk3CgBvhh6Mpq00G3KLfHVqwAsA0XxM4lkhIqN/N7iGq7JpdGVPTdhF5E3KGKXggUZQMtMpJH0qVoGsVaMSbcIz5pVULLqJoaMx0S1mIGmsFGXPRqx8dtknTidh6ts8BE0uBnZ9TpXhHWo1X+0BXL1h6imqFudStGqslTFRzGzkv12i2Ews0ZSsIQnRyQo7MOFnprGbIUoVBYj3WPRdjqRNIClJzfSlRIc6WI6c6xPlTxq10UYpRyPi+xfFT05CSb0ejOQRfSM99h3XYcmprq3rGj2lISomUoAgKZ00FKaXr08TGZ2kl23BI04Vf8RkN0bP32dkkClAeJbaNbDK/uIOZN6kKs9HJBpeMNSwVtdzSm+/KFkS61vx1h3DkhCSUuSPd4rBIKyy19Ek+bxI8f/WNQFR4hRAiRJ/DT+S7+Ij8GkACrKOQ0PAQynAKAyKIDqFPqFHBB2YmM6dOYhmKhUA6a1406tHOz8VkXmIcfUCTX/60PGHuMmrRGmr2eq7P7ESgZ3zkDWnKmluMBl4QrUoKANbKttSnA0g2DxUlY7iygK0UQLOKF6uR5iG5mHNGIsmgIYUBfRi3hHnuclLzM9KMIcfKtGLi+yE5k5Az34fiEJsoJJeiQzvx0eG8Ri1ZzkJCQGBrU715+DQviF5gHq5cf9Tvz/MWQ56sgyeG/T8iqygVAcqHE7XGjMKwmtPzEqKQ1AEgueJKqdBBMTmBFQ2hZ31F/SD4NOZTH3z0hkoLhdi4SfNKhz/SITnVOUWyuhNK5iO8rh3S3XhG/jMWhCcxUElmBcjNwA2b0jymNmrkrPw6JWxYANZraH3yWWtSyVLWVqUQC7+fAUpE7weJLk3osj9R4ceKWzSm9pKWorByoLsACCXvyHCkB+Mkk5E+/CKqxcspq40NDThTntC62YrCgG1Br/PCKY4ooillk3sKh3DjW23ERoSpqVMl+9o/pt0jMkTzchqM/DWg1hvK4BLMBccWp+4DItUHjlUrGZmDChUZnYMx8eHONDCyEYcMoEEg5XJPSr7xmoxKXFbACrsOLtw0eJiZxWcyi7tWw0oIlnFy03otjOOPzJbAyZq3GVLsp2Z3B+nlG/N7TUUErlgFqB8xBFQdrU+8BwKc6AM5CgWAdgas44EG8KYhfdIrWxN6EUbiW8I18ZyoFcoQbM+dMOVyCS6QByUH8ourHIIChS96CvpDSpeeUU66Gx/iMaQguEEFnfcOBqekUxSZG24r+o/8Wldd4IjEAAku4AAr1szEPCoTX36RBMDkTCEgP3gCx4Fq7b12jZwTVG4ptO0EUoqD3cwDFYILGRRsXIF6aPpUN4xbBTAtYR9NTwYaPepaNtfZAEsrSAKEjIKcfS/CAnNQ8rGQxSn5keVxHZxSGzFqMHqOt2hqX2aSKKK7EuAGGrNdoPMlFSgCHLacf00a2GQUSSzABYIzM72prVttIzLOUUmmHgUMjcZL2PPKktuARw+0AlDflG0ez1TQShgbZizA/eEJ3Z02UoiasD/FkgOKVq9a2h0M6flfZPk+mcfMuiGexZqbuX93ii2UpwSWS5pbpWKzVAJKnoK9K+cKS1qdxmBLvWwIZi24EEqul2Yk6t9DcyXZgzPV7tXmKQjOrUl2pSG/iqylBrqDXSpHGj+ELYYVdgecHFPdmSkkvKcEhX020eJDa5TmvlEjbfwBb+TOmGgOuW/hGiB3CdaxIkCuh0+x3swf20df/wBmHcDNVVOY5fi5WcswFA23CORImYf6mBxR7wGmaFQo94PRzHIkMXQqXuPAUHMQ/wBkIBMwEAgBVDzTEiRN9T6Sv6X1Izsf/wAb60rCyrHhbxESJDIdC83ZTssd9XT0hUJHdpvHYkU+5LELJDrQDV1h/GNPDB0V2+5iRIVm6H4gZFuYi/YnenoBqCpmNdbR2JCf+MN/zEbPa/8AyjkfURndrLJWHJLISz6RIkJxfpKc3pkXnG0ZeGPznn6mOxIsxek83N2xxQ7gOta+EecnKOV3rEiQ7H2Lj7/gc/018yv/AD9xHtOzvnI5/eJEiL6z1M9X6Tr8nnZ3/J0PqYyF4lYoFqALihNto7Ehy6REnTZ7LB0kEi+a/QRnT+9NZXeAzMFVag3iRIjh6mXT9C/AhjO6+WndVan0xjrLKpTlEiRfh/wefk6X5Odqlkqb/D7wHBjuDn9zEiQ9+oDH/KFsRNOdVT8x14mJEiRox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1" y="1293674"/>
            <a:ext cx="3043039" cy="227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998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l-GR" dirty="0" err="1" smtClean="0">
                <a:solidFill>
                  <a:srgbClr val="660033"/>
                </a:solidFill>
              </a:rPr>
              <a:t>LiCl</a:t>
            </a:r>
            <a:endParaRPr lang="el-GR" dirty="0"/>
          </a:p>
        </p:txBody>
      </p:sp>
      <p:sp>
        <p:nvSpPr>
          <p:cNvPr id="48130" name="Rectangle 3"/>
          <p:cNvSpPr>
            <a:spLocks noGrp="1" noChangeArrowheads="1"/>
          </p:cNvSpPr>
          <p:nvPr>
            <p:ph idx="1"/>
          </p:nvPr>
        </p:nvSpPr>
        <p:spPr/>
        <p:txBody>
          <a:bodyPr/>
          <a:lstStyle/>
          <a:p>
            <a:pPr>
              <a:spcAft>
                <a:spcPts val="600"/>
              </a:spcAft>
            </a:pPr>
            <a:r>
              <a:rPr lang="en-US" altLang="el-GR" sz="2800" dirty="0" smtClean="0"/>
              <a:t>To</a:t>
            </a:r>
            <a:r>
              <a:rPr lang="en-US" altLang="el-GR" sz="2800" b="1" dirty="0" smtClean="0">
                <a:solidFill>
                  <a:schemeClr val="accent2"/>
                </a:solidFill>
              </a:rPr>
              <a:t> </a:t>
            </a:r>
            <a:r>
              <a:rPr lang="en-US" altLang="el-GR" sz="2800" b="1" dirty="0" err="1" smtClean="0">
                <a:solidFill>
                  <a:srgbClr val="660033"/>
                </a:solidFill>
              </a:rPr>
              <a:t>LiCl</a:t>
            </a:r>
            <a:r>
              <a:rPr lang="el-GR" altLang="el-GR" sz="2800" b="1" dirty="0" smtClean="0">
                <a:solidFill>
                  <a:schemeClr val="accent2"/>
                </a:solidFill>
              </a:rPr>
              <a:t> </a:t>
            </a:r>
            <a:r>
              <a:rPr lang="el-GR" altLang="el-GR" sz="2800" dirty="0" smtClean="0"/>
              <a:t>εμφανίζει υψηλότερη ικανότητα σε </a:t>
            </a:r>
            <a:r>
              <a:rPr lang="el-GR" altLang="el-GR" sz="2800" dirty="0" err="1" smtClean="0"/>
              <a:t>αφύγρανση</a:t>
            </a:r>
            <a:r>
              <a:rPr lang="el-GR" altLang="el-GR" sz="2800" dirty="0" smtClean="0"/>
              <a:t> από την πυριτική </a:t>
            </a:r>
            <a:r>
              <a:rPr lang="el-GR" altLang="el-GR" sz="2800" dirty="0" err="1" smtClean="0"/>
              <a:t>γέλη</a:t>
            </a:r>
            <a:r>
              <a:rPr lang="el-GR" altLang="el-GR" sz="2800" dirty="0" smtClean="0"/>
              <a:t> και </a:t>
            </a:r>
            <a:r>
              <a:rPr lang="el-GR" altLang="el-GR" sz="2800" dirty="0" err="1" smtClean="0"/>
              <a:t>αναγεννάται</a:t>
            </a:r>
            <a:r>
              <a:rPr lang="el-GR" altLang="el-GR" sz="2800" dirty="0" smtClean="0"/>
              <a:t> σε σχετικά χαμηλότερες θερμοκρασίες από αυτήν. </a:t>
            </a:r>
            <a:endParaRPr lang="en-US" altLang="el-GR" sz="2800" dirty="0" smtClean="0"/>
          </a:p>
          <a:p>
            <a:pPr>
              <a:spcAft>
                <a:spcPts val="600"/>
              </a:spcAft>
            </a:pPr>
            <a:r>
              <a:rPr lang="el-GR" altLang="el-GR" sz="2800" dirty="0" smtClean="0"/>
              <a:t>Σε περιβάλλον υψηλής σχετικής υγρασίας επισημαίνονται προβλήματα κατά την χρήση του καθώς είναι σχετικά ασταθές και όπως αναφέρεται χαρακτηριστικά το υλικό δακρύζει.</a:t>
            </a:r>
          </a:p>
        </p:txBody>
      </p:sp>
    </p:spTree>
    <p:extLst>
      <p:ext uri="{BB962C8B-B14F-4D97-AF65-F5344CB8AC3E}">
        <p14:creationId xmlns:p14="http://schemas.microsoft.com/office/powerpoint/2010/main" val="1873180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Συνθετικοί ζεόλιθοι</a:t>
            </a:r>
            <a:endParaRPr lang="el-GR" dirty="0"/>
          </a:p>
        </p:txBody>
      </p:sp>
      <p:sp>
        <p:nvSpPr>
          <p:cNvPr id="49154" name="Rectangle 3"/>
          <p:cNvSpPr>
            <a:spLocks noGrp="1" noChangeArrowheads="1"/>
          </p:cNvSpPr>
          <p:nvPr>
            <p:ph idx="1"/>
          </p:nvPr>
        </p:nvSpPr>
        <p:spPr>
          <a:xfrm>
            <a:off x="457200" y="1196752"/>
            <a:ext cx="5698976" cy="5040560"/>
          </a:xfrm>
        </p:spPr>
        <p:txBody>
          <a:bodyPr>
            <a:noAutofit/>
          </a:bodyPr>
          <a:lstStyle/>
          <a:p>
            <a:r>
              <a:rPr lang="el-GR" altLang="el-GR" sz="2400" dirty="0" smtClean="0"/>
              <a:t>Οι</a:t>
            </a:r>
            <a:r>
              <a:rPr lang="el-GR" altLang="el-GR" sz="2400" b="1" dirty="0" smtClean="0">
                <a:solidFill>
                  <a:schemeClr val="accent2"/>
                </a:solidFill>
              </a:rPr>
              <a:t> </a:t>
            </a:r>
            <a:r>
              <a:rPr lang="el-GR" altLang="el-GR" sz="2400" b="1" dirty="0" smtClean="0">
                <a:solidFill>
                  <a:srgbClr val="820000"/>
                </a:solidFill>
              </a:rPr>
              <a:t>συνθετικοί ζεόλιθοι </a:t>
            </a:r>
            <a:r>
              <a:rPr lang="el-GR" altLang="el-GR" sz="2400" dirty="0" smtClean="0"/>
              <a:t>παρασκευάζονται από οξείδιο του πυριτίου και </a:t>
            </a:r>
            <a:r>
              <a:rPr lang="el-GR" altLang="el-GR" sz="2400" dirty="0" err="1" smtClean="0"/>
              <a:t>αλουμίνα</a:t>
            </a:r>
            <a:r>
              <a:rPr lang="el-GR" altLang="el-GR" sz="2400" dirty="0" smtClean="0"/>
              <a:t>, δηλαδή είναι </a:t>
            </a:r>
            <a:r>
              <a:rPr lang="el-GR" altLang="el-GR" sz="2400" dirty="0" err="1" smtClean="0"/>
              <a:t>αργιλοπυριτικά</a:t>
            </a:r>
            <a:r>
              <a:rPr lang="el-GR" altLang="el-GR" sz="2400" dirty="0" smtClean="0"/>
              <a:t> υλικά.</a:t>
            </a:r>
          </a:p>
          <a:p>
            <a:r>
              <a:rPr lang="el-GR" altLang="el-GR" sz="2400" dirty="0" smtClean="0"/>
              <a:t>Αναφέρονται και λειτουργούν ως </a:t>
            </a:r>
            <a:r>
              <a:rPr lang="el-GR" altLang="el-GR" sz="2400" b="1" dirty="0" smtClean="0">
                <a:solidFill>
                  <a:srgbClr val="820000"/>
                </a:solidFill>
              </a:rPr>
              <a:t>μοριακά κόσκινα </a:t>
            </a:r>
            <a:r>
              <a:rPr lang="el-GR" altLang="el-GR" sz="2400" dirty="0" smtClean="0"/>
              <a:t>“</a:t>
            </a:r>
            <a:r>
              <a:rPr lang="el-GR" altLang="el-GR" sz="2400" dirty="0" err="1" smtClean="0"/>
              <a:t>molecular</a:t>
            </a:r>
            <a:r>
              <a:rPr lang="el-GR" altLang="el-GR" sz="2400" dirty="0" smtClean="0"/>
              <a:t> </a:t>
            </a:r>
            <a:r>
              <a:rPr lang="el-GR" altLang="el-GR" sz="2400" dirty="0" err="1" smtClean="0"/>
              <a:t>sieves</a:t>
            </a:r>
            <a:r>
              <a:rPr lang="el-GR" altLang="el-GR" sz="2400" dirty="0" smtClean="0"/>
              <a:t>”. Υπάρχουν και οι ενεργοποιημένοι ζεόλιθοι “</a:t>
            </a:r>
            <a:r>
              <a:rPr lang="en-US" altLang="el-GR" sz="2400" dirty="0" smtClean="0"/>
              <a:t>activated molecular sieve powder</a:t>
            </a:r>
            <a:r>
              <a:rPr lang="el-GR" altLang="el-GR" sz="2400" dirty="0" smtClean="0"/>
              <a:t>” που είναι κατάλληλοι για την απομάκρυνση του νερού.</a:t>
            </a:r>
          </a:p>
          <a:p>
            <a:r>
              <a:rPr lang="el-GR" altLang="el-GR" sz="2400" dirty="0" smtClean="0"/>
              <a:t>Μεταξύ των πολλών εφαρμογών τους είναι και η προστασία κατά την αποθήκευση των μεταλλικών </a:t>
            </a:r>
            <a:r>
              <a:rPr lang="el-GR" altLang="el-GR" sz="2400" dirty="0" err="1" smtClean="0"/>
              <a:t>πιγμέντων</a:t>
            </a:r>
            <a:r>
              <a:rPr lang="el-GR" altLang="el-GR" sz="2400" dirty="0" smtClean="0"/>
              <a:t>. </a:t>
            </a:r>
          </a:p>
        </p:txBody>
      </p:sp>
      <p:sp>
        <p:nvSpPr>
          <p:cNvPr id="2" name="AutoShape 2" descr="data:image/jpeg;base64,/9j/4AAQSkZJRgABAQAAAQABAAD/2wCEAAkGBxQTEhQTExQVFRUXGBwaGBgYGR0fIRwcHCIgISIbIBsdHSggHR4lHB0iITEhJikrLi4uIB83ODMtNygvLi0BCgoKDg0OGxAQGzImICYyNDQ0NDIsNCwvNCw0NzQsNC80NDQsLDQyLDQsLDQsLC80LDQsLC8sLCwsNCwsNCwsLP/AABEIAO0A1QMBEQACEQEDEQH/xAAcAAABBQEBAQAAAAAAAAAAAAAAAwQFBgcIAgH/xAA7EAACAQIEBAQDBQcEAwEAAAABAhEAAwQSITEFQVFhBhMicQcygUKRobHwFCNSYsHR4RVygvEkM0MX/8QAGgEAAgMBAQAAAAAAAAAAAAAAAAQCAwUBBv/EADkRAAEDAgQDBgUFAAICAgMAAAEAAgMEEQUSITETQVEiYXGBkfAUobHB0QYjMuHxFUIkUjNyFlNi/9oADAMBAAIRAxEAPwDcaEIoQihCKEIoQihCKEIoQihCKEIoQihCKEIoQihCKEIoQihCKEIoQihCKEIoQihCKEIoQihCKEIoQihCKEIoQihCKEIoQihCKELxduqvzMF9zFCF7oQmnE+J2cOnmX7iWkmJcga9B1PYVwkDdSYxzzZoujh3FLN9c1m7bujqjA/ltQCDshzHNNnCyd11RVXu/ELhy3msNiFDqSCcrZZG4z5cv1mKhxG3tdNCinLcwabKyYfELcUOjK6sJVlIII6gjQ1NLEEGxSlC4ihCz34n+OL2Be1Yw6pnuLmLOJAEkAASNZB37ddKJpcmy1cNw8VROY9yhfDnxilsmNtCCQBcsgwBzLIWJjnKn6VBlR/7aK+pwYtP7BzKy8d+I2FGHuthb9u5fAARDIksQJhgJyg5iOxq/OD/ABOqzfhnRm8zSG89Fn/B/iZjrF0HEP8AtFtj6lKqpjmUKga9joe0zVRc9h7WoTjIaWqYeEC1w6nTzWp+EvGuGx+ZbRZLqiWtOAGAmJEEgieh0kTE1ayRr9knU0ctPbPseY1CslTSqKEIoQihCKEIoQqr4/8AGa8NtofL825cJCJMCFiSTB2kac5quSQMCbo6R1S4gGwCr/Afi/h7hCYq2cOT9oHOkzzIAYe8EDXWoMqGuTVThM0IuCCtFw2JS4oe2yup2ZSCD7EaVessgjQpWhcSWLZgjlBLhTlB5tGg++hdG+q5hfxDi1uNcOIvrezEMc7Agg6gie3yxHKOVZpfJm3Xs201IYdGg3v6D7q+cH+L+It24xNhbzfZZGyE7brlIJ3MiPar2VOY5barMqsD4TOLns3vVY8ZcdHEsT5hzIAFW3bf7IgTzgkvJnTQDpVha2Q2JsUlHLNSMzNaHN6jW/j0t0TXw3x7G4J//HchSQzWyMyt7ry05iDVbWys/iE7LPQ1OsrgD3D6dysfjjH3uJ4KzjQmUYd3tX0B+V2yZXUHUgggRuCRuJNdkDpGg2UKN8FJM5pcCCND72VEwOIu27oe072nU6FSVI/WmlLZnRrbEUVZpoWnbwWlYL4tXrdp7eIRbl0wLdwelYO5cDmNCMo112iSzBU5/wCSxcUwU05vDqOnP+1m97AlV9JDTrp0+lRfTkdoaq2mxljv2pBlPXlf7fZSnhvj+JwIzWLrLJDNbbVW91PUaEiD30FLiZ7H5VrSYdS1NPxSbm2910vaeVBIgkAweXatReFXuhCpXxW4Rh7uDe9ehHsibbyQZJEoI3zRABB1M1CRrSO0mqSaeOQcDdYPhsMdWWCp0B6fQ+9LOpg83adFtxY06laWystJby8fv0urOnhm2bUnU9Z1psQstay887EakycQuN/l6KBwitmRWaVLZdYkAnrv0pKKpPEylemrsEjFIZ2mzgL6beiuOGsjB3LWIsiHQzA+0DoUPWRp93Sn8oXkRM/YnRbnXFYihCKEIoQss8feMMQuJfDYe55KWoDMAJZioY6kGFAIEDUmda6AoOcq/wD/AKDxLKqW7isQT6mtqWbsY9MDqB9TUXA/9VZDJGD+6Lju0Ve8ReIb2Lug42ZWciqIVZiQokkTGpJJ0FUuc06SCy04opWkyUT8w6W19FGWOEszZlGZd6qkpiR+2tGjxqNslqoEEb6fbcLVfgphLqnFOQVskqoBO7iSSB2UiTzkbxpKlY9oIcqMdqaad7HQEHTWy1KmlgooQuffirj7N7iNxFQjLCOwjVxoSNOQga9DS8krL5XBbFHQ1GQTRO16df8AfZUd4ct2vM1YNAAH9ashZG0dlJ4lUVUzv3gRb0SviuzazJtuaqrbhosn/wBNCN07hJ0S3hO5byuG1htPuFTpHOMfaS36gihjq7RbW1t11SfFePOiXcNZhkd0uNzgpOo9/TP+0V2SXWzNVVSUILM1QS0EgDle/jysFAW8Uja3RqNBH+I771XnY4fuDVO/D1MDm/Bu7J+u19e8+imbONw1xMhtlJ2JAg/XkalHLEewBZVVuH17B8S9xdbnfb+kz4Nbti6onQzz0P8Ael6VzuIWnZbGPQQ/BtkaBm08VJXOPImJttbshls3FYkxrlIJgER7H2OlXSVLA6xCzKLBKiSLOx9rjblbv/xb7wLi9vF2ExFqcjjQEQQQYKkdQQR096va4OFwsqaF0LzG/cJ/UlUqB8aURsCiMxDm8ptgbSA0lv5QhP1y1B7M4smKWq+Gkz2usMey6FQQVB5iYP150kWSRkkL00dRSVrWtdbvBtcexz5K6+CsLcxWJTDM7C2VZmYASAo5E6b6SQd6up5JSbPHyWdjFHh7Gh9M8XvqA6/5Wk//AJfw/OWyXOy+a0Keo1mZ6kjtVohYHZgNUg/Eql8XBc7s7eSccN8BWLVxbjXLt3IQVVysAjYnKokj7u1XXWeGAK2VxSRQhFCEUIWT/GDwvcLrjbCswMC+qiYK6C5A1jKAp6Qp6mqpcwsRyT9CIXF0cmhcLA9Pf0us1wvFnBAtZRtJIn6e1Uy1eX+K0qH9PiW4lOvcdE/xLXL9pr3kytpgtxl2BaY0JnWD1jnuKhIXVEYLRqmaKOLCKt7ZXdkjT1XgcZNrD5UgXCQNdwDJmKuzOihA5rNEMVdiD3/9DqOV9h97lWj4WeJL1nFJh2IuW8Q2pO6sFMER7QQe3SqoKlz3ZStDFsFhp4OLHp3LbqdXl0w43xmxhLfm4i4LaTEmTJPIAAknQ6AcjXC4AXKnHE+R2VguVz34ivpjcXiMRahMzMRoQMqiAxB1kgZjHMmqXRslF2rRhraigeGSjTp3G+xUfw3hbkN6frS7qSQnQrYh/UNJEyzmEk9w/K0ezbwqcBu+Z5JvNKOX0Y3QxZVk6llQyANInkTTgFmgPK8655knc+maRfYBZocCQoa23pJgDXYd6qdAdSw7p+HFWgtbUsuW87C+ilf9CcqHEAjl17GiGl4ZvfVRxLHjWN4eQBvz/Hy80xw+ES9c8uCjE6z2GwPvJqQEb3Fp3VZdWU8LZWm8drA8t76jrfT5J7d4W+GZHuhbltGDEKYLRqF1GkmAd4E77VQKQsdm3WpJ+oY6iDg5cpOhJ2HemOM4sL967duotsuxJyCIJ10mTMxVjZ27O0KRmwuWwkhOdo5E6eXKyd8K4Kb2ZrdwAEnfX+tElK2Q5gVKkx6aibwnsvby20Vo4N41u8LUYby1xFoBmAnIysSTuAZUnkRI68q697YAGqqnpZsUdJNa2vl4eQspnAfGi2VPn4W4jfZyOrA+5bKV+gP0rrZ2k2KjPhMsbczdR81lPEr125ca/dY3Hc5s8zJ6A7ADoNhEVRI2QOuFqUktJJCY3C1twdD0/wBO6fcIxDO6G5GWABp02/vVsNRmfkKQxPBuBT/ER7X1HQHn66eatGOxQs5Lto5biEMp/mH5g7EcwSKae4NaSViU0Tppmxt3JAVUbiuNa897z7xuzmLK7DfloYA7bRoBWfG6STtNXsKqGko7RTAa7ae7eK0Pwr8Wbn7tMbbBUwpvpoemZk27kqRzgcqsZVAnKUlUYDI2Myx7dFrtNrzyKEIoQihCiPFvE3w2Dv37a5ntoSoO07SR0G57CouNgSFbBGJJGtcbAlc2cQ4xdxFzzsQ2doyyAqnr9lYjXpzrPc/No7VexggMAvCcvqb/ADSr8SuNaFq0TbtggumY/vH/AI22nSABsI0Ekk3N2/b5clmzEF5+MF82gdbQDp3H18V5s4wMQrrIB1Mcp6fWpioG0gSz8Iee3RuuNx/viPzsrK+Aw1u15ibxIOYmOka6HvvVoZGwF4Cz5KmtqpG00jje9rba9/gmqeM+KKEC4u4Qu0qjH6kqS3/KaUimkk0avQ12G0dIA6U7+7gDl1sE38SeLL+PyLioHlTlyKQJMSWEkk6fiYiasdI1wyyaFJwUc0TuLS2e35+F1C/sbiG1CH7Q5z196pex8TcwWjTVVPXS8Fwt3Hrz8TdWfgXFbdtSjEEjrz707Ty52A815rGKB1LUuaP4nUeHTy2UPxe6t9pQzr6QOZ9qVqJS6QNat/BqFsFI+eY2J1HcB18ei8YjhdyyVJMA/n3qUgdAMwN1RRyQ4s8xSNykDQ/U+KuPhtb+MDWrCBikZ2LAKuaYJO5nKflBNMxTNkFwsKvwyWjkyPsehHP8Lwnw84n5hItWwUOYN5iw8clj1a/zBaVED+LnK3pcUpjQClaDtbb5+uqrPE+JXLjNaug2yhIZDvmGkH2OkUVUslw1uilgVDSBjpZSHEfIeHX2O99a8N57eZiSev63pvhAts7UrzwxB8cpfD2W3/juLeH48lFi++HYFQVBkEwcpjf3Ikbde9JRh0MhBOi9PWPhxKia6NvbGtumtj5dOunNKWWN66DnkNE6RGmw6jv3q50LZZM17hZsGJz4fSGAMyuOoJ7+fj09fGY4rwK0LWYASBNMPia5tlkU1dLFMJCSdde/x8lG+GsIly6TplC/j+ppOiD7m+y9D+ppKctYI7Zr/JfeP4S1bcBXCgnUTt37Vc+CPPm2WfT4rWmnMAGYW5i+m3n9VH3laYaTGzAkxty1Hb76nIzOLO2S1JU/DPEkJGboR8r6ctfqp3g/EcNbtBWb1ESTBOvcgVxjoohlBU6iDEK95mcwm3l6KzeFfh0MUFxNy4VsM5YWgurqOebNorGeWo23Bqs0rC/OnG47UNpfhyNQLX5+nVbFTKxEUIRQhFCF5uIGBVgCCIIOoIPIjpQhYd8U/AtjBKmIsOVV7mU2m1AJE+lokLC7GdxrypWSJo12W5RYhO8hhGYDU9bbefL/AFVrw/ZS44zAaVGkhykuKu/UOJCVjIY9BudLeH5U5i+A+bdt2sOFNxzAnQbEmfYAmmKiESNtzWVg+JPopr7tO4+/jdVAXypa24mJBEnQzy9jSzJQxuRwW1UUL6icVML7Ei+3dp9grN4Ya1lMmTz605E1gbZmy83Xy1EkxdUfyUV4gvoLsJEka0tVRZ3NtutzAa80sMpcCW6bdef2Uz/qNi3YVD6jlAgCZER7ffVzpGRtAcVlQ0lVWzukibrcnpY7+qqwv2zIhkMyp+v4afjFQbIy1hompaSqDs0nb6jmD75hO7OINh1dlDkzBHOI5xy61J72x9oqqmppaz9qMkAWuCTbx8dNlavDp/1HE28NdQIvzN6j6kXUqIAIJ2npJ5awjnbNdpCYq8JnwwtmY/7flbJwPgdjCW/Lw9sW1Jk6kknqWYkn6mrmtDRYLNmnkmdnkNypGpKpc0+N+Ffs+NvqrreQuzAqZysSSUbo67H6bEwFHse03b1XoaaoppmZJtDlt006g+/RfcFx9/KiBoOtdNaBoRqot/TMknbZIMvfv78wk+J8cGJt2bDqLSWlOSTzeC7l4mWb1RsBAjSTPMyTRwslBDUUl3QODhsba7dR7KYLg3VgbZLAayo7VUYnx9pmq0I8Qpay0VS3L4/Y8ve6dYvipIKOWIIgRpqCJBPTLO3OKGVTiO2FGowKJjh8NJc762tbyHvVM7Qcf+pyZG2xg8hVguW/tlKOyMmHxkdjobjY/wBH16pW3gc5AKMANWJBEffz7UrBC/P2hot7FMQpRTDhOGbS1ve3+JzwJEFwKT6SNp51ZRyOLiDsk/1HSQRwNkjAzX+VilRwG4Lq2bZRhdcKjMwWJOmadj7T/SuS0js1wdFbQ/qGLhFr2nN3C/vzXQ/h/hxw+Gs2C2Y27aqW6kDWO07dqeaLABeVmk4kjn9TdSFdVaKEIoQihCKEKh/GG9hv2MWsRm8x2mxlIBDqPnM6ZBmhuzaawRXJlIsU5RcVri+MXsNfx4nksPt27lshwfSDEjp3HSlyySIFzVsMqqSvc2KcWI0108gfH1UpaxOKOZ7LMAUKsYGqkglZ7xrHKRziiJ88mqjiFLhdJZgJJO+tyPp76phbdX0ZCHJie8jQfXrpUzJHIcrt0u2krKJvHgN2b+W+o/GqfDgt20ukEHnMRPXt3qD6eRrrxnRNU+M0UsWSqjuR3X9OYUXcxUyLiqQBGg5iFnuTl1PvQJjfK8XXX4Y0tMtO/KTr3a7D3sOScYDCZpNtl/2toRP9Ki+Bsv8AAq2mxSahuKmM+I+/f7snOLwJtW1cqWUsVLj5c8D0jmYEff3Fcmp3BjQOSlhmLxSVUskmgda3lf56p1h7+Hu2BbuGGXYgwQf6g9KYGR0QDisiT4qGve+Bp1J0tvqrv8GcJhzdvXM7NiUEKGEAWzHqXUyZ0J5SNNZMKZsYuWG6axmatc1jahoaO431Wt00sBNeJ4xLNm5dckIiliRvA6DmaELlo3Llsnc6zJ17z76fhSl3xkgLfDaWsa17uz1HcLC3hsApPg+IsF810RtyJE8yYESd6kHwk5nbql9PiUbTDCSW930HP0T7xMLRNtlhgenMHnp+taKtpcwFq7+nZYoahzZtNOfUL14axlu2lwvoASY5xA5VKmuyPtqvHOHUVoFPrcAadbqNx+KF5xnBtprBmYJETHUgAfQVWJ45nZSEy/C6vDYuMx19ri3L34aJgcC6ktqQDJI5Dv0qEkD4xdvJN0eKU9VJw5RbN128PPw5WU1wjxDbs3Ga8rXgLbeUukC7pkLiQCg1ka8tKIKh/wD3XMTwanzD4UWPPU2+6j7lhLg8xXh2Y7dtZI669qZyMf2mlYvxFRTAwzsuO/7e9F7/AGG8y6oz9Dy/HalJIJnP6r0NHiuHRU1gA08xbW/3XRfhnidu/h7Zt3RdKqquZ9QYATmG6tzg0+F5F3W2hUrXVFFCEUIRQhI4zFJaRrlxgiKJZmMAD3oJsutaXGw3WIfFDxHY4i9pcMwdLKsweGUlm+ZYYDQBV1jc1S4NkGm60IHzUUgLxZpIv76qikXLTEHWdN/wqo54jc7J6NtPXsLGCzt/M/Xp5qz4HxCoXJct5dNDM7fQRVkVW15tslcQwCalYHg5vLX7qFBYnOuUqHnfvMVSKUmTODpdaL8da2i+Hcwh2W22m1rqR4px1rkWkOQAeokameWvKKnVVDmGzVRgWDw1LTJN5D7qIGS4AhEONM38U7dv811j2StGfdV1NPUUEr/h9Y+fP197J7e4NdtgkJmU6yCNPvqiSkfm7Oy1KL9Q0/AIm0dz038F4v8AiO5cWwl4L5dhBbUKCDlG51JknSdthVrKjKcpCQqsIEjeLG6xOvd10/K+YPBJiH/dkIdTEbDpl/rVjoo5R2UpDXVmHyAygkd/5Vs8L45eFYg38QDcDp5fo+ZZIMgEw3yiRvpp0MY4WwAklWVeIy4rI2NjLW16/b3dWXD/ABmwxz58PeUD5DKnN76jL+NTbO0myplwqdjM419++9Zr4w4zext9sQ5OQ62kzSEUaad+Z6maqmbJe7dk7h0tIGGOUWd0I3J+tlHYLFO2jaroJ7fo1xlVlIa5WVGBcVjpYBa19N7p9e4O6SyZXRtQZAIHcH+k1GakcXXarsN/UMEcWWUWPhe6jUzhvSTI2H1nTqK6wuOkbtveirqGwNdnq4rB+x8f/bYg25DROsHdW4SLykDUZhuDpHtEVP4hp7EiWGETs/8AJpNQNQDqT+e7n01SuOwKKoY3C6E5V9MCd4LSQSBy0quSBsTS4G/RO0mLTV0zIJGhoH8vLl6qQ8L8Qt2y6sRAgif12FW0b3FpDkh+o6WGOVroRvvbr+Uw4zfW7cBRfTMBvfnEbVF8scrsivpsPq6CA1Vx1IPTx6/dM24SyGWkLyaq5o3xdpqbw2rpa48KbQnkefn7PjZWXh/F2XDSyk6lVMfOVjQdTqBApqGYuju7dYWJYc2KsMcX8dPK/u6Q8C426nEMO1gkvduBbgH2rZILyOgUFu0A8qShkkMuq9NiVJSMoezYWGnj/a6LrSXiUUIRQhFCFW/iFwO5jMDdsWiBcOVlBMBspnKT35cpioSNzNsmaSYQyh5XPHF+DYjDuqX7T2SdAWGhjfK2x15g8xSDmOZqV62KpiqrNYdNE/wS2mU27zHWCGnUH3+vPrV0EgmaWvWZitE7DZWT0ux0I79/Q/Kyb43Cr9l/MjtAH3HU1U9scB01KfpZazFGXcMjRz6nz5dfS+6Tbh9xUW6PSpj9ffVpZw28RhSLKgVkxo52i4JFxtp03IOnVT3AcAcY64cWluXAshs2WFHVgQY1219q7DK2fR41VeI0EuFkSU0hDTy96H6pxjvAvEFdkXCExOUoylYHMMSPxg1XLA90lwNE7QYpSxUmSR13G97jcn+tE14lxxx/47I1u4NGDqVKz/Kfvq+epyN7O6y8JwUVEp4p7I6Hf36phgOCNeU/g1ELeKzM4armIzfAVXCgcco5Ha5938V7tcOu2mLIp/cjM7/ZVe55ZtgNydBS4hfHLe+nVaz8Spa2hMeXtnTL38iO7v8AVeeI49rxRtGWNgeZ6/QVdVRulAyrOwKrhoXP44sT3dOSXPh0FNWAc6xp+W9TZTgMyu3S1VjEj6kzRCzNrcj48r+9Ux4bhF81E6khh7UtTmQS5StvGI6R9AJ27kAg89feqsOJ8OI16yiMV824iNlE6MwBIHUTPTSmpaVrzmWHh+OT0sfCABHLu/pK/E/w6mAu2VsXHyXE+RiTBSATm/mJmORnkQBGawblvZWYaHPmMvDDiD4an5fdRfhkIWa5dK6CBrsOtcpoBH2iVPG8UfWEQtYRY6g73U3wjwf+337nk3RbtKAXbLmEk7CCBJAJ7fWiWmbI7MCihxuekg4Dm7bX0W0YLhlu3YTDhc1tECANBkARrOhpgCwsshz3OcXnc6qF8X+E8PicJdtjD2zcW2/kkKFKvBKgERAzRI2POouaCNlZBO5jwcxA5rn3AYvyrkXVZchIKsIII5Gec6bUrExjH5jut/EKipqaYQtsW6XIP28bE6p3c4xeuBi2Qptkj+u/51E1hzWIVzP05EYszHEEc0cXx9vE3jcFsYcEDJbkZUUAelDAWCZbbUsdNSavyxv3098llGWrp9YyHAE3trr/AP1ub/ZSPhXxFjMEf3Ko6iZQ20Oh1INwAPvyDQDyoayRuy7LUUU5OckHrbQnw6fNb5wDiyYrD276aBxqp3VhoynuDI777UwFkOFjYG6kKFxFCEUIRQhQ2Jv4HGZsM74fEHc286MQRzgGQR1GorhF91Jjy03abFRZ8PcMwuHxBFu0lt1KXGa4SYP2M7MSskCADuBzqLWNbsFdPVTTW4jibLnqywB9QKidQOf37UoQwv7YsvRNfVR096WTMO/e1uR6+P8AtsucetNbFsLoREkAKOWpJ0H0pg1EV8n+LGZg9dk+JAsd9+1781svhLwlh8CgNtQbrIA9wkkttMSfSpOsCOXSpsjaz+IS9RVzVFuK69lYamlllfxo8L3bpTG2oYW0CXEJgxmOVh11cg6jYb6xTLGXbLRoatkIIcbHkRuP657FZK+OZlWySQoOo69J60vM9wblAtZbGG00TpjM52bNzO/O/n/if4O7fy3bVlptsqG4pEg5DKDXUQ0kAEc6KZ8jgR9V3HKeigc12xP/AK7+P2Pim1oByuUMjztyJ9/pz+lXtka51gbFZMtJPBEXPbnYba9B3Dl9F6xeENt2875jqG69xSdQ17Xr0eDy0s9NqBppbp/u6+fsd62SxlXB1VhDctDPOCNKaayQDMDqsKepo5JOA5vYB0I6e/LmlsI152FxS/mqQVYSCpGxB5dopbLM+S62xNhkFHkJH1J9PqluL8XvXrpbG53fcGdB2Cj5V7Luabc9o7MoXn4KeV15aFx7xz6+HvnqkcLwZm9Sar3quSmLh2DonKLGo4ZP/KZ2hpcBav8ABXh91LeJutpbd1VUmfUk5mjlMgdTHSKlTRuY0hyoxqsgqpWuh2tvay0qmViooQuc/iJxW3f4jiB5ZVVfy2M6lrfoL9vl26DvSz5m3yuGi26XDJcglifZxG3L3ZR/A8Hh3aGcx/DmAnttP3UCGFxBuuSYjicTHNy2HW17eeoTzxNaTMpVfQujEDRZ+UE7CYMexrlaHWGVW/pl8PEk4p1NrX87p74buKlsrcGXmobSVOzCdweRq2mzcMZlnY5wvjHGLbu6rTfhdZcWbzwRae4DbnnAAZh2Ogn+U1cVnM2V2rimihCKEKr/ABKu3F4feNskSUDkbhCwDfSDB7E0Lh2WGo6sAEH179u2oArrXBwuFyWJ0Tsr99/XVKXPDzKhdGgjWBtI/rr+NVmLm02KaZXnLkmbmb37+R9+Ka4S014hHA20j8461TFMJjkcFp12GSYe0VMTtLj33hSY4HaF2zYe9kV3RW1XMAxAkAnvufeDtUXUsea91ZBj9XwC0x3G1wD89/sui0QAADYCB9KbWAvVCFSvi/jb1rhrmzszKlw/w22kE/Vsq/8AKq5S4N7KcoWROmAl2+6wW1jNAGAY7g8/1p+NLsqP/cXWxUYODY07spPLl7v6K58GxguKLFiyTcbZFUa99NAO5jvTEM8b9GrHxHC6umOabW/O9/rqq9xTDXcJiPJvoUdHBncMJkEHmCP1vSIiMcmZ2116l9e2rojDEAXFu1/JSXEuPi7byoJIG/SmpatjdBqsCh/T1TPdz+yB6lVu4jyLgYsWMsTM5jMieZnnUA1wAeDdOOmifJJTyMDbXue4Wt9vROsJxO9MKwQjfQe2uYHpUJap7e5XUGBU0wIJzd9/wpHFC9es/tJtjIr+UzAj5iuYaEztRIHVDAQNlKkfDg9TJHI7RwFvmk8RxhksLaQ5HJAY8wOx5e46VdI50cQA3WbSQxVda+R47JJIv4/borV8JvEF2zi0wpfPaxBYnMdVcJOYMddQgWPaO9NNO5zspWjjWFQQQ8WPQrbqeXllDeJvE2HwNtXxDkZjCKolmI3gduZMDbqKi54buroYJJjZgXP3FLq4y9fxGiM7M5EcidBlB3iNeZmd6qLGSi43TzKmqw9+WQXbt/h+yT4dwZyraD3/AF91Uuo3ON7rTi/UsMUeXhknxWv+GfEmBwXDrBu3FRvkuAL6muqBmlVEtAI9R5FZiYpq4YAHFYOR1TI50TdCb+CsXCeN4LiAm01u9l1KsvqXvkcZgO8RXWuDtlXLBJEbPFlOAVJVL7QhFCEUISeIsK6sjqGVgVZSJBBEEEcwRQugkG4WCeMvAt3AZ2S/ZNo5ige4EuFRrlCsfWw0+WZ6CYpVzXMBAOhW5FNBVOY6Rhzt6agjv81WuDJNy2ttypdgGPILzZtYyqssSdAATIiaVhe8SLexKnpX0ZJAJtp1v/qe3QLeIuGxdF5EZgrRGYanr0FORQta4vabrzuIYjNNE2mmblGmu6jmRme4zqxJY67/AI0rURyZrhbmEVlJwA1xAsBv4a/NbT8N/FNkYS3YxN4W71sNpeOWUBJWGbQhUGo3AGop6O4aA7deXrAySd5gF235e+uyumC4pZvKXtXrVxRuyOrAe5B0qYIOyUc1zTZwssK8a/ER8afLW2Ew6OWXU5mgEBm2A0OaI0PM0uamzttFstwQvivm7Xy8+7vVesYe1edBbkNAJ3356HTtp1qeSKVLCprqG19hoOY/KuXh/Lw/E28SwLKAVbeQraFhG5A5cxI3giTIGR6tVE+LVVWBHKbi/QBV7xP4kt4zG3LxQraYqIYyYQQCRGk7xymq/iGHR2yc/wCJqWAPiPa9Lea8+HuHW7jEg6dJ0n/qrGwx3zAJOfEq0N4bnEc+hP8AXyXrjeC8lh5RAk6jkY51yd/CbmCtwml+PmMT+l78xa35TvhuAsXrALCGE7GDPPX8aGhk7ASFGV9ThdS6ON39jkoDH3G/9SXD5aElUkxJ3aNmPKTrAA2AiojW0R25LRY8hmauYQH/APa3LppqO5fMNjMzAXFlRvp77j60fEZezIFE4MZf3aN2m+/yB6qxY2zhkslkVZI3mZ6QTtrVxyRsL2hZsZqquoZTyuN7215dfOyjrXH+IgoUxeIOQaeskfUHRt/tTy6UpC+WTUcl6HEaWgoyGyf9vUd/h7CQ474gxGNYHFszG3IQhVAWYn0gCZIHOpvkaezJoUtT0czP36M5mdOvn771HHh7CHYEJyP661VLE+NuYJ+hraetm4Txa3I/P++asvB+NoiFDuBG1OwS52A815jFaA0tS5o/iTp4dPEbfNQmOjEXJQesmB+vxpSV5klDW7L0WH08dHh7ppT2jr4dB4/myUvcNu4a4jrca2dgyEqR9QZ1FdnYYRdqhhVSzEnGOcDQbDb7/Xmtl+FHH7+KsXRfbObThVuEasCJgxoSOu8ET1N9PI57LlZeMUkVNUZY9iFeavWSihCKEIoQsG+NXDLy47zrkmxcVVttyXKNbfYzL98xjY0nUNIOZekweWN0fCOhvr3qkYW/dMhGYKVysMxgr/D7aD7h0qnjFmh1WkcObUnNGMpGxHI/fzTheG3Iz21I/OOlMcE2zsPksc4jFmNPUtBsf5DUad34+imOA8W8n03NZ2PfuKIKkudkcNVHFsEZBCKiF12n6HmO5NeLXRfuxlO3pBG86z7f2qFSJHyBrU1grqSnonzTG5v4noB76pvivD9y2uYEd/afxqwwuYMzTqk48Siqn8GVgDXHQ9Ol/wAi33X3CYA338sgA5ZJAiRppA051CJzZz2hqE3iEEuEsHCddrtLHWx309Eo+GfDMBlk8j19+lRbFLHLcahWT4hQ1tBw3nK4eoP3H26FL43jL3FywIG4nX2g01MXFhDN1hYcyGOoa+o/iNdtD08r/hOeFeHxdRncb7CdhVdPT5W9tOYxi/GnBpyQBz2v5cwO9JcG4ViDe8nDo7MWy5spKj+ZjsAAZOtUxiWOQgbLSq34fWUTZHmzwOR1v07xf8rVsX8LcPcUBr1/OD88rqOmXLEfj3NNSxiQWcsChrZKNxdFa56qk/Evwpa4dbsnD3bv7wlWRyCDlAl8wAgnYjbXSIqt7QxmUG105TSvqajjPYHFuvf5a207/qq94bVLjSwGm396jSRZQSVb+osQM7mRtBAAvqLan+vqVNYjgRxF5bVgorEMSzGFVFElmIBgcvcjberqiESNtzWfhGJPopS4atI1H0+fyuqRZxBEoygiOe4JM6dDSzZcrcjhotuagM8xqIZLOtfzsAAPPfdW7w1ibWQ7c6djy5ezsvMVnG4pM/8AI+/fooTjuKXzSFgAjU0pUxB7xrZb+CV76amkAaXC+gHX3ZTWI41ZW0Laguco26bak6VfJPHGACs2kwurrHOkaLa7nTVVdcQhEFSp5EdJ7bflvUBKwjomH4fUNcSO2eYPW3sjyT61insOrQHLAwTpOv5f4rskvCF91VR0BrnZQctiAR5fXTXvKtvg1f8AUMYtjEKuRVNxgJ9YWBl7asDPQGoxTiYEEJnEMJfhrmyRvP0K2fh2AtWEFuyi20GyqIGvP371eABoFkPe55zONynNdUUUIRQhFCElicOlxSlxVdGEMrAEEdCDoaF0Eg3C5d4pa8nFX7YTywlxhk10AJAGup0gTOu9ISBhd2hbVeto31DIDwHZrt5738fpf16WvBcVs+TuNq0Q4EXXjHRPa/IRr0UN4hwdnyrL2bme82droUgouaCiqw0zBPm3gkiREUrJFc52brco68Rx/D1I7IGgI21vr9uijMFjmR0zAmCN99v81BlQWk501U4PHM1ppSL28id976b2/CsvEOMeZbKoJIWTygEhZJ/3MB9aabK1/wDE3WFLQT05BnYWi/uygeD8VOHYlkbMRz/oeh60vHlhBuFr1nGxJ7crwWjyIvzIXriXEL11lMqDOkD/ADVTKp8jrBPVGA09JDxHEu6/kIwFg3nhlCsRII07f2FXQzNlJFtVm4lh01Axri67Tpb5++9JWsZdUFTcdCmmWYiOo5/WlZJ5Q6y36LCqCSEusDfmuhfAeFFvAYf0lWe2Hedy7iST79OQgcq0WkkAleNlY1kjmt2BNlP11VrO/jNj8MMPbsXkLXLjE22BI8vLoX030MZef0qqQt2cnqJs4Jkh3FtOtzt9/JYvbsPbIcNoN43A6kdKodFJGLsK1YK6krXBlS2w7/zopIWcSysyM6oQJBPzwZAI5gETrziuxCdwu4qvEDhUDhHE2452N7eZPyumeHcXAFa3DMQA07n8xXRNHKcrhqoPw+roWGeF3Z38u8eypG5wG5bUAMsEiWaRlnmYB0G5qL6R2a7CmKf9QQOh4dRHcjuBHz2UIcWY/eANoAJA0jQcug1POuCZwNnC4UpMNhkaZIH5Xdx0ueW+nVPMDhQ0lHVTzV5/AiZ9qi6GOX+JsrocRrKEETxlw6jUeadcSwLWbdt8hKMGhzHqPMhZnKJjNEd5Brs9OcrQ3ko4Ti7DLK6bQvIsPkl7WOsXbKpcHqUaEbg9v7bbVeXRGMZystkFdHWuNO06knutfmdvndaD8FrWG/flQ/7SNGLx/wCsnTLHdRmnmByio03Dsciuxo1mZoqbeWy1KmVhooQihCKEIoQvjtAJgmOQoQuY+O8f/brzX8QAGJgZeSclEbxrqdTSudj/AOYW4aappyPhnXB0/v1+i+cM4Y1wlEZcv8R3E8tOdVuoy51wdE7F+o2ww5HsOb5f55L3xPgzYd1KMQTpqBy/CpzfsAFqVwwf8o90cwGmo5HXl787p9wThoxAY3N1MdOQM+9WxETs7QSVdHJhVVaF3K/219FFcX4eofLbYuwJkSDy0EDWZmfp3ql1MBowrQixuSQh1U23TTTx197pjaxBzQwzLoIPP9RUBO5os/VMvwyKd5fTnKdgRtfqfneytHh/hlu9cZUm3kttcuPcMi3bWMzAD5jB0H4jerqcwk3YNUhi7MRjYI6lwLe7n4+7KFW5dsv5igsoMT/feD7T71FkJhdcaqyqxJmJwCN7gwgg68/PzT08cl7d/wAu0zWyCBcUMDHI9qhLVdqwamqLACIC50p15NNh/foujsDiPMtpcgrnVWg7jMJg9xTy8sRY2SXF+KWsNaa9fcJbXcmeewAGpJ6CuEgC5Uo43SODWi5WG/EPxHb4neTyTCWlhCwyli0Zt9xoAB79aqdklFgdVoQ/EULw97TlPzt/qp2R7TbyCfoYNVOzQm6ehEOIsMYFnD5E2v8AS3grLh/EeVClxANJBH5VOGrD9DolsR/T8lMA6M5r6WUNh5lXBUqGkAHXQgxtHOq46YZ8wOicq8ceaXgPYQ4i1zt0unvFeMPeOTMUVRqNiSdde1cqp3tdZqlgOE080RkmFzy8FHWyt3KjLDTAaPm13n8Pv9qsY9kgAfuk6mmqKN73U3/xg362Nvtf87J/iuBXbakgKynUHb8P7VU+jcXXbstGl/UkLYMsoObw3701ueILtxrRvnzBbRLaiAIRNB7mSTJ1JqTKgg2KWqsHZI3PGbE+d/wErw3BpiG9JCNvsOZ6TEf4q1zI5hYJGOqrMNkzPFx37HwKtnhvi44RdZ7im8t0BWy6MuWTKgmCNdQSPs6iIPGsZTt3U5amoxeWwbaw93/xbNwriNvEWkvWWD23Egj8iORB0IOxq8EEXCy3sdG4tcLEJ3XVBFCEUIRQhZL8QviS6XL+CsW9FBR7pYggkQcoG0TE/dyNLvnDDay16XCXVEefNZZfktXDoSHPLTfXbry+6ugRyG/NQc6somhu7Rfv3t6f2vuDd7TMM7IymIBjak3ySRnKF6WloqOtZxngEkD6JfF8Wa9lF0Npuw0nlP1FMPla5oEgWNT0M1PM99G8aXGuvke+6WwTvldbDTmGxOvIGDpBq5rQI7RrNmle6rDq3kRfmLb28E1a1cWCqMjLuSCO0fXaKQjbJGS88l6ysmo62JtPGQS7a2/W/kFLcF4cmIDB/Synkduh/PenWOZUMN15iphqMHqGlpv06d4UZxzh3luFD5pGo0mPbnVT6fILM3WlT4wal2apFm8jY2v4pth8dc0SJAJMc9e/650CoczR64/BoqrtU+ngbhWrAYDDXLXmFRPOevORMTTDWxyDPZYs0tbSONKXEdw+yRvePeIhUS3iCqKYU5VLEbAMSpLR9+upNKmpLnWat9uCMggEk/TXfT03TPjvjDEY4C3i3bIpBCooAzAEZiN+Z5ncxFWGVpGWTRJtoJWO4tIcw+yhLmCYjMNU5sOVVPhLG5mm6fpsRbUzcCVuQ9Pty9Ld/NSuB8ooyXZKiGz6+nkCW5amNdDNTp5BKwtkS2L0jqCoZNSaX0sOvh0PvdNMZYtmcjFwObR+EfnVUhjiNmarQpGVmIR8Sc5ANgNCT1N+XK3Nfb/C7iql75QY+gO1WvZw28RiQpaoVsxpKix1Oo0vb3dWLwvw18dc/Z1S0zImbO8gBQQNwpM67c4NSgl4ws8bKjFsPOHvDqeQgO5X93H0TjF/DviQZgLCGNQ6XEy6bBQxDcoEqPpVb6d7pMyepsWpYqIQG5PO43J3J9fFRfGeK3gxw9xHsuvzBxB+nY9RvyqypqHNFmpLBcIhmeXTEEDYA/X8eqa4LgnmWyzEAcmO8e5MVOJnEjBfula2o+ErHMpico5bi/PT3qlcPw17ZN3VLVkgvdAn5tAoWRmZtgJ5ySACQu2B0Uma+i2JcUgr6Pg5bPOluQtre/Qb/JNHxT4i8igAswgK5RADv8zOBr3jYUVF5XADRSwgsw+JznEOBO417rLdPhrwN8JgglxgzXHNwhWzKuYABQRodFkxpJO+9NQsyMsVgYlVNqagyNFgrVVqQRQhFCEUIWd+NfhcmLuviLN3ybr6upGZGIG+hBUnmdfaapkhDjdadJickDclrhZc/hTGYdzbfC3i8+kohdT0IZQQfz6xST4pQ4EL0tNiFFJTubIRrvdO/Eq3cMy2sXh1D5AQ2jCCNs3Y6HlIO41L0r7NuW3K8rQwZ5uGybK0nqQSPDa/noo/g/DBfuECcsa+55fnS9LneTn2Wxjwp6Vsfw+jh03sOvXzXl+GPZvG3bV2c6pkBJPaAJPSKrljkZJ2E5QVdHU0RFRa/O/Xr+LLVB8MRew1vzb963iCqs3ysqsRquUASAf5vrTr2cRmVy8zS1IpKjixC+9r9P8AFCcd+HF7B2LmIsYlbhRC11XTLISTKwTrH2Tv15VBkfCBypmqrRiEjeMD3W77dVQOHgXXXMTMyWnp3paGN5lzOW3idbTR4fwogLmwt08veqe4y/hjIRiHH2iDB+v96Yl4MvZJ1WPQDEaEiVrSW8x3eHI/PqvnGMGMPdewrm8kQzoYDMRqVAPygHLvqVPWBKNmRuW2ipraoVUwnLrOHK21ttet+6yQ4biLKKXuEvBhVA1+6q2Mii7e6cqKrEK7/wAUjLbU9/Ty6Abr5xLGWWh7alSdCrAA++mh++qqgslaC06hO4NHU4fK6OZt2uFxbr/d1McF4jZt4cByCTOg1MkzEU0wtiiGYrCqo5a+ufwWm/pa2lyrZ4Q4jgV4Zixc8oF3YG2y+oyv7tYX1HVSQRtrsQY7G5jhdijWQ1ELw2pJv4307llNghCM6mJ22BiJ7fdSwy5v3GrbcZuBajmv3XBPryPj6q03OPJdVbWXKrELnYDKoJjMecDfrFXfFRl2VZwwGsjj44IuNdCb/wCrc+AeHsPg0yWLapMZm3Zo6sZJ3OkwJMVa1obsFnTTyTG8jiVKVJVLKPjP4VuXCuOtsIRVt3Eb/ccrDrq8EGOVVSRlxuE/S1jYWlrr+I31t+AsmuYotltvoqcuXv8A0+lKzueRbot7Coadry+9w47nfwPnfxUjgxfKXFsu3kyCyn5SwmNNpEk6du1SpeIQVTjooo5Gi2+9tCO/vTeygvFVylWO3Qnr12qwSRymx3SMlJV4fGZG6t01trbpY30Wg/D3FXMBiEtu5OHvEIV5I5PpcDlr6TtoZPy1cyLJsVnVFd8TbM0A9Rp6rZqml0UIRQhFCFUfE/j2zhLvkLbe9cEZgpACyJAJO7RrAG1dsol1lHXfizg1CFreIk/MAqnL3JzwR7SewqDnZdSr4IjMcrSL9Dz8FQviH4iXiV5GsSLVnMoLGCwYiWyx6ZgCDqdNtqreDILsKdppW0jyypjuDbkDsqxw3il20SgyietUyVD4xYjVaFJhFLWyZ2vOXp3/AI12+a1T4M4nzXxbOJuL5YzcsrZtAOsrJPPTprbTzGRuqSxbDWUUobGdCtPq9ZSTxFlXVkcBlYFWB2IIgg+4oXQSDcLnDxp4fTCY25Yw9yQIKqWBIDKDlPQySBOsRO81QWAaMOvRajKpzwHVDLt/9rc+XzUdw7h924MipJJ3JED3pQ0shct9mP0jISCdfDdOOI8LbDuqo24MgjSRzj60xM/gWtzWThkH/KF4kA7Ox2Ot9O/bmnXDuCC/aZhlVxt0EcvqP0akAJ4tNEvJJJhddlc4uA18b/dMMXhlTW8yhgwAtgEyNZaRoBsOpnlFUxQCI/uLUrcTkr4wKQHTc7eSQw+FDMDaMDoeugP94qbqdsguwpeDF5aJ+SdtyOY7/wAHT1Unf4HKG4l0FhuVI+7Tapx04Y3snVK1mMvqJrTRgN6He3W/9JvgMO15glyDI320HYaVGCbjEtcFbimGHDWtnida5t9T9ualsHwzCjF2LN26AhuKLiyOewJ2EmAe00GniD731RHi+IOpi1zbtI/lbX+/RdD00sJFCFQPjViLyYAC0SFa6q3Mp1KwxjrBIEx06TVUubL2U9h/B4v7trW0vtdYhYxpGVYzcxP3x+utLsqXNHa1WxUYLFK4GE5SfT3z6K7cFxL4ojDWbX7wiY0AA0BYnoJ9+gNMRVDZNAsbEMInoiHPIIPNP8N8L8cjzmw5CGV9bersPRoff/NURUpY/NdbFfjramlMLW6lTfCvCeLu3rf7Rb8m0jKzEujFspnKoRjuRBJjSaeJXlWsN1p1RVqKEIoQihCwf4l4W5hse8j0XyXR+oIGZfcMIjoV61B0mVwCahouNE+Qakcvr8h6qvYfGWFIFwM0x8oBiYMmSOveh8zGGxXKfDKiobmjGn1SPE8LZzK9pvSQdtNfbcUrUvy5Xx81v4HTmXi09UP420Pff8aKUt3rNvDi5cGdm0AEan+gpniARhzuaxBRSOrXxQG2UnXoL+qvnwc4/ZKPhcgtXS7XFEfOsCfVzZTOmnpiNjEIZY3aN0V+I0NVDZ85zcrrT6vWWihC5j8WYf8A83FXLbG4jXrjBgNdWJ26AyJ5xNJzQuBzBekw7EYHNET9LC2uxt72TfhGOuJLK3uCOlV/EytNhqnBg1DNGXuOUnaxt/XyV44z4Vz8LHEHvEXCEdFC6ZXIGXeSSSDm7bc6akjEzRdYFJVOw6Z4Ybjb02VIwnErtgZY0JPqIMT1B5/9VUHPhaWgLQdBS4jM2V0m+40v/XzRiLTMxdwWDCCxG3eiJsjjeUaLuIS0UDAyhf2geV7HzOh9U3PDH2Q5pLQFO469KkYXWOU6KhmJQhzeK3tADUjW/P03Tvg9hfPtoWNoZh5rbZbf2yZH8MwCNTHOKVhztk1W7ifwktHZtiTtbe/clLLKt52w9zOqswTNoWQEwToDJUA7CnIImN7TF53E62pnAiqRYDW4F9bePemljCOS023cknUAme8gUpNBJm0XoMOxWi4NnkAgbHRbH4D8ZYazhLWGxV4Wr1pCP3ugKgnKFbYwsLlmdNo1p5vZaA5eUnAnle+EaXVtw/ifCPaa6mItMifMQ407EEyCY0B3qYIOyXfG9hs4WWEeKvHV/HOpuKiWrZYoizpm0liTq0aTA3OlLfEkOsQtwYNHJDma/XryTDCYe1fuDICsASdpPOeUyYqwNil5JF0tdQAdrTUDmPJXDgmIXhuIXElcy5Sjjc5GgyuoGYEDfcSOc1MRMjBIFks+uqqxzY5HZrnTbfZKWvjPiPNJbDWvJn5QWDgd3Jyk/wDEf1pf4nXZa/8AwnY/lqFpXh3xlg8bAsXhnIny29LjqMp3jnlkUy17XbLHmppYv5jTryU/UlQihCKEIoQq549wuEbCPcxqFrdr1Aro4Y6DIZGpJAgmDpOlQkDS3tbJqjdM2YcE2cueLt2z5x8gOLcf/ZlJn/cqqvfYdOk58jA/b5r2FJUSU9zIL/8A1Hmn2Kx1m3hxYFu3duNcF1ryjVQVjylJAJH2iZAnSDGY3NtGA1wusqcyVsjpoHFp2tsdOvTdICytzKiNGshTsu+kewH41eWtmbYFZccs+HS5pGa8z157++9WDg+Gv4K7bxk2i1oMVXUggqVMnSPST9Y9qrhpuEcxKdxLHBXMbDGw6kf4Fcbfxos+jPhLwkeuGUwf5ds31y1IVLSqXYLO029O9QvxD8fHFolvAvdS2sm6R6Cx0hRDZoGsiBOm9dkLnNuxVUjIoJslU23S+3vp81n+FxjoSg1kQZnSd4P4VQypcwarYqMGiqH/ALeh7tvferfwTD2zbkgAnf8AtT7HBwuOa8hUROikdG/dpt6Jh4h8Q4nyP2Nbn/jq0xz5EJmP2VIkDkewACtRNlcGgrfwjDhNA6eRtwDb7qFtYtgUR1kDnEaHf3/7ronc3SQWUJMLinBdRuzWuSPnYbH13VwuYq15XKf1pFNrz9iDZVXheLS1dDg+kzm6Qef3xrWbDK7jHova4lQxf8cz/wDYANtyefjz+qk/EPEkvDKgDbE9IHKr6ipa3s7rLwfBZp7zXygbdb/j6+CiP9IuZcyAqOeuv+a4ac/yboei7Hi7CeFOA5oP8gN+8j8eik+C8YNj0PqDMEfka5T1DnuLXBTxnB4YImzwO0Nu/fYhNscTfvEFSCQMs9N5qE0ckkthsmsMq6Ojw8vfq4nbnfkPC33SeO8OvbUMDt21qx8JYMzTqEjS4k2qkEE7RlcbX6X2v9L6WX3AcNOIcox2E5huahA4T3zDUJnFIX4VlED+y7kddui9XcPcw7hVAJGx6/SuRwSRyXGynVYpRVtEI5LtcNtNj9x73sjGcWe4I0gbrz58jygVfPme3KxZeF8GmnbNUA2Go0uOl/I/NSnDfD6taLPBLax06fWiCDIyzlzFMVNRU8SLQDbldffCvhvE3MTZ8m04VLqsb2UhAEYSQ+xIj5QZmlGQSNlXoqnFqSWgsNyNuYK6GrRXjUUIRQhFCFGeJeCpjMNdwzkqHA9Q3BBBB7wQNOdRc0OFirYZXRPD28lzp4n8KYnAsEvpCknLcUyrbbHcHsQDSL4XNuV6qmxKGbLGDYn37/1HCeGeYcqn07n3/vU6TM++bZLfqDg0rmGG4kPMGxt/f2K9cR4OMOcxJ7HaDRUwlozMRguJRzuMFSAbjQ9bcj5ar6/GXu2shZQY5/a127SKuzcSLKTqs50Aoq7itYSwG48Lb+V+akeEcFW6uZ99dOldgpmsbrqVHFcalqpewcrRtbQ+JUPxLh6WXIB15daVqWujeMnNbeDTxVVK8VFiW9eisD8CTyQ2gcDcbz/anZIRI2zt15qjxJ9FOXxfx6HmOXmq/bLqpZWLCYYA7H+n+OVRiZw22Burq6pFZNnkaGG3qLaX+1glOFC2bg8xzlGsPHXmefI1AQMz53H1TL8VqfhhSxNFjpdvzA7+p8T3qxXeHrjbtu1hWQ3CdCdgIkloBIGm8dKlMxszdCqcNqp8MnvIw2I228/fVah4E8GLgbZNwpcvsZLhflERlUnWNzOkztpXYY+G2yrxCs+LmMmW3vmrEvDbIzxatjzPn9C+v/dp6vrVtklmPVcu4lHs3riXE8tkch0HIzsJ5d+n30g4tzgvGt16uJsvwr2077tLdjvrpofPnsrda45a8nlt9af4jLXuvKGiqM2XIb+BUP4kw9graGGOe6FPnOGJVmaCAmsQuqzAnvS74sxzMWtS1/BZwKgG2lrjbn73UfgcY1u4AQTrrO+lVsndHpInKjCYasB1IRtbuNvv/SneKcYN22yroQOZiJ0+uun1pkTMkBDSsaTDqike107CBfkQfoSofhnFHw2aU9RgSTz9xy5/fVIcIW/xWhJE7E5geLcDlsQD9V5x2JvXWU5/UZiAOkx3GnOaojqXyGy1KvBqWkjDgL3sDc9Ta/cl8BhGvEhgM0SCNNT+WtMQTCW4tqsjFMNdh5Y7Ndp5e/lomi3riyrPcV1MZZII7R+ppR8kwfa69HS0WHOpi4NFjfX+10l4VwnlYPDoU8thaUuvR2EvPfOTNaQvbVeHeGhxDduSla6oooQihCKEIoQs9+NXCXvYNLqMB5L5ipMZgwj09WB2HMEx0NUrXEdlPUMsTHkSjQi3v8rHOCcUNl4A33/X31THPwxZwWpV4X8Y4Ogdc2A1Nx66+9VYMP4v8m95pt53VSLcwVUtoWYaEwpIAnnVgqmO2SUmAVMH8iL9L/0q1+wggujCNNJ6d/1zqD6cEXYUzT4w5jiyqbvpe3Lw+tk74fxK5ZQgmOzCofEvjOVwumf+DpauPjQyZe61x9RbvTbFXRdbOHIaBuOwkD2YkTzjlVwe15uDYrNdSy00Za+PMwncb6deg+mq+3sQ7aXiYHy9D36E0rUmW4utzBGUAa4s379x3Lz+w5QrElSQTHadPvrj3PiDSNyrKWGmrpJmO1a0i3py81L4vhRu2rd22QWGrKdCZ5jlI6U1NGZWAjeywMOrI6GpfHIOzm38LhXj4N8Dui8+MYZLRttaUc2bMsmOQUpGvM6VXSwuZcuTmOYlBVBrYtbc1rVOLzqRxt4pbdwJKqzAdSBMULo3XMPEeNHFXGu4r1uSZI0MDZRyAAGg/qaVEjSP3BqFuOo543g0ruy70sLa+e+idcH4Sbpyhxk01G57dPrUfgw52a+iv/8AyR8UHCMfb+X58vmvnFuE+RcXy2KyDz6f90VB4Nizmo4NH/yQeyo1y2t11v8AhSXAuHJeQtcgkEidtunSr4iJo+0FmVzH4bWFsDiOn471C8QwiM8WTnIzGQZ00gAdoOvcVS6BhH7ZWnDis7XB1Y0i9gDawHUpnhr7ZoIDCYyt0H+Kr4zoxZ2vimjh0FW/PAcruRb9e/73Vo4DgrNw3v8A4i3bLuc0sVGmS3mkZiYGvUb7VdA6JwOUWWdisNdA5gnfmA1Fu7qLKEtNdssLi+pdv0N6GRGE3aLrtTiEeJRhkzshB8R780+seIrq3bWJQL5lppUFQ07ggyOYJGmo5QdapfVOL7ALQpsAgbSl7nkkjrYenPzXSVtpAJESNunan15NeqEIoQihCKEIoQsc+OeOJvYa2j/+sMzqPsloCk9yAe4HvVMwcBmbyWnhroXOMMo/lb5a299FmqYsP6XEdDsR3P0G21QMjZDleFe2klpGiamdc7nvGltPUnu2VtwOFwxtNlKsftayfrV0TYwLMWZiE9ZI8OqLg8tLenu6rGDCLct7TnAPtOv4VnxcQTWXsMQ+EfhxdptcePL5qy8c4jbQKqAm4IYRHpI1B1/Kn5p2M0cvK4dhdTVgviNh9VVLuClVKGQdwdxBOh5d47VQYA4ZmLUbij4XGCqGoO42tb86p1gsY9oN6oI+yao48sbsq1P+LoK2Hj7E8xp/XjopPimKw2IFi3aBDZFNy43zG6w9SzpKLACiAPm3JmnLxy6Hdea4dVQnNHfL9h16KLtW7qelGZ06KDMe2sVCVsrWWafynKGfD5qjNPGB4ns/YfJaP8GcSbd7EW3Y21dVZEeRmYTLLOkgRPM6fw6cpWvaDmUsdnppZGiCxsNbfJabZ45hmV3XEWGW387C4hC/7iDC/WmQQdlhuY5v8hZY/wCOviVdvNfwtlbYw05C+pZwDqVYNlCtEbH0k9dF31Ba61ltU2ENmizF1v75eKo6raumACGJH5R7b/lUhw5D3peQVlG0AatHTbe+v0XnD5rZYFmR1O0kUi90jDlC9TTQUVVGZXAG/NK4jiLXCvmgkADXYmecDrTT5AQBI1YNLRPY576OUDf+h/dkthAz22t2WGu6k79RJOhPfSrrB0eWNIB74qwS1YJsd+XvwSV7C3Fg5CkaSec6R3mkWMfDd55L1FTU0uJBtNGbl3TkBrf7eameCYC3fVvM0YHcaRppFOxubUM1C8zVxTYRVDhu5fLoVCcZwCpdyqxaBsTr7aCqXwAdmPdaVLir5P3KsEN5EA2+/PmkcPibvynULOh3E99658Q6PRys/wCHhrRngsL9NvRWzD28M1jzMiyBrIEiN/rTTTG5vEsvPzMq4ZfhC472tfTX7KwfDrx3fF+3hcQfMtXDltMfmQ/ZBb7SnbXWY1il4qnO+y2cQwM01OJAbkb/AJWwU2vPIoQihCKEKmfFril/D8PZ8OWVi6o7ruiNPqB5EtlWf5tNarlJDdE7QRxvmAf/AKVgrcTuFyWZrrNAJuMWJjuT2ilGTvG69BU4VTyENYLHu0T5eHNfXOoGcHVZiRvvtM1a607Ls3WdCXYTU8Oo1aQDf38/AJvibboZg2zBGvP9ddqoijfFq42WvXVdPXgMibntqbch75bnVJri2WFYZhtMDXb6RptTAmez/wCQaLHfh1NUj/xHdrofn3j6KSTAqw8xLoUkepX5ex/pUXwsn7TSrqfEqjCf2Jo/Dv8Az7vqmNoqjBlfMMwJ6N9NqoEhjkyt2Wo6jjrKIzzgB5BPh0+W6s3G8RY8selWeIGgJ+/kKfmkYwXcvJYdSVVU4xwkgc9SAqiMAzLKgmNxzn7opUQhwzsK35MRdBJ8PUtAtzG3pqe7u8FJ8GxfkOucyp0M8ulcgneH5HKeK4TTupTUxHW19NiE58SY5LzBBosSe/6/rUqyVzbNCX/TVDFLmlk3Gg/P2UQ3CbgUOoIg6HnHvXGRPyZxup1NdTGc0zrFu1+/p/fJLYaw11ktsFlhAIEbAnWN+ddimbM7K4aor8Olw6LjQvs24uOXRPk4BeS4tq2mdnYC3BAknkZIA9zpUJKeRsl2pikxmjlpDHPoSLEdfD3cJ/4ttX8JdFjEW1JABW4BIII1KkidCYNNSvcG3AuVgYfTQyTZXyZW8xtcdL7JhwHhS32Y/Y/M/wDVU0jXEHNstT9RSwMfGINHDpyHRfbPAr/nNaw9q5caZUoDoDtmOy9JYgaVVJDI2W7U/SYlRS0OWe17ag9ev3Wr3fhdh7lm2Lly6LyqM9xH0Zo19DAjLOogA96ckjEjbOXmaSrdSSmSEeuuirviv4cnB4a5iMLiXORZdbgGsc1ZQI9iD7ioCPhtOUph9X8bM0ztueVjby10+iz7hRR2GbQCWLHt3penhcJMztgtrGcRidSCCEdp1ha2oHh6DzTy9jMNcIVc1rUDzCogSYJ0Mxz5fSrpHwy9krNo6bEaA8aMXHMX9694XnjNtUdrVhke0hI8wBT5p5uTtlkQsfZjc6nvDcG2bsomtgkm4k4Ofu5dAB71Ux8OuJYCzetXcUb4urOViF8pSdA2nrmDzEDXoCKYRG035/JP4i+snjLAQWjl/wBvP+lvymdRqKeXl19oQihCKELzcQMCrAEEQQRIIPIihCoPij4V4a/D4aMLcH8Kyje6SIPdY7g6RTJA1wWlSYpNA4E6jvUKvwue1Yv3bmKAuqk2yoIQZdSXJEmQI201OvKMMHCvqrcTxM15aCzZZhZvPcMEgljGY8p/XKqHxOmfcOutemr4cOpyx0RaTfvufH3orVxLh1r9nCqdVAj6fnNOyRB7Mi8xR4g+nqviLXuTceKv/wAOvAj4S42IxLI1xkyoqyQoJBJJIHqkAaDSDqZ0pgg4a0sWxX42wAsArVf8MYN2Z3wthmaZY21kzuTpv33q7K3eyyxPKBlDjbxWIfE7gSYDGqLKslq5bDLJJUEEhgp30001ie4pSeIE2XocJrpI2ucLE8xsfH6+iirPGzbtolpVLESxYbfSd/8AFTdMImANS8WHSYhUyST3BJ298gLeKU/1a0LV5blmL75QLq6hU1zgAn0ltBIBMFhMaVxkzJO0RY9VKpw2oo/2muzN1Iaevhz6pj6hkJ/eKNZ6DbT7vzpjpzCyAQA6x4btra67nXp0TpeN32n5Qo0yFR+fzT9fpSj6t7X2IXoKb9PU89Pma7z/AK2t8+9MuH8QNu6LjKYkgaaCe/OuxZWOLyFCu41VC2mbICW7jYkjT6qdwXit0v2sSyK1u24bJzIHedxuOUgUfGHPa2ikP00xtNxM/at5L7404+OJ3xfWLa21yKpMmAxIJHJjOwkCNzE1c9glF2lZdPUOoXFk8dx6/wBHRQmAx95JUNl7x/fSqZZ5YxZaNBhdBVyZgdOl7f2tc+C14vaxLMJfzFBufxCNF6ekkn/mKup5HSNu5Z2L0UVJPki2IWkVestJ4mwtxGR1DIwKsp2IOhB+lC6CQbhc1eLuEWbGMvWMK4hWIAzEgaAlJPMGVO+u9LljSbNOq146qZrRJOy7NCDbax0P2SPDOE3bv7sBRrBYkaf1NL/BvLrrWP6jp2QFoBJ8EpxXhnkXALbQCDI0g8ufarah/BIy80lg9N/yTXcY/wAbWPP1UpwThiXrRdwC2oP05CmInCRgcQsWvhdRVDomuOi1r4aY1nwptsSfIuG2rHWVhWAJ/lDZfYLU7WS4cXalW2hdRQhFCFX/ABxx5sHhTcQA3GcW0zbBmkyfYAn7qFwmwWW2PHuPtNmN8XSR8lxFyjv6QpBjWJA967ZQDimnE/HvEXstbukeWx9TImVsp3WdgpnpOm9VEvbuLhaLGU84AY4tf0Oo9VU/2ZXjySZHI855R/3VXDY7WM6pw1lRCBHVtu3w9328VJcN4TiDfspaU+ebilG3hl9WYnosZiegpfgzCS5Wz/yWHPoyxvTa1j78F0vWivGooQqN8YcfatYArcUuzuotjTRh6ixJB0ygjrry3EJHhgumqSmdUPytNud1hVmyhhsxQk7f2/XWlw2KXnZazp6+it2cwGx/P0/KttjhdlLLMWzsw1J6dqYihbGOysivxKaskBk0t05f2q5wgIty3rudaQpnP4ll6zGqem+CLxbNyPNWLifD8M1y2xbIGdA/qABBIBJJ2AG5EU7LFETmcvM0GIV0cZih1Hhe3vvTHxrh1w+Ov4ZAPJzAqI+y6hwB2UmBHQVB8oa7KRomKagdLEZ2OPE1I8vudvNMuHY3D2zHls/cQY9sxqOeCN1wFcKbFKuLK59h029bD6rxxO1ZLh0OhE9Pw5VVVP1Dmc0/gVPdksFUP4kaHvUpcx9qzYQ5fMd9h12kk/Wm3ShjATzWBBh7qiqeyM2DSfrpZaH8IPElt7f7GV8u6pZ1AAhlJk6jdgTz5RvBiEMzH6N0V+I4bPS2dIcwPPn5rSavWWihCwDxt4AxeHvXr6J51lnZgyasuYz6k306iR7UlLC69wvTUOJRFoY/Q2trt0VX4Xj3RSyv9DrNUmoka6wWi3BqKeEucLHqNFsfCPh3YxGGtXcSbvnXEVzBy5MwBKBdRoTqTrI5bU+9jZAMwXlKeqlonuELtPqn1z4a4cQLNy9aXmoIaepBcEgn3I7VNoDRYJWZ7pnmR5uSrTwfhdvDWltWhCjWSZJJ3YnmT/gQBFdUQLJ7QhFCEUIUP4t4GMZhXszlYwyN/C66g+3I9iaF0Wvrsuc7/mYVjbvW2S6pIyuOczPcHcEGD1pZsxY3KRqtuXDm1MwljcMh3tuLDa3gBZSWD4pduZbTIrm4QiZRBzNoBvBkkDlUYqvO7KQrq/8AT4p4ePG7bWycWOE4jCuLmIw121bHpLshygyN22AO07Go0sTo3kuVmPV8FVTtZDqb327imFrj983xfRwvluGRYEek7HmZ2OuutQkqnhyZo8BppYATvbe/NdCeFuLHF4SziCuU3FkjkCCQY7SNO1PMdmaCvLVEXBldHfYqVqSpUL4s8NWcfY8m9mADBlZTBVhpImQRBIIPXrBEXsDhYq6CofA7MxYz4j+GOMwzzaQ4myNinzAAbNb3n/bM9pik5KdwByr0dJi8L3N4ulvRTfwt8L3HxLXb+HZbCL6RdUgG5KwQrRmgA6xAMc9pUjHtvmVX6gqaWbLwrF3UdFZvFnwuw+JZ71g+RfY5id0YzJleRJ5j7jVz4Q7UaFZdNiL4ey4Zm7WPTdZ5e+HnErZyGx5pOgdXUj6liCPqKUkp5HOuvRUWMUUMJZa3db8LUL3w+w97CYe1iBN61ZW2LyGGGUbDkyjYBgdOhpwxNc2xXm2V8sUxkjNgSTbkqLifhFi7bt5Fyzctz6cxZWjuMpX7jS0lIXbFbVH+oGRfzafJX/wf4JtYbCravpavXC5uMSgYBiAPTmEwFUCdJ160zHGGNyrFra11RO6UaX+ijvE/wtw2I9Vg/srgzCrNvv8Au5AXb7JA30NEkQeLFcoq59K/M0L74G+HzYO+cReurccKVQKCAJ3Yk6kxpHvvyhDTiM3unMTxh1a0My2AV9phYyKEIoQou/4dwj3BdbDWWuAyGNtZnedtTOtRygm9lY2aRrcocbeKlKkq0UIRQhFCEUIRQhFCEy4twqzibbWr9tXRhBB/oRqDOsiuEAixUmPcx2ZpsVWOC/DTCYe+t8NduFDKK5Uqp5HRQSRyk/jrVLKdjXZgtGoxepni4TzormwkQdQavWYqpj/hzw+65uGxlZjLZHZQf+IMD6AVU6FjjchOw4jUxNysforPhcOttFtooVFAVVGwA2Aq1Jkkm5StC4ihCKEIoQihCKEIoQihCKEIoQihCKEIoQihCKEIoQihCKEIoQihCKEIoQihCKEIoQihCKEIoQihCKEIoQihCKEIoQihCKEIoQihCKEIoQihCKEIoQihCKEIo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data:image/jpeg;base64,/9j/4AAQSkZJRgABAQAAAQABAAD/2wCEAAkGBxQTEhQTExQVFRUXGBwaGBgYGR0fIRwcHCIgISIbIBsdHSggHR4lHB0iITEhJikrLi4uIB83ODMtNygvLi0BCgoKDg0OGxAQGzImICYyNDQ0NDIsNCwvNCw0NzQsNC80NDQsLDQyLDQsLDQsLC80LDQsLC8sLCwsNCwsNCwsLP/AABEIAO0A1QMBEQACEQEDEQH/xAAcAAABBQEBAQAAAAAAAAAAAAAAAwQFBgcIAgH/xAA7EAACAQIEBAQDBQcEAwEAAAABAhEAAwQSITEFQVFhBhMicQcygUKRobHwFCNSYsHR4RVygvEkM0MX/8QAGgEAAgMBAQAAAAAAAAAAAAAAAAQCAwUBBv/EADkRAAEDAgQDBgUFAAICAgMAAAEAAgMEEQUSITETQVEiYXGBkfAUobHB0QYjMuHxFUIkUjNyFlNi/9oADAMBAAIRAxEAPwDcaEIoQihCKEIoQihCKEIoQihCKEIoQihCKEIoQihCKEIoQihCKEIoQihCKEIoQihCKEIoQihCKEIoQihCKEIoQihCKEIoQihCKELxduqvzMF9zFCF7oQmnE+J2cOnmX7iWkmJcga9B1PYVwkDdSYxzzZoujh3FLN9c1m7bujqjA/ltQCDshzHNNnCyd11RVXu/ELhy3msNiFDqSCcrZZG4z5cv1mKhxG3tdNCinLcwabKyYfELcUOjK6sJVlIII6gjQ1NLEEGxSlC4ihCz34n+OL2Be1Yw6pnuLmLOJAEkAASNZB37ddKJpcmy1cNw8VROY9yhfDnxilsmNtCCQBcsgwBzLIWJjnKn6VBlR/7aK+pwYtP7BzKy8d+I2FGHuthb9u5fAARDIksQJhgJyg5iOxq/OD/ABOqzfhnRm8zSG89Fn/B/iZjrF0HEP8AtFtj6lKqpjmUKga9joe0zVRc9h7WoTjIaWqYeEC1w6nTzWp+EvGuGx+ZbRZLqiWtOAGAmJEEgieh0kTE1ayRr9knU0ctPbPseY1CslTSqKEIoQihCKEIoQqr4/8AGa8NtofL825cJCJMCFiSTB2kac5quSQMCbo6R1S4gGwCr/Afi/h7hCYq2cOT9oHOkzzIAYe8EDXWoMqGuTVThM0IuCCtFw2JS4oe2yup2ZSCD7EaVessgjQpWhcSWLZgjlBLhTlB5tGg++hdG+q5hfxDi1uNcOIvrezEMc7Agg6gie3yxHKOVZpfJm3Xs201IYdGg3v6D7q+cH+L+It24xNhbzfZZGyE7brlIJ3MiPar2VOY5barMqsD4TOLns3vVY8ZcdHEsT5hzIAFW3bf7IgTzgkvJnTQDpVha2Q2JsUlHLNSMzNaHN6jW/j0t0TXw3x7G4J//HchSQzWyMyt7ry05iDVbWys/iE7LPQ1OsrgD3D6dysfjjH3uJ4KzjQmUYd3tX0B+V2yZXUHUgggRuCRuJNdkDpGg2UKN8FJM5pcCCND72VEwOIu27oe072nU6FSVI/WmlLZnRrbEUVZpoWnbwWlYL4tXrdp7eIRbl0wLdwelYO5cDmNCMo112iSzBU5/wCSxcUwU05vDqOnP+1m97AlV9JDTrp0+lRfTkdoaq2mxljv2pBlPXlf7fZSnhvj+JwIzWLrLJDNbbVW91PUaEiD30FLiZ7H5VrSYdS1NPxSbm2910vaeVBIgkAweXatReFXuhCpXxW4Rh7uDe9ehHsibbyQZJEoI3zRABB1M1CRrSO0mqSaeOQcDdYPhsMdWWCp0B6fQ+9LOpg83adFtxY06laWystJby8fv0urOnhm2bUnU9Z1psQstay887EakycQuN/l6KBwitmRWaVLZdYkAnrv0pKKpPEylemrsEjFIZ2mzgL6beiuOGsjB3LWIsiHQzA+0DoUPWRp93Sn8oXkRM/YnRbnXFYihCKEIoQss8feMMQuJfDYe55KWoDMAJZioY6kGFAIEDUmda6AoOcq/wD/AKDxLKqW7isQT6mtqWbsY9MDqB9TUXA/9VZDJGD+6Lju0Ve8ReIb2Lug42ZWciqIVZiQokkTGpJJ0FUuc06SCy04opWkyUT8w6W19FGWOEszZlGZd6qkpiR+2tGjxqNslqoEEb6fbcLVfgphLqnFOQVskqoBO7iSSB2UiTzkbxpKlY9oIcqMdqaad7HQEHTWy1KmlgooQuffirj7N7iNxFQjLCOwjVxoSNOQga9DS8krL5XBbFHQ1GQTRO16df8AfZUd4ct2vM1YNAAH9ashZG0dlJ4lUVUzv3gRb0SviuzazJtuaqrbhosn/wBNCN07hJ0S3hO5byuG1htPuFTpHOMfaS36gihjq7RbW1t11SfFePOiXcNZhkd0uNzgpOo9/TP+0V2SXWzNVVSUILM1QS0EgDle/jysFAW8Uja3RqNBH+I771XnY4fuDVO/D1MDm/Bu7J+u19e8+imbONw1xMhtlJ2JAg/XkalHLEewBZVVuH17B8S9xdbnfb+kz4Nbti6onQzz0P8Ael6VzuIWnZbGPQQ/BtkaBm08VJXOPImJttbshls3FYkxrlIJgER7H2OlXSVLA6xCzKLBKiSLOx9rjblbv/xb7wLi9vF2ExFqcjjQEQQQYKkdQQR096va4OFwsqaF0LzG/cJ/UlUqB8aURsCiMxDm8ptgbSA0lv5QhP1y1B7M4smKWq+Gkz2usMey6FQQVB5iYP150kWSRkkL00dRSVrWtdbvBtcexz5K6+CsLcxWJTDM7C2VZmYASAo5E6b6SQd6up5JSbPHyWdjFHh7Gh9M8XvqA6/5Wk//AJfw/OWyXOy+a0Keo1mZ6kjtVohYHZgNUg/Eql8XBc7s7eSccN8BWLVxbjXLt3IQVVysAjYnKokj7u1XXWeGAK2VxSRQhFCEUIWT/GDwvcLrjbCswMC+qiYK6C5A1jKAp6Qp6mqpcwsRyT9CIXF0cmhcLA9Pf0us1wvFnBAtZRtJIn6e1Uy1eX+K0qH9PiW4lOvcdE/xLXL9pr3kytpgtxl2BaY0JnWD1jnuKhIXVEYLRqmaKOLCKt7ZXdkjT1XgcZNrD5UgXCQNdwDJmKuzOihA5rNEMVdiD3/9DqOV9h97lWj4WeJL1nFJh2IuW8Q2pO6sFMER7QQe3SqoKlz3ZStDFsFhp4OLHp3LbqdXl0w43xmxhLfm4i4LaTEmTJPIAAknQ6AcjXC4AXKnHE+R2VguVz34ivpjcXiMRahMzMRoQMqiAxB1kgZjHMmqXRslF2rRhraigeGSjTp3G+xUfw3hbkN6frS7qSQnQrYh/UNJEyzmEk9w/K0ezbwqcBu+Z5JvNKOX0Y3QxZVk6llQyANInkTTgFmgPK8655knc+maRfYBZocCQoa23pJgDXYd6qdAdSw7p+HFWgtbUsuW87C+ilf9CcqHEAjl17GiGl4ZvfVRxLHjWN4eQBvz/Hy80xw+ES9c8uCjE6z2GwPvJqQEb3Fp3VZdWU8LZWm8drA8t76jrfT5J7d4W+GZHuhbltGDEKYLRqF1GkmAd4E77VQKQsdm3WpJ+oY6iDg5cpOhJ2HemOM4sL967duotsuxJyCIJ10mTMxVjZ27O0KRmwuWwkhOdo5E6eXKyd8K4Kb2ZrdwAEnfX+tElK2Q5gVKkx6aibwnsvby20Vo4N41u8LUYby1xFoBmAnIysSTuAZUnkRI68q697YAGqqnpZsUdJNa2vl4eQspnAfGi2VPn4W4jfZyOrA+5bKV+gP0rrZ2k2KjPhMsbczdR81lPEr125ca/dY3Hc5s8zJ6A7ADoNhEVRI2QOuFqUktJJCY3C1twdD0/wBO6fcIxDO6G5GWABp02/vVsNRmfkKQxPBuBT/ER7X1HQHn66eatGOxQs5Lto5biEMp/mH5g7EcwSKae4NaSViU0Tppmxt3JAVUbiuNa897z7xuzmLK7DfloYA7bRoBWfG6STtNXsKqGko7RTAa7ae7eK0Pwr8Wbn7tMbbBUwpvpoemZk27kqRzgcqsZVAnKUlUYDI2Myx7dFrtNrzyKEIoQihCiPFvE3w2Dv37a5ntoSoO07SR0G57CouNgSFbBGJJGtcbAlc2cQ4xdxFzzsQ2doyyAqnr9lYjXpzrPc/No7VexggMAvCcvqb/ADSr8SuNaFq0TbtggumY/vH/AI22nSABsI0Ekk3N2/b5clmzEF5+MF82gdbQDp3H18V5s4wMQrrIB1Mcp6fWpioG0gSz8Iee3RuuNx/viPzsrK+Aw1u15ibxIOYmOka6HvvVoZGwF4Cz5KmtqpG00jje9rba9/gmqeM+KKEC4u4Qu0qjH6kqS3/KaUimkk0avQ12G0dIA6U7+7gDl1sE38SeLL+PyLioHlTlyKQJMSWEkk6fiYiasdI1wyyaFJwUc0TuLS2e35+F1C/sbiG1CH7Q5z196pex8TcwWjTVVPXS8Fwt3Hrz8TdWfgXFbdtSjEEjrz707Ty52A815rGKB1LUuaP4nUeHTy2UPxe6t9pQzr6QOZ9qVqJS6QNat/BqFsFI+eY2J1HcB18ei8YjhdyyVJMA/n3qUgdAMwN1RRyQ4s8xSNykDQ/U+KuPhtb+MDWrCBikZ2LAKuaYJO5nKflBNMxTNkFwsKvwyWjkyPsehHP8Lwnw84n5hItWwUOYN5iw8clj1a/zBaVED+LnK3pcUpjQClaDtbb5+uqrPE+JXLjNaug2yhIZDvmGkH2OkUVUslw1uilgVDSBjpZSHEfIeHX2O99a8N57eZiSev63pvhAts7UrzwxB8cpfD2W3/juLeH48lFi++HYFQVBkEwcpjf3Ikbde9JRh0MhBOi9PWPhxKia6NvbGtumtj5dOunNKWWN66DnkNE6RGmw6jv3q50LZZM17hZsGJz4fSGAMyuOoJ7+fj09fGY4rwK0LWYASBNMPia5tlkU1dLFMJCSdde/x8lG+GsIly6TplC/j+ppOiD7m+y9D+ppKctYI7Zr/JfeP4S1bcBXCgnUTt37Vc+CPPm2WfT4rWmnMAGYW5i+m3n9VH3laYaTGzAkxty1Hb76nIzOLO2S1JU/DPEkJGboR8r6ctfqp3g/EcNbtBWb1ESTBOvcgVxjoohlBU6iDEK95mcwm3l6KzeFfh0MUFxNy4VsM5YWgurqOebNorGeWo23Bqs0rC/OnG47UNpfhyNQLX5+nVbFTKxEUIRQhFCF5uIGBVgCCIIOoIPIjpQhYd8U/AtjBKmIsOVV7mU2m1AJE+lokLC7GdxrypWSJo12W5RYhO8hhGYDU9bbefL/AFVrw/ZS44zAaVGkhykuKu/UOJCVjIY9BudLeH5U5i+A+bdt2sOFNxzAnQbEmfYAmmKiESNtzWVg+JPopr7tO4+/jdVAXypa24mJBEnQzy9jSzJQxuRwW1UUL6icVML7Ei+3dp9grN4Ya1lMmTz605E1gbZmy83Xy1EkxdUfyUV4gvoLsJEka0tVRZ3NtutzAa80sMpcCW6bdef2Uz/qNi3YVD6jlAgCZER7ffVzpGRtAcVlQ0lVWzukibrcnpY7+qqwv2zIhkMyp+v4afjFQbIy1hompaSqDs0nb6jmD75hO7OINh1dlDkzBHOI5xy61J72x9oqqmppaz9qMkAWuCTbx8dNlavDp/1HE28NdQIvzN6j6kXUqIAIJ2npJ5awjnbNdpCYq8JnwwtmY/7flbJwPgdjCW/Lw9sW1Jk6kknqWYkn6mrmtDRYLNmnkmdnkNypGpKpc0+N+Ffs+NvqrreQuzAqZysSSUbo67H6bEwFHse03b1XoaaoppmZJtDlt006g+/RfcFx9/KiBoOtdNaBoRqot/TMknbZIMvfv78wk+J8cGJt2bDqLSWlOSTzeC7l4mWb1RsBAjSTPMyTRwslBDUUl3QODhsba7dR7KYLg3VgbZLAayo7VUYnx9pmq0I8Qpay0VS3L4/Y8ve6dYvipIKOWIIgRpqCJBPTLO3OKGVTiO2FGowKJjh8NJc762tbyHvVM7Qcf+pyZG2xg8hVguW/tlKOyMmHxkdjobjY/wBH16pW3gc5AKMANWJBEffz7UrBC/P2hot7FMQpRTDhOGbS1ve3+JzwJEFwKT6SNp51ZRyOLiDsk/1HSQRwNkjAzX+VilRwG4Lq2bZRhdcKjMwWJOmadj7T/SuS0js1wdFbQ/qGLhFr2nN3C/vzXQ/h/hxw+Gs2C2Y27aqW6kDWO07dqeaLABeVmk4kjn9TdSFdVaKEIoQihCKEKh/GG9hv2MWsRm8x2mxlIBDqPnM6ZBmhuzaawRXJlIsU5RcVri+MXsNfx4nksPt27lshwfSDEjp3HSlyySIFzVsMqqSvc2KcWI0108gfH1UpaxOKOZ7LMAUKsYGqkglZ7xrHKRziiJ88mqjiFLhdJZgJJO+tyPp76phbdX0ZCHJie8jQfXrpUzJHIcrt0u2krKJvHgN2b+W+o/GqfDgt20ukEHnMRPXt3qD6eRrrxnRNU+M0UsWSqjuR3X9OYUXcxUyLiqQBGg5iFnuTl1PvQJjfK8XXX4Y0tMtO/KTr3a7D3sOScYDCZpNtl/2toRP9Ki+Bsv8AAq2mxSahuKmM+I+/f7snOLwJtW1cqWUsVLj5c8D0jmYEff3Fcmp3BjQOSlhmLxSVUskmgda3lf56p1h7+Hu2BbuGGXYgwQf6g9KYGR0QDisiT4qGve+Bp1J0tvqrv8GcJhzdvXM7NiUEKGEAWzHqXUyZ0J5SNNZMKZsYuWG6axmatc1jahoaO431Wt00sBNeJ4xLNm5dckIiliRvA6DmaELlo3Llsnc6zJ17z76fhSl3xkgLfDaWsa17uz1HcLC3hsApPg+IsF810RtyJE8yYESd6kHwk5nbql9PiUbTDCSW930HP0T7xMLRNtlhgenMHnp+taKtpcwFq7+nZYoahzZtNOfUL14axlu2lwvoASY5xA5VKmuyPtqvHOHUVoFPrcAadbqNx+KF5xnBtprBmYJETHUgAfQVWJ45nZSEy/C6vDYuMx19ri3L34aJgcC6ktqQDJI5Dv0qEkD4xdvJN0eKU9VJw5RbN128PPw5WU1wjxDbs3Ga8rXgLbeUukC7pkLiQCg1ka8tKIKh/wD3XMTwanzD4UWPPU2+6j7lhLg8xXh2Y7dtZI669qZyMf2mlYvxFRTAwzsuO/7e9F7/AGG8y6oz9Dy/HalJIJnP6r0NHiuHRU1gA08xbW/3XRfhnidu/h7Zt3RdKqquZ9QYATmG6tzg0+F5F3W2hUrXVFFCEUIRQhI4zFJaRrlxgiKJZmMAD3oJsutaXGw3WIfFDxHY4i9pcMwdLKsweGUlm+ZYYDQBV1jc1S4NkGm60IHzUUgLxZpIv76qikXLTEHWdN/wqo54jc7J6NtPXsLGCzt/M/Xp5qz4HxCoXJct5dNDM7fQRVkVW15tslcQwCalYHg5vLX7qFBYnOuUqHnfvMVSKUmTODpdaL8da2i+Hcwh2W22m1rqR4px1rkWkOQAeokameWvKKnVVDmGzVRgWDw1LTJN5D7qIGS4AhEONM38U7dv811j2StGfdV1NPUUEr/h9Y+fP197J7e4NdtgkJmU6yCNPvqiSkfm7Oy1KL9Q0/AIm0dz038F4v8AiO5cWwl4L5dhBbUKCDlG51JknSdthVrKjKcpCQqsIEjeLG6xOvd10/K+YPBJiH/dkIdTEbDpl/rVjoo5R2UpDXVmHyAygkd/5Vs8L45eFYg38QDcDp5fo+ZZIMgEw3yiRvpp0MY4WwAklWVeIy4rI2NjLW16/b3dWXD/ABmwxz58PeUD5DKnN76jL+NTbO0myplwqdjM419++9Zr4w4zext9sQ5OQ62kzSEUaad+Z6maqmbJe7dk7h0tIGGOUWd0I3J+tlHYLFO2jaroJ7fo1xlVlIa5WVGBcVjpYBa19N7p9e4O6SyZXRtQZAIHcH+k1GakcXXarsN/UMEcWWUWPhe6jUzhvSTI2H1nTqK6wuOkbtveirqGwNdnq4rB+x8f/bYg25DROsHdW4SLykDUZhuDpHtEVP4hp7EiWGETs/8AJpNQNQDqT+e7n01SuOwKKoY3C6E5V9MCd4LSQSBy0quSBsTS4G/RO0mLTV0zIJGhoH8vLl6qQ8L8Qt2y6sRAgif12FW0b3FpDkh+o6WGOVroRvvbr+Uw4zfW7cBRfTMBvfnEbVF8scrsivpsPq6CA1Vx1IPTx6/dM24SyGWkLyaq5o3xdpqbw2rpa48KbQnkefn7PjZWXh/F2XDSyk6lVMfOVjQdTqBApqGYuju7dYWJYc2KsMcX8dPK/u6Q8C426nEMO1gkvduBbgH2rZILyOgUFu0A8qShkkMuq9NiVJSMoezYWGnj/a6LrSXiUUIRQhFCFW/iFwO5jMDdsWiBcOVlBMBspnKT35cpioSNzNsmaSYQyh5XPHF+DYjDuqX7T2SdAWGhjfK2x15g8xSDmOZqV62KpiqrNYdNE/wS2mU27zHWCGnUH3+vPrV0EgmaWvWZitE7DZWT0ux0I79/Q/Kyb43Cr9l/MjtAH3HU1U9scB01KfpZazFGXcMjRz6nz5dfS+6Tbh9xUW6PSpj9ffVpZw28RhSLKgVkxo52i4JFxtp03IOnVT3AcAcY64cWluXAshs2WFHVgQY1219q7DK2fR41VeI0EuFkSU0hDTy96H6pxjvAvEFdkXCExOUoylYHMMSPxg1XLA90lwNE7QYpSxUmSR13G97jcn+tE14lxxx/47I1u4NGDqVKz/Kfvq+epyN7O6y8JwUVEp4p7I6Hf36phgOCNeU/g1ELeKzM4armIzfAVXCgcco5Ha5938V7tcOu2mLIp/cjM7/ZVe55ZtgNydBS4hfHLe+nVaz8Spa2hMeXtnTL38iO7v8AVeeI49rxRtGWNgeZ6/QVdVRulAyrOwKrhoXP44sT3dOSXPh0FNWAc6xp+W9TZTgMyu3S1VjEj6kzRCzNrcj48r+9Ux4bhF81E6khh7UtTmQS5StvGI6R9AJ27kAg89feqsOJ8OI16yiMV824iNlE6MwBIHUTPTSmpaVrzmWHh+OT0sfCABHLu/pK/E/w6mAu2VsXHyXE+RiTBSATm/mJmORnkQBGawblvZWYaHPmMvDDiD4an5fdRfhkIWa5dK6CBrsOtcpoBH2iVPG8UfWEQtYRY6g73U3wjwf+337nk3RbtKAXbLmEk7CCBJAJ7fWiWmbI7MCihxuekg4Dm7bX0W0YLhlu3YTDhc1tECANBkARrOhpgCwsshz3OcXnc6qF8X+E8PicJdtjD2zcW2/kkKFKvBKgERAzRI2POouaCNlZBO5jwcxA5rn3AYvyrkXVZchIKsIII5Gec6bUrExjH5jut/EKipqaYQtsW6XIP28bE6p3c4xeuBi2Qptkj+u/51E1hzWIVzP05EYszHEEc0cXx9vE3jcFsYcEDJbkZUUAelDAWCZbbUsdNSavyxv3098llGWrp9YyHAE3trr/AP1ub/ZSPhXxFjMEf3Ko6iZQ20Oh1INwAPvyDQDyoayRuy7LUUU5OckHrbQnw6fNb5wDiyYrD276aBxqp3VhoynuDI777UwFkOFjYG6kKFxFCEUIRQhQ2Jv4HGZsM74fEHc286MQRzgGQR1GorhF91Jjy03abFRZ8PcMwuHxBFu0lt1KXGa4SYP2M7MSskCADuBzqLWNbsFdPVTTW4jibLnqywB9QKidQOf37UoQwv7YsvRNfVR096WTMO/e1uR6+P8AtsucetNbFsLoREkAKOWpJ0H0pg1EV8n+LGZg9dk+JAsd9+1781svhLwlh8CgNtQbrIA9wkkttMSfSpOsCOXSpsjaz+IS9RVzVFuK69lYamlllfxo8L3bpTG2oYW0CXEJgxmOVh11cg6jYb6xTLGXbLRoatkIIcbHkRuP657FZK+OZlWySQoOo69J60vM9wblAtZbGG00TpjM52bNzO/O/n/if4O7fy3bVlptsqG4pEg5DKDXUQ0kAEc6KZ8jgR9V3HKeigc12xP/AK7+P2Pim1oByuUMjztyJ9/pz+lXtka51gbFZMtJPBEXPbnYba9B3Dl9F6xeENt2875jqG69xSdQ17Xr0eDy0s9NqBppbp/u6+fsd62SxlXB1VhDctDPOCNKaayQDMDqsKepo5JOA5vYB0I6e/LmlsI152FxS/mqQVYSCpGxB5dopbLM+S62xNhkFHkJH1J9PqluL8XvXrpbG53fcGdB2Cj5V7Luabc9o7MoXn4KeV15aFx7xz6+HvnqkcLwZm9Sar3quSmLh2DonKLGo4ZP/KZ2hpcBav8ABXh91LeJutpbd1VUmfUk5mjlMgdTHSKlTRuY0hyoxqsgqpWuh2tvay0qmViooQuc/iJxW3f4jiB5ZVVfy2M6lrfoL9vl26DvSz5m3yuGi26XDJcglifZxG3L3ZR/A8Hh3aGcx/DmAnttP3UCGFxBuuSYjicTHNy2HW17eeoTzxNaTMpVfQujEDRZ+UE7CYMexrlaHWGVW/pl8PEk4p1NrX87p74buKlsrcGXmobSVOzCdweRq2mzcMZlnY5wvjHGLbu6rTfhdZcWbzwRae4DbnnAAZh2Ogn+U1cVnM2V2rimihCKEKr/ABKu3F4feNskSUDkbhCwDfSDB7E0Lh2WGo6sAEH179u2oArrXBwuFyWJ0Tsr99/XVKXPDzKhdGgjWBtI/rr+NVmLm02KaZXnLkmbmb37+R9+Ka4S014hHA20j8461TFMJjkcFp12GSYe0VMTtLj33hSY4HaF2zYe9kV3RW1XMAxAkAnvufeDtUXUsea91ZBj9XwC0x3G1wD89/sui0QAADYCB9KbWAvVCFSvi/jb1rhrmzszKlw/w22kE/Vsq/8AKq5S4N7KcoWROmAl2+6wW1jNAGAY7g8/1p+NLsqP/cXWxUYODY07spPLl7v6K58GxguKLFiyTcbZFUa99NAO5jvTEM8b9GrHxHC6umOabW/O9/rqq9xTDXcJiPJvoUdHBncMJkEHmCP1vSIiMcmZ2116l9e2rojDEAXFu1/JSXEuPi7byoJIG/SmpatjdBqsCh/T1TPdz+yB6lVu4jyLgYsWMsTM5jMieZnnUA1wAeDdOOmifJJTyMDbXue4Wt9vROsJxO9MKwQjfQe2uYHpUJap7e5XUGBU0wIJzd9/wpHFC9es/tJtjIr+UzAj5iuYaEztRIHVDAQNlKkfDg9TJHI7RwFvmk8RxhksLaQ5HJAY8wOx5e46VdI50cQA3WbSQxVda+R47JJIv4/borV8JvEF2zi0wpfPaxBYnMdVcJOYMddQgWPaO9NNO5zspWjjWFQQQ8WPQrbqeXllDeJvE2HwNtXxDkZjCKolmI3gduZMDbqKi54buroYJJjZgXP3FLq4y9fxGiM7M5EcidBlB3iNeZmd6qLGSi43TzKmqw9+WQXbt/h+yT4dwZyraD3/AF91Uuo3ON7rTi/UsMUeXhknxWv+GfEmBwXDrBu3FRvkuAL6muqBmlVEtAI9R5FZiYpq4YAHFYOR1TI50TdCb+CsXCeN4LiAm01u9l1KsvqXvkcZgO8RXWuDtlXLBJEbPFlOAVJVL7QhFCEUISeIsK6sjqGVgVZSJBBEEEcwRQugkG4WCeMvAt3AZ2S/ZNo5ige4EuFRrlCsfWw0+WZ6CYpVzXMBAOhW5FNBVOY6Rhzt6agjv81WuDJNy2ttypdgGPILzZtYyqssSdAATIiaVhe8SLexKnpX0ZJAJtp1v/qe3QLeIuGxdF5EZgrRGYanr0FORQta4vabrzuIYjNNE2mmblGmu6jmRme4zqxJY67/AI0rURyZrhbmEVlJwA1xAsBv4a/NbT8N/FNkYS3YxN4W71sNpeOWUBJWGbQhUGo3AGop6O4aA7deXrAySd5gF235e+uyumC4pZvKXtXrVxRuyOrAe5B0qYIOyUc1zTZwssK8a/ER8afLW2Ew6OWXU5mgEBm2A0OaI0PM0uamzttFstwQvivm7Xy8+7vVesYe1edBbkNAJ3356HTtp1qeSKVLCprqG19hoOY/KuXh/Lw/E28SwLKAVbeQraFhG5A5cxI3giTIGR6tVE+LVVWBHKbi/QBV7xP4kt4zG3LxQraYqIYyYQQCRGk7xymq/iGHR2yc/wCJqWAPiPa9Lea8+HuHW7jEg6dJ0n/qrGwx3zAJOfEq0N4bnEc+hP8AXyXrjeC8lh5RAk6jkY51yd/CbmCtwml+PmMT+l78xa35TvhuAsXrALCGE7GDPPX8aGhk7ASFGV9ThdS6ON39jkoDH3G/9SXD5aElUkxJ3aNmPKTrAA2AiojW0R25LRY8hmauYQH/APa3LppqO5fMNjMzAXFlRvp77j60fEZezIFE4MZf3aN2m+/yB6qxY2zhkslkVZI3mZ6QTtrVxyRsL2hZsZqquoZTyuN7215dfOyjrXH+IgoUxeIOQaeskfUHRt/tTy6UpC+WTUcl6HEaWgoyGyf9vUd/h7CQ474gxGNYHFszG3IQhVAWYn0gCZIHOpvkaezJoUtT0czP36M5mdOvn771HHh7CHYEJyP661VLE+NuYJ+hraetm4Txa3I/P++asvB+NoiFDuBG1OwS52A815jFaA0tS5o/iTp4dPEbfNQmOjEXJQesmB+vxpSV5klDW7L0WH08dHh7ppT2jr4dB4/myUvcNu4a4jrca2dgyEqR9QZ1FdnYYRdqhhVSzEnGOcDQbDb7/Xmtl+FHH7+KsXRfbObThVuEasCJgxoSOu8ET1N9PI57LlZeMUkVNUZY9iFeavWSihCKEIoQsG+NXDLy47zrkmxcVVttyXKNbfYzL98xjY0nUNIOZekweWN0fCOhvr3qkYW/dMhGYKVysMxgr/D7aD7h0qnjFmh1WkcObUnNGMpGxHI/fzTheG3Iz21I/OOlMcE2zsPksc4jFmNPUtBsf5DUad34+imOA8W8n03NZ2PfuKIKkudkcNVHFsEZBCKiF12n6HmO5NeLXRfuxlO3pBG86z7f2qFSJHyBrU1grqSnonzTG5v4noB76pvivD9y2uYEd/afxqwwuYMzTqk48Siqn8GVgDXHQ9Ol/wAi33X3CYA338sgA5ZJAiRppA051CJzZz2hqE3iEEuEsHCddrtLHWx309Eo+GfDMBlk8j19+lRbFLHLcahWT4hQ1tBw3nK4eoP3H26FL43jL3FywIG4nX2g01MXFhDN1hYcyGOoa+o/iNdtD08r/hOeFeHxdRncb7CdhVdPT5W9tOYxi/GnBpyQBz2v5cwO9JcG4ViDe8nDo7MWy5spKj+ZjsAAZOtUxiWOQgbLSq34fWUTZHmzwOR1v07xf8rVsX8LcPcUBr1/OD88rqOmXLEfj3NNSxiQWcsChrZKNxdFa56qk/Evwpa4dbsnD3bv7wlWRyCDlAl8wAgnYjbXSIqt7QxmUG105TSvqajjPYHFuvf5a207/qq94bVLjSwGm396jSRZQSVb+osQM7mRtBAAvqLan+vqVNYjgRxF5bVgorEMSzGFVFElmIBgcvcjberqiESNtzWfhGJPopS4atI1H0+fyuqRZxBEoygiOe4JM6dDSzZcrcjhotuagM8xqIZLOtfzsAAPPfdW7w1ibWQ7c6djy5ezsvMVnG4pM/8AI+/fooTjuKXzSFgAjU0pUxB7xrZb+CV76amkAaXC+gHX3ZTWI41ZW0Laguco26bak6VfJPHGACs2kwurrHOkaLa7nTVVdcQhEFSp5EdJ7bflvUBKwjomH4fUNcSO2eYPW3sjyT61insOrQHLAwTpOv5f4rskvCF91VR0BrnZQctiAR5fXTXvKtvg1f8AUMYtjEKuRVNxgJ9YWBl7asDPQGoxTiYEEJnEMJfhrmyRvP0K2fh2AtWEFuyi20GyqIGvP371eABoFkPe55zONynNdUUUIRQhFCElicOlxSlxVdGEMrAEEdCDoaF0Eg3C5d4pa8nFX7YTywlxhk10AJAGup0gTOu9ISBhd2hbVeto31DIDwHZrt5738fpf16WvBcVs+TuNq0Q4EXXjHRPa/IRr0UN4hwdnyrL2bme82droUgouaCiqw0zBPm3gkiREUrJFc52brco68Rx/D1I7IGgI21vr9uijMFjmR0zAmCN99v81BlQWk501U4PHM1ppSL28id976b2/CsvEOMeZbKoJIWTygEhZJ/3MB9aabK1/wDE3WFLQT05BnYWi/uygeD8VOHYlkbMRz/oeh60vHlhBuFr1nGxJ7crwWjyIvzIXriXEL11lMqDOkD/ADVTKp8jrBPVGA09JDxHEu6/kIwFg3nhlCsRII07f2FXQzNlJFtVm4lh01Axri67Tpb5++9JWsZdUFTcdCmmWYiOo5/WlZJ5Q6y36LCqCSEusDfmuhfAeFFvAYf0lWe2Hedy7iST79OQgcq0WkkAleNlY1kjmt2BNlP11VrO/jNj8MMPbsXkLXLjE22BI8vLoX030MZef0qqQt2cnqJs4Jkh3FtOtzt9/JYvbsPbIcNoN43A6kdKodFJGLsK1YK6krXBlS2w7/zopIWcSysyM6oQJBPzwZAI5gETrziuxCdwu4qvEDhUDhHE2452N7eZPyumeHcXAFa3DMQA07n8xXRNHKcrhqoPw+roWGeF3Z38u8eypG5wG5bUAMsEiWaRlnmYB0G5qL6R2a7CmKf9QQOh4dRHcjuBHz2UIcWY/eANoAJA0jQcug1POuCZwNnC4UpMNhkaZIH5Xdx0ueW+nVPMDhQ0lHVTzV5/AiZ9qi6GOX+JsrocRrKEETxlw6jUeadcSwLWbdt8hKMGhzHqPMhZnKJjNEd5Brs9OcrQ3ko4Ti7DLK6bQvIsPkl7WOsXbKpcHqUaEbg9v7bbVeXRGMZystkFdHWuNO06knutfmdvndaD8FrWG/flQ/7SNGLx/wCsnTLHdRmnmByio03Dsciuxo1mZoqbeWy1KmVhooQihCKEIoQvjtAJgmOQoQuY+O8f/brzX8QAGJgZeSclEbxrqdTSudj/AOYW4aappyPhnXB0/v1+i+cM4Y1wlEZcv8R3E8tOdVuoy51wdE7F+o2ww5HsOb5f55L3xPgzYd1KMQTpqBy/CpzfsAFqVwwf8o90cwGmo5HXl787p9wThoxAY3N1MdOQM+9WxETs7QSVdHJhVVaF3K/219FFcX4eofLbYuwJkSDy0EDWZmfp3ql1MBowrQixuSQh1U23TTTx197pjaxBzQwzLoIPP9RUBO5os/VMvwyKd5fTnKdgRtfqfneytHh/hlu9cZUm3kttcuPcMi3bWMzAD5jB0H4jerqcwk3YNUhi7MRjYI6lwLe7n4+7KFW5dsv5igsoMT/feD7T71FkJhdcaqyqxJmJwCN7gwgg68/PzT08cl7d/wAu0zWyCBcUMDHI9qhLVdqwamqLACIC50p15NNh/foujsDiPMtpcgrnVWg7jMJg9xTy8sRY2SXF+KWsNaa9fcJbXcmeewAGpJ6CuEgC5Uo43SODWi5WG/EPxHb4neTyTCWlhCwyli0Zt9xoAB79aqdklFgdVoQ/EULw97TlPzt/qp2R7TbyCfoYNVOzQm6ehEOIsMYFnD5E2v8AS3grLh/EeVClxANJBH5VOGrD9DolsR/T8lMA6M5r6WUNh5lXBUqGkAHXQgxtHOq46YZ8wOicq8ceaXgPYQ4i1zt0unvFeMPeOTMUVRqNiSdde1cqp3tdZqlgOE080RkmFzy8FHWyt3KjLDTAaPm13n8Pv9qsY9kgAfuk6mmqKN73U3/xg362Nvtf87J/iuBXbakgKynUHb8P7VU+jcXXbstGl/UkLYMsoObw3701ueILtxrRvnzBbRLaiAIRNB7mSTJ1JqTKgg2KWqsHZI3PGbE+d/wErw3BpiG9JCNvsOZ6TEf4q1zI5hYJGOqrMNkzPFx37HwKtnhvi44RdZ7im8t0BWy6MuWTKgmCNdQSPs6iIPGsZTt3U5amoxeWwbaw93/xbNwriNvEWkvWWD23Egj8iORB0IOxq8EEXCy3sdG4tcLEJ3XVBFCEUIRQhZL8QviS6XL+CsW9FBR7pYggkQcoG0TE/dyNLvnDDay16XCXVEefNZZfktXDoSHPLTfXbry+6ugRyG/NQc6somhu7Rfv3t6f2vuDd7TMM7IymIBjak3ySRnKF6WloqOtZxngEkD6JfF8Wa9lF0Npuw0nlP1FMPla5oEgWNT0M1PM99G8aXGuvke+6WwTvldbDTmGxOvIGDpBq5rQI7RrNmle6rDq3kRfmLb28E1a1cWCqMjLuSCO0fXaKQjbJGS88l6ysmo62JtPGQS7a2/W/kFLcF4cmIDB/Synkduh/PenWOZUMN15iphqMHqGlpv06d4UZxzh3luFD5pGo0mPbnVT6fILM3WlT4wal2apFm8jY2v4pth8dc0SJAJMc9e/650CoczR64/BoqrtU+ngbhWrAYDDXLXmFRPOevORMTTDWxyDPZYs0tbSONKXEdw+yRvePeIhUS3iCqKYU5VLEbAMSpLR9+upNKmpLnWat9uCMggEk/TXfT03TPjvjDEY4C3i3bIpBCooAzAEZiN+Z5ncxFWGVpGWTRJtoJWO4tIcw+yhLmCYjMNU5sOVVPhLG5mm6fpsRbUzcCVuQ9Pty9Ld/NSuB8ooyXZKiGz6+nkCW5amNdDNTp5BKwtkS2L0jqCoZNSaX0sOvh0PvdNMZYtmcjFwObR+EfnVUhjiNmarQpGVmIR8Sc5ANgNCT1N+XK3Nfb/C7iql75QY+gO1WvZw28RiQpaoVsxpKix1Oo0vb3dWLwvw18dc/Z1S0zImbO8gBQQNwpM67c4NSgl4ws8bKjFsPOHvDqeQgO5X93H0TjF/DviQZgLCGNQ6XEy6bBQxDcoEqPpVb6d7pMyepsWpYqIQG5PO43J3J9fFRfGeK3gxw9xHsuvzBxB+nY9RvyqypqHNFmpLBcIhmeXTEEDYA/X8eqa4LgnmWyzEAcmO8e5MVOJnEjBfula2o+ErHMpico5bi/PT3qlcPw17ZN3VLVkgvdAn5tAoWRmZtgJ5ySACQu2B0Uma+i2JcUgr6Pg5bPOluQtre/Qb/JNHxT4i8igAswgK5RADv8zOBr3jYUVF5XADRSwgsw+JznEOBO417rLdPhrwN8JgglxgzXHNwhWzKuYABQRodFkxpJO+9NQsyMsVgYlVNqagyNFgrVVqQRQhFCEUIWd+NfhcmLuviLN3ybr6upGZGIG+hBUnmdfaapkhDjdadJickDclrhZc/hTGYdzbfC3i8+kohdT0IZQQfz6xST4pQ4EL0tNiFFJTubIRrvdO/Eq3cMy2sXh1D5AQ2jCCNs3Y6HlIO41L0r7NuW3K8rQwZ5uGybK0nqQSPDa/noo/g/DBfuECcsa+55fnS9LneTn2Wxjwp6Vsfw+jh03sOvXzXl+GPZvG3bV2c6pkBJPaAJPSKrljkZJ2E5QVdHU0RFRa/O/Xr+LLVB8MRew1vzb963iCqs3ysqsRquUASAf5vrTr2cRmVy8zS1IpKjixC+9r9P8AFCcd+HF7B2LmIsYlbhRC11XTLISTKwTrH2Tv15VBkfCBypmqrRiEjeMD3W77dVQOHgXXXMTMyWnp3paGN5lzOW3idbTR4fwogLmwt08veqe4y/hjIRiHH2iDB+v96Yl4MvZJ1WPQDEaEiVrSW8x3eHI/PqvnGMGMPdewrm8kQzoYDMRqVAPygHLvqVPWBKNmRuW2ipraoVUwnLrOHK21ttet+6yQ4biLKKXuEvBhVA1+6q2Mii7e6cqKrEK7/wAUjLbU9/Ty6Abr5xLGWWh7alSdCrAA++mh++qqgslaC06hO4NHU4fK6OZt2uFxbr/d1McF4jZt4cByCTOg1MkzEU0wtiiGYrCqo5a+ufwWm/pa2lyrZ4Q4jgV4Zixc8oF3YG2y+oyv7tYX1HVSQRtrsQY7G5jhdijWQ1ELw2pJv4307llNghCM6mJ22BiJ7fdSwy5v3GrbcZuBajmv3XBPryPj6q03OPJdVbWXKrELnYDKoJjMecDfrFXfFRl2VZwwGsjj44IuNdCb/wCrc+AeHsPg0yWLapMZm3Zo6sZJ3OkwJMVa1obsFnTTyTG8jiVKVJVLKPjP4VuXCuOtsIRVt3Eb/ccrDrq8EGOVVSRlxuE/S1jYWlrr+I31t+AsmuYotltvoqcuXv8A0+lKzueRbot7Coadry+9w47nfwPnfxUjgxfKXFsu3kyCyn5SwmNNpEk6du1SpeIQVTjooo5Gi2+9tCO/vTeygvFVylWO3Qnr12qwSRymx3SMlJV4fGZG6t01trbpY30Wg/D3FXMBiEtu5OHvEIV5I5PpcDlr6TtoZPy1cyLJsVnVFd8TbM0A9Rp6rZqml0UIRQhFCFUfE/j2zhLvkLbe9cEZgpACyJAJO7RrAG1dsol1lHXfizg1CFreIk/MAqnL3JzwR7SewqDnZdSr4IjMcrSL9Dz8FQviH4iXiV5GsSLVnMoLGCwYiWyx6ZgCDqdNtqreDILsKdppW0jyypjuDbkDsqxw3il20SgyietUyVD4xYjVaFJhFLWyZ2vOXp3/AI12+a1T4M4nzXxbOJuL5YzcsrZtAOsrJPPTprbTzGRuqSxbDWUUobGdCtPq9ZSTxFlXVkcBlYFWB2IIgg+4oXQSDcLnDxp4fTCY25Yw9yQIKqWBIDKDlPQySBOsRO81QWAaMOvRajKpzwHVDLt/9rc+XzUdw7h924MipJJ3JED3pQ0shct9mP0jISCdfDdOOI8LbDuqo24MgjSRzj60xM/gWtzWThkH/KF4kA7Ox2Ot9O/bmnXDuCC/aZhlVxt0EcvqP0akAJ4tNEvJJJhddlc4uA18b/dMMXhlTW8yhgwAtgEyNZaRoBsOpnlFUxQCI/uLUrcTkr4wKQHTc7eSQw+FDMDaMDoeugP94qbqdsguwpeDF5aJ+SdtyOY7/wAHT1Unf4HKG4l0FhuVI+7Tapx04Y3snVK1mMvqJrTRgN6He3W/9JvgMO15glyDI320HYaVGCbjEtcFbimGHDWtnida5t9T9ualsHwzCjF2LN26AhuKLiyOewJ2EmAe00GniD731RHi+IOpi1zbtI/lbX+/RdD00sJFCFQPjViLyYAC0SFa6q3Mp1KwxjrBIEx06TVUubL2U9h/B4v7trW0vtdYhYxpGVYzcxP3x+utLsqXNHa1WxUYLFK4GE5SfT3z6K7cFxL4ojDWbX7wiY0AA0BYnoJ9+gNMRVDZNAsbEMInoiHPIIPNP8N8L8cjzmw5CGV9bersPRoff/NURUpY/NdbFfjramlMLW6lTfCvCeLu3rf7Rb8m0jKzEujFspnKoRjuRBJjSaeJXlWsN1p1RVqKEIoQihCwf4l4W5hse8j0XyXR+oIGZfcMIjoV61B0mVwCahouNE+Qakcvr8h6qvYfGWFIFwM0x8oBiYMmSOveh8zGGxXKfDKiobmjGn1SPE8LZzK9pvSQdtNfbcUrUvy5Xx81v4HTmXi09UP420Pff8aKUt3rNvDi5cGdm0AEan+gpniARhzuaxBRSOrXxQG2UnXoL+qvnwc4/ZKPhcgtXS7XFEfOsCfVzZTOmnpiNjEIZY3aN0V+I0NVDZ85zcrrT6vWWihC5j8WYf8A83FXLbG4jXrjBgNdWJ26AyJ5xNJzQuBzBekw7EYHNET9LC2uxt72TfhGOuJLK3uCOlV/EytNhqnBg1DNGXuOUnaxt/XyV44z4Vz8LHEHvEXCEdFC6ZXIGXeSSSDm7bc6akjEzRdYFJVOw6Z4Ybjb02VIwnErtgZY0JPqIMT1B5/9VUHPhaWgLQdBS4jM2V0m+40v/XzRiLTMxdwWDCCxG3eiJsjjeUaLuIS0UDAyhf2geV7HzOh9U3PDH2Q5pLQFO469KkYXWOU6KhmJQhzeK3tADUjW/P03Tvg9hfPtoWNoZh5rbZbf2yZH8MwCNTHOKVhztk1W7ifwktHZtiTtbe/clLLKt52w9zOqswTNoWQEwToDJUA7CnIImN7TF53E62pnAiqRYDW4F9bePemljCOS023cknUAme8gUpNBJm0XoMOxWi4NnkAgbHRbH4D8ZYazhLWGxV4Wr1pCP3ugKgnKFbYwsLlmdNo1p5vZaA5eUnAnle+EaXVtw/ifCPaa6mItMifMQ407EEyCY0B3qYIOyXfG9hs4WWEeKvHV/HOpuKiWrZYoizpm0liTq0aTA3OlLfEkOsQtwYNHJDma/XryTDCYe1fuDICsASdpPOeUyYqwNil5JF0tdQAdrTUDmPJXDgmIXhuIXElcy5Sjjc5GgyuoGYEDfcSOc1MRMjBIFks+uqqxzY5HZrnTbfZKWvjPiPNJbDWvJn5QWDgd3Jyk/wDEf1pf4nXZa/8AwnY/lqFpXh3xlg8bAsXhnIny29LjqMp3jnlkUy17XbLHmppYv5jTryU/UlQihCKEIoQq549wuEbCPcxqFrdr1Aro4Y6DIZGpJAgmDpOlQkDS3tbJqjdM2YcE2cueLt2z5x8gOLcf/ZlJn/cqqvfYdOk58jA/b5r2FJUSU9zIL/8A1Hmn2Kx1m3hxYFu3duNcF1ryjVQVjylJAJH2iZAnSDGY3NtGA1wusqcyVsjpoHFp2tsdOvTdICytzKiNGshTsu+kewH41eWtmbYFZccs+HS5pGa8z157++9WDg+Gv4K7bxk2i1oMVXUggqVMnSPST9Y9qrhpuEcxKdxLHBXMbDGw6kf4Fcbfxos+jPhLwkeuGUwf5ds31y1IVLSqXYLO029O9QvxD8fHFolvAvdS2sm6R6Cx0hRDZoGsiBOm9dkLnNuxVUjIoJslU23S+3vp81n+FxjoSg1kQZnSd4P4VQypcwarYqMGiqH/ALeh7tvferfwTD2zbkgAnf8AtT7HBwuOa8hUROikdG/dpt6Jh4h8Q4nyP2Nbn/jq0xz5EJmP2VIkDkewACtRNlcGgrfwjDhNA6eRtwDb7qFtYtgUR1kDnEaHf3/7ronc3SQWUJMLinBdRuzWuSPnYbH13VwuYq15XKf1pFNrz9iDZVXheLS1dDg+kzm6Qef3xrWbDK7jHova4lQxf8cz/wDYANtyefjz+qk/EPEkvDKgDbE9IHKr6ipa3s7rLwfBZp7zXygbdb/j6+CiP9IuZcyAqOeuv+a4ac/yboei7Hi7CeFOA5oP8gN+8j8eik+C8YNj0PqDMEfka5T1DnuLXBTxnB4YImzwO0Nu/fYhNscTfvEFSCQMs9N5qE0ckkthsmsMq6Ojw8vfq4nbnfkPC33SeO8OvbUMDt21qx8JYMzTqEjS4k2qkEE7RlcbX6X2v9L6WX3AcNOIcox2E5huahA4T3zDUJnFIX4VlED+y7kddui9XcPcw7hVAJGx6/SuRwSRyXGynVYpRVtEI5LtcNtNj9x73sjGcWe4I0gbrz58jygVfPme3KxZeF8GmnbNUA2Go0uOl/I/NSnDfD6taLPBLax06fWiCDIyzlzFMVNRU8SLQDbldffCvhvE3MTZ8m04VLqsb2UhAEYSQ+xIj5QZmlGQSNlXoqnFqSWgsNyNuYK6GrRXjUUIRQhFCFGeJeCpjMNdwzkqHA9Q3BBBB7wQNOdRc0OFirYZXRPD28lzp4n8KYnAsEvpCknLcUyrbbHcHsQDSL4XNuV6qmxKGbLGDYn37/1HCeGeYcqn07n3/vU6TM++bZLfqDg0rmGG4kPMGxt/f2K9cR4OMOcxJ7HaDRUwlozMRguJRzuMFSAbjQ9bcj5ar6/GXu2shZQY5/a127SKuzcSLKTqs50Aoq7itYSwG48Lb+V+akeEcFW6uZ99dOldgpmsbrqVHFcalqpewcrRtbQ+JUPxLh6WXIB15daVqWujeMnNbeDTxVVK8VFiW9eisD8CTyQ2gcDcbz/anZIRI2zt15qjxJ9FOXxfx6HmOXmq/bLqpZWLCYYA7H+n+OVRiZw22Burq6pFZNnkaGG3qLaX+1glOFC2bg8xzlGsPHXmefI1AQMz53H1TL8VqfhhSxNFjpdvzA7+p8T3qxXeHrjbtu1hWQ3CdCdgIkloBIGm8dKlMxszdCqcNqp8MnvIw2I228/fVah4E8GLgbZNwpcvsZLhflERlUnWNzOkztpXYY+G2yrxCs+LmMmW3vmrEvDbIzxatjzPn9C+v/dp6vrVtklmPVcu4lHs3riXE8tkch0HIzsJ5d+n30g4tzgvGt16uJsvwr2077tLdjvrpofPnsrda45a8nlt9af4jLXuvKGiqM2XIb+BUP4kw9graGGOe6FPnOGJVmaCAmsQuqzAnvS74sxzMWtS1/BZwKgG2lrjbn73UfgcY1u4AQTrrO+lVsndHpInKjCYasB1IRtbuNvv/SneKcYN22yroQOZiJ0+uun1pkTMkBDSsaTDqike107CBfkQfoSofhnFHw2aU9RgSTz9xy5/fVIcIW/xWhJE7E5geLcDlsQD9V5x2JvXWU5/UZiAOkx3GnOaojqXyGy1KvBqWkjDgL3sDc9Ta/cl8BhGvEhgM0SCNNT+WtMQTCW4tqsjFMNdh5Y7Ndp5e/lomi3riyrPcV1MZZII7R+ppR8kwfa69HS0WHOpi4NFjfX+10l4VwnlYPDoU8thaUuvR2EvPfOTNaQvbVeHeGhxDduSla6oooQihCKEIoQs9+NXCXvYNLqMB5L5ipMZgwj09WB2HMEx0NUrXEdlPUMsTHkSjQi3v8rHOCcUNl4A33/X31THPwxZwWpV4X8Y4Ogdc2A1Nx66+9VYMP4v8m95pt53VSLcwVUtoWYaEwpIAnnVgqmO2SUmAVMH8iL9L/0q1+wggujCNNJ6d/1zqD6cEXYUzT4w5jiyqbvpe3Lw+tk74fxK5ZQgmOzCofEvjOVwumf+DpauPjQyZe61x9RbvTbFXRdbOHIaBuOwkD2YkTzjlVwe15uDYrNdSy00Za+PMwncb6deg+mq+3sQ7aXiYHy9D36E0rUmW4utzBGUAa4s379x3Lz+w5QrElSQTHadPvrj3PiDSNyrKWGmrpJmO1a0i3py81L4vhRu2rd22QWGrKdCZ5jlI6U1NGZWAjeywMOrI6GpfHIOzm38LhXj4N8Dui8+MYZLRttaUc2bMsmOQUpGvM6VXSwuZcuTmOYlBVBrYtbc1rVOLzqRxt4pbdwJKqzAdSBMULo3XMPEeNHFXGu4r1uSZI0MDZRyAAGg/qaVEjSP3BqFuOo543g0ruy70sLa+e+idcH4Sbpyhxk01G57dPrUfgw52a+iv/8AyR8UHCMfb+X58vmvnFuE+RcXy2KyDz6f90VB4Nizmo4NH/yQeyo1y2t11v8AhSXAuHJeQtcgkEidtunSr4iJo+0FmVzH4bWFsDiOn471C8QwiM8WTnIzGQZ00gAdoOvcVS6BhH7ZWnDis7XB1Y0i9gDawHUpnhr7ZoIDCYyt0H+Kr4zoxZ2vimjh0FW/PAcruRb9e/73Vo4DgrNw3v8A4i3bLuc0sVGmS3mkZiYGvUb7VdA6JwOUWWdisNdA5gnfmA1Fu7qLKEtNdssLi+pdv0N6GRGE3aLrtTiEeJRhkzshB8R780+seIrq3bWJQL5lppUFQ07ggyOYJGmo5QdapfVOL7ALQpsAgbSl7nkkjrYenPzXSVtpAJESNunan15NeqEIoQihCKEIoQsc+OeOJvYa2j/+sMzqPsloCk9yAe4HvVMwcBmbyWnhroXOMMo/lb5a299FmqYsP6XEdDsR3P0G21QMjZDleFe2klpGiamdc7nvGltPUnu2VtwOFwxtNlKsftayfrV0TYwLMWZiE9ZI8OqLg8tLenu6rGDCLct7TnAPtOv4VnxcQTWXsMQ+EfhxdptcePL5qy8c4jbQKqAm4IYRHpI1B1/Kn5p2M0cvK4dhdTVgviNh9VVLuClVKGQdwdxBOh5d47VQYA4ZmLUbij4XGCqGoO42tb86p1gsY9oN6oI+yao48sbsq1P+LoK2Hj7E8xp/XjopPimKw2IFi3aBDZFNy43zG6w9SzpKLACiAPm3JmnLxy6Hdea4dVQnNHfL9h16KLtW7qelGZ06KDMe2sVCVsrWWafynKGfD5qjNPGB4ns/YfJaP8GcSbd7EW3Y21dVZEeRmYTLLOkgRPM6fw6cpWvaDmUsdnppZGiCxsNbfJabZ45hmV3XEWGW387C4hC/7iDC/WmQQdlhuY5v8hZY/wCOviVdvNfwtlbYw05C+pZwDqVYNlCtEbH0k9dF31Ba61ltU2ENmizF1v75eKo6raumACGJH5R7b/lUhw5D3peQVlG0AatHTbe+v0XnD5rZYFmR1O0kUi90jDlC9TTQUVVGZXAG/NK4jiLXCvmgkADXYmecDrTT5AQBI1YNLRPY576OUDf+h/dkthAz22t2WGu6k79RJOhPfSrrB0eWNIB74qwS1YJsd+XvwSV7C3Fg5CkaSec6R3mkWMfDd55L1FTU0uJBtNGbl3TkBrf7eameCYC3fVvM0YHcaRppFOxubUM1C8zVxTYRVDhu5fLoVCcZwCpdyqxaBsTr7aCqXwAdmPdaVLir5P3KsEN5EA2+/PmkcPibvynULOh3E99658Q6PRys/wCHhrRngsL9NvRWzD28M1jzMiyBrIEiN/rTTTG5vEsvPzMq4ZfhC472tfTX7KwfDrx3fF+3hcQfMtXDltMfmQ/ZBb7SnbXWY1il4qnO+y2cQwM01OJAbkb/AJWwU2vPIoQihCKEKmfFril/D8PZ8OWVi6o7ruiNPqB5EtlWf5tNarlJDdE7QRxvmAf/AKVgrcTuFyWZrrNAJuMWJjuT2ilGTvG69BU4VTyENYLHu0T5eHNfXOoGcHVZiRvvtM1a607Ls3WdCXYTU8Oo1aQDf38/AJvibboZg2zBGvP9ddqoijfFq42WvXVdPXgMibntqbch75bnVJri2WFYZhtMDXb6RptTAmez/wCQaLHfh1NUj/xHdrofn3j6KSTAqw8xLoUkepX5ex/pUXwsn7TSrqfEqjCf2Jo/Dv8Az7vqmNoqjBlfMMwJ6N9NqoEhjkyt2Wo6jjrKIzzgB5BPh0+W6s3G8RY8selWeIGgJ+/kKfmkYwXcvJYdSVVU4xwkgc9SAqiMAzLKgmNxzn7opUQhwzsK35MRdBJ8PUtAtzG3pqe7u8FJ8GxfkOucyp0M8ulcgneH5HKeK4TTupTUxHW19NiE58SY5LzBBosSe/6/rUqyVzbNCX/TVDFLmlk3Gg/P2UQ3CbgUOoIg6HnHvXGRPyZxup1NdTGc0zrFu1+/p/fJLYaw11ktsFlhAIEbAnWN+ddimbM7K4aor8Olw6LjQvs24uOXRPk4BeS4tq2mdnYC3BAknkZIA9zpUJKeRsl2pikxmjlpDHPoSLEdfD3cJ/4ttX8JdFjEW1JABW4BIII1KkidCYNNSvcG3AuVgYfTQyTZXyZW8xtcdL7JhwHhS32Y/Y/M/wDVU0jXEHNstT9RSwMfGINHDpyHRfbPAr/nNaw9q5caZUoDoDtmOy9JYgaVVJDI2W7U/SYlRS0OWe17ag9ev3Wr3fhdh7lm2Lly6LyqM9xH0Zo19DAjLOogA96ckjEjbOXmaSrdSSmSEeuuirviv4cnB4a5iMLiXORZdbgGsc1ZQI9iD7ioCPhtOUph9X8bM0ztueVjby10+iz7hRR2GbQCWLHt3penhcJMztgtrGcRidSCCEdp1ha2oHh6DzTy9jMNcIVc1rUDzCogSYJ0Mxz5fSrpHwy9krNo6bEaA8aMXHMX9694XnjNtUdrVhke0hI8wBT5p5uTtlkQsfZjc6nvDcG2bsomtgkm4k4Ofu5dAB71Ux8OuJYCzetXcUb4urOViF8pSdA2nrmDzEDXoCKYRG035/JP4i+snjLAQWjl/wBvP+lvymdRqKeXl19oQihCKELzcQMCrAEEQQRIIPIihCoPij4V4a/D4aMLcH8Kyje6SIPdY7g6RTJA1wWlSYpNA4E6jvUKvwue1Yv3bmKAuqk2yoIQZdSXJEmQI201OvKMMHCvqrcTxM15aCzZZhZvPcMEgljGY8p/XKqHxOmfcOutemr4cOpyx0RaTfvufH3orVxLh1r9nCqdVAj6fnNOyRB7Mi8xR4g+nqviLXuTceKv/wAOvAj4S42IxLI1xkyoqyQoJBJJIHqkAaDSDqZ0pgg4a0sWxX42wAsArVf8MYN2Z3wthmaZY21kzuTpv33q7K3eyyxPKBlDjbxWIfE7gSYDGqLKslq5bDLJJUEEhgp30001ie4pSeIE2XocJrpI2ucLE8xsfH6+iirPGzbtolpVLESxYbfSd/8AFTdMImANS8WHSYhUyST3BJ298gLeKU/1a0LV5blmL75QLq6hU1zgAn0ltBIBMFhMaVxkzJO0RY9VKpw2oo/2muzN1Iaevhz6pj6hkJ/eKNZ6DbT7vzpjpzCyAQA6x4btra67nXp0TpeN32n5Qo0yFR+fzT9fpSj6t7X2IXoKb9PU89Pma7z/AK2t8+9MuH8QNu6LjKYkgaaCe/OuxZWOLyFCu41VC2mbICW7jYkjT6qdwXit0v2sSyK1u24bJzIHedxuOUgUfGHPa2ikP00xtNxM/at5L7404+OJ3xfWLa21yKpMmAxIJHJjOwkCNzE1c9glF2lZdPUOoXFk8dx6/wBHRQmAx95JUNl7x/fSqZZ5YxZaNBhdBVyZgdOl7f2tc+C14vaxLMJfzFBufxCNF6ekkn/mKup5HSNu5Z2L0UVJPki2IWkVestJ4mwtxGR1DIwKsp2IOhB+lC6CQbhc1eLuEWbGMvWMK4hWIAzEgaAlJPMGVO+u9LljSbNOq146qZrRJOy7NCDbax0P2SPDOE3bv7sBRrBYkaf1NL/BvLrrWP6jp2QFoBJ8EpxXhnkXALbQCDI0g8ufarah/BIy80lg9N/yTXcY/wAbWPP1UpwThiXrRdwC2oP05CmInCRgcQsWvhdRVDomuOi1r4aY1nwptsSfIuG2rHWVhWAJ/lDZfYLU7WS4cXalW2hdRQhFCFX/ABxx5sHhTcQA3GcW0zbBmkyfYAn7qFwmwWW2PHuPtNmN8XSR8lxFyjv6QpBjWJA967ZQDimnE/HvEXstbukeWx9TImVsp3WdgpnpOm9VEvbuLhaLGU84AY4tf0Oo9VU/2ZXjySZHI855R/3VXDY7WM6pw1lRCBHVtu3w9328VJcN4TiDfspaU+ebilG3hl9WYnosZiegpfgzCS5Wz/yWHPoyxvTa1j78F0vWivGooQqN8YcfatYArcUuzuotjTRh6ixJB0ygjrry3EJHhgumqSmdUPytNud1hVmyhhsxQk7f2/XWlw2KXnZazp6+it2cwGx/P0/KttjhdlLLMWzsw1J6dqYihbGOysivxKaskBk0t05f2q5wgIty3rudaQpnP4ll6zGqem+CLxbNyPNWLifD8M1y2xbIGdA/qABBIBJJ2AG5EU7LFETmcvM0GIV0cZih1Hhe3vvTHxrh1w+Ov4ZAPJzAqI+y6hwB2UmBHQVB8oa7KRomKagdLEZ2OPE1I8vudvNMuHY3D2zHls/cQY9sxqOeCN1wFcKbFKuLK59h029bD6rxxO1ZLh0OhE9Pw5VVVP1Dmc0/gVPdksFUP4kaHvUpcx9qzYQ5fMd9h12kk/Wm3ShjATzWBBh7qiqeyM2DSfrpZaH8IPElt7f7GV8u6pZ1AAhlJk6jdgTz5RvBiEMzH6N0V+I4bPS2dIcwPPn5rSavWWihCwDxt4AxeHvXr6J51lnZgyasuYz6k306iR7UlLC69wvTUOJRFoY/Q2trt0VX4Xj3RSyv9DrNUmoka6wWi3BqKeEucLHqNFsfCPh3YxGGtXcSbvnXEVzBy5MwBKBdRoTqTrI5bU+9jZAMwXlKeqlonuELtPqn1z4a4cQLNy9aXmoIaepBcEgn3I7VNoDRYJWZ7pnmR5uSrTwfhdvDWltWhCjWSZJJ3YnmT/gQBFdUQLJ7QhFCEUIUP4t4GMZhXszlYwyN/C66g+3I9iaF0Wvrsuc7/mYVjbvW2S6pIyuOczPcHcEGD1pZsxY3KRqtuXDm1MwljcMh3tuLDa3gBZSWD4pduZbTIrm4QiZRBzNoBvBkkDlUYqvO7KQrq/8AT4p4ePG7bWycWOE4jCuLmIw121bHpLshygyN22AO07Go0sTo3kuVmPV8FVTtZDqb327imFrj983xfRwvluGRYEek7HmZ2OuutQkqnhyZo8BppYATvbe/NdCeFuLHF4SziCuU3FkjkCCQY7SNO1PMdmaCvLVEXBldHfYqVqSpUL4s8NWcfY8m9mADBlZTBVhpImQRBIIPXrBEXsDhYq6CofA7MxYz4j+GOMwzzaQ4myNinzAAbNb3n/bM9pik5KdwByr0dJi8L3N4ulvRTfwt8L3HxLXb+HZbCL6RdUgG5KwQrRmgA6xAMc9pUjHtvmVX6gqaWbLwrF3UdFZvFnwuw+JZ71g+RfY5id0YzJleRJ5j7jVz4Q7UaFZdNiL4ey4Zm7WPTdZ5e+HnErZyGx5pOgdXUj6liCPqKUkp5HOuvRUWMUUMJZa3db8LUL3w+w97CYe1iBN61ZW2LyGGGUbDkyjYBgdOhpwxNc2xXm2V8sUxkjNgSTbkqLifhFi7bt5Fyzctz6cxZWjuMpX7jS0lIXbFbVH+oGRfzafJX/wf4JtYbCravpavXC5uMSgYBiAPTmEwFUCdJ160zHGGNyrFra11RO6UaX+ijvE/wtw2I9Vg/srgzCrNvv8Au5AXb7JA30NEkQeLFcoq59K/M0L74G+HzYO+cReurccKVQKCAJ3Yk6kxpHvvyhDTiM3unMTxh1a0My2AV9phYyKEIoQou/4dwj3BdbDWWuAyGNtZnedtTOtRygm9lY2aRrcocbeKlKkq0UIRQhFCEUIRQhFCEy4twqzibbWr9tXRhBB/oRqDOsiuEAixUmPcx2ZpsVWOC/DTCYe+t8NduFDKK5Uqp5HRQSRyk/jrVLKdjXZgtGoxepni4TzormwkQdQavWYqpj/hzw+65uGxlZjLZHZQf+IMD6AVU6FjjchOw4jUxNysforPhcOttFtooVFAVVGwA2Aq1Jkkm5StC4ihCKEIoQihCKEIoQihCKEIoQihCKEIoQihCKEIoQihCKEIoQihCKEIoQihCKEIoQihCKEIoQihCKEIoQihCKEIoQihCKEIoQihCKEIoQihCKEIoQihCKEIoQv/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7" descr="data:image/jpeg;base64,/9j/4AAQSkZJRgABAQAAAQABAAD/2wCEAAkGBxQTEhQTExQVFRUXGBwaGBgYGR0fIRwcHCIgISIbIBsdHSggHR4lHB0iITEhJikrLi4uIB83ODMtNygvLi0BCgoKDg0OGxAQGzImICYyNDQ0NDIsNCwvNCw0NzQsNC80NDQsLDQyLDQsLDQsLC80LDQsLC8sLCwsNCwsNCwsLP/AABEIAO0A1QMBEQACEQEDEQH/xAAcAAABBQEBAQAAAAAAAAAAAAAAAwQFBgcIAgH/xAA7EAACAQIEBAQDBQcEAwEAAAABAhEAAwQSITEFQVFhBhMicQcygUKRobHwFCNSYsHR4RVygvEkM0MX/8QAGgEAAgMBAQAAAAAAAAAAAAAAAAQCAwUBBv/EADkRAAEDAgQDBgUFAAICAgMAAAEAAgMEEQUSITETQVEiYXGBkfAUobHB0QYjMuHxFUIkUjNyFlNi/9oADAMBAAIRAxEAPwDcaEIoQihCKEIoQihCKEIoQihCKEIoQihCKEIoQihCKEIoQihCKEIoQihCKEIoQihCKEIoQihCKEIoQihCKEIoQihCKEIoQihCKELxduqvzMF9zFCF7oQmnE+J2cOnmX7iWkmJcga9B1PYVwkDdSYxzzZoujh3FLN9c1m7bujqjA/ltQCDshzHNNnCyd11RVXu/ELhy3msNiFDqSCcrZZG4z5cv1mKhxG3tdNCinLcwabKyYfELcUOjK6sJVlIII6gjQ1NLEEGxSlC4ihCz34n+OL2Be1Yw6pnuLmLOJAEkAASNZB37ddKJpcmy1cNw8VROY9yhfDnxilsmNtCCQBcsgwBzLIWJjnKn6VBlR/7aK+pwYtP7BzKy8d+I2FGHuthb9u5fAARDIksQJhgJyg5iOxq/OD/ABOqzfhnRm8zSG89Fn/B/iZjrF0HEP8AtFtj6lKqpjmUKga9joe0zVRc9h7WoTjIaWqYeEC1w6nTzWp+EvGuGx+ZbRZLqiWtOAGAmJEEgieh0kTE1ayRr9knU0ctPbPseY1CslTSqKEIoQihCKEIoQqr4/8AGa8NtofL825cJCJMCFiSTB2kac5quSQMCbo6R1S4gGwCr/Afi/h7hCYq2cOT9oHOkzzIAYe8EDXWoMqGuTVThM0IuCCtFw2JS4oe2yup2ZSCD7EaVessgjQpWhcSWLZgjlBLhTlB5tGg++hdG+q5hfxDi1uNcOIvrezEMc7Agg6gie3yxHKOVZpfJm3Xs201IYdGg3v6D7q+cH+L+It24xNhbzfZZGyE7brlIJ3MiPar2VOY5barMqsD4TOLns3vVY8ZcdHEsT5hzIAFW3bf7IgTzgkvJnTQDpVha2Q2JsUlHLNSMzNaHN6jW/j0t0TXw3x7G4J//HchSQzWyMyt7ry05iDVbWys/iE7LPQ1OsrgD3D6dysfjjH3uJ4KzjQmUYd3tX0B+V2yZXUHUgggRuCRuJNdkDpGg2UKN8FJM5pcCCND72VEwOIu27oe072nU6FSVI/WmlLZnRrbEUVZpoWnbwWlYL4tXrdp7eIRbl0wLdwelYO5cDmNCMo112iSzBU5/wCSxcUwU05vDqOnP+1m97AlV9JDTrp0+lRfTkdoaq2mxljv2pBlPXlf7fZSnhvj+JwIzWLrLJDNbbVW91PUaEiD30FLiZ7H5VrSYdS1NPxSbm2910vaeVBIgkAweXatReFXuhCpXxW4Rh7uDe9ehHsibbyQZJEoI3zRABB1M1CRrSO0mqSaeOQcDdYPhsMdWWCp0B6fQ+9LOpg83adFtxY06laWystJby8fv0urOnhm2bUnU9Z1psQstay887EakycQuN/l6KBwitmRWaVLZdYkAnrv0pKKpPEylemrsEjFIZ2mzgL6beiuOGsjB3LWIsiHQzA+0DoUPWRp93Sn8oXkRM/YnRbnXFYihCKEIoQss8feMMQuJfDYe55KWoDMAJZioY6kGFAIEDUmda6AoOcq/wD/AKDxLKqW7isQT6mtqWbsY9MDqB9TUXA/9VZDJGD+6Lju0Ve8ReIb2Lug42ZWciqIVZiQokkTGpJJ0FUuc06SCy04opWkyUT8w6W19FGWOEszZlGZd6qkpiR+2tGjxqNslqoEEb6fbcLVfgphLqnFOQVskqoBO7iSSB2UiTzkbxpKlY9oIcqMdqaad7HQEHTWy1KmlgooQuffirj7N7iNxFQjLCOwjVxoSNOQga9DS8krL5XBbFHQ1GQTRO16df8AfZUd4ct2vM1YNAAH9ashZG0dlJ4lUVUzv3gRb0SviuzazJtuaqrbhosn/wBNCN07hJ0S3hO5byuG1htPuFTpHOMfaS36gihjq7RbW1t11SfFePOiXcNZhkd0uNzgpOo9/TP+0V2SXWzNVVSUILM1QS0EgDle/jysFAW8Uja3RqNBH+I771XnY4fuDVO/D1MDm/Bu7J+u19e8+imbONw1xMhtlJ2JAg/XkalHLEewBZVVuH17B8S9xdbnfb+kz4Nbti6onQzz0P8Ael6VzuIWnZbGPQQ/BtkaBm08VJXOPImJttbshls3FYkxrlIJgER7H2OlXSVLA6xCzKLBKiSLOx9rjblbv/xb7wLi9vF2ExFqcjjQEQQQYKkdQQR096va4OFwsqaF0LzG/cJ/UlUqB8aURsCiMxDm8ptgbSA0lv5QhP1y1B7M4smKWq+Gkz2usMey6FQQVB5iYP150kWSRkkL00dRSVrWtdbvBtcexz5K6+CsLcxWJTDM7C2VZmYASAo5E6b6SQd6up5JSbPHyWdjFHh7Gh9M8XvqA6/5Wk//AJfw/OWyXOy+a0Keo1mZ6kjtVohYHZgNUg/Eql8XBc7s7eSccN8BWLVxbjXLt3IQVVysAjYnKokj7u1XXWeGAK2VxSRQhFCEUIWT/GDwvcLrjbCswMC+qiYK6C5A1jKAp6Qp6mqpcwsRyT9CIXF0cmhcLA9Pf0us1wvFnBAtZRtJIn6e1Uy1eX+K0qH9PiW4lOvcdE/xLXL9pr3kytpgtxl2BaY0JnWD1jnuKhIXVEYLRqmaKOLCKt7ZXdkjT1XgcZNrD5UgXCQNdwDJmKuzOihA5rNEMVdiD3/9DqOV9h97lWj4WeJL1nFJh2IuW8Q2pO6sFMER7QQe3SqoKlz3ZStDFsFhp4OLHp3LbqdXl0w43xmxhLfm4i4LaTEmTJPIAAknQ6AcjXC4AXKnHE+R2VguVz34ivpjcXiMRahMzMRoQMqiAxB1kgZjHMmqXRslF2rRhraigeGSjTp3G+xUfw3hbkN6frS7qSQnQrYh/UNJEyzmEk9w/K0ezbwqcBu+Z5JvNKOX0Y3QxZVk6llQyANInkTTgFmgPK8655knc+maRfYBZocCQoa23pJgDXYd6qdAdSw7p+HFWgtbUsuW87C+ilf9CcqHEAjl17GiGl4ZvfVRxLHjWN4eQBvz/Hy80xw+ES9c8uCjE6z2GwPvJqQEb3Fp3VZdWU8LZWm8drA8t76jrfT5J7d4W+GZHuhbltGDEKYLRqF1GkmAd4E77VQKQsdm3WpJ+oY6iDg5cpOhJ2HemOM4sL967duotsuxJyCIJ10mTMxVjZ27O0KRmwuWwkhOdo5E6eXKyd8K4Kb2ZrdwAEnfX+tElK2Q5gVKkx6aibwnsvby20Vo4N41u8LUYby1xFoBmAnIysSTuAZUnkRI68q697YAGqqnpZsUdJNa2vl4eQspnAfGi2VPn4W4jfZyOrA+5bKV+gP0rrZ2k2KjPhMsbczdR81lPEr125ca/dY3Hc5s8zJ6A7ADoNhEVRI2QOuFqUktJJCY3C1twdD0/wBO6fcIxDO6G5GWABp02/vVsNRmfkKQxPBuBT/ER7X1HQHn66eatGOxQs5Lto5biEMp/mH5g7EcwSKae4NaSViU0Tppmxt3JAVUbiuNa897z7xuzmLK7DfloYA7bRoBWfG6STtNXsKqGko7RTAa7ae7eK0Pwr8Wbn7tMbbBUwpvpoemZk27kqRzgcqsZVAnKUlUYDI2Myx7dFrtNrzyKEIoQihCiPFvE3w2Dv37a5ntoSoO07SR0G57CouNgSFbBGJJGtcbAlc2cQ4xdxFzzsQ2doyyAqnr9lYjXpzrPc/No7VexggMAvCcvqb/ADSr8SuNaFq0TbtggumY/vH/AI22nSABsI0Ekk3N2/b5clmzEF5+MF82gdbQDp3H18V5s4wMQrrIB1Mcp6fWpioG0gSz8Iee3RuuNx/viPzsrK+Aw1u15ibxIOYmOka6HvvVoZGwF4Cz5KmtqpG00jje9rba9/gmqeM+KKEC4u4Qu0qjH6kqS3/KaUimkk0avQ12G0dIA6U7+7gDl1sE38SeLL+PyLioHlTlyKQJMSWEkk6fiYiasdI1wyyaFJwUc0TuLS2e35+F1C/sbiG1CH7Q5z196pex8TcwWjTVVPXS8Fwt3Hrz8TdWfgXFbdtSjEEjrz707Ty52A815rGKB1LUuaP4nUeHTy2UPxe6t9pQzr6QOZ9qVqJS6QNat/BqFsFI+eY2J1HcB18ei8YjhdyyVJMA/n3qUgdAMwN1RRyQ4s8xSNykDQ/U+KuPhtb+MDWrCBikZ2LAKuaYJO5nKflBNMxTNkFwsKvwyWjkyPsehHP8Lwnw84n5hItWwUOYN5iw8clj1a/zBaVED+LnK3pcUpjQClaDtbb5+uqrPE+JXLjNaug2yhIZDvmGkH2OkUVUslw1uilgVDSBjpZSHEfIeHX2O99a8N57eZiSev63pvhAts7UrzwxB8cpfD2W3/juLeH48lFi++HYFQVBkEwcpjf3Ikbde9JRh0MhBOi9PWPhxKia6NvbGtumtj5dOunNKWWN66DnkNE6RGmw6jv3q50LZZM17hZsGJz4fSGAMyuOoJ7+fj09fGY4rwK0LWYASBNMPia5tlkU1dLFMJCSdde/x8lG+GsIly6TplC/j+ppOiD7m+y9D+ppKctYI7Zr/JfeP4S1bcBXCgnUTt37Vc+CPPm2WfT4rWmnMAGYW5i+m3n9VH3laYaTGzAkxty1Hb76nIzOLO2S1JU/DPEkJGboR8r6ctfqp3g/EcNbtBWb1ESTBOvcgVxjoohlBU6iDEK95mcwm3l6KzeFfh0MUFxNy4VsM5YWgurqOebNorGeWo23Bqs0rC/OnG47UNpfhyNQLX5+nVbFTKxEUIRQhFCF5uIGBVgCCIIOoIPIjpQhYd8U/AtjBKmIsOVV7mU2m1AJE+lokLC7GdxrypWSJo12W5RYhO8hhGYDU9bbefL/AFVrw/ZS44zAaVGkhykuKu/UOJCVjIY9BudLeH5U5i+A+bdt2sOFNxzAnQbEmfYAmmKiESNtzWVg+JPopr7tO4+/jdVAXypa24mJBEnQzy9jSzJQxuRwW1UUL6icVML7Ei+3dp9grN4Ya1lMmTz605E1gbZmy83Xy1EkxdUfyUV4gvoLsJEka0tVRZ3NtutzAa80sMpcCW6bdef2Uz/qNi3YVD6jlAgCZER7ffVzpGRtAcVlQ0lVWzukibrcnpY7+qqwv2zIhkMyp+v4afjFQbIy1hompaSqDs0nb6jmD75hO7OINh1dlDkzBHOI5xy61J72x9oqqmppaz9qMkAWuCTbx8dNlavDp/1HE28NdQIvzN6j6kXUqIAIJ2npJ5awjnbNdpCYq8JnwwtmY/7flbJwPgdjCW/Lw9sW1Jk6kknqWYkn6mrmtDRYLNmnkmdnkNypGpKpc0+N+Ffs+NvqrreQuzAqZysSSUbo67H6bEwFHse03b1XoaaoppmZJtDlt006g+/RfcFx9/KiBoOtdNaBoRqot/TMknbZIMvfv78wk+J8cGJt2bDqLSWlOSTzeC7l4mWb1RsBAjSTPMyTRwslBDUUl3QODhsba7dR7KYLg3VgbZLAayo7VUYnx9pmq0I8Qpay0VS3L4/Y8ve6dYvipIKOWIIgRpqCJBPTLO3OKGVTiO2FGowKJjh8NJc762tbyHvVM7Qcf+pyZG2xg8hVguW/tlKOyMmHxkdjobjY/wBH16pW3gc5AKMANWJBEffz7UrBC/P2hot7FMQpRTDhOGbS1ve3+JzwJEFwKT6SNp51ZRyOLiDsk/1HSQRwNkjAzX+VilRwG4Lq2bZRhdcKjMwWJOmadj7T/SuS0js1wdFbQ/qGLhFr2nN3C/vzXQ/h/hxw+Gs2C2Y27aqW6kDWO07dqeaLABeVmk4kjn9TdSFdVaKEIoQihCKEKh/GG9hv2MWsRm8x2mxlIBDqPnM6ZBmhuzaawRXJlIsU5RcVri+MXsNfx4nksPt27lshwfSDEjp3HSlyySIFzVsMqqSvc2KcWI0108gfH1UpaxOKOZ7LMAUKsYGqkglZ7xrHKRziiJ88mqjiFLhdJZgJJO+tyPp76phbdX0ZCHJie8jQfXrpUzJHIcrt0u2krKJvHgN2b+W+o/GqfDgt20ukEHnMRPXt3qD6eRrrxnRNU+M0UsWSqjuR3X9OYUXcxUyLiqQBGg5iFnuTl1PvQJjfK8XXX4Y0tMtO/KTr3a7D3sOScYDCZpNtl/2toRP9Ki+Bsv8AAq2mxSahuKmM+I+/f7snOLwJtW1cqWUsVLj5c8D0jmYEff3Fcmp3BjQOSlhmLxSVUskmgda3lf56p1h7+Hu2BbuGGXYgwQf6g9KYGR0QDisiT4qGve+Bp1J0tvqrv8GcJhzdvXM7NiUEKGEAWzHqXUyZ0J5SNNZMKZsYuWG6axmatc1jahoaO431Wt00sBNeJ4xLNm5dckIiliRvA6DmaELlo3Llsnc6zJ17z76fhSl3xkgLfDaWsa17uz1HcLC3hsApPg+IsF810RtyJE8yYESd6kHwk5nbql9PiUbTDCSW930HP0T7xMLRNtlhgenMHnp+taKtpcwFq7+nZYoahzZtNOfUL14axlu2lwvoASY5xA5VKmuyPtqvHOHUVoFPrcAadbqNx+KF5xnBtprBmYJETHUgAfQVWJ45nZSEy/C6vDYuMx19ri3L34aJgcC6ktqQDJI5Dv0qEkD4xdvJN0eKU9VJw5RbN128PPw5WU1wjxDbs3Ga8rXgLbeUukC7pkLiQCg1ka8tKIKh/wD3XMTwanzD4UWPPU2+6j7lhLg8xXh2Y7dtZI669qZyMf2mlYvxFRTAwzsuO/7e9F7/AGG8y6oz9Dy/HalJIJnP6r0NHiuHRU1gA08xbW/3XRfhnidu/h7Zt3RdKqquZ9QYATmG6tzg0+F5F3W2hUrXVFFCEUIRQhI4zFJaRrlxgiKJZmMAD3oJsutaXGw3WIfFDxHY4i9pcMwdLKsweGUlm+ZYYDQBV1jc1S4NkGm60IHzUUgLxZpIv76qikXLTEHWdN/wqo54jc7J6NtPXsLGCzt/M/Xp5qz4HxCoXJct5dNDM7fQRVkVW15tslcQwCalYHg5vLX7qFBYnOuUqHnfvMVSKUmTODpdaL8da2i+Hcwh2W22m1rqR4px1rkWkOQAeokameWvKKnVVDmGzVRgWDw1LTJN5D7qIGS4AhEONM38U7dv811j2StGfdV1NPUUEr/h9Y+fP197J7e4NdtgkJmU6yCNPvqiSkfm7Oy1KL9Q0/AIm0dz038F4v8AiO5cWwl4L5dhBbUKCDlG51JknSdthVrKjKcpCQqsIEjeLG6xOvd10/K+YPBJiH/dkIdTEbDpl/rVjoo5R2UpDXVmHyAygkd/5Vs8L45eFYg38QDcDp5fo+ZZIMgEw3yiRvpp0MY4WwAklWVeIy4rI2NjLW16/b3dWXD/ABmwxz58PeUD5DKnN76jL+NTbO0myplwqdjM419++9Zr4w4zext9sQ5OQ62kzSEUaad+Z6maqmbJe7dk7h0tIGGOUWd0I3J+tlHYLFO2jaroJ7fo1xlVlIa5WVGBcVjpYBa19N7p9e4O6SyZXRtQZAIHcH+k1GakcXXarsN/UMEcWWUWPhe6jUzhvSTI2H1nTqK6wuOkbtveirqGwNdnq4rB+x8f/bYg25DROsHdW4SLykDUZhuDpHtEVP4hp7EiWGETs/8AJpNQNQDqT+e7n01SuOwKKoY3C6E5V9MCd4LSQSBy0quSBsTS4G/RO0mLTV0zIJGhoH8vLl6qQ8L8Qt2y6sRAgif12FW0b3FpDkh+o6WGOVroRvvbr+Uw4zfW7cBRfTMBvfnEbVF8scrsivpsPq6CA1Vx1IPTx6/dM24SyGWkLyaq5o3xdpqbw2rpa48KbQnkefn7PjZWXh/F2XDSyk6lVMfOVjQdTqBApqGYuju7dYWJYc2KsMcX8dPK/u6Q8C426nEMO1gkvduBbgH2rZILyOgUFu0A8qShkkMuq9NiVJSMoezYWGnj/a6LrSXiUUIRQhFCFW/iFwO5jMDdsWiBcOVlBMBspnKT35cpioSNzNsmaSYQyh5XPHF+DYjDuqX7T2SdAWGhjfK2x15g8xSDmOZqV62KpiqrNYdNE/wS2mU27zHWCGnUH3+vPrV0EgmaWvWZitE7DZWT0ux0I79/Q/Kyb43Cr9l/MjtAH3HU1U9scB01KfpZazFGXcMjRz6nz5dfS+6Tbh9xUW6PSpj9ffVpZw28RhSLKgVkxo52i4JFxtp03IOnVT3AcAcY64cWluXAshs2WFHVgQY1219q7DK2fR41VeI0EuFkSU0hDTy96H6pxjvAvEFdkXCExOUoylYHMMSPxg1XLA90lwNE7QYpSxUmSR13G97jcn+tE14lxxx/47I1u4NGDqVKz/Kfvq+epyN7O6y8JwUVEp4p7I6Hf36phgOCNeU/g1ELeKzM4armIzfAVXCgcco5Ha5938V7tcOu2mLIp/cjM7/ZVe55ZtgNydBS4hfHLe+nVaz8Spa2hMeXtnTL38iO7v8AVeeI49rxRtGWNgeZ6/QVdVRulAyrOwKrhoXP44sT3dOSXPh0FNWAc6xp+W9TZTgMyu3S1VjEj6kzRCzNrcj48r+9Ux4bhF81E6khh7UtTmQS5StvGI6R9AJ27kAg89feqsOJ8OI16yiMV824iNlE6MwBIHUTPTSmpaVrzmWHh+OT0sfCABHLu/pK/E/w6mAu2VsXHyXE+RiTBSATm/mJmORnkQBGawblvZWYaHPmMvDDiD4an5fdRfhkIWa5dK6CBrsOtcpoBH2iVPG8UfWEQtYRY6g73U3wjwf+337nk3RbtKAXbLmEk7CCBJAJ7fWiWmbI7MCihxuekg4Dm7bX0W0YLhlu3YTDhc1tECANBkARrOhpgCwsshz3OcXnc6qF8X+E8PicJdtjD2zcW2/kkKFKvBKgERAzRI2POouaCNlZBO5jwcxA5rn3AYvyrkXVZchIKsIII5Gec6bUrExjH5jut/EKipqaYQtsW6XIP28bE6p3c4xeuBi2Qptkj+u/51E1hzWIVzP05EYszHEEc0cXx9vE3jcFsYcEDJbkZUUAelDAWCZbbUsdNSavyxv3098llGWrp9YyHAE3trr/AP1ub/ZSPhXxFjMEf3Ko6iZQ20Oh1INwAPvyDQDyoayRuy7LUUU5OckHrbQnw6fNb5wDiyYrD276aBxqp3VhoynuDI777UwFkOFjYG6kKFxFCEUIRQhQ2Jv4HGZsM74fEHc286MQRzgGQR1GorhF91Jjy03abFRZ8PcMwuHxBFu0lt1KXGa4SYP2M7MSskCADuBzqLWNbsFdPVTTW4jibLnqywB9QKidQOf37UoQwv7YsvRNfVR096WTMO/e1uR6+P8AtsucetNbFsLoREkAKOWpJ0H0pg1EV8n+LGZg9dk+JAsd9+1781svhLwlh8CgNtQbrIA9wkkttMSfSpOsCOXSpsjaz+IS9RVzVFuK69lYamlllfxo8L3bpTG2oYW0CXEJgxmOVh11cg6jYb6xTLGXbLRoatkIIcbHkRuP657FZK+OZlWySQoOo69J60vM9wblAtZbGG00TpjM52bNzO/O/n/if4O7fy3bVlptsqG4pEg5DKDXUQ0kAEc6KZ8jgR9V3HKeigc12xP/AK7+P2Pim1oByuUMjztyJ9/pz+lXtka51gbFZMtJPBEXPbnYba9B3Dl9F6xeENt2875jqG69xSdQ17Xr0eDy0s9NqBppbp/u6+fsd62SxlXB1VhDctDPOCNKaayQDMDqsKepo5JOA5vYB0I6e/LmlsI152FxS/mqQVYSCpGxB5dopbLM+S62xNhkFHkJH1J9PqluL8XvXrpbG53fcGdB2Cj5V7Luabc9o7MoXn4KeV15aFx7xz6+HvnqkcLwZm9Sar3quSmLh2DonKLGo4ZP/KZ2hpcBav8ABXh91LeJutpbd1VUmfUk5mjlMgdTHSKlTRuY0hyoxqsgqpWuh2tvay0qmViooQuc/iJxW3f4jiB5ZVVfy2M6lrfoL9vl26DvSz5m3yuGi26XDJcglifZxG3L3ZR/A8Hh3aGcx/DmAnttP3UCGFxBuuSYjicTHNy2HW17eeoTzxNaTMpVfQujEDRZ+UE7CYMexrlaHWGVW/pl8PEk4p1NrX87p74buKlsrcGXmobSVOzCdweRq2mzcMZlnY5wvjHGLbu6rTfhdZcWbzwRae4DbnnAAZh2Ogn+U1cVnM2V2rimihCKEKr/ABKu3F4feNskSUDkbhCwDfSDB7E0Lh2WGo6sAEH179u2oArrXBwuFyWJ0Tsr99/XVKXPDzKhdGgjWBtI/rr+NVmLm02KaZXnLkmbmb37+R9+Ka4S014hHA20j8461TFMJjkcFp12GSYe0VMTtLj33hSY4HaF2zYe9kV3RW1XMAxAkAnvufeDtUXUsea91ZBj9XwC0x3G1wD89/sui0QAADYCB9KbWAvVCFSvi/jb1rhrmzszKlw/w22kE/Vsq/8AKq5S4N7KcoWROmAl2+6wW1jNAGAY7g8/1p+NLsqP/cXWxUYODY07spPLl7v6K58GxguKLFiyTcbZFUa99NAO5jvTEM8b9GrHxHC6umOabW/O9/rqq9xTDXcJiPJvoUdHBncMJkEHmCP1vSIiMcmZ2116l9e2rojDEAXFu1/JSXEuPi7byoJIG/SmpatjdBqsCh/T1TPdz+yB6lVu4jyLgYsWMsTM5jMieZnnUA1wAeDdOOmifJJTyMDbXue4Wt9vROsJxO9MKwQjfQe2uYHpUJap7e5XUGBU0wIJzd9/wpHFC9es/tJtjIr+UzAj5iuYaEztRIHVDAQNlKkfDg9TJHI7RwFvmk8RxhksLaQ5HJAY8wOx5e46VdI50cQA3WbSQxVda+R47JJIv4/borV8JvEF2zi0wpfPaxBYnMdVcJOYMddQgWPaO9NNO5zspWjjWFQQQ8WPQrbqeXllDeJvE2HwNtXxDkZjCKolmI3gduZMDbqKi54buroYJJjZgXP3FLq4y9fxGiM7M5EcidBlB3iNeZmd6qLGSi43TzKmqw9+WQXbt/h+yT4dwZyraD3/AF91Uuo3ON7rTi/UsMUeXhknxWv+GfEmBwXDrBu3FRvkuAL6muqBmlVEtAI9R5FZiYpq4YAHFYOR1TI50TdCb+CsXCeN4LiAm01u9l1KsvqXvkcZgO8RXWuDtlXLBJEbPFlOAVJVL7QhFCEUISeIsK6sjqGVgVZSJBBEEEcwRQugkG4WCeMvAt3AZ2S/ZNo5ige4EuFRrlCsfWw0+WZ6CYpVzXMBAOhW5FNBVOY6Rhzt6agjv81WuDJNy2ttypdgGPILzZtYyqssSdAATIiaVhe8SLexKnpX0ZJAJtp1v/qe3QLeIuGxdF5EZgrRGYanr0FORQta4vabrzuIYjNNE2mmblGmu6jmRme4zqxJY67/AI0rURyZrhbmEVlJwA1xAsBv4a/NbT8N/FNkYS3YxN4W71sNpeOWUBJWGbQhUGo3AGop6O4aA7deXrAySd5gF235e+uyumC4pZvKXtXrVxRuyOrAe5B0qYIOyUc1zTZwssK8a/ER8afLW2Ew6OWXU5mgEBm2A0OaI0PM0uamzttFstwQvivm7Xy8+7vVesYe1edBbkNAJ3356HTtp1qeSKVLCprqG19hoOY/KuXh/Lw/E28SwLKAVbeQraFhG5A5cxI3giTIGR6tVE+LVVWBHKbi/QBV7xP4kt4zG3LxQraYqIYyYQQCRGk7xymq/iGHR2yc/wCJqWAPiPa9Lea8+HuHW7jEg6dJ0n/qrGwx3zAJOfEq0N4bnEc+hP8AXyXrjeC8lh5RAk6jkY51yd/CbmCtwml+PmMT+l78xa35TvhuAsXrALCGE7GDPPX8aGhk7ASFGV9ThdS6ON39jkoDH3G/9SXD5aElUkxJ3aNmPKTrAA2AiojW0R25LRY8hmauYQH/APa3LppqO5fMNjMzAXFlRvp77j60fEZezIFE4MZf3aN2m+/yB6qxY2zhkslkVZI3mZ6QTtrVxyRsL2hZsZqquoZTyuN7215dfOyjrXH+IgoUxeIOQaeskfUHRt/tTy6UpC+WTUcl6HEaWgoyGyf9vUd/h7CQ474gxGNYHFszG3IQhVAWYn0gCZIHOpvkaezJoUtT0czP36M5mdOvn771HHh7CHYEJyP661VLE+NuYJ+hraetm4Txa3I/P++asvB+NoiFDuBG1OwS52A815jFaA0tS5o/iTp4dPEbfNQmOjEXJQesmB+vxpSV5klDW7L0WH08dHh7ppT2jr4dB4/myUvcNu4a4jrca2dgyEqR9QZ1FdnYYRdqhhVSzEnGOcDQbDb7/Xmtl+FHH7+KsXRfbObThVuEasCJgxoSOu8ET1N9PI57LlZeMUkVNUZY9iFeavWSihCKEIoQsG+NXDLy47zrkmxcVVttyXKNbfYzL98xjY0nUNIOZekweWN0fCOhvr3qkYW/dMhGYKVysMxgr/D7aD7h0qnjFmh1WkcObUnNGMpGxHI/fzTheG3Iz21I/OOlMcE2zsPksc4jFmNPUtBsf5DUad34+imOA8W8n03NZ2PfuKIKkudkcNVHFsEZBCKiF12n6HmO5NeLXRfuxlO3pBG86z7f2qFSJHyBrU1grqSnonzTG5v4noB76pvivD9y2uYEd/afxqwwuYMzTqk48Siqn8GVgDXHQ9Ol/wAi33X3CYA338sgA5ZJAiRppA051CJzZz2hqE3iEEuEsHCddrtLHWx309Eo+GfDMBlk8j19+lRbFLHLcahWT4hQ1tBw3nK4eoP3H26FL43jL3FywIG4nX2g01MXFhDN1hYcyGOoa+o/iNdtD08r/hOeFeHxdRncb7CdhVdPT5W9tOYxi/GnBpyQBz2v5cwO9JcG4ViDe8nDo7MWy5spKj+ZjsAAZOtUxiWOQgbLSq34fWUTZHmzwOR1v07xf8rVsX8LcPcUBr1/OD88rqOmXLEfj3NNSxiQWcsChrZKNxdFa56qk/Evwpa4dbsnD3bv7wlWRyCDlAl8wAgnYjbXSIqt7QxmUG105TSvqajjPYHFuvf5a207/qq94bVLjSwGm396jSRZQSVb+osQM7mRtBAAvqLan+vqVNYjgRxF5bVgorEMSzGFVFElmIBgcvcjberqiESNtzWfhGJPopS4atI1H0+fyuqRZxBEoygiOe4JM6dDSzZcrcjhotuagM8xqIZLOtfzsAAPPfdW7w1ibWQ7c6djy5ezsvMVnG4pM/8AI+/fooTjuKXzSFgAjU0pUxB7xrZb+CV76amkAaXC+gHX3ZTWI41ZW0Laguco26bak6VfJPHGACs2kwurrHOkaLa7nTVVdcQhEFSp5EdJ7bflvUBKwjomH4fUNcSO2eYPW3sjyT61insOrQHLAwTpOv5f4rskvCF91VR0BrnZQctiAR5fXTXvKtvg1f8AUMYtjEKuRVNxgJ9YWBl7asDPQGoxTiYEEJnEMJfhrmyRvP0K2fh2AtWEFuyi20GyqIGvP371eABoFkPe55zONynNdUUUIRQhFCElicOlxSlxVdGEMrAEEdCDoaF0Eg3C5d4pa8nFX7YTywlxhk10AJAGup0gTOu9ISBhd2hbVeto31DIDwHZrt5738fpf16WvBcVs+TuNq0Q4EXXjHRPa/IRr0UN4hwdnyrL2bme82droUgouaCiqw0zBPm3gkiREUrJFc52brco68Rx/D1I7IGgI21vr9uijMFjmR0zAmCN99v81BlQWk501U4PHM1ppSL28id976b2/CsvEOMeZbKoJIWTygEhZJ/3MB9aabK1/wDE3WFLQT05BnYWi/uygeD8VOHYlkbMRz/oeh60vHlhBuFr1nGxJ7crwWjyIvzIXriXEL11lMqDOkD/ADVTKp8jrBPVGA09JDxHEu6/kIwFg3nhlCsRII07f2FXQzNlJFtVm4lh01Axri67Tpb5++9JWsZdUFTcdCmmWYiOo5/WlZJ5Q6y36LCqCSEusDfmuhfAeFFvAYf0lWe2Hedy7iST79OQgcq0WkkAleNlY1kjmt2BNlP11VrO/jNj8MMPbsXkLXLjE22BI8vLoX030MZef0qqQt2cnqJs4Jkh3FtOtzt9/JYvbsPbIcNoN43A6kdKodFJGLsK1YK6krXBlS2w7/zopIWcSysyM6oQJBPzwZAI5gETrziuxCdwu4qvEDhUDhHE2452N7eZPyumeHcXAFa3DMQA07n8xXRNHKcrhqoPw+roWGeF3Z38u8eypG5wG5bUAMsEiWaRlnmYB0G5qL6R2a7CmKf9QQOh4dRHcjuBHz2UIcWY/eANoAJA0jQcug1POuCZwNnC4UpMNhkaZIH5Xdx0ueW+nVPMDhQ0lHVTzV5/AiZ9qi6GOX+JsrocRrKEETxlw6jUeadcSwLWbdt8hKMGhzHqPMhZnKJjNEd5Brs9OcrQ3ko4Ti7DLK6bQvIsPkl7WOsXbKpcHqUaEbg9v7bbVeXRGMZystkFdHWuNO06knutfmdvndaD8FrWG/flQ/7SNGLx/wCsnTLHdRmnmByio03Dsciuxo1mZoqbeWy1KmVhooQihCKEIoQvjtAJgmOQoQuY+O8f/brzX8QAGJgZeSclEbxrqdTSudj/AOYW4aappyPhnXB0/v1+i+cM4Y1wlEZcv8R3E8tOdVuoy51wdE7F+o2ww5HsOb5f55L3xPgzYd1KMQTpqBy/CpzfsAFqVwwf8o90cwGmo5HXl787p9wThoxAY3N1MdOQM+9WxETs7QSVdHJhVVaF3K/219FFcX4eofLbYuwJkSDy0EDWZmfp3ql1MBowrQixuSQh1U23TTTx197pjaxBzQwzLoIPP9RUBO5os/VMvwyKd5fTnKdgRtfqfneytHh/hlu9cZUm3kttcuPcMi3bWMzAD5jB0H4jerqcwk3YNUhi7MRjYI6lwLe7n4+7KFW5dsv5igsoMT/feD7T71FkJhdcaqyqxJmJwCN7gwgg68/PzT08cl7d/wAu0zWyCBcUMDHI9qhLVdqwamqLACIC50p15NNh/foujsDiPMtpcgrnVWg7jMJg9xTy8sRY2SXF+KWsNaa9fcJbXcmeewAGpJ6CuEgC5Uo43SODWi5WG/EPxHb4neTyTCWlhCwyli0Zt9xoAB79aqdklFgdVoQ/EULw97TlPzt/qp2R7TbyCfoYNVOzQm6ehEOIsMYFnD5E2v8AS3grLh/EeVClxANJBH5VOGrD9DolsR/T8lMA6M5r6WUNh5lXBUqGkAHXQgxtHOq46YZ8wOicq8ceaXgPYQ4i1zt0unvFeMPeOTMUVRqNiSdde1cqp3tdZqlgOE080RkmFzy8FHWyt3KjLDTAaPm13n8Pv9qsY9kgAfuk6mmqKN73U3/xg362Nvtf87J/iuBXbakgKynUHb8P7VU+jcXXbstGl/UkLYMsoObw3701ueILtxrRvnzBbRLaiAIRNB7mSTJ1JqTKgg2KWqsHZI3PGbE+d/wErw3BpiG9JCNvsOZ6TEf4q1zI5hYJGOqrMNkzPFx37HwKtnhvi44RdZ7im8t0BWy6MuWTKgmCNdQSPs6iIPGsZTt3U5amoxeWwbaw93/xbNwriNvEWkvWWD23Egj8iORB0IOxq8EEXCy3sdG4tcLEJ3XVBFCEUIRQhZL8QviS6XL+CsW9FBR7pYggkQcoG0TE/dyNLvnDDay16XCXVEefNZZfktXDoSHPLTfXbry+6ugRyG/NQc6somhu7Rfv3t6f2vuDd7TMM7IymIBjak3ySRnKF6WloqOtZxngEkD6JfF8Wa9lF0Npuw0nlP1FMPla5oEgWNT0M1PM99G8aXGuvke+6WwTvldbDTmGxOvIGDpBq5rQI7RrNmle6rDq3kRfmLb28E1a1cWCqMjLuSCO0fXaKQjbJGS88l6ysmo62JtPGQS7a2/W/kFLcF4cmIDB/Synkduh/PenWOZUMN15iphqMHqGlpv06d4UZxzh3luFD5pGo0mPbnVT6fILM3WlT4wal2apFm8jY2v4pth8dc0SJAJMc9e/650CoczR64/BoqrtU+ngbhWrAYDDXLXmFRPOevORMTTDWxyDPZYs0tbSONKXEdw+yRvePeIhUS3iCqKYU5VLEbAMSpLR9+upNKmpLnWat9uCMggEk/TXfT03TPjvjDEY4C3i3bIpBCooAzAEZiN+Z5ncxFWGVpGWTRJtoJWO4tIcw+yhLmCYjMNU5sOVVPhLG5mm6fpsRbUzcCVuQ9Pty9Ld/NSuB8ooyXZKiGz6+nkCW5amNdDNTp5BKwtkS2L0jqCoZNSaX0sOvh0PvdNMZYtmcjFwObR+EfnVUhjiNmarQpGVmIR8Sc5ANgNCT1N+XK3Nfb/C7iql75QY+gO1WvZw28RiQpaoVsxpKix1Oo0vb3dWLwvw18dc/Z1S0zImbO8gBQQNwpM67c4NSgl4ws8bKjFsPOHvDqeQgO5X93H0TjF/DviQZgLCGNQ6XEy6bBQxDcoEqPpVb6d7pMyepsWpYqIQG5PO43J3J9fFRfGeK3gxw9xHsuvzBxB+nY9RvyqypqHNFmpLBcIhmeXTEEDYA/X8eqa4LgnmWyzEAcmO8e5MVOJnEjBfula2o+ErHMpico5bi/PT3qlcPw17ZN3VLVkgvdAn5tAoWRmZtgJ5ySACQu2B0Uma+i2JcUgr6Pg5bPOluQtre/Qb/JNHxT4i8igAswgK5RADv8zOBr3jYUVF5XADRSwgsw+JznEOBO417rLdPhrwN8JgglxgzXHNwhWzKuYABQRodFkxpJO+9NQsyMsVgYlVNqagyNFgrVVqQRQhFCEUIWd+NfhcmLuviLN3ybr6upGZGIG+hBUnmdfaapkhDjdadJickDclrhZc/hTGYdzbfC3i8+kohdT0IZQQfz6xST4pQ4EL0tNiFFJTubIRrvdO/Eq3cMy2sXh1D5AQ2jCCNs3Y6HlIO41L0r7NuW3K8rQwZ5uGybK0nqQSPDa/noo/g/DBfuECcsa+55fnS9LneTn2Wxjwp6Vsfw+jh03sOvXzXl+GPZvG3bV2c6pkBJPaAJPSKrljkZJ2E5QVdHU0RFRa/O/Xr+LLVB8MRew1vzb963iCqs3ysqsRquUASAf5vrTr2cRmVy8zS1IpKjixC+9r9P8AFCcd+HF7B2LmIsYlbhRC11XTLISTKwTrH2Tv15VBkfCBypmqrRiEjeMD3W77dVQOHgXXXMTMyWnp3paGN5lzOW3idbTR4fwogLmwt08veqe4y/hjIRiHH2iDB+v96Yl4MvZJ1WPQDEaEiVrSW8x3eHI/PqvnGMGMPdewrm8kQzoYDMRqVAPygHLvqVPWBKNmRuW2ipraoVUwnLrOHK21ttet+6yQ4biLKKXuEvBhVA1+6q2Mii7e6cqKrEK7/wAUjLbU9/Ty6Abr5xLGWWh7alSdCrAA++mh++qqgslaC06hO4NHU4fK6OZt2uFxbr/d1McF4jZt4cByCTOg1MkzEU0wtiiGYrCqo5a+ufwWm/pa2lyrZ4Q4jgV4Zixc8oF3YG2y+oyv7tYX1HVSQRtrsQY7G5jhdijWQ1ELw2pJv4307llNghCM6mJ22BiJ7fdSwy5v3GrbcZuBajmv3XBPryPj6q03OPJdVbWXKrELnYDKoJjMecDfrFXfFRl2VZwwGsjj44IuNdCb/wCrc+AeHsPg0yWLapMZm3Zo6sZJ3OkwJMVa1obsFnTTyTG8jiVKVJVLKPjP4VuXCuOtsIRVt3Eb/ccrDrq8EGOVVSRlxuE/S1jYWlrr+I31t+AsmuYotltvoqcuXv8A0+lKzueRbot7Coadry+9w47nfwPnfxUjgxfKXFsu3kyCyn5SwmNNpEk6du1SpeIQVTjooo5Gi2+9tCO/vTeygvFVylWO3Qnr12qwSRymx3SMlJV4fGZG6t01trbpY30Wg/D3FXMBiEtu5OHvEIV5I5PpcDlr6TtoZPy1cyLJsVnVFd8TbM0A9Rp6rZqml0UIRQhFCFUfE/j2zhLvkLbe9cEZgpACyJAJO7RrAG1dsol1lHXfizg1CFreIk/MAqnL3JzwR7SewqDnZdSr4IjMcrSL9Dz8FQviH4iXiV5GsSLVnMoLGCwYiWyx6ZgCDqdNtqreDILsKdppW0jyypjuDbkDsqxw3il20SgyietUyVD4xYjVaFJhFLWyZ2vOXp3/AI12+a1T4M4nzXxbOJuL5YzcsrZtAOsrJPPTprbTzGRuqSxbDWUUobGdCtPq9ZSTxFlXVkcBlYFWB2IIgg+4oXQSDcLnDxp4fTCY25Yw9yQIKqWBIDKDlPQySBOsRO81QWAaMOvRajKpzwHVDLt/9rc+XzUdw7h924MipJJ3JED3pQ0shct9mP0jISCdfDdOOI8LbDuqo24MgjSRzj60xM/gWtzWThkH/KF4kA7Ox2Ot9O/bmnXDuCC/aZhlVxt0EcvqP0akAJ4tNEvJJJhddlc4uA18b/dMMXhlTW8yhgwAtgEyNZaRoBsOpnlFUxQCI/uLUrcTkr4wKQHTc7eSQw+FDMDaMDoeugP94qbqdsguwpeDF5aJ+SdtyOY7/wAHT1Unf4HKG4l0FhuVI+7Tapx04Y3snVK1mMvqJrTRgN6He3W/9JvgMO15glyDI320HYaVGCbjEtcFbimGHDWtnida5t9T9ualsHwzCjF2LN26AhuKLiyOewJ2EmAe00GniD731RHi+IOpi1zbtI/lbX+/RdD00sJFCFQPjViLyYAC0SFa6q3Mp1KwxjrBIEx06TVUubL2U9h/B4v7trW0vtdYhYxpGVYzcxP3x+utLsqXNHa1WxUYLFK4GE5SfT3z6K7cFxL4ojDWbX7wiY0AA0BYnoJ9+gNMRVDZNAsbEMInoiHPIIPNP8N8L8cjzmw5CGV9bersPRoff/NURUpY/NdbFfjramlMLW6lTfCvCeLu3rf7Rb8m0jKzEujFspnKoRjuRBJjSaeJXlWsN1p1RVqKEIoQihCwf4l4W5hse8j0XyXR+oIGZfcMIjoV61B0mVwCahouNE+Qakcvr8h6qvYfGWFIFwM0x8oBiYMmSOveh8zGGxXKfDKiobmjGn1SPE8LZzK9pvSQdtNfbcUrUvy5Xx81v4HTmXi09UP420Pff8aKUt3rNvDi5cGdm0AEan+gpniARhzuaxBRSOrXxQG2UnXoL+qvnwc4/ZKPhcgtXS7XFEfOsCfVzZTOmnpiNjEIZY3aN0V+I0NVDZ85zcrrT6vWWihC5j8WYf8A83FXLbG4jXrjBgNdWJ26AyJ5xNJzQuBzBekw7EYHNET9LC2uxt72TfhGOuJLK3uCOlV/EytNhqnBg1DNGXuOUnaxt/XyV44z4Vz8LHEHvEXCEdFC6ZXIGXeSSSDm7bc6akjEzRdYFJVOw6Z4Ybjb02VIwnErtgZY0JPqIMT1B5/9VUHPhaWgLQdBS4jM2V0m+40v/XzRiLTMxdwWDCCxG3eiJsjjeUaLuIS0UDAyhf2geV7HzOh9U3PDH2Q5pLQFO469KkYXWOU6KhmJQhzeK3tADUjW/P03Tvg9hfPtoWNoZh5rbZbf2yZH8MwCNTHOKVhztk1W7ifwktHZtiTtbe/clLLKt52w9zOqswTNoWQEwToDJUA7CnIImN7TF53E62pnAiqRYDW4F9bePemljCOS023cknUAme8gUpNBJm0XoMOxWi4NnkAgbHRbH4D8ZYazhLWGxV4Wr1pCP3ugKgnKFbYwsLlmdNo1p5vZaA5eUnAnle+EaXVtw/ifCPaa6mItMifMQ407EEyCY0B3qYIOyXfG9hs4WWEeKvHV/HOpuKiWrZYoizpm0liTq0aTA3OlLfEkOsQtwYNHJDma/XryTDCYe1fuDICsASdpPOeUyYqwNil5JF0tdQAdrTUDmPJXDgmIXhuIXElcy5Sjjc5GgyuoGYEDfcSOc1MRMjBIFks+uqqxzY5HZrnTbfZKWvjPiPNJbDWvJn5QWDgd3Jyk/wDEf1pf4nXZa/8AwnY/lqFpXh3xlg8bAsXhnIny29LjqMp3jnlkUy17XbLHmppYv5jTryU/UlQihCKEIoQq549wuEbCPcxqFrdr1Aro4Y6DIZGpJAgmDpOlQkDS3tbJqjdM2YcE2cueLt2z5x8gOLcf/ZlJn/cqqvfYdOk58jA/b5r2FJUSU9zIL/8A1Hmn2Kx1m3hxYFu3duNcF1ryjVQVjylJAJH2iZAnSDGY3NtGA1wusqcyVsjpoHFp2tsdOvTdICytzKiNGshTsu+kewH41eWtmbYFZccs+HS5pGa8z157++9WDg+Gv4K7bxk2i1oMVXUggqVMnSPST9Y9qrhpuEcxKdxLHBXMbDGw6kf4Fcbfxos+jPhLwkeuGUwf5ds31y1IVLSqXYLO029O9QvxD8fHFolvAvdS2sm6R6Cx0hRDZoGsiBOm9dkLnNuxVUjIoJslU23S+3vp81n+FxjoSg1kQZnSd4P4VQypcwarYqMGiqH/ALeh7tvferfwTD2zbkgAnf8AtT7HBwuOa8hUROikdG/dpt6Jh4h8Q4nyP2Nbn/jq0xz5EJmP2VIkDkewACtRNlcGgrfwjDhNA6eRtwDb7qFtYtgUR1kDnEaHf3/7ronc3SQWUJMLinBdRuzWuSPnYbH13VwuYq15XKf1pFNrz9iDZVXheLS1dDg+kzm6Qef3xrWbDK7jHova4lQxf8cz/wDYANtyefjz+qk/EPEkvDKgDbE9IHKr6ipa3s7rLwfBZp7zXygbdb/j6+CiP9IuZcyAqOeuv+a4ac/yboei7Hi7CeFOA5oP8gN+8j8eik+C8YNj0PqDMEfka5T1DnuLXBTxnB4YImzwO0Nu/fYhNscTfvEFSCQMs9N5qE0ckkthsmsMq6Ojw8vfq4nbnfkPC33SeO8OvbUMDt21qx8JYMzTqEjS4k2qkEE7RlcbX6X2v9L6WX3AcNOIcox2E5huahA4T3zDUJnFIX4VlED+y7kddui9XcPcw7hVAJGx6/SuRwSRyXGynVYpRVtEI5LtcNtNj9x73sjGcWe4I0gbrz58jygVfPme3KxZeF8GmnbNUA2Go0uOl/I/NSnDfD6taLPBLax06fWiCDIyzlzFMVNRU8SLQDbldffCvhvE3MTZ8m04VLqsb2UhAEYSQ+xIj5QZmlGQSNlXoqnFqSWgsNyNuYK6GrRXjUUIRQhFCFGeJeCpjMNdwzkqHA9Q3BBBB7wQNOdRc0OFirYZXRPD28lzp4n8KYnAsEvpCknLcUyrbbHcHsQDSL4XNuV6qmxKGbLGDYn37/1HCeGeYcqn07n3/vU6TM++bZLfqDg0rmGG4kPMGxt/f2K9cR4OMOcxJ7HaDRUwlozMRguJRzuMFSAbjQ9bcj5ar6/GXu2shZQY5/a127SKuzcSLKTqs50Aoq7itYSwG48Lb+V+akeEcFW6uZ99dOldgpmsbrqVHFcalqpewcrRtbQ+JUPxLh6WXIB15daVqWujeMnNbeDTxVVK8VFiW9eisD8CTyQ2gcDcbz/anZIRI2zt15qjxJ9FOXxfx6HmOXmq/bLqpZWLCYYA7H+n+OVRiZw22Burq6pFZNnkaGG3qLaX+1glOFC2bg8xzlGsPHXmefI1AQMz53H1TL8VqfhhSxNFjpdvzA7+p8T3qxXeHrjbtu1hWQ3CdCdgIkloBIGm8dKlMxszdCqcNqp8MnvIw2I228/fVah4E8GLgbZNwpcvsZLhflERlUnWNzOkztpXYY+G2yrxCs+LmMmW3vmrEvDbIzxatjzPn9C+v/dp6vrVtklmPVcu4lHs3riXE8tkch0HIzsJ5d+n30g4tzgvGt16uJsvwr2077tLdjvrpofPnsrda45a8nlt9af4jLXuvKGiqM2XIb+BUP4kw9graGGOe6FPnOGJVmaCAmsQuqzAnvS74sxzMWtS1/BZwKgG2lrjbn73UfgcY1u4AQTrrO+lVsndHpInKjCYasB1IRtbuNvv/SneKcYN22yroQOZiJ0+uun1pkTMkBDSsaTDqike107CBfkQfoSofhnFHw2aU9RgSTz9xy5/fVIcIW/xWhJE7E5geLcDlsQD9V5x2JvXWU5/UZiAOkx3GnOaojqXyGy1KvBqWkjDgL3sDc9Ta/cl8BhGvEhgM0SCNNT+WtMQTCW4tqsjFMNdh5Y7Ndp5e/lomi3riyrPcV1MZZII7R+ppR8kwfa69HS0WHOpi4NFjfX+10l4VwnlYPDoU8thaUuvR2EvPfOTNaQvbVeHeGhxDduSla6oooQihCKEIoQs9+NXCXvYNLqMB5L5ipMZgwj09WB2HMEx0NUrXEdlPUMsTHkSjQi3v8rHOCcUNl4A33/X31THPwxZwWpV4X8Y4Ogdc2A1Nx66+9VYMP4v8m95pt53VSLcwVUtoWYaEwpIAnnVgqmO2SUmAVMH8iL9L/0q1+wggujCNNJ6d/1zqD6cEXYUzT4w5jiyqbvpe3Lw+tk74fxK5ZQgmOzCofEvjOVwumf+DpauPjQyZe61x9RbvTbFXRdbOHIaBuOwkD2YkTzjlVwe15uDYrNdSy00Za+PMwncb6deg+mq+3sQ7aXiYHy9D36E0rUmW4utzBGUAa4s379x3Lz+w5QrElSQTHadPvrj3PiDSNyrKWGmrpJmO1a0i3py81L4vhRu2rd22QWGrKdCZ5jlI6U1NGZWAjeywMOrI6GpfHIOzm38LhXj4N8Dui8+MYZLRttaUc2bMsmOQUpGvM6VXSwuZcuTmOYlBVBrYtbc1rVOLzqRxt4pbdwJKqzAdSBMULo3XMPEeNHFXGu4r1uSZI0MDZRyAAGg/qaVEjSP3BqFuOo543g0ruy70sLa+e+idcH4Sbpyhxk01G57dPrUfgw52a+iv/8AyR8UHCMfb+X58vmvnFuE+RcXy2KyDz6f90VB4Nizmo4NH/yQeyo1y2t11v8AhSXAuHJeQtcgkEidtunSr4iJo+0FmVzH4bWFsDiOn471C8QwiM8WTnIzGQZ00gAdoOvcVS6BhH7ZWnDis7XB1Y0i9gDawHUpnhr7ZoIDCYyt0H+Kr4zoxZ2vimjh0FW/PAcruRb9e/73Vo4DgrNw3v8A4i3bLuc0sVGmS3mkZiYGvUb7VdA6JwOUWWdisNdA5gnfmA1Fu7qLKEtNdssLi+pdv0N6GRGE3aLrtTiEeJRhkzshB8R780+seIrq3bWJQL5lppUFQ07ggyOYJGmo5QdapfVOL7ALQpsAgbSl7nkkjrYenPzXSVtpAJESNunan15NeqEIoQihCKEIoQsc+OeOJvYa2j/+sMzqPsloCk9yAe4HvVMwcBmbyWnhroXOMMo/lb5a299FmqYsP6XEdDsR3P0G21QMjZDleFe2klpGiamdc7nvGltPUnu2VtwOFwxtNlKsftayfrV0TYwLMWZiE9ZI8OqLg8tLenu6rGDCLct7TnAPtOv4VnxcQTWXsMQ+EfhxdptcePL5qy8c4jbQKqAm4IYRHpI1B1/Kn5p2M0cvK4dhdTVgviNh9VVLuClVKGQdwdxBOh5d47VQYA4ZmLUbij4XGCqGoO42tb86p1gsY9oN6oI+yao48sbsq1P+LoK2Hj7E8xp/XjopPimKw2IFi3aBDZFNy43zG6w9SzpKLACiAPm3JmnLxy6Hdea4dVQnNHfL9h16KLtW7qelGZ06KDMe2sVCVsrWWafynKGfD5qjNPGB4ns/YfJaP8GcSbd7EW3Y21dVZEeRmYTLLOkgRPM6fw6cpWvaDmUsdnppZGiCxsNbfJabZ45hmV3XEWGW387C4hC/7iDC/WmQQdlhuY5v8hZY/wCOviVdvNfwtlbYw05C+pZwDqVYNlCtEbH0k9dF31Ba61ltU2ENmizF1v75eKo6raumACGJH5R7b/lUhw5D3peQVlG0AatHTbe+v0XnD5rZYFmR1O0kUi90jDlC9TTQUVVGZXAG/NK4jiLXCvmgkADXYmecDrTT5AQBI1YNLRPY576OUDf+h/dkthAz22t2WGu6k79RJOhPfSrrB0eWNIB74qwS1YJsd+XvwSV7C3Fg5CkaSec6R3mkWMfDd55L1FTU0uJBtNGbl3TkBrf7eameCYC3fVvM0YHcaRppFOxubUM1C8zVxTYRVDhu5fLoVCcZwCpdyqxaBsTr7aCqXwAdmPdaVLir5P3KsEN5EA2+/PmkcPibvynULOh3E99658Q6PRys/wCHhrRngsL9NvRWzD28M1jzMiyBrIEiN/rTTTG5vEsvPzMq4ZfhC472tfTX7KwfDrx3fF+3hcQfMtXDltMfmQ/ZBb7SnbXWY1il4qnO+y2cQwM01OJAbkb/AJWwU2vPIoQihCKEKmfFril/D8PZ8OWVi6o7ruiNPqB5EtlWf5tNarlJDdE7QRxvmAf/AKVgrcTuFyWZrrNAJuMWJjuT2ilGTvG69BU4VTyENYLHu0T5eHNfXOoGcHVZiRvvtM1a607Ls3WdCXYTU8Oo1aQDf38/AJvibboZg2zBGvP9ddqoijfFq42WvXVdPXgMibntqbch75bnVJri2WFYZhtMDXb6RptTAmez/wCQaLHfh1NUj/xHdrofn3j6KSTAqw8xLoUkepX5ex/pUXwsn7TSrqfEqjCf2Jo/Dv8Az7vqmNoqjBlfMMwJ6N9NqoEhjkyt2Wo6jjrKIzzgB5BPh0+W6s3G8RY8selWeIGgJ+/kKfmkYwXcvJYdSVVU4xwkgc9SAqiMAzLKgmNxzn7opUQhwzsK35MRdBJ8PUtAtzG3pqe7u8FJ8GxfkOucyp0M8ulcgneH5HKeK4TTupTUxHW19NiE58SY5LzBBosSe/6/rUqyVzbNCX/TVDFLmlk3Gg/P2UQ3CbgUOoIg6HnHvXGRPyZxup1NdTGc0zrFu1+/p/fJLYaw11ktsFlhAIEbAnWN+ddimbM7K4aor8Olw6LjQvs24uOXRPk4BeS4tq2mdnYC3BAknkZIA9zpUJKeRsl2pikxmjlpDHPoSLEdfD3cJ/4ttX8JdFjEW1JABW4BIII1KkidCYNNSvcG3AuVgYfTQyTZXyZW8xtcdL7JhwHhS32Y/Y/M/wDVU0jXEHNstT9RSwMfGINHDpyHRfbPAr/nNaw9q5caZUoDoDtmOy9JYgaVVJDI2W7U/SYlRS0OWe17ag9ev3Wr3fhdh7lm2Lly6LyqM9xH0Zo19DAjLOogA96ckjEjbOXmaSrdSSmSEeuuirviv4cnB4a5iMLiXORZdbgGsc1ZQI9iD7ioCPhtOUph9X8bM0ztueVjby10+iz7hRR2GbQCWLHt3penhcJMztgtrGcRidSCCEdp1ha2oHh6DzTy9jMNcIVc1rUDzCogSYJ0Mxz5fSrpHwy9krNo6bEaA8aMXHMX9694XnjNtUdrVhke0hI8wBT5p5uTtlkQsfZjc6nvDcG2bsomtgkm4k4Ofu5dAB71Ux8OuJYCzetXcUb4urOViF8pSdA2nrmDzEDXoCKYRG035/JP4i+snjLAQWjl/wBvP+lvymdRqKeXl19oQihCKELzcQMCrAEEQQRIIPIihCoPij4V4a/D4aMLcH8Kyje6SIPdY7g6RTJA1wWlSYpNA4E6jvUKvwue1Yv3bmKAuqk2yoIQZdSXJEmQI201OvKMMHCvqrcTxM15aCzZZhZvPcMEgljGY8p/XKqHxOmfcOutemr4cOpyx0RaTfvufH3orVxLh1r9nCqdVAj6fnNOyRB7Mi8xR4g+nqviLXuTceKv/wAOvAj4S42IxLI1xkyoqyQoJBJJIHqkAaDSDqZ0pgg4a0sWxX42wAsArVf8MYN2Z3wthmaZY21kzuTpv33q7K3eyyxPKBlDjbxWIfE7gSYDGqLKslq5bDLJJUEEhgp30001ie4pSeIE2XocJrpI2ucLE8xsfH6+iirPGzbtolpVLESxYbfSd/8AFTdMImANS8WHSYhUyST3BJ298gLeKU/1a0LV5blmL75QLq6hU1zgAn0ltBIBMFhMaVxkzJO0RY9VKpw2oo/2muzN1Iaevhz6pj6hkJ/eKNZ6DbT7vzpjpzCyAQA6x4btra67nXp0TpeN32n5Qo0yFR+fzT9fpSj6t7X2IXoKb9PU89Pma7z/AK2t8+9MuH8QNu6LjKYkgaaCe/OuxZWOLyFCu41VC2mbICW7jYkjT6qdwXit0v2sSyK1u24bJzIHedxuOUgUfGHPa2ikP00xtNxM/at5L7404+OJ3xfWLa21yKpMmAxIJHJjOwkCNzE1c9glF2lZdPUOoXFk8dx6/wBHRQmAx95JUNl7x/fSqZZ5YxZaNBhdBVyZgdOl7f2tc+C14vaxLMJfzFBufxCNF6ekkn/mKup5HSNu5Z2L0UVJPki2IWkVestJ4mwtxGR1DIwKsp2IOhB+lC6CQbhc1eLuEWbGMvWMK4hWIAzEgaAlJPMGVO+u9LljSbNOq146qZrRJOy7NCDbax0P2SPDOE3bv7sBRrBYkaf1NL/BvLrrWP6jp2QFoBJ8EpxXhnkXALbQCDI0g8ufarah/BIy80lg9N/yTXcY/wAbWPP1UpwThiXrRdwC2oP05CmInCRgcQsWvhdRVDomuOi1r4aY1nwptsSfIuG2rHWVhWAJ/lDZfYLU7WS4cXalW2hdRQhFCFX/ABxx5sHhTcQA3GcW0zbBmkyfYAn7qFwmwWW2PHuPtNmN8XSR8lxFyjv6QpBjWJA967ZQDimnE/HvEXstbukeWx9TImVsp3WdgpnpOm9VEvbuLhaLGU84AY4tf0Oo9VU/2ZXjySZHI855R/3VXDY7WM6pw1lRCBHVtu3w9328VJcN4TiDfspaU+ebilG3hl9WYnosZiegpfgzCS5Wz/yWHPoyxvTa1j78F0vWivGooQqN8YcfatYArcUuzuotjTRh6ixJB0ygjrry3EJHhgumqSmdUPytNud1hVmyhhsxQk7f2/XWlw2KXnZazp6+it2cwGx/P0/KttjhdlLLMWzsw1J6dqYihbGOysivxKaskBk0t05f2q5wgIty3rudaQpnP4ll6zGqem+CLxbNyPNWLifD8M1y2xbIGdA/qABBIBJJ2AG5EU7LFETmcvM0GIV0cZih1Hhe3vvTHxrh1w+Ov4ZAPJzAqI+y6hwB2UmBHQVB8oa7KRomKagdLEZ2OPE1I8vudvNMuHY3D2zHls/cQY9sxqOeCN1wFcKbFKuLK59h029bD6rxxO1ZLh0OhE9Pw5VVVP1Dmc0/gVPdksFUP4kaHvUpcx9qzYQ5fMd9h12kk/Wm3ShjATzWBBh7qiqeyM2DSfrpZaH8IPElt7f7GV8u6pZ1AAhlJk6jdgTz5RvBiEMzH6N0V+I4bPS2dIcwPPn5rSavWWihCwDxt4AxeHvXr6J51lnZgyasuYz6k306iR7UlLC69wvTUOJRFoY/Q2trt0VX4Xj3RSyv9DrNUmoka6wWi3BqKeEucLHqNFsfCPh3YxGGtXcSbvnXEVzBy5MwBKBdRoTqTrI5bU+9jZAMwXlKeqlonuELtPqn1z4a4cQLNy9aXmoIaepBcEgn3I7VNoDRYJWZ7pnmR5uSrTwfhdvDWltWhCjWSZJJ3YnmT/gQBFdUQLJ7QhFCEUIUP4t4GMZhXszlYwyN/C66g+3I9iaF0Wvrsuc7/mYVjbvW2S6pIyuOczPcHcEGD1pZsxY3KRqtuXDm1MwljcMh3tuLDa3gBZSWD4pduZbTIrm4QiZRBzNoBvBkkDlUYqvO7KQrq/8AT4p4ePG7bWycWOE4jCuLmIw121bHpLshygyN22AO07Go0sTo3kuVmPV8FVTtZDqb327imFrj983xfRwvluGRYEek7HmZ2OuutQkqnhyZo8BppYATvbe/NdCeFuLHF4SziCuU3FkjkCCQY7SNO1PMdmaCvLVEXBldHfYqVqSpUL4s8NWcfY8m9mADBlZTBVhpImQRBIIPXrBEXsDhYq6CofA7MxYz4j+GOMwzzaQ4myNinzAAbNb3n/bM9pik5KdwByr0dJi8L3N4ulvRTfwt8L3HxLXb+HZbCL6RdUgG5KwQrRmgA6xAMc9pUjHtvmVX6gqaWbLwrF3UdFZvFnwuw+JZ71g+RfY5id0YzJleRJ5j7jVz4Q7UaFZdNiL4ey4Zm7WPTdZ5e+HnErZyGx5pOgdXUj6liCPqKUkp5HOuvRUWMUUMJZa3db8LUL3w+w97CYe1iBN61ZW2LyGGGUbDkyjYBgdOhpwxNc2xXm2V8sUxkjNgSTbkqLifhFi7bt5Fyzctz6cxZWjuMpX7jS0lIXbFbVH+oGRfzafJX/wf4JtYbCravpavXC5uMSgYBiAPTmEwFUCdJ160zHGGNyrFra11RO6UaX+ijvE/wtw2I9Vg/srgzCrNvv8Au5AXb7JA30NEkQeLFcoq59K/M0L74G+HzYO+cReurccKVQKCAJ3Yk6kxpHvvyhDTiM3unMTxh1a0My2AV9phYyKEIoQou/4dwj3BdbDWWuAyGNtZnedtTOtRygm9lY2aRrcocbeKlKkq0UIRQhFCEUIRQhFCEy4twqzibbWr9tXRhBB/oRqDOsiuEAixUmPcx2ZpsVWOC/DTCYe+t8NduFDKK5Uqp5HRQSRyk/jrVLKdjXZgtGoxepni4TzormwkQdQavWYqpj/hzw+65uGxlZjLZHZQf+IMD6AVU6FjjchOw4jUxNysforPhcOttFtooVFAVVGwA2Aq1Jkkm5StC4ihCKEIoQihCKEIoQihCKEIoQihCKEIoQihCKEIoQihCKEIoQihCKEIoQihCKEIoQihCKEIoQihCKEIoQihCKEIoQihCKEIoQihCKEIoQihCKEIoQihCKEIoQv/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71" y="1124744"/>
            <a:ext cx="2892921" cy="321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16216" y="4361413"/>
            <a:ext cx="24402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Zeolite-ZSM-5-3D-vdW</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a:latin typeface="+mn-lt"/>
                <a:hlinkClick r:id="rId4" tooltip="User:Trlkly"/>
              </a:rPr>
              <a:t>Trlkly</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33915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a:solidFill>
                  <a:srgbClr val="820000"/>
                </a:solidFill>
              </a:rPr>
              <a:t>Συνθετικοί ζεόλιθοι</a:t>
            </a:r>
            <a:endParaRPr lang="el-GR" dirty="0"/>
          </a:p>
        </p:txBody>
      </p:sp>
      <p:sp>
        <p:nvSpPr>
          <p:cNvPr id="49154" name="Rectangle 3"/>
          <p:cNvSpPr>
            <a:spLocks noGrp="1" noChangeArrowheads="1"/>
          </p:cNvSpPr>
          <p:nvPr>
            <p:ph idx="1"/>
          </p:nvPr>
        </p:nvSpPr>
        <p:spPr>
          <a:xfrm>
            <a:off x="457200" y="1196752"/>
            <a:ext cx="5698976" cy="5040560"/>
          </a:xfrm>
        </p:spPr>
        <p:txBody>
          <a:bodyPr>
            <a:noAutofit/>
          </a:bodyPr>
          <a:lstStyle/>
          <a:p>
            <a:r>
              <a:rPr lang="el-GR" altLang="el-GR" sz="2400" dirty="0" smtClean="0"/>
              <a:t>Εξαιρετικά προσροφητικά υλικά μια και προσροφούν υγρασία σε ποσοστό 15-20% του βάρους τους. </a:t>
            </a:r>
            <a:r>
              <a:rPr lang="el-GR" altLang="el-GR" sz="2400" dirty="0" err="1" smtClean="0"/>
              <a:t>Αναγεννώνται</a:t>
            </a:r>
            <a:r>
              <a:rPr lang="el-GR" altLang="el-GR" sz="2400" dirty="0" smtClean="0"/>
              <a:t> με θέρμανση μεταξύ 250 και 350 ο C.</a:t>
            </a:r>
          </a:p>
          <a:p>
            <a:r>
              <a:rPr lang="el-GR" altLang="el-GR" sz="2400" dirty="0" smtClean="0"/>
              <a:t>Χρησιμοποιούνται κυρίως ως </a:t>
            </a:r>
            <a:r>
              <a:rPr lang="el-GR" altLang="el-GR" sz="2400" dirty="0" err="1" smtClean="0"/>
              <a:t>αφυγραντές</a:t>
            </a:r>
            <a:r>
              <a:rPr lang="el-GR" altLang="el-GR" sz="2400" dirty="0" smtClean="0"/>
              <a:t>, και διατίθενται με ή χωρίς </a:t>
            </a:r>
            <a:r>
              <a:rPr lang="el-GR" altLang="el-GR" sz="2400" dirty="0" err="1" smtClean="0"/>
              <a:t>αποχρωματιζόμενο</a:t>
            </a:r>
            <a:r>
              <a:rPr lang="el-GR" altLang="el-GR" sz="2400" dirty="0" smtClean="0"/>
              <a:t> δείκτη βαθμού προσρόφησης υγρασίας (</a:t>
            </a:r>
            <a:r>
              <a:rPr lang="el-GR" altLang="el-GR" sz="2400" dirty="0" err="1" smtClean="0"/>
              <a:t>indicator</a:t>
            </a:r>
            <a:r>
              <a:rPr lang="el-GR" altLang="el-GR" sz="2400" dirty="0" smtClean="0"/>
              <a:t>). </a:t>
            </a:r>
          </a:p>
          <a:p>
            <a:r>
              <a:rPr lang="el-GR" altLang="el-GR" sz="2400" dirty="0" smtClean="0"/>
              <a:t>Θεωρείται κατάλληλο </a:t>
            </a:r>
            <a:r>
              <a:rPr lang="el-GR" altLang="el-GR" sz="2400" dirty="0" err="1" smtClean="0"/>
              <a:t>αφυγραντικό</a:t>
            </a:r>
            <a:r>
              <a:rPr lang="el-GR" altLang="el-GR" sz="2400" dirty="0" smtClean="0"/>
              <a:t> μέσο για </a:t>
            </a:r>
            <a:r>
              <a:rPr lang="el-GR" altLang="el-GR" sz="2400" b="1" dirty="0" smtClean="0">
                <a:solidFill>
                  <a:srgbClr val="820000"/>
                </a:solidFill>
              </a:rPr>
              <a:t>ρύθμιση της σχετικής υγρασίας στο 0 %. </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71" y="1124744"/>
            <a:ext cx="2892921" cy="321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516216" y="4361413"/>
            <a:ext cx="24402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Zeolite-ZSM-5-3D-vdW</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a:latin typeface="+mn-lt"/>
                <a:hlinkClick r:id="rId4" tooltip="User:Trlkly"/>
              </a:rPr>
              <a:t>Trlkly</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372534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t>Ξηραντικά υλικά σε υγρή μορφή</a:t>
            </a:r>
            <a:endParaRPr lang="el-GR" dirty="0"/>
          </a:p>
        </p:txBody>
      </p:sp>
      <p:sp>
        <p:nvSpPr>
          <p:cNvPr id="50178" name="Rectangle 3"/>
          <p:cNvSpPr>
            <a:spLocks noGrp="1" noChangeArrowheads="1"/>
          </p:cNvSpPr>
          <p:nvPr>
            <p:ph idx="1"/>
          </p:nvPr>
        </p:nvSpPr>
        <p:spPr/>
        <p:txBody>
          <a:bodyPr/>
          <a:lstStyle/>
          <a:p>
            <a:pPr>
              <a:spcAft>
                <a:spcPts val="600"/>
              </a:spcAft>
            </a:pPr>
            <a:r>
              <a:rPr lang="el-GR" altLang="el-GR" sz="2800" dirty="0" smtClean="0"/>
              <a:t>Όσον αφορά τα ξηραντικά υλικά σε υγρή μορφή η </a:t>
            </a:r>
            <a:r>
              <a:rPr lang="el-GR" altLang="el-GR" sz="2800" b="1" dirty="0" smtClean="0">
                <a:solidFill>
                  <a:srgbClr val="820000"/>
                </a:solidFill>
              </a:rPr>
              <a:t>γλυκερίνη, το πυκνό </a:t>
            </a:r>
            <a:r>
              <a:rPr lang="en-US" altLang="el-GR" sz="2800" b="1" dirty="0" smtClean="0">
                <a:solidFill>
                  <a:srgbClr val="820000"/>
                </a:solidFill>
              </a:rPr>
              <a:t>H</a:t>
            </a:r>
            <a:r>
              <a:rPr lang="el-GR" altLang="el-GR" sz="2800" b="1" baseline="-25000" dirty="0" smtClean="0">
                <a:solidFill>
                  <a:srgbClr val="820000"/>
                </a:solidFill>
              </a:rPr>
              <a:t>2</a:t>
            </a:r>
            <a:r>
              <a:rPr lang="en-US" altLang="el-GR" sz="2800" b="1" dirty="0" smtClean="0">
                <a:solidFill>
                  <a:srgbClr val="820000"/>
                </a:solidFill>
              </a:rPr>
              <a:t>SO</a:t>
            </a:r>
            <a:r>
              <a:rPr lang="el-GR" altLang="el-GR" sz="2800" b="1" baseline="-25000" dirty="0" smtClean="0">
                <a:solidFill>
                  <a:srgbClr val="820000"/>
                </a:solidFill>
              </a:rPr>
              <a:t>4</a:t>
            </a:r>
            <a:r>
              <a:rPr lang="el-GR" altLang="el-GR" sz="2800" b="1" dirty="0" smtClean="0">
                <a:solidFill>
                  <a:srgbClr val="820000"/>
                </a:solidFill>
              </a:rPr>
              <a:t> </a:t>
            </a:r>
            <a:r>
              <a:rPr lang="el-GR" altLang="el-GR" sz="2800" dirty="0" smtClean="0"/>
              <a:t>όπως και τα </a:t>
            </a:r>
            <a:r>
              <a:rPr lang="el-GR" altLang="el-GR" sz="2800" b="1" dirty="0" smtClean="0">
                <a:solidFill>
                  <a:srgbClr val="820000"/>
                </a:solidFill>
              </a:rPr>
              <a:t>κορεσμένα</a:t>
            </a:r>
            <a:r>
              <a:rPr lang="el-GR" altLang="el-GR" sz="2800" b="1" dirty="0" smtClean="0">
                <a:solidFill>
                  <a:srgbClr val="660033"/>
                </a:solidFill>
              </a:rPr>
              <a:t> </a:t>
            </a:r>
            <a:r>
              <a:rPr lang="el-GR" altLang="el-GR" sz="2800" b="1" dirty="0" smtClean="0">
                <a:solidFill>
                  <a:srgbClr val="820000"/>
                </a:solidFill>
              </a:rPr>
              <a:t>διαλύματα αλάτων </a:t>
            </a:r>
            <a:r>
              <a:rPr lang="el-GR" altLang="el-GR" sz="2800" dirty="0" smtClean="0"/>
              <a:t>στα οποία θα αναφερθούμε εκτενέστερα στη συνέχεια είναι πολύ καλά </a:t>
            </a:r>
            <a:r>
              <a:rPr lang="el-GR" altLang="el-GR" sz="2800" dirty="0" err="1" smtClean="0"/>
              <a:t>αφυγραντικά</a:t>
            </a:r>
            <a:r>
              <a:rPr lang="el-GR" altLang="el-GR" sz="2800" dirty="0" smtClean="0"/>
              <a:t> μέσα.</a:t>
            </a:r>
            <a:endParaRPr lang="en-US" altLang="el-GR" sz="2800" dirty="0" smtClean="0"/>
          </a:p>
          <a:p>
            <a:pPr>
              <a:spcAft>
                <a:spcPts val="600"/>
              </a:spcAft>
            </a:pPr>
            <a:r>
              <a:rPr lang="el-GR" altLang="el-GR" sz="2800" dirty="0" smtClean="0"/>
              <a:t>Καθένα από αυτά τα διαλύματα οδηγεί στην επιθυμητή τιμή σχετικής υγρασίας μεταβάλλοντας την συγκέντρωσή του. </a:t>
            </a:r>
          </a:p>
        </p:txBody>
      </p:sp>
    </p:spTree>
    <p:extLst>
      <p:ext uri="{BB962C8B-B14F-4D97-AF65-F5344CB8AC3E}">
        <p14:creationId xmlns:p14="http://schemas.microsoft.com/office/powerpoint/2010/main" val="260785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098" name="Rectangle 3"/>
          <p:cNvSpPr>
            <a:spLocks noGrp="1" noChangeArrowheads="1"/>
          </p:cNvSpPr>
          <p:nvPr>
            <p:ph idx="1"/>
          </p:nvPr>
        </p:nvSpPr>
        <p:spPr>
          <a:xfrm>
            <a:off x="457200" y="1196752"/>
            <a:ext cx="4402832" cy="5040560"/>
          </a:xfrm>
        </p:spPr>
        <p:txBody>
          <a:bodyPr>
            <a:normAutofit/>
          </a:bodyPr>
          <a:lstStyle/>
          <a:p>
            <a:pPr>
              <a:spcBef>
                <a:spcPts val="600"/>
              </a:spcBef>
            </a:pPr>
            <a:r>
              <a:rPr lang="el-GR" altLang="el-GR" sz="2400" dirty="0" smtClean="0"/>
              <a:t>Μεταδίδεται ενέργεια από το ένα μόριο στο άλλο κατά την διάρκεια των συγκρούσεων με αποτέλεσμα μερικά μόρια να αποκτούν τόση ενέργεια ώστε να μπορούν να εγκαταλείπουν την επιφάνεια του υγρού και να περνούν στην αέρια φάση. </a:t>
            </a:r>
            <a:endParaRPr lang="en-US" altLang="el-GR" sz="2400" dirty="0" smtClean="0"/>
          </a:p>
          <a:p>
            <a:pPr>
              <a:spcBef>
                <a:spcPts val="600"/>
              </a:spcBef>
            </a:pPr>
            <a:r>
              <a:rPr lang="el-GR" altLang="el-GR" sz="2400" dirty="0" smtClean="0"/>
              <a:t>Αυτή είναι η διαδικασία της εξάτμισης. </a:t>
            </a:r>
          </a:p>
        </p:txBody>
      </p:sp>
      <p:pic>
        <p:nvPicPr>
          <p:cNvPr id="5" name="Picture 2" descr="https://dr282zn36sxxg.cloudfront.net/datastreams/f-d%3A5bb22482cbe576124bba737acfeae9769a9c53646808a795da2f514f%2BIMAGE_THUMB_POSTCARD%2BIMAGE_THUMB_POSTCARD.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820" y="1844824"/>
            <a:ext cx="3826396" cy="30305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01874" y="5013176"/>
            <a:ext cx="2592288" cy="461665"/>
          </a:xfrm>
          <a:prstGeom prst="rect">
            <a:avLst/>
          </a:prstGeom>
        </p:spPr>
        <p:txBody>
          <a:bodyPr wrap="square">
            <a:spAutoFit/>
          </a:bodyPr>
          <a:lstStyle/>
          <a:p>
            <a:pPr algn="ctr"/>
            <a:r>
              <a:rPr lang="el-GR" sz="1200" dirty="0" smtClean="0">
                <a:solidFill>
                  <a:schemeClr val="tx1">
                    <a:lumMod val="75000"/>
                    <a:lumOff val="25000"/>
                  </a:schemeClr>
                </a:solidFill>
                <a:latin typeface="+mn-lt"/>
                <a:hlinkClick r:id="rId3"/>
              </a:rPr>
              <a:t>13.2. </a:t>
            </a:r>
            <a:r>
              <a:rPr lang="en-US" sz="1200" dirty="0" smtClean="0">
                <a:solidFill>
                  <a:schemeClr val="tx1">
                    <a:lumMod val="75000"/>
                    <a:lumOff val="25000"/>
                  </a:schemeClr>
                </a:solidFill>
                <a:latin typeface="+mn-lt"/>
                <a:hlinkClick r:id="rId3"/>
              </a:rPr>
              <a:t>Liquids</a:t>
            </a:r>
            <a:r>
              <a:rPr lang="el-GR" sz="1200" dirty="0" smtClean="0">
                <a:solidFill>
                  <a:schemeClr val="tx1">
                    <a:lumMod val="75000"/>
                    <a:lumOff val="25000"/>
                  </a:schemeClr>
                </a:solidFill>
                <a:latin typeface="+mn-lt"/>
              </a:rPr>
              <a:t> από </a:t>
            </a:r>
            <a:r>
              <a:rPr lang="en-US" sz="1200" dirty="0">
                <a:solidFill>
                  <a:schemeClr val="tx1">
                    <a:lumMod val="75000"/>
                    <a:lumOff val="25000"/>
                  </a:schemeClr>
                </a:solidFill>
                <a:latin typeface="+mn-lt"/>
              </a:rPr>
              <a:t>CK-12 </a:t>
            </a:r>
            <a:r>
              <a:rPr lang="en-US" sz="1200" dirty="0" smtClean="0">
                <a:solidFill>
                  <a:schemeClr val="tx1">
                    <a:lumMod val="75000"/>
                    <a:lumOff val="25000"/>
                  </a:schemeClr>
                </a:solidFill>
                <a:latin typeface="+mn-lt"/>
              </a:rPr>
              <a:t>Foundation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BY-NC </a:t>
            </a:r>
            <a:r>
              <a:rPr lang="en-US" sz="1200" dirty="0" smtClean="0">
                <a:solidFill>
                  <a:schemeClr val="tx1">
                    <a:lumMod val="75000"/>
                    <a:lumOff val="25000"/>
                  </a:schemeClr>
                </a:solidFill>
                <a:latin typeface="+mn-lt"/>
                <a:hlinkClick r:id="rId4"/>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038286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l-GR" altLang="el-GR" sz="2800" b="1" dirty="0">
                <a:solidFill>
                  <a:srgbClr val="660033"/>
                </a:solidFill>
              </a:rPr>
              <a:t>Προσοχή!</a:t>
            </a:r>
            <a:endParaRPr lang="en-US" altLang="el-GR" sz="2800" b="1" dirty="0">
              <a:solidFill>
                <a:srgbClr val="660033"/>
              </a:solidFill>
            </a:endParaRPr>
          </a:p>
          <a:p>
            <a:r>
              <a:rPr lang="el-GR" altLang="el-GR" sz="2800" dirty="0" smtClean="0"/>
              <a:t>Τόσο </a:t>
            </a:r>
            <a:r>
              <a:rPr lang="el-GR" altLang="el-GR" sz="2800" dirty="0"/>
              <a:t>τα κορεσμένα διαλύματα αλάτων όσο και το </a:t>
            </a:r>
            <a:r>
              <a:rPr lang="el-GR" altLang="el-GR" sz="2800" b="1" dirty="0">
                <a:solidFill>
                  <a:srgbClr val="820000"/>
                </a:solidFill>
              </a:rPr>
              <a:t>πυκνό </a:t>
            </a:r>
            <a:r>
              <a:rPr lang="en-US" altLang="el-GR" sz="2800" b="1" dirty="0">
                <a:solidFill>
                  <a:srgbClr val="820000"/>
                </a:solidFill>
              </a:rPr>
              <a:t>H</a:t>
            </a:r>
            <a:r>
              <a:rPr lang="el-GR" altLang="el-GR" sz="2800" b="1" baseline="-25000" dirty="0">
                <a:solidFill>
                  <a:srgbClr val="820000"/>
                </a:solidFill>
              </a:rPr>
              <a:t>2</a:t>
            </a:r>
            <a:r>
              <a:rPr lang="en-US" altLang="el-GR" sz="2800" b="1" dirty="0">
                <a:solidFill>
                  <a:srgbClr val="820000"/>
                </a:solidFill>
              </a:rPr>
              <a:t>SO</a:t>
            </a:r>
            <a:r>
              <a:rPr lang="el-GR" altLang="el-GR" sz="2800" b="1" baseline="-25000" dirty="0">
                <a:solidFill>
                  <a:srgbClr val="820000"/>
                </a:solidFill>
              </a:rPr>
              <a:t>4</a:t>
            </a:r>
            <a:r>
              <a:rPr lang="el-GR" altLang="el-GR" sz="2800" b="1" dirty="0">
                <a:solidFill>
                  <a:srgbClr val="820000"/>
                </a:solidFill>
              </a:rPr>
              <a:t> είναι εξαιρετικά διαβρωτικά.</a:t>
            </a:r>
            <a:endParaRPr lang="en-US" altLang="el-GR" sz="2800" b="1" dirty="0">
              <a:solidFill>
                <a:srgbClr val="820000"/>
              </a:solidFill>
            </a:endParaRPr>
          </a:p>
          <a:p>
            <a:r>
              <a:rPr lang="el-GR" altLang="el-GR" sz="2800" dirty="0" smtClean="0"/>
              <a:t>Πρέπει </a:t>
            </a:r>
            <a:r>
              <a:rPr lang="el-GR" altLang="el-GR" sz="2800" dirty="0"/>
              <a:t>να δίνεται ιδιαίτερη προσοχή κατά την παρασκευή και τον χειρισμό αυτών των διαλυμάτων.</a:t>
            </a:r>
            <a:endParaRPr lang="en-US" altLang="el-GR" sz="2800" dirty="0"/>
          </a:p>
          <a:p>
            <a:r>
              <a:rPr lang="el-GR" altLang="el-GR" sz="2800" dirty="0" smtClean="0"/>
              <a:t>Επίσης</a:t>
            </a:r>
            <a:r>
              <a:rPr lang="el-GR" altLang="el-GR" sz="2800" dirty="0"/>
              <a:t>, υπάρχει πιθανότητα διαβρωτικών ατμών στην ατμόσφαιρα πάνω από το χώρο τοποθέτησής τους. </a:t>
            </a:r>
          </a:p>
          <a:p>
            <a:endParaRPr lang="el-GR" dirty="0"/>
          </a:p>
        </p:txBody>
      </p:sp>
    </p:spTree>
    <p:extLst>
      <p:ext uri="{BB962C8B-B14F-4D97-AF65-F5344CB8AC3E}">
        <p14:creationId xmlns:p14="http://schemas.microsoft.com/office/powerpoint/2010/main" val="4162459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52226" name="Rectangle 3"/>
          <p:cNvSpPr>
            <a:spLocks noGrp="1" noChangeArrowheads="1"/>
          </p:cNvSpPr>
          <p:nvPr>
            <p:ph idx="1"/>
          </p:nvPr>
        </p:nvSpPr>
        <p:spPr/>
        <p:txBody>
          <a:bodyPr/>
          <a:lstStyle/>
          <a:p>
            <a:r>
              <a:rPr lang="el-GR" altLang="el-GR" sz="2800" dirty="0" smtClean="0"/>
              <a:t>Τα διφασικά συστήματα (ατμός-</a:t>
            </a:r>
            <a:r>
              <a:rPr lang="el-GR" altLang="el-GR" sz="2800" dirty="0" err="1" smtClean="0"/>
              <a:t>υγρ</a:t>
            </a:r>
            <a:r>
              <a:rPr lang="el-GR" altLang="el-GR" sz="2800" dirty="0" smtClean="0"/>
              <a:t>ό, </a:t>
            </a:r>
            <a:r>
              <a:rPr lang="en-US" altLang="el-GR" sz="2800" dirty="0" err="1" smtClean="0"/>
              <a:t>vapour</a:t>
            </a:r>
            <a:r>
              <a:rPr lang="el-GR" altLang="el-GR" sz="2800" dirty="0" smtClean="0"/>
              <a:t>-</a:t>
            </a:r>
            <a:r>
              <a:rPr lang="en-US" altLang="el-GR" sz="2800" dirty="0" smtClean="0"/>
              <a:t>liquid</a:t>
            </a:r>
            <a:r>
              <a:rPr lang="el-GR" altLang="el-GR" sz="2800" dirty="0" smtClean="0"/>
              <a:t>) </a:t>
            </a:r>
            <a:r>
              <a:rPr lang="en-US" altLang="el-GR" sz="2800" dirty="0" smtClean="0"/>
              <a:t>H</a:t>
            </a:r>
            <a:r>
              <a:rPr lang="el-GR" altLang="el-GR" sz="2800" baseline="-25000" dirty="0" smtClean="0"/>
              <a:t>2</a:t>
            </a:r>
            <a:r>
              <a:rPr lang="en-US" altLang="el-GR" sz="2800" dirty="0" smtClean="0"/>
              <a:t>SO</a:t>
            </a:r>
            <a:r>
              <a:rPr lang="en-US" altLang="el-GR" sz="2800" baseline="-25000" dirty="0" smtClean="0"/>
              <a:t>4</a:t>
            </a:r>
            <a:r>
              <a:rPr lang="el-GR" altLang="el-GR" sz="2800" dirty="0" smtClean="0"/>
              <a:t> ή γλυκερίνης δεν εξαρτώνται από μεταβολές της θερμοκρασίας και μπορούν να χρησιμοποιηθούν για ένα μεγάλο εύρος τιμών σχετικής υγρασίας.</a:t>
            </a:r>
            <a:endParaRPr lang="en-US" altLang="el-GR" sz="2800" dirty="0" smtClean="0"/>
          </a:p>
          <a:p>
            <a:r>
              <a:rPr lang="el-GR" altLang="el-GR" sz="2800" dirty="0" smtClean="0"/>
              <a:t>Πάντως, τα συστήματα αυτά περιορίζονται στην χρήση τους αν τα υλικά ελέγχου απορροφούν ή αποβάλλουν υγρασία, επειδή θα επηρεάζουν την υγρασία του χώρου. </a:t>
            </a:r>
          </a:p>
        </p:txBody>
      </p:sp>
    </p:spTree>
    <p:extLst>
      <p:ext uri="{BB962C8B-B14F-4D97-AF65-F5344CB8AC3E}">
        <p14:creationId xmlns:p14="http://schemas.microsoft.com/office/powerpoint/2010/main" val="115701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t>Κορεσμένα διαλύματα αλάτων</a:t>
            </a:r>
            <a:endParaRPr lang="el-GR" dirty="0"/>
          </a:p>
        </p:txBody>
      </p:sp>
      <p:sp>
        <p:nvSpPr>
          <p:cNvPr id="53250" name="Rectangle 3"/>
          <p:cNvSpPr>
            <a:spLocks noGrp="1" noChangeArrowheads="1"/>
          </p:cNvSpPr>
          <p:nvPr>
            <p:ph idx="1"/>
          </p:nvPr>
        </p:nvSpPr>
        <p:spPr>
          <a:xfrm>
            <a:off x="457200" y="1196752"/>
            <a:ext cx="8229600" cy="5661248"/>
          </a:xfrm>
        </p:spPr>
        <p:txBody>
          <a:bodyPr>
            <a:normAutofit/>
          </a:bodyPr>
          <a:lstStyle/>
          <a:p>
            <a:r>
              <a:rPr lang="el-GR" altLang="el-GR" sz="2400" dirty="0" smtClean="0"/>
              <a:t>Ιδιαίτερα χρήσιμη λόγω της ευκολίας στην εφαρμογή της είναι η μέθοδος ελέγχου της υγρασίας με τη χρήση κορεσμένων υδατικών διαλυμάτων αλάτων, όπου η διαλυμένη ουσία είναι σημαντικά μη πτητική.</a:t>
            </a:r>
            <a:endParaRPr lang="en-US" altLang="el-GR" sz="2400" dirty="0" smtClean="0"/>
          </a:p>
          <a:p>
            <a:r>
              <a:rPr lang="el-GR" altLang="el-GR" sz="2400" dirty="0" smtClean="0"/>
              <a:t>Μια και ένα κορεσμένο διάλυμα άλατος οδηγεί μόνο σε μία τιμή σχετικής υγρασίας για οποιαδήποτε θερμοκρασία, διαφορετικές τιμές σχετικής υγρασίας μπορούν να επιτευχθούν επιλέγοντας διάφορα κατάλληλα άλατα.</a:t>
            </a:r>
            <a:endParaRPr lang="en-US" altLang="el-GR" sz="2400" dirty="0" smtClean="0"/>
          </a:p>
          <a:p>
            <a:r>
              <a:rPr lang="el-GR" altLang="el-GR" sz="2400" dirty="0" smtClean="0"/>
              <a:t>Αυτά τα συστήματα τριών φάσεων (ατμός-υγρό-</a:t>
            </a:r>
            <a:r>
              <a:rPr lang="el-GR" altLang="el-GR" sz="2400" dirty="0" err="1" smtClean="0"/>
              <a:t>στερε</a:t>
            </a:r>
            <a:r>
              <a:rPr lang="el-GR" altLang="el-GR" sz="2400" dirty="0" smtClean="0"/>
              <a:t>ό, </a:t>
            </a:r>
            <a:r>
              <a:rPr lang="en-US" altLang="el-GR" sz="2400" dirty="0" err="1" smtClean="0"/>
              <a:t>vapour</a:t>
            </a:r>
            <a:r>
              <a:rPr lang="el-GR" altLang="el-GR" sz="2400" dirty="0" smtClean="0"/>
              <a:t>-</a:t>
            </a:r>
            <a:r>
              <a:rPr lang="en-US" altLang="el-GR" sz="2400" dirty="0" smtClean="0"/>
              <a:t>liquid</a:t>
            </a:r>
            <a:r>
              <a:rPr lang="el-GR" altLang="el-GR" sz="2400" dirty="0" smtClean="0"/>
              <a:t>-</a:t>
            </a:r>
            <a:r>
              <a:rPr lang="en-US" altLang="el-GR" sz="2400" dirty="0" smtClean="0"/>
              <a:t>solid</a:t>
            </a:r>
            <a:r>
              <a:rPr lang="el-GR" altLang="el-GR" sz="2400" dirty="0" smtClean="0"/>
              <a:t>) δεν επηρεάζονται από την χρήση δειγμάτων που απορροφούν ή αποβάλλουν υγρασία. Να σημειωθεί όμως ότι μεταβολές της θερμοκρασίας επηρεάζουν την σχετική υγρασία. </a:t>
            </a:r>
          </a:p>
        </p:txBody>
      </p:sp>
    </p:spTree>
    <p:extLst>
      <p:ext uri="{BB962C8B-B14F-4D97-AF65-F5344CB8AC3E}">
        <p14:creationId xmlns:p14="http://schemas.microsoft.com/office/powerpoint/2010/main" val="1958417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54274" name="Rectangle 3"/>
          <p:cNvSpPr>
            <a:spLocks noGrp="1" noChangeArrowheads="1"/>
          </p:cNvSpPr>
          <p:nvPr>
            <p:ph idx="1"/>
          </p:nvPr>
        </p:nvSpPr>
        <p:spPr>
          <a:xfrm>
            <a:off x="457200" y="1196752"/>
            <a:ext cx="8229600" cy="5661248"/>
          </a:xfrm>
        </p:spPr>
        <p:txBody>
          <a:bodyPr>
            <a:normAutofit lnSpcReduction="10000"/>
          </a:bodyPr>
          <a:lstStyle/>
          <a:p>
            <a:r>
              <a:rPr lang="el-GR" altLang="el-GR" sz="2400" dirty="0" smtClean="0"/>
              <a:t>Στη συνέχεια θα αναφερθούμε λίγο πιο αναλυτικά στο πως «δουλεύουν» αυτά τα συστήματα.</a:t>
            </a:r>
            <a:endParaRPr lang="en-US" altLang="el-GR" sz="2400" dirty="0" smtClean="0"/>
          </a:p>
          <a:p>
            <a:r>
              <a:rPr lang="el-GR" altLang="el-GR" sz="2400" dirty="0" smtClean="0"/>
              <a:t>Έστω, ότι σε δύο πανομοιότυπα κλειστά δοχεία έχουμε τοποθετήσει στο ένα </a:t>
            </a:r>
            <a:r>
              <a:rPr lang="el-GR" altLang="el-GR" sz="2400" b="1" dirty="0" smtClean="0">
                <a:solidFill>
                  <a:srgbClr val="820000"/>
                </a:solidFill>
              </a:rPr>
              <a:t>καθαρό νερό (Α) </a:t>
            </a:r>
            <a:r>
              <a:rPr lang="el-GR" altLang="el-GR" sz="2400" dirty="0" smtClean="0">
                <a:solidFill>
                  <a:srgbClr val="820000"/>
                </a:solidFill>
              </a:rPr>
              <a:t>και στο άλλο διάλυμα </a:t>
            </a:r>
            <a:r>
              <a:rPr lang="el-GR" altLang="el-GR" sz="2400" b="1" dirty="0" smtClean="0">
                <a:solidFill>
                  <a:srgbClr val="820000"/>
                </a:solidFill>
              </a:rPr>
              <a:t>κορεσμένου άλατος (Β)</a:t>
            </a:r>
            <a:r>
              <a:rPr lang="el-GR" altLang="el-GR" sz="2400" b="1" dirty="0" smtClean="0">
                <a:solidFill>
                  <a:schemeClr val="accent2"/>
                </a:solidFill>
              </a:rPr>
              <a:t> </a:t>
            </a:r>
            <a:r>
              <a:rPr lang="el-GR" altLang="el-GR" sz="2400" dirty="0" smtClean="0"/>
              <a:t>και αφήνουμε τα δύο αυτά συστήματα να έρθουν σε ισορροπία.</a:t>
            </a:r>
            <a:endParaRPr lang="en-US" altLang="el-GR" sz="2400" dirty="0" smtClean="0"/>
          </a:p>
          <a:p>
            <a:r>
              <a:rPr lang="el-GR" altLang="el-GR" sz="2400" dirty="0" smtClean="0"/>
              <a:t>Παρατηρούμε ότι η συγκέντρωση των υδρατμών (και για αυτό και </a:t>
            </a:r>
            <a:r>
              <a:rPr lang="el-GR" altLang="el-GR" sz="2400" b="1" dirty="0" smtClean="0">
                <a:solidFill>
                  <a:srgbClr val="820000"/>
                </a:solidFill>
              </a:rPr>
              <a:t>η σχετική υγρασία) στον κλειστό χώρο που βρίσκεται το διάλυμα άλατος (Β) </a:t>
            </a:r>
            <a:r>
              <a:rPr lang="el-GR" altLang="el-GR" sz="2400" dirty="0" smtClean="0"/>
              <a:t>είναι μικρότερη </a:t>
            </a:r>
            <a:r>
              <a:rPr lang="el-GR" altLang="el-GR" sz="2400" b="1" dirty="0" smtClean="0">
                <a:solidFill>
                  <a:srgbClr val="820000"/>
                </a:solidFill>
              </a:rPr>
              <a:t>σε σχέση με την αντίστοιχη πάνω από το καθαρό νερό.</a:t>
            </a:r>
            <a:endParaRPr lang="en-US" altLang="el-GR" sz="2400" b="1" dirty="0" smtClean="0">
              <a:solidFill>
                <a:srgbClr val="820000"/>
              </a:solidFill>
            </a:endParaRPr>
          </a:p>
          <a:p>
            <a:r>
              <a:rPr lang="el-GR" altLang="el-GR" sz="2400" dirty="0" smtClean="0"/>
              <a:t>Είναι προφανές ότι η συμπεριφορά αυτή οφείλεται στο γεγονός ότι τα</a:t>
            </a:r>
            <a:r>
              <a:rPr lang="el-GR" altLang="el-GR" sz="2400" b="1" dirty="0" smtClean="0">
                <a:solidFill>
                  <a:schemeClr val="accent2"/>
                </a:solidFill>
              </a:rPr>
              <a:t> </a:t>
            </a:r>
            <a:r>
              <a:rPr lang="el-GR" altLang="el-GR" sz="2400" b="1" dirty="0" smtClean="0">
                <a:solidFill>
                  <a:schemeClr val="tx2"/>
                </a:solidFill>
              </a:rPr>
              <a:t>μόρια νερού που υπάρχουν στο δοχείο </a:t>
            </a:r>
            <a:r>
              <a:rPr lang="el-GR" altLang="el-GR" sz="2400" dirty="0" smtClean="0"/>
              <a:t>(Β) στην αέρια φάση όταν το σύστημα είναι σε </a:t>
            </a:r>
            <a:r>
              <a:rPr lang="el-GR" altLang="el-GR" sz="2400" b="1" dirty="0" smtClean="0">
                <a:solidFill>
                  <a:schemeClr val="tx2"/>
                </a:solidFill>
              </a:rPr>
              <a:t>ισορροπία είναι πολύ λιγότερα από τα αντίστοιχα μόρια νερού </a:t>
            </a:r>
            <a:r>
              <a:rPr lang="el-GR" altLang="el-GR" sz="2400" dirty="0" smtClean="0"/>
              <a:t>στο δοχείο (Α) όπου υπάρχει μόνο καθαρό νερό. </a:t>
            </a:r>
          </a:p>
        </p:txBody>
      </p:sp>
    </p:spTree>
    <p:extLst>
      <p:ext uri="{BB962C8B-B14F-4D97-AF65-F5344CB8AC3E}">
        <p14:creationId xmlns:p14="http://schemas.microsoft.com/office/powerpoint/2010/main" val="1710501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55298" name="Rectangle 3"/>
          <p:cNvSpPr>
            <a:spLocks noGrp="1" noChangeArrowheads="1"/>
          </p:cNvSpPr>
          <p:nvPr>
            <p:ph idx="1"/>
          </p:nvPr>
        </p:nvSpPr>
        <p:spPr>
          <a:xfrm>
            <a:off x="457200" y="1196752"/>
            <a:ext cx="8229600" cy="5661248"/>
          </a:xfrm>
        </p:spPr>
        <p:txBody>
          <a:bodyPr>
            <a:normAutofit/>
          </a:bodyPr>
          <a:lstStyle/>
          <a:p>
            <a:pPr>
              <a:spcBef>
                <a:spcPts val="600"/>
              </a:spcBef>
            </a:pPr>
            <a:r>
              <a:rPr lang="el-GR" altLang="el-GR" sz="2400" dirty="0" smtClean="0"/>
              <a:t>Αυτό ισχύει για όλα τα διαλύματα αλάτων είτε είναι κορεσμένα είτε ακόρεστα.</a:t>
            </a:r>
            <a:endParaRPr lang="en-US" altLang="el-GR" sz="2400" dirty="0" smtClean="0"/>
          </a:p>
          <a:p>
            <a:pPr>
              <a:spcBef>
                <a:spcPts val="600"/>
              </a:spcBef>
            </a:pPr>
            <a:r>
              <a:rPr lang="el-GR" altLang="el-GR" sz="2400" dirty="0" smtClean="0"/>
              <a:t>Ο λόγος για τον οποίο χρησιμοποιούνται κορεσμένα διαλύματα στα οποία υπάρχει και στερεό άλας είναι γιατί </a:t>
            </a:r>
            <a:r>
              <a:rPr lang="el-GR" altLang="el-GR" sz="2400" b="1" dirty="0" smtClean="0">
                <a:solidFill>
                  <a:srgbClr val="820000"/>
                </a:solidFill>
              </a:rPr>
              <a:t>θεωρητικά η συγκέντρωση του άλατος παραμένει σταθερή </a:t>
            </a:r>
            <a:r>
              <a:rPr lang="el-GR" altLang="el-GR" sz="2400" dirty="0" smtClean="0"/>
              <a:t>ακόμη και αν μόρια νερού από την αέρια φάση περνούν στην υγρή φάση ή απομακρύνονται από αυτή.</a:t>
            </a:r>
            <a:endParaRPr lang="en-US" altLang="el-GR" sz="2400" dirty="0" smtClean="0"/>
          </a:p>
          <a:p>
            <a:pPr>
              <a:spcBef>
                <a:spcPts val="600"/>
              </a:spcBef>
            </a:pPr>
            <a:r>
              <a:rPr lang="el-GR" altLang="el-GR" sz="2400" dirty="0" smtClean="0"/>
              <a:t>Έτσι, η σχετική υγρασία σε αυτά τα συστήματα θα είναι μικρότερη από 100%. Η ακριβής τιμή της σχετικής υγρασίας που θα επιτευχθεί εξαρτάται από το είδος του άλατος και την θερμοκρασία.</a:t>
            </a:r>
            <a:endParaRPr lang="en-US" altLang="el-GR" sz="2400" dirty="0" smtClean="0"/>
          </a:p>
          <a:p>
            <a:pPr>
              <a:spcBef>
                <a:spcPts val="600"/>
              </a:spcBef>
            </a:pPr>
            <a:r>
              <a:rPr lang="el-GR" altLang="el-GR" sz="2400" b="1" dirty="0" smtClean="0">
                <a:solidFill>
                  <a:srgbClr val="820000"/>
                </a:solidFill>
              </a:rPr>
              <a:t>Στους ακόλουθους πίνακες</a:t>
            </a:r>
            <a:r>
              <a:rPr lang="el-GR" altLang="el-GR" sz="2400" dirty="0" smtClean="0">
                <a:solidFill>
                  <a:srgbClr val="820000"/>
                </a:solidFill>
              </a:rPr>
              <a:t> </a:t>
            </a:r>
            <a:r>
              <a:rPr lang="el-GR" altLang="el-GR" sz="2400" b="1" dirty="0" smtClean="0">
                <a:solidFill>
                  <a:srgbClr val="820000"/>
                </a:solidFill>
              </a:rPr>
              <a:t>απεικονίζονται οι τιμές σχετικής υγρασίας που επιτυγχάνονται για διάφορα διαλύματα αλάτων σε διάφορες θερμοκρασίες. </a:t>
            </a:r>
          </a:p>
        </p:txBody>
      </p:sp>
    </p:spTree>
    <p:extLst>
      <p:ext uri="{BB962C8B-B14F-4D97-AF65-F5344CB8AC3E}">
        <p14:creationId xmlns:p14="http://schemas.microsoft.com/office/powerpoint/2010/main" val="3601929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864096"/>
          </a:xfrm>
        </p:spPr>
        <p:txBody>
          <a:bodyPr>
            <a:noAutofit/>
          </a:bodyPr>
          <a:lstStyle/>
          <a:p>
            <a:r>
              <a:rPr lang="el-GR" sz="2800" dirty="0"/>
              <a:t>Τιμές σχετικής υγρασίας για διάφορα κορεσμένα διαλύματα αλάτων σε διάφορες </a:t>
            </a:r>
            <a:r>
              <a:rPr lang="el-GR" sz="2800" dirty="0" smtClean="0"/>
              <a:t>θερμοκρασίες</a:t>
            </a:r>
            <a:endParaRPr lang="el-GR" sz="2800" dirty="0"/>
          </a:p>
        </p:txBody>
      </p:sp>
      <p:graphicFrame>
        <p:nvGraphicFramePr>
          <p:cNvPr id="2" name="Table 1"/>
          <p:cNvGraphicFramePr>
            <a:graphicFrameLocks noGrp="1"/>
          </p:cNvGraphicFramePr>
          <p:nvPr>
            <p:extLst>
              <p:ext uri="{D42A27DB-BD31-4B8C-83A1-F6EECF244321}">
                <p14:modId xmlns:p14="http://schemas.microsoft.com/office/powerpoint/2010/main" val="282466335"/>
              </p:ext>
            </p:extLst>
          </p:nvPr>
        </p:nvGraphicFramePr>
        <p:xfrm>
          <a:off x="323528" y="1196748"/>
          <a:ext cx="8568951" cy="5383950"/>
        </p:xfrm>
        <a:graphic>
          <a:graphicData uri="http://schemas.openxmlformats.org/drawingml/2006/table">
            <a:tbl>
              <a:tblPr firstRow="1" bandRow="1">
                <a:tableStyleId>{5C22544A-7EE6-4342-B048-85BDC9FD1C3A}</a:tableStyleId>
              </a:tblPr>
              <a:tblGrid>
                <a:gridCol w="941566"/>
                <a:gridCol w="828787"/>
                <a:gridCol w="876212"/>
                <a:gridCol w="876212"/>
                <a:gridCol w="846138"/>
                <a:gridCol w="876212"/>
                <a:gridCol w="820111"/>
                <a:gridCol w="837463"/>
                <a:gridCol w="828787"/>
                <a:gridCol w="837463"/>
              </a:tblGrid>
              <a:tr h="648076">
                <a:tc>
                  <a:txBody>
                    <a:bodyPr/>
                    <a:lstStyle/>
                    <a:p>
                      <a:pPr algn="ctr">
                        <a:lnSpc>
                          <a:spcPct val="100000"/>
                        </a:lnSpc>
                        <a:spcBef>
                          <a:spcPts val="0"/>
                        </a:spcBef>
                        <a:spcAft>
                          <a:spcPts val="0"/>
                        </a:spcAft>
                      </a:pPr>
                      <a:r>
                        <a:rPr lang="en-US" sz="1200" spc="-5" dirty="0">
                          <a:effectLst/>
                        </a:rPr>
                        <a:t>Temperature</a:t>
                      </a:r>
                      <a:endParaRPr lang="el-GR" sz="1200" dirty="0">
                        <a:effectLst/>
                      </a:endParaRPr>
                    </a:p>
                    <a:p>
                      <a:pPr algn="ctr">
                        <a:lnSpc>
                          <a:spcPct val="100000"/>
                        </a:lnSpc>
                        <a:spcBef>
                          <a:spcPts val="0"/>
                        </a:spcBef>
                        <a:spcAft>
                          <a:spcPts val="0"/>
                        </a:spcAft>
                      </a:pPr>
                      <a:r>
                        <a:rPr lang="en-US" sz="1200" spc="-5" dirty="0">
                          <a:effectLst/>
                        </a:rPr>
                        <a:t>(°C)</a:t>
                      </a:r>
                      <a:endParaRPr lang="el-GR" sz="1200" dirty="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Lithium</a:t>
                      </a:r>
                      <a:endParaRPr lang="el-GR" sz="1200">
                        <a:effectLst/>
                      </a:endParaRPr>
                    </a:p>
                    <a:p>
                      <a:pPr marL="88900" algn="ctr">
                        <a:lnSpc>
                          <a:spcPct val="100000"/>
                        </a:lnSpc>
                        <a:spcBef>
                          <a:spcPts val="0"/>
                        </a:spcBef>
                        <a:spcAft>
                          <a:spcPts val="0"/>
                        </a:spcAft>
                      </a:pPr>
                      <a:r>
                        <a:rPr lang="en-US" sz="1200" spc="-5">
                          <a:effectLst/>
                        </a:rPr>
                        <a:t>Chloride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dirty="0">
                          <a:effectLst/>
                        </a:rPr>
                        <a:t>Potassium</a:t>
                      </a:r>
                      <a:endParaRPr lang="el-GR" sz="1200" dirty="0">
                        <a:effectLst/>
                      </a:endParaRPr>
                    </a:p>
                    <a:p>
                      <a:pPr marL="76200" algn="ctr">
                        <a:lnSpc>
                          <a:spcPct val="100000"/>
                        </a:lnSpc>
                        <a:spcBef>
                          <a:spcPts val="0"/>
                        </a:spcBef>
                        <a:spcAft>
                          <a:spcPts val="0"/>
                        </a:spcAft>
                      </a:pPr>
                      <a:r>
                        <a:rPr lang="en-US" sz="1200" spc="-5" dirty="0">
                          <a:effectLst/>
                        </a:rPr>
                        <a:t>Acetate</a:t>
                      </a:r>
                      <a:endParaRPr lang="el-GR" sz="1200" dirty="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Magnesium</a:t>
                      </a:r>
                      <a:endParaRPr lang="el-GR" sz="1200">
                        <a:effectLst/>
                      </a:endParaRPr>
                    </a:p>
                    <a:p>
                      <a:pPr marL="304800" algn="ctr">
                        <a:lnSpc>
                          <a:spcPct val="100000"/>
                        </a:lnSpc>
                        <a:spcBef>
                          <a:spcPts val="0"/>
                        </a:spcBef>
                        <a:spcAft>
                          <a:spcPts val="0"/>
                        </a:spcAft>
                      </a:pPr>
                      <a:r>
                        <a:rPr lang="en-US" sz="1200" spc="-35">
                          <a:effectLst/>
                        </a:rPr>
                        <a:t>*-</a:t>
                      </a:r>
                      <a:endParaRPr lang="el-GR" sz="1200">
                        <a:effectLst/>
                      </a:endParaRPr>
                    </a:p>
                    <a:p>
                      <a:pPr marL="76200" algn="ctr">
                        <a:lnSpc>
                          <a:spcPct val="100000"/>
                        </a:lnSpc>
                        <a:spcBef>
                          <a:spcPts val="0"/>
                        </a:spcBef>
                        <a:spcAft>
                          <a:spcPts val="0"/>
                        </a:spcAft>
                      </a:pPr>
                      <a:r>
                        <a:rPr lang="en-US" sz="1200" spc="-5">
                          <a:effectLst/>
                        </a:rPr>
                        <a:t>Chloride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Potassium</a:t>
                      </a:r>
                      <a:endParaRPr lang="el-GR" sz="1200">
                        <a:effectLst/>
                      </a:endParaRPr>
                    </a:p>
                    <a:p>
                      <a:pPr marL="76200" algn="ctr">
                        <a:lnSpc>
                          <a:spcPct val="100000"/>
                        </a:lnSpc>
                        <a:spcBef>
                          <a:spcPts val="0"/>
                        </a:spcBef>
                        <a:spcAft>
                          <a:spcPts val="0"/>
                        </a:spcAft>
                      </a:pPr>
                      <a:r>
                        <a:rPr lang="en-US" sz="1200" spc="-5">
                          <a:effectLst/>
                        </a:rPr>
                        <a:t>Carbonate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Magnesium</a:t>
                      </a:r>
                      <a:endParaRPr lang="el-GR" sz="1200">
                        <a:effectLst/>
                      </a:endParaRPr>
                    </a:p>
                    <a:p>
                      <a:pPr marL="76200" algn="ctr">
                        <a:lnSpc>
                          <a:spcPct val="100000"/>
                        </a:lnSpc>
                        <a:spcBef>
                          <a:spcPts val="0"/>
                        </a:spcBef>
                        <a:spcAft>
                          <a:spcPts val="0"/>
                        </a:spcAft>
                      </a:pPr>
                      <a:r>
                        <a:rPr lang="en-US" sz="1200" spc="-5">
                          <a:effectLst/>
                        </a:rPr>
                        <a:t>Nitrate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Sodium</a:t>
                      </a:r>
                      <a:endParaRPr lang="el-GR" sz="1200">
                        <a:effectLst/>
                      </a:endParaRPr>
                    </a:p>
                    <a:p>
                      <a:pPr marL="76200" algn="ctr">
                        <a:lnSpc>
                          <a:spcPct val="100000"/>
                        </a:lnSpc>
                        <a:spcBef>
                          <a:spcPts val="0"/>
                        </a:spcBef>
                        <a:spcAft>
                          <a:spcPts val="0"/>
                        </a:spcAft>
                      </a:pPr>
                      <a:r>
                        <a:rPr lang="en-US" sz="1200" spc="-5">
                          <a:effectLst/>
                        </a:rPr>
                        <a:t>Bromide</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Strontium</a:t>
                      </a:r>
                      <a:endParaRPr lang="el-GR" sz="1200">
                        <a:effectLst/>
                      </a:endParaRPr>
                    </a:p>
                    <a:p>
                      <a:pPr marL="88900" algn="ctr">
                        <a:lnSpc>
                          <a:spcPct val="100000"/>
                        </a:lnSpc>
                        <a:spcBef>
                          <a:spcPts val="0"/>
                        </a:spcBef>
                        <a:spcAft>
                          <a:spcPts val="0"/>
                        </a:spcAft>
                      </a:pPr>
                      <a:r>
                        <a:rPr lang="en-US" sz="1200" spc="-5">
                          <a:effectLst/>
                        </a:rPr>
                        <a:t>Chloride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Sodium</a:t>
                      </a:r>
                      <a:endParaRPr lang="el-GR" sz="1200">
                        <a:effectLst/>
                      </a:endParaRPr>
                    </a:p>
                    <a:p>
                      <a:pPr marL="76200" algn="ctr">
                        <a:lnSpc>
                          <a:spcPct val="100000"/>
                        </a:lnSpc>
                        <a:spcBef>
                          <a:spcPts val="0"/>
                        </a:spcBef>
                        <a:spcAft>
                          <a:spcPts val="0"/>
                        </a:spcAft>
                      </a:pPr>
                      <a:r>
                        <a:rPr lang="en-US" sz="1200" spc="-5">
                          <a:effectLst/>
                        </a:rPr>
                        <a:t>Chlonde</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Potassium</a:t>
                      </a:r>
                      <a:endParaRPr lang="el-GR" sz="1200">
                        <a:effectLst/>
                      </a:endParaRPr>
                    </a:p>
                    <a:p>
                      <a:pPr marL="76200" algn="ctr">
                        <a:lnSpc>
                          <a:spcPct val="100000"/>
                        </a:lnSpc>
                        <a:spcBef>
                          <a:spcPts val="0"/>
                        </a:spcBef>
                        <a:spcAft>
                          <a:spcPts val="0"/>
                        </a:spcAft>
                      </a:pPr>
                      <a:r>
                        <a:rPr lang="en-US" sz="1200" spc="-5">
                          <a:effectLst/>
                        </a:rPr>
                        <a:t>Chlonde</a:t>
                      </a:r>
                      <a:endParaRPr lang="el-GR" sz="1200">
                        <a:effectLst/>
                        <a:latin typeface="Times New Roman"/>
                        <a:ea typeface="Times New Roman"/>
                      </a:endParaRPr>
                    </a:p>
                  </a:txBody>
                  <a:tcPr marL="5555" marR="5555" marT="0" marB="0" anchor="ctr"/>
                </a:tc>
              </a:tr>
              <a:tr h="307045">
                <a:tc>
                  <a:txBody>
                    <a:bodyPr/>
                    <a:lstStyle/>
                    <a:p>
                      <a:pPr algn="ctr">
                        <a:lnSpc>
                          <a:spcPct val="100000"/>
                        </a:lnSpc>
                        <a:spcBef>
                          <a:spcPts val="0"/>
                        </a:spcBef>
                        <a:spcAft>
                          <a:spcPts val="0"/>
                        </a:spcAft>
                      </a:pPr>
                      <a:r>
                        <a:rPr lang="en-US" sz="1200" spc="-75">
                          <a:effectLst/>
                        </a:rPr>
                        <a:t>10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23.7</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33.5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43.1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57.4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62.2</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75.66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75.7</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75">
                          <a:effectLst/>
                        </a:rPr>
                        <a:t>86.8</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15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23.4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33.3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43.2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55.9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60.7</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74.13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85.9</a:t>
                      </a:r>
                      <a:endParaRPr lang="el-GR" sz="1200">
                        <a:effectLst/>
                        <a:latin typeface="Times New Roman"/>
                        <a:ea typeface="Times New Roman"/>
                      </a:endParaRPr>
                    </a:p>
                  </a:txBody>
                  <a:tcPr marL="5555" marR="5555" marT="0" marB="0" anchor="ctr"/>
                </a:tc>
              </a:tr>
              <a:tr h="307045">
                <a:tc>
                  <a:txBody>
                    <a:bodyPr/>
                    <a:lstStyle/>
                    <a:p>
                      <a:pPr algn="ctr">
                        <a:lnSpc>
                          <a:spcPct val="100000"/>
                        </a:lnSpc>
                        <a:spcBef>
                          <a:spcPts val="0"/>
                        </a:spcBef>
                        <a:spcAft>
                          <a:spcPts val="0"/>
                        </a:spcAft>
                      </a:pPr>
                      <a:r>
                        <a:rPr lang="en-US" sz="1200" spc="-75">
                          <a:effectLst/>
                        </a:rPr>
                        <a:t>20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23.1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33.1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43.2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54.4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59.1</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72.52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85.1</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25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22.5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32.8</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43.2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52.9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57.6</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70.85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84.3</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30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75">
                          <a:effectLst/>
                        </a:rPr>
                        <a:t>21.6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32.4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43.2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51.4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56.0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69.12</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83.6</a:t>
                      </a:r>
                      <a:endParaRPr lang="el-GR" sz="1200">
                        <a:effectLst/>
                        <a:latin typeface="Times New Roman"/>
                        <a:ea typeface="Times New Roman"/>
                      </a:endParaRPr>
                    </a:p>
                  </a:txBody>
                  <a:tcPr marL="5555" marR="5555" marT="0" marB="0" anchor="ctr"/>
                </a:tc>
              </a:tr>
              <a:tr h="307045">
                <a:tc>
                  <a:txBody>
                    <a:bodyPr/>
                    <a:lstStyle/>
                    <a:p>
                      <a:pPr algn="ctr">
                        <a:lnSpc>
                          <a:spcPct val="100000"/>
                        </a:lnSpc>
                        <a:spcBef>
                          <a:spcPts val="0"/>
                        </a:spcBef>
                        <a:spcAft>
                          <a:spcPts val="0"/>
                        </a:spcAft>
                      </a:pPr>
                      <a:r>
                        <a:rPr lang="en-US" sz="1200" spc="-5">
                          <a:effectLst/>
                        </a:rPr>
                        <a:t>35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11.3</a:t>
                      </a:r>
                      <a:endParaRPr lang="el-GR" sz="1200">
                        <a:effectLst/>
                        <a:latin typeface="Times New Roman"/>
                        <a:ea typeface="Times New Roman"/>
                      </a:endParaRPr>
                    </a:p>
                  </a:txBody>
                  <a:tcPr marL="5555" marR="5555" marT="0" marB="0" anchor="ctr"/>
                </a:tc>
                <a:tc>
                  <a:txBody>
                    <a:bodyPr/>
                    <a:lstStyle/>
                    <a:p>
                      <a:pPr algn="ctr">
                        <a:lnSpc>
                          <a:spcPct val="100000"/>
                        </a:lnSpc>
                        <a:spcBef>
                          <a:spcPts val="0"/>
                        </a:spcBef>
                        <a:spcAft>
                          <a:spcPts val="0"/>
                        </a:spcAft>
                      </a:pPr>
                      <a:r>
                        <a:rPr lang="en-US" sz="1200">
                          <a:effectLst/>
                        </a:rPr>
                        <a:t> </a:t>
                      </a:r>
                      <a:endParaRPr lang="el-GR" sz="1200">
                        <a:solidFill>
                          <a:srgbClr val="000000"/>
                        </a:solidFill>
                        <a:effectLst/>
                        <a:latin typeface="Courier New"/>
                        <a:ea typeface="Courier New"/>
                      </a:endParaRPr>
                    </a:p>
                  </a:txBody>
                  <a:tcPr marL="5555" marR="5555" marT="0" marB="0" anchor="ctr"/>
                </a:tc>
                <a:tc>
                  <a:txBody>
                    <a:bodyPr/>
                    <a:lstStyle/>
                    <a:p>
                      <a:pPr marL="76200" algn="ctr">
                        <a:lnSpc>
                          <a:spcPct val="100000"/>
                        </a:lnSpc>
                        <a:spcBef>
                          <a:spcPts val="0"/>
                        </a:spcBef>
                        <a:spcAft>
                          <a:spcPts val="0"/>
                        </a:spcAft>
                      </a:pPr>
                      <a:r>
                        <a:rPr lang="en-US" sz="1200" spc="-5">
                          <a:effectLst/>
                        </a:rPr>
                        <a:t>32.1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49.9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54.6</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83.0</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40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11.2</a:t>
                      </a:r>
                      <a:endParaRPr lang="el-GR" sz="1200">
                        <a:effectLst/>
                        <a:latin typeface="Times New Roman"/>
                        <a:ea typeface="Times New Roman"/>
                      </a:endParaRPr>
                    </a:p>
                  </a:txBody>
                  <a:tcPr marL="5555" marR="5555" marT="0" marB="0" anchor="ctr"/>
                </a:tc>
                <a:tc>
                  <a:txBody>
                    <a:bodyPr/>
                    <a:lstStyle/>
                    <a:p>
                      <a:pPr algn="ctr">
                        <a:lnSpc>
                          <a:spcPct val="100000"/>
                        </a:lnSpc>
                        <a:spcBef>
                          <a:spcPts val="0"/>
                        </a:spcBef>
                        <a:spcAft>
                          <a:spcPts val="0"/>
                        </a:spcAft>
                      </a:pPr>
                      <a:r>
                        <a:rPr lang="en-US" sz="1200">
                          <a:effectLst/>
                        </a:rPr>
                        <a:t> </a:t>
                      </a:r>
                      <a:endParaRPr lang="el-GR" sz="1200">
                        <a:solidFill>
                          <a:srgbClr val="000000"/>
                        </a:solidFill>
                        <a:effectLst/>
                        <a:latin typeface="Courier New"/>
                        <a:ea typeface="Courier New"/>
                      </a:endParaRPr>
                    </a:p>
                  </a:txBody>
                  <a:tcPr marL="5555" marR="5555" marT="0" marB="0" anchor="ctr"/>
                </a:tc>
                <a:tc>
                  <a:txBody>
                    <a:bodyPr/>
                    <a:lstStyle/>
                    <a:p>
                      <a:pPr marL="76200" algn="ctr">
                        <a:lnSpc>
                          <a:spcPct val="100000"/>
                        </a:lnSpc>
                        <a:spcBef>
                          <a:spcPts val="0"/>
                        </a:spcBef>
                        <a:spcAft>
                          <a:spcPts val="0"/>
                        </a:spcAft>
                      </a:pPr>
                      <a:r>
                        <a:rPr lang="en-US" sz="1200" spc="-5">
                          <a:effectLst/>
                        </a:rPr>
                        <a:t>31.6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48.4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53.2</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74.7</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82.3</a:t>
                      </a:r>
                      <a:endParaRPr lang="el-GR" sz="1200">
                        <a:effectLst/>
                        <a:latin typeface="Times New Roman"/>
                        <a:ea typeface="Times New Roman"/>
                      </a:endParaRPr>
                    </a:p>
                  </a:txBody>
                  <a:tcPr marL="5555" marR="5555" marT="0" marB="0" anchor="ctr"/>
                </a:tc>
              </a:tr>
              <a:tr h="325878">
                <a:tc>
                  <a:txBody>
                    <a:bodyPr/>
                    <a:lstStyle/>
                    <a:p>
                      <a:pPr algn="ctr">
                        <a:lnSpc>
                          <a:spcPct val="100000"/>
                        </a:lnSpc>
                        <a:spcBef>
                          <a:spcPts val="0"/>
                        </a:spcBef>
                        <a:spcAft>
                          <a:spcPts val="0"/>
                        </a:spcAft>
                      </a:pPr>
                      <a:r>
                        <a:rPr lang="en-US" sz="1200" spc="-5">
                          <a:effectLst/>
                        </a:rPr>
                        <a:t>45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11.2</a:t>
                      </a:r>
                      <a:endParaRPr lang="el-GR" sz="1200">
                        <a:effectLst/>
                        <a:latin typeface="Times New Roman"/>
                        <a:ea typeface="Times New Roman"/>
                      </a:endParaRPr>
                    </a:p>
                  </a:txBody>
                  <a:tcPr marL="5555" marR="5555" marT="0" marB="0" anchor="ctr"/>
                </a:tc>
                <a:tc>
                  <a:txBody>
                    <a:bodyPr/>
                    <a:lstStyle/>
                    <a:p>
                      <a:pPr algn="ctr">
                        <a:lnSpc>
                          <a:spcPct val="100000"/>
                        </a:lnSpc>
                        <a:spcBef>
                          <a:spcPts val="0"/>
                        </a:spcBef>
                        <a:spcAft>
                          <a:spcPts val="0"/>
                        </a:spcAft>
                      </a:pPr>
                      <a:r>
                        <a:rPr lang="en-US" sz="1200">
                          <a:effectLst/>
                        </a:rPr>
                        <a:t> </a:t>
                      </a:r>
                      <a:endParaRPr lang="el-GR" sz="1200">
                        <a:solidFill>
                          <a:srgbClr val="000000"/>
                        </a:solidFill>
                        <a:effectLst/>
                        <a:latin typeface="Courier New"/>
                        <a:ea typeface="Courier New"/>
                      </a:endParaRPr>
                    </a:p>
                  </a:txBody>
                  <a:tcPr marL="5555" marR="5555" marT="0" marB="0" anchor="ctr"/>
                </a:tc>
                <a:tc>
                  <a:txBody>
                    <a:bodyPr/>
                    <a:lstStyle/>
                    <a:p>
                      <a:pPr marL="76200" algn="ctr">
                        <a:lnSpc>
                          <a:spcPct val="100000"/>
                        </a:lnSpc>
                        <a:spcBef>
                          <a:spcPts val="0"/>
                        </a:spcBef>
                        <a:spcAft>
                          <a:spcPts val="0"/>
                        </a:spcAft>
                      </a:pPr>
                      <a:r>
                        <a:rPr lang="en-US" sz="1200" spc="-5">
                          <a:effectLst/>
                        </a:rPr>
                        <a:t>31.1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46.9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52.0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81.7</a:t>
                      </a:r>
                      <a:endParaRPr lang="el-GR" sz="1200">
                        <a:effectLst/>
                        <a:latin typeface="Times New Roman"/>
                        <a:ea typeface="Times New Roman"/>
                      </a:endParaRPr>
                    </a:p>
                  </a:txBody>
                  <a:tcPr marL="5555" marR="5555" marT="0" marB="0" anchor="ctr"/>
                </a:tc>
              </a:tr>
              <a:tr h="301314">
                <a:tc>
                  <a:txBody>
                    <a:bodyPr/>
                    <a:lstStyle/>
                    <a:p>
                      <a:pPr algn="ctr">
                        <a:lnSpc>
                          <a:spcPct val="100000"/>
                        </a:lnSpc>
                        <a:spcBef>
                          <a:spcPts val="0"/>
                        </a:spcBef>
                        <a:spcAft>
                          <a:spcPts val="0"/>
                        </a:spcAft>
                      </a:pPr>
                      <a:r>
                        <a:rPr lang="en-US" sz="1200" spc="-5">
                          <a:effectLst/>
                        </a:rPr>
                        <a:t>50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11.1</a:t>
                      </a:r>
                      <a:endParaRPr lang="el-GR" sz="1200">
                        <a:effectLst/>
                        <a:latin typeface="Times New Roman"/>
                        <a:ea typeface="Times New Roman"/>
                      </a:endParaRPr>
                    </a:p>
                  </a:txBody>
                  <a:tcPr marL="5555" marR="5555" marT="0" marB="0" anchor="ctr"/>
                </a:tc>
                <a:tc>
                  <a:txBody>
                    <a:bodyPr/>
                    <a:lstStyle/>
                    <a:p>
                      <a:pPr algn="ctr">
                        <a:lnSpc>
                          <a:spcPct val="100000"/>
                        </a:lnSpc>
                        <a:spcBef>
                          <a:spcPts val="0"/>
                        </a:spcBef>
                        <a:spcAft>
                          <a:spcPts val="0"/>
                        </a:spcAft>
                      </a:pPr>
                      <a:r>
                        <a:rPr lang="en-US" sz="1200">
                          <a:effectLst/>
                        </a:rPr>
                        <a:t> </a:t>
                      </a:r>
                      <a:endParaRPr lang="el-GR" sz="1200">
                        <a:solidFill>
                          <a:srgbClr val="000000"/>
                        </a:solidFill>
                        <a:effectLst/>
                        <a:latin typeface="Courier New"/>
                        <a:ea typeface="Courier New"/>
                      </a:endParaRPr>
                    </a:p>
                  </a:txBody>
                  <a:tcPr marL="5555" marR="5555" marT="0" marB="0" anchor="ctr"/>
                </a:tc>
                <a:tc>
                  <a:txBody>
                    <a:bodyPr/>
                    <a:lstStyle/>
                    <a:p>
                      <a:pPr marL="76200" algn="ctr">
                        <a:lnSpc>
                          <a:spcPct val="100000"/>
                        </a:lnSpc>
                        <a:spcBef>
                          <a:spcPts val="0"/>
                        </a:spcBef>
                        <a:spcAft>
                          <a:spcPts val="0"/>
                        </a:spcAft>
                      </a:pPr>
                      <a:r>
                        <a:rPr lang="en-US" sz="1200" spc="-5">
                          <a:effectLst/>
                        </a:rPr>
                        <a:t>30.5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45.4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50.9</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81.2</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75">
                          <a:effectLst/>
                        </a:rPr>
                        <a:t>55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11.0</a:t>
                      </a:r>
                      <a:endParaRPr lang="el-GR" sz="1200">
                        <a:effectLst/>
                        <a:latin typeface="Times New Roman"/>
                        <a:ea typeface="Times New Roman"/>
                      </a:endParaRPr>
                    </a:p>
                  </a:txBody>
                  <a:tcPr marL="5555" marR="5555" marT="0" marB="0" anchor="ctr"/>
                </a:tc>
                <a:tc>
                  <a:txBody>
                    <a:bodyPr/>
                    <a:lstStyle/>
                    <a:p>
                      <a:pPr algn="ctr">
                        <a:lnSpc>
                          <a:spcPct val="100000"/>
                        </a:lnSpc>
                        <a:spcBef>
                          <a:spcPts val="0"/>
                        </a:spcBef>
                        <a:spcAft>
                          <a:spcPts val="0"/>
                        </a:spcAft>
                      </a:pPr>
                      <a:r>
                        <a:rPr lang="en-US" sz="1200">
                          <a:effectLst/>
                        </a:rPr>
                        <a:t> </a:t>
                      </a:r>
                      <a:endParaRPr lang="el-GR" sz="1200">
                        <a:solidFill>
                          <a:srgbClr val="000000"/>
                        </a:solidFill>
                        <a:effectLst/>
                        <a:latin typeface="Courier New"/>
                        <a:ea typeface="Courier New"/>
                      </a:endParaRPr>
                    </a:p>
                  </a:txBody>
                  <a:tcPr marL="5555" marR="5555" marT="0" marB="0" anchor="ctr"/>
                </a:tc>
                <a:tc>
                  <a:txBody>
                    <a:bodyPr/>
                    <a:lstStyle/>
                    <a:p>
                      <a:pPr marL="76200" algn="ctr">
                        <a:lnSpc>
                          <a:spcPct val="100000"/>
                        </a:lnSpc>
                        <a:spcBef>
                          <a:spcPts val="0"/>
                        </a:spcBef>
                        <a:spcAft>
                          <a:spcPts val="0"/>
                        </a:spcAft>
                      </a:pPr>
                      <a:r>
                        <a:rPr lang="en-US" sz="1200" spc="-5">
                          <a:effectLst/>
                        </a:rPr>
                        <a:t>29.9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50.2</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74.4</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80.7</a:t>
                      </a:r>
                      <a:endParaRPr lang="el-GR" sz="1200">
                        <a:effectLst/>
                        <a:latin typeface="Times New Roman"/>
                        <a:ea typeface="Times New Roman"/>
                      </a:endParaRPr>
                    </a:p>
                  </a:txBody>
                  <a:tcPr marL="5555" marR="5555" marT="0" marB="0" anchor="ctr"/>
                </a:tc>
              </a:tr>
              <a:tr h="325878">
                <a:tc>
                  <a:txBody>
                    <a:bodyPr/>
                    <a:lstStyle/>
                    <a:p>
                      <a:pPr algn="ctr">
                        <a:lnSpc>
                          <a:spcPct val="100000"/>
                        </a:lnSpc>
                        <a:spcBef>
                          <a:spcPts val="0"/>
                        </a:spcBef>
                        <a:spcAft>
                          <a:spcPts val="0"/>
                        </a:spcAft>
                      </a:pPr>
                      <a:r>
                        <a:rPr lang="en-US" sz="1200" spc="-5">
                          <a:effectLst/>
                        </a:rPr>
                        <a:t>60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11.0</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29.3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49.7</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80.3</a:t>
                      </a:r>
                      <a:endParaRPr lang="el-GR" sz="1200">
                        <a:effectLst/>
                        <a:latin typeface="Times New Roman"/>
                        <a:ea typeface="Times New Roman"/>
                      </a:endParaRPr>
                    </a:p>
                  </a:txBody>
                  <a:tcPr marL="5555" marR="5555" marT="0" marB="0" anchor="ctr"/>
                </a:tc>
              </a:tr>
              <a:tr h="307045">
                <a:tc>
                  <a:txBody>
                    <a:bodyPr/>
                    <a:lstStyle/>
                    <a:p>
                      <a:pPr algn="ctr">
                        <a:lnSpc>
                          <a:spcPct val="100000"/>
                        </a:lnSpc>
                        <a:spcBef>
                          <a:spcPts val="0"/>
                        </a:spcBef>
                        <a:spcAft>
                          <a:spcPts val="0"/>
                        </a:spcAft>
                      </a:pPr>
                      <a:r>
                        <a:rPr lang="en-US" sz="1200" spc="-5">
                          <a:effectLst/>
                        </a:rPr>
                        <a:t>65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10.9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28.5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49.5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74.7</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79.9</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70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10.8</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27.8</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49.7</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79.5</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75</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75">
                          <a:effectLst/>
                        </a:rPr>
                        <a:t>10.6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26.9</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50.3</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75.6</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79.2</a:t>
                      </a:r>
                      <a:endParaRPr lang="el-GR" sz="1200">
                        <a:effectLst/>
                        <a:latin typeface="Times New Roman"/>
                        <a:ea typeface="Times New Roman"/>
                      </a:endParaRPr>
                    </a:p>
                  </a:txBody>
                  <a:tcPr marL="5555" marR="5555" marT="0" marB="0" anchor="ctr"/>
                </a:tc>
              </a:tr>
              <a:tr h="319328">
                <a:tc>
                  <a:txBody>
                    <a:bodyPr/>
                    <a:lstStyle/>
                    <a:p>
                      <a:pPr algn="ctr">
                        <a:lnSpc>
                          <a:spcPct val="100000"/>
                        </a:lnSpc>
                        <a:spcBef>
                          <a:spcPts val="0"/>
                        </a:spcBef>
                        <a:spcAft>
                          <a:spcPts val="0"/>
                        </a:spcAft>
                      </a:pPr>
                      <a:r>
                        <a:rPr lang="en-US" sz="1200" spc="-5">
                          <a:effectLst/>
                        </a:rPr>
                        <a:t>80</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5">
                          <a:effectLst/>
                        </a:rPr>
                        <a:t>10.5</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26.1</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51.4</a:t>
                      </a:r>
                      <a:endParaRPr lang="el-GR" sz="1200">
                        <a:effectLst/>
                        <a:latin typeface="Times New Roman"/>
                        <a:ea typeface="Times New Roman"/>
                      </a:endParaRPr>
                    </a:p>
                  </a:txBody>
                  <a:tcPr marL="5555" marR="5555" marT="0" marB="0" anchor="ctr"/>
                </a:tc>
                <a:tc>
                  <a:txBody>
                    <a:bodyPr/>
                    <a:lstStyle/>
                    <a:p>
                      <a:pPr marL="88900" algn="ctr">
                        <a:lnSpc>
                          <a:spcPct val="100000"/>
                        </a:lnSpc>
                        <a:spcBef>
                          <a:spcPts val="0"/>
                        </a:spcBef>
                        <a:spcAft>
                          <a:spcPts val="0"/>
                        </a:spcAft>
                      </a:pPr>
                      <a:r>
                        <a:rPr lang="en-US" sz="1200" spc="-35">
                          <a:effectLst/>
                        </a:rPr>
                        <a:t>—</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a:effectLst/>
                        </a:rPr>
                        <a:t>76.3</a:t>
                      </a:r>
                      <a:endParaRPr lang="el-GR" sz="1200">
                        <a:effectLst/>
                        <a:latin typeface="Times New Roman"/>
                        <a:ea typeface="Times New Roman"/>
                      </a:endParaRPr>
                    </a:p>
                  </a:txBody>
                  <a:tcPr marL="5555" marR="5555" marT="0" marB="0" anchor="ctr"/>
                </a:tc>
                <a:tc>
                  <a:txBody>
                    <a:bodyPr/>
                    <a:lstStyle/>
                    <a:p>
                      <a:pPr marL="76200" algn="ctr">
                        <a:lnSpc>
                          <a:spcPct val="100000"/>
                        </a:lnSpc>
                        <a:spcBef>
                          <a:spcPts val="0"/>
                        </a:spcBef>
                        <a:spcAft>
                          <a:spcPts val="0"/>
                        </a:spcAft>
                      </a:pPr>
                      <a:r>
                        <a:rPr lang="en-US" sz="1200" spc="-5" dirty="0">
                          <a:effectLst/>
                        </a:rPr>
                        <a:t>78.9</a:t>
                      </a:r>
                      <a:endParaRPr lang="el-GR" sz="1200" dirty="0">
                        <a:effectLst/>
                        <a:latin typeface="Times New Roman"/>
                        <a:ea typeface="Times New Roman"/>
                      </a:endParaRPr>
                    </a:p>
                  </a:txBody>
                  <a:tcPr marL="5555" marR="5555" marT="0" marB="0" anchor="ctr"/>
                </a:tc>
              </a:tr>
            </a:tbl>
          </a:graphicData>
        </a:graphic>
      </p:graphicFrame>
    </p:spTree>
    <p:extLst>
      <p:ext uri="{BB962C8B-B14F-4D97-AF65-F5344CB8AC3E}">
        <p14:creationId xmlns:p14="http://schemas.microsoft.com/office/powerpoint/2010/main" val="484340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2800" dirty="0"/>
              <a:t>Τιμές σχετικής υγρασίας για διάφορα κορεσμένα διαλύματα αλάτων σε διάφορες </a:t>
            </a:r>
            <a:r>
              <a:rPr lang="el-GR" sz="2800" dirty="0" smtClean="0"/>
              <a:t>θερμοκρασίες</a:t>
            </a:r>
            <a:endParaRPr lang="el-GR" sz="2800" dirty="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30644461"/>
                  </p:ext>
                </p:extLst>
              </p:nvPr>
            </p:nvGraphicFramePr>
            <p:xfrm>
              <a:off x="0" y="1059915"/>
              <a:ext cx="9144001" cy="5798085"/>
            </p:xfrm>
            <a:graphic>
              <a:graphicData uri="http://schemas.openxmlformats.org/drawingml/2006/table">
                <a:tbl>
                  <a:tblPr firstRow="1" bandRow="1">
                    <a:tableStyleId>{5C22544A-7EE6-4342-B048-85BDC9FD1C3A}</a:tableStyleId>
                  </a:tblPr>
                  <a:tblGrid>
                    <a:gridCol w="715921"/>
                    <a:gridCol w="818194"/>
                    <a:gridCol w="838649"/>
                    <a:gridCol w="848877"/>
                    <a:gridCol w="838649"/>
                    <a:gridCol w="848877"/>
                    <a:gridCol w="833874"/>
                    <a:gridCol w="879558"/>
                    <a:gridCol w="787512"/>
                    <a:gridCol w="869330"/>
                    <a:gridCol w="864560"/>
                  </a:tblGrid>
                  <a:tr h="720080">
                    <a:tc>
                      <a:txBody>
                        <a:bodyPr/>
                        <a:lstStyle/>
                        <a:p>
                          <a:pPr algn="just">
                            <a:lnSpc>
                              <a:spcPct val="100000"/>
                            </a:lnSpc>
                            <a:spcAft>
                              <a:spcPts val="0"/>
                            </a:spcAft>
                          </a:pPr>
                          <a:r>
                            <a:rPr lang="en-US" sz="1400" spc="5" dirty="0">
                              <a:effectLst/>
                              <a:latin typeface="+mn-lt"/>
                            </a:rPr>
                            <a:t>Tempera­ture </a:t>
                          </a:r>
                          <a:r>
                            <a:rPr lang="el-GR" sz="1400" spc="5" dirty="0" smtClean="0">
                              <a:effectLst/>
                              <a:latin typeface="+mn-lt"/>
                            </a:rPr>
                            <a:t>(</a:t>
                          </a:r>
                          <a14:m>
                            <m:oMath xmlns:m="http://schemas.openxmlformats.org/officeDocument/2006/math">
                              <m:r>
                                <a:rPr lang="el-GR" sz="1400" i="1" spc="5" smtClean="0">
                                  <a:effectLst/>
                                  <a:latin typeface="Cambria Math"/>
                                </a:rPr>
                                <m:t>°</m:t>
                              </m:r>
                            </m:oMath>
                          </a14:m>
                          <a:r>
                            <a:rPr lang="en-US" sz="1400" spc="5" dirty="0" smtClean="0">
                              <a:effectLst/>
                              <a:latin typeface="+mn-lt"/>
                            </a:rPr>
                            <a:t>C</a:t>
                          </a:r>
                          <a:r>
                            <a:rPr lang="en-US" sz="1400" spc="5" dirty="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Lithium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err="1" smtClean="0">
                              <a:effectLst/>
                              <a:latin typeface="+mn-lt"/>
                            </a:rPr>
                            <a:t>LiCI</a:t>
                          </a:r>
                          <a:endParaRPr lang="el-GR" sz="1400" dirty="0">
                            <a:effectLst/>
                            <a:latin typeface="+mn-lt"/>
                          </a:endParaRPr>
                        </a:p>
                        <a:p>
                          <a:pPr algn="ctr">
                            <a:lnSpc>
                              <a:spcPct val="100000"/>
                            </a:lnSpc>
                            <a:spcAft>
                              <a:spcPts val="0"/>
                            </a:spcAft>
                          </a:pPr>
                          <a:r>
                            <a:rPr lang="en-US" sz="1400" cap="small" spc="5" dirty="0" smtClean="0">
                              <a:effectLst/>
                              <a:latin typeface="+mn-lt"/>
                            </a:rPr>
                            <a:t>H</a:t>
                          </a:r>
                          <a:r>
                            <a:rPr lang="en-US" sz="1400" cap="small" spc="5" baseline="-25000" dirty="0" smtClean="0">
                              <a:effectLst/>
                              <a:latin typeface="+mn-lt"/>
                            </a:rPr>
                            <a:t>2</a:t>
                          </a:r>
                          <a:r>
                            <a:rPr lang="en-US" sz="1400" cap="small" spc="5" dirty="0" smtClean="0">
                              <a:effectLst/>
                              <a:latin typeface="+mn-lt"/>
                            </a:rPr>
                            <a:t>0, %</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err="1" smtClean="0">
                              <a:effectLst/>
                              <a:latin typeface="+mn-lt"/>
                            </a:rPr>
                            <a:t>Acetate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smtClean="0">
                              <a:effectLst/>
                              <a:latin typeface="+mn-lt"/>
                            </a:rPr>
                            <a:t>KC</a:t>
                          </a:r>
                          <a:r>
                            <a:rPr lang="en-US" sz="1400" cap="small" spc="5" baseline="-25000" dirty="0" smtClean="0">
                              <a:effectLst/>
                              <a:latin typeface="+mn-lt"/>
                            </a:rPr>
                            <a:t>2</a:t>
                          </a:r>
                          <a:r>
                            <a:rPr lang="en-US" sz="1400" cap="small" spc="5" dirty="0" smtClean="0">
                              <a:effectLst/>
                              <a:latin typeface="+mn-lt"/>
                            </a:rPr>
                            <a:t>H</a:t>
                          </a:r>
                          <a:r>
                            <a:rPr lang="en-US" sz="1400" cap="small" spc="5" baseline="-25000" dirty="0" smtClean="0">
                              <a:effectLst/>
                              <a:latin typeface="+mn-lt"/>
                            </a:rPr>
                            <a:t>3</a:t>
                          </a:r>
                          <a:r>
                            <a:rPr lang="en-US" sz="1400" cap="small" spc="5" dirty="0" smtClean="0">
                              <a:effectLst/>
                              <a:latin typeface="+mn-lt"/>
                            </a:rPr>
                            <a:t>O</a:t>
                          </a:r>
                          <a:r>
                            <a:rPr lang="en-US" sz="1400" cap="small" spc="5" baseline="-25000" dirty="0" smtClean="0">
                              <a:effectLst/>
                              <a:latin typeface="+mn-lt"/>
                            </a:rPr>
                            <a:t>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Magnesium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smtClean="0">
                              <a:effectLst/>
                              <a:latin typeface="+mn-lt"/>
                            </a:rPr>
                            <a:t>MgCI</a:t>
                          </a:r>
                          <a:r>
                            <a:rPr lang="en-US" sz="1400" cap="small" spc="5" baseline="-25000" dirty="0" smtClean="0">
                              <a:effectLst/>
                              <a:latin typeface="+mn-lt"/>
                            </a:rPr>
                            <a:t>2</a:t>
                          </a:r>
                          <a:endParaRPr lang="el-GR" sz="1400" dirty="0">
                            <a:effectLst/>
                            <a:latin typeface="+mn-lt"/>
                          </a:endParaRPr>
                        </a:p>
                        <a:p>
                          <a:pPr algn="ctr">
                            <a:lnSpc>
                              <a:spcPct val="100000"/>
                            </a:lnSpc>
                            <a:spcAft>
                              <a:spcPts val="0"/>
                            </a:spcAft>
                          </a:pPr>
                          <a:r>
                            <a:rPr lang="en-US" sz="1400" spc="5" dirty="0" smtClean="0">
                              <a:effectLst/>
                              <a:latin typeface="+mn-lt"/>
                            </a:rPr>
                            <a:t>6</a:t>
                          </a:r>
                          <a:r>
                            <a:rPr lang="en-US" sz="1400" cap="small" spc="5" dirty="0" smtClean="0">
                              <a:effectLst/>
                              <a:latin typeface="+mn-lt"/>
                            </a:rPr>
                            <a:t>H</a:t>
                          </a:r>
                          <a:r>
                            <a:rPr lang="en-US" sz="1400" cap="small" spc="5" baseline="-25000" dirty="0" smtClean="0">
                              <a:effectLst/>
                              <a:latin typeface="+mn-lt"/>
                            </a:rPr>
                            <a:t>2</a:t>
                          </a:r>
                          <a:r>
                            <a:rPr lang="en-US" sz="1400" cap="small" spc="5" dirty="0" smtClean="0">
                              <a:effectLst/>
                              <a:latin typeface="+mn-lt"/>
                            </a:rPr>
                            <a:t>O,%</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err="1" smtClean="0">
                              <a:effectLst/>
                              <a:latin typeface="+mn-lt"/>
                            </a:rPr>
                            <a:t>Carbonate</a:t>
                          </a:r>
                          <a:r>
                            <a:rPr lang="en-US" sz="1400" spc="5" baseline="30000" dirty="0" err="1" smtClean="0">
                              <a:effectLst/>
                              <a:latin typeface="+mn-lt"/>
                            </a:rPr>
                            <a:t>A</a:t>
                          </a:r>
                          <a:endParaRPr lang="el-GR" sz="1400"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spc="5" dirty="0" smtClean="0">
                              <a:effectLst/>
                              <a:latin typeface="+mn-lt"/>
                            </a:rPr>
                            <a:t>K</a:t>
                          </a:r>
                          <a:r>
                            <a:rPr lang="en-US" sz="1400" spc="-65" baseline="-25000" dirty="0" smtClean="0">
                              <a:effectLst/>
                              <a:latin typeface="+mn-lt"/>
                            </a:rPr>
                            <a:t>2</a:t>
                          </a:r>
                          <a:r>
                            <a:rPr lang="en-US" sz="1400" spc="5" dirty="0" smtClean="0">
                              <a:effectLst/>
                              <a:latin typeface="+mn-lt"/>
                            </a:rPr>
                            <a:t>C</a:t>
                          </a:r>
                          <a:r>
                            <a:rPr lang="en-US" sz="1400" cap="small" spc="5" dirty="0" smtClean="0">
                              <a:effectLst/>
                              <a:latin typeface="+mn-lt"/>
                            </a:rPr>
                            <a:t>O</a:t>
                          </a:r>
                          <a:r>
                            <a:rPr lang="en-US" sz="1400" cap="small" spc="5" baseline="-25000" dirty="0" smtClean="0">
                              <a:effectLst/>
                              <a:latin typeface="+mn-lt"/>
                            </a:rPr>
                            <a:t>3</a:t>
                          </a:r>
                          <a:endParaRPr lang="el-GR" sz="1400" dirty="0" smtClean="0">
                            <a:effectLst/>
                            <a:latin typeface="+mn-lt"/>
                            <a:ea typeface="Times New Roman"/>
                          </a:endParaRPr>
                        </a:p>
                        <a:p>
                          <a:pPr algn="ctr">
                            <a:lnSpc>
                              <a:spcPct val="100000"/>
                            </a:lnSpc>
                            <a:spcAft>
                              <a:spcPts val="0"/>
                            </a:spcAft>
                          </a:pPr>
                          <a:r>
                            <a:rPr lang="en-US" sz="1400" spc="5" dirty="0" smtClean="0">
                              <a:effectLst/>
                              <a:latin typeface="+mn-lt"/>
                            </a:rPr>
                            <a:t>2</a:t>
                          </a:r>
                          <a:r>
                            <a:rPr lang="en-US" sz="1400" cap="small" spc="5" dirty="0" smtClean="0">
                              <a:effectLst/>
                              <a:latin typeface="+mn-lt"/>
                            </a:rPr>
                            <a:t>H</a:t>
                          </a:r>
                          <a:r>
                            <a:rPr lang="en-US" sz="1400" cap="small" spc="5" baseline="-25000" dirty="0" smtClean="0">
                              <a:effectLst/>
                              <a:latin typeface="+mn-lt"/>
                            </a:rPr>
                            <a:t>2</a:t>
                          </a:r>
                          <a:r>
                            <a:rPr lang="en-US" sz="1400" spc="5" dirty="0" smtClean="0">
                              <a:effectLst/>
                              <a:latin typeface="+mn-lt"/>
                            </a:rPr>
                            <a:t>0,%</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Magnesium</a:t>
                          </a:r>
                          <a:endParaRPr lang="el-GR" sz="1400" dirty="0">
                            <a:effectLst/>
                            <a:latin typeface="+mn-lt"/>
                          </a:endParaRPr>
                        </a:p>
                        <a:p>
                          <a:pPr algn="ctr">
                            <a:lnSpc>
                              <a:spcPct val="100000"/>
                            </a:lnSpc>
                            <a:spcAft>
                              <a:spcPts val="0"/>
                            </a:spcAft>
                          </a:pPr>
                          <a:r>
                            <a:rPr lang="en-US" sz="1400" spc="5" dirty="0" err="1" smtClean="0">
                              <a:effectLst/>
                              <a:latin typeface="+mn-lt"/>
                            </a:rPr>
                            <a:t>Nitrate</a:t>
                          </a:r>
                          <a:r>
                            <a:rPr lang="en-US" sz="1400" spc="5" baseline="30000" dirty="0" err="1" smtClean="0">
                              <a:effectLst/>
                              <a:latin typeface="+mn-lt"/>
                            </a:rPr>
                            <a:t>A</a:t>
                          </a:r>
                          <a:endParaRPr lang="el-GR" sz="1400"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spc="5" dirty="0" smtClean="0">
                              <a:effectLst/>
                              <a:latin typeface="+mn-lt"/>
                            </a:rPr>
                            <a:t>Mg(N0</a:t>
                          </a:r>
                          <a:r>
                            <a:rPr lang="en-US" sz="1400" spc="5" baseline="-25000" dirty="0" smtClean="0">
                              <a:effectLst/>
                              <a:latin typeface="+mn-lt"/>
                            </a:rPr>
                            <a:t>3</a:t>
                          </a:r>
                          <a:r>
                            <a:rPr lang="en-US" sz="1400" spc="5" dirty="0" smtClean="0">
                              <a:effectLst/>
                              <a:latin typeface="+mn-lt"/>
                            </a:rPr>
                            <a:t>)</a:t>
                          </a:r>
                          <a:r>
                            <a:rPr lang="en-US" sz="1400" cap="small" spc="5" baseline="-25000" dirty="0" smtClean="0">
                              <a:effectLst/>
                              <a:latin typeface="+mn-lt"/>
                            </a:rPr>
                            <a:t>2</a:t>
                          </a:r>
                          <a:endParaRPr lang="el-GR" sz="1400" dirty="0" smtClean="0">
                            <a:effectLst/>
                            <a:latin typeface="+mn-lt"/>
                            <a:ea typeface="Times New Roman"/>
                          </a:endParaRPr>
                        </a:p>
                        <a:p>
                          <a:pPr algn="ctr">
                            <a:lnSpc>
                              <a:spcPct val="100000"/>
                            </a:lnSpc>
                            <a:spcAft>
                              <a:spcPts val="0"/>
                            </a:spcAft>
                          </a:pPr>
                          <a:r>
                            <a:rPr lang="en-US" sz="1400" spc="5" dirty="0" smtClean="0">
                              <a:effectLst/>
                              <a:latin typeface="+mn-lt"/>
                            </a:rPr>
                            <a:t>6H</a:t>
                          </a:r>
                          <a:r>
                            <a:rPr lang="en-US" sz="1400" cap="small" spc="5" baseline="-25000" dirty="0" smtClean="0">
                              <a:effectLst/>
                              <a:latin typeface="+mn-lt"/>
                            </a:rPr>
                            <a:t>2</a:t>
                          </a:r>
                          <a:r>
                            <a:rPr lang="en-US" sz="1400" spc="5" dirty="0" smtClean="0">
                              <a:effectLst/>
                              <a:latin typeface="+mn-lt"/>
                            </a:rPr>
                            <a:t>0, </a:t>
                          </a:r>
                          <a:r>
                            <a:rPr lang="en-US" sz="1400" spc="-50" dirty="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Sodium</a:t>
                          </a:r>
                          <a:endParaRPr lang="el-GR" sz="1400" dirty="0">
                            <a:effectLst/>
                            <a:latin typeface="+mn-lt"/>
                          </a:endParaRPr>
                        </a:p>
                        <a:p>
                          <a:pPr marL="139700">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marL="139700">
                            <a:lnSpc>
                              <a:spcPct val="100000"/>
                            </a:lnSpc>
                            <a:spcAft>
                              <a:spcPts val="0"/>
                            </a:spcAft>
                          </a:pPr>
                          <a:r>
                            <a:rPr lang="en-US" sz="1400" spc="5" dirty="0" err="1" smtClean="0">
                              <a:effectLst/>
                              <a:latin typeface="+mn-lt"/>
                            </a:rPr>
                            <a:t>NaCI</a:t>
                          </a:r>
                          <a:r>
                            <a:rPr lang="en-US" sz="1400" spc="5"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a:effectLst/>
                              <a:latin typeface="+mn-lt"/>
                            </a:rPr>
                            <a:t>Chloride</a:t>
                          </a:r>
                          <a:r>
                            <a:rPr lang="en-US" sz="1400" spc="5" baseline="30000" dirty="0">
                              <a:effectLst/>
                              <a:latin typeface="+mn-lt"/>
                            </a:rPr>
                            <a:t>4</a:t>
                          </a:r>
                          <a:endParaRPr lang="el-GR" sz="1400" dirty="0">
                            <a:effectLst/>
                            <a:latin typeface="+mn-lt"/>
                          </a:endParaRPr>
                        </a:p>
                        <a:p>
                          <a:pPr algn="ctr">
                            <a:lnSpc>
                              <a:spcPct val="100000"/>
                            </a:lnSpc>
                            <a:spcAft>
                              <a:spcPts val="0"/>
                            </a:spcAft>
                          </a:pPr>
                          <a:r>
                            <a:rPr lang="en-US" sz="1400" spc="25" dirty="0" smtClean="0">
                              <a:effectLst/>
                              <a:latin typeface="+mn-lt"/>
                            </a:rPr>
                            <a:t>KCI,</a:t>
                          </a:r>
                          <a:r>
                            <a:rPr lang="el-GR" sz="1400" spc="25" dirty="0" smtClean="0">
                              <a:effectLst/>
                              <a:latin typeface="+mn-lt"/>
                            </a:rPr>
                            <a:t>%</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smtClean="0">
                              <a:effectLst/>
                              <a:latin typeface="+mn-lt"/>
                            </a:rPr>
                            <a:t>Barium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smtClean="0">
                            <a:effectLst/>
                            <a:latin typeface="+mn-lt"/>
                          </a:endParaRPr>
                        </a:p>
                        <a:p>
                          <a:pPr algn="ctr">
                            <a:lnSpc>
                              <a:spcPct val="100000"/>
                            </a:lnSpc>
                            <a:spcAft>
                              <a:spcPts val="0"/>
                            </a:spcAft>
                          </a:pPr>
                          <a:r>
                            <a:rPr lang="en-US" sz="1400" spc="5" dirty="0" smtClean="0">
                              <a:effectLst/>
                              <a:latin typeface="+mn-lt"/>
                            </a:rPr>
                            <a:t>BaCI</a:t>
                          </a:r>
                          <a:r>
                            <a:rPr lang="en-US" sz="1400" cap="small" spc="5" baseline="-25000" dirty="0" smtClean="0">
                              <a:effectLst/>
                              <a:latin typeface="+mn-lt"/>
                            </a:rPr>
                            <a:t>2</a:t>
                          </a:r>
                          <a:endParaRPr lang="el-GR" sz="1400" dirty="0" smtClean="0">
                            <a:effectLst/>
                            <a:latin typeface="+mn-lt"/>
                          </a:endParaRPr>
                        </a:p>
                        <a:p>
                          <a:pPr marL="0" indent="0" algn="ctr">
                            <a:lnSpc>
                              <a:spcPct val="100000"/>
                            </a:lnSpc>
                            <a:spcAft>
                              <a:spcPts val="0"/>
                            </a:spcAft>
                          </a:pPr>
                          <a:r>
                            <a:rPr lang="en-US" sz="1400" spc="5" dirty="0" smtClean="0">
                              <a:effectLst/>
                              <a:latin typeface="+mn-lt"/>
                            </a:rPr>
                            <a:t>2</a:t>
                          </a:r>
                          <a:r>
                            <a:rPr lang="en-US" sz="1400" cap="small" spc="5" dirty="0" smtClean="0">
                              <a:effectLst/>
                              <a:latin typeface="+mn-lt"/>
                            </a:rPr>
                            <a:t>H</a:t>
                          </a:r>
                          <a:r>
                            <a:rPr lang="en-US" sz="1400" cap="small" spc="5" baseline="-25000" dirty="0" smtClean="0">
                              <a:effectLst/>
                              <a:latin typeface="+mn-lt"/>
                            </a:rPr>
                            <a:t>2</a:t>
                          </a:r>
                          <a:r>
                            <a:rPr lang="en-US" sz="1400" spc="5" dirty="0" smtClean="0">
                              <a:effectLst/>
                              <a:latin typeface="+mn-lt"/>
                            </a:rPr>
                            <a:t>0,%</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a:effectLst/>
                              <a:latin typeface="+mn-lt"/>
                            </a:rPr>
                            <a:t>Potassium</a:t>
                          </a:r>
                          <a:endParaRPr lang="el-GR" sz="1400" dirty="0">
                            <a:effectLst/>
                            <a:latin typeface="+mn-lt"/>
                          </a:endParaRPr>
                        </a:p>
                        <a:p>
                          <a:pPr marL="0" marR="139700" indent="0" algn="ctr">
                            <a:lnSpc>
                              <a:spcPct val="100000"/>
                            </a:lnSpc>
                            <a:spcAft>
                              <a:spcPts val="0"/>
                            </a:spcAft>
                          </a:pPr>
                          <a:r>
                            <a:rPr lang="en-US" sz="1400" spc="5" dirty="0" err="1" smtClean="0">
                              <a:effectLst/>
                              <a:latin typeface="+mn-lt"/>
                            </a:rPr>
                            <a:t>Nitrate</a:t>
                          </a:r>
                          <a:r>
                            <a:rPr lang="en-US" sz="1400" spc="5" baseline="30000" dirty="0" err="1" smtClean="0">
                              <a:effectLst/>
                              <a:latin typeface="+mn-lt"/>
                            </a:rPr>
                            <a:t>A</a:t>
                          </a:r>
                          <a:endParaRPr lang="el-GR" sz="1400" dirty="0">
                            <a:effectLst/>
                            <a:latin typeface="+mn-lt"/>
                          </a:endParaRPr>
                        </a:p>
                        <a:p>
                          <a:pPr marL="0" indent="0" algn="ctr">
                            <a:lnSpc>
                              <a:spcPct val="100000"/>
                            </a:lnSpc>
                            <a:spcAft>
                              <a:spcPts val="0"/>
                            </a:spcAft>
                          </a:pPr>
                          <a:r>
                            <a:rPr lang="en-US" sz="1400" spc="25" dirty="0" smtClean="0">
                              <a:effectLst/>
                              <a:latin typeface="+mn-lt"/>
                            </a:rPr>
                            <a:t>KNO</a:t>
                          </a:r>
                          <a:r>
                            <a:rPr lang="en-US" sz="1400" cap="small" spc="5" baseline="-25000" dirty="0" smtClean="0">
                              <a:effectLst/>
                              <a:latin typeface="+mn-lt"/>
                            </a:rPr>
                            <a:t>3,</a:t>
                          </a:r>
                          <a:r>
                            <a:rPr lang="en-US" sz="1400" spc="25" dirty="0">
                              <a:effectLst/>
                              <a:latin typeface="+mn-lt"/>
                            </a:rPr>
                            <a:t>%</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a:effectLst/>
                              <a:latin typeface="+mn-lt"/>
                            </a:rPr>
                            <a:t>Potassium</a:t>
                          </a:r>
                          <a:endParaRPr lang="el-GR" sz="1400" dirty="0">
                            <a:effectLst/>
                            <a:latin typeface="+mn-lt"/>
                          </a:endParaRPr>
                        </a:p>
                        <a:p>
                          <a:pPr marL="0" indent="0" algn="ctr">
                            <a:lnSpc>
                              <a:spcPct val="100000"/>
                            </a:lnSpc>
                            <a:spcAft>
                              <a:spcPts val="0"/>
                            </a:spcAft>
                          </a:pPr>
                          <a:r>
                            <a:rPr lang="en-US" sz="1400" spc="5" dirty="0" err="1" smtClean="0">
                              <a:effectLst/>
                              <a:latin typeface="+mn-lt"/>
                            </a:rPr>
                            <a:t>Sulfate</a:t>
                          </a:r>
                          <a:r>
                            <a:rPr lang="en-US" sz="1400" spc="5" baseline="30000" dirty="0" err="1" smtClean="0">
                              <a:effectLst/>
                              <a:latin typeface="+mn-lt"/>
                            </a:rPr>
                            <a:t>A</a:t>
                          </a:r>
                          <a:endParaRPr lang="el-GR" sz="1400" dirty="0">
                            <a:effectLst/>
                            <a:latin typeface="+mn-lt"/>
                          </a:endParaRPr>
                        </a:p>
                        <a:p>
                          <a:pPr marL="0" indent="0" algn="ctr">
                            <a:lnSpc>
                              <a:spcPct val="100000"/>
                            </a:lnSpc>
                            <a:spcAft>
                              <a:spcPts val="0"/>
                            </a:spcAft>
                          </a:pPr>
                          <a:r>
                            <a:rPr lang="en-US" sz="1400" spc="5" dirty="0" smtClean="0">
                              <a:effectLst/>
                              <a:latin typeface="+mn-lt"/>
                            </a:rPr>
                            <a:t>K2S0</a:t>
                          </a:r>
                          <a:r>
                            <a:rPr lang="en-US" sz="1400" spc="5" baseline="-25000" dirty="0" smtClean="0">
                              <a:effectLst/>
                              <a:latin typeface="+mn-lt"/>
                            </a:rPr>
                            <a:t>4,</a:t>
                          </a:r>
                          <a:r>
                            <a:rPr lang="en-US" sz="1400" spc="5" dirty="0">
                              <a:effectLst/>
                              <a:latin typeface="+mn-lt"/>
                            </a:rPr>
                            <a:t>%</a:t>
                          </a:r>
                          <a:endParaRPr lang="el-GR" sz="1400" dirty="0">
                            <a:effectLst/>
                            <a:latin typeface="+mn-lt"/>
                            <a:ea typeface="Times New Roman"/>
                          </a:endParaRPr>
                        </a:p>
                      </a:txBody>
                      <a:tcPr marL="6136" marR="6136" marT="0" marB="0" anchor="ctr"/>
                    </a:tc>
                  </a:tr>
                  <a:tr h="370719">
                    <a:tc>
                      <a:txBody>
                        <a:bodyPr/>
                        <a:lstStyle/>
                        <a:p>
                          <a:pPr algn="ctr">
                            <a:lnSpc>
                              <a:spcPct val="100000"/>
                            </a:lnSpc>
                            <a:spcAft>
                              <a:spcPts val="0"/>
                            </a:spcAft>
                          </a:pPr>
                          <a:r>
                            <a:rPr lang="en-US" sz="1400" spc="5">
                              <a:effectLst/>
                              <a:latin typeface="+mn-lt"/>
                            </a:rPr>
                            <a:t>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nSpc>
                              <a:spcPct val="100000"/>
                            </a:lnSpc>
                            <a:spcAft>
                              <a:spcPts val="0"/>
                            </a:spcAft>
                          </a:pPr>
                          <a:r>
                            <a:rPr lang="en-US" sz="1400" dirty="0">
                              <a:effectLst/>
                              <a:latin typeface="+mn-lt"/>
                            </a:rPr>
                            <a:t> </a:t>
                          </a:r>
                          <a:endParaRPr lang="el-GR" sz="1400" dirty="0">
                            <a:solidFill>
                              <a:srgbClr val="000000"/>
                            </a:solidFill>
                            <a:effectLst/>
                            <a:latin typeface="+mn-lt"/>
                            <a:ea typeface="Courier New"/>
                          </a:endParaRPr>
                        </a:p>
                      </a:txBody>
                      <a:tcPr marL="6136" marR="6136" marT="0" marB="0" anchor="ctr"/>
                    </a:tc>
                    <a:tc>
                      <a:txBody>
                        <a:bodyPr/>
                        <a:lstStyle/>
                        <a:p>
                          <a:pPr algn="ctr">
                            <a:lnSpc>
                              <a:spcPct val="100000"/>
                            </a:lnSpc>
                            <a:spcAft>
                              <a:spcPts val="0"/>
                            </a:spcAft>
                          </a:pPr>
                          <a:r>
                            <a:rPr lang="en-US" sz="1400" spc="5" dirty="0" smtClean="0">
                              <a:effectLst/>
                              <a:latin typeface="+mn-lt"/>
                            </a:rPr>
                            <a:t>33.7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a:t>
                          </a:r>
                          <a:r>
                            <a:rPr lang="en-US" sz="1400" spc="5" dirty="0" smtClean="0">
                              <a:effectLst/>
                              <a:latin typeface="+mn-lt"/>
                            </a:rPr>
                            <a:t>0.7</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60.4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75.5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88.6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96.3 </a:t>
                          </a:r>
                          <a:r>
                            <a:rPr lang="en-US" sz="1400" spc="5" dirty="0">
                              <a:effectLst/>
                              <a:latin typeface="+mn-lt"/>
                            </a:rPr>
                            <a:t>± </a:t>
                          </a:r>
                          <a:r>
                            <a:rPr lang="en-US" sz="1400" spc="5" dirty="0" smtClean="0">
                              <a:effectLst/>
                              <a:latin typeface="+mn-lt"/>
                            </a:rPr>
                            <a:t>2.9</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98.8 </a:t>
                          </a:r>
                          <a:r>
                            <a:rPr lang="en-US" sz="1400" spc="5" dirty="0">
                              <a:effectLst/>
                              <a:latin typeface="+mn-lt"/>
                            </a:rPr>
                            <a:t>± </a:t>
                          </a:r>
                          <a:r>
                            <a:rPr lang="en-US" sz="1400" spc="5" dirty="0" smtClean="0">
                              <a:effectLst/>
                              <a:latin typeface="+mn-lt"/>
                            </a:rPr>
                            <a:t>2.1</a:t>
                          </a:r>
                          <a:endParaRPr lang="el-GR" sz="1400" dirty="0">
                            <a:effectLst/>
                            <a:latin typeface="+mn-lt"/>
                            <a:ea typeface="Times New Roman"/>
                          </a:endParaRPr>
                        </a:p>
                      </a:txBody>
                      <a:tcPr marL="6136" marR="6136" marT="0" marB="0" anchor="ctr"/>
                    </a:tc>
                  </a:tr>
                  <a:tr h="299322">
                    <a:tc>
                      <a:txBody>
                        <a:bodyPr/>
                        <a:lstStyle/>
                        <a:p>
                          <a:pPr algn="ctr">
                            <a:lnSpc>
                              <a:spcPct val="100000"/>
                            </a:lnSpc>
                            <a:spcAft>
                              <a:spcPts val="0"/>
                            </a:spcAft>
                          </a:pPr>
                          <a:r>
                            <a:rPr lang="en-US" sz="1400" spc="5">
                              <a:effectLst/>
                              <a:latin typeface="+mn-lt"/>
                            </a:rPr>
                            <a:t>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11 </a:t>
                          </a:r>
                          <a:r>
                            <a:rPr lang="en-US" sz="1400" spc="5" dirty="0" smtClean="0">
                              <a:effectLst/>
                              <a:latin typeface="+mn-lt"/>
                            </a:rPr>
                            <a:t>3 </a:t>
                          </a:r>
                          <a:r>
                            <a:rPr lang="en-US" sz="1400" spc="5" dirty="0">
                              <a:effectLst/>
                              <a:latin typeface="+mn-lt"/>
                            </a:rPr>
                            <a:t>± 0 </a:t>
                          </a:r>
                          <a:r>
                            <a:rPr lang="en-US" sz="1400" spc="5" dirty="0" smtClean="0">
                              <a:effectLst/>
                              <a:latin typeface="+mn-lt"/>
                            </a:rPr>
                            <a:t>.5</a:t>
                          </a:r>
                          <a:endParaRPr lang="el-GR" sz="1400" dirty="0">
                            <a:effectLst/>
                            <a:latin typeface="+mn-lt"/>
                            <a:ea typeface="Times New Roman"/>
                          </a:endParaRPr>
                        </a:p>
                      </a:txBody>
                      <a:tcPr marL="6136" marR="6136" marT="0" marB="0" anchor="ctr"/>
                    </a:tc>
                    <a:tc>
                      <a:txBody>
                        <a:bodyPr/>
                        <a:lstStyle/>
                        <a:p>
                          <a:pPr>
                            <a:lnSpc>
                              <a:spcPct val="100000"/>
                            </a:lnSpc>
                            <a:spcAft>
                              <a:spcPts val="0"/>
                            </a:spcAft>
                          </a:pPr>
                          <a:r>
                            <a:rPr lang="en-US" sz="1400" dirty="0">
                              <a:effectLst/>
                              <a:latin typeface="+mn-lt"/>
                            </a:rPr>
                            <a:t> </a:t>
                          </a:r>
                          <a:endParaRPr lang="el-GR" sz="1400" dirty="0">
                            <a:solidFill>
                              <a:srgbClr val="000000"/>
                            </a:solidFill>
                            <a:effectLst/>
                            <a:latin typeface="+mn-lt"/>
                            <a:ea typeface="Courier New"/>
                          </a:endParaRPr>
                        </a:p>
                      </a:txBody>
                      <a:tcPr marL="6136" marR="6136" marT="0" marB="0" anchor="ctr"/>
                    </a:tc>
                    <a:tc>
                      <a:txBody>
                        <a:bodyPr/>
                        <a:lstStyle/>
                        <a:p>
                          <a:pPr algn="ctr">
                            <a:lnSpc>
                              <a:spcPct val="100000"/>
                            </a:lnSpc>
                            <a:spcAft>
                              <a:spcPts val="0"/>
                            </a:spcAft>
                          </a:pPr>
                          <a:r>
                            <a:rPr lang="en-US" sz="1400" spc="5" dirty="0" smtClean="0">
                              <a:effectLst/>
                              <a:latin typeface="+mn-lt"/>
                            </a:rPr>
                            <a:t>33.6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58.9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75.7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87.7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dirty="0">
                              <a:effectLst/>
                              <a:latin typeface="+mn-lt"/>
                            </a:rPr>
                            <a:t>93 ±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96.3 </a:t>
                          </a:r>
                          <a:r>
                            <a:rPr lang="en-US" sz="1400" spc="5" dirty="0">
                              <a:effectLst/>
                              <a:latin typeface="+mn-lt"/>
                            </a:rPr>
                            <a:t>± </a:t>
                          </a:r>
                          <a:r>
                            <a:rPr lang="en-US" sz="1400" spc="5" dirty="0" smtClean="0">
                              <a:effectLst/>
                              <a:latin typeface="+mn-lt"/>
                            </a:rPr>
                            <a:t>2.1</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98.5 </a:t>
                          </a:r>
                          <a:r>
                            <a:rPr lang="en-US" sz="1400" spc="5" dirty="0">
                              <a:effectLst/>
                              <a:latin typeface="+mn-lt"/>
                            </a:rPr>
                            <a:t>± </a:t>
                          </a:r>
                          <a:r>
                            <a:rPr lang="en-US" sz="1400" spc="5" dirty="0" smtClean="0">
                              <a:effectLst/>
                              <a:latin typeface="+mn-lt"/>
                            </a:rPr>
                            <a:t>0.9</a:t>
                          </a:r>
                          <a:endParaRPr lang="el-GR" sz="1400" dirty="0">
                            <a:effectLst/>
                            <a:latin typeface="+mn-lt"/>
                            <a:ea typeface="Times New Roman"/>
                          </a:endParaRPr>
                        </a:p>
                      </a:txBody>
                      <a:tcPr marL="6136" marR="6136" marT="0" marB="0" anchor="ctr"/>
                    </a:tc>
                  </a:tr>
                  <a:tr h="299322">
                    <a:tc>
                      <a:txBody>
                        <a:bodyPr/>
                        <a:lstStyle/>
                        <a:p>
                          <a:pPr algn="ctr">
                            <a:lnSpc>
                              <a:spcPct val="100000"/>
                            </a:lnSpc>
                            <a:spcAft>
                              <a:spcPts val="0"/>
                            </a:spcAft>
                          </a:pPr>
                          <a:r>
                            <a:rPr lang="en-US" sz="1400" spc="5">
                              <a:effectLst/>
                              <a:latin typeface="+mn-lt"/>
                            </a:rPr>
                            <a:t>10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 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23.4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33.5 </a:t>
                          </a:r>
                          <a:r>
                            <a:rPr lang="en-US" sz="1400" spc="5" dirty="0">
                              <a:effectLst/>
                              <a:latin typeface="+mn-lt"/>
                            </a:rPr>
                            <a:t>± </a:t>
                          </a:r>
                          <a:r>
                            <a:rPr lang="en-US" sz="1400" spc="5" dirty="0" smtClean="0">
                              <a:effectLst/>
                              <a:latin typeface="+mn-lt"/>
                            </a:rPr>
                            <a:t>0. </a:t>
                          </a:r>
                          <a:r>
                            <a:rPr lang="en-US" sz="1400" spc="5" dirty="0">
                              <a:effectLst/>
                              <a:latin typeface="+mn-lt"/>
                            </a:rPr>
                            <a:t>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57.4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75.7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86.8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93±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96.0 </a:t>
                          </a:r>
                          <a:r>
                            <a:rPr lang="en-US" sz="1400" spc="5" dirty="0">
                              <a:effectLst/>
                              <a:latin typeface="+mn-lt"/>
                            </a:rPr>
                            <a:t>± </a:t>
                          </a:r>
                          <a:r>
                            <a:rPr lang="en-US" sz="1400" spc="5" dirty="0" smtClean="0">
                              <a:effectLst/>
                              <a:latin typeface="+mn-lt"/>
                            </a:rPr>
                            <a:t>1.4</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98.2 </a:t>
                          </a:r>
                          <a:r>
                            <a:rPr lang="en-US" sz="1400" spc="5" dirty="0">
                              <a:effectLst/>
                              <a:latin typeface="+mn-lt"/>
                            </a:rPr>
                            <a:t>± </a:t>
                          </a:r>
                          <a:r>
                            <a:rPr lang="en-US" sz="1400" spc="5" dirty="0" smtClean="0">
                              <a:effectLst/>
                              <a:latin typeface="+mn-lt"/>
                            </a:rPr>
                            <a:t>0.8</a:t>
                          </a:r>
                          <a:endParaRPr lang="el-GR" sz="1400" dirty="0">
                            <a:effectLst/>
                            <a:latin typeface="+mn-lt"/>
                            <a:ea typeface="Times New Roman"/>
                          </a:endParaRPr>
                        </a:p>
                      </a:txBody>
                      <a:tcPr marL="6136" marR="6136" marT="0" marB="0" anchor="ctr"/>
                    </a:tc>
                  </a:tr>
                  <a:tr h="308932">
                    <a:tc>
                      <a:txBody>
                        <a:bodyPr/>
                        <a:lstStyle/>
                        <a:p>
                          <a:pPr algn="ctr">
                            <a:lnSpc>
                              <a:spcPct val="100000"/>
                            </a:lnSpc>
                            <a:spcAft>
                              <a:spcPts val="0"/>
                            </a:spcAft>
                          </a:pPr>
                          <a:r>
                            <a:rPr lang="en-US" sz="1400" spc="5">
                              <a:effectLst/>
                              <a:latin typeface="+mn-lt"/>
                            </a:rPr>
                            <a:t>15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23.4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55.9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75.6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85.9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a:effectLst/>
                              <a:latin typeface="+mn-lt"/>
                            </a:rPr>
                            <a:t>92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95.4 </a:t>
                          </a:r>
                          <a:r>
                            <a:rPr lang="en-US" sz="1400" spc="5" dirty="0">
                              <a:effectLst/>
                              <a:latin typeface="+mn-lt"/>
                            </a:rPr>
                            <a:t>± </a:t>
                          </a:r>
                          <a:r>
                            <a:rPr lang="en-US" sz="1400" spc="5" dirty="0" smtClean="0">
                              <a:effectLst/>
                              <a:latin typeface="+mn-lt"/>
                            </a:rPr>
                            <a:t>1.0</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97.9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r>
                  <a:tr h="381703">
                    <a:tc>
                      <a:txBody>
                        <a:bodyPr/>
                        <a:lstStyle/>
                        <a:p>
                          <a:pPr algn="ctr">
                            <a:lnSpc>
                              <a:spcPct val="100000"/>
                            </a:lnSpc>
                            <a:spcAft>
                              <a:spcPts val="0"/>
                            </a:spcAft>
                          </a:pPr>
                          <a:r>
                            <a:rPr lang="en-US" sz="1400" spc="5">
                              <a:effectLst/>
                              <a:latin typeface="+mn-lt"/>
                            </a:rPr>
                            <a:t>20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23.1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33.1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43.2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54.4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75.5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85.1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dirty="0">
                              <a:effectLst/>
                              <a:latin typeface="+mn-lt"/>
                            </a:rPr>
                            <a:t>91 ±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94.6 </a:t>
                          </a:r>
                          <a:r>
                            <a:rPr lang="en-US" sz="1400" spc="5" dirty="0">
                              <a:effectLst/>
                              <a:latin typeface="+mn-lt"/>
                            </a:rPr>
                            <a:t>± </a:t>
                          </a:r>
                          <a:r>
                            <a:rPr lang="en-US" sz="1400" spc="5" dirty="0" smtClean="0">
                              <a:effectLst/>
                              <a:latin typeface="+mn-lt"/>
                            </a:rPr>
                            <a:t>0.7</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97.6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r>
                  <a:tr h="464085">
                    <a:tc>
                      <a:txBody>
                        <a:bodyPr/>
                        <a:lstStyle/>
                        <a:p>
                          <a:pPr algn="ctr">
                            <a:lnSpc>
                              <a:spcPct val="100000"/>
                            </a:lnSpc>
                            <a:spcAft>
                              <a:spcPts val="0"/>
                            </a:spcAft>
                          </a:pPr>
                          <a:r>
                            <a:rPr lang="en-US" sz="1400" spc="5">
                              <a:effectLst/>
                              <a:latin typeface="+mn-lt"/>
                            </a:rPr>
                            <a:t>25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22.5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32.8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43.2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52.9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75.3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84.3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90 </a:t>
                          </a:r>
                          <a:r>
                            <a:rPr lang="en-US" sz="1400" spc="5" dirty="0" smtClean="0">
                              <a:effectLst/>
                              <a:latin typeface="+mn-lt"/>
                            </a:rPr>
                            <a:t>± </a:t>
                          </a:r>
                          <a:r>
                            <a:rPr lang="en-US" sz="1400" spc="5" dirty="0">
                              <a:effectLst/>
                              <a:latin typeface="+mn-lt"/>
                            </a:rPr>
                            <a:t>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93.6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97.3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r>
                  <a:tr h="381703">
                    <a:tc>
                      <a:txBody>
                        <a:bodyPr/>
                        <a:lstStyle/>
                        <a:p>
                          <a:pPr algn="ctr">
                            <a:lnSpc>
                              <a:spcPct val="100000"/>
                            </a:lnSpc>
                            <a:spcAft>
                              <a:spcPts val="0"/>
                            </a:spcAft>
                          </a:pPr>
                          <a:r>
                            <a:rPr lang="en-US" sz="1400" spc="5">
                              <a:effectLst/>
                              <a:latin typeface="+mn-lt"/>
                            </a:rPr>
                            <a:t>30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21.6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32.4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51.4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75.1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83.6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a:effectLst/>
                              <a:latin typeface="+mn-lt"/>
                            </a:rPr>
                            <a:t>89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92.3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97.0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288338">
                    <a:tc>
                      <a:txBody>
                        <a:bodyPr/>
                        <a:lstStyle/>
                        <a:p>
                          <a:pPr algn="ctr">
                            <a:lnSpc>
                              <a:spcPct val="100000"/>
                            </a:lnSpc>
                            <a:spcAft>
                              <a:spcPts val="0"/>
                            </a:spcAft>
                          </a:pPr>
                          <a:r>
                            <a:rPr lang="en-US" sz="1400" spc="5">
                              <a:effectLst/>
                              <a:latin typeface="+mn-lt"/>
                            </a:rPr>
                            <a:t>35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32.1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49.9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74.9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83.0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a:effectLst/>
                              <a:latin typeface="+mn-lt"/>
                            </a:rPr>
                            <a:t>88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90.8 </a:t>
                          </a:r>
                          <a:r>
                            <a:rPr lang="en-US" sz="1400" spc="5" dirty="0">
                              <a:effectLst/>
                              <a:latin typeface="+mn-lt"/>
                            </a:rPr>
                            <a:t>± </a:t>
                          </a:r>
                          <a:r>
                            <a:rPr lang="en-US" sz="1400" spc="5" dirty="0" smtClean="0">
                              <a:effectLst/>
                              <a:latin typeface="+mn-lt"/>
                            </a:rPr>
                            <a:t>0.8</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96.7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308932">
                    <a:tc>
                      <a:txBody>
                        <a:bodyPr/>
                        <a:lstStyle/>
                        <a:p>
                          <a:pPr algn="ctr">
                            <a:lnSpc>
                              <a:spcPct val="100000"/>
                            </a:lnSpc>
                            <a:spcAft>
                              <a:spcPts val="0"/>
                            </a:spcAft>
                          </a:pPr>
                          <a:r>
                            <a:rPr lang="en-US" sz="1400" spc="5">
                              <a:effectLst/>
                              <a:latin typeface="+mn-lt"/>
                            </a:rPr>
                            <a:t>40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31.6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48.4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74.7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82.3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87±2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89.0 </a:t>
                          </a:r>
                          <a:r>
                            <a:rPr lang="en-US" sz="1400" spc="5" dirty="0">
                              <a:effectLst/>
                              <a:latin typeface="+mn-lt"/>
                            </a:rPr>
                            <a:t>± </a:t>
                          </a:r>
                          <a:r>
                            <a:rPr lang="en-US" sz="1400" spc="5" dirty="0" smtClean="0">
                              <a:effectLst/>
                              <a:latin typeface="+mn-lt"/>
                            </a:rPr>
                            <a:t>1.2</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96.4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r>
                  <a:tr h="308932">
                    <a:tc>
                      <a:txBody>
                        <a:bodyPr/>
                        <a:lstStyle/>
                        <a:p>
                          <a:pPr algn="ctr">
                            <a:lnSpc>
                              <a:spcPct val="100000"/>
                            </a:lnSpc>
                            <a:spcAft>
                              <a:spcPts val="0"/>
                            </a:spcAft>
                          </a:pPr>
                          <a:r>
                            <a:rPr lang="en-US" sz="1400" spc="5">
                              <a:effectLst/>
                              <a:latin typeface="+mn-lt"/>
                            </a:rPr>
                            <a:t>45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31.1 ±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46.9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74.5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81.7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87.0 </a:t>
                          </a:r>
                          <a:r>
                            <a:rPr lang="en-US" sz="1400" spc="5" dirty="0">
                              <a:effectLst/>
                              <a:latin typeface="+mn-lt"/>
                            </a:rPr>
                            <a:t>± </a:t>
                          </a:r>
                          <a:r>
                            <a:rPr lang="en-US" sz="1400" spc="5" dirty="0" smtClean="0">
                              <a:effectLst/>
                              <a:latin typeface="+mn-lt"/>
                            </a:rPr>
                            <a:t>1.8</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96.1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402299">
                    <a:tc>
                      <a:txBody>
                        <a:bodyPr/>
                        <a:lstStyle/>
                        <a:p>
                          <a:pPr algn="ctr">
                            <a:lnSpc>
                              <a:spcPct val="100000"/>
                            </a:lnSpc>
                            <a:spcAft>
                              <a:spcPts val="0"/>
                            </a:spcAft>
                          </a:pPr>
                          <a:r>
                            <a:rPr lang="en-US" sz="1400" spc="5">
                              <a:effectLst/>
                              <a:latin typeface="+mn-lt"/>
                            </a:rPr>
                            <a:t>50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11.1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30.5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45.4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81.2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84.8 </a:t>
                          </a:r>
                          <a:r>
                            <a:rPr lang="en-US" sz="1400" spc="5" dirty="0">
                              <a:effectLst/>
                              <a:latin typeface="+mn-lt"/>
                            </a:rPr>
                            <a:t>± </a:t>
                          </a:r>
                          <a:r>
                            <a:rPr lang="en-US" sz="1400" spc="5" dirty="0" smtClean="0">
                              <a:effectLst/>
                              <a:latin typeface="+mn-lt"/>
                            </a:rPr>
                            <a:t>2.5</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95.8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1330644461"/>
                  </p:ext>
                </p:extLst>
              </p:nvPr>
            </p:nvGraphicFramePr>
            <p:xfrm>
              <a:off x="0" y="1059915"/>
              <a:ext cx="9144001" cy="5798085"/>
            </p:xfrm>
            <a:graphic>
              <a:graphicData uri="http://schemas.openxmlformats.org/drawingml/2006/table">
                <a:tbl>
                  <a:tblPr firstRow="1" bandRow="1">
                    <a:tableStyleId>{5C22544A-7EE6-4342-B048-85BDC9FD1C3A}</a:tableStyleId>
                  </a:tblPr>
                  <a:tblGrid>
                    <a:gridCol w="715921"/>
                    <a:gridCol w="818194"/>
                    <a:gridCol w="838649"/>
                    <a:gridCol w="848877"/>
                    <a:gridCol w="838649"/>
                    <a:gridCol w="848877"/>
                    <a:gridCol w="833874"/>
                    <a:gridCol w="879558"/>
                    <a:gridCol w="787512"/>
                    <a:gridCol w="869330"/>
                    <a:gridCol w="864560"/>
                  </a:tblGrid>
                  <a:tr h="1066800">
                    <a:tc>
                      <a:txBody>
                        <a:bodyPr/>
                        <a:lstStyle/>
                        <a:p>
                          <a:endParaRPr lang="el-GR"/>
                        </a:p>
                      </a:txBody>
                      <a:tcPr marL="6136" marR="6136" marT="0" marB="0" anchor="ctr">
                        <a:blipFill rotWithShape="1">
                          <a:blip r:embed="rId2"/>
                          <a:stretch>
                            <a:fillRect t="-5143" r="-1182051" b="-453143"/>
                          </a:stretch>
                        </a:blipFill>
                      </a:tcPr>
                    </a:tc>
                    <a:tc>
                      <a:txBody>
                        <a:bodyPr/>
                        <a:lstStyle/>
                        <a:p>
                          <a:pPr algn="ctr">
                            <a:lnSpc>
                              <a:spcPct val="100000"/>
                            </a:lnSpc>
                            <a:spcAft>
                              <a:spcPts val="0"/>
                            </a:spcAft>
                          </a:pPr>
                          <a:r>
                            <a:rPr lang="en-US" sz="1400" spc="5" dirty="0">
                              <a:effectLst/>
                              <a:latin typeface="+mn-lt"/>
                            </a:rPr>
                            <a:t>Lithium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err="1" smtClean="0">
                              <a:effectLst/>
                              <a:latin typeface="+mn-lt"/>
                            </a:rPr>
                            <a:t>LiCI</a:t>
                          </a:r>
                          <a:endParaRPr lang="el-GR" sz="1400" dirty="0">
                            <a:effectLst/>
                            <a:latin typeface="+mn-lt"/>
                          </a:endParaRPr>
                        </a:p>
                        <a:p>
                          <a:pPr algn="ctr">
                            <a:lnSpc>
                              <a:spcPct val="100000"/>
                            </a:lnSpc>
                            <a:spcAft>
                              <a:spcPts val="0"/>
                            </a:spcAft>
                          </a:pPr>
                          <a:r>
                            <a:rPr lang="en-US" sz="1400" cap="small" spc="5" dirty="0" smtClean="0">
                              <a:effectLst/>
                              <a:latin typeface="+mn-lt"/>
                            </a:rPr>
                            <a:t>H</a:t>
                          </a:r>
                          <a:r>
                            <a:rPr lang="en-US" sz="1400" cap="small" spc="5" baseline="-25000" dirty="0" smtClean="0">
                              <a:effectLst/>
                              <a:latin typeface="+mn-lt"/>
                            </a:rPr>
                            <a:t>2</a:t>
                          </a:r>
                          <a:r>
                            <a:rPr lang="en-US" sz="1400" cap="small" spc="5" dirty="0" smtClean="0">
                              <a:effectLst/>
                              <a:latin typeface="+mn-lt"/>
                            </a:rPr>
                            <a:t>0, %</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err="1" smtClean="0">
                              <a:effectLst/>
                              <a:latin typeface="+mn-lt"/>
                            </a:rPr>
                            <a:t>Acetate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smtClean="0">
                              <a:effectLst/>
                              <a:latin typeface="+mn-lt"/>
                            </a:rPr>
                            <a:t>KC</a:t>
                          </a:r>
                          <a:r>
                            <a:rPr lang="en-US" sz="1400" cap="small" spc="5" baseline="-25000" dirty="0" smtClean="0">
                              <a:effectLst/>
                              <a:latin typeface="+mn-lt"/>
                            </a:rPr>
                            <a:t>2</a:t>
                          </a:r>
                          <a:r>
                            <a:rPr lang="en-US" sz="1400" cap="small" spc="5" dirty="0" smtClean="0">
                              <a:effectLst/>
                              <a:latin typeface="+mn-lt"/>
                            </a:rPr>
                            <a:t>H</a:t>
                          </a:r>
                          <a:r>
                            <a:rPr lang="en-US" sz="1400" cap="small" spc="5" baseline="-25000" dirty="0" smtClean="0">
                              <a:effectLst/>
                              <a:latin typeface="+mn-lt"/>
                            </a:rPr>
                            <a:t>3</a:t>
                          </a:r>
                          <a:r>
                            <a:rPr lang="en-US" sz="1400" cap="small" spc="5" dirty="0" smtClean="0">
                              <a:effectLst/>
                              <a:latin typeface="+mn-lt"/>
                            </a:rPr>
                            <a:t>O</a:t>
                          </a:r>
                          <a:r>
                            <a:rPr lang="en-US" sz="1400" cap="small" spc="5" baseline="-25000" dirty="0" smtClean="0">
                              <a:effectLst/>
                              <a:latin typeface="+mn-lt"/>
                            </a:rPr>
                            <a:t>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Magnesium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algn="ctr">
                            <a:lnSpc>
                              <a:spcPct val="100000"/>
                            </a:lnSpc>
                            <a:spcAft>
                              <a:spcPts val="0"/>
                            </a:spcAft>
                          </a:pPr>
                          <a:r>
                            <a:rPr lang="en-US" sz="1400" spc="5" dirty="0" smtClean="0">
                              <a:effectLst/>
                              <a:latin typeface="+mn-lt"/>
                            </a:rPr>
                            <a:t>MgCI</a:t>
                          </a:r>
                          <a:r>
                            <a:rPr lang="en-US" sz="1400" cap="small" spc="5" baseline="-25000" dirty="0" smtClean="0">
                              <a:effectLst/>
                              <a:latin typeface="+mn-lt"/>
                            </a:rPr>
                            <a:t>2</a:t>
                          </a:r>
                          <a:endParaRPr lang="el-GR" sz="1400" dirty="0">
                            <a:effectLst/>
                            <a:latin typeface="+mn-lt"/>
                          </a:endParaRPr>
                        </a:p>
                        <a:p>
                          <a:pPr algn="ctr">
                            <a:lnSpc>
                              <a:spcPct val="100000"/>
                            </a:lnSpc>
                            <a:spcAft>
                              <a:spcPts val="0"/>
                            </a:spcAft>
                          </a:pPr>
                          <a:r>
                            <a:rPr lang="en-US" sz="1400" spc="5" dirty="0" smtClean="0">
                              <a:effectLst/>
                              <a:latin typeface="+mn-lt"/>
                            </a:rPr>
                            <a:t>6</a:t>
                          </a:r>
                          <a:r>
                            <a:rPr lang="en-US" sz="1400" cap="small" spc="5" dirty="0" smtClean="0">
                              <a:effectLst/>
                              <a:latin typeface="+mn-lt"/>
                            </a:rPr>
                            <a:t>H</a:t>
                          </a:r>
                          <a:r>
                            <a:rPr lang="en-US" sz="1400" cap="small" spc="5" baseline="-25000" dirty="0" smtClean="0">
                              <a:effectLst/>
                              <a:latin typeface="+mn-lt"/>
                            </a:rPr>
                            <a:t>2</a:t>
                          </a:r>
                          <a:r>
                            <a:rPr lang="en-US" sz="1400" cap="small" spc="5" dirty="0" smtClean="0">
                              <a:effectLst/>
                              <a:latin typeface="+mn-lt"/>
                            </a:rPr>
                            <a:t>O,%</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err="1" smtClean="0">
                              <a:effectLst/>
                              <a:latin typeface="+mn-lt"/>
                            </a:rPr>
                            <a:t>Carbonate</a:t>
                          </a:r>
                          <a:r>
                            <a:rPr lang="en-US" sz="1400" spc="5" baseline="30000" dirty="0" err="1" smtClean="0">
                              <a:effectLst/>
                              <a:latin typeface="+mn-lt"/>
                            </a:rPr>
                            <a:t>A</a:t>
                          </a:r>
                          <a:endParaRPr lang="el-GR" sz="1400"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spc="5" dirty="0" smtClean="0">
                              <a:effectLst/>
                              <a:latin typeface="+mn-lt"/>
                            </a:rPr>
                            <a:t>K</a:t>
                          </a:r>
                          <a:r>
                            <a:rPr lang="en-US" sz="1400" spc="-65" baseline="-25000" dirty="0" smtClean="0">
                              <a:effectLst/>
                              <a:latin typeface="+mn-lt"/>
                            </a:rPr>
                            <a:t>2</a:t>
                          </a:r>
                          <a:r>
                            <a:rPr lang="en-US" sz="1400" spc="5" dirty="0" smtClean="0">
                              <a:effectLst/>
                              <a:latin typeface="+mn-lt"/>
                            </a:rPr>
                            <a:t>C</a:t>
                          </a:r>
                          <a:r>
                            <a:rPr lang="en-US" sz="1400" cap="small" spc="5" dirty="0" smtClean="0">
                              <a:effectLst/>
                              <a:latin typeface="+mn-lt"/>
                            </a:rPr>
                            <a:t>O</a:t>
                          </a:r>
                          <a:r>
                            <a:rPr lang="en-US" sz="1400" cap="small" spc="5" baseline="-25000" dirty="0" smtClean="0">
                              <a:effectLst/>
                              <a:latin typeface="+mn-lt"/>
                            </a:rPr>
                            <a:t>3</a:t>
                          </a:r>
                          <a:endParaRPr lang="el-GR" sz="1400" dirty="0" smtClean="0">
                            <a:effectLst/>
                            <a:latin typeface="+mn-lt"/>
                            <a:ea typeface="Times New Roman"/>
                          </a:endParaRPr>
                        </a:p>
                        <a:p>
                          <a:pPr algn="ctr">
                            <a:lnSpc>
                              <a:spcPct val="100000"/>
                            </a:lnSpc>
                            <a:spcAft>
                              <a:spcPts val="0"/>
                            </a:spcAft>
                          </a:pPr>
                          <a:r>
                            <a:rPr lang="en-US" sz="1400" spc="5" dirty="0" smtClean="0">
                              <a:effectLst/>
                              <a:latin typeface="+mn-lt"/>
                            </a:rPr>
                            <a:t>2</a:t>
                          </a:r>
                          <a:r>
                            <a:rPr lang="en-US" sz="1400" cap="small" spc="5" dirty="0" smtClean="0">
                              <a:effectLst/>
                              <a:latin typeface="+mn-lt"/>
                            </a:rPr>
                            <a:t>H</a:t>
                          </a:r>
                          <a:r>
                            <a:rPr lang="en-US" sz="1400" cap="small" spc="5" baseline="-25000" dirty="0" smtClean="0">
                              <a:effectLst/>
                              <a:latin typeface="+mn-lt"/>
                            </a:rPr>
                            <a:t>2</a:t>
                          </a:r>
                          <a:r>
                            <a:rPr lang="en-US" sz="1400" spc="5" dirty="0" smtClean="0">
                              <a:effectLst/>
                              <a:latin typeface="+mn-lt"/>
                            </a:rPr>
                            <a:t>0,%</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Magnesium</a:t>
                          </a:r>
                          <a:endParaRPr lang="el-GR" sz="1400" dirty="0">
                            <a:effectLst/>
                            <a:latin typeface="+mn-lt"/>
                          </a:endParaRPr>
                        </a:p>
                        <a:p>
                          <a:pPr algn="ctr">
                            <a:lnSpc>
                              <a:spcPct val="100000"/>
                            </a:lnSpc>
                            <a:spcAft>
                              <a:spcPts val="0"/>
                            </a:spcAft>
                          </a:pPr>
                          <a:r>
                            <a:rPr lang="en-US" sz="1400" spc="5" dirty="0" err="1" smtClean="0">
                              <a:effectLst/>
                              <a:latin typeface="+mn-lt"/>
                            </a:rPr>
                            <a:t>Nitrate</a:t>
                          </a:r>
                          <a:r>
                            <a:rPr lang="en-US" sz="1400" spc="5" baseline="30000" dirty="0" err="1" smtClean="0">
                              <a:effectLst/>
                              <a:latin typeface="+mn-lt"/>
                            </a:rPr>
                            <a:t>A</a:t>
                          </a:r>
                          <a:endParaRPr lang="el-GR" sz="1400"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spc="5" dirty="0" smtClean="0">
                              <a:effectLst/>
                              <a:latin typeface="+mn-lt"/>
                            </a:rPr>
                            <a:t>Mg(N0</a:t>
                          </a:r>
                          <a:r>
                            <a:rPr lang="en-US" sz="1400" spc="5" baseline="-25000" dirty="0" smtClean="0">
                              <a:effectLst/>
                              <a:latin typeface="+mn-lt"/>
                            </a:rPr>
                            <a:t>3</a:t>
                          </a:r>
                          <a:r>
                            <a:rPr lang="en-US" sz="1400" spc="5" dirty="0" smtClean="0">
                              <a:effectLst/>
                              <a:latin typeface="+mn-lt"/>
                            </a:rPr>
                            <a:t>)</a:t>
                          </a:r>
                          <a:r>
                            <a:rPr lang="en-US" sz="1400" cap="small" spc="5" baseline="-25000" dirty="0" smtClean="0">
                              <a:effectLst/>
                              <a:latin typeface="+mn-lt"/>
                            </a:rPr>
                            <a:t>2</a:t>
                          </a:r>
                          <a:endParaRPr lang="el-GR" sz="1400" dirty="0" smtClean="0">
                            <a:effectLst/>
                            <a:latin typeface="+mn-lt"/>
                            <a:ea typeface="Times New Roman"/>
                          </a:endParaRPr>
                        </a:p>
                        <a:p>
                          <a:pPr algn="ctr">
                            <a:lnSpc>
                              <a:spcPct val="100000"/>
                            </a:lnSpc>
                            <a:spcAft>
                              <a:spcPts val="0"/>
                            </a:spcAft>
                          </a:pPr>
                          <a:r>
                            <a:rPr lang="en-US" sz="1400" spc="5" dirty="0" smtClean="0">
                              <a:effectLst/>
                              <a:latin typeface="+mn-lt"/>
                            </a:rPr>
                            <a:t>6H</a:t>
                          </a:r>
                          <a:r>
                            <a:rPr lang="en-US" sz="1400" cap="small" spc="5" baseline="-25000" dirty="0" smtClean="0">
                              <a:effectLst/>
                              <a:latin typeface="+mn-lt"/>
                            </a:rPr>
                            <a:t>2</a:t>
                          </a:r>
                          <a:r>
                            <a:rPr lang="en-US" sz="1400" spc="5" dirty="0" smtClean="0">
                              <a:effectLst/>
                              <a:latin typeface="+mn-lt"/>
                            </a:rPr>
                            <a:t>0, </a:t>
                          </a:r>
                          <a:r>
                            <a:rPr lang="en-US" sz="1400" spc="-50" dirty="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Sodium</a:t>
                          </a:r>
                          <a:endParaRPr lang="el-GR" sz="1400" dirty="0">
                            <a:effectLst/>
                            <a:latin typeface="+mn-lt"/>
                          </a:endParaRPr>
                        </a:p>
                        <a:p>
                          <a:pPr marL="139700">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a:effectLst/>
                            <a:latin typeface="+mn-lt"/>
                          </a:endParaRPr>
                        </a:p>
                        <a:p>
                          <a:pPr marL="139700">
                            <a:lnSpc>
                              <a:spcPct val="100000"/>
                            </a:lnSpc>
                            <a:spcAft>
                              <a:spcPts val="0"/>
                            </a:spcAft>
                          </a:pPr>
                          <a:r>
                            <a:rPr lang="en-US" sz="1400" spc="5" dirty="0" err="1" smtClean="0">
                              <a:effectLst/>
                              <a:latin typeface="+mn-lt"/>
                            </a:rPr>
                            <a:t>NaCI</a:t>
                          </a:r>
                          <a:r>
                            <a:rPr lang="en-US" sz="1400" spc="5"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Potassium</a:t>
                          </a:r>
                          <a:endParaRPr lang="el-GR" sz="1400" dirty="0">
                            <a:effectLst/>
                            <a:latin typeface="+mn-lt"/>
                          </a:endParaRPr>
                        </a:p>
                        <a:p>
                          <a:pPr algn="ctr">
                            <a:lnSpc>
                              <a:spcPct val="100000"/>
                            </a:lnSpc>
                            <a:spcAft>
                              <a:spcPts val="0"/>
                            </a:spcAft>
                          </a:pPr>
                          <a:r>
                            <a:rPr lang="en-US" sz="1400" spc="5" dirty="0">
                              <a:effectLst/>
                              <a:latin typeface="+mn-lt"/>
                            </a:rPr>
                            <a:t>Chloride</a:t>
                          </a:r>
                          <a:r>
                            <a:rPr lang="en-US" sz="1400" spc="5" baseline="30000" dirty="0">
                              <a:effectLst/>
                              <a:latin typeface="+mn-lt"/>
                            </a:rPr>
                            <a:t>4</a:t>
                          </a:r>
                          <a:endParaRPr lang="el-GR" sz="1400" dirty="0">
                            <a:effectLst/>
                            <a:latin typeface="+mn-lt"/>
                          </a:endParaRPr>
                        </a:p>
                        <a:p>
                          <a:pPr algn="ctr">
                            <a:lnSpc>
                              <a:spcPct val="100000"/>
                            </a:lnSpc>
                            <a:spcAft>
                              <a:spcPts val="0"/>
                            </a:spcAft>
                          </a:pPr>
                          <a:r>
                            <a:rPr lang="en-US" sz="1400" spc="25" dirty="0" smtClean="0">
                              <a:effectLst/>
                              <a:latin typeface="+mn-lt"/>
                            </a:rPr>
                            <a:t>KCI,</a:t>
                          </a:r>
                          <a:r>
                            <a:rPr lang="el-GR" sz="1400" spc="25" dirty="0" smtClean="0">
                              <a:effectLst/>
                              <a:latin typeface="+mn-lt"/>
                            </a:rPr>
                            <a:t>%</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smtClean="0">
                              <a:effectLst/>
                              <a:latin typeface="+mn-lt"/>
                            </a:rPr>
                            <a:t>Barium</a:t>
                          </a:r>
                          <a:endParaRPr lang="el-GR" sz="1400" dirty="0">
                            <a:effectLst/>
                            <a:latin typeface="+mn-lt"/>
                          </a:endParaRPr>
                        </a:p>
                        <a:p>
                          <a:pPr algn="ctr">
                            <a:lnSpc>
                              <a:spcPct val="100000"/>
                            </a:lnSpc>
                            <a:spcAft>
                              <a:spcPts val="0"/>
                            </a:spcAft>
                          </a:pPr>
                          <a:r>
                            <a:rPr lang="en-US" sz="1400" spc="5" dirty="0" err="1" smtClean="0">
                              <a:effectLst/>
                              <a:latin typeface="+mn-lt"/>
                            </a:rPr>
                            <a:t>Chloride</a:t>
                          </a:r>
                          <a:r>
                            <a:rPr lang="en-US" sz="1400" spc="5" baseline="30000" dirty="0" err="1" smtClean="0">
                              <a:effectLst/>
                              <a:latin typeface="+mn-lt"/>
                            </a:rPr>
                            <a:t>A</a:t>
                          </a:r>
                          <a:endParaRPr lang="el-GR" sz="1400" dirty="0" smtClean="0">
                            <a:effectLst/>
                            <a:latin typeface="+mn-lt"/>
                          </a:endParaRPr>
                        </a:p>
                        <a:p>
                          <a:pPr algn="ctr">
                            <a:lnSpc>
                              <a:spcPct val="100000"/>
                            </a:lnSpc>
                            <a:spcAft>
                              <a:spcPts val="0"/>
                            </a:spcAft>
                          </a:pPr>
                          <a:r>
                            <a:rPr lang="en-US" sz="1400" spc="5" dirty="0" smtClean="0">
                              <a:effectLst/>
                              <a:latin typeface="+mn-lt"/>
                            </a:rPr>
                            <a:t>BaCI</a:t>
                          </a:r>
                          <a:r>
                            <a:rPr lang="en-US" sz="1400" cap="small" spc="5" baseline="-25000" dirty="0" smtClean="0">
                              <a:effectLst/>
                              <a:latin typeface="+mn-lt"/>
                            </a:rPr>
                            <a:t>2</a:t>
                          </a:r>
                          <a:endParaRPr lang="el-GR" sz="1400" dirty="0" smtClean="0">
                            <a:effectLst/>
                            <a:latin typeface="+mn-lt"/>
                          </a:endParaRPr>
                        </a:p>
                        <a:p>
                          <a:pPr marL="0" indent="0" algn="ctr">
                            <a:lnSpc>
                              <a:spcPct val="100000"/>
                            </a:lnSpc>
                            <a:spcAft>
                              <a:spcPts val="0"/>
                            </a:spcAft>
                          </a:pPr>
                          <a:r>
                            <a:rPr lang="en-US" sz="1400" spc="5" dirty="0" smtClean="0">
                              <a:effectLst/>
                              <a:latin typeface="+mn-lt"/>
                            </a:rPr>
                            <a:t>2</a:t>
                          </a:r>
                          <a:r>
                            <a:rPr lang="en-US" sz="1400" cap="small" spc="5" dirty="0" smtClean="0">
                              <a:effectLst/>
                              <a:latin typeface="+mn-lt"/>
                            </a:rPr>
                            <a:t>H</a:t>
                          </a:r>
                          <a:r>
                            <a:rPr lang="en-US" sz="1400" cap="small" spc="5" baseline="-25000" dirty="0" smtClean="0">
                              <a:effectLst/>
                              <a:latin typeface="+mn-lt"/>
                            </a:rPr>
                            <a:t>2</a:t>
                          </a:r>
                          <a:r>
                            <a:rPr lang="en-US" sz="1400" spc="5" dirty="0" smtClean="0">
                              <a:effectLst/>
                              <a:latin typeface="+mn-lt"/>
                            </a:rPr>
                            <a:t>0,%</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a:effectLst/>
                              <a:latin typeface="+mn-lt"/>
                            </a:rPr>
                            <a:t>Potassium</a:t>
                          </a:r>
                          <a:endParaRPr lang="el-GR" sz="1400" dirty="0">
                            <a:effectLst/>
                            <a:latin typeface="+mn-lt"/>
                          </a:endParaRPr>
                        </a:p>
                        <a:p>
                          <a:pPr marL="0" marR="139700" indent="0" algn="ctr">
                            <a:lnSpc>
                              <a:spcPct val="100000"/>
                            </a:lnSpc>
                            <a:spcAft>
                              <a:spcPts val="0"/>
                            </a:spcAft>
                          </a:pPr>
                          <a:r>
                            <a:rPr lang="en-US" sz="1400" spc="5" dirty="0" err="1" smtClean="0">
                              <a:effectLst/>
                              <a:latin typeface="+mn-lt"/>
                            </a:rPr>
                            <a:t>Nitrate</a:t>
                          </a:r>
                          <a:r>
                            <a:rPr lang="en-US" sz="1400" spc="5" baseline="30000" dirty="0" err="1" smtClean="0">
                              <a:effectLst/>
                              <a:latin typeface="+mn-lt"/>
                            </a:rPr>
                            <a:t>A</a:t>
                          </a:r>
                          <a:endParaRPr lang="el-GR" sz="1400" dirty="0">
                            <a:effectLst/>
                            <a:latin typeface="+mn-lt"/>
                          </a:endParaRPr>
                        </a:p>
                        <a:p>
                          <a:pPr marL="0" indent="0" algn="ctr">
                            <a:lnSpc>
                              <a:spcPct val="100000"/>
                            </a:lnSpc>
                            <a:spcAft>
                              <a:spcPts val="0"/>
                            </a:spcAft>
                          </a:pPr>
                          <a:r>
                            <a:rPr lang="en-US" sz="1400" spc="25" dirty="0" smtClean="0">
                              <a:effectLst/>
                              <a:latin typeface="+mn-lt"/>
                            </a:rPr>
                            <a:t>KNO</a:t>
                          </a:r>
                          <a:r>
                            <a:rPr lang="en-US" sz="1400" cap="small" spc="5" baseline="-25000" dirty="0" smtClean="0">
                              <a:effectLst/>
                              <a:latin typeface="+mn-lt"/>
                            </a:rPr>
                            <a:t>3,</a:t>
                          </a:r>
                          <a:r>
                            <a:rPr lang="en-US" sz="1400" spc="25" dirty="0">
                              <a:effectLst/>
                              <a:latin typeface="+mn-lt"/>
                            </a:rPr>
                            <a:t>%</a:t>
                          </a:r>
                          <a:endParaRPr lang="el-GR" sz="1400" dirty="0">
                            <a:effectLst/>
                            <a:latin typeface="+mn-lt"/>
                            <a:ea typeface="Times New Roman"/>
                          </a:endParaRPr>
                        </a:p>
                      </a:txBody>
                      <a:tcPr marL="6136" marR="6136" marT="0" marB="0" anchor="ctr"/>
                    </a:tc>
                    <a:tc>
                      <a:txBody>
                        <a:bodyPr/>
                        <a:lstStyle/>
                        <a:p>
                          <a:pPr marL="0" indent="0" algn="ctr">
                            <a:lnSpc>
                              <a:spcPct val="100000"/>
                            </a:lnSpc>
                            <a:spcAft>
                              <a:spcPts val="0"/>
                            </a:spcAft>
                          </a:pPr>
                          <a:r>
                            <a:rPr lang="en-US" sz="1400" spc="5" dirty="0">
                              <a:effectLst/>
                              <a:latin typeface="+mn-lt"/>
                            </a:rPr>
                            <a:t>Potassium</a:t>
                          </a:r>
                          <a:endParaRPr lang="el-GR" sz="1400" dirty="0">
                            <a:effectLst/>
                            <a:latin typeface="+mn-lt"/>
                          </a:endParaRPr>
                        </a:p>
                        <a:p>
                          <a:pPr marL="0" indent="0" algn="ctr">
                            <a:lnSpc>
                              <a:spcPct val="100000"/>
                            </a:lnSpc>
                            <a:spcAft>
                              <a:spcPts val="0"/>
                            </a:spcAft>
                          </a:pPr>
                          <a:r>
                            <a:rPr lang="en-US" sz="1400" spc="5" dirty="0" err="1" smtClean="0">
                              <a:effectLst/>
                              <a:latin typeface="+mn-lt"/>
                            </a:rPr>
                            <a:t>Sulfate</a:t>
                          </a:r>
                          <a:r>
                            <a:rPr lang="en-US" sz="1400" spc="5" baseline="30000" dirty="0" err="1" smtClean="0">
                              <a:effectLst/>
                              <a:latin typeface="+mn-lt"/>
                            </a:rPr>
                            <a:t>A</a:t>
                          </a:r>
                          <a:endParaRPr lang="el-GR" sz="1400" dirty="0">
                            <a:effectLst/>
                            <a:latin typeface="+mn-lt"/>
                          </a:endParaRPr>
                        </a:p>
                        <a:p>
                          <a:pPr marL="0" indent="0" algn="ctr">
                            <a:lnSpc>
                              <a:spcPct val="100000"/>
                            </a:lnSpc>
                            <a:spcAft>
                              <a:spcPts val="0"/>
                            </a:spcAft>
                          </a:pPr>
                          <a:r>
                            <a:rPr lang="en-US" sz="1400" spc="5" dirty="0" smtClean="0">
                              <a:effectLst/>
                              <a:latin typeface="+mn-lt"/>
                            </a:rPr>
                            <a:t>K2S0</a:t>
                          </a:r>
                          <a:r>
                            <a:rPr lang="en-US" sz="1400" spc="5" baseline="-25000" dirty="0" smtClean="0">
                              <a:effectLst/>
                              <a:latin typeface="+mn-lt"/>
                            </a:rPr>
                            <a:t>4,</a:t>
                          </a:r>
                          <a:r>
                            <a:rPr lang="en-US" sz="1400" spc="5" dirty="0">
                              <a:effectLst/>
                              <a:latin typeface="+mn-lt"/>
                            </a:rPr>
                            <a:t>%</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nSpc>
                              <a:spcPct val="100000"/>
                            </a:lnSpc>
                            <a:spcAft>
                              <a:spcPts val="0"/>
                            </a:spcAft>
                          </a:pPr>
                          <a:r>
                            <a:rPr lang="en-US" sz="1400" dirty="0">
                              <a:effectLst/>
                              <a:latin typeface="+mn-lt"/>
                            </a:rPr>
                            <a:t> </a:t>
                          </a:r>
                          <a:endParaRPr lang="el-GR" sz="1400" dirty="0">
                            <a:solidFill>
                              <a:srgbClr val="000000"/>
                            </a:solidFill>
                            <a:effectLst/>
                            <a:latin typeface="+mn-lt"/>
                            <a:ea typeface="Courier New"/>
                          </a:endParaRPr>
                        </a:p>
                      </a:txBody>
                      <a:tcPr marL="6136" marR="6136" marT="0" marB="0" anchor="ctr"/>
                    </a:tc>
                    <a:tc>
                      <a:txBody>
                        <a:bodyPr/>
                        <a:lstStyle/>
                        <a:p>
                          <a:pPr algn="ctr">
                            <a:lnSpc>
                              <a:spcPct val="100000"/>
                            </a:lnSpc>
                            <a:spcAft>
                              <a:spcPts val="0"/>
                            </a:spcAft>
                          </a:pPr>
                          <a:r>
                            <a:rPr lang="en-US" sz="1400" spc="5" dirty="0" smtClean="0">
                              <a:effectLst/>
                              <a:latin typeface="+mn-lt"/>
                            </a:rPr>
                            <a:t>33.7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a:t>
                          </a:r>
                          <a:r>
                            <a:rPr lang="en-US" sz="1400" spc="5" dirty="0" smtClean="0">
                              <a:effectLst/>
                              <a:latin typeface="+mn-lt"/>
                            </a:rPr>
                            <a:t>0.7</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60.4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75.5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88.6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96.3 </a:t>
                          </a:r>
                          <a:r>
                            <a:rPr lang="en-US" sz="1400" spc="5" dirty="0">
                              <a:effectLst/>
                              <a:latin typeface="+mn-lt"/>
                            </a:rPr>
                            <a:t>± </a:t>
                          </a:r>
                          <a:r>
                            <a:rPr lang="en-US" sz="1400" spc="5" dirty="0" smtClean="0">
                              <a:effectLst/>
                              <a:latin typeface="+mn-lt"/>
                            </a:rPr>
                            <a:t>2.9</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98.8 </a:t>
                          </a:r>
                          <a:r>
                            <a:rPr lang="en-US" sz="1400" spc="5" dirty="0">
                              <a:effectLst/>
                              <a:latin typeface="+mn-lt"/>
                            </a:rPr>
                            <a:t>± </a:t>
                          </a:r>
                          <a:r>
                            <a:rPr lang="en-US" sz="1400" spc="5" dirty="0" smtClean="0">
                              <a:effectLst/>
                              <a:latin typeface="+mn-lt"/>
                            </a:rPr>
                            <a:t>2.1</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11 </a:t>
                          </a:r>
                          <a:r>
                            <a:rPr lang="en-US" sz="1400" spc="5" dirty="0" smtClean="0">
                              <a:effectLst/>
                              <a:latin typeface="+mn-lt"/>
                            </a:rPr>
                            <a:t>3 </a:t>
                          </a:r>
                          <a:r>
                            <a:rPr lang="en-US" sz="1400" spc="5" dirty="0">
                              <a:effectLst/>
                              <a:latin typeface="+mn-lt"/>
                            </a:rPr>
                            <a:t>± 0 </a:t>
                          </a:r>
                          <a:r>
                            <a:rPr lang="en-US" sz="1400" spc="5" dirty="0" smtClean="0">
                              <a:effectLst/>
                              <a:latin typeface="+mn-lt"/>
                            </a:rPr>
                            <a:t>.5</a:t>
                          </a:r>
                          <a:endParaRPr lang="el-GR" sz="1400" dirty="0">
                            <a:effectLst/>
                            <a:latin typeface="+mn-lt"/>
                            <a:ea typeface="Times New Roman"/>
                          </a:endParaRPr>
                        </a:p>
                      </a:txBody>
                      <a:tcPr marL="6136" marR="6136" marT="0" marB="0" anchor="ctr"/>
                    </a:tc>
                    <a:tc>
                      <a:txBody>
                        <a:bodyPr/>
                        <a:lstStyle/>
                        <a:p>
                          <a:pPr>
                            <a:lnSpc>
                              <a:spcPct val="100000"/>
                            </a:lnSpc>
                            <a:spcAft>
                              <a:spcPts val="0"/>
                            </a:spcAft>
                          </a:pPr>
                          <a:r>
                            <a:rPr lang="en-US" sz="1400" dirty="0">
                              <a:effectLst/>
                              <a:latin typeface="+mn-lt"/>
                            </a:rPr>
                            <a:t> </a:t>
                          </a:r>
                          <a:endParaRPr lang="el-GR" sz="1400" dirty="0">
                            <a:solidFill>
                              <a:srgbClr val="000000"/>
                            </a:solidFill>
                            <a:effectLst/>
                            <a:latin typeface="+mn-lt"/>
                            <a:ea typeface="Courier New"/>
                          </a:endParaRPr>
                        </a:p>
                      </a:txBody>
                      <a:tcPr marL="6136" marR="6136" marT="0" marB="0" anchor="ctr"/>
                    </a:tc>
                    <a:tc>
                      <a:txBody>
                        <a:bodyPr/>
                        <a:lstStyle/>
                        <a:p>
                          <a:pPr algn="ctr">
                            <a:lnSpc>
                              <a:spcPct val="100000"/>
                            </a:lnSpc>
                            <a:spcAft>
                              <a:spcPts val="0"/>
                            </a:spcAft>
                          </a:pPr>
                          <a:r>
                            <a:rPr lang="en-US" sz="1400" spc="5" dirty="0" smtClean="0">
                              <a:effectLst/>
                              <a:latin typeface="+mn-lt"/>
                            </a:rPr>
                            <a:t>33.6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58.9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75.7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87.7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dirty="0">
                              <a:effectLst/>
                              <a:latin typeface="+mn-lt"/>
                            </a:rPr>
                            <a:t>93 ±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96.3 </a:t>
                          </a:r>
                          <a:r>
                            <a:rPr lang="en-US" sz="1400" spc="5" dirty="0">
                              <a:effectLst/>
                              <a:latin typeface="+mn-lt"/>
                            </a:rPr>
                            <a:t>± </a:t>
                          </a:r>
                          <a:r>
                            <a:rPr lang="en-US" sz="1400" spc="5" dirty="0" smtClean="0">
                              <a:effectLst/>
                              <a:latin typeface="+mn-lt"/>
                            </a:rPr>
                            <a:t>2.1</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98.5 </a:t>
                          </a:r>
                          <a:r>
                            <a:rPr lang="en-US" sz="1400" spc="5" dirty="0">
                              <a:effectLst/>
                              <a:latin typeface="+mn-lt"/>
                            </a:rPr>
                            <a:t>± </a:t>
                          </a:r>
                          <a:r>
                            <a:rPr lang="en-US" sz="1400" spc="5" dirty="0" smtClean="0">
                              <a:effectLst/>
                              <a:latin typeface="+mn-lt"/>
                            </a:rPr>
                            <a:t>0.9</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10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 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23.4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33.5 </a:t>
                          </a:r>
                          <a:r>
                            <a:rPr lang="en-US" sz="1400" spc="5" dirty="0">
                              <a:effectLst/>
                              <a:latin typeface="+mn-lt"/>
                            </a:rPr>
                            <a:t>± </a:t>
                          </a:r>
                          <a:r>
                            <a:rPr lang="en-US" sz="1400" spc="5" dirty="0" smtClean="0">
                              <a:effectLst/>
                              <a:latin typeface="+mn-lt"/>
                            </a:rPr>
                            <a:t>0. </a:t>
                          </a:r>
                          <a:r>
                            <a:rPr lang="en-US" sz="1400" spc="5" dirty="0">
                              <a:effectLst/>
                              <a:latin typeface="+mn-lt"/>
                            </a:rPr>
                            <a:t>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43.1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57.4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75.7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86.8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93±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96.0 </a:t>
                          </a:r>
                          <a:r>
                            <a:rPr lang="en-US" sz="1400" spc="5" dirty="0">
                              <a:effectLst/>
                              <a:latin typeface="+mn-lt"/>
                            </a:rPr>
                            <a:t>± </a:t>
                          </a:r>
                          <a:r>
                            <a:rPr lang="en-US" sz="1400" spc="5" dirty="0" smtClean="0">
                              <a:effectLst/>
                              <a:latin typeface="+mn-lt"/>
                            </a:rPr>
                            <a:t>1.4</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98.2 </a:t>
                          </a:r>
                          <a:r>
                            <a:rPr lang="en-US" sz="1400" spc="5" dirty="0">
                              <a:effectLst/>
                              <a:latin typeface="+mn-lt"/>
                            </a:rPr>
                            <a:t>± </a:t>
                          </a:r>
                          <a:r>
                            <a:rPr lang="en-US" sz="1400" spc="5" dirty="0" smtClean="0">
                              <a:effectLst/>
                              <a:latin typeface="+mn-lt"/>
                            </a:rPr>
                            <a:t>0.8</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15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23.4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55.9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75.6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85.9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a:effectLst/>
                              <a:latin typeface="+mn-lt"/>
                            </a:rPr>
                            <a:t>92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95.4 </a:t>
                          </a:r>
                          <a:r>
                            <a:rPr lang="en-US" sz="1400" spc="5" dirty="0">
                              <a:effectLst/>
                              <a:latin typeface="+mn-lt"/>
                            </a:rPr>
                            <a:t>± </a:t>
                          </a:r>
                          <a:r>
                            <a:rPr lang="en-US" sz="1400" spc="5" dirty="0" smtClean="0">
                              <a:effectLst/>
                              <a:latin typeface="+mn-lt"/>
                            </a:rPr>
                            <a:t>1.0</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97.9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20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23.1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33.1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43.2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54.4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75.5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85.1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dirty="0">
                              <a:effectLst/>
                              <a:latin typeface="+mn-lt"/>
                            </a:rPr>
                            <a:t>91 ± 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94.6 </a:t>
                          </a:r>
                          <a:r>
                            <a:rPr lang="en-US" sz="1400" spc="5" dirty="0">
                              <a:effectLst/>
                              <a:latin typeface="+mn-lt"/>
                            </a:rPr>
                            <a:t>± </a:t>
                          </a:r>
                          <a:r>
                            <a:rPr lang="en-US" sz="1400" spc="5" dirty="0" smtClean="0">
                              <a:effectLst/>
                              <a:latin typeface="+mn-lt"/>
                            </a:rPr>
                            <a:t>0.7</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97.6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r>
                  <a:tr h="464085">
                    <a:tc>
                      <a:txBody>
                        <a:bodyPr/>
                        <a:lstStyle/>
                        <a:p>
                          <a:pPr algn="ctr">
                            <a:lnSpc>
                              <a:spcPct val="100000"/>
                            </a:lnSpc>
                            <a:spcAft>
                              <a:spcPts val="0"/>
                            </a:spcAft>
                          </a:pPr>
                          <a:r>
                            <a:rPr lang="en-US" sz="1400" spc="5">
                              <a:effectLst/>
                              <a:latin typeface="+mn-lt"/>
                            </a:rPr>
                            <a:t>25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22.5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32.8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43.2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52.9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75.3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84.3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90 </a:t>
                          </a:r>
                          <a:r>
                            <a:rPr lang="en-US" sz="1400" spc="5" dirty="0" smtClean="0">
                              <a:effectLst/>
                              <a:latin typeface="+mn-lt"/>
                            </a:rPr>
                            <a:t>±</a:t>
                          </a:r>
                          <a:r>
                            <a:rPr lang="en-US" sz="1400" spc="5" dirty="0">
                              <a:effectLst/>
                              <a:latin typeface="+mn-lt"/>
                            </a:rPr>
                            <a:t>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93.6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97.3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30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21.6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32.4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43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51.4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75.1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83.6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a:effectLst/>
                              <a:latin typeface="+mn-lt"/>
                            </a:rPr>
                            <a:t>89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92.3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97.0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35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11.3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32.1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49.9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74.9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83.0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marL="177800">
                            <a:lnSpc>
                              <a:spcPct val="100000"/>
                            </a:lnSpc>
                            <a:spcAft>
                              <a:spcPts val="0"/>
                            </a:spcAft>
                          </a:pPr>
                          <a:r>
                            <a:rPr lang="en-US" sz="1400" spc="5">
                              <a:effectLst/>
                              <a:latin typeface="+mn-lt"/>
                            </a:rPr>
                            <a:t>88 ± 2</a:t>
                          </a:r>
                          <a:endParaRPr lang="el-GR" sz="140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90.8 </a:t>
                          </a:r>
                          <a:r>
                            <a:rPr lang="en-US" sz="1400" spc="5" dirty="0">
                              <a:effectLst/>
                              <a:latin typeface="+mn-lt"/>
                            </a:rPr>
                            <a:t>± </a:t>
                          </a:r>
                          <a:r>
                            <a:rPr lang="en-US" sz="1400" spc="5" dirty="0" smtClean="0">
                              <a:effectLst/>
                              <a:latin typeface="+mn-lt"/>
                            </a:rPr>
                            <a:t>0.8</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96.7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40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31.6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48.4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74.7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82.3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87±2</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89.0 </a:t>
                          </a:r>
                          <a:r>
                            <a:rPr lang="en-US" sz="1400" spc="5" dirty="0">
                              <a:effectLst/>
                              <a:latin typeface="+mn-lt"/>
                            </a:rPr>
                            <a:t>± </a:t>
                          </a:r>
                          <a:r>
                            <a:rPr lang="en-US" sz="1400" spc="5" dirty="0" smtClean="0">
                              <a:effectLst/>
                              <a:latin typeface="+mn-lt"/>
                            </a:rPr>
                            <a:t>1.2</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96.4 </a:t>
                          </a:r>
                          <a:r>
                            <a:rPr lang="en-US" sz="1400" spc="5" dirty="0">
                              <a:effectLst/>
                              <a:latin typeface="+mn-lt"/>
                            </a:rPr>
                            <a:t>±</a:t>
                          </a:r>
                          <a:r>
                            <a:rPr lang="en-US" sz="1400" spc="5" dirty="0" smtClean="0">
                              <a:effectLst/>
                              <a:latin typeface="+mn-lt"/>
                            </a:rPr>
                            <a:t>0.4</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45</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11.2 </a:t>
                          </a:r>
                          <a:r>
                            <a:rPr lang="en-US" sz="1400" spc="5" dirty="0">
                              <a:effectLst/>
                              <a:latin typeface="+mn-lt"/>
                            </a:rPr>
                            <a:t>±</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31.1 ±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46.9 </a:t>
                          </a:r>
                          <a:r>
                            <a:rPr lang="en-US" sz="1400" spc="5" dirty="0">
                              <a:effectLst/>
                              <a:latin typeface="+mn-lt"/>
                            </a:rPr>
                            <a:t>± </a:t>
                          </a:r>
                          <a:r>
                            <a:rPr lang="en-US" sz="1400" spc="5" dirty="0" smtClean="0">
                              <a:effectLst/>
                              <a:latin typeface="+mn-lt"/>
                            </a:rPr>
                            <a:t>0.5</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74.5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81.7 </a:t>
                          </a:r>
                          <a:r>
                            <a:rPr lang="en-US" sz="1400" spc="5" dirty="0">
                              <a:effectLst/>
                              <a:latin typeface="+mn-lt"/>
                            </a:rPr>
                            <a:t>±</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87.0 </a:t>
                          </a:r>
                          <a:r>
                            <a:rPr lang="en-US" sz="1400" spc="5" dirty="0">
                              <a:effectLst/>
                              <a:latin typeface="+mn-lt"/>
                            </a:rPr>
                            <a:t>± </a:t>
                          </a:r>
                          <a:r>
                            <a:rPr lang="en-US" sz="1400" spc="5" dirty="0" smtClean="0">
                              <a:effectLst/>
                              <a:latin typeface="+mn-lt"/>
                            </a:rPr>
                            <a:t>1.8</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96.1 </a:t>
                          </a:r>
                          <a:r>
                            <a:rPr lang="en-US" sz="1400" spc="5" dirty="0">
                              <a:effectLst/>
                              <a:latin typeface="+mn-lt"/>
                            </a:rPr>
                            <a:t>± </a:t>
                          </a:r>
                          <a:r>
                            <a:rPr lang="en-US" sz="1400" spc="5" dirty="0" smtClean="0">
                              <a:effectLst/>
                              <a:latin typeface="+mn-lt"/>
                            </a:rPr>
                            <a:t>0.4</a:t>
                          </a:r>
                          <a:endParaRPr lang="el-GR" sz="1400" dirty="0">
                            <a:effectLst/>
                            <a:latin typeface="+mn-lt"/>
                            <a:ea typeface="Times New Roman"/>
                          </a:endParaRPr>
                        </a:p>
                      </a:txBody>
                      <a:tcPr marL="6136" marR="6136" marT="0" marB="0" anchor="ctr"/>
                    </a:tc>
                  </a:tr>
                  <a:tr h="426720">
                    <a:tc>
                      <a:txBody>
                        <a:bodyPr/>
                        <a:lstStyle/>
                        <a:p>
                          <a:pPr algn="ctr">
                            <a:lnSpc>
                              <a:spcPct val="100000"/>
                            </a:lnSpc>
                            <a:spcAft>
                              <a:spcPts val="0"/>
                            </a:spcAft>
                          </a:pPr>
                          <a:r>
                            <a:rPr lang="en-US" sz="1400" spc="5">
                              <a:effectLst/>
                              <a:latin typeface="+mn-lt"/>
                            </a:rPr>
                            <a:t>50</a:t>
                          </a:r>
                          <a:endParaRPr lang="el-GR" sz="140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a:effectLst/>
                              <a:latin typeface="+mn-lt"/>
                            </a:rPr>
                            <a:t>11.1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30.5 </a:t>
                          </a:r>
                          <a:r>
                            <a:rPr lang="en-US" sz="1400" spc="5" dirty="0">
                              <a:effectLst/>
                              <a:latin typeface="+mn-lt"/>
                            </a:rPr>
                            <a:t>± </a:t>
                          </a:r>
                          <a:r>
                            <a:rPr lang="en-US" sz="1400" spc="5" dirty="0" smtClean="0">
                              <a:effectLst/>
                              <a:latin typeface="+mn-lt"/>
                            </a:rPr>
                            <a:t>0.1</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algn="just">
                            <a:lnSpc>
                              <a:spcPct val="100000"/>
                            </a:lnSpc>
                            <a:spcAft>
                              <a:spcPts val="0"/>
                            </a:spcAft>
                          </a:pPr>
                          <a:r>
                            <a:rPr lang="en-US" sz="1400" spc="5" dirty="0" smtClean="0">
                              <a:effectLst/>
                              <a:latin typeface="+mn-lt"/>
                            </a:rPr>
                            <a:t>45.4 </a:t>
                          </a:r>
                          <a:r>
                            <a:rPr lang="en-US" sz="1400" spc="5" dirty="0">
                              <a:effectLst/>
                              <a:latin typeface="+mn-lt"/>
                            </a:rPr>
                            <a:t>± </a:t>
                          </a:r>
                          <a:r>
                            <a:rPr lang="en-US" sz="1400" spc="5" dirty="0" smtClean="0">
                              <a:effectLst/>
                              <a:latin typeface="+mn-lt"/>
                            </a:rPr>
                            <a:t>0.6</a:t>
                          </a:r>
                          <a:endParaRPr lang="el-GR" sz="1400" dirty="0">
                            <a:effectLst/>
                            <a:latin typeface="+mn-lt"/>
                            <a:ea typeface="Times New Roman"/>
                          </a:endParaRPr>
                        </a:p>
                      </a:txBody>
                      <a:tcPr marL="6136" marR="6136" marT="0" marB="0" anchor="ctr"/>
                    </a:tc>
                    <a:tc>
                      <a:txBody>
                        <a:bodyPr/>
                        <a:lstStyle/>
                        <a:p>
                          <a:pPr marL="139700">
                            <a:lnSpc>
                              <a:spcPct val="100000"/>
                            </a:lnSpc>
                            <a:spcAft>
                              <a:spcPts val="0"/>
                            </a:spcAft>
                          </a:pPr>
                          <a:r>
                            <a:rPr lang="en-US" sz="1400" spc="5" dirty="0" smtClean="0">
                              <a:effectLst/>
                              <a:latin typeface="+mn-lt"/>
                            </a:rPr>
                            <a:t>74.4 </a:t>
                          </a:r>
                          <a:r>
                            <a:rPr lang="en-US" sz="1400" spc="5" dirty="0">
                              <a:effectLst/>
                              <a:latin typeface="+mn-lt"/>
                            </a:rPr>
                            <a:t>± </a:t>
                          </a:r>
                          <a:r>
                            <a:rPr lang="en-US" sz="1400" spc="5" dirty="0" smtClean="0">
                              <a:effectLst/>
                              <a:latin typeface="+mn-lt"/>
                            </a:rPr>
                            <a:t>0.2</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spc="5" dirty="0" smtClean="0">
                              <a:effectLst/>
                              <a:latin typeface="+mn-lt"/>
                            </a:rPr>
                            <a:t>81.2 </a:t>
                          </a:r>
                          <a:r>
                            <a:rPr lang="en-US" sz="1400" spc="5" dirty="0">
                              <a:effectLst/>
                              <a:latin typeface="+mn-lt"/>
                            </a:rPr>
                            <a:t>± </a:t>
                          </a:r>
                          <a:r>
                            <a:rPr lang="en-US" sz="1400" spc="5" dirty="0" smtClean="0">
                              <a:effectLst/>
                              <a:latin typeface="+mn-lt"/>
                            </a:rPr>
                            <a:t>0.3</a:t>
                          </a:r>
                          <a:endParaRPr lang="el-GR" sz="1400" dirty="0">
                            <a:effectLst/>
                            <a:latin typeface="+mn-lt"/>
                            <a:ea typeface="Times New Roman"/>
                          </a:endParaRPr>
                        </a:p>
                      </a:txBody>
                      <a:tcPr marL="6136" marR="6136" marT="0" marB="0" anchor="ctr"/>
                    </a:tc>
                    <a:tc>
                      <a:txBody>
                        <a:bodyPr/>
                        <a:lstStyle/>
                        <a:p>
                          <a:pPr algn="ctr">
                            <a:lnSpc>
                              <a:spcPct val="100000"/>
                            </a:lnSpc>
                            <a:spcAft>
                              <a:spcPts val="0"/>
                            </a:spcAft>
                          </a:pPr>
                          <a:r>
                            <a:rPr lang="en-US" sz="1400" dirty="0">
                              <a:effectLst/>
                              <a:latin typeface="+mn-lt"/>
                            </a:rPr>
                            <a:t> </a:t>
                          </a:r>
                          <a:r>
                            <a:rPr lang="en-US" sz="1400" spc="0" dirty="0" smtClean="0">
                              <a:effectLst/>
                              <a:latin typeface="+mn-lt"/>
                            </a:rPr>
                            <a:t>···</a:t>
                          </a:r>
                          <a:endParaRPr lang="el-GR" sz="1400" dirty="0">
                            <a:effectLst/>
                            <a:latin typeface="+mn-lt"/>
                            <a:ea typeface="Times New Roman"/>
                          </a:endParaRPr>
                        </a:p>
                      </a:txBody>
                      <a:tcPr marL="6136" marR="6136" marT="0" marB="0" anchor="ctr"/>
                    </a:tc>
                    <a:tc>
                      <a:txBody>
                        <a:bodyPr/>
                        <a:lstStyle/>
                        <a:p>
                          <a:pPr marL="152400">
                            <a:lnSpc>
                              <a:spcPct val="100000"/>
                            </a:lnSpc>
                            <a:spcAft>
                              <a:spcPts val="0"/>
                            </a:spcAft>
                          </a:pPr>
                          <a:r>
                            <a:rPr lang="en-US" sz="1400" spc="5" dirty="0" smtClean="0">
                              <a:effectLst/>
                              <a:latin typeface="+mn-lt"/>
                            </a:rPr>
                            <a:t>84.8 </a:t>
                          </a:r>
                          <a:r>
                            <a:rPr lang="en-US" sz="1400" spc="5" dirty="0">
                              <a:effectLst/>
                              <a:latin typeface="+mn-lt"/>
                            </a:rPr>
                            <a:t>± </a:t>
                          </a:r>
                          <a:r>
                            <a:rPr lang="en-US" sz="1400" spc="5" dirty="0" smtClean="0">
                              <a:effectLst/>
                              <a:latin typeface="+mn-lt"/>
                            </a:rPr>
                            <a:t>2.5</a:t>
                          </a:r>
                          <a:endParaRPr lang="el-GR" sz="1400" dirty="0">
                            <a:effectLst/>
                            <a:latin typeface="+mn-lt"/>
                            <a:ea typeface="Times New Roman"/>
                          </a:endParaRPr>
                        </a:p>
                      </a:txBody>
                      <a:tcPr marL="6136" marR="6136" marT="0" marB="0" anchor="ctr"/>
                    </a:tc>
                    <a:tc>
                      <a:txBody>
                        <a:bodyPr/>
                        <a:lstStyle/>
                        <a:p>
                          <a:pPr marL="127000">
                            <a:lnSpc>
                              <a:spcPct val="100000"/>
                            </a:lnSpc>
                            <a:spcAft>
                              <a:spcPts val="0"/>
                            </a:spcAft>
                          </a:pPr>
                          <a:r>
                            <a:rPr lang="en-US" sz="1400" spc="5" dirty="0" smtClean="0">
                              <a:effectLst/>
                              <a:latin typeface="+mn-lt"/>
                            </a:rPr>
                            <a:t>95.8 </a:t>
                          </a:r>
                          <a:r>
                            <a:rPr lang="en-US" sz="1400" spc="5" dirty="0">
                              <a:effectLst/>
                              <a:latin typeface="+mn-lt"/>
                            </a:rPr>
                            <a:t>±</a:t>
                          </a:r>
                          <a:r>
                            <a:rPr lang="en-US" sz="1400" spc="5" dirty="0" smtClean="0">
                              <a:effectLst/>
                              <a:latin typeface="+mn-lt"/>
                            </a:rPr>
                            <a:t>0.5</a:t>
                          </a:r>
                          <a:endParaRPr lang="el-GR" sz="1400" dirty="0">
                            <a:effectLst/>
                            <a:latin typeface="+mn-lt"/>
                            <a:ea typeface="Times New Roman"/>
                          </a:endParaRPr>
                        </a:p>
                      </a:txBody>
                      <a:tcPr marL="6136" marR="6136" marT="0" marB="0" anchor="ctr"/>
                    </a:tc>
                  </a:tr>
                </a:tbl>
              </a:graphicData>
            </a:graphic>
          </p:graphicFrame>
        </mc:Fallback>
      </mc:AlternateContent>
    </p:spTree>
    <p:extLst>
      <p:ext uri="{BB962C8B-B14F-4D97-AF65-F5344CB8AC3E}">
        <p14:creationId xmlns:p14="http://schemas.microsoft.com/office/powerpoint/2010/main" val="3844234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57346" name="Rectangle 3"/>
          <p:cNvSpPr>
            <a:spLocks noGrp="1" noChangeArrowheads="1"/>
          </p:cNvSpPr>
          <p:nvPr>
            <p:ph idx="1"/>
          </p:nvPr>
        </p:nvSpPr>
        <p:spPr/>
        <p:txBody>
          <a:bodyPr/>
          <a:lstStyle/>
          <a:p>
            <a:pPr>
              <a:spcAft>
                <a:spcPts val="600"/>
              </a:spcAft>
            </a:pPr>
            <a:r>
              <a:rPr lang="el-GR" altLang="el-GR" sz="2400" dirty="0" smtClean="0"/>
              <a:t>Να σημειωθεί ότι η σύσταση των υδατικών κορεσμένων διαλυμάτων αλάτων μεταβάλλεται λόγω υδρόλυσης ή αντίδρασης με συστατικά του περιβάλλοντος όπως για παράδειγμα με το </a:t>
            </a:r>
            <a:r>
              <a:rPr lang="en-US" altLang="el-GR" sz="2400" dirty="0" smtClean="0"/>
              <a:t>CO</a:t>
            </a:r>
            <a:r>
              <a:rPr lang="el-GR" altLang="el-GR" sz="2400" baseline="-25000" dirty="0" smtClean="0"/>
              <a:t>2</a:t>
            </a:r>
            <a:r>
              <a:rPr lang="el-GR" altLang="el-GR" sz="2400" dirty="0" smtClean="0"/>
              <a:t>.</a:t>
            </a:r>
            <a:endParaRPr lang="en-US" altLang="el-GR" sz="2400" dirty="0" smtClean="0"/>
          </a:p>
          <a:p>
            <a:pPr>
              <a:spcAft>
                <a:spcPts val="600"/>
              </a:spcAft>
            </a:pPr>
            <a:r>
              <a:rPr lang="el-GR" altLang="el-GR" sz="2400" dirty="0" smtClean="0"/>
              <a:t>Για αυτό το λόγο είναι φρόνιμο τα διαλύματα αυτά να είναι πρόσφατα παρασκευασμένα. Τα άλατα που αναφέρονται στον ακόλουθο πίνακα μπορούν να διατηρηθούν για ένα χρόνο ή και περισσότερο.</a:t>
            </a:r>
            <a:endParaRPr lang="en-US" altLang="el-GR" sz="2400" dirty="0" smtClean="0"/>
          </a:p>
          <a:p>
            <a:pPr>
              <a:spcAft>
                <a:spcPts val="600"/>
              </a:spcAft>
            </a:pPr>
            <a:r>
              <a:rPr lang="el-GR" altLang="el-GR" sz="2400" dirty="0" smtClean="0"/>
              <a:t>Επίσης, θα πρέπει να είναι τοποθετημένα σε κατάλληλο δοχείο ανθεκτικό στην διάβρωση και από μη υγροσκοπικό υλικό, όπως για παράδειγμα γυαλί </a:t>
            </a:r>
          </a:p>
        </p:txBody>
      </p:sp>
    </p:spTree>
    <p:extLst>
      <p:ext uri="{BB962C8B-B14F-4D97-AF65-F5344CB8AC3E}">
        <p14:creationId xmlns:p14="http://schemas.microsoft.com/office/powerpoint/2010/main" val="4045963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58370" name="Rectangle 3"/>
          <p:cNvSpPr>
            <a:spLocks noGrp="1" noChangeArrowheads="1"/>
          </p:cNvSpPr>
          <p:nvPr>
            <p:ph idx="1"/>
          </p:nvPr>
        </p:nvSpPr>
        <p:spPr/>
        <p:txBody>
          <a:bodyPr>
            <a:normAutofit/>
          </a:bodyPr>
          <a:lstStyle/>
          <a:p>
            <a:pPr>
              <a:spcAft>
                <a:spcPts val="600"/>
              </a:spcAft>
            </a:pPr>
            <a:r>
              <a:rPr lang="el-GR" altLang="el-GR" sz="2400" dirty="0" smtClean="0"/>
              <a:t>Σημαντικό ρόλο παίζει η καθαρότητα των χρησιμοποιούμενων αντιδραστηρίων και του νερού. </a:t>
            </a:r>
            <a:endParaRPr lang="en-US" altLang="el-GR" sz="2400" dirty="0" smtClean="0"/>
          </a:p>
          <a:p>
            <a:pPr>
              <a:spcAft>
                <a:spcPts val="600"/>
              </a:spcAft>
            </a:pPr>
            <a:r>
              <a:rPr lang="el-GR" altLang="el-GR" sz="2400" dirty="0" smtClean="0"/>
              <a:t>Επίσης, το δοχείο τοποθέτησης των </a:t>
            </a:r>
            <a:r>
              <a:rPr lang="el-GR" altLang="el-GR" sz="2400" dirty="0" err="1" smtClean="0"/>
              <a:t>αφυγραντικών</a:t>
            </a:r>
            <a:r>
              <a:rPr lang="el-GR" altLang="el-GR" sz="2400" dirty="0" smtClean="0"/>
              <a:t> μέσων πρέπει να είναι μικρό ώστε να αποφεύγεται η επίδραση θερμοκρασιακών μεταβολών στην υγρασία.</a:t>
            </a:r>
            <a:endParaRPr lang="en-US" altLang="el-GR" sz="2400" dirty="0" smtClean="0"/>
          </a:p>
          <a:p>
            <a:pPr>
              <a:spcAft>
                <a:spcPts val="600"/>
              </a:spcAft>
            </a:pPr>
            <a:r>
              <a:rPr lang="el-GR" altLang="el-GR" sz="2400" dirty="0" smtClean="0"/>
              <a:t>Η ορθότητα των μετρήσεων επηρεάζεται σημαντικά από την ικανότητα επίτευξης και διατήρησης της θερμοκρασιακής σταθερότητας.</a:t>
            </a:r>
            <a:endParaRPr lang="en-US" altLang="el-GR" sz="2400" dirty="0" smtClean="0"/>
          </a:p>
          <a:p>
            <a:pPr>
              <a:spcAft>
                <a:spcPts val="600"/>
              </a:spcAft>
            </a:pPr>
            <a:r>
              <a:rPr lang="el-GR" altLang="el-GR" sz="2400" dirty="0" smtClean="0"/>
              <a:t>Μεταβολές της θερμοκρασίας της τάξης του ± 0.1 </a:t>
            </a:r>
            <a:r>
              <a:rPr lang="el-GR" altLang="el-GR" sz="2400" baseline="30000" dirty="0" smtClean="0"/>
              <a:t>ο</a:t>
            </a:r>
            <a:r>
              <a:rPr lang="en-US" altLang="el-GR" sz="2400" dirty="0" smtClean="0"/>
              <a:t>C</a:t>
            </a:r>
            <a:r>
              <a:rPr lang="el-GR" altLang="el-GR" sz="2400" dirty="0" smtClean="0"/>
              <a:t> μπορεί να οδηγήσει σε μεταβολές της σχετικής υγρασίας της τάξης του ± 0.5%. </a:t>
            </a:r>
          </a:p>
        </p:txBody>
      </p:sp>
    </p:spTree>
    <p:extLst>
      <p:ext uri="{BB962C8B-B14F-4D97-AF65-F5344CB8AC3E}">
        <p14:creationId xmlns:p14="http://schemas.microsoft.com/office/powerpoint/2010/main" val="2787176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altLang="el-GR" b="1" dirty="0" smtClean="0"/>
              <a:t>Πειραματικό μέρος</a:t>
            </a:r>
            <a:r>
              <a:rPr lang="el-GR" altLang="el-GR" dirty="0" smtClean="0"/>
              <a:t> </a:t>
            </a:r>
          </a:p>
        </p:txBody>
      </p:sp>
      <p:sp>
        <p:nvSpPr>
          <p:cNvPr id="59395" name="Rectangle 3"/>
          <p:cNvSpPr>
            <a:spLocks noGrp="1" noChangeArrowheads="1"/>
          </p:cNvSpPr>
          <p:nvPr>
            <p:ph idx="1"/>
          </p:nvPr>
        </p:nvSpPr>
        <p:spPr/>
        <p:txBody>
          <a:bodyPr/>
          <a:lstStyle/>
          <a:p>
            <a:pPr eaLnBrk="1" hangingPunct="1">
              <a:lnSpc>
                <a:spcPct val="90000"/>
              </a:lnSpc>
            </a:pPr>
            <a:r>
              <a:rPr lang="el-GR" altLang="el-GR" sz="2800" b="1" dirty="0" smtClean="0">
                <a:solidFill>
                  <a:srgbClr val="820000"/>
                </a:solidFill>
              </a:rPr>
              <a:t>Υλικά</a:t>
            </a:r>
            <a:r>
              <a:rPr lang="en-GB" altLang="el-GR" sz="2800" b="1" dirty="0" smtClean="0">
                <a:solidFill>
                  <a:srgbClr val="820000"/>
                </a:solidFill>
              </a:rPr>
              <a:t> </a:t>
            </a:r>
            <a:endParaRPr lang="en-GB" altLang="el-GR" sz="2800" dirty="0" smtClean="0">
              <a:solidFill>
                <a:srgbClr val="820000"/>
              </a:solidFill>
            </a:endParaRPr>
          </a:p>
          <a:p>
            <a:pPr>
              <a:lnSpc>
                <a:spcPct val="90000"/>
              </a:lnSpc>
            </a:pPr>
            <a:r>
              <a:rPr lang="en-GB" altLang="el-GR" sz="2800" dirty="0" smtClean="0"/>
              <a:t>Mg(NO</a:t>
            </a:r>
            <a:r>
              <a:rPr lang="en-GB" altLang="el-GR" sz="2800" baseline="-25000" dirty="0" smtClean="0"/>
              <a:t>3</a:t>
            </a:r>
            <a:r>
              <a:rPr lang="en-GB" altLang="el-GR" sz="2800" dirty="0" smtClean="0"/>
              <a:t>)</a:t>
            </a:r>
            <a:r>
              <a:rPr lang="en-GB" altLang="el-GR" sz="2800" baseline="-25000" dirty="0" smtClean="0"/>
              <a:t>2</a:t>
            </a:r>
            <a:r>
              <a:rPr lang="en-GB" altLang="el-GR" sz="2800" dirty="0" smtClean="0"/>
              <a:t> 6H</a:t>
            </a:r>
            <a:r>
              <a:rPr lang="en-GB" altLang="el-GR" sz="2800" baseline="-25000" dirty="0" smtClean="0"/>
              <a:t>2</a:t>
            </a:r>
            <a:r>
              <a:rPr lang="en-GB" altLang="el-GR" sz="2800" dirty="0" smtClean="0"/>
              <a:t>O 99 %, Sigma Aldrich</a:t>
            </a:r>
          </a:p>
          <a:p>
            <a:pPr>
              <a:lnSpc>
                <a:spcPct val="90000"/>
              </a:lnSpc>
            </a:pPr>
            <a:r>
              <a:rPr lang="en-GB" altLang="el-GR" sz="2800" dirty="0" smtClean="0"/>
              <a:t>K</a:t>
            </a:r>
            <a:r>
              <a:rPr lang="en-GB" altLang="el-GR" sz="2800" baseline="-25000" dirty="0" smtClean="0"/>
              <a:t>2</a:t>
            </a:r>
            <a:r>
              <a:rPr lang="en-GB" altLang="el-GR" sz="2800" dirty="0" smtClean="0"/>
              <a:t>SO</a:t>
            </a:r>
            <a:r>
              <a:rPr lang="en-GB" altLang="el-GR" sz="2800" baseline="-25000" dirty="0" smtClean="0"/>
              <a:t>4</a:t>
            </a:r>
            <a:r>
              <a:rPr lang="en-GB" altLang="el-GR" sz="2800" dirty="0" smtClean="0"/>
              <a:t> 99.99 %, Merck</a:t>
            </a:r>
            <a:endParaRPr lang="pt-BR" altLang="el-GR" sz="2800" dirty="0" smtClean="0"/>
          </a:p>
          <a:p>
            <a:pPr>
              <a:lnSpc>
                <a:spcPct val="90000"/>
              </a:lnSpc>
            </a:pPr>
            <a:r>
              <a:rPr lang="pt-BR" altLang="el-GR" sz="2800" dirty="0" smtClean="0"/>
              <a:t>NaCl 99.8 %, Riedel-de Haen </a:t>
            </a:r>
            <a:endParaRPr lang="en-GB" altLang="el-GR" sz="2800" dirty="0" smtClean="0"/>
          </a:p>
          <a:p>
            <a:pPr>
              <a:lnSpc>
                <a:spcPct val="90000"/>
              </a:lnSpc>
            </a:pPr>
            <a:r>
              <a:rPr lang="en-GB" altLang="el-GR" sz="2800" dirty="0" smtClean="0"/>
              <a:t>Silica gel Rubin, </a:t>
            </a:r>
            <a:r>
              <a:rPr lang="en-GB" altLang="el-GR" sz="2800" dirty="0" err="1" smtClean="0"/>
              <a:t>Fluka</a:t>
            </a:r>
            <a:r>
              <a:rPr lang="en-GB" altLang="el-GR" sz="2800" dirty="0" smtClean="0"/>
              <a:t> </a:t>
            </a:r>
          </a:p>
          <a:p>
            <a:pPr eaLnBrk="1" hangingPunct="1">
              <a:lnSpc>
                <a:spcPct val="90000"/>
              </a:lnSpc>
              <a:buFontTx/>
              <a:buNone/>
            </a:pPr>
            <a:endParaRPr lang="el-GR" altLang="el-GR" sz="2800" b="1" dirty="0" smtClean="0">
              <a:solidFill>
                <a:schemeClr val="accent2"/>
              </a:solidFill>
            </a:endParaRPr>
          </a:p>
          <a:p>
            <a:pPr eaLnBrk="1" hangingPunct="1">
              <a:lnSpc>
                <a:spcPct val="90000"/>
              </a:lnSpc>
            </a:pPr>
            <a:r>
              <a:rPr lang="el-GR" altLang="el-GR" sz="2800" b="1" dirty="0" smtClean="0">
                <a:solidFill>
                  <a:srgbClr val="820000"/>
                </a:solidFill>
              </a:rPr>
              <a:t>Όργανα</a:t>
            </a:r>
            <a:endParaRPr lang="el-GR" altLang="el-GR" sz="2800" dirty="0" smtClean="0">
              <a:solidFill>
                <a:srgbClr val="820000"/>
              </a:solidFill>
            </a:endParaRPr>
          </a:p>
          <a:p>
            <a:pPr>
              <a:lnSpc>
                <a:spcPct val="90000"/>
              </a:lnSpc>
            </a:pPr>
            <a:r>
              <a:rPr lang="el-GR" altLang="el-GR" sz="2800" dirty="0" smtClean="0"/>
              <a:t>Ξηραντήρας</a:t>
            </a:r>
          </a:p>
          <a:p>
            <a:pPr>
              <a:lnSpc>
                <a:spcPct val="90000"/>
              </a:lnSpc>
            </a:pPr>
            <a:r>
              <a:rPr lang="el-GR" altLang="el-GR" sz="2800" dirty="0" smtClean="0"/>
              <a:t>Ηλεκτρονικό</a:t>
            </a:r>
            <a:r>
              <a:rPr lang="en-GB" altLang="el-GR" sz="2800" dirty="0" smtClean="0"/>
              <a:t> </a:t>
            </a:r>
            <a:r>
              <a:rPr lang="el-GR" altLang="el-GR" sz="2800" dirty="0" err="1" smtClean="0"/>
              <a:t>υγρασιόμετρο</a:t>
            </a:r>
            <a:r>
              <a:rPr lang="en-GB" altLang="el-GR" sz="2800" dirty="0" smtClean="0"/>
              <a:t>-</a:t>
            </a:r>
            <a:r>
              <a:rPr lang="el-GR" altLang="el-GR" sz="2800" dirty="0" smtClean="0"/>
              <a:t>θερμόμετρο</a:t>
            </a:r>
          </a:p>
        </p:txBody>
      </p:sp>
    </p:spTree>
    <p:extLst>
      <p:ext uri="{BB962C8B-B14F-4D97-AF65-F5344CB8AC3E}">
        <p14:creationId xmlns:p14="http://schemas.microsoft.com/office/powerpoint/2010/main" val="119122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122" name="Rectangle 3"/>
          <p:cNvSpPr>
            <a:spLocks noGrp="1" noChangeArrowheads="1"/>
          </p:cNvSpPr>
          <p:nvPr>
            <p:ph idx="1"/>
          </p:nvPr>
        </p:nvSpPr>
        <p:spPr>
          <a:xfrm>
            <a:off x="457200" y="1196752"/>
            <a:ext cx="4827620" cy="5040560"/>
          </a:xfrm>
        </p:spPr>
        <p:txBody>
          <a:bodyPr>
            <a:normAutofit/>
          </a:bodyPr>
          <a:lstStyle/>
          <a:p>
            <a:pPr>
              <a:spcBef>
                <a:spcPts val="600"/>
              </a:spcBef>
              <a:buNone/>
            </a:pPr>
            <a:r>
              <a:rPr lang="el-GR" altLang="el-GR" sz="2400" dirty="0" smtClean="0"/>
              <a:t>	Αν το ποτήρι τοποθετηθεί σε κλειστό χώρο τότε, μερικοί από τους ατμούς στην αέρια κατάσταση θα περνούν στην επιφάνεια του νερού και θα παγιδεύονται, ενώ άλλα μόρια θα φεύγουν από την επιφάνεια του νερού και θα περνούν στην αέρια φάση.</a:t>
            </a:r>
            <a:endParaRPr lang="en-US" altLang="el-GR" sz="2400" dirty="0" smtClean="0"/>
          </a:p>
        </p:txBody>
      </p:sp>
      <p:pic>
        <p:nvPicPr>
          <p:cNvPr id="5" name="Picture 2" descr="https://dr282zn36sxxg.cloudfront.net/datastreams/f-d%3A5bb22482cbe576124bba737acfeae9769a9c53646808a795da2f514f%2BIMAGE_THUMB_POSTCARD%2BIMAGE_THUMB_POSTCARD.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820" y="1844824"/>
            <a:ext cx="3826396" cy="30305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01874" y="5013176"/>
            <a:ext cx="2592288" cy="461665"/>
          </a:xfrm>
          <a:prstGeom prst="rect">
            <a:avLst/>
          </a:prstGeom>
        </p:spPr>
        <p:txBody>
          <a:bodyPr wrap="square">
            <a:spAutoFit/>
          </a:bodyPr>
          <a:lstStyle/>
          <a:p>
            <a:pPr algn="ctr"/>
            <a:r>
              <a:rPr lang="el-GR" sz="1200" dirty="0" smtClean="0">
                <a:solidFill>
                  <a:schemeClr val="tx1">
                    <a:lumMod val="75000"/>
                    <a:lumOff val="25000"/>
                  </a:schemeClr>
                </a:solidFill>
                <a:latin typeface="+mn-lt"/>
                <a:hlinkClick r:id="rId3"/>
              </a:rPr>
              <a:t>13.2. </a:t>
            </a:r>
            <a:r>
              <a:rPr lang="en-US" sz="1200" dirty="0" smtClean="0">
                <a:solidFill>
                  <a:schemeClr val="tx1">
                    <a:lumMod val="75000"/>
                    <a:lumOff val="25000"/>
                  </a:schemeClr>
                </a:solidFill>
                <a:latin typeface="+mn-lt"/>
                <a:hlinkClick r:id="rId3"/>
              </a:rPr>
              <a:t>Liquids</a:t>
            </a:r>
            <a:r>
              <a:rPr lang="el-GR" sz="1200" dirty="0" smtClean="0">
                <a:solidFill>
                  <a:schemeClr val="tx1">
                    <a:lumMod val="75000"/>
                    <a:lumOff val="25000"/>
                  </a:schemeClr>
                </a:solidFill>
                <a:latin typeface="+mn-lt"/>
              </a:rPr>
              <a:t> από </a:t>
            </a:r>
            <a:r>
              <a:rPr lang="en-US" sz="1200" dirty="0">
                <a:solidFill>
                  <a:schemeClr val="tx1">
                    <a:lumMod val="75000"/>
                    <a:lumOff val="25000"/>
                  </a:schemeClr>
                </a:solidFill>
                <a:latin typeface="+mn-lt"/>
              </a:rPr>
              <a:t>CK-12 </a:t>
            </a:r>
            <a:r>
              <a:rPr lang="en-US" sz="1200" dirty="0" smtClean="0">
                <a:solidFill>
                  <a:schemeClr val="tx1">
                    <a:lumMod val="75000"/>
                    <a:lumOff val="25000"/>
                  </a:schemeClr>
                </a:solidFill>
                <a:latin typeface="+mn-lt"/>
              </a:rPr>
              <a:t>Foundation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BY-NC </a:t>
            </a:r>
            <a:r>
              <a:rPr lang="en-US" sz="1200" dirty="0" smtClean="0">
                <a:solidFill>
                  <a:schemeClr val="tx1">
                    <a:lumMod val="75000"/>
                    <a:lumOff val="25000"/>
                  </a:schemeClr>
                </a:solidFill>
                <a:latin typeface="+mn-lt"/>
                <a:hlinkClick r:id="rId4"/>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852334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l-GR" altLang="el-GR" sz="3600" b="1" dirty="0" smtClean="0"/>
              <a:t>Εκτέλεση</a:t>
            </a:r>
            <a:r>
              <a:rPr lang="en-GB" altLang="el-GR" sz="3600" b="1" dirty="0" smtClean="0"/>
              <a:t> </a:t>
            </a:r>
            <a:r>
              <a:rPr lang="el-GR" altLang="el-GR" sz="3600" b="1" dirty="0" smtClean="0"/>
              <a:t>πειραματικού μέρους</a:t>
            </a:r>
            <a:r>
              <a:rPr lang="el-GR" altLang="el-GR" sz="3600" dirty="0" smtClean="0"/>
              <a:t> </a:t>
            </a:r>
          </a:p>
        </p:txBody>
      </p:sp>
      <p:sp>
        <p:nvSpPr>
          <p:cNvPr id="60419" name="Rectangle 3"/>
          <p:cNvSpPr>
            <a:spLocks noGrp="1" noChangeArrowheads="1"/>
          </p:cNvSpPr>
          <p:nvPr>
            <p:ph idx="1"/>
          </p:nvPr>
        </p:nvSpPr>
        <p:spPr/>
        <p:txBody>
          <a:bodyPr/>
          <a:lstStyle/>
          <a:p>
            <a:pPr marL="0" indent="0" eaLnBrk="1" hangingPunct="1">
              <a:lnSpc>
                <a:spcPct val="90000"/>
              </a:lnSpc>
              <a:buFontTx/>
              <a:buNone/>
            </a:pPr>
            <a:r>
              <a:rPr lang="el-GR" altLang="el-GR" sz="2400" b="1" dirty="0" smtClean="0"/>
              <a:t>Ακολουθείστε μία από τις παραπάνω πορείες για την παρασκευή κορεσμένων διαλυμάτων των αλάτων </a:t>
            </a:r>
            <a:r>
              <a:rPr lang="en-US" altLang="el-GR" sz="2400" b="1" dirty="0" smtClean="0"/>
              <a:t>Mg</a:t>
            </a:r>
            <a:r>
              <a:rPr lang="el-GR" altLang="el-GR" sz="2400" b="1" dirty="0" smtClean="0"/>
              <a:t>(</a:t>
            </a:r>
            <a:r>
              <a:rPr lang="en-US" altLang="el-GR" sz="2400" b="1" dirty="0" smtClean="0"/>
              <a:t>NO</a:t>
            </a:r>
            <a:r>
              <a:rPr lang="el-GR" altLang="el-GR" sz="2400" b="1" baseline="-25000" dirty="0" smtClean="0"/>
              <a:t>3</a:t>
            </a:r>
            <a:r>
              <a:rPr lang="el-GR" altLang="el-GR" sz="2400" b="1" dirty="0" smtClean="0"/>
              <a:t>)</a:t>
            </a:r>
            <a:r>
              <a:rPr lang="el-GR" altLang="el-GR" sz="2400" b="1" baseline="-25000" dirty="0" smtClean="0"/>
              <a:t>2</a:t>
            </a:r>
            <a:r>
              <a:rPr lang="el-GR" altLang="el-GR" sz="2400" b="1" dirty="0" smtClean="0"/>
              <a:t>, </a:t>
            </a:r>
            <a:r>
              <a:rPr lang="en-US" altLang="el-GR" sz="2400" b="1" dirty="0" smtClean="0"/>
              <a:t>K</a:t>
            </a:r>
            <a:r>
              <a:rPr lang="el-GR" altLang="el-GR" sz="2400" b="1" baseline="-25000" dirty="0" smtClean="0"/>
              <a:t>2</a:t>
            </a:r>
            <a:r>
              <a:rPr lang="en-US" altLang="el-GR" sz="2400" b="1" dirty="0" smtClean="0"/>
              <a:t>SO</a:t>
            </a:r>
            <a:r>
              <a:rPr lang="el-GR" altLang="el-GR" sz="2400" b="1" baseline="-25000" dirty="0" smtClean="0"/>
              <a:t>4</a:t>
            </a:r>
            <a:r>
              <a:rPr lang="el-GR" altLang="el-GR" sz="2400" b="1" dirty="0" smtClean="0"/>
              <a:t> και </a:t>
            </a:r>
            <a:r>
              <a:rPr lang="en-US" altLang="el-GR" sz="2400" b="1" dirty="0" err="1" smtClean="0"/>
              <a:t>NaCl</a:t>
            </a:r>
            <a:r>
              <a:rPr lang="el-GR" altLang="el-GR" sz="2400" b="1" dirty="0" smtClean="0"/>
              <a:t>.</a:t>
            </a:r>
            <a:endParaRPr lang="en-US" altLang="el-GR" sz="2400" b="1" dirty="0" smtClean="0"/>
          </a:p>
          <a:p>
            <a:pPr marL="0" indent="0" eaLnBrk="1" hangingPunct="1">
              <a:lnSpc>
                <a:spcPct val="90000"/>
              </a:lnSpc>
              <a:buFontTx/>
              <a:buNone/>
            </a:pPr>
            <a:endParaRPr lang="el-GR" altLang="el-GR" sz="2400" b="1" dirty="0" smtClean="0">
              <a:solidFill>
                <a:schemeClr val="accent2"/>
              </a:solidFill>
            </a:endParaRPr>
          </a:p>
          <a:p>
            <a:r>
              <a:rPr lang="el-GR" altLang="el-GR" sz="2400" dirty="0" smtClean="0"/>
              <a:t>Για να παρασκευαστεί ένα κορεσμένο διάλυμα άλατος θα πρέπει η απαιτούμενη ποσότητα άλατος να προστεθεί σε θερμό </a:t>
            </a:r>
            <a:r>
              <a:rPr lang="el-GR" altLang="el-GR" sz="2400" dirty="0" err="1" smtClean="0"/>
              <a:t>απιονισμένο</a:t>
            </a:r>
            <a:r>
              <a:rPr lang="el-GR" altLang="el-GR" sz="2400" dirty="0" smtClean="0"/>
              <a:t> νερό (~ 40 °</a:t>
            </a:r>
            <a:r>
              <a:rPr lang="en-GB" altLang="el-GR" sz="2400" dirty="0" smtClean="0"/>
              <a:t>C</a:t>
            </a:r>
            <a:r>
              <a:rPr lang="el-GR" altLang="el-GR" sz="2400" dirty="0" smtClean="0"/>
              <a:t>) και να παραμείνει υπό ανάδευση έως ότου να μην διαλύεται επιπλέον ποσότητα άλατος. Με επιπλέον προσθήκη άλατος μπορεί να επιβεβαιωθεί ότι το διάλυμα είναι κορεσμένο με περίσσεια στερεού άλατος. Στη συνέχεια το κορεσμένο διάλυμα αφήνεται να ψυχθεί σε θερμοκρασία περιβάλλοντος.</a:t>
            </a:r>
          </a:p>
        </p:txBody>
      </p:sp>
    </p:spTree>
    <p:extLst>
      <p:ext uri="{BB962C8B-B14F-4D97-AF65-F5344CB8AC3E}">
        <p14:creationId xmlns:p14="http://schemas.microsoft.com/office/powerpoint/2010/main" val="265111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altLang="el-GR" sz="3600" dirty="0"/>
              <a:t>Εκτέλεση</a:t>
            </a:r>
            <a:r>
              <a:rPr lang="en-GB" altLang="el-GR" sz="3600" dirty="0"/>
              <a:t> </a:t>
            </a:r>
            <a:r>
              <a:rPr lang="el-GR" altLang="el-GR" sz="3600" dirty="0"/>
              <a:t>πειραματικού μέρους </a:t>
            </a:r>
            <a:endParaRPr lang="el-GR" sz="3600" dirty="0"/>
          </a:p>
        </p:txBody>
      </p:sp>
      <p:sp>
        <p:nvSpPr>
          <p:cNvPr id="61442" name="Rectangle 3"/>
          <p:cNvSpPr>
            <a:spLocks noGrp="1" noChangeArrowheads="1"/>
          </p:cNvSpPr>
          <p:nvPr>
            <p:ph idx="1"/>
          </p:nvPr>
        </p:nvSpPr>
        <p:spPr/>
        <p:txBody>
          <a:bodyPr>
            <a:noAutofit/>
          </a:bodyPr>
          <a:lstStyle/>
          <a:p>
            <a:pPr eaLnBrk="1" hangingPunct="1"/>
            <a:r>
              <a:rPr lang="el-GR" altLang="el-GR" sz="2200" dirty="0" smtClean="0"/>
              <a:t>Εναλλακτικά, μπορεί να τοποθετηθεί ποσότητα άλατος σε κατάλληλο δοχείο. Κατόπιν, ακολουθεί προσθήκη νερού και καλή ανάμειξη έως ότου το άλας να μην μπορεί να προσροφά περισσότερο νερό.</a:t>
            </a:r>
            <a:endParaRPr lang="en-US" altLang="el-GR" sz="2200" dirty="0" smtClean="0"/>
          </a:p>
          <a:p>
            <a:pPr eaLnBrk="1" hangingPunct="1"/>
            <a:r>
              <a:rPr lang="el-GR" altLang="el-GR" sz="2200" dirty="0" smtClean="0"/>
              <a:t>Στη συνέχεια τοποθετείστε τα κορεσμένα διαλύματα αλάτων στον ξηραντήρα μαζί με τα </a:t>
            </a:r>
            <a:r>
              <a:rPr lang="el-GR" altLang="el-GR" sz="2200" dirty="0" err="1" smtClean="0"/>
              <a:t>υγρασιόμετρα</a:t>
            </a:r>
            <a:r>
              <a:rPr lang="el-GR" altLang="el-GR" sz="2200" dirty="0" smtClean="0"/>
              <a:t>. Κλείστε τον ξηραντήρα και αφήστε να παραμείνουν έως ότου σταθεροποιηθεί η θερμοκρασία και η υγρασία.</a:t>
            </a:r>
            <a:endParaRPr lang="en-US" altLang="el-GR" sz="2200" dirty="0" smtClean="0"/>
          </a:p>
          <a:p>
            <a:pPr eaLnBrk="1" hangingPunct="1"/>
            <a:r>
              <a:rPr lang="el-GR" altLang="el-GR" sz="2200" dirty="0" smtClean="0"/>
              <a:t>Επίσης, τοποθετείστε </a:t>
            </a:r>
            <a:r>
              <a:rPr lang="en-US" altLang="el-GR" sz="2200" dirty="0" smtClean="0"/>
              <a:t>silica gel</a:t>
            </a:r>
            <a:r>
              <a:rPr lang="el-GR" altLang="el-GR" sz="2200" dirty="0" smtClean="0"/>
              <a:t> χωρίς καμία άλλη προετοιμασία της σε έναν ακόμη ξηραντήρα μαζί με ένα </a:t>
            </a:r>
            <a:r>
              <a:rPr lang="el-GR" altLang="el-GR" sz="2200" dirty="0" err="1" smtClean="0"/>
              <a:t>υγρασιόμετρο</a:t>
            </a:r>
            <a:r>
              <a:rPr lang="el-GR" altLang="el-GR" sz="2200" dirty="0" smtClean="0"/>
              <a:t>.</a:t>
            </a:r>
            <a:endParaRPr lang="en-US" altLang="el-GR" sz="2200" dirty="0" smtClean="0"/>
          </a:p>
          <a:p>
            <a:pPr eaLnBrk="1" hangingPunct="1"/>
            <a:r>
              <a:rPr lang="el-GR" altLang="el-GR" sz="2200" dirty="0" smtClean="0"/>
              <a:t>Καταγράψτε σε πίνακα τις τιμές σχετικής υγρασίας και θερμοκρασίας στο εσωτερικό των ξηραντήρων για κάθε σύστημα. </a:t>
            </a:r>
            <a:endParaRPr lang="en-US" altLang="el-GR" sz="2200" dirty="0" smtClean="0"/>
          </a:p>
          <a:p>
            <a:pPr eaLnBrk="1" hangingPunct="1"/>
            <a:r>
              <a:rPr lang="el-GR" altLang="el-GR" sz="2200" dirty="0" smtClean="0"/>
              <a:t>Ανατρέξτε στους πίνακες που δίνονται στο θεωρητικό μέρος, συγκρίνετε τις αντίστοιχες τιμές και καταγράψτε τα συμπεράσματά σας. </a:t>
            </a:r>
          </a:p>
        </p:txBody>
      </p:sp>
    </p:spTree>
    <p:extLst>
      <p:ext uri="{BB962C8B-B14F-4D97-AF65-F5344CB8AC3E}">
        <p14:creationId xmlns:p14="http://schemas.microsoft.com/office/powerpoint/2010/main" val="4088829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smtClean="0"/>
              <a:t>Βιβλιογραφία</a:t>
            </a:r>
            <a:endParaRPr lang="el-GR" sz="3600" dirty="0"/>
          </a:p>
        </p:txBody>
      </p:sp>
      <p:sp>
        <p:nvSpPr>
          <p:cNvPr id="3" name="2 - Θέση περιεχομένου"/>
          <p:cNvSpPr>
            <a:spLocks noGrp="1"/>
          </p:cNvSpPr>
          <p:nvPr>
            <p:ph idx="1"/>
          </p:nvPr>
        </p:nvSpPr>
        <p:spPr>
          <a:xfrm>
            <a:off x="457200" y="1196752"/>
            <a:ext cx="8229600" cy="5544616"/>
          </a:xfrm>
        </p:spPr>
        <p:txBody>
          <a:bodyPr>
            <a:noAutofit/>
          </a:bodyPr>
          <a:lstStyle/>
          <a:p>
            <a:pPr>
              <a:defRPr/>
            </a:pPr>
            <a:r>
              <a:rPr lang="el-GR" sz="1800" dirty="0" smtClean="0"/>
              <a:t>Σ. Ζερβός,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defRPr/>
            </a:pPr>
            <a:r>
              <a:rPr lang="el-GR" sz="1800" dirty="0" smtClean="0"/>
              <a:t>Σ. Ζερβός, Μεταπτυχιακή Εργασία, Διερεύνηση κριτηρίων και μεθόδων αποτίμησης καταλληλότητας υλικών και επεμβάσεων συντήρησης χαρτιού/αρχείων σε σχέση με τον σχεδιασμό των συνθηκών του περιβάλλοντος χώρου (Εφαρμογή στο ιστορικό αρχείο του ΚΚΕ), Τμήμα Χημικών Μηχανικών, ΕΜΠ, Αθήνα, 1999-2000.</a:t>
            </a:r>
          </a:p>
          <a:p>
            <a:pPr>
              <a:defRPr/>
            </a:pPr>
            <a:r>
              <a:rPr lang="en-US" sz="1800" dirty="0" smtClean="0"/>
              <a:t>M. J. </a:t>
            </a:r>
            <a:r>
              <a:rPr lang="en-US" sz="1800" dirty="0" err="1" smtClean="0"/>
              <a:t>Kirwan</a:t>
            </a:r>
            <a:r>
              <a:rPr lang="en-US" sz="1800" dirty="0" smtClean="0"/>
              <a:t>, Paper and Paperboard Packaging Technology, London, Blackwell Publishing, 2005.</a:t>
            </a:r>
            <a:endParaRPr lang="el-GR" sz="1800" dirty="0" smtClean="0"/>
          </a:p>
          <a:p>
            <a:pPr>
              <a:defRPr/>
            </a:pPr>
            <a:r>
              <a:rPr lang="en-GB" sz="1800" dirty="0" smtClean="0"/>
              <a:t>Standard Practice for Maintaining Constant Relative Humidity by Means of Aqueous Solutions1, </a:t>
            </a:r>
            <a:r>
              <a:rPr lang="en-US" sz="1800" dirty="0" smtClean="0"/>
              <a:t>ASTM </a:t>
            </a:r>
            <a:r>
              <a:rPr lang="en-GB" sz="1800" dirty="0" smtClean="0"/>
              <a:t>Designation: E 104 – 85 (Reapproved 1996).</a:t>
            </a:r>
            <a:endParaRPr lang="el-GR" sz="1800" dirty="0" smtClean="0"/>
          </a:p>
          <a:p>
            <a:pPr>
              <a:defRPr/>
            </a:pPr>
            <a:r>
              <a:rPr lang="en-GB" sz="1800" dirty="0" smtClean="0"/>
              <a:t>L. Greenspan, “Humidity Fixed Points of Binary Saturated Aqueous Solutions”, Journal of Research of the National Bureau of Standards - A. Physics and Chemistry, 1977, 81A (1) pp. 89-96.</a:t>
            </a:r>
            <a:endParaRPr lang="el-GR" sz="1800" dirty="0" smtClean="0"/>
          </a:p>
          <a:p>
            <a:pPr>
              <a:defRPr/>
            </a:pPr>
            <a:r>
              <a:rPr lang="en-GB" sz="1800" dirty="0"/>
              <a:t>I</a:t>
            </a:r>
            <a:r>
              <a:rPr lang="el-GR" sz="1800" dirty="0"/>
              <a:t>. Πασχαλίδης, Βαθμονόμηση δοχείων με προσροφητικά υλικά για την μέτρηση συγκεντρώσεων ραδονίου στην ατμόσφαιρα σε διάφορα επίπεδα σχετικής υγρασίας, Διπλωματική εργασία, Τμήμα Μηχανολόγων Μηχανικών, ΕΜΠ, 2008, Αθήνα</a:t>
            </a:r>
            <a:r>
              <a:rPr lang="el-GR" sz="1800" dirty="0" smtClean="0"/>
              <a:t>.</a:t>
            </a:r>
            <a:endParaRPr lang="el-GR" sz="1800" dirty="0"/>
          </a:p>
        </p:txBody>
      </p:sp>
    </p:spTree>
    <p:extLst>
      <p:ext uri="{BB962C8B-B14F-4D97-AF65-F5344CB8AC3E}">
        <p14:creationId xmlns:p14="http://schemas.microsoft.com/office/powerpoint/2010/main" val="1237163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indent="0">
              <a:defRPr/>
            </a:pPr>
            <a:r>
              <a:rPr lang="el-GR" sz="3600" dirty="0"/>
              <a:t>Χρήσιμοι Σύνδεσμοι</a:t>
            </a:r>
          </a:p>
        </p:txBody>
      </p:sp>
      <p:sp>
        <p:nvSpPr>
          <p:cNvPr id="3" name="2 - Θέση περιεχομένου"/>
          <p:cNvSpPr>
            <a:spLocks noGrp="1"/>
          </p:cNvSpPr>
          <p:nvPr>
            <p:ph idx="1"/>
          </p:nvPr>
        </p:nvSpPr>
        <p:spPr>
          <a:xfrm>
            <a:off x="457200" y="1196752"/>
            <a:ext cx="8229600" cy="5544616"/>
          </a:xfrm>
        </p:spPr>
        <p:txBody>
          <a:bodyPr>
            <a:noAutofit/>
          </a:bodyPr>
          <a:lstStyle/>
          <a:p>
            <a:pPr>
              <a:defRPr/>
            </a:pPr>
            <a:r>
              <a:rPr lang="en-GB" sz="2000" dirty="0" smtClean="0">
                <a:hlinkClick r:id="rId2"/>
              </a:rPr>
              <a:t>National </a:t>
            </a:r>
            <a:r>
              <a:rPr lang="en-GB" sz="2000" dirty="0" err="1" smtClean="0">
                <a:hlinkClick r:id="rId2"/>
              </a:rPr>
              <a:t>Phyci</a:t>
            </a:r>
            <a:r>
              <a:rPr lang="en-US" sz="2000" dirty="0" smtClean="0">
                <a:hlinkClick r:id="rId2"/>
              </a:rPr>
              <a:t>c</a:t>
            </a:r>
            <a:r>
              <a:rPr lang="en-GB" sz="2000" dirty="0" smtClean="0">
                <a:hlinkClick r:id="rId2"/>
              </a:rPr>
              <a:t>al Laboratory, Hygrometry</a:t>
            </a:r>
            <a:endParaRPr lang="el-GR" sz="2000" dirty="0" smtClean="0"/>
          </a:p>
          <a:p>
            <a:pPr>
              <a:defRPr/>
            </a:pPr>
            <a:r>
              <a:rPr lang="en-GB" sz="2000" dirty="0" smtClean="0">
                <a:hlinkClick r:id="rId3"/>
              </a:rPr>
              <a:t>L. B. Rockland, </a:t>
            </a:r>
            <a:r>
              <a:rPr lang="en-US" sz="2000" dirty="0">
                <a:hlinkClick r:id="rId3"/>
              </a:rPr>
              <a:t>Saturated Salt Solutions for Static Control of Relative Humidity between 5 and 40 C., Anal. Chem., 1960, 32 (10), pp 1375–1376, DOI: </a:t>
            </a:r>
            <a:r>
              <a:rPr lang="en-US" sz="2000" dirty="0" smtClean="0">
                <a:hlinkClick r:id="rId3"/>
              </a:rPr>
              <a:t>10.1021/ac60166a055, Publication </a:t>
            </a:r>
            <a:r>
              <a:rPr lang="en-US" sz="2000" dirty="0">
                <a:hlinkClick r:id="rId3"/>
              </a:rPr>
              <a:t>Date: September </a:t>
            </a:r>
            <a:r>
              <a:rPr lang="en-US" sz="2000" dirty="0" smtClean="0">
                <a:hlinkClick r:id="rId3"/>
              </a:rPr>
              <a:t>1960 </a:t>
            </a:r>
            <a:endParaRPr lang="en-US" sz="2000" dirty="0" smtClean="0"/>
          </a:p>
          <a:p>
            <a:pPr>
              <a:defRPr/>
            </a:pPr>
            <a:r>
              <a:rPr lang="en-US" sz="2000" dirty="0">
                <a:hlinkClick r:id="rId4"/>
              </a:rPr>
              <a:t>Wikipedia, List of </a:t>
            </a:r>
            <a:r>
              <a:rPr lang="en-US" sz="2000" dirty="0" smtClean="0">
                <a:hlinkClick r:id="rId4"/>
              </a:rPr>
              <a:t>desiccants</a:t>
            </a:r>
            <a:endParaRPr lang="el-GR" sz="2000" dirty="0" smtClean="0"/>
          </a:p>
          <a:p>
            <a:pPr>
              <a:defRPr/>
            </a:pPr>
            <a:r>
              <a:rPr lang="en-GB" sz="2000" dirty="0" smtClean="0">
                <a:hlinkClick r:id="rId5"/>
              </a:rPr>
              <a:t>Conservation Physics, Saturated salts</a:t>
            </a:r>
            <a:r>
              <a:rPr lang="en-GB" sz="2000" dirty="0" smtClean="0"/>
              <a:t> </a:t>
            </a:r>
            <a:r>
              <a:rPr lang="el-GR" sz="2000" dirty="0" smtClean="0"/>
              <a:t>διαθέσιμο με άδεια </a:t>
            </a:r>
            <a:r>
              <a:rPr lang="en-US" sz="2000" dirty="0">
                <a:hlinkClick r:id="rId6"/>
              </a:rPr>
              <a:t>CC BY-NC-ND 3.0</a:t>
            </a:r>
            <a:endParaRPr lang="el-GR" sz="2000" dirty="0" smtClean="0"/>
          </a:p>
          <a:p>
            <a:pPr>
              <a:defRPr/>
            </a:pPr>
            <a:r>
              <a:rPr lang="en-GB" sz="2000" dirty="0">
                <a:hlinkClick r:id="rId7"/>
              </a:rPr>
              <a:t>Lewis </a:t>
            </a:r>
            <a:r>
              <a:rPr lang="en-GB" sz="2000" dirty="0" smtClean="0">
                <a:hlinkClick r:id="rId7"/>
              </a:rPr>
              <a:t>Greenspan</a:t>
            </a:r>
            <a:r>
              <a:rPr lang="el-GR" sz="2000" dirty="0" smtClean="0">
                <a:hlinkClick r:id="rId7"/>
              </a:rPr>
              <a:t>, </a:t>
            </a:r>
            <a:r>
              <a:rPr lang="en-US" sz="2000" dirty="0">
                <a:hlinkClick r:id="rId7"/>
              </a:rPr>
              <a:t>Humidity Fixed Points of Binary Saturated Aqueous </a:t>
            </a:r>
            <a:r>
              <a:rPr lang="en-US" sz="2000" dirty="0" smtClean="0">
                <a:hlinkClick r:id="rId7"/>
              </a:rPr>
              <a:t>Solutions</a:t>
            </a:r>
            <a:r>
              <a:rPr lang="el-GR" sz="2000" dirty="0" smtClean="0">
                <a:hlinkClick r:id="rId7"/>
              </a:rPr>
              <a:t>, </a:t>
            </a:r>
            <a:r>
              <a:rPr lang="en-US" sz="2000" dirty="0">
                <a:hlinkClick r:id="rId7"/>
              </a:rPr>
              <a:t>JOURNAL OF RESEARCH of the National Bureau of Standards-A. Physics and </a:t>
            </a:r>
            <a:r>
              <a:rPr lang="en-US" sz="2000" dirty="0" smtClean="0">
                <a:hlinkClick r:id="rId7"/>
              </a:rPr>
              <a:t>Chemistry</a:t>
            </a:r>
            <a:r>
              <a:rPr lang="el-GR" sz="2000" dirty="0" smtClean="0">
                <a:hlinkClick r:id="rId7"/>
              </a:rPr>
              <a:t>, </a:t>
            </a:r>
            <a:r>
              <a:rPr lang="en-US" sz="2000" dirty="0">
                <a:hlinkClick r:id="rId7"/>
              </a:rPr>
              <a:t>Vol. 81 A, No. 1, January-February 1977</a:t>
            </a:r>
          </a:p>
          <a:p>
            <a:pPr>
              <a:defRPr/>
            </a:pPr>
            <a:endParaRPr lang="el-GR" sz="2000" dirty="0"/>
          </a:p>
        </p:txBody>
      </p:sp>
    </p:spTree>
    <p:extLst>
      <p:ext uri="{BB962C8B-B14F-4D97-AF65-F5344CB8AC3E}">
        <p14:creationId xmlns:p14="http://schemas.microsoft.com/office/powerpoint/2010/main" val="1428039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err="1"/>
              <a:t>Μπελέση</a:t>
            </a:r>
            <a:r>
              <a:rPr lang="el-GR" sz="2000" dirty="0"/>
              <a:t> 2014. Βασιλική </a:t>
            </a:r>
            <a:r>
              <a:rPr lang="el-GR" sz="2000" dirty="0" err="1" smtClean="0"/>
              <a:t>Μπέλεση</a:t>
            </a:r>
            <a:r>
              <a:rPr lang="el-GR" sz="2000" dirty="0"/>
              <a:t>. «Εκτυπωτικά Υποστρώματα (Ε). Ενότητα 1: Εγκλιματισμός δειγμάτων και </a:t>
            </a:r>
            <a:r>
              <a:rPr lang="el-GR" sz="2000" dirty="0" err="1"/>
              <a:t>αφυγραντικά</a:t>
            </a:r>
            <a:r>
              <a:rPr lang="el-GR" sz="2000" dirty="0"/>
              <a:t> </a:t>
            </a:r>
            <a:r>
              <a:rPr lang="el-GR" sz="2000" dirty="0" smtClean="0"/>
              <a:t>μέσα».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a:defRPr/>
            </a:pPr>
            <a:r>
              <a:rPr lang="el-GR" sz="1700" dirty="0"/>
              <a:t>Σ. Ζερβός,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defRPr/>
            </a:pPr>
            <a:r>
              <a:rPr lang="el-GR" sz="1700" dirty="0"/>
              <a:t>Σ. Ζερβός, Μεταπτυχιακή Εργασία, Διερεύνηση κριτηρίων και μεθόδων αποτίμησης καταλληλότητας υλικών και επεμβάσεων συντήρησης χαρτιού/αρχείων σε σχέση με τον σχεδιασμό των συνθηκών του περιβάλλοντος χώρου (Εφαρμογή στο ιστορικό αρχείο του ΚΚΕ), Τμήμα Χημικών Μηχανικών, ΕΜΠ, Αθήνα, 1999-2000.</a:t>
            </a:r>
          </a:p>
          <a:p>
            <a:pPr>
              <a:defRPr/>
            </a:pPr>
            <a:r>
              <a:rPr lang="en-US" sz="1700" dirty="0"/>
              <a:t>M. J. Kirwan, Paper and Paperboard Packaging Technology, London, Blackwell Publishing, 2005.</a:t>
            </a:r>
            <a:endParaRPr lang="el-GR" sz="1700" dirty="0"/>
          </a:p>
          <a:p>
            <a:pPr>
              <a:defRPr/>
            </a:pPr>
            <a:r>
              <a:rPr lang="en-GB" sz="1700" dirty="0"/>
              <a:t>Standard Practice for Maintaining Constant Relative Humidity by Means of Aqueous Solutions1, </a:t>
            </a:r>
            <a:r>
              <a:rPr lang="en-US" sz="1700" dirty="0"/>
              <a:t>ASTM </a:t>
            </a:r>
            <a:r>
              <a:rPr lang="en-GB" sz="1700" dirty="0"/>
              <a:t>Designation: E 104 – 85 (Reapproved 1996).</a:t>
            </a:r>
            <a:endParaRPr lang="el-GR" sz="1700" dirty="0"/>
          </a:p>
          <a:p>
            <a:pPr>
              <a:defRPr/>
            </a:pPr>
            <a:r>
              <a:rPr lang="en-GB" sz="1700" dirty="0"/>
              <a:t>L. Greenspan, “Humidity Fixed Points of Binary Saturated Aqueous Solutions”, Journal of Research of the National Bureau of Standards - A. Physics and Chemistry, 1977, 81A (1) pp. 89-96.</a:t>
            </a:r>
            <a:endParaRPr lang="el-GR" sz="1700" dirty="0"/>
          </a:p>
          <a:p>
            <a:pPr>
              <a:defRPr/>
            </a:pPr>
            <a:r>
              <a:rPr lang="en-GB" sz="1700" dirty="0"/>
              <a:t>I</a:t>
            </a:r>
            <a:r>
              <a:rPr lang="el-GR" sz="1700" dirty="0"/>
              <a:t>. Πασχαλίδης, Βαθμονόμηση δοχείων με προσροφητικά υλικά για την μέτρηση συγκεντρώσεων ραδονίου στην ατμόσφαιρα σε διάφορα επίπεδα σχετικής υγρασίας, Διπλωματική εργασία, Τμήμα Μηχανολόγων Μηχανικών, ΕΜΠ, 2008, Αθήνα.</a:t>
            </a:r>
            <a:endParaRPr lang="el-GR" sz="1700" dirty="0"/>
          </a:p>
        </p:txBody>
      </p:sp>
    </p:spTree>
    <p:extLst>
      <p:ext uri="{BB962C8B-B14F-4D97-AF65-F5344CB8AC3E}">
        <p14:creationId xmlns:p14="http://schemas.microsoft.com/office/powerpoint/2010/main" val="107684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122" name="Rectangle 3"/>
          <p:cNvSpPr>
            <a:spLocks noGrp="1" noChangeArrowheads="1"/>
          </p:cNvSpPr>
          <p:nvPr>
            <p:ph idx="1"/>
          </p:nvPr>
        </p:nvSpPr>
        <p:spPr>
          <a:xfrm>
            <a:off x="457200" y="1196752"/>
            <a:ext cx="4618856" cy="5040560"/>
          </a:xfrm>
        </p:spPr>
        <p:txBody>
          <a:bodyPr>
            <a:normAutofit/>
          </a:bodyPr>
          <a:lstStyle/>
          <a:p>
            <a:pPr>
              <a:spcBef>
                <a:spcPts val="600"/>
              </a:spcBef>
            </a:pPr>
            <a:r>
              <a:rPr lang="el-GR" altLang="el-GR" sz="2400" dirty="0" smtClean="0"/>
              <a:t>Η πίεση αυτών των ατμών λέγεται τάση ατμών. Κάποια χρονική στιγμή, ο αριθμός των μορίων που εξατμίζονται θα εξισωθεί με τον αριθμό των μορίων που συμπυκνώνονται (δυναμική κατάσταση ισορροπίας). </a:t>
            </a:r>
          </a:p>
        </p:txBody>
      </p:sp>
      <p:pic>
        <p:nvPicPr>
          <p:cNvPr id="5" name="Picture 2" descr="https://dr282zn36sxxg.cloudfront.net/datastreams/f-d%3A5bb22482cbe576124bba737acfeae9769a9c53646808a795da2f514f%2BIMAGE_THUMB_POSTCARD%2BIMAGE_THUMB_POSTCARD.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820" y="1844824"/>
            <a:ext cx="3826396" cy="30305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01874" y="5013176"/>
            <a:ext cx="2592288" cy="461665"/>
          </a:xfrm>
          <a:prstGeom prst="rect">
            <a:avLst/>
          </a:prstGeom>
        </p:spPr>
        <p:txBody>
          <a:bodyPr wrap="square">
            <a:spAutoFit/>
          </a:bodyPr>
          <a:lstStyle/>
          <a:p>
            <a:pPr algn="ctr"/>
            <a:r>
              <a:rPr lang="el-GR" sz="1200" dirty="0" smtClean="0">
                <a:solidFill>
                  <a:schemeClr val="tx1">
                    <a:lumMod val="75000"/>
                    <a:lumOff val="25000"/>
                  </a:schemeClr>
                </a:solidFill>
                <a:latin typeface="+mn-lt"/>
                <a:hlinkClick r:id="rId3"/>
              </a:rPr>
              <a:t>13.2. </a:t>
            </a:r>
            <a:r>
              <a:rPr lang="en-US" sz="1200" dirty="0" smtClean="0">
                <a:solidFill>
                  <a:schemeClr val="tx1">
                    <a:lumMod val="75000"/>
                    <a:lumOff val="25000"/>
                  </a:schemeClr>
                </a:solidFill>
                <a:latin typeface="+mn-lt"/>
                <a:hlinkClick r:id="rId3"/>
              </a:rPr>
              <a:t>Liquids</a:t>
            </a:r>
            <a:r>
              <a:rPr lang="el-GR" sz="1200" dirty="0" smtClean="0">
                <a:solidFill>
                  <a:schemeClr val="tx1">
                    <a:lumMod val="75000"/>
                    <a:lumOff val="25000"/>
                  </a:schemeClr>
                </a:solidFill>
                <a:latin typeface="+mn-lt"/>
              </a:rPr>
              <a:t> από </a:t>
            </a:r>
            <a:r>
              <a:rPr lang="en-US" sz="1200" dirty="0">
                <a:solidFill>
                  <a:schemeClr val="tx1">
                    <a:lumMod val="75000"/>
                    <a:lumOff val="25000"/>
                  </a:schemeClr>
                </a:solidFill>
                <a:latin typeface="+mn-lt"/>
              </a:rPr>
              <a:t>CK-12 </a:t>
            </a:r>
            <a:r>
              <a:rPr lang="en-US" sz="1200" dirty="0" smtClean="0">
                <a:solidFill>
                  <a:schemeClr val="tx1">
                    <a:lumMod val="75000"/>
                    <a:lumOff val="25000"/>
                  </a:schemeClr>
                </a:solidFill>
                <a:latin typeface="+mn-lt"/>
              </a:rPr>
              <a:t>Foundation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BY-NC </a:t>
            </a:r>
            <a:r>
              <a:rPr lang="en-US" sz="1200" dirty="0" smtClean="0">
                <a:solidFill>
                  <a:schemeClr val="tx1">
                    <a:lumMod val="75000"/>
                    <a:lumOff val="25000"/>
                  </a:schemeClr>
                </a:solidFill>
                <a:latin typeface="+mn-lt"/>
                <a:hlinkClick r:id="rId4"/>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575856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 name="Content Placeholder 1"/>
          <p:cNvSpPr>
            <a:spLocks noGrp="1"/>
          </p:cNvSpPr>
          <p:nvPr>
            <p:ph idx="1"/>
          </p:nvPr>
        </p:nvSpPr>
        <p:spPr/>
        <p:txBody>
          <a:bodyPr>
            <a:normAutofit/>
          </a:bodyPr>
          <a:lstStyle/>
          <a:p>
            <a:r>
              <a:rPr lang="el-GR" altLang="el-GR" sz="2400" dirty="0" smtClean="0"/>
              <a:t>Έτσι, για </a:t>
            </a:r>
            <a:r>
              <a:rPr lang="el-GR" altLang="el-GR" sz="2400" b="1" dirty="0">
                <a:solidFill>
                  <a:srgbClr val="820000"/>
                </a:solidFill>
              </a:rPr>
              <a:t>την δεδομένη θερμοκρασία</a:t>
            </a:r>
            <a:r>
              <a:rPr lang="el-GR" altLang="el-GR" sz="2400" b="1" dirty="0">
                <a:solidFill>
                  <a:schemeClr val="accent2">
                    <a:lumMod val="75000"/>
                  </a:schemeClr>
                </a:solidFill>
              </a:rPr>
              <a:t> </a:t>
            </a:r>
            <a:r>
              <a:rPr lang="el-GR" altLang="el-GR" sz="2400" dirty="0"/>
              <a:t>του υγρού ο αέρας θα έχει την</a:t>
            </a:r>
            <a:r>
              <a:rPr lang="el-GR" altLang="el-GR" sz="2400" dirty="0">
                <a:solidFill>
                  <a:schemeClr val="accent2"/>
                </a:solidFill>
              </a:rPr>
              <a:t> </a:t>
            </a:r>
            <a:r>
              <a:rPr lang="el-GR" altLang="el-GR" sz="2400" b="1" dirty="0">
                <a:solidFill>
                  <a:srgbClr val="820000"/>
                </a:solidFill>
              </a:rPr>
              <a:t>μέγιστη </a:t>
            </a:r>
            <a:r>
              <a:rPr lang="el-GR" altLang="el-GR" sz="2400" b="1" dirty="0">
                <a:solidFill>
                  <a:schemeClr val="tx2"/>
                </a:solidFill>
              </a:rPr>
              <a:t>δυνατή περιεκτικότητα σε υδρατμούς</a:t>
            </a:r>
            <a:r>
              <a:rPr lang="el-GR" altLang="el-GR" sz="2400" dirty="0">
                <a:solidFill>
                  <a:srgbClr val="002060"/>
                </a:solidFill>
              </a:rPr>
              <a:t>, θα </a:t>
            </a:r>
            <a:r>
              <a:rPr lang="el-GR" altLang="el-GR" sz="2400" b="1" dirty="0">
                <a:solidFill>
                  <a:schemeClr val="tx2"/>
                </a:solidFill>
              </a:rPr>
              <a:t>είναι δηλαδή </a:t>
            </a:r>
            <a:r>
              <a:rPr lang="el-GR" altLang="el-GR" sz="2400" b="1" dirty="0">
                <a:solidFill>
                  <a:srgbClr val="820000"/>
                </a:solidFill>
              </a:rPr>
              <a:t>κορεσμένος</a:t>
            </a:r>
            <a:r>
              <a:rPr lang="el-GR" altLang="el-GR" sz="2400" dirty="0">
                <a:solidFill>
                  <a:srgbClr val="002060"/>
                </a:solidFill>
              </a:rPr>
              <a:t> </a:t>
            </a:r>
            <a:r>
              <a:rPr lang="el-GR" altLang="el-GR" sz="2400" b="1" dirty="0">
                <a:solidFill>
                  <a:schemeClr val="tx2"/>
                </a:solidFill>
              </a:rPr>
              <a:t>σε υδρατμούς </a:t>
            </a:r>
            <a:r>
              <a:rPr lang="el-GR" altLang="el-GR" sz="2400" dirty="0"/>
              <a:t>και η αντίστοιχη πίεση θα </a:t>
            </a:r>
            <a:r>
              <a:rPr lang="el-GR" altLang="el-GR" sz="2400" dirty="0" smtClean="0"/>
              <a:t>λέγεται</a:t>
            </a:r>
            <a:r>
              <a:rPr lang="el-GR" altLang="el-GR" sz="2400" dirty="0" smtClean="0">
                <a:solidFill>
                  <a:schemeClr val="accent2"/>
                </a:solidFill>
              </a:rPr>
              <a:t> </a:t>
            </a:r>
            <a:r>
              <a:rPr lang="el-GR" altLang="el-GR" sz="2400" b="1" dirty="0" smtClean="0">
                <a:solidFill>
                  <a:srgbClr val="820000"/>
                </a:solidFill>
              </a:rPr>
              <a:t>τάση </a:t>
            </a:r>
            <a:r>
              <a:rPr lang="el-GR" altLang="el-GR" sz="2400" b="1" dirty="0">
                <a:solidFill>
                  <a:srgbClr val="820000"/>
                </a:solidFill>
              </a:rPr>
              <a:t>κορεσμένων ατμών</a:t>
            </a:r>
            <a:r>
              <a:rPr lang="el-GR" altLang="el-GR" sz="2400" dirty="0">
                <a:solidFill>
                  <a:schemeClr val="accent2"/>
                </a:solidFill>
              </a:rPr>
              <a:t>.</a:t>
            </a:r>
            <a:r>
              <a:rPr lang="en-US" altLang="el-GR" sz="2400" dirty="0">
                <a:solidFill>
                  <a:schemeClr val="accent2"/>
                </a:solidFill>
              </a:rPr>
              <a:t/>
            </a:r>
            <a:br>
              <a:rPr lang="en-US" altLang="el-GR" sz="2400" dirty="0">
                <a:solidFill>
                  <a:schemeClr val="accent2"/>
                </a:solidFill>
              </a:rPr>
            </a:br>
            <a:r>
              <a:rPr lang="en-US" altLang="el-GR" sz="2400" dirty="0">
                <a:solidFill>
                  <a:schemeClr val="accent2"/>
                </a:solidFill>
              </a:rPr>
              <a:t/>
            </a:r>
            <a:br>
              <a:rPr lang="en-US" altLang="el-GR" sz="2400" dirty="0">
                <a:solidFill>
                  <a:schemeClr val="accent2"/>
                </a:solidFill>
              </a:rPr>
            </a:br>
            <a:r>
              <a:rPr lang="el-GR" altLang="el-GR" sz="2400" dirty="0"/>
              <a:t>Όταν όμως </a:t>
            </a:r>
            <a:r>
              <a:rPr lang="el-GR" altLang="el-GR" sz="2400" b="1" dirty="0">
                <a:solidFill>
                  <a:schemeClr val="accent3">
                    <a:lumMod val="50000"/>
                  </a:schemeClr>
                </a:solidFill>
              </a:rPr>
              <a:t>αυξηθεί η θερμοκρασία</a:t>
            </a:r>
            <a:r>
              <a:rPr lang="el-GR" altLang="el-GR" sz="2400" dirty="0"/>
              <a:t>, περισσότερα μόρια θα αποκτήσουν την απαραίτητη ενέργεια για να εγκαταλείψουν την επιφάνεια του υγρού και η δυναμική ισορροπία μετατοπίζεται προς</a:t>
            </a:r>
            <a:r>
              <a:rPr lang="el-GR" altLang="el-GR" sz="2400" dirty="0">
                <a:solidFill>
                  <a:schemeClr val="accent2"/>
                </a:solidFill>
              </a:rPr>
              <a:t> </a:t>
            </a:r>
            <a:r>
              <a:rPr lang="el-GR" altLang="el-GR" sz="2400" b="1" dirty="0">
                <a:solidFill>
                  <a:schemeClr val="accent3">
                    <a:lumMod val="50000"/>
                  </a:schemeClr>
                </a:solidFill>
              </a:rPr>
              <a:t>μεγαλύτερη τάση κορεσμένων ατμών</a:t>
            </a:r>
            <a:r>
              <a:rPr lang="el-GR" altLang="el-GR" sz="2400" dirty="0"/>
              <a:t>. </a:t>
            </a:r>
            <a:endParaRPr lang="el-GR" sz="2400" dirty="0"/>
          </a:p>
        </p:txBody>
      </p:sp>
    </p:spTree>
    <p:extLst>
      <p:ext uri="{BB962C8B-B14F-4D97-AF65-F5344CB8AC3E}">
        <p14:creationId xmlns:p14="http://schemas.microsoft.com/office/powerpoint/2010/main" val="83060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Απόλυτη Υγρασία</a:t>
            </a:r>
            <a:endParaRPr lang="el-GR" dirty="0"/>
          </a:p>
        </p:txBody>
      </p:sp>
      <p:sp>
        <p:nvSpPr>
          <p:cNvPr id="2" name="Content Placeholder 1"/>
          <p:cNvSpPr>
            <a:spLocks noGrp="1"/>
          </p:cNvSpPr>
          <p:nvPr>
            <p:ph idx="1"/>
          </p:nvPr>
        </p:nvSpPr>
        <p:spPr/>
        <p:txBody>
          <a:bodyPr>
            <a:normAutofit/>
          </a:bodyPr>
          <a:lstStyle/>
          <a:p>
            <a:r>
              <a:rPr lang="el-GR" altLang="el-GR" sz="2800" dirty="0" smtClean="0"/>
              <a:t> </a:t>
            </a:r>
            <a:r>
              <a:rPr lang="el-GR" altLang="el-GR" sz="2800" b="1" dirty="0">
                <a:solidFill>
                  <a:srgbClr val="820000"/>
                </a:solidFill>
              </a:rPr>
              <a:t>Απόλυτη Υγρασία </a:t>
            </a:r>
            <a:r>
              <a:rPr lang="el-GR" altLang="el-GR" sz="2800" dirty="0"/>
              <a:t>(</a:t>
            </a:r>
            <a:r>
              <a:rPr lang="en-US" altLang="el-GR" sz="2800" dirty="0"/>
              <a:t>absolute humidity</a:t>
            </a:r>
            <a:r>
              <a:rPr lang="el-GR" altLang="el-GR" sz="2800" dirty="0"/>
              <a:t>) ορίζεται το βάρος της υγρασίας που περιέχεται σε έναν όγκο αέρος με δεδομένο βάρος και εκφράζεται σε γραμμάρια υγρασίας ανά κυβικό μέτρο αέρος (</a:t>
            </a:r>
            <a:r>
              <a:rPr lang="en-US" altLang="el-GR" sz="2800" b="1" dirty="0">
                <a:solidFill>
                  <a:srgbClr val="820000"/>
                </a:solidFill>
              </a:rPr>
              <a:t>g</a:t>
            </a:r>
            <a:r>
              <a:rPr lang="el-GR" altLang="el-GR" sz="2800" b="1" dirty="0">
                <a:solidFill>
                  <a:srgbClr val="820000"/>
                </a:solidFill>
              </a:rPr>
              <a:t>/</a:t>
            </a:r>
            <a:r>
              <a:rPr lang="en-US" altLang="el-GR" sz="2800" b="1" dirty="0">
                <a:solidFill>
                  <a:srgbClr val="820000"/>
                </a:solidFill>
              </a:rPr>
              <a:t>m</a:t>
            </a:r>
            <a:r>
              <a:rPr lang="el-GR" altLang="el-GR" sz="2800" b="1" baseline="30000" dirty="0">
                <a:solidFill>
                  <a:srgbClr val="820000"/>
                </a:solidFill>
              </a:rPr>
              <a:t>3</a:t>
            </a:r>
            <a:r>
              <a:rPr lang="el-GR" altLang="el-GR" sz="2800" dirty="0"/>
              <a:t>). </a:t>
            </a:r>
            <a:endParaRPr lang="el-GR" sz="2800" dirty="0"/>
          </a:p>
        </p:txBody>
      </p:sp>
    </p:spTree>
    <p:extLst>
      <p:ext uri="{BB962C8B-B14F-4D97-AF65-F5344CB8AC3E}">
        <p14:creationId xmlns:p14="http://schemas.microsoft.com/office/powerpoint/2010/main" val="86804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solidFill>
                  <a:srgbClr val="820000"/>
                </a:solidFill>
              </a:rPr>
              <a:t>Σχετική Υγρασία</a:t>
            </a:r>
            <a:endParaRPr lang="el-GR" dirty="0"/>
          </a:p>
        </p:txBody>
      </p:sp>
      <p:sp>
        <p:nvSpPr>
          <p:cNvPr id="8194" name="Rectangle 3"/>
          <p:cNvSpPr>
            <a:spLocks noGrp="1" noChangeArrowheads="1"/>
          </p:cNvSpPr>
          <p:nvPr>
            <p:ph idx="1"/>
          </p:nvPr>
        </p:nvSpPr>
        <p:spPr/>
        <p:txBody>
          <a:bodyPr>
            <a:normAutofit/>
          </a:bodyPr>
          <a:lstStyle/>
          <a:p>
            <a:pPr marL="0" indent="0" eaLnBrk="1" hangingPunct="1">
              <a:buFontTx/>
              <a:buNone/>
            </a:pPr>
            <a:r>
              <a:rPr lang="el-GR" altLang="el-GR" sz="2800" b="1" dirty="0" smtClean="0">
                <a:solidFill>
                  <a:srgbClr val="820000"/>
                </a:solidFill>
              </a:rPr>
              <a:t>Σχετική Υγρασία</a:t>
            </a:r>
            <a:r>
              <a:rPr lang="el-GR" altLang="el-GR" sz="2800" b="1" i="1" dirty="0" smtClean="0">
                <a:solidFill>
                  <a:srgbClr val="820000"/>
                </a:solidFill>
              </a:rPr>
              <a:t> </a:t>
            </a:r>
            <a:r>
              <a:rPr lang="el-GR" altLang="el-GR" sz="2800" dirty="0" smtClean="0"/>
              <a:t>(</a:t>
            </a:r>
            <a:r>
              <a:rPr lang="en-US" altLang="el-GR" sz="2800" dirty="0" smtClean="0"/>
              <a:t>relative humidity</a:t>
            </a:r>
            <a:r>
              <a:rPr lang="el-GR" altLang="el-GR" sz="2800" dirty="0" smtClean="0"/>
              <a:t>) ορίζεται ο </a:t>
            </a:r>
            <a:r>
              <a:rPr lang="el-GR" altLang="el-GR" sz="2800" b="1" dirty="0" smtClean="0">
                <a:solidFill>
                  <a:schemeClr val="tx2"/>
                </a:solidFill>
              </a:rPr>
              <a:t>λόγος</a:t>
            </a:r>
            <a:r>
              <a:rPr lang="el-GR" altLang="el-GR" sz="2800" dirty="0" smtClean="0"/>
              <a:t>, εκφρασμένος ως ποσοστό, της </a:t>
            </a:r>
            <a:r>
              <a:rPr lang="el-GR" altLang="el-GR" sz="2800" b="1" dirty="0" smtClean="0">
                <a:solidFill>
                  <a:srgbClr val="820000"/>
                </a:solidFill>
              </a:rPr>
              <a:t>τρέχουσας</a:t>
            </a:r>
            <a:r>
              <a:rPr lang="el-GR" altLang="el-GR" sz="2800" b="1" dirty="0" smtClean="0">
                <a:solidFill>
                  <a:schemeClr val="accent2"/>
                </a:solidFill>
              </a:rPr>
              <a:t> </a:t>
            </a:r>
            <a:r>
              <a:rPr lang="el-GR" altLang="el-GR" sz="2800" dirty="0" smtClean="0"/>
              <a:t>περιεκτικότητας του αέρα σε υγρασία προς την </a:t>
            </a:r>
            <a:r>
              <a:rPr lang="el-GR" altLang="el-GR" sz="2800" b="1" dirty="0" smtClean="0">
                <a:solidFill>
                  <a:srgbClr val="820000"/>
                </a:solidFill>
              </a:rPr>
              <a:t>θεωρητική </a:t>
            </a:r>
            <a:r>
              <a:rPr lang="el-GR" altLang="el-GR" sz="2800" dirty="0" smtClean="0"/>
              <a:t>περιεκτικότητα του αέρα σε υγρασία όταν ο αέρας είναι κορεσμένος σε υδρατμούς </a:t>
            </a:r>
            <a:r>
              <a:rPr lang="el-GR" altLang="el-GR" sz="2800" b="1" dirty="0" smtClean="0">
                <a:solidFill>
                  <a:srgbClr val="820000"/>
                </a:solidFill>
              </a:rPr>
              <a:t>στην επικρατούσα θερμοκρασία</a:t>
            </a:r>
            <a:r>
              <a:rPr lang="el-GR" altLang="el-GR" sz="2800" dirty="0" smtClean="0"/>
              <a:t>.</a:t>
            </a:r>
            <a:r>
              <a:rPr lang="el-GR" altLang="el-GR" sz="2800" dirty="0" smtClean="0">
                <a:solidFill>
                  <a:schemeClr val="accent2"/>
                </a:solidFill>
              </a:rPr>
              <a:t> </a:t>
            </a:r>
          </a:p>
        </p:txBody>
      </p:sp>
    </p:spTree>
    <p:extLst>
      <p:ext uri="{BB962C8B-B14F-4D97-AF65-F5344CB8AC3E}">
        <p14:creationId xmlns:p14="http://schemas.microsoft.com/office/powerpoint/2010/main" val="52787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9274eba13e4aa3ccb8c3ecbbf4214d5eadebb1"/>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460</TotalTime>
  <Words>4893</Words>
  <Application>Microsoft Office PowerPoint</Application>
  <PresentationFormat>On-screen Show (4:3)</PresentationFormat>
  <Paragraphs>611</Paragraphs>
  <Slides>61</Slides>
  <Notes>9</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exo-opistho_simeiomata</vt:lpstr>
      <vt:lpstr>OC_template_updated</vt:lpstr>
      <vt:lpstr>Εκτυπωτικά Υποστρώματα (Ε)</vt:lpstr>
      <vt:lpstr>PowerPoint Presentation</vt:lpstr>
      <vt:lpstr>PowerPoint Presentation</vt:lpstr>
      <vt:lpstr>PowerPoint Presentation</vt:lpstr>
      <vt:lpstr>PowerPoint Presentation</vt:lpstr>
      <vt:lpstr>PowerPoint Presentation</vt:lpstr>
      <vt:lpstr>PowerPoint Presentation</vt:lpstr>
      <vt:lpstr>Απόλυτη Υγρασία</vt:lpstr>
      <vt:lpstr>Σχετική Υγρασία</vt:lpstr>
      <vt:lpstr>PowerPoint Presentation</vt:lpstr>
      <vt:lpstr>PowerPoint Presentation</vt:lpstr>
      <vt:lpstr>Επίδραση της υγρασίας στις ιδιότητες του χαρτιού </vt:lpstr>
      <vt:lpstr>Επίδραση της υγρασίας στις ιδιότητες του χαρτιού </vt:lpstr>
      <vt:lpstr>Επίδραση της υγρασίας στις ιδιότητες του χαρτιού </vt:lpstr>
      <vt:lpstr>Επίδραση της υγρασίας στις ιδιότητες του χαρτιού </vt:lpstr>
      <vt:lpstr>Yστέρηση</vt:lpstr>
      <vt:lpstr>Επίδραση της υγρασίας στις ιδιότητες του χαρτιού </vt:lpstr>
      <vt:lpstr>PowerPoint Presentation</vt:lpstr>
      <vt:lpstr>Επίδραση της υγρασίας στις ιδιότητες του χαρτιού </vt:lpstr>
      <vt:lpstr>Επίδραση της θερμοκρασίας του χώρου στις ιδιότητες του χαρτιού </vt:lpstr>
      <vt:lpstr>Εγκλιματισμός του χαρτιού  (Conditioning of paper) </vt:lpstr>
      <vt:lpstr>PowerPoint Presentation</vt:lpstr>
      <vt:lpstr>PowerPoint Presentation</vt:lpstr>
      <vt:lpstr>PowerPoint Presentation</vt:lpstr>
      <vt:lpstr>PowerPoint Presentation</vt:lpstr>
      <vt:lpstr>Συνήθεις μέθοδοι έλεγχου της υγρασίας</vt:lpstr>
      <vt:lpstr>Αφυγραντικά (ξηραντικά) μέσα</vt:lpstr>
      <vt:lpstr>στερεά αφυγραντικά μέσα</vt:lpstr>
      <vt:lpstr>CaCl2</vt:lpstr>
      <vt:lpstr>SiO2xH2O</vt:lpstr>
      <vt:lpstr>πυριτική γέλη (silica gel)</vt:lpstr>
      <vt:lpstr>πυριτική γέλη (silica gel)</vt:lpstr>
      <vt:lpstr>πυριτική γέλη (silica gel)</vt:lpstr>
      <vt:lpstr>πυριτική γέλη (silica gel)</vt:lpstr>
      <vt:lpstr>πυριτική γέλη (silica gel)</vt:lpstr>
      <vt:lpstr>LiCl</vt:lpstr>
      <vt:lpstr>Συνθετικοί ζεόλιθοι</vt:lpstr>
      <vt:lpstr>Συνθετικοί ζεόλιθοι</vt:lpstr>
      <vt:lpstr>Ξηραντικά υλικά σε υγρή μορφή</vt:lpstr>
      <vt:lpstr>PowerPoint Presentation</vt:lpstr>
      <vt:lpstr>PowerPoint Presentation</vt:lpstr>
      <vt:lpstr>Κορεσμένα διαλύματα αλάτων</vt:lpstr>
      <vt:lpstr>PowerPoint Presentation</vt:lpstr>
      <vt:lpstr>PowerPoint Presentation</vt:lpstr>
      <vt:lpstr>Τιμές σχετικής υγρασίας για διάφορα κορεσμένα διαλύματα αλάτων σε διάφορες θερμοκρασίες</vt:lpstr>
      <vt:lpstr>Τιμές σχετικής υγρασίας για διάφορα κορεσμένα διαλύματα αλάτων σε διάφορες θερμοκρασίες</vt:lpstr>
      <vt:lpstr>PowerPoint Presentation</vt:lpstr>
      <vt:lpstr>PowerPoint Presentation</vt:lpstr>
      <vt:lpstr>Πειραματικό μέρος </vt:lpstr>
      <vt:lpstr>Εκτέλεση πειραματικού μέρους </vt:lpstr>
      <vt:lpstr>Εκτέλεση πειραματικού μέρους </vt:lpstr>
      <vt:lpstr>Βιβλιογραφία</vt:lpstr>
      <vt:lpstr>Χρήσιμοι Σύνδεσμοι</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102</cp:revision>
  <dcterms:created xsi:type="dcterms:W3CDTF">2015-05-19T06:24:50Z</dcterms:created>
  <dcterms:modified xsi:type="dcterms:W3CDTF">2015-10-16T12:45:13Z</dcterms:modified>
</cp:coreProperties>
</file>