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31"/>
  </p:notesMasterIdLst>
  <p:handoutMasterIdLst>
    <p:handoutMasterId r:id="rId32"/>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57" r:id="rId24"/>
    <p:sldId id="262" r:id="rId25"/>
    <p:sldId id="264" r:id="rId26"/>
    <p:sldId id="288" r:id="rId27"/>
    <p:sldId id="289" r:id="rId28"/>
    <p:sldId id="266" r:id="rId29"/>
    <p:sldId id="261" r:id="rId30"/>
  </p:sldIdLst>
  <p:sldSz cx="9144000" cy="6858000" type="screen4x3"/>
  <p:notesSz cx="7104063" cy="10234613"/>
  <p:custDataLst>
    <p:tags r:id="rId33"/>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22342405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24</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27</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555682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86121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4932367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1020754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7936470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397511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1873852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75554512"/>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7700450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74966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782200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899592" y="2924944"/>
            <a:ext cx="7556376" cy="2038350"/>
          </a:xfrm>
        </p:spPr>
        <p:txBody>
          <a:bodyPr>
            <a:normAutofit fontScale="92500" lnSpcReduction="20000"/>
          </a:bodyPr>
          <a:lstStyle/>
          <a:p>
            <a:pPr>
              <a:spcBef>
                <a:spcPts val="0"/>
              </a:spcBef>
              <a:spcAft>
                <a:spcPts val="1200"/>
              </a:spcAft>
            </a:pPr>
            <a:r>
              <a:rPr lang="el-GR" sz="2800" b="1" dirty="0" smtClean="0"/>
              <a:t>Ενότητα 4</a:t>
            </a:r>
            <a:r>
              <a:rPr lang="el-GR" sz="2800" dirty="0" smtClean="0"/>
              <a:t>:</a:t>
            </a:r>
            <a:r>
              <a:rPr lang="en-US" sz="2800" dirty="0" smtClean="0"/>
              <a:t> </a:t>
            </a:r>
            <a:r>
              <a:rPr lang="el-GR" sz="2800" dirty="0"/>
              <a:t>Αναλγητικά – </a:t>
            </a:r>
            <a:r>
              <a:rPr lang="el-GR" sz="2800" dirty="0" smtClean="0"/>
              <a:t>Αντιπυρετικά</a:t>
            </a:r>
          </a:p>
          <a:p>
            <a:pPr>
              <a:spcBef>
                <a:spcPts val="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(9 </a:t>
            </a:r>
            <a:r>
              <a:rPr lang="el-GR" sz="3200" b="0" dirty="0"/>
              <a:t>από 9)</a:t>
            </a:r>
            <a:endParaRPr lang="el-GR" dirty="0"/>
          </a:p>
        </p:txBody>
      </p:sp>
      <p:sp>
        <p:nvSpPr>
          <p:cNvPr id="3" name="2 - Θέση περιεχομένου"/>
          <p:cNvSpPr>
            <a:spLocks noGrp="1"/>
          </p:cNvSpPr>
          <p:nvPr>
            <p:ph idx="1"/>
          </p:nvPr>
        </p:nvSpPr>
        <p:spPr/>
        <p:txBody>
          <a:bodyPr/>
          <a:lstStyle/>
          <a:p>
            <a:r>
              <a:rPr lang="el-GR" b="1" dirty="0">
                <a:solidFill>
                  <a:srgbClr val="002060"/>
                </a:solidFill>
              </a:rPr>
              <a:t>Η προπυλφαιναζόνη </a:t>
            </a:r>
            <a:r>
              <a:rPr lang="el-GR" dirty="0"/>
              <a:t>πιθανώς δρα όπως η μεταμιζόλη φαρμακολογικά και τοξικολογικά</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36604147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(1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normAutofit/>
          </a:bodyPr>
          <a:lstStyle/>
          <a:p>
            <a:r>
              <a:rPr lang="el-GR" dirty="0" smtClean="0"/>
              <a:t>Σε </a:t>
            </a:r>
            <a:r>
              <a:rPr lang="el-GR" dirty="0"/>
              <a:t>πολύ υψηλές δόσεις, η </a:t>
            </a:r>
            <a:r>
              <a:rPr lang="en-US" dirty="0"/>
              <a:t>ASA  </a:t>
            </a:r>
            <a:r>
              <a:rPr lang="el-GR" dirty="0"/>
              <a:t>είναι φάρμακο αντιφλεγμονώδες σε ρευματικές νόσους (ρευματοειδής αρθρίτις).  Σε αυτές όμως τις δόσεις μπορεί να συμβούν συμπτώματα υπερδοσολογίας όπως εμβοές, ίλιγγος, υπνηλία κτλ</a:t>
            </a:r>
            <a:r>
              <a:rPr lang="el-GR" dirty="0" smtClean="0"/>
              <a:t>.</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326368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(2 από 7)</a:t>
            </a:r>
            <a:endParaRPr lang="el-GR" sz="3100" b="0" dirty="0"/>
          </a:p>
        </p:txBody>
      </p:sp>
      <p:sp>
        <p:nvSpPr>
          <p:cNvPr id="3" name="2 - Θέση περιεχομένου"/>
          <p:cNvSpPr>
            <a:spLocks noGrp="1"/>
          </p:cNvSpPr>
          <p:nvPr>
            <p:ph idx="1"/>
          </p:nvPr>
        </p:nvSpPr>
        <p:spPr>
          <a:xfrm>
            <a:off x="457200" y="1772816"/>
            <a:ext cx="8229600" cy="4464496"/>
          </a:xfrm>
        </p:spPr>
        <p:txBody>
          <a:bodyPr/>
          <a:lstStyle/>
          <a:p>
            <a:r>
              <a:rPr lang="el-GR" dirty="0"/>
              <a:t>Η έρευνα για καλύτερα αναλγητικά οδήγησε στην ανακάλυψη των </a:t>
            </a:r>
            <a:r>
              <a:rPr lang="en-US" b="1" dirty="0">
                <a:solidFill>
                  <a:srgbClr val="002060"/>
                </a:solidFill>
              </a:rPr>
              <a:t>NSAIDs</a:t>
            </a:r>
            <a:r>
              <a:rPr lang="el-GR" b="1" dirty="0">
                <a:solidFill>
                  <a:srgbClr val="002060"/>
                </a:solidFill>
              </a:rPr>
              <a:t>.  </a:t>
            </a:r>
            <a:r>
              <a:rPr lang="el-GR" dirty="0"/>
              <a:t>Σήμερα υπάρχουν περισσότερα από 30.  Δομικά είναι ομαδοποιημένα </a:t>
            </a:r>
            <a:r>
              <a:rPr lang="el-GR" b="1" dirty="0">
                <a:solidFill>
                  <a:srgbClr val="002060"/>
                </a:solidFill>
              </a:rPr>
              <a:t>σε καρβονικά </a:t>
            </a:r>
            <a:r>
              <a:rPr lang="el-GR" dirty="0"/>
              <a:t>οξέα (δικλοφαινάκη, ιβουπρουφαίνη, ναπροξένη, ινδομεθακίνη) η σε </a:t>
            </a:r>
            <a:r>
              <a:rPr lang="el-GR" b="1" dirty="0">
                <a:solidFill>
                  <a:srgbClr val="002060"/>
                </a:solidFill>
              </a:rPr>
              <a:t>ενολικά οξέα </a:t>
            </a:r>
            <a:r>
              <a:rPr lang="el-GR" dirty="0"/>
              <a:t>(αζαπροπαζόνη, πιροξικάμη καθώς και το λιγότερο γνωστό σε μηχανισμό αλλά αποτελεσματικό φάρμακο φαινυλβουταζόνη.</a:t>
            </a:r>
          </a:p>
          <a:p>
            <a:endParaRPr lang="en-US" dirty="0"/>
          </a:p>
        </p:txBody>
      </p:sp>
      <p:sp>
        <p:nvSpPr>
          <p:cNvPr id="7" name="Θέση αριθμού διαφάνειας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3926186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(3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lstStyle/>
          <a:p>
            <a:r>
              <a:rPr lang="el-GR" dirty="0"/>
              <a:t>Όπως η </a:t>
            </a:r>
            <a:r>
              <a:rPr lang="en-US" dirty="0"/>
              <a:t>ASA </a:t>
            </a:r>
            <a:r>
              <a:rPr lang="el-GR" dirty="0"/>
              <a:t>έτσι και οι ανωτέρω ουσίες έχουν αντιπυρετική, αντιφλεγμονώδη και αναλγητική δράση.  Αντίθετα με την </a:t>
            </a:r>
            <a:r>
              <a:rPr lang="en-US" dirty="0"/>
              <a:t>ASA </a:t>
            </a:r>
            <a:r>
              <a:rPr lang="el-GR" dirty="0"/>
              <a:t>παρεμποδίζουν την κυκλοοξυγενάση με αντιστρεπτό τρόπο.  Επιπλέον δεν είναι κατάλληλες για αναστολή της συγκόλλησης των </a:t>
            </a:r>
            <a:r>
              <a:rPr lang="el-GR" dirty="0" smtClean="0"/>
              <a:t>αιμοπεταλίων.</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1343345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(4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lstStyle/>
          <a:p>
            <a:r>
              <a:rPr lang="el-GR" dirty="0"/>
              <a:t>Τα </a:t>
            </a:r>
            <a:r>
              <a:rPr lang="en-US" dirty="0"/>
              <a:t>NSAIDs </a:t>
            </a:r>
            <a:r>
              <a:rPr lang="el-GR" dirty="0"/>
              <a:t>απορροφώνται από το έντερο.  Συνδέονται πολύ με τις </a:t>
            </a:r>
            <a:r>
              <a:rPr lang="el-GR" dirty="0" smtClean="0"/>
              <a:t>πρωτεΐνες </a:t>
            </a:r>
            <a:r>
              <a:rPr lang="el-GR" dirty="0"/>
              <a:t>του πλάσματος.  Καθένα απομακρύνεται από τον οργανισμό με την δική του ταχύτητα (πχ η δικλοφαινάκη  έχει χρόνο ημισείας ζωής 1-2 ώρες, ενώ η πιροξικάμη 50 ώρες. </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30870756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(5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normAutofit/>
          </a:bodyPr>
          <a:lstStyle/>
          <a:p>
            <a:r>
              <a:rPr lang="el-GR" dirty="0"/>
              <a:t>Οι ανεπιθύμητες ενέργειες αυτών των φαρμάκων μπορούν να αποδοθούν στην αναστολή της κυκλοοξυγενάσης.  Το πιο συχνό πρόβλημα είναι ο τραυματισμός του γαστρικού βλεννογόνου και ο κίνδυνος γαστρικού έλκους που προκαλείται από ελαττωμένη σύνθεση προσταγλαδινών και από καθαρά τοπική δράση.  Οι γαστρικές ανεπιθύμητες ενέργειες μπορεί να προληφθούν χορηγώντας το παράγωγο προσταγλαδινών μισοπροστόλη</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28522383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(6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normAutofit/>
          </a:bodyPr>
          <a:lstStyle/>
          <a:p>
            <a:r>
              <a:rPr lang="el-GR" dirty="0"/>
              <a:t>Στον γαστρεντερικό σωλήνα, η παρεμπόδιση της σύνθεσης των προσταγλαδινών μπορεί να οδηγήσει σε βλάβη του βλεννογόνου και εντεροπάθεια.  Σε ορισμένα άτομα με προδιάθεση μπορεί να παρατηρηθούν ασθματικές κρίσεις, ίσως λόγω έλλειψης κάποιας βρογχοδιασταλτικής προσταγλαδίνης η ελάττωσης λευκοτριενών.  Αυτοί οι κίνδυνοι είναι δυνατοί με όλα τα αντιφλεγμονώδη φάρμακα </a:t>
            </a:r>
            <a:r>
              <a:rPr lang="en-US" dirty="0"/>
              <a:t>NSAIDs</a:t>
            </a:r>
            <a:r>
              <a:rPr lang="el-GR" dirty="0"/>
              <a:t>. </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823259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3"/>
          <p:cNvSpPr>
            <a:spLocks noGrp="1"/>
          </p:cNvSpPr>
          <p:nvPr>
            <p:ph type="title"/>
          </p:nvPr>
        </p:nvSpPr>
        <p:spPr>
          <a:xfrm>
            <a:off x="0" y="116632"/>
            <a:ext cx="9144000" cy="1368152"/>
          </a:xfrm>
        </p:spPr>
        <p:txBody>
          <a:bodyPr>
            <a:normAutofit fontScale="90000"/>
          </a:bodyPr>
          <a:lstStyle/>
          <a:p>
            <a:r>
              <a:rPr lang="el-GR" dirty="0"/>
              <a:t>ΙΙ</a:t>
            </a:r>
            <a:r>
              <a:rPr lang="el-GR" sz="3800" dirty="0"/>
              <a:t>. Μ</a:t>
            </a:r>
            <a:r>
              <a:rPr lang="el-GR" sz="3800" dirty="0" smtClean="0"/>
              <a:t>η στεροειδή αντιφλεγμονώδη (αντιρευματικά) φάρμακα </a:t>
            </a:r>
            <a:r>
              <a:rPr lang="el-GR" dirty="0" smtClean="0"/>
              <a:t/>
            </a:r>
            <a:br>
              <a:rPr lang="el-GR" dirty="0" smtClean="0"/>
            </a:br>
            <a:r>
              <a:rPr lang="en-US" sz="3100" b="0" dirty="0" smtClean="0"/>
              <a:t>NSAIDs</a:t>
            </a:r>
            <a:r>
              <a:rPr lang="el-GR" sz="3100" b="0" dirty="0"/>
              <a:t>-</a:t>
            </a:r>
            <a:r>
              <a:rPr lang="en-US" sz="3100" b="0" dirty="0"/>
              <a:t>non steroidal anti</a:t>
            </a:r>
            <a:r>
              <a:rPr lang="el-GR" sz="3100" b="0" dirty="0"/>
              <a:t>-</a:t>
            </a:r>
            <a:r>
              <a:rPr lang="en-US" sz="3100" b="0" dirty="0"/>
              <a:t>inflammatory </a:t>
            </a:r>
            <a:r>
              <a:rPr lang="en-US" sz="3100" b="0" dirty="0" smtClean="0"/>
              <a:t>drugs</a:t>
            </a:r>
            <a:r>
              <a:rPr lang="el-GR" sz="3100" b="0" dirty="0" smtClean="0"/>
              <a:t> (7 από 7)</a:t>
            </a:r>
            <a:endParaRPr lang="el-GR" sz="3100" b="0" dirty="0"/>
          </a:p>
        </p:txBody>
      </p:sp>
      <p:sp>
        <p:nvSpPr>
          <p:cNvPr id="3" name="2 - Θέση περιεχομένου"/>
          <p:cNvSpPr>
            <a:spLocks noGrp="1"/>
          </p:cNvSpPr>
          <p:nvPr>
            <p:ph idx="1"/>
          </p:nvPr>
        </p:nvSpPr>
        <p:spPr>
          <a:xfrm>
            <a:off x="457200" y="1844824"/>
            <a:ext cx="8229600" cy="4392488"/>
          </a:xfrm>
        </p:spPr>
        <p:txBody>
          <a:bodyPr/>
          <a:lstStyle/>
          <a:p>
            <a:r>
              <a:rPr lang="el-GR" dirty="0"/>
              <a:t>Άλλες παρενέργειες είναι ελάττωση της νεφρικής ροής, νεφρική βλάβη, οίδημα, αύξηση της αρτηριακής πιέσεως.  Με την ινδομεθακίνη μπορεί να παρατηρηθεί υπνηλία και κεφαλαλγία, με την πιροξικάμη, φωτοευαισθητοποίηση και με την φαινυλοβουταζόνη, ακοκκιοκυτταραιμία.</a:t>
            </a:r>
          </a:p>
          <a:p>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8863713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a:xfrm>
            <a:off x="0" y="116632"/>
            <a:ext cx="9144000" cy="908720"/>
          </a:xfrm>
        </p:spPr>
        <p:txBody>
          <a:bodyPr>
            <a:normAutofit fontScale="90000"/>
          </a:bodyPr>
          <a:lstStyle/>
          <a:p>
            <a:r>
              <a:rPr lang="el-GR" dirty="0"/>
              <a:t>ΙΙΙ. Α</a:t>
            </a:r>
            <a:r>
              <a:rPr lang="el-GR" dirty="0" smtClean="0"/>
              <a:t>πιοειδή αναλγητικά – Τύπου μορφίνης</a:t>
            </a:r>
            <a:br>
              <a:rPr lang="el-GR" dirty="0" smtClean="0"/>
            </a:br>
            <a:r>
              <a:rPr lang="el-GR" sz="3100" b="0" dirty="0" smtClean="0"/>
              <a:t>(1 από 4)</a:t>
            </a:r>
            <a:endParaRPr lang="el-GR" sz="3100" b="0" dirty="0"/>
          </a:p>
        </p:txBody>
      </p:sp>
      <p:sp>
        <p:nvSpPr>
          <p:cNvPr id="3" name="2 - Θέση περιεχομένου"/>
          <p:cNvSpPr>
            <a:spLocks noGrp="1"/>
          </p:cNvSpPr>
          <p:nvPr>
            <p:ph idx="1"/>
          </p:nvPr>
        </p:nvSpPr>
        <p:spPr/>
        <p:txBody>
          <a:bodyPr>
            <a:normAutofit/>
          </a:bodyPr>
          <a:lstStyle/>
          <a:p>
            <a:r>
              <a:rPr lang="el-GR" b="1" dirty="0" smtClean="0">
                <a:solidFill>
                  <a:srgbClr val="002060"/>
                </a:solidFill>
              </a:rPr>
              <a:t>Η </a:t>
            </a:r>
            <a:r>
              <a:rPr lang="el-GR" b="1" dirty="0">
                <a:solidFill>
                  <a:srgbClr val="002060"/>
                </a:solidFill>
              </a:rPr>
              <a:t>μορφίνη </a:t>
            </a:r>
            <a:r>
              <a:rPr lang="el-GR" dirty="0"/>
              <a:t>είναι ένα αλκαλοειδές του οπίου</a:t>
            </a:r>
            <a:r>
              <a:rPr lang="el-GR" dirty="0" smtClean="0"/>
              <a:t>. </a:t>
            </a:r>
            <a:r>
              <a:rPr lang="el-GR" dirty="0"/>
              <a:t>Εκτός της μορφίνης, το όπιο έχει και αλκαλοειδή χωρίς αναλγητική δραστηριότητα (όπως το σπασμολυτικό παπαβερίνη), που και αυτά ονομάζονται αλκαλοειδή του οπίου. </a:t>
            </a:r>
            <a:r>
              <a:rPr lang="el-GR" dirty="0" smtClean="0"/>
              <a:t>Όλα </a:t>
            </a:r>
            <a:r>
              <a:rPr lang="el-GR" dirty="0"/>
              <a:t>τα ημισυνθετικά παράγωγα (υδρομορφόνη) και τα τελείως συνθετικά (πενταζοσίνη, πεθιδίνη (μεπεριδίνη), μεθαδόνη, φαιντανύλη), εκφέρονται με τον γενικό όρο οπιοειδή</a:t>
            </a:r>
            <a:r>
              <a:rPr lang="el-GR" dirty="0" smtClean="0"/>
              <a:t>.</a:t>
            </a:r>
            <a:endParaRPr lang="en-US" dirty="0"/>
          </a:p>
        </p:txBody>
      </p:sp>
      <p:sp>
        <p:nvSpPr>
          <p:cNvPr id="6" name="Θέση αριθμού διαφάνειας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2514377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08504" cy="908720"/>
          </a:xfrm>
        </p:spPr>
        <p:txBody>
          <a:bodyPr>
            <a:normAutofit fontScale="90000"/>
          </a:bodyPr>
          <a:lstStyle/>
          <a:p>
            <a:r>
              <a:rPr lang="el-GR" dirty="0"/>
              <a:t>ΙΙΙ. Απιοειδή αναλγητικά – Τύπου μορφίνης</a:t>
            </a:r>
            <a:br>
              <a:rPr lang="el-GR" dirty="0"/>
            </a:br>
            <a:r>
              <a:rPr lang="el-GR" sz="3100" b="0" dirty="0" smtClean="0"/>
              <a:t>(2 </a:t>
            </a:r>
            <a:r>
              <a:rPr lang="el-GR" sz="3100" b="0" dirty="0"/>
              <a:t>από 4)</a:t>
            </a:r>
            <a:endParaRPr lang="el-GR" dirty="0"/>
          </a:p>
        </p:txBody>
      </p:sp>
      <p:sp>
        <p:nvSpPr>
          <p:cNvPr id="3" name="2 - Θέση περιεχομένου"/>
          <p:cNvSpPr>
            <a:spLocks noGrp="1"/>
          </p:cNvSpPr>
          <p:nvPr>
            <p:ph idx="1"/>
          </p:nvPr>
        </p:nvSpPr>
        <p:spPr/>
        <p:txBody>
          <a:bodyPr>
            <a:normAutofit/>
          </a:bodyPr>
          <a:lstStyle/>
          <a:p>
            <a:r>
              <a:rPr lang="el-GR" dirty="0"/>
              <a:t>Η υψηλή αναλγητικότητα αυτών των φαρμάκων οφείλεται στην δράση τους σε ειδικούς υποδοχείς του σώματος (κ,μ,λ) όπου δρουν τα ενδογενή οπιοειδή πεπτίδια του οργανισμού, οι ενδορφίνες και οι εγκεφαλίνες. </a:t>
            </a:r>
            <a:r>
              <a:rPr lang="el-GR" dirty="0" smtClean="0"/>
              <a:t>Υποδοχείς </a:t>
            </a:r>
            <a:r>
              <a:rPr lang="el-GR" dirty="0"/>
              <a:t>οπιοειδών υπάρχουν σε πολλές εγκεφαλικές περιοχές, στην σπονδυλική στήλη, στα ενδοτοιχωματικά νευρικά πλέγματα του γαστρεντερικού και ουρογεννητικού συστήματος</a:t>
            </a:r>
            <a:r>
              <a:rPr lang="el-GR" dirty="0" smtClean="0"/>
              <a:t>. </a:t>
            </a:r>
            <a:r>
              <a:rPr lang="el-GR" dirty="0"/>
              <a:t>Οι δράσεις των οπιοειδών ουσιών καταργούνται από ουσίες ανταγωνιστικές όπως είναι η ναλοξόνη.</a:t>
            </a:r>
          </a:p>
          <a:p>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29917271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dirty="0"/>
              <a:t>Ι. </a:t>
            </a:r>
            <a:r>
              <a:rPr lang="el-GR" dirty="0" smtClean="0"/>
              <a:t>Αντιπυρετικά – Αναλγητικά </a:t>
            </a:r>
            <a:r>
              <a:rPr lang="el-GR" sz="3200" b="0" dirty="0" smtClean="0"/>
              <a:t>(1 από 9)</a:t>
            </a:r>
            <a:endParaRPr lang="el-GR" sz="3200" b="0" dirty="0"/>
          </a:p>
        </p:txBody>
      </p:sp>
      <p:sp>
        <p:nvSpPr>
          <p:cNvPr id="3" name="2 - Θέση περιεχομένου"/>
          <p:cNvSpPr>
            <a:spLocks noGrp="1"/>
          </p:cNvSpPr>
          <p:nvPr>
            <p:ph idx="1"/>
          </p:nvPr>
        </p:nvSpPr>
        <p:spPr/>
        <p:txBody>
          <a:bodyPr>
            <a:normAutofit/>
          </a:bodyPr>
          <a:lstStyle/>
          <a:p>
            <a:r>
              <a:rPr lang="el-GR" dirty="0" smtClean="0"/>
              <a:t>Περιλαμβάνουν </a:t>
            </a:r>
            <a:r>
              <a:rPr lang="el-GR" dirty="0"/>
              <a:t>την </a:t>
            </a:r>
            <a:r>
              <a:rPr lang="el-GR" b="1" dirty="0">
                <a:solidFill>
                  <a:srgbClr val="002060"/>
                </a:solidFill>
              </a:rPr>
              <a:t>ακεταμινοφαίνη, το ακετυλοσαλικυλικό οξύ, την ιβουπροφαίνη</a:t>
            </a:r>
            <a:r>
              <a:rPr lang="el-GR" dirty="0"/>
              <a:t> και άλλα καθώς και </a:t>
            </a:r>
            <a:r>
              <a:rPr lang="el-GR" b="1" dirty="0">
                <a:solidFill>
                  <a:srgbClr val="002060"/>
                </a:solidFill>
              </a:rPr>
              <a:t>μερικά παράγωγα πυραζολόνης όπως η αμινοπυρίνη και η διπυρόνη.  </a:t>
            </a:r>
            <a:r>
              <a:rPr lang="el-GR" dirty="0"/>
              <a:t>Ονομάζονται αντιπυρετικά αναλγητικά, ώστε να διακρίνονται από τα οπιοειδή αναλγητικά καθώς τα ανωτέρω φάρμακα έχουν την ικανότητα να ελαττώνουν τον πυρετό</a:t>
            </a:r>
            <a:r>
              <a:rPr lang="el-GR" dirty="0" smtClean="0"/>
              <a:t>.</a:t>
            </a: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15660696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a:t>ΙΙΙ. Απιοειδή αναλγητικά – Τύπου μορφίνης</a:t>
            </a:r>
            <a:br>
              <a:rPr lang="el-GR" dirty="0"/>
            </a:br>
            <a:r>
              <a:rPr lang="el-GR" sz="3100" b="0" dirty="0" smtClean="0"/>
              <a:t>(3 </a:t>
            </a:r>
            <a:r>
              <a:rPr lang="el-GR" sz="3100" b="0" dirty="0"/>
              <a:t>από 4)</a:t>
            </a:r>
            <a:endParaRPr lang="el-GR" dirty="0"/>
          </a:p>
        </p:txBody>
      </p:sp>
      <p:sp>
        <p:nvSpPr>
          <p:cNvPr id="3" name="2 - Θέση περιεχομένου"/>
          <p:cNvSpPr>
            <a:spLocks noGrp="1"/>
          </p:cNvSpPr>
          <p:nvPr>
            <p:ph idx="1"/>
          </p:nvPr>
        </p:nvSpPr>
        <p:spPr/>
        <p:txBody>
          <a:bodyPr/>
          <a:lstStyle/>
          <a:p>
            <a:r>
              <a:rPr lang="el-GR" dirty="0"/>
              <a:t>Η πιο πιθανή δράση αναλγητικού τύπου είναι  αποτέλεσμα αναστολής της αλγεινής μετάδοσης στην σπονδυλική στήλη καθώς και αναστολή αντίληψης του πόνου από τον εγκέφαλο</a:t>
            </a:r>
            <a:r>
              <a:rPr lang="el-GR" dirty="0" smtClean="0"/>
              <a:t>. </a:t>
            </a:r>
            <a:r>
              <a:rPr lang="el-GR" dirty="0"/>
              <a:t>Υπάρχει και αλλαγή της διάθεσης που είναι ανάλογη με το τι διάθεση επικρατούσε στον ασθενή την στιγμή της χορήγησης των οπιοειδών</a:t>
            </a:r>
            <a:r>
              <a:rPr lang="el-GR" dirty="0" smtClean="0"/>
              <a:t>.</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794673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116632"/>
            <a:ext cx="9144000" cy="908720"/>
          </a:xfrm>
        </p:spPr>
        <p:txBody>
          <a:bodyPr>
            <a:normAutofit fontScale="90000"/>
          </a:bodyPr>
          <a:lstStyle/>
          <a:p>
            <a:r>
              <a:rPr lang="el-GR" dirty="0"/>
              <a:t>ΙΙΙ. Απιοειδή αναλγητικά – Τύπου μορφίνης</a:t>
            </a:r>
            <a:br>
              <a:rPr lang="el-GR" dirty="0"/>
            </a:br>
            <a:r>
              <a:rPr lang="el-GR" sz="3100" b="0" dirty="0" smtClean="0"/>
              <a:t>(4 </a:t>
            </a:r>
            <a:r>
              <a:rPr lang="el-GR" sz="3100" b="0" dirty="0"/>
              <a:t>από 4)</a:t>
            </a:r>
            <a:endParaRPr lang="el-GR" dirty="0"/>
          </a:p>
        </p:txBody>
      </p:sp>
      <p:sp>
        <p:nvSpPr>
          <p:cNvPr id="3" name="2 - Θέση περιεχομένου"/>
          <p:cNvSpPr>
            <a:spLocks noGrp="1"/>
          </p:cNvSpPr>
          <p:nvPr>
            <p:ph idx="1"/>
          </p:nvPr>
        </p:nvSpPr>
        <p:spPr/>
        <p:txBody>
          <a:bodyPr>
            <a:normAutofit/>
          </a:bodyPr>
          <a:lstStyle/>
          <a:p>
            <a:r>
              <a:rPr lang="el-GR" dirty="0"/>
              <a:t>Επίσης, μαζί με την ανακούφιση του πόνου υπάρχει ευφορία, “</a:t>
            </a:r>
            <a:r>
              <a:rPr lang="en-US" dirty="0"/>
              <a:t>detachment</a:t>
            </a:r>
            <a:r>
              <a:rPr lang="el-GR" dirty="0"/>
              <a:t>”, ιδιαίτερα μετά από ενδοφλέβια χορήγηση</a:t>
            </a:r>
            <a:r>
              <a:rPr lang="el-GR" dirty="0" smtClean="0"/>
              <a:t>. </a:t>
            </a:r>
            <a:r>
              <a:rPr lang="el-GR" dirty="0"/>
              <a:t>Τα ανωτέρω οδηγούν σε κατάχρηση και ψυχολογική εξάρτηση.  Σωματική εξάρτηση επισυμβαίνει και προσπάθεια διακοπής σε εθισμένους οδηγεί σε συμπτώματα στέρησης όπως καρδιαγγειακές διαταραχές, αλλά και άγχος, ανησυχία, κατάθλιψη καθώς και παρόρμηση (</a:t>
            </a:r>
            <a:r>
              <a:rPr lang="en-US" dirty="0"/>
              <a:t>compulsion</a:t>
            </a:r>
            <a:r>
              <a:rPr lang="el-GR" dirty="0"/>
              <a:t>) λήψης της ουσίας</a:t>
            </a:r>
            <a:r>
              <a:rPr lang="el-GR" dirty="0" smtClean="0"/>
              <a:t>.</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41426727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4</a:t>
            </a:r>
            <a:r>
              <a:rPr lang="en-US" sz="2000" dirty="0" smtClean="0"/>
              <a:t>:</a:t>
            </a:r>
            <a:r>
              <a:rPr lang="el-GR" sz="2000" dirty="0" smtClean="0"/>
              <a:t> </a:t>
            </a:r>
            <a:r>
              <a:rPr lang="el-GR" sz="2000" dirty="0"/>
              <a:t>Αναλγητικά – Αντιπυρετικά». 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11406200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78546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(2 </a:t>
            </a:r>
            <a:r>
              <a:rPr lang="el-GR" sz="3200" b="0" dirty="0"/>
              <a:t>από 9)</a:t>
            </a:r>
            <a:endParaRPr lang="el-GR" dirty="0"/>
          </a:p>
        </p:txBody>
      </p:sp>
      <p:sp>
        <p:nvSpPr>
          <p:cNvPr id="3" name="2 - Θέση περιεχομένου"/>
          <p:cNvSpPr>
            <a:spLocks noGrp="1"/>
          </p:cNvSpPr>
          <p:nvPr>
            <p:ph idx="1"/>
          </p:nvPr>
        </p:nvSpPr>
        <p:spPr/>
        <p:txBody>
          <a:bodyPr>
            <a:normAutofit/>
          </a:bodyPr>
          <a:lstStyle/>
          <a:p>
            <a:r>
              <a:rPr lang="el-GR" b="1" dirty="0">
                <a:solidFill>
                  <a:srgbClr val="002060"/>
                </a:solidFill>
              </a:rPr>
              <a:t>Η ακεταμινοφαίνη (παρακεταμόλη) </a:t>
            </a:r>
            <a:r>
              <a:rPr lang="el-GR" dirty="0"/>
              <a:t>έχει καλή αναλγητική αποτελεσματικότητα σε πονόδοντο και κεφαλαλγία αλλά χαμηλή όσον αφορά τον φλεγμονώδη και τον σπλαχνικό πόνο.  Δίδεται από του στόματος η σε μορφή </a:t>
            </a:r>
            <a:r>
              <a:rPr lang="el-GR" dirty="0" smtClean="0"/>
              <a:t>υπόθετων </a:t>
            </a:r>
            <a:r>
              <a:rPr lang="el-GR" dirty="0"/>
              <a:t>(0.5-1</a:t>
            </a:r>
            <a:r>
              <a:rPr lang="en-US" dirty="0"/>
              <a:t>g</a:t>
            </a:r>
            <a:r>
              <a:rPr lang="el-GR" dirty="0"/>
              <a:t>). </a:t>
            </a:r>
            <a:r>
              <a:rPr lang="el-GR" dirty="0" smtClean="0"/>
              <a:t>Το </a:t>
            </a:r>
            <a:r>
              <a:rPr lang="el-GR" dirty="0"/>
              <a:t>παυσίπονο αποτέλεσμα της ακεταμινοφαίνης είναι φανερό μετά 30’ και διαρκεί περίπου 3 ώρες. </a:t>
            </a:r>
            <a:r>
              <a:rPr lang="el-GR" dirty="0" smtClean="0"/>
              <a:t>Μετά </a:t>
            </a:r>
            <a:r>
              <a:rPr lang="el-GR" dirty="0"/>
              <a:t>την χορήγηση, η ακεταμινοφαίνη μετατρέπεται σε γλυκουρονίδιο η σουλφίδιο με επακόλουθη νεφρική αποβολή του συζευγμένου </a:t>
            </a:r>
            <a:r>
              <a:rPr lang="el-GR" dirty="0" smtClean="0"/>
              <a:t>προϊόντος.</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2106000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(3 </a:t>
            </a:r>
            <a:r>
              <a:rPr lang="el-GR" sz="3200" b="0" dirty="0"/>
              <a:t>από 9)</a:t>
            </a:r>
            <a:endParaRPr lang="el-GR" dirty="0"/>
          </a:p>
        </p:txBody>
      </p:sp>
      <p:sp>
        <p:nvSpPr>
          <p:cNvPr id="3" name="2 - Θέση περιεχομένου"/>
          <p:cNvSpPr>
            <a:spLocks noGrp="1"/>
          </p:cNvSpPr>
          <p:nvPr>
            <p:ph idx="1"/>
          </p:nvPr>
        </p:nvSpPr>
        <p:spPr/>
        <p:txBody>
          <a:bodyPr/>
          <a:lstStyle/>
          <a:p>
            <a:r>
              <a:rPr lang="el-GR" dirty="0"/>
              <a:t>Σε μεγάλη </a:t>
            </a:r>
            <a:r>
              <a:rPr lang="el-GR" dirty="0" smtClean="0"/>
              <a:t>ή </a:t>
            </a:r>
            <a:r>
              <a:rPr lang="el-GR" dirty="0"/>
              <a:t>παρατεταμένη  χορήγηση μπορεί να οδηγήσει σε ηπατική βλάβη η ηπατική νέκρωση</a:t>
            </a:r>
            <a:r>
              <a:rPr lang="el-GR" dirty="0" smtClean="0"/>
              <a:t>. </a:t>
            </a:r>
            <a:r>
              <a:rPr lang="el-GR" dirty="0"/>
              <a:t>Η ηπατική νέκρωση μπορεί να προληφθεί με μια ουσία την Ν-ακετυλοκυστείνη αν δοθεί ενδοφλέβια μέσα σε 6-8 ώρες  από την λήψη υπερβολικής δόσης ακεταμινοφαίνης.</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13569896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(4 </a:t>
            </a:r>
            <a:r>
              <a:rPr lang="el-GR" sz="3200" b="0" dirty="0"/>
              <a:t>από 9)</a:t>
            </a:r>
            <a:endParaRPr lang="el-GR" dirty="0"/>
          </a:p>
        </p:txBody>
      </p:sp>
      <p:sp>
        <p:nvSpPr>
          <p:cNvPr id="3" name="2 - Θέση περιεχομένου"/>
          <p:cNvSpPr>
            <a:spLocks noGrp="1"/>
          </p:cNvSpPr>
          <p:nvPr>
            <p:ph idx="1"/>
          </p:nvPr>
        </p:nvSpPr>
        <p:spPr/>
        <p:txBody>
          <a:bodyPr/>
          <a:lstStyle/>
          <a:p>
            <a:r>
              <a:rPr lang="el-GR" b="1" dirty="0">
                <a:solidFill>
                  <a:srgbClr val="002060"/>
                </a:solidFill>
              </a:rPr>
              <a:t>Ακετυλοσαλυκυλικό Οξύ (</a:t>
            </a:r>
            <a:r>
              <a:rPr lang="en-US" b="1" dirty="0">
                <a:solidFill>
                  <a:srgbClr val="002060"/>
                </a:solidFill>
              </a:rPr>
              <a:t>ASA</a:t>
            </a:r>
            <a:r>
              <a:rPr lang="el-GR" b="1" dirty="0">
                <a:solidFill>
                  <a:srgbClr val="002060"/>
                </a:solidFill>
              </a:rPr>
              <a:t>). </a:t>
            </a:r>
            <a:r>
              <a:rPr lang="el-GR" dirty="0"/>
              <a:t>Είναι η γνωστή ασπιρίνη.  Έχει αντιφλεγμονώδη, αναλγητική και αντιπυρετική δράση.  Πιθανώς δρα μέσω αναστολής της κυκλοοξυγενάσης</a:t>
            </a:r>
            <a:r>
              <a:rPr lang="el-GR" dirty="0" smtClean="0"/>
              <a:t>. </a:t>
            </a:r>
            <a:r>
              <a:rPr lang="el-GR" dirty="0"/>
              <a:t>Η </a:t>
            </a:r>
            <a:r>
              <a:rPr lang="en-US" dirty="0"/>
              <a:t>ASA </a:t>
            </a:r>
            <a:r>
              <a:rPr lang="el-GR" dirty="0"/>
              <a:t>δίδεται σε δισκία, σε αναβράζοντα δισκία </a:t>
            </a:r>
            <a:r>
              <a:rPr lang="el-GR" dirty="0" smtClean="0"/>
              <a:t>ή </a:t>
            </a:r>
            <a:r>
              <a:rPr lang="el-GR" dirty="0"/>
              <a:t>ενίεται συστηματικά σε μορφή λυσίνης (0.5-1</a:t>
            </a:r>
            <a:r>
              <a:rPr lang="en-US" dirty="0"/>
              <a:t>g</a:t>
            </a:r>
            <a:r>
              <a:rPr lang="el-GR" dirty="0"/>
              <a:t>).  Υφίσταται γρήγορη εστερική υδρόλυση, πρώτα στο έντερο και μετά στο αίμα.  </a:t>
            </a:r>
          </a:p>
          <a:p>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6829328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(5 </a:t>
            </a:r>
            <a:r>
              <a:rPr lang="el-GR" sz="3200" b="0" dirty="0"/>
              <a:t>από 9)</a:t>
            </a:r>
            <a:endParaRPr lang="el-GR" dirty="0"/>
          </a:p>
        </p:txBody>
      </p:sp>
      <p:sp>
        <p:nvSpPr>
          <p:cNvPr id="3" name="2 - Θέση περιεχομένου"/>
          <p:cNvSpPr>
            <a:spLocks noGrp="1"/>
          </p:cNvSpPr>
          <p:nvPr>
            <p:ph idx="1"/>
          </p:nvPr>
        </p:nvSpPr>
        <p:spPr/>
        <p:txBody>
          <a:bodyPr>
            <a:normAutofit/>
          </a:bodyPr>
          <a:lstStyle/>
          <a:p>
            <a:r>
              <a:rPr lang="en-US" dirty="0"/>
              <a:t>H ASA </a:t>
            </a:r>
            <a:r>
              <a:rPr lang="el-GR" dirty="0"/>
              <a:t>δρα ερεθιστικά στον βλεννογόνο του στομάχου (τόσο με απ’ ευθείας μηχανισμό, όσο και με αναστολή της σύνθεσης των κυτταροπροστατευτικών προσταγλαδινών.  Μπορεί να προκαλέσει βρογχοσυστολή (άσθμα ασπιρίνης) λόγω του ότι αναστέλλει την σύνθεση της </a:t>
            </a:r>
            <a:r>
              <a:rPr lang="en-US" dirty="0"/>
              <a:t>PGE</a:t>
            </a:r>
            <a:r>
              <a:rPr lang="el-GR" dirty="0"/>
              <a:t>2 και υπερπαραγωγή λευκοτριενών. </a:t>
            </a:r>
            <a:r>
              <a:rPr lang="el-GR" dirty="0" smtClean="0"/>
              <a:t>Η </a:t>
            </a:r>
            <a:r>
              <a:rPr lang="en-US" dirty="0"/>
              <a:t>ASA </a:t>
            </a:r>
            <a:r>
              <a:rPr lang="el-GR" dirty="0"/>
              <a:t>αναστέλλει την συσσώρευση των αιμοπεταλίων και παρατείνει τον χρόνο ροής. </a:t>
            </a:r>
            <a:r>
              <a:rPr lang="el-GR" dirty="0" smtClean="0"/>
              <a:t>Δεν </a:t>
            </a:r>
            <a:r>
              <a:rPr lang="el-GR" dirty="0"/>
              <a:t>πρέπει να χρησιμοποιείται σε ασθενείς με διαταραχές πήξεως.  </a:t>
            </a:r>
          </a:p>
          <a:p>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37934199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(6 </a:t>
            </a:r>
            <a:r>
              <a:rPr lang="el-GR" sz="3200" b="0" dirty="0"/>
              <a:t>από 9)</a:t>
            </a:r>
            <a:endParaRPr lang="el-GR" dirty="0"/>
          </a:p>
        </p:txBody>
      </p:sp>
      <p:sp>
        <p:nvSpPr>
          <p:cNvPr id="3" name="2 - Θέση περιεχομένου"/>
          <p:cNvSpPr>
            <a:spLocks noGrp="1"/>
          </p:cNvSpPr>
          <p:nvPr>
            <p:ph idx="1"/>
          </p:nvPr>
        </p:nvSpPr>
        <p:spPr/>
        <p:txBody>
          <a:bodyPr>
            <a:normAutofit/>
          </a:bodyPr>
          <a:lstStyle/>
          <a:p>
            <a:r>
              <a:rPr lang="el-GR" dirty="0"/>
              <a:t>Επίσης χρειάζεται προσοχή όταν χορηγείται σε νέους η παιδιά λόγω του συνδρόμου </a:t>
            </a:r>
            <a:r>
              <a:rPr lang="en-US" dirty="0"/>
              <a:t>Reye</a:t>
            </a:r>
            <a:r>
              <a:rPr lang="el-GR" dirty="0"/>
              <a:t>.  Το σύνδρομο αυτό παρατηρήθηκε σε συνδυασμό ιογενών λοιμώξεων και ταυτόχρονη λήψη ασπιρίνης.  Η πρόγνωση του συνδρόμου </a:t>
            </a:r>
            <a:r>
              <a:rPr lang="en-US" dirty="0"/>
              <a:t>Reye </a:t>
            </a:r>
            <a:r>
              <a:rPr lang="el-GR" dirty="0"/>
              <a:t>είναι πτωχή και οδηγεί σε ηπατική και εγκεφαλική βλάβη. </a:t>
            </a:r>
            <a:r>
              <a:rPr lang="el-GR" dirty="0" smtClean="0"/>
              <a:t>Η </a:t>
            </a:r>
            <a:r>
              <a:rPr lang="el-GR" dirty="0"/>
              <a:t>χορήγηση </a:t>
            </a:r>
            <a:r>
              <a:rPr lang="en-US" dirty="0"/>
              <a:t>ASA </a:t>
            </a:r>
            <a:r>
              <a:rPr lang="el-GR" dirty="0"/>
              <a:t>στην εγκυμοσύνη, ιδίως τους τελευταίους μήνες μπορεί να οδηγήσει σε αιμορραγικές διαθέσεις μητέρας και νεογνού, καθώς και πρώιμη σύγκλειση του ανοιχτού βοττάλειου πόρου.  Τα όξινα μη στεροειδή αντιφλεγμονώδη έχουν προέλθει από την ασπιρίνη.</a:t>
            </a:r>
          </a:p>
          <a:p>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39565263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(7 </a:t>
            </a:r>
            <a:r>
              <a:rPr lang="el-GR" sz="3200" b="0" dirty="0"/>
              <a:t>από 9)</a:t>
            </a:r>
            <a:endParaRPr lang="el-GR" dirty="0"/>
          </a:p>
        </p:txBody>
      </p:sp>
      <p:sp>
        <p:nvSpPr>
          <p:cNvPr id="3" name="2 - Θέση περιεχομένου"/>
          <p:cNvSpPr>
            <a:spLocks noGrp="1"/>
          </p:cNvSpPr>
          <p:nvPr>
            <p:ph idx="1"/>
          </p:nvPr>
        </p:nvSpPr>
        <p:spPr/>
        <p:txBody>
          <a:bodyPr/>
          <a:lstStyle/>
          <a:p>
            <a:r>
              <a:rPr lang="el-GR" dirty="0"/>
              <a:t>Την υψηλότερη αποτελεσματικότητα από τα αντιπυρετικά αναλγητικά έχει </a:t>
            </a:r>
            <a:r>
              <a:rPr lang="el-GR" b="1" dirty="0">
                <a:solidFill>
                  <a:srgbClr val="002060"/>
                </a:solidFill>
              </a:rPr>
              <a:t>η διπυρόνη (μεταμιζόλη).  </a:t>
            </a:r>
            <a:r>
              <a:rPr lang="el-GR" dirty="0"/>
              <a:t>Είναι επίσης αποτελεσματική στον σπλαχνικό πόνο.  Ο τρόπος δράσης της μεταμιζόλης δεν είναι ακριβώς γνωστός, αλλά πιθανώς διαφέρει και από την ακεταμινοφαίνη και από την ασπιρίνη.  Από του στόματος απορροφάται γρήγορα, αλλά και από του ορθού</a:t>
            </a:r>
            <a:r>
              <a:rPr lang="el-GR" dirty="0" smtClean="0"/>
              <a:t>.</a:t>
            </a:r>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28746675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Ι. Αντιπυρετικά – Αναλγητικά </a:t>
            </a:r>
            <a:r>
              <a:rPr lang="el-GR" sz="3200" b="0" dirty="0" smtClean="0"/>
              <a:t>(8 </a:t>
            </a:r>
            <a:r>
              <a:rPr lang="el-GR" sz="3200" b="0" dirty="0"/>
              <a:t>από 9)</a:t>
            </a:r>
            <a:endParaRPr lang="el-GR" dirty="0"/>
          </a:p>
        </p:txBody>
      </p:sp>
      <p:sp>
        <p:nvSpPr>
          <p:cNvPr id="3" name="2 - Θέση περιεχομένου"/>
          <p:cNvSpPr>
            <a:spLocks noGrp="1"/>
          </p:cNvSpPr>
          <p:nvPr>
            <p:ph idx="1"/>
          </p:nvPr>
        </p:nvSpPr>
        <p:spPr/>
        <p:txBody>
          <a:bodyPr/>
          <a:lstStyle/>
          <a:p>
            <a:r>
              <a:rPr lang="el-GR" dirty="0"/>
              <a:t>Η διπυρόνη σχετίζεται με χαμηλή αλλά συμβατή πιθανότητα ακοκκιοκυτταραιμίας.  Σε ευαισθητοποιημένα άτομα μπορεί να παρατηρηθεί κυκλοφορική κατέρρειψη (</a:t>
            </a:r>
            <a:r>
              <a:rPr lang="en-US" dirty="0"/>
              <a:t>collapse</a:t>
            </a:r>
            <a:r>
              <a:rPr lang="el-GR" dirty="0"/>
              <a:t>), ιδίως μετά από ενδοφλέβια χορήγηση.  Έτσι η χρήση της έχει περιοριστεί και χορηγείται μόνο σε περιπτώσεις όπου τα άλλα αναλγητικά δεν δρουν.  </a:t>
            </a:r>
          </a:p>
          <a:p>
            <a:endParaRPr lang="en-US"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99250604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b757415f7e87e7f6d2ace6b540faa5c7a729e0"/>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ha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130</TotalTime>
  <Words>1841</Words>
  <Application>Microsoft Office PowerPoint</Application>
  <PresentationFormat>Προβολή στην οθόνη (4:3)</PresentationFormat>
  <Paragraphs>128</Paragraphs>
  <Slides>28</Slides>
  <Notes>8</Notes>
  <HiddenSlides>0</HiddenSlides>
  <MMClips>0</MMClips>
  <ScaleCrop>false</ScaleCrop>
  <HeadingPairs>
    <vt:vector size="4" baseType="variant">
      <vt:variant>
        <vt:lpstr>Θέμα</vt:lpstr>
      </vt:variant>
      <vt:variant>
        <vt:i4>2</vt:i4>
      </vt:variant>
      <vt:variant>
        <vt:lpstr>Τίτλοι διαφανειών</vt:lpstr>
      </vt:variant>
      <vt:variant>
        <vt:i4>28</vt:i4>
      </vt:variant>
    </vt:vector>
  </HeadingPairs>
  <TitlesOfParts>
    <vt:vector size="30" baseType="lpstr">
      <vt:lpstr>OC_template_updated</vt:lpstr>
      <vt:lpstr>template_pharm</vt:lpstr>
      <vt:lpstr>Φαρμακολογία</vt:lpstr>
      <vt:lpstr>Ι. Αντιπυρετικά – Αναλγητικά (1 από 9)</vt:lpstr>
      <vt:lpstr>Ι. Αντιπυρετικά – Αναλγητικά (2 από 9)</vt:lpstr>
      <vt:lpstr>Ι. Αντιπυρετικά – Αναλγητικά (3 από 9)</vt:lpstr>
      <vt:lpstr>Ι. Αντιπυρετικά – Αναλγητικά (4 από 9)</vt:lpstr>
      <vt:lpstr>Ι. Αντιπυρετικά – Αναλγητικά (5 από 9)</vt:lpstr>
      <vt:lpstr>Ι. Αντιπυρετικά – Αναλγητικά (6 από 9)</vt:lpstr>
      <vt:lpstr>Ι. Αντιπυρετικά – Αναλγητικά (7 από 9)</vt:lpstr>
      <vt:lpstr>Ι. Αντιπυρετικά – Αναλγητικά (8 από 9)</vt:lpstr>
      <vt:lpstr>Ι. Αντιπυρετικά – Αναλγητικά (9 από 9)</vt:lpstr>
      <vt:lpstr>ΙΙ. Μη στεροειδή αντιφλεγμονώδη (αντιρευματικά) φάρμακα  NSAIDs-non steroidal anti-inflammatory drugs (1 από 7)</vt:lpstr>
      <vt:lpstr>ΙΙ. Μη στεροειδή αντιφλεγμονώδη (αντιρευματικά) φάρμακα  NSAIDs-non steroidal anti-inflammatory drugs (2 από 7)</vt:lpstr>
      <vt:lpstr>ΙΙ. Μη στεροειδή αντιφλεγμονώδη (αντιρευματικά) φάρμακα  NSAIDs-non steroidal anti-inflammatory drugs (3 από 7)</vt:lpstr>
      <vt:lpstr>ΙΙ. Μη στεροειδή αντιφλεγμονώδη (αντιρευματικά) φάρμακα  NSAIDs-non steroidal anti-inflammatory drugs (4 από 7)</vt:lpstr>
      <vt:lpstr>ΙΙ. Μη στεροειδή αντιφλεγμονώδη (αντιρευματικά) φάρμακα  NSAIDs-non steroidal anti-inflammatory drugs (5 από 7)</vt:lpstr>
      <vt:lpstr>ΙΙ. Μη στεροειδή αντιφλεγμονώδη (αντιρευματικά) φάρμακα  NSAIDs-non steroidal anti-inflammatory drugs (6 από 7)</vt:lpstr>
      <vt:lpstr>ΙΙ. Μη στεροειδή αντιφλεγμονώδη (αντιρευματικά) φάρμακα  NSAIDs-non steroidal anti-inflammatory drugs (7 από 7)</vt:lpstr>
      <vt:lpstr>ΙΙΙ. Απιοειδή αναλγητικά – Τύπου μορφίνης (1 από 4)</vt:lpstr>
      <vt:lpstr>ΙΙΙ. Απιοειδή αναλγητικά – Τύπου μορφίνης (2 από 4)</vt:lpstr>
      <vt:lpstr>ΙΙΙ. Απιοειδή αναλγητικά – Τύπου μορφίνης (3 από 4)</vt:lpstr>
      <vt:lpstr>ΙΙΙ. Απιοειδή αναλγητικά – Τύπου μορφίνης (4 από 4)</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38</cp:revision>
  <dcterms:created xsi:type="dcterms:W3CDTF">2013-03-04T13:35:19Z</dcterms:created>
  <dcterms:modified xsi:type="dcterms:W3CDTF">2015-02-13T09:01:08Z</dcterms:modified>
</cp:coreProperties>
</file>