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60"/>
  </p:notesMasterIdLst>
  <p:handoutMasterIdLst>
    <p:handoutMasterId r:id="rId61"/>
  </p:handoutMasterIdLst>
  <p:sldIdLst>
    <p:sldId id="316" r:id="rId2"/>
    <p:sldId id="259" r:id="rId3"/>
    <p:sldId id="31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8" r:id="rId51"/>
    <p:sldId id="309" r:id="rId52"/>
    <p:sldId id="310" r:id="rId53"/>
    <p:sldId id="317" r:id="rId54"/>
    <p:sldId id="318" r:id="rId55"/>
    <p:sldId id="312" r:id="rId56"/>
    <p:sldId id="313" r:id="rId57"/>
    <p:sldId id="315" r:id="rId58"/>
    <p:sldId id="314" r:id="rId59"/>
  </p:sldIdLst>
  <p:sldSz cx="9144000" cy="6858000" type="screen4x3"/>
  <p:notesSz cx="7104063" cy="10234613"/>
  <p:custDataLst>
    <p:tags r:id="rId6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2"/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>
        <p:scale>
          <a:sx n="78" d="100"/>
          <a:sy n="78" d="100"/>
        </p:scale>
        <p:origin x="-126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1074" y="-102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84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6190476190476197E-2"/>
          <c:y val="5.5023923444976079E-2"/>
          <c:w val="0.69523809523809521"/>
          <c:h val="0.732057416267942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CONT G</c:v>
                </c:pt>
              </c:strCache>
            </c:strRef>
          </c:tx>
          <c:spPr>
            <a:solidFill>
              <a:schemeClr val="accent1"/>
            </a:solidFill>
            <a:ln w="12587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2"/>
                <c:pt idx="0">
                  <c:v>H STAY</c:v>
                </c:pt>
                <c:pt idx="1">
                  <c:v>M ATEL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19</c:v>
                </c:pt>
                <c:pt idx="1">
                  <c:v>39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NIV</c:v>
                </c:pt>
              </c:strCache>
            </c:strRef>
          </c:tx>
          <c:spPr>
            <a:solidFill>
              <a:schemeClr val="accent2"/>
            </a:solidFill>
            <a:ln w="12587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2"/>
                <c:pt idx="0">
                  <c:v>H STAY</c:v>
                </c:pt>
                <c:pt idx="1">
                  <c:v>M ATEL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12</c:v>
                </c:pt>
                <c:pt idx="1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32278784"/>
        <c:axId val="44370752"/>
        <c:axId val="0"/>
      </c:bar3DChart>
      <c:catAx>
        <c:axId val="132278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587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784" b="1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l-GR"/>
          </a:p>
        </c:txPr>
        <c:crossAx val="443707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370752"/>
        <c:scaling>
          <c:orientation val="minMax"/>
        </c:scaling>
        <c:delete val="0"/>
        <c:axPos val="l"/>
        <c:majorGridlines>
          <c:spPr>
            <a:ln w="3147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12587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784" b="1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l-GR"/>
          </a:p>
        </c:txPr>
        <c:crossAx val="132278784"/>
        <c:crosses val="autoZero"/>
        <c:crossBetween val="between"/>
      </c:valAx>
      <c:spPr>
        <a:noFill/>
        <a:ln w="25173">
          <a:noFill/>
        </a:ln>
      </c:spPr>
    </c:plotArea>
    <c:legend>
      <c:legendPos val="r"/>
      <c:layout>
        <c:manualLayout>
          <c:xMode val="edge"/>
          <c:yMode val="edge"/>
          <c:x val="0.71604075996386873"/>
          <c:y val="0.41626794258373206"/>
          <c:w val="0.2066790284171324"/>
          <c:h val="0.22411218378059189"/>
        </c:manualLayout>
      </c:layout>
      <c:overlay val="0"/>
      <c:spPr>
        <a:noFill/>
        <a:ln w="3147">
          <a:solidFill>
            <a:schemeClr val="tx1"/>
          </a:solidFill>
          <a:prstDash val="solid"/>
        </a:ln>
      </c:spPr>
      <c:txPr>
        <a:bodyPr/>
        <a:lstStyle/>
        <a:p>
          <a:pPr>
            <a:defRPr sz="1640" b="1" i="0" u="none" strike="noStrike" baseline="0">
              <a:solidFill>
                <a:srgbClr val="FFFFFF"/>
              </a:solidFill>
              <a:latin typeface="Arial"/>
              <a:ea typeface="Arial"/>
              <a:cs typeface="Arial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8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l-GR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7A928C-9074-47CC-A5C5-196BAA5924C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9764CC7-CE09-4A47-9F76-DAEE98EFDBE1}">
      <dgm:prSet phldrT="[Κείμενο]" custT="1"/>
      <dgm:spPr>
        <a:solidFill>
          <a:srgbClr val="004B82"/>
        </a:solidFill>
      </dgm:spPr>
      <dgm:t>
        <a:bodyPr/>
        <a:lstStyle/>
        <a:p>
          <a:r>
            <a:rPr lang="el-GR" sz="3600" dirty="0" smtClean="0"/>
            <a:t>Ανεξάρτητες Κατηγορίες</a:t>
          </a:r>
          <a:r>
            <a:rPr lang="en-US" sz="3600" dirty="0" smtClean="0"/>
            <a:t> MEMA</a:t>
          </a:r>
          <a:endParaRPr lang="el-GR" sz="3600" dirty="0"/>
        </a:p>
      </dgm:t>
    </dgm:pt>
    <dgm:pt modelId="{5C63F4F1-2935-426F-AB0C-E8E420DB6076}" type="parTrans" cxnId="{D1462291-0C99-4955-8E67-248AD135BF8E}">
      <dgm:prSet/>
      <dgm:spPr/>
      <dgm:t>
        <a:bodyPr/>
        <a:lstStyle/>
        <a:p>
          <a:endParaRPr lang="el-GR"/>
        </a:p>
      </dgm:t>
    </dgm:pt>
    <dgm:pt modelId="{7FD3ADAA-B855-4CF3-A83F-99797C869819}" type="sibTrans" cxnId="{D1462291-0C99-4955-8E67-248AD135BF8E}">
      <dgm:prSet/>
      <dgm:spPr/>
      <dgm:t>
        <a:bodyPr/>
        <a:lstStyle/>
        <a:p>
          <a:endParaRPr lang="el-GR" dirty="0"/>
        </a:p>
      </dgm:t>
    </dgm:pt>
    <dgm:pt modelId="{EEAADDC7-90FB-4FD1-8589-2EC09F75E549}">
      <dgm:prSet phldrT="[Κείμενο]" custT="1"/>
      <dgm:spPr>
        <a:solidFill>
          <a:srgbClr val="004B82"/>
        </a:solidFill>
      </dgm:spPr>
      <dgm:t>
        <a:bodyPr/>
        <a:lstStyle/>
        <a:p>
          <a:r>
            <a:rPr lang="en-US" sz="2800" dirty="0" smtClean="0"/>
            <a:t>MIE</a:t>
          </a:r>
        </a:p>
        <a:p>
          <a:r>
            <a:rPr lang="en-US" sz="2000" dirty="0" smtClean="0"/>
            <a:t>Mechanical insufflation  exsufflation</a:t>
          </a:r>
          <a:endParaRPr lang="el-GR" sz="2000" dirty="0"/>
        </a:p>
      </dgm:t>
    </dgm:pt>
    <dgm:pt modelId="{8B7473F9-E929-4477-A978-8B95FEF903CA}" type="parTrans" cxnId="{3A0BF893-0BB3-4B7E-B96D-0311B8AB5482}">
      <dgm:prSet/>
      <dgm:spPr/>
      <dgm:t>
        <a:bodyPr/>
        <a:lstStyle/>
        <a:p>
          <a:endParaRPr lang="el-GR"/>
        </a:p>
      </dgm:t>
    </dgm:pt>
    <dgm:pt modelId="{1D12AE69-E745-47A0-A575-068FD0B02668}" type="sibTrans" cxnId="{3A0BF893-0BB3-4B7E-B96D-0311B8AB5482}">
      <dgm:prSet/>
      <dgm:spPr/>
      <dgm:t>
        <a:bodyPr/>
        <a:lstStyle/>
        <a:p>
          <a:endParaRPr lang="el-GR" dirty="0"/>
        </a:p>
      </dgm:t>
    </dgm:pt>
    <dgm:pt modelId="{3BAAEE5D-E015-4E4B-AD64-5DE1716322D6}">
      <dgm:prSet phldrT="[Κείμενο]" custT="1"/>
      <dgm:spPr>
        <a:solidFill>
          <a:srgbClr val="004B82"/>
        </a:solidFill>
      </dgm:spPr>
      <dgm:t>
        <a:bodyPr/>
        <a:lstStyle/>
        <a:p>
          <a:r>
            <a:rPr lang="en-US" sz="2800" dirty="0" smtClean="0"/>
            <a:t>IPV</a:t>
          </a:r>
        </a:p>
        <a:p>
          <a:r>
            <a:rPr lang="en-US" sz="2000" dirty="0" smtClean="0"/>
            <a:t>Intrapulmonary Percussive Ventilation</a:t>
          </a:r>
          <a:endParaRPr lang="el-GR" sz="2000" dirty="0"/>
        </a:p>
      </dgm:t>
    </dgm:pt>
    <dgm:pt modelId="{D0C164D3-4D48-48C2-8035-077702CE83FC}" type="parTrans" cxnId="{77C6A274-105F-4BE7-9F6F-DAA97B2DEA5D}">
      <dgm:prSet/>
      <dgm:spPr/>
      <dgm:t>
        <a:bodyPr/>
        <a:lstStyle/>
        <a:p>
          <a:endParaRPr lang="el-GR"/>
        </a:p>
      </dgm:t>
    </dgm:pt>
    <dgm:pt modelId="{C757572D-FAE7-482F-8483-2966AE5CD2AD}" type="sibTrans" cxnId="{77C6A274-105F-4BE7-9F6F-DAA97B2DEA5D}">
      <dgm:prSet/>
      <dgm:spPr/>
      <dgm:t>
        <a:bodyPr/>
        <a:lstStyle/>
        <a:p>
          <a:endParaRPr lang="el-GR"/>
        </a:p>
      </dgm:t>
    </dgm:pt>
    <dgm:pt modelId="{260A93C3-99D7-48C6-A4BC-F06AA2ABC098}" type="pres">
      <dgm:prSet presAssocID="{227A928C-9074-47CC-A5C5-196BAA5924C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3435F145-0FDB-4FA0-8919-A394442EFEA4}" type="pres">
      <dgm:prSet presAssocID="{227A928C-9074-47CC-A5C5-196BAA5924C5}" presName="dummyMaxCanvas" presStyleCnt="0">
        <dgm:presLayoutVars/>
      </dgm:prSet>
      <dgm:spPr/>
    </dgm:pt>
    <dgm:pt modelId="{7BE21E63-8119-4522-B083-43A165AB1224}" type="pres">
      <dgm:prSet presAssocID="{227A928C-9074-47CC-A5C5-196BAA5924C5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2C5E77B-5BFC-432C-B62D-A76409EAC34E}" type="pres">
      <dgm:prSet presAssocID="{227A928C-9074-47CC-A5C5-196BAA5924C5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BBA280B-61B8-4B52-A8FC-9BAFBEFAE211}" type="pres">
      <dgm:prSet presAssocID="{227A928C-9074-47CC-A5C5-196BAA5924C5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F95446C-CEE4-43F1-AA4A-6D6A2703F5B8}" type="pres">
      <dgm:prSet presAssocID="{227A928C-9074-47CC-A5C5-196BAA5924C5}" presName="ThreeConn_1-2" presStyleLbl="fgAccFollowNode1" presStyleIdx="0" presStyleCnt="2" custLinFactNeighborX="-13077" custLinFactNeighborY="-8505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A30F982-A260-4971-BFAC-25A8F99BD90B}" type="pres">
      <dgm:prSet presAssocID="{227A928C-9074-47CC-A5C5-196BAA5924C5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6F34AB9-F7CF-4A63-BF6C-C6CAEFD1F92C}" type="pres">
      <dgm:prSet presAssocID="{227A928C-9074-47CC-A5C5-196BAA5924C5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521195D-2ACB-4E7D-93C1-C72EE0E6CD95}" type="pres">
      <dgm:prSet presAssocID="{227A928C-9074-47CC-A5C5-196BAA5924C5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8DC9315-E15D-4F01-A0DA-528E93F252DD}" type="pres">
      <dgm:prSet presAssocID="{227A928C-9074-47CC-A5C5-196BAA5924C5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D7949407-EF6C-4F97-BE6F-5A0E571F2448}" type="presOf" srcId="{1D12AE69-E745-47A0-A575-068FD0B02668}" destId="{7A30F982-A260-4971-BFAC-25A8F99BD90B}" srcOrd="0" destOrd="0" presId="urn:microsoft.com/office/officeart/2005/8/layout/vProcess5"/>
    <dgm:cxn modelId="{3A0BF893-0BB3-4B7E-B96D-0311B8AB5482}" srcId="{227A928C-9074-47CC-A5C5-196BAA5924C5}" destId="{EEAADDC7-90FB-4FD1-8589-2EC09F75E549}" srcOrd="1" destOrd="0" parTransId="{8B7473F9-E929-4477-A978-8B95FEF903CA}" sibTransId="{1D12AE69-E745-47A0-A575-068FD0B02668}"/>
    <dgm:cxn modelId="{E0052B69-65E1-4C4B-8D4E-748CA88E958F}" type="presOf" srcId="{EEAADDC7-90FB-4FD1-8589-2EC09F75E549}" destId="{7521195D-2ACB-4E7D-93C1-C72EE0E6CD95}" srcOrd="1" destOrd="0" presId="urn:microsoft.com/office/officeart/2005/8/layout/vProcess5"/>
    <dgm:cxn modelId="{680565D4-7B15-4079-8F48-FBCAD85256C9}" type="presOf" srcId="{3BAAEE5D-E015-4E4B-AD64-5DE1716322D6}" destId="{18DC9315-E15D-4F01-A0DA-528E93F252DD}" srcOrd="1" destOrd="0" presId="urn:microsoft.com/office/officeart/2005/8/layout/vProcess5"/>
    <dgm:cxn modelId="{A8D7C727-0E33-4AFD-8593-CDD1B7AA8BE3}" type="presOf" srcId="{79764CC7-CE09-4A47-9F76-DAEE98EFDBE1}" destId="{D6F34AB9-F7CF-4A63-BF6C-C6CAEFD1F92C}" srcOrd="1" destOrd="0" presId="urn:microsoft.com/office/officeart/2005/8/layout/vProcess5"/>
    <dgm:cxn modelId="{D1462291-0C99-4955-8E67-248AD135BF8E}" srcId="{227A928C-9074-47CC-A5C5-196BAA5924C5}" destId="{79764CC7-CE09-4A47-9F76-DAEE98EFDBE1}" srcOrd="0" destOrd="0" parTransId="{5C63F4F1-2935-426F-AB0C-E8E420DB6076}" sibTransId="{7FD3ADAA-B855-4CF3-A83F-99797C869819}"/>
    <dgm:cxn modelId="{77C6A274-105F-4BE7-9F6F-DAA97B2DEA5D}" srcId="{227A928C-9074-47CC-A5C5-196BAA5924C5}" destId="{3BAAEE5D-E015-4E4B-AD64-5DE1716322D6}" srcOrd="2" destOrd="0" parTransId="{D0C164D3-4D48-48C2-8035-077702CE83FC}" sibTransId="{C757572D-FAE7-482F-8483-2966AE5CD2AD}"/>
    <dgm:cxn modelId="{1FC1D230-CD2C-4EAE-81AE-BEFF5129B97D}" type="presOf" srcId="{EEAADDC7-90FB-4FD1-8589-2EC09F75E549}" destId="{22C5E77B-5BFC-432C-B62D-A76409EAC34E}" srcOrd="0" destOrd="0" presId="urn:microsoft.com/office/officeart/2005/8/layout/vProcess5"/>
    <dgm:cxn modelId="{038CF618-3CB3-4E72-BB8D-698C9BE0E20A}" type="presOf" srcId="{227A928C-9074-47CC-A5C5-196BAA5924C5}" destId="{260A93C3-99D7-48C6-A4BC-F06AA2ABC098}" srcOrd="0" destOrd="0" presId="urn:microsoft.com/office/officeart/2005/8/layout/vProcess5"/>
    <dgm:cxn modelId="{AC5C575A-D7F8-4886-8397-E02F95AC4ACA}" type="presOf" srcId="{79764CC7-CE09-4A47-9F76-DAEE98EFDBE1}" destId="{7BE21E63-8119-4522-B083-43A165AB1224}" srcOrd="0" destOrd="0" presId="urn:microsoft.com/office/officeart/2005/8/layout/vProcess5"/>
    <dgm:cxn modelId="{87AA91CC-8048-42B2-89A8-3844DE2BDF16}" type="presOf" srcId="{3BAAEE5D-E015-4E4B-AD64-5DE1716322D6}" destId="{DBBA280B-61B8-4B52-A8FC-9BAFBEFAE211}" srcOrd="0" destOrd="0" presId="urn:microsoft.com/office/officeart/2005/8/layout/vProcess5"/>
    <dgm:cxn modelId="{6F071FE7-093B-4856-866E-34B7A92FB739}" type="presOf" srcId="{7FD3ADAA-B855-4CF3-A83F-99797C869819}" destId="{9F95446C-CEE4-43F1-AA4A-6D6A2703F5B8}" srcOrd="0" destOrd="0" presId="urn:microsoft.com/office/officeart/2005/8/layout/vProcess5"/>
    <dgm:cxn modelId="{294855F8-7B83-47D5-91D2-C6E674484A76}" type="presParOf" srcId="{260A93C3-99D7-48C6-A4BC-F06AA2ABC098}" destId="{3435F145-0FDB-4FA0-8919-A394442EFEA4}" srcOrd="0" destOrd="0" presId="urn:microsoft.com/office/officeart/2005/8/layout/vProcess5"/>
    <dgm:cxn modelId="{F9953228-FF1D-4D47-AC42-FEB844773FD2}" type="presParOf" srcId="{260A93C3-99D7-48C6-A4BC-F06AA2ABC098}" destId="{7BE21E63-8119-4522-B083-43A165AB1224}" srcOrd="1" destOrd="0" presId="urn:microsoft.com/office/officeart/2005/8/layout/vProcess5"/>
    <dgm:cxn modelId="{EA612B2C-8FF3-4B55-991B-9352FA19563C}" type="presParOf" srcId="{260A93C3-99D7-48C6-A4BC-F06AA2ABC098}" destId="{22C5E77B-5BFC-432C-B62D-A76409EAC34E}" srcOrd="2" destOrd="0" presId="urn:microsoft.com/office/officeart/2005/8/layout/vProcess5"/>
    <dgm:cxn modelId="{6555A96C-1F86-4741-AEF3-E43C5261A575}" type="presParOf" srcId="{260A93C3-99D7-48C6-A4BC-F06AA2ABC098}" destId="{DBBA280B-61B8-4B52-A8FC-9BAFBEFAE211}" srcOrd="3" destOrd="0" presId="urn:microsoft.com/office/officeart/2005/8/layout/vProcess5"/>
    <dgm:cxn modelId="{46C6D359-96FD-45FF-B05C-718233BE1BA7}" type="presParOf" srcId="{260A93C3-99D7-48C6-A4BC-F06AA2ABC098}" destId="{9F95446C-CEE4-43F1-AA4A-6D6A2703F5B8}" srcOrd="4" destOrd="0" presId="urn:microsoft.com/office/officeart/2005/8/layout/vProcess5"/>
    <dgm:cxn modelId="{EF6CD3B5-B5E8-4C76-A8F6-1BE705D97309}" type="presParOf" srcId="{260A93C3-99D7-48C6-A4BC-F06AA2ABC098}" destId="{7A30F982-A260-4971-BFAC-25A8F99BD90B}" srcOrd="5" destOrd="0" presId="urn:microsoft.com/office/officeart/2005/8/layout/vProcess5"/>
    <dgm:cxn modelId="{E867E3B5-20F4-4676-A1A5-F7ED610BF886}" type="presParOf" srcId="{260A93C3-99D7-48C6-A4BC-F06AA2ABC098}" destId="{D6F34AB9-F7CF-4A63-BF6C-C6CAEFD1F92C}" srcOrd="6" destOrd="0" presId="urn:microsoft.com/office/officeart/2005/8/layout/vProcess5"/>
    <dgm:cxn modelId="{6FF26C59-3B04-46A9-91E4-F19C8C7670A6}" type="presParOf" srcId="{260A93C3-99D7-48C6-A4BC-F06AA2ABC098}" destId="{7521195D-2ACB-4E7D-93C1-C72EE0E6CD95}" srcOrd="7" destOrd="0" presId="urn:microsoft.com/office/officeart/2005/8/layout/vProcess5"/>
    <dgm:cxn modelId="{4B1CF7EC-A548-4059-A630-ED54CFDD5EEF}" type="presParOf" srcId="{260A93C3-99D7-48C6-A4BC-F06AA2ABC098}" destId="{18DC9315-E15D-4F01-A0DA-528E93F252D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0A85FA-A65E-46C4-B838-62DE53B6996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</dgm:pt>
    <dgm:pt modelId="{E1918611-E1AC-489D-8DCE-FC061223F717}">
      <dgm:prSet/>
      <dgm:spPr/>
      <dgm:t>
        <a:bodyPr/>
        <a:lstStyle/>
        <a:p>
          <a:pPr marL="0" marR="0" lvl="0" indent="0" algn="ctr" defTabSz="914400" rtl="0" eaLnBrk="1" fontAlgn="base" latinLnBrk="0" hangingPunct="0">
            <a:lnSpc>
              <a:spcPct val="93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endParaRPr kumimoji="0" lang="el-GR" b="0" i="0" u="none" strike="noStrike" cap="none" normalizeH="0" baseline="0" dirty="0" smtClean="0">
            <a:ln>
              <a:noFill/>
            </a:ln>
            <a:effectLst/>
            <a:latin typeface="Arial" charset="0"/>
          </a:endParaRPr>
        </a:p>
      </dgm:t>
    </dgm:pt>
    <dgm:pt modelId="{ECA5004D-42E2-4E74-ABDA-1BB186650E1F}" type="parTrans" cxnId="{C80EC585-0FC2-4590-8A05-D30A20F86197}">
      <dgm:prSet/>
      <dgm:spPr/>
      <dgm:t>
        <a:bodyPr/>
        <a:lstStyle/>
        <a:p>
          <a:endParaRPr lang="el-GR"/>
        </a:p>
      </dgm:t>
    </dgm:pt>
    <dgm:pt modelId="{0BBB9510-059C-4B3B-AB87-B46D98CD7E14}" type="sibTrans" cxnId="{C80EC585-0FC2-4590-8A05-D30A20F86197}">
      <dgm:prSet/>
      <dgm:spPr/>
      <dgm:t>
        <a:bodyPr/>
        <a:lstStyle/>
        <a:p>
          <a:endParaRPr lang="el-GR"/>
        </a:p>
      </dgm:t>
    </dgm:pt>
    <dgm:pt modelId="{F3E70DD6-CE81-490F-BD02-E13F77CF2F14}">
      <dgm:prSet/>
      <dgm:spPr/>
      <dgm:t>
        <a:bodyPr/>
        <a:lstStyle/>
        <a:p>
          <a:pPr marL="0" marR="0" lvl="0" indent="0" algn="ctr" defTabSz="914400" rtl="0" eaLnBrk="1" fontAlgn="base" latinLnBrk="0" hangingPunct="0">
            <a:lnSpc>
              <a:spcPct val="93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endParaRPr kumimoji="0" lang="el-GR" b="0" i="0" u="none" strike="noStrike" cap="none" normalizeH="0" baseline="0" dirty="0" smtClean="0">
            <a:ln>
              <a:noFill/>
            </a:ln>
            <a:effectLst/>
            <a:latin typeface="Arial" charset="0"/>
          </a:endParaRPr>
        </a:p>
      </dgm:t>
    </dgm:pt>
    <dgm:pt modelId="{14547BA0-440D-4D6B-B75D-273C6409E7A1}" type="parTrans" cxnId="{3E978C83-B0C9-4207-95DA-0ED5699D5D3D}">
      <dgm:prSet/>
      <dgm:spPr/>
      <dgm:t>
        <a:bodyPr/>
        <a:lstStyle/>
        <a:p>
          <a:endParaRPr lang="el-GR"/>
        </a:p>
      </dgm:t>
    </dgm:pt>
    <dgm:pt modelId="{92643AAB-AAD8-4D49-8BD3-E688642E267B}" type="sibTrans" cxnId="{3E978C83-B0C9-4207-95DA-0ED5699D5D3D}">
      <dgm:prSet/>
      <dgm:spPr/>
      <dgm:t>
        <a:bodyPr/>
        <a:lstStyle/>
        <a:p>
          <a:endParaRPr lang="el-GR"/>
        </a:p>
      </dgm:t>
    </dgm:pt>
    <dgm:pt modelId="{EC1550A5-3AD1-498C-93A2-0BD3A9B7FEA1}">
      <dgm:prSet/>
      <dgm:spPr/>
      <dgm:t>
        <a:bodyPr/>
        <a:lstStyle/>
        <a:p>
          <a:pPr marL="0" marR="0" lvl="0" indent="0" algn="ctr" defTabSz="914400" rtl="0" eaLnBrk="1" fontAlgn="base" latinLnBrk="0" hangingPunct="0">
            <a:lnSpc>
              <a:spcPct val="93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endParaRPr kumimoji="0" lang="el-GR" b="0" i="0" u="none" strike="noStrike" cap="none" normalizeH="0" baseline="0" dirty="0" smtClean="0">
            <a:ln>
              <a:noFill/>
            </a:ln>
            <a:effectLst/>
            <a:latin typeface="Arial" charset="0"/>
          </a:endParaRPr>
        </a:p>
      </dgm:t>
    </dgm:pt>
    <dgm:pt modelId="{08B1739F-464D-40CC-A197-02A124FABA27}" type="parTrans" cxnId="{81873A97-B4FF-428E-9D24-827681E5E478}">
      <dgm:prSet/>
      <dgm:spPr/>
      <dgm:t>
        <a:bodyPr/>
        <a:lstStyle/>
        <a:p>
          <a:endParaRPr lang="el-GR"/>
        </a:p>
      </dgm:t>
    </dgm:pt>
    <dgm:pt modelId="{8C09938C-FE4E-43CE-BF4C-02A2FC849BE2}" type="sibTrans" cxnId="{81873A97-B4FF-428E-9D24-827681E5E478}">
      <dgm:prSet/>
      <dgm:spPr/>
      <dgm:t>
        <a:bodyPr/>
        <a:lstStyle/>
        <a:p>
          <a:endParaRPr lang="el-GR"/>
        </a:p>
      </dgm:t>
    </dgm:pt>
    <dgm:pt modelId="{E734DF53-E794-4109-AC4C-078DC75E2D1C}" type="pres">
      <dgm:prSet presAssocID="{BA0A85FA-A65E-46C4-B838-62DE53B69961}" presName="compositeShape" presStyleCnt="0">
        <dgm:presLayoutVars>
          <dgm:chMax val="7"/>
          <dgm:dir/>
          <dgm:resizeHandles val="exact"/>
        </dgm:presLayoutVars>
      </dgm:prSet>
      <dgm:spPr/>
    </dgm:pt>
    <dgm:pt modelId="{480226C8-A239-4CBD-A8A6-1F2649755B5B}" type="pres">
      <dgm:prSet presAssocID="{E1918611-E1AC-489D-8DCE-FC061223F717}" presName="circ1" presStyleLbl="vennNode1" presStyleIdx="0" presStyleCnt="3" custLinFactNeighborX="-3044" custLinFactNeighborY="-3213"/>
      <dgm:spPr/>
      <dgm:t>
        <a:bodyPr/>
        <a:lstStyle/>
        <a:p>
          <a:endParaRPr lang="el-GR"/>
        </a:p>
      </dgm:t>
    </dgm:pt>
    <dgm:pt modelId="{E53CAD14-4E59-45C3-8822-A92B106600D9}" type="pres">
      <dgm:prSet presAssocID="{E1918611-E1AC-489D-8DCE-FC061223F71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24E3847-A09A-466B-AE94-C79A3B3B47B7}" type="pres">
      <dgm:prSet presAssocID="{F3E70DD6-CE81-490F-BD02-E13F77CF2F14}" presName="circ2" presStyleLbl="vennNode1" presStyleIdx="1" presStyleCnt="3" custLinFactNeighborX="-3044" custLinFactNeighborY="-3213"/>
      <dgm:spPr/>
      <dgm:t>
        <a:bodyPr/>
        <a:lstStyle/>
        <a:p>
          <a:endParaRPr lang="el-GR"/>
        </a:p>
      </dgm:t>
    </dgm:pt>
    <dgm:pt modelId="{3E437637-56DF-4768-9EDD-5C565D0E6E3A}" type="pres">
      <dgm:prSet presAssocID="{F3E70DD6-CE81-490F-BD02-E13F77CF2F1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DECC936-9D95-4487-9408-7801A06F0828}" type="pres">
      <dgm:prSet presAssocID="{EC1550A5-3AD1-498C-93A2-0BD3A9B7FEA1}" presName="circ3" presStyleLbl="vennNode1" presStyleIdx="2" presStyleCnt="3" custLinFactNeighborX="-3044" custLinFactNeighborY="-3213"/>
      <dgm:spPr/>
      <dgm:t>
        <a:bodyPr/>
        <a:lstStyle/>
        <a:p>
          <a:endParaRPr lang="el-GR"/>
        </a:p>
      </dgm:t>
    </dgm:pt>
    <dgm:pt modelId="{9015AE1E-9008-498B-8F61-A864E29AA43F}" type="pres">
      <dgm:prSet presAssocID="{EC1550A5-3AD1-498C-93A2-0BD3A9B7FEA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3E978C83-B0C9-4207-95DA-0ED5699D5D3D}" srcId="{BA0A85FA-A65E-46C4-B838-62DE53B69961}" destId="{F3E70DD6-CE81-490F-BD02-E13F77CF2F14}" srcOrd="1" destOrd="0" parTransId="{14547BA0-440D-4D6B-B75D-273C6409E7A1}" sibTransId="{92643AAB-AAD8-4D49-8BD3-E688642E267B}"/>
    <dgm:cxn modelId="{C8E9E9E0-3E99-4D43-BA72-CCC625F66E80}" type="presOf" srcId="{F3E70DD6-CE81-490F-BD02-E13F77CF2F14}" destId="{3E437637-56DF-4768-9EDD-5C565D0E6E3A}" srcOrd="1" destOrd="0" presId="urn:microsoft.com/office/officeart/2005/8/layout/venn1"/>
    <dgm:cxn modelId="{76F47075-47AE-4B8B-8A74-3644CDE1DE1B}" type="presOf" srcId="{BA0A85FA-A65E-46C4-B838-62DE53B69961}" destId="{E734DF53-E794-4109-AC4C-078DC75E2D1C}" srcOrd="0" destOrd="0" presId="urn:microsoft.com/office/officeart/2005/8/layout/venn1"/>
    <dgm:cxn modelId="{BF668D5A-127D-4338-8532-4F7831B84B37}" type="presOf" srcId="{EC1550A5-3AD1-498C-93A2-0BD3A9B7FEA1}" destId="{ADECC936-9D95-4487-9408-7801A06F0828}" srcOrd="0" destOrd="0" presId="urn:microsoft.com/office/officeart/2005/8/layout/venn1"/>
    <dgm:cxn modelId="{81873A97-B4FF-428E-9D24-827681E5E478}" srcId="{BA0A85FA-A65E-46C4-B838-62DE53B69961}" destId="{EC1550A5-3AD1-498C-93A2-0BD3A9B7FEA1}" srcOrd="2" destOrd="0" parTransId="{08B1739F-464D-40CC-A197-02A124FABA27}" sibTransId="{8C09938C-FE4E-43CE-BF4C-02A2FC849BE2}"/>
    <dgm:cxn modelId="{C80EC585-0FC2-4590-8A05-D30A20F86197}" srcId="{BA0A85FA-A65E-46C4-B838-62DE53B69961}" destId="{E1918611-E1AC-489D-8DCE-FC061223F717}" srcOrd="0" destOrd="0" parTransId="{ECA5004D-42E2-4E74-ABDA-1BB186650E1F}" sibTransId="{0BBB9510-059C-4B3B-AB87-B46D98CD7E14}"/>
    <dgm:cxn modelId="{08C03B8A-DF3F-45AE-89AC-FEBFC412D05B}" type="presOf" srcId="{E1918611-E1AC-489D-8DCE-FC061223F717}" destId="{480226C8-A239-4CBD-A8A6-1F2649755B5B}" srcOrd="0" destOrd="0" presId="urn:microsoft.com/office/officeart/2005/8/layout/venn1"/>
    <dgm:cxn modelId="{B027EDDA-D455-4068-B534-5002176005A5}" type="presOf" srcId="{E1918611-E1AC-489D-8DCE-FC061223F717}" destId="{E53CAD14-4E59-45C3-8822-A92B106600D9}" srcOrd="1" destOrd="0" presId="urn:microsoft.com/office/officeart/2005/8/layout/venn1"/>
    <dgm:cxn modelId="{6A435651-ED02-4F07-8574-CFDCD28B1D19}" type="presOf" srcId="{F3E70DD6-CE81-490F-BD02-E13F77CF2F14}" destId="{624E3847-A09A-466B-AE94-C79A3B3B47B7}" srcOrd="0" destOrd="0" presId="urn:microsoft.com/office/officeart/2005/8/layout/venn1"/>
    <dgm:cxn modelId="{9F009658-C6AE-4801-9BA2-EA8EFC6E9703}" type="presOf" srcId="{EC1550A5-3AD1-498C-93A2-0BD3A9B7FEA1}" destId="{9015AE1E-9008-498B-8F61-A864E29AA43F}" srcOrd="1" destOrd="0" presId="urn:microsoft.com/office/officeart/2005/8/layout/venn1"/>
    <dgm:cxn modelId="{C64E653B-0DC0-444D-8736-9909094ECB60}" type="presParOf" srcId="{E734DF53-E794-4109-AC4C-078DC75E2D1C}" destId="{480226C8-A239-4CBD-A8A6-1F2649755B5B}" srcOrd="0" destOrd="0" presId="urn:microsoft.com/office/officeart/2005/8/layout/venn1"/>
    <dgm:cxn modelId="{2A27858E-0EC8-4BA2-B40B-F016B1602513}" type="presParOf" srcId="{E734DF53-E794-4109-AC4C-078DC75E2D1C}" destId="{E53CAD14-4E59-45C3-8822-A92B106600D9}" srcOrd="1" destOrd="0" presId="urn:microsoft.com/office/officeart/2005/8/layout/venn1"/>
    <dgm:cxn modelId="{7CDDAC5A-1B80-4BD1-ACE5-6F9B2D734947}" type="presParOf" srcId="{E734DF53-E794-4109-AC4C-078DC75E2D1C}" destId="{624E3847-A09A-466B-AE94-C79A3B3B47B7}" srcOrd="2" destOrd="0" presId="urn:microsoft.com/office/officeart/2005/8/layout/venn1"/>
    <dgm:cxn modelId="{68D7107C-7814-44B8-AB5F-47B19F510427}" type="presParOf" srcId="{E734DF53-E794-4109-AC4C-078DC75E2D1C}" destId="{3E437637-56DF-4768-9EDD-5C565D0E6E3A}" srcOrd="3" destOrd="0" presId="urn:microsoft.com/office/officeart/2005/8/layout/venn1"/>
    <dgm:cxn modelId="{92438548-2090-443A-940D-D49277F683A8}" type="presParOf" srcId="{E734DF53-E794-4109-AC4C-078DC75E2D1C}" destId="{ADECC936-9D95-4487-9408-7801A06F0828}" srcOrd="4" destOrd="0" presId="urn:microsoft.com/office/officeart/2005/8/layout/venn1"/>
    <dgm:cxn modelId="{D7223686-F952-427A-B775-316FD089843D}" type="presParOf" srcId="{E734DF53-E794-4109-AC4C-078DC75E2D1C}" destId="{9015AE1E-9008-498B-8F61-A864E29AA43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E21E63-8119-4522-B083-43A165AB1224}">
      <dsp:nvSpPr>
        <dsp:cNvPr id="0" name=""/>
        <dsp:cNvSpPr/>
      </dsp:nvSpPr>
      <dsp:spPr>
        <a:xfrm>
          <a:off x="0" y="0"/>
          <a:ext cx="5181600" cy="1219200"/>
        </a:xfrm>
        <a:prstGeom prst="roundRect">
          <a:avLst>
            <a:gd name="adj" fmla="val 10000"/>
          </a:avLst>
        </a:prstGeom>
        <a:solidFill>
          <a:srgbClr val="004B8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600" kern="1200" dirty="0" smtClean="0"/>
            <a:t>Ανεξάρτητες Κατηγορίες</a:t>
          </a:r>
          <a:r>
            <a:rPr lang="en-US" sz="3600" kern="1200" dirty="0" smtClean="0"/>
            <a:t> MEMA</a:t>
          </a:r>
          <a:endParaRPr lang="el-GR" sz="3600" kern="1200" dirty="0"/>
        </a:p>
      </dsp:txBody>
      <dsp:txXfrm>
        <a:off x="35709" y="35709"/>
        <a:ext cx="3865988" cy="1147782"/>
      </dsp:txXfrm>
    </dsp:sp>
    <dsp:sp modelId="{22C5E77B-5BFC-432C-B62D-A76409EAC34E}">
      <dsp:nvSpPr>
        <dsp:cNvPr id="0" name=""/>
        <dsp:cNvSpPr/>
      </dsp:nvSpPr>
      <dsp:spPr>
        <a:xfrm>
          <a:off x="457199" y="1422399"/>
          <a:ext cx="5181600" cy="1219200"/>
        </a:xfrm>
        <a:prstGeom prst="roundRect">
          <a:avLst>
            <a:gd name="adj" fmla="val 10000"/>
          </a:avLst>
        </a:prstGeom>
        <a:solidFill>
          <a:srgbClr val="004B8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MIE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Mechanical insufflation  exsufflation</a:t>
          </a:r>
          <a:endParaRPr lang="el-GR" sz="2000" kern="1200" dirty="0"/>
        </a:p>
      </dsp:txBody>
      <dsp:txXfrm>
        <a:off x="492908" y="1458108"/>
        <a:ext cx="3860502" cy="1147782"/>
      </dsp:txXfrm>
    </dsp:sp>
    <dsp:sp modelId="{DBBA280B-61B8-4B52-A8FC-9BAFBEFAE211}">
      <dsp:nvSpPr>
        <dsp:cNvPr id="0" name=""/>
        <dsp:cNvSpPr/>
      </dsp:nvSpPr>
      <dsp:spPr>
        <a:xfrm>
          <a:off x="914399" y="2844799"/>
          <a:ext cx="5181600" cy="1219200"/>
        </a:xfrm>
        <a:prstGeom prst="roundRect">
          <a:avLst>
            <a:gd name="adj" fmla="val 10000"/>
          </a:avLst>
        </a:prstGeom>
        <a:solidFill>
          <a:srgbClr val="004B8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IPV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Intrapulmonary Percussive Ventilation</a:t>
          </a:r>
          <a:endParaRPr lang="el-GR" sz="2000" kern="1200" dirty="0"/>
        </a:p>
      </dsp:txBody>
      <dsp:txXfrm>
        <a:off x="950108" y="2880508"/>
        <a:ext cx="3860502" cy="1147782"/>
      </dsp:txXfrm>
    </dsp:sp>
    <dsp:sp modelId="{9F95446C-CEE4-43F1-AA4A-6D6A2703F5B8}">
      <dsp:nvSpPr>
        <dsp:cNvPr id="0" name=""/>
        <dsp:cNvSpPr/>
      </dsp:nvSpPr>
      <dsp:spPr>
        <a:xfrm>
          <a:off x="4285487" y="250516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3600" kern="1200" dirty="0"/>
        </a:p>
      </dsp:txBody>
      <dsp:txXfrm>
        <a:off x="4463795" y="250516"/>
        <a:ext cx="435864" cy="596341"/>
      </dsp:txXfrm>
    </dsp:sp>
    <dsp:sp modelId="{7A30F982-A260-4971-BFAC-25A8F99BD90B}">
      <dsp:nvSpPr>
        <dsp:cNvPr id="0" name=""/>
        <dsp:cNvSpPr/>
      </dsp:nvSpPr>
      <dsp:spPr>
        <a:xfrm>
          <a:off x="4846320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3600" kern="1200" dirty="0"/>
        </a:p>
      </dsp:txBody>
      <dsp:txXfrm>
        <a:off x="5024628" y="2338832"/>
        <a:ext cx="435864" cy="5963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0226C8-A239-4CBD-A8A6-1F2649755B5B}">
      <dsp:nvSpPr>
        <dsp:cNvPr id="0" name=""/>
        <dsp:cNvSpPr/>
      </dsp:nvSpPr>
      <dsp:spPr>
        <a:xfrm>
          <a:off x="2444593" y="0"/>
          <a:ext cx="2722245" cy="272224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0">
            <a:lnSpc>
              <a:spcPct val="93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endParaRPr kumimoji="0" lang="el-GR" sz="6500" b="0" i="0" u="none" strike="noStrike" kern="1200" cap="none" normalizeH="0" baseline="0" dirty="0" smtClean="0">
            <a:ln>
              <a:noFill/>
            </a:ln>
            <a:effectLst/>
            <a:latin typeface="Arial" charset="0"/>
          </a:endParaRPr>
        </a:p>
      </dsp:txBody>
      <dsp:txXfrm>
        <a:off x="2807559" y="476392"/>
        <a:ext cx="1996313" cy="1225010"/>
      </dsp:txXfrm>
    </dsp:sp>
    <dsp:sp modelId="{624E3847-A09A-466B-AE94-C79A3B3B47B7}">
      <dsp:nvSpPr>
        <dsp:cNvPr id="0" name=""/>
        <dsp:cNvSpPr/>
      </dsp:nvSpPr>
      <dsp:spPr>
        <a:xfrm>
          <a:off x="3426870" y="1670650"/>
          <a:ext cx="2722245" cy="272224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0">
            <a:lnSpc>
              <a:spcPct val="93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endParaRPr kumimoji="0" lang="el-GR" sz="6500" b="0" i="0" u="none" strike="noStrike" kern="1200" cap="none" normalizeH="0" baseline="0" dirty="0" smtClean="0">
            <a:ln>
              <a:noFill/>
            </a:ln>
            <a:effectLst/>
            <a:latin typeface="Arial" charset="0"/>
          </a:endParaRPr>
        </a:p>
      </dsp:txBody>
      <dsp:txXfrm>
        <a:off x="4259423" y="2373897"/>
        <a:ext cx="1633347" cy="1497234"/>
      </dsp:txXfrm>
    </dsp:sp>
    <dsp:sp modelId="{ADECC936-9D95-4487-9408-7801A06F0828}">
      <dsp:nvSpPr>
        <dsp:cNvPr id="0" name=""/>
        <dsp:cNvSpPr/>
      </dsp:nvSpPr>
      <dsp:spPr>
        <a:xfrm>
          <a:off x="1462316" y="1670650"/>
          <a:ext cx="2722245" cy="272224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0">
            <a:lnSpc>
              <a:spcPct val="93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endParaRPr kumimoji="0" lang="el-GR" sz="6500" b="0" i="0" u="none" strike="noStrike" kern="1200" cap="none" normalizeH="0" baseline="0" dirty="0" smtClean="0">
            <a:ln>
              <a:noFill/>
            </a:ln>
            <a:effectLst/>
            <a:latin typeface="Arial" charset="0"/>
          </a:endParaRPr>
        </a:p>
      </dsp:txBody>
      <dsp:txXfrm>
        <a:off x="1718661" y="2373897"/>
        <a:ext cx="1633347" cy="14972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0.75757</cdr:x>
      <cdr:y>0.42785</cdr:y>
    </cdr:from>
    <cdr:to>
      <cdr:x>1</cdr:x>
      <cdr:y>0.46442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00265" y="1685126"/>
          <a:ext cx="1440160" cy="144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l-GR" sz="1100" dirty="0"/>
        </a:p>
      </cdr:txBody>
    </cdr:sp>
  </cdr:relSizeAnchor>
  <cdr:relSizeAnchor xmlns:cdr="http://schemas.openxmlformats.org/drawingml/2006/chartDrawing">
    <cdr:from>
      <cdr:x>0.77174</cdr:x>
      <cdr:y>0.45122</cdr:y>
    </cdr:from>
    <cdr:to>
      <cdr:x>0.95652</cdr:x>
      <cdr:y>0.53667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112568" y="1901150"/>
          <a:ext cx="122413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dirty="0" smtClean="0"/>
            <a:t>Ομάδα ελέγχου</a:t>
          </a:r>
          <a:endParaRPr lang="el-GR" sz="1100" dirty="0"/>
        </a:p>
      </cdr:txBody>
    </cdr:sp>
  </cdr:relSizeAnchor>
  <cdr:relSizeAnchor xmlns:cdr="http://schemas.openxmlformats.org/drawingml/2006/chartDrawing">
    <cdr:from>
      <cdr:x>0.77174</cdr:x>
      <cdr:y>0.55376</cdr:y>
    </cdr:from>
    <cdr:to>
      <cdr:x>0.95652</cdr:x>
      <cdr:y>0.63921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112568" y="2333198"/>
          <a:ext cx="122413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l-GR" dirty="0" smtClean="0"/>
            <a:t>Ομάδα ΜΕΜΑ</a:t>
          </a:r>
          <a:endParaRPr lang="el-GR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28/9/2015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28/9/2015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26757" eaLnBrk="0">
              <a:tabLst>
                <a:tab pos="687636" algn="l"/>
                <a:tab pos="1375271" algn="l"/>
                <a:tab pos="2062907" algn="l"/>
                <a:tab pos="2750544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05731" indent="-271435" defTabSz="426757" eaLnBrk="0">
              <a:tabLst>
                <a:tab pos="687636" algn="l"/>
                <a:tab pos="1375271" algn="l"/>
                <a:tab pos="2062907" algn="l"/>
                <a:tab pos="2750544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085741" indent="-217149" defTabSz="426757" eaLnBrk="0">
              <a:tabLst>
                <a:tab pos="687636" algn="l"/>
                <a:tab pos="1375271" algn="l"/>
                <a:tab pos="2062907" algn="l"/>
                <a:tab pos="2750544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520037" indent="-217149" defTabSz="426757" eaLnBrk="0">
              <a:tabLst>
                <a:tab pos="687636" algn="l"/>
                <a:tab pos="1375271" algn="l"/>
                <a:tab pos="2062907" algn="l"/>
                <a:tab pos="2750544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954334" indent="-217149" defTabSz="426757" eaLnBrk="0">
              <a:tabLst>
                <a:tab pos="687636" algn="l"/>
                <a:tab pos="1375271" algn="l"/>
                <a:tab pos="2062907" algn="l"/>
                <a:tab pos="2750544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388630" indent="-217149" defTabSz="42675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6" algn="l"/>
                <a:tab pos="1375271" algn="l"/>
                <a:tab pos="2062907" algn="l"/>
                <a:tab pos="2750544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822926" indent="-217149" defTabSz="42675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6" algn="l"/>
                <a:tab pos="1375271" algn="l"/>
                <a:tab pos="2062907" algn="l"/>
                <a:tab pos="2750544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257222" indent="-217149" defTabSz="42675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6" algn="l"/>
                <a:tab pos="1375271" algn="l"/>
                <a:tab pos="2062907" algn="l"/>
                <a:tab pos="2750544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691519" indent="-217149" defTabSz="42675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6" algn="l"/>
                <a:tab pos="1375271" algn="l"/>
                <a:tab pos="2062907" algn="l"/>
                <a:tab pos="2750544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E84584C0-A34B-4C78-ACC7-9FC1B792045E}" type="slidenum">
              <a:rPr lang="el-GR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29</a:t>
            </a:fld>
            <a:endParaRPr lang="el-GR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l-G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26757" eaLnBrk="0">
              <a:tabLst>
                <a:tab pos="687636" algn="l"/>
                <a:tab pos="1375271" algn="l"/>
                <a:tab pos="2062907" algn="l"/>
                <a:tab pos="2750544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05731" indent="-271435" defTabSz="426757" eaLnBrk="0">
              <a:tabLst>
                <a:tab pos="687636" algn="l"/>
                <a:tab pos="1375271" algn="l"/>
                <a:tab pos="2062907" algn="l"/>
                <a:tab pos="2750544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085741" indent="-217149" defTabSz="426757" eaLnBrk="0">
              <a:tabLst>
                <a:tab pos="687636" algn="l"/>
                <a:tab pos="1375271" algn="l"/>
                <a:tab pos="2062907" algn="l"/>
                <a:tab pos="2750544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520037" indent="-217149" defTabSz="426757" eaLnBrk="0">
              <a:tabLst>
                <a:tab pos="687636" algn="l"/>
                <a:tab pos="1375271" algn="l"/>
                <a:tab pos="2062907" algn="l"/>
                <a:tab pos="2750544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954334" indent="-217149" defTabSz="426757" eaLnBrk="0">
              <a:tabLst>
                <a:tab pos="687636" algn="l"/>
                <a:tab pos="1375271" algn="l"/>
                <a:tab pos="2062907" algn="l"/>
                <a:tab pos="2750544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388630" indent="-217149" defTabSz="42675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6" algn="l"/>
                <a:tab pos="1375271" algn="l"/>
                <a:tab pos="2062907" algn="l"/>
                <a:tab pos="2750544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822926" indent="-217149" defTabSz="42675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6" algn="l"/>
                <a:tab pos="1375271" algn="l"/>
                <a:tab pos="2062907" algn="l"/>
                <a:tab pos="2750544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257222" indent="-217149" defTabSz="42675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6" algn="l"/>
                <a:tab pos="1375271" algn="l"/>
                <a:tab pos="2062907" algn="l"/>
                <a:tab pos="2750544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691519" indent="-217149" defTabSz="42675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6" algn="l"/>
                <a:tab pos="1375271" algn="l"/>
                <a:tab pos="2062907" algn="l"/>
                <a:tab pos="2750544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22CFBD8E-C40A-4E09-A5A1-A8CBDEA1E682}" type="slidenum">
              <a:rPr lang="el-GR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40</a:t>
            </a:fld>
            <a:endParaRPr lang="el-GR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l-G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Τίτλος και Διάγραμμα ή Οργανόγραμμ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73188" y="196850"/>
            <a:ext cx="7540625" cy="10033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SmartArt 2"/>
          <p:cNvSpPr>
            <a:spLocks noGrp="1"/>
          </p:cNvSpPr>
          <p:nvPr>
            <p:ph type="dgm" idx="1"/>
          </p:nvPr>
        </p:nvSpPr>
        <p:spPr>
          <a:xfrm>
            <a:off x="1373188" y="1290638"/>
            <a:ext cx="7540625" cy="4956175"/>
          </a:xfrm>
        </p:spPr>
        <p:txBody>
          <a:bodyPr rtlCol="0">
            <a:normAutofit/>
          </a:bodyPr>
          <a:lstStyle/>
          <a:p>
            <a:pPr lvl="0"/>
            <a:endParaRPr lang="el-GR" noProof="0" dirty="0" smtClean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idx="10"/>
          </p:nvPr>
        </p:nvSpPr>
        <p:spPr>
          <a:xfrm>
            <a:off x="2159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dirty="0"/>
              <a:t>12/5/2012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idx="11"/>
          </p:nvPr>
        </p:nvSpPr>
        <p:spPr>
          <a:xfrm>
            <a:off x="6777038" y="6356350"/>
            <a:ext cx="2132012" cy="363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ABCD2-0DD4-4A65-9144-A5AAC6621A5E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15681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Τίτλος και Γράφημ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73188" y="196850"/>
            <a:ext cx="7540625" cy="10033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γραφήματος 2"/>
          <p:cNvSpPr>
            <a:spLocks noGrp="1"/>
          </p:cNvSpPr>
          <p:nvPr>
            <p:ph type="chart" idx="1"/>
          </p:nvPr>
        </p:nvSpPr>
        <p:spPr>
          <a:xfrm>
            <a:off x="1373188" y="1290638"/>
            <a:ext cx="7540625" cy="4956175"/>
          </a:xfrm>
        </p:spPr>
        <p:txBody>
          <a:bodyPr rtlCol="0">
            <a:normAutofit/>
          </a:bodyPr>
          <a:lstStyle/>
          <a:p>
            <a:pPr lvl="0"/>
            <a:endParaRPr lang="el-GR" noProof="0" dirty="0" smtClean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idx="10"/>
          </p:nvPr>
        </p:nvSpPr>
        <p:spPr>
          <a:xfrm>
            <a:off x="2159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dirty="0"/>
              <a:t>12/5/2012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idx="11"/>
          </p:nvPr>
        </p:nvSpPr>
        <p:spPr>
          <a:xfrm>
            <a:off x="6777038" y="6356350"/>
            <a:ext cx="2132012" cy="363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FD8AF-D384-41B1-BDC7-F625D2C24425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88311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B8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4B8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z6nf-pnyIY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z6nf-pnyIY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z6nf-pnyIY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idibapsrespiratoryresearch.org/news/67/non-invasive-ventilation-project-led-by-dr-miquel-ferrer-awards-the-2010-lilly-priz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557831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prstClr val="black"/>
                </a:solidFill>
                <a:latin typeface="Calibri"/>
              </a:rPr>
              <a:t>Κλινική Άσκηση σε Καρδιο-Αναπνευστικές Παθήσεις</a:t>
            </a: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 (</a:t>
            </a:r>
            <a:r>
              <a:rPr lang="el-GR" sz="3600" b="1" dirty="0" smtClean="0">
                <a:solidFill>
                  <a:prstClr val="black"/>
                </a:solidFill>
                <a:latin typeface="Calibri"/>
              </a:rPr>
              <a:t>Θ)</a:t>
            </a:r>
            <a:endParaRPr lang="el-GR" sz="1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Υπότιτλος 2"/>
          <p:cNvSpPr>
            <a:spLocks noGrp="1"/>
          </p:cNvSpPr>
          <p:nvPr>
            <p:ph type="subTitle" idx="1"/>
          </p:nvPr>
        </p:nvSpPr>
        <p:spPr>
          <a:xfrm>
            <a:off x="251520" y="2924944"/>
            <a:ext cx="8640960" cy="2160239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l-GR" sz="4500" b="1" dirty="0" smtClean="0">
                <a:solidFill>
                  <a:schemeClr val="tx1"/>
                </a:solidFill>
              </a:rPr>
              <a:t>Ενότητα </a:t>
            </a:r>
            <a:r>
              <a:rPr lang="en-US" sz="4500" b="1" dirty="0" smtClean="0">
                <a:solidFill>
                  <a:schemeClr val="tx1"/>
                </a:solidFill>
              </a:rPr>
              <a:t>8</a:t>
            </a:r>
            <a:r>
              <a:rPr lang="el-GR" sz="4500" dirty="0" smtClean="0">
                <a:solidFill>
                  <a:schemeClr val="tx1"/>
                </a:solidFill>
              </a:rPr>
              <a:t>:</a:t>
            </a:r>
            <a:r>
              <a:rPr lang="en-US" sz="4500" dirty="0" smtClean="0">
                <a:solidFill>
                  <a:schemeClr val="tx1"/>
                </a:solidFill>
              </a:rPr>
              <a:t> </a:t>
            </a:r>
            <a:r>
              <a:rPr lang="el-GR" sz="4500" dirty="0" smtClean="0">
                <a:solidFill>
                  <a:prstClr val="black"/>
                </a:solidFill>
              </a:rPr>
              <a:t>Μη επεμβατικός Μηχανικός Αερισμός</a:t>
            </a:r>
            <a:r>
              <a:rPr lang="en-US" sz="4500" dirty="0" smtClean="0">
                <a:solidFill>
                  <a:prstClr val="black"/>
                </a:solidFill>
              </a:rPr>
              <a:t> </a:t>
            </a:r>
            <a:r>
              <a:rPr lang="el-GR" sz="5100" dirty="0" smtClean="0">
                <a:solidFill>
                  <a:schemeClr val="tx1"/>
                </a:solidFill>
              </a:rPr>
              <a:t>ΜΕΜΑ</a:t>
            </a:r>
            <a:endParaRPr lang="en-US" sz="5100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pPr lvl="0" algn="l"/>
            <a:r>
              <a:rPr lang="en-US" sz="3500" dirty="0">
                <a:solidFill>
                  <a:prstClr val="black"/>
                </a:solidFill>
              </a:rPr>
              <a:t> </a:t>
            </a:r>
            <a:r>
              <a:rPr lang="en-US" sz="3500" dirty="0" smtClean="0">
                <a:solidFill>
                  <a:prstClr val="black"/>
                </a:solidFill>
              </a:rPr>
              <a:t>       </a:t>
            </a:r>
            <a:r>
              <a:rPr lang="el-GR" sz="3500" dirty="0" smtClean="0">
                <a:solidFill>
                  <a:prstClr val="black"/>
                </a:solidFill>
              </a:rPr>
              <a:t>    </a:t>
            </a:r>
            <a:r>
              <a:rPr lang="en-US" sz="3500" dirty="0" smtClean="0">
                <a:solidFill>
                  <a:prstClr val="black"/>
                </a:solidFill>
              </a:rPr>
              <a:t>   </a:t>
            </a:r>
            <a:r>
              <a:rPr lang="el-GR" sz="3500" dirty="0" smtClean="0">
                <a:solidFill>
                  <a:prstClr val="black"/>
                </a:solidFill>
              </a:rPr>
              <a:t>Ειρήνη Γραμματοπούλου</a:t>
            </a:r>
            <a:r>
              <a:rPr lang="en-US" sz="3500" dirty="0" smtClean="0">
                <a:solidFill>
                  <a:prstClr val="black"/>
                </a:solidFill>
              </a:rPr>
              <a:t> </a:t>
            </a:r>
            <a:r>
              <a:rPr lang="el-GR" sz="3500" dirty="0" smtClean="0">
                <a:solidFill>
                  <a:prstClr val="black"/>
                </a:solidFill>
              </a:rPr>
              <a:t>	</a:t>
            </a:r>
            <a:r>
              <a:rPr lang="en-US" sz="3500" dirty="0" smtClean="0">
                <a:solidFill>
                  <a:prstClr val="black"/>
                </a:solidFill>
              </a:rPr>
              <a:t>     </a:t>
            </a:r>
            <a:r>
              <a:rPr lang="el-GR" sz="3500" dirty="0" smtClean="0">
                <a:solidFill>
                  <a:prstClr val="black"/>
                </a:solidFill>
              </a:rPr>
              <a:t>Κώστας</a:t>
            </a:r>
            <a:r>
              <a:rPr lang="en-US" sz="3500" dirty="0" smtClean="0">
                <a:solidFill>
                  <a:prstClr val="black"/>
                </a:solidFill>
              </a:rPr>
              <a:t>  </a:t>
            </a:r>
            <a:r>
              <a:rPr lang="el-GR" sz="3500" dirty="0">
                <a:solidFill>
                  <a:prstClr val="black"/>
                </a:solidFill>
              </a:rPr>
              <a:t>Γρηγοριάδης </a:t>
            </a:r>
            <a:endParaRPr lang="el-GR" sz="3500" dirty="0" smtClean="0">
              <a:solidFill>
                <a:prstClr val="black"/>
              </a:solidFill>
            </a:endParaRPr>
          </a:p>
          <a:p>
            <a:pPr lvl="0"/>
            <a:r>
              <a:rPr lang="el-GR" sz="3500" dirty="0" smtClean="0">
                <a:solidFill>
                  <a:prstClr val="black"/>
                </a:solidFill>
              </a:rPr>
              <a:t>Αναπληρώτρια </a:t>
            </a:r>
            <a:r>
              <a:rPr lang="el-GR" sz="3500" dirty="0">
                <a:solidFill>
                  <a:prstClr val="black"/>
                </a:solidFill>
              </a:rPr>
              <a:t>Καθηγήτρια </a:t>
            </a:r>
            <a:r>
              <a:rPr lang="el-GR" sz="3500" dirty="0" smtClean="0">
                <a:solidFill>
                  <a:prstClr val="black"/>
                </a:solidFill>
              </a:rPr>
              <a:t>	Εργαστηριακός Συνεργάτης</a:t>
            </a:r>
            <a:endParaRPr lang="el-GR" sz="3500" dirty="0">
              <a:solidFill>
                <a:prstClr val="black"/>
              </a:solidFill>
            </a:endParaRPr>
          </a:p>
          <a:p>
            <a:pPr lvl="0"/>
            <a:r>
              <a:rPr lang="el-GR" sz="3500" dirty="0">
                <a:solidFill>
                  <a:prstClr val="black"/>
                </a:solidFill>
              </a:rPr>
              <a:t>Τμήμα Φυσικοθεραπείας</a:t>
            </a:r>
          </a:p>
        </p:txBody>
      </p:sp>
    </p:spTree>
    <p:extLst>
      <p:ext uri="{BB962C8B-B14F-4D97-AF65-F5344CB8AC3E}">
        <p14:creationId xmlns:p14="http://schemas.microsoft.com/office/powerpoint/2010/main" val="372595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5536" y="1700808"/>
            <a:ext cx="8352928" cy="15841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l-GR" dirty="0" smtClean="0"/>
              <a:t>Ειδή </a:t>
            </a:r>
            <a:r>
              <a:rPr lang="el-GR" dirty="0"/>
              <a:t>ΜΕΜΑ</a:t>
            </a:r>
            <a:r>
              <a:rPr lang="el-GR" sz="3600" dirty="0"/>
              <a:t> </a:t>
            </a:r>
            <a:r>
              <a:rPr lang="el-GR" sz="2800" b="0" dirty="0"/>
              <a:t>(1 από 8)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b="1" dirty="0">
                <a:solidFill>
                  <a:srgbClr val="004B82"/>
                </a:solidFill>
              </a:rPr>
              <a:t>Ορισμός:</a:t>
            </a:r>
          </a:p>
          <a:p>
            <a:pPr marL="0" indent="0">
              <a:buNone/>
            </a:pPr>
            <a:r>
              <a:rPr lang="el-GR" sz="2400" b="1" dirty="0" smtClean="0"/>
              <a:t>Μη </a:t>
            </a:r>
            <a:r>
              <a:rPr lang="el-GR" sz="2400" b="1" dirty="0"/>
              <a:t>επεμβατικός μηχανικός αερισμός </a:t>
            </a:r>
            <a:r>
              <a:rPr lang="el-GR" sz="2400" dirty="0"/>
              <a:t>ονομάζεται η μέθοδος με την οποία παρεμβαίνουμε στην αναπνοή ενός ασθενή υποστηρίζοντάς την μηχανικά, χωρίς την επεμβατική πράξη της διασωλήνωσης. 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5089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3046884" y="1297423"/>
            <a:ext cx="3037284" cy="1181496"/>
          </a:xfrm>
          <a:prstGeom prst="rect">
            <a:avLst/>
          </a:prstGeom>
          <a:solidFill>
            <a:srgbClr val="004B82"/>
          </a:solidFill>
          <a:ln>
            <a:solidFill>
              <a:srgbClr val="004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/>
              <a:t>Μη επεμβατικός μηχανικός αερισμός</a:t>
            </a:r>
          </a:p>
          <a:p>
            <a:pPr algn="ctr"/>
            <a:r>
              <a:rPr lang="en-US" sz="2000" b="1" dirty="0" smtClean="0"/>
              <a:t>(NIV)</a:t>
            </a:r>
          </a:p>
          <a:p>
            <a:pPr algn="ctr"/>
            <a:r>
              <a:rPr lang="en-US" sz="1200" b="1" dirty="0" smtClean="0"/>
              <a:t>Non-invasive Ventilation</a:t>
            </a:r>
            <a:endParaRPr lang="el-GR" sz="1200" b="1" dirty="0"/>
          </a:p>
        </p:txBody>
      </p:sp>
      <p:sp>
        <p:nvSpPr>
          <p:cNvPr id="8" name="Ορθογώνιο 7"/>
          <p:cNvSpPr/>
          <p:nvPr/>
        </p:nvSpPr>
        <p:spPr>
          <a:xfrm>
            <a:off x="1043608" y="3212976"/>
            <a:ext cx="3312368" cy="1339019"/>
          </a:xfrm>
          <a:prstGeom prst="rect">
            <a:avLst/>
          </a:prstGeom>
          <a:solidFill>
            <a:srgbClr val="004B82"/>
          </a:solidFill>
          <a:ln>
            <a:solidFill>
              <a:srgbClr val="004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/>
              <a:t>Θετικής πίεσης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N</a:t>
            </a:r>
            <a:r>
              <a:rPr lang="el-GR" sz="2400" b="1" dirty="0" smtClean="0"/>
              <a:t>Ι</a:t>
            </a:r>
            <a:r>
              <a:rPr lang="en-US" sz="2400" b="1" dirty="0" smtClean="0"/>
              <a:t>PPV</a:t>
            </a:r>
          </a:p>
          <a:p>
            <a:pPr algn="ctr"/>
            <a:r>
              <a:rPr lang="en-US" sz="1200" b="1" dirty="0" smtClean="0"/>
              <a:t>Non-Invasive Positive </a:t>
            </a:r>
            <a:r>
              <a:rPr lang="en-US" sz="1200" b="1" dirty="0"/>
              <a:t>P</a:t>
            </a:r>
            <a:r>
              <a:rPr lang="en-US" sz="1200" b="1" dirty="0" smtClean="0"/>
              <a:t>ressure </a:t>
            </a:r>
            <a:r>
              <a:rPr lang="en-US" sz="1200" b="1" dirty="0"/>
              <a:t>V</a:t>
            </a:r>
            <a:r>
              <a:rPr lang="en-US" sz="1200" b="1" dirty="0" smtClean="0"/>
              <a:t>entilation</a:t>
            </a:r>
            <a:endParaRPr lang="el-GR" sz="1200" b="1" dirty="0"/>
          </a:p>
        </p:txBody>
      </p:sp>
      <p:sp>
        <p:nvSpPr>
          <p:cNvPr id="9" name="Ορθογώνιο 8"/>
          <p:cNvSpPr/>
          <p:nvPr/>
        </p:nvSpPr>
        <p:spPr>
          <a:xfrm>
            <a:off x="4932040" y="3140968"/>
            <a:ext cx="3528392" cy="1339019"/>
          </a:xfrm>
          <a:prstGeom prst="rect">
            <a:avLst/>
          </a:prstGeom>
          <a:solidFill>
            <a:srgbClr val="004B82"/>
          </a:solidFill>
          <a:ln>
            <a:solidFill>
              <a:srgbClr val="004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/>
              <a:t>Α</a:t>
            </a:r>
            <a:r>
              <a:rPr lang="el-GR" sz="2400" b="1" dirty="0" smtClean="0"/>
              <a:t>ρνητικής πίεσης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N</a:t>
            </a:r>
            <a:r>
              <a:rPr lang="el-GR" sz="2400" b="1" dirty="0" smtClean="0"/>
              <a:t>Ι</a:t>
            </a:r>
            <a:r>
              <a:rPr lang="en-US" sz="2400" b="1" dirty="0" smtClean="0"/>
              <a:t>NPV</a:t>
            </a:r>
          </a:p>
          <a:p>
            <a:pPr algn="ctr"/>
            <a:r>
              <a:rPr lang="en-US" sz="1400" b="1" dirty="0" smtClean="0"/>
              <a:t>Non-Invasive Negative pressure Ventilation</a:t>
            </a:r>
            <a:endParaRPr lang="el-GR" sz="1400" b="1" dirty="0" smtClean="0"/>
          </a:p>
        </p:txBody>
      </p:sp>
      <p:cxnSp>
        <p:nvCxnSpPr>
          <p:cNvPr id="11" name="Ευθεία γραμμή σύνδεσης 10"/>
          <p:cNvCxnSpPr>
            <a:stCxn id="7" idx="2"/>
            <a:endCxn id="8" idx="0"/>
          </p:cNvCxnSpPr>
          <p:nvPr/>
        </p:nvCxnSpPr>
        <p:spPr>
          <a:xfrm flipH="1">
            <a:off x="2699792" y="2478919"/>
            <a:ext cx="1865734" cy="734057"/>
          </a:xfrm>
          <a:prstGeom prst="line">
            <a:avLst/>
          </a:prstGeom>
          <a:ln w="63500">
            <a:solidFill>
              <a:srgbClr val="004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εία γραμμή σύνδεσης 12"/>
          <p:cNvCxnSpPr>
            <a:stCxn id="9" idx="0"/>
            <a:endCxn id="7" idx="2"/>
          </p:cNvCxnSpPr>
          <p:nvPr/>
        </p:nvCxnSpPr>
        <p:spPr>
          <a:xfrm flipH="1" flipV="1">
            <a:off x="4565526" y="2478919"/>
            <a:ext cx="2130710" cy="662049"/>
          </a:xfrm>
          <a:prstGeom prst="line">
            <a:avLst/>
          </a:prstGeom>
          <a:ln w="63500">
            <a:solidFill>
              <a:srgbClr val="004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Τίτλος 2"/>
          <p:cNvSpPr txBox="1">
            <a:spLocks/>
          </p:cNvSpPr>
          <p:nvPr/>
        </p:nvSpPr>
        <p:spPr>
          <a:xfrm>
            <a:off x="971600" y="4955232"/>
            <a:ext cx="3088728" cy="489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ctr" fontAlgn="auto">
              <a:lnSpc>
                <a:spcPct val="73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l"/>
            <a:r>
              <a:rPr lang="el-GR" sz="1400" dirty="0">
                <a:latin typeface="+mn-lt"/>
              </a:rPr>
              <a:t>(</a:t>
            </a:r>
            <a:r>
              <a:rPr lang="en-US" sz="1400" dirty="0">
                <a:latin typeface="+mn-lt"/>
              </a:rPr>
              <a:t>Elliott et </a:t>
            </a:r>
            <a:r>
              <a:rPr lang="en-US" sz="1400" dirty="0" smtClean="0">
                <a:latin typeface="+mn-lt"/>
              </a:rPr>
              <a:t>al.</a:t>
            </a:r>
            <a:r>
              <a:rPr lang="el-GR" sz="1400" dirty="0" smtClean="0">
                <a:latin typeface="+mn-lt"/>
              </a:rPr>
              <a:t>, </a:t>
            </a:r>
            <a:r>
              <a:rPr lang="en-US" sz="1400" dirty="0">
                <a:latin typeface="+mn-lt"/>
              </a:rPr>
              <a:t>2004</a:t>
            </a:r>
            <a:r>
              <a:rPr lang="el-GR" sz="1400" dirty="0">
                <a:latin typeface="+mn-lt"/>
              </a:rPr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Ειδή ΜΕΜΑ </a:t>
            </a:r>
            <a:r>
              <a:rPr lang="el-GR" sz="2800" b="0" dirty="0"/>
              <a:t>(2 από 8</a:t>
            </a:r>
            <a:r>
              <a:rPr lang="el-GR" sz="2800" b="0" dirty="0" smtClean="0"/>
              <a:t>)</a:t>
            </a:r>
            <a:endParaRPr lang="el-GR" sz="2800" b="0" dirty="0"/>
          </a:p>
        </p:txBody>
      </p:sp>
    </p:spTree>
    <p:extLst>
      <p:ext uri="{BB962C8B-B14F-4D97-AF65-F5344CB8AC3E}">
        <p14:creationId xmlns:p14="http://schemas.microsoft.com/office/powerpoint/2010/main" val="386394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2843808" y="1196752"/>
            <a:ext cx="3528392" cy="1695917"/>
          </a:xfrm>
          <a:prstGeom prst="rect">
            <a:avLst/>
          </a:prstGeom>
          <a:solidFill>
            <a:srgbClr val="004B82"/>
          </a:solidFill>
          <a:ln>
            <a:solidFill>
              <a:srgbClr val="004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/>
              <a:t>Μη επεμβατικός μηχανικός αερισμός Θετικής πίεσης</a:t>
            </a:r>
            <a:endParaRPr lang="en-US" sz="2000" b="1" dirty="0" smtClean="0"/>
          </a:p>
          <a:p>
            <a:pPr algn="ctr"/>
            <a:r>
              <a:rPr lang="en-US" sz="1400" b="1" dirty="0" smtClean="0"/>
              <a:t>N</a:t>
            </a:r>
            <a:r>
              <a:rPr lang="el-GR" sz="1400" b="1" dirty="0" smtClean="0"/>
              <a:t>Ι</a:t>
            </a:r>
            <a:r>
              <a:rPr lang="en-US" sz="1400" b="1" dirty="0" smtClean="0"/>
              <a:t>PPV</a:t>
            </a:r>
          </a:p>
          <a:p>
            <a:pPr algn="ctr"/>
            <a:r>
              <a:rPr lang="en-US" sz="1400" b="1" dirty="0" smtClean="0"/>
              <a:t>Non-Invasive Positive Pressure Ventilation</a:t>
            </a:r>
            <a:endParaRPr lang="el-GR" sz="1400" b="1" dirty="0"/>
          </a:p>
        </p:txBody>
      </p:sp>
      <p:sp>
        <p:nvSpPr>
          <p:cNvPr id="8" name="Ορθογώνιο 7"/>
          <p:cNvSpPr/>
          <p:nvPr/>
        </p:nvSpPr>
        <p:spPr>
          <a:xfrm>
            <a:off x="899592" y="3212976"/>
            <a:ext cx="3456384" cy="1368152"/>
          </a:xfrm>
          <a:prstGeom prst="rect">
            <a:avLst/>
          </a:prstGeom>
          <a:solidFill>
            <a:srgbClr val="004B82"/>
          </a:solidFill>
          <a:ln>
            <a:solidFill>
              <a:srgbClr val="004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/>
              <a:t>Συνεχής θετική πίεση αεραγωγού</a:t>
            </a:r>
          </a:p>
          <a:p>
            <a:pPr algn="ctr"/>
            <a:r>
              <a:rPr lang="en-US" sz="1400" b="1" dirty="0" smtClean="0"/>
              <a:t>CPAP</a:t>
            </a:r>
            <a:endParaRPr lang="el-GR" sz="1400" b="1" dirty="0" smtClean="0"/>
          </a:p>
          <a:p>
            <a:pPr algn="ctr"/>
            <a:r>
              <a:rPr lang="en-US" sz="1400" b="1" dirty="0" smtClean="0"/>
              <a:t>Continuous Positive </a:t>
            </a:r>
            <a:r>
              <a:rPr lang="en-US" sz="1400" b="1" dirty="0"/>
              <a:t>A</a:t>
            </a:r>
            <a:r>
              <a:rPr lang="en-US" sz="1400" b="1" dirty="0" smtClean="0"/>
              <a:t>irway Pressure</a:t>
            </a:r>
          </a:p>
        </p:txBody>
      </p:sp>
      <p:sp>
        <p:nvSpPr>
          <p:cNvPr id="9" name="Ορθογώνιο 8"/>
          <p:cNvSpPr/>
          <p:nvPr/>
        </p:nvSpPr>
        <p:spPr>
          <a:xfrm>
            <a:off x="4932040" y="3212976"/>
            <a:ext cx="3600400" cy="1368152"/>
          </a:xfrm>
          <a:prstGeom prst="rect">
            <a:avLst/>
          </a:prstGeom>
          <a:solidFill>
            <a:srgbClr val="004B82"/>
          </a:solidFill>
          <a:ln>
            <a:solidFill>
              <a:srgbClr val="004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/>
              <a:t>Διφασική θετική πίεση αεραγωγού</a:t>
            </a:r>
          </a:p>
          <a:p>
            <a:pPr algn="ctr"/>
            <a:r>
              <a:rPr lang="en-US" sz="1400" b="1" dirty="0" smtClean="0"/>
              <a:t>BPAP/BiPAP</a:t>
            </a:r>
            <a:endParaRPr lang="el-GR" sz="1400" b="1" dirty="0"/>
          </a:p>
          <a:p>
            <a:pPr algn="ctr"/>
            <a:r>
              <a:rPr lang="en-US" sz="1400" b="1" dirty="0" smtClean="0"/>
              <a:t>Biphasic/Bilevel Positive Airway Pressure</a:t>
            </a:r>
          </a:p>
        </p:txBody>
      </p:sp>
      <p:cxnSp>
        <p:nvCxnSpPr>
          <p:cNvPr id="11" name="Ευθεία γραμμή σύνδεσης 10"/>
          <p:cNvCxnSpPr>
            <a:stCxn id="7" idx="2"/>
            <a:endCxn id="8" idx="0"/>
          </p:cNvCxnSpPr>
          <p:nvPr/>
        </p:nvCxnSpPr>
        <p:spPr>
          <a:xfrm flipH="1">
            <a:off x="2627784" y="2892669"/>
            <a:ext cx="1980220" cy="320307"/>
          </a:xfrm>
          <a:prstGeom prst="line">
            <a:avLst/>
          </a:prstGeom>
          <a:ln w="63500">
            <a:solidFill>
              <a:srgbClr val="004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εία γραμμή σύνδεσης 12"/>
          <p:cNvCxnSpPr>
            <a:stCxn id="9" idx="0"/>
            <a:endCxn id="7" idx="2"/>
          </p:cNvCxnSpPr>
          <p:nvPr/>
        </p:nvCxnSpPr>
        <p:spPr>
          <a:xfrm flipH="1" flipV="1">
            <a:off x="4608004" y="2892669"/>
            <a:ext cx="2124236" cy="320307"/>
          </a:xfrm>
          <a:prstGeom prst="line">
            <a:avLst/>
          </a:prstGeom>
          <a:ln w="63500">
            <a:solidFill>
              <a:srgbClr val="004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43608" y="4581128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+mn-lt"/>
              </a:rPr>
              <a:t>Κύριο χαρακτηριστικό η παράμετρος </a:t>
            </a:r>
            <a:r>
              <a:rPr lang="en-US" dirty="0" smtClean="0">
                <a:latin typeface="+mn-lt"/>
              </a:rPr>
              <a:t>PEEP</a:t>
            </a:r>
          </a:p>
          <a:p>
            <a:pPr algn="ctr"/>
            <a:r>
              <a:rPr lang="en-US" sz="1200" dirty="0" smtClean="0">
                <a:latin typeface="+mn-lt"/>
              </a:rPr>
              <a:t>Positive End Expiratory Pressure</a:t>
            </a:r>
            <a:endParaRPr lang="el-GR" sz="12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76056" y="4653136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+mn-lt"/>
              </a:rPr>
              <a:t>Κύριο χαρακτηριστικό η παράμετρος </a:t>
            </a:r>
            <a:r>
              <a:rPr lang="en-US" dirty="0" smtClean="0">
                <a:latin typeface="+mn-lt"/>
              </a:rPr>
              <a:t>Pressure Support</a:t>
            </a:r>
            <a:endParaRPr lang="el-GR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Ειδή ΜΕΜΑ </a:t>
            </a:r>
            <a:r>
              <a:rPr lang="el-GR" sz="2800" b="0" dirty="0"/>
              <a:t>(3 από 8</a:t>
            </a:r>
            <a:r>
              <a:rPr lang="el-GR" sz="2800" b="0" dirty="0" smtClean="0"/>
              <a:t>)</a:t>
            </a:r>
            <a:endParaRPr lang="el-GR" sz="2800" b="0" dirty="0"/>
          </a:p>
        </p:txBody>
      </p:sp>
      <p:sp>
        <p:nvSpPr>
          <p:cNvPr id="17" name="Τίτλος 2"/>
          <p:cNvSpPr txBox="1">
            <a:spLocks/>
          </p:cNvSpPr>
          <p:nvPr/>
        </p:nvSpPr>
        <p:spPr>
          <a:xfrm>
            <a:off x="949928" y="5661248"/>
            <a:ext cx="3088728" cy="489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ctr" fontAlgn="auto">
              <a:lnSpc>
                <a:spcPct val="73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l"/>
            <a:r>
              <a:rPr lang="el-GR" sz="1400" dirty="0">
                <a:latin typeface="+mn-lt"/>
              </a:rPr>
              <a:t>(</a:t>
            </a:r>
            <a:r>
              <a:rPr lang="en-US" sz="1400" dirty="0">
                <a:latin typeface="+mn-lt"/>
              </a:rPr>
              <a:t>Elliott et </a:t>
            </a:r>
            <a:r>
              <a:rPr lang="en-US" sz="1400" dirty="0" smtClean="0">
                <a:latin typeface="+mn-lt"/>
              </a:rPr>
              <a:t>al.</a:t>
            </a:r>
            <a:r>
              <a:rPr lang="el-GR" sz="1400" dirty="0" smtClean="0">
                <a:latin typeface="+mn-lt"/>
              </a:rPr>
              <a:t>, </a:t>
            </a:r>
            <a:r>
              <a:rPr lang="en-US" sz="1400" dirty="0">
                <a:latin typeface="+mn-lt"/>
              </a:rPr>
              <a:t>2004</a:t>
            </a:r>
            <a:r>
              <a:rPr lang="el-GR" sz="14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3020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3046884" y="1297422"/>
            <a:ext cx="3037284" cy="1595247"/>
          </a:xfrm>
          <a:prstGeom prst="rect">
            <a:avLst/>
          </a:prstGeom>
          <a:solidFill>
            <a:srgbClr val="004B82"/>
          </a:solidFill>
          <a:ln>
            <a:solidFill>
              <a:srgbClr val="004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/>
              <a:t>Διφασική θετική πίεση αεραγωγού</a:t>
            </a:r>
          </a:p>
          <a:p>
            <a:pPr algn="ctr"/>
            <a:r>
              <a:rPr lang="en-US" sz="1400" b="1" dirty="0" smtClean="0"/>
              <a:t>BPAP/BiPAP</a:t>
            </a:r>
            <a:endParaRPr lang="el-GR" sz="1400" b="1" dirty="0" smtClean="0"/>
          </a:p>
          <a:p>
            <a:pPr algn="ctr"/>
            <a:r>
              <a:rPr lang="en-US" sz="1400" b="1" dirty="0" smtClean="0"/>
              <a:t>Biphasic/Bilevel Positive Airway Pressure</a:t>
            </a:r>
          </a:p>
        </p:txBody>
      </p:sp>
      <p:sp>
        <p:nvSpPr>
          <p:cNvPr id="8" name="Ορθογώνιο 7"/>
          <p:cNvSpPr/>
          <p:nvPr/>
        </p:nvSpPr>
        <p:spPr>
          <a:xfrm>
            <a:off x="1043608" y="3284984"/>
            <a:ext cx="3312368" cy="1440160"/>
          </a:xfrm>
          <a:prstGeom prst="rect">
            <a:avLst/>
          </a:prstGeom>
          <a:solidFill>
            <a:srgbClr val="004B82"/>
          </a:solidFill>
          <a:ln>
            <a:solidFill>
              <a:srgbClr val="004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/>
              <a:t>Ε</a:t>
            </a:r>
            <a:r>
              <a:rPr lang="el-GR" sz="2000" b="1" dirty="0" smtClean="0"/>
              <a:t>ισπνευστική θετική πίεση αεραγωγού</a:t>
            </a:r>
          </a:p>
          <a:p>
            <a:pPr algn="ctr"/>
            <a:r>
              <a:rPr lang="en-US" sz="1400" b="1" dirty="0" smtClean="0"/>
              <a:t>IPAP</a:t>
            </a:r>
            <a:endParaRPr lang="el-GR" sz="1400" b="1" dirty="0" smtClean="0"/>
          </a:p>
          <a:p>
            <a:pPr algn="ctr"/>
            <a:r>
              <a:rPr lang="en-US" sz="1400" b="1" dirty="0" smtClean="0"/>
              <a:t>Inspiratory  Positive Airway Pressure</a:t>
            </a:r>
          </a:p>
        </p:txBody>
      </p:sp>
      <p:sp>
        <p:nvSpPr>
          <p:cNvPr id="9" name="Ορθογώνιο 8"/>
          <p:cNvSpPr/>
          <p:nvPr/>
        </p:nvSpPr>
        <p:spPr>
          <a:xfrm>
            <a:off x="4932040" y="3356992"/>
            <a:ext cx="3528392" cy="1368152"/>
          </a:xfrm>
          <a:prstGeom prst="rect">
            <a:avLst/>
          </a:prstGeom>
          <a:solidFill>
            <a:srgbClr val="004B82"/>
          </a:solidFill>
          <a:ln>
            <a:solidFill>
              <a:srgbClr val="004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/>
              <a:t>Εκπνευστική θετική πίεση αεραγωγού</a:t>
            </a:r>
          </a:p>
          <a:p>
            <a:pPr algn="ctr"/>
            <a:r>
              <a:rPr lang="en-US" sz="1400" b="1" dirty="0" smtClean="0"/>
              <a:t>EPAP</a:t>
            </a:r>
            <a:endParaRPr lang="el-GR" sz="1400" b="1" dirty="0"/>
          </a:p>
          <a:p>
            <a:pPr algn="ctr"/>
            <a:r>
              <a:rPr lang="en-US" sz="1400" b="1" dirty="0" smtClean="0"/>
              <a:t>Expiratory Positive  Airway Pressure</a:t>
            </a:r>
          </a:p>
        </p:txBody>
      </p:sp>
      <p:cxnSp>
        <p:nvCxnSpPr>
          <p:cNvPr id="11" name="Ευθεία γραμμή σύνδεσης 10"/>
          <p:cNvCxnSpPr>
            <a:stCxn id="7" idx="2"/>
            <a:endCxn id="8" idx="0"/>
          </p:cNvCxnSpPr>
          <p:nvPr/>
        </p:nvCxnSpPr>
        <p:spPr>
          <a:xfrm flipH="1">
            <a:off x="2699792" y="2892669"/>
            <a:ext cx="1865734" cy="392315"/>
          </a:xfrm>
          <a:prstGeom prst="line">
            <a:avLst/>
          </a:prstGeom>
          <a:ln w="63500">
            <a:solidFill>
              <a:srgbClr val="004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εία γραμμή σύνδεσης 12"/>
          <p:cNvCxnSpPr>
            <a:stCxn id="9" idx="0"/>
            <a:endCxn id="7" idx="2"/>
          </p:cNvCxnSpPr>
          <p:nvPr/>
        </p:nvCxnSpPr>
        <p:spPr>
          <a:xfrm flipH="1" flipV="1">
            <a:off x="4565526" y="2892669"/>
            <a:ext cx="2130710" cy="464323"/>
          </a:xfrm>
          <a:prstGeom prst="line">
            <a:avLst/>
          </a:prstGeom>
          <a:ln w="63500">
            <a:solidFill>
              <a:srgbClr val="004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19648" y="4725144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Η πίεση που μετράται κατά την εισπνευστική φάση της αναπνοής </a:t>
            </a:r>
            <a:endParaRPr lang="el-GR" sz="12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04048" y="472514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Η πίεση που μετράται κατά την εκπνευστική φάση της αναπνοής </a:t>
            </a:r>
            <a:endParaRPr lang="el-GR" sz="12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Ειδή ΜΕΜΑ </a:t>
            </a:r>
            <a:r>
              <a:rPr lang="el-GR" sz="2800" b="0" dirty="0"/>
              <a:t>(4 από 8</a:t>
            </a:r>
            <a:r>
              <a:rPr lang="el-GR" sz="2800" b="0" dirty="0" smtClean="0"/>
              <a:t>)</a:t>
            </a:r>
            <a:endParaRPr lang="el-GR" sz="2800" b="0" dirty="0"/>
          </a:p>
        </p:txBody>
      </p:sp>
      <p:sp>
        <p:nvSpPr>
          <p:cNvPr id="17" name="Τίτλος 2"/>
          <p:cNvSpPr txBox="1">
            <a:spLocks/>
          </p:cNvSpPr>
          <p:nvPr/>
        </p:nvSpPr>
        <p:spPr>
          <a:xfrm>
            <a:off x="949928" y="5661248"/>
            <a:ext cx="3088728" cy="489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ctr" fontAlgn="auto">
              <a:lnSpc>
                <a:spcPct val="73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l"/>
            <a:r>
              <a:rPr lang="el-GR" sz="1400" dirty="0">
                <a:latin typeface="+mn-lt"/>
              </a:rPr>
              <a:t>(</a:t>
            </a:r>
            <a:r>
              <a:rPr lang="en-US" sz="1400" dirty="0">
                <a:latin typeface="+mn-lt"/>
              </a:rPr>
              <a:t>Elliott et </a:t>
            </a:r>
            <a:r>
              <a:rPr lang="en-US" sz="1400" dirty="0" smtClean="0">
                <a:latin typeface="+mn-lt"/>
              </a:rPr>
              <a:t>al.</a:t>
            </a:r>
            <a:r>
              <a:rPr lang="el-GR" sz="1400" dirty="0" smtClean="0">
                <a:latin typeface="+mn-lt"/>
              </a:rPr>
              <a:t>, </a:t>
            </a:r>
            <a:r>
              <a:rPr lang="en-US" sz="1400" dirty="0">
                <a:latin typeface="+mn-lt"/>
              </a:rPr>
              <a:t>2004</a:t>
            </a:r>
            <a:r>
              <a:rPr lang="el-GR" sz="14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1211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Ειδή</a:t>
            </a:r>
            <a:r>
              <a:rPr lang="el-GR" dirty="0" smtClean="0"/>
              <a:t> </a:t>
            </a:r>
            <a:r>
              <a:rPr lang="el-GR" dirty="0"/>
              <a:t>ΜΕΜΑ </a:t>
            </a:r>
            <a:r>
              <a:rPr lang="el-GR" sz="2800" b="0" dirty="0" smtClean="0"/>
              <a:t>(</a:t>
            </a:r>
            <a:r>
              <a:rPr lang="en-US" sz="2800" b="0" dirty="0" smtClean="0"/>
              <a:t>5</a:t>
            </a:r>
            <a:r>
              <a:rPr lang="el-GR" sz="2800" b="0" dirty="0" smtClean="0"/>
              <a:t> </a:t>
            </a:r>
            <a:r>
              <a:rPr lang="el-GR" sz="2800" b="0" dirty="0"/>
              <a:t>από 8)</a:t>
            </a:r>
            <a:endParaRPr lang="en-US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800" dirty="0"/>
              <a:t>Γράφημα πιέσεων στην ήρεμη αναπνοή</a:t>
            </a:r>
          </a:p>
          <a:p>
            <a:pPr marL="0" indent="0">
              <a:buNone/>
            </a:pPr>
            <a:endParaRPr lang="el-GR" sz="28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2500" r="12500" b="11458"/>
          <a:stretch>
            <a:fillRect/>
          </a:stretch>
        </p:blipFill>
        <p:spPr bwMode="auto">
          <a:xfrm>
            <a:off x="2230757" y="2017885"/>
            <a:ext cx="4682486" cy="35606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23008" y="5864775"/>
            <a:ext cx="35303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Ventilator Modes (Mechanical Ventilation - Lecture 7)</a:t>
            </a:r>
            <a:endParaRPr lang="fr-FR" dirty="0"/>
          </a:p>
        </p:txBody>
      </p:sp>
      <p:pic>
        <p:nvPicPr>
          <p:cNvPr id="3074" name="Picture 2" descr="http://scandiagolfandgames.com/wp-content/uploads/2014/01/iconmonstr-video-5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104" y="5658917"/>
            <a:ext cx="1005904" cy="100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20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Ειδή </a:t>
            </a:r>
            <a:r>
              <a:rPr lang="el-GR" dirty="0" smtClean="0"/>
              <a:t>ΜΕΜΑ</a:t>
            </a:r>
            <a:r>
              <a:rPr lang="en-US" sz="3600" dirty="0" smtClean="0"/>
              <a:t> </a:t>
            </a:r>
            <a:r>
              <a:rPr lang="el-GR" sz="2800" b="0" dirty="0" smtClean="0"/>
              <a:t>(6 </a:t>
            </a:r>
            <a:r>
              <a:rPr lang="el-GR" sz="2800" b="0" dirty="0"/>
              <a:t>από 8</a:t>
            </a:r>
            <a:r>
              <a:rPr lang="el-GR" sz="2800" b="0" dirty="0" smtClean="0"/>
              <a:t>)</a:t>
            </a:r>
            <a:endParaRPr lang="en-US" sz="1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800" dirty="0"/>
              <a:t>Γράφημα πιέσεων μετά την προσθήκη </a:t>
            </a:r>
            <a:r>
              <a:rPr lang="en-US" sz="2800" dirty="0"/>
              <a:t>PEEP</a:t>
            </a:r>
            <a:endParaRPr lang="el-GR" sz="2800" dirty="0"/>
          </a:p>
          <a:p>
            <a:pPr marL="0" indent="0">
              <a:buNone/>
            </a:pPr>
            <a:endParaRPr lang="el-GR" sz="28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3" t="12500" r="12733" b="12813"/>
          <a:stretch>
            <a:fillRect/>
          </a:stretch>
        </p:blipFill>
        <p:spPr bwMode="auto">
          <a:xfrm>
            <a:off x="2459018" y="2060848"/>
            <a:ext cx="4226748" cy="317652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423008" y="5864775"/>
            <a:ext cx="35303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Ventilator Modes (Mechanical Ventilation - Lecture 7)</a:t>
            </a:r>
            <a:endParaRPr lang="fr-FR" dirty="0"/>
          </a:p>
        </p:txBody>
      </p:sp>
      <p:pic>
        <p:nvPicPr>
          <p:cNvPr id="10" name="Picture 2" descr="http://scandiagolfandgames.com/wp-content/uploads/2014/01/iconmonstr-video-5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104" y="5658917"/>
            <a:ext cx="1005904" cy="100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51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el-GR" dirty="0"/>
              <a:t>Ειδή ΜΕΜΑ</a:t>
            </a:r>
            <a:r>
              <a:rPr lang="en-US" sz="3600" dirty="0"/>
              <a:t> </a:t>
            </a:r>
            <a:r>
              <a:rPr lang="el-GR" sz="2800" b="0" dirty="0" smtClean="0"/>
              <a:t>(</a:t>
            </a:r>
            <a:r>
              <a:rPr lang="en-US" sz="2800" b="0" dirty="0" smtClean="0"/>
              <a:t>7</a:t>
            </a:r>
            <a:r>
              <a:rPr lang="el-GR" sz="2800" b="0" dirty="0" smtClean="0"/>
              <a:t> </a:t>
            </a:r>
            <a:r>
              <a:rPr lang="el-GR" sz="2800" b="0" dirty="0"/>
              <a:t>από 8)</a:t>
            </a:r>
            <a:endParaRPr lang="el-GR" sz="3200" b="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800" dirty="0"/>
              <a:t>Γράφημα πιέσεων με την προσθήκη </a:t>
            </a:r>
            <a:r>
              <a:rPr lang="en-US" sz="2800" dirty="0"/>
              <a:t>PEEP </a:t>
            </a:r>
            <a:r>
              <a:rPr lang="el-GR" sz="2800" dirty="0"/>
              <a:t>και </a:t>
            </a:r>
            <a:endParaRPr lang="el-GR" sz="28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/>
              <a:t>Pressure </a:t>
            </a:r>
            <a:r>
              <a:rPr lang="en-US" sz="2800" dirty="0"/>
              <a:t>Support</a:t>
            </a:r>
            <a:endParaRPr lang="el-GR" sz="2800" dirty="0"/>
          </a:p>
          <a:p>
            <a:pPr marL="0" indent="0" algn="ctr">
              <a:buNone/>
            </a:pPr>
            <a:endParaRPr lang="el-GR" sz="28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8" t="12500" r="12500" b="13438"/>
          <a:stretch>
            <a:fillRect/>
          </a:stretch>
        </p:blipFill>
        <p:spPr bwMode="auto">
          <a:xfrm>
            <a:off x="2476414" y="2220295"/>
            <a:ext cx="4191173" cy="31239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423008" y="5864775"/>
            <a:ext cx="35303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Ventilator Modes (Mechanical Ventilation - Lecture 7)</a:t>
            </a:r>
            <a:endParaRPr lang="fr-FR" dirty="0"/>
          </a:p>
        </p:txBody>
      </p:sp>
      <p:pic>
        <p:nvPicPr>
          <p:cNvPr id="9" name="Picture 2" descr="http://scandiagolfandgames.com/wp-content/uploads/2014/01/iconmonstr-video-5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104" y="5658917"/>
            <a:ext cx="1005904" cy="100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05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44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lnSpc>
                <a:spcPct val="73000"/>
              </a:lnSpc>
              <a:spcBef>
                <a:spcPct val="20000"/>
              </a:spcBef>
              <a:buFont typeface="Arial" pitchFamily="34" charset="0"/>
            </a:pPr>
            <a:r>
              <a:rPr lang="el-GR" dirty="0"/>
              <a:t>Ειδή</a:t>
            </a:r>
            <a:r>
              <a:rPr lang="el-GR" dirty="0" smtClean="0"/>
              <a:t> </a:t>
            </a:r>
            <a:r>
              <a:rPr lang="el-GR" dirty="0"/>
              <a:t>ΜΕΜΑ</a:t>
            </a:r>
            <a:r>
              <a:rPr lang="en-US" sz="3600" dirty="0"/>
              <a:t> </a:t>
            </a:r>
            <a:r>
              <a:rPr lang="el-GR" sz="2800" b="0" dirty="0" smtClean="0"/>
              <a:t>(</a:t>
            </a:r>
            <a:r>
              <a:rPr lang="en-US" sz="2800" b="0" dirty="0" smtClean="0"/>
              <a:t>8</a:t>
            </a:r>
            <a:r>
              <a:rPr lang="el-GR" sz="2800" b="0" dirty="0" smtClean="0"/>
              <a:t> </a:t>
            </a:r>
            <a:r>
              <a:rPr lang="el-GR" sz="2800" b="0" dirty="0"/>
              <a:t>από 8)</a:t>
            </a: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5696" y="1412776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/>
              <a:t>Ειδικές κατηγορίες ΜΕΜΑ</a:t>
            </a:r>
            <a:endParaRPr lang="el-GR" sz="2000" dirty="0"/>
          </a:p>
        </p:txBody>
      </p:sp>
      <p:graphicFrame>
        <p:nvGraphicFramePr>
          <p:cNvPr id="7" name="Διάγραμμα 6"/>
          <p:cNvGraphicFramePr/>
          <p:nvPr>
            <p:extLst>
              <p:ext uri="{D42A27DB-BD31-4B8C-83A1-F6EECF244321}">
                <p14:modId xmlns:p14="http://schemas.microsoft.com/office/powerpoint/2010/main" val="3028584820"/>
              </p:ext>
            </p:extLst>
          </p:nvPr>
        </p:nvGraphicFramePr>
        <p:xfrm>
          <a:off x="1259632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3" descr="IPVSWF12-16-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195" y="4139382"/>
            <a:ext cx="3636170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01" t="53436" r="15675" b="9313"/>
          <a:stretch/>
        </p:blipFill>
        <p:spPr bwMode="auto">
          <a:xfrm>
            <a:off x="5148064" y="2793880"/>
            <a:ext cx="3636170" cy="1337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95736" y="5785519"/>
            <a:ext cx="17481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>
                <a:latin typeface="+mn-lt"/>
              </a:rPr>
              <a:t>(</a:t>
            </a:r>
            <a:r>
              <a:rPr lang="en-US" sz="1400" dirty="0">
                <a:latin typeface="+mn-lt"/>
              </a:rPr>
              <a:t>Chatwin et al.</a:t>
            </a:r>
            <a:r>
              <a:rPr lang="el-GR" sz="1400" dirty="0">
                <a:latin typeface="+mn-lt"/>
              </a:rPr>
              <a:t>,</a:t>
            </a:r>
            <a:r>
              <a:rPr lang="en-US" sz="1400" dirty="0">
                <a:latin typeface="+mn-lt"/>
              </a:rPr>
              <a:t> 2003)</a:t>
            </a:r>
            <a:endParaRPr lang="el-GR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10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5400" dirty="0"/>
              <a:t>Ενότητα </a:t>
            </a:r>
            <a:r>
              <a:rPr lang="en-US" sz="5400" dirty="0"/>
              <a:t>3</a:t>
            </a:r>
            <a:r>
              <a:rPr lang="el-GR" sz="5400" baseline="30000" dirty="0" smtClean="0"/>
              <a:t>η</a:t>
            </a:r>
            <a:endParaRPr lang="el-GR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27584" y="3886200"/>
            <a:ext cx="7416824" cy="1752600"/>
          </a:xfrm>
        </p:spPr>
        <p:txBody>
          <a:bodyPr/>
          <a:lstStyle/>
          <a:p>
            <a:r>
              <a:rPr lang="el-GR" b="1" dirty="0"/>
              <a:t>ΜΕΜΑ </a:t>
            </a:r>
            <a:r>
              <a:rPr lang="en-US" b="1" dirty="0"/>
              <a:t>versus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l-GR" b="1" dirty="0"/>
              <a:t>ΣΥΜΒΑΤΙΚΟΣ ΑΕΡΙΣΜΟΣ</a:t>
            </a:r>
            <a:br>
              <a:rPr lang="el-GR" b="1" dirty="0"/>
            </a:br>
            <a:endParaRPr lang="el-GR" b="1" dirty="0"/>
          </a:p>
        </p:txBody>
      </p:sp>
      <p:sp>
        <p:nvSpPr>
          <p:cNvPr id="7" name="Rectangle 6"/>
          <p:cNvSpPr/>
          <p:nvPr/>
        </p:nvSpPr>
        <p:spPr>
          <a:xfrm>
            <a:off x="395536" y="404664"/>
            <a:ext cx="8352928" cy="864096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8" name="Rectangle 7"/>
          <p:cNvSpPr/>
          <p:nvPr/>
        </p:nvSpPr>
        <p:spPr>
          <a:xfrm>
            <a:off x="407728" y="5650200"/>
            <a:ext cx="8352928" cy="864096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873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>
            <a:normAutofit fontScale="90000"/>
          </a:bodyPr>
          <a:lstStyle/>
          <a:p>
            <a:r>
              <a:rPr lang="el-GR" dirty="0"/>
              <a:t>ΜΕΜΑ </a:t>
            </a:r>
            <a:r>
              <a:rPr lang="el-GR" dirty="0" smtClean="0"/>
              <a:t>έναντι</a:t>
            </a:r>
            <a:r>
              <a:rPr lang="en-US" dirty="0" smtClean="0"/>
              <a:t> </a:t>
            </a:r>
            <a:r>
              <a:rPr lang="el-GR" dirty="0" smtClean="0"/>
              <a:t>συμβατικού αερισμού </a:t>
            </a:r>
            <a:r>
              <a:rPr lang="en-US" dirty="0" smtClean="0"/>
              <a:t>  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100" b="0" dirty="0" smtClean="0"/>
              <a:t>(</a:t>
            </a:r>
            <a:r>
              <a:rPr lang="el-GR" sz="3100" b="0" dirty="0"/>
              <a:t>1 από 6)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Μείωση του κινδύνου της νοσοκομειακής πνευμονίας</a:t>
            </a:r>
          </a:p>
          <a:p>
            <a:endParaRPr lang="el-GR" sz="2800" dirty="0"/>
          </a:p>
        </p:txBody>
      </p:sp>
      <p:pic>
        <p:nvPicPr>
          <p:cNvPr id="6" name="Picture 1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34"/>
          <a:stretch/>
        </p:blipFill>
        <p:spPr bwMode="auto">
          <a:xfrm>
            <a:off x="716946" y="2204864"/>
            <a:ext cx="7003605" cy="223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4896162"/>
            <a:ext cx="62448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latin typeface="+mn-lt"/>
              </a:rPr>
              <a:t>Συχνότητα Κινδύνου </a:t>
            </a:r>
            <a:r>
              <a:rPr lang="en-US" sz="2800" dirty="0" smtClean="0">
                <a:latin typeface="+mn-lt"/>
              </a:rPr>
              <a:t>(n=320)</a:t>
            </a:r>
            <a:endParaRPr lang="el-GR" sz="2800" dirty="0" smtClean="0">
              <a:latin typeface="+mn-lt"/>
            </a:endParaRPr>
          </a:p>
          <a:p>
            <a:pPr algn="ctr"/>
            <a:r>
              <a:rPr lang="en-US" sz="2800" dirty="0" smtClean="0">
                <a:latin typeface="+mn-lt"/>
              </a:rPr>
              <a:t>NIPPV= 16% 	</a:t>
            </a:r>
            <a:r>
              <a:rPr lang="el-GR" sz="2800" dirty="0" smtClean="0">
                <a:latin typeface="+mn-lt"/>
              </a:rPr>
              <a:t>Συμβατικός=</a:t>
            </a:r>
            <a:r>
              <a:rPr lang="en-US" sz="2800" dirty="0" smtClean="0"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85</a:t>
            </a:r>
            <a:r>
              <a:rPr lang="en-US" sz="2800" dirty="0" smtClean="0">
                <a:latin typeface="+mn-lt"/>
              </a:rPr>
              <a:t>%</a:t>
            </a:r>
            <a:endParaRPr lang="el-GR" sz="2800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31640" y="6235297"/>
            <a:ext cx="16841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+mn-lt"/>
              </a:rPr>
              <a:t>(Guerin et al., 1997) </a:t>
            </a:r>
            <a:endParaRPr lang="el-GR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530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rmAutofit fontScale="90000"/>
          </a:bodyPr>
          <a:lstStyle/>
          <a:p>
            <a:pPr lvl="0"/>
            <a:r>
              <a:rPr lang="el-GR" dirty="0" smtClean="0"/>
              <a:t/>
            </a:r>
            <a:br>
              <a:rPr lang="el-GR" dirty="0" smtClean="0"/>
            </a:br>
            <a:r>
              <a:rPr lang="el-GR" b="1" dirty="0" smtClean="0"/>
              <a:t>Μη επεμβατικός Μηχανικός Αερισμός</a:t>
            </a:r>
            <a:br>
              <a:rPr lang="el-GR" b="1" dirty="0" smtClean="0"/>
            </a:br>
            <a:r>
              <a:rPr lang="el-GR" b="1" dirty="0" smtClean="0"/>
              <a:t>ΜΕΜΑ</a:t>
            </a:r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  <p:sp>
        <p:nvSpPr>
          <p:cNvPr id="11" name="10 - TextBox"/>
          <p:cNvSpPr txBox="1"/>
          <p:nvPr/>
        </p:nvSpPr>
        <p:spPr>
          <a:xfrm>
            <a:off x="755576" y="6127073"/>
            <a:ext cx="7122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004B82"/>
                </a:solidFill>
                <a:latin typeface="+mn-lt"/>
              </a:rPr>
              <a:t>Λέξεις κλειδιά:</a:t>
            </a:r>
            <a:r>
              <a:rPr lang="el-GR" sz="2400" dirty="0" smtClean="0">
                <a:latin typeface="+mn-lt"/>
              </a:rPr>
              <a:t> </a:t>
            </a:r>
            <a:r>
              <a:rPr lang="el-GR" sz="2400" b="1" dirty="0">
                <a:latin typeface="+mn-lt"/>
              </a:rPr>
              <a:t>Μη </a:t>
            </a:r>
            <a:r>
              <a:rPr lang="el-GR" sz="2400" b="1" dirty="0" smtClean="0">
                <a:latin typeface="+mn-lt"/>
              </a:rPr>
              <a:t>επεμβατικός</a:t>
            </a:r>
            <a:r>
              <a:rPr lang="en-US" sz="2400" b="1" dirty="0">
                <a:latin typeface="+mn-lt"/>
              </a:rPr>
              <a:t>,</a:t>
            </a:r>
            <a:r>
              <a:rPr lang="el-GR" sz="2400" b="1" dirty="0" smtClean="0">
                <a:latin typeface="+mn-lt"/>
              </a:rPr>
              <a:t> </a:t>
            </a:r>
            <a:r>
              <a:rPr lang="el-GR" sz="2400" b="1" dirty="0">
                <a:latin typeface="+mn-lt"/>
              </a:rPr>
              <a:t>Μηχανικός Αερισμός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755576" y="5373216"/>
            <a:ext cx="74168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2"/>
              </a:rPr>
              <a:t>idibapsrespiratoryresearch.org</a:t>
            </a:r>
            <a:endParaRPr lang="en-US" sz="1200" dirty="0">
              <a:latin typeface="+mn-lt"/>
            </a:endParaRPr>
          </a:p>
        </p:txBody>
      </p:sp>
      <p:pic>
        <p:nvPicPr>
          <p:cNvPr id="3" name="Picture 2" descr="http://www.idibapsrespiratoryresearch.org/media/upload/gif/big_photonivvisionfacemask_editora_2_67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1760608"/>
            <a:ext cx="540067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29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>
            <a:normAutofit fontScale="90000"/>
          </a:bodyPr>
          <a:lstStyle/>
          <a:p>
            <a:r>
              <a:rPr lang="el-GR" dirty="0"/>
              <a:t>ΜΕΜΑ έναντι</a:t>
            </a:r>
            <a:r>
              <a:rPr lang="en-US" dirty="0"/>
              <a:t> </a:t>
            </a:r>
            <a:r>
              <a:rPr lang="el-GR" dirty="0"/>
              <a:t>συμβατικού αερισμού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3100" b="0" dirty="0" smtClean="0"/>
              <a:t>(</a:t>
            </a:r>
            <a:r>
              <a:rPr lang="en-US" sz="3100" b="0" dirty="0"/>
              <a:t>2 </a:t>
            </a:r>
            <a:r>
              <a:rPr lang="el-GR" sz="3100" b="0" dirty="0"/>
              <a:t>από 6)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Μείωση του κινδύνου των νοσοκομειακών λοιμώξεων</a:t>
            </a:r>
          </a:p>
          <a:p>
            <a:endParaRPr lang="el-GR" sz="28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42" t="29661" r="11030" b="33642"/>
          <a:stretch/>
        </p:blipFill>
        <p:spPr bwMode="auto">
          <a:xfrm>
            <a:off x="3112392" y="1988840"/>
            <a:ext cx="3619848" cy="322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43608" y="5661248"/>
            <a:ext cx="15888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+mn-lt"/>
              </a:rPr>
              <a:t>(Gyrou et al., 2000)</a:t>
            </a:r>
            <a:endParaRPr lang="el-GR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86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>
            <a:normAutofit fontScale="90000"/>
          </a:bodyPr>
          <a:lstStyle/>
          <a:p>
            <a:r>
              <a:rPr lang="el-GR" dirty="0"/>
              <a:t>ΜΕΜΑ έναντι</a:t>
            </a:r>
            <a:r>
              <a:rPr lang="en-US" dirty="0"/>
              <a:t> </a:t>
            </a:r>
            <a:r>
              <a:rPr lang="el-GR" dirty="0"/>
              <a:t>συμβατικού αερισμού</a:t>
            </a:r>
            <a:r>
              <a:rPr lang="en-US" dirty="0" smtClean="0"/>
              <a:t>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l-GR" sz="3100" b="0" dirty="0" smtClean="0"/>
              <a:t>(</a:t>
            </a:r>
            <a:r>
              <a:rPr lang="el-GR" sz="3100" b="0" dirty="0"/>
              <a:t>3 από 6)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371752" cy="5040560"/>
          </a:xfrm>
        </p:spPr>
        <p:txBody>
          <a:bodyPr>
            <a:normAutofit/>
          </a:bodyPr>
          <a:lstStyle/>
          <a:p>
            <a:r>
              <a:rPr lang="el-GR" sz="2800" dirty="0"/>
              <a:t>Παραμονή στο νοσοκομείο</a:t>
            </a:r>
            <a:endParaRPr lang="en-US" sz="2800" dirty="0"/>
          </a:p>
          <a:p>
            <a:pPr marL="0" indent="0">
              <a:buNone/>
            </a:pPr>
            <a:r>
              <a:rPr lang="el-GR" sz="2400" dirty="0"/>
              <a:t>Όπου </a:t>
            </a:r>
            <a:r>
              <a:rPr lang="en-US" sz="2400" dirty="0"/>
              <a:t>standard medical therapy </a:t>
            </a:r>
            <a:r>
              <a:rPr lang="el-GR" sz="2400" dirty="0"/>
              <a:t>αναφέρεται σε </a:t>
            </a:r>
            <a:r>
              <a:rPr lang="el-GR" sz="2400" dirty="0" smtClean="0"/>
              <a:t>Οξυγονοθεραπεία </a:t>
            </a:r>
            <a:r>
              <a:rPr lang="el-GR" sz="2400" dirty="0"/>
              <a:t>και φάρμακα, ενώ όπου</a:t>
            </a:r>
            <a:r>
              <a:rPr lang="en-US" sz="2400" dirty="0"/>
              <a:t> NPPV  </a:t>
            </a:r>
            <a:r>
              <a:rPr lang="el-GR" sz="2400" dirty="0"/>
              <a:t>έχει επιπρόσθετη παρέμβαση το ΜΕΜΑ.</a:t>
            </a:r>
          </a:p>
          <a:p>
            <a:endParaRPr lang="el-GR" sz="2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1" t="22705" r="16297" b="37489"/>
          <a:stretch/>
        </p:blipFill>
        <p:spPr>
          <a:xfrm>
            <a:off x="539552" y="3356992"/>
            <a:ext cx="4572000" cy="1972895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9" t="18325" r="3423" b="2053"/>
          <a:stretch/>
        </p:blipFill>
        <p:spPr bwMode="auto">
          <a:xfrm>
            <a:off x="5335488" y="3180692"/>
            <a:ext cx="3493464" cy="3425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699792" y="6237312"/>
            <a:ext cx="18232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n-lt"/>
              </a:rPr>
              <a:t>(Celikel et al., 1998)</a:t>
            </a:r>
            <a:endParaRPr lang="el-GR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855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r>
              <a:rPr lang="el-GR" sz="3600" dirty="0"/>
              <a:t>ΜΕΜΑ έναντι</a:t>
            </a:r>
            <a:r>
              <a:rPr lang="en-US" sz="3600" dirty="0"/>
              <a:t> </a:t>
            </a:r>
            <a:r>
              <a:rPr lang="el-GR" sz="3600" dirty="0"/>
              <a:t>συμβατικού αερισμού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l-GR" sz="2800" b="0" dirty="0" smtClean="0"/>
              <a:t>(</a:t>
            </a:r>
            <a:r>
              <a:rPr lang="el-GR" sz="2800" b="0" dirty="0"/>
              <a:t>4 από 6)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Παρόμοια οξυγόνωση, καλύτερη επιβίωση, λιγότερες επιπλοκές και λοιμώξεις</a:t>
            </a:r>
          </a:p>
          <a:p>
            <a:endParaRPr lang="el-GR" sz="28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" t="35716" r="3159" b="52728"/>
          <a:stretch/>
        </p:blipFill>
        <p:spPr>
          <a:xfrm>
            <a:off x="1403648" y="2204864"/>
            <a:ext cx="6696075" cy="524396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2" t="12587" r="10693" b="11610"/>
          <a:stretch>
            <a:fillRect/>
          </a:stretch>
        </p:blipFill>
        <p:spPr bwMode="auto">
          <a:xfrm>
            <a:off x="323528" y="2996952"/>
            <a:ext cx="4104455" cy="24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799270"/>
              </p:ext>
            </p:extLst>
          </p:nvPr>
        </p:nvGraphicFramePr>
        <p:xfrm>
          <a:off x="4427983" y="2996952"/>
          <a:ext cx="4067175" cy="2415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Γράφημα" r:id="rId5" imgW="6096090" imgH="4067280" progId="MSGraph.Chart.8">
                  <p:embed followColorScheme="full"/>
                </p:oleObj>
              </mc:Choice>
              <mc:Fallback>
                <p:oleObj name="Γράφημα" r:id="rId5" imgW="6096090" imgH="406728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3" y="2996952"/>
                        <a:ext cx="4067175" cy="24158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827584" y="5733256"/>
            <a:ext cx="18073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+mn-lt"/>
              </a:rPr>
              <a:t>(Antonelli et al., 1998)</a:t>
            </a:r>
            <a:endParaRPr lang="el-GR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682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>
            <a:normAutofit fontScale="90000"/>
          </a:bodyPr>
          <a:lstStyle/>
          <a:p>
            <a:r>
              <a:rPr lang="el-GR" dirty="0"/>
              <a:t>ΜΕΜΑ έναντι</a:t>
            </a:r>
            <a:r>
              <a:rPr lang="en-US" dirty="0"/>
              <a:t> </a:t>
            </a:r>
            <a:r>
              <a:rPr lang="el-GR" dirty="0"/>
              <a:t>συμβατικού αερισμού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l-GR" sz="3100" b="0" dirty="0" smtClean="0"/>
              <a:t>(</a:t>
            </a:r>
            <a:r>
              <a:rPr lang="el-GR" sz="3100" b="0" dirty="0"/>
              <a:t>5 από 6)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Βελτίωση </a:t>
            </a:r>
            <a:r>
              <a:rPr lang="en-US" sz="2800" dirty="0"/>
              <a:t>pH </a:t>
            </a:r>
            <a:r>
              <a:rPr lang="el-GR" sz="2800" dirty="0"/>
              <a:t>και </a:t>
            </a:r>
            <a:r>
              <a:rPr lang="en-US" sz="2800" dirty="0"/>
              <a:t>PaCO</a:t>
            </a:r>
            <a:r>
              <a:rPr lang="en-US" sz="2800" baseline="-25000" dirty="0"/>
              <a:t>2</a:t>
            </a:r>
            <a:r>
              <a:rPr lang="en-US" sz="2800" dirty="0"/>
              <a:t> </a:t>
            </a:r>
            <a:r>
              <a:rPr lang="el-GR" sz="2800" dirty="0"/>
              <a:t>σε σχέση με την κλασική θεραπεία με φαρμακευτική αγωγή και οξυγόνο.</a:t>
            </a:r>
            <a:r>
              <a:rPr lang="en-US" sz="2800" dirty="0"/>
              <a:t> </a:t>
            </a:r>
            <a:r>
              <a:rPr lang="en-US" sz="2800" baseline="-25000" dirty="0"/>
              <a:t>  </a:t>
            </a:r>
            <a:endParaRPr lang="el-GR" sz="2800" dirty="0"/>
          </a:p>
          <a:p>
            <a:endParaRPr lang="el-GR" sz="28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0" t="40204" r="3919" b="35604"/>
          <a:stretch/>
        </p:blipFill>
        <p:spPr>
          <a:xfrm>
            <a:off x="1907704" y="2370738"/>
            <a:ext cx="4968584" cy="748403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64" t="21303" r="4210" b="3404"/>
          <a:stretch>
            <a:fillRect/>
          </a:stretch>
        </p:blipFill>
        <p:spPr bwMode="auto">
          <a:xfrm>
            <a:off x="1907704" y="3413516"/>
            <a:ext cx="5234297" cy="3076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7980" y="6309319"/>
            <a:ext cx="15734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+mn-lt"/>
              </a:rPr>
              <a:t>(Conti et al., </a:t>
            </a:r>
            <a:r>
              <a:rPr lang="el-GR" sz="1400" dirty="0">
                <a:latin typeface="+mn-lt"/>
              </a:rPr>
              <a:t>2002) </a:t>
            </a:r>
          </a:p>
        </p:txBody>
      </p:sp>
    </p:spTree>
    <p:extLst>
      <p:ext uri="{BB962C8B-B14F-4D97-AF65-F5344CB8AC3E}">
        <p14:creationId xmlns:p14="http://schemas.microsoft.com/office/powerpoint/2010/main" val="152561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ΜΕΜΑ έναντι</a:t>
            </a:r>
            <a:r>
              <a:rPr lang="en-US" dirty="0"/>
              <a:t> </a:t>
            </a:r>
            <a:r>
              <a:rPr lang="el-GR" dirty="0"/>
              <a:t>συμβατικού αερισμού</a:t>
            </a:r>
            <a:r>
              <a:rPr lang="en-US" dirty="0"/>
              <a:t/>
            </a:r>
            <a:br>
              <a:rPr lang="en-US" dirty="0"/>
            </a:br>
            <a:r>
              <a:rPr lang="en-US" sz="3100" b="0" dirty="0"/>
              <a:t>(</a:t>
            </a:r>
            <a:r>
              <a:rPr lang="el-GR" sz="3100" b="0" dirty="0"/>
              <a:t>6 από 6</a:t>
            </a:r>
            <a:r>
              <a:rPr lang="en-US" sz="3100" b="0" dirty="0" smtClean="0"/>
              <a:t>)</a:t>
            </a:r>
            <a:endParaRPr lang="el-GR" sz="3100" b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2123728" y="1196752"/>
            <a:ext cx="6696744" cy="504056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l-GR" sz="2400" b="1" dirty="0" smtClean="0"/>
              <a:t>ΣΥΜΠΕΡΑΣΜΑΤΑ 3</a:t>
            </a:r>
            <a:r>
              <a:rPr lang="el-GR" sz="2400" b="1" baseline="30000" dirty="0" smtClean="0"/>
              <a:t>ης</a:t>
            </a:r>
            <a:r>
              <a:rPr lang="el-GR" sz="2400" b="1" dirty="0" smtClean="0"/>
              <a:t> ΕΝΟΤΗΤΑΣ</a:t>
            </a:r>
            <a:endParaRPr lang="en-US" sz="2400" b="1" dirty="0" smtClean="0"/>
          </a:p>
          <a:p>
            <a:pPr>
              <a:buClr>
                <a:schemeClr val="tx1"/>
              </a:buClr>
              <a:defRPr/>
            </a:pPr>
            <a:r>
              <a:rPr lang="el-GR" sz="2400" dirty="0" smtClean="0"/>
              <a:t>Λιγότερες πιθανότητες νοσοκομειακών λοιμώξεων</a:t>
            </a:r>
          </a:p>
          <a:p>
            <a:pPr>
              <a:buClr>
                <a:schemeClr val="tx1"/>
              </a:buClr>
              <a:defRPr/>
            </a:pPr>
            <a:r>
              <a:rPr lang="el-GR" sz="2400" dirty="0" smtClean="0"/>
              <a:t>Λιγότερες πιθανότητες νοσοκομειακών επιπλοκών</a:t>
            </a:r>
          </a:p>
          <a:p>
            <a:pPr>
              <a:buClr>
                <a:schemeClr val="tx1"/>
              </a:buClr>
              <a:defRPr/>
            </a:pPr>
            <a:r>
              <a:rPr lang="el-GR" sz="2400" dirty="0" smtClean="0"/>
              <a:t>Μεγαλύτερη επιβίωση των ασθενών</a:t>
            </a:r>
          </a:p>
          <a:p>
            <a:pPr>
              <a:buClr>
                <a:schemeClr val="tx1"/>
              </a:buClr>
              <a:defRPr/>
            </a:pPr>
            <a:r>
              <a:rPr lang="el-GR" sz="2400" dirty="0" smtClean="0"/>
              <a:t>Μικρότερη παραμονή στο νοσοκομείο</a:t>
            </a:r>
          </a:p>
          <a:p>
            <a:pPr>
              <a:buClr>
                <a:schemeClr val="tx1"/>
              </a:buClr>
              <a:defRPr/>
            </a:pPr>
            <a:r>
              <a:rPr lang="el-GR" sz="2400" dirty="0" smtClean="0"/>
              <a:t>Παρόμοια οξυγόνωση-ανάταξη υπερκαπνίας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tx1"/>
              </a:buClr>
              <a:defRPr/>
            </a:pPr>
            <a:endParaRPr lang="el-GR" dirty="0" smtClean="0"/>
          </a:p>
        </p:txBody>
      </p:sp>
      <p:pic>
        <p:nvPicPr>
          <p:cNvPr id="4098" name="Picture 2" descr="C:\Users\alex\Desktop\1206555837540371281chlopaya_Doctor.svg.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7417"/>
            <a:ext cx="1925808" cy="231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82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Ενότητα </a:t>
            </a:r>
            <a:r>
              <a:rPr lang="el-GR" dirty="0" smtClean="0"/>
              <a:t>4</a:t>
            </a:r>
            <a:r>
              <a:rPr lang="el-GR" baseline="30000" dirty="0" smtClean="0"/>
              <a:t>η</a:t>
            </a:r>
            <a:endParaRPr lang="el-GR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ΠΡΟΫΠΟΘΕΣΕΙΣ ΓΙΑ ΤΗΝ ΕΠΙΤΥΧΙΑ ΤΟΥ </a:t>
            </a:r>
            <a:r>
              <a:rPr lang="el-GR" b="1" dirty="0" smtClean="0"/>
              <a:t>ΜΕΜΑ</a:t>
            </a:r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395536" y="404664"/>
            <a:ext cx="8352928" cy="864096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8" name="Rectangle 7"/>
          <p:cNvSpPr/>
          <p:nvPr/>
        </p:nvSpPr>
        <p:spPr>
          <a:xfrm>
            <a:off x="407728" y="5650200"/>
            <a:ext cx="8352928" cy="864096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6900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l-GR" dirty="0" smtClean="0"/>
              <a:t>Οι προϋποθέσεις της επιτυχίας του ΜΕΜΑ</a:t>
            </a:r>
            <a:r>
              <a:rPr lang="en-US" dirty="0" smtClean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l-GR" sz="3100" b="0" dirty="0" smtClean="0"/>
              <a:t>(</a:t>
            </a:r>
            <a:r>
              <a:rPr lang="el-GR" sz="3100" b="0" dirty="0"/>
              <a:t>1 από </a:t>
            </a:r>
            <a:r>
              <a:rPr lang="en-US" sz="3100" b="0" dirty="0" smtClean="0"/>
              <a:t>4</a:t>
            </a:r>
            <a:r>
              <a:rPr lang="el-GR" sz="3100" b="0" dirty="0" smtClean="0"/>
              <a:t>)</a:t>
            </a:r>
            <a:endParaRPr lang="el-GR" sz="3100" b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Τα προβλήματα </a:t>
            </a:r>
            <a:r>
              <a:rPr lang="el-GR" sz="2800" dirty="0"/>
              <a:t>αρχίζουν μετά από </a:t>
            </a:r>
            <a:r>
              <a:rPr lang="el-GR" sz="2800" dirty="0" smtClean="0"/>
              <a:t>12ώρες</a:t>
            </a:r>
          </a:p>
          <a:p>
            <a:pPr marL="0" indent="0">
              <a:buNone/>
            </a:pPr>
            <a:r>
              <a:rPr lang="en-US" sz="2800" dirty="0" smtClean="0"/>
              <a:t>(</a:t>
            </a:r>
            <a:r>
              <a:rPr lang="el-GR" sz="2800" dirty="0"/>
              <a:t>1</a:t>
            </a:r>
            <a:r>
              <a:rPr lang="el-GR" sz="2800" baseline="30000" dirty="0"/>
              <a:t>η</a:t>
            </a:r>
            <a:r>
              <a:rPr lang="el-GR" sz="2800" dirty="0"/>
              <a:t> η καρδιακή κάμψη και 2</a:t>
            </a:r>
            <a:r>
              <a:rPr lang="el-GR" sz="2800" baseline="30000" dirty="0"/>
              <a:t>η</a:t>
            </a:r>
            <a:r>
              <a:rPr lang="el-GR" sz="2800" dirty="0"/>
              <a:t> η Πνευμονική Ίνωση</a:t>
            </a:r>
          </a:p>
          <a:p>
            <a:pPr marL="0" indent="0">
              <a:buNone/>
            </a:pPr>
            <a:endParaRPr lang="el-GR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" t="37075" r="3159" b="38479"/>
          <a:stretch/>
        </p:blipFill>
        <p:spPr>
          <a:xfrm>
            <a:off x="1763292" y="2348880"/>
            <a:ext cx="5328592" cy="934033"/>
          </a:xfrm>
          <a:prstGeom prst="rect">
            <a:avLst/>
          </a:prstGeom>
        </p:spPr>
      </p:pic>
      <p:pic>
        <p:nvPicPr>
          <p:cNvPr id="9" name="Picture 4" descr="intub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78528"/>
            <a:ext cx="3455988" cy="240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6" t="24830" r="14142" b="2500"/>
          <a:stretch/>
        </p:blipFill>
        <p:spPr bwMode="auto">
          <a:xfrm>
            <a:off x="5076056" y="3429000"/>
            <a:ext cx="2696950" cy="2458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81093" y="5919302"/>
            <a:ext cx="2320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(Antonelli et al., 2001) 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724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l-GR" dirty="0"/>
              <a:t>Οι προϋποθέσεις της επιτυχίας του ΜΕΜΑ </a:t>
            </a:r>
            <a:r>
              <a:rPr lang="el-GR" sz="1800" dirty="0"/>
              <a:t/>
            </a:r>
            <a:br>
              <a:rPr lang="el-GR" sz="1800" dirty="0"/>
            </a:br>
            <a:r>
              <a:rPr lang="el-GR" sz="3100" b="0" dirty="0"/>
              <a:t>(2 από </a:t>
            </a:r>
            <a:r>
              <a:rPr lang="en-US" sz="3100" b="0" dirty="0" smtClean="0"/>
              <a:t>4</a:t>
            </a:r>
            <a:r>
              <a:rPr lang="el-GR" sz="3100" b="0" dirty="0" smtClean="0"/>
              <a:t>)</a:t>
            </a:r>
            <a:endParaRPr lang="el-GR" sz="3100" b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4691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l-GR" b="1" dirty="0">
                <a:solidFill>
                  <a:srgbClr val="004B82"/>
                </a:solidFill>
              </a:rPr>
              <a:t>Ο ΜΕΜΑ δεν είναι κατάλληλος για όλες τις </a:t>
            </a:r>
            <a:r>
              <a:rPr lang="el-GR" b="1" dirty="0" smtClean="0">
                <a:solidFill>
                  <a:srgbClr val="004B82"/>
                </a:solidFill>
              </a:rPr>
              <a:t>παθήσεις</a:t>
            </a:r>
            <a:endParaRPr lang="en-US" b="1" dirty="0" smtClean="0">
              <a:solidFill>
                <a:srgbClr val="004B82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l-GR" b="1" dirty="0"/>
              <a:t>Στα αποφρακτικά νοσήματα: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l-GR" dirty="0"/>
              <a:t>Συστήνεται στην ΧΑΠ  ειδικά στην υπερκαπνία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l-GR" dirty="0"/>
              <a:t>Συστήνεται στην κυστική ίνωση ειδικά στην υπερκαπνία.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l-GR" dirty="0"/>
              <a:t>Συστήνεται στην απόφραξη ανώτερων αναπνευστικών οδών.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l-GR" b="1" dirty="0"/>
              <a:t>Δεν</a:t>
            </a:r>
            <a:r>
              <a:rPr lang="el-GR" dirty="0"/>
              <a:t> συστήνεται στο </a:t>
            </a:r>
            <a:r>
              <a:rPr lang="el-GR" b="1" dirty="0"/>
              <a:t>άσθμα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l-GR" b="1" dirty="0"/>
              <a:t>Δεν </a:t>
            </a:r>
            <a:r>
              <a:rPr lang="el-GR" dirty="0"/>
              <a:t>συστήνεται στην λήψη εισπνεόμενων φαρμάκων 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l-GR" b="1" dirty="0"/>
              <a:t>Στα περιοριστικά νοσήματα: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l-GR" dirty="0"/>
              <a:t>Συστήνεται  στο σύνδρομο υποαερισμού της παχυσαρκίας.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l-GR" dirty="0"/>
              <a:t>Συστήνεται στον υποαερισμός κεντρικής αιτιολογίας.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l-GR" dirty="0"/>
              <a:t>Συστήνεται  σε παραμορφώσεις του θωρακικού κλωβού.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l-GR" b="1" dirty="0"/>
              <a:t>Στα νευρομυικά νοσήματα: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l-GR" dirty="0"/>
              <a:t>Συστήνεται  στην αναπνευστική ανεπάρκεια με υπερκαπνία.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l-GR" dirty="0"/>
              <a:t>Συστήνεται  στον αδύναμος βήχας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l-GR" b="1" dirty="0"/>
              <a:t>Δεν</a:t>
            </a:r>
            <a:r>
              <a:rPr lang="el-GR" dirty="0"/>
              <a:t> συστήνεται σε βλάβες σπονδυλικής στήλης.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5148064" y="6511245"/>
            <a:ext cx="16833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+mn-lt"/>
              </a:rPr>
              <a:t>(Rasiere et al., 2009)</a:t>
            </a:r>
            <a:endParaRPr lang="el-GR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206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l-GR" dirty="0"/>
              <a:t>Οι προϋποθέσεις της επιτυχίας του ΜΕΜΑ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l-GR" sz="3100" b="0" dirty="0" smtClean="0"/>
              <a:t>(</a:t>
            </a:r>
            <a:r>
              <a:rPr lang="el-GR" sz="3100" b="0" dirty="0"/>
              <a:t>3 από </a:t>
            </a:r>
            <a:r>
              <a:rPr lang="en-US" sz="3100" b="0" dirty="0" smtClean="0"/>
              <a:t>4</a:t>
            </a:r>
            <a:r>
              <a:rPr lang="el-GR" sz="3100" b="0" dirty="0" smtClean="0"/>
              <a:t>)</a:t>
            </a:r>
            <a:endParaRPr lang="el-GR" sz="1800" b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l-GR" dirty="0"/>
              <a:t>Εκπληκτική διαφορά την 1</a:t>
            </a:r>
            <a:r>
              <a:rPr lang="el-GR" baseline="30000" dirty="0"/>
              <a:t>η</a:t>
            </a:r>
            <a:r>
              <a:rPr lang="el-GR" dirty="0"/>
              <a:t> ώρα στην οξυγόνωση</a:t>
            </a:r>
          </a:p>
          <a:p>
            <a:pPr marL="457200" indent="-457200">
              <a:buAutoNum type="arabicPeriod"/>
            </a:pPr>
            <a:r>
              <a:rPr lang="el-GR" dirty="0"/>
              <a:t>Διατήρηση διαφοράς ακόμη και μετά το 1</a:t>
            </a:r>
            <a:r>
              <a:rPr lang="el-GR" baseline="30000" dirty="0"/>
              <a:t>ο</a:t>
            </a:r>
            <a:r>
              <a:rPr lang="el-GR" dirty="0"/>
              <a:t> 24ωρο</a:t>
            </a:r>
          </a:p>
          <a:p>
            <a:endParaRPr lang="el-GR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0" t="40035" r="10422" b="46866"/>
          <a:stretch/>
        </p:blipFill>
        <p:spPr bwMode="auto">
          <a:xfrm>
            <a:off x="1043608" y="3219484"/>
            <a:ext cx="7343775" cy="708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8" r="2853" b="10162"/>
          <a:stretch/>
        </p:blipFill>
        <p:spPr bwMode="auto">
          <a:xfrm>
            <a:off x="3131840" y="4009330"/>
            <a:ext cx="4230592" cy="2689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5059" b="1016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55576" y="6391200"/>
            <a:ext cx="16776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+mn-lt"/>
              </a:rPr>
              <a:t>(Kramer et al., 1995)</a:t>
            </a:r>
            <a:endParaRPr lang="el-GR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412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l-GR" dirty="0"/>
              <a:t>Οι προϋποθέσεις της επιτυχίας του ΜΕΜΑ </a:t>
            </a:r>
            <a:br>
              <a:rPr lang="el-GR" dirty="0"/>
            </a:br>
            <a:r>
              <a:rPr lang="el-GR" sz="3100" b="0" dirty="0"/>
              <a:t>(4 από </a:t>
            </a:r>
            <a:r>
              <a:rPr lang="en-US" sz="3100" b="0" dirty="0" smtClean="0"/>
              <a:t>4</a:t>
            </a:r>
            <a:r>
              <a:rPr lang="el-GR" sz="3100" b="0" dirty="0" smtClean="0"/>
              <a:t>)</a:t>
            </a:r>
            <a:endParaRPr lang="el-GR" sz="3100" b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400" dirty="0"/>
              <a:t>Α.</a:t>
            </a:r>
            <a:r>
              <a:rPr lang="en-US" sz="2400" dirty="0"/>
              <a:t> </a:t>
            </a:r>
            <a:r>
              <a:rPr lang="el-GR" sz="2400" dirty="0"/>
              <a:t>Οι περισσότερες διασωληνώσεις συνέβησαν το 1</a:t>
            </a:r>
            <a:r>
              <a:rPr lang="el-GR" sz="2400" baseline="30000" dirty="0"/>
              <a:t>ο</a:t>
            </a:r>
            <a:r>
              <a:rPr lang="el-GR" sz="2400" dirty="0"/>
              <a:t> 24ωρο</a:t>
            </a:r>
          </a:p>
          <a:p>
            <a:pPr marL="0" indent="0">
              <a:buNone/>
            </a:pPr>
            <a:r>
              <a:rPr lang="el-GR" sz="2400" dirty="0"/>
              <a:t>Β.</a:t>
            </a:r>
            <a:r>
              <a:rPr lang="en-US" sz="2400" dirty="0"/>
              <a:t> </a:t>
            </a:r>
            <a:r>
              <a:rPr lang="el-GR" sz="2400" dirty="0"/>
              <a:t>Κρίσιμη η 1</a:t>
            </a:r>
            <a:r>
              <a:rPr lang="el-GR" sz="2400" baseline="30000" dirty="0"/>
              <a:t>η</a:t>
            </a:r>
            <a:r>
              <a:rPr lang="el-GR" sz="2400" dirty="0"/>
              <a:t> ώρα στο </a:t>
            </a:r>
            <a:r>
              <a:rPr lang="en-US" sz="2400" dirty="0"/>
              <a:t>ARDS</a:t>
            </a:r>
            <a:endParaRPr lang="el-GR" sz="2400" dirty="0"/>
          </a:p>
          <a:p>
            <a:endParaRPr lang="el-GR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6" t="28697" r="40653" b="16166"/>
          <a:stretch/>
        </p:blipFill>
        <p:spPr bwMode="auto">
          <a:xfrm>
            <a:off x="899592" y="2702755"/>
            <a:ext cx="3543300" cy="2120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62" t="23386" r="19596" b="29937"/>
          <a:stretch/>
        </p:blipFill>
        <p:spPr bwMode="auto">
          <a:xfrm>
            <a:off x="4672458" y="2823588"/>
            <a:ext cx="3559324" cy="1999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35896" y="5517232"/>
            <a:ext cx="18073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+mn-lt"/>
              </a:rPr>
              <a:t>(Antonelli et al., 2007)</a:t>
            </a:r>
            <a:endParaRPr lang="el-GR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784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Εισαγωγή – Διαχείριση </a:t>
            </a:r>
            <a:r>
              <a:rPr lang="el-GR" sz="2400" dirty="0" err="1" smtClean="0"/>
              <a:t>Αναπνευστκής</a:t>
            </a:r>
            <a:r>
              <a:rPr lang="el-GR" sz="2400" dirty="0" smtClean="0"/>
              <a:t> Ανεπάρκειας</a:t>
            </a:r>
          </a:p>
          <a:p>
            <a:r>
              <a:rPr lang="el-GR" sz="2400" dirty="0" smtClean="0"/>
              <a:t>Είδη ΜΕΜΑ – Ορολογία</a:t>
            </a:r>
          </a:p>
          <a:p>
            <a:r>
              <a:rPr lang="el-GR" sz="2400" dirty="0"/>
              <a:t>ΜΕΜΑ </a:t>
            </a:r>
            <a:r>
              <a:rPr lang="en-US" sz="2400" dirty="0" smtClean="0"/>
              <a:t>versus </a:t>
            </a:r>
            <a:r>
              <a:rPr lang="el-GR" sz="2400" dirty="0" smtClean="0"/>
              <a:t>Συμβατικός αερισμός</a:t>
            </a:r>
          </a:p>
          <a:p>
            <a:r>
              <a:rPr lang="el-GR" sz="2400" dirty="0" smtClean="0"/>
              <a:t>Προϋποθέσεις για την επιτυχία του ΜΕΜΑ</a:t>
            </a:r>
          </a:p>
          <a:p>
            <a:r>
              <a:rPr lang="el-GR" sz="2400" dirty="0"/>
              <a:t>Προτεινόμενη βιβλιογραφία</a:t>
            </a:r>
          </a:p>
          <a:p>
            <a:pPr marL="0" indent="0">
              <a:buNone/>
            </a:pPr>
            <a:endParaRPr lang="el-GR" sz="2400" dirty="0"/>
          </a:p>
          <a:p>
            <a:endParaRPr lang="el-GR" sz="2400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0817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Συμπεράσματα 4</a:t>
            </a:r>
            <a:r>
              <a:rPr lang="el-GR" baseline="30000" dirty="0" smtClean="0"/>
              <a:t>ης</a:t>
            </a:r>
            <a:r>
              <a:rPr lang="el-GR" dirty="0" smtClean="0"/>
              <a:t> ενότητας</a:t>
            </a:r>
            <a:endParaRPr lang="el-GR" dirty="0"/>
          </a:p>
        </p:txBody>
      </p:sp>
      <p:sp>
        <p:nvSpPr>
          <p:cNvPr id="62466" name="Rectangle 2"/>
          <p:cNvSpPr>
            <a:spLocks noGrp="1" noChangeArrowheads="1"/>
          </p:cNvSpPr>
          <p:nvPr>
            <p:ph idx="1"/>
          </p:nvPr>
        </p:nvSpPr>
        <p:spPr>
          <a:xfrm>
            <a:off x="2177328" y="1196752"/>
            <a:ext cx="6509472" cy="5040560"/>
          </a:xfrm>
        </p:spPr>
        <p:txBody>
          <a:bodyPr rtlCol="0">
            <a:normAutofit/>
          </a:bodyPr>
          <a:lstStyle/>
          <a:p>
            <a:pPr marL="354013" indent="-354013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Tx/>
              <a:buChar char="•"/>
              <a:defRPr/>
            </a:pPr>
            <a:r>
              <a:rPr lang="el-GR" sz="2400" dirty="0" smtClean="0"/>
              <a:t>Βελτιώνει την οξυγόνωση</a:t>
            </a:r>
          </a:p>
          <a:p>
            <a:pPr marL="354013" indent="-354013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Tx/>
              <a:buChar char="•"/>
              <a:defRPr/>
            </a:pPr>
            <a:r>
              <a:rPr lang="el-GR" sz="2400" dirty="0" smtClean="0"/>
              <a:t>Σωστή επιλογή ασθενών</a:t>
            </a:r>
          </a:p>
          <a:p>
            <a:pPr marL="354013" indent="-354013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Tx/>
              <a:buChar char="•"/>
              <a:defRPr/>
            </a:pPr>
            <a:r>
              <a:rPr lang="el-GR" sz="2400" dirty="0" smtClean="0"/>
              <a:t>Σωστός χρόνος εφαρμογής</a:t>
            </a:r>
          </a:p>
          <a:p>
            <a:pPr marL="354013" indent="-354013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Tx/>
              <a:buChar char="•"/>
              <a:defRPr/>
            </a:pPr>
            <a:r>
              <a:rPr lang="el-GR" sz="2400" dirty="0" smtClean="0"/>
              <a:t>Βολική μάσκα</a:t>
            </a:r>
          </a:p>
          <a:p>
            <a:pPr marL="354013" indent="-354013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Tx/>
              <a:buChar char="•"/>
              <a:defRPr/>
            </a:pPr>
            <a:r>
              <a:rPr lang="el-GR" sz="2400" dirty="0" smtClean="0"/>
              <a:t>Συμπαράσταση και υποστήριξη των   ασθενών</a:t>
            </a:r>
          </a:p>
          <a:p>
            <a:pPr marL="354013" indent="-354013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Tx/>
              <a:buChar char="•"/>
              <a:defRPr/>
            </a:pPr>
            <a:r>
              <a:rPr lang="el-GR" sz="2400" dirty="0" smtClean="0"/>
              <a:t>Στενή παρακολούθηση</a:t>
            </a:r>
          </a:p>
          <a:p>
            <a:pPr marL="354013" indent="-354013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Tx/>
              <a:buChar char="•"/>
              <a:defRPr/>
            </a:pPr>
            <a:r>
              <a:rPr lang="el-GR" sz="2400" dirty="0" smtClean="0"/>
              <a:t>Έμπειρη και αφοσιωμένη ομάδα</a:t>
            </a:r>
          </a:p>
        </p:txBody>
      </p:sp>
      <p:sp>
        <p:nvSpPr>
          <p:cNvPr id="41988" name="Rectangle 3"/>
          <p:cNvSpPr>
            <a:spLocks noChangeArrowheads="1"/>
          </p:cNvSpPr>
          <p:nvPr/>
        </p:nvSpPr>
        <p:spPr bwMode="auto">
          <a:xfrm>
            <a:off x="3779912" y="4966825"/>
            <a:ext cx="3672408" cy="448971"/>
          </a:xfrm>
          <a:prstGeom prst="rect">
            <a:avLst/>
          </a:prstGeom>
          <a:extLst/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r">
              <a:lnSpc>
                <a:spcPct val="73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>
                <a:latin typeface="+mn-lt"/>
              </a:rPr>
              <a:t>(Antonelli </a:t>
            </a:r>
            <a:r>
              <a:rPr lang="en-US" dirty="0">
                <a:latin typeface="+mn-lt"/>
              </a:rPr>
              <a:t>et </a:t>
            </a:r>
            <a:r>
              <a:rPr lang="en-US" dirty="0" smtClean="0">
                <a:latin typeface="+mn-lt"/>
              </a:rPr>
              <a:t>al., </a:t>
            </a:r>
            <a:r>
              <a:rPr lang="en-US" dirty="0">
                <a:latin typeface="+mn-lt"/>
              </a:rPr>
              <a:t>2001)</a:t>
            </a:r>
            <a:endParaRPr lang="el-GR" dirty="0"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7417"/>
            <a:ext cx="1925808" cy="231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75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Ενότητα </a:t>
            </a:r>
            <a:r>
              <a:rPr lang="en-US" dirty="0"/>
              <a:t>5</a:t>
            </a:r>
            <a:r>
              <a:rPr lang="el-GR" baseline="30000" dirty="0" smtClean="0"/>
              <a:t>η</a:t>
            </a:r>
            <a:endParaRPr lang="el-GR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ΕΝΔΕΙΞΕΙΣ  </a:t>
            </a:r>
            <a:r>
              <a:rPr lang="el-GR" b="1" dirty="0" smtClean="0"/>
              <a:t>ΑΝΤΕΝΔΕΙΞΕΙΣ</a:t>
            </a:r>
            <a:endParaRPr lang="el-GR" b="1" dirty="0"/>
          </a:p>
        </p:txBody>
      </p:sp>
      <p:sp>
        <p:nvSpPr>
          <p:cNvPr id="7" name="Rectangle 6"/>
          <p:cNvSpPr/>
          <p:nvPr/>
        </p:nvSpPr>
        <p:spPr>
          <a:xfrm>
            <a:off x="395536" y="404664"/>
            <a:ext cx="8352928" cy="864096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8" name="Rectangle 7"/>
          <p:cNvSpPr/>
          <p:nvPr/>
        </p:nvSpPr>
        <p:spPr>
          <a:xfrm>
            <a:off x="407728" y="5650200"/>
            <a:ext cx="8352928" cy="864096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1407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07504" y="6309320"/>
            <a:ext cx="8928992" cy="404037"/>
          </a:xfrm>
          <a:prstGeom prst="rect">
            <a:avLst/>
          </a:prstGeom>
          <a:extLst/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lnSpc>
                <a:spcPct val="73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sz="1400" dirty="0">
                <a:latin typeface="+mn-lt"/>
              </a:rPr>
              <a:t>(</a:t>
            </a:r>
            <a:r>
              <a:rPr lang="en-US" sz="1400" dirty="0" smtClean="0">
                <a:latin typeface="+mn-lt"/>
              </a:rPr>
              <a:t>Beale, </a:t>
            </a:r>
            <a:r>
              <a:rPr lang="en-US" sz="1400" dirty="0">
                <a:latin typeface="+mn-lt"/>
              </a:rPr>
              <a:t>2008)</a:t>
            </a:r>
            <a:endParaRPr lang="el-GR" sz="1400" dirty="0">
              <a:latin typeface="+mn-lt"/>
            </a:endParaRPr>
          </a:p>
        </p:txBody>
      </p:sp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561895"/>
              </p:ext>
            </p:extLst>
          </p:nvPr>
        </p:nvGraphicFramePr>
        <p:xfrm>
          <a:off x="1619672" y="2636912"/>
          <a:ext cx="5688633" cy="2410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319"/>
                <a:gridCol w="2066657"/>
                <a:gridCol w="2066657"/>
              </a:tblGrid>
              <a:tr h="523467">
                <a:tc>
                  <a:txBody>
                    <a:bodyPr/>
                    <a:lstStyle/>
                    <a:p>
                      <a:r>
                        <a:rPr lang="el-GR" dirty="0" smtClean="0"/>
                        <a:t>Είδος</a:t>
                      </a:r>
                      <a:endParaRPr lang="el-GR" dirty="0"/>
                    </a:p>
                  </a:txBody>
                  <a:tcPr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Τυπικές</a:t>
                      </a:r>
                      <a:r>
                        <a:rPr lang="el-GR" baseline="0" dirty="0" smtClean="0"/>
                        <a:t> Ρυθμίσεις</a:t>
                      </a:r>
                      <a:endParaRPr lang="el-GR" dirty="0"/>
                    </a:p>
                  </a:txBody>
                  <a:tcPr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Ενδείξεις</a:t>
                      </a:r>
                      <a:endParaRPr lang="el-GR" dirty="0"/>
                    </a:p>
                  </a:txBody>
                  <a:tcPr>
                    <a:solidFill>
                      <a:srgbClr val="004B82"/>
                    </a:solidFill>
                  </a:tcPr>
                </a:tc>
              </a:tr>
              <a:tr h="808633">
                <a:tc>
                  <a:txBody>
                    <a:bodyPr/>
                    <a:lstStyle/>
                    <a:p>
                      <a:r>
                        <a:rPr lang="en-US" dirty="0" smtClean="0"/>
                        <a:t>CPAP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Έναρξη</a:t>
                      </a:r>
                      <a:r>
                        <a:rPr lang="en-US" dirty="0" smtClean="0"/>
                        <a:t>:5</a:t>
                      </a:r>
                      <a:endParaRPr lang="el-GR" dirty="0" smtClean="0"/>
                    </a:p>
                    <a:p>
                      <a:r>
                        <a:rPr lang="el-GR" dirty="0" smtClean="0"/>
                        <a:t>Εύρος</a:t>
                      </a:r>
                      <a:r>
                        <a:rPr lang="en-US" dirty="0" smtClean="0"/>
                        <a:t>:5-12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Υποξαιμία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(</a:t>
                      </a:r>
                      <a:r>
                        <a:rPr lang="el-GR" dirty="0" smtClean="0"/>
                        <a:t>Π.Χ. Καρδιακή</a:t>
                      </a:r>
                      <a:r>
                        <a:rPr lang="el-GR" baseline="0" dirty="0" smtClean="0"/>
                        <a:t> κάμψη</a:t>
                      </a:r>
                      <a:r>
                        <a:rPr lang="en-US" baseline="0" dirty="0" smtClean="0"/>
                        <a:t>)</a:t>
                      </a:r>
                      <a:endParaRPr lang="el-GR" dirty="0"/>
                    </a:p>
                  </a:txBody>
                  <a:tcPr/>
                </a:tc>
              </a:tr>
              <a:tr h="972154">
                <a:tc>
                  <a:txBody>
                    <a:bodyPr/>
                    <a:lstStyle/>
                    <a:p>
                      <a:r>
                        <a:rPr lang="en-US" dirty="0" smtClean="0"/>
                        <a:t>BPAP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Έναρξη</a:t>
                      </a:r>
                      <a:r>
                        <a:rPr lang="en-US" dirty="0" smtClean="0"/>
                        <a:t>: 10/5</a:t>
                      </a:r>
                    </a:p>
                    <a:p>
                      <a:r>
                        <a:rPr lang="el-GR" dirty="0" smtClean="0"/>
                        <a:t>Εύρος</a:t>
                      </a:r>
                      <a:r>
                        <a:rPr lang="en-US" dirty="0" smtClean="0"/>
                        <a:t>10-20/5-12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Υπερκαπνία</a:t>
                      </a:r>
                    </a:p>
                    <a:p>
                      <a:r>
                        <a:rPr lang="en-US" dirty="0" smtClean="0"/>
                        <a:t>(</a:t>
                      </a:r>
                      <a:r>
                        <a:rPr lang="el-GR" dirty="0" smtClean="0"/>
                        <a:t>Π.Χ. ΧΑΠ</a:t>
                      </a:r>
                      <a:r>
                        <a:rPr lang="en-US" dirty="0" smtClean="0"/>
                        <a:t>)</a:t>
                      </a:r>
                    </a:p>
                    <a:p>
                      <a:r>
                        <a:rPr lang="el-GR" dirty="0" smtClean="0"/>
                        <a:t>Μικτή</a:t>
                      </a:r>
                      <a:r>
                        <a:rPr lang="el-GR" baseline="0" dirty="0" smtClean="0"/>
                        <a:t> ανεπάρκεια.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Ενδείξεις  αντενδείξεις </a:t>
            </a:r>
            <a:r>
              <a:rPr lang="el-GR" sz="2800" b="0" dirty="0" smtClean="0"/>
              <a:t>(</a:t>
            </a:r>
            <a:r>
              <a:rPr lang="el-GR" sz="2800" b="0" dirty="0"/>
              <a:t>1 από 3</a:t>
            </a:r>
            <a:r>
              <a:rPr lang="el-GR" sz="2800" b="0" dirty="0" smtClean="0"/>
              <a:t>)</a:t>
            </a:r>
            <a:endParaRPr lang="el-GR" sz="2800" b="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152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1.</a:t>
            </a:r>
            <a:r>
              <a:rPr lang="en-US" sz="2400" dirty="0"/>
              <a:t> </a:t>
            </a:r>
            <a:r>
              <a:rPr lang="el-GR" sz="2400" dirty="0"/>
              <a:t>Η τελοεκπνευστική πίεση βελτιώνει το Ο</a:t>
            </a:r>
            <a:r>
              <a:rPr lang="el-GR" sz="2400" baseline="-25000" dirty="0"/>
              <a:t>2</a:t>
            </a:r>
            <a:endParaRPr lang="el-GR" sz="2400" dirty="0"/>
          </a:p>
          <a:p>
            <a:pPr marL="0" indent="0">
              <a:buNone/>
            </a:pPr>
            <a:r>
              <a:rPr lang="el-GR" sz="2400" dirty="0"/>
              <a:t>2. Η αύξηση του βάθους της αναπνοής βελτιώνει το </a:t>
            </a:r>
            <a:r>
              <a:rPr lang="en-US" sz="2400" dirty="0" smtClean="0"/>
              <a:t>CO</a:t>
            </a:r>
            <a:r>
              <a:rPr lang="en-US" sz="2400" baseline="-25000" dirty="0" smtClean="0"/>
              <a:t>2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65171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pPr defTabSz="449263"/>
            <a:r>
              <a:rPr lang="el-GR" dirty="0" smtClean="0"/>
              <a:t>Κριτήρια επιλογής - μη επιλογής ασθενών </a:t>
            </a:r>
            <a:r>
              <a:rPr lang="el-GR" dirty="0"/>
              <a:t/>
            </a:r>
            <a:br>
              <a:rPr lang="el-GR" dirty="0"/>
            </a:br>
            <a:r>
              <a:rPr lang="el-GR" sz="3100" b="0" dirty="0"/>
              <a:t>(2 από 3)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b="1" dirty="0">
                <a:solidFill>
                  <a:srgbClr val="004B82"/>
                </a:solidFill>
              </a:rPr>
              <a:t>Κριτήρια επιλογής:</a:t>
            </a:r>
          </a:p>
          <a:p>
            <a:pPr marL="285750" indent="-285750">
              <a:lnSpc>
                <a:spcPct val="120000"/>
              </a:lnSpc>
            </a:pPr>
            <a:r>
              <a:rPr lang="el-GR" dirty="0"/>
              <a:t>Μέτρια έως σοβαρή αναπνευστική δυσχέρεια, με επιστράτευση επικουρικών αναπνευστικών μυών, ή παράδοξη αναπνοή</a:t>
            </a:r>
          </a:p>
          <a:p>
            <a:pPr marL="285750" indent="-285750">
              <a:lnSpc>
                <a:spcPct val="120000"/>
              </a:lnSpc>
            </a:pPr>
            <a:r>
              <a:rPr lang="el-GR" dirty="0"/>
              <a:t>Οξεία αναπνευστική ανεπάρκεια με </a:t>
            </a:r>
            <a:r>
              <a:rPr lang="en-US" dirty="0"/>
              <a:t>Ph</a:t>
            </a:r>
            <a:r>
              <a:rPr lang="el-GR" dirty="0"/>
              <a:t> </a:t>
            </a:r>
            <a:r>
              <a:rPr lang="en-US" dirty="0"/>
              <a:t>&lt;7.35, PaCO2</a:t>
            </a:r>
            <a:r>
              <a:rPr lang="el-GR" dirty="0"/>
              <a:t> </a:t>
            </a:r>
            <a:r>
              <a:rPr lang="en-US" dirty="0"/>
              <a:t>&gt;45mmHg </a:t>
            </a:r>
            <a:r>
              <a:rPr lang="el-GR" dirty="0"/>
              <a:t>και αναπνευστική συχνότητα &gt;24 αναπνοές/λεπτό</a:t>
            </a:r>
          </a:p>
          <a:p>
            <a:pPr marL="285750" indent="-285750"/>
            <a:endParaRPr lang="el-GR" dirty="0"/>
          </a:p>
          <a:p>
            <a:pPr marL="0" indent="0">
              <a:buNone/>
            </a:pPr>
            <a:r>
              <a:rPr lang="el-GR" b="1" dirty="0">
                <a:solidFill>
                  <a:srgbClr val="820000"/>
                </a:solidFill>
              </a:rPr>
              <a:t>Κριτήρια αποκλεισμού:</a:t>
            </a:r>
          </a:p>
          <a:p>
            <a:pPr marL="285750" indent="-285750">
              <a:lnSpc>
                <a:spcPct val="120000"/>
              </a:lnSpc>
            </a:pPr>
            <a:r>
              <a:rPr lang="el-GR" dirty="0"/>
              <a:t>Αναπνευστική ανακοπή ή ένδειξη οξείας διασωλήνωσης</a:t>
            </a:r>
          </a:p>
          <a:p>
            <a:pPr marL="285750" indent="-285750">
              <a:lnSpc>
                <a:spcPct val="120000"/>
              </a:lnSpc>
            </a:pPr>
            <a:r>
              <a:rPr lang="el-GR" dirty="0"/>
              <a:t>Υποτασική κρίση (συστολική πίεση &lt; 90</a:t>
            </a:r>
            <a:r>
              <a:rPr lang="en-US" dirty="0"/>
              <a:t> mmHg)</a:t>
            </a:r>
          </a:p>
          <a:p>
            <a:pPr marL="285750" indent="-285750">
              <a:lnSpc>
                <a:spcPct val="120000"/>
              </a:lnSpc>
            </a:pPr>
            <a:r>
              <a:rPr lang="el-GR" dirty="0"/>
              <a:t>Ανεξέλεγκτες αρρυθμίες</a:t>
            </a:r>
          </a:p>
          <a:p>
            <a:pPr marL="285750" indent="-285750">
              <a:lnSpc>
                <a:spcPct val="120000"/>
              </a:lnSpc>
            </a:pPr>
            <a:r>
              <a:rPr lang="el-GR" dirty="0"/>
              <a:t>Απόφραξη ανώτερων αναπνευστικών οδών, ή τραύμα προσωπικού κρανίου</a:t>
            </a:r>
          </a:p>
          <a:p>
            <a:pPr marL="285750" indent="-285750">
              <a:lnSpc>
                <a:spcPct val="120000"/>
              </a:lnSpc>
            </a:pPr>
            <a:r>
              <a:rPr lang="el-GR" dirty="0"/>
              <a:t>Αδυναμία διαχείρισης εκκρίσεων</a:t>
            </a:r>
          </a:p>
          <a:p>
            <a:pPr marL="285750" indent="-285750">
              <a:lnSpc>
                <a:spcPct val="120000"/>
              </a:lnSpc>
            </a:pPr>
            <a:r>
              <a:rPr lang="el-GR" dirty="0"/>
              <a:t>Αδυναμία συνεργασίας με την τοποθέτηση της μάσκας</a:t>
            </a:r>
          </a:p>
          <a:p>
            <a:pPr>
              <a:lnSpc>
                <a:spcPct val="120000"/>
              </a:lnSpc>
            </a:pP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5796136" y="6533140"/>
            <a:ext cx="1253420" cy="257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73000"/>
              </a:lnSpc>
              <a:spcAft>
                <a:spcPts val="0"/>
              </a:spcAft>
              <a:buNone/>
              <a:defRPr/>
            </a:pPr>
            <a:r>
              <a:rPr lang="en-US" sz="1400" dirty="0">
                <a:latin typeface="+mn-lt"/>
              </a:rPr>
              <a:t>(Evanns, 2001)</a:t>
            </a:r>
            <a:endParaRPr lang="el-GR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129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" t="38636" r="3125" b="27678"/>
          <a:stretch/>
        </p:blipFill>
        <p:spPr bwMode="auto">
          <a:xfrm>
            <a:off x="0" y="4914152"/>
            <a:ext cx="914400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Αντενδείξεις </a:t>
            </a:r>
            <a:r>
              <a:rPr lang="el-GR" sz="2800" b="0" dirty="0"/>
              <a:t>(3 από 3</a:t>
            </a:r>
            <a:r>
              <a:rPr lang="el-GR" sz="2800" b="0" dirty="0" smtClean="0"/>
              <a:t>)</a:t>
            </a:r>
            <a:endParaRPr lang="el-GR" sz="2800" b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780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2">
            <a:spAutoFit/>
          </a:bodyPr>
          <a:lstStyle/>
          <a:p>
            <a:pPr marL="285750" indent="-285750"/>
            <a:r>
              <a:rPr lang="el-GR" sz="2200" dirty="0"/>
              <a:t>Καρδιακή ή αναπνευστική ανακοπή</a:t>
            </a:r>
          </a:p>
          <a:p>
            <a:pPr marL="285750" indent="-285750"/>
            <a:r>
              <a:rPr lang="el-GR" sz="2200" dirty="0"/>
              <a:t>Μη αναπνευστική πολυοργανική ανεπάρκεια</a:t>
            </a:r>
            <a:r>
              <a:rPr lang="en-US" sz="2200" dirty="0"/>
              <a:t> </a:t>
            </a:r>
          </a:p>
          <a:p>
            <a:pPr marL="285750" indent="-285750"/>
            <a:r>
              <a:rPr lang="el-GR" sz="2200" dirty="0"/>
              <a:t>Εξεσημασμένη εγκεφαλοπάθεια (π.χ. </a:t>
            </a:r>
            <a:r>
              <a:rPr lang="en-US" sz="2200" dirty="0"/>
              <a:t>GCS</a:t>
            </a:r>
            <a:r>
              <a:rPr lang="el-GR" sz="2200" dirty="0"/>
              <a:t> </a:t>
            </a:r>
            <a:r>
              <a:rPr lang="en-US" sz="2200" dirty="0"/>
              <a:t>&lt;10)</a:t>
            </a:r>
          </a:p>
          <a:p>
            <a:pPr marL="285750" indent="-285750"/>
            <a:r>
              <a:rPr lang="el-GR" sz="2200" dirty="0"/>
              <a:t>Εξεσημασμένη γαστρεντερική αιμορραγία</a:t>
            </a:r>
          </a:p>
          <a:p>
            <a:pPr marL="285750" indent="-285750"/>
            <a:r>
              <a:rPr lang="el-GR" sz="2200" dirty="0"/>
              <a:t>Αιμοδυναμική αστάθεια ή ασταθής καρδιακή αρρυθμία</a:t>
            </a:r>
          </a:p>
          <a:p>
            <a:pPr marL="285750" indent="-285750"/>
            <a:endParaRPr lang="el-GR" sz="2200" dirty="0" smtClean="0"/>
          </a:p>
          <a:p>
            <a:pPr marL="285750" indent="-285750"/>
            <a:endParaRPr lang="el-GR" sz="2200" dirty="0"/>
          </a:p>
          <a:p>
            <a:pPr marL="285750" indent="-285750"/>
            <a:endParaRPr lang="el-GR" sz="2200" dirty="0" smtClean="0"/>
          </a:p>
          <a:p>
            <a:pPr marL="285750" indent="-285750"/>
            <a:endParaRPr lang="el-GR" sz="2200" dirty="0" smtClean="0"/>
          </a:p>
          <a:p>
            <a:pPr marL="285750" indent="-285750"/>
            <a:endParaRPr lang="el-GR" sz="2200" dirty="0"/>
          </a:p>
          <a:p>
            <a:pPr marL="285750" indent="-285750"/>
            <a:r>
              <a:rPr lang="el-GR" sz="2200" dirty="0" smtClean="0"/>
              <a:t>Χειρουργείο </a:t>
            </a:r>
            <a:r>
              <a:rPr lang="el-GR" sz="2200" dirty="0"/>
              <a:t>προσώπου, τραύμα, ή παραμόρφωση</a:t>
            </a:r>
          </a:p>
          <a:p>
            <a:pPr marL="285750" indent="-285750"/>
            <a:r>
              <a:rPr lang="el-GR" sz="2200" dirty="0"/>
              <a:t>Απόφραξη των ανώτερων αναπνευστικών οδών</a:t>
            </a:r>
          </a:p>
          <a:p>
            <a:pPr marL="285750" indent="-285750"/>
            <a:r>
              <a:rPr lang="el-GR" sz="2200" dirty="0"/>
              <a:t>Αδυναμίας συνεργασίας για την προστασία του αεραγωγού</a:t>
            </a:r>
          </a:p>
          <a:p>
            <a:pPr marL="285750" indent="-285750"/>
            <a:r>
              <a:rPr lang="el-GR" sz="2200" dirty="0"/>
              <a:t>Αδυναμία  διαχείρισης των εκκρίσεων</a:t>
            </a:r>
          </a:p>
          <a:p>
            <a:pPr marL="285750" indent="-285750"/>
            <a:r>
              <a:rPr lang="el-GR" sz="2200" dirty="0"/>
              <a:t>Υψηλή πιθανότητα </a:t>
            </a:r>
            <a:r>
              <a:rPr lang="el-GR" sz="2200" dirty="0" smtClean="0"/>
              <a:t>εισρόφησης</a:t>
            </a:r>
          </a:p>
          <a:p>
            <a:endParaRPr lang="el-GR" sz="2200" dirty="0" smtClean="0"/>
          </a:p>
          <a:p>
            <a:pPr marL="0" indent="0">
              <a:buNone/>
            </a:pPr>
            <a:endParaRPr lang="el-GR" sz="2200" dirty="0" smtClean="0"/>
          </a:p>
          <a:p>
            <a:pPr marL="285750" indent="-285750"/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100501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3419475" y="2133600"/>
            <a:ext cx="30241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>
              <a:spcBef>
                <a:spcPct val="50000"/>
              </a:spcBef>
            </a:pPr>
            <a:r>
              <a:rPr lang="el-GR" sz="2400" b="1" dirty="0">
                <a:solidFill>
                  <a:schemeClr val="bg1"/>
                </a:solidFill>
              </a:rPr>
              <a:t>Κεφάλαιο 5</a:t>
            </a:r>
            <a:r>
              <a:rPr lang="el-GR" sz="2400" b="1" baseline="30000" dirty="0">
                <a:solidFill>
                  <a:schemeClr val="bg1"/>
                </a:solidFill>
              </a:rPr>
              <a:t>ο</a:t>
            </a:r>
            <a:r>
              <a:rPr lang="el-GR" sz="2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Ενότητα </a:t>
            </a:r>
            <a:r>
              <a:rPr lang="en-US" dirty="0"/>
              <a:t>6</a:t>
            </a:r>
            <a:r>
              <a:rPr lang="el-GR" baseline="30000" dirty="0" smtClean="0"/>
              <a:t>η</a:t>
            </a:r>
            <a:endParaRPr lang="el-G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ΜΕΜΑ ΚΑΙ </a:t>
            </a:r>
            <a:r>
              <a:rPr lang="el-GR" b="1" dirty="0" smtClean="0"/>
              <a:t>ΦΥΣΙΚΟΘΕΡΑΠΕΙΑ</a:t>
            </a:r>
            <a:endParaRPr lang="el-GR" b="1" dirty="0"/>
          </a:p>
        </p:txBody>
      </p:sp>
      <p:sp>
        <p:nvSpPr>
          <p:cNvPr id="8" name="Rectangle 7"/>
          <p:cNvSpPr/>
          <p:nvPr/>
        </p:nvSpPr>
        <p:spPr>
          <a:xfrm>
            <a:off x="395536" y="404664"/>
            <a:ext cx="8352928" cy="864096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9" name="Rectangle 8"/>
          <p:cNvSpPr/>
          <p:nvPr/>
        </p:nvSpPr>
        <p:spPr>
          <a:xfrm>
            <a:off x="407728" y="5650200"/>
            <a:ext cx="8352928" cy="864096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3761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iagram 2"/>
          <p:cNvGrpSpPr>
            <a:grpSpLocks/>
          </p:cNvGrpSpPr>
          <p:nvPr/>
        </p:nvGrpSpPr>
        <p:grpSpPr bwMode="auto">
          <a:xfrm>
            <a:off x="718372" y="1707745"/>
            <a:ext cx="7777162" cy="4537075"/>
            <a:chOff x="483" y="571"/>
            <a:chExt cx="4750" cy="3122"/>
          </a:xfrm>
        </p:grpSpPr>
        <p:graphicFrame>
          <p:nvGraphicFramePr>
            <p:cNvPr id="4" name="Διάγραμμα 3"/>
            <p:cNvGraphicFramePr/>
            <p:nvPr>
              <p:extLst>
                <p:ext uri="{D42A27DB-BD31-4B8C-83A1-F6EECF244321}">
                  <p14:modId xmlns:p14="http://schemas.microsoft.com/office/powerpoint/2010/main" val="1739791707"/>
                </p:ext>
              </p:extLst>
            </p:nvPr>
          </p:nvGraphicFramePr>
          <p:xfrm>
            <a:off x="483" y="571"/>
            <a:ext cx="4750" cy="312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3" name="Text Box 10"/>
            <p:cNvSpPr txBox="1">
              <a:spLocks noChangeArrowheads="1"/>
            </p:cNvSpPr>
            <p:nvPr/>
          </p:nvSpPr>
          <p:spPr bwMode="auto">
            <a:xfrm>
              <a:off x="1934" y="1215"/>
              <a:ext cx="1626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0">
                <a:lnSpc>
                  <a:spcPct val="93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r>
                <a:rPr kumimoji="0" lang="el-GR" sz="18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 ΦΥΣΙΚΟΘΕΡΑΠΕΥΤΗΣ</a:t>
              </a:r>
            </a:p>
          </p:txBody>
        </p:sp>
      </p:grpSp>
      <p:sp>
        <p:nvSpPr>
          <p:cNvPr id="1036" name="Text Box 11"/>
          <p:cNvSpPr txBox="1">
            <a:spLocks noChangeArrowheads="1"/>
          </p:cNvSpPr>
          <p:nvPr/>
        </p:nvSpPr>
        <p:spPr bwMode="auto">
          <a:xfrm>
            <a:off x="2627784" y="4299585"/>
            <a:ext cx="1582737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>
              <a:spcBef>
                <a:spcPct val="50000"/>
              </a:spcBef>
            </a:pPr>
            <a:r>
              <a:rPr lang="el-GR" b="1" dirty="0">
                <a:solidFill>
                  <a:schemeClr val="bg1"/>
                </a:solidFill>
              </a:rPr>
              <a:t>ΙΑΤΡΟΣ</a:t>
            </a:r>
          </a:p>
        </p:txBody>
      </p:sp>
      <p:sp>
        <p:nvSpPr>
          <p:cNvPr id="1037" name="Text Box 12"/>
          <p:cNvSpPr txBox="1">
            <a:spLocks noChangeArrowheads="1"/>
          </p:cNvSpPr>
          <p:nvPr/>
        </p:nvSpPr>
        <p:spPr bwMode="auto">
          <a:xfrm>
            <a:off x="5083209" y="4305473"/>
            <a:ext cx="201771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spcBef>
                <a:spcPct val="50000"/>
              </a:spcBef>
            </a:pPr>
            <a:r>
              <a:rPr lang="el-GR" b="1" dirty="0">
                <a:solidFill>
                  <a:schemeClr val="bg1"/>
                </a:solidFill>
              </a:rPr>
              <a:t>ΝΟΣΗΛΕΥΤΗΣ</a:t>
            </a:r>
          </a:p>
        </p:txBody>
      </p:sp>
      <p:sp>
        <p:nvSpPr>
          <p:cNvPr id="1040" name="Text Box 15"/>
          <p:cNvSpPr txBox="1">
            <a:spLocks noChangeArrowheads="1"/>
          </p:cNvSpPr>
          <p:nvPr/>
        </p:nvSpPr>
        <p:spPr bwMode="auto">
          <a:xfrm>
            <a:off x="7092950" y="2924175"/>
            <a:ext cx="15843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spcBef>
                <a:spcPct val="50000"/>
              </a:spcBef>
            </a:pPr>
            <a:r>
              <a:rPr lang="el-GR" sz="2400" b="1" dirty="0">
                <a:solidFill>
                  <a:schemeClr val="bg1"/>
                </a:solidFill>
              </a:rPr>
              <a:t>ΜΕΜΑ</a:t>
            </a:r>
          </a:p>
        </p:txBody>
      </p:sp>
      <p:sp>
        <p:nvSpPr>
          <p:cNvPr id="5" name="Αστέρι 5 ακτινών 4"/>
          <p:cNvSpPr/>
          <p:nvPr/>
        </p:nvSpPr>
        <p:spPr>
          <a:xfrm>
            <a:off x="4373700" y="4011553"/>
            <a:ext cx="252139" cy="288032"/>
          </a:xfrm>
          <a:prstGeom prst="star5">
            <a:avLst/>
          </a:prstGeom>
          <a:solidFill>
            <a:srgbClr val="82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Κοινός στόχος</a:t>
            </a:r>
            <a:r>
              <a:rPr lang="en-US" dirty="0" smtClean="0"/>
              <a:t> -</a:t>
            </a:r>
            <a:r>
              <a:rPr lang="el-GR" dirty="0" smtClean="0"/>
              <a:t> Κοινή χρήση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sz="3100" b="0" dirty="0" smtClean="0"/>
              <a:t>(</a:t>
            </a:r>
            <a:r>
              <a:rPr lang="el-GR" sz="3100" b="0" dirty="0"/>
              <a:t>1 από </a:t>
            </a:r>
            <a:r>
              <a:rPr lang="el-GR" sz="3100" b="0" dirty="0" smtClean="0"/>
              <a:t>1</a:t>
            </a:r>
            <a:r>
              <a:rPr lang="en-US" sz="3100" b="0" dirty="0" smtClean="0"/>
              <a:t>1</a:t>
            </a:r>
            <a:r>
              <a:rPr lang="el-GR" sz="3100" b="0" dirty="0" smtClean="0"/>
              <a:t>)</a:t>
            </a:r>
            <a:endParaRPr lang="el-GR" sz="3100" b="0" dirty="0"/>
          </a:p>
        </p:txBody>
      </p:sp>
    </p:spTree>
    <p:extLst>
      <p:ext uri="{BB962C8B-B14F-4D97-AF65-F5344CB8AC3E}">
        <p14:creationId xmlns:p14="http://schemas.microsoft.com/office/powerpoint/2010/main" val="179446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43808" y="6165304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n-lt"/>
              </a:rPr>
              <a:t>(Bott et al., 2009)</a:t>
            </a:r>
            <a:endParaRPr lang="el-GR" sz="14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pPr defTabSz="449263"/>
            <a:r>
              <a:rPr lang="el-GR" dirty="0" smtClean="0"/>
              <a:t>Συνεργασία αναπνευστικής φυσικοθεραπείας </a:t>
            </a:r>
            <a:r>
              <a:rPr lang="el-GR" dirty="0"/>
              <a:t>και </a:t>
            </a:r>
            <a:r>
              <a:rPr lang="el-GR" dirty="0" smtClean="0"/>
              <a:t>ΜΕΜΑ</a:t>
            </a:r>
            <a:r>
              <a:rPr lang="en-US" dirty="0" smtClean="0"/>
              <a:t> </a:t>
            </a:r>
            <a:r>
              <a:rPr lang="el-GR" sz="3100" b="0" dirty="0" smtClean="0"/>
              <a:t>(2 </a:t>
            </a:r>
            <a:r>
              <a:rPr lang="el-GR" sz="3100" b="0" dirty="0"/>
              <a:t>από 11</a:t>
            </a:r>
            <a:r>
              <a:rPr lang="el-GR" sz="3100" b="0" dirty="0" smtClean="0"/>
              <a:t>)</a:t>
            </a:r>
            <a:endParaRPr lang="el-GR" sz="31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392488"/>
          </a:xfrm>
        </p:spPr>
        <p:txBody>
          <a:bodyPr>
            <a:noAutofit/>
          </a:bodyPr>
          <a:lstStyle/>
          <a:p>
            <a:pPr marL="285750" indent="-285750">
              <a:lnSpc>
                <a:spcPct val="110000"/>
              </a:lnSpc>
            </a:pPr>
            <a:r>
              <a:rPr lang="el-GR" sz="2400" dirty="0"/>
              <a:t>Εφαρμογή του ΜΕΜΑ όταν υπάρχει δυσκολία απόχρεμψης με συνοδό μυϊκή αδυναμία ή κόπωση αναπνευστικών μυών</a:t>
            </a:r>
            <a:endParaRPr lang="en-US" sz="2400" dirty="0"/>
          </a:p>
          <a:p>
            <a:pPr marL="285750" indent="-285750">
              <a:lnSpc>
                <a:spcPct val="110000"/>
              </a:lnSpc>
            </a:pPr>
            <a:r>
              <a:rPr lang="el-GR" sz="2400" dirty="0" smtClean="0"/>
              <a:t>Κατά </a:t>
            </a:r>
            <a:r>
              <a:rPr lang="el-GR" sz="2400" dirty="0"/>
              <a:t>την διάρκεια αποκορεσμού ενόσω γίνεται προσπάθεια παροχέτευσης</a:t>
            </a:r>
            <a:endParaRPr lang="en-US" sz="2400" dirty="0"/>
          </a:p>
          <a:p>
            <a:pPr marL="285750" indent="-285750">
              <a:lnSpc>
                <a:spcPct val="110000"/>
              </a:lnSpc>
            </a:pPr>
            <a:r>
              <a:rPr lang="el-GR" sz="2400" dirty="0" smtClean="0"/>
              <a:t>Όταν </a:t>
            </a:r>
            <a:r>
              <a:rPr lang="el-GR" sz="2400" dirty="0"/>
              <a:t>όλες οι άλλες τεχνικές αδυνατούν να αποβάλουν τις εκκρίσεις του ασθενή</a:t>
            </a:r>
            <a:endParaRPr lang="en-US" sz="2400" dirty="0"/>
          </a:p>
          <a:p>
            <a:pPr marL="285750" indent="-285750">
              <a:lnSpc>
                <a:spcPct val="110000"/>
              </a:lnSpc>
            </a:pPr>
            <a:r>
              <a:rPr lang="el-GR" sz="2400" dirty="0" smtClean="0"/>
              <a:t>Στην </a:t>
            </a:r>
            <a:r>
              <a:rPr lang="el-GR" sz="2400" dirty="0"/>
              <a:t>υπερκαπνία</a:t>
            </a:r>
            <a:endParaRPr lang="en-US" sz="2400" dirty="0"/>
          </a:p>
          <a:p>
            <a:pPr marL="285750" indent="-285750">
              <a:lnSpc>
                <a:spcPct val="110000"/>
              </a:lnSpc>
            </a:pPr>
            <a:r>
              <a:rPr lang="el-GR" sz="2400" dirty="0" smtClean="0"/>
              <a:t>Στην </a:t>
            </a:r>
            <a:r>
              <a:rPr lang="el-GR" sz="2400" dirty="0"/>
              <a:t>ΧΑΠ</a:t>
            </a:r>
          </a:p>
          <a:p>
            <a:pPr>
              <a:lnSpc>
                <a:spcPct val="110000"/>
              </a:lnSpc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03183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49767" r="4053" b="27190"/>
          <a:stretch/>
        </p:blipFill>
        <p:spPr bwMode="auto">
          <a:xfrm>
            <a:off x="1078396" y="4437112"/>
            <a:ext cx="6983413" cy="1006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6187956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(Freynet</a:t>
            </a:r>
            <a:r>
              <a:rPr lang="el-GR" sz="1400" dirty="0" smtClean="0">
                <a:latin typeface="+mn-lt"/>
              </a:rPr>
              <a:t>,</a:t>
            </a:r>
            <a:r>
              <a:rPr lang="en-US" sz="1400" dirty="0" smtClean="0">
                <a:latin typeface="+mn-lt"/>
              </a:rPr>
              <a:t> Falcoz</a:t>
            </a:r>
            <a:r>
              <a:rPr lang="el-GR" sz="1400" dirty="0" smtClean="0">
                <a:latin typeface="+mn-lt"/>
              </a:rPr>
              <a:t>,</a:t>
            </a:r>
            <a:r>
              <a:rPr lang="en-US" sz="1400" dirty="0" smtClean="0">
                <a:latin typeface="+mn-lt"/>
              </a:rPr>
              <a:t> 2008)</a:t>
            </a:r>
            <a:endParaRPr lang="el-GR" sz="1400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pPr defTabSz="449263"/>
            <a:r>
              <a:rPr lang="el-GR" dirty="0" smtClean="0"/>
              <a:t>Συνεργασία αναπνευστικής φυσικοθεραπείας </a:t>
            </a:r>
            <a:r>
              <a:rPr lang="el-GR" dirty="0"/>
              <a:t>και </a:t>
            </a:r>
            <a:r>
              <a:rPr lang="el-GR" dirty="0" smtClean="0"/>
              <a:t>ΜΕΜΑ</a:t>
            </a:r>
            <a:r>
              <a:rPr lang="en-US" dirty="0" smtClean="0"/>
              <a:t> </a:t>
            </a:r>
            <a:r>
              <a:rPr lang="el-GR" sz="3100" b="0" dirty="0" smtClean="0"/>
              <a:t>(</a:t>
            </a:r>
            <a:r>
              <a:rPr lang="en-US" sz="3100" b="0" dirty="0"/>
              <a:t>3</a:t>
            </a:r>
            <a:r>
              <a:rPr lang="el-GR" sz="3100" b="0" dirty="0"/>
              <a:t> από 11</a:t>
            </a:r>
            <a:r>
              <a:rPr lang="el-GR" sz="3100" b="0" dirty="0" smtClean="0"/>
              <a:t>)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96752"/>
            <a:ext cx="8219256" cy="3168352"/>
          </a:xfrm>
        </p:spPr>
        <p:txBody>
          <a:bodyPr>
            <a:normAutofit/>
          </a:bodyPr>
          <a:lstStyle/>
          <a:p>
            <a:r>
              <a:rPr lang="el-GR" sz="2400" dirty="0"/>
              <a:t>Η διάρκεια νοσηλείας σε ασθενείς χωρίς ΜΕΜΑ βρέθηκε σημαντικά μεγαλύτερη από αυτήν σε ασθενείς με ΜΕΜΑ (19 </a:t>
            </a:r>
            <a:r>
              <a:rPr lang="en-US" sz="2400" dirty="0"/>
              <a:t>vs</a:t>
            </a:r>
            <a:r>
              <a:rPr lang="el-GR" sz="2400" dirty="0"/>
              <a:t> 12 ημέρες</a:t>
            </a:r>
            <a:r>
              <a:rPr lang="en-US" sz="2400" dirty="0"/>
              <a:t>, p &lt; 0.05)</a:t>
            </a:r>
            <a:endParaRPr lang="el-GR" sz="2400" dirty="0"/>
          </a:p>
          <a:p>
            <a:endParaRPr lang="el-GR" sz="2400" dirty="0"/>
          </a:p>
          <a:p>
            <a:r>
              <a:rPr lang="el-GR" sz="2400" dirty="0"/>
              <a:t>Η συχνότητα μεγάλης ατελεκτασίας ήταν βρέθηκε σημαντικά μεγαλύτερη σε ασθενείς με ΜΕΜΑ (14.2%) συγκριτικά με αυτήν σε ασθενείς χωρίς ΜΕΜΑ (38.9%) (</a:t>
            </a:r>
            <a:r>
              <a:rPr lang="en-US" sz="2400" dirty="0"/>
              <a:t>p &lt; 0.05)</a:t>
            </a:r>
            <a:endParaRPr lang="el-GR" sz="2400" dirty="0"/>
          </a:p>
          <a:p>
            <a:pPr algn="just"/>
            <a:endParaRPr lang="el-GR" sz="2800" dirty="0"/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54073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pPr defTabSz="449263"/>
            <a:r>
              <a:rPr lang="el-GR" dirty="0"/>
              <a:t>Συνεργασία αναπνευστικής φυσικοθεραπείας και </a:t>
            </a:r>
            <a:r>
              <a:rPr lang="el-GR" dirty="0" smtClean="0"/>
              <a:t>ΜΕΜΑ</a:t>
            </a:r>
            <a:r>
              <a:rPr lang="en-US" dirty="0" smtClean="0"/>
              <a:t> </a:t>
            </a:r>
            <a:r>
              <a:rPr lang="el-GR" sz="3100" b="0" dirty="0" smtClean="0"/>
              <a:t>(</a:t>
            </a:r>
            <a:r>
              <a:rPr lang="en-US" sz="3100" b="0" dirty="0"/>
              <a:t>4</a:t>
            </a:r>
            <a:r>
              <a:rPr lang="el-GR" sz="3100" b="0" dirty="0"/>
              <a:t> από 11</a:t>
            </a:r>
            <a:r>
              <a:rPr lang="el-GR" sz="3100" b="0" dirty="0" smtClean="0"/>
              <a:t>)</a:t>
            </a:r>
            <a:endParaRPr lang="el-GR" sz="3100" b="0" dirty="0"/>
          </a:p>
        </p:txBody>
      </p:sp>
      <p:sp>
        <p:nvSpPr>
          <p:cNvPr id="5" name="TextBox 4"/>
          <p:cNvSpPr txBox="1"/>
          <p:nvPr/>
        </p:nvSpPr>
        <p:spPr>
          <a:xfrm>
            <a:off x="5436096" y="6187955"/>
            <a:ext cx="2009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(Freynet</a:t>
            </a:r>
            <a:r>
              <a:rPr lang="el-GR" sz="1400" dirty="0" smtClean="0">
                <a:latin typeface="+mn-lt"/>
              </a:rPr>
              <a:t>,</a:t>
            </a:r>
            <a:r>
              <a:rPr lang="en-US" sz="1400" dirty="0" smtClean="0">
                <a:latin typeface="+mn-lt"/>
              </a:rPr>
              <a:t> Falcoz</a:t>
            </a:r>
            <a:r>
              <a:rPr lang="el-GR" sz="1400" dirty="0" smtClean="0">
                <a:latin typeface="+mn-lt"/>
              </a:rPr>
              <a:t>,</a:t>
            </a:r>
            <a:r>
              <a:rPr lang="en-US" sz="1400" dirty="0" smtClean="0">
                <a:latin typeface="+mn-lt"/>
              </a:rPr>
              <a:t> 2008)</a:t>
            </a:r>
            <a:endParaRPr lang="el-GR" sz="14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5791397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Διάρκεια</a:t>
            </a:r>
          </a:p>
          <a:p>
            <a:r>
              <a:rPr lang="el-GR" dirty="0" smtClean="0">
                <a:latin typeface="+mn-lt"/>
              </a:rPr>
              <a:t>νοσηλείας</a:t>
            </a:r>
            <a:endParaRPr lang="el-GR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46608" y="5806735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Κίνδυνος Ατελεκτασίας</a:t>
            </a:r>
            <a:endParaRPr lang="el-GR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1457760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Μείωση της διάρκειας νοσηλείας,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αύξηση της πιθανότητας μεγάλης ατελεκτασίας </a:t>
            </a:r>
            <a:endParaRPr lang="el-GR" dirty="0">
              <a:latin typeface="+mn-lt"/>
            </a:endParaRP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047625"/>
              </p:ext>
            </p:extLst>
          </p:nvPr>
        </p:nvGraphicFramePr>
        <p:xfrm>
          <a:off x="287524" y="2104091"/>
          <a:ext cx="7061246" cy="4490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082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Ενότητα </a:t>
            </a:r>
            <a:r>
              <a:rPr lang="en-US" dirty="0"/>
              <a:t>1</a:t>
            </a:r>
            <a:r>
              <a:rPr lang="el-GR" baseline="30000" dirty="0"/>
              <a:t>η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ΕΙΣΑΓΩΓΗ</a:t>
            </a:r>
          </a:p>
          <a:p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395536" y="404664"/>
            <a:ext cx="8352928" cy="864096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407728" y="5650200"/>
            <a:ext cx="8352928" cy="864096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7078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63538" algn="l" eaLnBrk="1" hangingPunct="1"/>
            <a:r>
              <a:rPr lang="el-GR" sz="4000" b="1" dirty="0" smtClean="0"/>
              <a:t>Συνηθέστερες τιμές ΜΕΜΑ </a:t>
            </a:r>
            <a:r>
              <a:rPr lang="el-GR" sz="3100" b="0" dirty="0" smtClean="0"/>
              <a:t>(5 από 1</a:t>
            </a:r>
            <a:r>
              <a:rPr lang="el-GR" sz="3100" b="0" dirty="0"/>
              <a:t>1</a:t>
            </a:r>
            <a:r>
              <a:rPr lang="el-GR" sz="3100" b="0" dirty="0" smtClean="0"/>
              <a:t>)</a:t>
            </a:r>
            <a:endParaRPr lang="el-GR" sz="2200" b="0" dirty="0" smtClean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spcBef>
                <a:spcPct val="50000"/>
              </a:spcBef>
            </a:pPr>
            <a:r>
              <a:rPr lang="el-GR" dirty="0"/>
              <a:t> </a:t>
            </a:r>
            <a:r>
              <a:rPr lang="en-US" dirty="0"/>
              <a:t>PEEP 4-5 cm H</a:t>
            </a:r>
            <a:r>
              <a:rPr lang="en-US" baseline="-25000" dirty="0"/>
              <a:t>2</a:t>
            </a:r>
            <a:r>
              <a:rPr lang="en-US" dirty="0"/>
              <a:t>O &amp; PRESSURE SUPORT 6-15 cm 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l-GR" dirty="0"/>
              <a:t> </a:t>
            </a:r>
            <a:r>
              <a:rPr lang="en-US" dirty="0"/>
              <a:t>(Holland</a:t>
            </a:r>
            <a:r>
              <a:rPr lang="el-GR" dirty="0"/>
              <a:t> </a:t>
            </a:r>
            <a:r>
              <a:rPr lang="en-US" dirty="0"/>
              <a:t>et al</a:t>
            </a:r>
            <a:r>
              <a:rPr lang="el-GR" dirty="0"/>
              <a:t>.,</a:t>
            </a:r>
            <a:r>
              <a:rPr lang="en-US" dirty="0"/>
              <a:t> 2003)</a:t>
            </a:r>
            <a:endParaRPr lang="el-GR" dirty="0"/>
          </a:p>
          <a:p>
            <a:pPr>
              <a:spcBef>
                <a:spcPct val="50000"/>
              </a:spcBef>
            </a:pPr>
            <a:endParaRPr lang="el-GR" dirty="0"/>
          </a:p>
          <a:p>
            <a:pPr>
              <a:spcBef>
                <a:spcPct val="50000"/>
              </a:spcBef>
            </a:pPr>
            <a:r>
              <a:rPr lang="el-GR" dirty="0"/>
              <a:t> </a:t>
            </a:r>
            <a:r>
              <a:rPr lang="en-US" dirty="0"/>
              <a:t>PRESSURE S 16</a:t>
            </a:r>
            <a:r>
              <a:rPr lang="el-GR" dirty="0"/>
              <a:t>±</a:t>
            </a:r>
            <a:r>
              <a:rPr lang="en-US" dirty="0"/>
              <a:t>2 &amp; PEEP 5cmH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l-GR" dirty="0"/>
              <a:t> </a:t>
            </a:r>
            <a:r>
              <a:rPr lang="en-GB" dirty="0"/>
              <a:t>(Conti, G., et al. 2002)</a:t>
            </a:r>
            <a:endParaRPr lang="el-GR" dirty="0"/>
          </a:p>
          <a:p>
            <a:pPr>
              <a:spcBef>
                <a:spcPct val="50000"/>
              </a:spcBef>
            </a:pPr>
            <a:endParaRPr lang="en-GB" dirty="0"/>
          </a:p>
          <a:p>
            <a:pPr>
              <a:spcBef>
                <a:spcPct val="50000"/>
              </a:spcBef>
            </a:pPr>
            <a:r>
              <a:rPr lang="el-GR" dirty="0"/>
              <a:t> </a:t>
            </a:r>
            <a:r>
              <a:rPr lang="en-US" dirty="0"/>
              <a:t>PEEP 5 cm H</a:t>
            </a:r>
            <a:r>
              <a:rPr lang="en-US" baseline="-25000" dirty="0"/>
              <a:t>2</a:t>
            </a:r>
            <a:r>
              <a:rPr lang="en-US" dirty="0"/>
              <a:t>O &amp; PRESSURE S 14.8 </a:t>
            </a:r>
            <a:r>
              <a:rPr lang="el-GR" dirty="0"/>
              <a:t>±</a:t>
            </a:r>
            <a:r>
              <a:rPr lang="en-US" dirty="0"/>
              <a:t> 2 cm 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GB" dirty="0"/>
              <a:t>(Squadrone et al</a:t>
            </a:r>
            <a:r>
              <a:rPr lang="el-GR" dirty="0"/>
              <a:t>.,</a:t>
            </a:r>
            <a:r>
              <a:rPr lang="en-GB" dirty="0"/>
              <a:t> 2004)</a:t>
            </a:r>
            <a:endParaRPr lang="el-GR" dirty="0"/>
          </a:p>
          <a:p>
            <a:pPr>
              <a:spcBef>
                <a:spcPct val="50000"/>
              </a:spcBef>
            </a:pPr>
            <a:endParaRPr lang="en-GB" dirty="0"/>
          </a:p>
          <a:p>
            <a:pPr>
              <a:spcBef>
                <a:spcPct val="50000"/>
              </a:spcBef>
            </a:pPr>
            <a:r>
              <a:rPr lang="el-GR" dirty="0"/>
              <a:t> </a:t>
            </a:r>
            <a:r>
              <a:rPr lang="en-US" dirty="0"/>
              <a:t>PRESSURE S 18+-4 &amp; PEEP 6 </a:t>
            </a:r>
            <a:r>
              <a:rPr lang="el-GR" dirty="0"/>
              <a:t>±</a:t>
            </a:r>
            <a:r>
              <a:rPr lang="en-US" dirty="0"/>
              <a:t> 2 cm 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l-GR" dirty="0"/>
              <a:t> </a:t>
            </a:r>
            <a:r>
              <a:rPr lang="en-GB" dirty="0"/>
              <a:t>(Phua et al</a:t>
            </a:r>
            <a:r>
              <a:rPr lang="el-GR" dirty="0"/>
              <a:t>.,</a:t>
            </a:r>
            <a:r>
              <a:rPr lang="en-GB" dirty="0"/>
              <a:t> 2005)</a:t>
            </a:r>
            <a:endParaRPr lang="el-GR" dirty="0"/>
          </a:p>
          <a:p>
            <a:pPr>
              <a:spcBef>
                <a:spcPct val="50000"/>
              </a:spcBef>
            </a:pPr>
            <a:endParaRPr lang="en-GB" dirty="0"/>
          </a:p>
          <a:p>
            <a:pPr>
              <a:spcBef>
                <a:spcPct val="50000"/>
              </a:spcBef>
            </a:pPr>
            <a:r>
              <a:rPr lang="el-GR" dirty="0"/>
              <a:t> </a:t>
            </a:r>
            <a:r>
              <a:rPr lang="en-US" dirty="0"/>
              <a:t>PRESSURE S INCR 2-3 cmH</a:t>
            </a:r>
            <a:r>
              <a:rPr lang="en-US" baseline="-25000" dirty="0"/>
              <a:t>2</a:t>
            </a:r>
            <a:r>
              <a:rPr lang="en-US" dirty="0"/>
              <a:t>O FOR 6ML/KGR AND &lt; 25BR</a:t>
            </a:r>
            <a:r>
              <a:rPr lang="el-GR" dirty="0"/>
              <a:t> </a:t>
            </a:r>
            <a:r>
              <a:rPr lang="en-GB" dirty="0"/>
              <a:t>(Antonelli</a:t>
            </a:r>
            <a:r>
              <a:rPr lang="el-GR" dirty="0"/>
              <a:t> </a:t>
            </a:r>
            <a:r>
              <a:rPr lang="en-GB" dirty="0"/>
              <a:t>et al.</a:t>
            </a:r>
            <a:r>
              <a:rPr lang="el-GR" dirty="0"/>
              <a:t>,</a:t>
            </a:r>
            <a:r>
              <a:rPr lang="en-GB" dirty="0"/>
              <a:t> 2007)</a:t>
            </a:r>
            <a:endParaRPr lang="el-GR" dirty="0"/>
          </a:p>
          <a:p>
            <a:pPr>
              <a:spcBef>
                <a:spcPct val="50000"/>
              </a:spcBef>
            </a:pPr>
            <a:endParaRPr lang="en-GB" dirty="0"/>
          </a:p>
          <a:p>
            <a:pPr>
              <a:spcBef>
                <a:spcPct val="50000"/>
              </a:spcBef>
            </a:pPr>
            <a:r>
              <a:rPr lang="el-GR" dirty="0"/>
              <a:t> </a:t>
            </a:r>
            <a:r>
              <a:rPr lang="en-US" dirty="0"/>
              <a:t>PRESSURE S 8-10 ML/KGR FOR 25BR/MIN AND FiO</a:t>
            </a:r>
            <a:r>
              <a:rPr lang="en-US" baseline="-25000" dirty="0"/>
              <a:t>2</a:t>
            </a:r>
            <a:r>
              <a:rPr lang="en-US" dirty="0"/>
              <a:t> 0.6</a:t>
            </a:r>
            <a:r>
              <a:rPr lang="el-GR" dirty="0"/>
              <a:t> </a:t>
            </a:r>
            <a:r>
              <a:rPr lang="en-GB" dirty="0"/>
              <a:t>(Antonelli et al.</a:t>
            </a:r>
            <a:r>
              <a:rPr lang="el-GR" dirty="0"/>
              <a:t>,</a:t>
            </a:r>
            <a:r>
              <a:rPr lang="en-GB" dirty="0"/>
              <a:t> 2001)</a:t>
            </a:r>
            <a:endParaRPr lang="el-GR" dirty="0"/>
          </a:p>
          <a:p>
            <a:pPr>
              <a:spcBef>
                <a:spcPct val="50000"/>
              </a:spcBef>
            </a:pPr>
            <a:endParaRPr lang="en-GB" dirty="0"/>
          </a:p>
          <a:p>
            <a:pPr>
              <a:spcBef>
                <a:spcPct val="50000"/>
              </a:spcBef>
            </a:pPr>
            <a:r>
              <a:rPr lang="el-GR" dirty="0"/>
              <a:t> </a:t>
            </a:r>
            <a:r>
              <a:rPr lang="en-US" dirty="0"/>
              <a:t>PRESSURE S 8-10 ml/KGR AND 25 BR/MIN AND FiO</a:t>
            </a:r>
            <a:r>
              <a:rPr lang="en-US" baseline="-25000" dirty="0"/>
              <a:t>2</a:t>
            </a:r>
            <a:r>
              <a:rPr lang="en-US" dirty="0"/>
              <a:t> 0.6</a:t>
            </a:r>
            <a:r>
              <a:rPr lang="el-GR" dirty="0"/>
              <a:t> </a:t>
            </a:r>
            <a:r>
              <a:rPr lang="en-US" dirty="0"/>
              <a:t>(</a:t>
            </a:r>
            <a:r>
              <a:rPr lang="el-GR" dirty="0"/>
              <a:t>Antonelli et al., </a:t>
            </a:r>
            <a:r>
              <a:rPr lang="en-US" dirty="0"/>
              <a:t>1998)</a:t>
            </a:r>
            <a:endParaRPr lang="en-US" dirty="0">
              <a:solidFill>
                <a:srgbClr val="FF0000"/>
              </a:solidFill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619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3"/>
          <p:cNvSpPr>
            <a:spLocks noChangeArrowheads="1"/>
          </p:cNvSpPr>
          <p:nvPr/>
        </p:nvSpPr>
        <p:spPr bwMode="auto">
          <a:xfrm>
            <a:off x="843639" y="5301208"/>
            <a:ext cx="691356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49263"/>
            <a:r>
              <a:rPr lang="en-US" sz="1400" dirty="0" smtClean="0">
                <a:latin typeface="+mn-lt"/>
              </a:rPr>
              <a:t>(Beale</a:t>
            </a:r>
            <a:r>
              <a:rPr lang="el-GR" sz="1400" dirty="0" smtClean="0">
                <a:latin typeface="+mn-lt"/>
              </a:rPr>
              <a:t>,</a:t>
            </a:r>
            <a:r>
              <a:rPr lang="en-US" sz="1400" dirty="0" smtClean="0">
                <a:latin typeface="+mn-lt"/>
              </a:rPr>
              <a:t> 2008)</a:t>
            </a:r>
            <a:endParaRPr lang="el-GR" sz="1400" b="1" dirty="0">
              <a:latin typeface="+mn-lt"/>
            </a:endParaRPr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857895"/>
              </p:ext>
            </p:extLst>
          </p:nvPr>
        </p:nvGraphicFramePr>
        <p:xfrm>
          <a:off x="1480669" y="1628800"/>
          <a:ext cx="5616624" cy="3049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1872208"/>
                <a:gridCol w="1872208"/>
              </a:tblGrid>
              <a:tr h="747270">
                <a:tc>
                  <a:txBody>
                    <a:bodyPr/>
                    <a:lstStyle/>
                    <a:p>
                      <a:r>
                        <a:rPr lang="el-GR" dirty="0" smtClean="0"/>
                        <a:t>Είδος</a:t>
                      </a:r>
                      <a:endParaRPr lang="el-GR" dirty="0"/>
                    </a:p>
                  </a:txBody>
                  <a:tcPr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Τυπικές</a:t>
                      </a:r>
                      <a:r>
                        <a:rPr lang="el-GR" baseline="0" dirty="0" smtClean="0"/>
                        <a:t> Ρυθμίσεις</a:t>
                      </a:r>
                      <a:endParaRPr lang="el-GR" dirty="0"/>
                    </a:p>
                  </a:txBody>
                  <a:tcPr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Ενδείξεις</a:t>
                      </a:r>
                      <a:endParaRPr lang="el-GR" dirty="0"/>
                    </a:p>
                  </a:txBody>
                  <a:tcPr>
                    <a:solidFill>
                      <a:srgbClr val="004B82"/>
                    </a:solidFill>
                  </a:tcPr>
                </a:tc>
              </a:tr>
              <a:tr h="747270">
                <a:tc>
                  <a:txBody>
                    <a:bodyPr/>
                    <a:lstStyle/>
                    <a:p>
                      <a:r>
                        <a:rPr lang="en-US" dirty="0" smtClean="0"/>
                        <a:t>CPAP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Έναρξη</a:t>
                      </a:r>
                      <a:r>
                        <a:rPr lang="en-US" dirty="0" smtClean="0"/>
                        <a:t>:5</a:t>
                      </a:r>
                      <a:endParaRPr lang="el-GR" dirty="0" smtClean="0"/>
                    </a:p>
                    <a:p>
                      <a:r>
                        <a:rPr lang="el-GR" dirty="0" smtClean="0"/>
                        <a:t>Εύρος</a:t>
                      </a:r>
                      <a:r>
                        <a:rPr lang="en-US" dirty="0" smtClean="0"/>
                        <a:t>:5-12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Υποξαιμία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(</a:t>
                      </a:r>
                      <a:r>
                        <a:rPr lang="el-GR" dirty="0" smtClean="0"/>
                        <a:t>Π.Χ. Καρδιακή</a:t>
                      </a:r>
                      <a:r>
                        <a:rPr lang="el-GR" baseline="0" dirty="0" smtClean="0"/>
                        <a:t> κάμψη</a:t>
                      </a:r>
                      <a:r>
                        <a:rPr lang="en-US" baseline="0" dirty="0" smtClean="0"/>
                        <a:t>)</a:t>
                      </a:r>
                      <a:endParaRPr lang="el-GR" dirty="0"/>
                    </a:p>
                  </a:txBody>
                  <a:tcPr/>
                </a:tc>
              </a:tr>
              <a:tr h="1387788">
                <a:tc>
                  <a:txBody>
                    <a:bodyPr/>
                    <a:lstStyle/>
                    <a:p>
                      <a:r>
                        <a:rPr lang="en-US" dirty="0" smtClean="0"/>
                        <a:t>BPAP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Έναρξη</a:t>
                      </a:r>
                      <a:r>
                        <a:rPr lang="en-US" dirty="0" smtClean="0"/>
                        <a:t>: 10/5</a:t>
                      </a:r>
                    </a:p>
                    <a:p>
                      <a:r>
                        <a:rPr lang="el-GR" dirty="0" smtClean="0"/>
                        <a:t>Εύρος</a:t>
                      </a:r>
                      <a:r>
                        <a:rPr lang="en-US" dirty="0" smtClean="0"/>
                        <a:t>10-20/5-12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Υπερκαπνία</a:t>
                      </a:r>
                    </a:p>
                    <a:p>
                      <a:r>
                        <a:rPr lang="en-US" dirty="0" smtClean="0"/>
                        <a:t>(</a:t>
                      </a:r>
                      <a:r>
                        <a:rPr lang="el-GR" dirty="0" smtClean="0"/>
                        <a:t>Π.Χ. ΧΑΠ</a:t>
                      </a:r>
                      <a:r>
                        <a:rPr lang="en-US" dirty="0" smtClean="0"/>
                        <a:t>)</a:t>
                      </a:r>
                    </a:p>
                    <a:p>
                      <a:r>
                        <a:rPr lang="el-GR" dirty="0" smtClean="0"/>
                        <a:t>Μικτή</a:t>
                      </a:r>
                      <a:r>
                        <a:rPr lang="el-GR" baseline="0" dirty="0" smtClean="0"/>
                        <a:t> ανεπάρκεια.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l-GR" dirty="0" smtClean="0"/>
              <a:t>Προτεινόμενες τιμές </a:t>
            </a:r>
            <a:r>
              <a:rPr lang="el-GR" sz="2800" b="0" dirty="0"/>
              <a:t>(6 από 11)</a:t>
            </a:r>
          </a:p>
        </p:txBody>
      </p:sp>
    </p:spTree>
    <p:extLst>
      <p:ext uri="{BB962C8B-B14F-4D97-AF65-F5344CB8AC3E}">
        <p14:creationId xmlns:p14="http://schemas.microsoft.com/office/powerpoint/2010/main" val="49992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Πρόληψη ατελεκτασιών </a:t>
            </a:r>
            <a:r>
              <a:rPr lang="el-GR" sz="2800" b="0" dirty="0"/>
              <a:t>(7 από 11</a:t>
            </a:r>
            <a:r>
              <a:rPr lang="el-GR" sz="2800" b="0" dirty="0" smtClean="0"/>
              <a:t>)</a:t>
            </a:r>
            <a:endParaRPr lang="el-GR" sz="3600" b="0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9533973"/>
              </p:ext>
            </p:extLst>
          </p:nvPr>
        </p:nvGraphicFramePr>
        <p:xfrm>
          <a:off x="457200" y="1196975"/>
          <a:ext cx="8229600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Μελέτη</a:t>
                      </a:r>
                      <a:endParaRPr lang="el-GR" dirty="0"/>
                    </a:p>
                  </a:txBody>
                  <a:tcPr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Χρόνος εφαρμογής</a:t>
                      </a:r>
                      <a:endParaRPr lang="el-GR" dirty="0"/>
                    </a:p>
                  </a:txBody>
                  <a:tcPr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Συχνότητα</a:t>
                      </a:r>
                      <a:endParaRPr lang="el-GR" dirty="0"/>
                    </a:p>
                  </a:txBody>
                  <a:tcPr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Διάρκεια</a:t>
                      </a:r>
                      <a:r>
                        <a:rPr lang="el-GR" baseline="0" dirty="0" smtClean="0"/>
                        <a:t> μτχ θεραπείας</a:t>
                      </a:r>
                      <a:endParaRPr lang="el-GR" dirty="0" smtClean="0"/>
                    </a:p>
                  </a:txBody>
                  <a:tcPr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CPAP</a:t>
                      </a:r>
                      <a:r>
                        <a:rPr lang="en-US" baseline="0" dirty="0" smtClean="0"/>
                        <a:t> Pressure Cm H2O</a:t>
                      </a:r>
                      <a:endParaRPr lang="el-GR" dirty="0"/>
                    </a:p>
                  </a:txBody>
                  <a:tcPr>
                    <a:solidFill>
                      <a:srgbClr val="004B8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Andersen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25-35 </a:t>
                      </a:r>
                      <a:r>
                        <a:rPr lang="el-GR" dirty="0" smtClean="0"/>
                        <a:t>αναπνοές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Την ώρα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24 ώρες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15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Stock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15 </a:t>
                      </a:r>
                      <a:r>
                        <a:rPr lang="en-US" dirty="0" smtClean="0"/>
                        <a:t>min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το δίωρο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 ημέρες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7.5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Ricksten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 </a:t>
                      </a:r>
                      <a:r>
                        <a:rPr lang="el-GR" dirty="0" smtClean="0"/>
                        <a:t>αναπνοές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Την ώρα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 ημέρες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10-15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Linder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 ώρες συνεχώς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Ημερησίως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 ημέρες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12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Ορθογώνιο 5"/>
          <p:cNvSpPr/>
          <p:nvPr/>
        </p:nvSpPr>
        <p:spPr>
          <a:xfrm>
            <a:off x="3491880" y="4067199"/>
            <a:ext cx="18761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 smtClean="0">
                <a:latin typeface="+mn-lt"/>
              </a:rPr>
              <a:t>(</a:t>
            </a:r>
            <a:r>
              <a:rPr lang="en-GB" sz="1400" dirty="0" smtClean="0">
                <a:latin typeface="+mn-lt"/>
              </a:rPr>
              <a:t>Denehy</a:t>
            </a:r>
            <a:r>
              <a:rPr lang="en-GB" sz="1400" dirty="0">
                <a:latin typeface="+mn-lt"/>
              </a:rPr>
              <a:t>, </a:t>
            </a:r>
            <a:r>
              <a:rPr lang="en-GB" sz="1400" dirty="0" smtClean="0">
                <a:latin typeface="+mn-lt"/>
              </a:rPr>
              <a:t>Berney</a:t>
            </a:r>
            <a:r>
              <a:rPr lang="el-GR" sz="1400" dirty="0" smtClean="0">
                <a:latin typeface="+mn-lt"/>
              </a:rPr>
              <a:t>, 2001)</a:t>
            </a:r>
            <a:endParaRPr lang="el-GR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533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Αποδέσμευση του ασθενή από τον </a:t>
            </a:r>
            <a:r>
              <a:rPr lang="el-GR" dirty="0"/>
              <a:t>ΜΕΜΑ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100" b="0" dirty="0" smtClean="0"/>
              <a:t>(</a:t>
            </a:r>
            <a:r>
              <a:rPr lang="el-GR" sz="3100" b="0" dirty="0"/>
              <a:t>8 από 11</a:t>
            </a:r>
            <a:r>
              <a:rPr lang="el-GR" sz="3100" b="0" dirty="0" smtClean="0"/>
              <a:t>)</a:t>
            </a:r>
            <a:endParaRPr lang="el-GR" sz="3600" b="0" dirty="0"/>
          </a:p>
        </p:txBody>
      </p:sp>
      <p:sp>
        <p:nvSpPr>
          <p:cNvPr id="78850" name="Rectangle 2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bg1"/>
              </a:buClr>
              <a:buNone/>
              <a:defRPr/>
            </a:pPr>
            <a:r>
              <a:rPr lang="el-GR" sz="2400" dirty="0" smtClean="0"/>
              <a:t>- </a:t>
            </a:r>
            <a:r>
              <a:rPr lang="en-US" sz="2400" dirty="0" smtClean="0"/>
              <a:t>RR&lt;30 , PaO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&gt;65 mmHg with FiO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: 0.6</a:t>
            </a:r>
            <a:r>
              <a:rPr lang="el-GR" sz="2400" dirty="0" smtClean="0"/>
              <a:t> </a:t>
            </a:r>
            <a:r>
              <a:rPr lang="en-GB" sz="2400" dirty="0" smtClean="0"/>
              <a:t>(Antonelli </a:t>
            </a:r>
            <a:r>
              <a:rPr lang="en-GB" sz="2400" dirty="0"/>
              <a:t>et </a:t>
            </a:r>
            <a:r>
              <a:rPr lang="en-GB" sz="2400" dirty="0" smtClean="0"/>
              <a:t>al.</a:t>
            </a:r>
            <a:r>
              <a:rPr lang="el-GR" sz="2400" dirty="0" smtClean="0"/>
              <a:t>, </a:t>
            </a:r>
            <a:r>
              <a:rPr lang="en-GB" sz="2400" dirty="0" smtClean="0"/>
              <a:t>2001)</a:t>
            </a:r>
          </a:p>
          <a:p>
            <a:pPr algn="ctr">
              <a:buClr>
                <a:schemeClr val="bg1"/>
              </a:buClr>
              <a:buNone/>
              <a:defRPr/>
            </a:pPr>
            <a:endParaRPr lang="el-GR" sz="2400" dirty="0" smtClean="0"/>
          </a:p>
          <a:p>
            <a:pPr>
              <a:buClr>
                <a:schemeClr val="bg1"/>
              </a:buClr>
              <a:buNone/>
              <a:defRPr/>
            </a:pPr>
            <a:r>
              <a:rPr lang="el-GR" sz="2400" dirty="0" smtClean="0"/>
              <a:t>- </a:t>
            </a:r>
            <a:r>
              <a:rPr lang="en-US" sz="2400" dirty="0" smtClean="0"/>
              <a:t>RR&lt;30 , PaO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&gt;75 mmHg with FiO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: 0.5</a:t>
            </a:r>
            <a:r>
              <a:rPr lang="el-GR" sz="2400" dirty="0" smtClean="0"/>
              <a:t> </a:t>
            </a:r>
            <a:r>
              <a:rPr lang="en-US" sz="2400" dirty="0" smtClean="0"/>
              <a:t>(</a:t>
            </a:r>
            <a:r>
              <a:rPr lang="el-GR" sz="2400" dirty="0" smtClean="0"/>
              <a:t>Antonelli et </a:t>
            </a:r>
            <a:r>
              <a:rPr lang="el-GR" sz="2400" dirty="0"/>
              <a:t>al</a:t>
            </a:r>
            <a:r>
              <a:rPr lang="el-GR" sz="2400" dirty="0" smtClean="0"/>
              <a:t>., </a:t>
            </a:r>
            <a:r>
              <a:rPr lang="en-US" sz="2400" dirty="0" smtClean="0"/>
              <a:t>1998)</a:t>
            </a:r>
          </a:p>
          <a:p>
            <a:pPr marL="0" indent="0">
              <a:buClr>
                <a:schemeClr val="bg1"/>
              </a:buClr>
              <a:buNone/>
              <a:defRPr/>
            </a:pPr>
            <a:endParaRPr lang="el-GR" sz="2400" dirty="0" smtClean="0"/>
          </a:p>
          <a:p>
            <a:pPr marL="0" indent="0">
              <a:buClr>
                <a:schemeClr val="bg1"/>
              </a:buClr>
              <a:buNone/>
              <a:defRPr/>
            </a:pPr>
            <a:r>
              <a:rPr lang="el-GR" sz="2400" dirty="0" smtClean="0"/>
              <a:t>- </a:t>
            </a:r>
            <a:r>
              <a:rPr lang="en-US" sz="2400" dirty="0" smtClean="0"/>
              <a:t>RR&lt;24 HR&lt;110 b/min, PH </a:t>
            </a:r>
            <a:r>
              <a:rPr lang="en-US" sz="2400" dirty="0" smtClean="0">
                <a:cs typeface="Arial" charset="0"/>
              </a:rPr>
              <a:t>≥</a:t>
            </a:r>
            <a:r>
              <a:rPr lang="en-US" sz="2400" dirty="0" smtClean="0"/>
              <a:t>7.35, SatO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&gt;90</a:t>
            </a:r>
            <a:r>
              <a:rPr lang="el-GR" sz="2400" dirty="0" smtClean="0"/>
              <a:t> </a:t>
            </a:r>
            <a:r>
              <a:rPr lang="en-US" sz="2400" dirty="0" smtClean="0"/>
              <a:t>(</a:t>
            </a:r>
            <a:r>
              <a:rPr lang="en-GB" sz="2400" dirty="0" smtClean="0"/>
              <a:t>Kramer</a:t>
            </a:r>
            <a:r>
              <a:rPr lang="el-GR" sz="2400" dirty="0" smtClean="0"/>
              <a:t> </a:t>
            </a:r>
            <a:r>
              <a:rPr lang="en-GB" sz="2400" dirty="0" smtClean="0"/>
              <a:t>et </a:t>
            </a:r>
            <a:r>
              <a:rPr lang="en-GB" sz="2400" dirty="0"/>
              <a:t>al</a:t>
            </a:r>
            <a:r>
              <a:rPr lang="en-GB" sz="2400" dirty="0" smtClean="0"/>
              <a:t>.</a:t>
            </a:r>
            <a:r>
              <a:rPr lang="el-GR" sz="2400" dirty="0" smtClean="0"/>
              <a:t>,</a:t>
            </a:r>
            <a:r>
              <a:rPr lang="en-GB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1995</a:t>
            </a:r>
            <a:r>
              <a:rPr lang="en-US" sz="2400" dirty="0"/>
              <a:t>)</a:t>
            </a:r>
            <a:endParaRPr lang="en-US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l-GR" dirty="0" smtClean="0"/>
              <a:t>	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11252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Rectangle 4"/>
          <p:cNvSpPr>
            <a:spLocks noChangeArrowheads="1"/>
          </p:cNvSpPr>
          <p:nvPr/>
        </p:nvSpPr>
        <p:spPr bwMode="auto">
          <a:xfrm>
            <a:off x="107503" y="6362700"/>
            <a:ext cx="88569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449263"/>
            <a:r>
              <a:rPr lang="fr-FR" sz="1400" dirty="0" smtClean="0">
                <a:latin typeface="+mn-lt"/>
              </a:rPr>
              <a:t>(Scott et </a:t>
            </a:r>
            <a:r>
              <a:rPr lang="fr-FR" sz="1400" dirty="0">
                <a:latin typeface="+mn-lt"/>
              </a:rPr>
              <a:t>al</a:t>
            </a:r>
            <a:r>
              <a:rPr lang="fr-FR" sz="1400" dirty="0" smtClean="0">
                <a:latin typeface="+mn-lt"/>
              </a:rPr>
              <a:t>.</a:t>
            </a:r>
            <a:r>
              <a:rPr lang="el-GR" sz="1400" dirty="0" smtClean="0">
                <a:latin typeface="+mn-lt"/>
              </a:rPr>
              <a:t>,</a:t>
            </a:r>
            <a:r>
              <a:rPr lang="fr-FR" sz="1400" dirty="0" smtClean="0">
                <a:latin typeface="+mn-lt"/>
              </a:rPr>
              <a:t> 2009)</a:t>
            </a:r>
            <a:endParaRPr lang="el-GR" sz="1400" b="1" dirty="0">
              <a:latin typeface="+mn-lt"/>
            </a:endParaRPr>
          </a:p>
        </p:txBody>
      </p:sp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68" y="1307958"/>
            <a:ext cx="4031853" cy="505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Επιστράτευση των κυψελίδων </a:t>
            </a:r>
            <a:br>
              <a:rPr lang="el-GR" dirty="0" smtClean="0"/>
            </a:br>
            <a:r>
              <a:rPr lang="en-US" dirty="0" smtClean="0"/>
              <a:t>ALVEOLAR RECRUITMENT </a:t>
            </a:r>
            <a:r>
              <a:rPr lang="el-GR" sz="3100" b="0" dirty="0"/>
              <a:t>(9 από 11</a:t>
            </a:r>
            <a:r>
              <a:rPr lang="el-GR" sz="3100" b="0" dirty="0" smtClean="0"/>
              <a:t>)</a:t>
            </a:r>
            <a:endParaRPr lang="el-GR" sz="3100" b="0" dirty="0"/>
          </a:p>
        </p:txBody>
      </p:sp>
    </p:spTree>
    <p:extLst>
      <p:ext uri="{BB962C8B-B14F-4D97-AF65-F5344CB8AC3E}">
        <p14:creationId xmlns:p14="http://schemas.microsoft.com/office/powerpoint/2010/main" val="229033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Επιστράτευση των κυψελίδων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l-GR" sz="3100" b="0" dirty="0" smtClean="0"/>
              <a:t>(</a:t>
            </a:r>
            <a:r>
              <a:rPr lang="en-US" sz="3100" b="0" dirty="0" smtClean="0"/>
              <a:t>10</a:t>
            </a:r>
            <a:r>
              <a:rPr lang="el-GR" sz="3100" b="0" dirty="0" smtClean="0"/>
              <a:t> </a:t>
            </a:r>
            <a:r>
              <a:rPr lang="el-GR" sz="3100" b="0" dirty="0"/>
              <a:t>από </a:t>
            </a:r>
            <a:r>
              <a:rPr lang="el-GR" sz="3100" b="0" dirty="0" smtClean="0"/>
              <a:t>1</a:t>
            </a:r>
            <a:r>
              <a:rPr lang="el-GR" sz="3100" b="0" dirty="0"/>
              <a:t>1</a:t>
            </a:r>
            <a:r>
              <a:rPr lang="el-GR" sz="3100" b="0" dirty="0" smtClean="0"/>
              <a:t>)</a:t>
            </a:r>
            <a:endParaRPr lang="el-GR" sz="3100" b="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1951160"/>
              </p:ext>
            </p:extLst>
          </p:nvPr>
        </p:nvGraphicFramePr>
        <p:xfrm>
          <a:off x="467544" y="2564904"/>
          <a:ext cx="8229600" cy="2520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630014">
                <a:tc>
                  <a:txBody>
                    <a:bodyPr/>
                    <a:lstStyle/>
                    <a:p>
                      <a:r>
                        <a:rPr lang="el-GR" dirty="0" smtClean="0"/>
                        <a:t>Μελέτη</a:t>
                      </a:r>
                      <a:endParaRPr lang="el-GR" dirty="0"/>
                    </a:p>
                  </a:txBody>
                  <a:tcPr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Χρόνος</a:t>
                      </a:r>
                      <a:endParaRPr lang="el-GR" dirty="0"/>
                    </a:p>
                  </a:txBody>
                  <a:tcPr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Πίεση</a:t>
                      </a:r>
                      <a:endParaRPr lang="el-GR" dirty="0"/>
                    </a:p>
                  </a:txBody>
                  <a:tcPr>
                    <a:solidFill>
                      <a:srgbClr val="004B82"/>
                    </a:solidFill>
                  </a:tcPr>
                </a:tc>
              </a:tr>
              <a:tr h="630014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Scott et al. 2009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 sec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 mmHg</a:t>
                      </a:r>
                      <a:endParaRPr lang="el-GR" dirty="0"/>
                    </a:p>
                  </a:txBody>
                  <a:tcPr/>
                </a:tc>
              </a:tr>
              <a:tr h="630014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Celebi et al. </a:t>
                      </a:r>
                      <a:r>
                        <a:rPr lang="el-G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2008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 sec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 mmHg</a:t>
                      </a:r>
                      <a:endParaRPr lang="el-GR" dirty="0"/>
                    </a:p>
                  </a:txBody>
                  <a:tcPr/>
                </a:tc>
              </a:tr>
              <a:tr h="630014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Grasso</a:t>
                      </a:r>
                      <a:r>
                        <a:rPr lang="el-GR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al. </a:t>
                      </a:r>
                      <a:r>
                        <a:rPr lang="el-G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 sec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 mmHg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1419990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Το σύστημα 40 </a:t>
            </a:r>
            <a:r>
              <a:rPr lang="en-US" sz="2400" dirty="0" smtClean="0">
                <a:latin typeface="+mn-lt"/>
              </a:rPr>
              <a:t>mmHg </a:t>
            </a:r>
            <a:r>
              <a:rPr lang="el-GR" sz="2400" dirty="0" smtClean="0">
                <a:latin typeface="+mn-lt"/>
              </a:rPr>
              <a:t>για 40 </a:t>
            </a:r>
            <a:r>
              <a:rPr lang="en-US" sz="2400" dirty="0" smtClean="0">
                <a:latin typeface="+mn-lt"/>
              </a:rPr>
              <a:t>sec </a:t>
            </a:r>
            <a:r>
              <a:rPr lang="el-GR" sz="2400" dirty="0" smtClean="0">
                <a:latin typeface="+mn-lt"/>
              </a:rPr>
              <a:t>είναι συνηθισμένο στην βιβλιογραφία και απομνημονεύεται εύκολα</a:t>
            </a:r>
            <a:endParaRPr 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364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83768" y="1497624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820000"/>
                </a:solidFill>
                <a:latin typeface="+mn-lt"/>
              </a:rPr>
              <a:t>Ανακεφαλαίωση</a:t>
            </a:r>
            <a:endParaRPr lang="el-GR" sz="3600" b="1" dirty="0">
              <a:solidFill>
                <a:srgbClr val="82000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pPr defTabSz="449263"/>
            <a:r>
              <a:rPr lang="el-GR" dirty="0" smtClean="0"/>
              <a:t>Συνεργασία αναπνευστικής φυσικοθεραπείας </a:t>
            </a:r>
            <a:r>
              <a:rPr lang="el-GR" dirty="0"/>
              <a:t>και </a:t>
            </a:r>
            <a:r>
              <a:rPr lang="el-GR" dirty="0" smtClean="0"/>
              <a:t>ΜΕΜΑ</a:t>
            </a:r>
            <a:r>
              <a:rPr lang="en-US" dirty="0" smtClean="0"/>
              <a:t> </a:t>
            </a:r>
            <a:r>
              <a:rPr lang="el-GR" sz="3100" b="0" dirty="0" smtClean="0"/>
              <a:t>(</a:t>
            </a:r>
            <a:r>
              <a:rPr lang="el-GR" sz="3100" b="0" dirty="0"/>
              <a:t>11 από 11</a:t>
            </a:r>
            <a:r>
              <a:rPr lang="el-GR" sz="3100" b="0" dirty="0" smtClean="0"/>
              <a:t>)</a:t>
            </a:r>
            <a:endParaRPr lang="el-GR" sz="31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5760" y="2420888"/>
            <a:ext cx="6509472" cy="3816424"/>
          </a:xfrm>
        </p:spPr>
        <p:txBody>
          <a:bodyPr>
            <a:noAutofit/>
          </a:bodyPr>
          <a:lstStyle/>
          <a:p>
            <a:pPr marL="285750" indent="-285750">
              <a:spcBef>
                <a:spcPts val="1200"/>
              </a:spcBef>
            </a:pPr>
            <a:r>
              <a:rPr lang="el-GR" sz="2400" dirty="0"/>
              <a:t>Ένα μέρος του ΜΕΜΑ αναφέρεται στους φυσικοθεραπευτές</a:t>
            </a:r>
          </a:p>
          <a:p>
            <a:pPr marL="285750" indent="-285750">
              <a:spcBef>
                <a:spcPts val="1200"/>
              </a:spcBef>
            </a:pPr>
            <a:r>
              <a:rPr lang="el-GR" sz="2400" dirty="0"/>
              <a:t>Βελτιώνει την αποτελεσματικότητα των αναπνευστικών χειρισμών</a:t>
            </a:r>
          </a:p>
          <a:p>
            <a:pPr marL="285750" indent="-285750">
              <a:spcBef>
                <a:spcPts val="1200"/>
              </a:spcBef>
            </a:pPr>
            <a:r>
              <a:rPr lang="el-GR" sz="2400" dirty="0"/>
              <a:t>Προλαμβάνει τις ατελεκτασίες</a:t>
            </a:r>
          </a:p>
          <a:p>
            <a:pPr marL="285750" indent="-285750">
              <a:spcBef>
                <a:spcPts val="1200"/>
              </a:spcBef>
            </a:pPr>
            <a:r>
              <a:rPr lang="el-GR" sz="2400" dirty="0"/>
              <a:t>Βελτιώνει την απόχρεμψη</a:t>
            </a:r>
          </a:p>
          <a:p>
            <a:pPr marL="285750" indent="-285750">
              <a:spcBef>
                <a:spcPts val="1200"/>
              </a:spcBef>
            </a:pPr>
            <a:r>
              <a:rPr lang="el-GR" sz="2400" dirty="0"/>
              <a:t>Προκαλεί την Επιστράτευση των κυψελίδων</a:t>
            </a:r>
          </a:p>
          <a:p>
            <a:pPr>
              <a:spcBef>
                <a:spcPts val="1200"/>
              </a:spcBef>
            </a:pPr>
            <a:endParaRPr lang="el-GR" sz="2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52" y="2420888"/>
            <a:ext cx="1925808" cy="231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8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Βιβλιογραφία</a:t>
            </a:r>
            <a:r>
              <a:rPr lang="en-US" dirty="0" smtClean="0"/>
              <a:t> </a:t>
            </a:r>
            <a:r>
              <a:rPr lang="en-US" sz="2800" b="0" dirty="0"/>
              <a:t>(1 </a:t>
            </a:r>
            <a:r>
              <a:rPr lang="el-GR" sz="2800" b="0" dirty="0"/>
              <a:t>από </a:t>
            </a:r>
            <a:r>
              <a:rPr lang="el-GR" sz="2800" b="0" dirty="0" smtClean="0"/>
              <a:t>3</a:t>
            </a:r>
            <a:r>
              <a:rPr lang="en-US" sz="2800" b="0" dirty="0" smtClean="0"/>
              <a:t>)</a:t>
            </a:r>
            <a:endParaRPr lang="el-GR" sz="28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Antonelli</a:t>
            </a:r>
            <a:r>
              <a:rPr lang="el-GR" sz="2000" dirty="0" smtClean="0"/>
              <a:t> </a:t>
            </a:r>
            <a:r>
              <a:rPr lang="en-US" sz="2000" dirty="0" smtClean="0"/>
              <a:t>M, </a:t>
            </a:r>
            <a:r>
              <a:rPr lang="en-US" sz="2000" dirty="0"/>
              <a:t>et al. </a:t>
            </a:r>
            <a:r>
              <a:rPr lang="en-US" sz="2000" dirty="0" smtClean="0"/>
              <a:t>Predictors </a:t>
            </a:r>
            <a:r>
              <a:rPr lang="en-US" sz="2000" dirty="0"/>
              <a:t>of failure of noninvasive positive pressure ventilation in patients with acute hypoxemic respiratory failure: </a:t>
            </a:r>
            <a:r>
              <a:rPr lang="el-GR" sz="2000" dirty="0" smtClean="0"/>
              <a:t>Α</a:t>
            </a:r>
            <a:r>
              <a:rPr lang="en-US" sz="2000" dirty="0" smtClean="0"/>
              <a:t> </a:t>
            </a:r>
            <a:r>
              <a:rPr lang="en-US" sz="2000" dirty="0"/>
              <a:t>multi-center </a:t>
            </a:r>
            <a:r>
              <a:rPr lang="en-US" sz="2000" dirty="0" smtClean="0"/>
              <a:t>study</a:t>
            </a:r>
            <a:r>
              <a:rPr lang="el-GR" sz="2000" dirty="0" smtClean="0"/>
              <a:t>.</a:t>
            </a:r>
            <a:r>
              <a:rPr lang="en-US" sz="2000" dirty="0" smtClean="0"/>
              <a:t> </a:t>
            </a:r>
            <a:r>
              <a:rPr lang="en-US" sz="2000" dirty="0"/>
              <a:t>Intensive care </a:t>
            </a:r>
            <a:r>
              <a:rPr lang="en-US" sz="2000" dirty="0" smtClean="0"/>
              <a:t>medicine</a:t>
            </a:r>
            <a:r>
              <a:rPr lang="el-GR" sz="2000" dirty="0" smtClean="0"/>
              <a:t>, 2</a:t>
            </a:r>
            <a:r>
              <a:rPr lang="en-US" sz="2000" dirty="0" smtClean="0"/>
              <a:t>001</a:t>
            </a:r>
            <a:r>
              <a:rPr lang="el-GR" sz="2000" dirty="0" smtClean="0"/>
              <a:t>; 27</a:t>
            </a:r>
            <a:r>
              <a:rPr lang="en-US" sz="2000" dirty="0" smtClean="0"/>
              <a:t>: </a:t>
            </a:r>
            <a:r>
              <a:rPr lang="en-US" sz="2000" dirty="0"/>
              <a:t>1718-1728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Antonelli M</a:t>
            </a:r>
            <a:r>
              <a:rPr lang="el-GR" sz="2000" dirty="0" smtClean="0"/>
              <a:t>,</a:t>
            </a:r>
            <a:r>
              <a:rPr lang="en-US" sz="2000" dirty="0" smtClean="0"/>
              <a:t> </a:t>
            </a:r>
            <a:r>
              <a:rPr lang="en-US" sz="2000" dirty="0"/>
              <a:t>et al. </a:t>
            </a:r>
            <a:r>
              <a:rPr lang="en-US" sz="2000" dirty="0" smtClean="0"/>
              <a:t>A </a:t>
            </a:r>
            <a:r>
              <a:rPr lang="en-US" sz="2000" dirty="0"/>
              <a:t>comparison of noninvasive positive-pressure ventilation and conventional mechanical ventilation in patients with acute respiratory </a:t>
            </a:r>
            <a:r>
              <a:rPr lang="en-US" sz="2000" dirty="0" smtClean="0"/>
              <a:t>failure</a:t>
            </a:r>
            <a:r>
              <a:rPr lang="el-GR" sz="2000" dirty="0" smtClean="0"/>
              <a:t>.</a:t>
            </a:r>
            <a:r>
              <a:rPr lang="en-US" sz="2000" dirty="0" smtClean="0"/>
              <a:t> </a:t>
            </a:r>
            <a:r>
              <a:rPr lang="en-US" sz="2000" dirty="0"/>
              <a:t>New England Journal of </a:t>
            </a:r>
            <a:r>
              <a:rPr lang="en-US" sz="2000" dirty="0" smtClean="0"/>
              <a:t>Medicine</a:t>
            </a:r>
            <a:r>
              <a:rPr lang="el-GR" sz="2000" dirty="0" smtClean="0"/>
              <a:t>,</a:t>
            </a:r>
            <a:r>
              <a:rPr lang="en-US" sz="2000" dirty="0" smtClean="0"/>
              <a:t> 1998</a:t>
            </a:r>
            <a:r>
              <a:rPr lang="el-GR" sz="2000" dirty="0" smtClean="0"/>
              <a:t>; 339</a:t>
            </a:r>
            <a:r>
              <a:rPr lang="en-US" sz="2000" dirty="0" smtClean="0"/>
              <a:t>: </a:t>
            </a:r>
            <a:r>
              <a:rPr lang="en-US" sz="2000" dirty="0"/>
              <a:t>429-435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Antonelli M</a:t>
            </a:r>
            <a:r>
              <a:rPr lang="el-GR" sz="2000" dirty="0" smtClean="0"/>
              <a:t>, </a:t>
            </a:r>
            <a:r>
              <a:rPr lang="en-US" sz="2000" dirty="0" smtClean="0"/>
              <a:t>et </a:t>
            </a:r>
            <a:r>
              <a:rPr lang="en-US" sz="2000" dirty="0"/>
              <a:t>al. </a:t>
            </a:r>
            <a:r>
              <a:rPr lang="en-US" sz="2000" dirty="0" smtClean="0"/>
              <a:t>A </a:t>
            </a:r>
            <a:r>
              <a:rPr lang="en-US" sz="2000" dirty="0"/>
              <a:t>multiple-center survey on the use in clinical practice of noninvasive ventilation as a first-line intervention for acute respiratory distress </a:t>
            </a:r>
            <a:r>
              <a:rPr lang="en-US" sz="2000" dirty="0" smtClean="0"/>
              <a:t>syndrome</a:t>
            </a:r>
            <a:r>
              <a:rPr lang="el-GR" sz="2000" dirty="0" smtClean="0"/>
              <a:t>.</a:t>
            </a:r>
            <a:r>
              <a:rPr lang="en-US" sz="2000" dirty="0" smtClean="0"/>
              <a:t> </a:t>
            </a:r>
            <a:r>
              <a:rPr lang="en-US" sz="2000" dirty="0"/>
              <a:t>Critical care </a:t>
            </a:r>
            <a:r>
              <a:rPr lang="en-US" sz="2000" dirty="0" smtClean="0"/>
              <a:t>medicine</a:t>
            </a:r>
            <a:r>
              <a:rPr lang="el-GR" sz="2000" dirty="0" smtClean="0"/>
              <a:t>,</a:t>
            </a:r>
            <a:r>
              <a:rPr lang="en-US" sz="2000" dirty="0" smtClean="0"/>
              <a:t> 200</a:t>
            </a:r>
            <a:r>
              <a:rPr lang="el-GR" sz="2000" dirty="0" smtClean="0"/>
              <a:t>7; 35</a:t>
            </a:r>
            <a:r>
              <a:rPr lang="en-US" sz="2000" dirty="0" smtClean="0"/>
              <a:t>: </a:t>
            </a:r>
            <a:r>
              <a:rPr lang="en-US" sz="2000" dirty="0"/>
              <a:t>18-25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Beale </a:t>
            </a:r>
            <a:r>
              <a:rPr lang="en-US" sz="2000" dirty="0"/>
              <a:t>D. </a:t>
            </a:r>
            <a:r>
              <a:rPr lang="en-US" sz="2000" dirty="0" smtClean="0"/>
              <a:t>CPAP </a:t>
            </a:r>
            <a:r>
              <a:rPr lang="en-US" sz="2000" dirty="0"/>
              <a:t>vs. </a:t>
            </a:r>
            <a:r>
              <a:rPr lang="en-US" sz="2000" dirty="0" smtClean="0"/>
              <a:t>BiPAP</a:t>
            </a:r>
            <a:r>
              <a:rPr lang="el-GR" sz="2000" dirty="0" smtClean="0"/>
              <a:t>.</a:t>
            </a:r>
            <a:r>
              <a:rPr lang="en-US" sz="2000" dirty="0" smtClean="0"/>
              <a:t> JEMS</a:t>
            </a:r>
            <a:r>
              <a:rPr lang="el-GR" sz="2000" dirty="0" smtClean="0"/>
              <a:t>,</a:t>
            </a:r>
            <a:r>
              <a:rPr lang="en-US" sz="2000" dirty="0" smtClean="0"/>
              <a:t> 2008</a:t>
            </a:r>
            <a:r>
              <a:rPr lang="el-GR" sz="2000" dirty="0" smtClean="0"/>
              <a:t>; </a:t>
            </a:r>
            <a:r>
              <a:rPr lang="en-US" sz="2000" dirty="0" smtClean="0"/>
              <a:t>33(1</a:t>
            </a:r>
            <a:r>
              <a:rPr lang="en-US" sz="2000" dirty="0"/>
              <a:t>):</a:t>
            </a:r>
            <a:r>
              <a:rPr lang="en-US" sz="2000" dirty="0" smtClean="0"/>
              <a:t>22</a:t>
            </a:r>
          </a:p>
          <a:p>
            <a:r>
              <a:rPr lang="en-US" sz="2000" dirty="0" smtClean="0"/>
              <a:t>Celebi S</a:t>
            </a:r>
            <a:r>
              <a:rPr lang="el-GR" sz="2000" dirty="0" smtClean="0"/>
              <a:t>,</a:t>
            </a:r>
            <a:r>
              <a:rPr lang="en-US" sz="2000" dirty="0" smtClean="0"/>
              <a:t> </a:t>
            </a:r>
            <a:r>
              <a:rPr lang="en-US" sz="2000" dirty="0"/>
              <a:t>et al. </a:t>
            </a:r>
            <a:r>
              <a:rPr lang="en-US" sz="2000" dirty="0" smtClean="0"/>
              <a:t>Pulmonary </a:t>
            </a:r>
            <a:r>
              <a:rPr lang="en-US" sz="2000" dirty="0"/>
              <a:t>effects of noninvasive ventilation combined with the recruitment maneuver after cardiac </a:t>
            </a:r>
            <a:r>
              <a:rPr lang="en-US" sz="2000" dirty="0" smtClean="0"/>
              <a:t>surgery</a:t>
            </a:r>
            <a:r>
              <a:rPr lang="el-GR" sz="2000" dirty="0" smtClean="0"/>
              <a:t>. </a:t>
            </a:r>
            <a:r>
              <a:rPr lang="en-US" sz="2000" dirty="0" smtClean="0"/>
              <a:t>Anesthesia </a:t>
            </a:r>
            <a:r>
              <a:rPr lang="en-US" sz="2000" dirty="0"/>
              <a:t>&amp; </a:t>
            </a:r>
            <a:r>
              <a:rPr lang="en-US" sz="2000" dirty="0" smtClean="0"/>
              <a:t>Analgesia</a:t>
            </a:r>
            <a:r>
              <a:rPr lang="el-GR" sz="2000" dirty="0" smtClean="0"/>
              <a:t>, </a:t>
            </a:r>
            <a:r>
              <a:rPr lang="en-US" sz="2000" dirty="0" smtClean="0"/>
              <a:t>2008</a:t>
            </a:r>
            <a:r>
              <a:rPr lang="el-GR" sz="2000" dirty="0" smtClean="0"/>
              <a:t>; 107</a:t>
            </a:r>
            <a:r>
              <a:rPr lang="en-US" sz="2000" dirty="0" smtClean="0"/>
              <a:t>: </a:t>
            </a:r>
            <a:r>
              <a:rPr lang="en-US" sz="2000" dirty="0"/>
              <a:t>614-619</a:t>
            </a:r>
            <a:r>
              <a:rPr lang="en-US" sz="2000" dirty="0" smtClean="0"/>
              <a:t>.</a:t>
            </a:r>
            <a:endParaRPr lang="el-GR" sz="2000" dirty="0" smtClean="0"/>
          </a:p>
          <a:p>
            <a:r>
              <a:rPr lang="en-US" sz="2000" dirty="0"/>
              <a:t>Çelikel T, et al. Comparison of noninvasive positive pressure ventilation with standard medical therapy in hypercapnic acute respiratory failure.</a:t>
            </a:r>
            <a:r>
              <a:rPr lang="el-GR" sz="2000" dirty="0"/>
              <a:t> </a:t>
            </a:r>
            <a:r>
              <a:rPr lang="en-US" sz="2000" dirty="0"/>
              <a:t>Chest, 1998; 106: 1636-1642.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endParaRPr lang="en-US" sz="2000" i="1" dirty="0"/>
          </a:p>
          <a:p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40401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Βιβλιογραφία </a:t>
            </a:r>
            <a:r>
              <a:rPr lang="el-GR" sz="2800" b="0" dirty="0"/>
              <a:t>(2 από 3</a:t>
            </a:r>
            <a:r>
              <a:rPr lang="el-GR" sz="2800" b="0" dirty="0" smtClean="0"/>
              <a:t>)</a:t>
            </a:r>
            <a:endParaRPr lang="el-GR" sz="28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Conti G, </a:t>
            </a:r>
            <a:r>
              <a:rPr lang="en-US" sz="2000" dirty="0"/>
              <a:t>et al. </a:t>
            </a:r>
            <a:r>
              <a:rPr lang="en-US" sz="2000" dirty="0" smtClean="0"/>
              <a:t>Noninvasive </a:t>
            </a:r>
            <a:r>
              <a:rPr lang="en-US" sz="2000" dirty="0"/>
              <a:t>vs. conventional mechanical ventilation in patients with chronic obstructive pulmonary disease after failure of medical treatment in the ward: a randomized </a:t>
            </a:r>
            <a:r>
              <a:rPr lang="en-US" sz="2000" dirty="0" smtClean="0"/>
              <a:t>trial. Intensive </a:t>
            </a:r>
            <a:r>
              <a:rPr lang="en-US" sz="2000" dirty="0"/>
              <a:t>care </a:t>
            </a:r>
            <a:r>
              <a:rPr lang="en-US" sz="2000" dirty="0" smtClean="0"/>
              <a:t>medicine, 2002q 28: </a:t>
            </a:r>
            <a:r>
              <a:rPr lang="en-US" sz="2000" dirty="0"/>
              <a:t>1701-1707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Denehy L, Berney S. The </a:t>
            </a:r>
            <a:r>
              <a:rPr lang="en-US" sz="2000" dirty="0"/>
              <a:t>use of positive pressure devices by </a:t>
            </a:r>
            <a:r>
              <a:rPr lang="en-US" sz="2000" dirty="0" smtClean="0"/>
              <a:t>physiotherapists. Eur Respir J, 2001; 17: </a:t>
            </a:r>
            <a:r>
              <a:rPr lang="en-US" sz="2000" dirty="0"/>
              <a:t>821-829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Evans TW</a:t>
            </a:r>
            <a:r>
              <a:rPr lang="en-US" sz="2000" dirty="0"/>
              <a:t>. </a:t>
            </a:r>
            <a:r>
              <a:rPr lang="en-US" sz="2000" dirty="0" smtClean="0"/>
              <a:t>International </a:t>
            </a:r>
            <a:r>
              <a:rPr lang="en-US" sz="2000" dirty="0"/>
              <a:t>Consensus Conferences in Intensive Care Medicine: non-invasive positive pressure ventilation in acute respiratory </a:t>
            </a:r>
            <a:r>
              <a:rPr lang="en-US" sz="2000" dirty="0" smtClean="0"/>
              <a:t>failure. Intensi Care Med,  2001; 27: 166-178.</a:t>
            </a:r>
          </a:p>
          <a:p>
            <a:r>
              <a:rPr lang="en-US" sz="2000" dirty="0" smtClean="0"/>
              <a:t>Girou E, </a:t>
            </a:r>
            <a:r>
              <a:rPr lang="en-US" sz="2000" dirty="0"/>
              <a:t>et al. </a:t>
            </a:r>
            <a:r>
              <a:rPr lang="en-US" sz="2000" dirty="0" smtClean="0"/>
              <a:t>Association </a:t>
            </a:r>
            <a:r>
              <a:rPr lang="en-US" sz="2000" dirty="0"/>
              <a:t>of noninvasive ventilation with nosocomial infections and survival in critically ill </a:t>
            </a:r>
            <a:r>
              <a:rPr lang="en-US" sz="2000" dirty="0" smtClean="0"/>
              <a:t>patients. Jama, 2000; 284: </a:t>
            </a:r>
            <a:r>
              <a:rPr lang="en-US" sz="2000" dirty="0"/>
              <a:t>2361-2367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Gómez-Merino E, et al. Mechanical insufflation-exsufflation: Pressure, volume, and flow relationships and the adequacy of the manufacturer's guidelines. American Journal of Physical Medicine &amp; Rehabilitation , 2002; 81: 579-583.</a:t>
            </a:r>
          </a:p>
          <a:p>
            <a:pPr marL="0" indent="0">
              <a:buNone/>
            </a:pPr>
            <a:endParaRPr lang="en-US" sz="2000" i="1" dirty="0"/>
          </a:p>
          <a:p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68767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Βιβλιογραφία </a:t>
            </a:r>
            <a:r>
              <a:rPr lang="el-GR" sz="2800" b="0" dirty="0"/>
              <a:t>(3 από 3</a:t>
            </a:r>
            <a:r>
              <a:rPr lang="el-GR" sz="2800" b="0" dirty="0" smtClean="0"/>
              <a:t>)</a:t>
            </a:r>
            <a:endParaRPr lang="el-GR" sz="28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Grasso S, et </a:t>
            </a:r>
            <a:r>
              <a:rPr lang="en-US" sz="2000" dirty="0"/>
              <a:t>al. </a:t>
            </a:r>
            <a:r>
              <a:rPr lang="en-US" sz="2000" dirty="0" smtClean="0"/>
              <a:t>Effects </a:t>
            </a:r>
            <a:r>
              <a:rPr lang="en-US" sz="2000" dirty="0"/>
              <a:t>of recruiting maneuvers in patients with acute respiratory distress syndrome ventilated with protective ventilatory </a:t>
            </a:r>
            <a:r>
              <a:rPr lang="en-US" sz="2000" dirty="0" smtClean="0"/>
              <a:t>strategy. Anesthesiology, 2002; 96: </a:t>
            </a:r>
            <a:r>
              <a:rPr lang="en-US" sz="2000" dirty="0"/>
              <a:t>795-802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Guerin C, </a:t>
            </a:r>
            <a:r>
              <a:rPr lang="en-US" sz="2000" dirty="0"/>
              <a:t>et al. </a:t>
            </a:r>
            <a:r>
              <a:rPr lang="en-US" sz="2000" dirty="0" smtClean="0"/>
              <a:t>Facial </a:t>
            </a:r>
            <a:r>
              <a:rPr lang="en-US" sz="2000" dirty="0"/>
              <a:t>mask noninvasive mechanical ventilation reduces the incidence of nosocomial pneumonia</a:t>
            </a:r>
            <a:r>
              <a:rPr lang="en-US" sz="2000" dirty="0" smtClean="0"/>
              <a:t>. Intens Care Med, 1999; 23: </a:t>
            </a:r>
            <a:r>
              <a:rPr lang="en-US" sz="2000" dirty="0"/>
              <a:t>1024-1032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Holland AE, </a:t>
            </a:r>
            <a:r>
              <a:rPr lang="en-US" sz="2000" dirty="0"/>
              <a:t>et al. </a:t>
            </a:r>
            <a:r>
              <a:rPr lang="en-US" sz="2000" dirty="0" smtClean="0"/>
              <a:t>Non-invasive </a:t>
            </a:r>
            <a:r>
              <a:rPr lang="en-US" sz="2000" dirty="0"/>
              <a:t>ventilation assists chest physiotherapy in adults with acute exacerbations of cystic fibrosis</a:t>
            </a:r>
            <a:r>
              <a:rPr lang="en-US" sz="2000" dirty="0" smtClean="0"/>
              <a:t>. Thorax, 2003; 58: </a:t>
            </a:r>
            <a:r>
              <a:rPr lang="en-US" sz="2000" dirty="0"/>
              <a:t>880-884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Pryor JA. Physiotherapy for airway clearance in adults. Eur Res J, 1999; 14: 1418-1424.</a:t>
            </a:r>
            <a:endParaRPr lang="el-GR" sz="2000" dirty="0" smtClean="0"/>
          </a:p>
          <a:p>
            <a:r>
              <a:rPr lang="en-US" sz="2000" dirty="0"/>
              <a:t>Scott et al.</a:t>
            </a:r>
            <a:r>
              <a:rPr lang="el-GR" sz="2000" dirty="0"/>
              <a:t> </a:t>
            </a:r>
            <a:r>
              <a:rPr lang="en-US" sz="2000" dirty="0"/>
              <a:t>The role of time and pressure on alveolar recruitment</a:t>
            </a:r>
            <a:r>
              <a:rPr lang="el-GR" sz="2000" dirty="0"/>
              <a:t>.</a:t>
            </a:r>
            <a:r>
              <a:rPr lang="en-US" sz="2000" dirty="0"/>
              <a:t> Journal of Applied Physiology</a:t>
            </a:r>
            <a:r>
              <a:rPr lang="el-GR" sz="2000" dirty="0"/>
              <a:t>, </a:t>
            </a:r>
            <a:r>
              <a:rPr lang="en-US" sz="2000" dirty="0"/>
              <a:t>200</a:t>
            </a:r>
            <a:r>
              <a:rPr lang="el-GR" sz="2000" dirty="0"/>
              <a:t>9;</a:t>
            </a:r>
            <a:r>
              <a:rPr lang="en-US" sz="2000" dirty="0"/>
              <a:t> </a:t>
            </a:r>
            <a:r>
              <a:rPr lang="el-GR" sz="2000" dirty="0"/>
              <a:t>106: </a:t>
            </a:r>
            <a:r>
              <a:rPr lang="en-US" sz="2000" dirty="0"/>
              <a:t>757-765</a:t>
            </a:r>
            <a:r>
              <a:rPr lang="en-US" sz="2000" dirty="0" smtClean="0"/>
              <a:t>.</a:t>
            </a:r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pPr>
              <a:lnSpc>
                <a:spcPts val="8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6944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>
            <a:normAutofit fontScale="90000"/>
          </a:bodyPr>
          <a:lstStyle/>
          <a:p>
            <a:pPr>
              <a:spcBef>
                <a:spcPct val="20000"/>
              </a:spcBef>
              <a:buFont typeface="Arial" pitchFamily="34" charset="0"/>
            </a:pPr>
            <a:r>
              <a:rPr lang="el-GR" dirty="0" smtClean="0">
                <a:latin typeface="+mn-lt"/>
                <a:ea typeface="+mn-ea"/>
                <a:cs typeface="+mn-cs"/>
              </a:rPr>
              <a:t>Αναπνευστική ανεπάρκεια</a:t>
            </a:r>
            <a:r>
              <a:rPr lang="en-US" dirty="0" smtClean="0">
                <a:latin typeface="+mn-lt"/>
                <a:ea typeface="+mn-ea"/>
                <a:cs typeface="+mn-cs"/>
              </a:rPr>
              <a:t/>
            </a:r>
            <a:br>
              <a:rPr lang="en-US" dirty="0" smtClean="0">
                <a:latin typeface="+mn-lt"/>
                <a:ea typeface="+mn-ea"/>
                <a:cs typeface="+mn-cs"/>
              </a:rPr>
            </a:br>
            <a:r>
              <a:rPr lang="el-GR" sz="3100" b="0" dirty="0" smtClean="0">
                <a:latin typeface="+mn-lt"/>
                <a:ea typeface="+mn-ea"/>
                <a:cs typeface="+mn-cs"/>
              </a:rPr>
              <a:t>(1 </a:t>
            </a:r>
            <a:r>
              <a:rPr lang="el-GR" sz="3100" b="0" dirty="0">
                <a:latin typeface="+mn-lt"/>
                <a:ea typeface="+mn-ea"/>
                <a:cs typeface="+mn-cs"/>
              </a:rPr>
              <a:t>από 4)</a:t>
            </a:r>
            <a:endParaRPr lang="el-GR" sz="2700" b="0" dirty="0">
              <a:latin typeface="+mn-lt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el-GR" sz="2800" dirty="0"/>
              <a:t>Αναπνευστική ανεπάρκεια ονομάζουμε την παθολογική κατάσταση κατά την οποία ο οργανισμός αδυνατεί να επιτελέσει ικανοποιητικά την ανταλλαγή των αερίων.</a:t>
            </a:r>
          </a:p>
          <a:p>
            <a:pPr marL="285750" indent="-285750"/>
            <a:endParaRPr lang="el-GR" sz="2800" dirty="0"/>
          </a:p>
          <a:p>
            <a:pPr marL="285750" indent="-285750"/>
            <a:r>
              <a:rPr lang="el-GR" sz="2800" dirty="0"/>
              <a:t>Για λόγους κατανόησης και ταξινόμησης η αναπνευστική ανεπάρκεια έχει κατηγοριοποιηθεί σε δύο βασικούς τύπους τον τύπο Ι και τον τύπο ΙΙ</a:t>
            </a:r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62366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Ευχαριστώ</a:t>
            </a:r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0418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2501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Ειρήνη Γραμματοπούλου</a:t>
            </a:r>
            <a:r>
              <a:rPr lang="en-US" sz="2000" dirty="0" smtClean="0"/>
              <a:t>, </a:t>
            </a:r>
            <a:r>
              <a:rPr lang="el-GR" sz="2000" dirty="0" smtClean="0"/>
              <a:t>Κώστας </a:t>
            </a:r>
            <a:r>
              <a:rPr lang="el-GR" sz="2000" dirty="0"/>
              <a:t>Γρηγοριάδης 2014</a:t>
            </a:r>
            <a:r>
              <a:rPr lang="el-GR" sz="2000" dirty="0" smtClean="0"/>
              <a:t>. Ειρήνη Γραμματοπούλου</a:t>
            </a:r>
            <a:r>
              <a:rPr lang="en-US" sz="2000" dirty="0" smtClean="0"/>
              <a:t>, </a:t>
            </a:r>
            <a:r>
              <a:rPr lang="el-GR" sz="2000" dirty="0"/>
              <a:t>Κώστας Γρηγοριάδης</a:t>
            </a:r>
            <a:r>
              <a:rPr lang="en-US" sz="2000" dirty="0" smtClean="0"/>
              <a:t>. </a:t>
            </a:r>
            <a:r>
              <a:rPr lang="el-GR" sz="2000" dirty="0"/>
              <a:t>«Κλινική Άσκηση σε Καρδιο-Αναπνευστικές Παθήσεις (Θ). </a:t>
            </a:r>
            <a:r>
              <a:rPr lang="el-GR" sz="2000" dirty="0" smtClean="0"/>
              <a:t>Ενότητα 8: Μη επεμβατικός Μηχανικός Αερισμός ΜΕΜΑ».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86917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Αδειοδότησης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</a:rPr>
              <a:t>Ως </a:t>
            </a:r>
            <a:r>
              <a:rPr lang="el-GR" b="1" dirty="0">
                <a:solidFill>
                  <a:prstClr val="black"/>
                </a:solidFill>
              </a:rPr>
              <a:t>Μη Εμπορική</a:t>
            </a:r>
            <a:r>
              <a:rPr lang="el-GR" dirty="0">
                <a:solidFill>
                  <a:prstClr val="black"/>
                </a:solidFill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αδειοδόχο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</a:rPr>
              <a:t>τόπο</a:t>
            </a:r>
            <a:endParaRPr lang="en-US" dirty="0" smtClean="0">
              <a:solidFill>
                <a:prstClr val="black"/>
              </a:solidFill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</a:rPr>
              <a:t>Ο </a:t>
            </a:r>
            <a:r>
              <a:rPr lang="el-GR" dirty="0">
                <a:solidFill>
                  <a:prstClr val="black"/>
                </a:solidFill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02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Επεξήγηση όρων χρήσης έργων 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53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35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31848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Χρήσης Έργων </a:t>
            </a:r>
            <a:r>
              <a:rPr lang="el-GR" dirty="0" smtClean="0">
                <a:solidFill>
                  <a:schemeClr val="tx1"/>
                </a:solidFill>
              </a:rPr>
              <a:t>Τρίτων</a:t>
            </a:r>
            <a:r>
              <a:rPr lang="en-US" dirty="0" smtClean="0">
                <a:solidFill>
                  <a:schemeClr val="tx1"/>
                </a:solidFill>
              </a:rPr>
              <a:t> (1/2)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Girou, Emmanuelle, et al. "Association of noninvasive ventilation with nosocomial infections and survival in critically ill patients." Jama 284.18 (2000): </a:t>
            </a:r>
            <a:r>
              <a:rPr lang="en-US" sz="2000" dirty="0" smtClean="0"/>
              <a:t>2361-2367</a:t>
            </a:r>
            <a:r>
              <a:rPr lang="el-GR" sz="2000" dirty="0" smtClean="0"/>
              <a:t>, Σχήμα 2.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Çelikel, Turgay, et al. "Comparison of noninvasive positive pressure ventilation with standard medical therapy in hypercapnic acute respiratory failure." CHEST Journal 114.6 (1998): 1636-1642. </a:t>
            </a:r>
            <a:r>
              <a:rPr lang="el-GR" sz="2000" dirty="0" smtClean="0"/>
              <a:t>Σχήμα</a:t>
            </a:r>
            <a:r>
              <a:rPr lang="en-US" sz="2000" dirty="0" smtClean="0"/>
              <a:t> </a:t>
            </a:r>
            <a:r>
              <a:rPr lang="en-US" sz="2000" dirty="0"/>
              <a:t>2.</a:t>
            </a:r>
            <a:r>
              <a:rPr lang="el-GR" sz="2000" dirty="0"/>
              <a:t> </a:t>
            </a:r>
            <a:r>
              <a:rPr lang="en-US" sz="2000" dirty="0" smtClean="0"/>
              <a:t>Antonelli</a:t>
            </a:r>
            <a:r>
              <a:rPr lang="en-US" sz="2000" dirty="0"/>
              <a:t>, Massimo, et al. "A comparison of noninvasive positive-pressure ventilation and conventional mechanical ventilation in patients with acute respiratory failure." New England Journal of Medicine 339.7 (1998): </a:t>
            </a:r>
            <a:r>
              <a:rPr lang="en-US" sz="2000" dirty="0" smtClean="0"/>
              <a:t>429-435</a:t>
            </a:r>
            <a:r>
              <a:rPr lang="el-GR" sz="2000" dirty="0" smtClean="0"/>
              <a:t>,</a:t>
            </a:r>
            <a:r>
              <a:rPr lang="en-US" sz="2000" dirty="0" smtClean="0"/>
              <a:t> </a:t>
            </a:r>
            <a:r>
              <a:rPr lang="el-GR" sz="2000" dirty="0" smtClean="0"/>
              <a:t>Σχήμα 2.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Conti</a:t>
            </a:r>
            <a:r>
              <a:rPr lang="en-US" sz="2000" dirty="0"/>
              <a:t>, G., et al. "Noninvasive vs. conventional mechanical ventilation in patients with chronic obstructive pulmonary disease after failure of medical treatment in the ward: a randomized trial." Intensive care medicine 28.12 (2002): </a:t>
            </a:r>
            <a:r>
              <a:rPr lang="en-US" sz="2000" dirty="0" smtClean="0"/>
              <a:t>1701-1707</a:t>
            </a:r>
            <a:r>
              <a:rPr lang="el-GR" sz="2000" dirty="0" smtClean="0"/>
              <a:t>, Σχήμα 2.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3208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Χρήσης Έργων </a:t>
            </a:r>
            <a:r>
              <a:rPr lang="el-GR" dirty="0" smtClean="0">
                <a:solidFill>
                  <a:schemeClr val="tx1"/>
                </a:solidFill>
              </a:rPr>
              <a:t>Τρίτων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l-GR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/2)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pPr marL="457200" indent="-457200">
              <a:buFont typeface="+mj-lt"/>
              <a:buAutoNum type="arabicPeriod" startAt="4"/>
            </a:pPr>
            <a:r>
              <a:rPr lang="en-US" sz="2000" dirty="0"/>
              <a:t>Antonelli, M., et al. "Predictors of failure of noninvasive positive pressure ventilation in patients with acute hypoxemic respiratory failure: a multi-center study." Intensive care medicine 27.11 (2001): </a:t>
            </a:r>
            <a:r>
              <a:rPr lang="en-US" sz="2000" dirty="0" smtClean="0"/>
              <a:t>1718-1728</a:t>
            </a:r>
            <a:r>
              <a:rPr lang="el-GR" sz="2000" dirty="0" smtClean="0"/>
              <a:t>, Σχήμα 1, Σχήμα 2.</a:t>
            </a:r>
            <a:endParaRPr lang="en-US" sz="2000" dirty="0"/>
          </a:p>
          <a:p>
            <a:pPr marL="457200" indent="-457200">
              <a:buFont typeface="+mj-lt"/>
              <a:buAutoNum type="arabicPeriod" startAt="4"/>
            </a:pPr>
            <a:r>
              <a:rPr lang="en-US" sz="2000" dirty="0"/>
              <a:t>Kramer, Naomi, et al. "Randomized, prospective trial of noninvasive positive pressure ventilation in acute respiratory failure." American journal of respiratory and critical care medicine 151.6 (1995): </a:t>
            </a:r>
            <a:r>
              <a:rPr lang="en-US" sz="2000" dirty="0" smtClean="0"/>
              <a:t>1799-1806</a:t>
            </a:r>
            <a:r>
              <a:rPr lang="el-GR" sz="2000" dirty="0" smtClean="0"/>
              <a:t>,</a:t>
            </a:r>
            <a:r>
              <a:rPr lang="en-US" sz="2000" dirty="0" smtClean="0"/>
              <a:t> </a:t>
            </a:r>
            <a:r>
              <a:rPr lang="el-GR" sz="2000" dirty="0" smtClean="0"/>
              <a:t>Σχήμα 3.</a:t>
            </a:r>
            <a:endParaRPr lang="en-US" sz="2000" dirty="0"/>
          </a:p>
          <a:p>
            <a:pPr marL="457200" indent="-457200">
              <a:buFont typeface="+mj-lt"/>
              <a:buAutoNum type="arabicPeriod" startAt="4"/>
            </a:pPr>
            <a:r>
              <a:rPr lang="en-US" sz="2000" dirty="0"/>
              <a:t>Antonelli, Massimo, et al. "A multiple-center survey on the use in clinical practice of noninvasive ventilation as a first-line intervention for acute respiratory distress syndrome*." Critical care medicine 35.1 (2007): </a:t>
            </a:r>
            <a:r>
              <a:rPr lang="en-US" sz="2000" dirty="0" smtClean="0"/>
              <a:t>18-25</a:t>
            </a:r>
            <a:r>
              <a:rPr lang="el-GR" sz="2000" dirty="0" smtClean="0"/>
              <a:t>,</a:t>
            </a:r>
            <a:r>
              <a:rPr lang="en-US" sz="2000" dirty="0" smtClean="0"/>
              <a:t> </a:t>
            </a:r>
            <a:r>
              <a:rPr lang="el-GR" sz="2000" dirty="0" smtClean="0"/>
              <a:t>Σχήμα 2, Σχήμα 3.</a:t>
            </a:r>
            <a:endParaRPr lang="en-US" sz="2000" dirty="0"/>
          </a:p>
          <a:p>
            <a:pPr marL="457200" indent="-457200">
              <a:buFont typeface="+mj-lt"/>
              <a:buAutoNum type="arabicPeriod" startAt="4"/>
            </a:pPr>
            <a:r>
              <a:rPr lang="en-US" sz="2000" dirty="0"/>
              <a:t>Albert, Scott P., et al. "The role of time and pressure on alveolar recruitment." Journal of Applied Physiology 106.3 (2009): 757-765</a:t>
            </a:r>
            <a:r>
              <a:rPr lang="en-US" sz="2000" dirty="0" smtClean="0"/>
              <a:t>.</a:t>
            </a:r>
            <a:r>
              <a:rPr lang="el-GR" sz="2000" dirty="0" smtClean="0"/>
              <a:t>,</a:t>
            </a:r>
            <a:r>
              <a:rPr lang="en-US" sz="2000" dirty="0" smtClean="0"/>
              <a:t> </a:t>
            </a:r>
            <a:r>
              <a:rPr lang="el-GR" sz="2000" dirty="0" smtClean="0"/>
              <a:t>Σχήμα 1.</a:t>
            </a:r>
            <a:endParaRPr lang="en-US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78985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92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>
            <a:normAutofit fontScale="90000"/>
          </a:bodyPr>
          <a:lstStyle/>
          <a:p>
            <a:pPr>
              <a:spcBef>
                <a:spcPct val="20000"/>
              </a:spcBef>
              <a:buFont typeface="Arial" pitchFamily="34" charset="0"/>
            </a:pPr>
            <a:r>
              <a:rPr lang="el-GR" dirty="0"/>
              <a:t>Αναπνευστική ανεπάρκεια</a:t>
            </a:r>
            <a:r>
              <a:rPr lang="en-US" dirty="0">
                <a:latin typeface="+mn-lt"/>
                <a:ea typeface="+mn-ea"/>
                <a:cs typeface="+mn-cs"/>
              </a:rPr>
              <a:t/>
            </a:r>
            <a:br>
              <a:rPr lang="en-US" dirty="0">
                <a:latin typeface="+mn-lt"/>
                <a:ea typeface="+mn-ea"/>
                <a:cs typeface="+mn-cs"/>
              </a:rPr>
            </a:br>
            <a:r>
              <a:rPr lang="el-GR" sz="3100" b="0" dirty="0" smtClean="0">
                <a:latin typeface="+mn-lt"/>
                <a:ea typeface="+mn-ea"/>
                <a:cs typeface="+mn-cs"/>
              </a:rPr>
              <a:t>(2 </a:t>
            </a:r>
            <a:r>
              <a:rPr lang="el-GR" sz="3100" b="0" dirty="0">
                <a:latin typeface="+mn-lt"/>
                <a:ea typeface="+mn-ea"/>
                <a:cs typeface="+mn-cs"/>
              </a:rPr>
              <a:t>από 4</a:t>
            </a:r>
            <a:r>
              <a:rPr lang="el-GR" sz="3100" b="0" dirty="0" smtClean="0">
                <a:latin typeface="+mn-lt"/>
                <a:ea typeface="+mn-ea"/>
                <a:cs typeface="+mn-cs"/>
              </a:rPr>
              <a:t>)</a:t>
            </a:r>
            <a:endParaRPr lang="el-GR" sz="1600" dirty="0">
              <a:latin typeface="+mn-lt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36504"/>
          </a:xfrm>
        </p:spPr>
        <p:txBody>
          <a:bodyPr>
            <a:normAutofit/>
          </a:bodyPr>
          <a:lstStyle/>
          <a:p>
            <a:pPr marL="285750" indent="-285750"/>
            <a:r>
              <a:rPr lang="el-GR" sz="2800" dirty="0"/>
              <a:t>Τύπος Ι </a:t>
            </a:r>
            <a:r>
              <a:rPr lang="en-US" sz="2800" dirty="0"/>
              <a:t>PaO</a:t>
            </a:r>
            <a:r>
              <a:rPr lang="en-US" sz="2800" baseline="-25000" dirty="0"/>
              <a:t>2</a:t>
            </a:r>
            <a:r>
              <a:rPr lang="el-GR" sz="2800" baseline="-25000" dirty="0"/>
              <a:t> </a:t>
            </a:r>
            <a:r>
              <a:rPr lang="en-US" sz="2800" dirty="0"/>
              <a:t>&lt;60 mmHg, PaCO</a:t>
            </a:r>
            <a:r>
              <a:rPr lang="en-US" sz="2800" baseline="-25000" dirty="0"/>
              <a:t>2</a:t>
            </a:r>
            <a:r>
              <a:rPr lang="en-US" sz="2800" dirty="0"/>
              <a:t> </a:t>
            </a:r>
            <a:r>
              <a:rPr lang="el-GR" sz="2800" dirty="0"/>
              <a:t>φυσιολογικό ή χαμηλό</a:t>
            </a:r>
          </a:p>
          <a:p>
            <a:pPr marL="285750" indent="-285750"/>
            <a:endParaRPr lang="el-GR" sz="2800" dirty="0"/>
          </a:p>
          <a:p>
            <a:pPr marL="285750" indent="-285750"/>
            <a:r>
              <a:rPr lang="el-GR" sz="2800" dirty="0"/>
              <a:t>Τύπος ΙΙ </a:t>
            </a:r>
            <a:r>
              <a:rPr lang="en-US" sz="2800" dirty="0"/>
              <a:t>PaO</a:t>
            </a:r>
            <a:r>
              <a:rPr lang="en-US" sz="2800" baseline="-25000" dirty="0"/>
              <a:t>2</a:t>
            </a:r>
            <a:r>
              <a:rPr lang="el-GR" sz="2800" baseline="-25000" dirty="0"/>
              <a:t> </a:t>
            </a:r>
            <a:r>
              <a:rPr lang="en-US" sz="2800" dirty="0"/>
              <a:t>&lt;60 mmHg</a:t>
            </a:r>
            <a:r>
              <a:rPr lang="el-GR" sz="2800" dirty="0"/>
              <a:t>, </a:t>
            </a:r>
            <a:r>
              <a:rPr lang="en-US" sz="2800" dirty="0"/>
              <a:t>PaCO</a:t>
            </a:r>
            <a:r>
              <a:rPr lang="en-US" sz="2800" baseline="-25000" dirty="0"/>
              <a:t>2</a:t>
            </a:r>
            <a:r>
              <a:rPr lang="el-GR" sz="2800" baseline="-25000" dirty="0"/>
              <a:t>  </a:t>
            </a:r>
            <a:r>
              <a:rPr lang="el-GR" sz="2800" dirty="0"/>
              <a:t>&gt;55 </a:t>
            </a:r>
            <a:r>
              <a:rPr lang="en-US" sz="2800" dirty="0"/>
              <a:t>mm Hg</a:t>
            </a:r>
            <a:endParaRPr lang="el-GR" sz="2800" dirty="0"/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79177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>
            <a:normAutofit fontScale="90000"/>
          </a:bodyPr>
          <a:lstStyle/>
          <a:p>
            <a:r>
              <a:rPr lang="el-GR" dirty="0"/>
              <a:t>Αναπνευστική ανεπάρκεια</a:t>
            </a:r>
            <a:r>
              <a:rPr lang="en-US" dirty="0"/>
              <a:t/>
            </a:r>
            <a:br>
              <a:rPr lang="en-US" dirty="0"/>
            </a:br>
            <a:r>
              <a:rPr lang="el-GR" sz="3100" b="0" dirty="0" smtClean="0"/>
              <a:t>(3 </a:t>
            </a:r>
            <a:r>
              <a:rPr lang="el-GR" sz="3100" b="0" dirty="0"/>
              <a:t>από 4)  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l-GR" b="1" dirty="0">
                <a:solidFill>
                  <a:srgbClr val="004B82"/>
                </a:solidFill>
              </a:rPr>
              <a:t>Ανεπαρκής ανταλλαγή αερίων μπορεί να επέλθει από: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l-GR" sz="2800" dirty="0" smtClean="0"/>
              <a:t>βλάβη </a:t>
            </a:r>
            <a:r>
              <a:rPr lang="el-GR" sz="2800" dirty="0"/>
              <a:t>στο ΚΝΣ (τραυματισμός εγκεφάλου, υπερβολική δόση φαρμάκων)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l-GR" sz="2800" dirty="0" smtClean="0"/>
              <a:t>νευρομυικές </a:t>
            </a:r>
            <a:r>
              <a:rPr lang="el-GR" sz="2800" dirty="0"/>
              <a:t>παθήσεις  (Μυασθένεια </a:t>
            </a:r>
            <a:r>
              <a:rPr lang="en-US" sz="2800" dirty="0"/>
              <a:t>Gravis, Guillain-Barre)</a:t>
            </a:r>
            <a:endParaRPr lang="el-GR" sz="2800" dirty="0"/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l-GR" sz="2800" dirty="0" smtClean="0"/>
              <a:t>δυσλειτουργίες </a:t>
            </a:r>
            <a:r>
              <a:rPr lang="el-GR" sz="2800" dirty="0"/>
              <a:t>του μυοσκελετικού (ασταθές στέρνο, τραυματισμένο διάφραγμα)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l-GR" sz="2800" dirty="0" smtClean="0"/>
              <a:t>άμεση </a:t>
            </a:r>
            <a:r>
              <a:rPr lang="el-GR" sz="2800" dirty="0"/>
              <a:t>παθολογία του πνεύμονα (διάμεσες πνευμονικές νόσοι, άσθμα σε έξαρση, πνευμονία, πνευμονική εμβολή, οξεία πνευμονική βλάβη,  καρδιογενές πνευμονικό οίδημα)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5793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3046884" y="1772816"/>
            <a:ext cx="3037284" cy="1066378"/>
          </a:xfrm>
          <a:prstGeom prst="rect">
            <a:avLst/>
          </a:prstGeom>
          <a:solidFill>
            <a:srgbClr val="004B82"/>
          </a:solidFill>
          <a:ln>
            <a:solidFill>
              <a:srgbClr val="004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/>
              <a:t>Αναπνευστική Ανεπάρκεια </a:t>
            </a:r>
            <a:endParaRPr lang="el-GR" sz="3200" dirty="0"/>
          </a:p>
        </p:txBody>
      </p:sp>
      <p:sp>
        <p:nvSpPr>
          <p:cNvPr id="8" name="Ορθογώνιο 7"/>
          <p:cNvSpPr/>
          <p:nvPr/>
        </p:nvSpPr>
        <p:spPr>
          <a:xfrm>
            <a:off x="1043608" y="3212976"/>
            <a:ext cx="3312368" cy="1080120"/>
          </a:xfrm>
          <a:prstGeom prst="rect">
            <a:avLst/>
          </a:prstGeom>
          <a:solidFill>
            <a:srgbClr val="004B82"/>
          </a:solidFill>
          <a:ln>
            <a:solidFill>
              <a:srgbClr val="004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/>
              <a:t>Διασωλήνωση </a:t>
            </a:r>
            <a:endParaRPr lang="el-GR" sz="2800" dirty="0"/>
          </a:p>
        </p:txBody>
      </p:sp>
      <p:sp>
        <p:nvSpPr>
          <p:cNvPr id="9" name="Ορθογώνιο 8"/>
          <p:cNvSpPr/>
          <p:nvPr/>
        </p:nvSpPr>
        <p:spPr>
          <a:xfrm>
            <a:off x="4932040" y="3212976"/>
            <a:ext cx="3528392" cy="1080120"/>
          </a:xfrm>
          <a:prstGeom prst="rect">
            <a:avLst/>
          </a:prstGeom>
          <a:solidFill>
            <a:srgbClr val="004B82"/>
          </a:solidFill>
          <a:ln>
            <a:solidFill>
              <a:srgbClr val="004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/>
              <a:t>ΜΕΜΑ</a:t>
            </a:r>
            <a:endParaRPr lang="el-GR" sz="2800" dirty="0"/>
          </a:p>
        </p:txBody>
      </p:sp>
      <p:cxnSp>
        <p:nvCxnSpPr>
          <p:cNvPr id="11" name="Ευθεία γραμμή σύνδεσης 10"/>
          <p:cNvCxnSpPr>
            <a:stCxn id="7" idx="2"/>
            <a:endCxn id="8" idx="0"/>
          </p:cNvCxnSpPr>
          <p:nvPr/>
        </p:nvCxnSpPr>
        <p:spPr>
          <a:xfrm flipH="1">
            <a:off x="2699792" y="2839194"/>
            <a:ext cx="1865734" cy="373782"/>
          </a:xfrm>
          <a:prstGeom prst="line">
            <a:avLst/>
          </a:prstGeom>
          <a:ln w="63500">
            <a:solidFill>
              <a:srgbClr val="004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εία γραμμή σύνδεσης 12"/>
          <p:cNvCxnSpPr>
            <a:stCxn id="9" idx="0"/>
            <a:endCxn id="7" idx="2"/>
          </p:cNvCxnSpPr>
          <p:nvPr/>
        </p:nvCxnSpPr>
        <p:spPr>
          <a:xfrm flipH="1" flipV="1">
            <a:off x="4565526" y="2839194"/>
            <a:ext cx="2130710" cy="373782"/>
          </a:xfrm>
          <a:prstGeom prst="line">
            <a:avLst/>
          </a:prstGeom>
          <a:ln w="63500">
            <a:solidFill>
              <a:srgbClr val="004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43608" y="4388911"/>
            <a:ext cx="3312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Τοποθέτηση ενδοτραχειακού σωλήνα και σύνδεση με τον αναπνευστήρα </a:t>
            </a:r>
          </a:p>
          <a:p>
            <a:r>
              <a:rPr lang="el-GR" sz="2000" dirty="0" smtClean="0">
                <a:latin typeface="+mn-lt"/>
              </a:rPr>
              <a:t>(Επεμβατική τεχνική)</a:t>
            </a:r>
            <a:endParaRPr lang="el-GR" sz="20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32040" y="4388911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Τοποθέτηση μάσκας και σύνδεση με τον  αναπνευστήρα (Μη επεμβατική τεχνική)</a:t>
            </a:r>
            <a:endParaRPr lang="el-GR" sz="2000" dirty="0">
              <a:latin typeface="+mn-lt"/>
            </a:endParaRPr>
          </a:p>
        </p:txBody>
      </p:sp>
      <p:sp>
        <p:nvSpPr>
          <p:cNvPr id="15" name="Τίτλος 2"/>
          <p:cNvSpPr txBox="1">
            <a:spLocks/>
          </p:cNvSpPr>
          <p:nvPr/>
        </p:nvSpPr>
        <p:spPr>
          <a:xfrm>
            <a:off x="285195" y="6319414"/>
            <a:ext cx="5523377" cy="2449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ctr" fontAlgn="auto">
              <a:lnSpc>
                <a:spcPct val="73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l"/>
            <a:r>
              <a:rPr lang="en-US" sz="1400" dirty="0" smtClean="0">
                <a:latin typeface="+mn-lt"/>
              </a:rPr>
              <a:t>(Cardiovascular/respiratory Physiotherapy</a:t>
            </a:r>
            <a:r>
              <a:rPr lang="el-GR" sz="1400" dirty="0" smtClean="0">
                <a:latin typeface="+mn-lt"/>
              </a:rPr>
              <a:t>  </a:t>
            </a:r>
            <a:r>
              <a:rPr lang="en-US" sz="1400" dirty="0" smtClean="0">
                <a:latin typeface="+mn-lt"/>
              </a:rPr>
              <a:t>Mandy Smith Mosby, 1998)</a:t>
            </a:r>
            <a:endParaRPr lang="el-GR" sz="14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908720"/>
          </a:xfrm>
        </p:spPr>
        <p:txBody>
          <a:bodyPr>
            <a:normAutofit fontScale="90000"/>
          </a:bodyPr>
          <a:lstStyle/>
          <a:p>
            <a:r>
              <a:rPr lang="el-GR" dirty="0"/>
              <a:t>Αναπνευστική ανεπάρκεια</a:t>
            </a:r>
            <a:r>
              <a:rPr lang="el-GR" dirty="0" smtClean="0"/>
              <a:t> (</a:t>
            </a:r>
            <a:r>
              <a:rPr lang="el-GR" dirty="0"/>
              <a:t>Διαχείριση</a:t>
            </a:r>
            <a:r>
              <a:rPr lang="el-GR" dirty="0" smtClean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sz="3100" b="0" dirty="0" smtClean="0"/>
              <a:t>(</a:t>
            </a:r>
            <a:r>
              <a:rPr lang="el-GR" sz="3100" b="0" dirty="0"/>
              <a:t>4 από 4</a:t>
            </a:r>
            <a:r>
              <a:rPr lang="el-GR" sz="3100" b="0" dirty="0" smtClean="0"/>
              <a:t>)</a:t>
            </a:r>
            <a:endParaRPr lang="el-GR" sz="3100" b="0" dirty="0"/>
          </a:p>
        </p:txBody>
      </p:sp>
    </p:spTree>
    <p:extLst>
      <p:ext uri="{BB962C8B-B14F-4D97-AF65-F5344CB8AC3E}">
        <p14:creationId xmlns:p14="http://schemas.microsoft.com/office/powerpoint/2010/main" val="72928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Ενότητα 2</a:t>
            </a:r>
            <a:r>
              <a:rPr lang="el-GR" baseline="30000" dirty="0"/>
              <a:t>η</a:t>
            </a:r>
            <a:endParaRPr lang="el-GR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Είδη ΜΕΜΑ </a:t>
            </a:r>
            <a:r>
              <a:rPr lang="en-US" b="1" dirty="0"/>
              <a:t>-</a:t>
            </a:r>
            <a:r>
              <a:rPr lang="el-GR" b="1" dirty="0"/>
              <a:t> </a:t>
            </a:r>
            <a:r>
              <a:rPr lang="el-GR" b="1" dirty="0" smtClean="0"/>
              <a:t>ορολογία</a:t>
            </a:r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395536" y="404664"/>
            <a:ext cx="8352928" cy="864096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8" name="Rectangle 7"/>
          <p:cNvSpPr/>
          <p:nvPr/>
        </p:nvSpPr>
        <p:spPr>
          <a:xfrm>
            <a:off x="407728" y="5650200"/>
            <a:ext cx="8352928" cy="864096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6691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b572e393d84f8a0d763cb1b18b7855d2f83f35f"/>
  <p:tag name="ISPRING_RESOURCE_PATHS_HASH_PRESENTER" val="52db199e7e0d8f0daa93531f82586bfcc92624d"/>
</p:tagLst>
</file>

<file path=ppt/theme/theme1.xml><?xml version="1.0" encoding="utf-8"?>
<a:theme xmlns:a="http://schemas.openxmlformats.org/drawingml/2006/main" name="OC_template_updated">
  <a:themeElements>
    <a:clrScheme name="Custom 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</TotalTime>
  <Words>3145</Words>
  <Application>Microsoft Office PowerPoint</Application>
  <PresentationFormat>On-screen Show (4:3)</PresentationFormat>
  <Paragraphs>438</Paragraphs>
  <Slides>58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0" baseType="lpstr">
      <vt:lpstr>OC_template_updated</vt:lpstr>
      <vt:lpstr>Γράφημα</vt:lpstr>
      <vt:lpstr>Κλινική Άσκηση σε Καρδιο-Αναπνευστικές Παθήσεις (Θ)</vt:lpstr>
      <vt:lpstr> Μη επεμβατικός Μηχανικός Αερισμός ΜΕΜΑ </vt:lpstr>
      <vt:lpstr>Περιεχόμενα</vt:lpstr>
      <vt:lpstr>Ενότητα 1η</vt:lpstr>
      <vt:lpstr>Αναπνευστική ανεπάρκεια (1 από 4)</vt:lpstr>
      <vt:lpstr>Αναπνευστική ανεπάρκεια (2 από 4)</vt:lpstr>
      <vt:lpstr>Αναπνευστική ανεπάρκεια (3 από 4)   </vt:lpstr>
      <vt:lpstr>Αναπνευστική ανεπάρκεια (Διαχείριση) (4 από 4)</vt:lpstr>
      <vt:lpstr>Ενότητα 2η</vt:lpstr>
      <vt:lpstr>Ειδή ΜΕΜΑ (1 από 8)</vt:lpstr>
      <vt:lpstr>Ειδή ΜΕΜΑ (2 από 8)</vt:lpstr>
      <vt:lpstr>Ειδή ΜΕΜΑ (3 από 8)</vt:lpstr>
      <vt:lpstr>Ειδή ΜΕΜΑ (4 από 8)</vt:lpstr>
      <vt:lpstr>Ειδή ΜΕΜΑ (5 από 8)</vt:lpstr>
      <vt:lpstr>Ειδή ΜΕΜΑ (6 από 8)</vt:lpstr>
      <vt:lpstr>Ειδή ΜΕΜΑ (7 από 8)</vt:lpstr>
      <vt:lpstr>Ειδή ΜΕΜΑ (8 από 8)</vt:lpstr>
      <vt:lpstr>Ενότητα 3η</vt:lpstr>
      <vt:lpstr>ΜΕΜΑ έναντι συμβατικού αερισμού     (1 από 6)</vt:lpstr>
      <vt:lpstr>ΜΕΜΑ έναντι συμβατικού αερισμού  (2 από 6)</vt:lpstr>
      <vt:lpstr>ΜΕΜΑ έναντι συμβατικού αερισμού  (3 από 6)</vt:lpstr>
      <vt:lpstr>ΜΕΜΑ έναντι συμβατικού αερισμού (4 από 6)</vt:lpstr>
      <vt:lpstr>ΜΕΜΑ έναντι συμβατικού αερισμού  (5 από 6)</vt:lpstr>
      <vt:lpstr>ΜΕΜΑ έναντι συμβατικού αερισμού (6 από 6)</vt:lpstr>
      <vt:lpstr>Ενότητα 4η</vt:lpstr>
      <vt:lpstr>Οι προϋποθέσεις της επιτυχίας του ΜΕΜΑ  (1 από 4)</vt:lpstr>
      <vt:lpstr>Οι προϋποθέσεις της επιτυχίας του ΜΕΜΑ  (2 από 4)</vt:lpstr>
      <vt:lpstr>Οι προϋποθέσεις της επιτυχίας του ΜΕΜΑ  (3 από 4)</vt:lpstr>
      <vt:lpstr>Οι προϋποθέσεις της επιτυχίας του ΜΕΜΑ  (4 από 4)</vt:lpstr>
      <vt:lpstr>Συμπεράσματα 4ης ενότητας</vt:lpstr>
      <vt:lpstr>Ενότητα 5η</vt:lpstr>
      <vt:lpstr>Ενδείξεις  αντενδείξεις (1 από 3)</vt:lpstr>
      <vt:lpstr>Κριτήρια επιλογής - μη επιλογής ασθενών  (2 από 3)</vt:lpstr>
      <vt:lpstr>Αντενδείξεις (3 από 3)</vt:lpstr>
      <vt:lpstr>Ενότητα 6η</vt:lpstr>
      <vt:lpstr>Κοινός στόχος - Κοινή χρήση  (1 από 11)</vt:lpstr>
      <vt:lpstr>Συνεργασία αναπνευστικής φυσικοθεραπείας και ΜΕΜΑ (2 από 11)</vt:lpstr>
      <vt:lpstr>Συνεργασία αναπνευστικής φυσικοθεραπείας και ΜΕΜΑ (3 από 11)</vt:lpstr>
      <vt:lpstr>Συνεργασία αναπνευστικής φυσικοθεραπείας και ΜΕΜΑ (4 από 11)</vt:lpstr>
      <vt:lpstr>Συνηθέστερες τιμές ΜΕΜΑ (5 από 11)</vt:lpstr>
      <vt:lpstr>Προτεινόμενες τιμές (6 από 11)</vt:lpstr>
      <vt:lpstr>Πρόληψη ατελεκτασιών (7 από 11)</vt:lpstr>
      <vt:lpstr>Αποδέσμευση του ασθενή από τον ΜΕΜΑ  (8 από 11)</vt:lpstr>
      <vt:lpstr>Επιστράτευση των κυψελίδων  ALVEOLAR RECRUITMENT (9 από 11)</vt:lpstr>
      <vt:lpstr>Επιστράτευση των κυψελίδων (10 από 11)</vt:lpstr>
      <vt:lpstr>Συνεργασία αναπνευστικής φυσικοθεραπείας και ΜΕΜΑ (11 από 11)</vt:lpstr>
      <vt:lpstr>Βιβλιογραφία (1 από 3)</vt:lpstr>
      <vt:lpstr>Βιβλιογραφία (2 από 3)</vt:lpstr>
      <vt:lpstr>Βιβλιογραφία (3 από 3)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 (1/2)</vt:lpstr>
      <vt:lpstr>Σημείωμα Χρήσης Έργων Τρίτων (2/2)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40</cp:revision>
  <dcterms:created xsi:type="dcterms:W3CDTF">2013-03-04T13:35:19Z</dcterms:created>
  <dcterms:modified xsi:type="dcterms:W3CDTF">2015-09-28T10:42:43Z</dcterms:modified>
</cp:coreProperties>
</file>