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7"/>
  </p:notesMasterIdLst>
  <p:handoutMasterIdLst>
    <p:handoutMasterId r:id="rId28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57" r:id="rId20"/>
    <p:sldId id="262" r:id="rId21"/>
    <p:sldId id="264" r:id="rId22"/>
    <p:sldId id="283" r:id="rId23"/>
    <p:sldId id="284" r:id="rId24"/>
    <p:sldId id="266" r:id="rId25"/>
    <p:sldId id="261" r:id="rId26"/>
  </p:sldIdLst>
  <p:sldSz cx="9144000" cy="6858000" type="screen4x3"/>
  <p:notesSz cx="7104063" cy="10234613"/>
  <p:custDataLst>
    <p:tags r:id="rId2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91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5" y="-11269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/>
          <p:nvPr userDrawn="1"/>
        </p:nvSpPr>
        <p:spPr>
          <a:xfrm>
            <a:off x="-15024" y="-11269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Rounded Rectangle 2"/>
          <p:cNvSpPr/>
          <p:nvPr userDrawn="1"/>
        </p:nvSpPr>
        <p:spPr>
          <a:xfrm>
            <a:off x="236496" y="-11269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7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8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5" y="-11269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/>
          <p:nvPr userDrawn="1"/>
        </p:nvSpPr>
        <p:spPr>
          <a:xfrm>
            <a:off x="-15024" y="-11269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Rounded Rectangle 2"/>
          <p:cNvSpPr/>
          <p:nvPr userDrawn="1"/>
        </p:nvSpPr>
        <p:spPr>
          <a:xfrm>
            <a:off x="236496" y="-11269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44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5" y="-11269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/>
          <p:nvPr userDrawn="1"/>
        </p:nvSpPr>
        <p:spPr>
          <a:xfrm>
            <a:off x="-15024" y="-11269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Rounded Rectangle 2"/>
          <p:cNvSpPr/>
          <p:nvPr userDrawn="1"/>
        </p:nvSpPr>
        <p:spPr>
          <a:xfrm>
            <a:off x="236496" y="-11269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43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5" y="-11269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/>
          <p:nvPr userDrawn="1"/>
        </p:nvSpPr>
        <p:spPr>
          <a:xfrm>
            <a:off x="-15024" y="-11269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Rounded Rectangle 2"/>
          <p:cNvSpPr/>
          <p:nvPr userDrawn="1"/>
        </p:nvSpPr>
        <p:spPr>
          <a:xfrm>
            <a:off x="236496" y="-11269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92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42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8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5" y="-11269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/>
          <p:nvPr userDrawn="1"/>
        </p:nvSpPr>
        <p:spPr>
          <a:xfrm>
            <a:off x="-15024" y="-11269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Rounded Rectangle 2"/>
          <p:cNvSpPr/>
          <p:nvPr userDrawn="1"/>
        </p:nvSpPr>
        <p:spPr>
          <a:xfrm>
            <a:off x="236496" y="-11269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2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900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32ACD-B095-43A6-AC53-AE1753063F07}" type="slidenum">
              <a:rPr lang="el-GR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58751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Τίτλος και 2 Αντικείμενα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67686-B89A-43DD-BB23-77B6915314D8}" type="slidenum">
              <a:rPr lang="el-GR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84386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1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Αρχές Γενικής Λογιστικής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223224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800" b="1" dirty="0" smtClean="0"/>
              <a:t>Ενότητα 5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Μεταφορά Λογαριασμού – Διακρίσεις – Κανόνες Λειτουργίας των Λογαριασμών</a:t>
            </a:r>
            <a:endParaRPr lang="el-GR" sz="2800" dirty="0" smtClean="0"/>
          </a:p>
          <a:p>
            <a:r>
              <a:rPr lang="el-GR" sz="2400" dirty="0"/>
              <a:t>Κωνσταντίνος Πολίτης, Οικονομολόγος</a:t>
            </a:r>
            <a:r>
              <a:rPr lang="en-US" sz="2400" dirty="0"/>
              <a:t>, MEd, MBA</a:t>
            </a:r>
            <a:r>
              <a:rPr lang="el-GR" sz="2400" dirty="0"/>
              <a:t> </a:t>
            </a:r>
            <a:endParaRPr lang="en-US" sz="2400" dirty="0"/>
          </a:p>
          <a:p>
            <a:r>
              <a:rPr lang="el-GR" sz="2400" dirty="0" smtClean="0"/>
              <a:t>Καθηγητής</a:t>
            </a:r>
            <a:r>
              <a:rPr lang="en-US" sz="2400" dirty="0" smtClean="0"/>
              <a:t> </a:t>
            </a:r>
            <a:r>
              <a:rPr lang="el-GR" sz="2400" dirty="0" smtClean="0"/>
              <a:t> </a:t>
            </a:r>
            <a:r>
              <a:rPr lang="el-GR" sz="2400" dirty="0"/>
              <a:t>Εφαρμογών</a:t>
            </a:r>
          </a:p>
          <a:p>
            <a:r>
              <a:rPr lang="el-GR" sz="2400" dirty="0"/>
              <a:t>Τμήμα Διοίκησης Τουριστικών Επιχειρήσεων</a:t>
            </a:r>
            <a:r>
              <a:rPr lang="el-GR" sz="2400" b="1" dirty="0"/>
              <a:t> 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Διακρίσεις των λογαριασμών </a:t>
            </a:r>
            <a:r>
              <a:rPr lang="el-GR" altLang="el-GR" sz="3200" b="0" dirty="0" smtClean="0"/>
              <a:t>(2 </a:t>
            </a:r>
            <a:r>
              <a:rPr lang="el-GR" altLang="el-GR" sz="3200" b="0" dirty="0"/>
              <a:t>από 7)</a:t>
            </a:r>
            <a:endParaRPr lang="el-GR" altLang="el-GR" sz="4000" dirty="0" smtClean="0">
              <a:latin typeface="Tahoma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24744"/>
            <a:ext cx="8507288" cy="5661248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110000"/>
              </a:lnSpc>
              <a:spcBef>
                <a:spcPts val="1200"/>
              </a:spcBef>
              <a:buFont typeface="+mj-lt"/>
              <a:buAutoNum type="alphaUcPeriod" startAt="2"/>
            </a:pPr>
            <a:r>
              <a:rPr lang="el-GR" altLang="el-GR" sz="2400" b="1" dirty="0" smtClean="0"/>
              <a:t>Προσωρινοί Λογαριασμοί:</a:t>
            </a:r>
            <a:r>
              <a:rPr lang="el-GR" altLang="el-GR" sz="2400" dirty="0" smtClean="0"/>
              <a:t> Είναι οι λογαριασμοί που δημιουργούνται κατά τη διάρκεια της χρήσης και κλείνουν στο τέλος της μεταφερόμενοι σε άλλους λογαριασμούς και διακρίνονται σε :</a:t>
            </a:r>
            <a:endParaRPr lang="el-GR" altLang="el-GR" sz="2400" b="1" u="sng" dirty="0" smtClean="0"/>
          </a:p>
          <a:p>
            <a:pPr marL="1409700" lvl="2" indent="-609600">
              <a:lnSpc>
                <a:spcPct val="110000"/>
              </a:lnSpc>
              <a:spcBef>
                <a:spcPts val="1200"/>
              </a:spcBef>
            </a:pPr>
            <a:r>
              <a:rPr lang="el-GR" altLang="el-GR" dirty="0" smtClean="0"/>
              <a:t>Λογαριασμός Εισφορών.</a:t>
            </a:r>
          </a:p>
          <a:p>
            <a:pPr marL="1409700" lvl="2" indent="-609600">
              <a:lnSpc>
                <a:spcPct val="110000"/>
              </a:lnSpc>
              <a:spcBef>
                <a:spcPts val="1200"/>
              </a:spcBef>
            </a:pPr>
            <a:r>
              <a:rPr lang="el-GR" altLang="el-GR" dirty="0" smtClean="0"/>
              <a:t>Λογαριασμός Ατομικών Απολήψεων.</a:t>
            </a:r>
          </a:p>
          <a:p>
            <a:pPr marL="609600" indent="11113"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altLang="el-GR" sz="2400" dirty="0" smtClean="0"/>
              <a:t>Και οι δύο χρησιμοποιούνται στις ατομικές επιχειρήσεις και μεταφέρονται στο τέλος της χρήσης στο λογαριασμό ΚΕΦΑΛΑΙΟ.</a:t>
            </a:r>
          </a:p>
          <a:p>
            <a:pPr marL="1409700" lvl="2" indent="-609600">
              <a:lnSpc>
                <a:spcPct val="110000"/>
              </a:lnSpc>
              <a:spcBef>
                <a:spcPts val="1200"/>
              </a:spcBef>
            </a:pPr>
            <a:r>
              <a:rPr lang="el-GR" altLang="el-GR" dirty="0" smtClean="0"/>
              <a:t>Αποτελεσματικοί Λογαριασμοί.</a:t>
            </a:r>
          </a:p>
          <a:p>
            <a:pPr marL="609600" indent="11113"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altLang="el-GR" sz="2400" dirty="0" smtClean="0"/>
              <a:t>Μεταφέρονται στο τέλος της χρήσης στο λογαριασμό ΑΠΟΤΕΛΕΣΜΑΤΑ ΧΡΗΣΗΣ.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6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Διακρίσεις των λογαριασμών </a:t>
            </a:r>
            <a:r>
              <a:rPr lang="el-GR" altLang="el-GR" sz="3200" b="0" dirty="0" smtClean="0"/>
              <a:t>(3 </a:t>
            </a:r>
            <a:r>
              <a:rPr lang="el-GR" altLang="el-GR" sz="3200" b="0" dirty="0"/>
              <a:t>από 7)</a:t>
            </a:r>
            <a:endParaRPr lang="el-GR" altLang="el-GR" sz="4000" dirty="0" smtClean="0">
              <a:latin typeface="Tahoma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lnSpc>
                <a:spcPct val="114000"/>
              </a:lnSpc>
              <a:spcBef>
                <a:spcPts val="1200"/>
              </a:spcBef>
              <a:buFont typeface="+mj-lt"/>
              <a:buAutoNum type="arabicPeriod" startAt="2"/>
            </a:pPr>
            <a:r>
              <a:rPr lang="el-GR" altLang="el-GR" sz="2400" b="1" dirty="0" smtClean="0"/>
              <a:t>Με βάση τη φύση των στοιχείων που παρακολουθούν :</a:t>
            </a:r>
          </a:p>
          <a:p>
            <a:pPr marL="609600" indent="-609600" eaLnBrk="1" hangingPunct="1">
              <a:lnSpc>
                <a:spcPct val="114000"/>
              </a:lnSpc>
              <a:spcBef>
                <a:spcPts val="1200"/>
              </a:spcBef>
              <a:buFont typeface="+mj-lt"/>
              <a:buAutoNum type="alphaUcPeriod"/>
            </a:pPr>
            <a:r>
              <a:rPr lang="el-GR" altLang="el-GR" sz="2400" b="1" dirty="0" smtClean="0"/>
              <a:t>Λογαριασμοί Αξιών: </a:t>
            </a:r>
            <a:r>
              <a:rPr lang="el-GR" altLang="el-GR" sz="2400" dirty="0" smtClean="0"/>
              <a:t>Είναι οι λογαριασμοί με τους οποίους παρακολουθούνται τα άυλα και υλικά περιουσιακά στοιχεία του Ενεργητικού.</a:t>
            </a:r>
          </a:p>
          <a:p>
            <a:pPr marL="609600" indent="-609600" eaLnBrk="1" hangingPunct="1">
              <a:lnSpc>
                <a:spcPct val="114000"/>
              </a:lnSpc>
              <a:spcBef>
                <a:spcPts val="1200"/>
              </a:spcBef>
              <a:buFont typeface="+mj-lt"/>
              <a:buAutoNum type="alphaUcPeriod"/>
            </a:pPr>
            <a:r>
              <a:rPr lang="el-GR" altLang="el-GR" sz="2400" b="1" dirty="0" smtClean="0"/>
              <a:t>Προσωπικοί Λογαριασμοί :</a:t>
            </a:r>
            <a:r>
              <a:rPr lang="el-GR" altLang="el-GR" sz="2400" dirty="0" smtClean="0"/>
              <a:t>  Είναι οι λογαριασμοί με τους οποίους παρακολουθούνται οι απαιτήσεις και οι υποχρεώσεις της επιχείρησης  απέναντι σε τρίτους. (Κυκλοφοριακό Ενεργητικό – Παθητικό)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0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Διακρίσεις των λογαριασμών </a:t>
            </a:r>
            <a:r>
              <a:rPr lang="el-GR" altLang="el-GR" sz="3200" b="0" dirty="0" smtClean="0"/>
              <a:t>(4 </a:t>
            </a:r>
            <a:r>
              <a:rPr lang="el-GR" altLang="el-GR" sz="3200" b="0" dirty="0"/>
              <a:t>από 7)</a:t>
            </a:r>
            <a:endParaRPr lang="el-GR" altLang="el-GR" sz="4000" dirty="0" smtClean="0">
              <a:latin typeface="Tahoma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lnSpc>
                <a:spcPct val="114000"/>
              </a:lnSpc>
              <a:spcBef>
                <a:spcPts val="1200"/>
              </a:spcBef>
              <a:buFont typeface="+mj-lt"/>
              <a:buAutoNum type="arabicPeriod" startAt="2"/>
            </a:pPr>
            <a:r>
              <a:rPr lang="el-GR" altLang="el-GR" sz="2400" b="1" dirty="0" smtClean="0"/>
              <a:t>Με βάση τη φύση των στοιχείων που παρακολουθούν:</a:t>
            </a:r>
          </a:p>
          <a:p>
            <a:pPr marL="609600" indent="-609600" eaLnBrk="1" hangingPunct="1">
              <a:lnSpc>
                <a:spcPct val="114000"/>
              </a:lnSpc>
              <a:spcBef>
                <a:spcPts val="1200"/>
              </a:spcBef>
              <a:buFont typeface="+mj-lt"/>
              <a:buAutoNum type="alphaUcPeriod" startAt="3"/>
            </a:pPr>
            <a:r>
              <a:rPr lang="el-GR" altLang="el-GR" sz="2400" b="1" dirty="0" smtClean="0"/>
              <a:t>Αποτελεσματικοί Λογαριασμοί :</a:t>
            </a:r>
            <a:r>
              <a:rPr lang="el-GR" altLang="el-GR" sz="2400" dirty="0" smtClean="0"/>
              <a:t> Είναι οι λογαριασμοί με τους οποίους παρακολουθούνται:</a:t>
            </a:r>
          </a:p>
          <a:p>
            <a:pPr marL="972000" lvl="2" indent="-360000">
              <a:lnSpc>
                <a:spcPct val="114000"/>
              </a:lnSpc>
              <a:spcBef>
                <a:spcPts val="1200"/>
              </a:spcBef>
            </a:pPr>
            <a:r>
              <a:rPr lang="el-GR" altLang="el-GR" dirty="0" smtClean="0"/>
              <a:t>Τα έσοδα,</a:t>
            </a:r>
          </a:p>
          <a:p>
            <a:pPr marL="972000" lvl="2" indent="-360000">
              <a:lnSpc>
                <a:spcPct val="114000"/>
              </a:lnSpc>
              <a:spcBef>
                <a:spcPts val="1200"/>
              </a:spcBef>
            </a:pPr>
            <a:r>
              <a:rPr lang="el-GR" altLang="el-GR" dirty="0" smtClean="0"/>
              <a:t>Τα έξοδα,</a:t>
            </a:r>
          </a:p>
          <a:p>
            <a:pPr marL="972000" lvl="2" indent="-360000">
              <a:lnSpc>
                <a:spcPct val="114000"/>
              </a:lnSpc>
              <a:spcBef>
                <a:spcPts val="1200"/>
              </a:spcBef>
            </a:pPr>
            <a:r>
              <a:rPr lang="el-GR" altLang="el-GR" dirty="0" smtClean="0"/>
              <a:t>Τα Κέρδη,</a:t>
            </a:r>
          </a:p>
          <a:p>
            <a:pPr marL="972000" lvl="2" indent="-360000">
              <a:lnSpc>
                <a:spcPct val="114000"/>
              </a:lnSpc>
              <a:spcBef>
                <a:spcPts val="1200"/>
              </a:spcBef>
            </a:pPr>
            <a:r>
              <a:rPr lang="el-GR" altLang="el-GR" dirty="0" smtClean="0"/>
              <a:t>Οι Ζημιές.</a:t>
            </a:r>
          </a:p>
          <a:p>
            <a:pPr marL="609600" indent="-609600"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0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Διακρίσεις των λογαριασμών </a:t>
            </a:r>
            <a:r>
              <a:rPr lang="el-GR" altLang="el-GR" sz="3200" b="0" dirty="0" smtClean="0"/>
              <a:t>(5 </a:t>
            </a:r>
            <a:r>
              <a:rPr lang="el-GR" altLang="el-GR" sz="3200" b="0" dirty="0"/>
              <a:t>από 7)</a:t>
            </a:r>
            <a:endParaRPr lang="el-GR" altLang="el-GR" sz="4000" dirty="0" smtClean="0">
              <a:latin typeface="Tahoma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lnSpc>
                <a:spcPct val="150000"/>
              </a:lnSpc>
              <a:spcBef>
                <a:spcPts val="1200"/>
              </a:spcBef>
              <a:buFont typeface="+mj-lt"/>
              <a:buAutoNum type="arabicPeriod" startAt="3"/>
            </a:pPr>
            <a:r>
              <a:rPr lang="el-GR" altLang="el-GR" sz="2400" b="1" dirty="0" smtClean="0"/>
              <a:t>Με βάση την έκταση του παρακολουθούμενου στοιχείου :</a:t>
            </a:r>
          </a:p>
          <a:p>
            <a:pPr marL="609600" indent="-609600" eaLnBrk="1" hangingPunct="1">
              <a:lnSpc>
                <a:spcPct val="150000"/>
              </a:lnSpc>
              <a:spcBef>
                <a:spcPts val="1200"/>
              </a:spcBef>
              <a:buFont typeface="+mj-lt"/>
              <a:buAutoNum type="alphaUcPeriod"/>
            </a:pPr>
            <a:r>
              <a:rPr lang="el-GR" altLang="el-GR" sz="2400" dirty="0" smtClean="0"/>
              <a:t>Γενικοί ή Πρωτοβάθμιοι ή Περιληπτικοί Λογαριασμοί.</a:t>
            </a:r>
          </a:p>
          <a:p>
            <a:pPr marL="609600" indent="-609600" eaLnBrk="1" hangingPunct="1">
              <a:lnSpc>
                <a:spcPct val="150000"/>
              </a:lnSpc>
              <a:spcBef>
                <a:spcPts val="1200"/>
              </a:spcBef>
              <a:buFont typeface="+mj-lt"/>
              <a:buAutoNum type="alphaUcPeriod"/>
            </a:pPr>
            <a:r>
              <a:rPr lang="el-GR" altLang="el-GR" sz="2400" dirty="0" smtClean="0"/>
              <a:t>Αναλυτικοί ή Ειδικοί Λογαριασμοί.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Διακρίσεις των λογαριασμών </a:t>
            </a:r>
            <a:r>
              <a:rPr lang="el-GR" altLang="el-GR" sz="3200" b="0" dirty="0" smtClean="0"/>
              <a:t>(6 </a:t>
            </a:r>
            <a:r>
              <a:rPr lang="el-GR" altLang="el-GR" sz="3200" b="0" dirty="0"/>
              <a:t>από 7)</a:t>
            </a:r>
            <a:endParaRPr lang="el-GR" altLang="el-GR" sz="4000" dirty="0" smtClean="0">
              <a:latin typeface="Tahoma" pitchFamily="34" charset="0"/>
            </a:endParaRPr>
          </a:p>
        </p:txBody>
      </p:sp>
      <p:graphicFrame>
        <p:nvGraphicFramePr>
          <p:cNvPr id="166109" name="Group 2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849923"/>
              </p:ext>
            </p:extLst>
          </p:nvPr>
        </p:nvGraphicFramePr>
        <p:xfrm>
          <a:off x="323528" y="1584325"/>
          <a:ext cx="8229600" cy="5120531"/>
        </p:xfrm>
        <a:graphic>
          <a:graphicData uri="http://schemas.openxmlformats.org/drawingml/2006/table">
            <a:tbl>
              <a:tblPr/>
              <a:tblGrid>
                <a:gridCol w="1981858"/>
                <a:gridCol w="2132942"/>
                <a:gridCol w="1897430"/>
                <a:gridCol w="2217370"/>
              </a:tblGrid>
              <a:tr h="5485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Πρωτοβάθμιος</a:t>
                      </a:r>
                    </a:p>
                  </a:txBody>
                  <a:tcPr marL="85318" marR="853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Δευτεροβάθμιος</a:t>
                      </a:r>
                    </a:p>
                  </a:txBody>
                  <a:tcPr marL="85318" marR="853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Τριτοβάθμιος</a:t>
                      </a:r>
                    </a:p>
                  </a:txBody>
                  <a:tcPr marL="85318" marR="853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Τεταρτοβάθμιος</a:t>
                      </a:r>
                      <a:endParaRPr kumimoji="0" lang="el-GR" alt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318" marR="853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318" marR="853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318" marR="853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Β.ΕΛΛΑΔΑΣ</a:t>
                      </a:r>
                    </a:p>
                  </a:txBody>
                  <a:tcPr marL="85318" marR="853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Α.Α</a:t>
                      </a:r>
                    </a:p>
                  </a:txBody>
                  <a:tcPr marL="85318" marR="853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318" marR="8531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ΠΡΑΚΤΟΡΕΙΑ ΕΣΩΤΕΡΙΚΟΥ</a:t>
                      </a:r>
                    </a:p>
                  </a:txBody>
                  <a:tcPr marL="85318" marR="853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318" marR="853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Β.Β</a:t>
                      </a:r>
                    </a:p>
                  </a:txBody>
                  <a:tcPr marL="85318" marR="8531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318" marR="8531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318" marR="853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ΚΡΗΤΗΣ</a:t>
                      </a:r>
                    </a:p>
                  </a:txBody>
                  <a:tcPr marL="85318" marR="853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Κ.Λ</a:t>
                      </a:r>
                    </a:p>
                  </a:txBody>
                  <a:tcPr marL="85318" marR="8531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318" marR="8531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318" marR="853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318" marR="853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Λ.Κ</a:t>
                      </a:r>
                    </a:p>
                  </a:txBody>
                  <a:tcPr marL="85318" marR="8531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318" marR="8531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318" marR="853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318" marR="853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318" marR="8531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ΠΡΑΚΤΟΡΕΙΑ</a:t>
                      </a:r>
                    </a:p>
                  </a:txBody>
                  <a:tcPr marL="85318" marR="8531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318" marR="853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318" marR="853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318" marR="8531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318" marR="8531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318" marR="853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ΕΥΡΩΠΗΣ</a:t>
                      </a:r>
                    </a:p>
                  </a:txBody>
                  <a:tcPr marL="85318" marR="853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TUI</a:t>
                      </a: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318" marR="8531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318" marR="8531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318" marR="853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318" marR="853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TOMSON</a:t>
                      </a: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318" marR="8531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318" marR="8531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ΠΡΑΚΤΟΡΕΙΑ ΕΞΩΤΕΡΙΚΟΥ</a:t>
                      </a:r>
                    </a:p>
                  </a:txBody>
                  <a:tcPr marL="85318" marR="853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318" marR="853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318" marR="8531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318" marR="8531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318" marR="853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ΑΜΕΡΙΚΗΣ</a:t>
                      </a:r>
                    </a:p>
                  </a:txBody>
                  <a:tcPr marL="85318" marR="853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WARTRAVEL 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318" marR="8531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052736"/>
            <a:ext cx="6408390" cy="503833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None/>
            </a:pPr>
            <a:r>
              <a:rPr lang="el-GR" altLang="el-GR" sz="2400" b="1" dirty="0" smtClean="0"/>
              <a:t>Παράδειγμα Αναλυτικού Λογαριασμού.</a:t>
            </a:r>
            <a:endParaRPr lang="el-GR" altLang="el-GR" sz="2400" dirty="0" smtClean="0"/>
          </a:p>
          <a:p>
            <a:pPr marL="609600" indent="-609600" eaLnBrk="1" hangingPunct="1">
              <a:buFontTx/>
              <a:buNone/>
            </a:pPr>
            <a:endParaRPr lang="el-GR" altLang="el-GR" sz="2400" dirty="0" smtClean="0"/>
          </a:p>
        </p:txBody>
      </p:sp>
      <p:sp>
        <p:nvSpPr>
          <p:cNvPr id="3" name="Δεξιό άγκιστρο 2"/>
          <p:cNvSpPr/>
          <p:nvPr/>
        </p:nvSpPr>
        <p:spPr>
          <a:xfrm flipH="1">
            <a:off x="1790836" y="2996952"/>
            <a:ext cx="576064" cy="3168352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37" name="Δεξιό άγκιστρο 36"/>
          <p:cNvSpPr/>
          <p:nvPr/>
        </p:nvSpPr>
        <p:spPr>
          <a:xfrm flipH="1">
            <a:off x="3851920" y="2276872"/>
            <a:ext cx="576064" cy="1224136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38" name="Δεξιό άγκιστρο 37"/>
          <p:cNvSpPr/>
          <p:nvPr/>
        </p:nvSpPr>
        <p:spPr>
          <a:xfrm flipH="1">
            <a:off x="3830180" y="5013176"/>
            <a:ext cx="597804" cy="1584176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39" name="Δεξιό άγκιστρο 38"/>
          <p:cNvSpPr/>
          <p:nvPr/>
        </p:nvSpPr>
        <p:spPr>
          <a:xfrm flipH="1">
            <a:off x="5796136" y="2204865"/>
            <a:ext cx="576064" cy="591978"/>
          </a:xfrm>
          <a:prstGeom prst="rightBrace">
            <a:avLst>
              <a:gd name="adj1" fmla="val 0"/>
              <a:gd name="adj2" fmla="val 2645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40" name="Δεξιό άγκιστρο 39"/>
          <p:cNvSpPr/>
          <p:nvPr/>
        </p:nvSpPr>
        <p:spPr>
          <a:xfrm flipH="1">
            <a:off x="5618510" y="4797152"/>
            <a:ext cx="753689" cy="756084"/>
          </a:xfrm>
          <a:prstGeom prst="rightBrace">
            <a:avLst>
              <a:gd name="adj1" fmla="val 0"/>
              <a:gd name="adj2" fmla="val 2654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41" name="Δεξιό άγκιστρο 40"/>
          <p:cNvSpPr/>
          <p:nvPr/>
        </p:nvSpPr>
        <p:spPr>
          <a:xfrm flipH="1">
            <a:off x="5687106" y="6236877"/>
            <a:ext cx="753689" cy="378042"/>
          </a:xfrm>
          <a:prstGeom prst="rightBrace">
            <a:avLst>
              <a:gd name="adj1" fmla="val 0"/>
              <a:gd name="adj2" fmla="val 6065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Διακρίσεις των λογαριασμών </a:t>
            </a:r>
            <a:r>
              <a:rPr lang="el-GR" altLang="el-GR" sz="3200" b="0" dirty="0" smtClean="0"/>
              <a:t>(7 </a:t>
            </a:r>
            <a:r>
              <a:rPr lang="el-GR" altLang="el-GR" sz="3200" b="0" dirty="0"/>
              <a:t>από 7)</a:t>
            </a:r>
            <a:endParaRPr lang="el-GR" altLang="el-GR" sz="4000" dirty="0" smtClean="0">
              <a:latin typeface="Tahoma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lnSpc>
                <a:spcPct val="124000"/>
              </a:lnSpc>
              <a:spcBef>
                <a:spcPts val="1200"/>
              </a:spcBef>
              <a:buFont typeface="+mj-lt"/>
              <a:buAutoNum type="arabicPeriod" startAt="4"/>
            </a:pPr>
            <a:r>
              <a:rPr lang="el-GR" altLang="el-GR" sz="2400" b="1" dirty="0" smtClean="0"/>
              <a:t>Ειδικές κατηγορίες :</a:t>
            </a:r>
          </a:p>
          <a:p>
            <a:pPr marL="609600" indent="-609600" eaLnBrk="1" hangingPunct="1">
              <a:lnSpc>
                <a:spcPct val="124000"/>
              </a:lnSpc>
              <a:spcBef>
                <a:spcPts val="1200"/>
              </a:spcBef>
              <a:buFont typeface="+mj-lt"/>
              <a:buAutoNum type="alphaUcPeriod"/>
            </a:pPr>
            <a:r>
              <a:rPr lang="el-GR" altLang="el-GR" sz="2400" dirty="0" smtClean="0"/>
              <a:t>Αμιγείς Λογαριασμοί.</a:t>
            </a:r>
          </a:p>
          <a:p>
            <a:pPr marL="609600" indent="-609600" eaLnBrk="1" hangingPunct="1">
              <a:lnSpc>
                <a:spcPct val="124000"/>
              </a:lnSpc>
              <a:spcBef>
                <a:spcPts val="1200"/>
              </a:spcBef>
              <a:buFont typeface="+mj-lt"/>
              <a:buAutoNum type="alphaUcPeriod"/>
            </a:pPr>
            <a:r>
              <a:rPr lang="el-GR" altLang="el-GR" sz="2400" dirty="0" smtClean="0"/>
              <a:t>Μικτοί Λογαριασμοί :</a:t>
            </a:r>
            <a:r>
              <a:rPr lang="el-GR" altLang="el-GR" sz="2400" b="1" dirty="0"/>
              <a:t> </a:t>
            </a:r>
            <a:r>
              <a:rPr lang="el-GR" altLang="el-GR" sz="2400" dirty="0" smtClean="0"/>
              <a:t>Είναι οι λογαριασμοί που περιέχουν αξία και αποτέλεσμα.</a:t>
            </a:r>
          </a:p>
          <a:p>
            <a:pPr marL="609600" indent="-609600" eaLnBrk="1" hangingPunct="1">
              <a:lnSpc>
                <a:spcPct val="124000"/>
              </a:lnSpc>
              <a:spcBef>
                <a:spcPts val="1200"/>
              </a:spcBef>
              <a:buFont typeface="+mj-lt"/>
              <a:buAutoNum type="alphaUcPeriod"/>
            </a:pPr>
            <a:r>
              <a:rPr lang="el-GR" altLang="el-GR" sz="2400" dirty="0" smtClean="0"/>
              <a:t>Αντίθετοι  ή αρνητικοί Λογαριασμοί.</a:t>
            </a:r>
          </a:p>
          <a:p>
            <a:pPr marL="609600" indent="-609600" eaLnBrk="1" hangingPunct="1">
              <a:lnSpc>
                <a:spcPct val="124000"/>
              </a:lnSpc>
              <a:spcBef>
                <a:spcPts val="1200"/>
              </a:spcBef>
              <a:buFont typeface="+mj-lt"/>
              <a:buAutoNum type="alphaUcPeriod"/>
            </a:pPr>
            <a:r>
              <a:rPr lang="el-GR" altLang="el-GR" sz="2400" dirty="0" smtClean="0"/>
              <a:t>Διάμεσοι  Λογαριασμοί.</a:t>
            </a:r>
          </a:p>
          <a:p>
            <a:pPr marL="609600" indent="-609600" eaLnBrk="1" hangingPunct="1">
              <a:lnSpc>
                <a:spcPct val="124000"/>
              </a:lnSpc>
              <a:spcBef>
                <a:spcPts val="1200"/>
              </a:spcBef>
              <a:buFont typeface="+mj-lt"/>
              <a:buAutoNum type="alphaUcPeriod"/>
            </a:pPr>
            <a:r>
              <a:rPr lang="el-GR" altLang="el-GR" sz="2400" dirty="0" smtClean="0"/>
              <a:t>Μεταβατικοί Λογαριασμοί.</a:t>
            </a:r>
          </a:p>
          <a:p>
            <a:pPr marL="609600" indent="-609600" eaLnBrk="1" hangingPunct="1">
              <a:lnSpc>
                <a:spcPct val="124000"/>
              </a:lnSpc>
              <a:spcBef>
                <a:spcPts val="1200"/>
              </a:spcBef>
              <a:buFont typeface="+mj-lt"/>
              <a:buAutoNum type="alphaUcPeriod"/>
            </a:pPr>
            <a:r>
              <a:rPr lang="el-GR" altLang="el-GR" sz="2400" dirty="0" smtClean="0"/>
              <a:t>Λογαριασμοί Τάξεως.</a:t>
            </a:r>
          </a:p>
          <a:p>
            <a:pPr marL="609600" indent="-609600" eaLnBrk="1" hangingPunct="1">
              <a:lnSpc>
                <a:spcPct val="124000"/>
              </a:lnSpc>
              <a:spcBef>
                <a:spcPts val="1200"/>
              </a:spcBef>
              <a:buFontTx/>
              <a:buNone/>
            </a:pPr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1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589640" cy="9087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400" dirty="0" smtClean="0"/>
              <a:t>Κανόνες λειτουργίας των λογαριασμών </a:t>
            </a:r>
            <a:r>
              <a:rPr lang="el-GR" altLang="el-GR" sz="3600" b="0" dirty="0" smtClean="0"/>
              <a:t>(1 από 2)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 smtClean="0"/>
              <a:t>Κάθε λογιστικό γεγονός προκαλεί μία τουλάχιστον χρέωση και ταυτόχρονα μία τουλάχιστον ισόποση πίστωση και αντίστροφα.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 smtClean="0"/>
              <a:t>Το άθροισμα των ποσών των χρεώσεων ισούται με το άθροισμα των ποσών των πιστώσεων.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 smtClean="0"/>
              <a:t>Σε κάθε λογαριασμό πάντα η αριστερή πλευρά είναι η χρέωση και η δεξιά η πίστωση.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1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8697144" cy="908720"/>
          </a:xfrm>
        </p:spPr>
        <p:txBody>
          <a:bodyPr>
            <a:normAutofit fontScale="90000"/>
          </a:bodyPr>
          <a:lstStyle/>
          <a:p>
            <a:r>
              <a:rPr lang="el-GR" altLang="el-GR" sz="4400" dirty="0"/>
              <a:t>Κανόνες λειτουργίας των λογαριασμών </a:t>
            </a:r>
            <a:r>
              <a:rPr lang="el-GR" altLang="el-GR" sz="3600" b="0" dirty="0" smtClean="0"/>
              <a:t>(2 </a:t>
            </a:r>
            <a:r>
              <a:rPr lang="el-GR" altLang="el-GR" sz="3600" b="0" dirty="0"/>
              <a:t>από 2) </a:t>
            </a:r>
            <a:endParaRPr lang="el-GR" altLang="el-GR" sz="3600" dirty="0" smtClean="0"/>
          </a:p>
        </p:txBody>
      </p:sp>
      <p:graphicFrame>
        <p:nvGraphicFramePr>
          <p:cNvPr id="169078" name="Group 1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893101"/>
              </p:ext>
            </p:extLst>
          </p:nvPr>
        </p:nvGraphicFramePr>
        <p:xfrm>
          <a:off x="395536" y="1484784"/>
          <a:ext cx="8344043" cy="5227637"/>
        </p:xfrm>
        <a:graphic>
          <a:graphicData uri="http://schemas.openxmlformats.org/drawingml/2006/table">
            <a:tbl>
              <a:tblPr/>
              <a:tblGrid>
                <a:gridCol w="1019703"/>
                <a:gridCol w="1292623"/>
                <a:gridCol w="1543525"/>
                <a:gridCol w="1495064"/>
                <a:gridCol w="1496564"/>
                <a:gridCol w="1496564"/>
              </a:tblGrid>
              <a:tr h="7557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Λογαριασμοί</a:t>
                      </a:r>
                    </a:p>
                  </a:txBody>
                  <a:tcPr marL="86375" marR="86375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Άνοιγμα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Αύξηση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Μείωση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Υπόλοιπο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Εμφάνιση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525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ΕΝΕΡΓΗΤΙΚΟΥ</a:t>
                      </a:r>
                    </a:p>
                  </a:txBody>
                  <a:tcPr marL="86375" marR="86375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Χρέωση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Χρεώνονται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Πιστώνονται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Χρεωστικό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Ισολογισμό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ΠΑΘΗΤΙΚΟΥ</a:t>
                      </a:r>
                    </a:p>
                  </a:txBody>
                  <a:tcPr marL="86375" marR="86375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Πίστωση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Πιστώνονται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Χρεώνονται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Πιστωτικό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Ισολογισμό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ΚΑΘ. ΠΕΡΙΟΥ</a:t>
                      </a:r>
                    </a:p>
                  </a:txBody>
                  <a:tcPr marL="86375" marR="86375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Πίστωση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Πιστώνονται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Χρεώνονται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Πιστωτικό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Ισολογισμό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ΑΠΟΛΗΨΕΙΣ</a:t>
                      </a:r>
                    </a:p>
                  </a:txBody>
                  <a:tcPr marL="86375" marR="86375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Χρέωση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Χρεώνεται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-----------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Χρεωστικό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Κεφάλαιο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ΕΞΟΔΑ ΖΗΜΙΕΣ</a:t>
                      </a:r>
                    </a:p>
                  </a:txBody>
                  <a:tcPr marL="86375" marR="86375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Χρέωση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Χρεώνονται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-----------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Χρεωστικό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Απ. Χρήσης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ΕΣΟΔΑ ΚΕΡΔΗ</a:t>
                      </a:r>
                    </a:p>
                  </a:txBody>
                  <a:tcPr marL="86375" marR="86375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Πίστωση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Πιστώνονται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-----------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Πιστωτικό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Απ. Χρήσης</a:t>
                      </a:r>
                    </a:p>
                  </a:txBody>
                  <a:tcPr marL="86375" marR="8637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980728"/>
            <a:ext cx="8208912" cy="504056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l-GR" altLang="el-GR" sz="2400" b="1" dirty="0" smtClean="0"/>
              <a:t>Πίνακας Χρεοπίστωσης των Λογαριασμών.</a:t>
            </a:r>
          </a:p>
          <a:p>
            <a:pPr eaLnBrk="1" hangingPunct="1">
              <a:buFontTx/>
              <a:buNone/>
            </a:pPr>
            <a:endParaRPr lang="el-GR" altLang="el-GR" sz="2400" b="1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7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Σας </a:t>
            </a:r>
            <a:r>
              <a:rPr lang="el-GR" smtClean="0"/>
              <a:t>ευχαριστώ πολύ</a:t>
            </a:r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Μεταφορά</a:t>
            </a:r>
            <a:r>
              <a:rPr lang="en-US" altLang="el-GR" dirty="0" smtClean="0"/>
              <a:t> </a:t>
            </a:r>
            <a:r>
              <a:rPr lang="el-GR" altLang="el-GR" dirty="0" smtClean="0"/>
              <a:t>λογαριασμού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altLang="el-GR" sz="2400" b="1" dirty="0" smtClean="0"/>
              <a:t>Μεταφορά  λογαριασμού</a:t>
            </a:r>
            <a:r>
              <a:rPr lang="en-US" altLang="el-GR" sz="2400" b="1" dirty="0" smtClean="0"/>
              <a:t> </a:t>
            </a:r>
            <a:r>
              <a:rPr lang="el-GR" altLang="el-GR" sz="2400" b="1" dirty="0" smtClean="0"/>
              <a:t>:</a:t>
            </a:r>
            <a:r>
              <a:rPr lang="en-US" altLang="el-GR" sz="2400" b="1" dirty="0" smtClean="0"/>
              <a:t> </a:t>
            </a:r>
            <a:r>
              <a:rPr lang="el-GR" altLang="el-GR" sz="2400" dirty="0" smtClean="0"/>
              <a:t>Είναι η μεταφορά του αθροίσματος των συνολικών ποσών της χρέωσης και του αθροίσματος των συνολικών ποσών της πίστωσης ενός λογαριασμού σε άλλη σελίδα ή λογαριασμό.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4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Κωνσταντίνος Πολίτης 2014. Κωνσταντίνος Πολίτης. «Αρχές Γενικής Λογιστικής. Ενότητα 5</a:t>
            </a:r>
            <a:r>
              <a:rPr lang="en-US" sz="2000" dirty="0" smtClean="0"/>
              <a:t>:</a:t>
            </a:r>
            <a:r>
              <a:rPr lang="el-GR" sz="2000" dirty="0"/>
              <a:t> Μεταφορά Λογαριασμού – Διακρίσεις – Κανόνες Λειτουργίας των Λογαριασμών».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02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4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Παράδειγμα μεταφοράς  λογαριασμού σε άλλη σελίδα </a:t>
            </a:r>
            <a:r>
              <a:rPr lang="el-GR" altLang="el-GR" sz="3200" b="0" dirty="0" smtClean="0"/>
              <a:t>(1 από 2)</a:t>
            </a:r>
          </a:p>
        </p:txBody>
      </p:sp>
      <p:graphicFrame>
        <p:nvGraphicFramePr>
          <p:cNvPr id="127101" name="Group 1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491371"/>
              </p:ext>
            </p:extLst>
          </p:nvPr>
        </p:nvGraphicFramePr>
        <p:xfrm>
          <a:off x="251520" y="1916832"/>
          <a:ext cx="8580536" cy="4099869"/>
        </p:xfrm>
        <a:graphic>
          <a:graphicData uri="http://schemas.openxmlformats.org/drawingml/2006/table">
            <a:tbl>
              <a:tblPr/>
              <a:tblGrid>
                <a:gridCol w="1582418"/>
                <a:gridCol w="539431"/>
                <a:gridCol w="2129755"/>
                <a:gridCol w="1817622"/>
                <a:gridCol w="1209927"/>
                <a:gridCol w="1301383"/>
              </a:tblGrid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Σ.Κ.</a:t>
                      </a:r>
                    </a:p>
                  </a:txBody>
                  <a:tcPr marL="86359" marR="86359" marT="45721" marB="45721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Κωδ.38.00</a:t>
                      </a:r>
                    </a:p>
                  </a:txBody>
                  <a:tcPr marL="86359" marR="86359"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ΤΑΜΕΙΟ</a:t>
                      </a:r>
                    </a:p>
                  </a:txBody>
                  <a:tcPr marL="86359" marR="86359"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1817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Χρονολογία</a:t>
                      </a: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Η</a:t>
                      </a: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Δικαιολογητικά</a:t>
                      </a: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Αιτιολογία</a:t>
                      </a: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ΠΟΣΑ</a:t>
                      </a: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91600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Χρέωση</a:t>
                      </a: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Πίστωση</a:t>
                      </a: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1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10/01/2005</a:t>
                      </a: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Απ.Είσπραξης</a:t>
                      </a: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9</a:t>
                      </a: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Α.Αλπάς</a:t>
                      </a: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200.000</a:t>
                      </a: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17/01/2005</a:t>
                      </a: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Απ.Πλήρωμής</a:t>
                      </a: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4</a:t>
                      </a: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Ενοίκιο</a:t>
                      </a: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100.000</a:t>
                      </a: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83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20/01/2005</a:t>
                      </a: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Σε Μεταφορά</a:t>
                      </a: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200.000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100.000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4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221" name="Group 1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968806"/>
              </p:ext>
            </p:extLst>
          </p:nvPr>
        </p:nvGraphicFramePr>
        <p:xfrm>
          <a:off x="179512" y="1988840"/>
          <a:ext cx="8504496" cy="3897959"/>
        </p:xfrm>
        <a:graphic>
          <a:graphicData uri="http://schemas.openxmlformats.org/drawingml/2006/table">
            <a:tbl>
              <a:tblPr/>
              <a:tblGrid>
                <a:gridCol w="1582418"/>
                <a:gridCol w="410843"/>
                <a:gridCol w="1974340"/>
                <a:gridCol w="2025585"/>
                <a:gridCol w="1209927"/>
                <a:gridCol w="1301383"/>
              </a:tblGrid>
              <a:tr h="518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Σ.Κ 34</a:t>
                      </a:r>
                    </a:p>
                  </a:txBody>
                  <a:tcPr marL="86359" marR="86359" marT="45721" marB="45721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Κωδ.38.00</a:t>
                      </a:r>
                    </a:p>
                  </a:txBody>
                  <a:tcPr marL="86359" marR="86359"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ΤΑΜΕΙΟ</a:t>
                      </a:r>
                    </a:p>
                  </a:txBody>
                  <a:tcPr marL="86359" marR="86359"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1817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Χρονολογία</a:t>
                      </a: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Η</a:t>
                      </a: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Δικαιολογητικά</a:t>
                      </a: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Αιτιολογία</a:t>
                      </a: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ΠΟΣΑ</a:t>
                      </a: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91600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Χρέωση</a:t>
                      </a: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Πίστωση</a:t>
                      </a: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083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20/01/2005</a:t>
                      </a: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Από Μεταφορά</a:t>
                      </a: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200.000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100.000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Παράδειγμα μεταφοράς  λογαριασμού σε άλλη σελίδα </a:t>
            </a:r>
            <a:r>
              <a:rPr lang="el-GR" altLang="el-GR" sz="3200" b="0" dirty="0" smtClean="0"/>
              <a:t>(2 από 2)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7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8697144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Παράδειγμα μεταφοράς  λογαριασμού σε άλλο λογαριασμό </a:t>
            </a:r>
            <a:r>
              <a:rPr lang="el-GR" altLang="el-GR" sz="3200" b="0" dirty="0" smtClean="0"/>
              <a:t>(1 από 4)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8435280" cy="5661248"/>
          </a:xfrm>
        </p:spPr>
        <p:txBody>
          <a:bodyPr>
            <a:noAutofit/>
          </a:bodyPr>
          <a:lstStyle/>
          <a:p>
            <a:pPr eaLnBrk="1" hangingPunct="1">
              <a:spcBef>
                <a:spcPts val="1200"/>
              </a:spcBef>
            </a:pPr>
            <a:r>
              <a:rPr lang="el-GR" altLang="el-GR" sz="2400" b="1" dirty="0" smtClean="0"/>
              <a:t>Μεθοδολογία: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l-GR" altLang="el-GR" sz="2400" b="1" dirty="0" smtClean="0"/>
              <a:t>1ο Βήμα: </a:t>
            </a:r>
            <a:r>
              <a:rPr lang="el-GR" altLang="el-GR" sz="2400" dirty="0" smtClean="0"/>
              <a:t>Βρίσκουμε το υπόλοιπο του λογαριασμού που θέλουμε να μεταφέρουμε  ( Χ.Υ. ή Π.Υ.)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l-GR" altLang="el-GR" sz="2400" b="1" dirty="0" smtClean="0"/>
              <a:t>2ο Βήμα: </a:t>
            </a:r>
            <a:r>
              <a:rPr lang="el-GR" altLang="el-GR" sz="2400" dirty="0" smtClean="0"/>
              <a:t>Εάν το υπόλοιπο του λογαριασμού που θέλουμε να μεταφέρουμε είναι </a:t>
            </a:r>
            <a:r>
              <a:rPr lang="el-GR" altLang="el-GR" sz="2400" u="sng" dirty="0" smtClean="0"/>
              <a:t>Χρεωστικό</a:t>
            </a:r>
            <a:r>
              <a:rPr lang="el-GR" altLang="el-GR" sz="2400" dirty="0" smtClean="0"/>
              <a:t> τότε εγγράφουμε στην πίστωση του το ποσό αυτό του Χρεωστικού Υπολοίπου προκειμένου να εξισωθεί ο λογαριασμός και ταυτόχρονα χρεώνεται με το ίδιο ποσό ο νέος λογαριασμός που δέχεται το υπόλοιπο.</a:t>
            </a:r>
          </a:p>
          <a:p>
            <a:pPr indent="20638" eaLnBrk="1" hangingPunct="1">
              <a:spcBef>
                <a:spcPts val="1200"/>
              </a:spcBef>
              <a:buFontTx/>
              <a:buNone/>
            </a:pPr>
            <a:r>
              <a:rPr lang="el-GR" altLang="el-GR" sz="2400" dirty="0" smtClean="0"/>
              <a:t>Στην περίπτωση που το υπόλοιπο του λογαριασμού που θέλουμε να μεταφέρουμε είναι Πιστωτικό τότε εγγράφουμε στη χρέωση του το ποσό αυτό του Πιστωτικού Υπολοίπου προκειμένου να εξισωθεί ο λογαριασμός και ταυτόχρονα πιστώνεται με το ίδιο ποσό ο νέος λογαριασμός που δέχεται το υπόλοιπο.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4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503" y="5157192"/>
            <a:ext cx="7992889" cy="1323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z="2800" b="1" smtClean="0">
                <a:latin typeface="Tahoma" pitchFamily="34" charset="0"/>
              </a:rPr>
              <a:t>                         </a:t>
            </a:r>
            <a:endParaRPr lang="el-GR" altLang="el-GR" sz="2000" b="1" smtClean="0">
              <a:latin typeface="Tahoma" pitchFamily="34" charset="0"/>
            </a:endParaRPr>
          </a:p>
        </p:txBody>
      </p:sp>
      <p:sp>
        <p:nvSpPr>
          <p:cNvPr id="20500" name="Rectangle 54"/>
          <p:cNvSpPr>
            <a:spLocks noChangeArrowheads="1"/>
          </p:cNvSpPr>
          <p:nvPr/>
        </p:nvSpPr>
        <p:spPr bwMode="auto">
          <a:xfrm>
            <a:off x="250825" y="5301208"/>
            <a:ext cx="828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l-GR" altLang="el-GR" sz="2400" b="1" dirty="0">
                <a:solidFill>
                  <a:prstClr val="black"/>
                </a:solidFill>
                <a:latin typeface="Calibri"/>
              </a:rPr>
              <a:t>Ζητείται: 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Οι παραπάνω λογαριασμοί να μεταφερθούν στο λογαριασμό  Αποτελέσματα 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Χρήσης.</a:t>
            </a:r>
            <a:endParaRPr lang="el-GR" alt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01" name="Rectangle 55"/>
          <p:cNvSpPr>
            <a:spLocks noChangeArrowheads="1"/>
          </p:cNvSpPr>
          <p:nvPr/>
        </p:nvSpPr>
        <p:spPr bwMode="auto">
          <a:xfrm>
            <a:off x="284470" y="1529828"/>
            <a:ext cx="49220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Δίνονται οι παρακάτω 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λογαριασμοί :</a:t>
            </a:r>
            <a:endParaRPr lang="el-GR" alt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8697144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Παράδειγμα μεταφοράς  λογαριασμού σε άλλο λογαριασμό </a:t>
            </a:r>
            <a:r>
              <a:rPr lang="el-GR" altLang="el-GR" sz="3200" b="0" dirty="0" smtClean="0"/>
              <a:t>(2 από 4)</a:t>
            </a: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992198"/>
              </p:ext>
            </p:extLst>
          </p:nvPr>
        </p:nvGraphicFramePr>
        <p:xfrm>
          <a:off x="250825" y="2276872"/>
          <a:ext cx="3961136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284"/>
                <a:gridCol w="990284"/>
                <a:gridCol w="990284"/>
                <a:gridCol w="990284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ΧΡ</a:t>
                      </a:r>
                      <a:endParaRPr lang="el-GR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l-GR" sz="2000" dirty="0" smtClean="0"/>
                        <a:t>Ενοίκια</a:t>
                      </a:r>
                      <a:r>
                        <a:rPr lang="el-GR" sz="2000" baseline="0" dirty="0" smtClean="0"/>
                        <a:t> - Έξοδα</a:t>
                      </a:r>
                      <a:endParaRPr lang="el-GR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ΠΙ</a:t>
                      </a:r>
                      <a:endParaRPr lang="el-GR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l-GR" sz="2000" dirty="0" smtClean="0"/>
                        <a:t>50.000</a:t>
                      </a:r>
                      <a:endParaRPr lang="el-GR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l-GR" sz="2000" dirty="0" smtClean="0"/>
                        <a:t>50.000</a:t>
                      </a:r>
                      <a:endParaRPr lang="el-GR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l-GR" sz="2000" dirty="0" smtClean="0"/>
                        <a:t>50.000</a:t>
                      </a:r>
                      <a:endParaRPr lang="el-GR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Πίνακας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931858"/>
              </p:ext>
            </p:extLst>
          </p:nvPr>
        </p:nvGraphicFramePr>
        <p:xfrm>
          <a:off x="4522788" y="2276872"/>
          <a:ext cx="4297684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175"/>
                <a:gridCol w="1196447"/>
                <a:gridCol w="1119750"/>
                <a:gridCol w="1059312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ΧΡ</a:t>
                      </a:r>
                      <a:endParaRPr lang="el-GR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l-GR" sz="2000" dirty="0" smtClean="0"/>
                        <a:t>Προμήθειες</a:t>
                      </a:r>
                      <a:r>
                        <a:rPr lang="el-GR" sz="2000" baseline="0" dirty="0" smtClean="0"/>
                        <a:t> - Έσοδα</a:t>
                      </a:r>
                      <a:endParaRPr lang="el-GR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ΠΙ</a:t>
                      </a:r>
                      <a:endParaRPr lang="el-GR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endParaRPr lang="el-GR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l-GR" sz="2000" dirty="0" smtClean="0"/>
                        <a:t>100.000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endParaRPr lang="el-GR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l-GR" sz="2000" dirty="0" smtClean="0"/>
                        <a:t>150.000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endParaRPr lang="el-GR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143" y="1556792"/>
            <a:ext cx="8301038" cy="936104"/>
          </a:xfrm>
        </p:spPr>
        <p:txBody>
          <a:bodyPr>
            <a:noAutofit/>
          </a:bodyPr>
          <a:lstStyle/>
          <a:p>
            <a:pPr indent="20638" eaLnBrk="1" hangingPunct="1">
              <a:buFontTx/>
              <a:buNone/>
            </a:pPr>
            <a:r>
              <a:rPr lang="el-GR" altLang="el-GR" sz="2400" dirty="0" smtClean="0"/>
              <a:t>Η εικόνα των λογαριασμών μετά την μεταφορά είναι η παρακάτω:</a:t>
            </a:r>
          </a:p>
        </p:txBody>
      </p:sp>
      <p:sp>
        <p:nvSpPr>
          <p:cNvPr id="21524" name="Rectangle 27"/>
          <p:cNvSpPr>
            <a:spLocks noChangeArrowheads="1"/>
          </p:cNvSpPr>
          <p:nvPr/>
        </p:nvSpPr>
        <p:spPr bwMode="auto">
          <a:xfrm>
            <a:off x="250825" y="5229225"/>
            <a:ext cx="828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8697144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Παράδειγμα μεταφοράς  λογαριασμού σε άλλο λογαριασμό </a:t>
            </a:r>
            <a:r>
              <a:rPr lang="el-GR" altLang="el-GR" sz="3200" b="0" dirty="0" smtClean="0"/>
              <a:t>(3 από 4)</a:t>
            </a:r>
          </a:p>
        </p:txBody>
      </p:sp>
      <p:graphicFrame>
        <p:nvGraphicFramePr>
          <p:cNvPr id="20" name="Πίνακας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729265"/>
              </p:ext>
            </p:extLst>
          </p:nvPr>
        </p:nvGraphicFramePr>
        <p:xfrm>
          <a:off x="429889" y="2636912"/>
          <a:ext cx="3809495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284"/>
                <a:gridCol w="990284"/>
                <a:gridCol w="505359"/>
                <a:gridCol w="333284"/>
                <a:gridCol w="990284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ΧΡ</a:t>
                      </a:r>
                      <a:endParaRPr lang="el-GR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l-GR" sz="2000" b="1" dirty="0" smtClean="0"/>
                        <a:t>Ενοίκια</a:t>
                      </a:r>
                      <a:r>
                        <a:rPr lang="el-GR" sz="2000" b="1" baseline="0" dirty="0" smtClean="0"/>
                        <a:t> - Έξοδα</a:t>
                      </a:r>
                      <a:endParaRPr lang="el-GR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ΠΙ</a:t>
                      </a:r>
                      <a:endParaRPr lang="el-GR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l-GR" sz="2000" dirty="0" smtClean="0"/>
                        <a:t>50.000</a:t>
                      </a:r>
                      <a:endParaRPr lang="el-GR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l-GR" sz="2000" dirty="0" smtClean="0"/>
                        <a:t>Α.Χ.  150.000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l-GR" sz="2000" dirty="0" smtClean="0"/>
                        <a:t>50.000</a:t>
                      </a:r>
                      <a:endParaRPr lang="el-GR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l-GR" sz="2000" u="sng" dirty="0" smtClean="0"/>
                        <a:t>50.000</a:t>
                      </a:r>
                      <a:endParaRPr lang="el-GR" sz="2000" u="sn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l-GR" sz="2000" dirty="0" smtClean="0"/>
                        <a:t>150.000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l-GR" sz="2000" dirty="0" smtClean="0"/>
                        <a:t>150.000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l-GR" sz="2000" dirty="0" smtClean="0"/>
                        <a:t>========</a:t>
                      </a:r>
                      <a:endParaRPr lang="el-GR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========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Πίνακας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101070"/>
              </p:ext>
            </p:extLst>
          </p:nvPr>
        </p:nvGraphicFramePr>
        <p:xfrm>
          <a:off x="4499992" y="2636912"/>
          <a:ext cx="4384305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175"/>
                <a:gridCol w="137136"/>
                <a:gridCol w="1059311"/>
                <a:gridCol w="1089531"/>
                <a:gridCol w="116840"/>
                <a:gridCol w="1059312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ΧΡ</a:t>
                      </a:r>
                      <a:endParaRPr lang="el-GR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el-GR" sz="2000" b="1" dirty="0" smtClean="0"/>
                        <a:t>Προμήθειες</a:t>
                      </a:r>
                      <a:r>
                        <a:rPr lang="el-GR" sz="2000" b="1" baseline="0" dirty="0" smtClean="0"/>
                        <a:t> - Έσοδα</a:t>
                      </a:r>
                      <a:endParaRPr lang="el-GR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ΠΙ</a:t>
                      </a:r>
                      <a:endParaRPr lang="el-GR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el-GR" sz="2000" dirty="0" smtClean="0"/>
                        <a:t>Α.Χ.   250.000</a:t>
                      </a:r>
                      <a:endParaRPr lang="el-GR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l-GR" sz="2000" dirty="0" smtClean="0"/>
                        <a:t>100.000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endParaRPr lang="el-GR" sz="2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l-GR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l-GR" sz="2000" dirty="0" smtClean="0"/>
                        <a:t>150.000</a:t>
                      </a:r>
                      <a:endParaRPr lang="el-GR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el-GR" sz="2000" dirty="0" smtClean="0"/>
                        <a:t>250.000</a:t>
                      </a:r>
                      <a:endParaRPr lang="el-GR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l-GR" sz="2000" dirty="0" smtClean="0"/>
                        <a:t>250.000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========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========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2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8697144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Παράδειγμα μεταφοράς  λογαριασμού σε άλλο λογαριασμό </a:t>
            </a:r>
            <a:r>
              <a:rPr lang="el-GR" altLang="el-GR" sz="3200" b="0" dirty="0" smtClean="0"/>
              <a:t>(4 από 4)</a:t>
            </a: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420755"/>
              </p:ext>
            </p:extLst>
          </p:nvPr>
        </p:nvGraphicFramePr>
        <p:xfrm>
          <a:off x="899592" y="2276872"/>
          <a:ext cx="7160070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927"/>
                <a:gridCol w="1524000"/>
                <a:gridCol w="2283143"/>
                <a:gridCol w="15240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ΑΠΟΤΕΛΕΣΜΑΤΑ ΧΡΗΣΗΣ</a:t>
                      </a:r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l-GR" sz="2000" b="1" dirty="0" smtClean="0"/>
                        <a:t>ΧΡΕΩΣΗ</a:t>
                      </a:r>
                      <a:endParaRPr lang="el-GR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l-GR" sz="2000" b="1" dirty="0" smtClean="0"/>
                        <a:t>ΠΙΣΤΩΣΗ</a:t>
                      </a:r>
                      <a:endParaRPr lang="el-GR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Ενοίκια - Έξοδα</a:t>
                      </a:r>
                      <a:endParaRPr lang="el-GR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2000" dirty="0" smtClean="0"/>
                        <a:t>150.000</a:t>
                      </a:r>
                      <a:endParaRPr lang="el-GR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Προμήθειες</a:t>
                      </a:r>
                      <a:r>
                        <a:rPr lang="el-GR" sz="2000" baseline="0" dirty="0" smtClean="0"/>
                        <a:t> -Έσοδα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2000" dirty="0" smtClean="0"/>
                        <a:t>250.000</a:t>
                      </a:r>
                      <a:endParaRPr lang="el-GR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l-GR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3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Διακρίσεις των λογαριασμών </a:t>
            </a:r>
            <a:r>
              <a:rPr lang="el-GR" altLang="el-GR" sz="3200" b="0" dirty="0" smtClean="0"/>
              <a:t>(1 από 7)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lnSpc>
                <a:spcPct val="114000"/>
              </a:lnSpc>
              <a:spcBef>
                <a:spcPts val="1200"/>
              </a:spcBef>
              <a:buFontTx/>
              <a:buAutoNum type="arabicPeriod"/>
            </a:pPr>
            <a:r>
              <a:rPr lang="el-GR" altLang="el-GR" sz="2400" b="1" dirty="0" smtClean="0"/>
              <a:t>Με βάση την εμφάνιση τους στον   Ισολογισμό :</a:t>
            </a:r>
          </a:p>
          <a:p>
            <a:pPr marL="609600" indent="-609600" eaLnBrk="1" hangingPunct="1">
              <a:lnSpc>
                <a:spcPct val="114000"/>
              </a:lnSpc>
              <a:spcBef>
                <a:spcPts val="1200"/>
              </a:spcBef>
              <a:buFont typeface="+mj-lt"/>
              <a:buAutoNum type="alphaUcPeriod"/>
            </a:pPr>
            <a:r>
              <a:rPr lang="el-GR" altLang="el-GR" sz="2400" b="1" dirty="0" smtClean="0"/>
              <a:t>Μόνιμοι Λογαριασμοί :</a:t>
            </a:r>
            <a:r>
              <a:rPr lang="el-GR" altLang="el-GR" sz="2400" dirty="0" smtClean="0"/>
              <a:t> Είναι οι λογαριασμοί με των οποίων τα υπόλοιπα καταρτίζεται ο Ισολογισμός και διακρίνονται σε :</a:t>
            </a:r>
            <a:endParaRPr lang="el-GR" altLang="el-GR" sz="2400" b="1" u="sng" dirty="0" smtClean="0"/>
          </a:p>
          <a:p>
            <a:pPr marL="1409700" lvl="2" indent="-609600">
              <a:lnSpc>
                <a:spcPct val="114000"/>
              </a:lnSpc>
              <a:spcBef>
                <a:spcPts val="1200"/>
              </a:spcBef>
            </a:pPr>
            <a:r>
              <a:rPr lang="el-GR" altLang="el-GR" dirty="0" smtClean="0"/>
              <a:t>Ενεργητικού,</a:t>
            </a:r>
          </a:p>
          <a:p>
            <a:pPr marL="1409700" lvl="2" indent="-609600">
              <a:lnSpc>
                <a:spcPct val="114000"/>
              </a:lnSpc>
              <a:spcBef>
                <a:spcPts val="1200"/>
              </a:spcBef>
            </a:pPr>
            <a:r>
              <a:rPr lang="el-GR" altLang="el-GR" dirty="0" smtClean="0"/>
              <a:t>Παθητικού,</a:t>
            </a:r>
          </a:p>
          <a:p>
            <a:pPr marL="1409700" lvl="2" indent="-609600">
              <a:lnSpc>
                <a:spcPct val="114000"/>
              </a:lnSpc>
              <a:spcBef>
                <a:spcPts val="1200"/>
              </a:spcBef>
            </a:pPr>
            <a:r>
              <a:rPr lang="el-GR" altLang="el-GR" dirty="0" smtClean="0"/>
              <a:t>Καθαρής Περιουσίας.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Αρχές Γενικής Λογιστικής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Αρχές Γενικής Λογιστικής</Template>
  <TotalTime>1</TotalTime>
  <Words>1400</Words>
  <Application>Microsoft Office PowerPoint</Application>
  <PresentationFormat>Προβολή στην οθόνη (4:3)</PresentationFormat>
  <Paragraphs>283</Paragraphs>
  <Slides>24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24</vt:i4>
      </vt:variant>
    </vt:vector>
  </HeadingPairs>
  <TitlesOfParts>
    <vt:vector size="26" baseType="lpstr">
      <vt:lpstr>Αρχές Γενικής Λογιστικής</vt:lpstr>
      <vt:lpstr>template</vt:lpstr>
      <vt:lpstr>Αρχές Γενικής Λογιστικής</vt:lpstr>
      <vt:lpstr>Μεταφορά λογαριασμού</vt:lpstr>
      <vt:lpstr>Παράδειγμα μεταφοράς  λογαριασμού σε άλλη σελίδα (1 από 2)</vt:lpstr>
      <vt:lpstr>Παράδειγμα μεταφοράς  λογαριασμού σε άλλη σελίδα (2 από 2)</vt:lpstr>
      <vt:lpstr>Παράδειγμα μεταφοράς  λογαριασμού σε άλλο λογαριασμό (1 από 4)</vt:lpstr>
      <vt:lpstr>Παράδειγμα μεταφοράς  λογαριασμού σε άλλο λογαριασμό (2 από 4)</vt:lpstr>
      <vt:lpstr>Παράδειγμα μεταφοράς  λογαριασμού σε άλλο λογαριασμό (3 από 4)</vt:lpstr>
      <vt:lpstr>Παράδειγμα μεταφοράς  λογαριασμού σε άλλο λογαριασμό (4 από 4)</vt:lpstr>
      <vt:lpstr>Διακρίσεις των λογαριασμών (1 από 7)</vt:lpstr>
      <vt:lpstr>Διακρίσεις των λογαριασμών (2 από 7)</vt:lpstr>
      <vt:lpstr>Διακρίσεις των λογαριασμών (3 από 7)</vt:lpstr>
      <vt:lpstr>Διακρίσεις των λογαριασμών (4 από 7)</vt:lpstr>
      <vt:lpstr>Διακρίσεις των λογαριασμών (5 από 7)</vt:lpstr>
      <vt:lpstr>Διακρίσεις των λογαριασμών (6 από 7)</vt:lpstr>
      <vt:lpstr>Διακρίσεις των λογαριασμών (7 από 7)</vt:lpstr>
      <vt:lpstr>Κανόνες λειτουργίας των λογαριασμών (1 από 2) </vt:lpstr>
      <vt:lpstr>Κανόνες λειτουργίας των λογαριασμών (2 από 2)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Αρχές Γενικής Λογιστικής</dc:title>
  <dc:creator>opencourses@teiath.gr</dc:creator>
  <cp:lastModifiedBy>fkaram2</cp:lastModifiedBy>
  <cp:revision>4</cp:revision>
  <dcterms:created xsi:type="dcterms:W3CDTF">2014-10-06T11:48:51Z</dcterms:created>
  <dcterms:modified xsi:type="dcterms:W3CDTF">2015-02-13T13:56:12Z</dcterms:modified>
</cp:coreProperties>
</file>