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93"/>
  </p:notesMasterIdLst>
  <p:handoutMasterIdLst>
    <p:handoutMasterId r:id="rId94"/>
  </p:handoutMasterIdLst>
  <p:sldIdLst>
    <p:sldId id="339" r:id="rId2"/>
    <p:sldId id="259" r:id="rId3"/>
    <p:sldId id="260" r:id="rId4"/>
    <p:sldId id="261" r:id="rId5"/>
    <p:sldId id="340" r:id="rId6"/>
    <p:sldId id="262" r:id="rId7"/>
    <p:sldId id="263" r:id="rId8"/>
    <p:sldId id="264" r:id="rId9"/>
    <p:sldId id="34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341" r:id="rId22"/>
    <p:sldId id="278" r:id="rId23"/>
    <p:sldId id="279" r:id="rId24"/>
    <p:sldId id="280" r:id="rId25"/>
    <p:sldId id="345" r:id="rId26"/>
    <p:sldId id="346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42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43" r:id="rId80"/>
    <p:sldId id="334" r:id="rId81"/>
    <p:sldId id="335" r:id="rId82"/>
    <p:sldId id="336" r:id="rId83"/>
    <p:sldId id="337" r:id="rId84"/>
    <p:sldId id="338" r:id="rId85"/>
    <p:sldId id="347" r:id="rId86"/>
    <p:sldId id="348" r:id="rId87"/>
    <p:sldId id="349" r:id="rId88"/>
    <p:sldId id="351" r:id="rId89"/>
    <p:sldId id="353" r:id="rId90"/>
    <p:sldId id="354" r:id="rId91"/>
    <p:sldId id="352" r:id="rId92"/>
  </p:sldIdLst>
  <p:sldSz cx="9144000" cy="6858000" type="screen4x3"/>
  <p:notesSz cx="7104063" cy="10234613"/>
  <p:custDataLst>
    <p:tags r:id="rId9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>
        <p:scale>
          <a:sx n="78" d="100"/>
          <a:sy n="78" d="100"/>
        </p:scale>
        <p:origin x="-2748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gs" Target="tags/tag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19/3/2015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19/3/2015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61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09A13-564D-4DDE-9F95-84DE854090A0}" type="slidenum">
              <a:rPr lang="el-GR" smtClean="0"/>
              <a:pPr/>
              <a:t>44</a:t>
            </a:fld>
            <a:endParaRPr lang="el-G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522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B5802-223F-4625-8DB0-A089809632AA}" type="slidenum">
              <a:rPr lang="el-GR" smtClean="0"/>
              <a:pPr/>
              <a:t>45</a:t>
            </a:fld>
            <a:endParaRPr lang="el-G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403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6E255-403C-4221-87FA-45A6CAA407AC}" type="slidenum">
              <a:rPr lang="el-GR" smtClean="0"/>
              <a:pPr/>
              <a:t>48</a:t>
            </a:fld>
            <a:endParaRPr lang="el-G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258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BB95A7-B6DA-4FDD-AEFC-C91F272A4E86}" type="slidenum">
              <a:rPr lang="el-GR" smtClean="0"/>
              <a:pPr/>
              <a:t>67</a:t>
            </a:fld>
            <a:endParaRPr lang="el-GR" dirty="0" smtClean="0"/>
          </a:p>
        </p:txBody>
      </p:sp>
      <p:sp>
        <p:nvSpPr>
          <p:cNvPr id="4403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4037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9FCE23CE-3267-454A-A9D2-289FD1A2751E}" type="slidenum">
              <a:rPr lang="el-GR" sz="1300">
                <a:latin typeface="Calibri" pitchFamily="34" charset="0"/>
              </a:rPr>
              <a:pPr algn="r"/>
              <a:t>67</a:t>
            </a:fld>
            <a:endParaRPr lang="el-GR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CE4F3-239B-43B9-BA2F-1F8F74F4DC68}" type="slidenum">
              <a:rPr lang="el-GR" smtClean="0"/>
              <a:pPr/>
              <a:t>68</a:t>
            </a:fld>
            <a:endParaRPr lang="el-GR" dirty="0" smtClean="0"/>
          </a:p>
        </p:txBody>
      </p:sp>
      <p:sp>
        <p:nvSpPr>
          <p:cNvPr id="4505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0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5061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699F857B-1EEE-4F5D-878B-0D845359C88C}" type="slidenum">
              <a:rPr lang="el-GR" sz="1300">
                <a:latin typeface="Calibri" pitchFamily="34" charset="0"/>
              </a:rPr>
              <a:pPr algn="r"/>
              <a:t>68</a:t>
            </a:fld>
            <a:endParaRPr lang="el-GR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51487-2C32-45C4-B732-4CBAEB17D5B6}" type="slidenum">
              <a:rPr lang="el-GR" smtClean="0"/>
              <a:pPr/>
              <a:t>69</a:t>
            </a:fld>
            <a:endParaRPr lang="el-GR" dirty="0" smtClean="0"/>
          </a:p>
        </p:txBody>
      </p:sp>
      <p:sp>
        <p:nvSpPr>
          <p:cNvPr id="4608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6085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E8678A6E-8B3E-4E04-BC78-5DCB73E5B30C}" type="slidenum">
              <a:rPr lang="el-GR" sz="1300">
                <a:latin typeface="Calibri" pitchFamily="34" charset="0"/>
              </a:rPr>
              <a:pPr algn="r"/>
              <a:t>69</a:t>
            </a:fld>
            <a:endParaRPr lang="el-GR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0D6405-D21B-4942-B094-6A248516FA1D}" type="slidenum">
              <a:rPr lang="el-GR" smtClean="0"/>
              <a:pPr/>
              <a:t>70</a:t>
            </a:fld>
            <a:endParaRPr lang="el-GR" dirty="0" smtClean="0"/>
          </a:p>
        </p:txBody>
      </p:sp>
      <p:sp>
        <p:nvSpPr>
          <p:cNvPr id="4710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7109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20B5CD2B-732C-4075-8FF7-56216934D37C}" type="slidenum">
              <a:rPr lang="el-GR" sz="1300">
                <a:latin typeface="Calibri" pitchFamily="34" charset="0"/>
              </a:rPr>
              <a:pPr algn="r"/>
              <a:t>70</a:t>
            </a:fld>
            <a:endParaRPr lang="el-GR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ED521-5CDA-40A0-BDB5-DB66FD83751E}" type="slidenum">
              <a:rPr lang="el-GR" smtClean="0"/>
              <a:pPr/>
              <a:t>71</a:t>
            </a:fld>
            <a:endParaRPr lang="el-GR" dirty="0" smtClean="0"/>
          </a:p>
        </p:txBody>
      </p:sp>
      <p:sp>
        <p:nvSpPr>
          <p:cNvPr id="4813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8133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A7886367-7608-482A-A0F8-B8705F717CA1}" type="slidenum">
              <a:rPr lang="el-GR" sz="1300">
                <a:latin typeface="Calibri" pitchFamily="34" charset="0"/>
              </a:rPr>
              <a:pPr algn="r"/>
              <a:t>71</a:t>
            </a:fld>
            <a:endParaRPr lang="el-GR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3316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1"/>
            <a:ext cx="3078162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>
              <a:defRPr/>
            </a:pPr>
            <a:fld id="{26AC6B24-50A0-4DF7-9A0B-BE9CD37665A9}" type="slidenum">
              <a:rPr lang="el-GR" sz="1300">
                <a:latin typeface="+mn-lt"/>
              </a:rPr>
              <a:pPr algn="r">
                <a:defRPr/>
              </a:pPr>
              <a:t>73</a:t>
            </a:fld>
            <a:endParaRPr lang="el-GR" sz="13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D40FE-FD56-4215-AC95-2C491704766A}" type="slidenum">
              <a:rPr lang="el-GR" smtClean="0"/>
              <a:pPr/>
              <a:t>1</a:t>
            </a:fld>
            <a:endParaRPr lang="el-GR" dirty="0" smtClean="0"/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854AF89F-EF8E-4606-ABAE-D012BB05CB53}" type="slidenum">
              <a:rPr lang="el-GR" sz="1300"/>
              <a:pPr algn="r"/>
              <a:t>1</a:t>
            </a:fld>
            <a:endParaRPr lang="el-GR" sz="1300" dirty="0"/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12292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1"/>
            <a:ext cx="3078162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>
              <a:defRPr/>
            </a:pPr>
            <a:fld id="{39C4B7BA-3594-402D-B888-F6919589254E}" type="slidenum">
              <a:rPr lang="el-GR" sz="1300">
                <a:latin typeface="+mn-lt"/>
              </a:rPr>
              <a:pPr algn="r">
                <a:defRPr/>
              </a:pPr>
              <a:t>74</a:t>
            </a:fld>
            <a:endParaRPr lang="el-GR" sz="13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14340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1"/>
            <a:ext cx="3078162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>
              <a:defRPr/>
            </a:pPr>
            <a:fld id="{05BA2954-BE8F-409A-B17E-40BB3210CACA}" type="slidenum">
              <a:rPr lang="el-GR" sz="1300">
                <a:latin typeface="+mn-lt"/>
              </a:rPr>
              <a:pPr algn="r">
                <a:defRPr/>
              </a:pPr>
              <a:t>75</a:t>
            </a:fld>
            <a:endParaRPr lang="el-GR" sz="13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389AE-67B9-4964-A8CC-3EC095C232E3}" type="slidenum">
              <a:rPr lang="el-GR" smtClean="0"/>
              <a:pPr/>
              <a:t>21</a:t>
            </a:fld>
            <a:endParaRPr lang="el-GR" dirty="0" smtClean="0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6ED9DBB3-D87E-4192-9C4B-8074E600DE50}" type="slidenum">
              <a:rPr lang="el-GR" sz="1300"/>
              <a:pPr algn="r"/>
              <a:t>21</a:t>
            </a:fld>
            <a:endParaRPr lang="el-GR" sz="1300" dirty="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059F4-77D0-4AE2-83AD-70178D38A7BE}" type="slidenum">
              <a:rPr lang="el-GR" smtClean="0"/>
              <a:pPr/>
              <a:t>22</a:t>
            </a:fld>
            <a:endParaRPr lang="el-GR" dirty="0" smtClean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C32BD0D7-4B02-4DA6-8EB8-CE9B205C9398}" type="slidenum">
              <a:rPr lang="el-GR" sz="1300"/>
              <a:pPr algn="r"/>
              <a:t>22</a:t>
            </a:fld>
            <a:endParaRPr lang="el-GR" sz="1300" dirty="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85B42-692C-4A89-848B-6B4D12E4493D}" type="slidenum">
              <a:rPr lang="el-GR" smtClean="0"/>
              <a:pPr/>
              <a:t>23</a:t>
            </a:fld>
            <a:endParaRPr lang="el-GR" dirty="0" smtClean="0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4F76B344-1C1C-4973-8379-33F62D5D1CF0}" type="slidenum">
              <a:rPr lang="el-GR" sz="1300"/>
              <a:pPr algn="r"/>
              <a:t>23</a:t>
            </a:fld>
            <a:endParaRPr lang="el-GR" sz="1300" dirty="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0483F-3BA3-46A1-8E86-15DDBAE441E8}" type="slidenum">
              <a:rPr lang="el-GR" smtClean="0"/>
              <a:pPr/>
              <a:t>24</a:t>
            </a:fld>
            <a:endParaRPr lang="el-GR" dirty="0" smtClean="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AA24765A-53B8-4833-8E9F-860DE7B6A7CA}" type="slidenum">
              <a:rPr lang="el-GR" sz="1300"/>
              <a:pPr algn="r"/>
              <a:t>24</a:t>
            </a:fld>
            <a:endParaRPr lang="el-GR" sz="1300" dirty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2AB6E-3C02-45AD-9191-F69841643535}" type="slidenum">
              <a:rPr lang="el-GR" smtClean="0"/>
              <a:pPr/>
              <a:t>36</a:t>
            </a:fld>
            <a:endParaRPr lang="el-GR" dirty="0" smtClean="0"/>
          </a:p>
        </p:txBody>
      </p:sp>
      <p:sp>
        <p:nvSpPr>
          <p:cNvPr id="4198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1989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7EE96A16-1DED-4DA1-B242-17925B8F75C0}" type="slidenum">
              <a:rPr lang="el-GR" sz="1300"/>
              <a:pPr algn="r"/>
              <a:t>36</a:t>
            </a:fld>
            <a:endParaRPr lang="el-GR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69EE1-E0BC-40C9-B6C7-E8A62D3DAB0D}" type="slidenum">
              <a:rPr lang="el-GR" smtClean="0"/>
              <a:pPr/>
              <a:t>37</a:t>
            </a:fld>
            <a:endParaRPr lang="el-GR" dirty="0" smtClean="0"/>
          </a:p>
        </p:txBody>
      </p:sp>
      <p:sp>
        <p:nvSpPr>
          <p:cNvPr id="4301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3013" name="3 - Θέση αριθμού διαφάνειας"/>
          <p:cNvSpPr txBox="1">
            <a:spLocks noGrp="1"/>
          </p:cNvSpPr>
          <p:nvPr/>
        </p:nvSpPr>
        <p:spPr bwMode="auto">
          <a:xfrm>
            <a:off x="4023992" y="9721106"/>
            <a:ext cx="307842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/>
            <a:fld id="{3893A791-1704-4BEF-84D5-0655347CB18F}" type="slidenum">
              <a:rPr lang="el-GR" sz="1300"/>
              <a:pPr algn="r"/>
              <a:t>37</a:t>
            </a:fld>
            <a:endParaRPr lang="el-GR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C9788-9B49-450C-8BA8-4CF5822EF203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4813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9B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www.tootoo.com/d-rp13523522-Urine_Analyzer/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www.diagnostics.bayer.gr/repository/images_products/p_atl_b1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://www.labnews.de/en/he_upd/pix/ws_urin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44016" y="1340768"/>
            <a:ext cx="8455968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200" b="1" dirty="0" smtClean="0">
                <a:latin typeface="+mn-lt"/>
              </a:rPr>
              <a:t>Ανάλυση Βιολογικών Υγρών &amp; Εκκριμάτων (Θ)</a:t>
            </a:r>
            <a:endParaRPr lang="el-GR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2"/>
            <a:ext cx="6400800" cy="2132657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</a:t>
            </a:r>
            <a:r>
              <a:rPr lang="en-US" b="1" dirty="0" smtClean="0"/>
              <a:t>7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Αυτόματες αναλύσεις στις αναλύσεις ούρων, έλεγχος ποιότητας</a:t>
            </a:r>
            <a:endParaRPr lang="en-US" dirty="0" smtClean="0"/>
          </a:p>
          <a:p>
            <a:endParaRPr lang="en-US" dirty="0" smtClean="0"/>
          </a:p>
          <a:p>
            <a:r>
              <a:rPr lang="el-GR" sz="2600" dirty="0"/>
              <a:t>Πέτρος Καρκαλούσος</a:t>
            </a:r>
          </a:p>
          <a:p>
            <a:r>
              <a:rPr lang="el-GR" sz="2600" dirty="0"/>
              <a:t>Καθηγητής εφαρμογών κλινικής χημείας – ΤΕΙ Αθηνών</a:t>
            </a:r>
          </a:p>
          <a:p>
            <a:r>
              <a:rPr lang="el-GR" sz="2600" dirty="0"/>
              <a:t>Τμήμα Ιατρικών Εργαστήριων</a:t>
            </a:r>
          </a:p>
        </p:txBody>
      </p:sp>
      <p:pic>
        <p:nvPicPr>
          <p:cNvPr id="11" name="Picture 10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2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697773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/>
              <a:t>Αναλυτές χημικών και φυσικών χαρακτήρων ούρων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l-G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l-GR" sz="2400" dirty="0" smtClean="0"/>
              <a:t>Μετράνε</a:t>
            </a:r>
            <a:r>
              <a:rPr lang="en-US" sz="2400" dirty="0" smtClean="0"/>
              <a:t>:</a:t>
            </a:r>
            <a:r>
              <a:rPr lang="el-GR" sz="2400" dirty="0" smtClean="0"/>
              <a:t>	Χροιά		Χολερυθρίνη</a:t>
            </a:r>
          </a:p>
          <a:p>
            <a:pPr indent="1446213" eaLnBrk="1" hangingPunct="1">
              <a:buFontTx/>
              <a:buNone/>
              <a:defRPr/>
            </a:pPr>
            <a:r>
              <a:rPr lang="el-GR" sz="2400" dirty="0" smtClean="0"/>
              <a:t>Όψη		Ουροχολινογόνο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Γλυκόζη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Κετόνες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Λεύκωμα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Νιτρικά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Εστεράση λευκοκυττάρων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n-US" sz="2400" dirty="0" smtClean="0"/>
              <a:t>pH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Ειδικό βάρος</a:t>
            </a:r>
          </a:p>
          <a:p>
            <a:pPr marL="2384425" lvl="4" indent="1285875" eaLnBrk="1" hangingPunct="1">
              <a:buFontTx/>
              <a:buNone/>
              <a:defRPr/>
            </a:pPr>
            <a:r>
              <a:rPr lang="el-GR" sz="2400" dirty="0" smtClean="0"/>
              <a:t>Αίμα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63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tabLst>
                <a:tab pos="6808788" algn="l"/>
              </a:tabLst>
            </a:pPr>
            <a:r>
              <a:rPr lang="el-GR" dirty="0"/>
              <a:t>Προσδιορισμός όψης με νεφελομετρία</a:t>
            </a:r>
          </a:p>
        </p:txBody>
      </p:sp>
      <p:sp>
        <p:nvSpPr>
          <p:cNvPr id="70" name="6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z="2000" smtClean="0">
                <a:latin typeface="+mn-lt"/>
              </a:rPr>
              <a:pPr>
                <a:defRPr/>
              </a:pPr>
              <a:t>10</a:t>
            </a:fld>
            <a:endParaRPr lang="el-GR" sz="2000" dirty="0">
              <a:latin typeface="+mn-lt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0" y="1700213"/>
            <a:ext cx="9144000" cy="4752975"/>
            <a:chOff x="0" y="1700213"/>
            <a:chExt cx="9144000" cy="4752975"/>
          </a:xfrm>
        </p:grpSpPr>
        <p:sp>
          <p:nvSpPr>
            <p:cNvPr id="72" name="Rectangle 3"/>
            <p:cNvSpPr>
              <a:spLocks noChangeArrowheads="1"/>
            </p:cNvSpPr>
            <p:nvPr/>
          </p:nvSpPr>
          <p:spPr bwMode="auto">
            <a:xfrm>
              <a:off x="0" y="1700213"/>
              <a:ext cx="8820150" cy="4752975"/>
            </a:xfrm>
            <a:prstGeom prst="rect">
              <a:avLst/>
            </a:prstGeom>
            <a:solidFill>
              <a:srgbClr val="BBE0E3">
                <a:alpha val="2196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3" name="Oval 4"/>
            <p:cNvSpPr>
              <a:spLocks noChangeArrowheads="1"/>
            </p:cNvSpPr>
            <p:nvPr/>
          </p:nvSpPr>
          <p:spPr bwMode="auto">
            <a:xfrm>
              <a:off x="4427538" y="2709863"/>
              <a:ext cx="144462" cy="144462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4284663" y="3717925"/>
              <a:ext cx="431800" cy="43180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5" name="Oval 6"/>
            <p:cNvSpPr>
              <a:spLocks noChangeArrowheads="1"/>
            </p:cNvSpPr>
            <p:nvPr/>
          </p:nvSpPr>
          <p:spPr bwMode="auto">
            <a:xfrm>
              <a:off x="4140200" y="5013325"/>
              <a:ext cx="647700" cy="647700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>
              <a:off x="1042988" y="2781300"/>
              <a:ext cx="33131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7" name="Line 8"/>
            <p:cNvSpPr>
              <a:spLocks noChangeShapeType="1"/>
            </p:cNvSpPr>
            <p:nvPr/>
          </p:nvSpPr>
          <p:spPr bwMode="auto">
            <a:xfrm>
              <a:off x="1187450" y="3933825"/>
              <a:ext cx="302418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1042988" y="5302250"/>
              <a:ext cx="302418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79" name="Line 10"/>
            <p:cNvSpPr>
              <a:spLocks noChangeShapeType="1"/>
            </p:cNvSpPr>
            <p:nvPr/>
          </p:nvSpPr>
          <p:spPr bwMode="auto">
            <a:xfrm flipV="1">
              <a:off x="4716463" y="2493963"/>
              <a:ext cx="360362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144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>
              <a:off x="4643438" y="2781300"/>
              <a:ext cx="57626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>
              <a:off x="4643438" y="2781300"/>
              <a:ext cx="504825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4643438" y="2781300"/>
              <a:ext cx="360362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 flipV="1">
              <a:off x="4643438" y="2420938"/>
              <a:ext cx="288925" cy="287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5" name="Line 16"/>
            <p:cNvSpPr>
              <a:spLocks noChangeShapeType="1"/>
            </p:cNvSpPr>
            <p:nvPr/>
          </p:nvSpPr>
          <p:spPr bwMode="auto">
            <a:xfrm flipV="1">
              <a:off x="4572000" y="2276475"/>
              <a:ext cx="71438" cy="360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6" name="Line 17"/>
            <p:cNvSpPr>
              <a:spLocks noChangeShapeType="1"/>
            </p:cNvSpPr>
            <p:nvPr/>
          </p:nvSpPr>
          <p:spPr bwMode="auto">
            <a:xfrm flipH="1" flipV="1">
              <a:off x="4356100" y="2349500"/>
              <a:ext cx="144463" cy="2873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7" name="Line 18"/>
            <p:cNvSpPr>
              <a:spLocks noChangeShapeType="1"/>
            </p:cNvSpPr>
            <p:nvPr/>
          </p:nvSpPr>
          <p:spPr bwMode="auto">
            <a:xfrm flipH="1" flipV="1">
              <a:off x="4211638" y="2420938"/>
              <a:ext cx="215900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8" name="Line 19"/>
            <p:cNvSpPr>
              <a:spLocks noChangeShapeType="1"/>
            </p:cNvSpPr>
            <p:nvPr/>
          </p:nvSpPr>
          <p:spPr bwMode="auto">
            <a:xfrm>
              <a:off x="4572000" y="2852738"/>
              <a:ext cx="144463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4572000" y="2852738"/>
              <a:ext cx="287338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 flipH="1">
              <a:off x="4427538" y="2852738"/>
              <a:ext cx="144462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 flipH="1">
              <a:off x="4211638" y="2852738"/>
              <a:ext cx="215900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 flipH="1">
              <a:off x="4067175" y="2781300"/>
              <a:ext cx="288925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 flipH="1" flipV="1">
              <a:off x="4067175" y="2565400"/>
              <a:ext cx="288925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 flipH="1">
              <a:off x="4284663" y="2852738"/>
              <a:ext cx="142875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 flipH="1">
              <a:off x="4067175" y="2852738"/>
              <a:ext cx="217488" cy="7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 flipV="1">
              <a:off x="4643438" y="2276475"/>
              <a:ext cx="144462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 flipH="1" flipV="1">
              <a:off x="3924300" y="2636838"/>
              <a:ext cx="360363" cy="144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 flipH="1">
              <a:off x="4067175" y="2925763"/>
              <a:ext cx="288925" cy="142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 flipV="1">
              <a:off x="4716463" y="3429000"/>
              <a:ext cx="719137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 flipV="1">
              <a:off x="4787900" y="3644900"/>
              <a:ext cx="720725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4787900" y="3933825"/>
              <a:ext cx="647700" cy="71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 flipV="1">
              <a:off x="4787900" y="3789363"/>
              <a:ext cx="647700" cy="71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4716463" y="4005263"/>
              <a:ext cx="503237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>
              <a:off x="4716463" y="4076700"/>
              <a:ext cx="287337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 flipV="1">
              <a:off x="4643438" y="3357563"/>
              <a:ext cx="576262" cy="360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 flipV="1">
              <a:off x="4643438" y="3357563"/>
              <a:ext cx="288925" cy="2873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>
              <a:off x="4643438" y="4076700"/>
              <a:ext cx="288925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>
              <a:off x="4572000" y="4149725"/>
              <a:ext cx="144463" cy="2889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9" name="Line 40"/>
            <p:cNvSpPr>
              <a:spLocks noChangeShapeType="1"/>
            </p:cNvSpPr>
            <p:nvPr/>
          </p:nvSpPr>
          <p:spPr bwMode="auto">
            <a:xfrm>
              <a:off x="4427538" y="4221163"/>
              <a:ext cx="0" cy="144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0" name="Line 41"/>
            <p:cNvSpPr>
              <a:spLocks noChangeShapeType="1"/>
            </p:cNvSpPr>
            <p:nvPr/>
          </p:nvSpPr>
          <p:spPr bwMode="auto">
            <a:xfrm flipV="1">
              <a:off x="4500563" y="3429000"/>
              <a:ext cx="0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 flipH="1" flipV="1">
              <a:off x="4284663" y="3573463"/>
              <a:ext cx="73025" cy="144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2" name="Line 43"/>
            <p:cNvSpPr>
              <a:spLocks noChangeShapeType="1"/>
            </p:cNvSpPr>
            <p:nvPr/>
          </p:nvSpPr>
          <p:spPr bwMode="auto">
            <a:xfrm flipH="1">
              <a:off x="4284663" y="4149725"/>
              <a:ext cx="71437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3" name="Line 44"/>
            <p:cNvSpPr>
              <a:spLocks noChangeShapeType="1"/>
            </p:cNvSpPr>
            <p:nvPr/>
          </p:nvSpPr>
          <p:spPr bwMode="auto">
            <a:xfrm flipH="1" flipV="1">
              <a:off x="4067175" y="3789363"/>
              <a:ext cx="144463" cy="71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4" name="Line 45"/>
            <p:cNvSpPr>
              <a:spLocks noChangeShapeType="1"/>
            </p:cNvSpPr>
            <p:nvPr/>
          </p:nvSpPr>
          <p:spPr bwMode="auto">
            <a:xfrm flipH="1">
              <a:off x="4140200" y="4076700"/>
              <a:ext cx="144463" cy="7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 flipV="1">
              <a:off x="4716463" y="4510088"/>
              <a:ext cx="1439862" cy="5032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6" name="Line 47"/>
            <p:cNvSpPr>
              <a:spLocks noChangeShapeType="1"/>
            </p:cNvSpPr>
            <p:nvPr/>
          </p:nvSpPr>
          <p:spPr bwMode="auto">
            <a:xfrm flipV="1">
              <a:off x="4716463" y="4797425"/>
              <a:ext cx="1511300" cy="360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7" name="Line 48"/>
            <p:cNvSpPr>
              <a:spLocks noChangeShapeType="1"/>
            </p:cNvSpPr>
            <p:nvPr/>
          </p:nvSpPr>
          <p:spPr bwMode="auto">
            <a:xfrm>
              <a:off x="4716463" y="5300663"/>
              <a:ext cx="1584325" cy="73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8" name="Line 49"/>
            <p:cNvSpPr>
              <a:spLocks noChangeShapeType="1"/>
            </p:cNvSpPr>
            <p:nvPr/>
          </p:nvSpPr>
          <p:spPr bwMode="auto">
            <a:xfrm flipV="1">
              <a:off x="4787900" y="5084763"/>
              <a:ext cx="1512888" cy="1444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19" name="Line 50"/>
            <p:cNvSpPr>
              <a:spLocks noChangeShapeType="1"/>
            </p:cNvSpPr>
            <p:nvPr/>
          </p:nvSpPr>
          <p:spPr bwMode="auto">
            <a:xfrm>
              <a:off x="4787900" y="5445125"/>
              <a:ext cx="1368425" cy="144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0" name="Line 51"/>
            <p:cNvSpPr>
              <a:spLocks noChangeShapeType="1"/>
            </p:cNvSpPr>
            <p:nvPr/>
          </p:nvSpPr>
          <p:spPr bwMode="auto">
            <a:xfrm>
              <a:off x="4716463" y="5589588"/>
              <a:ext cx="1368425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1" name="Line 52"/>
            <p:cNvSpPr>
              <a:spLocks noChangeShapeType="1"/>
            </p:cNvSpPr>
            <p:nvPr/>
          </p:nvSpPr>
          <p:spPr bwMode="auto">
            <a:xfrm>
              <a:off x="4643438" y="5589588"/>
              <a:ext cx="1296987" cy="360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2" name="Line 53"/>
            <p:cNvSpPr>
              <a:spLocks noChangeShapeType="1"/>
            </p:cNvSpPr>
            <p:nvPr/>
          </p:nvSpPr>
          <p:spPr bwMode="auto">
            <a:xfrm>
              <a:off x="4643438" y="5661025"/>
              <a:ext cx="1223962" cy="431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3" name="Line 54"/>
            <p:cNvSpPr>
              <a:spLocks noChangeShapeType="1"/>
            </p:cNvSpPr>
            <p:nvPr/>
          </p:nvSpPr>
          <p:spPr bwMode="auto">
            <a:xfrm flipV="1">
              <a:off x="4643438" y="4508500"/>
              <a:ext cx="1223962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4" name="Line 55"/>
            <p:cNvSpPr>
              <a:spLocks noChangeShapeType="1"/>
            </p:cNvSpPr>
            <p:nvPr/>
          </p:nvSpPr>
          <p:spPr bwMode="auto">
            <a:xfrm flipV="1">
              <a:off x="4716463" y="4581525"/>
              <a:ext cx="1584325" cy="503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5" name="Line 56"/>
            <p:cNvSpPr>
              <a:spLocks noChangeShapeType="1"/>
            </p:cNvSpPr>
            <p:nvPr/>
          </p:nvSpPr>
          <p:spPr bwMode="auto">
            <a:xfrm flipV="1">
              <a:off x="4859338" y="4941888"/>
              <a:ext cx="1441450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6" name="Line 57"/>
            <p:cNvSpPr>
              <a:spLocks noChangeShapeType="1"/>
            </p:cNvSpPr>
            <p:nvPr/>
          </p:nvSpPr>
          <p:spPr bwMode="auto">
            <a:xfrm>
              <a:off x="4859338" y="5518150"/>
              <a:ext cx="1225550" cy="142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7" name="Line 58"/>
            <p:cNvSpPr>
              <a:spLocks noChangeShapeType="1"/>
            </p:cNvSpPr>
            <p:nvPr/>
          </p:nvSpPr>
          <p:spPr bwMode="auto">
            <a:xfrm>
              <a:off x="4787900" y="5373688"/>
              <a:ext cx="1368425" cy="71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8" name="Line 59"/>
            <p:cNvSpPr>
              <a:spLocks noChangeShapeType="1"/>
            </p:cNvSpPr>
            <p:nvPr/>
          </p:nvSpPr>
          <p:spPr bwMode="auto">
            <a:xfrm>
              <a:off x="4859338" y="5229225"/>
              <a:ext cx="14414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29" name="Text Box 60"/>
            <p:cNvSpPr txBox="1">
              <a:spLocks noChangeArrowheads="1"/>
            </p:cNvSpPr>
            <p:nvPr/>
          </p:nvSpPr>
          <p:spPr bwMode="auto">
            <a:xfrm>
              <a:off x="2411413" y="2349500"/>
              <a:ext cx="15113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Διαφανή</a:t>
              </a:r>
            </a:p>
          </p:txBody>
        </p:sp>
        <p:sp>
          <p:nvSpPr>
            <p:cNvPr id="130" name="Text Box 61"/>
            <p:cNvSpPr txBox="1">
              <a:spLocks noChangeArrowheads="1"/>
            </p:cNvSpPr>
            <p:nvPr/>
          </p:nvSpPr>
          <p:spPr bwMode="auto">
            <a:xfrm>
              <a:off x="2484438" y="3502025"/>
              <a:ext cx="15113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Θολά</a:t>
              </a:r>
            </a:p>
          </p:txBody>
        </p:sp>
        <p:sp>
          <p:nvSpPr>
            <p:cNvPr id="131" name="Text Box 62"/>
            <p:cNvSpPr txBox="1">
              <a:spLocks noChangeArrowheads="1"/>
            </p:cNvSpPr>
            <p:nvPr/>
          </p:nvSpPr>
          <p:spPr bwMode="auto">
            <a:xfrm>
              <a:off x="2411413" y="4797425"/>
              <a:ext cx="18716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Έντονα θολά</a:t>
              </a:r>
            </a:p>
          </p:txBody>
        </p:sp>
        <p:sp>
          <p:nvSpPr>
            <p:cNvPr id="132" name="Line 63"/>
            <p:cNvSpPr>
              <a:spLocks noChangeShapeType="1"/>
            </p:cNvSpPr>
            <p:nvPr/>
          </p:nvSpPr>
          <p:spPr bwMode="auto">
            <a:xfrm flipV="1">
              <a:off x="4572000" y="3429000"/>
              <a:ext cx="71438" cy="21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3" name="Text Box 64"/>
            <p:cNvSpPr txBox="1">
              <a:spLocks noChangeArrowheads="1"/>
            </p:cNvSpPr>
            <p:nvPr/>
          </p:nvSpPr>
          <p:spPr bwMode="auto">
            <a:xfrm>
              <a:off x="5580063" y="2318723"/>
              <a:ext cx="230505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Σκέδαση 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Rayleigh</a:t>
              </a:r>
              <a:endParaRPr lang="el-GR" sz="2000" dirty="0">
                <a:solidFill>
                  <a:srgbClr val="000000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d &lt; 1/10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λ</a:t>
              </a:r>
            </a:p>
          </p:txBody>
        </p:sp>
        <p:sp>
          <p:nvSpPr>
            <p:cNvPr id="134" name="Text Box 65"/>
            <p:cNvSpPr txBox="1">
              <a:spLocks noChangeArrowheads="1"/>
            </p:cNvSpPr>
            <p:nvPr/>
          </p:nvSpPr>
          <p:spPr bwMode="auto">
            <a:xfrm>
              <a:off x="5580063" y="3334325"/>
              <a:ext cx="295275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Σκέδαση 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Rayleigh – Debye</a:t>
              </a:r>
              <a:endParaRPr lang="el-GR" sz="2000" dirty="0">
                <a:solidFill>
                  <a:srgbClr val="000000"/>
                </a:solidFill>
                <a:latin typeface="+mn-lt"/>
              </a:endParaRPr>
            </a:p>
            <a:p>
              <a:pPr>
                <a:spcBef>
                  <a:spcPct val="50000"/>
                </a:spcBef>
              </a:pPr>
              <a:r>
                <a:rPr lang="el-GR" sz="2000" dirty="0" smtClean="0">
                  <a:solidFill>
                    <a:srgbClr val="000000"/>
                  </a:solidFill>
                  <a:latin typeface="+mn-lt"/>
                </a:rPr>
                <a:t>	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</a:rPr>
                <a:t>d 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&gt; 1/10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λ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 </a:t>
              </a:r>
              <a:endParaRPr lang="el-GR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5" name="Text Box 66"/>
            <p:cNvSpPr txBox="1">
              <a:spLocks noChangeArrowheads="1"/>
            </p:cNvSpPr>
            <p:nvPr/>
          </p:nvSpPr>
          <p:spPr bwMode="auto">
            <a:xfrm>
              <a:off x="6372225" y="4941888"/>
              <a:ext cx="172878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Σκέδαση </a:t>
              </a: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Mie</a:t>
              </a:r>
            </a:p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+mn-lt"/>
                </a:rPr>
                <a:t>d &gt;&gt; </a:t>
              </a:r>
              <a:r>
                <a:rPr lang="el-GR" sz="2000" dirty="0">
                  <a:solidFill>
                    <a:srgbClr val="000000"/>
                  </a:solidFill>
                  <a:latin typeface="+mn-lt"/>
                </a:rPr>
                <a:t>λ</a:t>
              </a:r>
            </a:p>
            <a:p>
              <a:pPr>
                <a:spcBef>
                  <a:spcPct val="50000"/>
                </a:spcBef>
              </a:pPr>
              <a:endParaRPr lang="el-GR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6" name="Rectangle 67"/>
            <p:cNvSpPr>
              <a:spLocks noChangeArrowheads="1"/>
            </p:cNvSpPr>
            <p:nvPr/>
          </p:nvSpPr>
          <p:spPr bwMode="auto">
            <a:xfrm>
              <a:off x="8532813" y="1700213"/>
              <a:ext cx="611187" cy="475297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37" name="Text Box 68"/>
            <p:cNvSpPr txBox="1">
              <a:spLocks noChangeArrowheads="1"/>
            </p:cNvSpPr>
            <p:nvPr/>
          </p:nvSpPr>
          <p:spPr bwMode="auto">
            <a:xfrm rot="-5400000">
              <a:off x="-239713" y="3702995"/>
              <a:ext cx="1584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dirty="0">
                  <a:solidFill>
                    <a:srgbClr val="000000"/>
                  </a:solidFill>
                  <a:latin typeface="+mn-lt"/>
                </a:rPr>
                <a:t>Κυβέττα</a:t>
              </a:r>
            </a:p>
          </p:txBody>
        </p:sp>
        <p:sp>
          <p:nvSpPr>
            <p:cNvPr id="138" name="Text Box 69"/>
            <p:cNvSpPr txBox="1">
              <a:spLocks noChangeArrowheads="1"/>
            </p:cNvSpPr>
            <p:nvPr/>
          </p:nvSpPr>
          <p:spPr bwMode="auto">
            <a:xfrm rot="-5400000">
              <a:off x="6960393" y="3671423"/>
              <a:ext cx="374491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sz="2800" dirty="0">
                  <a:solidFill>
                    <a:srgbClr val="FFFFFF"/>
                  </a:solidFill>
                  <a:latin typeface="+mn-lt"/>
                </a:rPr>
                <a:t>Φωτοανιχνευτής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3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/>
              <a:t>Προσδιορισμός χροιάς με φωτομετρία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364163" y="2852738"/>
            <a:ext cx="316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Μικρή απορρόφηση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1476375" y="1341438"/>
            <a:ext cx="5543550" cy="2301875"/>
            <a:chOff x="1476375" y="1341438"/>
            <a:chExt cx="5543550" cy="2301875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auto">
            <a:xfrm>
              <a:off x="4140200" y="1916113"/>
              <a:ext cx="863600" cy="1727200"/>
            </a:xfrm>
            <a:prstGeom prst="rect">
              <a:avLst/>
            </a:prstGeom>
            <a:solidFill>
              <a:srgbClr val="FEFDE6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3316" name="Line 4"/>
            <p:cNvSpPr>
              <a:spLocks noChangeShapeType="1"/>
            </p:cNvSpPr>
            <p:nvPr/>
          </p:nvSpPr>
          <p:spPr bwMode="auto">
            <a:xfrm>
              <a:off x="1476375" y="2708275"/>
              <a:ext cx="25908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5148263" y="2708275"/>
              <a:ext cx="18716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4284663" y="1341438"/>
              <a:ext cx="865187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800" dirty="0">
                  <a:latin typeface="Book Antiqua" pitchFamily="18" charset="0"/>
                </a:rPr>
                <a:t>Α</a:t>
              </a:r>
              <a:r>
                <a:rPr lang="el-GR" sz="2000" dirty="0">
                  <a:latin typeface="Book Antiqua" pitchFamily="18" charset="0"/>
                </a:rPr>
                <a:t>1</a:t>
              </a:r>
            </a:p>
          </p:txBody>
        </p:sp>
      </p:grp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292725" y="5445125"/>
            <a:ext cx="316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Μεγάλη απορρόφηση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1547813" y="3933825"/>
            <a:ext cx="4897437" cy="2301875"/>
            <a:chOff x="1547813" y="3933825"/>
            <a:chExt cx="4897437" cy="2301875"/>
          </a:xfrm>
        </p:grpSpPr>
        <p:sp>
          <p:nvSpPr>
            <p:cNvPr id="12294" name="Rectangle 6"/>
            <p:cNvSpPr>
              <a:spLocks noChangeArrowheads="1"/>
            </p:cNvSpPr>
            <p:nvPr/>
          </p:nvSpPr>
          <p:spPr bwMode="auto">
            <a:xfrm>
              <a:off x="4140200" y="4508500"/>
              <a:ext cx="863600" cy="1727200"/>
            </a:xfrm>
            <a:prstGeom prst="rect">
              <a:avLst/>
            </a:prstGeom>
            <a:solidFill>
              <a:srgbClr val="FCF98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auto">
            <a:xfrm>
              <a:off x="1547813" y="5229225"/>
              <a:ext cx="251936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>
              <a:off x="5148263" y="5229225"/>
              <a:ext cx="12969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4211638" y="3933825"/>
              <a:ext cx="865187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800" dirty="0">
                  <a:latin typeface="Book Antiqua" pitchFamily="18" charset="0"/>
                </a:rPr>
                <a:t>Α</a:t>
              </a:r>
              <a:r>
                <a:rPr lang="el-GR" sz="2000" dirty="0">
                  <a:latin typeface="Book Antiqua" pitchFamily="18" charset="0"/>
                </a:rPr>
                <a:t>2</a:t>
              </a:r>
            </a:p>
          </p:txBody>
        </p:sp>
      </p:grp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724525" y="4076700"/>
            <a:ext cx="2592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200" dirty="0">
                <a:latin typeface="Book Antiqua" pitchFamily="18" charset="0"/>
              </a:rPr>
              <a:t>Α</a:t>
            </a:r>
            <a:r>
              <a:rPr lang="el-GR" sz="2000" dirty="0">
                <a:latin typeface="Book Antiqua" pitchFamily="18" charset="0"/>
              </a:rPr>
              <a:t>1</a:t>
            </a:r>
            <a:r>
              <a:rPr lang="el-GR" sz="3200" dirty="0">
                <a:latin typeface="Book Antiqua" pitchFamily="18" charset="0"/>
              </a:rPr>
              <a:t> &lt; Α</a:t>
            </a:r>
            <a:r>
              <a:rPr lang="el-GR" sz="2000" dirty="0">
                <a:latin typeface="Book Antiqua" pitchFamily="18" charset="0"/>
              </a:rPr>
              <a:t>2</a:t>
            </a:r>
          </a:p>
        </p:txBody>
      </p:sp>
      <p:sp>
        <p:nvSpPr>
          <p:cNvPr id="14" name="1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13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Προσδιορισμός ΕΒ με διάθλαση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2771775" y="1485900"/>
            <a:ext cx="3744913" cy="3095625"/>
            <a:chOff x="2771775" y="1485900"/>
            <a:chExt cx="3744913" cy="3095625"/>
          </a:xfrm>
        </p:grpSpPr>
        <p:sp>
          <p:nvSpPr>
            <p:cNvPr id="13315" name="Line 3"/>
            <p:cNvSpPr>
              <a:spLocks noChangeShapeType="1"/>
            </p:cNvSpPr>
            <p:nvPr/>
          </p:nvSpPr>
          <p:spPr bwMode="auto">
            <a:xfrm flipH="1">
              <a:off x="4067175" y="1628775"/>
              <a:ext cx="0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16" name="Line 4"/>
            <p:cNvSpPr>
              <a:spLocks noChangeShapeType="1"/>
            </p:cNvSpPr>
            <p:nvPr/>
          </p:nvSpPr>
          <p:spPr bwMode="auto">
            <a:xfrm>
              <a:off x="4067175" y="3716338"/>
              <a:ext cx="1079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 flipV="1">
              <a:off x="5148263" y="1628775"/>
              <a:ext cx="0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4067175" y="2205038"/>
              <a:ext cx="1081088" cy="1512887"/>
            </a:xfrm>
            <a:prstGeom prst="rect">
              <a:avLst/>
            </a:prstGeom>
            <a:solidFill>
              <a:srgbClr val="F9F26B">
                <a:alpha val="85881"/>
              </a:srgbClr>
            </a:solidFill>
            <a:ln w="9525">
              <a:solidFill>
                <a:srgbClr val="FCF98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2771775" y="1844675"/>
              <a:ext cx="1800225" cy="1152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3563938" y="1485900"/>
              <a:ext cx="2160587" cy="3095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3708400" y="2420938"/>
              <a:ext cx="2808288" cy="1873250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5292725" y="3644900"/>
              <a:ext cx="503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dirty="0">
                  <a:latin typeface="Book Antiqua" pitchFamily="18" charset="0"/>
                </a:rPr>
                <a:t>θ</a:t>
              </a:r>
              <a:r>
                <a:rPr lang="el-GR" sz="1600" dirty="0">
                  <a:latin typeface="Book Antiqua" pitchFamily="18" charset="0"/>
                </a:rPr>
                <a:t>1</a:t>
              </a:r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3635375" y="1916113"/>
              <a:ext cx="503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dirty="0">
                  <a:latin typeface="Book Antiqua" pitchFamily="18" charset="0"/>
                </a:rPr>
                <a:t>θ</a:t>
              </a:r>
              <a:r>
                <a:rPr lang="el-GR" sz="1600" dirty="0">
                  <a:latin typeface="Book Antiqua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64292" y="4621147"/>
                <a:ext cx="2086853" cy="851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n</m:t>
                      </m:r>
                      <m:r>
                        <a:rPr lang="en-US" sz="2400" b="0" i="0" smtClean="0">
                          <a:latin typeface="Cambria Math"/>
                        </a:rPr>
                        <m:t>2</m:t>
                      </m:r>
                      <m:r>
                        <a:rPr lang="el-GR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/>
                            </a:rPr>
                            <m:t>ημθ</m:t>
                          </m:r>
                          <m:r>
                            <a:rPr lang="el-GR" sz="2400" b="0" i="0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/>
                            </a:rPr>
                            <m:t>ημθ</m:t>
                          </m:r>
                          <m:r>
                            <a:rPr lang="el-GR" sz="2400" b="0" i="0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n</m:t>
                      </m:r>
                      <m:r>
                        <a:rPr lang="en-US" sz="2400" b="0" i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292" y="4621147"/>
                <a:ext cx="2086853" cy="851900"/>
              </a:xfrm>
              <a:prstGeom prst="rect">
                <a:avLst/>
              </a:prstGeom>
              <a:blipFill rotWithShape="1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2682081" y="5703404"/>
            <a:ext cx="3924300" cy="109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15000"/>
              </a:spcBef>
            </a:pPr>
            <a:r>
              <a:rPr lang="en-US" sz="2200" dirty="0">
                <a:latin typeface="+mn-lt"/>
              </a:rPr>
              <a:t>n</a:t>
            </a:r>
            <a:r>
              <a:rPr lang="el-GR" sz="2200" dirty="0">
                <a:latin typeface="+mn-lt"/>
              </a:rPr>
              <a:t>2</a:t>
            </a:r>
            <a:r>
              <a:rPr lang="en-US" sz="2200" dirty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δείκτης διάθλασης ούρων</a:t>
            </a:r>
          </a:p>
          <a:p>
            <a:pPr>
              <a:lnSpc>
                <a:spcPct val="140000"/>
              </a:lnSpc>
              <a:spcBef>
                <a:spcPct val="15000"/>
              </a:spcBef>
            </a:pPr>
            <a:r>
              <a:rPr lang="en-US" sz="2200" dirty="0">
                <a:latin typeface="+mn-lt"/>
              </a:rPr>
              <a:t>n1: </a:t>
            </a:r>
            <a:r>
              <a:rPr lang="el-GR" sz="2200" dirty="0">
                <a:latin typeface="+mn-lt"/>
              </a:rPr>
              <a:t>δείκτης διάθλασης κενού</a:t>
            </a:r>
          </a:p>
        </p:txBody>
      </p:sp>
      <p:sp>
        <p:nvSpPr>
          <p:cNvPr id="17" name="1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21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Προσδιορισμός όψης με διάθλαση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5580063" y="2565400"/>
            <a:ext cx="3024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Θολά ούρα</a:t>
            </a:r>
          </a:p>
        </p:txBody>
      </p:sp>
      <p:grpSp>
        <p:nvGrpSpPr>
          <p:cNvPr id="3" name="Ομάδα 2"/>
          <p:cNvGrpSpPr/>
          <p:nvPr/>
        </p:nvGrpSpPr>
        <p:grpSpPr>
          <a:xfrm>
            <a:off x="2771775" y="1484313"/>
            <a:ext cx="3744913" cy="2952750"/>
            <a:chOff x="2771775" y="1484313"/>
            <a:chExt cx="3744913" cy="2952750"/>
          </a:xfrm>
        </p:grpSpPr>
        <p:sp>
          <p:nvSpPr>
            <p:cNvPr id="14339" name="Line 3"/>
            <p:cNvSpPr>
              <a:spLocks noChangeShapeType="1"/>
            </p:cNvSpPr>
            <p:nvPr/>
          </p:nvSpPr>
          <p:spPr bwMode="auto">
            <a:xfrm flipH="1">
              <a:off x="4067175" y="1484313"/>
              <a:ext cx="0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0" name="Line 4"/>
            <p:cNvSpPr>
              <a:spLocks noChangeShapeType="1"/>
            </p:cNvSpPr>
            <p:nvPr/>
          </p:nvSpPr>
          <p:spPr bwMode="auto">
            <a:xfrm>
              <a:off x="4067175" y="3573463"/>
              <a:ext cx="1079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 flipV="1">
              <a:off x="5148263" y="1484313"/>
              <a:ext cx="0" cy="208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4067175" y="2060575"/>
              <a:ext cx="1081088" cy="1512888"/>
            </a:xfrm>
            <a:prstGeom prst="rect">
              <a:avLst/>
            </a:prstGeom>
            <a:solidFill>
              <a:srgbClr val="F9F26B"/>
            </a:solidFill>
            <a:ln w="9525">
              <a:solidFill>
                <a:srgbClr val="FCF98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2771775" y="1700213"/>
              <a:ext cx="1800225" cy="1152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500563" y="2781300"/>
              <a:ext cx="1223962" cy="16557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>
              <a:off x="3708400" y="2276475"/>
              <a:ext cx="2808288" cy="1873250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8" name="Text Box 18"/>
            <p:cNvSpPr txBox="1">
              <a:spLocks noChangeArrowheads="1"/>
            </p:cNvSpPr>
            <p:nvPr/>
          </p:nvSpPr>
          <p:spPr bwMode="auto">
            <a:xfrm>
              <a:off x="5292725" y="3500438"/>
              <a:ext cx="503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dirty="0">
                  <a:latin typeface="Book Antiqua" pitchFamily="18" charset="0"/>
                </a:rPr>
                <a:t>θ</a:t>
              </a:r>
              <a:r>
                <a:rPr lang="el-GR" sz="1600" dirty="0">
                  <a:latin typeface="Book Antiqua" pitchFamily="18" charset="0"/>
                </a:rPr>
                <a:t>1</a:t>
              </a:r>
            </a:p>
          </p:txBody>
        </p:sp>
      </p:grp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795963" y="5013325"/>
            <a:ext cx="3024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Διαυγή ούρα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2700338" y="4219575"/>
            <a:ext cx="3311525" cy="2449513"/>
            <a:chOff x="2700338" y="4219575"/>
            <a:chExt cx="3311525" cy="2449513"/>
          </a:xfrm>
        </p:grpSpPr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 flipH="1" flipV="1">
              <a:off x="5148263" y="4292600"/>
              <a:ext cx="0" cy="1944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 flipH="1" flipV="1">
              <a:off x="4067175" y="4219575"/>
              <a:ext cx="0" cy="1944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>
              <a:off x="2700338" y="4365625"/>
              <a:ext cx="1800225" cy="11525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3" name="Line 13"/>
            <p:cNvSpPr>
              <a:spLocks noChangeShapeType="1"/>
            </p:cNvSpPr>
            <p:nvPr/>
          </p:nvSpPr>
          <p:spPr bwMode="auto">
            <a:xfrm>
              <a:off x="4427538" y="5445125"/>
              <a:ext cx="1223962" cy="1223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276600" y="4724400"/>
              <a:ext cx="2735263" cy="1800225"/>
            </a:xfrm>
            <a:prstGeom prst="line">
              <a:avLst/>
            </a:prstGeom>
            <a:noFill/>
            <a:ln w="9525">
              <a:solidFill>
                <a:srgbClr val="CCEC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5292725" y="6092825"/>
              <a:ext cx="503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dirty="0">
                  <a:latin typeface="Book Antiqua" pitchFamily="18" charset="0"/>
                </a:rPr>
                <a:t>θ</a:t>
              </a:r>
              <a:r>
                <a:rPr lang="el-GR" sz="1600" dirty="0">
                  <a:latin typeface="Book Antiqua" pitchFamily="18" charset="0"/>
                </a:rPr>
                <a:t>2</a:t>
              </a: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4067175" y="4724400"/>
              <a:ext cx="1081088" cy="1512888"/>
            </a:xfrm>
            <a:prstGeom prst="rect">
              <a:avLst/>
            </a:prstGeom>
            <a:solidFill>
              <a:srgbClr val="000000">
                <a:alpha val="41176"/>
              </a:srgbClr>
            </a:solidFill>
            <a:ln w="9525">
              <a:solidFill>
                <a:srgbClr val="FCF98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7092950" y="3789363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θ1 &gt; θ2</a:t>
            </a:r>
          </a:p>
        </p:txBody>
      </p:sp>
      <p:sp>
        <p:nvSpPr>
          <p:cNvPr id="21" name="2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23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5" grpId="0"/>
      <p:bldP spid="15376" grpId="0"/>
      <p:bldP spid="153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el-GR" dirty="0"/>
              <a:t>Ημιαυτόματοι αναγνώστες ταινιών </a:t>
            </a:r>
            <a:r>
              <a:rPr lang="el-GR" dirty="0" smtClean="0"/>
              <a:t>ούρων</a:t>
            </a:r>
            <a:endParaRPr lang="el-GR" dirty="0"/>
          </a:p>
        </p:txBody>
      </p:sp>
      <p:pic>
        <p:nvPicPr>
          <p:cNvPr id="15368" name="Picture 8" descr="Urine_Analyz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079" y="1781786"/>
            <a:ext cx="2880397" cy="19225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4" name="Picture 4" descr="China Urine Analyzer">
            <a:hlinkClick r:id="rId3" tooltip="Urine Analyzer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935" y="1781785"/>
            <a:ext cx="2595828" cy="19139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1781785"/>
            <a:ext cx="2089150" cy="19139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079" y="3911600"/>
            <a:ext cx="2880397" cy="2047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5" name="Picture 5" descr="Urine_Analyz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1935" y="3911599"/>
            <a:ext cx="2595828" cy="2047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9" name="Picture 9" descr="Urine  Analyzer(China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663" y="3911600"/>
            <a:ext cx="2089150" cy="2047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84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Αυτόματοι αναγνώστες ταινιών </a:t>
            </a:r>
            <a:r>
              <a:rPr lang="el-GR" dirty="0" smtClean="0"/>
              <a:t>ούρων</a:t>
            </a:r>
            <a:endParaRPr lang="el-GR" dirty="0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73712"/>
            <a:ext cx="3509141" cy="23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2" descr="ichem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3789363"/>
            <a:ext cx="6715125" cy="28082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3712"/>
            <a:ext cx="3382464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</a:t>
            </a:r>
            <a:r>
              <a:rPr lang="el-GR" dirty="0"/>
              <a:t>υτόματοι αναλυτές </a:t>
            </a:r>
            <a:br>
              <a:rPr lang="el-GR" dirty="0"/>
            </a:br>
            <a:r>
              <a:rPr lang="el-GR" dirty="0"/>
              <a:t>χημικών και φυσικών χαρακτήρων </a:t>
            </a:r>
            <a:r>
              <a:rPr lang="el-GR" dirty="0" smtClean="0"/>
              <a:t>ούρων</a:t>
            </a:r>
            <a:endParaRPr lang="el-GR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11188" y="1916113"/>
            <a:ext cx="3816350" cy="34559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6" name="Picture 2" descr="Menarini analy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916113"/>
            <a:ext cx="4032250" cy="34432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187624" y="5949950"/>
            <a:ext cx="698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Μοντέλα μέτρησης φυσικών και χημικών χαρακτήρων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27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u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3760" y="1166277"/>
            <a:ext cx="2603517" cy="20318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Darry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278"/>
            <a:ext cx="2604404" cy="20318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2" name="Picture 4" descr="vettest with upc bo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537011"/>
            <a:ext cx="2641254" cy="26093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75856" y="3429000"/>
            <a:ext cx="5497235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100000"/>
              </a:spcBef>
            </a:pPr>
            <a:r>
              <a:rPr lang="en-US" sz="2400" dirty="0">
                <a:latin typeface="+mn-lt"/>
              </a:rPr>
              <a:t>A</a:t>
            </a:r>
            <a:r>
              <a:rPr lang="el-GR" sz="2400" dirty="0">
                <a:latin typeface="+mn-lt"/>
              </a:rPr>
              <a:t>ναλυτής </a:t>
            </a:r>
            <a:endParaRPr lang="en-US" sz="2400" dirty="0">
              <a:latin typeface="+mn-lt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l-GR" sz="2400" dirty="0">
                <a:latin typeface="+mn-lt"/>
              </a:rPr>
              <a:t>για τον υπολογισμό του λόγου</a:t>
            </a:r>
            <a:r>
              <a:rPr lang="en-US" sz="2400" dirty="0">
                <a:latin typeface="+mn-lt"/>
              </a:rPr>
              <a:t>: </a:t>
            </a:r>
            <a:endParaRPr lang="el-GR" sz="2400" dirty="0" smtClean="0">
              <a:latin typeface="+mn-lt"/>
            </a:endParaRP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l-GR" sz="2400" dirty="0" smtClean="0">
                <a:latin typeface="+mn-lt"/>
              </a:rPr>
              <a:t>Πρωτεΐνης </a:t>
            </a:r>
            <a:r>
              <a:rPr lang="el-GR" sz="2400" dirty="0">
                <a:latin typeface="+mn-lt"/>
              </a:rPr>
              <a:t>/ Κρεατινίνης</a:t>
            </a:r>
          </a:p>
          <a:p>
            <a:pPr>
              <a:lnSpc>
                <a:spcPct val="165000"/>
              </a:lnSpc>
              <a:spcBef>
                <a:spcPct val="100000"/>
              </a:spcBef>
            </a:pPr>
            <a:r>
              <a:rPr lang="el-GR" sz="2400" dirty="0">
                <a:latin typeface="+mn-lt"/>
              </a:rPr>
              <a:t>για κατοικίδια …</a:t>
            </a:r>
          </a:p>
        </p:txBody>
      </p:sp>
      <p:pic>
        <p:nvPicPr>
          <p:cNvPr id="17414" name="Picture 6" descr="packaging and samp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166276"/>
            <a:ext cx="3110177" cy="20318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Γενική εξέταση ούρων σε κατοικίδια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4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/>
              <a:t>Προσδιορισμός έμμορφων στοιχείων των ούρων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>
            <a:normAutofit/>
          </a:bodyPr>
          <a:lstStyle/>
          <a:p>
            <a:pPr eaLnBrk="1" hangingPunct="1">
              <a:spcAft>
                <a:spcPts val="1200"/>
              </a:spcAft>
              <a:buFontTx/>
              <a:buNone/>
            </a:pPr>
            <a:r>
              <a:rPr lang="el-GR" sz="2400" b="1" dirty="0" smtClean="0"/>
              <a:t>Δύο τεχνολογίες</a:t>
            </a:r>
            <a:r>
              <a:rPr lang="en-US" sz="2400" b="1" dirty="0" smtClean="0"/>
              <a:t>:</a:t>
            </a:r>
            <a:r>
              <a:rPr lang="el-GR" sz="2400" b="1" dirty="0" smtClean="0"/>
              <a:t> </a:t>
            </a:r>
            <a:endParaRPr lang="en-US" sz="2400" b="1" dirty="0" smtClean="0"/>
          </a:p>
          <a:p>
            <a:pPr eaLnBrk="1" hangingPunct="1">
              <a:lnSpc>
                <a:spcPct val="145000"/>
              </a:lnSpc>
            </a:pPr>
            <a:r>
              <a:rPr lang="el-GR" sz="2400" dirty="0" smtClean="0"/>
              <a:t>Κυτταρομετρία ροής,</a:t>
            </a:r>
          </a:p>
          <a:p>
            <a:pPr eaLnBrk="1" hangingPunct="1">
              <a:lnSpc>
                <a:spcPct val="145000"/>
              </a:lnSpc>
            </a:pPr>
            <a:r>
              <a:rPr lang="el-GR" sz="2400" dirty="0" smtClean="0"/>
              <a:t>Απεικονιστική κυτταρομετρία</a:t>
            </a:r>
            <a:r>
              <a:rPr lang="el-GR" sz="2400" dirty="0"/>
              <a:t>.</a:t>
            </a:r>
            <a:endParaRPr lang="el-GR" sz="2400" dirty="0" smtClean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54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Σύγχρονοι αναλυτές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619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sz="3600" dirty="0" smtClean="0"/>
              <a:t>Δυνατότητες κυτταρομετρητών ούρων</a:t>
            </a:r>
            <a:r>
              <a:rPr lang="el-GR" sz="3400" dirty="0" smtClean="0"/>
              <a:t> </a:t>
            </a:r>
            <a:r>
              <a:rPr lang="el-GR" sz="2800" b="0" dirty="0" smtClean="0"/>
              <a:t>(1 από 2)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>
            <a:noAutofit/>
          </a:bodyPr>
          <a:lstStyle/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Χρησιμοποιούν </a:t>
            </a:r>
            <a:r>
              <a:rPr lang="el-GR" sz="2400" b="1" dirty="0" smtClean="0">
                <a:solidFill>
                  <a:srgbClr val="9B0000"/>
                </a:solidFill>
              </a:rPr>
              <a:t>μη φυγοκεντρημένα ούρα</a:t>
            </a:r>
            <a:r>
              <a:rPr lang="el-GR" sz="2400" b="1" dirty="0"/>
              <a:t>,</a:t>
            </a:r>
            <a:endParaRPr lang="el-GR" sz="2400" dirty="0" smtClean="0"/>
          </a:p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Μετρούν αυτόματα όλα τα </a:t>
            </a:r>
            <a:r>
              <a:rPr lang="el-GR" sz="2400" b="1" dirty="0" smtClean="0">
                <a:solidFill>
                  <a:srgbClr val="9B0000"/>
                </a:solidFill>
              </a:rPr>
              <a:t>έμμορφα στοιχεία </a:t>
            </a:r>
            <a:r>
              <a:rPr lang="el-GR" sz="2400" dirty="0" smtClean="0"/>
              <a:t>των ούρων (λευκοκύτταρα, ερυθροκύτταρα, επιθηλιακά κύτταρα, βακτήρια, κυλίνδρους, κρυστάλλους, άλατα, σπερματοζωάρια, μύκητες),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Έχουν την δυνατότητα έκφρασης του αριθμού των έμμορφων στοιχείων είτε σε αριθμό ανά μ</a:t>
            </a:r>
            <a:r>
              <a:rPr lang="en-US" sz="2400" dirty="0" smtClean="0"/>
              <a:t>l</a:t>
            </a:r>
            <a:r>
              <a:rPr lang="en-US" sz="2400" b="1" dirty="0" smtClean="0"/>
              <a:t> </a:t>
            </a:r>
            <a:r>
              <a:rPr lang="el-GR" sz="2400" dirty="0" smtClean="0"/>
              <a:t>είτε σε </a:t>
            </a:r>
            <a:r>
              <a:rPr lang="el-GR" sz="2400" b="1" dirty="0" smtClean="0">
                <a:solidFill>
                  <a:srgbClr val="9B0000"/>
                </a:solidFill>
              </a:rPr>
              <a:t>αριθμό ανά οπτικό πεδίο.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64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sz="3600" dirty="0" smtClean="0"/>
              <a:t>Δυνατότητες κυτταρομετρητών ούρων</a:t>
            </a:r>
            <a:r>
              <a:rPr lang="el-GR" sz="3400" dirty="0" smtClean="0"/>
              <a:t> </a:t>
            </a:r>
            <a:r>
              <a:rPr lang="el-GR" sz="2800" b="0" dirty="0" smtClean="0"/>
              <a:t>(2 από 2)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628800"/>
            <a:ext cx="8229600" cy="4824536"/>
          </a:xfrm>
        </p:spPr>
        <p:txBody>
          <a:bodyPr>
            <a:noAutofit/>
          </a:bodyPr>
          <a:lstStyle/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Έχουν την δυνατότητα προσδιορισμού της μορφολογίας των ερυθρών κυττάρων</a:t>
            </a:r>
            <a:r>
              <a:rPr lang="el-GR" sz="2400" b="1" dirty="0" smtClean="0"/>
              <a:t> </a:t>
            </a:r>
            <a:r>
              <a:rPr lang="el-GR" sz="2400" dirty="0" smtClean="0"/>
              <a:t>(τυπικά ερυθροκύτταρα, δύσμορφα, ακανθοκύτταρα),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Εφαρμόζουν μεθόδους στατιστικού ελέγχου ποιότητας,</a:t>
            </a:r>
          </a:p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/>
              <a:t>Έχουν μικρό χρόνο απόδοσης αποτελέσματος (κάτω από </a:t>
            </a:r>
            <a:r>
              <a:rPr lang="el-GR" sz="2400" b="1" dirty="0" smtClean="0">
                <a:solidFill>
                  <a:srgbClr val="9B0000"/>
                </a:solidFill>
              </a:rPr>
              <a:t>40’’</a:t>
            </a:r>
            <a:r>
              <a:rPr lang="el-GR" sz="2400" dirty="0" smtClean="0"/>
              <a:t>).</a:t>
            </a:r>
          </a:p>
          <a:p>
            <a:pPr eaLnBrk="1" hangingPunct="1">
              <a:lnSpc>
                <a:spcPct val="80000"/>
              </a:lnSpc>
            </a:pPr>
            <a:endParaRPr lang="el-GR" sz="2400" dirty="0" smtClean="0">
              <a:solidFill>
                <a:schemeClr val="tx2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19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Κυτταρομετρία </a:t>
            </a:r>
            <a:r>
              <a:rPr lang="el-GR" dirty="0" smtClean="0"/>
              <a:t>ροής</a:t>
            </a:r>
            <a:endParaRPr lang="el-GR" dirty="0"/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65754" y="1485900"/>
            <a:ext cx="45370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Ηλεκτρικές μέθοδοι :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</a:pPr>
            <a:r>
              <a:rPr lang="el-GR" sz="2400" dirty="0">
                <a:latin typeface="+mn-lt"/>
              </a:rPr>
              <a:t>Σταθερό ρεύμα</a:t>
            </a:r>
            <a:endParaRPr lang="en-US" sz="2400" dirty="0">
              <a:latin typeface="+mn-lt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</a:pPr>
            <a:r>
              <a:rPr lang="el-GR" sz="2400" dirty="0">
                <a:latin typeface="+mn-lt"/>
              </a:rPr>
              <a:t>Εναλλασσόμενο ρεύμα</a:t>
            </a: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65754" y="3815385"/>
            <a:ext cx="48244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 startAt="2"/>
              <a:defRPr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Οπτικές μέθοδοι :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</a:pPr>
            <a:r>
              <a:rPr lang="el-GR" sz="2400" dirty="0">
                <a:latin typeface="+mn-lt"/>
              </a:rPr>
              <a:t>Σκέδαση</a:t>
            </a:r>
            <a:endParaRPr lang="en-US" sz="2400" dirty="0">
              <a:latin typeface="+mn-lt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</a:pPr>
            <a:r>
              <a:rPr lang="el-GR" sz="2400" dirty="0">
                <a:latin typeface="+mn-lt"/>
              </a:rPr>
              <a:t>Απορρόφηση</a:t>
            </a:r>
            <a:endParaRPr lang="en-US" sz="2400" dirty="0">
              <a:latin typeface="+mn-lt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</a:pPr>
            <a:r>
              <a:rPr lang="el-GR" sz="2400" dirty="0" smtClean="0">
                <a:latin typeface="+mn-lt"/>
              </a:rPr>
              <a:t>Φθορισμός</a:t>
            </a:r>
            <a:endParaRPr lang="en-US" sz="2400" dirty="0">
              <a:latin typeface="+mn-lt"/>
            </a:endParaRPr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580807" y="1845841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Είσοδος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651500" y="5662613"/>
            <a:ext cx="1008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Έξοδος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5364907" y="1772816"/>
            <a:ext cx="503237" cy="1223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6300192" y="1700808"/>
            <a:ext cx="503237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5868144" y="2997200"/>
            <a:ext cx="0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6300192" y="2996952"/>
            <a:ext cx="596" cy="20163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5435600" y="5013325"/>
            <a:ext cx="431800" cy="1081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6" name="Oval 17"/>
          <p:cNvSpPr>
            <a:spLocks noChangeArrowheads="1"/>
          </p:cNvSpPr>
          <p:nvPr/>
        </p:nvSpPr>
        <p:spPr bwMode="auto">
          <a:xfrm>
            <a:off x="5940152" y="1484784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6372225" y="386238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H="1">
            <a:off x="4500563" y="386238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6300788" y="5013325"/>
            <a:ext cx="503237" cy="100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145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532 C -0.00139 0.15352 -0.00069 0.30196 -0.00139 0.40508 C -0.00156 0.5089 0.00087 0.58173 -0.00226 0.62705 C -0.00434 0.67283 -0.01146 0.67283 -0.0118 0.681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3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Ηλεκτρικές </a:t>
            </a:r>
            <a:r>
              <a:rPr lang="el-GR" dirty="0" smtClean="0"/>
              <a:t>μέθοδοι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21527" name="Text Box 32"/>
          <p:cNvSpPr txBox="1">
            <a:spLocks noChangeArrowheads="1"/>
          </p:cNvSpPr>
          <p:nvPr/>
        </p:nvSpPr>
        <p:spPr bwMode="auto">
          <a:xfrm>
            <a:off x="3131344" y="1454150"/>
            <a:ext cx="309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Direct Current (DC)</a:t>
            </a:r>
            <a:endParaRPr lang="el-GR" sz="2400" dirty="0">
              <a:latin typeface="+mn-lt"/>
            </a:endParaRPr>
          </a:p>
        </p:txBody>
      </p:sp>
      <p:pic>
        <p:nvPicPr>
          <p:cNvPr id="21529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194" y="2824680"/>
            <a:ext cx="2087612" cy="16418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526" name="Text Box 31"/>
          <p:cNvSpPr txBox="1">
            <a:spLocks noChangeArrowheads="1"/>
          </p:cNvSpPr>
          <p:nvPr/>
        </p:nvSpPr>
        <p:spPr bwMode="auto">
          <a:xfrm>
            <a:off x="3708400" y="4941888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V = I   x  R</a:t>
            </a:r>
            <a:endParaRPr lang="el-GR" sz="2400" dirty="0">
              <a:latin typeface="+mn-lt"/>
            </a:endParaRP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042988" y="6381750"/>
            <a:ext cx="705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Κυψελίδα ροής</a:t>
            </a:r>
          </a:p>
        </p:txBody>
      </p:sp>
      <p:sp>
        <p:nvSpPr>
          <p:cNvPr id="21507" name="Rectangle 9"/>
          <p:cNvSpPr>
            <a:spLocks noChangeArrowheads="1"/>
          </p:cNvSpPr>
          <p:nvPr/>
        </p:nvSpPr>
        <p:spPr bwMode="auto">
          <a:xfrm>
            <a:off x="8101013" y="0"/>
            <a:ext cx="1042987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0" y="0"/>
            <a:ext cx="1042988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5" name="2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27" name="Oval 13"/>
          <p:cNvSpPr>
            <a:spLocks noChangeArrowheads="1"/>
          </p:cNvSpPr>
          <p:nvPr/>
        </p:nvSpPr>
        <p:spPr bwMode="auto">
          <a:xfrm>
            <a:off x="1187450" y="36449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8" name="Oval 14"/>
          <p:cNvSpPr>
            <a:spLocks noChangeArrowheads="1"/>
          </p:cNvSpPr>
          <p:nvPr/>
        </p:nvSpPr>
        <p:spPr bwMode="auto">
          <a:xfrm>
            <a:off x="1187450" y="37893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1187450" y="39338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1187450" y="407828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1" name="Oval 17"/>
          <p:cNvSpPr>
            <a:spLocks noChangeArrowheads="1"/>
          </p:cNvSpPr>
          <p:nvPr/>
        </p:nvSpPr>
        <p:spPr bwMode="auto">
          <a:xfrm>
            <a:off x="1187450" y="42211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187450" y="35020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1187450" y="43656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4" name="Oval 21"/>
          <p:cNvSpPr>
            <a:spLocks noChangeArrowheads="1"/>
          </p:cNvSpPr>
          <p:nvPr/>
        </p:nvSpPr>
        <p:spPr bwMode="auto">
          <a:xfrm>
            <a:off x="1187450" y="451008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1187450" y="249237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6" name="Oval 23"/>
          <p:cNvSpPr>
            <a:spLocks noChangeArrowheads="1"/>
          </p:cNvSpPr>
          <p:nvPr/>
        </p:nvSpPr>
        <p:spPr bwMode="auto">
          <a:xfrm>
            <a:off x="1187450" y="263683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7" name="Oval 24"/>
          <p:cNvSpPr>
            <a:spLocks noChangeArrowheads="1"/>
          </p:cNvSpPr>
          <p:nvPr/>
        </p:nvSpPr>
        <p:spPr bwMode="auto">
          <a:xfrm>
            <a:off x="1187450" y="27813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1187450" y="29257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9" name="Oval 26"/>
          <p:cNvSpPr>
            <a:spLocks noChangeArrowheads="1"/>
          </p:cNvSpPr>
          <p:nvPr/>
        </p:nvSpPr>
        <p:spPr bwMode="auto">
          <a:xfrm>
            <a:off x="1187450" y="306863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1187450" y="23495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1" name="Oval 28"/>
          <p:cNvSpPr>
            <a:spLocks noChangeArrowheads="1"/>
          </p:cNvSpPr>
          <p:nvPr/>
        </p:nvSpPr>
        <p:spPr bwMode="auto">
          <a:xfrm>
            <a:off x="1187450" y="32131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2" name="Oval 29"/>
          <p:cNvSpPr>
            <a:spLocks noChangeArrowheads="1"/>
          </p:cNvSpPr>
          <p:nvPr/>
        </p:nvSpPr>
        <p:spPr bwMode="auto">
          <a:xfrm>
            <a:off x="1187450" y="33575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33333 L 1.38889E-6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1177E-6 L 0.25608 -1.7117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9084E-6 L 0.26389 -0.004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0502E-6 L 0.27969 -0.0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-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5549E-6 L 0.74427 -0.00532 " pathEditMode="fixed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9306E-6 L 0.74427 -4.3930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83599E-6 L 0.26389 -2.8359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5549E-6 L 0.74427 -4.8554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8208E-6 L 0.74427 0.00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8555E-6 L 0.74427 -0.005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4798E-6 L 0.74427 -0.005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17372E-6 L 0.74427 -0.0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7034E-6 L 0.3349 -0.005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-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4613E-6 L 0.29549 -0.0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" y="-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3699E-6 L 0.74427 -0.005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8382E-6 L 0.27969 -3.5838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63937E-6 L 0.27188 -2.63937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/>
              <a:t>Ηλεκτρικές </a:t>
            </a:r>
            <a:r>
              <a:rPr lang="el-GR" dirty="0" smtClean="0"/>
              <a:t>μέθοδοι </a:t>
            </a:r>
            <a:r>
              <a:rPr lang="el-GR" sz="3200" b="0" dirty="0" smtClean="0"/>
              <a:t>(2</a:t>
            </a:r>
            <a:r>
              <a:rPr lang="en-US" sz="3200" b="0" dirty="0" smtClean="0"/>
              <a:t> </a:t>
            </a:r>
            <a:r>
              <a:rPr lang="el-GR" sz="3200" b="0" dirty="0" smtClean="0"/>
              <a:t>από 2)</a:t>
            </a:r>
            <a:endParaRPr lang="el-GR" sz="3200" b="0" dirty="0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2916238" y="141287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Radio Frequency (RF)</a:t>
            </a:r>
            <a:endParaRPr lang="el-GR" sz="2400" dirty="0">
              <a:latin typeface="+mn-lt"/>
            </a:endParaRPr>
          </a:p>
        </p:txBody>
      </p:sp>
      <p:pic>
        <p:nvPicPr>
          <p:cNvPr id="2255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2105340" cy="16557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3708400" y="4941888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V = I   x  Z</a:t>
            </a:r>
            <a:endParaRPr lang="el-GR" sz="2400" dirty="0">
              <a:latin typeface="+mn-lt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71550" y="6381750"/>
            <a:ext cx="712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Κυψελίδα ροής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8101013" y="0"/>
            <a:ext cx="1042987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1042988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5" name="2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1187450" y="36449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1187450" y="37893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1187450" y="39338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1187450" y="407828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1187450" y="42211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3" name="Oval 12"/>
          <p:cNvSpPr>
            <a:spLocks noChangeArrowheads="1"/>
          </p:cNvSpPr>
          <p:nvPr/>
        </p:nvSpPr>
        <p:spPr bwMode="auto">
          <a:xfrm>
            <a:off x="1187450" y="35020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1187450" y="436562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1187450" y="451008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6" name="Oval 15"/>
          <p:cNvSpPr>
            <a:spLocks noChangeArrowheads="1"/>
          </p:cNvSpPr>
          <p:nvPr/>
        </p:nvSpPr>
        <p:spPr bwMode="auto">
          <a:xfrm>
            <a:off x="1187450" y="2492375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1187450" y="263683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1187450" y="27813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39" name="Oval 18"/>
          <p:cNvSpPr>
            <a:spLocks noChangeArrowheads="1"/>
          </p:cNvSpPr>
          <p:nvPr/>
        </p:nvSpPr>
        <p:spPr bwMode="auto">
          <a:xfrm>
            <a:off x="1187450" y="29257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0" name="Oval 19"/>
          <p:cNvSpPr>
            <a:spLocks noChangeArrowheads="1"/>
          </p:cNvSpPr>
          <p:nvPr/>
        </p:nvSpPr>
        <p:spPr bwMode="auto">
          <a:xfrm>
            <a:off x="1187450" y="3068638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1" name="Oval 20"/>
          <p:cNvSpPr>
            <a:spLocks noChangeArrowheads="1"/>
          </p:cNvSpPr>
          <p:nvPr/>
        </p:nvSpPr>
        <p:spPr bwMode="auto">
          <a:xfrm>
            <a:off x="1187450" y="23495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2" name="Oval 21"/>
          <p:cNvSpPr>
            <a:spLocks noChangeArrowheads="1"/>
          </p:cNvSpPr>
          <p:nvPr/>
        </p:nvSpPr>
        <p:spPr bwMode="auto">
          <a:xfrm>
            <a:off x="1187450" y="3213100"/>
            <a:ext cx="71438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43" name="Oval 22"/>
          <p:cNvSpPr>
            <a:spLocks noChangeArrowheads="1"/>
          </p:cNvSpPr>
          <p:nvPr/>
        </p:nvSpPr>
        <p:spPr bwMode="auto">
          <a:xfrm>
            <a:off x="1187450" y="3357563"/>
            <a:ext cx="71438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33333 L 0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5723E-6 L 0.3349 -3.7572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21965E-6 L 0.74427 -4.2196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68208E-6 L 0.74427 -4.6820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5549E-6 L 0.74427 0.005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39306E-6 L 0.74427 -4.3930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50867E-6 L 0.31111 -4.5086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5549E-6 L 0.74427 -4.8554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8208E-6 L 0.74427 0.00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48555E-6 L 0.74427 -0.005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4798E-6 L 0.74427 -0.005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-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104E-6 L 0.74427 -3.410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5851 -0.005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-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12139E-6 L 0.35052 -0.005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" y="-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3699E-6 L 0.74427 -3.2369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58382E-6 L 0.35851 -3.5838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4624E-6 L 0.34271 -4.04624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0" name="AutoShape 4"/>
          <p:cNvCxnSpPr>
            <a:cxnSpLocks noChangeShapeType="1"/>
          </p:cNvCxnSpPr>
          <p:nvPr/>
        </p:nvCxnSpPr>
        <p:spPr bwMode="auto">
          <a:xfrm>
            <a:off x="467544" y="3573016"/>
            <a:ext cx="252028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5076825" y="1844675"/>
            <a:ext cx="12954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5148263" y="2133600"/>
            <a:ext cx="1223962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4932363" y="1628775"/>
            <a:ext cx="1439862" cy="1222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5148263" y="35004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5148263" y="371633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5148263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5148263" y="4365625"/>
            <a:ext cx="11525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5003800" y="4508500"/>
            <a:ext cx="1296988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4643438" y="4508500"/>
            <a:ext cx="165735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6804025" y="3141663"/>
            <a:ext cx="21590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6443663" y="1268413"/>
            <a:ext cx="215900" cy="107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14355" name="Rectangle 19"/>
          <p:cNvSpPr>
            <a:spLocks noChangeArrowheads="1"/>
          </p:cNvSpPr>
          <p:nvPr/>
        </p:nvSpPr>
        <p:spPr bwMode="auto">
          <a:xfrm>
            <a:off x="6372225" y="4652963"/>
            <a:ext cx="215900" cy="1081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868144" y="764704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Φωτο-ανιχνευτές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6804025" y="1412875"/>
            <a:ext cx="1150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Book Antiqua" pitchFamily="18" charset="0"/>
              </a:rPr>
              <a:t>5 - 15</a:t>
            </a:r>
            <a:r>
              <a:rPr lang="en-US" baseline="30000" dirty="0">
                <a:latin typeface="Book Antiqua" pitchFamily="18" charset="0"/>
              </a:rPr>
              <a:t>o</a:t>
            </a:r>
            <a:endParaRPr lang="el-GR" baseline="30000" dirty="0">
              <a:latin typeface="Book Antiqua" pitchFamily="18" charset="0"/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877050" y="5013325"/>
            <a:ext cx="1150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Book Antiqua" pitchFamily="18" charset="0"/>
              </a:rPr>
              <a:t>5 - 15</a:t>
            </a:r>
            <a:r>
              <a:rPr lang="en-US" baseline="30000" dirty="0">
                <a:latin typeface="Book Antiqua" pitchFamily="18" charset="0"/>
              </a:rPr>
              <a:t>o</a:t>
            </a:r>
            <a:endParaRPr lang="el-GR" baseline="30000" dirty="0">
              <a:latin typeface="Book Antiqua" pitchFamily="18" charset="0"/>
            </a:endParaRP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7164388" y="3429000"/>
            <a:ext cx="1150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Book Antiqua" pitchFamily="18" charset="0"/>
              </a:rPr>
              <a:t>2 - 3</a:t>
            </a:r>
            <a:r>
              <a:rPr lang="en-US" baseline="30000" dirty="0">
                <a:latin typeface="Book Antiqua" pitchFamily="18" charset="0"/>
              </a:rPr>
              <a:t>o</a:t>
            </a:r>
            <a:endParaRPr lang="el-GR" baseline="30000" dirty="0">
              <a:latin typeface="Book Antiqua" pitchFamily="18" charset="0"/>
            </a:endParaRPr>
          </a:p>
        </p:txBody>
      </p:sp>
      <p:sp>
        <p:nvSpPr>
          <p:cNvPr id="23573" name="Rectangle 26"/>
          <p:cNvSpPr>
            <a:spLocks noChangeArrowheads="1"/>
          </p:cNvSpPr>
          <p:nvPr/>
        </p:nvSpPr>
        <p:spPr bwMode="auto">
          <a:xfrm>
            <a:off x="8101013" y="0"/>
            <a:ext cx="1042987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3574" name="Rectangle 27"/>
          <p:cNvSpPr>
            <a:spLocks noChangeArrowheads="1"/>
          </p:cNvSpPr>
          <p:nvPr/>
        </p:nvSpPr>
        <p:spPr bwMode="auto">
          <a:xfrm>
            <a:off x="0" y="0"/>
            <a:ext cx="1042988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 dirty="0">
              <a:latin typeface="Book Antiqua" pitchFamily="18" charset="0"/>
            </a:endParaRPr>
          </a:p>
        </p:txBody>
      </p:sp>
      <p:sp>
        <p:nvSpPr>
          <p:cNvPr id="23575" name="Text Box 29"/>
          <p:cNvSpPr txBox="1">
            <a:spLocks noChangeArrowheads="1"/>
          </p:cNvSpPr>
          <p:nvPr/>
        </p:nvSpPr>
        <p:spPr bwMode="auto">
          <a:xfrm>
            <a:off x="971550" y="6381750"/>
            <a:ext cx="712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Κυψελίδα ροής</a:t>
            </a:r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2857500"/>
            <a:ext cx="18288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26" name="Τίτλος 1"/>
          <p:cNvSpPr txBox="1">
            <a:spLocks/>
          </p:cNvSpPr>
          <p:nvPr/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Οπτικές μέθοδοι – Σκέδαση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3331 L -2.77778E-7 2.2692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-1.6763E-6 L 0.06302 -1.676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6" grpId="1" animBg="1"/>
      <p:bldP spid="14346" grpId="2" animBg="1"/>
      <p:bldP spid="14346" grpId="3" animBg="1"/>
      <p:bldP spid="14347" grpId="0" animBg="1"/>
      <p:bldP spid="14348" grpId="0" animBg="1"/>
      <p:bldP spid="14349" grpId="0" animBg="1"/>
      <p:bldP spid="14350" grpId="0" animBg="1"/>
      <p:bldP spid="14351" grpId="0" animBg="1"/>
      <p:bldP spid="14352" grpId="0" animBg="1"/>
      <p:bldP spid="14353" grpId="0" animBg="1"/>
      <p:bldP spid="14354" grpId="0" animBg="1"/>
      <p:bldP spid="14355" grpId="0" animBg="1"/>
      <p:bldP spid="14358" grpId="0"/>
      <p:bldP spid="14359" grpId="0"/>
      <p:bldP spid="14360" grpId="0"/>
      <p:bldP spid="143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0"/>
          <p:cNvSpPr>
            <a:spLocks noChangeArrowheads="1"/>
          </p:cNvSpPr>
          <p:nvPr/>
        </p:nvSpPr>
        <p:spPr bwMode="auto">
          <a:xfrm>
            <a:off x="0" y="0"/>
            <a:ext cx="1042988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5604" name="Rectangle 10"/>
          <p:cNvSpPr>
            <a:spLocks noChangeArrowheads="1"/>
          </p:cNvSpPr>
          <p:nvPr/>
        </p:nvSpPr>
        <p:spPr bwMode="auto">
          <a:xfrm>
            <a:off x="8172450" y="0"/>
            <a:ext cx="97155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>
              <a:latin typeface="Book Antiqua" pitchFamily="18" charset="0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0" y="3068638"/>
            <a:ext cx="1979613" cy="720725"/>
          </a:xfrm>
          <a:prstGeom prst="rect">
            <a:avLst/>
          </a:prstGeom>
          <a:solidFill>
            <a:srgbClr val="FCF98F"/>
          </a:solidFill>
          <a:ln w="9525">
            <a:solidFill>
              <a:srgbClr val="FCF98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1763713" y="3068638"/>
            <a:ext cx="360362" cy="720725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7164388" y="2924175"/>
            <a:ext cx="1979612" cy="720725"/>
          </a:xfrm>
          <a:prstGeom prst="rect">
            <a:avLst/>
          </a:prstGeom>
          <a:solidFill>
            <a:srgbClr val="FCF98F"/>
          </a:solidFill>
          <a:ln w="9525">
            <a:solidFill>
              <a:srgbClr val="FCF98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7019925" y="2924175"/>
            <a:ext cx="360363" cy="720725"/>
          </a:xfrm>
          <a:prstGeom prst="ellipse">
            <a:avLst/>
          </a:prstGeom>
          <a:solidFill>
            <a:srgbClr val="CCECFF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V="1">
            <a:off x="2268538" y="2420938"/>
            <a:ext cx="10080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2339975" y="2708275"/>
            <a:ext cx="10795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2411413" y="2997200"/>
            <a:ext cx="11525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2411413" y="3500438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2339975" y="3573463"/>
            <a:ext cx="11525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2268538" y="3716338"/>
            <a:ext cx="935037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H="1" flipV="1">
            <a:off x="6011863" y="2492375"/>
            <a:ext cx="8651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1" name="Line 17"/>
          <p:cNvSpPr>
            <a:spLocks noChangeShapeType="1"/>
          </p:cNvSpPr>
          <p:nvPr/>
        </p:nvSpPr>
        <p:spPr bwMode="auto">
          <a:xfrm flipH="1" flipV="1">
            <a:off x="5795963" y="2708275"/>
            <a:ext cx="10810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 flipV="1">
            <a:off x="5651500" y="2997200"/>
            <a:ext cx="12255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H="1" flipV="1">
            <a:off x="5651500" y="3357563"/>
            <a:ext cx="12255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H="1">
            <a:off x="5724525" y="37163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 flipH="1">
            <a:off x="6011863" y="3789363"/>
            <a:ext cx="86518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5621" name="Text Box 22"/>
          <p:cNvSpPr txBox="1">
            <a:spLocks noChangeArrowheads="1"/>
          </p:cNvSpPr>
          <p:nvPr/>
        </p:nvSpPr>
        <p:spPr bwMode="auto">
          <a:xfrm rot="-5400000">
            <a:off x="-931069" y="1254919"/>
            <a:ext cx="290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latin typeface="Book Antiqua" pitchFamily="18" charset="0"/>
              </a:rPr>
              <a:t>Κάμερα </a:t>
            </a:r>
            <a:r>
              <a:rPr lang="en-US" sz="2000" b="1" dirty="0">
                <a:latin typeface="Book Antiqua" pitchFamily="18" charset="0"/>
              </a:rPr>
              <a:t>Video </a:t>
            </a:r>
            <a:r>
              <a:rPr lang="el-GR" sz="2000" b="1" dirty="0">
                <a:latin typeface="Book Antiqua" pitchFamily="18" charset="0"/>
              </a:rPr>
              <a:t>ή </a:t>
            </a:r>
            <a:r>
              <a:rPr lang="en-US" sz="2000" b="1" dirty="0">
                <a:latin typeface="Book Antiqua" pitchFamily="18" charset="0"/>
              </a:rPr>
              <a:t>Photo</a:t>
            </a:r>
            <a:endParaRPr lang="el-GR" sz="2000" b="1" dirty="0">
              <a:latin typeface="Book Antiqua" pitchFamily="18" charset="0"/>
            </a:endParaRPr>
          </a:p>
        </p:txBody>
      </p:sp>
      <p:sp>
        <p:nvSpPr>
          <p:cNvPr id="25622" name="Text Box 11"/>
          <p:cNvSpPr txBox="1">
            <a:spLocks noChangeArrowheads="1"/>
          </p:cNvSpPr>
          <p:nvPr/>
        </p:nvSpPr>
        <p:spPr bwMode="auto">
          <a:xfrm>
            <a:off x="971550" y="6381750"/>
            <a:ext cx="712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Κυψελίδα ροής</a:t>
            </a:r>
          </a:p>
        </p:txBody>
      </p:sp>
      <p:sp>
        <p:nvSpPr>
          <p:cNvPr id="25623" name="Text Box 24"/>
          <p:cNvSpPr txBox="1">
            <a:spLocks noChangeArrowheads="1"/>
          </p:cNvSpPr>
          <p:nvPr/>
        </p:nvSpPr>
        <p:spPr bwMode="auto">
          <a:xfrm rot="-5400000">
            <a:off x="7204869" y="1254919"/>
            <a:ext cx="290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latin typeface="Book Antiqua" pitchFamily="18" charset="0"/>
              </a:rPr>
              <a:t>Κάμερα </a:t>
            </a:r>
            <a:r>
              <a:rPr lang="en-US" sz="2000" b="1" dirty="0">
                <a:latin typeface="Book Antiqua" pitchFamily="18" charset="0"/>
              </a:rPr>
              <a:t>Video </a:t>
            </a:r>
            <a:r>
              <a:rPr lang="el-GR" sz="2000" b="1" dirty="0">
                <a:latin typeface="Book Antiqua" pitchFamily="18" charset="0"/>
              </a:rPr>
              <a:t>ή </a:t>
            </a:r>
            <a:r>
              <a:rPr lang="en-US" sz="2000" b="1" dirty="0">
                <a:latin typeface="Book Antiqua" pitchFamily="18" charset="0"/>
              </a:rPr>
              <a:t>Photo</a:t>
            </a:r>
            <a:endParaRPr lang="el-GR" sz="2000" b="1" dirty="0">
              <a:latin typeface="Book Antiqua" pitchFamily="18" charset="0"/>
            </a:endParaRPr>
          </a:p>
        </p:txBody>
      </p:sp>
      <p:pic>
        <p:nvPicPr>
          <p:cNvPr id="25625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709863"/>
            <a:ext cx="18288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26" name="25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Απεικονιστική κυτταρομετρία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 animBg="1"/>
      <p:bldP spid="31755" grpId="0" animBg="1"/>
      <p:bldP spid="31756" grpId="0" animBg="1"/>
      <p:bldP spid="31757" grpId="0" animBg="1"/>
      <p:bldP spid="31758" grpId="0" animBg="1"/>
      <p:bldP spid="31759" grpId="0" animBg="1"/>
      <p:bldP spid="31760" grpId="0" animBg="1"/>
      <p:bldP spid="31761" grpId="0" animBg="1"/>
      <p:bldP spid="31762" grpId="0" animBg="1"/>
      <p:bldP spid="31763" grpId="0" animBg="1"/>
      <p:bldP spid="31764" grpId="0" animBg="1"/>
      <p:bldP spid="317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Μοντέλα αναλυτών έμμορφων στοιχείων</a:t>
            </a:r>
            <a:endParaRPr lang="el-GR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796136" y="5733256"/>
            <a:ext cx="3168650" cy="5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dirty="0" smtClean="0">
                <a:latin typeface="+mn-lt"/>
              </a:rPr>
              <a:t>Iris - IQ</a:t>
            </a:r>
            <a:endParaRPr lang="el-GR" sz="2400" dirty="0">
              <a:latin typeface="+mn-lt"/>
            </a:endParaRPr>
          </a:p>
        </p:txBody>
      </p:sp>
      <p:pic>
        <p:nvPicPr>
          <p:cNvPr id="26627" name="Picture 3" descr="Sysm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24744"/>
            <a:ext cx="4248472" cy="238187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6" name="Picture 2" descr="iQ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672882"/>
            <a:ext cx="5400675" cy="30241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03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Οθόνη αναλυτή μέτρησης έμμορφων </a:t>
            </a:r>
            <a:r>
              <a:rPr lang="el-GR" dirty="0" smtClean="0"/>
              <a:t>στοιχείων</a:t>
            </a:r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428" y="1525490"/>
            <a:ext cx="5688012" cy="42195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1781428" y="3614640"/>
            <a:ext cx="360362" cy="2592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27651" name="1 - Τίτλος"/>
          <p:cNvSpPr txBox="1">
            <a:spLocks/>
          </p:cNvSpPr>
          <p:nvPr/>
        </p:nvSpPr>
        <p:spPr bwMode="auto">
          <a:xfrm>
            <a:off x="501109" y="6347380"/>
            <a:ext cx="1640681" cy="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l-GR" sz="2200" dirty="0" smtClean="0">
                <a:latin typeface="+mn-lt"/>
                <a:cs typeface="Arial" charset="0"/>
              </a:rPr>
              <a:t>Μύκητες</a:t>
            </a:r>
            <a:endParaRPr lang="el-GR" sz="2200" dirty="0"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3294315" y="4622703"/>
            <a:ext cx="107950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2029994" y="6096022"/>
            <a:ext cx="228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+mn-lt"/>
                <a:cs typeface="Arial" charset="0"/>
              </a:rPr>
              <a:t>Μικροοργανισμοί</a:t>
            </a:r>
            <a:endParaRPr lang="el-GR" sz="2200" dirty="0">
              <a:latin typeface="+mn-lt"/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 flipV="1">
            <a:off x="4734178" y="3901978"/>
            <a:ext cx="792162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4463960" y="6309399"/>
            <a:ext cx="16556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  <a:cs typeface="Arial" charset="0"/>
              </a:rPr>
              <a:t>Πυοσφαίρια</a:t>
            </a:r>
            <a:endParaRPr lang="el-GR" sz="2200" dirty="0">
              <a:latin typeface="+mn-lt"/>
            </a:endParaRP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7180515" y="3470178"/>
            <a:ext cx="73025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6101883" y="6146211"/>
            <a:ext cx="25558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solidFill>
                  <a:prstClr val="black"/>
                </a:solidFill>
                <a:latin typeface="+mn-lt"/>
              </a:rPr>
              <a:t>Επιθηλιακά </a:t>
            </a:r>
            <a:r>
              <a:rPr lang="el-GR" sz="2200" dirty="0">
                <a:solidFill>
                  <a:prstClr val="black"/>
                </a:solidFill>
                <a:latin typeface="+mn-lt"/>
              </a:rPr>
              <a:t>κύτταρα </a:t>
            </a:r>
            <a:endParaRPr lang="el-GR" sz="2200" dirty="0">
              <a:latin typeface="+mn-lt"/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660232" y="6408570"/>
            <a:ext cx="2133600" cy="365125"/>
          </a:xfrm>
        </p:spPr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97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Οθόνη αναλυτή έμμορφων στοιχείων</a:t>
            </a:r>
            <a:endParaRPr lang="el-GR" dirty="0"/>
          </a:p>
        </p:txBody>
      </p:sp>
      <p:pic>
        <p:nvPicPr>
          <p:cNvPr id="28674" name="Picture 2" descr="Οθόνη αναλυτ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165" y="1196752"/>
            <a:ext cx="6107670" cy="4824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01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Κατηγορίες αναλυτές ούρων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65000"/>
              </a:spcBef>
            </a:pPr>
            <a:endParaRPr lang="en-US" sz="2400" dirty="0" smtClean="0"/>
          </a:p>
          <a:p>
            <a:pPr eaLnBrk="1" hangingPunct="1">
              <a:spcBef>
                <a:spcPct val="65000"/>
              </a:spcBef>
            </a:pPr>
            <a:r>
              <a:rPr lang="el-GR" sz="2400" dirty="0" smtClean="0"/>
              <a:t>Αναγνώστες ταινιών ούρων</a:t>
            </a:r>
          </a:p>
          <a:p>
            <a:pPr eaLnBrk="1" hangingPunct="1">
              <a:spcBef>
                <a:spcPct val="65000"/>
              </a:spcBef>
            </a:pPr>
            <a:r>
              <a:rPr lang="el-GR" sz="2400" dirty="0" smtClean="0"/>
              <a:t>Αναλυτές βιοχημικών – μακροσκοπικών παραμέτρων</a:t>
            </a:r>
          </a:p>
          <a:p>
            <a:pPr eaLnBrk="1" hangingPunct="1">
              <a:spcBef>
                <a:spcPct val="65000"/>
              </a:spcBef>
            </a:pPr>
            <a:r>
              <a:rPr lang="el-GR" sz="2400" dirty="0" smtClean="0"/>
              <a:t>Αναλυτές μικροσκόπησης ούρων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4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1"/>
            <a:ext cx="9144000" cy="1296243"/>
          </a:xfrm>
        </p:spPr>
        <p:txBody>
          <a:bodyPr>
            <a:noAutofit/>
          </a:bodyPr>
          <a:lstStyle/>
          <a:p>
            <a:pPr>
              <a:spcBef>
                <a:spcPct val="15000"/>
              </a:spcBef>
            </a:pPr>
            <a:r>
              <a:rPr lang="el-GR" dirty="0"/>
              <a:t>Αναλυτές που μετρούν</a:t>
            </a:r>
            <a:r>
              <a:rPr lang="en-US" dirty="0" smtClean="0"/>
              <a:t>:</a:t>
            </a:r>
            <a:r>
              <a:rPr lang="el-GR" dirty="0" smtClean="0"/>
              <a:t>φυσικούς</a:t>
            </a:r>
            <a:r>
              <a:rPr lang="el-GR" dirty="0"/>
              <a:t>, χημικούς και μικροσκοπικούς </a:t>
            </a:r>
            <a:r>
              <a:rPr lang="el-GR" dirty="0" smtClean="0"/>
              <a:t>χαρακτήρες</a:t>
            </a:r>
            <a:endParaRPr lang="el-GR" dirty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39552" y="1772816"/>
            <a:ext cx="5834062" cy="260667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172866"/>
            <a:ext cx="5832475" cy="24717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93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52128"/>
          </a:xfrm>
          <a:ln w="38100">
            <a:solidFill>
              <a:srgbClr val="9B0000"/>
            </a:solidFill>
          </a:ln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l-GR" sz="4000" b="1" dirty="0" smtClean="0">
                <a:solidFill>
                  <a:srgbClr val="9B0000"/>
                </a:solidFill>
                <a:latin typeface="+mn-lt"/>
              </a:rPr>
              <a:t> Έλεγχος ποιότητας στις αναλύσεις ούρων</a:t>
            </a:r>
            <a:endParaRPr lang="el-GR" sz="40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85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sz="3600" dirty="0" smtClean="0"/>
              <a:t>Οι βασικές κατηγορίες του ελέγχου ποιότητας </a:t>
            </a:r>
            <a:br>
              <a:rPr lang="el-GR" sz="3600" dirty="0" smtClean="0"/>
            </a:br>
            <a:r>
              <a:rPr lang="el-GR" sz="3600" dirty="0" smtClean="0"/>
              <a:t>στην ουροανάλυση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28800"/>
            <a:ext cx="8229600" cy="3168352"/>
          </a:xfrm>
        </p:spPr>
        <p:txBody>
          <a:bodyPr/>
          <a:lstStyle/>
          <a:p>
            <a:pPr marL="357188" indent="-357188" eaLnBrk="1" hangingPunct="1"/>
            <a:r>
              <a:rPr lang="el-GR" sz="2400" b="1" dirty="0" smtClean="0"/>
              <a:t>Εσωτερικός έλεγχος ποιότητας</a:t>
            </a:r>
          </a:p>
          <a:p>
            <a:pPr marL="1524000" indent="-1169988" eaLnBrk="1" hangingPunct="1">
              <a:spcBef>
                <a:spcPct val="55000"/>
              </a:spcBef>
              <a:buFontTx/>
              <a:buNone/>
            </a:pPr>
            <a:r>
              <a:rPr lang="el-GR" sz="2400" dirty="0" smtClean="0"/>
              <a:t>(γίνεται καθημερινά μέσα στο εργαστήριο)</a:t>
            </a:r>
          </a:p>
          <a:p>
            <a:pPr marL="1524000" indent="-1169988" eaLnBrk="1" hangingPunct="1">
              <a:spcBef>
                <a:spcPct val="55000"/>
              </a:spcBef>
              <a:buFontTx/>
              <a:buNone/>
            </a:pPr>
            <a:r>
              <a:rPr lang="el-GR" sz="2400" b="1" dirty="0" smtClean="0">
                <a:solidFill>
                  <a:srgbClr val="9B0000"/>
                </a:solidFill>
              </a:rPr>
              <a:t>Ελέγχει</a:t>
            </a:r>
            <a:r>
              <a:rPr lang="en-US" sz="2400" b="1" dirty="0" smtClean="0">
                <a:solidFill>
                  <a:srgbClr val="9B0000"/>
                </a:solidFill>
              </a:rPr>
              <a:t>:</a:t>
            </a:r>
          </a:p>
          <a:p>
            <a:pPr marL="804863" lvl="1" indent="-450850" eaLnBrk="1" hangingPunct="1"/>
            <a:r>
              <a:rPr lang="el-GR" sz="2400" dirty="0" smtClean="0"/>
              <a:t>Προαναλυτικά σφάλματα</a:t>
            </a:r>
          </a:p>
          <a:p>
            <a:pPr marL="804863" lvl="1" indent="-450850" eaLnBrk="1" hangingPunct="1"/>
            <a:r>
              <a:rPr lang="el-GR" sz="2400" dirty="0" smtClean="0"/>
              <a:t> Αναλυτικά σφάλματα</a:t>
            </a:r>
          </a:p>
          <a:p>
            <a:pPr marL="804863" lvl="1" indent="-450850" eaLnBrk="1" hangingPunct="1"/>
            <a:r>
              <a:rPr lang="el-GR" sz="2400" dirty="0" smtClean="0"/>
              <a:t> Μετα-αναλυτικά σφάλματα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95288" y="5084763"/>
            <a:ext cx="82296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7188" indent="-357188">
              <a:spcBef>
                <a:spcPct val="20000"/>
              </a:spcBef>
              <a:buFontTx/>
              <a:buChar char="•"/>
            </a:pPr>
            <a:r>
              <a:rPr lang="el-GR" sz="2400" b="1" dirty="0">
                <a:latin typeface="+mn-lt"/>
              </a:rPr>
              <a:t>Εξωτερικός έλεγχος ποιότητας</a:t>
            </a:r>
          </a:p>
          <a:p>
            <a:pPr marL="804863" indent="-450850">
              <a:spcBef>
                <a:spcPct val="55000"/>
              </a:spcBef>
            </a:pPr>
            <a:r>
              <a:rPr lang="el-GR" sz="2400" dirty="0">
                <a:latin typeface="+mn-lt"/>
              </a:rPr>
              <a:t>(γίνεται περιοδικά σε συνεργασία με εξωτερικό φορέα)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958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440160"/>
          </a:xfrm>
        </p:spPr>
        <p:txBody>
          <a:bodyPr>
            <a:noAutofit/>
          </a:bodyPr>
          <a:lstStyle/>
          <a:p>
            <a:r>
              <a:rPr lang="el-GR" dirty="0"/>
              <a:t>Αποφυγή προ-αναλυτικών </a:t>
            </a:r>
            <a:r>
              <a:rPr lang="el-GR" dirty="0" smtClean="0"/>
              <a:t>σφαλμάτων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770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0615"/>
            <a:ext cx="9144000" cy="1008112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l-GR" sz="3600" dirty="0"/>
              <a:t>Βασικές συμβουλές για την αποφυγή των προαναλυτικών </a:t>
            </a:r>
            <a:r>
              <a:rPr lang="el-GR" sz="3600" dirty="0" smtClean="0"/>
              <a:t>σφαλμάτων</a:t>
            </a:r>
            <a:endParaRPr lang="el-GR" sz="3200" dirty="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52061" y="1222240"/>
            <a:ext cx="899193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Σαφής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οδηγίες </a:t>
            </a:r>
            <a:r>
              <a:rPr lang="el-GR" sz="2400" dirty="0">
                <a:latin typeface="+mn-lt"/>
              </a:rPr>
              <a:t>προς τους </a:t>
            </a:r>
            <a:r>
              <a:rPr lang="el-GR" sz="2400" dirty="0" smtClean="0">
                <a:latin typeface="+mn-lt"/>
              </a:rPr>
              <a:t>ασθενείς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Γρήγορη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ανάλυση </a:t>
            </a:r>
            <a:r>
              <a:rPr lang="el-GR" sz="2400" dirty="0">
                <a:latin typeface="+mn-lt"/>
              </a:rPr>
              <a:t>των </a:t>
            </a:r>
            <a:r>
              <a:rPr lang="el-GR" sz="2400" dirty="0" smtClean="0">
                <a:latin typeface="+mn-lt"/>
              </a:rPr>
              <a:t>δειγμάτων,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Σωστή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συντήρηση </a:t>
            </a:r>
            <a:r>
              <a:rPr lang="el-GR" sz="2400" dirty="0">
                <a:latin typeface="+mn-lt"/>
              </a:rPr>
              <a:t>των δειγμάτων αν πρέπει να διατηρηθούν επί μακρόν (ψύξη, συντηρητικά ούρων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Επιλογή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πλήρων παραπεμπτικών δελτίων </a:t>
            </a:r>
            <a:r>
              <a:rPr lang="el-GR" sz="2400" dirty="0">
                <a:latin typeface="+mn-lt"/>
              </a:rPr>
              <a:t>που συμπληρώνονται προσεκτικά από τους κλινικούς </a:t>
            </a:r>
            <a:r>
              <a:rPr lang="el-GR" sz="2400" dirty="0" smtClean="0">
                <a:latin typeface="+mn-lt"/>
              </a:rPr>
              <a:t>ιατρούς,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Σωστή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φυγοκέντρηση </a:t>
            </a:r>
            <a:r>
              <a:rPr lang="el-GR" sz="2400" dirty="0">
                <a:latin typeface="+mn-lt"/>
              </a:rPr>
              <a:t>με ρύθμιση της φυγοκέντρου στις κατάλληλες στροφές με βάση την δύναμη </a:t>
            </a:r>
            <a:r>
              <a:rPr lang="en-US" sz="2400" dirty="0">
                <a:latin typeface="+mn-lt"/>
              </a:rPr>
              <a:t>RCF = 400 </a:t>
            </a:r>
            <a:r>
              <a:rPr lang="en-US" sz="2400" dirty="0" smtClean="0">
                <a:latin typeface="+mn-lt"/>
              </a:rPr>
              <a:t>g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Προσεκτική </a:t>
            </a:r>
            <a:r>
              <a:rPr lang="el-GR" sz="2400" dirty="0">
                <a:latin typeface="+mn-lt"/>
              </a:rPr>
              <a:t>ανάγνωση των ταινιών 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κατάλληλα φωτισμένο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χώρο,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ουροχημείο θα πρέπει να βρίσκεται σε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καλά αεριζόμενο χώρο </a:t>
            </a:r>
            <a:r>
              <a:rPr lang="el-GR" sz="2400" dirty="0">
                <a:latin typeface="+mn-lt"/>
              </a:rPr>
              <a:t>και να τηρούνται οι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απαιτήσεις υγιεινής </a:t>
            </a:r>
            <a:r>
              <a:rPr lang="el-GR" sz="2400" dirty="0">
                <a:latin typeface="+mn-lt"/>
              </a:rPr>
              <a:t>από όλους τους εργαζομένους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316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Σαφείς οδηγίες προς τους </a:t>
            </a:r>
            <a:r>
              <a:rPr lang="el-GR" dirty="0" smtClean="0"/>
              <a:t>ασθενείς</a:t>
            </a:r>
            <a:endParaRPr lang="el-GR" dirty="0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79512" y="1052736"/>
            <a:ext cx="896448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0" indent="-360000"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Άνδρες –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γυναίκες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:</a:t>
            </a:r>
            <a:endParaRPr lang="el-GR" sz="2200" b="1" dirty="0" smtClean="0">
              <a:solidFill>
                <a:srgbClr val="9B0000"/>
              </a:solidFill>
              <a:latin typeface="+mn-lt"/>
            </a:endParaRP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n-US" sz="2200" dirty="0" smtClean="0">
                <a:latin typeface="+mn-lt"/>
              </a:rPr>
              <a:t>To </a:t>
            </a:r>
            <a:r>
              <a:rPr lang="el-GR" sz="2200" dirty="0">
                <a:latin typeface="+mn-lt"/>
              </a:rPr>
              <a:t>δείγμα θα είναι πρωινά ούρα μέσης </a:t>
            </a:r>
            <a:r>
              <a:rPr lang="el-GR" sz="2200" dirty="0" smtClean="0">
                <a:latin typeface="+mn-lt"/>
              </a:rPr>
              <a:t>ούρησης,</a:t>
            </a: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Να </a:t>
            </a:r>
            <a:r>
              <a:rPr lang="el-GR" sz="2200" dirty="0">
                <a:latin typeface="+mn-lt"/>
              </a:rPr>
              <a:t>μην λαμβάνει ο ασθενής βιταμίνη </a:t>
            </a:r>
            <a:r>
              <a:rPr lang="en-US" sz="2200" dirty="0">
                <a:latin typeface="+mn-lt"/>
              </a:rPr>
              <a:t>C</a:t>
            </a:r>
            <a:r>
              <a:rPr lang="el-GR" sz="2200" dirty="0" smtClean="0">
                <a:latin typeface="+mn-lt"/>
              </a:rPr>
              <a:t>.</a:t>
            </a:r>
          </a:p>
          <a:p>
            <a:pPr marL="360000" indent="-360000">
              <a:spcBef>
                <a:spcPct val="500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Άνδρες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:</a:t>
            </a:r>
            <a:endParaRPr lang="el-GR" sz="2200" b="1" dirty="0" smtClean="0">
              <a:solidFill>
                <a:srgbClr val="9B0000"/>
              </a:solidFill>
              <a:latin typeface="+mn-lt"/>
            </a:endParaRP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Καλός </a:t>
            </a:r>
            <a:r>
              <a:rPr lang="el-GR" sz="2200" dirty="0">
                <a:latin typeface="+mn-lt"/>
              </a:rPr>
              <a:t>καθαρισμός της βαλάνου με σαπούνι και νερό</a:t>
            </a:r>
            <a:r>
              <a:rPr lang="el-GR" sz="2200" dirty="0" smtClean="0">
                <a:latin typeface="+mn-lt"/>
              </a:rPr>
              <a:t>.</a:t>
            </a:r>
          </a:p>
          <a:p>
            <a:pPr marL="360000" indent="-360000">
              <a:spcBef>
                <a:spcPct val="500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Γυναίκες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:</a:t>
            </a:r>
            <a:endParaRPr lang="el-GR" sz="2200" b="1" dirty="0" smtClean="0">
              <a:solidFill>
                <a:srgbClr val="9B0000"/>
              </a:solidFill>
              <a:latin typeface="+mn-lt"/>
            </a:endParaRP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Καλός </a:t>
            </a:r>
            <a:r>
              <a:rPr lang="el-GR" sz="2200" dirty="0">
                <a:latin typeface="+mn-lt"/>
              </a:rPr>
              <a:t>καθαρισμός του αιδοίου με σαπούνι και </a:t>
            </a:r>
            <a:r>
              <a:rPr lang="el-GR" sz="2200" dirty="0" smtClean="0">
                <a:latin typeface="+mn-lt"/>
              </a:rPr>
              <a:t>νερό,</a:t>
            </a: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Αποφυγή </a:t>
            </a:r>
            <a:r>
              <a:rPr lang="el-GR" sz="2200" dirty="0">
                <a:latin typeface="+mn-lt"/>
              </a:rPr>
              <a:t>εξέτασης στις ημέρες της περιόδου</a:t>
            </a:r>
            <a:r>
              <a:rPr lang="el-GR" sz="2200" dirty="0" smtClean="0">
                <a:latin typeface="+mn-lt"/>
              </a:rPr>
              <a:t>.</a:t>
            </a:r>
          </a:p>
          <a:p>
            <a:pPr marL="360000" indent="-360000">
              <a:spcBef>
                <a:spcPct val="500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Μωρά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:</a:t>
            </a:r>
            <a:endParaRPr lang="el-GR" sz="2200" b="1" dirty="0" smtClean="0">
              <a:solidFill>
                <a:srgbClr val="9B0000"/>
              </a:solidFill>
              <a:latin typeface="+mn-lt"/>
            </a:endParaRP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Καλός </a:t>
            </a:r>
            <a:r>
              <a:rPr lang="el-GR" sz="2200" dirty="0">
                <a:latin typeface="+mn-lt"/>
              </a:rPr>
              <a:t>καθαρισμός της περιγεννητικής περιοχής με σαπούνι </a:t>
            </a:r>
            <a:r>
              <a:rPr lang="el-GR" sz="2200" dirty="0" smtClean="0">
                <a:latin typeface="+mn-lt"/>
              </a:rPr>
              <a:t>και νερό,</a:t>
            </a:r>
          </a:p>
          <a:p>
            <a:pPr marL="817200" lvl="1" indent="-360000">
              <a:spcBef>
                <a:spcPct val="50000"/>
              </a:spcBef>
              <a:buFont typeface="Arial" pitchFamily="34" charset="0"/>
              <a:buChar char="‒"/>
            </a:pPr>
            <a:r>
              <a:rPr lang="el-GR" sz="2200" dirty="0" smtClean="0">
                <a:latin typeface="+mn-lt"/>
              </a:rPr>
              <a:t>Αποφυγή </a:t>
            </a:r>
            <a:r>
              <a:rPr lang="el-GR" sz="2200" dirty="0">
                <a:latin typeface="+mn-lt"/>
              </a:rPr>
              <a:t>ταλκ και κάθε πούδρας στην περιγεννητική </a:t>
            </a:r>
            <a:r>
              <a:rPr lang="el-GR" sz="2200" dirty="0" smtClean="0">
                <a:latin typeface="+mn-lt"/>
              </a:rPr>
              <a:t>περιοχή.</a:t>
            </a:r>
            <a:endParaRPr lang="el-GR" sz="2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291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Ποιότητα παραπεμπτικού </a:t>
            </a:r>
            <a:r>
              <a:rPr lang="el-GR" dirty="0" smtClean="0"/>
              <a:t>δελτίου</a:t>
            </a:r>
            <a:endParaRPr lang="el-GR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5442" y="1052736"/>
            <a:ext cx="8757164" cy="559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65000"/>
              </a:spcBef>
            </a:pPr>
            <a:r>
              <a:rPr lang="el-GR" sz="2200" b="1" dirty="0">
                <a:latin typeface="+mn-lt"/>
              </a:rPr>
              <a:t>Στο παραπεμπτικό θα πρέπει να αναγράφονται</a:t>
            </a:r>
            <a:r>
              <a:rPr lang="en-US" sz="2200" b="1" dirty="0">
                <a:latin typeface="+mn-lt"/>
              </a:rPr>
              <a:t>:</a:t>
            </a:r>
            <a:endParaRPr lang="el-GR" sz="2200" b="1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en-US" sz="2200" dirty="0">
                <a:latin typeface="+mn-lt"/>
              </a:rPr>
              <a:t>To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όνομα και το επώνυμο </a:t>
            </a:r>
            <a:r>
              <a:rPr lang="el-GR" sz="2200" dirty="0">
                <a:latin typeface="+mn-lt"/>
              </a:rPr>
              <a:t>(Ελληνικά ή Λατινικά) όπως αναγράφονται στο βιβλιάριο του ασφαλιστικού </a:t>
            </a:r>
            <a:r>
              <a:rPr lang="el-GR" sz="2200" dirty="0" smtClean="0">
                <a:latin typeface="+mn-lt"/>
              </a:rPr>
              <a:t>φορέα,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el-GR" sz="2200" dirty="0">
                <a:latin typeface="+mn-lt"/>
              </a:rPr>
              <a:t>Το όνομα του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παραπέμπτοντος ιατρού </a:t>
            </a:r>
            <a:r>
              <a:rPr lang="el-GR" sz="2200" dirty="0">
                <a:latin typeface="+mn-lt"/>
              </a:rPr>
              <a:t>και της κλινικής ή ιατρείου που ζήτησε την </a:t>
            </a:r>
            <a:r>
              <a:rPr lang="el-GR" sz="2200" dirty="0" smtClean="0">
                <a:latin typeface="+mn-lt"/>
              </a:rPr>
              <a:t>εξέταση,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el-GR" sz="2200" dirty="0">
                <a:latin typeface="+mn-lt"/>
              </a:rPr>
              <a:t>Το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φύλο του ασθενή </a:t>
            </a:r>
            <a:r>
              <a:rPr lang="el-GR" sz="2200" dirty="0">
                <a:latin typeface="+mn-lt"/>
              </a:rPr>
              <a:t>(αν δεν είναι σαφές από το όνομα) προκειμένου να ληφθεί υπόψη η σοβαρότητα κάποιων μικροσκοπικών </a:t>
            </a:r>
            <a:r>
              <a:rPr lang="el-GR" sz="2200" dirty="0" smtClean="0">
                <a:latin typeface="+mn-lt"/>
              </a:rPr>
              <a:t>ευρημάτων,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el-GR" sz="2200" dirty="0">
                <a:latin typeface="+mn-lt"/>
              </a:rPr>
              <a:t>Η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 αιτία </a:t>
            </a:r>
            <a:r>
              <a:rPr lang="el-GR" sz="2200" dirty="0">
                <a:latin typeface="+mn-lt"/>
              </a:rPr>
              <a:t>για την οποία ο ασθενής παραπέμπεται για εξέταση</a:t>
            </a:r>
            <a:r>
              <a:rPr lang="en-US" sz="2200" dirty="0">
                <a:latin typeface="+mn-lt"/>
              </a:rPr>
              <a:t> (</a:t>
            </a:r>
            <a:r>
              <a:rPr lang="el-GR" sz="2200" dirty="0">
                <a:latin typeface="+mn-lt"/>
              </a:rPr>
              <a:t>π.χ. ουρολοίμωξη, αιματουρία, νεφρική ανεπάρκεια</a:t>
            </a:r>
            <a:r>
              <a:rPr lang="el-GR" sz="2200" dirty="0" smtClean="0">
                <a:latin typeface="+mn-lt"/>
              </a:rPr>
              <a:t>),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ct val="45000"/>
              </a:spcBef>
              <a:buClr>
                <a:schemeClr val="tx1"/>
              </a:buClr>
              <a:buFontTx/>
              <a:buAutoNum type="arabicPeriod"/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Άλλα στοιχεία </a:t>
            </a:r>
            <a:r>
              <a:rPr lang="el-GR" sz="2200" dirty="0">
                <a:latin typeface="+mn-lt"/>
              </a:rPr>
              <a:t>που μπορεί να βοηθήσουν στην ανάλυση του δείγματος (π.χ. αν ο ασθενής λαμβάνει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βιταμίνη 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C</a:t>
            </a:r>
            <a:r>
              <a:rPr lang="en-US" sz="2200" dirty="0">
                <a:latin typeface="+mn-lt"/>
              </a:rPr>
              <a:t>).</a:t>
            </a:r>
            <a:endParaRPr lang="el-GR" sz="22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860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Προβλήματα από την παρατεταμένη παραμονή των ούρων </a:t>
            </a:r>
            <a:r>
              <a:rPr lang="el-GR" sz="3100" b="0" dirty="0" smtClean="0"/>
              <a:t>(1 από 2)</a:t>
            </a:r>
            <a:endParaRPr lang="el-GR" sz="3100" b="0" dirty="0"/>
          </a:p>
        </p:txBody>
      </p:sp>
      <p:graphicFrame>
        <p:nvGraphicFramePr>
          <p:cNvPr id="8459" name="Group 26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972878"/>
              </p:ext>
            </p:extLst>
          </p:nvPr>
        </p:nvGraphicFramePr>
        <p:xfrm>
          <a:off x="539552" y="1484784"/>
          <a:ext cx="8229600" cy="4998720"/>
        </p:xfrm>
        <a:graphic>
          <a:graphicData uri="http://schemas.openxmlformats.org/drawingml/2006/table">
            <a:tbl>
              <a:tblPr/>
              <a:tblGrid>
                <a:gridCol w="2930836"/>
                <a:gridCol w="5298764"/>
              </a:tblGrid>
              <a:tr h="7016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Αλλαγή στο χρώμα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Διάσπαση ή μεταβολή των χρωμογόνων ουσιών (π.χ. αιμοσφαιρίνης)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Αλλαγή στην οσμή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Ανάπτυξη μικροοργανισμών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Αύξηση θολερότητας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Ανάπτυξη μικροοργανισμών, σχηματισμός κρυστάλλων, καθίζηση άμορφων αλάτων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Ψευδής αύξηση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pH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Διάσπαση ουρίας από μικροοργανισμούς και παραγωγή αμμωνίας, απώλεια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CO</a:t>
                      </a:r>
                      <a:r>
                        <a:rPr kumimoji="0" lang="el-GR" sz="2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2</a:t>
                      </a: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91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Ψευδή πτώση 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pH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Μετατροπή της γλυκόζης σε οξέα, από βακτήρια και μύκητες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αρνητική γλυκόζη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Χρησιμοποίηση της γλυκόζης από τα βακτήρια (γλυκόλυση)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αρνητική κετόνη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Εξάτμιση της ακετόνης. Διάσπαση του ακετοξεικού από βακτήρια</a:t>
                      </a:r>
                    </a:p>
                  </a:txBody>
                  <a:tcPr marL="89321" marR="893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65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Προβλήματα από την παρατεταμένη παραμονή των ούρων </a:t>
            </a:r>
            <a:r>
              <a:rPr lang="el-GR" sz="3100" b="0" dirty="0" smtClean="0"/>
              <a:t>(2 από 2)</a:t>
            </a:r>
            <a:endParaRPr lang="el-GR" sz="3100" b="0" dirty="0"/>
          </a:p>
        </p:txBody>
      </p:sp>
      <p:graphicFrame>
        <p:nvGraphicFramePr>
          <p:cNvPr id="28674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782824"/>
              </p:ext>
            </p:extLst>
          </p:nvPr>
        </p:nvGraphicFramePr>
        <p:xfrm>
          <a:off x="539552" y="1700808"/>
          <a:ext cx="8229600" cy="4662489"/>
        </p:xfrm>
        <a:graphic>
          <a:graphicData uri="http://schemas.openxmlformats.org/drawingml/2006/table">
            <a:tbl>
              <a:tblPr/>
              <a:tblGrid>
                <a:gridCol w="2930525"/>
                <a:gridCol w="5299075"/>
              </a:tblGrid>
              <a:tr h="7191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αρνητική χολερυθρίνη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Καταστροφή από το φως λόγω οξείδωσης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αρνητικό ουροχολινογόνο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Καταστροφή από το φως λόγω οξείδωσης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θετικά νιτρώδη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Παραγωγή νιτρωδών από την ανάπτυξη βακτηρίων, μετά την ούρηση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Ψευδώς αρνητικά νιτρώδη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Μετατροπή των νιτρωδών σε άζωτο, το οποίο εξατμίζεται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Ψευδής βακτηριουρία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Πολλαπλασιασμός των βακτηρίων στο δείγμα μετά την ούρηση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Καταστροφή κυττάρων-κυλίνδρων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Ασταθές περιβάλλον, ειδικά όταν τα ούρα είναι αλκαλικά ή υπότονα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79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Υγιεινή στο χώρο του </a:t>
            </a:r>
            <a:r>
              <a:rPr lang="el-GR" sz="4400" dirty="0" smtClean="0"/>
              <a:t>ουροχημείου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95536" y="1484784"/>
            <a:ext cx="85689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Ο </a:t>
            </a:r>
            <a:r>
              <a:rPr lang="el-GR" sz="2400" dirty="0">
                <a:latin typeface="+mn-lt"/>
              </a:rPr>
              <a:t>χώρος πρέπει να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αερίζεται ικανοποιητικά </a:t>
            </a:r>
            <a:r>
              <a:rPr lang="el-GR" sz="2400" dirty="0">
                <a:latin typeface="+mn-lt"/>
              </a:rPr>
              <a:t>με κατάλληλους </a:t>
            </a:r>
            <a:r>
              <a:rPr lang="el-GR" sz="2400" dirty="0" smtClean="0">
                <a:latin typeface="+mn-lt"/>
              </a:rPr>
              <a:t>απαγωγούς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Να </a:t>
            </a:r>
            <a:r>
              <a:rPr lang="el-GR" sz="2400" dirty="0">
                <a:latin typeface="+mn-lt"/>
              </a:rPr>
              <a:t>αποφεύγεται κλιματισμός που ανακυκλώνει τον αέρα μέσα στο </a:t>
            </a:r>
            <a:r>
              <a:rPr lang="el-GR" sz="2400" dirty="0" smtClean="0">
                <a:latin typeface="+mn-lt"/>
              </a:rPr>
              <a:t>δωμάτιο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Να </a:t>
            </a:r>
            <a:r>
              <a:rPr lang="el-GR" sz="2400" dirty="0">
                <a:latin typeface="+mn-lt"/>
              </a:rPr>
              <a:t>χρησιμοποιούνται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στυλό και υαλογράφοι αποκλειστικά μέσα στο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ουροχημείο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Δεν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πιάνουμε κοινόχρηστα αντικείμενα </a:t>
            </a:r>
            <a:r>
              <a:rPr lang="el-GR" sz="2400" dirty="0">
                <a:latin typeface="+mn-lt"/>
              </a:rPr>
              <a:t>(π.χ. τηλέφωνο) με τα </a:t>
            </a:r>
            <a:r>
              <a:rPr lang="el-GR" sz="2400" dirty="0" smtClean="0">
                <a:latin typeface="+mn-lt"/>
              </a:rPr>
              <a:t>γάντια,</a:t>
            </a:r>
            <a:endParaRPr lang="el-GR" sz="2400" dirty="0">
              <a:latin typeface="+mn-lt"/>
            </a:endParaRP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Πλένουμε </a:t>
            </a:r>
            <a:r>
              <a:rPr lang="el-GR" sz="2400" dirty="0">
                <a:latin typeface="+mn-lt"/>
              </a:rPr>
              <a:t>προσεκτικά τα χέρια μας με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αντισηπ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τ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ικό </a:t>
            </a:r>
            <a:r>
              <a:rPr lang="el-GR" sz="2400" dirty="0">
                <a:latin typeface="+mn-lt"/>
              </a:rPr>
              <a:t>όποτε φεύγουμε από το ουροχημείο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67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el-GR" dirty="0"/>
              <a:t>Δυνατότητες αναγνωστών ταινιών </a:t>
            </a:r>
            <a:r>
              <a:rPr lang="el-GR" dirty="0" smtClean="0"/>
              <a:t>ούρων</a:t>
            </a:r>
            <a:r>
              <a:rPr lang="en-US" dirty="0" smtClean="0"/>
              <a:t>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23850" y="1865940"/>
            <a:ext cx="8820150" cy="421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60000" indent="-360000">
              <a:lnSpc>
                <a:spcPct val="140000"/>
              </a:lnSpc>
              <a:spcBef>
                <a:spcPts val="1200"/>
              </a:spcBef>
              <a:buFontTx/>
              <a:buChar char="•"/>
              <a:tabLst>
                <a:tab pos="6107113" algn="l"/>
              </a:tabLst>
              <a:defRPr/>
            </a:pPr>
            <a:r>
              <a:rPr lang="el-G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</a:t>
            </a:r>
            <a:r>
              <a:rPr lang="el-GR" sz="2400" dirty="0">
                <a:latin typeface="+mn-lt"/>
              </a:rPr>
              <a:t>Απαιτούν εξαιρετικά μικρή ποσότητα ούρων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(από 1,5 </a:t>
            </a:r>
            <a:r>
              <a:rPr lang="en-US" sz="2400" dirty="0">
                <a:latin typeface="+mn-lt"/>
              </a:rPr>
              <a:t>ml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0" indent="-360000">
              <a:lnSpc>
                <a:spcPct val="140000"/>
              </a:lnSpc>
              <a:spcBef>
                <a:spcPts val="1200"/>
              </a:spcBef>
              <a:buFontTx/>
              <a:buChar char="•"/>
              <a:tabLst>
                <a:tab pos="6107113" algn="l"/>
              </a:tabLst>
              <a:defRPr/>
            </a:pPr>
            <a:r>
              <a:rPr lang="el-GR" sz="2400" dirty="0">
                <a:latin typeface="+mn-lt"/>
              </a:rPr>
              <a:t>  Προσδιορίζουν αυτόματα την όψη (θολερότητα) των </a:t>
            </a:r>
            <a:r>
              <a:rPr lang="el-GR" sz="2400" dirty="0" smtClean="0">
                <a:latin typeface="+mn-lt"/>
              </a:rPr>
              <a:t>ούρων,</a:t>
            </a:r>
            <a:endParaRPr lang="el-GR" sz="2400" dirty="0">
              <a:latin typeface="+mn-lt"/>
            </a:endParaRPr>
          </a:p>
          <a:p>
            <a:pPr marL="360000" indent="-360000">
              <a:lnSpc>
                <a:spcPct val="140000"/>
              </a:lnSpc>
              <a:spcBef>
                <a:spcPts val="1200"/>
              </a:spcBef>
              <a:buFontTx/>
              <a:buChar char="•"/>
              <a:tabLst>
                <a:tab pos="6107113" algn="l"/>
              </a:tabLst>
              <a:defRPr/>
            </a:pPr>
            <a:r>
              <a:rPr lang="el-GR" sz="2400" dirty="0">
                <a:latin typeface="+mn-lt"/>
              </a:rPr>
              <a:t>  Προσδιορίζουν αυτόματα την </a:t>
            </a:r>
            <a:r>
              <a:rPr lang="el-GR" sz="2400" b="1" dirty="0">
                <a:latin typeface="+mn-lt"/>
              </a:rPr>
              <a:t>χροιά</a:t>
            </a:r>
            <a:r>
              <a:rPr lang="el-GR" sz="2400" dirty="0">
                <a:latin typeface="+mn-lt"/>
              </a:rPr>
              <a:t> (χρώμα) των </a:t>
            </a:r>
            <a:r>
              <a:rPr lang="el-GR" sz="2400" dirty="0" smtClean="0">
                <a:latin typeface="+mn-lt"/>
              </a:rPr>
              <a:t>ούρων (μπορούν </a:t>
            </a:r>
            <a:r>
              <a:rPr lang="el-GR" sz="2400" dirty="0">
                <a:latin typeface="+mn-lt"/>
              </a:rPr>
              <a:t>να προσδιορίσουν μέχρι και 23 διαφορετικά χρώματα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60000" indent="-360000">
              <a:lnSpc>
                <a:spcPct val="140000"/>
              </a:lnSpc>
              <a:spcBef>
                <a:spcPts val="1200"/>
              </a:spcBef>
              <a:buFontTx/>
              <a:buChar char="•"/>
              <a:tabLst>
                <a:tab pos="6107113" algn="l"/>
              </a:tabLst>
              <a:defRPr/>
            </a:pPr>
            <a:r>
              <a:rPr lang="el-GR" sz="2400" dirty="0">
                <a:latin typeface="+mn-lt"/>
              </a:rPr>
              <a:t>  Διαθέτουν συστήματα για την εξάλειψη της παρεμβολής του </a:t>
            </a:r>
            <a:r>
              <a:rPr lang="el-GR" sz="2400" b="1" dirty="0">
                <a:latin typeface="+mn-lt"/>
              </a:rPr>
              <a:t>έντονου χρώματος</a:t>
            </a:r>
            <a:r>
              <a:rPr lang="el-GR" sz="2400" dirty="0">
                <a:latin typeface="+mn-lt"/>
              </a:rPr>
              <a:t> των ούρων (λόγω φαρμακευτικής αγωγής ή χρωστικών τροφίμων</a:t>
            </a:r>
            <a:r>
              <a:rPr lang="el-GR" sz="2400" dirty="0" smtClean="0">
                <a:latin typeface="+mn-lt"/>
              </a:rPr>
              <a:t>).</a:t>
            </a:r>
            <a:endParaRPr lang="el-GR" sz="2400" dirty="0"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229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Υγιεινή στο χώρο του </a:t>
            </a:r>
            <a:r>
              <a:rPr lang="el-GR" sz="4400" dirty="0" smtClean="0"/>
              <a:t>ουροχημείου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b="0" dirty="0" smtClean="0"/>
              <a:t>(2 από 2)</a:t>
            </a:r>
            <a:endParaRPr lang="el-GR" sz="3600" b="0" dirty="0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95536" y="1556792"/>
            <a:ext cx="870093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>
                <a:latin typeface="+mn-lt"/>
              </a:rPr>
              <a:t>Οι τεχνολόγοι πρέπει να φοράνε πάντα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γάντια και ολόσωμη ποδιά</a:t>
            </a:r>
            <a:r>
              <a:rPr lang="el-GR" sz="2400" dirty="0" smtClean="0">
                <a:latin typeface="+mn-lt"/>
              </a:rPr>
              <a:t>.</a:t>
            </a:r>
          </a:p>
          <a:p>
            <a:pPr marL="360000" indent="-360000">
              <a:spcBef>
                <a:spcPts val="1200"/>
              </a:spcBef>
              <a:buFontTx/>
              <a:buChar char="•"/>
            </a:pPr>
            <a:r>
              <a:rPr lang="el-GR" sz="2400" dirty="0" smtClean="0">
                <a:latin typeface="+mn-lt"/>
              </a:rPr>
              <a:t>Προτιμώνται </a:t>
            </a:r>
            <a:r>
              <a:rPr lang="el-GR" sz="2400" dirty="0">
                <a:latin typeface="+mn-lt"/>
              </a:rPr>
              <a:t>οι πλαστικές ή χάρτινες ποδιές μιας </a:t>
            </a:r>
            <a:r>
              <a:rPr lang="el-GR" sz="2400" dirty="0" smtClean="0">
                <a:latin typeface="+mn-lt"/>
              </a:rPr>
              <a:t>χρήσεως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60000" indent="-360000"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 Αν δεν φοράμε ποδιά μιας χρήσεως χρησιμοποιούμε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χωριστή ποδιά </a:t>
            </a:r>
            <a:r>
              <a:rPr lang="el-GR" sz="2400" dirty="0">
                <a:latin typeface="+mn-lt"/>
              </a:rPr>
              <a:t>στο ουροχημείο η οποία πλένεται πολύ συχνότερα από τις </a:t>
            </a:r>
            <a:r>
              <a:rPr lang="el-GR" sz="2400" dirty="0" smtClean="0">
                <a:latin typeface="+mn-lt"/>
              </a:rPr>
              <a:t>υπόλοιπες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60000" indent="-360000"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 Η ποδιά θα πρέπει να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κουμπώνεται προσεκτικά </a:t>
            </a:r>
            <a:r>
              <a:rPr lang="el-GR" sz="2400" dirty="0">
                <a:latin typeface="+mn-lt"/>
              </a:rPr>
              <a:t>από πάνω μέχρι </a:t>
            </a:r>
            <a:r>
              <a:rPr lang="el-GR" sz="2400" dirty="0" smtClean="0">
                <a:latin typeface="+mn-lt"/>
              </a:rPr>
              <a:t>κάτω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60000" indent="-360000">
              <a:spcBef>
                <a:spcPts val="1200"/>
              </a:spcBef>
              <a:buFontTx/>
              <a:buChar char="•"/>
            </a:pPr>
            <a:r>
              <a:rPr lang="el-GR" sz="2400" dirty="0">
                <a:latin typeface="+mn-lt"/>
              </a:rPr>
              <a:t> Για τον χειρισμό ούρων 24ώρου θα πρέπει να φοριούνται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πλαστικά γυαλιά </a:t>
            </a:r>
            <a:r>
              <a:rPr lang="el-GR" sz="2400" dirty="0">
                <a:latin typeface="+mn-lt"/>
              </a:rPr>
              <a:t>χημείου.</a:t>
            </a: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21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Κανόνες προστασίας στο ουροχημείο</a:t>
            </a:r>
            <a:endParaRPr lang="el-GR" dirty="0"/>
          </a:p>
        </p:txBody>
      </p:sp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829" y="1889537"/>
            <a:ext cx="4248150" cy="4159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969162"/>
            <a:ext cx="1749574" cy="1749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6867" y="1628799"/>
            <a:ext cx="1584176" cy="1901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7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/>
              <a:t>Αποφυγή αναλυτικών </a:t>
            </a:r>
            <a:r>
              <a:rPr lang="el-GR" dirty="0" smtClean="0"/>
              <a:t>σφαλμάτων</a:t>
            </a:r>
            <a:endParaRPr lang="el-GR" dirty="0"/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331640" y="2304654"/>
            <a:ext cx="7130157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0" indent="-432000">
              <a:spcBef>
                <a:spcPts val="1800"/>
              </a:spcBef>
              <a:buFontTx/>
              <a:buAutoNum type="arabicPeriod"/>
            </a:pPr>
            <a:r>
              <a:rPr lang="el-GR" sz="2800" dirty="0">
                <a:latin typeface="+mn-lt"/>
              </a:rPr>
              <a:t>Σε βιοχημικές παραμέτρους</a:t>
            </a:r>
          </a:p>
          <a:p>
            <a:pPr marL="360000" indent="-432000">
              <a:spcBef>
                <a:spcPts val="1800"/>
              </a:spcBef>
              <a:buFontTx/>
              <a:buAutoNum type="arabicPeriod"/>
            </a:pPr>
            <a:r>
              <a:rPr lang="el-GR" sz="2800" dirty="0">
                <a:latin typeface="+mn-lt"/>
              </a:rPr>
              <a:t>Σε μικροσκοπικές παραμέτρους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54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9399" y="764704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Αποφυγή αναλυτικών σφαλμάτων στις ταινίες των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83568" y="2780928"/>
            <a:ext cx="7561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dirty="0">
                <a:latin typeface="+mn-lt"/>
              </a:rPr>
              <a:t>Εσωτερικός έλεγχος ποιότητας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18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el-GR" dirty="0"/>
              <a:t>Βασικές συμβουλές για την αποφυγή των αναλυτικών σφαλμάτων στις ταινίες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276144"/>
            <a:ext cx="871296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tx1"/>
              </a:buClr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Καλή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συντήρηση</a:t>
            </a:r>
            <a:r>
              <a:rPr lang="el-GR" sz="2400" dirty="0">
                <a:latin typeface="+mn-lt"/>
              </a:rPr>
              <a:t> των ταινιών ούρων (πάντα σκεπασμένες με αντιξηραντικό</a:t>
            </a:r>
            <a:r>
              <a:rPr lang="el-GR" sz="2400" dirty="0" smtClean="0">
                <a:latin typeface="+mn-lt"/>
              </a:rPr>
              <a:t>),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el-GR" sz="2400" dirty="0" smtClean="0">
                <a:latin typeface="+mn-lt"/>
              </a:rPr>
              <a:t>Προσέχουμε </a:t>
            </a:r>
            <a:r>
              <a:rPr lang="el-GR" sz="2400" dirty="0">
                <a:latin typeface="+mn-lt"/>
              </a:rPr>
              <a:t>την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ημερομηνία λήξης </a:t>
            </a:r>
            <a:r>
              <a:rPr lang="el-GR" sz="2400" dirty="0">
                <a:latin typeface="+mn-lt"/>
              </a:rPr>
              <a:t>πριν και μετά το άνοιγμα της </a:t>
            </a:r>
            <a:r>
              <a:rPr lang="el-GR" sz="2400" dirty="0" smtClean="0">
                <a:latin typeface="+mn-lt"/>
              </a:rPr>
              <a:t>συσκευασίας,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Tx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Σωστή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ανάγνωση </a:t>
            </a:r>
            <a:r>
              <a:rPr lang="el-GR" sz="2400" dirty="0">
                <a:latin typeface="+mn-lt"/>
              </a:rPr>
              <a:t>των ταινιών </a:t>
            </a:r>
            <a:r>
              <a:rPr lang="el-GR" sz="2400" dirty="0" smtClean="0">
                <a:latin typeface="+mn-lt"/>
              </a:rPr>
              <a:t>ούρων:</a:t>
            </a:r>
            <a:endParaRPr lang="el-GR" sz="2400" dirty="0">
              <a:latin typeface="+mn-lt"/>
            </a:endParaRPr>
          </a:p>
          <a:p>
            <a:pPr marL="712788" indent="-712788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Ανάγνωση </a:t>
            </a:r>
            <a:r>
              <a:rPr lang="el-GR" sz="2400" dirty="0">
                <a:latin typeface="+mn-lt"/>
              </a:rPr>
              <a:t>παράλληλα προς τον </a:t>
            </a:r>
            <a:r>
              <a:rPr lang="el-GR" sz="2400" dirty="0" smtClean="0">
                <a:latin typeface="+mn-lt"/>
              </a:rPr>
              <a:t>πάγκο,</a:t>
            </a:r>
            <a:endParaRPr lang="el-GR" sz="2400" dirty="0">
              <a:latin typeface="+mn-lt"/>
            </a:endParaRPr>
          </a:p>
          <a:p>
            <a:pPr marL="712788" indent="-712788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Ανάγνωση </a:t>
            </a:r>
            <a:r>
              <a:rPr lang="el-GR" sz="2400" dirty="0">
                <a:latin typeface="+mn-lt"/>
              </a:rPr>
              <a:t>με την σωστή </a:t>
            </a:r>
            <a:r>
              <a:rPr lang="el-GR" sz="2400" dirty="0" smtClean="0">
                <a:latin typeface="+mn-lt"/>
              </a:rPr>
              <a:t>φορά</a:t>
            </a:r>
            <a:r>
              <a:rPr lang="el-GR" sz="2400" dirty="0">
                <a:latin typeface="+mn-lt"/>
              </a:rPr>
              <a:t>,</a:t>
            </a:r>
          </a:p>
          <a:p>
            <a:pPr marL="712788" indent="-712788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Σωστή </a:t>
            </a:r>
            <a:r>
              <a:rPr lang="el-GR" sz="2400" dirty="0">
                <a:latin typeface="+mn-lt"/>
              </a:rPr>
              <a:t>τήρηση του χρόνου ανάγνωσης (1 λεπτό για όλες </a:t>
            </a:r>
            <a:r>
              <a:rPr lang="el-GR" sz="2400" dirty="0" smtClean="0">
                <a:latin typeface="+mn-lt"/>
              </a:rPr>
              <a:t>τις παραμέτρους </a:t>
            </a:r>
            <a:r>
              <a:rPr lang="el-GR" sz="2400" dirty="0">
                <a:latin typeface="+mn-lt"/>
              </a:rPr>
              <a:t>εκτός από την εστεράση - 2 λεπτά).  </a:t>
            </a:r>
            <a:endParaRPr lang="el-GR" sz="2400" dirty="0" smtClean="0">
              <a:latin typeface="+mn-lt"/>
            </a:endParaRPr>
          </a:p>
          <a:p>
            <a:pPr marL="357188" indent="-357188">
              <a:spcBef>
                <a:spcPct val="50000"/>
              </a:spcBef>
              <a:buFont typeface="+mj-lt"/>
              <a:buAutoNum type="arabicPeriod" startAt="4"/>
            </a:pPr>
            <a:r>
              <a:rPr lang="el-GR" sz="2400" dirty="0" smtClean="0">
                <a:latin typeface="+mn-lt"/>
              </a:rPr>
              <a:t>Καλή </a:t>
            </a:r>
            <a:r>
              <a:rPr lang="el-GR" sz="2400" dirty="0">
                <a:latin typeface="+mn-lt"/>
              </a:rPr>
              <a:t>γνώση των προϋποθέσεων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ψευδών και θετικών και αρνητικών αποτελεσμάτων </a:t>
            </a:r>
            <a:r>
              <a:rPr lang="el-GR" sz="2400" dirty="0">
                <a:latin typeface="+mn-lt"/>
              </a:rPr>
              <a:t>(προσεκτικό διάβασμα του εγχειριδίου των ταινιών ούρων).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4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Εργαστηριακά λάθη ΕΒ με ταινία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34820" name="6 - TextBox"/>
          <p:cNvSpPr txBox="1">
            <a:spLocks noChangeArrowheads="1"/>
          </p:cNvSpPr>
          <p:nvPr/>
        </p:nvSpPr>
        <p:spPr bwMode="auto">
          <a:xfrm>
            <a:off x="323528" y="1024920"/>
            <a:ext cx="8496944" cy="195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tabLst>
                <a:tab pos="914400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  <a:cs typeface="Arial" charset="0"/>
              </a:rPr>
              <a:t>Ψευδώς θετικά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  <a:cs typeface="Arial" charset="0"/>
              </a:rPr>
              <a:t>αποτελέσματα</a:t>
            </a:r>
            <a:endParaRPr lang="el-GR" sz="2400" dirty="0" smtClean="0">
              <a:solidFill>
                <a:srgbClr val="9B0000"/>
              </a:solidFill>
              <a:latin typeface="+mn-lt"/>
            </a:endParaRPr>
          </a:p>
          <a:p>
            <a:pPr marL="342900" indent="-342900">
              <a:lnSpc>
                <a:spcPct val="135000"/>
              </a:lnSpc>
              <a:buFontTx/>
              <a:buAutoNum type="arabicPeriod"/>
              <a:tabLst>
                <a:tab pos="914400" algn="l"/>
              </a:tabLst>
            </a:pPr>
            <a:r>
              <a:rPr lang="el-GR" sz="2400" dirty="0" smtClean="0">
                <a:latin typeface="+mn-lt"/>
              </a:rPr>
              <a:t>  </a:t>
            </a:r>
            <a:r>
              <a:rPr lang="el-GR" sz="2400" dirty="0">
                <a:latin typeface="+mn-lt"/>
              </a:rPr>
              <a:t>Σε πολύ όξινα ούρα (</a:t>
            </a:r>
            <a:r>
              <a:rPr lang="en-US" sz="2400" dirty="0">
                <a:latin typeface="+mn-lt"/>
              </a:rPr>
              <a:t>pH </a:t>
            </a:r>
            <a:r>
              <a:rPr lang="el-GR" sz="2400" dirty="0">
                <a:latin typeface="+mn-lt"/>
              </a:rPr>
              <a:t>≤ 5)  </a:t>
            </a:r>
          </a:p>
          <a:p>
            <a:pPr marL="342900" indent="-342900">
              <a:lnSpc>
                <a:spcPct val="135000"/>
              </a:lnSpc>
              <a:buFontTx/>
              <a:buAutoNum type="arabicPeriod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  Σε μεγάλη συγκέντρωση λευκώματος 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(100 - 750 </a:t>
            </a:r>
            <a:r>
              <a:rPr lang="en-US" sz="2400" dirty="0">
                <a:latin typeface="+mn-lt"/>
              </a:rPr>
              <a:t>mg</a:t>
            </a:r>
            <a:r>
              <a:rPr lang="el-GR" sz="2400" dirty="0">
                <a:latin typeface="+mn-lt"/>
              </a:rPr>
              <a:t>/</a:t>
            </a:r>
            <a:r>
              <a:rPr lang="en-US" sz="2400" dirty="0">
                <a:latin typeface="+mn-lt"/>
              </a:rPr>
              <a:t>dl</a:t>
            </a:r>
            <a:r>
              <a:rPr lang="el-GR" sz="2400" dirty="0">
                <a:latin typeface="+mn-lt"/>
              </a:rPr>
              <a:t>).</a:t>
            </a:r>
          </a:p>
          <a:p>
            <a:pPr marL="342900" indent="-342900">
              <a:tabLst>
                <a:tab pos="914400" algn="l"/>
              </a:tabLst>
            </a:pPr>
            <a:endParaRPr lang="el-GR" sz="2400" dirty="0">
              <a:latin typeface="+mn-lt"/>
              <a:ea typeface="Times New Roman" pitchFamily="18" charset="0"/>
              <a:cs typeface="Arial" charset="0"/>
            </a:endParaRPr>
          </a:p>
        </p:txBody>
      </p:sp>
      <p:sp>
        <p:nvSpPr>
          <p:cNvPr id="34822" name="Rectangle 1"/>
          <p:cNvSpPr>
            <a:spLocks noChangeArrowheads="1"/>
          </p:cNvSpPr>
          <p:nvPr/>
        </p:nvSpPr>
        <p:spPr bwMode="auto">
          <a:xfrm>
            <a:off x="323528" y="2708920"/>
            <a:ext cx="84969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lnSpc>
                <a:spcPct val="150000"/>
              </a:lnSpc>
              <a:tabLst>
                <a:tab pos="914400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  <a:cs typeface="Arial" charset="0"/>
              </a:rPr>
              <a:t>Ψευδώς αρνητικά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  <a:cs typeface="Arial" charset="0"/>
              </a:rPr>
              <a:t>αποτελέσματα</a:t>
            </a:r>
            <a:endParaRPr lang="el-GR" sz="2400" dirty="0" smtClean="0">
              <a:solidFill>
                <a:srgbClr val="9B0000"/>
              </a:solidFill>
              <a:latin typeface="+mn-lt"/>
            </a:endParaRPr>
          </a:p>
          <a:p>
            <a:pPr eaLnBrk="0" hangingPunct="0">
              <a:lnSpc>
                <a:spcPct val="150000"/>
              </a:lnSpc>
              <a:buFont typeface="Georgia" pitchFamily="18" charset="0"/>
              <a:buNone/>
              <a:tabLst>
                <a:tab pos="914400" algn="l"/>
              </a:tabLst>
            </a:pPr>
            <a:r>
              <a:rPr lang="el-GR" sz="2400" dirty="0" smtClean="0">
                <a:latin typeface="+mn-lt"/>
              </a:rPr>
              <a:t>Σε </a:t>
            </a:r>
            <a:r>
              <a:rPr lang="el-GR" sz="2400" dirty="0">
                <a:latin typeface="+mn-lt"/>
              </a:rPr>
              <a:t>πολύ αλκαλικά ούρα (</a:t>
            </a:r>
            <a:r>
              <a:rPr lang="en-US" sz="2400" dirty="0">
                <a:latin typeface="+mn-lt"/>
              </a:rPr>
              <a:t>pH </a:t>
            </a:r>
            <a:r>
              <a:rPr lang="el-GR" sz="2400" dirty="0">
                <a:latin typeface="+mn-lt"/>
              </a:rPr>
              <a:t>≥ 8) (σε τιμές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&gt; 6,5 πρέπει να αυξάνουμε τη τιμή του ΕΒ κατά 5 </a:t>
            </a:r>
            <a:r>
              <a:rPr lang="el-GR" sz="2400" dirty="0" smtClean="0">
                <a:latin typeface="+mn-lt"/>
              </a:rPr>
              <a:t>μονάδες.</a:t>
            </a:r>
          </a:p>
          <a:p>
            <a:pPr eaLnBrk="0" hangingPunct="0">
              <a:lnSpc>
                <a:spcPct val="150000"/>
              </a:lnSpc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Το ΕΒ όταν μετριέται με ταινία είναι ανεπηρέαστο από την τιμή της γλυκόζης. </a:t>
            </a:r>
          </a:p>
          <a:p>
            <a:pPr eaLnBrk="0" hangingPunct="0">
              <a:lnSpc>
                <a:spcPct val="150000"/>
              </a:lnSpc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Η κλίμακα του χρώματος του ειδικού βάρος έχει κατασκευαστεί για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 = 6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99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cs typeface="Arial" charset="0"/>
              </a:rPr>
              <a:t>Εργαστηριακά λάθη </a:t>
            </a:r>
            <a:r>
              <a:rPr lang="en-US" dirty="0">
                <a:cs typeface="Arial" charset="0"/>
              </a:rPr>
              <a:t>pH</a:t>
            </a:r>
            <a:r>
              <a:rPr lang="el-GR" dirty="0">
                <a:cs typeface="Arial" charset="0"/>
              </a:rPr>
              <a:t> με ταινία </a:t>
            </a:r>
            <a:r>
              <a:rPr lang="el-GR" dirty="0" smtClean="0">
                <a:cs typeface="Arial" charset="0"/>
              </a:rPr>
              <a:t>ούρων</a:t>
            </a:r>
            <a:endParaRPr lang="el-GR" dirty="0"/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251520" y="1124744"/>
            <a:ext cx="8712968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914400" algn="l"/>
              </a:tabLst>
            </a:pPr>
            <a:r>
              <a:rPr lang="el-GR" sz="2400" b="1" dirty="0">
                <a:latin typeface="+mn-lt"/>
                <a:cs typeface="Arial" charset="0"/>
              </a:rPr>
              <a:t>   </a:t>
            </a:r>
            <a:r>
              <a:rPr lang="el-GR" sz="2400" b="1" dirty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Ψευδώς θετικά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αποτελέσματα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  <a:tabLst>
                <a:tab pos="1079500" algn="l"/>
              </a:tabLst>
            </a:pP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Running over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: </a:t>
            </a:r>
            <a:r>
              <a:rPr lang="el-GR" sz="2400" dirty="0" smtClean="0">
                <a:latin typeface="+mn-lt"/>
              </a:rPr>
              <a:t>Εμφανίζεται </a:t>
            </a:r>
            <a:r>
              <a:rPr lang="el-GR" sz="2400" dirty="0">
                <a:latin typeface="+mn-lt"/>
              </a:rPr>
              <a:t>όταν η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αντιδραστήρια επιφάνεια του </a:t>
            </a:r>
            <a:r>
              <a:rPr lang="en-US" sz="2400" dirty="0">
                <a:latin typeface="+mn-lt"/>
              </a:rPr>
              <a:t>pH </a:t>
            </a:r>
            <a:r>
              <a:rPr lang="el-GR" sz="2400" dirty="0">
                <a:latin typeface="+mn-lt"/>
              </a:rPr>
              <a:t>έρχεται σε επαφή με ούρα που μόλις αντέδρασαν με την αντιδραστήρια επιφάνεια του λευκώματος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 lvl="1">
              <a:lnSpc>
                <a:spcPct val="150000"/>
              </a:lnSpc>
              <a:tabLst>
                <a:tab pos="1079500" algn="l"/>
              </a:tabLst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φαινόμενο προκαλείται όταν η ταινία δεν στραγγίζεται μετά την εμβάπτιση της μέσα στο δείγμα ούρων καθώς και όταν κρατάμε την ταινία κάθετα</a:t>
            </a:r>
            <a:r>
              <a:rPr lang="el-GR" sz="2400" b="1" dirty="0">
                <a:latin typeface="+mn-lt"/>
              </a:rPr>
              <a:t>.</a:t>
            </a:r>
            <a:r>
              <a:rPr lang="el-GR" sz="2400" dirty="0">
                <a:latin typeface="+mn-lt"/>
              </a:rPr>
              <a:t> </a:t>
            </a:r>
          </a:p>
          <a:p>
            <a:pPr marL="450850" indent="-450850">
              <a:lnSpc>
                <a:spcPct val="150000"/>
              </a:lnSpc>
              <a:buFontTx/>
              <a:buAutoNum type="arabicPeriod"/>
              <a:tabLst>
                <a:tab pos="1079500" algn="l"/>
              </a:tabLst>
            </a:pPr>
            <a:r>
              <a:rPr lang="el-GR" sz="2400" b="1" dirty="0" smtClean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Αλκαλοποίηση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  <a:ea typeface="Times New Roman" pitchFamily="18" charset="0"/>
                <a:cs typeface="Arial" charset="0"/>
              </a:rPr>
              <a:t>: </a:t>
            </a:r>
            <a:r>
              <a:rPr lang="el-GR" sz="2400" dirty="0">
                <a:latin typeface="+mn-lt"/>
                <a:ea typeface="Times New Roman" pitchFamily="18" charset="0"/>
                <a:cs typeface="Arial" charset="0"/>
              </a:rPr>
              <a:t>Προκαλείται όταν τα ούρα παραμείνουν σε θερμοκρασία δωματίου πάνω από δύο ώρες και οφείλονται την ανάπτυξη μικροοργανισμών.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343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</a:bodyPr>
          <a:lstStyle/>
          <a:p>
            <a:r>
              <a:rPr lang="el-GR" sz="3600" dirty="0"/>
              <a:t>Εργαστηριακά λάθη γλυκόζης με ταινία </a:t>
            </a:r>
            <a:r>
              <a:rPr lang="el-GR" sz="3600" dirty="0" smtClean="0"/>
              <a:t>ούρων</a:t>
            </a:r>
            <a:endParaRPr lang="el-GR" sz="3600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484784"/>
            <a:ext cx="7561262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l-GR" sz="2400" b="1" dirty="0">
                <a:latin typeface="+mn-lt"/>
              </a:rPr>
              <a:t>Ψευδώς θετικά αποτελέσματα</a:t>
            </a:r>
            <a:r>
              <a:rPr lang="en-US" sz="2400" b="1" dirty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Οξειδωτικές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ουσίες (χλωρίνη).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Έκθεση </a:t>
            </a:r>
            <a:r>
              <a:rPr lang="el-GR" sz="2400" dirty="0">
                <a:latin typeface="+mn-lt"/>
              </a:rPr>
              <a:t>της ταινίας στον αέρα.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Πολύ </a:t>
            </a:r>
            <a:r>
              <a:rPr lang="el-GR" sz="2400" dirty="0">
                <a:latin typeface="+mn-lt"/>
              </a:rPr>
              <a:t>χαμηλό ειδικό βάρος.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275856" y="3356616"/>
            <a:ext cx="5868144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2050" indent="-1162050">
              <a:spcBef>
                <a:spcPts val="1200"/>
              </a:spcBef>
            </a:pPr>
            <a:r>
              <a:rPr lang="el-GR" sz="2400" b="1" dirty="0">
                <a:latin typeface="+mn-lt"/>
              </a:rPr>
              <a:t>Ψευδώς αρνητικά αποτελέσματα</a:t>
            </a:r>
            <a:r>
              <a:rPr lang="en-US" sz="2400" b="1" dirty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542925" indent="-542925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Έντονα </a:t>
            </a:r>
            <a:r>
              <a:rPr lang="el-GR" sz="2400" dirty="0">
                <a:latin typeface="+mn-lt"/>
              </a:rPr>
              <a:t>χρωματισμένα ούρα.</a:t>
            </a:r>
          </a:p>
          <a:p>
            <a:pPr marL="542925" indent="-542925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Πολύ </a:t>
            </a:r>
            <a:r>
              <a:rPr lang="el-GR" sz="2400" dirty="0">
                <a:latin typeface="+mn-lt"/>
              </a:rPr>
              <a:t>όξινο </a:t>
            </a:r>
            <a:r>
              <a:rPr lang="en-US" sz="2400" dirty="0">
                <a:latin typeface="+mn-lt"/>
              </a:rPr>
              <a:t>pH (pH &lt; 5).</a:t>
            </a:r>
            <a:endParaRPr lang="el-GR" sz="2400" dirty="0">
              <a:latin typeface="+mn-lt"/>
            </a:endParaRPr>
          </a:p>
          <a:p>
            <a:pPr marL="542925" indent="-542925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Υψηλό </a:t>
            </a:r>
            <a:r>
              <a:rPr lang="el-GR" sz="2400" dirty="0">
                <a:latin typeface="+mn-lt"/>
              </a:rPr>
              <a:t>ειδικό βάρος.</a:t>
            </a:r>
            <a:endParaRPr lang="en-US" sz="2400" dirty="0">
              <a:latin typeface="+mn-lt"/>
            </a:endParaRPr>
          </a:p>
          <a:p>
            <a:pPr marL="542925" indent="-542925">
              <a:spcBef>
                <a:spcPts val="6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Μέτριες </a:t>
            </a:r>
            <a:r>
              <a:rPr lang="el-GR" sz="2400" dirty="0">
                <a:latin typeface="+mn-lt"/>
              </a:rPr>
              <a:t>ποσότητες κετονικών σωμάτων.</a:t>
            </a:r>
            <a:r>
              <a:rPr lang="en-US" sz="2400" dirty="0">
                <a:latin typeface="+mn-lt"/>
              </a:rPr>
              <a:t> </a:t>
            </a:r>
            <a:endParaRPr lang="el-GR" sz="2400" dirty="0">
              <a:latin typeface="+mn-lt"/>
            </a:endParaRPr>
          </a:p>
          <a:p>
            <a:pPr marL="542925" indent="-542925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Έκθεση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των ούρων σε χαμηλή θερμοκρασία.</a:t>
            </a:r>
          </a:p>
          <a:p>
            <a:pPr marL="542925" indent="-542925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Ασκορβικό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οξύ.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07504" y="1916832"/>
            <a:ext cx="3960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7864" y="3789040"/>
            <a:ext cx="43204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0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9112"/>
            <a:ext cx="9144000" cy="1080120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Εργαστηριακά λάθη κετονών με ταινία </a:t>
            </a:r>
            <a:r>
              <a:rPr lang="el-GR" sz="3600" dirty="0" smtClean="0">
                <a:cs typeface="Arial" charset="0"/>
              </a:rPr>
              <a:t>ούρων</a:t>
            </a:r>
            <a:endParaRPr lang="el-GR" sz="3600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8676456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θετικά αποτελέσματα</a:t>
            </a:r>
            <a:r>
              <a:rPr lang="en-US" sz="2400" b="1" dirty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342900" lvl="0" indent="-342900">
              <a:spcBef>
                <a:spcPts val="600"/>
              </a:spcBef>
              <a:buFont typeface="Calibri" pitchFamily="34" charset="0"/>
              <a:buChar char="‒"/>
            </a:pPr>
            <a:r>
              <a:rPr lang="en-US" sz="2400" dirty="0" smtClean="0">
                <a:latin typeface="+mn-lt"/>
              </a:rPr>
              <a:t>A</a:t>
            </a:r>
            <a:r>
              <a:rPr lang="el-GR" sz="2400" dirty="0" smtClean="0">
                <a:latin typeface="+mn-lt"/>
              </a:rPr>
              <a:t>ν έχει προηγηθεί στον εξεταζόμενο δοκιμασία απέκκρισης της βρωμοσουλφοφθαλείνης (</a:t>
            </a:r>
            <a:r>
              <a:rPr lang="en-US" sz="2400" dirty="0" smtClean="0">
                <a:latin typeface="+mn-lt"/>
              </a:rPr>
              <a:t>BSP</a:t>
            </a:r>
            <a:r>
              <a:rPr lang="el-GR" sz="2400" dirty="0" smtClean="0">
                <a:latin typeface="+mn-lt"/>
              </a:rPr>
              <a:t>),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Όταν τα ούρα είναι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έντονα χρωματισμένα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Παρουσία μεταβολιτών της </a:t>
            </a:r>
            <a:r>
              <a:rPr lang="en-US" sz="2400" dirty="0" smtClean="0">
                <a:latin typeface="+mn-lt"/>
              </a:rPr>
              <a:t>L</a:t>
            </a:r>
            <a:r>
              <a:rPr lang="el-GR" sz="2400" dirty="0" smtClean="0">
                <a:latin typeface="+mn-lt"/>
              </a:rPr>
              <a:t>-ντοπαμίνης και ουσιών που περιέχουν σουλφυδρυλικές ομάδες</a:t>
            </a:r>
            <a:r>
              <a:rPr lang="en-US" sz="2400" dirty="0" smtClean="0">
                <a:latin typeface="+mn-lt"/>
              </a:rPr>
              <a:t>.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	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9952" y="4077070"/>
            <a:ext cx="8676456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2050" indent="-1162050">
              <a:spcBef>
                <a:spcPts val="600"/>
              </a:spcBef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αρνητικά αποτελέσματα</a:t>
            </a:r>
            <a:r>
              <a:rPr lang="en-US" sz="2400" b="1" dirty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342900" lvl="0" indent="-342900"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Όταν ο ασθενής έχει λάβει ασπιρίνη,</a:t>
            </a:r>
          </a:p>
          <a:p>
            <a:pPr marL="342900" lvl="0" indent="-342900"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Σε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παρατεταμένη παραμονή των ούρων </a:t>
            </a:r>
            <a:r>
              <a:rPr lang="el-GR" sz="2400" dirty="0" smtClean="0">
                <a:latin typeface="+mn-lt"/>
              </a:rPr>
              <a:t>οπότε οι μικροοργανισμοί καταναλώνουν τις κετόνες,</a:t>
            </a:r>
          </a:p>
          <a:p>
            <a:pPr marL="342900" lvl="0" indent="-342900"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Όταν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υπερτερεί το β-υδροξυβουτυρικό οξύ στα ούρα</a:t>
            </a:r>
            <a:r>
              <a:rPr lang="el-GR" sz="2400" dirty="0" smtClean="0">
                <a:latin typeface="+mn-lt"/>
              </a:rPr>
              <a:t>, το οποίο και δεν μπορεί να ανιχνευτεί.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23528" y="1556792"/>
            <a:ext cx="3960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3528" y="4581128"/>
            <a:ext cx="43924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2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4928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Εργαστηριακά λάθη λευκών με ταινία </a:t>
            </a:r>
            <a:r>
              <a:rPr lang="el-GR" sz="3600" dirty="0" smtClean="0">
                <a:cs typeface="Arial" charset="0"/>
              </a:rPr>
              <a:t>ούρων</a:t>
            </a:r>
            <a:endParaRPr lang="el-GR" sz="3600" dirty="0"/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539748" y="1196752"/>
            <a:ext cx="756126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θετικά </a:t>
            </a:r>
            <a:r>
              <a:rPr lang="el-GR" sz="2400" b="1" dirty="0" smtClean="0">
                <a:latin typeface="+mn-lt"/>
              </a:rPr>
              <a:t>αποτελέσματα</a:t>
            </a:r>
            <a:r>
              <a:rPr lang="en-US" sz="2400" b="1" dirty="0" smtClean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Οξειδωτικές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ουσίες (χλωρίνη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),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Φορμόλη.</a:t>
            </a:r>
            <a:endParaRPr lang="el-GR" sz="2400" dirty="0">
              <a:latin typeface="+mn-lt"/>
            </a:endParaRP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539748" y="3069110"/>
            <a:ext cx="8281293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2050" indent="-1162050">
              <a:spcBef>
                <a:spcPct val="50000"/>
              </a:spcBef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αρνητικά </a:t>
            </a:r>
            <a:r>
              <a:rPr lang="el-GR" sz="2400" b="1" dirty="0" smtClean="0">
                <a:latin typeface="+mn-lt"/>
              </a:rPr>
              <a:t>αποτελέσματα</a:t>
            </a:r>
            <a:r>
              <a:rPr lang="en-US" sz="2400" b="1" dirty="0" smtClean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Έντονα </a:t>
            </a:r>
            <a:r>
              <a:rPr lang="el-GR" sz="2400" dirty="0">
                <a:latin typeface="+mn-lt"/>
              </a:rPr>
              <a:t>χρωματισμένα </a:t>
            </a:r>
            <a:r>
              <a:rPr lang="el-GR" sz="2400" dirty="0" smtClean="0">
                <a:latin typeface="+mn-lt"/>
              </a:rPr>
              <a:t>ούρα,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Μεγάλη </a:t>
            </a:r>
            <a:r>
              <a:rPr lang="el-GR" sz="2400" dirty="0">
                <a:latin typeface="+mn-lt"/>
              </a:rPr>
              <a:t>συγκέντρωση </a:t>
            </a:r>
            <a:r>
              <a:rPr lang="el-GR" sz="2400" dirty="0" smtClean="0">
                <a:latin typeface="+mn-lt"/>
              </a:rPr>
              <a:t>γλυκόζης,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Υψηλό </a:t>
            </a:r>
            <a:r>
              <a:rPr lang="el-GR" sz="2400" dirty="0">
                <a:latin typeface="+mn-lt"/>
              </a:rPr>
              <a:t>ειδικό </a:t>
            </a:r>
            <a:r>
              <a:rPr lang="el-GR" sz="2400" dirty="0" smtClean="0">
                <a:latin typeface="+mn-lt"/>
              </a:rPr>
              <a:t>βάρος,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Διάφορα </a:t>
            </a:r>
            <a:r>
              <a:rPr lang="el-GR" sz="2400" dirty="0">
                <a:latin typeface="+mn-lt"/>
              </a:rPr>
              <a:t>φάρμακα (κεφαλεξίνη, κεφαλοθίνη, </a:t>
            </a:r>
            <a:r>
              <a:rPr lang="el-GR" sz="2400" dirty="0" smtClean="0">
                <a:latin typeface="+mn-lt"/>
              </a:rPr>
              <a:t>τετρακυκλίνες, γενταμικίνη),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Ασκορβικό οξύ.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11186" y="1700808"/>
            <a:ext cx="41406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1186" y="3573016"/>
            <a:ext cx="44648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el-GR" dirty="0"/>
              <a:t>Δυνατότητες αναγνωστών ταινιών </a:t>
            </a:r>
            <a:r>
              <a:rPr lang="el-GR" dirty="0" smtClean="0"/>
              <a:t>ούρων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23850" y="1607408"/>
            <a:ext cx="8820150" cy="47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107113" algn="l"/>
              </a:tabLst>
              <a:defRPr/>
            </a:pPr>
            <a:r>
              <a:rPr lang="el-GR" sz="2400" dirty="0" smtClean="0">
                <a:latin typeface="+mn-lt"/>
              </a:rPr>
              <a:t>Προσδιορίζουν </a:t>
            </a:r>
            <a:r>
              <a:rPr lang="el-GR" sz="2400" dirty="0">
                <a:latin typeface="+mn-lt"/>
              </a:rPr>
              <a:t>αυτόματα το</a:t>
            </a:r>
            <a:r>
              <a:rPr lang="el-GR" sz="2400" b="1" dirty="0">
                <a:latin typeface="+mn-lt"/>
              </a:rPr>
              <a:t> ειδικό βάρος </a:t>
            </a:r>
            <a:r>
              <a:rPr lang="el-GR" sz="2400" dirty="0">
                <a:latin typeface="+mn-lt"/>
              </a:rPr>
              <a:t>των ούρων και διορθώνουν την τιμή του ανάλογα με την θερμοκρασία και το </a:t>
            </a:r>
            <a:r>
              <a:rPr lang="en-US" sz="2400" dirty="0" smtClean="0">
                <a:latin typeface="+mn-lt"/>
              </a:rPr>
              <a:t>pH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107113" algn="l"/>
              </a:tabLst>
              <a:defRPr/>
            </a:pPr>
            <a:r>
              <a:rPr lang="el-GR" sz="2400" dirty="0" smtClean="0">
                <a:latin typeface="+mn-lt"/>
              </a:rPr>
              <a:t>Προσδιορίζουν </a:t>
            </a:r>
            <a:r>
              <a:rPr lang="el-GR" sz="2400" dirty="0">
                <a:latin typeface="+mn-lt"/>
              </a:rPr>
              <a:t>αυτόματα όλους τους </a:t>
            </a:r>
            <a:r>
              <a:rPr lang="el-GR" sz="2400" b="1" dirty="0">
                <a:latin typeface="+mn-lt"/>
              </a:rPr>
              <a:t>χημικούς χαρακτήρες</a:t>
            </a:r>
            <a:r>
              <a:rPr lang="el-GR" sz="2400" dirty="0">
                <a:latin typeface="+mn-lt"/>
              </a:rPr>
              <a:t> των ούρων  ρυθμίζοντας τον χρόνο μέτρηση κάθε αντιδραστήριας επιφάνειας της </a:t>
            </a:r>
            <a:r>
              <a:rPr lang="el-GR" sz="2400" dirty="0" smtClean="0">
                <a:latin typeface="+mn-lt"/>
              </a:rPr>
              <a:t>ταινίας,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40000"/>
              </a:lnSpc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6107113" algn="l"/>
              </a:tabLst>
              <a:defRPr/>
            </a:pPr>
            <a:r>
              <a:rPr lang="el-GR" sz="2400" dirty="0" smtClean="0">
                <a:latin typeface="+mn-lt"/>
              </a:rPr>
              <a:t>Οι </a:t>
            </a:r>
            <a:r>
              <a:rPr lang="el-GR" sz="2400" dirty="0">
                <a:latin typeface="+mn-lt"/>
              </a:rPr>
              <a:t>υπολογισμοί της γλυκόζης και της αιμοσφαιρίνης είναι </a:t>
            </a:r>
            <a:r>
              <a:rPr lang="el-GR" sz="2400" b="1" dirty="0">
                <a:latin typeface="+mn-lt"/>
              </a:rPr>
              <a:t>ανεπηρέαστες από την συγκέντρωση του ασκορβικού οξέος.</a:t>
            </a:r>
            <a:endParaRPr lang="el-GR" sz="2400" dirty="0">
              <a:latin typeface="+mn-lt"/>
            </a:endParaRPr>
          </a:p>
          <a:p>
            <a:pPr marL="360000" indent="-360000" eaLnBrk="0" hangingPunct="0">
              <a:lnSpc>
                <a:spcPct val="140000"/>
              </a:lnSpc>
              <a:spcBef>
                <a:spcPts val="1200"/>
              </a:spcBef>
              <a:buFontTx/>
              <a:buChar char="•"/>
              <a:tabLst>
                <a:tab pos="6107113" algn="l"/>
              </a:tabLst>
              <a:defRPr/>
            </a:pPr>
            <a:endParaRPr lang="el-GR" sz="2400" dirty="0"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6834F-A78F-4428-A4D6-60CD0E107A20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5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22279"/>
            <a:ext cx="9144000" cy="1080120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Εργαστηριακά λάθη αίματος με ταινία </a:t>
            </a:r>
            <a:r>
              <a:rPr lang="el-GR" sz="3600" dirty="0" smtClean="0">
                <a:cs typeface="Arial" charset="0"/>
              </a:rPr>
              <a:t>ούρων</a:t>
            </a:r>
            <a:endParaRPr lang="el-GR" sz="3600" dirty="0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51520" y="903953"/>
            <a:ext cx="860380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θετικά </a:t>
            </a:r>
            <a:r>
              <a:rPr lang="el-GR" sz="2400" b="1" dirty="0" smtClean="0">
                <a:latin typeface="+mn-lt"/>
              </a:rPr>
              <a:t>αποτελέσματα:</a:t>
            </a:r>
            <a:endParaRPr lang="el-GR" sz="2400" b="1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l-GR" sz="2400" dirty="0">
                <a:latin typeface="+mn-lt"/>
              </a:rPr>
              <a:t>Παρουσία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ισχυρών οξειδωτικών μέσων </a:t>
            </a:r>
            <a:r>
              <a:rPr lang="el-GR" sz="2400" dirty="0">
                <a:latin typeface="+mn-lt"/>
              </a:rPr>
              <a:t>π.χ. χλωρίνη (ενισχύεται η οξειδωτική δράση).  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αρνητικά </a:t>
            </a:r>
            <a:r>
              <a:rPr lang="el-GR" sz="2400" b="1" dirty="0" smtClean="0">
                <a:latin typeface="+mn-lt"/>
              </a:rPr>
              <a:t>αποτελέσματα: </a:t>
            </a:r>
            <a:endParaRPr lang="el-GR" sz="2400" b="1" dirty="0">
              <a:latin typeface="+mn-lt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Ασκορβικό οξύ</a:t>
            </a:r>
            <a:r>
              <a:rPr lang="el-GR" sz="2400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&gt; 10 </a:t>
            </a:r>
            <a:r>
              <a:rPr lang="en-US" sz="2400" dirty="0">
                <a:latin typeface="+mn-lt"/>
              </a:rPr>
              <a:t>mg</a:t>
            </a:r>
            <a:r>
              <a:rPr lang="el-GR" sz="2400" dirty="0">
                <a:latin typeface="+mn-lt"/>
              </a:rPr>
              <a:t>/</a:t>
            </a:r>
            <a:r>
              <a:rPr lang="en-US" sz="2400" dirty="0" smtClean="0">
                <a:latin typeface="+mn-lt"/>
              </a:rPr>
              <a:t>dl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Υψηλό </a:t>
            </a:r>
            <a:r>
              <a:rPr lang="el-GR" sz="2400" dirty="0">
                <a:latin typeface="+mn-lt"/>
              </a:rPr>
              <a:t>ειδικό βάρος και λευκώματος (παρεμποδίζεται η λύση των ερυθρών αιμοσφαιρίων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Φορμόλη,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Μεγάλη </a:t>
            </a:r>
            <a:r>
              <a:rPr lang="el-GR" sz="2400" dirty="0">
                <a:latin typeface="+mn-lt"/>
              </a:rPr>
              <a:t>ποσότητα </a:t>
            </a:r>
            <a:r>
              <a:rPr lang="el-GR" sz="2400" dirty="0" smtClean="0">
                <a:latin typeface="+mn-lt"/>
              </a:rPr>
              <a:t>νιτρωδών,</a:t>
            </a:r>
            <a:endParaRPr lang="el-GR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Παρουσία </a:t>
            </a:r>
            <a:r>
              <a:rPr lang="el-GR" sz="2400" dirty="0">
                <a:latin typeface="+mn-lt"/>
              </a:rPr>
              <a:t>αντιυπερτασικού φαρμάκου </a:t>
            </a:r>
            <a:r>
              <a:rPr lang="en-US" sz="2400" dirty="0">
                <a:latin typeface="+mn-lt"/>
              </a:rPr>
              <a:t>captopril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59346" y="1556792"/>
            <a:ext cx="40152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9346" y="3429000"/>
            <a:ext cx="435667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12" y="0"/>
            <a:ext cx="9144000" cy="1412776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Εργαστηριακά λάθη χολερυθρίνης με ταινία </a:t>
            </a:r>
            <a:r>
              <a:rPr lang="el-GR" sz="3600" dirty="0" smtClean="0">
                <a:cs typeface="Arial" charset="0"/>
              </a:rPr>
              <a:t>ούρων</a:t>
            </a:r>
            <a:endParaRPr lang="el-GR" sz="3600" dirty="0"/>
          </a:p>
        </p:txBody>
      </p:sp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611188" y="1041905"/>
            <a:ext cx="7994650" cy="277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el-GR" sz="2400" dirty="0">
              <a:latin typeface="+mn-lt"/>
            </a:endParaRPr>
          </a:p>
          <a:p>
            <a:pPr>
              <a:lnSpc>
                <a:spcPct val="14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l-GR" sz="2400" b="1" dirty="0">
                <a:latin typeface="+mn-lt"/>
              </a:rPr>
              <a:t>Ψευδώς θετικά αποτελέσματα </a:t>
            </a:r>
            <a:endParaRPr lang="en-US" sz="2400" b="1" dirty="0" smtClean="0">
              <a:latin typeface="+mn-lt"/>
            </a:endParaRPr>
          </a:p>
          <a:p>
            <a:pPr>
              <a:lnSpc>
                <a:spcPct val="145000"/>
              </a:lnSpc>
              <a:spcBef>
                <a:spcPct val="35000"/>
              </a:spcBef>
            </a:pPr>
            <a:r>
              <a:rPr lang="el-GR" sz="2400" dirty="0" smtClean="0">
                <a:latin typeface="+mn-lt"/>
              </a:rPr>
              <a:t>Δίδουν </a:t>
            </a:r>
            <a:r>
              <a:rPr lang="el-GR" sz="2400" dirty="0">
                <a:latin typeface="+mn-lt"/>
              </a:rPr>
              <a:t>μεγάλες ποσότητες φαινοθειαζίνης, χλωροπρασίνης και ινδικάνης.</a:t>
            </a:r>
          </a:p>
          <a:p>
            <a:pPr algn="ctr"/>
            <a:r>
              <a:rPr lang="el-GR" sz="2400" dirty="0">
                <a:latin typeface="+mn-lt"/>
              </a:rPr>
              <a:t>	</a:t>
            </a: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11188" y="3644900"/>
            <a:ext cx="7848600" cy="266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5000"/>
              </a:spcBef>
              <a:spcAft>
                <a:spcPts val="1200"/>
              </a:spcAft>
            </a:pPr>
            <a:r>
              <a:rPr lang="el-GR" sz="2400" b="1" dirty="0">
                <a:latin typeface="+mn-lt"/>
              </a:rPr>
              <a:t>Ψευδώς αρνητικά αποτελέσματα </a:t>
            </a:r>
            <a:r>
              <a:rPr lang="el-GR" sz="2400" dirty="0">
                <a:latin typeface="+mn-lt"/>
              </a:rPr>
              <a:t>παρατηρούνται σε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>
              <a:spcBef>
                <a:spcPct val="3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 Έκθεση των ούρων στο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φως,</a:t>
            </a:r>
            <a:endParaRPr lang="en-US" sz="2400" b="1" dirty="0">
              <a:solidFill>
                <a:srgbClr val="9B0000"/>
              </a:solidFill>
              <a:latin typeface="+mn-lt"/>
            </a:endParaRPr>
          </a:p>
          <a:p>
            <a:pPr marL="342900" indent="-342900">
              <a:spcBef>
                <a:spcPct val="3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Σε </a:t>
            </a:r>
            <a:r>
              <a:rPr lang="el-GR" sz="2400" dirty="0">
                <a:latin typeface="+mn-lt"/>
              </a:rPr>
              <a:t>παρουσία ασκορβικού οξέος &gt; 50 </a:t>
            </a:r>
            <a:r>
              <a:rPr lang="en-US" sz="2400" dirty="0">
                <a:latin typeface="+mn-lt"/>
              </a:rPr>
              <a:t>mg</a:t>
            </a:r>
            <a:r>
              <a:rPr lang="el-GR" sz="2400" dirty="0">
                <a:latin typeface="+mn-lt"/>
              </a:rPr>
              <a:t>/</a:t>
            </a:r>
            <a:r>
              <a:rPr lang="en-US" sz="2400" dirty="0">
                <a:latin typeface="+mn-lt"/>
              </a:rPr>
              <a:t>dl </a:t>
            </a:r>
            <a:r>
              <a:rPr lang="el-GR" sz="2400" dirty="0" smtClean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35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Σε </a:t>
            </a:r>
            <a:r>
              <a:rPr lang="el-GR" sz="2400" dirty="0">
                <a:latin typeface="+mn-lt"/>
              </a:rPr>
              <a:t>παρουσία νιτρωδών.</a:t>
            </a:r>
          </a:p>
          <a:p>
            <a:pPr>
              <a:spcBef>
                <a:spcPct val="50000"/>
              </a:spcBef>
            </a:pP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3586" y="2204864"/>
            <a:ext cx="39882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3586" y="4221088"/>
            <a:ext cx="66167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2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9096"/>
            <a:ext cx="9144000" cy="1080120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Εργαστηριακά λάθη ουροχολινογόνου με ταινία </a:t>
            </a:r>
            <a:r>
              <a:rPr lang="el-GR" sz="3600" dirty="0" smtClean="0">
                <a:cs typeface="Arial" charset="0"/>
              </a:rPr>
              <a:t>ούρων</a:t>
            </a:r>
            <a:endParaRPr lang="el-GR" sz="3600" dirty="0"/>
          </a:p>
        </p:txBody>
      </p:sp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467544" y="1268760"/>
            <a:ext cx="7669212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l-GR" sz="2200" b="1" dirty="0">
                <a:latin typeface="+mn-lt"/>
              </a:rPr>
              <a:t>Ψευδώς θετικά αποτελέσματα </a:t>
            </a:r>
            <a:r>
              <a:rPr lang="el-GR" sz="2200" dirty="0">
                <a:latin typeface="+mn-lt"/>
              </a:rPr>
              <a:t>παρατηρούνται σε</a:t>
            </a:r>
            <a:r>
              <a:rPr lang="en-US" sz="2200" dirty="0">
                <a:latin typeface="+mn-lt"/>
              </a:rPr>
              <a:t>: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Σουλφοναμίδες</a:t>
            </a:r>
            <a:r>
              <a:rPr lang="el-GR" sz="2200" dirty="0">
                <a:latin typeface="+mn-lt"/>
              </a:rPr>
              <a:t>, </a:t>
            </a:r>
            <a:endParaRPr lang="en-US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Το </a:t>
            </a:r>
            <a:r>
              <a:rPr lang="el-GR" sz="2200" dirty="0">
                <a:latin typeface="+mn-lt"/>
              </a:rPr>
              <a:t>π-αμινοσαλικυλικό οξύ, </a:t>
            </a:r>
            <a:endParaRPr lang="en-US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Η προκαΐνη</a:t>
            </a:r>
            <a:r>
              <a:rPr lang="el-GR" sz="2200" dirty="0">
                <a:latin typeface="+mn-lt"/>
              </a:rPr>
              <a:t>, </a:t>
            </a:r>
            <a:endParaRPr lang="en-US" sz="2200" dirty="0" smtClean="0">
              <a:latin typeface="+mn-lt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Το 5-υδροξυινδολικοοξεικό οξύ, η </a:t>
            </a:r>
            <a:r>
              <a:rPr lang="el-GR" sz="2200" dirty="0">
                <a:latin typeface="+mn-lt"/>
              </a:rPr>
              <a:t>αυξημένη θερμοκρασία (π.χ. 37</a:t>
            </a:r>
            <a:r>
              <a:rPr lang="en-US" sz="2200" baseline="30000" dirty="0">
                <a:latin typeface="+mn-lt"/>
              </a:rPr>
              <a:t>o</a:t>
            </a:r>
            <a:r>
              <a:rPr lang="en-US" sz="2200" dirty="0">
                <a:latin typeface="+mn-lt"/>
              </a:rPr>
              <a:t>C</a:t>
            </a:r>
            <a:r>
              <a:rPr lang="el-GR" sz="2200" dirty="0">
                <a:latin typeface="+mn-lt"/>
              </a:rPr>
              <a:t>).	</a:t>
            </a:r>
          </a:p>
          <a:p>
            <a:pPr algn="ctr"/>
            <a:r>
              <a:rPr lang="el-GR" sz="2200" dirty="0">
                <a:latin typeface="+mn-lt"/>
              </a:rPr>
              <a:t>	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67544" y="4365625"/>
            <a:ext cx="8209284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>
              <a:lnSpc>
                <a:spcPct val="130000"/>
              </a:lnSpc>
              <a:spcAft>
                <a:spcPts val="1200"/>
              </a:spcAft>
            </a:pPr>
            <a:r>
              <a:rPr lang="el-GR" sz="2200" b="1" dirty="0">
                <a:latin typeface="+mn-lt"/>
              </a:rPr>
              <a:t>Ψευδώς αρνητικά αποτελέσματα </a:t>
            </a:r>
            <a:r>
              <a:rPr lang="el-GR" sz="2200" dirty="0">
                <a:latin typeface="+mn-lt"/>
              </a:rPr>
              <a:t>παρατηρούνται σε</a:t>
            </a:r>
            <a:r>
              <a:rPr lang="en-US" sz="2200" dirty="0" smtClean="0">
                <a:latin typeface="+mn-lt"/>
              </a:rPr>
              <a:t>: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Έκθεση στο ηλιακό φως</a:t>
            </a:r>
            <a:r>
              <a:rPr lang="en-US" sz="2200" dirty="0" smtClean="0">
                <a:latin typeface="+mn-lt"/>
              </a:rPr>
              <a:t>,</a:t>
            </a:r>
            <a:r>
              <a:rPr lang="el-GR" sz="2200" dirty="0" smtClean="0">
                <a:latin typeface="+mn-lt"/>
              </a:rPr>
              <a:t> </a:t>
            </a:r>
            <a:endParaRPr lang="en-US" sz="2200" dirty="0" smtClean="0">
              <a:latin typeface="+mn-lt"/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Προσθήκη </a:t>
            </a:r>
            <a:r>
              <a:rPr lang="el-GR" sz="2200" dirty="0">
                <a:latin typeface="+mn-lt"/>
              </a:rPr>
              <a:t>φορμόλης για συντήρηση</a:t>
            </a:r>
            <a:r>
              <a:rPr lang="en-US" sz="2200" dirty="0">
                <a:latin typeface="+mn-lt"/>
              </a:rPr>
              <a:t>,</a:t>
            </a:r>
            <a:r>
              <a:rPr lang="el-GR" sz="2200" dirty="0">
                <a:latin typeface="+mn-lt"/>
              </a:rPr>
              <a:t> </a:t>
            </a:r>
            <a:endParaRPr lang="en-US" sz="2200" dirty="0">
              <a:latin typeface="+mn-lt"/>
            </a:endParaRP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sz="2200" dirty="0" smtClean="0">
                <a:latin typeface="+mn-lt"/>
              </a:rPr>
              <a:t>Παρουσία </a:t>
            </a:r>
            <a:r>
              <a:rPr lang="el-GR" sz="2200" dirty="0">
                <a:latin typeface="+mn-lt"/>
              </a:rPr>
              <a:t>υψηλής συγκέντρωσης ασκορβικού οξέος (αν η μέθοδος </a:t>
            </a:r>
            <a:r>
              <a:rPr lang="el-GR" sz="2200" dirty="0" smtClean="0">
                <a:latin typeface="+mn-lt"/>
              </a:rPr>
              <a:t>Είναι </a:t>
            </a:r>
            <a:r>
              <a:rPr lang="el-GR" sz="2200" dirty="0">
                <a:latin typeface="+mn-lt"/>
              </a:rPr>
              <a:t>η μέθοδος ανίχνευσης είναι το άλας του διαζωνίου).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11188" y="1844824"/>
            <a:ext cx="59046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188" y="4941168"/>
            <a:ext cx="61210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ρόλος του ασκορβικού </a:t>
            </a:r>
            <a:r>
              <a:rPr lang="el-GR" dirty="0" smtClean="0"/>
              <a:t>οξέος</a:t>
            </a:r>
            <a:endParaRPr lang="el-GR" dirty="0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79512" y="1229899"/>
            <a:ext cx="856788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dirty="0">
                <a:latin typeface="+mn-lt"/>
              </a:rPr>
              <a:t>Μπλοκάρει όλες τις χημικές αντιδράσεις που χρησιμοποιούν</a:t>
            </a:r>
            <a:r>
              <a:rPr lang="en-US" sz="2300" dirty="0">
                <a:latin typeface="+mn-lt"/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l-GR" sz="2300" dirty="0">
                <a:latin typeface="+mn-lt"/>
              </a:rPr>
              <a:t> </a:t>
            </a:r>
            <a:r>
              <a:rPr lang="en-US" sz="2300" dirty="0">
                <a:latin typeface="+mn-lt"/>
              </a:rPr>
              <a:t> </a:t>
            </a: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Το </a:t>
            </a:r>
            <a:r>
              <a:rPr lang="el-GR" sz="2300" b="1" dirty="0">
                <a:solidFill>
                  <a:srgbClr val="9B0000"/>
                </a:solidFill>
                <a:latin typeface="+mn-lt"/>
              </a:rPr>
              <a:t>άλας του διαζωνίου</a:t>
            </a:r>
            <a:r>
              <a:rPr lang="en-US" sz="2300" b="1" dirty="0">
                <a:solidFill>
                  <a:srgbClr val="9B0000"/>
                </a:solidFill>
                <a:latin typeface="+mn-lt"/>
              </a:rPr>
              <a:t>,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300" dirty="0">
                <a:latin typeface="+mn-lt"/>
              </a:rPr>
              <a:t> </a:t>
            </a:r>
            <a:r>
              <a:rPr lang="el-GR" sz="2300" dirty="0">
                <a:latin typeface="+mn-lt"/>
              </a:rPr>
              <a:t> </a:t>
            </a: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Αντιδράσεις </a:t>
            </a:r>
            <a:r>
              <a:rPr lang="el-GR" sz="2300" b="1" dirty="0">
                <a:solidFill>
                  <a:srgbClr val="9B0000"/>
                </a:solidFill>
                <a:latin typeface="+mn-lt"/>
              </a:rPr>
              <a:t>οξείδωσης</a:t>
            </a:r>
            <a:r>
              <a:rPr lang="el-GR" sz="2300" dirty="0">
                <a:latin typeface="+mn-lt"/>
              </a:rPr>
              <a:t>.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89756" y="2754825"/>
            <a:ext cx="8964488" cy="3560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Γλυκόζη </a:t>
            </a:r>
            <a:r>
              <a:rPr lang="el-GR" sz="2300" dirty="0" smtClean="0">
                <a:latin typeface="+mn-lt"/>
              </a:rPr>
              <a:t>: </a:t>
            </a:r>
            <a:r>
              <a:rPr lang="el-GR" sz="2300" dirty="0">
                <a:latin typeface="+mn-lt"/>
              </a:rPr>
              <a:t>για τιμή ασκορβικού οξέος πάνω από 50 </a:t>
            </a:r>
            <a:r>
              <a:rPr lang="en-US" sz="2300" dirty="0">
                <a:latin typeface="+mn-lt"/>
              </a:rPr>
              <a:t>mg</a:t>
            </a:r>
            <a:r>
              <a:rPr lang="el-GR" sz="2300" dirty="0">
                <a:latin typeface="+mn-lt"/>
              </a:rPr>
              <a:t>/</a:t>
            </a:r>
            <a:r>
              <a:rPr lang="en-US" sz="2300" dirty="0" smtClean="0">
                <a:latin typeface="+mn-lt"/>
              </a:rPr>
              <a:t>dl</a:t>
            </a:r>
            <a:r>
              <a:rPr lang="el-GR" sz="2300" dirty="0" smtClean="0">
                <a:latin typeface="+mn-lt"/>
              </a:rPr>
              <a:t>,</a:t>
            </a:r>
            <a:endParaRPr lang="el-GR" sz="2300" dirty="0">
              <a:latin typeface="+mn-lt"/>
            </a:endParaRPr>
          </a:p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Χολερυθρίνη </a:t>
            </a:r>
            <a:r>
              <a:rPr lang="el-GR" sz="2300" dirty="0" smtClean="0">
                <a:latin typeface="+mn-lt"/>
              </a:rPr>
              <a:t>: </a:t>
            </a:r>
            <a:r>
              <a:rPr lang="el-GR" sz="2300" dirty="0">
                <a:latin typeface="+mn-lt"/>
              </a:rPr>
              <a:t>για τιμή ασκορβικού οξέος πάνω από 50 </a:t>
            </a:r>
            <a:r>
              <a:rPr lang="en-US" sz="2300" dirty="0">
                <a:latin typeface="+mn-lt"/>
              </a:rPr>
              <a:t>mg</a:t>
            </a:r>
            <a:r>
              <a:rPr lang="el-GR" sz="2300" dirty="0">
                <a:latin typeface="+mn-lt"/>
              </a:rPr>
              <a:t>/</a:t>
            </a:r>
            <a:r>
              <a:rPr lang="en-US" sz="2300" dirty="0" smtClean="0">
                <a:latin typeface="+mn-lt"/>
              </a:rPr>
              <a:t>dl</a:t>
            </a:r>
            <a:r>
              <a:rPr lang="el-GR" sz="2300" dirty="0" smtClean="0">
                <a:latin typeface="+mn-lt"/>
              </a:rPr>
              <a:t>,</a:t>
            </a:r>
            <a:endParaRPr lang="el-GR" sz="2300" dirty="0">
              <a:latin typeface="+mn-lt"/>
            </a:endParaRPr>
          </a:p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Αιμοσφαιρίνη </a:t>
            </a:r>
            <a:r>
              <a:rPr lang="el-GR" sz="2300" dirty="0" smtClean="0">
                <a:latin typeface="+mn-lt"/>
              </a:rPr>
              <a:t>: </a:t>
            </a:r>
            <a:r>
              <a:rPr lang="el-GR" sz="2300" dirty="0">
                <a:latin typeface="+mn-lt"/>
              </a:rPr>
              <a:t>για τιμή ασκορβικού οξέος πάνω από 10 </a:t>
            </a:r>
            <a:r>
              <a:rPr lang="en-US" sz="2300" dirty="0">
                <a:latin typeface="+mn-lt"/>
              </a:rPr>
              <a:t>mg</a:t>
            </a:r>
            <a:r>
              <a:rPr lang="el-GR" sz="2300" dirty="0">
                <a:latin typeface="+mn-lt"/>
              </a:rPr>
              <a:t>/</a:t>
            </a:r>
            <a:r>
              <a:rPr lang="en-US" sz="2300" dirty="0" smtClean="0">
                <a:latin typeface="+mn-lt"/>
              </a:rPr>
              <a:t>dl</a:t>
            </a:r>
            <a:r>
              <a:rPr lang="el-GR" sz="2300" dirty="0" smtClean="0">
                <a:latin typeface="+mn-lt"/>
              </a:rPr>
              <a:t>,</a:t>
            </a:r>
            <a:endParaRPr lang="el-GR" sz="2300" dirty="0">
              <a:latin typeface="+mn-lt"/>
            </a:endParaRPr>
          </a:p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n-US" sz="2300" b="1" dirty="0">
                <a:solidFill>
                  <a:srgbClr val="9B0000"/>
                </a:solidFill>
                <a:latin typeface="+mn-lt"/>
              </a:rPr>
              <a:t>N</a:t>
            </a: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ιτρώδη </a:t>
            </a:r>
            <a:r>
              <a:rPr lang="el-GR" sz="2300" dirty="0" smtClean="0">
                <a:latin typeface="+mn-lt"/>
              </a:rPr>
              <a:t>: </a:t>
            </a:r>
            <a:r>
              <a:rPr lang="el-GR" sz="2300" dirty="0">
                <a:latin typeface="+mn-lt"/>
              </a:rPr>
              <a:t>για τιμή ασκορβικού οξέος πάνω από 25 </a:t>
            </a:r>
            <a:r>
              <a:rPr lang="en-US" sz="2300" dirty="0">
                <a:latin typeface="+mn-lt"/>
              </a:rPr>
              <a:t>mg</a:t>
            </a:r>
            <a:r>
              <a:rPr lang="el-GR" sz="2300" dirty="0">
                <a:latin typeface="+mn-lt"/>
              </a:rPr>
              <a:t>/</a:t>
            </a:r>
            <a:r>
              <a:rPr lang="en-US" sz="2300" dirty="0" smtClean="0">
                <a:latin typeface="+mn-lt"/>
              </a:rPr>
              <a:t>dl</a:t>
            </a:r>
            <a:r>
              <a:rPr lang="el-GR" sz="2300" dirty="0" smtClean="0">
                <a:latin typeface="+mn-lt"/>
              </a:rPr>
              <a:t>,</a:t>
            </a:r>
            <a:endParaRPr lang="el-GR" sz="2300" dirty="0">
              <a:latin typeface="+mn-lt"/>
            </a:endParaRPr>
          </a:p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l-GR" sz="2300" b="1" dirty="0" smtClean="0">
                <a:solidFill>
                  <a:srgbClr val="9B0000"/>
                </a:solidFill>
                <a:latin typeface="+mn-lt"/>
              </a:rPr>
              <a:t>Πυοσφαίρια</a:t>
            </a:r>
            <a:r>
              <a:rPr lang="el-GR" sz="2300" dirty="0">
                <a:latin typeface="+mn-lt"/>
              </a:rPr>
              <a:t> </a:t>
            </a:r>
            <a:r>
              <a:rPr lang="el-GR" sz="2300" dirty="0" smtClean="0">
                <a:latin typeface="+mn-lt"/>
              </a:rPr>
              <a:t>: (</a:t>
            </a:r>
            <a:r>
              <a:rPr lang="el-GR" sz="2300" dirty="0">
                <a:latin typeface="+mn-lt"/>
              </a:rPr>
              <a:t>παρεμβολή στην αντίδραση εστεράσης στην ταινία ούρων</a:t>
            </a:r>
            <a:r>
              <a:rPr lang="el-GR" sz="2300" dirty="0" smtClean="0">
                <a:latin typeface="+mn-lt"/>
              </a:rPr>
              <a:t>),</a:t>
            </a:r>
            <a:endParaRPr lang="el-GR" sz="2300" dirty="0">
              <a:latin typeface="+mn-lt"/>
            </a:endParaRPr>
          </a:p>
          <a:p>
            <a:pPr marL="263525" indent="-263525">
              <a:lnSpc>
                <a:spcPct val="140000"/>
              </a:lnSpc>
              <a:buFontTx/>
              <a:buChar char="•"/>
            </a:pPr>
            <a:r>
              <a:rPr lang="el-GR" sz="2300" b="1" dirty="0">
                <a:solidFill>
                  <a:srgbClr val="9B0000"/>
                </a:solidFill>
                <a:latin typeface="+mn-lt"/>
              </a:rPr>
              <a:t>Ουροχολινογόνο</a:t>
            </a:r>
            <a:r>
              <a:rPr lang="el-GR" sz="2300" dirty="0">
                <a:latin typeface="+mn-lt"/>
              </a:rPr>
              <a:t> </a:t>
            </a:r>
            <a:r>
              <a:rPr lang="el-GR" sz="2300" dirty="0" smtClean="0">
                <a:latin typeface="+mn-lt"/>
              </a:rPr>
              <a:t>: (</a:t>
            </a:r>
            <a:r>
              <a:rPr lang="el-GR" sz="2300" dirty="0">
                <a:latin typeface="+mn-lt"/>
              </a:rPr>
              <a:t>εφόσον προσδιορίζεται με το άλας του διαζωνίου</a:t>
            </a:r>
            <a:r>
              <a:rPr lang="el-GR" sz="2300" dirty="0" smtClean="0">
                <a:latin typeface="+mn-lt"/>
              </a:rPr>
              <a:t>).</a:t>
            </a:r>
            <a:endParaRPr lang="el-GR" sz="23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36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ασκορβικό οξύ (βιταμίνη </a:t>
            </a:r>
            <a:r>
              <a:rPr lang="en-US" dirty="0" smtClean="0"/>
              <a:t>C)</a:t>
            </a:r>
            <a:endParaRPr lang="el-GR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99618" y="1080291"/>
            <a:ext cx="8351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Μετράμε το ασκορβικό οξύ όπου υποπτευόμαστε ότι παρεμβαίνει στις μετρήσεις μας</a:t>
            </a:r>
            <a:endParaRPr lang="el-GR" sz="2400" dirty="0">
              <a:latin typeface="+mn-lt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204864"/>
            <a:ext cx="4104456" cy="377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90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ακετοξεικού οξέος με ταινία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1556792"/>
            <a:ext cx="82809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ανίχνευση του ασκορβικού οξέος βασίζεται στον αποχρωματισμό του αντιδραστηρίου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Tillmans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(2,6 διχλωρο-φαινο-ινδοφαινόλη).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8"/>
            <a:ext cx="2952328" cy="14781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3 - Ορθογώνιο"/>
          <p:cNvSpPr/>
          <p:nvPr/>
        </p:nvSpPr>
        <p:spPr>
          <a:xfrm>
            <a:off x="467544" y="530120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latin typeface="+mn-lt"/>
                <a:ea typeface="Times New Roman" pitchFamily="18" charset="0"/>
                <a:cs typeface="Arial" pitchFamily="34" charset="0"/>
              </a:rPr>
              <a:t>Καμία ουσία δεν παρεμποδίζει την μέτρηση ασκορβικού οξέος στην ταινία ούρων.</a:t>
            </a:r>
            <a:endParaRPr lang="el-GR" sz="24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4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Έλεγχος ποιότητας των ταινιών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9750" y="1484313"/>
            <a:ext cx="8137525" cy="469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indent="-360000">
              <a:lnSpc>
                <a:spcPct val="140000"/>
              </a:lnSpc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Σύγκριση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ανάγνωσης ταινιών </a:t>
            </a:r>
            <a:r>
              <a:rPr lang="el-GR" sz="2400" dirty="0">
                <a:latin typeface="+mn-lt"/>
              </a:rPr>
              <a:t>μεταξύ διαφορετικών τεχνολόγων σε τακτά χρονικά διαστήματα. </a:t>
            </a:r>
            <a:endParaRPr lang="en-US" sz="2400" dirty="0">
              <a:latin typeface="+mn-lt"/>
            </a:endParaRPr>
          </a:p>
          <a:p>
            <a:pPr marL="357188">
              <a:lnSpc>
                <a:spcPct val="14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Τα </a:t>
            </a:r>
            <a:r>
              <a:rPr lang="el-GR" sz="2400" dirty="0">
                <a:latin typeface="+mn-lt"/>
              </a:rPr>
              <a:t>δείγματα επιλέγονται από τον υπεύθυνο του </a:t>
            </a:r>
            <a:r>
              <a:rPr lang="el-GR" sz="2400" dirty="0" smtClean="0">
                <a:latin typeface="+mn-lt"/>
              </a:rPr>
              <a:t>εργαστηρίου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60000" indent="-360000">
              <a:lnSpc>
                <a:spcPct val="14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2.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Έλεγχος της ποιότητας των ταινιών ούρων </a:t>
            </a:r>
            <a:r>
              <a:rPr lang="el-GR" sz="2400" dirty="0">
                <a:latin typeface="+mn-lt"/>
              </a:rPr>
              <a:t>με ειδικά δείγματα ελέγχου (</a:t>
            </a:r>
            <a:r>
              <a:rPr lang="en-US" sz="2400" dirty="0">
                <a:latin typeface="+mn-lt"/>
              </a:rPr>
              <a:t>control</a:t>
            </a:r>
            <a:r>
              <a:rPr lang="el-GR" sz="2400" dirty="0" smtClean="0">
                <a:latin typeface="+mn-lt"/>
              </a:rPr>
              <a:t>)</a:t>
            </a:r>
            <a:r>
              <a:rPr lang="el-GR" sz="2400" dirty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60000" indent="-360000">
              <a:lnSpc>
                <a:spcPct val="14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3. Ύπαρξη συγκεκριμένου πρωτοκόλλου για τον έλεγχο των ταινιών ούρων με άλλες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φυσικοχημικές μεθόδους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0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 </a:t>
            </a:r>
            <a:r>
              <a:rPr lang="el-GR" dirty="0" smtClean="0"/>
              <a:t>εσωτερικός έλεγχος στις αναλύσεις ούρων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539552" y="1196752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dirty="0" smtClean="0">
                <a:latin typeface="+mn-lt"/>
              </a:rPr>
              <a:t>X</a:t>
            </a:r>
            <a:r>
              <a:rPr lang="el-GR" sz="2400" dirty="0" smtClean="0">
                <a:latin typeface="+mn-lt"/>
              </a:rPr>
              <a:t>ρησιμοποιούνται </a:t>
            </a:r>
            <a:r>
              <a:rPr lang="en-US" sz="2400" dirty="0" smtClean="0">
                <a:latin typeface="+mn-lt"/>
              </a:rPr>
              <a:t>controls o</a:t>
            </a:r>
            <a:r>
              <a:rPr lang="el-GR" sz="2400" dirty="0" smtClean="0">
                <a:latin typeface="+mn-lt"/>
              </a:rPr>
              <a:t>ύρων χωριστά για ταινίες ούρων και μικροσκόπηση.</a:t>
            </a:r>
            <a:endParaRPr lang="el-GR" sz="2400" dirty="0">
              <a:latin typeface="+mn-lt"/>
            </a:endParaRPr>
          </a:p>
        </p:txBody>
      </p:sp>
      <p:pic>
        <p:nvPicPr>
          <p:cNvPr id="66564" name="Picture 4" descr="Liquid Urine Control Microscop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1556792"/>
            <a:ext cx="2664296" cy="213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93096"/>
            <a:ext cx="266429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356992"/>
            <a:ext cx="2736304" cy="310943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32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Φυλλάδιο αναγραφής τιμών </a:t>
            </a:r>
            <a:r>
              <a:rPr lang="en-US" dirty="0" smtClean="0"/>
              <a:t>Controls</a:t>
            </a:r>
            <a:endParaRPr lang="el-GR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8026400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582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251520" y="2348880"/>
            <a:ext cx="3312368" cy="32778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dirty="0">
                <a:latin typeface="+mn-lt"/>
              </a:rPr>
              <a:t>Οι χημικές μέθοδοι χρησιμοποιούνται</a:t>
            </a:r>
            <a:r>
              <a:rPr lang="en-US" sz="2300" dirty="0">
                <a:latin typeface="+mn-lt"/>
              </a:rPr>
              <a:t>: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300" dirty="0" smtClean="0">
                <a:latin typeface="+mn-lt"/>
              </a:rPr>
              <a:t>Για </a:t>
            </a:r>
            <a:r>
              <a:rPr lang="el-GR" sz="2300" dirty="0">
                <a:latin typeface="+mn-lt"/>
              </a:rPr>
              <a:t>τον </a:t>
            </a:r>
            <a:r>
              <a:rPr lang="el-GR" sz="2300" b="1" dirty="0">
                <a:solidFill>
                  <a:srgbClr val="9B0000"/>
                </a:solidFill>
                <a:latin typeface="+mn-lt"/>
              </a:rPr>
              <a:t>έλεγχο της ποιότητας </a:t>
            </a:r>
            <a:r>
              <a:rPr lang="el-GR" sz="2300" dirty="0">
                <a:latin typeface="+mn-lt"/>
              </a:rPr>
              <a:t>των ταινιών </a:t>
            </a:r>
            <a:r>
              <a:rPr lang="el-GR" sz="2300" dirty="0" smtClean="0">
                <a:latin typeface="+mn-lt"/>
              </a:rPr>
              <a:t>ούρων</a:t>
            </a:r>
            <a:r>
              <a:rPr lang="en-US" sz="2300" dirty="0" smtClean="0">
                <a:latin typeface="+mn-lt"/>
              </a:rPr>
              <a:t>,</a:t>
            </a:r>
            <a:endParaRPr lang="el-GR" sz="23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300" dirty="0" smtClean="0">
                <a:latin typeface="+mn-lt"/>
              </a:rPr>
              <a:t>Για </a:t>
            </a:r>
            <a:r>
              <a:rPr lang="el-GR" sz="2300" dirty="0">
                <a:latin typeface="+mn-lt"/>
              </a:rPr>
              <a:t>τον έλεγχο ούρων που έχουν </a:t>
            </a:r>
            <a:r>
              <a:rPr lang="el-GR" sz="2300" b="1" dirty="0">
                <a:solidFill>
                  <a:srgbClr val="9B0000"/>
                </a:solidFill>
                <a:latin typeface="+mn-lt"/>
              </a:rPr>
              <a:t>έντονο χρωματισμό</a:t>
            </a:r>
            <a:r>
              <a:rPr lang="en-US" sz="2300" dirty="0" smtClean="0">
                <a:solidFill>
                  <a:srgbClr val="CC3300"/>
                </a:solidFill>
                <a:latin typeface="+mn-lt"/>
              </a:rPr>
              <a:t>.</a:t>
            </a:r>
            <a:endParaRPr lang="el-GR" sz="2300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Πότε χρησιμοποιούμε χημικές μεθόδους αντί ταινιών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769498" y="1700808"/>
            <a:ext cx="5349891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300" b="1" dirty="0">
                <a:latin typeface="+mn-lt"/>
              </a:rPr>
              <a:t>Προτείνονται οι </a:t>
            </a:r>
            <a:r>
              <a:rPr lang="el-GR" sz="2300" b="1" dirty="0" smtClean="0">
                <a:latin typeface="+mn-lt"/>
              </a:rPr>
              <a:t>μέθοδοι</a:t>
            </a:r>
            <a:r>
              <a:rPr lang="en-US" sz="2300" b="1" dirty="0" smtClean="0">
                <a:latin typeface="+mn-lt"/>
              </a:rPr>
              <a:t>:</a:t>
            </a:r>
            <a:r>
              <a:rPr lang="el-GR" sz="2300" b="1" dirty="0" smtClean="0">
                <a:latin typeface="+mn-lt"/>
              </a:rPr>
              <a:t> </a:t>
            </a:r>
            <a:endParaRPr lang="en-US" sz="2300" b="1" dirty="0">
              <a:latin typeface="+mn-lt"/>
            </a:endParaRP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l-GR" sz="2300" dirty="0">
                <a:latin typeface="+mn-lt"/>
              </a:rPr>
              <a:t>Μέθοδος Χρωματογραφίας για το αίμα.</a:t>
            </a: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l-GR" sz="2300" dirty="0">
                <a:latin typeface="+mn-lt"/>
              </a:rPr>
              <a:t>Μέθοδος Βρασμού – οξικού οξέος για λεύκωμα.</a:t>
            </a: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l-GR" sz="2300" dirty="0">
                <a:latin typeface="+mn-lt"/>
              </a:rPr>
              <a:t>Μέθοδος </a:t>
            </a:r>
            <a:r>
              <a:rPr lang="en-US" sz="2300" dirty="0">
                <a:latin typeface="+mn-lt"/>
              </a:rPr>
              <a:t>Benedict </a:t>
            </a:r>
            <a:r>
              <a:rPr lang="el-GR" sz="2300" dirty="0">
                <a:latin typeface="+mn-lt"/>
              </a:rPr>
              <a:t>για υδατάνθρακες</a:t>
            </a:r>
            <a:r>
              <a:rPr lang="en-US" sz="2300" dirty="0">
                <a:latin typeface="+mn-lt"/>
              </a:rPr>
              <a:t>.</a:t>
            </a:r>
            <a:r>
              <a:rPr lang="el-GR" sz="2300" dirty="0">
                <a:latin typeface="+mn-lt"/>
              </a:rPr>
              <a:t> </a:t>
            </a: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n-US" sz="2300" dirty="0">
                <a:latin typeface="+mn-lt"/>
              </a:rPr>
              <a:t>M</a:t>
            </a:r>
            <a:r>
              <a:rPr lang="el-GR" sz="2300" dirty="0">
                <a:latin typeface="+mn-lt"/>
              </a:rPr>
              <a:t>έθοδος </a:t>
            </a:r>
            <a:r>
              <a:rPr lang="en-US" sz="2300" dirty="0">
                <a:latin typeface="+mn-lt"/>
              </a:rPr>
              <a:t>Rothera </a:t>
            </a:r>
            <a:r>
              <a:rPr lang="el-GR" sz="2300" dirty="0">
                <a:latin typeface="+mn-lt"/>
              </a:rPr>
              <a:t>για τις κετόνες.</a:t>
            </a: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l-GR" sz="2300" dirty="0">
                <a:latin typeface="+mn-lt"/>
              </a:rPr>
              <a:t>Μέθοδος </a:t>
            </a:r>
            <a:r>
              <a:rPr lang="en-US" sz="2300" dirty="0">
                <a:latin typeface="+mn-lt"/>
              </a:rPr>
              <a:t>Erlich </a:t>
            </a:r>
            <a:r>
              <a:rPr lang="el-GR" sz="2300" dirty="0">
                <a:latin typeface="+mn-lt"/>
              </a:rPr>
              <a:t>για ουροχολινογόνο</a:t>
            </a:r>
            <a:r>
              <a:rPr lang="en-US" sz="2300" dirty="0">
                <a:latin typeface="+mn-lt"/>
              </a:rPr>
              <a:t>.</a:t>
            </a:r>
            <a:endParaRPr lang="el-GR" sz="2300" dirty="0">
              <a:latin typeface="+mn-lt"/>
            </a:endParaRPr>
          </a:p>
          <a:p>
            <a:pPr marL="342900" indent="-342900">
              <a:lnSpc>
                <a:spcPct val="160000"/>
              </a:lnSpc>
              <a:buFont typeface="Calibri" pitchFamily="34" charset="0"/>
              <a:buChar char="‒"/>
            </a:pPr>
            <a:r>
              <a:rPr lang="el-GR" sz="2300" dirty="0">
                <a:latin typeface="+mn-lt"/>
              </a:rPr>
              <a:t>Μέθοδος Ιωδίου για χολερυθρίνη</a:t>
            </a:r>
          </a:p>
        </p:txBody>
      </p:sp>
    </p:spTree>
    <p:extLst>
      <p:ext uri="{BB962C8B-B14F-4D97-AF65-F5344CB8AC3E}">
        <p14:creationId xmlns:p14="http://schemas.microsoft.com/office/powerpoint/2010/main" val="12092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l-GR" kern="0" dirty="0"/>
              <a:t>Ο αναλυτής ούρων του εργαστηρίου μας</a:t>
            </a:r>
            <a:br>
              <a:rPr lang="el-GR" kern="0" dirty="0"/>
            </a:br>
            <a:r>
              <a:rPr lang="en-US" kern="0" dirty="0"/>
              <a:t>Clinical </a:t>
            </a:r>
            <a:r>
              <a:rPr lang="en-US" kern="0" dirty="0" smtClean="0"/>
              <a:t>Status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3441035" cy="45315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4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Πότε χρησιμοποιούμε φυσικές </a:t>
            </a:r>
            <a:r>
              <a:rPr lang="el-GR" dirty="0" smtClean="0"/>
              <a:t>μεθόδους</a:t>
            </a:r>
            <a:endParaRPr lang="el-GR" dirty="0"/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68312" y="1700808"/>
            <a:ext cx="75596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Οι φυσικές μέθοδοι </a:t>
            </a:r>
            <a:r>
              <a:rPr lang="el-GR" sz="2400" b="1" dirty="0" smtClean="0">
                <a:latin typeface="+mn-lt"/>
              </a:rPr>
              <a:t>χρησιμοποιούνται</a:t>
            </a:r>
            <a:r>
              <a:rPr lang="en-US" sz="2400" b="1" dirty="0" smtClean="0">
                <a:latin typeface="+mn-lt"/>
              </a:rPr>
              <a:t>:</a:t>
            </a:r>
            <a:endParaRPr lang="en-US" sz="2400" b="1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Για </a:t>
            </a:r>
            <a:r>
              <a:rPr lang="el-GR" sz="2400" dirty="0">
                <a:latin typeface="+mn-lt"/>
              </a:rPr>
              <a:t>τον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έλεγχο της ποιότητας </a:t>
            </a:r>
            <a:r>
              <a:rPr lang="el-GR" sz="2400" dirty="0">
                <a:latin typeface="+mn-lt"/>
              </a:rPr>
              <a:t>των ταινιών </a:t>
            </a:r>
            <a:r>
              <a:rPr lang="el-GR" sz="2400" dirty="0" smtClean="0">
                <a:latin typeface="+mn-lt"/>
              </a:rPr>
              <a:t>ούρων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Για </a:t>
            </a:r>
            <a:r>
              <a:rPr lang="el-GR" sz="2400" dirty="0">
                <a:latin typeface="+mn-lt"/>
              </a:rPr>
              <a:t>τον έλεγχο παραμέτρων που έχουν ακραίες τιμές</a:t>
            </a:r>
            <a:r>
              <a:rPr lang="en-US" sz="2400" dirty="0" smtClean="0">
                <a:solidFill>
                  <a:srgbClr val="CC3300"/>
                </a:solidFill>
                <a:latin typeface="+mn-lt"/>
              </a:rPr>
              <a:t>.</a:t>
            </a:r>
            <a:endParaRPr lang="el-GR" sz="2400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468313" y="4005263"/>
            <a:ext cx="8064127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Προτείνονται οι </a:t>
            </a:r>
            <a:r>
              <a:rPr lang="el-GR" sz="2400" b="1" dirty="0" smtClean="0">
                <a:latin typeface="+mn-lt"/>
              </a:rPr>
              <a:t>μέθοδοι</a:t>
            </a:r>
            <a:r>
              <a:rPr lang="en-US" sz="2400" b="1" dirty="0" smtClean="0">
                <a:latin typeface="+mn-lt"/>
              </a:rPr>
              <a:t>:</a:t>
            </a:r>
            <a:endParaRPr lang="en-US" sz="2400" b="1" dirty="0">
              <a:latin typeface="+mn-lt"/>
            </a:endParaRPr>
          </a:p>
          <a:p>
            <a:pPr marL="360000" indent="-360000">
              <a:spcBef>
                <a:spcPts val="12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Διαθλασίμετρο</a:t>
            </a:r>
            <a:r>
              <a:rPr lang="el-GR" sz="24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για το Ειδικό Βάρος</a:t>
            </a:r>
            <a:r>
              <a:rPr lang="en-US" sz="2400" dirty="0">
                <a:latin typeface="+mn-lt"/>
              </a:rPr>
              <a:t>.</a:t>
            </a:r>
            <a:r>
              <a:rPr lang="el-GR" sz="2400" dirty="0">
                <a:latin typeface="+mn-lt"/>
              </a:rPr>
              <a:t> </a:t>
            </a:r>
          </a:p>
          <a:p>
            <a:pPr marL="450850">
              <a:spcBef>
                <a:spcPts val="1200"/>
              </a:spcBef>
              <a:spcAft>
                <a:spcPts val="1800"/>
              </a:spcAft>
            </a:pPr>
            <a:r>
              <a:rPr lang="el-GR" sz="2400" dirty="0" smtClean="0">
                <a:latin typeface="+mn-lt"/>
              </a:rPr>
              <a:t>Συνίσταται </a:t>
            </a:r>
            <a:r>
              <a:rPr lang="el-GR" sz="2400" dirty="0">
                <a:latin typeface="+mn-lt"/>
              </a:rPr>
              <a:t>για ακραίες τιμές &lt; 1008 και &gt; </a:t>
            </a:r>
            <a:r>
              <a:rPr lang="el-GR" sz="2400" dirty="0" smtClean="0">
                <a:latin typeface="+mn-lt"/>
              </a:rPr>
              <a:t>1040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60000" indent="-360000">
              <a:spcBef>
                <a:spcPts val="1200"/>
              </a:spcBef>
              <a:buFont typeface="Calibri" pitchFamily="34" charset="0"/>
              <a:buChar char="‒"/>
            </a:pPr>
            <a:r>
              <a:rPr lang="el-GR" sz="2400" dirty="0">
                <a:latin typeface="+mn-lt"/>
              </a:rPr>
              <a:t> Πεχάμετρο ή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πεχαμετρικό χαρτί </a:t>
            </a:r>
            <a:r>
              <a:rPr lang="el-GR" sz="2400" dirty="0">
                <a:latin typeface="+mn-lt"/>
              </a:rPr>
              <a:t>για το </a:t>
            </a:r>
            <a:r>
              <a:rPr lang="en-US" sz="2400" dirty="0">
                <a:latin typeface="+mn-lt"/>
              </a:rPr>
              <a:t>pH.</a:t>
            </a:r>
            <a:r>
              <a:rPr lang="el-GR" sz="2400" dirty="0">
                <a:latin typeface="+mn-lt"/>
              </a:rPr>
              <a:t>   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846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Αποφυγή αναλυτικών σφαλμάτων στις ταινίες των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91369" y="2996952"/>
            <a:ext cx="7561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 dirty="0">
                <a:latin typeface="+mn-lt"/>
              </a:rPr>
              <a:t>Εξωτερικός έλεγχος ποιότητας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83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07504" y="1844824"/>
            <a:ext cx="8568952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0" indent="-360000">
              <a:spcBef>
                <a:spcPts val="18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Γίνεται με την βοήθεια εξωτερικού κέντρου </a:t>
            </a:r>
            <a:r>
              <a:rPr lang="el-GR" sz="2400" dirty="0" smtClean="0">
                <a:latin typeface="+mn-lt"/>
              </a:rPr>
              <a:t>αναφοράς,</a:t>
            </a:r>
            <a:endParaRPr lang="el-GR" sz="2400" dirty="0">
              <a:latin typeface="+mn-lt"/>
            </a:endParaRPr>
          </a:p>
          <a:p>
            <a:pPr marL="360000" indent="-360000">
              <a:spcBef>
                <a:spcPts val="18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Το εξωτερικό κέντρο αναφοράς στέλνει ταυτόχρονα σε πολλά εργαστήρια δείγματα ούρων σε λυοφιλοποιημένη </a:t>
            </a:r>
            <a:r>
              <a:rPr lang="el-GR" sz="2400" dirty="0" smtClean="0">
                <a:latin typeface="+mn-lt"/>
              </a:rPr>
              <a:t>μορφή,</a:t>
            </a:r>
            <a:endParaRPr lang="el-GR" sz="2400" dirty="0">
              <a:latin typeface="+mn-lt"/>
            </a:endParaRPr>
          </a:p>
          <a:p>
            <a:pPr marL="360000" indent="-360000">
              <a:spcBef>
                <a:spcPts val="18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Τα εργαστήρια αναλύουν τα ούρα χρησιμοποιώντας ταινίες είτε χειρονακτικά είτε σε αναγνώστη ταινιών </a:t>
            </a:r>
            <a:r>
              <a:rPr lang="el-GR" sz="2400" dirty="0" smtClean="0">
                <a:latin typeface="+mn-lt"/>
              </a:rPr>
              <a:t>ούρων,</a:t>
            </a:r>
            <a:endParaRPr lang="el-GR" sz="2400" dirty="0">
              <a:latin typeface="+mn-lt"/>
            </a:endParaRPr>
          </a:p>
          <a:p>
            <a:pPr marL="360000" indent="-360000">
              <a:spcBef>
                <a:spcPts val="18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Κάνουν τις μετρήσεις και αποστέλλουν τα αποτελέσματα στο εξωτερικό κέντρο αναφοράς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Εξωτερικός έλεγχος ποιότητας των ταινιών </a:t>
            </a:r>
            <a:r>
              <a:rPr lang="el-GR" dirty="0" smtClean="0"/>
              <a:t>ούρων</a:t>
            </a:r>
            <a:r>
              <a:rPr lang="en-US" dirty="0" smtClean="0"/>
              <a:t>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59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Εξωτερικός έλεγχος ποιότητας των ταινιών </a:t>
            </a:r>
            <a:r>
              <a:rPr lang="el-GR" dirty="0" smtClean="0"/>
              <a:t>ούρων</a:t>
            </a:r>
            <a:r>
              <a:rPr lang="en-US" dirty="0" smtClean="0"/>
              <a:t>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95536" y="1412875"/>
            <a:ext cx="856895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 startAt="5"/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εξωτερικό κέντρο αναφοράς συγκρίνει τα αποτελέσματα με τις σωστές τιμές που το ίδιο </a:t>
            </a:r>
            <a:r>
              <a:rPr lang="el-GR" sz="2400" dirty="0" smtClean="0">
                <a:latin typeface="+mn-lt"/>
              </a:rPr>
              <a:t>γνωρίζει,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Το εξωτερικό κέντρο αναφοράς τυπώνει αναφορές όπου φαίνεται η σύγκριση των τιμών του εργαστηρίου ως προς τις πραγματικές </a:t>
            </a:r>
            <a:r>
              <a:rPr lang="el-GR" sz="2400" dirty="0" smtClean="0">
                <a:latin typeface="+mn-lt"/>
              </a:rPr>
              <a:t>τιμές,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Οι αναφορές στέλνονται χωριστά σε κάθε εργαστήριο τηρώντας τις αρχές της </a:t>
            </a:r>
            <a:r>
              <a:rPr lang="el-GR" sz="2400" dirty="0" smtClean="0">
                <a:latin typeface="+mn-lt"/>
              </a:rPr>
              <a:t>εχεμύθειας,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Αν το εργαστήριο έχει αποκλίσεις παίρνει μέτρα διόρθωσης των αιτιών τους.</a:t>
            </a:r>
          </a:p>
          <a:p>
            <a:pPr marL="360000" indent="-360000">
              <a:spcBef>
                <a:spcPts val="1800"/>
              </a:spcBef>
              <a:buFontTx/>
              <a:buAutoNum type="arabicPeriod" startAt="5"/>
            </a:pP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76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64088" y="1628800"/>
            <a:ext cx="3621088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Έντυπο καταγραφής τιμών ελέγχου για αναλύσεις ούρων</a:t>
            </a:r>
            <a:endParaRPr lang="el-GR" dirty="0"/>
          </a:p>
        </p:txBody>
      </p:sp>
      <p:pic>
        <p:nvPicPr>
          <p:cNvPr id="2355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54051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45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 εξωτερικός έλεγχος ποιότητας στις αναλύσεις ούρων</a:t>
            </a:r>
            <a:endParaRPr lang="el-GR" dirty="0"/>
          </a:p>
        </p:txBody>
      </p:sp>
      <p:pic>
        <p:nvPicPr>
          <p:cNvPr id="24580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65801"/>
            <a:ext cx="3097212" cy="283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8" name="Picture 5" descr="u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544" y="1124743"/>
            <a:ext cx="3562350" cy="2968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57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970" y="3933030"/>
            <a:ext cx="2532062" cy="273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Ομάδα 4"/>
          <p:cNvGrpSpPr/>
          <p:nvPr/>
        </p:nvGrpSpPr>
        <p:grpSpPr>
          <a:xfrm>
            <a:off x="4390231" y="3933030"/>
            <a:ext cx="3671888" cy="2520950"/>
            <a:chOff x="5003800" y="3716338"/>
            <a:chExt cx="3671888" cy="2520950"/>
          </a:xfrm>
        </p:grpSpPr>
        <p:sp>
          <p:nvSpPr>
            <p:cNvPr id="24581" name="Line 19"/>
            <p:cNvSpPr>
              <a:spLocks noChangeShapeType="1"/>
            </p:cNvSpPr>
            <p:nvPr/>
          </p:nvSpPr>
          <p:spPr bwMode="auto">
            <a:xfrm>
              <a:off x="5003800" y="3716338"/>
              <a:ext cx="0" cy="25209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24582" name="Line 20"/>
            <p:cNvSpPr>
              <a:spLocks noChangeShapeType="1"/>
            </p:cNvSpPr>
            <p:nvPr/>
          </p:nvSpPr>
          <p:spPr bwMode="auto">
            <a:xfrm>
              <a:off x="5003800" y="6237288"/>
              <a:ext cx="3671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24583" name="Rectangle 21"/>
            <p:cNvSpPr>
              <a:spLocks noChangeArrowheads="1"/>
            </p:cNvSpPr>
            <p:nvPr/>
          </p:nvSpPr>
          <p:spPr bwMode="auto">
            <a:xfrm>
              <a:off x="6011863" y="5300663"/>
              <a:ext cx="215900" cy="9366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24584" name="Rectangle 22"/>
            <p:cNvSpPr>
              <a:spLocks noChangeArrowheads="1"/>
            </p:cNvSpPr>
            <p:nvPr/>
          </p:nvSpPr>
          <p:spPr bwMode="auto">
            <a:xfrm>
              <a:off x="6372225" y="4797425"/>
              <a:ext cx="215900" cy="14398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24585" name="Rectangle 23"/>
            <p:cNvSpPr>
              <a:spLocks noChangeArrowheads="1"/>
            </p:cNvSpPr>
            <p:nvPr/>
          </p:nvSpPr>
          <p:spPr bwMode="auto">
            <a:xfrm>
              <a:off x="6732588" y="4149725"/>
              <a:ext cx="215900" cy="20875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24586" name="Rectangle 24"/>
            <p:cNvSpPr>
              <a:spLocks noChangeArrowheads="1"/>
            </p:cNvSpPr>
            <p:nvPr/>
          </p:nvSpPr>
          <p:spPr bwMode="auto">
            <a:xfrm>
              <a:off x="7164388" y="4365625"/>
              <a:ext cx="215900" cy="18716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24587" name="Rectangle 25"/>
            <p:cNvSpPr>
              <a:spLocks noChangeArrowheads="1"/>
            </p:cNvSpPr>
            <p:nvPr/>
          </p:nvSpPr>
          <p:spPr bwMode="auto">
            <a:xfrm>
              <a:off x="7596188" y="5013325"/>
              <a:ext cx="217487" cy="12239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24588" name="Line 26"/>
            <p:cNvSpPr>
              <a:spLocks noChangeShapeType="1"/>
            </p:cNvSpPr>
            <p:nvPr/>
          </p:nvSpPr>
          <p:spPr bwMode="auto">
            <a:xfrm>
              <a:off x="5003800" y="5373688"/>
              <a:ext cx="3529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24589" name="Line 27"/>
            <p:cNvSpPr>
              <a:spLocks noChangeShapeType="1"/>
            </p:cNvSpPr>
            <p:nvPr/>
          </p:nvSpPr>
          <p:spPr bwMode="auto">
            <a:xfrm>
              <a:off x="5003800" y="4581525"/>
              <a:ext cx="34559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 dirty="0"/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24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2919" y="620688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Αποφυγή αναλυτικών σφαλμάτων στη μικροσκόπηση των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7088" y="2564904"/>
            <a:ext cx="7561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 dirty="0">
                <a:latin typeface="+mn-lt"/>
              </a:rPr>
              <a:t>Εσωτερικός έλεγχος ποιότητας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1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Εσωτερικός έλεγχος ποιότητας στη μικροσκόπηση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79512" y="1556792"/>
            <a:ext cx="8820472" cy="491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Εφαρμόζουμε αυστηρό πρωτόκολλο ως προς την συλλογή, μεταφορά, συντήρηση και σήμανση των δειγμάτων.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Τηρούμε αυστηρά τους κανόνες φυγοκέντρησης για να μην σπάσουν οι κύλινδροι.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Δεν χάνουμε χρόνο στη μικροσκόπηση δειγμάτων που δεν έχουν κανένα παθολογικό φυσικό ή βιοχημικό χαρακτήρα.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Μικροσκοπούμε με μικροσκόπιο αντίθεσης φάσης για να διακρίνουμε το είδος των ερυθρών αιμοσφαιρίων.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Χρησιμοποιούμε φυσικοχημικές μεθόδους και ειδικές χρώσεις για να διακρίνουμε τα έμμορφα στοιχεία μεταξύ τους.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Μετράμε όλα τα στοιχεία σε 10 οπτικά πεδία.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84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Autofit/>
          </a:bodyPr>
          <a:lstStyle/>
          <a:p>
            <a:r>
              <a:rPr lang="el-GR" sz="3200" dirty="0"/>
              <a:t>Ποιες μακροσκοπικές παρατηρήσεις είναι απαραίτητες για την ασφαλέστερη παρατήρηση του ιζήματος</a:t>
            </a:r>
            <a:r>
              <a:rPr lang="en-US" sz="3200" dirty="0" smtClean="0"/>
              <a:t>;</a:t>
            </a:r>
            <a:endParaRPr lang="el-GR" sz="3200" dirty="0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42281" y="1412776"/>
            <a:ext cx="820814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Χροιά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200" dirty="0" smtClean="0">
                <a:latin typeface="+mn-lt"/>
              </a:rPr>
              <a:t>Κόκκινη</a:t>
            </a:r>
            <a:r>
              <a:rPr lang="en-US" sz="2200" dirty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ερυθρά </a:t>
            </a:r>
            <a:r>
              <a:rPr lang="el-GR" sz="2200" dirty="0" smtClean="0">
                <a:latin typeface="+mn-lt"/>
              </a:rPr>
              <a:t>αιμοσφαίρια,</a:t>
            </a:r>
            <a:endParaRPr lang="el-GR" sz="22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Οσμή δυσάρεστη : </a:t>
            </a:r>
            <a:r>
              <a:rPr lang="el-GR" sz="2200" dirty="0" smtClean="0">
                <a:latin typeface="+mn-lt"/>
              </a:rPr>
              <a:t>Λοίμωξη</a:t>
            </a:r>
            <a:r>
              <a:rPr lang="en-US" sz="2200" dirty="0" smtClean="0">
                <a:latin typeface="+mn-lt"/>
              </a:rPr>
              <a:t>: </a:t>
            </a:r>
            <a:r>
              <a:rPr lang="el-GR" sz="2200" dirty="0" smtClean="0">
                <a:latin typeface="+mn-lt"/>
              </a:rPr>
              <a:t>πυοσφαίρια, μικροοργανισμοί,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Ίζημα :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200" dirty="0">
                <a:solidFill>
                  <a:srgbClr val="0D0D0D"/>
                </a:solidFill>
                <a:latin typeface="+mn-lt"/>
              </a:rPr>
              <a:t>Θετικό.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 smtClean="0">
                <a:latin typeface="+mn-lt"/>
              </a:rPr>
              <a:t>Γκριζωπό </a:t>
            </a:r>
            <a:r>
              <a:rPr lang="en-US" sz="2200" dirty="0" smtClean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πυοσφαίρια, κρύσταλλοι οξαλικού ασβεστίου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 smtClean="0">
                <a:latin typeface="+mn-lt"/>
              </a:rPr>
              <a:t>Ροζ </a:t>
            </a:r>
            <a:r>
              <a:rPr lang="en-US" sz="2200" dirty="0" smtClean="0">
                <a:latin typeface="+mn-lt"/>
              </a:rPr>
              <a:t>:</a:t>
            </a:r>
            <a:r>
              <a:rPr lang="el-GR" sz="2200" dirty="0" smtClean="0">
                <a:latin typeface="+mn-lt"/>
              </a:rPr>
              <a:t> </a:t>
            </a:r>
            <a:r>
              <a:rPr lang="el-GR" sz="2200" dirty="0">
                <a:latin typeface="+mn-lt"/>
              </a:rPr>
              <a:t>άμορφα ουρικά άλατα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 smtClean="0">
                <a:latin typeface="+mn-lt"/>
              </a:rPr>
              <a:t>Λευκό </a:t>
            </a:r>
            <a:r>
              <a:rPr lang="en-US" sz="2200" dirty="0" smtClean="0">
                <a:latin typeface="+mn-lt"/>
              </a:rPr>
              <a:t>:</a:t>
            </a:r>
            <a:r>
              <a:rPr lang="el-GR" sz="2200" dirty="0" smtClean="0">
                <a:latin typeface="+mn-lt"/>
              </a:rPr>
              <a:t> </a:t>
            </a:r>
            <a:r>
              <a:rPr lang="el-GR" sz="2200" dirty="0">
                <a:latin typeface="+mn-lt"/>
              </a:rPr>
              <a:t>άμορφα φωσφορικά άλατα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 smtClean="0">
                <a:latin typeface="+mn-lt"/>
              </a:rPr>
              <a:t>Κόκκινο </a:t>
            </a:r>
            <a:r>
              <a:rPr lang="en-US" sz="2200" dirty="0" smtClean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ερυθρά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 smtClean="0">
                <a:latin typeface="+mn-lt"/>
              </a:rPr>
              <a:t>Κοκκινωπό </a:t>
            </a:r>
            <a:r>
              <a:rPr lang="en-US" sz="2200" dirty="0" smtClean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κρύσταλλοι ουρικού οξέος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>
                <a:solidFill>
                  <a:srgbClr val="990000"/>
                </a:solidFill>
                <a:latin typeface="+mn-lt"/>
              </a:rPr>
              <a:t>‘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Όψη </a:t>
            </a:r>
            <a:r>
              <a:rPr lang="en-US" sz="22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200" dirty="0">
                <a:latin typeface="+mn-lt"/>
              </a:rPr>
              <a:t>Ελαφρά θολή ή θολή</a:t>
            </a:r>
            <a:r>
              <a:rPr lang="en-US" sz="2200" dirty="0">
                <a:latin typeface="+mn-lt"/>
              </a:rPr>
              <a:t>:</a:t>
            </a:r>
            <a:endParaRPr lang="el-GR" sz="2200" dirty="0">
              <a:latin typeface="+mn-lt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n-US" sz="2200" dirty="0">
                <a:latin typeface="+mn-lt"/>
              </a:rPr>
              <a:t>M</a:t>
            </a:r>
            <a:r>
              <a:rPr lang="el-GR" sz="2200" dirty="0">
                <a:latin typeface="+mn-lt"/>
              </a:rPr>
              <a:t>ικροοργανισμοί, </a:t>
            </a:r>
            <a:r>
              <a:rPr lang="el-GR" sz="2200" dirty="0" smtClean="0">
                <a:latin typeface="+mn-lt"/>
              </a:rPr>
              <a:t>πυοσφαίρια,</a:t>
            </a:r>
            <a:endParaRPr lang="el-GR" sz="2200" dirty="0">
              <a:latin typeface="+mn-lt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200" dirty="0">
                <a:latin typeface="+mn-lt"/>
              </a:rPr>
              <a:t>Άμορφα </a:t>
            </a:r>
            <a:r>
              <a:rPr lang="el-GR" sz="2200" dirty="0" smtClean="0">
                <a:latin typeface="+mn-lt"/>
              </a:rPr>
              <a:t>άλατα</a:t>
            </a:r>
            <a:r>
              <a:rPr lang="el-GR" sz="2200" dirty="0">
                <a:latin typeface="+mn-lt"/>
              </a:rPr>
              <a:t>.</a:t>
            </a:r>
            <a:endParaRPr lang="el-GR" sz="2200" dirty="0" smtClean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53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16336"/>
            <a:ext cx="9144000" cy="1440160"/>
          </a:xfrm>
        </p:spPr>
        <p:txBody>
          <a:bodyPr>
            <a:normAutofit/>
          </a:bodyPr>
          <a:lstStyle/>
          <a:p>
            <a:r>
              <a:rPr lang="el-GR" sz="3200" dirty="0"/>
              <a:t>Ποιες χημικές παράμετροι είναι απαραίτητες για την ασφαλέστερη παρατήρηση του ιζήματος</a:t>
            </a:r>
            <a:r>
              <a:rPr lang="en-US" sz="3200" dirty="0" smtClean="0"/>
              <a:t>;</a:t>
            </a:r>
            <a:endParaRPr lang="el-GR" sz="3200" dirty="0"/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06015" y="1484784"/>
            <a:ext cx="878497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AutoNum type="arabicPeriod"/>
            </a:pP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pH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Διαφορετικά έμμορφα στοιχεία συναντώνται σε όξινο ή αλκαλικό </a:t>
            </a:r>
            <a:r>
              <a:rPr lang="en-US" sz="2400" dirty="0">
                <a:latin typeface="+mn-lt"/>
              </a:rPr>
              <a:t>pH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N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ιτρικά 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Μικροοργανισμοί  (υπάρχουν πάντα με νιτρικά θετικό).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Αίμα</a:t>
            </a:r>
            <a:r>
              <a:rPr lang="el-GR" sz="2400" dirty="0" smtClean="0">
                <a:latin typeface="+mn-lt"/>
              </a:rPr>
              <a:t> 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Ερυθρά αιμοσφαίρια (ανάλογα με την περίπτωση).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Εστεράση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λευκοκυττάρων 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Πυοσφαίρια (υπάρχουν πάντα όταν είναι θετικό</a:t>
            </a:r>
            <a:r>
              <a:rPr lang="el-GR" sz="2400" dirty="0" smtClean="0">
                <a:latin typeface="+mn-lt"/>
              </a:rPr>
              <a:t>).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Ειδικό βάρος 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Υψηλό ειδικό βάρος – συρρικνωμένα ερυθρά</a:t>
            </a:r>
          </a:p>
          <a:p>
            <a:pPr lvl="5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Χαμηλό </a:t>
            </a:r>
            <a:r>
              <a:rPr lang="el-GR" sz="2400" dirty="0">
                <a:latin typeface="+mn-lt"/>
              </a:rPr>
              <a:t>ειδικό βάρος – διογκωμένα </a:t>
            </a:r>
            <a:r>
              <a:rPr lang="el-GR" sz="2400" dirty="0" smtClean="0">
                <a:latin typeface="+mn-lt"/>
              </a:rPr>
              <a:t>ερυθρά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 startAt="6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Πρωτεΐνη 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Απαραίτητη προϋπόθεση για να υπάρχουν </a:t>
            </a:r>
            <a:r>
              <a:rPr lang="el-GR" sz="2400" dirty="0" smtClean="0">
                <a:latin typeface="+mn-lt"/>
              </a:rPr>
              <a:t>κύλινδροι. Αυξημένη </a:t>
            </a:r>
            <a:r>
              <a:rPr lang="el-GR" sz="2400" dirty="0">
                <a:latin typeface="+mn-lt"/>
              </a:rPr>
              <a:t>όταν υπάρχουν ερυθρά αιμοσφαίρια (αιμοσφαιρίνη)  ή  πυοσφαίρια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41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/>
              <a:t>Τι προσδιορίζουν οι αναγνώστες ταινιών ούρων </a:t>
            </a:r>
            <a:r>
              <a:rPr lang="el-GR" sz="3200" b="0" dirty="0" smtClean="0"/>
              <a:t>(1 από 2)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>
            <a:normAutofit/>
          </a:bodyPr>
          <a:lstStyle/>
          <a:p>
            <a:pPr marL="965200" indent="-514350" defTabSz="4508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Χολερυθρίνη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Ουροχολινογόνο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Γλυκόζη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Κετόνες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Λεύκωμα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Νιτρικά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Εστεράση λευκοκυττάρων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n-US" sz="2400" dirty="0" smtClean="0"/>
              <a:t>pH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Ειδικό βάρος</a:t>
            </a:r>
          </a:p>
          <a:p>
            <a:pPr marL="965200" lvl="4" indent="-514350" eaLnBrk="1" hangingPunct="1">
              <a:buFont typeface="Calibri" pitchFamily="34" charset="0"/>
              <a:buChar char="‒"/>
              <a:defRPr/>
            </a:pPr>
            <a:r>
              <a:rPr lang="el-GR" sz="2400" dirty="0" smtClean="0"/>
              <a:t>Αίμα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05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36576"/>
            <a:ext cx="9144000" cy="1080120"/>
          </a:xfrm>
        </p:spPr>
        <p:txBody>
          <a:bodyPr>
            <a:noAutofit/>
          </a:bodyPr>
          <a:lstStyle/>
          <a:p>
            <a:r>
              <a:rPr lang="el-GR" sz="3700" dirty="0"/>
              <a:t>Έμμορφα στοιχεία που χρειάζονται όξινο </a:t>
            </a:r>
            <a:r>
              <a:rPr lang="en-US" sz="3700" dirty="0" smtClean="0"/>
              <a:t>pH</a:t>
            </a:r>
            <a:endParaRPr lang="el-GR" sz="3700" dirty="0"/>
          </a:p>
        </p:txBody>
      </p:sp>
      <p:graphicFrame>
        <p:nvGraphicFramePr>
          <p:cNvPr id="46110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40045"/>
              </p:ext>
            </p:extLst>
          </p:nvPr>
        </p:nvGraphicFramePr>
        <p:xfrm>
          <a:off x="1737519" y="1052736"/>
          <a:ext cx="5668963" cy="57569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68963"/>
              </a:tblGrid>
              <a:tr h="503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Ερυθρά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Κύλινδροι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327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ρύσταλλοι ουρικού οξέος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οξαλικού ασβεστίου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θειικού ασβεστίου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60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λευκίνης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727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τυροσίνης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476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χοληστερίνης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σουλφοναμιδών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Κρύσταλλοι ακτινοσκιερών ουσιών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Άμορφο ουρικό νάτριο ή κάλιο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98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97806"/>
          </a:xfrm>
        </p:spPr>
        <p:txBody>
          <a:bodyPr>
            <a:noAutofit/>
          </a:bodyPr>
          <a:lstStyle/>
          <a:p>
            <a:r>
              <a:rPr lang="el-GR" dirty="0">
                <a:latin typeface="+mn-lt"/>
              </a:rPr>
              <a:t>Έμμορφα στοιχεία που χρειάζονται αλκαλικό </a:t>
            </a:r>
            <a:r>
              <a:rPr lang="en-US" dirty="0" smtClean="0">
                <a:latin typeface="+mn-lt"/>
              </a:rPr>
              <a:t>pH</a:t>
            </a:r>
            <a:endParaRPr lang="el-GR" dirty="0">
              <a:latin typeface="+mn-lt"/>
            </a:endParaRP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902377"/>
              </p:ext>
            </p:extLst>
          </p:nvPr>
        </p:nvGraphicFramePr>
        <p:xfrm>
          <a:off x="1187450" y="2276475"/>
          <a:ext cx="6764338" cy="2838451"/>
        </p:xfrm>
        <a:graphic>
          <a:graphicData uri="http://schemas.openxmlformats.org/drawingml/2006/table">
            <a:tbl>
              <a:tblPr/>
              <a:tblGrid>
                <a:gridCol w="6764338"/>
              </a:tblGrid>
              <a:tr h="571500">
                <a:tc>
                  <a:txBody>
                    <a:bodyPr/>
                    <a:lstStyle/>
                    <a:p>
                      <a:pPr marL="0" marR="0" lvl="0" indent="-19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Κρύσταλλοι εναμμώνιου φωσφορικού μαγνησίου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Άμορφα φωσφορικά άλατα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-19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Κρύσταλλοι ανθρακικού διασβεστίου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-190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Κρύσταλλοι ουρικού αμμωνίου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Άμορφα φωσφορικά άλατα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68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80120"/>
          </a:xfrm>
        </p:spPr>
        <p:txBody>
          <a:bodyPr>
            <a:noAutofit/>
          </a:bodyPr>
          <a:lstStyle/>
          <a:p>
            <a:r>
              <a:rPr lang="el-GR" dirty="0"/>
              <a:t>Χημικές μέθοδοι διάκρισης κρυστάλλων και </a:t>
            </a:r>
            <a:r>
              <a:rPr lang="el-GR" dirty="0" smtClean="0"/>
              <a:t>αλάτων</a:t>
            </a:r>
            <a:endParaRPr lang="el-GR" dirty="0"/>
          </a:p>
        </p:txBody>
      </p:sp>
      <p:graphicFrame>
        <p:nvGraphicFramePr>
          <p:cNvPr id="5017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507294"/>
              </p:ext>
            </p:extLst>
          </p:nvPr>
        </p:nvGraphicFramePr>
        <p:xfrm>
          <a:off x="99954" y="1556792"/>
          <a:ext cx="8944093" cy="4727576"/>
        </p:xfrm>
        <a:graphic>
          <a:graphicData uri="http://schemas.openxmlformats.org/drawingml/2006/table">
            <a:tbl>
              <a:tblPr/>
              <a:tblGrid>
                <a:gridCol w="3825230"/>
                <a:gridCol w="1330833"/>
                <a:gridCol w="1242505"/>
                <a:gridCol w="1242505"/>
                <a:gridCol w="1303020"/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Είδος κρυστάλλων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Οξεικό οξύ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HCl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ΝαΟΗ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Θέρμανση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οξαλικού  ασβεστίου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ουρικού οξέος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Άμορφα άλατα ουρικού οξέος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Άμορφα άλατα ουρικού νατρίου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Φωσφορικά άλατα ασβεστίου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Φωσφορικά άλατα μαγνησίου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ανθρακικού ασβεστίου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λευκίνης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τυροσίνης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Κρύσταλλοι κυστίνης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Διαλυτοί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Αδιάλυτοι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14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Χημικές μέθοδοι διάκρισης στοιχείων στα </a:t>
            </a:r>
            <a:r>
              <a:rPr lang="el-GR" dirty="0" smtClean="0"/>
              <a:t>ούρα</a:t>
            </a:r>
            <a:endParaRPr lang="el-GR" dirty="0"/>
          </a:p>
        </p:txBody>
      </p:sp>
      <p:graphicFrame>
        <p:nvGraphicFramePr>
          <p:cNvPr id="5427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24813"/>
              </p:ext>
            </p:extLst>
          </p:nvPr>
        </p:nvGraphicFramePr>
        <p:xfrm>
          <a:off x="467544" y="2060848"/>
          <a:ext cx="8208912" cy="3054986"/>
        </p:xfrm>
        <a:graphic>
          <a:graphicData uri="http://schemas.openxmlformats.org/drawingml/2006/table">
            <a:tbl>
              <a:tblPr/>
              <a:tblGrid>
                <a:gridCol w="4956422"/>
                <a:gridCol w="3252490"/>
              </a:tblGrid>
              <a:tr h="496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</a:rPr>
                        <a:t>Στοιχεία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</a:rPr>
                        <a:t>Χρώση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Πυοσφαίρια και πυώδεις κύλινδροι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Stenheimer - Malbin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Λιποσφαίρια και λιπώδεις κύλινδροι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Sudan III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ρυθρά και αιμορραγικοί κύλινδροι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ωσίνη/κυανό του μεθυλενίου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Ερυθρά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Οξεικό οξύ 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28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Τεχνικές διάκρισης ερυθρών στο </a:t>
            </a:r>
            <a:r>
              <a:rPr lang="el-GR" sz="3600" dirty="0" smtClean="0">
                <a:cs typeface="Arial" charset="0"/>
              </a:rPr>
              <a:t>ίζημα</a:t>
            </a:r>
            <a:r>
              <a:rPr lang="el-GR" sz="3600" dirty="0">
                <a:cs typeface="Arial" charset="0"/>
              </a:rPr>
              <a:t/>
            </a:r>
            <a:br>
              <a:rPr lang="el-GR" sz="3600" dirty="0">
                <a:cs typeface="Arial" charset="0"/>
              </a:rPr>
            </a:br>
            <a:r>
              <a:rPr lang="el-GR" sz="3200" dirty="0">
                <a:cs typeface="Arial" charset="0"/>
              </a:rPr>
              <a:t>Μέθοδος </a:t>
            </a:r>
            <a:r>
              <a:rPr lang="el-GR" sz="3200" dirty="0" smtClean="0">
                <a:cs typeface="Arial" charset="0"/>
              </a:rPr>
              <a:t>1</a:t>
            </a:r>
            <a:r>
              <a:rPr lang="en-US" sz="3200" dirty="0" smtClean="0">
                <a:cs typeface="Arial" charset="0"/>
              </a:rPr>
              <a:t>: </a:t>
            </a:r>
            <a:r>
              <a:rPr lang="el-GR" sz="3200" dirty="0" smtClean="0">
                <a:cs typeface="Arial" charset="0"/>
              </a:rPr>
              <a:t>Δοκιμή οξεικού οξέος 2%</a:t>
            </a:r>
          </a:p>
        </p:txBody>
      </p:sp>
      <p:sp>
        <p:nvSpPr>
          <p:cNvPr id="2048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556792"/>
            <a:ext cx="8496944" cy="4392488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Παίρνουμε μία καινούρια αντικειμενοφόρο πλάκα,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Τοποθετούμε σε αυτή μία σταγόνα ιζήματος,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Τοποθετούμε πάνω στο ίζημα μία σταγόνα οξεικού οξέος 3%,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Ανακατεύουμε,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Μικροσκοπούμε ξανά. </a:t>
            </a:r>
            <a:r>
              <a:rPr lang="el-GR" sz="2400" b="1" dirty="0" smtClean="0">
                <a:solidFill>
                  <a:srgbClr val="9B0000"/>
                </a:solidFill>
                <a:cs typeface="Arial" charset="0"/>
              </a:rPr>
              <a:t>Αν δεν παρατηρούμε τώρα ερυθρά </a:t>
            </a:r>
            <a:r>
              <a:rPr lang="el-GR" sz="2400" dirty="0" smtClean="0">
                <a:cs typeface="Arial" charset="0"/>
              </a:rPr>
              <a:t>τότε τα στρογγυλά κύτταρα που παρατηρούσαμε ήταν πράγματι ερυθρά.</a:t>
            </a:r>
            <a:endParaRPr lang="el-GR" sz="24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70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Τεχνικές διάκρισης ερυθρών στο </a:t>
            </a:r>
            <a:r>
              <a:rPr lang="el-GR" sz="3600" dirty="0" smtClean="0">
                <a:cs typeface="Arial" charset="0"/>
              </a:rPr>
              <a:t>ίζημα</a:t>
            </a:r>
            <a:r>
              <a:rPr lang="el-GR" sz="3600" dirty="0">
                <a:cs typeface="Arial" charset="0"/>
              </a:rPr>
              <a:t/>
            </a:r>
            <a:br>
              <a:rPr lang="el-GR" sz="3600" dirty="0">
                <a:cs typeface="Arial" charset="0"/>
              </a:rPr>
            </a:br>
            <a:r>
              <a:rPr lang="el-GR" sz="3200" dirty="0">
                <a:cs typeface="Arial" charset="0"/>
              </a:rPr>
              <a:t>Μέθοδος </a:t>
            </a:r>
            <a:r>
              <a:rPr lang="en-US" sz="3200" dirty="0" smtClean="0">
                <a:cs typeface="Arial" charset="0"/>
              </a:rPr>
              <a:t>2: </a:t>
            </a:r>
            <a:r>
              <a:rPr lang="el-GR" sz="3200" dirty="0" smtClean="0">
                <a:cs typeface="Arial" charset="0"/>
              </a:rPr>
              <a:t>Αντίδραση αιμοσφαιρίνης</a:t>
            </a:r>
          </a:p>
        </p:txBody>
      </p:sp>
      <p:sp>
        <p:nvSpPr>
          <p:cNvPr id="21507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320480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Φυγοκεντρούμε μία καινούρια ποσότητα ούρων,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Πετάμε το υπερκείμενο,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Τοποθετούμε με σιφώνιο </a:t>
            </a:r>
            <a:r>
              <a:rPr lang="en-US" sz="2400" dirty="0" smtClean="0">
                <a:cs typeface="Arial" charset="0"/>
              </a:rPr>
              <a:t>Pasteur </a:t>
            </a:r>
            <a:r>
              <a:rPr lang="el-GR" sz="2400" dirty="0" smtClean="0">
                <a:cs typeface="Arial" charset="0"/>
              </a:rPr>
              <a:t>μία σταγόνα ιζήματος πάνω στην αντιδραστήρια επιφάνεια «</a:t>
            </a:r>
            <a:r>
              <a:rPr lang="en-US" sz="2400" dirty="0" smtClean="0">
                <a:cs typeface="Arial" charset="0"/>
              </a:rPr>
              <a:t>Blood</a:t>
            </a:r>
            <a:r>
              <a:rPr lang="el-GR" sz="2400" dirty="0" smtClean="0">
                <a:cs typeface="Arial" charset="0"/>
              </a:rPr>
              <a:t>» της ταινίας ούρων,</a:t>
            </a:r>
          </a:p>
          <a:p>
            <a:pPr marL="457200" indent="-457200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>
                <a:cs typeface="Arial" charset="0"/>
              </a:rPr>
              <a:t>Καταγράφουμε αν έγινε αντίδραση.</a:t>
            </a:r>
            <a:endParaRPr lang="el-GR" sz="24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3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>
                <a:cs typeface="Arial" charset="0"/>
              </a:rPr>
              <a:t>Τεχνικές διάκρισης ερυθρών στο </a:t>
            </a:r>
            <a:r>
              <a:rPr lang="el-GR" sz="3600" dirty="0" smtClean="0">
                <a:cs typeface="Arial" charset="0"/>
              </a:rPr>
              <a:t>ίζημα</a:t>
            </a:r>
            <a:r>
              <a:rPr lang="el-GR" sz="3600" kern="0" dirty="0" smtClean="0">
                <a:cs typeface="Arial" charset="0"/>
              </a:rPr>
              <a:t/>
            </a:r>
            <a:br>
              <a:rPr lang="el-GR" sz="3600" kern="0" dirty="0" smtClean="0">
                <a:cs typeface="Arial" charset="0"/>
              </a:rPr>
            </a:br>
            <a:r>
              <a:rPr lang="el-GR" sz="3200" kern="0" dirty="0" smtClean="0">
                <a:cs typeface="Arial" charset="0"/>
              </a:rPr>
              <a:t>Μέθοδος </a:t>
            </a:r>
            <a:r>
              <a:rPr lang="en-US" sz="3200" kern="0" dirty="0">
                <a:cs typeface="Arial" charset="0"/>
              </a:rPr>
              <a:t>3</a:t>
            </a:r>
            <a:r>
              <a:rPr lang="en-US" sz="3200" kern="0" dirty="0" smtClean="0">
                <a:cs typeface="Arial" charset="0"/>
              </a:rPr>
              <a:t>: </a:t>
            </a:r>
            <a:r>
              <a:rPr lang="el-GR" sz="3200" kern="0" dirty="0">
                <a:cs typeface="Arial" charset="0"/>
              </a:rPr>
              <a:t>Εωσίνη/κυανό του </a:t>
            </a:r>
            <a:r>
              <a:rPr lang="el-GR" sz="3200" kern="0" dirty="0" smtClean="0">
                <a:cs typeface="Arial" charset="0"/>
              </a:rPr>
              <a:t>μεθυλενίου</a:t>
            </a:r>
            <a:endParaRPr lang="el-GR" sz="3200" dirty="0"/>
          </a:p>
        </p:txBody>
      </p:sp>
      <p:sp>
        <p:nvSpPr>
          <p:cNvPr id="22530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328592"/>
          </a:xfrm>
        </p:spPr>
        <p:txBody>
          <a:bodyPr>
            <a:noAutofit/>
          </a:bodyPr>
          <a:lstStyle/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Στο ίζημα των ούρων προσθέτουμε 1 σταγόνα υδατικού διαλύματος </a:t>
            </a:r>
            <a:r>
              <a:rPr lang="el-GR" sz="2000" b="1" dirty="0" smtClean="0">
                <a:solidFill>
                  <a:srgbClr val="9B0000"/>
                </a:solidFill>
                <a:cs typeface="Arial" charset="0"/>
              </a:rPr>
              <a:t>εωσίνης 5%</a:t>
            </a:r>
            <a:r>
              <a:rPr lang="el-GR" sz="2000" dirty="0" smtClean="0">
                <a:cs typeface="Arial" charset="0"/>
              </a:rPr>
              <a:t>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Ανακατεύουμε.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Περιμένουμε 1 λεπτό.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Προσθέτουμε 2 σταγόνες </a:t>
            </a:r>
            <a:r>
              <a:rPr lang="el-GR" sz="2000" b="1" dirty="0" smtClean="0">
                <a:solidFill>
                  <a:srgbClr val="9B0000"/>
                </a:solidFill>
                <a:cs typeface="Arial" charset="0"/>
              </a:rPr>
              <a:t>γαλάζιας χρωστικής</a:t>
            </a:r>
            <a:r>
              <a:rPr lang="el-GR" sz="2000" dirty="0" smtClean="0">
                <a:solidFill>
                  <a:srgbClr val="9B0000"/>
                </a:solidFill>
                <a:cs typeface="Arial" charset="0"/>
              </a:rPr>
              <a:t> </a:t>
            </a:r>
            <a:r>
              <a:rPr lang="el-GR" sz="2000" dirty="0" smtClean="0">
                <a:cs typeface="Arial" charset="0"/>
              </a:rPr>
              <a:t>(10 </a:t>
            </a:r>
            <a:r>
              <a:rPr lang="en-US" sz="2000" dirty="0" smtClean="0">
                <a:cs typeface="Arial" charset="0"/>
              </a:rPr>
              <a:t>ml</a:t>
            </a:r>
            <a:r>
              <a:rPr lang="el-GR" sz="2000" dirty="0" smtClean="0">
                <a:cs typeface="Arial" charset="0"/>
              </a:rPr>
              <a:t> κεκορεσμένου διαλύματος πικρικού οξέος, 1 </a:t>
            </a:r>
            <a:r>
              <a:rPr lang="en-US" sz="2000" dirty="0" smtClean="0">
                <a:cs typeface="Arial" charset="0"/>
              </a:rPr>
              <a:t>ml</a:t>
            </a:r>
            <a:r>
              <a:rPr lang="el-GR" sz="2000" dirty="0" smtClean="0">
                <a:cs typeface="Arial" charset="0"/>
              </a:rPr>
              <a:t> </a:t>
            </a:r>
            <a:r>
              <a:rPr lang="el-GR" sz="2000" b="1" dirty="0" smtClean="0">
                <a:solidFill>
                  <a:srgbClr val="9B0000"/>
                </a:solidFill>
                <a:cs typeface="Arial" charset="0"/>
              </a:rPr>
              <a:t>διαλύματος κυανού του μεθυλενίου </a:t>
            </a:r>
            <a:r>
              <a:rPr lang="el-GR" sz="2000" dirty="0" smtClean="0">
                <a:cs typeface="Arial" charset="0"/>
              </a:rPr>
              <a:t>1% και 10 σταγόνες γλυκερίνη).</a:t>
            </a:r>
            <a:endParaRPr lang="el-GR" sz="2000" b="1" dirty="0" smtClean="0">
              <a:cs typeface="Arial" charset="0"/>
            </a:endParaRP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Ανακατεύουμε και βλέπουμε αν χρωματίζεται το ίζημα.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Αν όχι προσθέτουμε και άλλη γαλάζια χρωστική μέχρι να εμφανιστεί γαλάζιο χρώμα.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dirty="0" smtClean="0">
                <a:cs typeface="Arial" charset="0"/>
              </a:rPr>
              <a:t>Αφήνουμε 2 λεπτά και μικροσκοπούμε.</a:t>
            </a:r>
          </a:p>
          <a:p>
            <a:pPr marL="360000" indent="-360000" eaLnBrk="1" hangingPunct="1">
              <a:lnSpc>
                <a:spcPct val="130000"/>
              </a:lnSpc>
              <a:spcBef>
                <a:spcPts val="600"/>
              </a:spcBef>
              <a:buFontTx/>
              <a:buAutoNum type="arabicPeriod"/>
            </a:pPr>
            <a:r>
              <a:rPr lang="el-GR" sz="2000" b="1" dirty="0" smtClean="0">
                <a:solidFill>
                  <a:srgbClr val="9B0000"/>
                </a:solidFill>
                <a:cs typeface="Arial" charset="0"/>
              </a:rPr>
              <a:t>Τα ερυθρά και οι αιμορραγικοί κύλινδροι παίρνουν το χρώμα της εωσίνης (κόκκινο).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5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2919" y="119675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l-GR" dirty="0"/>
              <a:t>Αποφυγή αναλυτικών σφαλμάτων στη μικροσκόπηση των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27088" y="3399389"/>
            <a:ext cx="7561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 dirty="0">
                <a:latin typeface="+mn-lt"/>
              </a:rPr>
              <a:t>Εξωτερικός έλεγχος ποιότητας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35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83" y="10614"/>
            <a:ext cx="8229600" cy="1258145"/>
          </a:xfrm>
        </p:spPr>
        <p:txBody>
          <a:bodyPr>
            <a:noAutofit/>
          </a:bodyPr>
          <a:lstStyle/>
          <a:p>
            <a:r>
              <a:rPr lang="el-GR" dirty="0"/>
              <a:t>Εξωτερικός έλεγχος ποιότητας στη μικροσκόπηση </a:t>
            </a:r>
            <a:r>
              <a:rPr lang="el-GR" dirty="0" smtClean="0"/>
              <a:t>ούρων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67544" y="1700808"/>
            <a:ext cx="82809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Γίνεται με την βοήθεια εξωτερικού κέντρου </a:t>
            </a:r>
            <a:r>
              <a:rPr lang="el-GR" sz="2400" dirty="0" smtClean="0">
                <a:latin typeface="+mn-lt"/>
              </a:rPr>
              <a:t>αναφοράς,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Το εξωτερικό κέντρο αναφοράς στέλνει ταυτόχρονα σε πολλά εργαστήρια ιζήματα ούρων επικολλημένα σε αντικειμενοφόρο </a:t>
            </a:r>
            <a:r>
              <a:rPr lang="el-GR" sz="2400" dirty="0" smtClean="0">
                <a:latin typeface="+mn-lt"/>
              </a:rPr>
              <a:t>πλάκα,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Μαζί με τις αντικειμενοφόρες πλάκες στέλνονται και δείγματα ούρων για την μέτρηση των σχετικών βιοχημικών </a:t>
            </a:r>
            <a:r>
              <a:rPr lang="el-GR" sz="2400" dirty="0" smtClean="0">
                <a:latin typeface="+mn-lt"/>
              </a:rPr>
              <a:t>παραμέτρων,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Τα εργαστήρια κάνουν τις μικροσκοπήσεις και αποστέλλουν τα αποτελέσματα στο εξωτερικό κέντρο </a:t>
            </a:r>
            <a:r>
              <a:rPr lang="el-GR" sz="2400" dirty="0" smtClean="0">
                <a:latin typeface="+mn-lt"/>
              </a:rPr>
              <a:t>αναφοράς.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9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83" y="10614"/>
            <a:ext cx="8229600" cy="1258145"/>
          </a:xfrm>
        </p:spPr>
        <p:txBody>
          <a:bodyPr>
            <a:noAutofit/>
          </a:bodyPr>
          <a:lstStyle/>
          <a:p>
            <a:r>
              <a:rPr lang="el-GR" dirty="0"/>
              <a:t>Εξωτερικός έλεγχος ποιότητας στη μικροσκόπηση </a:t>
            </a:r>
            <a:r>
              <a:rPr lang="el-GR" dirty="0" smtClean="0"/>
              <a:t>ούρων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67544" y="1844824"/>
            <a:ext cx="82809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+mj-lt"/>
              <a:buAutoNum type="arabicPeriod" startAt="5"/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εξωτερικό κέντρο αναφοράς συγκρίνει τα αποτελέσματα με τις σωστές τιμές που το ίδιο </a:t>
            </a:r>
            <a:r>
              <a:rPr lang="el-GR" sz="2400" dirty="0" smtClean="0">
                <a:latin typeface="+mn-lt"/>
              </a:rPr>
              <a:t>γνωρίζει,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Το εξωτερικό κέντρο αναφοράς τυπώνει αναφορές όπου φαίνεται η σύγκριση των τιμών του εργαστηρίου ως προς τις πραγματικές </a:t>
            </a:r>
            <a:r>
              <a:rPr lang="el-GR" sz="2400" dirty="0" smtClean="0">
                <a:latin typeface="+mn-lt"/>
              </a:rPr>
              <a:t>τιμές,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Οι αναφορές στέλνονται χωριστά σε κάθε εργαστήριο τηρώντας τις αρχές της </a:t>
            </a:r>
            <a:r>
              <a:rPr lang="el-GR" sz="2400" dirty="0" smtClean="0">
                <a:latin typeface="+mn-lt"/>
              </a:rPr>
              <a:t>εχεμύθειας,</a:t>
            </a:r>
            <a:endParaRPr lang="el-GR" sz="2400" dirty="0"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 startAt="5"/>
            </a:pPr>
            <a:r>
              <a:rPr lang="el-GR" sz="2400" dirty="0">
                <a:latin typeface="+mn-lt"/>
              </a:rPr>
              <a:t>Αν το εργαστήριο έχει αποκλίσεις παίρνει μέτρα διόρθωσης των αιτιών τους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448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Τι </a:t>
            </a:r>
            <a:r>
              <a:rPr lang="el-GR" sz="4400" dirty="0" smtClean="0"/>
              <a:t>μπορούν να προσδιορίσουν οι </a:t>
            </a:r>
            <a:r>
              <a:rPr lang="el-GR" sz="4400" dirty="0"/>
              <a:t>αναγνώστες ταινιών ούρων </a:t>
            </a:r>
            <a:r>
              <a:rPr lang="el-GR" sz="3600" b="0" dirty="0"/>
              <a:t>(2 από 2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4" name="3 - TextBox"/>
          <p:cNvSpPr txBox="1"/>
          <p:nvPr/>
        </p:nvSpPr>
        <p:spPr>
          <a:xfrm>
            <a:off x="1331640" y="2132856"/>
            <a:ext cx="6264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n-lt"/>
              </a:rPr>
              <a:t>Ασκορβικό οξύ</a:t>
            </a:r>
          </a:p>
          <a:p>
            <a:pPr algn="ctr"/>
            <a:endParaRPr lang="el-GR" sz="2400" dirty="0" smtClean="0">
              <a:latin typeface="+mn-lt"/>
            </a:endParaRPr>
          </a:p>
          <a:p>
            <a:pPr algn="ctr"/>
            <a:r>
              <a:rPr lang="el-GR" sz="2400" dirty="0" smtClean="0">
                <a:latin typeface="+mn-lt"/>
              </a:rPr>
              <a:t>Β-</a:t>
            </a:r>
            <a:r>
              <a:rPr lang="en-US" sz="2400" dirty="0" smtClean="0">
                <a:latin typeface="+mn-lt"/>
              </a:rPr>
              <a:t>hcG (test </a:t>
            </a:r>
            <a:r>
              <a:rPr lang="el-GR" sz="2400" dirty="0" smtClean="0">
                <a:latin typeface="+mn-lt"/>
              </a:rPr>
              <a:t>κυήσεως)</a:t>
            </a:r>
            <a:endParaRPr lang="en-US" sz="2400" dirty="0" smtClean="0">
              <a:latin typeface="+mn-lt"/>
            </a:endParaRPr>
          </a:p>
          <a:p>
            <a:pPr algn="ctr"/>
            <a:endParaRPr lang="en-US" sz="2400" dirty="0" smtClean="0">
              <a:latin typeface="+mn-lt"/>
            </a:endParaRPr>
          </a:p>
          <a:p>
            <a:pPr algn="ctr"/>
            <a:r>
              <a:rPr lang="el-GR" sz="2400" dirty="0" smtClean="0">
                <a:latin typeface="+mn-lt"/>
              </a:rPr>
              <a:t>Κρεατινίνη ούρων</a:t>
            </a:r>
          </a:p>
          <a:p>
            <a:pPr algn="ctr"/>
            <a:endParaRPr lang="el-GR" sz="2400" dirty="0" smtClean="0">
              <a:latin typeface="+mn-lt"/>
            </a:endParaRPr>
          </a:p>
          <a:p>
            <a:pPr algn="ctr"/>
            <a:r>
              <a:rPr lang="el-GR" sz="2400" dirty="0" smtClean="0">
                <a:latin typeface="+mn-lt"/>
              </a:rPr>
              <a:t>Λόγω Κρεατινίνης/πρωτεΐνης ούρων</a:t>
            </a:r>
            <a:endParaRPr lang="el-GR" sz="2400" dirty="0">
              <a:latin typeface="+mn-lt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58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Αποφυγή μετα-αναλυτικών </a:t>
            </a:r>
            <a:r>
              <a:rPr lang="el-GR" dirty="0" smtClean="0"/>
              <a:t>σφαλμάτων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585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r>
              <a:rPr lang="el-GR" dirty="0"/>
              <a:t>Βασικές συμβουλές για την αποφυγή των </a:t>
            </a:r>
            <a:br>
              <a:rPr lang="el-GR" dirty="0"/>
            </a:br>
            <a:r>
              <a:rPr lang="el-GR" dirty="0"/>
              <a:t>μετα-αναλυτικών </a:t>
            </a:r>
            <a:r>
              <a:rPr lang="el-GR" dirty="0" smtClean="0"/>
              <a:t>σφαλμάτων</a:t>
            </a:r>
            <a:endParaRPr lang="el-GR" dirty="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39749" y="1858752"/>
            <a:ext cx="8424739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Διπλός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έλεγχος </a:t>
            </a:r>
            <a:r>
              <a:rPr lang="el-GR" sz="2000" dirty="0"/>
              <a:t>των αποτελεσμάτων εφόσον γράφονται με το </a:t>
            </a:r>
            <a:r>
              <a:rPr lang="el-GR" sz="2000" dirty="0" smtClean="0"/>
              <a:t>χέρι,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Επιλογή </a:t>
            </a:r>
            <a:r>
              <a:rPr lang="el-GR" sz="2000" dirty="0"/>
              <a:t>σωστού και πλήρους απαντητικού </a:t>
            </a:r>
            <a:r>
              <a:rPr lang="el-GR" sz="2000" dirty="0" smtClean="0"/>
              <a:t>δελτίου,</a:t>
            </a:r>
            <a:endParaRPr lang="el-GR" sz="2000" dirty="0"/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Προσεκτικός διαχωρισμός </a:t>
            </a:r>
            <a:r>
              <a:rPr lang="el-GR" sz="2000" dirty="0"/>
              <a:t>των αποτελεσμάτων για μεταφερθούν στην κλινική και στον κάθε κλινικό ιατρό χωριστά.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endParaRPr lang="el-GR" sz="2000" dirty="0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827584" y="4644453"/>
            <a:ext cx="7416824" cy="701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Τα βήματα 1 &amp; 2 μπορούν να γίνουν εύκολα και γρήγορα με την μηχανογράφηση του εργαστηρίου και του νοσοκομείου.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3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Ποιότητα απαντητικού </a:t>
            </a:r>
            <a:r>
              <a:rPr lang="el-GR" dirty="0" smtClean="0"/>
              <a:t>δελτίου</a:t>
            </a:r>
            <a:endParaRPr lang="el-GR" dirty="0"/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548542" y="1556792"/>
            <a:ext cx="7993063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75000"/>
              </a:spcBef>
            </a:pPr>
            <a:r>
              <a:rPr lang="el-GR" sz="2400" b="1" dirty="0">
                <a:latin typeface="+mn-lt"/>
              </a:rPr>
              <a:t>Στο απαντητικό δελτίο θα πρέπει</a:t>
            </a:r>
            <a:r>
              <a:rPr lang="en-US" sz="2400" b="1" dirty="0">
                <a:latin typeface="+mn-lt"/>
              </a:rPr>
              <a:t>:</a:t>
            </a:r>
          </a:p>
          <a:p>
            <a:pPr marL="342900" indent="-342900">
              <a:spcBef>
                <a:spcPct val="750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N</a:t>
            </a:r>
            <a:r>
              <a:rPr lang="el-GR" sz="2400" dirty="0">
                <a:latin typeface="+mn-lt"/>
              </a:rPr>
              <a:t>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αναγράφονται στα Ελληνικά </a:t>
            </a:r>
            <a:r>
              <a:rPr lang="el-GR" sz="2400" dirty="0">
                <a:latin typeface="+mn-lt"/>
              </a:rPr>
              <a:t>όλες οι παράμετροι που </a:t>
            </a:r>
            <a:r>
              <a:rPr lang="el-GR" sz="2400" dirty="0" smtClean="0">
                <a:latin typeface="+mn-lt"/>
              </a:rPr>
              <a:t>προσδιορίστηκαν,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Να αναγράφονται οι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τιμές αναφοράς </a:t>
            </a:r>
            <a:r>
              <a:rPr lang="el-GR" sz="2400" dirty="0">
                <a:latin typeface="+mn-lt"/>
              </a:rPr>
              <a:t>όπου </a:t>
            </a:r>
            <a:r>
              <a:rPr lang="el-GR" sz="2400" dirty="0" smtClean="0">
                <a:latin typeface="+mn-lt"/>
              </a:rPr>
              <a:t>υπάρχουν,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Να υπάρχουν οι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υπογραφές του τεχνολόγου </a:t>
            </a:r>
            <a:r>
              <a:rPr lang="el-GR" sz="2400" dirty="0">
                <a:latin typeface="+mn-lt"/>
              </a:rPr>
              <a:t>και του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υπευθύνου</a:t>
            </a:r>
            <a:r>
              <a:rPr lang="el-GR" sz="2400" dirty="0">
                <a:solidFill>
                  <a:srgbClr val="CC33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του ουρολογικού τμήματος και γενικά όλων των εμπλεκομένων στην </a:t>
            </a:r>
            <a:r>
              <a:rPr lang="el-GR" sz="2400" dirty="0" smtClean="0">
                <a:latin typeface="+mn-lt"/>
              </a:rPr>
              <a:t>εξέταση</a:t>
            </a:r>
            <a:r>
              <a:rPr lang="el-GR" sz="2400" dirty="0">
                <a:latin typeface="+mn-lt"/>
              </a:rPr>
              <a:t>,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Να υπάρχουν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σχόλια υποβοηθητικά </a:t>
            </a:r>
            <a:r>
              <a:rPr lang="el-GR" sz="2400" dirty="0">
                <a:latin typeface="+mn-lt"/>
              </a:rPr>
              <a:t>για τον κλινικό ιατρό όπου χρειάζεται.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34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Ακατάλληλα απαντητικά δελτία γενικής εξέτασης ούρων</a:t>
            </a:r>
            <a:endParaRPr lang="el-GR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238309"/>
              </p:ext>
            </p:extLst>
          </p:nvPr>
        </p:nvGraphicFramePr>
        <p:xfrm>
          <a:off x="468313" y="1268413"/>
          <a:ext cx="8458200" cy="481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Bitmap Image" r:id="rId3" imgW="16361905" imgH="9307224" progId="PBrush">
                  <p:embed/>
                </p:oleObj>
              </mc:Choice>
              <mc:Fallback>
                <p:oleObj name="Bitmap Image" r:id="rId3" imgW="16361905" imgH="9307224" progId="PBrush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8458200" cy="48101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584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45240" y="1052736"/>
            <a:ext cx="439876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Πλήρη απαντητικό δελτίο γενικής εξέτασης ούρων</a:t>
            </a:r>
            <a:endParaRPr lang="el-GR" dirty="0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3350"/>
            <a:ext cx="4476750" cy="67246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5148064" y="6093296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Prof. B</a:t>
            </a:r>
            <a:r>
              <a:rPr lang="el-GR" sz="1600" dirty="0" smtClean="0"/>
              <a:t>άρσου Λίντα - ΕΚΠΑ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2106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60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14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Πέτρος Καρκαλούσος 2014. Πέτρος Καρκαλούσος. «Ανάλυση Βιολογικών Υγρών &amp; Εκκριμάτων (Θ). Ενότητα 7: Αυτόματες αναλύσεις στις αναλύσεις ούρων, έλεγχος </a:t>
            </a:r>
            <a:r>
              <a:rPr lang="el-GR" sz="2000" dirty="0" smtClean="0"/>
              <a:t>ποιότητας».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441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18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Αδειοδότησης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>
            <a:noAutofit/>
          </a:bodyPr>
          <a:lstStyle/>
          <a:p>
            <a:r>
              <a:rPr lang="el-GR" dirty="0" smtClean="0"/>
              <a:t>Ανακλασιμετρία σε αναγνώστες ταινιών ούρων</a:t>
            </a:r>
            <a:endParaRPr lang="el-GR" u="sng" dirty="0" smtClean="0"/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827088" y="5445125"/>
            <a:ext cx="2159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1042988" y="3502025"/>
            <a:ext cx="6913562" cy="2163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827088" y="3213100"/>
            <a:ext cx="6840537" cy="221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7596188" y="3213100"/>
            <a:ext cx="3603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rot="-1077566">
            <a:off x="2986088" y="4652963"/>
            <a:ext cx="712787" cy="285750"/>
          </a:xfrm>
          <a:prstGeom prst="flowChartProcess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 rot="-1077566">
            <a:off x="4570413" y="4148138"/>
            <a:ext cx="712787" cy="285750"/>
          </a:xfrm>
          <a:prstGeom prst="flowChartProcess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 rot="-1077566">
            <a:off x="6154738" y="3644900"/>
            <a:ext cx="712787" cy="285750"/>
          </a:xfrm>
          <a:prstGeom prst="flowChartProcess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 dirty="0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2627313" y="2563813"/>
            <a:ext cx="2374900" cy="1512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4932363" y="1771650"/>
            <a:ext cx="358775" cy="237807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1258888" y="3429000"/>
            <a:ext cx="2016125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3201988" y="2995613"/>
            <a:ext cx="1584325" cy="16557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4283075" y="1987550"/>
            <a:ext cx="2232025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flipV="1">
            <a:off x="6443663" y="2493963"/>
            <a:ext cx="1944687" cy="1079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4211638" y="4725988"/>
            <a:ext cx="4646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Μέτρηση χημικών παραμέτρων</a:t>
            </a: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250825" y="3933825"/>
            <a:ext cx="2016125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V="1">
            <a:off x="2195513" y="3068638"/>
            <a:ext cx="215900" cy="2089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619250" y="5661025"/>
            <a:ext cx="48974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>
                <a:latin typeface="Arial" pitchFamily="34" charset="0"/>
                <a:cs typeface="Arial" pitchFamily="34" charset="0"/>
              </a:rPr>
              <a:t>Προσδιορισμός χροιάς</a:t>
            </a:r>
          </a:p>
        </p:txBody>
      </p:sp>
      <p:sp>
        <p:nvSpPr>
          <p:cNvPr id="20" name="1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59FC5-63A6-4CF1-871B-665BEC586945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80" grpId="0"/>
      <p:bldP spid="11281" grpId="0" animBg="1"/>
      <p:bldP spid="11282" grpId="0" animBg="1"/>
      <p:bldP spid="1128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Επεξήγηση όρων χρήσης έργων 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f76d036d869231b945b7a3b104538157a342123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606</TotalTime>
  <Words>3983</Words>
  <Application>Microsoft Office PowerPoint</Application>
  <PresentationFormat>Προβολή στην οθόνη (4:3)</PresentationFormat>
  <Paragraphs>706</Paragraphs>
  <Slides>91</Slides>
  <Notes>27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93" baseType="lpstr">
      <vt:lpstr>OC_template_updated</vt:lpstr>
      <vt:lpstr>Bitmap Image</vt:lpstr>
      <vt:lpstr>Ανάλυση Βιολογικών Υγρών &amp; Εκκριμάτων (Θ)</vt:lpstr>
      <vt:lpstr>Σύγχρονοι αναλυτές ούρων</vt:lpstr>
      <vt:lpstr>Κατηγορίες αναλυτές ούρων</vt:lpstr>
      <vt:lpstr>Δυνατότητες αναγνωστών ταινιών ούρων (1 από 2)</vt:lpstr>
      <vt:lpstr>Δυνατότητες αναγνωστών ταινιών ούρων (2 από 2)</vt:lpstr>
      <vt:lpstr>Ο αναλυτής ούρων του εργαστηρίου μας Clinical Status</vt:lpstr>
      <vt:lpstr>Τι προσδιορίζουν οι αναγνώστες ταινιών ούρων (1 από 2)</vt:lpstr>
      <vt:lpstr>Τι μπορούν να προσδιορίσουν οι αναγνώστες ταινιών ούρων (2 από 2)</vt:lpstr>
      <vt:lpstr>Ανακλασιμετρία σε αναγνώστες ταινιών ούρων</vt:lpstr>
      <vt:lpstr>Αναλυτές χημικών και φυσικών χαρακτήρων ούρων</vt:lpstr>
      <vt:lpstr>Προσδιορισμός όψης με νεφελομετρία</vt:lpstr>
      <vt:lpstr>Προσδιορισμός χροιάς με φωτομετρία</vt:lpstr>
      <vt:lpstr>Προσδιορισμός ΕΒ με διάθλαση</vt:lpstr>
      <vt:lpstr>Προσδιορισμός όψης με διάθλαση</vt:lpstr>
      <vt:lpstr>Ημιαυτόματοι αναγνώστες ταινιών ούρων</vt:lpstr>
      <vt:lpstr>Αυτόματοι αναγνώστες ταινιών ούρων</vt:lpstr>
      <vt:lpstr>Aυτόματοι αναλυτές  χημικών και φυσικών χαρακτήρων ούρων</vt:lpstr>
      <vt:lpstr>Γενική εξέταση ούρων σε κατοικίδια</vt:lpstr>
      <vt:lpstr>Προσδιορισμός έμμορφων στοιχείων των ούρων</vt:lpstr>
      <vt:lpstr>Δυνατότητες κυτταρομετρητών ούρων (1 από 2)</vt:lpstr>
      <vt:lpstr>Δυνατότητες κυτταρομετρητών ούρων (2 από 2)</vt:lpstr>
      <vt:lpstr>Κυτταρομετρία ροής</vt:lpstr>
      <vt:lpstr>Ηλεκτρικές μέθοδοι (1 από 2)</vt:lpstr>
      <vt:lpstr>Ηλεκτρικές μέθοδοι (2 από 2)</vt:lpstr>
      <vt:lpstr>Παρουσίαση του PowerPoint</vt:lpstr>
      <vt:lpstr>Απεικονιστική κυτταρομετρία</vt:lpstr>
      <vt:lpstr>Μοντέλα αναλυτών έμμορφων στοιχείων</vt:lpstr>
      <vt:lpstr>Οθόνη αναλυτή μέτρησης έμμορφων στοιχείων</vt:lpstr>
      <vt:lpstr>Οθόνη αναλυτή έμμορφων στοιχείων</vt:lpstr>
      <vt:lpstr>Αναλυτές που μετρούν:φυσικούς, χημικούς και μικροσκοπικούς χαρακτήρες</vt:lpstr>
      <vt:lpstr> Έλεγχος ποιότητας στις αναλύσεις ούρων</vt:lpstr>
      <vt:lpstr>Οι βασικές κατηγορίες του ελέγχου ποιότητας  στην ουροανάλυση</vt:lpstr>
      <vt:lpstr>Αποφυγή προ-αναλυτικών σφαλμάτων</vt:lpstr>
      <vt:lpstr>Βασικές συμβουλές για την αποφυγή των προαναλυτικών σφαλμάτων</vt:lpstr>
      <vt:lpstr>Σαφείς οδηγίες προς τους ασθενείς</vt:lpstr>
      <vt:lpstr>Ποιότητα παραπεμπτικού δελτίου</vt:lpstr>
      <vt:lpstr>Προβλήματα από την παρατεταμένη παραμονή των ούρων (1 από 2)</vt:lpstr>
      <vt:lpstr>Προβλήματα από την παρατεταμένη παραμονή των ούρων (2 από 2)</vt:lpstr>
      <vt:lpstr>Υγιεινή στο χώρο του ουροχημείου (1 από 2)</vt:lpstr>
      <vt:lpstr>Υγιεινή στο χώρο του ουροχημείου (2 από 2)</vt:lpstr>
      <vt:lpstr>Κανόνες προστασίας στο ουροχημείο</vt:lpstr>
      <vt:lpstr>Αποφυγή αναλυτικών σφαλμάτων</vt:lpstr>
      <vt:lpstr>Αποφυγή αναλυτικών σφαλμάτων στις ταινίες των ούρων</vt:lpstr>
      <vt:lpstr>Βασικές συμβουλές για την αποφυγή των αναλυτικών σφαλμάτων στις ταινίες ούρων</vt:lpstr>
      <vt:lpstr>Εργαστηριακά λάθη ΕΒ με ταινία ούρων</vt:lpstr>
      <vt:lpstr>Εργαστηριακά λάθη pH με ταινία ούρων</vt:lpstr>
      <vt:lpstr>Εργαστηριακά λάθη γλυκόζης με ταινία ούρων</vt:lpstr>
      <vt:lpstr>Εργαστηριακά λάθη κετονών με ταινία ούρων</vt:lpstr>
      <vt:lpstr>Εργαστηριακά λάθη λευκών με ταινία ούρων</vt:lpstr>
      <vt:lpstr>Εργαστηριακά λάθη αίματος με ταινία ούρων</vt:lpstr>
      <vt:lpstr>Εργαστηριακά λάθη χολερυθρίνης με ταινία ούρων</vt:lpstr>
      <vt:lpstr>Εργαστηριακά λάθη ουροχολινογόνου με ταινία ούρων</vt:lpstr>
      <vt:lpstr>Ο ρόλος του ασκορβικού οξέος</vt:lpstr>
      <vt:lpstr>Το ασκορβικό οξύ (βιταμίνη C)</vt:lpstr>
      <vt:lpstr>Προσδιορισμός ακετοξεικού οξέος με ταινία ούρων</vt:lpstr>
      <vt:lpstr>Έλεγχος ποιότητας των ταινιών ούρων</vt:lpstr>
      <vt:lpstr>O εσωτερικός έλεγχος στις αναλύσεις ούρων</vt:lpstr>
      <vt:lpstr>Φυλλάδιο αναγραφής τιμών Controls</vt:lpstr>
      <vt:lpstr>Πότε χρησιμοποιούμε χημικές μεθόδους αντί ταινιών ούρων</vt:lpstr>
      <vt:lpstr>Πότε χρησιμοποιούμε φυσικές μεθόδους</vt:lpstr>
      <vt:lpstr>Αποφυγή αναλυτικών σφαλμάτων στις ταινίες των ούρων</vt:lpstr>
      <vt:lpstr>Εξωτερικός έλεγχος ποιότητας των ταινιών ούρων (1 από 2)</vt:lpstr>
      <vt:lpstr>Εξωτερικός έλεγχος ποιότητας των ταινιών ούρων (2 από 2)</vt:lpstr>
      <vt:lpstr>Έντυπο καταγραφής τιμών ελέγχου για αναλύσεις ούρων</vt:lpstr>
      <vt:lpstr>Ο εξωτερικός έλεγχος ποιότητας στις αναλύσεις ούρων</vt:lpstr>
      <vt:lpstr>Αποφυγή αναλυτικών σφαλμάτων στη μικροσκόπηση των ούρων</vt:lpstr>
      <vt:lpstr>Εσωτερικός έλεγχος ποιότητας στη μικροσκόπηση ούρων</vt:lpstr>
      <vt:lpstr>Ποιες μακροσκοπικές παρατηρήσεις είναι απαραίτητες για την ασφαλέστερη παρατήρηση του ιζήματος;</vt:lpstr>
      <vt:lpstr>Ποιες χημικές παράμετροι είναι απαραίτητες για την ασφαλέστερη παρατήρηση του ιζήματος;</vt:lpstr>
      <vt:lpstr>Έμμορφα στοιχεία που χρειάζονται όξινο pH</vt:lpstr>
      <vt:lpstr>Έμμορφα στοιχεία που χρειάζονται αλκαλικό pH</vt:lpstr>
      <vt:lpstr>Χημικές μέθοδοι διάκρισης κρυστάλλων και αλάτων</vt:lpstr>
      <vt:lpstr>Χημικές μέθοδοι διάκρισης στοιχείων στα ούρα</vt:lpstr>
      <vt:lpstr>Τεχνικές διάκρισης ερυθρών στο ίζημα Μέθοδος 1: Δοκιμή οξεικού οξέος 2%</vt:lpstr>
      <vt:lpstr>Τεχνικές διάκρισης ερυθρών στο ίζημα Μέθοδος 2: Αντίδραση αιμοσφαιρίνης</vt:lpstr>
      <vt:lpstr>Τεχνικές διάκρισης ερυθρών στο ίζημα Μέθοδος 3: Εωσίνη/κυανό του μεθυλενίου</vt:lpstr>
      <vt:lpstr>Αποφυγή αναλυτικών σφαλμάτων στη μικροσκόπηση των ούρων</vt:lpstr>
      <vt:lpstr>Εξωτερικός έλεγχος ποιότητας στη μικροσκόπηση ούρων (1 από 2)</vt:lpstr>
      <vt:lpstr>Εξωτερικός έλεγχος ποιότητας στη μικροσκόπηση ούρων (2 από 2)</vt:lpstr>
      <vt:lpstr>Αποφυγή μετα-αναλυτικών σφαλμάτων</vt:lpstr>
      <vt:lpstr>Βασικές συμβουλές για την αποφυγή των  μετα-αναλυτικών σφαλμάτων</vt:lpstr>
      <vt:lpstr>Ποιότητα απαντητικού δελτίου</vt:lpstr>
      <vt:lpstr>Ακατάλληλα απαντητικά δελτία γενικής εξέτασης ούρων</vt:lpstr>
      <vt:lpstr>Πλήρη απαντητικό δελτίο γενικής εξέτασης ούρων</vt:lpstr>
      <vt:lpstr>Τέλος Ενότητας</vt:lpstr>
      <vt:lpstr>Σημειώματα</vt:lpstr>
      <vt:lpstr>Σημείωμα Αναφοράς</vt:lpstr>
      <vt:lpstr>Διατήρηση Σημειωμάτων</vt:lpstr>
      <vt:lpstr>Σημείωμα Αδειοδότησης</vt:lpstr>
      <vt:lpstr>Επεξήγηση όρων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Θεωρία Ανάλυσης Βιολογικών Υγρών &amp; Εκκριμάτων</dc:title>
  <dc:creator>opencourses@teiath.gr</dc:creator>
  <cp:lastModifiedBy>natasakar new</cp:lastModifiedBy>
  <cp:revision>79</cp:revision>
  <dcterms:created xsi:type="dcterms:W3CDTF">2013-09-02T05:44:09Z</dcterms:created>
  <dcterms:modified xsi:type="dcterms:W3CDTF">2015-03-19T10:17:40Z</dcterms:modified>
</cp:coreProperties>
</file>