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81"/>
  </p:notesMasterIdLst>
  <p:handoutMasterIdLst>
    <p:handoutMasterId r:id="rId82"/>
  </p:handoutMasterIdLst>
  <p:sldIdLst>
    <p:sldId id="256" r:id="rId2"/>
    <p:sldId id="274" r:id="rId3"/>
    <p:sldId id="275" r:id="rId4"/>
    <p:sldId id="276" r:id="rId5"/>
    <p:sldId id="332" r:id="rId6"/>
    <p:sldId id="333" r:id="rId7"/>
    <p:sldId id="334" r:id="rId8"/>
    <p:sldId id="335" r:id="rId9"/>
    <p:sldId id="336" r:id="rId10"/>
    <p:sldId id="277" r:id="rId11"/>
    <p:sldId id="278" r:id="rId12"/>
    <p:sldId id="337" r:id="rId13"/>
    <p:sldId id="338" r:id="rId14"/>
    <p:sldId id="339" r:id="rId15"/>
    <p:sldId id="279" r:id="rId16"/>
    <p:sldId id="340" r:id="rId17"/>
    <p:sldId id="280" r:id="rId18"/>
    <p:sldId id="341" r:id="rId19"/>
    <p:sldId id="342" r:id="rId20"/>
    <p:sldId id="281" r:id="rId21"/>
    <p:sldId id="284" r:id="rId22"/>
    <p:sldId id="343" r:id="rId23"/>
    <p:sldId id="285" r:id="rId24"/>
    <p:sldId id="344" r:id="rId25"/>
    <p:sldId id="345" r:id="rId26"/>
    <p:sldId id="346" r:id="rId27"/>
    <p:sldId id="347" r:id="rId28"/>
    <p:sldId id="286" r:id="rId29"/>
    <p:sldId id="287" r:id="rId30"/>
    <p:sldId id="348" r:id="rId31"/>
    <p:sldId id="349" r:id="rId32"/>
    <p:sldId id="350" r:id="rId33"/>
    <p:sldId id="351" r:id="rId34"/>
    <p:sldId id="352" r:id="rId35"/>
    <p:sldId id="353" r:id="rId36"/>
    <p:sldId id="354" r:id="rId37"/>
    <p:sldId id="355" r:id="rId38"/>
    <p:sldId id="356" r:id="rId39"/>
    <p:sldId id="288" r:id="rId40"/>
    <p:sldId id="289" r:id="rId41"/>
    <p:sldId id="357" r:id="rId42"/>
    <p:sldId id="358" r:id="rId43"/>
    <p:sldId id="359" r:id="rId44"/>
    <p:sldId id="360" r:id="rId45"/>
    <p:sldId id="361" r:id="rId46"/>
    <p:sldId id="362" r:id="rId47"/>
    <p:sldId id="363" r:id="rId48"/>
    <p:sldId id="290" r:id="rId49"/>
    <p:sldId id="291" r:id="rId50"/>
    <p:sldId id="364" r:id="rId51"/>
    <p:sldId id="365" r:id="rId52"/>
    <p:sldId id="292" r:id="rId53"/>
    <p:sldId id="366" r:id="rId54"/>
    <p:sldId id="367" r:id="rId55"/>
    <p:sldId id="293" r:id="rId56"/>
    <p:sldId id="368" r:id="rId57"/>
    <p:sldId id="369" r:id="rId58"/>
    <p:sldId id="370" r:id="rId59"/>
    <p:sldId id="371" r:id="rId60"/>
    <p:sldId id="294" r:id="rId61"/>
    <p:sldId id="372" r:id="rId62"/>
    <p:sldId id="373" r:id="rId63"/>
    <p:sldId id="374" r:id="rId64"/>
    <p:sldId id="295" r:id="rId65"/>
    <p:sldId id="296" r:id="rId66"/>
    <p:sldId id="297" r:id="rId67"/>
    <p:sldId id="298" r:id="rId68"/>
    <p:sldId id="375" r:id="rId69"/>
    <p:sldId id="299" r:id="rId70"/>
    <p:sldId id="376" r:id="rId71"/>
    <p:sldId id="377" r:id="rId72"/>
    <p:sldId id="300" r:id="rId73"/>
    <p:sldId id="301" r:id="rId74"/>
    <p:sldId id="257" r:id="rId75"/>
    <p:sldId id="262" r:id="rId76"/>
    <p:sldId id="264" r:id="rId77"/>
    <p:sldId id="265" r:id="rId78"/>
    <p:sldId id="266" r:id="rId79"/>
    <p:sldId id="261" r:id="rId80"/>
  </p:sldIdLst>
  <p:sldSz cx="9144000" cy="6858000" type="screen4x3"/>
  <p:notesSz cx="7104063" cy="10234613"/>
  <p:custDataLst>
    <p:tags r:id="rId8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00"/>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77" d="100"/>
          <a:sy n="77" d="100"/>
        </p:scale>
        <p:origin x="1344"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23/9/2015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23/9/2015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47</a:t>
            </a:fld>
            <a:endParaRPr lang="el-GR" dirty="0"/>
          </a:p>
        </p:txBody>
      </p:sp>
    </p:spTree>
    <p:extLst>
      <p:ext uri="{BB962C8B-B14F-4D97-AF65-F5344CB8AC3E}">
        <p14:creationId xmlns:p14="http://schemas.microsoft.com/office/powerpoint/2010/main" val="1451603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73</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74</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75</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76</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77</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78</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Φλεξογραφία (Θ)</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lnSpcReduction="10000"/>
          </a:bodyPr>
          <a:lstStyle/>
          <a:p>
            <a:pPr>
              <a:spcBef>
                <a:spcPts val="0"/>
              </a:spcBef>
              <a:spcAft>
                <a:spcPts val="1200"/>
              </a:spcAft>
            </a:pPr>
            <a:r>
              <a:rPr lang="el-GR" sz="2800" b="1" dirty="0" smtClean="0"/>
              <a:t>Ενότητα </a:t>
            </a:r>
            <a:r>
              <a:rPr lang="en-US" sz="2800" b="1" dirty="0"/>
              <a:t>2</a:t>
            </a:r>
            <a:r>
              <a:rPr lang="el-GR" sz="2800" dirty="0" smtClean="0"/>
              <a:t>: Φλεξογραφικές </a:t>
            </a:r>
            <a:r>
              <a:rPr lang="el-GR" sz="2800" dirty="0"/>
              <a:t>πλάκες</a:t>
            </a:r>
            <a:endParaRPr lang="en-US" sz="2800" dirty="0" smtClean="0"/>
          </a:p>
          <a:p>
            <a:pPr>
              <a:spcBef>
                <a:spcPts val="0"/>
              </a:spcBef>
            </a:pPr>
            <a:r>
              <a:rPr lang="el-GR" sz="2400" dirty="0" smtClean="0"/>
              <a:t>Δρ.Σπυρίδων Νομικός</a:t>
            </a:r>
            <a:endParaRPr lang="el-GR" sz="2400" dirty="0"/>
          </a:p>
          <a:p>
            <a:pPr>
              <a:spcBef>
                <a:spcPts val="0"/>
              </a:spcBef>
            </a:pPr>
            <a:r>
              <a:rPr lang="el-GR" sz="2400" dirty="0"/>
              <a:t>Τμήμα </a:t>
            </a:r>
            <a:r>
              <a:rPr lang="el-GR" sz="2400" dirty="0" smtClean="0"/>
              <a:t>Γραφιστικής – Τεχνολογία Γραφικών Τεχνών</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Διαδικασία παραγωγής φλεξογραφικών κλισέ από καουτσούκ</a:t>
            </a:r>
            <a:endParaRPr lang="el-GR" dirty="0"/>
          </a:p>
        </p:txBody>
      </p:sp>
      <p:sp>
        <p:nvSpPr>
          <p:cNvPr id="3" name="Θέση περιεχομένου 2"/>
          <p:cNvSpPr>
            <a:spLocks noGrp="1"/>
          </p:cNvSpPr>
          <p:nvPr>
            <p:ph idx="1"/>
          </p:nvPr>
        </p:nvSpPr>
        <p:spPr/>
        <p:txBody>
          <a:bodyPr/>
          <a:lstStyle/>
          <a:p>
            <a:r>
              <a:rPr lang="el-GR" dirty="0"/>
              <a:t>Η διαδικασία παραγωγής ποικίλει από υλικό σε υλικό καθώς και από τους τρόπους </a:t>
            </a:r>
            <a:r>
              <a:rPr lang="el-GR" dirty="0" smtClean="0"/>
              <a:t>κατασκευής</a:t>
            </a:r>
            <a:r>
              <a:rPr lang="en-US" dirty="0" smtClean="0"/>
              <a:t>.</a:t>
            </a:r>
          </a:p>
          <a:p>
            <a:r>
              <a:rPr lang="el-GR" dirty="0"/>
              <a:t>Όλα τα κλισέ που κατασκευάζονται από καουτσούκ, σχηματίζονται με πίεση και θερμότητα του καουτσούκ μέσα σε μία μήτρα (καλούπι),η οποία έχει κατασκευαστεί από την </a:t>
            </a:r>
            <a:r>
              <a:rPr lang="el-GR" dirty="0" smtClean="0"/>
              <a:t>μεταλλική </a:t>
            </a:r>
            <a:r>
              <a:rPr lang="el-GR" dirty="0"/>
              <a:t>φόρμα (πλάκα) σύμφωνα με την μακέτα μας. </a:t>
            </a:r>
            <a:endParaRPr lang="en-US" dirty="0" smtClean="0"/>
          </a:p>
          <a:p>
            <a:r>
              <a:rPr lang="el-GR" dirty="0"/>
              <a:t>Η φόρμα είναι η σύνθεση των στοιχειοθετημένων μεταλλικών στοιχείων σε αράδες μαζί με εικόνες-σχέδια που μπορούμε να πάρουμε από </a:t>
            </a:r>
            <a:r>
              <a:rPr lang="el-GR" dirty="0" smtClean="0"/>
              <a:t>κλισεογράφο</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642952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Θερμομηχανική </a:t>
            </a:r>
            <a:r>
              <a:rPr lang="el-GR" dirty="0" smtClean="0"/>
              <a:t>κατασκευή κλισέ</a:t>
            </a:r>
            <a:endParaRPr lang="el-GR" dirty="0"/>
          </a:p>
        </p:txBody>
      </p:sp>
      <p:sp>
        <p:nvSpPr>
          <p:cNvPr id="3" name="Θέση περιεχομένου 2"/>
          <p:cNvSpPr>
            <a:spLocks noGrp="1"/>
          </p:cNvSpPr>
          <p:nvPr>
            <p:ph idx="1"/>
          </p:nvPr>
        </p:nvSpPr>
        <p:spPr/>
        <p:txBody>
          <a:bodyPr/>
          <a:lstStyle/>
          <a:p>
            <a:r>
              <a:rPr lang="el-GR" dirty="0"/>
              <a:t>η μεταλλική τυπογραφική φόρμα (ή κλισέ τυπογραφίας), σε συνδυασμό με κείμενα (γράμματα, </a:t>
            </a:r>
            <a:r>
              <a:rPr lang="el-GR" dirty="0" smtClean="0"/>
              <a:t>σχέδια, κ.λπ.), </a:t>
            </a:r>
            <a:r>
              <a:rPr lang="el-GR" dirty="0"/>
              <a:t>χρησιμοποιείται κατ΄αρχήν για την κατασκευή του κλισέ της φλεξογραφίας</a:t>
            </a:r>
            <a:r>
              <a:rPr lang="el-GR" dirty="0" smtClean="0"/>
              <a:t>.</a:t>
            </a:r>
            <a:endParaRPr lang="en-US" dirty="0" smtClean="0"/>
          </a:p>
          <a:p>
            <a:r>
              <a:rPr lang="el-GR" dirty="0"/>
              <a:t>Το μεταλλικό υψιτυπικό κλισέ (θετικό – αρνητικό) ανάλογα με το θέμα, είναι έτοιμο για να δεχθεί την πλαστική αρνητική μήτρα, όπου θα πρεσαριστεί το υψιτυπικό κλισέ (θετικό) της φλεξογραφίας.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3720163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Στάδια </a:t>
            </a:r>
            <a:r>
              <a:rPr lang="el-GR" sz="3200" b="0" dirty="0" smtClean="0"/>
              <a:t>1/</a:t>
            </a:r>
            <a:r>
              <a:rPr lang="en-US" sz="3200" b="0" dirty="0" smtClean="0"/>
              <a:t>3</a:t>
            </a:r>
            <a:endParaRPr lang="el-GR" sz="3200" b="0" dirty="0"/>
          </a:p>
        </p:txBody>
      </p:sp>
      <p:sp>
        <p:nvSpPr>
          <p:cNvPr id="3" name="Θέση περιεχομένου 2"/>
          <p:cNvSpPr>
            <a:spLocks noGrp="1"/>
          </p:cNvSpPr>
          <p:nvPr>
            <p:ph idx="1"/>
          </p:nvPr>
        </p:nvSpPr>
        <p:spPr/>
        <p:txBody>
          <a:bodyPr>
            <a:normAutofit/>
          </a:bodyPr>
          <a:lstStyle/>
          <a:p>
            <a:pPr marL="0" indent="0">
              <a:buNone/>
            </a:pPr>
            <a:r>
              <a:rPr lang="el-GR" dirty="0" smtClean="0"/>
              <a:t>1</a:t>
            </a:r>
            <a:r>
              <a:rPr lang="el-GR" baseline="30000" dirty="0" smtClean="0"/>
              <a:t>ο</a:t>
            </a:r>
            <a:r>
              <a:rPr lang="en-US" dirty="0" smtClean="0"/>
              <a:t> </a:t>
            </a:r>
            <a:r>
              <a:rPr lang="el-GR" dirty="0" smtClean="0"/>
              <a:t>Στάδιο</a:t>
            </a:r>
            <a:r>
              <a:rPr lang="el-GR" dirty="0"/>
              <a:t>:</a:t>
            </a:r>
          </a:p>
          <a:p>
            <a:r>
              <a:rPr lang="en-US" dirty="0"/>
              <a:t>T</a:t>
            </a:r>
            <a:r>
              <a:rPr lang="el-GR" dirty="0" smtClean="0"/>
              <a:t>ο </a:t>
            </a:r>
            <a:r>
              <a:rPr lang="el-GR" dirty="0"/>
              <a:t>μεταλλικό υψιτυπικό κλισέ (τυπογραφίας), </a:t>
            </a:r>
            <a:r>
              <a:rPr lang="el-GR" dirty="0" smtClean="0"/>
              <a:t>τοποθετείται σε </a:t>
            </a:r>
            <a:r>
              <a:rPr lang="el-GR" dirty="0"/>
              <a:t>μια ειδική πρέσα, η οποία </a:t>
            </a:r>
            <a:r>
              <a:rPr lang="el-GR" dirty="0" smtClean="0"/>
              <a:t>μορφοποιεί </a:t>
            </a:r>
            <a:r>
              <a:rPr lang="el-GR" dirty="0"/>
              <a:t>το υλικό τύπου «πρεσπάν» (εμπορική ονομασία) σε μήτρα εσώγλυφη-αναγνώσιμη. Το υλικό αυτό είναι χαρτί με αμίαντο ειδικής κατασκευής για να αντέχει σε θερμοκρασία και πίεση, και να μπορεί να στερεοποιείται και να λειτουργεί σαν καλούπι (μήτρα αναπαραγωγής).</a:t>
            </a:r>
          </a:p>
          <a:p>
            <a:r>
              <a:rPr lang="el-GR" dirty="0"/>
              <a:t>Σ’ αυτό το στάδιο η κατασκευή της πλαστικής μήτρας γίνεται για να μπορεί να πρεσαριστεί το καουτσούκ, που θα χρησιμοποιηθεί στη μηχανή για την φλεξογραφική </a:t>
            </a:r>
            <a:r>
              <a:rPr lang="el-GR" dirty="0" smtClean="0"/>
              <a:t>εκτύπωση. </a:t>
            </a:r>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85468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Στάδια </a:t>
            </a:r>
            <a:r>
              <a:rPr lang="el-GR" sz="3200" b="0" dirty="0" smtClean="0"/>
              <a:t>2/</a:t>
            </a:r>
            <a:r>
              <a:rPr lang="en-US" sz="3200" b="0" dirty="0" smtClean="0"/>
              <a:t>3</a:t>
            </a:r>
            <a:endParaRPr lang="el-GR" dirty="0"/>
          </a:p>
        </p:txBody>
      </p:sp>
      <p:sp>
        <p:nvSpPr>
          <p:cNvPr id="3" name="Θέση περιεχομένου 2"/>
          <p:cNvSpPr>
            <a:spLocks noGrp="1"/>
          </p:cNvSpPr>
          <p:nvPr>
            <p:ph idx="1"/>
          </p:nvPr>
        </p:nvSpPr>
        <p:spPr/>
        <p:txBody>
          <a:bodyPr/>
          <a:lstStyle/>
          <a:p>
            <a:pPr marL="0" indent="0">
              <a:buNone/>
            </a:pPr>
            <a:r>
              <a:rPr lang="el-GR" dirty="0" smtClean="0"/>
              <a:t>2</a:t>
            </a:r>
            <a:r>
              <a:rPr lang="el-GR" baseline="30000" dirty="0" smtClean="0"/>
              <a:t>ο</a:t>
            </a:r>
            <a:r>
              <a:rPr lang="en-US" dirty="0" smtClean="0"/>
              <a:t> </a:t>
            </a:r>
            <a:r>
              <a:rPr lang="el-GR" dirty="0" smtClean="0"/>
              <a:t>Στάδιο</a:t>
            </a:r>
            <a:r>
              <a:rPr lang="en-US" dirty="0" smtClean="0"/>
              <a:t>:</a:t>
            </a:r>
          </a:p>
          <a:p>
            <a:r>
              <a:rPr lang="el-GR" dirty="0" smtClean="0"/>
              <a:t>Ο </a:t>
            </a:r>
            <a:r>
              <a:rPr lang="el-GR" dirty="0"/>
              <a:t>ειδικός αυτός μηχανισμός, πρεσάρει και θερμαίνει την επιφάνεια με το καουτσούκ, ενώ με ειδικά στηρίγματα </a:t>
            </a:r>
            <a:r>
              <a:rPr lang="el-GR" dirty="0" smtClean="0"/>
              <a:t>–(αποστάτες ύψους) </a:t>
            </a:r>
            <a:r>
              <a:rPr lang="el-GR" dirty="0"/>
              <a:t>– φτιάχνεται το επιθυμητό πάχος της φλεξογραφικής </a:t>
            </a:r>
            <a:r>
              <a:rPr lang="el-GR" dirty="0" smtClean="0"/>
              <a:t>πλάκας</a:t>
            </a:r>
            <a:r>
              <a:rPr lang="en-US" dirty="0" smtClean="0"/>
              <a:t>. </a:t>
            </a:r>
          </a:p>
          <a:p>
            <a:r>
              <a:rPr lang="el-GR" dirty="0" smtClean="0"/>
              <a:t>Η </a:t>
            </a:r>
            <a:r>
              <a:rPr lang="el-GR" dirty="0"/>
              <a:t>συμπίεση είναι 10 kgr/cm</a:t>
            </a:r>
            <a:r>
              <a:rPr lang="el-GR" baseline="30000" dirty="0"/>
              <a:t>2 </a:t>
            </a:r>
            <a:r>
              <a:rPr lang="el-GR" dirty="0"/>
              <a:t>και η θερμοκρασία που αναπτύσσεται είναι από 145</a:t>
            </a:r>
            <a:r>
              <a:rPr lang="el-GR" dirty="0">
                <a:sym typeface="Symbol" panose="05050102010706020507" pitchFamily="18" charset="2"/>
              </a:rPr>
              <a:t></a:t>
            </a:r>
            <a:r>
              <a:rPr lang="el-GR" dirty="0"/>
              <a:t>C έως και 165</a:t>
            </a:r>
            <a:r>
              <a:rPr lang="el-GR" dirty="0">
                <a:sym typeface="Symbol" panose="05050102010706020507" pitchFamily="18" charset="2"/>
              </a:rPr>
              <a:t></a:t>
            </a:r>
            <a:r>
              <a:rPr lang="el-GR" dirty="0"/>
              <a:t>C</a:t>
            </a:r>
            <a:r>
              <a:rPr lang="el-GR" dirty="0" smtClean="0"/>
              <a:t>.</a:t>
            </a:r>
          </a:p>
          <a:p>
            <a:r>
              <a:rPr lang="el-GR" dirty="0" smtClean="0"/>
              <a:t>Η ποιότητα εκτύπωσης, στο υπόστρωμα εκτύπωσης, τους διαλύτες και την μελάνη που θα χρησιμοποιηθούν, κ.λπ. καθορίζονται από την εφαρμογή της πλάκας στη μηχανή εκτύπωσης.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1980914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Στάδια </a:t>
            </a:r>
            <a:r>
              <a:rPr lang="el-GR" sz="3200" b="0" dirty="0" smtClean="0"/>
              <a:t>3/</a:t>
            </a:r>
            <a:r>
              <a:rPr lang="en-US" sz="3200" b="0" dirty="0" smtClean="0"/>
              <a:t>3</a:t>
            </a:r>
            <a:endParaRPr lang="el-GR" dirty="0"/>
          </a:p>
        </p:txBody>
      </p:sp>
      <p:sp>
        <p:nvSpPr>
          <p:cNvPr id="3" name="Θέση περιεχομένου 2"/>
          <p:cNvSpPr>
            <a:spLocks noGrp="1"/>
          </p:cNvSpPr>
          <p:nvPr>
            <p:ph idx="1"/>
          </p:nvPr>
        </p:nvSpPr>
        <p:spPr/>
        <p:txBody>
          <a:bodyPr/>
          <a:lstStyle/>
          <a:p>
            <a:pPr marL="0" indent="0">
              <a:buNone/>
            </a:pPr>
            <a:r>
              <a:rPr lang="el-GR" dirty="0"/>
              <a:t>3ο </a:t>
            </a:r>
            <a:r>
              <a:rPr lang="el-GR" dirty="0" smtClean="0"/>
              <a:t>Στάδιο</a:t>
            </a:r>
            <a:r>
              <a:rPr lang="en-US" dirty="0" smtClean="0"/>
              <a:t>:</a:t>
            </a:r>
            <a:endParaRPr lang="el-GR" dirty="0" smtClean="0"/>
          </a:p>
          <a:p>
            <a:r>
              <a:rPr lang="el-GR" dirty="0" smtClean="0"/>
              <a:t>πραγματοποιείται </a:t>
            </a:r>
            <a:r>
              <a:rPr lang="el-GR" dirty="0"/>
              <a:t>το κόψιμο του κλισέ (με ψαλίδι, κοπίδι</a:t>
            </a:r>
            <a:r>
              <a:rPr lang="el-GR" dirty="0" smtClean="0"/>
              <a:t>).</a:t>
            </a:r>
            <a:endParaRPr lang="en-US" dirty="0" smtClean="0"/>
          </a:p>
          <a:p>
            <a:pPr marL="0" indent="0">
              <a:buNone/>
            </a:pPr>
            <a:r>
              <a:rPr lang="el-GR" dirty="0"/>
              <a:t>4ο Στάδιο</a:t>
            </a:r>
            <a:r>
              <a:rPr lang="el-GR" dirty="0" smtClean="0"/>
              <a:t>:</a:t>
            </a:r>
            <a:endParaRPr lang="en-US" dirty="0" smtClean="0"/>
          </a:p>
          <a:p>
            <a:r>
              <a:rPr lang="el-GR" dirty="0"/>
              <a:t>Εφαρμόζεται πάνω στον κύλινδρο της μηχανής (μακετοφόρο ) για να οδηγηθεί </a:t>
            </a:r>
            <a:r>
              <a:rPr lang="el-GR" dirty="0" smtClean="0"/>
              <a:t>(στο τελικό στάδιο) </a:t>
            </a:r>
            <a:r>
              <a:rPr lang="el-GR" dirty="0"/>
              <a:t>στην εκτυπωτική μηχανή.</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3285979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Προβλήματα διαδικασίας κατασκευής</a:t>
            </a:r>
            <a:r>
              <a:rPr lang="en-US" dirty="0" smtClean="0"/>
              <a:t> </a:t>
            </a:r>
            <a:r>
              <a:rPr lang="en-US" sz="3600" b="0" dirty="0" smtClean="0"/>
              <a:t>1/2</a:t>
            </a:r>
            <a:endParaRPr lang="el-GR" sz="3600" b="0"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a:t>Πολλές φορές αν το υλικό δεν είναι «βουλκανισμένο» καλά ή αποκολλάται ενώ είναι ζεστό ή η ποιότητα του υλικού δεν είναι </a:t>
            </a:r>
            <a:r>
              <a:rPr lang="el-GR" dirty="0" smtClean="0"/>
              <a:t>κατάλληλη, τότε, </a:t>
            </a:r>
            <a:r>
              <a:rPr lang="el-GR" dirty="0"/>
              <a:t>παρουσιάζονται τα εξής προβλήματα: </a:t>
            </a:r>
          </a:p>
          <a:p>
            <a:pPr marL="457200" indent="-457200">
              <a:buFont typeface="+mj-lt"/>
              <a:buAutoNum type="arabicPeriod"/>
            </a:pPr>
            <a:r>
              <a:rPr lang="el-GR" dirty="0" smtClean="0"/>
              <a:t>Σπάνε </a:t>
            </a:r>
            <a:r>
              <a:rPr lang="el-GR" dirty="0"/>
              <a:t>οι άκρες των οφθαλμών των στοιχείων.</a:t>
            </a:r>
          </a:p>
          <a:p>
            <a:pPr marL="457200" indent="-457200">
              <a:buFont typeface="+mj-lt"/>
              <a:buAutoNum type="arabicPeriod"/>
            </a:pPr>
            <a:r>
              <a:rPr lang="el-GR" dirty="0" smtClean="0"/>
              <a:t>Κόβονται </a:t>
            </a:r>
            <a:r>
              <a:rPr lang="el-GR" dirty="0"/>
              <a:t>οι γραμμές – τελείες, στίγματα </a:t>
            </a:r>
            <a:r>
              <a:rPr lang="el-GR" dirty="0" smtClean="0"/>
              <a:t>κ.λπ</a:t>
            </a:r>
            <a:r>
              <a:rPr lang="el-GR" dirty="0"/>
              <a:t>.</a:t>
            </a:r>
          </a:p>
          <a:p>
            <a:pPr marL="457200" indent="-457200">
              <a:buFont typeface="+mj-lt"/>
              <a:buAutoNum type="arabicPeriod"/>
            </a:pPr>
            <a:r>
              <a:rPr lang="el-GR" dirty="0" smtClean="0"/>
              <a:t>Παρουσιάζονται </a:t>
            </a:r>
            <a:r>
              <a:rPr lang="el-GR" dirty="0"/>
              <a:t>κενά (φυσαλίδες) μεταξύ των θεμάτων.</a:t>
            </a:r>
          </a:p>
          <a:p>
            <a:pPr marL="457200" indent="-457200">
              <a:buFont typeface="+mj-lt"/>
              <a:buAutoNum type="arabicPeriod"/>
            </a:pPr>
            <a:r>
              <a:rPr lang="el-GR" dirty="0" smtClean="0"/>
              <a:t>Ανομοιογενής </a:t>
            </a:r>
            <a:r>
              <a:rPr lang="el-GR" dirty="0"/>
              <a:t>επιφάνεια (στις πλακάτες περιοχές κυρίως</a:t>
            </a:r>
            <a:r>
              <a:rPr lang="el-GR" dirty="0" smtClean="0"/>
              <a:t>).</a:t>
            </a:r>
            <a:endParaRPr lang="en-US" dirty="0" smtClean="0"/>
          </a:p>
          <a:p>
            <a:pPr marL="457200" lvl="0" indent="-457200">
              <a:buFont typeface="+mj-lt"/>
              <a:buAutoNum type="arabicPeriod"/>
            </a:pPr>
            <a:r>
              <a:rPr lang="el-GR" dirty="0"/>
              <a:t>Δεν έχει αντοχή το υλικό στη χρήση του. </a:t>
            </a:r>
            <a:endParaRPr lang="el-GR" dirty="0" smtClean="0"/>
          </a:p>
          <a:p>
            <a:pPr marL="457200" lvl="0" indent="-457200">
              <a:buNone/>
            </a:pPr>
            <a:r>
              <a:rPr lang="el-GR" dirty="0" smtClean="0"/>
              <a:t>Η διορθωσή του γίνεται με, την επανάληψη </a:t>
            </a:r>
            <a:r>
              <a:rPr lang="el-GR" dirty="0"/>
              <a:t>της διαδικασίας, εφαρμόζοντας ακριβώς τα ίδια δεδομένα (χρόνος, θερμοκρασία </a:t>
            </a:r>
            <a:r>
              <a:rPr lang="el-GR" dirty="0" smtClean="0"/>
              <a:t>κ.λπ</a:t>
            </a:r>
            <a:r>
              <a:rPr lang="el-GR" dirty="0"/>
              <a:t>.) αφού ελεγχθεί η προηγούμενη διαδικασία.</a:t>
            </a:r>
          </a:p>
          <a:p>
            <a:pPr marL="457200" indent="-457200">
              <a:buFont typeface="+mj-lt"/>
              <a:buAutoNum type="arabicPeriod"/>
            </a:pP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1840107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Προβλήματα διαδικασίας κατασκευής</a:t>
            </a:r>
            <a:r>
              <a:rPr lang="en-US" dirty="0"/>
              <a:t> </a:t>
            </a:r>
            <a:r>
              <a:rPr lang="en-US" sz="3600" b="0" dirty="0" smtClean="0"/>
              <a:t>2/2</a:t>
            </a:r>
            <a:endParaRPr lang="el-GR" dirty="0"/>
          </a:p>
        </p:txBody>
      </p:sp>
      <p:sp>
        <p:nvSpPr>
          <p:cNvPr id="3" name="Θέση περιεχομένου 2"/>
          <p:cNvSpPr>
            <a:spLocks noGrp="1"/>
          </p:cNvSpPr>
          <p:nvPr>
            <p:ph idx="1"/>
          </p:nvPr>
        </p:nvSpPr>
        <p:spPr/>
        <p:txBody>
          <a:bodyPr/>
          <a:lstStyle/>
          <a:p>
            <a:r>
              <a:rPr lang="el-GR" dirty="0"/>
              <a:t> Κατά την διαδικασία θέρμανσης-πίεσης τοποθετείται ταλκ για ευκολότερη αποκόλληση (το ταλκ είναι αδρανές υλικό και διευκολύνει την αποκόλληση). Στο εμπόριο συναντάμε τέσσερις βασικούς τύπους κλισέ και το κάθε ένα έχει αντίστοιχο τρόπο κατασκευής και βέβαια αντίστοιχη εφαρμογή.</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graphicFrame>
        <p:nvGraphicFramePr>
          <p:cNvPr id="6" name="Αντικείμενο 5"/>
          <p:cNvGraphicFramePr>
            <a:graphicFrameLocks noChangeAspect="1"/>
          </p:cNvGraphicFramePr>
          <p:nvPr>
            <p:extLst>
              <p:ext uri="{D42A27DB-BD31-4B8C-83A1-F6EECF244321}">
                <p14:modId xmlns:p14="http://schemas.microsoft.com/office/powerpoint/2010/main" val="693085595"/>
              </p:ext>
            </p:extLst>
          </p:nvPr>
        </p:nvGraphicFramePr>
        <p:xfrm>
          <a:off x="2438685" y="4005064"/>
          <a:ext cx="4287318" cy="1800200"/>
        </p:xfrm>
        <a:graphic>
          <a:graphicData uri="http://schemas.openxmlformats.org/presentationml/2006/ole">
            <mc:AlternateContent xmlns:mc="http://schemas.openxmlformats.org/markup-compatibility/2006">
              <mc:Choice xmlns:v="urn:schemas-microsoft-com:vml" Requires="v">
                <p:oleObj spid="_x0000_s3106" r:id="rId3" imgW="5963760" imgH="2481480" progId="Flash.Movie">
                  <p:embed/>
                </p:oleObj>
              </mc:Choice>
              <mc:Fallback>
                <p:oleObj r:id="rId3" imgW="5963760" imgH="2481480" progId="Flash.Movie">
                  <p:embed/>
                  <p:pic>
                    <p:nvPicPr>
                      <p:cNvPr id="0"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685" y="4005064"/>
                        <a:ext cx="4287318" cy="18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22002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Είδη κλισέ</a:t>
            </a:r>
            <a:r>
              <a:rPr lang="en-US" dirty="0" smtClean="0"/>
              <a:t> </a:t>
            </a:r>
            <a:r>
              <a:rPr lang="en-US" sz="3200" b="0" dirty="0" smtClean="0"/>
              <a:t>1/</a:t>
            </a:r>
            <a:r>
              <a:rPr lang="el-GR" sz="3200" b="0" dirty="0" smtClean="0"/>
              <a:t>3</a:t>
            </a:r>
            <a:endParaRPr lang="el-GR" sz="3200" b="0" dirty="0"/>
          </a:p>
        </p:txBody>
      </p:sp>
      <p:sp>
        <p:nvSpPr>
          <p:cNvPr id="3" name="Θέση περιεχομένου 2"/>
          <p:cNvSpPr>
            <a:spLocks noGrp="1"/>
          </p:cNvSpPr>
          <p:nvPr>
            <p:ph idx="1"/>
          </p:nvPr>
        </p:nvSpPr>
        <p:spPr/>
        <p:txBody>
          <a:bodyPr/>
          <a:lstStyle/>
          <a:p>
            <a:pPr marL="0" indent="0">
              <a:buNone/>
            </a:pPr>
            <a:r>
              <a:rPr lang="el-GR" b="1" dirty="0"/>
              <a:t>Απλό Κλισέ (Συμβατικά</a:t>
            </a:r>
            <a:r>
              <a:rPr lang="el-GR" b="1" dirty="0" smtClean="0"/>
              <a:t>)</a:t>
            </a:r>
            <a:endParaRPr lang="en-US" b="1" dirty="0" smtClean="0"/>
          </a:p>
          <a:p>
            <a:r>
              <a:rPr lang="el-GR" dirty="0"/>
              <a:t>Η απλούστερη μορφή εφαρμογής του ελαστικού κλισέ είναι η σφραγίδα. </a:t>
            </a:r>
            <a:endParaRPr lang="en-US" dirty="0" smtClean="0"/>
          </a:p>
          <a:p>
            <a:r>
              <a:rPr lang="el-GR" dirty="0"/>
              <a:t>Η τοποθέτηση των κλισέ πάνω στον κύλινδρο εκτύπωσης (μακετοφόρο) γίνεται με γραμμές οδηγούς, οι οποίες είναι χαραγμένες επί του κυλίνδρου με ταινία διπλής επικόλλησης, η οποία μπορεί κατά το επιθυμητό να είναι αφρώδης. </a:t>
            </a:r>
            <a:endParaRPr lang="en-US" dirty="0" smtClean="0"/>
          </a:p>
          <a:p>
            <a:r>
              <a:rPr lang="el-GR" dirty="0"/>
              <a:t>Με αυτή την ταινία επιτυγχάνεται καλύτερη απορρόφηση των κραδασμών και ελαχιστοποίηση της ταλάντωσης στο σημείο – περιοδικότητα χρονισμού του μακετοφόρου καθώς και της περιμετρικής αύξησης του θέματος, που ενδέχεται να υπάρξει.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3617198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Είδη κλισέ</a:t>
            </a:r>
            <a:r>
              <a:rPr lang="en-US" dirty="0"/>
              <a:t> </a:t>
            </a:r>
            <a:r>
              <a:rPr lang="en-US" sz="3200" b="0" dirty="0" smtClean="0"/>
              <a:t>2/</a:t>
            </a:r>
            <a:r>
              <a:rPr lang="el-GR" sz="3200" b="0" dirty="0" smtClean="0"/>
              <a:t>3</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b="1" dirty="0" smtClean="0"/>
              <a:t>Κλισέ </a:t>
            </a:r>
            <a:r>
              <a:rPr lang="el-GR" b="1" dirty="0"/>
              <a:t>με Μεταλλική </a:t>
            </a:r>
            <a:r>
              <a:rPr lang="el-GR" b="1" dirty="0" smtClean="0"/>
              <a:t>Πλάτη</a:t>
            </a:r>
            <a:r>
              <a:rPr lang="en-US" b="1" dirty="0" smtClean="0"/>
              <a:t>:</a:t>
            </a:r>
            <a:endParaRPr lang="el-GR" b="1" dirty="0"/>
          </a:p>
          <a:p>
            <a:r>
              <a:rPr lang="el-GR" dirty="0"/>
              <a:t>Είναι κατασκευασμένο με διάφορες επικολλήσεις υλικού </a:t>
            </a:r>
            <a:r>
              <a:rPr lang="el-GR" dirty="0" smtClean="0"/>
              <a:t>καουτσούκ </a:t>
            </a:r>
            <a:r>
              <a:rPr lang="el-GR" dirty="0"/>
              <a:t>και στρώσεις</a:t>
            </a:r>
            <a:r>
              <a:rPr lang="el-GR" dirty="0" smtClean="0"/>
              <a:t>.</a:t>
            </a:r>
            <a:endParaRPr lang="en-US" dirty="0" smtClean="0"/>
          </a:p>
          <a:p>
            <a:r>
              <a:rPr lang="el-GR" dirty="0"/>
              <a:t>Η ευχρηστία και η γρήγορη αλλαγή το κατατάσσει στα λεγόμενα οικονομικά </a:t>
            </a:r>
            <a:r>
              <a:rPr lang="el-GR" dirty="0" smtClean="0"/>
              <a:t>κλισέ</a:t>
            </a:r>
            <a:r>
              <a:rPr lang="en-US" dirty="0" smtClean="0"/>
              <a:t>.</a:t>
            </a:r>
          </a:p>
          <a:p>
            <a:pPr marL="0" indent="0">
              <a:buNone/>
            </a:pPr>
            <a:r>
              <a:rPr lang="el-GR" b="1" dirty="0"/>
              <a:t>Κλισέ μιας Συνεχούς Εκτύπωσης (μίας εργασίας</a:t>
            </a:r>
            <a:r>
              <a:rPr lang="el-GR" b="1" dirty="0" smtClean="0"/>
              <a:t>)</a:t>
            </a:r>
            <a:endParaRPr lang="en-US" b="1" dirty="0" smtClean="0"/>
          </a:p>
          <a:p>
            <a:r>
              <a:rPr lang="el-GR" dirty="0"/>
              <a:t>Το κλισέ αυτό είναι ο ίδιος ο κύλινδρος (μακετοφόρος). Δηλαδή, ο άξονας του κυλίνδρου αναγομώνεται, κατασκευάζεται με την επίστρωση, βουλκανίζεται το καουτσούκ πάνω στο οποίο, κατάλληλα διαμορφωμένη μήτρα δημιουργεί το θέμα προς </a:t>
            </a:r>
            <a:r>
              <a:rPr lang="el-GR" dirty="0" smtClean="0"/>
              <a:t>εκτύπωση</a:t>
            </a:r>
            <a:r>
              <a:rPr lang="en-US" dirty="0" smtClean="0"/>
              <a:t>.</a:t>
            </a:r>
            <a:r>
              <a:rPr lang="el-GR" dirty="0"/>
              <a:t> Κατόπιν ο κύλινδρος προσαρμόζεται στη φλεξογραφική μηχανή και είναι έτοιμος για εκτύπωση.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30700227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Είδη κλισέ</a:t>
            </a:r>
            <a:r>
              <a:rPr lang="en-US" dirty="0"/>
              <a:t> </a:t>
            </a:r>
            <a:r>
              <a:rPr lang="en-US" sz="3200" b="0" dirty="0" smtClean="0"/>
              <a:t>3/</a:t>
            </a:r>
            <a:r>
              <a:rPr lang="el-GR" sz="3200" b="0" dirty="0" smtClean="0"/>
              <a:t>3</a:t>
            </a:r>
            <a:endParaRPr lang="el-GR" dirty="0"/>
          </a:p>
        </p:txBody>
      </p:sp>
      <p:sp>
        <p:nvSpPr>
          <p:cNvPr id="3" name="Θέση περιεχομένου 2"/>
          <p:cNvSpPr>
            <a:spLocks noGrp="1"/>
          </p:cNvSpPr>
          <p:nvPr>
            <p:ph idx="1"/>
          </p:nvPr>
        </p:nvSpPr>
        <p:spPr/>
        <p:txBody>
          <a:bodyPr>
            <a:normAutofit/>
          </a:bodyPr>
          <a:lstStyle/>
          <a:p>
            <a:r>
              <a:rPr lang="el-GR" dirty="0"/>
              <a:t>Προϊόντα όπως: πλαστικές κουρτίνες, χαρτιά περιτυλίγματος, ταπετσαρίες τοίχου κ.α. είναι κυρίως θέματα μόνιμης και επαναλαμβανόμενης εκτύπωσης, άρα χρησιμοποιούμε κλισέ χάραξης </a:t>
            </a:r>
            <a:r>
              <a:rPr lang="el-GR" dirty="0" smtClean="0"/>
              <a:t>εργασίας</a:t>
            </a:r>
            <a:r>
              <a:rPr lang="en-US" dirty="0" smtClean="0"/>
              <a:t>.</a:t>
            </a:r>
          </a:p>
          <a:p>
            <a:r>
              <a:rPr lang="el-GR" dirty="0"/>
              <a:t>Τα τελευταία χρόνια η χάραξη των κυλίνδρων γίνεται με ειδικά “Laser</a:t>
            </a:r>
            <a:r>
              <a:rPr lang="el-GR" dirty="0" smtClean="0"/>
              <a:t>”</a:t>
            </a:r>
            <a:r>
              <a:rPr lang="en-US"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3404204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Φλεξογραφικές πλάκες «κλισέ»</a:t>
            </a:r>
            <a:br>
              <a:rPr lang="el-GR" dirty="0" smtClean="0"/>
            </a:br>
            <a:r>
              <a:rPr lang="el-GR" dirty="0" smtClean="0"/>
              <a:t>&lt; Μήτρα εκτύπωσης &gt;</a:t>
            </a:r>
            <a:endParaRPr lang="el-GR" dirty="0"/>
          </a:p>
        </p:txBody>
      </p:sp>
      <p:sp>
        <p:nvSpPr>
          <p:cNvPr id="3" name="Θέση περιεχομένου 2"/>
          <p:cNvSpPr>
            <a:spLocks noGrp="1"/>
          </p:cNvSpPr>
          <p:nvPr>
            <p:ph idx="1"/>
          </p:nvPr>
        </p:nvSpPr>
        <p:spPr/>
        <p:txBody>
          <a:bodyPr/>
          <a:lstStyle/>
          <a:p>
            <a:pPr marL="0" indent="0">
              <a:buNone/>
            </a:pPr>
            <a:r>
              <a:rPr lang="el-GR" b="1" dirty="0" smtClean="0">
                <a:solidFill>
                  <a:srgbClr val="820000"/>
                </a:solidFill>
              </a:rPr>
              <a:t>Τύποι κλισέ:</a:t>
            </a:r>
          </a:p>
          <a:p>
            <a:pPr marL="457200" indent="-457200">
              <a:buFont typeface="+mj-lt"/>
              <a:buAutoNum type="arabicPeriod"/>
            </a:pPr>
            <a:r>
              <a:rPr lang="el-GR" dirty="0" smtClean="0"/>
              <a:t>Συμβατικά </a:t>
            </a:r>
            <a:r>
              <a:rPr lang="el-GR" dirty="0"/>
              <a:t>(Απλά κλισέ</a:t>
            </a:r>
            <a:r>
              <a:rPr lang="el-GR" dirty="0" smtClean="0"/>
              <a:t>),</a:t>
            </a:r>
            <a:endParaRPr lang="el-GR" dirty="0"/>
          </a:p>
          <a:p>
            <a:pPr marL="457200" indent="-457200">
              <a:buFont typeface="+mj-lt"/>
              <a:buAutoNum type="arabicPeriod"/>
            </a:pPr>
            <a:r>
              <a:rPr lang="el-GR" dirty="0" smtClean="0"/>
              <a:t>Ενισχυμένα </a:t>
            </a:r>
            <a:r>
              <a:rPr lang="el-GR" dirty="0"/>
              <a:t>με μεταλλική </a:t>
            </a:r>
            <a:r>
              <a:rPr lang="el-GR" dirty="0" smtClean="0"/>
              <a:t>πλάτη,</a:t>
            </a:r>
            <a:endParaRPr lang="el-GR" dirty="0"/>
          </a:p>
          <a:p>
            <a:pPr marL="457200" indent="-457200">
              <a:buFont typeface="+mj-lt"/>
              <a:buAutoNum type="arabicPeriod"/>
            </a:pPr>
            <a:r>
              <a:rPr lang="el-GR" dirty="0" smtClean="0"/>
              <a:t>Φωτοπολυμερικά </a:t>
            </a:r>
            <a:r>
              <a:rPr lang="el-GR" dirty="0"/>
              <a:t>μονής και πολλαπλής </a:t>
            </a:r>
            <a:r>
              <a:rPr lang="el-GR" dirty="0" smtClean="0"/>
              <a:t>επίστρωσης.</a:t>
            </a:r>
            <a:endParaRPr lang="el-GR" dirty="0"/>
          </a:p>
          <a:p>
            <a:pPr marL="914400" lvl="1" indent="-457200">
              <a:buFont typeface="+mj-lt"/>
              <a:buAutoNum type="alphaUcPeriod"/>
            </a:pPr>
            <a:r>
              <a:rPr lang="el-GR" dirty="0" smtClean="0"/>
              <a:t>Μονής,</a:t>
            </a:r>
            <a:endParaRPr lang="el-GR" dirty="0"/>
          </a:p>
          <a:p>
            <a:pPr marL="914400" lvl="1" indent="-457200">
              <a:buFont typeface="+mj-lt"/>
              <a:buAutoNum type="alphaUcPeriod"/>
            </a:pPr>
            <a:r>
              <a:rPr lang="el-GR" dirty="0"/>
              <a:t>Π</a:t>
            </a:r>
            <a:r>
              <a:rPr lang="el-GR" dirty="0" smtClean="0"/>
              <a:t>ολλαπλής επίστρωσης.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31656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Φωτοπολυμερικές πλάκες (κλισέ):</a:t>
            </a:r>
            <a:endParaRPr lang="el-GR" dirty="0"/>
          </a:p>
        </p:txBody>
      </p:sp>
      <p:sp>
        <p:nvSpPr>
          <p:cNvPr id="3" name="Θέση περιεχομένου 2"/>
          <p:cNvSpPr>
            <a:spLocks noGrp="1"/>
          </p:cNvSpPr>
          <p:nvPr>
            <p:ph idx="1"/>
          </p:nvPr>
        </p:nvSpPr>
        <p:spPr/>
        <p:txBody>
          <a:bodyPr/>
          <a:lstStyle/>
          <a:p>
            <a:r>
              <a:rPr lang="el-GR" dirty="0" smtClean="0"/>
              <a:t>Παρουσιάστηκαν </a:t>
            </a:r>
            <a:r>
              <a:rPr lang="el-GR" dirty="0"/>
              <a:t>για πρώτη φορά στην έκθεση πολλές Γερμανίας “DRUPA 1977</a:t>
            </a:r>
            <a:r>
              <a:rPr lang="en-US" dirty="0"/>
              <a:t>”.</a:t>
            </a:r>
          </a:p>
          <a:p>
            <a:r>
              <a:rPr lang="el-GR" dirty="0"/>
              <a:t>Μ</a:t>
            </a:r>
            <a:r>
              <a:rPr lang="el-GR" dirty="0" smtClean="0"/>
              <a:t>πορούν </a:t>
            </a:r>
            <a:r>
              <a:rPr lang="el-GR" dirty="0"/>
              <a:t>να χρησιμοποιηθούν εκεί όπου μέχρι πρόσφατα χρησιμοποιούσαν ελαστικά κλισέ από καουτσούκ λόγω πολύ καλύτερης απόδοσης σε πολλές τονικές εργασίες και σε τετράχρωμη εκτύπωση.</a:t>
            </a:r>
            <a:endParaRPr lang="el-GR" b="1"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graphicFrame>
        <p:nvGraphicFramePr>
          <p:cNvPr id="6" name="Αντικείμενο 5"/>
          <p:cNvGraphicFramePr>
            <a:graphicFrameLocks noChangeAspect="1"/>
          </p:cNvGraphicFramePr>
          <p:nvPr>
            <p:extLst>
              <p:ext uri="{D42A27DB-BD31-4B8C-83A1-F6EECF244321}">
                <p14:modId xmlns:p14="http://schemas.microsoft.com/office/powerpoint/2010/main" val="3089981665"/>
              </p:ext>
            </p:extLst>
          </p:nvPr>
        </p:nvGraphicFramePr>
        <p:xfrm>
          <a:off x="2555776" y="4124957"/>
          <a:ext cx="3657600" cy="1895475"/>
        </p:xfrm>
        <a:graphic>
          <a:graphicData uri="http://schemas.openxmlformats.org/presentationml/2006/ole">
            <mc:AlternateContent xmlns:mc="http://schemas.openxmlformats.org/markup-compatibility/2006">
              <mc:Choice xmlns:v="urn:schemas-microsoft-com:vml" Requires="v">
                <p:oleObj spid="_x0000_s4129" name="Εικόνα Bitmap" r:id="rId3" imgW="8516539" imgH="4382112" progId="PBrush">
                  <p:embed/>
                </p:oleObj>
              </mc:Choice>
              <mc:Fallback>
                <p:oleObj name="Εικόνα Bitmap" r:id="rId3" imgW="8516539" imgH="4382112" progId="PBrush">
                  <p:embed/>
                  <p:pic>
                    <p:nvPicPr>
                      <p:cNvPr id="0"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4124957"/>
                        <a:ext cx="3657600" cy="189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277101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Υλικά εκτύπωσης-Υποστρώματα:</a:t>
            </a:r>
          </a:p>
        </p:txBody>
      </p:sp>
      <p:sp>
        <p:nvSpPr>
          <p:cNvPr id="3" name="Θέση περιεχομένου 2"/>
          <p:cNvSpPr>
            <a:spLocks noGrp="1"/>
          </p:cNvSpPr>
          <p:nvPr>
            <p:ph idx="1"/>
          </p:nvPr>
        </p:nvSpPr>
        <p:spPr/>
        <p:txBody>
          <a:bodyPr/>
          <a:lstStyle/>
          <a:p>
            <a:pPr marL="0" indent="0">
              <a:buNone/>
            </a:pPr>
            <a:r>
              <a:rPr lang="el-GR" dirty="0"/>
              <a:t>Τα υποστρώματα που μπορούν να τυπωθούν είναι:</a:t>
            </a:r>
          </a:p>
          <a:p>
            <a:r>
              <a:rPr lang="el-GR" dirty="0" smtClean="0"/>
              <a:t>Λεπτό </a:t>
            </a:r>
            <a:r>
              <a:rPr lang="el-GR" dirty="0"/>
              <a:t>φύλλο από πολυαιθυλένιο και πολυπροπυλένιο.(PE FILM</a:t>
            </a:r>
            <a:r>
              <a:rPr lang="el-GR" dirty="0" smtClean="0"/>
              <a:t>).</a:t>
            </a:r>
            <a:endParaRPr lang="el-GR" dirty="0"/>
          </a:p>
          <a:p>
            <a:r>
              <a:rPr lang="el-GR" dirty="0" smtClean="0"/>
              <a:t>Λεπτό </a:t>
            </a:r>
            <a:r>
              <a:rPr lang="el-GR" dirty="0"/>
              <a:t>φύλλο από πολυεστέρα και </a:t>
            </a:r>
            <a:r>
              <a:rPr lang="el-GR" dirty="0" smtClean="0"/>
              <a:t>ζελατίνη,(PP </a:t>
            </a:r>
            <a:r>
              <a:rPr lang="el-GR" dirty="0"/>
              <a:t>FILM</a:t>
            </a:r>
            <a:r>
              <a:rPr lang="el-GR" dirty="0" smtClean="0"/>
              <a:t>).</a:t>
            </a:r>
            <a:endParaRPr lang="el-GR" dirty="0"/>
          </a:p>
          <a:p>
            <a:r>
              <a:rPr lang="el-GR" dirty="0" smtClean="0"/>
              <a:t>Λαμιναρισμένα φύλλα </a:t>
            </a:r>
            <a:r>
              <a:rPr lang="el-GR" dirty="0"/>
              <a:t>και χαρτιά.</a:t>
            </a:r>
          </a:p>
          <a:p>
            <a:r>
              <a:rPr lang="el-GR" dirty="0" smtClean="0"/>
              <a:t>Χαρτιά </a:t>
            </a:r>
            <a:r>
              <a:rPr lang="el-GR" dirty="0"/>
              <a:t>για χαρτοσακούλες (ανακυκλωμένα χαρτιά).</a:t>
            </a:r>
          </a:p>
          <a:p>
            <a:r>
              <a:rPr lang="el-GR" dirty="0" smtClean="0"/>
              <a:t>Μεγάλης </a:t>
            </a:r>
            <a:r>
              <a:rPr lang="el-GR" dirty="0"/>
              <a:t>απορροφητικότητας χαρτιά, ταπετσαρίες κ.α.</a:t>
            </a:r>
          </a:p>
          <a:p>
            <a:r>
              <a:rPr lang="el-GR" dirty="0" smtClean="0"/>
              <a:t>Κυματοειδές χαρτόνι </a:t>
            </a:r>
            <a:r>
              <a:rPr lang="el-GR" dirty="0"/>
              <a:t>(ondule</a:t>
            </a:r>
            <a:r>
              <a:rPr lang="el-GR" dirty="0" smtClean="0"/>
              <a:t>) &amp; microwelle.</a:t>
            </a:r>
            <a:endParaRPr lang="el-GR" dirty="0"/>
          </a:p>
          <a:p>
            <a:r>
              <a:rPr lang="el-GR" dirty="0" smtClean="0"/>
              <a:t>Μεταλλικά </a:t>
            </a:r>
            <a:r>
              <a:rPr lang="el-GR" dirty="0"/>
              <a:t>φύλλα κ.α.(Aluminium foil</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2645489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Πολυμερή </a:t>
            </a:r>
            <a:r>
              <a:rPr lang="el-GR" dirty="0" smtClean="0"/>
              <a:t>«Πλαστικά»</a:t>
            </a:r>
            <a:endParaRPr lang="el-GR" dirty="0"/>
          </a:p>
        </p:txBody>
      </p:sp>
      <p:sp>
        <p:nvSpPr>
          <p:cNvPr id="3" name="Θέση περιεχομένου 2"/>
          <p:cNvSpPr>
            <a:spLocks noGrp="1"/>
          </p:cNvSpPr>
          <p:nvPr>
            <p:ph idx="1"/>
          </p:nvPr>
        </p:nvSpPr>
        <p:spPr/>
        <p:txBody>
          <a:bodyPr/>
          <a:lstStyle/>
          <a:p>
            <a:r>
              <a:rPr lang="el-GR" dirty="0"/>
              <a:t>Πλαστικά είναι τα μακρομοριακά υλικά, οργανικής προέλευσης που παράγονται συνθετικά ή δια μετατροπής μακρομοριακών φυσικών υλών. Ανάλογα με την συμπεριφορά τους στη θέρμανση, χωρίζονται σε Θερμοπλαστικά και Θερμοσκληραινόμενα.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16915807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Φωτοπολυμερισμός και ελαστικά κλισέ καουτσούκ </a:t>
            </a:r>
            <a:r>
              <a:rPr lang="el-GR" sz="3600" b="0" dirty="0" smtClean="0"/>
              <a:t>1/</a:t>
            </a:r>
            <a:r>
              <a:rPr lang="en-US" sz="3600" b="0" dirty="0" smtClean="0"/>
              <a:t>5</a:t>
            </a:r>
            <a:endParaRPr lang="el-GR" sz="3600" b="0" dirty="0"/>
          </a:p>
        </p:txBody>
      </p:sp>
      <p:sp>
        <p:nvSpPr>
          <p:cNvPr id="3" name="Θέση περιεχομένου 2"/>
          <p:cNvSpPr>
            <a:spLocks noGrp="1"/>
          </p:cNvSpPr>
          <p:nvPr>
            <p:ph idx="1"/>
          </p:nvPr>
        </p:nvSpPr>
        <p:spPr/>
        <p:txBody>
          <a:bodyPr>
            <a:normAutofit fontScale="92500" lnSpcReduction="10000"/>
          </a:bodyPr>
          <a:lstStyle/>
          <a:p>
            <a:r>
              <a:rPr lang="el-GR" dirty="0"/>
              <a:t>Φωτοπολυμερισμός είναι η χημική αλλαγή της μοριακής σύνδεσης από διαλυτά σε αδιάλυτα μόρια μιας σειράς πλαστικών </a:t>
            </a:r>
            <a:r>
              <a:rPr lang="el-GR" dirty="0" smtClean="0"/>
              <a:t>υλικών.</a:t>
            </a:r>
          </a:p>
          <a:p>
            <a:r>
              <a:rPr lang="el-GR" dirty="0"/>
              <a:t>Η DYPONT και η BASF αντίστοιχα κατασκεύασαν φωτοπολυμερικές πλάκες για φλεξογραφική ποιοτική απόδοση (το “CYREL” και το “Nylon print” αντίστοιχα). </a:t>
            </a:r>
            <a:endParaRPr lang="el-GR" dirty="0" smtClean="0"/>
          </a:p>
          <a:p>
            <a:r>
              <a:rPr lang="el-GR" dirty="0"/>
              <a:t>Τα φωτοπολυμερή υλικά (πλαστικά) βασίζονται σε ένα πολυαμίδιο διαλυτό και ένα φωτοπολυμερικό σύστημα, βασισμένο σ’ ένα δια-ακρυλαμίδιο. </a:t>
            </a:r>
            <a:endParaRPr lang="el-GR" dirty="0" smtClean="0"/>
          </a:p>
          <a:p>
            <a:r>
              <a:rPr lang="el-GR" dirty="0"/>
              <a:t>Οι πολυουραιθάνες είναι μία άλλη κατηγορία πλαστικών υλικών και παράγονται δια πολυπροσθήκης από πολυαλκοόλες και διάφορους δι-ισοκυανικούς εστέρες. Είναι θερμοπλαστικές και γίνονται ελαστικές και σκληρές θερμοστατικές. Οι ιδιότητές τους, εξαρτώνται από τα συστατικά και τις προσθήκες που προσαρμόζονται στο σκοπό χρήσης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5542058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Φωτοπολυμερισμός και ελαστικά κλισέ καουτσούκ </a:t>
            </a:r>
            <a:r>
              <a:rPr lang="el-GR" sz="3600" b="0" dirty="0" smtClean="0"/>
              <a:t>2/</a:t>
            </a:r>
            <a:r>
              <a:rPr lang="en-US" sz="3600" b="0" dirty="0" smtClean="0"/>
              <a:t>5</a:t>
            </a:r>
            <a:endParaRPr lang="el-GR" dirty="0"/>
          </a:p>
        </p:txBody>
      </p:sp>
      <p:sp>
        <p:nvSpPr>
          <p:cNvPr id="3" name="Θέση περιεχομένου 2"/>
          <p:cNvSpPr>
            <a:spLocks noGrp="1"/>
          </p:cNvSpPr>
          <p:nvPr>
            <p:ph idx="1"/>
          </p:nvPr>
        </p:nvSpPr>
        <p:spPr/>
        <p:txBody>
          <a:bodyPr/>
          <a:lstStyle/>
          <a:p>
            <a:r>
              <a:rPr lang="el-GR" dirty="0"/>
              <a:t>Όλα τα παραπάνω υλικά είναι μαλακά, ελαστικά, βρίσκονται σε υψηλή ακρίβεια πάχους και βέβαια υπάρχουν σε διάφορους βαθμούς σκληρότητας, “Shore”, για τις αντίστοιχες εκτυπώσεις υποστρωμάτων</a:t>
            </a:r>
            <a:r>
              <a:rPr lang="el-GR" dirty="0" smtClean="0"/>
              <a:t>.</a:t>
            </a:r>
          </a:p>
          <a:p>
            <a:r>
              <a:rPr lang="el-GR" dirty="0"/>
              <a:t>Η φωτοπολυμερική πλάκα (</a:t>
            </a:r>
            <a:r>
              <a:rPr lang="el-GR" b="1" dirty="0"/>
              <a:t>Flexo</a:t>
            </a:r>
            <a:r>
              <a:rPr lang="el-GR" dirty="0"/>
              <a:t>) είναι </a:t>
            </a:r>
            <a:r>
              <a:rPr lang="el-GR" dirty="0" smtClean="0"/>
              <a:t>το </a:t>
            </a:r>
            <a:r>
              <a:rPr lang="el-GR" dirty="0"/>
              <a:t>καλύτερο παράδειγμα που υπάρχει σήμερα στην τεχνολογία του φωτοπολυμερισμού. Η αναπαραγωγή είναι αποτελεσματική και καθαρή, με κάποια ελάχιστα προβλήματα, ελάχιστα έξοδα (χωρίς χάραξη και χωρίς μήτρες) και με λίγο χρόνο κατασκευής.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38730639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Φωτοπολυμερισμός και ελαστικά κλισέ καουτσούκ </a:t>
            </a:r>
            <a:r>
              <a:rPr lang="el-GR" sz="3600" b="0" dirty="0" smtClean="0"/>
              <a:t>3/</a:t>
            </a:r>
            <a:r>
              <a:rPr lang="en-US" sz="3600" b="0" dirty="0" smtClean="0"/>
              <a:t>5</a:t>
            </a:r>
            <a:endParaRPr lang="el-GR" dirty="0"/>
          </a:p>
        </p:txBody>
      </p:sp>
      <p:sp>
        <p:nvSpPr>
          <p:cNvPr id="3" name="Θέση περιεχομένου 2"/>
          <p:cNvSpPr>
            <a:spLocks noGrp="1"/>
          </p:cNvSpPr>
          <p:nvPr>
            <p:ph idx="1"/>
          </p:nvPr>
        </p:nvSpPr>
        <p:spPr/>
        <p:txBody>
          <a:bodyPr/>
          <a:lstStyle/>
          <a:p>
            <a:pPr marL="0" indent="0" algn="ctr">
              <a:buNone/>
            </a:pPr>
            <a:r>
              <a:rPr lang="el-GR" b="1" dirty="0" smtClean="0">
                <a:solidFill>
                  <a:srgbClr val="820000"/>
                </a:solidFill>
              </a:rPr>
              <a:t>Πλεονεκτήματα</a:t>
            </a:r>
          </a:p>
          <a:p>
            <a:r>
              <a:rPr lang="el-GR" dirty="0" smtClean="0"/>
              <a:t>Μεταφέρεται </a:t>
            </a:r>
            <a:r>
              <a:rPr lang="el-GR" dirty="0"/>
              <a:t>απ’ ευθείας από το αρνητικό στην </a:t>
            </a:r>
            <a:r>
              <a:rPr lang="el-GR" dirty="0" smtClean="0"/>
              <a:t>πλάκα.</a:t>
            </a:r>
          </a:p>
          <a:p>
            <a:r>
              <a:rPr lang="el-GR" dirty="0" smtClean="0"/>
              <a:t>Διατηρεί γραμμές </a:t>
            </a:r>
            <a:r>
              <a:rPr lang="el-GR" dirty="0"/>
              <a:t>λεπτότητας ως και 0,1 mm, μικρές κουκίδες ως 0,15 </a:t>
            </a:r>
            <a:r>
              <a:rPr lang="el-GR" dirty="0" smtClean="0"/>
              <a:t>mm.</a:t>
            </a:r>
          </a:p>
          <a:p>
            <a:r>
              <a:rPr lang="el-GR" dirty="0" smtClean="0"/>
              <a:t>Διαβαθμίσεις λεπτομέρειας </a:t>
            </a:r>
            <a:r>
              <a:rPr lang="el-GR" dirty="0"/>
              <a:t>μέχρι και 80 γραμμές ανά cm (Raster) για εφαρμογές σε τονικές </a:t>
            </a:r>
            <a:r>
              <a:rPr lang="el-GR" dirty="0" smtClean="0"/>
              <a:t>εργασίες.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9589154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Φωτοπολυμερισμός και ελαστικά κλισέ καουτσούκ </a:t>
            </a:r>
            <a:r>
              <a:rPr lang="el-GR" sz="3600" b="0" dirty="0" smtClean="0"/>
              <a:t>4/</a:t>
            </a:r>
            <a:r>
              <a:rPr lang="en-US" sz="3600" b="0" dirty="0" smtClean="0"/>
              <a:t>5</a:t>
            </a:r>
            <a:endParaRPr lang="el-GR" dirty="0"/>
          </a:p>
        </p:txBody>
      </p:sp>
      <p:sp>
        <p:nvSpPr>
          <p:cNvPr id="3" name="Θέση περιεχομένου 2"/>
          <p:cNvSpPr>
            <a:spLocks noGrp="1"/>
          </p:cNvSpPr>
          <p:nvPr>
            <p:ph idx="1"/>
          </p:nvPr>
        </p:nvSpPr>
        <p:spPr/>
        <p:txBody>
          <a:bodyPr>
            <a:normAutofit lnSpcReduction="10000"/>
          </a:bodyPr>
          <a:lstStyle/>
          <a:p>
            <a:pPr marL="0" indent="0" algn="ctr">
              <a:buNone/>
            </a:pPr>
            <a:r>
              <a:rPr lang="el-GR" b="1" dirty="0">
                <a:solidFill>
                  <a:srgbClr val="820000"/>
                </a:solidFill>
              </a:rPr>
              <a:t>Οι φωτοπολυμερικές πλάκες για κλισέ  αποτελούνται</a:t>
            </a:r>
            <a:r>
              <a:rPr lang="el-GR" b="1" dirty="0" smtClean="0">
                <a:solidFill>
                  <a:srgbClr val="820000"/>
                </a:solidFill>
              </a:rPr>
              <a:t>:</a:t>
            </a:r>
          </a:p>
          <a:p>
            <a:pPr marL="457200" indent="-457200">
              <a:buFont typeface="+mj-lt"/>
              <a:buAutoNum type="arabicPeriod"/>
            </a:pPr>
            <a:r>
              <a:rPr lang="el-GR" dirty="0" smtClean="0"/>
              <a:t>Προστατευτικό </a:t>
            </a:r>
            <a:r>
              <a:rPr lang="el-GR" dirty="0"/>
              <a:t>φύλλο (αφαιρείται κατά την εμπρόσθια έκθεση</a:t>
            </a:r>
            <a:r>
              <a:rPr lang="el-GR" dirty="0" smtClean="0"/>
              <a:t>).</a:t>
            </a:r>
            <a:endParaRPr lang="el-GR" dirty="0"/>
          </a:p>
          <a:p>
            <a:pPr marL="457200" indent="-457200">
              <a:buFont typeface="+mj-lt"/>
              <a:buAutoNum type="arabicPeriod"/>
            </a:pPr>
            <a:r>
              <a:rPr lang="el-GR" dirty="0" smtClean="0"/>
              <a:t>Στρώμα </a:t>
            </a:r>
            <a:r>
              <a:rPr lang="el-GR" dirty="0"/>
              <a:t>που εξαφανίζεται διαλύεται από τους διαλύτες και εμποδίζει την επικόλληση του αρνητικού με την όψη της πλάκας, κατά τη διάρκεια της έκθεσης.</a:t>
            </a:r>
          </a:p>
          <a:p>
            <a:pPr marL="457200" indent="-457200">
              <a:buFont typeface="+mj-lt"/>
              <a:buAutoNum type="arabicPeriod"/>
            </a:pPr>
            <a:r>
              <a:rPr lang="el-GR" dirty="0" smtClean="0"/>
              <a:t>Φωτοευαίσθητο </a:t>
            </a:r>
            <a:r>
              <a:rPr lang="el-GR" dirty="0"/>
              <a:t>φωτοπολυμερικό - στρώμα της πλάκας. Μία έκθεση στο φως διαμέσου των καθαρών περιοχών παραμένουν χωρίς πολυμερισμό και διαβρώνονται κατά τη διάρκεια του πλυσίματος. Οι πολυμερισμένες περιοχές, θα </a:t>
            </a:r>
            <a:r>
              <a:rPr lang="el-GR" dirty="0" smtClean="0"/>
              <a:t>«διογκωθούν» </a:t>
            </a:r>
            <a:r>
              <a:rPr lang="el-GR" dirty="0"/>
              <a:t>ελαφρώς όταν υποβληθούν στο διάλυμα του πλυσίματος  αλλά θα παραμείνουν ουσιαστικά αμετάβλητες.  </a:t>
            </a:r>
          </a:p>
          <a:p>
            <a:pPr marL="457200" indent="-457200">
              <a:buFont typeface="+mj-lt"/>
              <a:buAutoNum type="arabicPeriod"/>
            </a:pPr>
            <a:r>
              <a:rPr lang="el-GR" dirty="0" smtClean="0"/>
              <a:t>Σταθερή </a:t>
            </a:r>
            <a:r>
              <a:rPr lang="el-GR" dirty="0"/>
              <a:t>βάση από πολυεστέρα, μέταλλο.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42436594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Φωτοπολυμερισμός και ελαστικά κλισέ καουτσούκ </a:t>
            </a:r>
            <a:r>
              <a:rPr lang="el-GR" sz="3600" b="0" dirty="0" smtClean="0"/>
              <a:t>5/</a:t>
            </a:r>
            <a:r>
              <a:rPr lang="en-US" sz="3600" b="0" dirty="0" smtClean="0"/>
              <a:t>5</a:t>
            </a:r>
            <a:endParaRPr lang="el-GR" dirty="0"/>
          </a:p>
        </p:txBody>
      </p:sp>
      <p:sp>
        <p:nvSpPr>
          <p:cNvPr id="3" name="Θέση περιεχομένου 2"/>
          <p:cNvSpPr>
            <a:spLocks noGrp="1"/>
          </p:cNvSpPr>
          <p:nvPr>
            <p:ph idx="1"/>
          </p:nvPr>
        </p:nvSpPr>
        <p:spPr/>
        <p:txBody>
          <a:bodyPr>
            <a:normAutofit/>
          </a:bodyPr>
          <a:lstStyle/>
          <a:p>
            <a:pPr marL="0" indent="0" algn="ctr">
              <a:buNone/>
            </a:pPr>
            <a:r>
              <a:rPr lang="el-GR" b="1" dirty="0">
                <a:solidFill>
                  <a:srgbClr val="820000"/>
                </a:solidFill>
              </a:rPr>
              <a:t>Συνοπτική Διαδικασία Φωτοπολυμερισμού </a:t>
            </a:r>
            <a:r>
              <a:rPr lang="el-GR" b="1" dirty="0" smtClean="0">
                <a:solidFill>
                  <a:srgbClr val="820000"/>
                </a:solidFill>
              </a:rPr>
              <a:t>«Κλισέ»</a:t>
            </a:r>
          </a:p>
          <a:p>
            <a:r>
              <a:rPr lang="el-GR" dirty="0" smtClean="0"/>
              <a:t>Τοποθέτηση </a:t>
            </a:r>
            <a:r>
              <a:rPr lang="el-GR" dirty="0"/>
              <a:t>του αρνητικού </a:t>
            </a:r>
            <a:r>
              <a:rPr lang="el-GR" dirty="0" smtClean="0"/>
              <a:t>φιλμ πάνω </a:t>
            </a:r>
            <a:r>
              <a:rPr lang="el-GR" dirty="0"/>
              <a:t>στο παρθένο φωτοπολυμερικό </a:t>
            </a:r>
            <a:r>
              <a:rPr lang="el-GR" dirty="0" smtClean="0"/>
              <a:t>κλισέ.</a:t>
            </a:r>
          </a:p>
          <a:p>
            <a:r>
              <a:rPr lang="el-GR" dirty="0" smtClean="0"/>
              <a:t>Φωτογράφηση με </a:t>
            </a:r>
            <a:r>
              <a:rPr lang="el-GR" dirty="0"/>
              <a:t>φωτισμό “Ultra Violet”-υπεριώδη </a:t>
            </a:r>
            <a:r>
              <a:rPr lang="el-GR" dirty="0" smtClean="0"/>
              <a:t>ακτινοβολία.</a:t>
            </a:r>
          </a:p>
          <a:p>
            <a:r>
              <a:rPr lang="el-GR" dirty="0"/>
              <a:t>Με την επίδραση του φωτός η φωτοευπαθής επίστρωση του κλισέ, δημιουργεί στα λευκά σημεία σκλήρυνση του </a:t>
            </a:r>
            <a:r>
              <a:rPr lang="el-GR" dirty="0" smtClean="0"/>
              <a:t>υλικού όπου το </a:t>
            </a:r>
            <a:r>
              <a:rPr lang="el-GR" dirty="0"/>
              <a:t>ελαστομερές υλικό είναι αδιάλυτο σε </a:t>
            </a:r>
            <a:r>
              <a:rPr lang="el-GR" dirty="0" smtClean="0"/>
              <a:t>διαλύτες.</a:t>
            </a:r>
          </a:p>
          <a:p>
            <a:r>
              <a:rPr lang="el-GR" dirty="0" smtClean="0"/>
              <a:t>Αντίθετα </a:t>
            </a:r>
            <a:r>
              <a:rPr lang="el-GR" dirty="0"/>
              <a:t>στις μη φωτισμένες περιοχές (μαύρα-σκοτεινά σημεία του φιλμ) δεν έγινε φωτοπολυμερισμός και η επίστρωση είναι ευπαθής στο διαλύτη και </a:t>
            </a:r>
            <a:r>
              <a:rPr lang="el-GR" dirty="0" smtClean="0"/>
              <a:t>διαλύεται.</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1473298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Είδη φωτοπολυμερικών πλακών:</a:t>
            </a:r>
            <a:endParaRPr lang="el-GR" dirty="0"/>
          </a:p>
        </p:txBody>
      </p:sp>
      <p:sp>
        <p:nvSpPr>
          <p:cNvPr id="3" name="Θέση περιεχομένου 2"/>
          <p:cNvSpPr>
            <a:spLocks noGrp="1"/>
          </p:cNvSpPr>
          <p:nvPr>
            <p:ph idx="1"/>
          </p:nvPr>
        </p:nvSpPr>
        <p:spPr/>
        <p:txBody>
          <a:bodyPr>
            <a:normAutofit lnSpcReduction="10000"/>
          </a:bodyPr>
          <a:lstStyle/>
          <a:p>
            <a:r>
              <a:rPr lang="el-GR" b="1" dirty="0"/>
              <a:t>Πλάκες Μονής </a:t>
            </a:r>
            <a:r>
              <a:rPr lang="el-GR" b="1" dirty="0" smtClean="0"/>
              <a:t>Επίστρωσης</a:t>
            </a:r>
          </a:p>
          <a:p>
            <a:pPr lvl="1"/>
            <a:r>
              <a:rPr lang="el-GR" dirty="0"/>
              <a:t>Αποτελείται από την βάση, την πολυμερική επίστρωση και ένα προστατευτικό  κάλυμμα, το οποίο αφαιρείται κατά την διάρκεια της φωτογράφησης.</a:t>
            </a:r>
          </a:p>
          <a:p>
            <a:r>
              <a:rPr lang="el-GR" b="1" dirty="0"/>
              <a:t>Πλάκες (κλισέ) Φλεξογραφίας με Πολλές </a:t>
            </a:r>
            <a:r>
              <a:rPr lang="el-GR" b="1" dirty="0" smtClean="0"/>
              <a:t>Επιστρώσεις</a:t>
            </a:r>
          </a:p>
          <a:p>
            <a:pPr lvl="1"/>
            <a:r>
              <a:rPr lang="el-GR" dirty="0"/>
              <a:t>Αυτού του τύπου το κλισέ, εφαρμόζεται σε εκτυπώσεις έγχρωμες υψηλών απαιτήσεων, με τα αντίστοιχα μελάνια και τους αντίστοιχους διαλύτες</a:t>
            </a:r>
            <a:r>
              <a:rPr lang="el-GR" dirty="0" smtClean="0"/>
              <a:t>.</a:t>
            </a:r>
          </a:p>
          <a:p>
            <a:r>
              <a:rPr lang="el-GR" b="1" dirty="0"/>
              <a:t>Επιλογή Πλακών Διαφορετικής Κατασκευής (σκληρότητας – πάχους</a:t>
            </a:r>
            <a:r>
              <a:rPr lang="el-GR" b="1" dirty="0" smtClean="0"/>
              <a:t>)</a:t>
            </a:r>
          </a:p>
          <a:p>
            <a:pPr lvl="1"/>
            <a:r>
              <a:rPr lang="el-GR" dirty="0"/>
              <a:t>Σε μηχανές με μεγάλη διάμετρο χρησιμοποιούνται πλάκες μικρού πάχους ενώ σε μηχανές με μικρή διάμετρο μεγαλύτερου πάχους.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15754863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116632"/>
            <a:ext cx="8856984" cy="908720"/>
          </a:xfrm>
        </p:spPr>
        <p:txBody>
          <a:bodyPr>
            <a:normAutofit fontScale="90000"/>
          </a:bodyPr>
          <a:lstStyle/>
          <a:p>
            <a:r>
              <a:rPr lang="el-GR" dirty="0" smtClean="0"/>
              <a:t>Επιλογή και διαδικασία από τη μακέτα στην κατασκευή του φωτοπολυμερικού κλισέ </a:t>
            </a:r>
            <a:r>
              <a:rPr lang="el-GR" sz="3600" b="0" dirty="0" smtClean="0"/>
              <a:t>1/10</a:t>
            </a:r>
            <a:endParaRPr lang="el-GR" sz="3600" b="0" dirty="0"/>
          </a:p>
        </p:txBody>
      </p:sp>
      <p:sp>
        <p:nvSpPr>
          <p:cNvPr id="3" name="Θέση περιεχομένου 2"/>
          <p:cNvSpPr>
            <a:spLocks noGrp="1"/>
          </p:cNvSpPr>
          <p:nvPr>
            <p:ph idx="1"/>
          </p:nvPr>
        </p:nvSpPr>
        <p:spPr/>
        <p:txBody>
          <a:bodyPr/>
          <a:lstStyle/>
          <a:p>
            <a:pPr marL="0" indent="0" algn="ctr">
              <a:buNone/>
            </a:pPr>
            <a:r>
              <a:rPr lang="el-GR" b="1" dirty="0" smtClean="0">
                <a:solidFill>
                  <a:srgbClr val="820000"/>
                </a:solidFill>
              </a:rPr>
              <a:t>Αρνητικά</a:t>
            </a:r>
          </a:p>
          <a:p>
            <a:r>
              <a:rPr lang="el-GR" dirty="0" smtClean="0"/>
              <a:t>Κατάλληλο Πρωτότυπο</a:t>
            </a:r>
          </a:p>
          <a:p>
            <a:pPr lvl="1"/>
            <a:r>
              <a:rPr lang="el-GR" dirty="0"/>
              <a:t>Η κατασκευή ενός καλού αρνητικού εξαρτάται, κατά το μεγαλύτερο ποσοστό, από ένα καλό </a:t>
            </a:r>
            <a:r>
              <a:rPr lang="el-GR" dirty="0" smtClean="0"/>
              <a:t>πρωτότυπο.</a:t>
            </a:r>
          </a:p>
          <a:p>
            <a:pPr lvl="1"/>
            <a:r>
              <a:rPr lang="el-GR" dirty="0"/>
              <a:t>Για να πετύχουμε σωστό βάθος δεν πρέπει τα γράμματα να έχουν μικρή απόσταση μεταξύ τους και κυρίως στην αρνητική γραμμή πρέπει να υπάρχει απόσταση ίση με 0,75mm.</a:t>
            </a:r>
          </a:p>
          <a:p>
            <a:pPr lvl="1"/>
            <a:r>
              <a:rPr lang="el-GR" dirty="0" smtClean="0"/>
              <a:t>Ένα </a:t>
            </a:r>
            <a:r>
              <a:rPr lang="el-GR" dirty="0"/>
              <a:t>αδύναμο φιλμ είναι αδύναμης πυκνότητας και όταν </a:t>
            </a:r>
            <a:r>
              <a:rPr lang="el-GR" dirty="0" smtClean="0"/>
              <a:t>αναπαραχθεί</a:t>
            </a:r>
            <a:r>
              <a:rPr lang="el-GR" dirty="0"/>
              <a:t>. </a:t>
            </a:r>
            <a:endParaRPr lang="el-GR" dirty="0" smtClean="0"/>
          </a:p>
          <a:p>
            <a:pPr lvl="1"/>
            <a:r>
              <a:rPr lang="el-GR" dirty="0"/>
              <a:t>Η κατασκευή της πλάκας επιτυγχάνεται μέσω φωτογραφικής μεθόδου.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799216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Συμβατικά κλισέ – </a:t>
            </a:r>
            <a:r>
              <a:rPr lang="el-GR" dirty="0" smtClean="0"/>
              <a:t>Καουτσούκ</a:t>
            </a:r>
            <a:br>
              <a:rPr lang="el-GR" dirty="0" smtClean="0"/>
            </a:br>
            <a:r>
              <a:rPr lang="el-GR" dirty="0" smtClean="0"/>
              <a:t>&amp; αρχικές εκτυπωτικές διαδικασίες</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smtClean="0"/>
              <a:t>Χρήση φυσικού </a:t>
            </a:r>
            <a:r>
              <a:rPr lang="el-GR" dirty="0"/>
              <a:t>καουτσούκ (</a:t>
            </a:r>
            <a:r>
              <a:rPr lang="el-GR" b="1" dirty="0"/>
              <a:t>Latex</a:t>
            </a:r>
            <a:r>
              <a:rPr lang="el-GR" dirty="0"/>
              <a:t>) και κατόπιν με συνθετικό το </a:t>
            </a:r>
            <a:r>
              <a:rPr lang="el-GR" dirty="0" smtClean="0"/>
              <a:t>βουλκανισμένου </a:t>
            </a:r>
            <a:r>
              <a:rPr lang="el-GR" dirty="0"/>
              <a:t>καουτσούκ (</a:t>
            </a:r>
            <a:r>
              <a:rPr lang="el-GR" b="1" dirty="0" smtClean="0"/>
              <a:t>Buna</a:t>
            </a:r>
            <a:r>
              <a:rPr lang="el-GR" dirty="0" smtClean="0"/>
              <a:t>), από τη γέννηση της φλεξογραφίας έως και το 1970 περίπου.</a:t>
            </a:r>
          </a:p>
          <a:p>
            <a:r>
              <a:rPr lang="el-GR" dirty="0"/>
              <a:t>Α</a:t>
            </a:r>
            <a:r>
              <a:rPr lang="el-GR" dirty="0" smtClean="0"/>
              <a:t>πό </a:t>
            </a:r>
            <a:r>
              <a:rPr lang="el-GR" dirty="0"/>
              <a:t>συνθετικό καουτσούκ </a:t>
            </a:r>
            <a:r>
              <a:rPr lang="el-GR" dirty="0" smtClean="0"/>
              <a:t>τυπώνονται </a:t>
            </a:r>
            <a:r>
              <a:rPr lang="el-GR" dirty="0"/>
              <a:t>φτηνές συσκευασίες (χαρτιά για ιχθυοπωλεία – χάρτινες σακούλες για φρούτα – χαρτιά περιτυλίγματος για διάφορες χρήσεις).</a:t>
            </a:r>
          </a:p>
          <a:p>
            <a:r>
              <a:rPr lang="el-GR" dirty="0"/>
              <a:t>Τα υλικά που τυπώνονται είναι κυρίως χαρτί, νάιλον, σελοφάν, HDPE, </a:t>
            </a:r>
            <a:r>
              <a:rPr lang="el-GR" dirty="0" smtClean="0"/>
              <a:t>κ.λπ</a:t>
            </a:r>
            <a:r>
              <a:rPr lang="el-GR" dirty="0"/>
              <a:t>. Οι εκτυπώσεις αυτές δεν έχουν ιδιαίτερες απαιτήσεις χρωμάτων, συμπτώσεων και βέβαια δεν εφαρμόζονται σε τετράχρωμες απαιτήσεις. Η εκτύπωση γίνεται με πλακάτα (φτιαχτά) μελάνια ανάλογα τις αποχρώσεις του δοκιμίου</a:t>
            </a:r>
            <a:r>
              <a:rPr lang="el-GR" dirty="0" smtClean="0"/>
              <a:t>.</a:t>
            </a:r>
          </a:p>
          <a:p>
            <a:r>
              <a:rPr lang="el-GR" dirty="0" smtClean="0"/>
              <a:t>Οι μηχανές </a:t>
            </a:r>
            <a:r>
              <a:rPr lang="el-GR" dirty="0"/>
              <a:t>που χρησιμοποιούνται είναι </a:t>
            </a:r>
            <a:r>
              <a:rPr lang="el-GR" dirty="0" smtClean="0"/>
              <a:t>παλιάς τεχνολογίας </a:t>
            </a:r>
            <a:r>
              <a:rPr lang="el-GR" dirty="0"/>
              <a:t>και προορίζονται για εργασίες χωρίς ιδιαίτερες εκτυπωτικές </a:t>
            </a:r>
            <a:r>
              <a:rPr lang="el-GR" dirty="0" smtClean="0"/>
              <a:t>απαιτήσεις.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22030515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Επιλογή και διαδικασία από τη μακέτα στην κατασκευή του φωτοπολυμερικού κλισέ </a:t>
            </a:r>
            <a:r>
              <a:rPr lang="el-GR" sz="3600" b="0" dirty="0" smtClean="0"/>
              <a:t>2/10</a:t>
            </a:r>
            <a:endParaRPr lang="el-GR" dirty="0"/>
          </a:p>
        </p:txBody>
      </p:sp>
      <p:sp>
        <p:nvSpPr>
          <p:cNvPr id="3" name="Θέση περιεχομένου 2"/>
          <p:cNvSpPr>
            <a:spLocks noGrp="1"/>
          </p:cNvSpPr>
          <p:nvPr>
            <p:ph idx="1"/>
          </p:nvPr>
        </p:nvSpPr>
        <p:spPr/>
        <p:txBody>
          <a:bodyPr>
            <a:normAutofit lnSpcReduction="10000"/>
          </a:bodyPr>
          <a:lstStyle/>
          <a:p>
            <a:pPr marL="0" indent="0" algn="ctr">
              <a:buNone/>
            </a:pPr>
            <a:r>
              <a:rPr lang="el-GR" b="1" dirty="0">
                <a:solidFill>
                  <a:srgbClr val="820000"/>
                </a:solidFill>
              </a:rPr>
              <a:t>Απαιτήσεις στο Αρνητικό – Ελάχιστη </a:t>
            </a:r>
            <a:r>
              <a:rPr lang="el-GR" b="1" dirty="0" smtClean="0">
                <a:solidFill>
                  <a:srgbClr val="820000"/>
                </a:solidFill>
              </a:rPr>
              <a:t>Πυκνότητα</a:t>
            </a:r>
          </a:p>
          <a:p>
            <a:r>
              <a:rPr lang="el-GR" dirty="0"/>
              <a:t>Για να γίνει ο πολυμερισμός χρειάζεται έστω και έναν ελάχιστο χρόνο έκθεσης, όπου χρησιμοποιείται η UV ακτινοβολία. Αν η πυκνότητα του αρνητικού δεν είναι η κατάλληλη, τότε αυτό μπορεί να μας οδηγήσει στην δημιουργία επίπεδης επιφάνειας, επάνω στην ανάγλυφη εικόνα</a:t>
            </a:r>
            <a:r>
              <a:rPr lang="el-GR" dirty="0" smtClean="0"/>
              <a:t>.</a:t>
            </a:r>
          </a:p>
          <a:p>
            <a:r>
              <a:rPr lang="el-GR" dirty="0"/>
              <a:t>Σε ακραίες περιπτώσεις μπορεί να διαβρωθεί η πλάκα, γι’ αυτό το λόγο απαιτείται φιλμ με πυκνότητα τουλάχιστον 4.0.</a:t>
            </a:r>
          </a:p>
          <a:p>
            <a:pPr marL="0" indent="0" algn="ctr">
              <a:buNone/>
            </a:pPr>
            <a:r>
              <a:rPr lang="el-GR" b="1" dirty="0">
                <a:solidFill>
                  <a:srgbClr val="820000"/>
                </a:solidFill>
              </a:rPr>
              <a:t>Μέγιστο Ποσοστό </a:t>
            </a:r>
            <a:r>
              <a:rPr lang="el-GR" b="1" dirty="0" smtClean="0">
                <a:solidFill>
                  <a:srgbClr val="820000"/>
                </a:solidFill>
              </a:rPr>
              <a:t>Διαφάνειας</a:t>
            </a:r>
          </a:p>
          <a:p>
            <a:r>
              <a:rPr lang="el-GR" dirty="0"/>
              <a:t>Στα διαφανή σημεία του αρνητικού πρέπει να εισέρχεται τελείως το φως (πυκνότητα 0,03). Τυχόν σκιές μπορεί να επιφέρουν λάθος αποτελέσματα.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35241111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036496" cy="908720"/>
          </a:xfrm>
        </p:spPr>
        <p:txBody>
          <a:bodyPr>
            <a:normAutofit fontScale="90000"/>
          </a:bodyPr>
          <a:lstStyle/>
          <a:p>
            <a:r>
              <a:rPr lang="el-GR" dirty="0"/>
              <a:t>Επιλογή και διαδικασία από τη μακέτα στην κατασκευή του φωτοπολυμερικού κλισέ </a:t>
            </a:r>
            <a:r>
              <a:rPr lang="el-GR" sz="3600" b="0" dirty="0" smtClean="0"/>
              <a:t>3/10</a:t>
            </a:r>
            <a:endParaRPr lang="el-GR" dirty="0"/>
          </a:p>
        </p:txBody>
      </p:sp>
      <p:sp>
        <p:nvSpPr>
          <p:cNvPr id="3" name="Θέση περιεχομένου 2"/>
          <p:cNvSpPr>
            <a:spLocks noGrp="1"/>
          </p:cNvSpPr>
          <p:nvPr>
            <p:ph idx="1"/>
          </p:nvPr>
        </p:nvSpPr>
        <p:spPr/>
        <p:txBody>
          <a:bodyPr/>
          <a:lstStyle/>
          <a:p>
            <a:pPr marL="0" indent="0" algn="ctr">
              <a:buNone/>
            </a:pPr>
            <a:r>
              <a:rPr lang="el-GR" b="1" dirty="0">
                <a:solidFill>
                  <a:srgbClr val="820000"/>
                </a:solidFill>
              </a:rPr>
              <a:t>Οι Ματ Επιφάνειες των </a:t>
            </a:r>
            <a:r>
              <a:rPr lang="el-GR" b="1" dirty="0" smtClean="0">
                <a:solidFill>
                  <a:srgbClr val="820000"/>
                </a:solidFill>
              </a:rPr>
              <a:t>Φιλμ</a:t>
            </a:r>
          </a:p>
          <a:p>
            <a:pPr marL="0" indent="0">
              <a:buNone/>
            </a:pPr>
            <a:r>
              <a:rPr lang="el-GR" dirty="0"/>
              <a:t>Π</a:t>
            </a:r>
            <a:r>
              <a:rPr lang="el-GR" dirty="0" smtClean="0"/>
              <a:t>ρέπει </a:t>
            </a:r>
            <a:r>
              <a:rPr lang="el-GR" dirty="0"/>
              <a:t>να έρχεται σε πλήρη επαφή με την πλάκα, ώστε να μην δημιουργούνται κενά αέρος τα οποία </a:t>
            </a:r>
            <a:r>
              <a:rPr lang="el-GR" dirty="0" smtClean="0"/>
              <a:t>μπορούν </a:t>
            </a:r>
            <a:r>
              <a:rPr lang="el-GR" dirty="0"/>
              <a:t>να προκαλέσουνε τα εξής προβλήματα</a:t>
            </a:r>
            <a:r>
              <a:rPr lang="el-GR" dirty="0" smtClean="0"/>
              <a:t>:</a:t>
            </a:r>
          </a:p>
          <a:p>
            <a:pPr marL="457200" indent="-457200">
              <a:buFont typeface="+mj-lt"/>
              <a:buAutoNum type="arabicPeriod"/>
            </a:pPr>
            <a:r>
              <a:rPr lang="el-GR" dirty="0" smtClean="0"/>
              <a:t>Να </a:t>
            </a:r>
            <a:r>
              <a:rPr lang="el-GR" dirty="0"/>
              <a:t>αλλοιώσει το σχήμα της </a:t>
            </a:r>
            <a:r>
              <a:rPr lang="el-GR" dirty="0" smtClean="0"/>
              <a:t>κουκίδας.</a:t>
            </a:r>
            <a:endParaRPr lang="el-GR" dirty="0"/>
          </a:p>
          <a:p>
            <a:pPr marL="457200" indent="-457200">
              <a:buFont typeface="+mj-lt"/>
              <a:buAutoNum type="arabicPeriod"/>
            </a:pPr>
            <a:r>
              <a:rPr lang="el-GR" dirty="0" smtClean="0"/>
              <a:t>Να </a:t>
            </a:r>
            <a:r>
              <a:rPr lang="el-GR" dirty="0"/>
              <a:t>αλλάζει η τονικότητα “dot gain” μεσαίων </a:t>
            </a:r>
            <a:r>
              <a:rPr lang="el-GR" dirty="0" smtClean="0"/>
              <a:t>τόνων.</a:t>
            </a:r>
            <a:endParaRPr lang="el-GR" dirty="0"/>
          </a:p>
          <a:p>
            <a:pPr marL="457200" indent="-457200">
              <a:buFont typeface="+mj-lt"/>
              <a:buAutoNum type="arabicPeriod"/>
            </a:pPr>
            <a:r>
              <a:rPr lang="el-GR" dirty="0" smtClean="0"/>
              <a:t>Να </a:t>
            </a:r>
            <a:r>
              <a:rPr lang="el-GR" dirty="0"/>
              <a:t>μην φαίνονται καθαρά οι άκρες των </a:t>
            </a:r>
            <a:r>
              <a:rPr lang="el-GR" dirty="0" smtClean="0"/>
              <a:t>γραμμάτων.</a:t>
            </a:r>
            <a:endParaRPr lang="el-GR" dirty="0"/>
          </a:p>
          <a:p>
            <a:pPr marL="457200" indent="-457200">
              <a:buFont typeface="+mj-lt"/>
              <a:buAutoNum type="arabicPeriod"/>
            </a:pPr>
            <a:r>
              <a:rPr lang="el-GR" dirty="0" smtClean="0"/>
              <a:t>Να </a:t>
            </a:r>
            <a:r>
              <a:rPr lang="el-GR" dirty="0"/>
              <a:t>χάνονται οι </a:t>
            </a:r>
            <a:r>
              <a:rPr lang="el-GR" dirty="0" smtClean="0"/>
              <a:t>λεπτομέρειες.</a:t>
            </a:r>
            <a:endParaRPr lang="el-GR" dirty="0"/>
          </a:p>
          <a:p>
            <a:pPr marL="457200" indent="-457200">
              <a:buFont typeface="+mj-lt"/>
              <a:buAutoNum type="arabicPeriod"/>
            </a:pPr>
            <a:r>
              <a:rPr lang="el-GR" dirty="0" smtClean="0"/>
              <a:t>Να </a:t>
            </a:r>
            <a:r>
              <a:rPr lang="el-GR" dirty="0"/>
              <a:t>παραμορφώνουν οι </a:t>
            </a:r>
            <a:r>
              <a:rPr lang="el-GR" dirty="0" smtClean="0"/>
              <a:t>γραμμές.</a:t>
            </a:r>
            <a:endParaRPr lang="el-GR" dirty="0"/>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42602920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036496" cy="908720"/>
          </a:xfrm>
        </p:spPr>
        <p:txBody>
          <a:bodyPr>
            <a:normAutofit fontScale="90000"/>
          </a:bodyPr>
          <a:lstStyle/>
          <a:p>
            <a:r>
              <a:rPr lang="el-GR" dirty="0"/>
              <a:t>Επιλογή και διαδικασία από τη μακέτα στην κατασκευή του φωτοπολυμερικού κλισέ </a:t>
            </a:r>
            <a:r>
              <a:rPr lang="el-GR" sz="3600" b="0" dirty="0" smtClean="0"/>
              <a:t>4/10</a:t>
            </a:r>
            <a:endParaRPr lang="el-GR" dirty="0"/>
          </a:p>
        </p:txBody>
      </p:sp>
      <p:sp>
        <p:nvSpPr>
          <p:cNvPr id="3" name="Θέση περιεχομένου 2"/>
          <p:cNvSpPr>
            <a:spLocks noGrp="1"/>
          </p:cNvSpPr>
          <p:nvPr>
            <p:ph idx="1"/>
          </p:nvPr>
        </p:nvSpPr>
        <p:spPr/>
        <p:txBody>
          <a:bodyPr>
            <a:normAutofit fontScale="92500" lnSpcReduction="20000"/>
          </a:bodyPr>
          <a:lstStyle/>
          <a:p>
            <a:pPr marL="0" indent="0" algn="ctr">
              <a:buNone/>
            </a:pPr>
            <a:r>
              <a:rPr lang="el-GR" b="1" dirty="0">
                <a:solidFill>
                  <a:srgbClr val="820000"/>
                </a:solidFill>
              </a:rPr>
              <a:t>Διορθώσεις των </a:t>
            </a:r>
            <a:r>
              <a:rPr lang="el-GR" b="1" dirty="0" smtClean="0">
                <a:solidFill>
                  <a:srgbClr val="820000"/>
                </a:solidFill>
              </a:rPr>
              <a:t>φιλμ</a:t>
            </a:r>
          </a:p>
          <a:p>
            <a:r>
              <a:rPr lang="el-GR" dirty="0"/>
              <a:t>Οι διορθώσεις στα φιλμ γίνονται από την πλευρά που δεν υπάρχει φωτοευαίσθητη εμουλσιόν, δηλαδή με την πρόσθεση ταινίας,  η σκεπαστικό υγρό, η οποία είναι αδιαφανής και δεν επιτρέπει την διέλευση του φωτός</a:t>
            </a:r>
            <a:r>
              <a:rPr lang="el-GR" dirty="0" smtClean="0"/>
              <a:t>.</a:t>
            </a:r>
          </a:p>
          <a:p>
            <a:pPr marL="0" indent="0" algn="ctr">
              <a:buNone/>
            </a:pPr>
            <a:r>
              <a:rPr lang="el-GR" b="1" dirty="0">
                <a:solidFill>
                  <a:srgbClr val="820000"/>
                </a:solidFill>
              </a:rPr>
              <a:t>Μη Επαρκής Επικάλυψη</a:t>
            </a:r>
          </a:p>
          <a:p>
            <a:r>
              <a:rPr lang="el-GR" dirty="0"/>
              <a:t>Τα λάθη της επικάλυψης οφείλονται κυρίως στα υλικά και στον τρόπο εφαρμογής των στα διορθωμένα αρνητικά φιλμ. Η μεταφορά του φιλμ απ’ ευθείας στην φωτοευαίσθητη πλάκα έχει σαν αποτέλεσμα την φθορά των υλικών διορθώσεων των φιλμ. Χρειάζεται περισσότερος χρόνος έκθεσης, αλλά από την άλλη πλευρά, αυτός ο επιπλέον χρόνος έκθεσης καταστρέφει  τις λεπτομέρειες και τα λεπτά περιγράμματα του θέματος. Αυτό έχει σαν αποτέλεσμα την αλλαγή του μεγέθους της κουκίδας του ράστερ, με αλλοίωση του επιθυμητού αποτελέσματος.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31385205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9036496" cy="908720"/>
          </a:xfrm>
        </p:spPr>
        <p:txBody>
          <a:bodyPr>
            <a:normAutofit fontScale="90000"/>
          </a:bodyPr>
          <a:lstStyle/>
          <a:p>
            <a:r>
              <a:rPr lang="el-GR" dirty="0"/>
              <a:t>Επιλογή και διαδικασία από τη μακέτα στην κατασκευή του φωτοπολυμερικού κλισέ </a:t>
            </a:r>
            <a:r>
              <a:rPr lang="el-GR" sz="3600" b="0" dirty="0" smtClean="0"/>
              <a:t>5/10</a:t>
            </a:r>
            <a:endParaRPr lang="el-GR" dirty="0"/>
          </a:p>
        </p:txBody>
      </p:sp>
      <p:sp>
        <p:nvSpPr>
          <p:cNvPr id="3" name="Θέση περιεχομένου 2"/>
          <p:cNvSpPr>
            <a:spLocks noGrp="1"/>
          </p:cNvSpPr>
          <p:nvPr>
            <p:ph idx="1"/>
          </p:nvPr>
        </p:nvSpPr>
        <p:spPr/>
        <p:txBody>
          <a:bodyPr>
            <a:normAutofit fontScale="92500"/>
          </a:bodyPr>
          <a:lstStyle/>
          <a:p>
            <a:pPr marL="0" indent="0" algn="ctr">
              <a:buNone/>
            </a:pPr>
            <a:r>
              <a:rPr lang="el-GR" b="1" dirty="0">
                <a:solidFill>
                  <a:srgbClr val="820000"/>
                </a:solidFill>
              </a:rPr>
              <a:t>Επιτρεπτά Όρια των Θεμάτων</a:t>
            </a:r>
            <a:endParaRPr lang="el-GR" dirty="0">
              <a:solidFill>
                <a:srgbClr val="820000"/>
              </a:solidFill>
            </a:endParaRPr>
          </a:p>
          <a:p>
            <a:r>
              <a:rPr lang="el-GR" dirty="0"/>
              <a:t>Τα όρια καθορίζονται πάντα από τα φιλμ, τα μηχανήματα αναπαραγωγής, τη διαδικασία και τη φωτοπολυμερική πλάκα. </a:t>
            </a:r>
            <a:endParaRPr lang="el-GR" dirty="0" smtClean="0"/>
          </a:p>
          <a:p>
            <a:pPr marL="0" indent="0" algn="ctr">
              <a:buNone/>
            </a:pPr>
            <a:r>
              <a:rPr lang="el-GR" b="1" dirty="0">
                <a:solidFill>
                  <a:srgbClr val="820000"/>
                </a:solidFill>
              </a:rPr>
              <a:t>Μήκος </a:t>
            </a:r>
            <a:r>
              <a:rPr lang="el-GR" b="1" dirty="0" smtClean="0">
                <a:solidFill>
                  <a:srgbClr val="820000"/>
                </a:solidFill>
              </a:rPr>
              <a:t>Εκτύπωσης</a:t>
            </a:r>
          </a:p>
          <a:p>
            <a:r>
              <a:rPr lang="el-GR" dirty="0"/>
              <a:t>Όταν μία επίπεδη πλάκα τοποθετείται επάνω στον μακετοφόρο κύλινδρο (σχετικά μικρής περιμέτρου), έχουμε σαν αποτέλεσμα μία μικρή παραμόρφωση του θέματος</a:t>
            </a:r>
            <a:r>
              <a:rPr lang="el-GR" dirty="0" smtClean="0"/>
              <a:t>.</a:t>
            </a:r>
          </a:p>
          <a:p>
            <a:r>
              <a:rPr lang="el-GR" dirty="0"/>
              <a:t>Ανάλογα με το υλικό, έχουμε διαφορετικούς τρόπους τάνυσης, όταν χρησιμοποιούμε φωτοπολυμερικές πλάκες. </a:t>
            </a:r>
            <a:endParaRPr lang="el-GR" dirty="0" smtClean="0"/>
          </a:p>
          <a:p>
            <a:r>
              <a:rPr lang="el-GR" dirty="0"/>
              <a:t>Μπορούμε να υπολογίσουμε το κατά πόσο επί τοις %, ένα αρνητικό μπορεί να σμικρυνθεί κατά την εφαρμογή καμπυλότητας του φωτοπολυμερικού κλισέ στον κύλινδρο μακετοφόρο.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6379498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Επιλογή και διαδικασία από τη μακέτα στην κατασκευή του φωτοπολυμερικού κλισέ </a:t>
            </a:r>
            <a:r>
              <a:rPr lang="el-GR" sz="3600" b="0" dirty="0" smtClean="0"/>
              <a:t>6/10</a:t>
            </a:r>
            <a:endParaRPr lang="el-GR" dirty="0"/>
          </a:p>
        </p:txBody>
      </p:sp>
      <p:sp>
        <p:nvSpPr>
          <p:cNvPr id="3" name="Θέση περιεχομένου 2"/>
          <p:cNvSpPr>
            <a:spLocks noGrp="1"/>
          </p:cNvSpPr>
          <p:nvPr>
            <p:ph idx="1"/>
          </p:nvPr>
        </p:nvSpPr>
        <p:spPr/>
        <p:txBody>
          <a:bodyPr>
            <a:normAutofit lnSpcReduction="10000"/>
          </a:bodyPr>
          <a:lstStyle/>
          <a:p>
            <a:pPr marL="0" indent="0" algn="ctr">
              <a:buNone/>
            </a:pPr>
            <a:r>
              <a:rPr lang="el-GR" b="1" dirty="0">
                <a:solidFill>
                  <a:srgbClr val="820000"/>
                </a:solidFill>
              </a:rPr>
              <a:t>Πώς Υπολογίζεται η Σμίκρυνση του </a:t>
            </a:r>
            <a:r>
              <a:rPr lang="el-GR" b="1" dirty="0" smtClean="0">
                <a:solidFill>
                  <a:srgbClr val="820000"/>
                </a:solidFill>
              </a:rPr>
              <a:t>Αρνητικού</a:t>
            </a:r>
          </a:p>
          <a:p>
            <a:r>
              <a:rPr lang="el-GR" dirty="0"/>
              <a:t>Μία φωτοπολυμερική πλάκα, η οποία έχει φωτισθεί επίπεδα και η επιφάνειά της καλύπτει όλη της επιφάνεια του κυλίνδρου, δέχεται τανύσεις σύμφωνα με μια σταθερά-1 (ΣΤΑΘΕΡΑ)=Κ </a:t>
            </a:r>
            <a:endParaRPr lang="el-GR" dirty="0" smtClean="0"/>
          </a:p>
          <a:p>
            <a:r>
              <a:rPr lang="el-GR" dirty="0" smtClean="0"/>
              <a:t>K </a:t>
            </a:r>
            <a:r>
              <a:rPr lang="el-GR" dirty="0"/>
              <a:t>= 2 x π x t, </a:t>
            </a:r>
            <a:r>
              <a:rPr lang="el-GR" dirty="0" smtClean="0"/>
              <a:t>όπου </a:t>
            </a:r>
            <a:r>
              <a:rPr lang="el-GR" dirty="0"/>
              <a:t>t είναι η δύναμη του φωτοπολυμερικού υλικού </a:t>
            </a:r>
            <a:r>
              <a:rPr lang="el-GR" dirty="0" smtClean="0"/>
              <a:t>(δηλ.η </a:t>
            </a:r>
            <a:r>
              <a:rPr lang="el-GR" dirty="0"/>
              <a:t>ολική δύναμη τάνυσης της πλάκας, εκτός από τα υποστρώματα</a:t>
            </a:r>
            <a:r>
              <a:rPr lang="el-GR" dirty="0" smtClean="0"/>
              <a:t>.) </a:t>
            </a:r>
          </a:p>
          <a:p>
            <a:r>
              <a:rPr lang="el-GR" dirty="0"/>
              <a:t>Η σταθερά εξαρτάται από την αντοχή του υλικού στην πίεση </a:t>
            </a:r>
            <a:r>
              <a:rPr lang="el-GR" dirty="0" smtClean="0"/>
              <a:t>και </a:t>
            </a:r>
            <a:r>
              <a:rPr lang="el-GR" dirty="0"/>
              <a:t>όχι από την ευκαμψία όπου έχουμε σκληρότητα </a:t>
            </a:r>
            <a:r>
              <a:rPr lang="el-GR" dirty="0" smtClean="0"/>
              <a:t>υλικού.</a:t>
            </a:r>
          </a:p>
          <a:p>
            <a:r>
              <a:rPr lang="el-GR" dirty="0"/>
              <a:t>Για τον υπολογισμό της σμίκρυνσης, χρησιμοποιούμε το μήκος εκτύπωσης </a:t>
            </a:r>
            <a:r>
              <a:rPr lang="el-GR" dirty="0" smtClean="0"/>
              <a:t>R (</a:t>
            </a:r>
            <a:r>
              <a:rPr lang="el-GR" dirty="0"/>
              <a:t>διάμετρο του κυλίνδρου πίεσης μαζί με την πλάκα </a:t>
            </a:r>
            <a:r>
              <a:rPr lang="el-GR" dirty="0" smtClean="0"/>
              <a:t>εκτύπωσης).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20921266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Επιλογή και διαδικασία από τη μακέτα στην κατασκευή του φωτοπολυμερικού κλισέ </a:t>
            </a:r>
            <a:r>
              <a:rPr lang="el-GR" sz="3600" b="0" dirty="0" smtClean="0"/>
              <a:t>7/10</a:t>
            </a:r>
            <a:endParaRPr lang="el-GR" dirty="0"/>
          </a:p>
        </p:txBody>
      </p:sp>
      <p:sp>
        <p:nvSpPr>
          <p:cNvPr id="3" name="Θέση περιεχομένου 2"/>
          <p:cNvSpPr>
            <a:spLocks noGrp="1"/>
          </p:cNvSpPr>
          <p:nvPr>
            <p:ph idx="1"/>
          </p:nvPr>
        </p:nvSpPr>
        <p:spPr>
          <a:xfrm>
            <a:off x="457200" y="1196752"/>
            <a:ext cx="8229600" cy="1440160"/>
          </a:xfrm>
        </p:spPr>
        <p:txBody>
          <a:bodyPr/>
          <a:lstStyle/>
          <a:p>
            <a:r>
              <a:rPr lang="el-GR" dirty="0" smtClean="0"/>
              <a:t>Οπότε </a:t>
            </a:r>
            <a:r>
              <a:rPr lang="el-GR" dirty="0"/>
              <a:t>η</a:t>
            </a:r>
            <a:r>
              <a:rPr lang="el-GR" dirty="0" smtClean="0"/>
              <a:t> </a:t>
            </a:r>
            <a:r>
              <a:rPr lang="el-GR" dirty="0"/>
              <a:t>απαιτούμενη σμίκρυνση ενός πρωτοτύπου ή ενός φιλμ υπολογίζεται από τη σχέση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mc:AlternateContent xmlns:mc="http://schemas.openxmlformats.org/markup-compatibility/2006" xmlns:a14="http://schemas.microsoft.com/office/drawing/2010/main">
        <mc:Choice Requires="a14">
          <p:sp>
            <p:nvSpPr>
              <p:cNvPr id="5" name="Ορθογώνιο 4"/>
              <p:cNvSpPr/>
              <p:nvPr/>
            </p:nvSpPr>
            <p:spPr>
              <a:xfrm>
                <a:off x="1403648" y="2924944"/>
                <a:ext cx="6552728" cy="858377"/>
              </a:xfrm>
              <a:prstGeom prst="rect">
                <a:avLst/>
              </a:prstGeom>
              <a:ln w="38100">
                <a:solidFill>
                  <a:srgbClr val="004A82"/>
                </a:solidFill>
              </a:ln>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l-GR" sz="2400" i="1">
                              <a:latin typeface="Cambria Math" panose="02040503050406030204" pitchFamily="18" charset="0"/>
                            </a:rPr>
                          </m:ctrlPr>
                        </m:fPr>
                        <m:num>
                          <m:r>
                            <m:rPr>
                              <m:sty m:val="p"/>
                            </m:rPr>
                            <a:rPr lang="el-GR" sz="2400">
                              <a:latin typeface="Cambria Math" panose="02040503050406030204" pitchFamily="18" charset="0"/>
                            </a:rPr>
                            <m:t>Κ</m:t>
                          </m:r>
                          <m:r>
                            <a:rPr lang="el-GR" sz="2400">
                              <a:latin typeface="Cambria Math" panose="02040503050406030204" pitchFamily="18" charset="0"/>
                            </a:rPr>
                            <m:t>=(</m:t>
                          </m:r>
                          <m:r>
                            <m:rPr>
                              <m:sty m:val="p"/>
                            </m:rPr>
                            <a:rPr lang="el-GR" sz="2400">
                              <a:latin typeface="Cambria Math" panose="02040503050406030204" pitchFamily="18" charset="0"/>
                            </a:rPr>
                            <m:t>ΣΤΑΘΕΡΑ</m:t>
                          </m:r>
                          <m:r>
                            <a:rPr lang="el-GR" sz="2400">
                              <a:latin typeface="Cambria Math" panose="02040503050406030204" pitchFamily="18" charset="0"/>
                            </a:rPr>
                            <m:t>)</m:t>
                          </m:r>
                        </m:num>
                        <m:den>
                          <m:r>
                            <m:rPr>
                              <m:sty m:val="p"/>
                            </m:rPr>
                            <a:rPr lang="en-US" sz="2400">
                              <a:latin typeface="Cambria Math" panose="02040503050406030204" pitchFamily="18" charset="0"/>
                            </a:rPr>
                            <m:t>R</m:t>
                          </m:r>
                          <m:r>
                            <a:rPr lang="en-US" sz="2400">
                              <a:latin typeface="Cambria Math" panose="02040503050406030204" pitchFamily="18" charset="0"/>
                            </a:rPr>
                            <m:t>=</m:t>
                          </m:r>
                          <m:r>
                            <a:rPr lang="el-GR" sz="2400" i="1">
                              <a:latin typeface="Cambria Math" panose="02040503050406030204" pitchFamily="18" charset="0"/>
                            </a:rPr>
                            <m:t>𝜇𝜂𝜅𝜊𝜍</m:t>
                          </m:r>
                          <m:r>
                            <a:rPr lang="el-GR" sz="2400" i="1">
                              <a:latin typeface="Cambria Math" panose="02040503050406030204" pitchFamily="18" charset="0"/>
                            </a:rPr>
                            <m:t> </m:t>
                          </m:r>
                          <m:r>
                            <a:rPr lang="el-GR" sz="2400" i="1">
                              <a:latin typeface="Cambria Math" panose="02040503050406030204" pitchFamily="18" charset="0"/>
                            </a:rPr>
                            <m:t>𝜀𝜅𝜏𝜐𝜋𝜔𝜎𝜂𝜍</m:t>
                          </m:r>
                        </m:den>
                      </m:f>
                      <m:r>
                        <a:rPr lang="el-GR" sz="2400" i="1">
                          <a:latin typeface="Cambria Math" panose="02040503050406030204" pitchFamily="18" charset="0"/>
                          <a:ea typeface="Cambria Math" panose="02040503050406030204" pitchFamily="18" charset="0"/>
                        </a:rPr>
                        <m:t>×100=% </m:t>
                      </m:r>
                      <m:r>
                        <a:rPr lang="el-GR" sz="2400" i="1">
                          <a:latin typeface="Cambria Math" panose="02040503050406030204" pitchFamily="18" charset="0"/>
                          <a:ea typeface="Cambria Math" panose="02040503050406030204" pitchFamily="18" charset="0"/>
                        </a:rPr>
                        <m:t>𝜎𝜇𝜄𝜅𝜌𝜐𝜈𝜎𝜂</m:t>
                      </m:r>
                    </m:oMath>
                  </m:oMathPara>
                </a14:m>
                <a:endParaRPr lang="el-GR" sz="2400" dirty="0"/>
              </a:p>
            </p:txBody>
          </p:sp>
        </mc:Choice>
        <mc:Fallback xmlns="">
          <p:sp>
            <p:nvSpPr>
              <p:cNvPr id="5" name="Ορθογώνιο 4"/>
              <p:cNvSpPr>
                <a:spLocks noRot="1" noChangeAspect="1" noMove="1" noResize="1" noEditPoints="1" noAdjustHandles="1" noChangeArrowheads="1" noChangeShapeType="1" noTextEdit="1"/>
              </p:cNvSpPr>
              <p:nvPr/>
            </p:nvSpPr>
            <p:spPr>
              <a:xfrm>
                <a:off x="1403648" y="2924944"/>
                <a:ext cx="6552728" cy="858377"/>
              </a:xfrm>
              <a:prstGeom prst="rect">
                <a:avLst/>
              </a:prstGeom>
              <a:blipFill rotWithShape="0">
                <a:blip r:embed="rId2" cstate="print"/>
                <a:stretch>
                  <a:fillRect/>
                </a:stretch>
              </a:blipFill>
              <a:ln w="38100">
                <a:solidFill>
                  <a:srgbClr val="004A82"/>
                </a:solidFill>
              </a:ln>
            </p:spPr>
            <p:txBody>
              <a:bodyPr/>
              <a:lstStyle/>
              <a:p>
                <a:r>
                  <a:rPr lang="el-GR">
                    <a:noFill/>
                  </a:rPr>
                  <a:t> </a:t>
                </a:r>
              </a:p>
            </p:txBody>
          </p:sp>
        </mc:Fallback>
      </mc:AlternateContent>
      <p:sp>
        <p:nvSpPr>
          <p:cNvPr id="6" name="Ορθογώνιο 5"/>
          <p:cNvSpPr/>
          <p:nvPr/>
        </p:nvSpPr>
        <p:spPr>
          <a:xfrm>
            <a:off x="539552" y="4513957"/>
            <a:ext cx="7704856" cy="461665"/>
          </a:xfrm>
          <a:prstGeom prst="rect">
            <a:avLst/>
          </a:prstGeom>
        </p:spPr>
        <p:txBody>
          <a:bodyPr wrap="square">
            <a:spAutoFit/>
          </a:bodyPr>
          <a:lstStyle/>
          <a:p>
            <a:r>
              <a:rPr lang="el-GR" sz="2400" dirty="0" smtClean="0">
                <a:latin typeface="+mn-lt"/>
              </a:rPr>
              <a:t>*η </a:t>
            </a:r>
            <a:r>
              <a:rPr lang="el-GR" sz="2400" dirty="0">
                <a:latin typeface="+mn-lt"/>
              </a:rPr>
              <a:t>σμίκρυνση πρέπει να γίνεται κατά την φορά της κίνησης. </a:t>
            </a:r>
          </a:p>
        </p:txBody>
      </p:sp>
    </p:spTree>
    <p:extLst>
      <p:ext uri="{BB962C8B-B14F-4D97-AF65-F5344CB8AC3E}">
        <p14:creationId xmlns:p14="http://schemas.microsoft.com/office/powerpoint/2010/main" val="39148202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Επιλογή και διαδικασία από τη μακέτα στην κατασκευή του φωτοπολυμερικού κλισέ </a:t>
            </a:r>
            <a:r>
              <a:rPr lang="el-GR" sz="3600" b="0" dirty="0" smtClean="0"/>
              <a:t>8/10</a:t>
            </a:r>
            <a:endParaRPr lang="el-GR" dirty="0"/>
          </a:p>
        </p:txBody>
      </p:sp>
      <p:sp>
        <p:nvSpPr>
          <p:cNvPr id="3" name="Θέση περιεχομένου 2"/>
          <p:cNvSpPr>
            <a:spLocks noGrp="1"/>
          </p:cNvSpPr>
          <p:nvPr>
            <p:ph idx="1"/>
          </p:nvPr>
        </p:nvSpPr>
        <p:spPr>
          <a:xfrm>
            <a:off x="457200" y="1196752"/>
            <a:ext cx="8229600" cy="5472608"/>
          </a:xfrm>
        </p:spPr>
        <p:txBody>
          <a:bodyPr>
            <a:normAutofit lnSpcReduction="10000"/>
          </a:bodyPr>
          <a:lstStyle/>
          <a:p>
            <a:pPr marL="0" indent="0" algn="ctr">
              <a:buNone/>
            </a:pPr>
            <a:r>
              <a:rPr lang="el-GR" b="1" dirty="0">
                <a:solidFill>
                  <a:srgbClr val="820000"/>
                </a:solidFill>
              </a:rPr>
              <a:t>Δοκίμια  και Ταινίες Ελέγχου </a:t>
            </a:r>
            <a:endParaRPr lang="el-GR" b="1" dirty="0" smtClean="0">
              <a:solidFill>
                <a:srgbClr val="820000"/>
              </a:solidFill>
            </a:endParaRPr>
          </a:p>
          <a:p>
            <a:r>
              <a:rPr lang="el-GR" dirty="0" smtClean="0"/>
              <a:t>Μας </a:t>
            </a:r>
            <a:r>
              <a:rPr lang="el-GR" dirty="0"/>
              <a:t>επιτρέπουν να γίνουν συγκρίσεις του πρωτοτύπου και του αναπαραγόμενου</a:t>
            </a:r>
            <a:r>
              <a:rPr lang="el-GR" dirty="0" smtClean="0"/>
              <a:t>.</a:t>
            </a:r>
          </a:p>
          <a:p>
            <a:r>
              <a:rPr lang="el-GR" dirty="0" smtClean="0"/>
              <a:t>Μας οδηγούν σε πολλές κατάλληλες ρυθμίσεις και επιλογές. </a:t>
            </a:r>
          </a:p>
          <a:p>
            <a:r>
              <a:rPr lang="el-GR" dirty="0"/>
              <a:t>Ε</a:t>
            </a:r>
            <a:r>
              <a:rPr lang="el-GR" dirty="0" smtClean="0"/>
              <a:t>ύκολη </a:t>
            </a:r>
            <a:r>
              <a:rPr lang="el-GR" dirty="0"/>
              <a:t>μέθοδος για κατανόηση των πληροφοριών είναι η χρησιμοποίηση των ταινιών ελέγχου.</a:t>
            </a:r>
          </a:p>
          <a:p>
            <a:r>
              <a:rPr lang="el-GR" dirty="0" smtClean="0"/>
              <a:t>Προσοχή</a:t>
            </a:r>
            <a:r>
              <a:rPr lang="en-US" dirty="0" smtClean="0"/>
              <a:t>: </a:t>
            </a:r>
          </a:p>
          <a:p>
            <a:pPr lvl="1"/>
            <a:r>
              <a:rPr lang="el-GR" dirty="0" smtClean="0"/>
              <a:t>Στους </a:t>
            </a:r>
            <a:r>
              <a:rPr lang="el-GR" dirty="0"/>
              <a:t>μεσαίους τόνους κατά την εκτύπωση (αύξηση dot gain</a:t>
            </a:r>
            <a:r>
              <a:rPr lang="el-GR" dirty="0" smtClean="0"/>
              <a:t>).</a:t>
            </a:r>
            <a:endParaRPr lang="el-GR" dirty="0"/>
          </a:p>
          <a:p>
            <a:pPr lvl="1"/>
            <a:r>
              <a:rPr lang="el-GR" dirty="0"/>
              <a:t>Σ</a:t>
            </a:r>
            <a:r>
              <a:rPr lang="el-GR" dirty="0" smtClean="0"/>
              <a:t>την </a:t>
            </a:r>
            <a:r>
              <a:rPr lang="el-GR" dirty="0"/>
              <a:t>ποιότητα της προεκτυπωτικής διαδικασίας και ιδιαίτερα στον βαθμό του ράστερ που έχει επιλεγεί, αλλά και στη χάραξη του διαθέσιμου κυλίνδρου (anilox) που θα χρησιμοποιηθεί. </a:t>
            </a:r>
          </a:p>
          <a:p>
            <a:pPr lvl="1"/>
            <a:r>
              <a:rPr lang="el-GR" dirty="0"/>
              <a:t>Α</a:t>
            </a:r>
            <a:r>
              <a:rPr lang="el-GR" dirty="0" smtClean="0"/>
              <a:t>νάλογα </a:t>
            </a:r>
            <a:r>
              <a:rPr lang="el-GR" dirty="0"/>
              <a:t>με τη χάραξη του κυλίνδρου Anilox, τροποποιούνται και οι γωνίες του ράστερ για κάθε χρώμα, της τετραχρωμίας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28630063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Επιλογή και διαδικασία από τη μακέτα στην κατασκευή του φωτοπολυμερικού κλισέ </a:t>
            </a:r>
            <a:r>
              <a:rPr lang="el-GR" sz="3600" b="0" dirty="0" smtClean="0"/>
              <a:t>9/10</a:t>
            </a:r>
            <a:endParaRPr lang="el-GR" dirty="0"/>
          </a:p>
        </p:txBody>
      </p:sp>
      <p:sp>
        <p:nvSpPr>
          <p:cNvPr id="3" name="Θέση περιεχομένου 2"/>
          <p:cNvSpPr>
            <a:spLocks noGrp="1"/>
          </p:cNvSpPr>
          <p:nvPr>
            <p:ph idx="1"/>
          </p:nvPr>
        </p:nvSpPr>
        <p:spPr/>
        <p:txBody>
          <a:bodyPr/>
          <a:lstStyle/>
          <a:p>
            <a:pPr marL="0" indent="0" algn="ctr">
              <a:buNone/>
            </a:pPr>
            <a:r>
              <a:rPr lang="el-GR" b="1" dirty="0">
                <a:solidFill>
                  <a:srgbClr val="820000"/>
                </a:solidFill>
              </a:rPr>
              <a:t> Στοίβαξη και Αποθήκευση των Πολυμερικών </a:t>
            </a:r>
            <a:r>
              <a:rPr lang="el-GR" b="1" dirty="0" smtClean="0">
                <a:solidFill>
                  <a:srgbClr val="820000"/>
                </a:solidFill>
              </a:rPr>
              <a:t>Πλακών</a:t>
            </a:r>
          </a:p>
          <a:p>
            <a:r>
              <a:rPr lang="el-GR" dirty="0"/>
              <a:t>Τα υλικά διαφόρων εταιρειών, για την κατασκευή φωτοπολυμερικών πλακών, έχουν και διαφορετικά όρια </a:t>
            </a:r>
            <a:r>
              <a:rPr lang="el-GR" dirty="0" smtClean="0"/>
              <a:t>αντοχής.</a:t>
            </a:r>
          </a:p>
          <a:p>
            <a:r>
              <a:rPr lang="el-GR" dirty="0"/>
              <a:t>Σε γενικά </a:t>
            </a:r>
            <a:r>
              <a:rPr lang="el-GR" dirty="0" smtClean="0"/>
              <a:t>πλαίσια, </a:t>
            </a:r>
            <a:r>
              <a:rPr lang="el-GR" dirty="0"/>
              <a:t>διατηρούνται έως και 24 μήνες. </a:t>
            </a:r>
            <a:endParaRPr lang="el-GR" dirty="0" smtClean="0"/>
          </a:p>
          <a:p>
            <a:r>
              <a:rPr lang="el-GR" dirty="0"/>
              <a:t>Τα κουτιά πρέπει να παραμένουν κλειστά και δεν πρέπει να στοιβάζονται πάνω από πέντε μαζί.</a:t>
            </a:r>
          </a:p>
          <a:p>
            <a:r>
              <a:rPr lang="el-GR" dirty="0"/>
              <a:t>δεν τοποθετούνται κοντά σε καλοριφέρ ή σε σημεία που τα βλέπει ο ήλιος (π.χ παράθυρα</a:t>
            </a:r>
            <a:r>
              <a:rPr lang="el-GR" dirty="0" smtClean="0"/>
              <a:t>).</a:t>
            </a:r>
          </a:p>
          <a:p>
            <a:r>
              <a:rPr lang="el-GR" dirty="0"/>
              <a:t>στοιβάζονται σε δροσερό και στεγνό χώρο με θερμοκρασία από 4</a:t>
            </a:r>
            <a:r>
              <a:rPr lang="el-GR" dirty="0">
                <a:sym typeface="Symbol" panose="05050102010706020507" pitchFamily="18" charset="2"/>
              </a:rPr>
              <a:t></a:t>
            </a:r>
            <a:r>
              <a:rPr lang="el-GR" dirty="0"/>
              <a:t> C έως και 38</a:t>
            </a:r>
            <a:r>
              <a:rPr lang="el-GR" dirty="0">
                <a:sym typeface="Symbol" panose="05050102010706020507" pitchFamily="18" charset="2"/>
              </a:rPr>
              <a:t></a:t>
            </a:r>
            <a:r>
              <a:rPr lang="el-GR" dirty="0"/>
              <a:t> C.</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38792949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Επιλογή και διαδικασία από τη μακέτα στην κατασκευή του φωτοπολυμερικού κλισέ </a:t>
            </a:r>
            <a:r>
              <a:rPr lang="el-GR" sz="3600" b="0" dirty="0" smtClean="0"/>
              <a:t>10/10</a:t>
            </a:r>
            <a:endParaRPr lang="el-GR" dirty="0"/>
          </a:p>
        </p:txBody>
      </p:sp>
      <p:sp>
        <p:nvSpPr>
          <p:cNvPr id="3" name="Θέση περιεχομένου 2"/>
          <p:cNvSpPr>
            <a:spLocks noGrp="1"/>
          </p:cNvSpPr>
          <p:nvPr>
            <p:ph idx="1"/>
          </p:nvPr>
        </p:nvSpPr>
        <p:spPr/>
        <p:txBody>
          <a:bodyPr/>
          <a:lstStyle/>
          <a:p>
            <a:pPr marL="0" indent="0" algn="ctr">
              <a:buNone/>
            </a:pPr>
            <a:r>
              <a:rPr lang="el-GR" b="1" dirty="0" smtClean="0">
                <a:solidFill>
                  <a:srgbClr val="820000"/>
                </a:solidFill>
              </a:rPr>
              <a:t>Προσοχή</a:t>
            </a:r>
          </a:p>
          <a:p>
            <a:pPr>
              <a:buFont typeface="Wingdings" panose="05000000000000000000" pitchFamily="2" charset="2"/>
              <a:buChar char="ü"/>
            </a:pPr>
            <a:r>
              <a:rPr lang="el-GR" dirty="0" smtClean="0"/>
              <a:t>Επειδή </a:t>
            </a:r>
            <a:r>
              <a:rPr lang="el-GR" dirty="0"/>
              <a:t>το φως της ημέρας αλλά και οι λάμπες φωτισμού με UV ακτινοβολία, μπορούν να π</a:t>
            </a:r>
            <a:r>
              <a:rPr lang="el-GR" dirty="0" smtClean="0"/>
              <a:t>ροκαλέσουν </a:t>
            </a:r>
            <a:r>
              <a:rPr lang="el-GR" dirty="0"/>
              <a:t>έστω και έναν μικρό φωτοπολυμερισμό στην πλάκα.</a:t>
            </a:r>
          </a:p>
          <a:p>
            <a:pPr>
              <a:buFont typeface="Wingdings" panose="05000000000000000000" pitchFamily="2" charset="2"/>
              <a:buChar char="ü"/>
            </a:pPr>
            <a:r>
              <a:rPr lang="el-GR" dirty="0" smtClean="0"/>
              <a:t>Τα </a:t>
            </a:r>
            <a:r>
              <a:rPr lang="el-GR" dirty="0"/>
              <a:t>παράθυρα πρέπει να </a:t>
            </a:r>
            <a:r>
              <a:rPr lang="el-GR" dirty="0" smtClean="0"/>
              <a:t>καλύπτονται (από το ηλιακό φώς)</a:t>
            </a:r>
            <a:endParaRPr lang="el-GR" dirty="0"/>
          </a:p>
          <a:p>
            <a:pPr>
              <a:buFont typeface="Wingdings" panose="05000000000000000000" pitchFamily="2" charset="2"/>
              <a:buChar char="ü"/>
            </a:pPr>
            <a:r>
              <a:rPr lang="el-GR" dirty="0" smtClean="0"/>
              <a:t>Στο </a:t>
            </a:r>
            <a:r>
              <a:rPr lang="el-GR" dirty="0"/>
              <a:t>χώρο εργασίας προβλέπεται η χρήση λαμπτήρων με χρυσαφί χρώμα π.χ Philips: TL 20/16, TL 40/16 – Sylvania: TLL 1500/65 W, 1500/85 W.</a:t>
            </a:r>
          </a:p>
          <a:p>
            <a:pPr>
              <a:buFont typeface="Wingdings" panose="05000000000000000000" pitchFamily="2" charset="2"/>
              <a:buChar char="ü"/>
            </a:pPr>
            <a:r>
              <a:rPr lang="el-GR" dirty="0" smtClean="0"/>
              <a:t>Επίσης </a:t>
            </a:r>
            <a:r>
              <a:rPr lang="el-GR" dirty="0"/>
              <a:t>πρέπει να επιλέγονται </a:t>
            </a:r>
            <a:r>
              <a:rPr lang="el-GR" dirty="0" smtClean="0"/>
              <a:t>κουρτίνες, </a:t>
            </a:r>
            <a:r>
              <a:rPr lang="el-GR" dirty="0"/>
              <a:t>από τις οποίες δεν περνά η UV ακτινοβολία.</a:t>
            </a:r>
          </a:p>
          <a:p>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19315922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Διαδικασία κατασκευής των φωτοπολυμερικών πλακών σε κλισέ</a:t>
            </a:r>
            <a:endParaRPr lang="el-GR" dirty="0"/>
          </a:p>
        </p:txBody>
      </p:sp>
      <p:sp>
        <p:nvSpPr>
          <p:cNvPr id="3" name="Θέση περιεχομένου 2"/>
          <p:cNvSpPr>
            <a:spLocks noGrp="1"/>
          </p:cNvSpPr>
          <p:nvPr>
            <p:ph idx="1"/>
          </p:nvPr>
        </p:nvSpPr>
        <p:spPr/>
        <p:txBody>
          <a:bodyPr/>
          <a:lstStyle/>
          <a:p>
            <a:pPr marL="0" indent="0" algn="ctr">
              <a:buNone/>
            </a:pPr>
            <a:r>
              <a:rPr lang="el-GR" b="1" dirty="0">
                <a:solidFill>
                  <a:srgbClr val="820000"/>
                </a:solidFill>
              </a:rPr>
              <a:t>Πώς κόβονται οι ακατέργαστες </a:t>
            </a:r>
            <a:r>
              <a:rPr lang="el-GR" b="1" dirty="0" smtClean="0">
                <a:solidFill>
                  <a:srgbClr val="820000"/>
                </a:solidFill>
              </a:rPr>
              <a:t>πλάκες</a:t>
            </a:r>
          </a:p>
          <a:p>
            <a:r>
              <a:rPr lang="el-GR" dirty="0"/>
              <a:t>Α</a:t>
            </a:r>
            <a:r>
              <a:rPr lang="el-GR" dirty="0" smtClean="0"/>
              <a:t>παραίτητο </a:t>
            </a:r>
            <a:r>
              <a:rPr lang="el-GR" dirty="0"/>
              <a:t>να υπάρχουν</a:t>
            </a:r>
            <a:r>
              <a:rPr lang="el-GR" dirty="0" smtClean="0"/>
              <a:t>:</a:t>
            </a:r>
            <a:r>
              <a:rPr lang="el-GR" dirty="0"/>
              <a:t> επίπεδη επιφάνεια και κοφτερά εργαλεία (κοπίδι, ψαλίδι). </a:t>
            </a:r>
            <a:endParaRPr lang="el-GR" dirty="0" smtClean="0"/>
          </a:p>
          <a:p>
            <a:r>
              <a:rPr lang="el-GR" dirty="0"/>
              <a:t>Η πλάκα κόβεται κατά 5 mm έως 8 mm μεγαλύτερη από το αρνητικό που υπάρχει το θέμα, έτσι ώστε να υπάρχει χώρος για τα σημεία στήριξης πάνω στον κύλινδρο μακετοφόρο. </a:t>
            </a:r>
            <a:endParaRPr lang="el-GR" dirty="0" smtClean="0"/>
          </a:p>
          <a:p>
            <a:r>
              <a:rPr lang="el-GR" dirty="0"/>
              <a:t>Έ</a:t>
            </a:r>
            <a:r>
              <a:rPr lang="el-GR" dirty="0" smtClean="0"/>
              <a:t>τσι </a:t>
            </a:r>
            <a:r>
              <a:rPr lang="el-GR" dirty="0"/>
              <a:t>επιτυγχάνεται και η καλή επαφή του φιλμ με την πλάκα κατά την διάρκεια του φωτισμού της</a:t>
            </a:r>
            <a:r>
              <a:rPr lang="el-GR" dirty="0" smtClean="0"/>
              <a:t>.</a:t>
            </a:r>
          </a:p>
          <a:p>
            <a:r>
              <a:rPr lang="el-GR" dirty="0"/>
              <a:t>Καλύτερα είναι να γίνεται ένα λοξό κόψιμο στις γωνίες.</a:t>
            </a:r>
          </a:p>
          <a:p>
            <a:r>
              <a:rPr lang="el-GR" dirty="0"/>
              <a:t>Οι πλάκες που προορίζονται για κοπή, τοποθετούνται με την όψη προς τα πάνω.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3927832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Ανάλυση και τύπος του καουτσούκ – Τύποι καουτσούκ </a:t>
            </a:r>
            <a:r>
              <a:rPr lang="el-GR" sz="3600" b="0" dirty="0" smtClean="0"/>
              <a:t>1/6</a:t>
            </a:r>
            <a:endParaRPr lang="el-GR" sz="3600" b="0" dirty="0"/>
          </a:p>
        </p:txBody>
      </p:sp>
      <p:sp>
        <p:nvSpPr>
          <p:cNvPr id="3" name="Θέση περιεχομένου 2"/>
          <p:cNvSpPr>
            <a:spLocks noGrp="1"/>
          </p:cNvSpPr>
          <p:nvPr>
            <p:ph idx="1"/>
          </p:nvPr>
        </p:nvSpPr>
        <p:spPr/>
        <p:txBody>
          <a:bodyPr/>
          <a:lstStyle/>
          <a:p>
            <a:r>
              <a:rPr lang="el-GR" b="1" dirty="0"/>
              <a:t>Φυσικό </a:t>
            </a:r>
            <a:r>
              <a:rPr lang="el-GR" b="1" dirty="0" smtClean="0"/>
              <a:t>Καουτσούκ</a:t>
            </a:r>
          </a:p>
          <a:p>
            <a:pPr lvl="1"/>
            <a:r>
              <a:rPr lang="el-GR" dirty="0"/>
              <a:t>Σ</a:t>
            </a:r>
            <a:r>
              <a:rPr lang="el-GR" dirty="0" smtClean="0"/>
              <a:t>τερεή </a:t>
            </a:r>
            <a:r>
              <a:rPr lang="el-GR" dirty="0"/>
              <a:t>μάζα από τον γαλακτώδη χυμό διαφόρων τροπικών δέντρων και κυρίως του παρακαουτσούκ από χαραγές που γίνονται στον κορμό τους. Ο γαλακτώδης χυμός ονομάζεται “Latex” και περιέχει 30 % – 50 % καουτσούκ υπό μορφή μικρών σφαιριδίων (κολλοειδής κατανομή) όπως και μικρές ποσότητες ρητινών, πρωτεϊνών, σακχάρων και ανόργανων αλάτων.</a:t>
            </a:r>
          </a:p>
          <a:p>
            <a:r>
              <a:rPr lang="el-GR" dirty="0"/>
              <a:t>Σύσταση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pic>
        <p:nvPicPr>
          <p:cNvPr id="12" name="Εικόνα 11"/>
          <p:cNvPicPr>
            <a:picLocks noChangeAspect="1"/>
          </p:cNvPicPr>
          <p:nvPr/>
        </p:nvPicPr>
        <p:blipFill rotWithShape="1">
          <a:blip r:embed="rId2" cstate="print"/>
          <a:srcRect r="46667"/>
          <a:stretch/>
        </p:blipFill>
        <p:spPr>
          <a:xfrm>
            <a:off x="2627784" y="4365104"/>
            <a:ext cx="2880320" cy="2016224"/>
          </a:xfrm>
          <a:prstGeom prst="rect">
            <a:avLst/>
          </a:prstGeom>
        </p:spPr>
      </p:pic>
    </p:spTree>
    <p:extLst>
      <p:ext uri="{BB962C8B-B14F-4D97-AF65-F5344CB8AC3E}">
        <p14:creationId xmlns:p14="http://schemas.microsoft.com/office/powerpoint/2010/main" val="40622716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Εκφώτιση – Σχηματοποίηση </a:t>
            </a:r>
            <a:r>
              <a:rPr lang="el-GR" sz="3200" b="0" dirty="0" smtClean="0"/>
              <a:t>1/</a:t>
            </a:r>
            <a:r>
              <a:rPr lang="en-US" sz="3200" b="0" dirty="0" smtClean="0"/>
              <a:t>8</a:t>
            </a:r>
            <a:endParaRPr lang="el-GR" sz="3200" b="0" dirty="0"/>
          </a:p>
        </p:txBody>
      </p:sp>
      <p:sp>
        <p:nvSpPr>
          <p:cNvPr id="3" name="Θέση περιεχομένου 2"/>
          <p:cNvSpPr>
            <a:spLocks noGrp="1"/>
          </p:cNvSpPr>
          <p:nvPr>
            <p:ph idx="1"/>
          </p:nvPr>
        </p:nvSpPr>
        <p:spPr/>
        <p:txBody>
          <a:bodyPr/>
          <a:lstStyle/>
          <a:p>
            <a:pPr marL="0" indent="0" algn="ctr">
              <a:buNone/>
            </a:pPr>
            <a:r>
              <a:rPr lang="el-GR" b="1" dirty="0">
                <a:solidFill>
                  <a:srgbClr val="820000"/>
                </a:solidFill>
              </a:rPr>
              <a:t>Έκθεση των </a:t>
            </a:r>
            <a:r>
              <a:rPr lang="el-GR" b="1" dirty="0" smtClean="0">
                <a:solidFill>
                  <a:srgbClr val="820000"/>
                </a:solidFill>
              </a:rPr>
              <a:t>πλακών</a:t>
            </a:r>
          </a:p>
          <a:p>
            <a:pPr marL="0" indent="0">
              <a:buNone/>
            </a:pPr>
            <a:r>
              <a:rPr lang="el-GR" dirty="0"/>
              <a:t>Η έκθεση των πλακών γίνεται σε τρεις φάσεις</a:t>
            </a:r>
            <a:r>
              <a:rPr lang="el-GR" dirty="0" smtClean="0"/>
              <a:t>:</a:t>
            </a:r>
          </a:p>
          <a:p>
            <a:pPr marL="457200" indent="-457200">
              <a:buFont typeface="+mj-lt"/>
              <a:buAutoNum type="arabicPeriod"/>
            </a:pPr>
            <a:r>
              <a:rPr lang="el-GR" dirty="0" smtClean="0"/>
              <a:t>Φωτισμός </a:t>
            </a:r>
            <a:r>
              <a:rPr lang="el-GR" dirty="0"/>
              <a:t>της Β’ (πίσω όψης) της Φ.Τ.Π πλάκας</a:t>
            </a:r>
            <a:r>
              <a:rPr lang="el-GR" dirty="0" smtClean="0"/>
              <a:t>.</a:t>
            </a:r>
          </a:p>
          <a:p>
            <a:pPr marL="457200" indent="-457200">
              <a:buFont typeface="+mj-lt"/>
              <a:buAutoNum type="arabicPeriod"/>
            </a:pPr>
            <a:r>
              <a:rPr lang="el-GR" dirty="0" smtClean="0"/>
              <a:t>Φωτισμός </a:t>
            </a:r>
            <a:r>
              <a:rPr lang="el-GR" dirty="0"/>
              <a:t>της πλάκας της Α’ όψης μαζί με το </a:t>
            </a:r>
            <a:r>
              <a:rPr lang="el-GR" dirty="0" smtClean="0"/>
              <a:t>αρνητικό,(μέσα από σύστημα απορόφησης).</a:t>
            </a:r>
          </a:p>
          <a:p>
            <a:pPr marL="457200" indent="-457200">
              <a:buFont typeface="+mj-lt"/>
              <a:buAutoNum type="arabicPeriod"/>
            </a:pPr>
            <a:r>
              <a:rPr lang="el-GR" dirty="0" smtClean="0"/>
              <a:t>Πλύσιμο </a:t>
            </a:r>
            <a:r>
              <a:rPr lang="el-GR" dirty="0"/>
              <a:t>Φ.Τ.Π πλάκας</a:t>
            </a:r>
            <a:r>
              <a:rPr lang="el-GR" dirty="0" smtClean="0"/>
              <a:t>.</a:t>
            </a:r>
          </a:p>
          <a:p>
            <a:pPr marL="457200" indent="-457200">
              <a:buFont typeface="+mj-lt"/>
              <a:buAutoNum type="arabicPeriod"/>
            </a:pPr>
            <a:r>
              <a:rPr lang="el-GR" dirty="0" smtClean="0"/>
              <a:t>Επανάληψη </a:t>
            </a:r>
            <a:r>
              <a:rPr lang="el-GR" dirty="0"/>
              <a:t>φωτισμού της πλάκας μετά την εμφάνισή της στην ανάγλυφη </a:t>
            </a:r>
            <a:r>
              <a:rPr lang="el-GR" dirty="0" smtClean="0"/>
              <a:t>ήδη, </a:t>
            </a:r>
            <a:r>
              <a:rPr lang="el-GR" dirty="0"/>
              <a:t>σχηματοποιημένη πλευρά</a:t>
            </a:r>
            <a:r>
              <a:rPr lang="el-GR" dirty="0" smtClean="0"/>
              <a:t>.</a:t>
            </a:r>
          </a:p>
          <a:p>
            <a:pPr marL="0" indent="0">
              <a:buNone/>
            </a:pPr>
            <a:r>
              <a:rPr lang="el-GR" dirty="0"/>
              <a:t>Ο τελικός φωτισμός είναι </a:t>
            </a:r>
            <a:r>
              <a:rPr lang="el-GR" dirty="0" smtClean="0"/>
              <a:t>απαραίτητος, </a:t>
            </a:r>
            <a:r>
              <a:rPr lang="el-GR" dirty="0"/>
              <a:t>διότι </a:t>
            </a:r>
            <a:r>
              <a:rPr lang="el-GR" dirty="0" smtClean="0"/>
              <a:t>πολυμερίζεται </a:t>
            </a:r>
            <a:r>
              <a:rPr lang="el-GR" dirty="0"/>
              <a:t>η πλάκα και συναντά  το σημείο πολυμερισμού της </a:t>
            </a:r>
            <a:r>
              <a:rPr lang="el-GR" dirty="0" smtClean="0"/>
              <a:t> Α΄και </a:t>
            </a:r>
            <a:r>
              <a:rPr lang="el-GR" dirty="0"/>
              <a:t>Β΄όψης.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24491670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Εκφώτιση – Σχηματοποίηση </a:t>
            </a:r>
            <a:r>
              <a:rPr lang="el-GR" sz="3200" b="0" dirty="0" smtClean="0"/>
              <a:t>2/</a:t>
            </a:r>
            <a:r>
              <a:rPr lang="en-US" sz="3200" b="0" dirty="0" smtClean="0"/>
              <a:t>8</a:t>
            </a:r>
            <a:endParaRPr lang="el-GR" dirty="0"/>
          </a:p>
        </p:txBody>
      </p:sp>
      <p:sp>
        <p:nvSpPr>
          <p:cNvPr id="3" name="Θέση περιεχομένου 2"/>
          <p:cNvSpPr>
            <a:spLocks noGrp="1"/>
          </p:cNvSpPr>
          <p:nvPr>
            <p:ph idx="1"/>
          </p:nvPr>
        </p:nvSpPr>
        <p:spPr/>
        <p:txBody>
          <a:bodyPr>
            <a:normAutofit fontScale="92500" lnSpcReduction="10000"/>
          </a:bodyPr>
          <a:lstStyle/>
          <a:p>
            <a:pPr marL="457200" indent="-457200">
              <a:buFont typeface="+mj-lt"/>
              <a:buAutoNum type="arabicPeriod"/>
            </a:pPr>
            <a:r>
              <a:rPr lang="el-GR" b="1" dirty="0"/>
              <a:t>Φωτισμός της πίσω </a:t>
            </a:r>
            <a:r>
              <a:rPr lang="el-GR" b="1" dirty="0" smtClean="0"/>
              <a:t>όψης</a:t>
            </a:r>
            <a:r>
              <a:rPr lang="en-US" b="1" dirty="0" smtClean="0"/>
              <a:t>:</a:t>
            </a:r>
          </a:p>
          <a:p>
            <a:r>
              <a:rPr lang="el-GR" dirty="0"/>
              <a:t>Αυτό το στάδιο έχει σαν σκοπό, να ευαισθητοποιήσει την πλάκα αλλά και να καθορίσει την βάση της ανάγλυφης εικόνας, δηλαδή το βάθος του φωτοπολυμερικού κλισέ</a:t>
            </a:r>
            <a:r>
              <a:rPr lang="el-GR" dirty="0" smtClean="0"/>
              <a:t>.</a:t>
            </a:r>
            <a:endParaRPr lang="en-US" dirty="0" smtClean="0"/>
          </a:p>
          <a:p>
            <a:r>
              <a:rPr lang="el-GR" dirty="0"/>
              <a:t>Σε αυτήν τη φάση φωτίζουμε την πλάκα τοποθετώντας την, στο μηχάνημα εκφώτισης, χωρίς απορρόφηση και  χωρίς αρνητικό φιλμ, αλλά με την πίσω όψη. </a:t>
            </a:r>
            <a:endParaRPr lang="en-US" dirty="0" smtClean="0"/>
          </a:p>
          <a:p>
            <a:pPr marL="457200" indent="-457200">
              <a:buFont typeface="+mj-lt"/>
              <a:buAutoNum type="arabicPeriod" startAt="2"/>
            </a:pPr>
            <a:r>
              <a:rPr lang="el-GR" b="1" dirty="0"/>
              <a:t>Φωτισμός (έκθεση) του αρνητικού φιλμ πάνω στην πλάκα</a:t>
            </a:r>
          </a:p>
          <a:p>
            <a:r>
              <a:rPr lang="en-US" dirty="0" smtClean="0"/>
              <a:t>T</a:t>
            </a:r>
            <a:r>
              <a:rPr lang="el-GR" dirty="0" smtClean="0"/>
              <a:t>οποθετείται </a:t>
            </a:r>
            <a:r>
              <a:rPr lang="el-GR" dirty="0"/>
              <a:t>το φωτοπολυμερές υλικό από την (Α΄) μπροστινή όψη και σε ορισμένο χώρο και πάνω του επικάθεται το αρνητικό φιλμ, το οποίο έρχεται σε επαφή με την πλάκα. </a:t>
            </a:r>
            <a:endParaRPr lang="en-US" dirty="0" smtClean="0"/>
          </a:p>
          <a:p>
            <a:r>
              <a:rPr lang="el-GR" dirty="0"/>
              <a:t>Η πλήρης επαφή επιτυγχάνεται με την βοήθεια ειδικού συστήματος απορρόφησης (Vacuum).</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26649724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Εκφώτιση – Σχηματοποίηση </a:t>
            </a:r>
            <a:r>
              <a:rPr lang="en-US" sz="3200" b="0" dirty="0" smtClean="0"/>
              <a:t>3</a:t>
            </a:r>
            <a:r>
              <a:rPr lang="el-GR" sz="3200" b="0" dirty="0" smtClean="0"/>
              <a:t>/</a:t>
            </a:r>
            <a:r>
              <a:rPr lang="en-US" sz="3200" b="0" dirty="0" smtClean="0"/>
              <a:t>8</a:t>
            </a:r>
            <a:endParaRPr lang="el-GR" dirty="0"/>
          </a:p>
        </p:txBody>
      </p:sp>
      <p:sp>
        <p:nvSpPr>
          <p:cNvPr id="3" name="Θέση περιεχομένου 2"/>
          <p:cNvSpPr>
            <a:spLocks noGrp="1"/>
          </p:cNvSpPr>
          <p:nvPr>
            <p:ph idx="1"/>
          </p:nvPr>
        </p:nvSpPr>
        <p:spPr/>
        <p:txBody>
          <a:bodyPr/>
          <a:lstStyle/>
          <a:p>
            <a:r>
              <a:rPr lang="el-GR" dirty="0"/>
              <a:t>Ο φωτισμός είναι επαρκής όταν φωτοπολυμεριστεί η πλάκα μέχρι το σημείο της βάσης που έχει καθοριστεί στο προηγούμενο στάδιο. </a:t>
            </a:r>
            <a:endParaRPr lang="en-US" dirty="0" smtClean="0"/>
          </a:p>
          <a:p>
            <a:r>
              <a:rPr lang="el-GR" dirty="0"/>
              <a:t>Ο χρόνος </a:t>
            </a:r>
            <a:r>
              <a:rPr lang="el-GR" dirty="0" smtClean="0"/>
              <a:t>της </a:t>
            </a:r>
            <a:r>
              <a:rPr lang="el-GR" dirty="0"/>
              <a:t>έκθεσης εξαρτάται </a:t>
            </a:r>
            <a:r>
              <a:rPr lang="el-GR" dirty="0" smtClean="0"/>
              <a:t>από:</a:t>
            </a:r>
            <a:endParaRPr lang="el-GR" dirty="0"/>
          </a:p>
          <a:p>
            <a:pPr lvl="1"/>
            <a:r>
              <a:rPr lang="el-GR" dirty="0" smtClean="0"/>
              <a:t>Την</a:t>
            </a:r>
            <a:r>
              <a:rPr lang="en-US" dirty="0" smtClean="0"/>
              <a:t> </a:t>
            </a:r>
            <a:r>
              <a:rPr lang="el-GR" dirty="0" smtClean="0"/>
              <a:t>ευαισθησία </a:t>
            </a:r>
            <a:r>
              <a:rPr lang="el-GR" dirty="0"/>
              <a:t>του φωτοπολυμερούς υλικού</a:t>
            </a:r>
          </a:p>
          <a:p>
            <a:pPr lvl="1"/>
            <a:r>
              <a:rPr lang="el-GR" dirty="0" smtClean="0"/>
              <a:t>Το</a:t>
            </a:r>
            <a:r>
              <a:rPr lang="en-US" dirty="0" smtClean="0"/>
              <a:t> </a:t>
            </a:r>
            <a:r>
              <a:rPr lang="el-GR" dirty="0" smtClean="0"/>
              <a:t>βάθος </a:t>
            </a:r>
            <a:r>
              <a:rPr lang="el-GR" dirty="0"/>
              <a:t>της υψιτυπίας που απαιτείται.</a:t>
            </a:r>
          </a:p>
          <a:p>
            <a:pPr lvl="1"/>
            <a:r>
              <a:rPr lang="el-GR" dirty="0" smtClean="0"/>
              <a:t>Το</a:t>
            </a:r>
            <a:r>
              <a:rPr lang="en-US" dirty="0" smtClean="0"/>
              <a:t> </a:t>
            </a:r>
            <a:r>
              <a:rPr lang="el-GR" dirty="0" smtClean="0"/>
              <a:t>χρόνο </a:t>
            </a:r>
            <a:r>
              <a:rPr lang="el-GR" dirty="0"/>
              <a:t>έκθεσης της πίσω όψης.</a:t>
            </a:r>
          </a:p>
          <a:p>
            <a:pPr lvl="1"/>
            <a:r>
              <a:rPr lang="el-GR" dirty="0" smtClean="0"/>
              <a:t>Την</a:t>
            </a:r>
            <a:r>
              <a:rPr lang="en-US" dirty="0" smtClean="0"/>
              <a:t> </a:t>
            </a:r>
            <a:r>
              <a:rPr lang="el-GR" dirty="0" smtClean="0"/>
              <a:t>ποιότητα </a:t>
            </a:r>
            <a:r>
              <a:rPr lang="el-GR" dirty="0"/>
              <a:t>των στοιχείων στο αρνητικό.</a:t>
            </a:r>
          </a:p>
          <a:p>
            <a:r>
              <a:rPr lang="el-GR" dirty="0"/>
              <a:t>Για τον πολυμερισμό της πλάκας καθοριστικό ρόλο παίζει η συχνότητα της UV ακτινοβολίας αλλά και ο χρόνος έκθεσης.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5640375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Εκφώτιση – Σχηματοποίηση </a:t>
            </a:r>
            <a:r>
              <a:rPr lang="en-US" sz="3200" b="0" dirty="0" smtClean="0"/>
              <a:t>4</a:t>
            </a:r>
            <a:r>
              <a:rPr lang="el-GR" sz="3200" b="0" dirty="0" smtClean="0"/>
              <a:t>/</a:t>
            </a:r>
            <a:r>
              <a:rPr lang="en-US" sz="3200" b="0" dirty="0" smtClean="0"/>
              <a:t>8</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3"/>
            </a:pPr>
            <a:r>
              <a:rPr lang="el-GR" b="1" dirty="0"/>
              <a:t>Πλύσιμο της φωτοπολυμερικής </a:t>
            </a:r>
            <a:r>
              <a:rPr lang="el-GR" b="1" dirty="0" smtClean="0"/>
              <a:t>πλάκας</a:t>
            </a:r>
            <a:endParaRPr lang="en-US" b="1" dirty="0" smtClean="0"/>
          </a:p>
          <a:p>
            <a:r>
              <a:rPr lang="el-GR" dirty="0"/>
              <a:t>Μετά την φωτογράφηση έχουμε το στάδιο του πλυσίματος όπου αφαιρείται - διαλύεται με τη βοήθεια διαλυτών το υλικό το οποίο δεν φωτίστηκε, δηλαδή η πάστα που δεν έχει υποστεί πολυμερισμό</a:t>
            </a:r>
            <a:r>
              <a:rPr lang="el-GR" dirty="0" smtClean="0"/>
              <a:t>.</a:t>
            </a:r>
            <a:endParaRPr lang="en-US" dirty="0" smtClean="0"/>
          </a:p>
          <a:p>
            <a:r>
              <a:rPr lang="el-GR" dirty="0"/>
              <a:t>Το πλύσιμο των πλακών εξαρτάται</a:t>
            </a:r>
            <a:r>
              <a:rPr lang="el-GR" dirty="0" smtClean="0"/>
              <a:t>:</a:t>
            </a:r>
            <a:endParaRPr lang="en-US" dirty="0" smtClean="0"/>
          </a:p>
          <a:p>
            <a:pPr lvl="1"/>
            <a:r>
              <a:rPr lang="el-GR" dirty="0"/>
              <a:t>Από τους </a:t>
            </a:r>
            <a:r>
              <a:rPr lang="el-GR" dirty="0" smtClean="0"/>
              <a:t>διαλύτες</a:t>
            </a:r>
            <a:r>
              <a:rPr lang="en-US" dirty="0" smtClean="0"/>
              <a:t>,</a:t>
            </a:r>
            <a:endParaRPr lang="el-GR" dirty="0"/>
          </a:p>
          <a:p>
            <a:pPr lvl="1"/>
            <a:r>
              <a:rPr lang="el-GR" dirty="0"/>
              <a:t>Από την θερμοκρασία των </a:t>
            </a:r>
            <a:r>
              <a:rPr lang="el-GR" dirty="0" smtClean="0"/>
              <a:t>διαλυτών</a:t>
            </a:r>
            <a:r>
              <a:rPr lang="en-US" dirty="0" smtClean="0"/>
              <a:t>,</a:t>
            </a:r>
            <a:endParaRPr lang="el-GR" dirty="0"/>
          </a:p>
          <a:p>
            <a:pPr lvl="1"/>
            <a:r>
              <a:rPr lang="el-GR" dirty="0"/>
              <a:t>Από το χρόνο του </a:t>
            </a:r>
            <a:r>
              <a:rPr lang="el-GR" dirty="0" smtClean="0"/>
              <a:t>πλυσίματος</a:t>
            </a:r>
            <a:r>
              <a:rPr lang="en-US" dirty="0" smtClean="0"/>
              <a:t>,</a:t>
            </a:r>
            <a:endParaRPr lang="el-GR" dirty="0"/>
          </a:p>
          <a:p>
            <a:pPr lvl="1"/>
            <a:r>
              <a:rPr lang="el-GR" dirty="0"/>
              <a:t>Από το φωτοπολυμερικό </a:t>
            </a:r>
            <a:r>
              <a:rPr lang="el-GR" dirty="0" smtClean="0"/>
              <a:t>υλικό (παρτίδα-είδος-εταιρεία,κ.λπ.)</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38952676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Εκφώτιση – Σχηματοποίηση </a:t>
            </a:r>
            <a:r>
              <a:rPr lang="en-US" sz="3200" b="0" dirty="0" smtClean="0"/>
              <a:t>5</a:t>
            </a:r>
            <a:r>
              <a:rPr lang="el-GR" sz="3200" b="0" dirty="0" smtClean="0"/>
              <a:t>/</a:t>
            </a:r>
            <a:r>
              <a:rPr lang="en-US" sz="3200" b="0" dirty="0" smtClean="0"/>
              <a:t>8</a:t>
            </a:r>
            <a:endParaRPr lang="el-GR" dirty="0"/>
          </a:p>
        </p:txBody>
      </p:sp>
      <p:sp>
        <p:nvSpPr>
          <p:cNvPr id="3" name="Θέση περιεχομένου 2"/>
          <p:cNvSpPr>
            <a:spLocks noGrp="1"/>
          </p:cNvSpPr>
          <p:nvPr>
            <p:ph idx="1"/>
          </p:nvPr>
        </p:nvSpPr>
        <p:spPr/>
        <p:txBody>
          <a:bodyPr>
            <a:normAutofit lnSpcReduction="10000"/>
          </a:bodyPr>
          <a:lstStyle/>
          <a:p>
            <a:pPr marL="457200" indent="-457200">
              <a:buFont typeface="+mj-lt"/>
              <a:buAutoNum type="arabicPeriod" startAt="4"/>
            </a:pPr>
            <a:r>
              <a:rPr lang="el-GR" b="1" dirty="0"/>
              <a:t>Ξήρανση (Στέγνωμα</a:t>
            </a:r>
            <a:r>
              <a:rPr lang="el-GR" b="1" dirty="0" smtClean="0"/>
              <a:t>)</a:t>
            </a:r>
          </a:p>
          <a:p>
            <a:r>
              <a:rPr lang="el-GR" dirty="0"/>
              <a:t>Κατά την ξήρανση, με την βοήθεια ζεστού αέρα, επιτυγχάνουμε την απομάκρυνση </a:t>
            </a:r>
            <a:r>
              <a:rPr lang="el-GR" dirty="0" smtClean="0"/>
              <a:t>των υπολειμμάτων διαλυτών </a:t>
            </a:r>
            <a:r>
              <a:rPr lang="el-GR" dirty="0"/>
              <a:t>που μπορεί  να έχουν παραμείνει στην πλάκα κατά το στάδιο πλυσίματος</a:t>
            </a:r>
            <a:r>
              <a:rPr lang="el-GR" dirty="0" smtClean="0"/>
              <a:t>.</a:t>
            </a:r>
          </a:p>
          <a:p>
            <a:r>
              <a:rPr lang="el-GR" dirty="0" smtClean="0"/>
              <a:t>Κύλινδροι </a:t>
            </a:r>
            <a:r>
              <a:rPr lang="el-GR" dirty="0"/>
              <a:t>με φανέλα </a:t>
            </a:r>
            <a:r>
              <a:rPr lang="el-GR" dirty="0" smtClean="0"/>
              <a:t>βοηθούν </a:t>
            </a:r>
            <a:r>
              <a:rPr lang="el-GR" dirty="0"/>
              <a:t>την απομάκρυνση του υλικού που είναι σε </a:t>
            </a:r>
            <a:r>
              <a:rPr lang="el-GR" dirty="0" smtClean="0"/>
              <a:t>«ζελέ κατάσταση».</a:t>
            </a:r>
          </a:p>
          <a:p>
            <a:r>
              <a:rPr lang="el-GR" dirty="0"/>
              <a:t>Ο χρόνος ξήρανσης εξαρτάται από το είδος της πλάκας και η  θερμοκρασία δεν πρέπει να υπερβαίνει τους 60</a:t>
            </a:r>
            <a:r>
              <a:rPr lang="el-GR" dirty="0">
                <a:sym typeface="Symbol" panose="05050102010706020507" pitchFamily="18" charset="2"/>
              </a:rPr>
              <a:t></a:t>
            </a:r>
            <a:r>
              <a:rPr lang="el-GR" dirty="0"/>
              <a:t> C.</a:t>
            </a:r>
          </a:p>
          <a:p>
            <a:r>
              <a:rPr lang="el-GR" dirty="0"/>
              <a:t>Μετά το στάδιο της ξήρανσης, οι πλάκες πρέπει να ευρίσκονται στο χώρο για κάποιο χρονικό διάστημα, σε θερμοκρασία 20 C, έτσι ώστε να προσαρμοστούν στις συνθήκες χώρου.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10159113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Εκφώτιση – Σχηματοποίηση </a:t>
            </a:r>
            <a:r>
              <a:rPr lang="el-GR" sz="3200" b="0" dirty="0" smtClean="0"/>
              <a:t>6/</a:t>
            </a:r>
            <a:r>
              <a:rPr lang="en-US" sz="3200" b="0" dirty="0" smtClean="0"/>
              <a:t>8</a:t>
            </a:r>
            <a:endParaRPr lang="el-GR" dirty="0"/>
          </a:p>
        </p:txBody>
      </p:sp>
      <p:sp>
        <p:nvSpPr>
          <p:cNvPr id="3" name="Θέση περιεχομένου 2"/>
          <p:cNvSpPr>
            <a:spLocks noGrp="1"/>
          </p:cNvSpPr>
          <p:nvPr>
            <p:ph idx="1"/>
          </p:nvPr>
        </p:nvSpPr>
        <p:spPr/>
        <p:txBody>
          <a:bodyPr/>
          <a:lstStyle/>
          <a:p>
            <a:r>
              <a:rPr lang="el-GR" dirty="0"/>
              <a:t>Αν λόγω έλλειψης χρόνου δεν μπορεί να γίνει αυτό, τότε τοποθετούνται σε ένα ξηραντήρα (ανάλογα με την επιλογή) και με μέγιστη χρονική διάρκεια 180 min.</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graphicFrame>
        <p:nvGraphicFramePr>
          <p:cNvPr id="6" name="Αντικείμενο 5"/>
          <p:cNvGraphicFramePr>
            <a:graphicFrameLocks noChangeAspect="1"/>
          </p:cNvGraphicFramePr>
          <p:nvPr>
            <p:extLst>
              <p:ext uri="{D42A27DB-BD31-4B8C-83A1-F6EECF244321}">
                <p14:modId xmlns:p14="http://schemas.microsoft.com/office/powerpoint/2010/main" val="1860615405"/>
              </p:ext>
            </p:extLst>
          </p:nvPr>
        </p:nvGraphicFramePr>
        <p:xfrm>
          <a:off x="2123728" y="2780928"/>
          <a:ext cx="4819650" cy="3409950"/>
        </p:xfrm>
        <a:graphic>
          <a:graphicData uri="http://schemas.openxmlformats.org/presentationml/2006/ole">
            <mc:AlternateContent xmlns:mc="http://schemas.openxmlformats.org/markup-compatibility/2006">
              <mc:Choice xmlns:v="urn:schemas-microsoft-com:vml" Requires="v">
                <p:oleObj spid="_x0000_s5149" name="Εικόνα Bitmap" r:id="rId3" imgW="7114286" imgH="5038095" progId="PBrush">
                  <p:embed/>
                </p:oleObj>
              </mc:Choice>
              <mc:Fallback>
                <p:oleObj name="Εικόνα Bitmap" r:id="rId3" imgW="7114286" imgH="5038095" progId="PBrush">
                  <p:embed/>
                  <p:pic>
                    <p:nvPicPr>
                      <p:cNvPr id="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2780928"/>
                        <a:ext cx="4819650" cy="3409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017281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Εκφώτιση – Σχηματοποίηση </a:t>
            </a:r>
            <a:r>
              <a:rPr lang="el-GR" sz="3200" b="0" dirty="0" smtClean="0"/>
              <a:t>7/</a:t>
            </a:r>
            <a:r>
              <a:rPr lang="en-US" sz="3200" b="0" dirty="0" smtClean="0"/>
              <a:t>8</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5"/>
            </a:pPr>
            <a:r>
              <a:rPr lang="el-GR" b="1" dirty="0"/>
              <a:t>Άλλες </a:t>
            </a:r>
            <a:r>
              <a:rPr lang="el-GR" b="1" dirty="0" smtClean="0"/>
              <a:t>επεξεργασίες</a:t>
            </a:r>
          </a:p>
          <a:p>
            <a:r>
              <a:rPr lang="el-GR" dirty="0"/>
              <a:t>Η επιφάνεια της στεγνής πλέον φωτοπολυμερικής πλάκας στο στάδιο αυτό, γυαλίζει και δίνει την αίσθηση ότι έχει κολλητικές ιδιότητες. </a:t>
            </a:r>
            <a:endParaRPr lang="el-GR" dirty="0" smtClean="0"/>
          </a:p>
          <a:p>
            <a:r>
              <a:rPr lang="el-GR" dirty="0" smtClean="0"/>
              <a:t>Έτσι </a:t>
            </a:r>
            <a:r>
              <a:rPr lang="el-GR" dirty="0"/>
              <a:t>πρέπει να υποστεί επεξεργασία κατά την οποία αφαιρείται η κολλητική αυτή ιδιότητα αλλά και η γυαλάδα προκειμένου να πετύχουμε μια ματ </a:t>
            </a:r>
            <a:r>
              <a:rPr lang="el-GR" dirty="0" smtClean="0"/>
              <a:t>επιφάνεια, με την </a:t>
            </a:r>
            <a:r>
              <a:rPr lang="el-GR" dirty="0"/>
              <a:t>βύθιση της στεγνής πλάκας μεσα σε διάλυμα αποτελούμενο από χλώριο και “B.ROM”.</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9168359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Εκφώτιση – Σχηματοποίηση </a:t>
            </a:r>
            <a:r>
              <a:rPr lang="el-GR" sz="3200" b="0" dirty="0" smtClean="0"/>
              <a:t>8/</a:t>
            </a:r>
            <a:r>
              <a:rPr lang="en-US" sz="3200" b="0" dirty="0" smtClean="0"/>
              <a:t>8</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6"/>
            </a:pPr>
            <a:r>
              <a:rPr lang="el-GR" b="1" dirty="0"/>
              <a:t>Τελική έκθεση (φώτισμα</a:t>
            </a:r>
            <a:r>
              <a:rPr lang="el-GR" b="1" dirty="0" smtClean="0"/>
              <a:t>)</a:t>
            </a:r>
          </a:p>
          <a:p>
            <a:r>
              <a:rPr lang="el-GR" dirty="0"/>
              <a:t>Με την τελική έκθεση της πλάκας σε UV ακτινοβολίας, έχουμε σαν αποτέλεσμα τον πλήρη πολυμερισμό σε όλα τα σημεία, όπου η πλάκα δεν έχει πολυμεριστεί τελείως κατά την «κύρια» έκθεσή της και κατά τις φάσεις επεξεργασίας απομάκρυνσης τυχόν υπολειμμάτων υλικών. </a:t>
            </a:r>
            <a:endParaRPr lang="el-GR" dirty="0" smtClean="0"/>
          </a:p>
          <a:p>
            <a:r>
              <a:rPr lang="el-GR" dirty="0" smtClean="0"/>
              <a:t>Η </a:t>
            </a:r>
            <a:r>
              <a:rPr lang="el-GR" dirty="0"/>
              <a:t>τελική έκθεση </a:t>
            </a:r>
            <a:r>
              <a:rPr lang="el-GR" dirty="0" smtClean="0"/>
              <a:t>βοηθάει </a:t>
            </a:r>
            <a:r>
              <a:rPr lang="el-GR" dirty="0"/>
              <a:t>την πλάκα να αποκτήσει την ιδιότητα να αντιστέκεται σε διάφορους διαλύτες με τους οποίους μπορεί να έρθει σε επαφή.</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25503432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Δοκίμια  και έλεγχος για τα φωτοπολυμερικά κλισέ</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a:pPr>
            <a:r>
              <a:rPr lang="el-GR" dirty="0"/>
              <a:t>Εύρεση του χρόνου εκφώτισης – πλυσίματος – ύψους </a:t>
            </a:r>
            <a:r>
              <a:rPr lang="el-GR" dirty="0" smtClean="0"/>
              <a:t>αναγλυφοτυπίας.</a:t>
            </a:r>
          </a:p>
          <a:p>
            <a:pPr marL="457200" indent="-457200">
              <a:buFont typeface="+mj-lt"/>
              <a:buAutoNum type="arabicPeriod"/>
            </a:pPr>
            <a:r>
              <a:rPr lang="el-GR" dirty="0"/>
              <a:t>Εύρεση του χρόνου φωτισμού της πίσω </a:t>
            </a:r>
            <a:r>
              <a:rPr lang="el-GR" dirty="0" smtClean="0"/>
              <a:t>όψης.</a:t>
            </a:r>
          </a:p>
          <a:p>
            <a:pPr marL="457200" indent="-457200">
              <a:buFont typeface="+mj-lt"/>
              <a:buAutoNum type="arabicPeriod"/>
            </a:pPr>
            <a:r>
              <a:rPr lang="el-GR" dirty="0" smtClean="0"/>
              <a:t>Καθορισμός </a:t>
            </a:r>
            <a:r>
              <a:rPr lang="el-GR" dirty="0"/>
              <a:t>του χρόνου έκθεσης του </a:t>
            </a:r>
            <a:r>
              <a:rPr lang="el-GR" dirty="0" smtClean="0"/>
              <a:t>αρνητικού</a:t>
            </a:r>
          </a:p>
          <a:p>
            <a:pPr marL="457200" indent="-457200">
              <a:buFont typeface="+mj-lt"/>
              <a:buAutoNum type="arabicPeriod"/>
            </a:pPr>
            <a:endParaRPr lang="el-GR" dirty="0"/>
          </a:p>
          <a:p>
            <a:pPr marL="457200" indent="-457200">
              <a:buFont typeface="+mj-lt"/>
              <a:buAutoNum type="arabicPeriod"/>
            </a:pPr>
            <a:endParaRPr lang="el-GR" dirty="0" smtClean="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40993137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Πίνακες – Στοιχεία – Τεστ ΦΤΠ </a:t>
            </a:r>
            <a:r>
              <a:rPr lang="el-GR" dirty="0" smtClean="0"/>
              <a:t>Εγγραφής </a:t>
            </a:r>
            <a:r>
              <a:rPr lang="el-GR" sz="3600" b="0" dirty="0" smtClean="0"/>
              <a:t>1/</a:t>
            </a:r>
            <a:r>
              <a:rPr lang="en-US" sz="3600" b="0" dirty="0" smtClean="0"/>
              <a:t>3</a:t>
            </a:r>
            <a:endParaRPr lang="el-GR" sz="3600" b="0" dirty="0"/>
          </a:p>
        </p:txBody>
      </p:sp>
      <p:sp>
        <p:nvSpPr>
          <p:cNvPr id="3" name="Θέση περιεχομένου 2"/>
          <p:cNvSpPr>
            <a:spLocks noGrp="1"/>
          </p:cNvSpPr>
          <p:nvPr>
            <p:ph idx="1"/>
          </p:nvPr>
        </p:nvSpPr>
        <p:spPr/>
        <p:txBody>
          <a:bodyPr/>
          <a:lstStyle/>
          <a:p>
            <a:pPr marL="457200" indent="-457200">
              <a:buFont typeface="+mj-lt"/>
              <a:buAutoNum type="alphaUcPeriod"/>
            </a:pPr>
            <a:r>
              <a:rPr lang="el-GR" b="1" dirty="0" smtClean="0"/>
              <a:t>Της εταιρείας </a:t>
            </a:r>
            <a:r>
              <a:rPr lang="en-US" b="1" dirty="0" smtClean="0"/>
              <a:t>BASF</a:t>
            </a:r>
            <a:endParaRPr lang="el-GR" b="1" dirty="0" smtClean="0"/>
          </a:p>
          <a:p>
            <a:pPr marL="0" indent="0">
              <a:buNone/>
            </a:pPr>
            <a:r>
              <a:rPr lang="el-GR" b="1" dirty="0" smtClean="0">
                <a:solidFill>
                  <a:srgbClr val="820000"/>
                </a:solidFill>
              </a:rPr>
              <a:t>Αρνητικά: </a:t>
            </a:r>
          </a:p>
          <a:p>
            <a:pPr marL="457200" indent="-457200">
              <a:buFont typeface="+mj-lt"/>
              <a:buAutoNum type="arabicPeriod"/>
            </a:pPr>
            <a:r>
              <a:rPr lang="el-GR" dirty="0"/>
              <a:t>Α</a:t>
            </a:r>
            <a:r>
              <a:rPr lang="el-GR" dirty="0" smtClean="0"/>
              <a:t>ρνητικά </a:t>
            </a:r>
            <a:r>
              <a:rPr lang="el-GR" dirty="0"/>
              <a:t>για φωτοπολυμερικές πλάκες για πάχος 3,18 mm.</a:t>
            </a:r>
          </a:p>
          <a:p>
            <a:pPr marL="457200" indent="-457200">
              <a:buFont typeface="+mj-lt"/>
              <a:buAutoNum type="arabicPeriod"/>
            </a:pPr>
            <a:r>
              <a:rPr lang="el-GR" dirty="0"/>
              <a:t>Α</a:t>
            </a:r>
            <a:r>
              <a:rPr lang="el-GR" dirty="0" smtClean="0"/>
              <a:t>ρνητικά </a:t>
            </a:r>
            <a:r>
              <a:rPr lang="el-GR" dirty="0"/>
              <a:t>για φωτοπολυμερικές πλάκες για πάχος 6,35 mm.</a:t>
            </a:r>
          </a:p>
          <a:p>
            <a:r>
              <a:rPr lang="el-GR" dirty="0"/>
              <a:t>Όλες οι γραμμές και οι τελείες είναι ακριβείς. Αφού η πλάκα φωτισθεί από την πίσω όψη με σωστό χρόνο, φωτίζουμε την πλάκα με ένα από τα αρνητικά σε καθορισμένα διαστήματα. </a:t>
            </a:r>
            <a:endParaRPr lang="el-GR" dirty="0" smtClean="0"/>
          </a:p>
          <a:p>
            <a:r>
              <a:rPr lang="el-GR" dirty="0"/>
              <a:t>Μόλις η πλάκα πλυθεί και στεγνώσει βρίσκουμε το σωστό χρόνο έκθεσης. Εφαρμογές </a:t>
            </a:r>
            <a:r>
              <a:rPr lang="el-GR" dirty="0" smtClean="0"/>
              <a:t>RASTER από </a:t>
            </a:r>
            <a:r>
              <a:rPr lang="el-GR" dirty="0"/>
              <a:t>24l/cm έως και 54l/cm (πίνακας) (σκληρότητες αντίστοιχου πάχους και Raster</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1121317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Ανάλυση και τύπος του καουτσούκ – Τύποι </a:t>
            </a:r>
            <a:r>
              <a:rPr lang="el-GR" dirty="0" smtClean="0"/>
              <a:t>καουτσούκ </a:t>
            </a:r>
            <a:r>
              <a:rPr lang="el-GR" sz="3600" b="0" dirty="0" smtClean="0"/>
              <a:t>2</a:t>
            </a:r>
            <a:r>
              <a:rPr lang="el-GR" sz="3600" b="0" dirty="0" smtClean="0"/>
              <a:t>/6</a:t>
            </a:r>
            <a:r>
              <a:rPr lang="el-GR" dirty="0" smtClean="0"/>
              <a:t> </a:t>
            </a:r>
            <a:endParaRPr lang="el-GR" dirty="0"/>
          </a:p>
        </p:txBody>
      </p:sp>
      <p:sp>
        <p:nvSpPr>
          <p:cNvPr id="3" name="Θέση περιεχομένου 2"/>
          <p:cNvSpPr>
            <a:spLocks noGrp="1"/>
          </p:cNvSpPr>
          <p:nvPr>
            <p:ph idx="1"/>
          </p:nvPr>
        </p:nvSpPr>
        <p:spPr/>
        <p:txBody>
          <a:bodyPr/>
          <a:lstStyle/>
          <a:p>
            <a:r>
              <a:rPr lang="el-GR" dirty="0"/>
              <a:t>Ιδιότητες</a:t>
            </a:r>
            <a:r>
              <a:rPr lang="el-GR" dirty="0" smtClean="0"/>
              <a:t>:</a:t>
            </a:r>
          </a:p>
          <a:p>
            <a:pPr lvl="1"/>
            <a:r>
              <a:rPr lang="el-GR" dirty="0" smtClean="0"/>
              <a:t>Χρώμα</a:t>
            </a:r>
            <a:r>
              <a:rPr lang="el-GR" dirty="0"/>
              <a:t>: Κίτρινο έως </a:t>
            </a:r>
            <a:r>
              <a:rPr lang="el-GR" dirty="0" smtClean="0"/>
              <a:t>καφέ.</a:t>
            </a:r>
            <a:endParaRPr lang="el-GR" dirty="0"/>
          </a:p>
          <a:p>
            <a:pPr lvl="1"/>
            <a:r>
              <a:rPr lang="el-GR" dirty="0" smtClean="0"/>
              <a:t>Ειδικό </a:t>
            </a:r>
            <a:r>
              <a:rPr lang="el-GR" dirty="0"/>
              <a:t>βάρος: 0,94 </a:t>
            </a:r>
            <a:r>
              <a:rPr lang="el-GR" dirty="0" smtClean="0"/>
              <a:t>gr/</a:t>
            </a:r>
            <a:r>
              <a:rPr lang="el-GR" dirty="0"/>
              <a:t>cm</a:t>
            </a:r>
            <a:r>
              <a:rPr lang="el-GR" baseline="30000" dirty="0"/>
              <a:t>3</a:t>
            </a:r>
            <a:r>
              <a:rPr lang="el-GR" dirty="0" smtClean="0"/>
              <a:t>.</a:t>
            </a:r>
            <a:endParaRPr lang="el-GR" dirty="0"/>
          </a:p>
          <a:p>
            <a:pPr lvl="1"/>
            <a:r>
              <a:rPr lang="el-GR" dirty="0" smtClean="0"/>
              <a:t>Αδιάλυτο </a:t>
            </a:r>
            <a:r>
              <a:rPr lang="el-GR" dirty="0"/>
              <a:t>στο </a:t>
            </a:r>
            <a:r>
              <a:rPr lang="el-GR" dirty="0" smtClean="0"/>
              <a:t>νερό.</a:t>
            </a:r>
            <a:endParaRPr lang="el-GR" dirty="0"/>
          </a:p>
          <a:p>
            <a:pPr lvl="1"/>
            <a:r>
              <a:rPr lang="el-GR" dirty="0" smtClean="0"/>
              <a:t>Διαλύεται </a:t>
            </a:r>
            <a:r>
              <a:rPr lang="el-GR" dirty="0"/>
              <a:t>σε οργανικούς διαλύτες – υδρογονάνθρακες</a:t>
            </a:r>
          </a:p>
          <a:p>
            <a:pPr lvl="1"/>
            <a:r>
              <a:rPr lang="el-GR" dirty="0" smtClean="0"/>
              <a:t>Προσβάλλεται </a:t>
            </a:r>
            <a:r>
              <a:rPr lang="el-GR" dirty="0"/>
              <a:t>από οξέα και αλκάλια, οπότε και χάνει τις ελαστικές του </a:t>
            </a:r>
            <a:r>
              <a:rPr lang="el-GR" dirty="0" smtClean="0"/>
              <a:t>ιδιότητες.</a:t>
            </a:r>
            <a:endParaRPr lang="el-GR" dirty="0"/>
          </a:p>
          <a:p>
            <a:pPr lvl="1"/>
            <a:r>
              <a:rPr lang="el-GR" dirty="0" smtClean="0"/>
              <a:t>Τα </a:t>
            </a:r>
            <a:r>
              <a:rPr lang="el-GR" dirty="0"/>
              <a:t>ελαστικά «γηράσκουν» με την επίδραση του φωτός, της θερμότητας και της αντίδρασης με το οξυγόνο της ατμόσφαιρας και με την πάροδο του χρόνου.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5748685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Πίνακες – Στοιχεία – Τεστ ΦΤΠ Εγγραφής </a:t>
            </a:r>
            <a:r>
              <a:rPr lang="el-GR" sz="3600" b="0" dirty="0" smtClean="0"/>
              <a:t>2/</a:t>
            </a:r>
            <a:r>
              <a:rPr lang="en-US" sz="3600" b="0" dirty="0" smtClean="0"/>
              <a:t>3</a:t>
            </a:r>
            <a:endParaRPr lang="el-GR" dirty="0"/>
          </a:p>
        </p:txBody>
      </p:sp>
      <p:sp>
        <p:nvSpPr>
          <p:cNvPr id="3" name="Θέση περιεχομένου 2"/>
          <p:cNvSpPr>
            <a:spLocks noGrp="1"/>
          </p:cNvSpPr>
          <p:nvPr>
            <p:ph idx="1"/>
          </p:nvPr>
        </p:nvSpPr>
        <p:spPr/>
        <p:txBody>
          <a:bodyPr/>
          <a:lstStyle/>
          <a:p>
            <a:pPr marL="457200" indent="-457200">
              <a:buFont typeface="+mj-lt"/>
              <a:buAutoNum type="alphaUcPeriod" startAt="2"/>
            </a:pPr>
            <a:r>
              <a:rPr lang="el-GR" b="1" dirty="0"/>
              <a:t>Της εταιρείας </a:t>
            </a:r>
            <a:r>
              <a:rPr lang="en-US" b="1" dirty="0" smtClean="0"/>
              <a:t>DUPONT</a:t>
            </a:r>
            <a:endParaRPr lang="el-GR" b="1" dirty="0" smtClean="0"/>
          </a:p>
          <a:p>
            <a:r>
              <a:rPr lang="el-GR" dirty="0"/>
              <a:t>Στα αρνητικά αυτά έχουμε σε ίσες περιοχές αρνητικά και θετικά στοιχεία, όπως και κουκίδες ράστερ</a:t>
            </a:r>
            <a:r>
              <a:rPr lang="el-GR" dirty="0" smtClean="0"/>
              <a:t>.</a:t>
            </a:r>
          </a:p>
          <a:p>
            <a:pPr marL="457200" indent="-457200">
              <a:buFont typeface="+mj-lt"/>
              <a:buAutoNum type="arabicPeriod"/>
            </a:pPr>
            <a:r>
              <a:rPr lang="el-GR" dirty="0" smtClean="0"/>
              <a:t>Αρνητικά </a:t>
            </a:r>
            <a:r>
              <a:rPr lang="el-GR" dirty="0"/>
              <a:t>για πλάκες με πάχος μέχρι 3,25 mm, έχουν θετικές και αρνητικές γραμμές με  πάχος 0,17 – 0,25 – 0,8 mm. Επίσης οι θετικές και αρνητικές τελείες, έχουν διάμετρο 0,25 – 0,5 – 0,75 και 1 mm. Χρησιμοποιούνται ράστερ με 34, 42, 48 και 54 l/cm (γραμμές ανά εκατοστό). </a:t>
            </a:r>
          </a:p>
          <a:p>
            <a:pPr marL="457200" indent="-457200">
              <a:buFont typeface="+mj-lt"/>
              <a:buAutoNum type="arabicPeriod"/>
            </a:pPr>
            <a:r>
              <a:rPr lang="el-GR" dirty="0" smtClean="0"/>
              <a:t>Αρνητικά </a:t>
            </a:r>
            <a:r>
              <a:rPr lang="el-GR" dirty="0"/>
              <a:t>για πλάκες με πάχος από 3,94 mm μέχρι 6,5 mm, έχουνε αρνητικές και   θετικές γραμμές με πάχος από 0,25 mm μέχρι 1 mm, γράμματα διαφορετικού μεγέθους και ράστερ με 16 και 24 l/cm –34l/cm.</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Tree>
    <p:extLst>
      <p:ext uri="{BB962C8B-B14F-4D97-AF65-F5344CB8AC3E}">
        <p14:creationId xmlns:p14="http://schemas.microsoft.com/office/powerpoint/2010/main" val="18979383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Πίνακες – Στοιχεία – Τεστ ΦΤΠ Εγγραφής </a:t>
            </a:r>
            <a:r>
              <a:rPr lang="el-GR" sz="3600" b="0" dirty="0" smtClean="0"/>
              <a:t>3/</a:t>
            </a:r>
            <a:r>
              <a:rPr lang="en-US" sz="3600" b="0" dirty="0" smtClean="0"/>
              <a:t>3</a:t>
            </a:r>
            <a:endParaRPr lang="el-GR" dirty="0"/>
          </a:p>
        </p:txBody>
      </p:sp>
      <p:sp>
        <p:nvSpPr>
          <p:cNvPr id="3" name="Θέση περιεχομένου 2"/>
          <p:cNvSpPr>
            <a:spLocks noGrp="1"/>
          </p:cNvSpPr>
          <p:nvPr>
            <p:ph idx="1"/>
          </p:nvPr>
        </p:nvSpPr>
        <p:spPr/>
        <p:txBody>
          <a:bodyPr/>
          <a:lstStyle/>
          <a:p>
            <a:pPr marL="457200" indent="-457200">
              <a:buFont typeface="+mj-lt"/>
              <a:buAutoNum type="alphaUcPeriod" startAt="3"/>
            </a:pPr>
            <a:r>
              <a:rPr lang="el-GR" b="1" dirty="0"/>
              <a:t>Της εταιρείας </a:t>
            </a:r>
            <a:r>
              <a:rPr lang="en-US" b="1" dirty="0"/>
              <a:t>ASAHI</a:t>
            </a:r>
          </a:p>
          <a:p>
            <a:r>
              <a:rPr lang="el-GR" dirty="0"/>
              <a:t>Φωτοπολυμερικές πλάκες από 1,7 έως 8,0mm μπορούν να κατασκευασθούν με 34l/cm – 48l/cm –54l/cm με σκληρότητα αντίστοιχου πάχους και Raster.</a:t>
            </a:r>
            <a:endParaRPr lang="en-US" dirty="0"/>
          </a:p>
          <a:p>
            <a:pPr marL="457200" indent="-457200">
              <a:buFont typeface="+mj-lt"/>
              <a:buAutoNum type="alphaUcPeriod" startAt="4"/>
            </a:pPr>
            <a:r>
              <a:rPr lang="el-GR" b="1" dirty="0" smtClean="0"/>
              <a:t>Της </a:t>
            </a:r>
            <a:r>
              <a:rPr lang="el-GR" b="1" dirty="0"/>
              <a:t>εταιρίας </a:t>
            </a:r>
            <a:r>
              <a:rPr lang="en-US" b="1" dirty="0" smtClean="0"/>
              <a:t>TOYOBO</a:t>
            </a:r>
            <a:endParaRPr lang="el-GR" b="1" dirty="0" smtClean="0"/>
          </a:p>
          <a:p>
            <a:r>
              <a:rPr lang="el-GR" dirty="0"/>
              <a:t>Φωτοπολυμερικές πλάκες από 1,7mm –2,84mm – 6,35mm με σκληρότητες αντίστοιχου πάχους και Raster</a:t>
            </a:r>
            <a:r>
              <a:rPr lang="el-GR" dirty="0" smtClean="0"/>
              <a:t>.</a:t>
            </a:r>
          </a:p>
          <a:p>
            <a:pPr marL="457200" indent="-457200">
              <a:buFont typeface="+mj-lt"/>
              <a:buAutoNum type="alphaUcPeriod" startAt="5"/>
            </a:pPr>
            <a:r>
              <a:rPr lang="el-GR" b="1" dirty="0" smtClean="0"/>
              <a:t>Της </a:t>
            </a:r>
            <a:r>
              <a:rPr lang="el-GR" b="1" dirty="0"/>
              <a:t>εταιρίας </a:t>
            </a:r>
            <a:r>
              <a:rPr lang="en-US" b="1" dirty="0"/>
              <a:t>Uniroyal</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17614300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Χειρισμός των έτοιμων πλακών </a:t>
            </a:r>
            <a:r>
              <a:rPr lang="el-GR" sz="3200" b="0" dirty="0" smtClean="0"/>
              <a:t>1/</a:t>
            </a:r>
            <a:r>
              <a:rPr lang="en-US" sz="3200" b="0" dirty="0" smtClean="0"/>
              <a:t>3</a:t>
            </a:r>
            <a:endParaRPr lang="el-GR" sz="3200" b="0" dirty="0"/>
          </a:p>
        </p:txBody>
      </p:sp>
      <p:sp>
        <p:nvSpPr>
          <p:cNvPr id="3" name="Θέση περιεχομένου 2"/>
          <p:cNvSpPr>
            <a:spLocks noGrp="1"/>
          </p:cNvSpPr>
          <p:nvPr>
            <p:ph idx="1"/>
          </p:nvPr>
        </p:nvSpPr>
        <p:spPr/>
        <p:txBody>
          <a:bodyPr/>
          <a:lstStyle/>
          <a:p>
            <a:pPr marL="0" indent="0" algn="ctr">
              <a:buNone/>
            </a:pPr>
            <a:r>
              <a:rPr lang="el-GR" b="1" dirty="0" smtClean="0">
                <a:solidFill>
                  <a:srgbClr val="820000"/>
                </a:solidFill>
              </a:rPr>
              <a:t>Κόψιμο</a:t>
            </a:r>
          </a:p>
          <a:p>
            <a:r>
              <a:rPr lang="el-GR" dirty="0"/>
              <a:t>Η έτοιμη πλάκα Flexo μπορεί να κοπεί προσεκτικά με οποιοδήποτε κοπίδι που υπάρχει, αρκεί να είναι σίγουρο ότι κόβεται και η πλάτη. Μπορεί επίσης να γίνει ένα λοξό κόψιμο με οποιαδήποτε σταθερή γωνία πάνω στο τραπέζι κοπής. Η πλαγιοκοπή στην άκρη της πλάκας, θα δημιουργεί ένα λοξό κόψιμο </a:t>
            </a:r>
            <a:r>
              <a:rPr lang="el-GR" dirty="0" smtClean="0"/>
              <a:t>στην </a:t>
            </a:r>
            <a:r>
              <a:rPr lang="el-GR" dirty="0"/>
              <a:t>άκρη</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2841516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Χειρισμός των έτοιμων πλακών </a:t>
            </a:r>
            <a:r>
              <a:rPr lang="el-GR" sz="3200" b="0" dirty="0" smtClean="0"/>
              <a:t>2/</a:t>
            </a:r>
            <a:r>
              <a:rPr lang="en-US" sz="3200" b="0" dirty="0" smtClean="0"/>
              <a:t>3</a:t>
            </a:r>
            <a:endParaRPr lang="el-GR" dirty="0"/>
          </a:p>
        </p:txBody>
      </p:sp>
      <p:sp>
        <p:nvSpPr>
          <p:cNvPr id="3" name="Θέση περιεχομένου 2"/>
          <p:cNvSpPr>
            <a:spLocks noGrp="1"/>
          </p:cNvSpPr>
          <p:nvPr>
            <p:ph idx="1"/>
          </p:nvPr>
        </p:nvSpPr>
        <p:spPr/>
        <p:txBody>
          <a:bodyPr/>
          <a:lstStyle/>
          <a:p>
            <a:pPr marL="0" indent="0" algn="ctr">
              <a:buNone/>
            </a:pPr>
            <a:r>
              <a:rPr lang="el-GR" b="1" dirty="0">
                <a:solidFill>
                  <a:srgbClr val="820000"/>
                </a:solidFill>
              </a:rPr>
              <a:t>Μοντάζ της πλάκας</a:t>
            </a:r>
          </a:p>
          <a:p>
            <a:r>
              <a:rPr lang="el-GR" dirty="0"/>
              <a:t>Με ένα στυλό μπορούν να σχεδιαστούν γραμμές στο κέντρο πάνω στην όψη της φωτοπολυμερικής πλάκας ή μπορούν να τοποθετηθούν οδηγοί πάνω στο στήριγμα του πολυεστέρα. </a:t>
            </a:r>
          </a:p>
          <a:p>
            <a:r>
              <a:rPr lang="el-GR" dirty="0"/>
              <a:t>Γίνεται ένα επιφανειακό κόψιμο με ένα κοπίδι για να χαραχθεί ο </a:t>
            </a:r>
            <a:r>
              <a:rPr lang="el-GR" dirty="0" smtClean="0"/>
              <a:t>πολυεστέρας.</a:t>
            </a:r>
          </a:p>
          <a:p>
            <a:r>
              <a:rPr lang="el-GR" dirty="0"/>
              <a:t>Το κύρτωμα των τεντωμένων πλακών επιτυγχάνεται με θέρμανση στο φούρνο για 2 – 5 λεπτά στους </a:t>
            </a:r>
            <a:r>
              <a:rPr lang="el-GR" dirty="0" smtClean="0"/>
              <a:t>65</a:t>
            </a:r>
            <a:r>
              <a:rPr lang="el-GR" baseline="30000" dirty="0" smtClean="0"/>
              <a:t>ο</a:t>
            </a:r>
            <a:r>
              <a:rPr lang="el-GR" dirty="0" smtClean="0"/>
              <a:t> C </a:t>
            </a:r>
            <a:r>
              <a:rPr lang="el-GR" dirty="0"/>
              <a:t>και μετά τοποθετούνται πάνω σε ένα σωλήνα (με την εικόνα προς τα έξω) και αφήνοντάς τις να κρυώσουν. Αυτό γίνεται για την καλύτερη κύρτωση της πλάκας και διευκόλυνση στο μοντάζ του μακετοφόρου.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731801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Χειρισμός των έτοιμων πλακών </a:t>
            </a:r>
            <a:r>
              <a:rPr lang="el-GR" sz="3200" b="0" dirty="0" smtClean="0"/>
              <a:t>3/</a:t>
            </a:r>
            <a:r>
              <a:rPr lang="en-US" sz="3200" b="0" dirty="0" smtClean="0"/>
              <a:t>3</a:t>
            </a:r>
            <a:endParaRPr lang="el-GR" dirty="0"/>
          </a:p>
        </p:txBody>
      </p:sp>
      <p:sp>
        <p:nvSpPr>
          <p:cNvPr id="3" name="Θέση περιεχομένου 2"/>
          <p:cNvSpPr>
            <a:spLocks noGrp="1"/>
          </p:cNvSpPr>
          <p:nvPr>
            <p:ph idx="1"/>
          </p:nvPr>
        </p:nvSpPr>
        <p:spPr/>
        <p:txBody>
          <a:bodyPr/>
          <a:lstStyle/>
          <a:p>
            <a:r>
              <a:rPr lang="el-GR" dirty="0"/>
              <a:t>Οι πλάκες μπορούν να τοποθετηθούν με οποιαδήποτε ταινία που υπάρχει στην αγορά. Προτείνονται ταινίες μεγάλης κολλητικότητας όπως η 3Μ νούμερο 411 και 412 ειδικά για κυλίνδρους μικρής διαμέτρου. </a:t>
            </a:r>
            <a:endParaRPr lang="el-GR" dirty="0" smtClean="0"/>
          </a:p>
          <a:p>
            <a:r>
              <a:rPr lang="el-GR" dirty="0"/>
              <a:t>Συστήνεται να προσκολλάται η πλάκα, ειδικά όταν εφαρμόζεται σε μικρούς κυλίνδρους. </a:t>
            </a:r>
            <a:endParaRPr lang="el-GR" dirty="0" smtClean="0"/>
          </a:p>
          <a:p>
            <a:r>
              <a:rPr lang="el-GR" dirty="0"/>
              <a:t>Υπάρχουν συστήματα στήριξης με διάφορα πινς (pins) για την προσαρμογή του κλισέ στον </a:t>
            </a:r>
            <a:r>
              <a:rPr lang="el-GR" dirty="0" smtClean="0"/>
              <a:t>μακετοφόρο</a:t>
            </a:r>
            <a:r>
              <a:rPr lang="el-GR" dirty="0"/>
              <a:t> </a:t>
            </a:r>
            <a:r>
              <a:rPr lang="el-GR" dirty="0" smtClean="0"/>
              <a:t>(διαφορετικό </a:t>
            </a:r>
            <a:r>
              <a:rPr lang="el-GR" dirty="0"/>
              <a:t>σύστημα προσαρμογής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pic>
        <p:nvPicPr>
          <p:cNvPr id="5" name="Εικόνα 4" descr="page40"/>
          <p:cNvPicPr/>
          <p:nvPr/>
        </p:nvPicPr>
        <p:blipFill>
          <a:blip r:embed="rId2" cstate="print"/>
          <a:srcRect/>
          <a:stretch>
            <a:fillRect/>
          </a:stretch>
        </p:blipFill>
        <p:spPr bwMode="auto">
          <a:xfrm>
            <a:off x="2892996" y="4789289"/>
            <a:ext cx="3378696" cy="1778397"/>
          </a:xfrm>
          <a:prstGeom prst="rect">
            <a:avLst/>
          </a:prstGeom>
          <a:noFill/>
          <a:ln w="9525">
            <a:noFill/>
            <a:miter lim="800000"/>
            <a:headEnd/>
            <a:tailEnd/>
          </a:ln>
        </p:spPr>
      </p:pic>
    </p:spTree>
    <p:extLst>
      <p:ext uri="{BB962C8B-B14F-4D97-AF65-F5344CB8AC3E}">
        <p14:creationId xmlns:p14="http://schemas.microsoft.com/office/powerpoint/2010/main" val="27594516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Ποιοτικός έλεγχος στη κατασκευή των φωτοπολυμερικών πλακών </a:t>
            </a:r>
            <a:r>
              <a:rPr lang="el-GR" sz="3600" b="0" dirty="0" smtClean="0"/>
              <a:t>1/5</a:t>
            </a:r>
            <a:endParaRPr lang="el-GR" sz="3600" b="0" dirty="0"/>
          </a:p>
        </p:txBody>
      </p:sp>
      <p:sp>
        <p:nvSpPr>
          <p:cNvPr id="3" name="Θέση περιεχομένου 2"/>
          <p:cNvSpPr>
            <a:spLocks noGrp="1"/>
          </p:cNvSpPr>
          <p:nvPr>
            <p:ph idx="1"/>
          </p:nvPr>
        </p:nvSpPr>
        <p:spPr/>
        <p:txBody>
          <a:bodyPr>
            <a:normAutofit fontScale="92500" lnSpcReduction="10000"/>
          </a:bodyPr>
          <a:lstStyle/>
          <a:p>
            <a:pPr marL="0" indent="0" algn="ctr">
              <a:buNone/>
            </a:pPr>
            <a:r>
              <a:rPr lang="el-GR" b="1" dirty="0">
                <a:solidFill>
                  <a:srgbClr val="820000"/>
                </a:solidFill>
              </a:rPr>
              <a:t>Προετοιμασία</a:t>
            </a:r>
            <a:r>
              <a:rPr lang="el-GR" b="1" dirty="0" smtClean="0">
                <a:solidFill>
                  <a:srgbClr val="820000"/>
                </a:solidFill>
              </a:rPr>
              <a:t>:</a:t>
            </a:r>
          </a:p>
          <a:p>
            <a:pPr marL="0" indent="0">
              <a:buNone/>
            </a:pPr>
            <a:r>
              <a:rPr lang="el-GR" b="1" dirty="0"/>
              <a:t>Πώς πρέπει να είναι ένα φιλμ</a:t>
            </a:r>
            <a:r>
              <a:rPr lang="el-GR" b="1" dirty="0" smtClean="0"/>
              <a:t>.</a:t>
            </a:r>
          </a:p>
          <a:p>
            <a:pPr marL="0" indent="0">
              <a:buNone/>
            </a:pPr>
            <a:r>
              <a:rPr lang="el-GR" dirty="0"/>
              <a:t>Τα αρνητικά πρέπει να </a:t>
            </a:r>
            <a:r>
              <a:rPr lang="el-GR" dirty="0" smtClean="0"/>
              <a:t>έχουν</a:t>
            </a:r>
            <a:r>
              <a:rPr lang="en-US" dirty="0" smtClean="0"/>
              <a:t>: </a:t>
            </a:r>
          </a:p>
          <a:p>
            <a:r>
              <a:rPr lang="el-GR" dirty="0" smtClean="0"/>
              <a:t>Επιφάνεια</a:t>
            </a:r>
            <a:r>
              <a:rPr lang="en-US" dirty="0" smtClean="0"/>
              <a:t> </a:t>
            </a:r>
            <a:r>
              <a:rPr lang="el-GR" dirty="0" smtClean="0"/>
              <a:t>ματ</a:t>
            </a:r>
            <a:r>
              <a:rPr lang="en-US" dirty="0" smtClean="0"/>
              <a:t>.</a:t>
            </a:r>
          </a:p>
          <a:p>
            <a:r>
              <a:rPr lang="el-GR" dirty="0" smtClean="0"/>
              <a:t>Πυκνότητα</a:t>
            </a:r>
            <a:r>
              <a:rPr lang="en-US" dirty="0" smtClean="0"/>
              <a:t> </a:t>
            </a:r>
            <a:r>
              <a:rPr lang="el-GR" dirty="0" smtClean="0"/>
              <a:t>ελάχιστη </a:t>
            </a:r>
            <a:r>
              <a:rPr lang="el-GR" dirty="0"/>
              <a:t>γύρω στα </a:t>
            </a:r>
            <a:r>
              <a:rPr lang="el-GR" dirty="0" smtClean="0"/>
              <a:t>2,0</a:t>
            </a:r>
            <a:r>
              <a:rPr lang="en-US" dirty="0" smtClean="0"/>
              <a:t>.</a:t>
            </a:r>
          </a:p>
          <a:p>
            <a:r>
              <a:rPr lang="el-GR" dirty="0" smtClean="0"/>
              <a:t>Λεπτομέρεια</a:t>
            </a:r>
            <a:r>
              <a:rPr lang="en-US" dirty="0" smtClean="0"/>
              <a:t> </a:t>
            </a:r>
            <a:r>
              <a:rPr lang="el-GR" dirty="0" smtClean="0"/>
              <a:t>στις </a:t>
            </a:r>
            <a:r>
              <a:rPr lang="el-GR" dirty="0"/>
              <a:t>οριακές περιοχές με επαρκή </a:t>
            </a:r>
            <a:r>
              <a:rPr lang="el-GR" dirty="0" smtClean="0"/>
              <a:t>σταθερότητα</a:t>
            </a:r>
            <a:r>
              <a:rPr lang="en-US" dirty="0" smtClean="0"/>
              <a:t>.</a:t>
            </a:r>
          </a:p>
          <a:p>
            <a:r>
              <a:rPr lang="el-GR" dirty="0" smtClean="0"/>
              <a:t>Καλή επαφή εμουλσιόν </a:t>
            </a:r>
            <a:r>
              <a:rPr lang="el-GR" dirty="0"/>
              <a:t>με την </a:t>
            </a:r>
            <a:r>
              <a:rPr lang="el-GR" dirty="0" smtClean="0"/>
              <a:t>πλάκα.</a:t>
            </a:r>
          </a:p>
          <a:p>
            <a:r>
              <a:rPr lang="el-GR" dirty="0" smtClean="0"/>
              <a:t>Οι διορθώσεις </a:t>
            </a:r>
            <a:r>
              <a:rPr lang="el-GR" dirty="0"/>
              <a:t>(π.χ. με άμπτεκ) πρέπει να γίνονται στην άλλη όψη, για να μην επιβαρύνεται η ματ επιφάνεια που βρίσκεται σε επαφή με την πλάκα. </a:t>
            </a:r>
            <a:endParaRPr lang="el-GR" dirty="0" smtClean="0"/>
          </a:p>
          <a:p>
            <a:r>
              <a:rPr lang="el-GR" dirty="0"/>
              <a:t>Τα ξυσίματα στην εμουλσιόν δε πρέπει να δημιουργούν τραχύτητες στην επιφάνεια.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Tree>
    <p:extLst>
      <p:ext uri="{BB962C8B-B14F-4D97-AF65-F5344CB8AC3E}">
        <p14:creationId xmlns:p14="http://schemas.microsoft.com/office/powerpoint/2010/main" val="37175449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Ποιοτικός έλεγχος στη κατασκευή των φωτοπολυμερικών πλακών </a:t>
            </a:r>
            <a:r>
              <a:rPr lang="el-GR" sz="3600" b="0" dirty="0" smtClean="0"/>
              <a:t>2/5</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a:t>Ένα ειδικό υγρό κάνει την εμουλσιόν πιο εύκολα να αφαιρεθεί χωρίς να καταστρέψει τη βάση του πολυεστέρα, όταν γίνουν μικρές διορθώσεις. Αν χρειάζεται να γίνουν πολλές διορθώσεις, πρέπει να γίνουν πάνω στο θετικό πριν να γίνει τελικό αρνητικό, που πρέπει να είναι λείο και χωρίς τσακίσματα. Επαληθεύουμε την λεπτομέρεια στους μεσαίους τόνους πριν την έκθεση της πλάκας (ισορροπία των γρι</a:t>
            </a:r>
            <a:r>
              <a:rPr lang="el-GR" dirty="0" smtClean="0"/>
              <a:t>).</a:t>
            </a:r>
          </a:p>
          <a:p>
            <a:pPr marL="0" indent="0" algn="ctr">
              <a:buNone/>
            </a:pPr>
            <a:r>
              <a:rPr lang="el-GR" b="1" dirty="0">
                <a:solidFill>
                  <a:srgbClr val="820000"/>
                </a:solidFill>
              </a:rPr>
              <a:t>Κόψιμο της πλάκας στη μέση (αν χρειάζεται).</a:t>
            </a:r>
          </a:p>
          <a:p>
            <a:pPr marL="0" indent="0">
              <a:buNone/>
            </a:pPr>
            <a:r>
              <a:rPr lang="el-GR" dirty="0"/>
              <a:t>Η φωτοπολυμερική πλάκα που δεν έχει εκτεθεί, κόβεται εύκολα με τρόπο ώστε να επιτυγχάνονται ελάχιστες </a:t>
            </a:r>
            <a:r>
              <a:rPr lang="el-GR" dirty="0" smtClean="0"/>
              <a:t>απώλειες.</a:t>
            </a:r>
          </a:p>
          <a:p>
            <a:r>
              <a:rPr lang="el-GR" dirty="0"/>
              <a:t>Ορίζεται η ολική περιοχή του αρνητικού </a:t>
            </a:r>
            <a:endParaRPr lang="el-GR" dirty="0" smtClean="0"/>
          </a:p>
          <a:p>
            <a:r>
              <a:rPr lang="el-GR" dirty="0" smtClean="0"/>
              <a:t>Τοποθέτηση ΦΤΠ </a:t>
            </a:r>
            <a:r>
              <a:rPr lang="el-GR" dirty="0"/>
              <a:t>στην κοπτική, με την όψη προς τα </a:t>
            </a:r>
            <a:r>
              <a:rPr lang="el-GR" dirty="0" smtClean="0"/>
              <a:t>πάνω.</a:t>
            </a:r>
          </a:p>
          <a:p>
            <a:r>
              <a:rPr lang="el-GR" dirty="0"/>
              <a:t>περιθώρια 1 cm γύρω από το πρωτότυπο για να μείνει χώρος για τα σημεία στήριξης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spTree>
    <p:extLst>
      <p:ext uri="{BB962C8B-B14F-4D97-AF65-F5344CB8AC3E}">
        <p14:creationId xmlns:p14="http://schemas.microsoft.com/office/powerpoint/2010/main" val="28337831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Ποιοτικός έλεγχος στη κατασκευή των φωτοπολυμερικών πλακών </a:t>
            </a:r>
            <a:r>
              <a:rPr lang="el-GR" sz="3600" b="0" dirty="0" smtClean="0"/>
              <a:t>3/5</a:t>
            </a:r>
            <a:endParaRPr lang="el-GR" dirty="0"/>
          </a:p>
        </p:txBody>
      </p:sp>
      <p:sp>
        <p:nvSpPr>
          <p:cNvPr id="3" name="Θέση περιεχομένου 2"/>
          <p:cNvSpPr>
            <a:spLocks noGrp="1"/>
          </p:cNvSpPr>
          <p:nvPr>
            <p:ph idx="1"/>
          </p:nvPr>
        </p:nvSpPr>
        <p:spPr/>
        <p:txBody>
          <a:bodyPr>
            <a:normAutofit/>
          </a:bodyPr>
          <a:lstStyle/>
          <a:p>
            <a:pPr marL="0" indent="0" algn="ctr">
              <a:buNone/>
            </a:pPr>
            <a:r>
              <a:rPr lang="el-GR" b="1" dirty="0"/>
              <a:t>Έκθεση της </a:t>
            </a:r>
            <a:r>
              <a:rPr lang="el-GR" b="1" dirty="0" smtClean="0"/>
              <a:t>Πλάκας</a:t>
            </a:r>
          </a:p>
          <a:p>
            <a:pPr marL="0" indent="0" algn="ctr">
              <a:buNone/>
            </a:pPr>
            <a:r>
              <a:rPr lang="el-GR" b="1" dirty="0">
                <a:solidFill>
                  <a:srgbClr val="820000"/>
                </a:solidFill>
              </a:rPr>
              <a:t>Έκθεση της πλάτης (μόνο για πλάκα με πλάτη από πολυεστέρα)</a:t>
            </a:r>
            <a:endParaRPr lang="el-GR" dirty="0">
              <a:solidFill>
                <a:srgbClr val="820000"/>
              </a:solidFill>
            </a:endParaRPr>
          </a:p>
          <a:p>
            <a:pPr marL="0" indent="0">
              <a:buNone/>
            </a:pPr>
            <a:r>
              <a:rPr lang="el-GR" dirty="0"/>
              <a:t>απλή εργασία </a:t>
            </a:r>
            <a:r>
              <a:rPr lang="el-GR" dirty="0" smtClean="0"/>
              <a:t>,απαραίτητη για φωτοπολυμερισμό του </a:t>
            </a:r>
            <a:r>
              <a:rPr lang="el-GR" dirty="0"/>
              <a:t>πίσω </a:t>
            </a:r>
            <a:r>
              <a:rPr lang="el-GR" dirty="0" smtClean="0"/>
              <a:t>μέρος </a:t>
            </a:r>
            <a:r>
              <a:rPr lang="el-GR" dirty="0"/>
              <a:t>της πλάκας</a:t>
            </a:r>
            <a:r>
              <a:rPr lang="el-GR" dirty="0" smtClean="0"/>
              <a:t>. Η  πλάκα</a:t>
            </a:r>
            <a:r>
              <a:rPr lang="en-US" dirty="0" smtClean="0"/>
              <a:t>:</a:t>
            </a:r>
          </a:p>
          <a:p>
            <a:r>
              <a:rPr lang="el-GR" dirty="0"/>
              <a:t>Είναι σημαντικό </a:t>
            </a:r>
            <a:r>
              <a:rPr lang="el-GR" dirty="0" smtClean="0"/>
              <a:t>να </a:t>
            </a:r>
            <a:r>
              <a:rPr lang="el-GR" dirty="0"/>
              <a:t>πολυμερίζεται μέχρι το βάθος της αναγλυφοτυπίας </a:t>
            </a:r>
            <a:r>
              <a:rPr lang="el-GR" dirty="0" smtClean="0"/>
              <a:t>της</a:t>
            </a:r>
            <a:r>
              <a:rPr lang="en-US" dirty="0" smtClean="0"/>
              <a:t>.</a:t>
            </a:r>
          </a:p>
          <a:p>
            <a:r>
              <a:rPr lang="el-GR" dirty="0"/>
              <a:t>Δεν χρειάζεται απορρόφηση, ούτε και </a:t>
            </a:r>
            <a:r>
              <a:rPr lang="el-GR" dirty="0" smtClean="0"/>
              <a:t>σκέπασμα</a:t>
            </a:r>
            <a:r>
              <a:rPr lang="en-US" dirty="0" smtClean="0"/>
              <a:t>.</a:t>
            </a:r>
            <a:r>
              <a:rPr lang="el-GR" dirty="0" smtClean="0"/>
              <a:t> </a:t>
            </a:r>
          </a:p>
          <a:p>
            <a:r>
              <a:rPr lang="el-GR" dirty="0" smtClean="0"/>
              <a:t>Απαραίτητη χρήση χρόνων και τεχνικών </a:t>
            </a:r>
            <a:r>
              <a:rPr lang="el-GR" dirty="0"/>
              <a:t>της </a:t>
            </a:r>
            <a:r>
              <a:rPr lang="el-GR" dirty="0" smtClean="0"/>
              <a:t>έκθεσης προδιαγραφών  </a:t>
            </a:r>
            <a:r>
              <a:rPr lang="el-GR" dirty="0"/>
              <a:t>του </a:t>
            </a:r>
            <a:r>
              <a:rPr lang="el-GR" dirty="0" smtClean="0"/>
              <a:t>κατασκευαστή.</a:t>
            </a:r>
          </a:p>
          <a:p>
            <a:pPr lvl="1"/>
            <a:r>
              <a:rPr lang="el-GR" dirty="0" smtClean="0"/>
              <a:t>Συμπεριλαμβάνονται οι δοκιμές </a:t>
            </a:r>
            <a:r>
              <a:rPr lang="el-GR" dirty="0"/>
              <a:t>με λωρίδες που συστήνονται.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dirty="0"/>
          </a:p>
        </p:txBody>
      </p:sp>
    </p:spTree>
    <p:extLst>
      <p:ext uri="{BB962C8B-B14F-4D97-AF65-F5344CB8AC3E}">
        <p14:creationId xmlns:p14="http://schemas.microsoft.com/office/powerpoint/2010/main" val="34653405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Ποιοτικός έλεγχος στη κατασκευή των φωτοπολυμερικών πλακών </a:t>
            </a:r>
            <a:r>
              <a:rPr lang="el-GR" sz="3600" b="0" dirty="0" smtClean="0"/>
              <a:t>4/5</a:t>
            </a:r>
            <a:endParaRPr lang="el-GR" dirty="0"/>
          </a:p>
        </p:txBody>
      </p:sp>
      <p:sp>
        <p:nvSpPr>
          <p:cNvPr id="3" name="Θέση περιεχομένου 2"/>
          <p:cNvSpPr>
            <a:spLocks noGrp="1"/>
          </p:cNvSpPr>
          <p:nvPr>
            <p:ph idx="1"/>
          </p:nvPr>
        </p:nvSpPr>
        <p:spPr/>
        <p:txBody>
          <a:bodyPr>
            <a:normAutofit fontScale="92500" lnSpcReduction="20000"/>
          </a:bodyPr>
          <a:lstStyle/>
          <a:p>
            <a:pPr marL="0" indent="0" algn="ctr">
              <a:buNone/>
            </a:pPr>
            <a:r>
              <a:rPr lang="el-GR" b="1" dirty="0">
                <a:solidFill>
                  <a:srgbClr val="820000"/>
                </a:solidFill>
              </a:rPr>
              <a:t>Φωτογράφηση του Φιλμ στο Φωτοευαίσθητο – Πολυμερικό </a:t>
            </a:r>
            <a:r>
              <a:rPr lang="el-GR" b="1" dirty="0" smtClean="0">
                <a:solidFill>
                  <a:srgbClr val="820000"/>
                </a:solidFill>
              </a:rPr>
              <a:t>Κλισέ</a:t>
            </a:r>
          </a:p>
          <a:p>
            <a:pPr marL="0" indent="0">
              <a:buNone/>
            </a:pPr>
            <a:r>
              <a:rPr lang="el-GR" dirty="0"/>
              <a:t>Κατά την </a:t>
            </a:r>
            <a:r>
              <a:rPr lang="el-GR" dirty="0" smtClean="0"/>
              <a:t>κύρια φωτογράφηση </a:t>
            </a:r>
            <a:r>
              <a:rPr lang="el-GR" dirty="0"/>
              <a:t>σχηματίζεται «αμυδρά» η εικόνα (το θέμα) μέσω της φωτιπολυμερικής διαδικασίας. Όλες οι λεπτομέρειες, </a:t>
            </a:r>
            <a:r>
              <a:rPr lang="el-GR" dirty="0" smtClean="0"/>
              <a:t>(λεπτές </a:t>
            </a:r>
            <a:r>
              <a:rPr lang="el-GR" dirty="0"/>
              <a:t>γραμμές, γράμματα, ράστερ </a:t>
            </a:r>
            <a:r>
              <a:rPr lang="el-GR" dirty="0" smtClean="0"/>
              <a:t>κλπ), </a:t>
            </a:r>
            <a:r>
              <a:rPr lang="el-GR" dirty="0"/>
              <a:t>δημιουργούνται σύμφωνα με τις διαφανείς περιοχές του αρνητικού φιλμ και </a:t>
            </a:r>
            <a:r>
              <a:rPr lang="el-GR" dirty="0" smtClean="0"/>
              <a:t>δεν </a:t>
            </a:r>
            <a:r>
              <a:rPr lang="el-GR" dirty="0"/>
              <a:t>μπορούν να μεταβληθούν ή να τροποποιήσουν την μορφή και το σχήμα τους μετά την εκφώτιση. Η ποιότητα της τελικής εικόνας εξαρτάται </a:t>
            </a:r>
            <a:r>
              <a:rPr lang="el-GR" dirty="0" smtClean="0"/>
              <a:t>από</a:t>
            </a:r>
            <a:r>
              <a:rPr lang="en-US" dirty="0" smtClean="0"/>
              <a:t>:</a:t>
            </a:r>
          </a:p>
          <a:p>
            <a:r>
              <a:rPr lang="el-GR" dirty="0" smtClean="0"/>
              <a:t>Ποιότητα του φιλμ,</a:t>
            </a:r>
            <a:endParaRPr lang="en-US" dirty="0" smtClean="0"/>
          </a:p>
          <a:p>
            <a:r>
              <a:rPr lang="el-GR" dirty="0" smtClean="0"/>
              <a:t>Σωστό φωτισμό </a:t>
            </a:r>
            <a:r>
              <a:rPr lang="el-GR" dirty="0"/>
              <a:t>σε UV ακτινοβολία</a:t>
            </a:r>
            <a:r>
              <a:rPr lang="el-GR" dirty="0" smtClean="0"/>
              <a:t>,</a:t>
            </a:r>
            <a:endParaRPr lang="en-US" dirty="0" smtClean="0"/>
          </a:p>
          <a:p>
            <a:r>
              <a:rPr lang="el-GR" dirty="0" smtClean="0"/>
              <a:t>Το πλύσιμο </a:t>
            </a:r>
            <a:r>
              <a:rPr lang="el-GR" dirty="0"/>
              <a:t>μετά τον </a:t>
            </a:r>
            <a:r>
              <a:rPr lang="el-GR" dirty="0" smtClean="0"/>
              <a:t>φωτισμό,</a:t>
            </a:r>
            <a:endParaRPr lang="en-US" dirty="0" smtClean="0"/>
          </a:p>
          <a:p>
            <a:r>
              <a:rPr lang="el-GR" dirty="0" smtClean="0"/>
              <a:t>Σωστή αξιολόγηση </a:t>
            </a:r>
            <a:r>
              <a:rPr lang="el-GR" dirty="0"/>
              <a:t>της κάθε δυσκολίας  της </a:t>
            </a:r>
            <a:r>
              <a:rPr lang="el-GR" dirty="0" smtClean="0"/>
              <a:t>εργασίας</a:t>
            </a:r>
            <a:r>
              <a:rPr lang="en-US" dirty="0" smtClean="0"/>
              <a:t> </a:t>
            </a:r>
            <a:r>
              <a:rPr lang="el-GR" dirty="0" smtClean="0"/>
              <a:t>κ.α.</a:t>
            </a:r>
          </a:p>
          <a:p>
            <a:pPr marL="0" indent="0">
              <a:buNone/>
            </a:pPr>
            <a:r>
              <a:rPr lang="el-GR" dirty="0"/>
              <a:t>Πάντοτε και ανάλογα την παρτίδα παραλαβής υλικού, του παρθένου πολυμερικόυ κλισέ, εφαρμόζεται πειραματικά ανάλογος χρόνος φωτισμού και εμφάνισης διαλυτών καθώς και τρόπο σκλήρυνσης της πλάκας</a:t>
            </a:r>
            <a:r>
              <a:rPr lang="el-GR" dirty="0" smtClean="0"/>
              <a:t>.</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57</a:t>
            </a:fld>
            <a:endParaRPr lang="el-GR" dirty="0"/>
          </a:p>
        </p:txBody>
      </p:sp>
    </p:spTree>
    <p:extLst>
      <p:ext uri="{BB962C8B-B14F-4D97-AF65-F5344CB8AC3E}">
        <p14:creationId xmlns:p14="http://schemas.microsoft.com/office/powerpoint/2010/main" val="20626112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Ποιοτικός έλεγχος στη κατασκευή των φωτοπολυμερικών πλακών </a:t>
            </a:r>
            <a:r>
              <a:rPr lang="el-GR" sz="3600" b="0" dirty="0" smtClean="0"/>
              <a:t>5/5</a:t>
            </a:r>
            <a:endParaRPr lang="el-GR" dirty="0"/>
          </a:p>
        </p:txBody>
      </p:sp>
      <p:sp>
        <p:nvSpPr>
          <p:cNvPr id="3" name="Θέση περιεχομένου 2"/>
          <p:cNvSpPr>
            <a:spLocks noGrp="1"/>
          </p:cNvSpPr>
          <p:nvPr>
            <p:ph idx="1"/>
          </p:nvPr>
        </p:nvSpPr>
        <p:spPr/>
        <p:txBody>
          <a:bodyPr/>
          <a:lstStyle/>
          <a:p>
            <a:pPr marL="0" indent="0" algn="ctr">
              <a:buNone/>
            </a:pPr>
            <a:r>
              <a:rPr lang="el-GR" b="1" dirty="0">
                <a:solidFill>
                  <a:srgbClr val="820000"/>
                </a:solidFill>
              </a:rPr>
              <a:t>Προδιαγραφές Φωτοπολυμερούς </a:t>
            </a:r>
            <a:r>
              <a:rPr lang="el-GR" b="1" dirty="0" smtClean="0">
                <a:solidFill>
                  <a:srgbClr val="820000"/>
                </a:solidFill>
              </a:rPr>
              <a:t>Κλισέ</a:t>
            </a:r>
          </a:p>
          <a:p>
            <a:r>
              <a:rPr lang="el-GR" dirty="0"/>
              <a:t>Διαστάσεις (σε εκατοστά και σε ίντσες</a:t>
            </a:r>
            <a:r>
              <a:rPr lang="el-GR" dirty="0" smtClean="0"/>
              <a:t>).</a:t>
            </a:r>
            <a:endParaRPr lang="el-GR" dirty="0"/>
          </a:p>
          <a:p>
            <a:r>
              <a:rPr lang="el-GR" dirty="0" smtClean="0"/>
              <a:t>Την </a:t>
            </a:r>
            <a:r>
              <a:rPr lang="el-GR" dirty="0"/>
              <a:t>εταιρεία </a:t>
            </a:r>
            <a:r>
              <a:rPr lang="el-GR" dirty="0" smtClean="0"/>
              <a:t>κατασκευής.</a:t>
            </a:r>
            <a:endParaRPr lang="el-GR" dirty="0"/>
          </a:p>
          <a:p>
            <a:r>
              <a:rPr lang="el-GR" dirty="0" smtClean="0"/>
              <a:t>Τον </a:t>
            </a:r>
            <a:r>
              <a:rPr lang="el-GR" dirty="0"/>
              <a:t>κωδικό είδους του κλισέ πχ.(PQS είναι κωδικός φωτοπολυμερούς υλικού της   εταιρίας </a:t>
            </a:r>
            <a:r>
              <a:rPr lang="en-US" dirty="0" smtClean="0"/>
              <a:t>Dupont -</a:t>
            </a:r>
            <a:r>
              <a:rPr lang="el-GR" dirty="0" smtClean="0"/>
              <a:t>CYREL </a:t>
            </a:r>
            <a:r>
              <a:rPr lang="el-GR" dirty="0"/>
              <a:t>Ή FAII – FAC – FACII της εταιρίας </a:t>
            </a:r>
            <a:r>
              <a:rPr lang="el-GR" dirty="0" smtClean="0"/>
              <a:t>BASF, </a:t>
            </a:r>
            <a:r>
              <a:rPr lang="en-US" dirty="0" smtClean="0"/>
              <a:t>Asahi,</a:t>
            </a:r>
            <a:r>
              <a:rPr lang="el-GR" dirty="0" smtClean="0"/>
              <a:t>κ</a:t>
            </a:r>
            <a:r>
              <a:rPr lang="en-US" dirty="0" smtClean="0"/>
              <a:t>.</a:t>
            </a:r>
            <a:r>
              <a:rPr lang="el-GR" dirty="0" smtClean="0"/>
              <a:t>λπ</a:t>
            </a:r>
            <a:r>
              <a:rPr lang="en-US" dirty="0" smtClean="0"/>
              <a:t>.</a:t>
            </a:r>
            <a:r>
              <a:rPr lang="el-GR" dirty="0" smtClean="0"/>
              <a:t>).</a:t>
            </a:r>
            <a:endParaRPr lang="el-GR" dirty="0"/>
          </a:p>
          <a:p>
            <a:r>
              <a:rPr lang="el-GR" dirty="0" smtClean="0"/>
              <a:t>Την ημερομηνία κατασκευής.</a:t>
            </a:r>
            <a:endParaRPr lang="el-GR" dirty="0"/>
          </a:p>
          <a:p>
            <a:r>
              <a:rPr lang="el-GR" dirty="0" smtClean="0"/>
              <a:t>Τον κωδικό </a:t>
            </a:r>
            <a:r>
              <a:rPr lang="el-GR" dirty="0"/>
              <a:t>της παρτίδας </a:t>
            </a:r>
            <a:r>
              <a:rPr lang="el-GR" dirty="0" smtClean="0"/>
              <a:t>παραγωγής.</a:t>
            </a:r>
            <a:endParaRPr lang="el-GR" dirty="0"/>
          </a:p>
          <a:p>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spTree>
    <p:extLst>
      <p:ext uri="{BB962C8B-B14F-4D97-AF65-F5344CB8AC3E}">
        <p14:creationId xmlns:p14="http://schemas.microsoft.com/office/powerpoint/2010/main" val="2668047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Ανάλυση και τύπος του καουτσούκ – Τύποι </a:t>
            </a:r>
            <a:r>
              <a:rPr lang="el-GR" dirty="0" smtClean="0"/>
              <a:t>καουτσούκ</a:t>
            </a:r>
            <a:r>
              <a:rPr lang="en-US" dirty="0" smtClean="0"/>
              <a:t> </a:t>
            </a:r>
            <a:r>
              <a:rPr lang="en-US" sz="3600" b="0" dirty="0" smtClean="0"/>
              <a:t>3</a:t>
            </a:r>
            <a:r>
              <a:rPr lang="el-GR" sz="3600" b="0" dirty="0" smtClean="0"/>
              <a:t>/6</a:t>
            </a:r>
            <a:r>
              <a:rPr lang="el-GR" dirty="0" smtClean="0"/>
              <a:t> </a:t>
            </a:r>
            <a:endParaRPr lang="el-GR" dirty="0"/>
          </a:p>
        </p:txBody>
      </p:sp>
      <p:sp>
        <p:nvSpPr>
          <p:cNvPr id="3" name="Θέση περιεχομένου 2"/>
          <p:cNvSpPr>
            <a:spLocks noGrp="1"/>
          </p:cNvSpPr>
          <p:nvPr>
            <p:ph idx="1"/>
          </p:nvPr>
        </p:nvSpPr>
        <p:spPr/>
        <p:txBody>
          <a:bodyPr/>
          <a:lstStyle/>
          <a:p>
            <a:r>
              <a:rPr lang="el-GR" b="1" dirty="0"/>
              <a:t>Συνθετικό </a:t>
            </a:r>
            <a:r>
              <a:rPr lang="el-GR" b="1" dirty="0" smtClean="0"/>
              <a:t>Καουτσούκ</a:t>
            </a:r>
            <a:r>
              <a:rPr lang="en-US" b="1" dirty="0" smtClean="0"/>
              <a:t>:</a:t>
            </a:r>
          </a:p>
          <a:p>
            <a:pPr lvl="1"/>
            <a:r>
              <a:rPr lang="el-GR" dirty="0"/>
              <a:t> Το 1909 έγινε η σύνθεση από τον F. Hoffmann και το 1914 – 1918 έγινε η εφαρμογή του στη βιομηχανία με πολυμερισμό «Διμεθυλοβουταδιένιο</a:t>
            </a:r>
            <a:r>
              <a:rPr lang="el-GR" dirty="0" smtClean="0"/>
              <a:t>».</a:t>
            </a:r>
            <a:endParaRPr lang="en-US" dirty="0" smtClean="0"/>
          </a:p>
          <a:p>
            <a:r>
              <a:rPr lang="el-GR" dirty="0"/>
              <a:t>Σύσταση:</a:t>
            </a:r>
          </a:p>
          <a:p>
            <a:pPr lvl="1"/>
            <a:r>
              <a:rPr lang="el-GR" dirty="0"/>
              <a:t>Τα πρώτα συνθετικά προϊόντα ήταν κολλοειδή προϊόντα πολυμερισμού του </a:t>
            </a:r>
            <a:r>
              <a:rPr lang="el-GR" dirty="0" smtClean="0"/>
              <a:t>βουταδιενίου</a:t>
            </a:r>
            <a:r>
              <a:rPr lang="en-US" dirty="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pic>
        <p:nvPicPr>
          <p:cNvPr id="5" name="Εικόνα 4"/>
          <p:cNvPicPr>
            <a:picLocks noChangeAspect="1"/>
          </p:cNvPicPr>
          <p:nvPr/>
        </p:nvPicPr>
        <p:blipFill rotWithShape="1">
          <a:blip r:embed="rId2" cstate="print"/>
          <a:srcRect r="73201"/>
          <a:stretch/>
        </p:blipFill>
        <p:spPr>
          <a:xfrm>
            <a:off x="2987824" y="4005064"/>
            <a:ext cx="2314390" cy="1080120"/>
          </a:xfrm>
          <a:prstGeom prst="rect">
            <a:avLst/>
          </a:prstGeom>
        </p:spPr>
      </p:pic>
      <p:sp>
        <p:nvSpPr>
          <p:cNvPr id="6" name="Ορθογώνιο 5"/>
          <p:cNvSpPr/>
          <p:nvPr/>
        </p:nvSpPr>
        <p:spPr>
          <a:xfrm>
            <a:off x="909936" y="4893835"/>
            <a:ext cx="7344816" cy="430887"/>
          </a:xfrm>
          <a:prstGeom prst="rect">
            <a:avLst/>
          </a:prstGeom>
        </p:spPr>
        <p:txBody>
          <a:bodyPr wrap="square">
            <a:spAutoFit/>
          </a:bodyPr>
          <a:lstStyle/>
          <a:p>
            <a:pPr marL="342900" indent="-342900">
              <a:buFont typeface="Courier New" panose="02070309020205020404" pitchFamily="49" charset="0"/>
              <a:buChar char="o"/>
            </a:pPr>
            <a:r>
              <a:rPr lang="el-GR" sz="2200" dirty="0">
                <a:latin typeface="+mn-lt"/>
              </a:rPr>
              <a:t>και του ισοπρενίου (-CH</a:t>
            </a:r>
            <a:r>
              <a:rPr lang="el-GR" sz="2200" baseline="-25000" dirty="0">
                <a:latin typeface="+mn-lt"/>
              </a:rPr>
              <a:t>2</a:t>
            </a:r>
            <a:r>
              <a:rPr lang="el-GR" sz="2200" dirty="0">
                <a:latin typeface="+mn-lt"/>
              </a:rPr>
              <a:t>=C-CH=CH</a:t>
            </a:r>
            <a:r>
              <a:rPr lang="el-GR" sz="2200" baseline="-25000" dirty="0">
                <a:latin typeface="+mn-lt"/>
              </a:rPr>
              <a:t>2</a:t>
            </a:r>
            <a:r>
              <a:rPr lang="el-GR" sz="2200" dirty="0" smtClean="0">
                <a:latin typeface="+mn-lt"/>
              </a:rPr>
              <a:t>) </a:t>
            </a:r>
            <a:r>
              <a:rPr lang="el-GR" sz="2200" dirty="0">
                <a:latin typeface="+mn-lt"/>
              </a:rPr>
              <a:t>παρουσία καταλυτών.</a:t>
            </a:r>
          </a:p>
        </p:txBody>
      </p:sp>
    </p:spTree>
    <p:extLst>
      <p:ext uri="{BB962C8B-B14F-4D97-AF65-F5344CB8AC3E}">
        <p14:creationId xmlns:p14="http://schemas.microsoft.com/office/powerpoint/2010/main" val="27401905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Δοκίμιο χρόνου κλισέ </a:t>
            </a:r>
            <a:r>
              <a:rPr lang="el-GR" sz="3200" b="0" dirty="0" smtClean="0"/>
              <a:t>1/</a:t>
            </a:r>
            <a:r>
              <a:rPr lang="en-US" sz="3200" b="0" dirty="0" smtClean="0"/>
              <a:t>4</a:t>
            </a:r>
            <a:endParaRPr lang="el-GR" sz="3200" b="0" dirty="0"/>
          </a:p>
        </p:txBody>
      </p:sp>
      <p:sp>
        <p:nvSpPr>
          <p:cNvPr id="3" name="Θέση περιεχομένου 2"/>
          <p:cNvSpPr>
            <a:spLocks noGrp="1"/>
          </p:cNvSpPr>
          <p:nvPr>
            <p:ph idx="1"/>
          </p:nvPr>
        </p:nvSpPr>
        <p:spPr/>
        <p:txBody>
          <a:bodyPr/>
          <a:lstStyle/>
          <a:p>
            <a:r>
              <a:rPr lang="el-GR" dirty="0"/>
              <a:t>Η ποιότητα της πλάκας, χρειάζεται να επιβεβαιωθεί από έναν έλεγχο φωτοευαισθησίας του υλικού. Γι’ αυτό το λόγο συστήνεται να γίνονται περιοδικά δοκιμές σε λωρίδες υλικού</a:t>
            </a:r>
            <a:r>
              <a:rPr lang="el-GR" dirty="0" smtClean="0"/>
              <a:t>.</a:t>
            </a:r>
          </a:p>
          <a:p>
            <a:r>
              <a:rPr lang="el-GR" dirty="0"/>
              <a:t>Αυξήσεις του χρόνου έκθεσης που προτείνονται:</a:t>
            </a:r>
            <a:endParaRPr lang="el-GR" b="1" dirty="0"/>
          </a:p>
          <a:p>
            <a:pPr lvl="1"/>
            <a:r>
              <a:rPr lang="fr-FR" dirty="0"/>
              <a:t>1,70 mm = 10 </a:t>
            </a:r>
            <a:r>
              <a:rPr lang="fr-FR" dirty="0" smtClean="0"/>
              <a:t>sec</a:t>
            </a:r>
            <a:r>
              <a:rPr lang="el-GR" dirty="0" smtClean="0"/>
              <a:t>.</a:t>
            </a:r>
            <a:endParaRPr lang="el-GR" b="1" dirty="0"/>
          </a:p>
          <a:p>
            <a:pPr lvl="1"/>
            <a:r>
              <a:rPr lang="fr-FR" dirty="0"/>
              <a:t>2,29 mm = 1 </a:t>
            </a:r>
            <a:r>
              <a:rPr lang="fr-FR" dirty="0" smtClean="0"/>
              <a:t>min</a:t>
            </a:r>
            <a:r>
              <a:rPr lang="el-GR" dirty="0" smtClean="0"/>
              <a:t>.</a:t>
            </a:r>
            <a:endParaRPr lang="el-GR" b="1" dirty="0"/>
          </a:p>
          <a:p>
            <a:pPr lvl="1"/>
            <a:r>
              <a:rPr lang="de-DE" dirty="0"/>
              <a:t>2,84 mm = 2 </a:t>
            </a:r>
            <a:r>
              <a:rPr lang="de-DE" dirty="0" smtClean="0"/>
              <a:t>min</a:t>
            </a:r>
            <a:r>
              <a:rPr lang="el-GR" dirty="0" smtClean="0"/>
              <a:t>.</a:t>
            </a:r>
            <a:endParaRPr lang="el-GR" b="1" dirty="0"/>
          </a:p>
          <a:p>
            <a:pPr lvl="1"/>
            <a:r>
              <a:rPr lang="de-DE" dirty="0"/>
              <a:t>3,94 mm = 3 </a:t>
            </a:r>
            <a:r>
              <a:rPr lang="de-DE" dirty="0" smtClean="0"/>
              <a:t>min</a:t>
            </a:r>
            <a:r>
              <a:rPr lang="el-GR" dirty="0" smtClean="0"/>
              <a:t>.</a:t>
            </a:r>
            <a:endParaRPr lang="el-GR" b="1"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59</a:t>
            </a:fld>
            <a:endParaRPr lang="el-GR" dirty="0"/>
          </a:p>
        </p:txBody>
      </p:sp>
    </p:spTree>
    <p:extLst>
      <p:ext uri="{BB962C8B-B14F-4D97-AF65-F5344CB8AC3E}">
        <p14:creationId xmlns:p14="http://schemas.microsoft.com/office/powerpoint/2010/main" val="25049923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Δοκίμιο χρόνου κλισέ </a:t>
            </a:r>
            <a:r>
              <a:rPr lang="el-GR" sz="3200" b="0" dirty="0" smtClean="0"/>
              <a:t>2/</a:t>
            </a:r>
            <a:r>
              <a:rPr lang="en-US" sz="3200" b="0" dirty="0" smtClean="0"/>
              <a:t>4</a:t>
            </a:r>
            <a:endParaRPr lang="el-GR" dirty="0"/>
          </a:p>
        </p:txBody>
      </p:sp>
      <p:sp>
        <p:nvSpPr>
          <p:cNvPr id="3" name="Θέση περιεχομένου 2"/>
          <p:cNvSpPr>
            <a:spLocks noGrp="1"/>
          </p:cNvSpPr>
          <p:nvPr>
            <p:ph idx="1"/>
          </p:nvPr>
        </p:nvSpPr>
        <p:spPr/>
        <p:txBody>
          <a:bodyPr/>
          <a:lstStyle/>
          <a:p>
            <a:r>
              <a:rPr lang="el-GR" dirty="0" smtClean="0"/>
              <a:t>Σημείωση χρόνων </a:t>
            </a:r>
            <a:r>
              <a:rPr lang="el-GR" dirty="0"/>
              <a:t>έκθεσης για κάθε </a:t>
            </a:r>
            <a:r>
              <a:rPr lang="el-GR" dirty="0" smtClean="0"/>
              <a:t>διάστημα.</a:t>
            </a:r>
          </a:p>
          <a:p>
            <a:r>
              <a:rPr lang="el-GR" dirty="0" smtClean="0"/>
              <a:t>Τοποθέτηση λωρίδας </a:t>
            </a:r>
            <a:r>
              <a:rPr lang="el-GR" dirty="0"/>
              <a:t>στο φωτομεταφορείο με την όψη προς τα </a:t>
            </a:r>
            <a:r>
              <a:rPr lang="el-GR" dirty="0" smtClean="0"/>
              <a:t>κάτω.</a:t>
            </a:r>
          </a:p>
          <a:p>
            <a:r>
              <a:rPr lang="el-GR" dirty="0" smtClean="0"/>
              <a:t>Σκέπασμα</a:t>
            </a:r>
            <a:r>
              <a:rPr lang="el-GR" dirty="0"/>
              <a:t> </a:t>
            </a:r>
            <a:r>
              <a:rPr lang="el-GR" dirty="0" smtClean="0"/>
              <a:t>των σημείων </a:t>
            </a:r>
            <a:r>
              <a:rPr lang="el-GR" dirty="0"/>
              <a:t>που δεν πρέπει να εκτεθούν στην </a:t>
            </a:r>
            <a:r>
              <a:rPr lang="el-GR" dirty="0" smtClean="0"/>
              <a:t>ακτινοβολία με </a:t>
            </a:r>
            <a:r>
              <a:rPr lang="el-GR" dirty="0"/>
              <a:t>ένα αδιαφανές </a:t>
            </a:r>
            <a:r>
              <a:rPr lang="el-GR" dirty="0" smtClean="0"/>
              <a:t>υλικό. </a:t>
            </a:r>
            <a:endParaRPr lang="el-GR" b="1" dirty="0"/>
          </a:p>
          <a:p>
            <a:r>
              <a:rPr lang="el-GR" dirty="0"/>
              <a:t>Τ</a:t>
            </a:r>
            <a:r>
              <a:rPr lang="el-GR" dirty="0" smtClean="0"/>
              <a:t>ράβηγμα κάθε φορά της αδιαφάνειας κατά ένα διάστημα </a:t>
            </a:r>
            <a:r>
              <a:rPr lang="el-GR" dirty="0"/>
              <a:t>προς την πλευρά των διαστημάτων που έχουν μείνει χωρίς να εκτεθούν</a:t>
            </a:r>
            <a:r>
              <a:rPr lang="el-GR" dirty="0" smtClean="0"/>
              <a:t>.</a:t>
            </a:r>
          </a:p>
          <a:p>
            <a:r>
              <a:rPr lang="el-GR" dirty="0"/>
              <a:t>Το τελευταίο διάστημα πρέπει να αφεθεί χωρίς έκθεση</a:t>
            </a:r>
            <a:r>
              <a:rPr lang="el-GR" dirty="0" smtClean="0"/>
              <a:t>.</a:t>
            </a:r>
          </a:p>
          <a:p>
            <a:r>
              <a:rPr lang="el-GR" dirty="0" smtClean="0"/>
              <a:t>Απομάκρυνση του δοκιμίου </a:t>
            </a:r>
            <a:r>
              <a:rPr lang="el-GR" dirty="0"/>
              <a:t>από το φωτομεταφορείο και </a:t>
            </a:r>
            <a:r>
              <a:rPr lang="el-GR" dirty="0" smtClean="0"/>
              <a:t>αφαίρεση του προστατευτικού καλύμματος.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spTree>
    <p:extLst>
      <p:ext uri="{BB962C8B-B14F-4D97-AF65-F5344CB8AC3E}">
        <p14:creationId xmlns:p14="http://schemas.microsoft.com/office/powerpoint/2010/main" val="18375848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Δοκίμιο χρόνου κλισέ </a:t>
            </a:r>
            <a:r>
              <a:rPr lang="el-GR" sz="3200" b="0" dirty="0" smtClean="0"/>
              <a:t>3/</a:t>
            </a:r>
            <a:r>
              <a:rPr lang="en-US" sz="3200" b="0" dirty="0" smtClean="0"/>
              <a:t>4</a:t>
            </a:r>
            <a:endParaRPr lang="el-GR" dirty="0"/>
          </a:p>
        </p:txBody>
      </p:sp>
      <p:sp>
        <p:nvSpPr>
          <p:cNvPr id="3" name="Θέση περιεχομένου 2"/>
          <p:cNvSpPr>
            <a:spLocks noGrp="1"/>
          </p:cNvSpPr>
          <p:nvPr>
            <p:ph idx="1"/>
          </p:nvPr>
        </p:nvSpPr>
        <p:spPr/>
        <p:txBody>
          <a:bodyPr/>
          <a:lstStyle/>
          <a:p>
            <a:r>
              <a:rPr lang="el-GR" dirty="0" smtClean="0"/>
              <a:t>Πλύσιμο για καθορισμό κατάλληλου χρόνου έκθεσης.</a:t>
            </a:r>
          </a:p>
          <a:p>
            <a:r>
              <a:rPr lang="el-GR" dirty="0"/>
              <a:t>Μετά το πλύσιμο, η κατάλληλη έκθεση φαίνεται μετρώντας το πάχος της βάσης με </a:t>
            </a:r>
            <a:r>
              <a:rPr lang="el-GR" dirty="0" smtClean="0"/>
              <a:t>ακρίβεια.</a:t>
            </a:r>
          </a:p>
          <a:p>
            <a:r>
              <a:rPr lang="el-GR" dirty="0" smtClean="0"/>
              <a:t>Εκλογή του χρόνου </a:t>
            </a:r>
            <a:r>
              <a:rPr lang="el-GR" dirty="0"/>
              <a:t>έκθεσης της πλάτης από το βάθος που επιθυμείται.</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dirty="0"/>
          </a:p>
        </p:txBody>
      </p:sp>
      <p:graphicFrame>
        <p:nvGraphicFramePr>
          <p:cNvPr id="6" name="Αντικείμενο 5"/>
          <p:cNvGraphicFramePr>
            <a:graphicFrameLocks noChangeAspect="1"/>
          </p:cNvGraphicFramePr>
          <p:nvPr>
            <p:extLst>
              <p:ext uri="{D42A27DB-BD31-4B8C-83A1-F6EECF244321}">
                <p14:modId xmlns:p14="http://schemas.microsoft.com/office/powerpoint/2010/main" val="1999614499"/>
              </p:ext>
            </p:extLst>
          </p:nvPr>
        </p:nvGraphicFramePr>
        <p:xfrm>
          <a:off x="2051720" y="3888432"/>
          <a:ext cx="4181475" cy="2066925"/>
        </p:xfrm>
        <a:graphic>
          <a:graphicData uri="http://schemas.openxmlformats.org/presentationml/2006/ole">
            <mc:AlternateContent xmlns:mc="http://schemas.openxmlformats.org/markup-compatibility/2006">
              <mc:Choice xmlns:v="urn:schemas-microsoft-com:vml" Requires="v">
                <p:oleObj spid="_x0000_s6162" name="Εικόνα Bitmap" r:id="rId3" imgW="9047619" imgH="4466667" progId="PBrush">
                  <p:embed/>
                </p:oleObj>
              </mc:Choice>
              <mc:Fallback>
                <p:oleObj name="Εικόνα Bitmap" r:id="rId3" imgW="9047619" imgH="4466667" progId="PBrush">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3888432"/>
                        <a:ext cx="4181475" cy="206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237147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Δοκίμιο χρόνου κλισέ </a:t>
            </a:r>
            <a:r>
              <a:rPr lang="el-GR" sz="3200" b="0" dirty="0" smtClean="0"/>
              <a:t>4/</a:t>
            </a:r>
            <a:r>
              <a:rPr lang="en-US" sz="3200" b="0" dirty="0" smtClean="0"/>
              <a:t>4</a:t>
            </a:r>
            <a:endParaRPr lang="el-GR" dirty="0"/>
          </a:p>
        </p:txBody>
      </p:sp>
      <p:sp>
        <p:nvSpPr>
          <p:cNvPr id="3" name="Θέση περιεχομένου 2"/>
          <p:cNvSpPr>
            <a:spLocks noGrp="1"/>
          </p:cNvSpPr>
          <p:nvPr>
            <p:ph idx="1"/>
          </p:nvPr>
        </p:nvSpPr>
        <p:spPr/>
        <p:txBody>
          <a:bodyPr/>
          <a:lstStyle/>
          <a:p>
            <a:pPr marL="0" indent="0" algn="ctr">
              <a:buNone/>
            </a:pPr>
            <a:r>
              <a:rPr lang="el-GR" b="1" dirty="0">
                <a:solidFill>
                  <a:srgbClr val="820000"/>
                </a:solidFill>
              </a:rPr>
              <a:t>Τεχνικές για την έκθεση της </a:t>
            </a:r>
            <a:r>
              <a:rPr lang="el-GR" b="1" dirty="0" smtClean="0">
                <a:solidFill>
                  <a:srgbClr val="820000"/>
                </a:solidFill>
              </a:rPr>
              <a:t>όψης</a:t>
            </a:r>
          </a:p>
          <a:p>
            <a:pPr marL="0" indent="0" algn="ctr">
              <a:buNone/>
            </a:pPr>
            <a:r>
              <a:rPr lang="el-GR" dirty="0"/>
              <a:t>Φυσιολογικοί χρόνοι της έκθεσης (σε λεπτά</a:t>
            </a:r>
            <a:r>
              <a:rPr lang="el-GR" dirty="0" smtClean="0"/>
              <a:t>)</a:t>
            </a:r>
          </a:p>
          <a:p>
            <a:pPr marL="0" indent="0">
              <a:buNone/>
            </a:pPr>
            <a:r>
              <a:rPr lang="el-GR" sz="2200" dirty="0"/>
              <a:t>Βάθος* 21-23   16-18   15 -17   13 –15</a:t>
            </a:r>
            <a:endParaRPr lang="el-GR" sz="2200" b="1" dirty="0"/>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62</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3172743800"/>
              </p:ext>
            </p:extLst>
          </p:nvPr>
        </p:nvGraphicFramePr>
        <p:xfrm>
          <a:off x="1259632" y="2852936"/>
          <a:ext cx="5854402" cy="1100982"/>
        </p:xfrm>
        <a:graphic>
          <a:graphicData uri="http://schemas.openxmlformats.org/drawingml/2006/table">
            <a:tbl>
              <a:tblPr>
                <a:tableStyleId>{5940675A-B579-460E-94D1-54222C63F5DA}</a:tableStyleId>
              </a:tblPr>
              <a:tblGrid>
                <a:gridCol w="1121056"/>
                <a:gridCol w="1121056"/>
                <a:gridCol w="1245617"/>
                <a:gridCol w="1245617"/>
                <a:gridCol w="1121056"/>
              </a:tblGrid>
              <a:tr h="366994">
                <a:tc>
                  <a:txBody>
                    <a:bodyPr/>
                    <a:lstStyle/>
                    <a:p>
                      <a:pPr algn="ctr">
                        <a:lnSpc>
                          <a:spcPts val="2000"/>
                        </a:lnSpc>
                        <a:spcAft>
                          <a:spcPts val="0"/>
                        </a:spcAft>
                      </a:pPr>
                      <a:r>
                        <a:rPr lang="en-US" sz="2000" b="1" dirty="0">
                          <a:effectLst/>
                        </a:rPr>
                        <a:t>mm</a:t>
                      </a:r>
                      <a:endParaRPr lang="el-GR" sz="20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2000"/>
                        </a:lnSpc>
                        <a:spcAft>
                          <a:spcPts val="0"/>
                        </a:spcAft>
                      </a:pPr>
                      <a:r>
                        <a:rPr lang="el-GR" sz="2000" b="1" dirty="0">
                          <a:effectLst/>
                        </a:rPr>
                        <a:t>20 </a:t>
                      </a:r>
                      <a:r>
                        <a:rPr lang="en-US" sz="2000" b="1" dirty="0">
                          <a:effectLst/>
                        </a:rPr>
                        <a:t>hrst</a:t>
                      </a:r>
                      <a:endParaRPr lang="el-GR" sz="20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2000"/>
                        </a:lnSpc>
                        <a:spcAft>
                          <a:spcPts val="0"/>
                        </a:spcAft>
                      </a:pPr>
                      <a:r>
                        <a:rPr lang="de-DE" sz="2000" b="1" dirty="0">
                          <a:effectLst/>
                        </a:rPr>
                        <a:t>50 hrst</a:t>
                      </a:r>
                      <a:endParaRPr lang="el-GR" sz="20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2000"/>
                        </a:lnSpc>
                        <a:spcAft>
                          <a:spcPts val="0"/>
                        </a:spcAft>
                      </a:pPr>
                      <a:r>
                        <a:rPr lang="de-DE" sz="2000" b="1" dirty="0">
                          <a:effectLst/>
                        </a:rPr>
                        <a:t>100 hrst</a:t>
                      </a:r>
                      <a:endParaRPr lang="el-GR" sz="20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2000"/>
                        </a:lnSpc>
                        <a:spcAft>
                          <a:spcPts val="0"/>
                        </a:spcAft>
                      </a:pPr>
                      <a:r>
                        <a:rPr lang="de-DE" sz="2000" b="1" dirty="0">
                          <a:effectLst/>
                        </a:rPr>
                        <a:t>150 hrst</a:t>
                      </a:r>
                      <a:endParaRPr lang="el-GR" sz="20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r>
              <a:tr h="366994">
                <a:tc>
                  <a:txBody>
                    <a:bodyPr/>
                    <a:lstStyle/>
                    <a:p>
                      <a:pPr algn="ctr">
                        <a:lnSpc>
                          <a:spcPts val="2000"/>
                        </a:lnSpc>
                        <a:spcAft>
                          <a:spcPts val="0"/>
                        </a:spcAft>
                      </a:pPr>
                      <a:r>
                        <a:rPr lang="el-GR" sz="2000" dirty="0">
                          <a:effectLst/>
                        </a:rPr>
                        <a:t>0,76</a:t>
                      </a:r>
                      <a:endParaRPr lang="el-GR" sz="20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2000"/>
                        </a:lnSpc>
                        <a:spcAft>
                          <a:spcPts val="0"/>
                        </a:spcAft>
                      </a:pPr>
                      <a:r>
                        <a:rPr lang="el-GR" sz="2000" dirty="0">
                          <a:effectLst/>
                        </a:rPr>
                        <a:t>7 – 9</a:t>
                      </a:r>
                      <a:endParaRPr lang="el-GR" sz="20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2000"/>
                        </a:lnSpc>
                        <a:spcAft>
                          <a:spcPts val="0"/>
                        </a:spcAft>
                      </a:pPr>
                      <a:r>
                        <a:rPr lang="el-GR" sz="2000" dirty="0">
                          <a:effectLst/>
                        </a:rPr>
                        <a:t>8 – 10</a:t>
                      </a:r>
                      <a:endParaRPr lang="el-GR" sz="20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2000"/>
                        </a:lnSpc>
                        <a:spcAft>
                          <a:spcPts val="0"/>
                        </a:spcAft>
                      </a:pPr>
                      <a:r>
                        <a:rPr lang="el-GR" sz="2000" dirty="0">
                          <a:effectLst/>
                        </a:rPr>
                        <a:t>9 – 11</a:t>
                      </a:r>
                      <a:endParaRPr lang="el-GR" sz="20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2000"/>
                        </a:lnSpc>
                        <a:spcAft>
                          <a:spcPts val="0"/>
                        </a:spcAft>
                      </a:pPr>
                      <a:r>
                        <a:rPr lang="el-GR" sz="2000" dirty="0">
                          <a:effectLst/>
                        </a:rPr>
                        <a:t>10 – 12</a:t>
                      </a:r>
                      <a:endParaRPr lang="el-GR" sz="20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r>
              <a:tr h="366994">
                <a:tc>
                  <a:txBody>
                    <a:bodyPr/>
                    <a:lstStyle/>
                    <a:p>
                      <a:pPr algn="ctr">
                        <a:lnSpc>
                          <a:spcPts val="2000"/>
                        </a:lnSpc>
                        <a:spcAft>
                          <a:spcPts val="0"/>
                        </a:spcAft>
                      </a:pPr>
                      <a:r>
                        <a:rPr lang="el-GR" sz="2000" dirty="0">
                          <a:effectLst/>
                        </a:rPr>
                        <a:t>1,00</a:t>
                      </a:r>
                      <a:endParaRPr lang="el-GR" sz="20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2000"/>
                        </a:lnSpc>
                        <a:spcAft>
                          <a:spcPts val="0"/>
                        </a:spcAft>
                      </a:pPr>
                      <a:r>
                        <a:rPr lang="el-GR" sz="2000" dirty="0">
                          <a:effectLst/>
                        </a:rPr>
                        <a:t>8 - 10</a:t>
                      </a:r>
                      <a:endParaRPr lang="el-GR" sz="20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2000"/>
                        </a:lnSpc>
                        <a:spcAft>
                          <a:spcPts val="0"/>
                        </a:spcAft>
                      </a:pPr>
                      <a:r>
                        <a:rPr lang="el-GR" sz="2000" dirty="0">
                          <a:effectLst/>
                        </a:rPr>
                        <a:t>9 - 11</a:t>
                      </a:r>
                      <a:endParaRPr lang="el-GR" sz="20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2000"/>
                        </a:lnSpc>
                        <a:spcAft>
                          <a:spcPts val="0"/>
                        </a:spcAft>
                      </a:pPr>
                      <a:r>
                        <a:rPr lang="el-GR" sz="2000" dirty="0">
                          <a:effectLst/>
                        </a:rPr>
                        <a:t>10 - 12</a:t>
                      </a:r>
                      <a:endParaRPr lang="el-GR" sz="20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2000"/>
                        </a:lnSpc>
                        <a:spcAft>
                          <a:spcPts val="0"/>
                        </a:spcAft>
                      </a:pPr>
                      <a:r>
                        <a:rPr lang="el-GR" sz="2000" dirty="0">
                          <a:effectLst/>
                        </a:rPr>
                        <a:t>11 - 13</a:t>
                      </a:r>
                      <a:endParaRPr lang="el-GR" sz="20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6" name="Ορθογώνιο 5"/>
          <p:cNvSpPr/>
          <p:nvPr/>
        </p:nvSpPr>
        <p:spPr>
          <a:xfrm>
            <a:off x="323528" y="4077072"/>
            <a:ext cx="8712968" cy="605294"/>
          </a:xfrm>
          <a:prstGeom prst="rect">
            <a:avLst/>
          </a:prstGeom>
        </p:spPr>
        <p:txBody>
          <a:bodyPr wrap="square">
            <a:spAutoFit/>
          </a:bodyPr>
          <a:lstStyle/>
          <a:p>
            <a:pPr algn="just">
              <a:lnSpc>
                <a:spcPts val="2000"/>
              </a:lnSpc>
              <a:spcAft>
                <a:spcPts val="0"/>
              </a:spcAft>
            </a:pPr>
            <a:r>
              <a:rPr lang="el-GR" sz="2000" dirty="0" smtClean="0">
                <a:solidFill>
                  <a:srgbClr val="000000"/>
                </a:solidFill>
                <a:latin typeface="+mn-lt"/>
                <a:ea typeface="Times New Roman" panose="02020603050405020304" pitchFamily="18" charset="0"/>
                <a:cs typeface="Times New Roman" panose="02020603050405020304" pitchFamily="18" charset="0"/>
              </a:rPr>
              <a:t>*για </a:t>
            </a:r>
            <a:r>
              <a:rPr lang="el-GR" sz="2000" dirty="0">
                <a:solidFill>
                  <a:srgbClr val="000000"/>
                </a:solidFill>
                <a:latin typeface="+mn-lt"/>
                <a:ea typeface="Times New Roman" panose="02020603050405020304" pitchFamily="18" charset="0"/>
                <a:cs typeface="Times New Roman" panose="02020603050405020304" pitchFamily="18" charset="0"/>
              </a:rPr>
              <a:t>βάθος μεγαλύτερο από 10 </a:t>
            </a:r>
            <a:r>
              <a:rPr lang="en-US" sz="2000" dirty="0">
                <a:solidFill>
                  <a:srgbClr val="000000"/>
                </a:solidFill>
                <a:latin typeface="+mn-lt"/>
                <a:ea typeface="Times New Roman" panose="02020603050405020304" pitchFamily="18" charset="0"/>
                <a:cs typeface="Times New Roman" panose="02020603050405020304" pitchFamily="18" charset="0"/>
              </a:rPr>
              <a:t>mm</a:t>
            </a:r>
            <a:r>
              <a:rPr lang="el-GR" sz="2000" dirty="0">
                <a:solidFill>
                  <a:srgbClr val="000000"/>
                </a:solidFill>
                <a:latin typeface="+mn-lt"/>
                <a:ea typeface="Times New Roman" panose="02020603050405020304" pitchFamily="18" charset="0"/>
                <a:cs typeface="Times New Roman" panose="02020603050405020304" pitchFamily="18" charset="0"/>
              </a:rPr>
              <a:t>, αυξάνεται ο χρόνος έκθεσης κατά 20% για κάθε 0,25 </a:t>
            </a:r>
            <a:r>
              <a:rPr lang="en-US" sz="2000" dirty="0">
                <a:solidFill>
                  <a:srgbClr val="000000"/>
                </a:solidFill>
                <a:latin typeface="+mn-lt"/>
                <a:ea typeface="Times New Roman" panose="02020603050405020304" pitchFamily="18" charset="0"/>
                <a:cs typeface="Times New Roman" panose="02020603050405020304" pitchFamily="18" charset="0"/>
              </a:rPr>
              <a:t>mm</a:t>
            </a:r>
            <a:r>
              <a:rPr lang="el-GR" sz="2000" dirty="0">
                <a:solidFill>
                  <a:srgbClr val="000000"/>
                </a:solidFill>
                <a:latin typeface="+mn-lt"/>
                <a:ea typeface="Times New Roman" panose="02020603050405020304" pitchFamily="18" charset="0"/>
                <a:cs typeface="Times New Roman" panose="02020603050405020304" pitchFamily="18" charset="0"/>
              </a:rPr>
              <a:t> πρόσθετου βάθους.</a:t>
            </a:r>
            <a:endParaRPr lang="el-GR" sz="2000" b="1"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7" name="Ορθογώνιο 6"/>
          <p:cNvSpPr/>
          <p:nvPr/>
        </p:nvSpPr>
        <p:spPr>
          <a:xfrm>
            <a:off x="315373" y="4909800"/>
            <a:ext cx="8324270" cy="1446550"/>
          </a:xfrm>
          <a:prstGeom prst="rect">
            <a:avLst/>
          </a:prstGeom>
        </p:spPr>
        <p:txBody>
          <a:bodyPr wrap="square">
            <a:spAutoFit/>
          </a:bodyPr>
          <a:lstStyle/>
          <a:p>
            <a:r>
              <a:rPr lang="el-GR" b="1" dirty="0">
                <a:latin typeface="Arial" panose="020B0604020202020204" pitchFamily="34" charset="0"/>
                <a:ea typeface="Times New Roman" panose="02020603050405020304" pitchFamily="18" charset="0"/>
                <a:cs typeface="Times New Roman" panose="02020603050405020304" pitchFamily="18" charset="0"/>
              </a:rPr>
              <a:t> </a:t>
            </a:r>
            <a:r>
              <a:rPr lang="el-GR" sz="2200" b="1" dirty="0">
                <a:latin typeface="+mn-lt"/>
                <a:ea typeface="Times New Roman" panose="02020603050405020304" pitchFamily="18" charset="0"/>
                <a:cs typeface="Times New Roman" panose="02020603050405020304" pitchFamily="18" charset="0"/>
              </a:rPr>
              <a:t>Επικάλυψη:</a:t>
            </a:r>
            <a:r>
              <a:rPr lang="el-GR" sz="2200" dirty="0">
                <a:latin typeface="+mn-lt"/>
                <a:ea typeface="Times New Roman" panose="02020603050405020304" pitchFamily="18" charset="0"/>
                <a:cs typeface="Times New Roman" panose="02020603050405020304" pitchFamily="18" charset="0"/>
              </a:rPr>
              <a:t> γίνεται  για να αποκτήσει η ίδια πλάκα περιοχές διαφορετικής επιφανειακής σκληρότητας. Χρησιμοποιείται ένα αδιαφανές υλικό πάνω στην επιφάνεια, πάνω από το καπάκι της απορρόφησης.</a:t>
            </a:r>
            <a:endParaRPr lang="el-GR" sz="2200" dirty="0">
              <a:latin typeface="+mn-lt"/>
            </a:endParaRPr>
          </a:p>
        </p:txBody>
      </p:sp>
    </p:spTree>
    <p:extLst>
      <p:ext uri="{BB962C8B-B14F-4D97-AF65-F5344CB8AC3E}">
        <p14:creationId xmlns:p14="http://schemas.microsoft.com/office/powerpoint/2010/main" val="24621932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2492896"/>
            <a:ext cx="8229600" cy="1296144"/>
          </a:xfrm>
          <a:ln w="38100">
            <a:solidFill>
              <a:srgbClr val="004A82"/>
            </a:solidFill>
          </a:ln>
        </p:spPr>
        <p:txBody>
          <a:bodyPr>
            <a:normAutofit fontScale="90000"/>
          </a:bodyPr>
          <a:lstStyle/>
          <a:p>
            <a:r>
              <a:rPr lang="el-GR" dirty="0" smtClean="0"/>
              <a:t>Φωτοπολυμερικά κλισέ με χάραξη «μέσω laser»</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63</a:t>
            </a:fld>
            <a:endParaRPr lang="el-GR" dirty="0"/>
          </a:p>
        </p:txBody>
      </p:sp>
    </p:spTree>
    <p:extLst>
      <p:ext uri="{BB962C8B-B14F-4D97-AF65-F5344CB8AC3E}">
        <p14:creationId xmlns:p14="http://schemas.microsoft.com/office/powerpoint/2010/main" val="38319896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Συμβατικά κλισέ</a:t>
            </a:r>
            <a:endParaRPr lang="el-GR" dirty="0"/>
          </a:p>
        </p:txBody>
      </p:sp>
      <p:sp>
        <p:nvSpPr>
          <p:cNvPr id="3" name="Θέση περιεχομένου 2"/>
          <p:cNvSpPr>
            <a:spLocks noGrp="1"/>
          </p:cNvSpPr>
          <p:nvPr>
            <p:ph idx="1"/>
          </p:nvPr>
        </p:nvSpPr>
        <p:spPr/>
        <p:txBody>
          <a:bodyPr>
            <a:normAutofit/>
          </a:bodyPr>
          <a:lstStyle/>
          <a:p>
            <a:pPr marL="0" indent="0" algn="ctr">
              <a:buNone/>
            </a:pPr>
            <a:r>
              <a:rPr lang="el-GR" dirty="0" smtClean="0"/>
              <a:t>Τα </a:t>
            </a:r>
            <a:r>
              <a:rPr lang="el-GR" dirty="0"/>
              <a:t>φωτοπολυμερικά κλισέ, μονής ή πολλαπλής επίστρωσης, έχουν κατά την διαδικασία κατασκευής </a:t>
            </a:r>
            <a:r>
              <a:rPr lang="el-GR" dirty="0" smtClean="0"/>
              <a:t>τους, </a:t>
            </a:r>
            <a:r>
              <a:rPr lang="el-GR" dirty="0"/>
              <a:t>συγκεκριμένα όρια απόδοσης της κουκκίδας του ράστερ</a:t>
            </a:r>
            <a:r>
              <a:rPr lang="el-GR" dirty="0" smtClean="0"/>
              <a:t>.</a:t>
            </a:r>
          </a:p>
          <a:p>
            <a:r>
              <a:rPr lang="el-GR" dirty="0"/>
              <a:t>Όλες οι εταιρίες δίδουν απόκλιση και δυνατότητα απόδοσης από 1-3% σε ποσοστό κάλυψης και πιστότητας </a:t>
            </a:r>
            <a:r>
              <a:rPr lang="el-GR" dirty="0" smtClean="0"/>
              <a:t>εως 98%.</a:t>
            </a:r>
          </a:p>
          <a:p>
            <a:r>
              <a:rPr lang="el-GR" dirty="0"/>
              <a:t>Στην κατασκευή του φωτοπολυμερικού κλισέ </a:t>
            </a:r>
            <a:r>
              <a:rPr lang="el-GR" dirty="0" smtClean="0"/>
              <a:t>μέσω </a:t>
            </a:r>
            <a:r>
              <a:rPr lang="en-US" dirty="0" smtClean="0"/>
              <a:t>Laser</a:t>
            </a:r>
            <a:r>
              <a:rPr lang="el-GR" dirty="0" smtClean="0"/>
              <a:t> ακτινοβολίας, </a:t>
            </a:r>
            <a:r>
              <a:rPr lang="el-GR" dirty="0"/>
              <a:t>μπορεί να έχει απόδοση (μεταφορά) </a:t>
            </a:r>
            <a:r>
              <a:rPr lang="el-GR" dirty="0" smtClean="0"/>
              <a:t>εως </a:t>
            </a:r>
            <a:r>
              <a:rPr lang="el-GR" dirty="0"/>
              <a:t>και 10 – 12 μικρά </a:t>
            </a:r>
            <a:r>
              <a:rPr lang="el-GR" dirty="0" smtClean="0"/>
              <a:t>(χάραξης),πάχους </a:t>
            </a:r>
            <a:r>
              <a:rPr lang="el-GR" dirty="0"/>
              <a:t>απόδοσης εικόνας (1 – 2 % της τονικής διαβάθμισης</a:t>
            </a:r>
            <a:r>
              <a:rPr lang="el-GR" dirty="0" smtClean="0"/>
              <a:t>).</a:t>
            </a:r>
          </a:p>
          <a:p>
            <a:r>
              <a:rPr lang="el-GR" dirty="0" smtClean="0"/>
              <a:t>Έτσι </a:t>
            </a:r>
            <a:r>
              <a:rPr lang="el-GR" dirty="0"/>
              <a:t>είναι δυνατόν η λεπτότατη κουκίδα να μπορεί να </a:t>
            </a:r>
            <a:r>
              <a:rPr lang="el-GR" dirty="0" smtClean="0"/>
              <a:t>μεταφέρει στην επιφάνεια του υποστρώματος,που μεταφέρει </a:t>
            </a:r>
            <a:r>
              <a:rPr lang="el-GR" dirty="0"/>
              <a:t>με πολύ μεγάλη </a:t>
            </a:r>
            <a:r>
              <a:rPr lang="el-GR" dirty="0" smtClean="0"/>
              <a:t>πιστότητα.</a:t>
            </a:r>
            <a:endParaRPr lang="el-GR" b="1"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64</a:t>
            </a:fld>
            <a:endParaRPr lang="el-GR" dirty="0"/>
          </a:p>
        </p:txBody>
      </p:sp>
    </p:spTree>
    <p:extLst>
      <p:ext uri="{BB962C8B-B14F-4D97-AF65-F5344CB8AC3E}">
        <p14:creationId xmlns:p14="http://schemas.microsoft.com/office/powerpoint/2010/main" val="33196508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Ψηφιακή χάραξη φωτοπολυμερικών κλισέ</a:t>
            </a:r>
            <a:endParaRPr lang="el-GR" dirty="0"/>
          </a:p>
        </p:txBody>
      </p:sp>
      <p:sp>
        <p:nvSpPr>
          <p:cNvPr id="3" name="Θέση περιεχομένου 2"/>
          <p:cNvSpPr>
            <a:spLocks noGrp="1"/>
          </p:cNvSpPr>
          <p:nvPr>
            <p:ph idx="1"/>
          </p:nvPr>
        </p:nvSpPr>
        <p:spPr/>
        <p:txBody>
          <a:bodyPr/>
          <a:lstStyle/>
          <a:p>
            <a:r>
              <a:rPr lang="el-GR" dirty="0"/>
              <a:t>Λόγω της ψηφιακής ελεγχόμενης </a:t>
            </a:r>
            <a:r>
              <a:rPr lang="el-GR" dirty="0" smtClean="0"/>
              <a:t>«χάραξης»- </a:t>
            </a:r>
            <a:r>
              <a:rPr lang="el-GR" dirty="0"/>
              <a:t>εκφώτισης η ψηφιακή πληροφορία έρχεται μέσω RIP και ελέγχεται πλήρως η δυνατότητα ακριβής χάραξης </a:t>
            </a:r>
            <a:r>
              <a:rPr lang="el-GR" dirty="0" smtClean="0"/>
              <a:t>(μεταφοράς). </a:t>
            </a:r>
          </a:p>
          <a:p>
            <a:r>
              <a:rPr lang="el-GR" dirty="0" smtClean="0"/>
              <a:t>Τα </a:t>
            </a:r>
            <a:r>
              <a:rPr lang="el-GR" dirty="0"/>
              <a:t>αποτελέσματα είναι ότι έχουμε δυνατότητα ελάχιστης αύξησης κουκκίδας και απότομη </a:t>
            </a:r>
            <a:r>
              <a:rPr lang="el-GR" dirty="0" smtClean="0"/>
              <a:t>«κοφτή» </a:t>
            </a:r>
            <a:r>
              <a:rPr lang="el-GR" dirty="0"/>
              <a:t>χάραξη – εκφώτιση του κλισέ.</a:t>
            </a:r>
          </a:p>
          <a:p>
            <a:r>
              <a:rPr lang="el-GR" dirty="0"/>
              <a:t>  Η απόδοση της κουκκίδας μπορεί να είναι και έως 20μm (μικρά) αλλά και ελάχιστη η αύξηση μεγέθους της </a:t>
            </a:r>
            <a:r>
              <a:rPr lang="el-GR" dirty="0" smtClean="0"/>
              <a:t>κουκίδας.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65</a:t>
            </a:fld>
            <a:endParaRPr lang="el-GR" dirty="0"/>
          </a:p>
        </p:txBody>
      </p:sp>
    </p:spTree>
    <p:extLst>
      <p:ext uri="{BB962C8B-B14F-4D97-AF65-F5344CB8AC3E}">
        <p14:creationId xmlns:p14="http://schemas.microsoft.com/office/powerpoint/2010/main" val="33109568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RASTER </a:t>
            </a:r>
            <a:r>
              <a:rPr lang="el-GR" dirty="0"/>
              <a:t>για φ</a:t>
            </a:r>
            <a:r>
              <a:rPr lang="el-GR" dirty="0" smtClean="0"/>
              <a:t>ωτοπολυμερικές </a:t>
            </a:r>
            <a:r>
              <a:rPr lang="el-GR" dirty="0"/>
              <a:t>π</a:t>
            </a:r>
            <a:r>
              <a:rPr lang="el-GR" dirty="0" smtClean="0"/>
              <a:t>λάκες </a:t>
            </a:r>
            <a:r>
              <a:rPr lang="el-GR" sz="3600" b="0" dirty="0" smtClean="0"/>
              <a:t>1/</a:t>
            </a:r>
            <a:r>
              <a:rPr lang="en-US" sz="3600" b="0" dirty="0" smtClean="0"/>
              <a:t>2</a:t>
            </a:r>
            <a:endParaRPr lang="el-GR" sz="3600" b="0" dirty="0"/>
          </a:p>
        </p:txBody>
      </p:sp>
      <p:sp>
        <p:nvSpPr>
          <p:cNvPr id="3" name="Θέση περιεχομένου 2"/>
          <p:cNvSpPr>
            <a:spLocks noGrp="1"/>
          </p:cNvSpPr>
          <p:nvPr>
            <p:ph idx="1"/>
          </p:nvPr>
        </p:nvSpPr>
        <p:spPr/>
        <p:txBody>
          <a:bodyPr/>
          <a:lstStyle/>
          <a:p>
            <a:r>
              <a:rPr lang="el-GR" dirty="0"/>
              <a:t>Για τις ειδικές χρήσεις για εκτυπώσεις φλεξογραφικές χρησιμοποιούμε ράστερ με στρογγυλή – ελλειπτική </a:t>
            </a:r>
            <a:r>
              <a:rPr lang="el-GR" dirty="0" smtClean="0"/>
              <a:t>κουκίδα.</a:t>
            </a:r>
          </a:p>
          <a:p>
            <a:r>
              <a:rPr lang="el-GR" dirty="0"/>
              <a:t>Δ</a:t>
            </a:r>
            <a:r>
              <a:rPr lang="el-GR" dirty="0" smtClean="0"/>
              <a:t>ίνει </a:t>
            </a:r>
            <a:r>
              <a:rPr lang="el-GR" dirty="0"/>
              <a:t>καλύτερη εκτύπωση (καθαρότερη) στους μεσαίους </a:t>
            </a:r>
            <a:r>
              <a:rPr lang="el-GR" dirty="0" smtClean="0"/>
              <a:t>τόνους</a:t>
            </a:r>
            <a:r>
              <a:rPr lang="el-GR" dirty="0"/>
              <a:t>. </a:t>
            </a:r>
            <a:endParaRPr lang="el-GR" dirty="0" smtClean="0"/>
          </a:p>
          <a:p>
            <a:r>
              <a:rPr lang="el-GR" dirty="0" smtClean="0"/>
              <a:t>Πρέπει οι </a:t>
            </a:r>
            <a:r>
              <a:rPr lang="el-GR" dirty="0"/>
              <a:t>κουκίδες από  30% - 70% να είναι  πράγματι </a:t>
            </a:r>
            <a:r>
              <a:rPr lang="el-GR" dirty="0" smtClean="0"/>
              <a:t>στρογγυλές.</a:t>
            </a:r>
          </a:p>
          <a:p>
            <a:r>
              <a:rPr lang="el-GR" dirty="0"/>
              <a:t>Αρνητικά ράστερ με στρογγυλή </a:t>
            </a:r>
            <a:r>
              <a:rPr lang="el-GR" dirty="0" smtClean="0"/>
              <a:t>κουκίδα,χαρακτηρίζονται </a:t>
            </a:r>
            <a:r>
              <a:rPr lang="el-GR" dirty="0"/>
              <a:t>με </a:t>
            </a:r>
            <a:r>
              <a:rPr lang="el-GR" dirty="0" smtClean="0"/>
              <a:t>ποιοτική απόδοση πιστότητας,στην εκτύπωση. </a:t>
            </a:r>
            <a:endParaRPr lang="el-GR" b="1"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66</a:t>
            </a:fld>
            <a:endParaRPr lang="el-GR" dirty="0"/>
          </a:p>
        </p:txBody>
      </p:sp>
    </p:spTree>
    <p:extLst>
      <p:ext uri="{BB962C8B-B14F-4D97-AF65-F5344CB8AC3E}">
        <p14:creationId xmlns:p14="http://schemas.microsoft.com/office/powerpoint/2010/main" val="24742059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RASTER </a:t>
            </a:r>
            <a:r>
              <a:rPr lang="el-GR" dirty="0"/>
              <a:t>για φ</a:t>
            </a:r>
            <a:r>
              <a:rPr lang="el-GR" dirty="0" smtClean="0"/>
              <a:t>ωτοπολυμερικές </a:t>
            </a:r>
            <a:r>
              <a:rPr lang="el-GR" dirty="0"/>
              <a:t>π</a:t>
            </a:r>
            <a:r>
              <a:rPr lang="el-GR" dirty="0" smtClean="0"/>
              <a:t>λάκες </a:t>
            </a:r>
            <a:r>
              <a:rPr lang="el-GR" sz="3600" b="0" dirty="0" smtClean="0"/>
              <a:t>2/</a:t>
            </a:r>
            <a:r>
              <a:rPr lang="en-US" sz="3600" b="0" dirty="0" smtClean="0"/>
              <a:t>2</a:t>
            </a:r>
            <a:endParaRPr lang="el-GR" dirty="0"/>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dirty="0"/>
              <a:t>Από τους παρακάτω τύπους, δίνονται δυνατότητες και γνώσεις σε εφαρμογές αυτών των ράστερ στην παραγωγή για τα φωτοπολυμερικά κλισέ</a:t>
            </a:r>
            <a:r>
              <a:rPr lang="el-GR" dirty="0" smtClean="0"/>
              <a:t>.</a:t>
            </a:r>
          </a:p>
          <a:p>
            <a:r>
              <a:rPr lang="en-US" b="1" dirty="0"/>
              <a:t>Dmin</a:t>
            </a:r>
            <a:r>
              <a:rPr lang="el-GR" b="1" dirty="0"/>
              <a:t> = ελάχιστη </a:t>
            </a:r>
            <a:r>
              <a:rPr lang="el-GR" b="1" dirty="0" smtClean="0"/>
              <a:t>πυκνότητα </a:t>
            </a:r>
            <a:r>
              <a:rPr lang="el-GR" dirty="0"/>
              <a:t>(προκύπτει από την πυκνομέτρηση των λευκών σημείων του ράστερ)</a:t>
            </a:r>
            <a:endParaRPr lang="el-GR" b="1" dirty="0"/>
          </a:p>
          <a:p>
            <a:r>
              <a:rPr lang="en-US" b="1" dirty="0"/>
              <a:t>DR</a:t>
            </a:r>
            <a:r>
              <a:rPr lang="el-GR" b="1" dirty="0"/>
              <a:t> = περιφέρεια </a:t>
            </a:r>
            <a:r>
              <a:rPr lang="el-GR" b="1" dirty="0" smtClean="0"/>
              <a:t>ράστερ </a:t>
            </a:r>
            <a:r>
              <a:rPr lang="el-GR" dirty="0"/>
              <a:t>(προκύπτει από τη διαφορά των λευκών σημείων από τα σκούρα σημεία </a:t>
            </a:r>
            <a:r>
              <a:rPr lang="de-DE" dirty="0" smtClean="0"/>
              <a:t>DR</a:t>
            </a:r>
            <a:r>
              <a:rPr lang="el-GR" dirty="0"/>
              <a:t>=</a:t>
            </a:r>
            <a:r>
              <a:rPr lang="de-DE" dirty="0"/>
              <a:t>Dmax</a:t>
            </a:r>
            <a:r>
              <a:rPr lang="el-GR" dirty="0"/>
              <a:t>-</a:t>
            </a:r>
            <a:r>
              <a:rPr lang="de-DE" dirty="0" smtClean="0"/>
              <a:t>Dmin</a:t>
            </a:r>
            <a:r>
              <a:rPr lang="el-GR" dirty="0" smtClean="0"/>
              <a:t>)</a:t>
            </a:r>
            <a:endParaRPr lang="el-GR" b="1" dirty="0"/>
          </a:p>
          <a:p>
            <a:r>
              <a:rPr lang="en-US" b="1" dirty="0"/>
              <a:t>SI</a:t>
            </a:r>
            <a:r>
              <a:rPr lang="el-GR" b="1" dirty="0"/>
              <a:t>=Μεσαίοι τόνοι - Λευκοί τόνοι</a:t>
            </a:r>
          </a:p>
          <a:p>
            <a:pPr marL="0" indent="0" algn="ctr">
              <a:buNone/>
            </a:pPr>
            <a:r>
              <a:rPr lang="el-GR" b="1" dirty="0"/>
              <a:t> </a:t>
            </a:r>
            <a:r>
              <a:rPr lang="el-GR" b="1" dirty="0">
                <a:solidFill>
                  <a:srgbClr val="820000"/>
                </a:solidFill>
              </a:rPr>
              <a:t>Σκούροι τόνοι - Λευκοί τόνοι</a:t>
            </a:r>
          </a:p>
          <a:p>
            <a:r>
              <a:rPr lang="el-GR" dirty="0"/>
              <a:t>Σήμερα οι εντολές δίνονται μέσω χρωμογράφου και δίνουν το κατάλληλο ράστερ (</a:t>
            </a:r>
            <a:r>
              <a:rPr lang="en-US" dirty="0"/>
              <a:t>L</a:t>
            </a:r>
            <a:r>
              <a:rPr lang="el-GR" dirty="0"/>
              <a:t>/</a:t>
            </a:r>
            <a:r>
              <a:rPr lang="en-US" dirty="0"/>
              <a:t>cm</a:t>
            </a:r>
            <a:r>
              <a:rPr lang="el-GR" dirty="0"/>
              <a:t> – γραμμές ανά εκατοστό) για τη μέθοδο της φλεξογραφικής εκτύπωσης και αυτό διότι πρέπει να είναι γνωστό η χάραξη του κυλίνδρου </a:t>
            </a:r>
            <a:r>
              <a:rPr lang="en-US" dirty="0"/>
              <a:t>Anilox</a:t>
            </a:r>
            <a:r>
              <a:rPr lang="el-GR" dirty="0"/>
              <a:t>.</a:t>
            </a:r>
            <a:endParaRPr lang="el-GR" b="1" dirty="0"/>
          </a:p>
          <a:p>
            <a:r>
              <a:rPr lang="el-GR" dirty="0"/>
              <a:t>Η</a:t>
            </a:r>
            <a:r>
              <a:rPr lang="el-GR" dirty="0" smtClean="0"/>
              <a:t> </a:t>
            </a:r>
            <a:r>
              <a:rPr lang="el-GR" dirty="0"/>
              <a:t>χάραξη είναι 60</a:t>
            </a:r>
            <a:r>
              <a:rPr lang="el-GR" baseline="30000" dirty="0"/>
              <a:t>ο</a:t>
            </a:r>
            <a:r>
              <a:rPr lang="el-GR" dirty="0"/>
              <a:t> οπότε και δεν υπάρχει πρόβλημα στις γνωστές χαράξεις των τεσσάρων χρωμάτων (4</a:t>
            </a:r>
            <a:r>
              <a:rPr lang="en-US" dirty="0"/>
              <a:t>C</a:t>
            </a:r>
            <a:r>
              <a:rPr lang="el-GR" dirty="0"/>
              <a:t>) τετραχρωμίες.</a:t>
            </a:r>
            <a:endParaRPr lang="el-GR" b="1"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67</a:t>
            </a:fld>
            <a:endParaRPr lang="el-GR" dirty="0"/>
          </a:p>
        </p:txBody>
      </p:sp>
    </p:spTree>
    <p:extLst>
      <p:ext uri="{BB962C8B-B14F-4D97-AF65-F5344CB8AC3E}">
        <p14:creationId xmlns:p14="http://schemas.microsoft.com/office/powerpoint/2010/main" val="6185639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Κλισέ και </a:t>
            </a:r>
            <a:r>
              <a:rPr lang="el-GR" dirty="0" smtClean="0"/>
              <a:t>έλεγχος</a:t>
            </a:r>
            <a:r>
              <a:rPr lang="en-US" dirty="0" smtClean="0"/>
              <a:t> </a:t>
            </a:r>
            <a:r>
              <a:rPr lang="en-US" sz="3200" b="0" dirty="0" smtClean="0"/>
              <a:t>1/3</a:t>
            </a:r>
            <a:endParaRPr lang="el-GR" sz="3200" b="0" dirty="0"/>
          </a:p>
        </p:txBody>
      </p:sp>
      <p:sp>
        <p:nvSpPr>
          <p:cNvPr id="3" name="Θέση περιεχομένου 2"/>
          <p:cNvSpPr>
            <a:spLocks noGrp="1"/>
          </p:cNvSpPr>
          <p:nvPr>
            <p:ph idx="1"/>
          </p:nvPr>
        </p:nvSpPr>
        <p:spPr/>
        <p:txBody>
          <a:bodyPr/>
          <a:lstStyle/>
          <a:p>
            <a:pPr marL="0" indent="0" algn="ctr">
              <a:buNone/>
            </a:pPr>
            <a:r>
              <a:rPr lang="el-GR" b="1" dirty="0" smtClean="0">
                <a:solidFill>
                  <a:srgbClr val="820000"/>
                </a:solidFill>
              </a:rPr>
              <a:t>Στόχοι</a:t>
            </a:r>
          </a:p>
          <a:p>
            <a:pPr marL="0" indent="0">
              <a:buNone/>
            </a:pPr>
            <a:r>
              <a:rPr lang="el-GR" dirty="0"/>
              <a:t>Η φλεξογραφία έχει αντικειμενικά </a:t>
            </a:r>
            <a:r>
              <a:rPr lang="el-GR" dirty="0" smtClean="0"/>
              <a:t>,ένα </a:t>
            </a:r>
            <a:r>
              <a:rPr lang="el-GR" dirty="0"/>
              <a:t>πρόβλημα με το άπλωμα της κουκίδας (</a:t>
            </a:r>
            <a:r>
              <a:rPr lang="en-US" dirty="0"/>
              <a:t>Dot Gain</a:t>
            </a:r>
            <a:r>
              <a:rPr lang="el-GR" dirty="0" smtClean="0"/>
              <a:t>). Παράγοντες </a:t>
            </a:r>
            <a:r>
              <a:rPr lang="el-GR" dirty="0"/>
              <a:t>που επηρεάζουν </a:t>
            </a:r>
            <a:r>
              <a:rPr lang="el-GR" dirty="0" smtClean="0"/>
              <a:t>την </a:t>
            </a:r>
            <a:r>
              <a:rPr lang="el-GR" dirty="0"/>
              <a:t>αύξηση της κουκίδας </a:t>
            </a:r>
            <a:r>
              <a:rPr lang="el-GR" dirty="0" smtClean="0"/>
              <a:t>είναι</a:t>
            </a:r>
            <a:r>
              <a:rPr lang="en-US" dirty="0" smtClean="0"/>
              <a:t>:</a:t>
            </a:r>
          </a:p>
          <a:p>
            <a:pPr marL="457200" indent="-457200">
              <a:buFont typeface="+mj-lt"/>
              <a:buAutoNum type="arabicPeriod"/>
            </a:pPr>
            <a:r>
              <a:rPr lang="el-GR" dirty="0"/>
              <a:t>Τα φιλμ (ποιότητα κατασκευής, πάχος, ευαισθησία, αμαύρωση</a:t>
            </a:r>
            <a:r>
              <a:rPr lang="el-GR" dirty="0" smtClean="0"/>
              <a:t>)</a:t>
            </a:r>
            <a:r>
              <a:rPr lang="en-US" dirty="0" smtClean="0"/>
              <a:t>.</a:t>
            </a:r>
            <a:endParaRPr lang="el-GR" dirty="0"/>
          </a:p>
          <a:p>
            <a:pPr marL="457200" indent="-457200">
              <a:buFont typeface="+mj-lt"/>
              <a:buAutoNum type="arabicPeriod"/>
            </a:pPr>
            <a:r>
              <a:rPr lang="el-GR" dirty="0" smtClean="0"/>
              <a:t>Σχήμα κουκίδας &amp; σκληρότητα υλικού.</a:t>
            </a:r>
            <a:endParaRPr lang="el-GR" dirty="0"/>
          </a:p>
          <a:p>
            <a:pPr marL="457200" indent="-457200">
              <a:buFont typeface="+mj-lt"/>
              <a:buAutoNum type="arabicPeriod"/>
            </a:pPr>
            <a:r>
              <a:rPr lang="el-GR" dirty="0" smtClean="0"/>
              <a:t>Φωτοπολυμερική </a:t>
            </a:r>
            <a:r>
              <a:rPr lang="el-GR" dirty="0"/>
              <a:t>πλάκα (κατασκευαστής, πάχος, τύπος</a:t>
            </a:r>
            <a:r>
              <a:rPr lang="el-GR" dirty="0" smtClean="0"/>
              <a:t>)</a:t>
            </a:r>
            <a:r>
              <a:rPr lang="en-US" dirty="0" smtClean="0"/>
              <a:t>.</a:t>
            </a:r>
            <a:endParaRPr lang="el-GR" dirty="0"/>
          </a:p>
          <a:p>
            <a:pPr marL="457200" indent="-457200">
              <a:buFont typeface="+mj-lt"/>
              <a:buAutoNum type="arabicPeriod"/>
            </a:pPr>
            <a:r>
              <a:rPr lang="el-GR" dirty="0" smtClean="0"/>
              <a:t>Μηχανισμός </a:t>
            </a:r>
            <a:r>
              <a:rPr lang="el-GR" dirty="0"/>
              <a:t>- μονάδα </a:t>
            </a:r>
            <a:r>
              <a:rPr lang="el-GR" dirty="0" smtClean="0"/>
              <a:t>έκθεσης</a:t>
            </a:r>
            <a:r>
              <a:rPr lang="en-US" dirty="0" smtClean="0"/>
              <a:t>.</a:t>
            </a:r>
            <a:endParaRPr lang="el-GR" dirty="0"/>
          </a:p>
          <a:p>
            <a:pPr marL="457200" indent="-457200">
              <a:buFont typeface="+mj-lt"/>
              <a:buAutoNum type="arabicPeriod"/>
            </a:pP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68</a:t>
            </a:fld>
            <a:endParaRPr lang="el-GR" dirty="0"/>
          </a:p>
        </p:txBody>
      </p:sp>
    </p:spTree>
    <p:extLst>
      <p:ext uri="{BB962C8B-B14F-4D97-AF65-F5344CB8AC3E}">
        <p14:creationId xmlns:p14="http://schemas.microsoft.com/office/powerpoint/2010/main" val="3352233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Ανάλυση και τύπος του καουτσούκ – Τύποι </a:t>
            </a:r>
            <a:r>
              <a:rPr lang="el-GR" dirty="0" smtClean="0"/>
              <a:t>καουτσούκ</a:t>
            </a:r>
            <a:r>
              <a:rPr lang="en-US" dirty="0" smtClean="0"/>
              <a:t> </a:t>
            </a:r>
            <a:r>
              <a:rPr lang="en-US" sz="3600" b="0" dirty="0" smtClean="0"/>
              <a:t>4</a:t>
            </a:r>
            <a:r>
              <a:rPr lang="el-GR" sz="3600" b="0" dirty="0" smtClean="0"/>
              <a:t>/6</a:t>
            </a:r>
            <a:r>
              <a:rPr lang="el-GR" dirty="0" smtClean="0"/>
              <a:t> </a:t>
            </a:r>
            <a:endParaRPr lang="el-GR" dirty="0"/>
          </a:p>
        </p:txBody>
      </p:sp>
      <p:sp>
        <p:nvSpPr>
          <p:cNvPr id="3" name="Θέση περιεχομένου 2"/>
          <p:cNvSpPr>
            <a:spLocks noGrp="1"/>
          </p:cNvSpPr>
          <p:nvPr>
            <p:ph idx="1"/>
          </p:nvPr>
        </p:nvSpPr>
        <p:spPr/>
        <p:txBody>
          <a:bodyPr>
            <a:normAutofit/>
          </a:bodyPr>
          <a:lstStyle/>
          <a:p>
            <a:r>
              <a:rPr lang="en-US" b="1" dirty="0"/>
              <a:t> BUNA – </a:t>
            </a:r>
            <a:r>
              <a:rPr lang="el-GR" b="1" dirty="0"/>
              <a:t>Συνθετικό </a:t>
            </a:r>
            <a:r>
              <a:rPr lang="el-GR" b="1" dirty="0" smtClean="0"/>
              <a:t>Καουτσούκ</a:t>
            </a:r>
            <a:r>
              <a:rPr lang="en-US" b="1" dirty="0" smtClean="0"/>
              <a:t>.</a:t>
            </a:r>
          </a:p>
          <a:p>
            <a:pPr lvl="1"/>
            <a:r>
              <a:rPr lang="el-GR" dirty="0"/>
              <a:t>Στη Γερμανία παράγεται σε μεγάλες ποσότητες δια πολυμερισμού του βουταδιενίου με Νάτριο με το όνομα “BU-NA” από τα αρχικά του Βουταδιενίου και του Νατρίου. </a:t>
            </a:r>
            <a:endParaRPr lang="en-US" dirty="0" smtClean="0"/>
          </a:p>
          <a:p>
            <a:r>
              <a:rPr lang="el-GR" dirty="0" smtClean="0"/>
              <a:t>Σύσταση:</a:t>
            </a:r>
            <a:endParaRPr lang="en-US" dirty="0" smtClean="0"/>
          </a:p>
          <a:p>
            <a:pPr marL="857250" lvl="1" indent="-457200">
              <a:buFont typeface="+mj-lt"/>
              <a:buAutoNum type="alphaUcPeriod"/>
            </a:pPr>
            <a:r>
              <a:rPr lang="en-US" dirty="0" smtClean="0"/>
              <a:t>CH2=CH-CH=CH2</a:t>
            </a:r>
            <a:endParaRPr lang="el-GR" dirty="0"/>
          </a:p>
          <a:p>
            <a:pPr marL="857250" lvl="1" indent="-457200">
              <a:buFont typeface="+mj-lt"/>
              <a:buAutoNum type="alphaUcPeriod"/>
            </a:pPr>
            <a:r>
              <a:rPr lang="en-US" b="1" dirty="0" smtClean="0"/>
              <a:t>–</a:t>
            </a:r>
            <a:r>
              <a:rPr lang="en-US" b="1" dirty="0"/>
              <a:t>CH2-CH-CH-CH2 [1,2 CIS</a:t>
            </a:r>
            <a:r>
              <a:rPr lang="en-US" b="1" dirty="0" smtClean="0"/>
              <a:t>]</a:t>
            </a:r>
          </a:p>
          <a:p>
            <a:pPr marL="857250" lvl="1" indent="-457200">
              <a:buFont typeface="+mj-lt"/>
              <a:buAutoNum type="alphaUcPeriod"/>
            </a:pPr>
            <a:r>
              <a:rPr lang="en-US" b="1" dirty="0" smtClean="0"/>
              <a:t>–</a:t>
            </a:r>
            <a:r>
              <a:rPr lang="en-US" b="1" dirty="0"/>
              <a:t>CH2-CH=CH-CH2-CH2-CH=CH- [1,4 CIS</a:t>
            </a:r>
            <a:r>
              <a:rPr lang="en-US" b="1" dirty="0" smtClean="0"/>
              <a:t>]</a:t>
            </a:r>
            <a:endParaRPr lang="el-GR" dirty="0"/>
          </a:p>
          <a:p>
            <a:r>
              <a:rPr lang="el-GR" dirty="0"/>
              <a:t>Οι χρήσεις και οι ιδιότητες των συνθετικών καουτσούκ απεδείχθη ότι υπερέχουν του φυσικού καουτσούκ και γι’ αυτό το συνθετικό καουτσούκ καλύπτει σήμερα τις ανάγκες των 4/5 της παγκόσμιας αγοράς.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8980639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Κλισέ και έλεγχος</a:t>
            </a:r>
            <a:r>
              <a:rPr lang="en-US" dirty="0"/>
              <a:t> </a:t>
            </a:r>
            <a:r>
              <a:rPr lang="en-US" sz="3200" b="0" dirty="0" smtClean="0"/>
              <a:t>2/</a:t>
            </a:r>
            <a:r>
              <a:rPr lang="el-GR" sz="3200" b="0" dirty="0" smtClean="0"/>
              <a:t>3</a:t>
            </a:r>
            <a:endParaRPr lang="el-GR" dirty="0"/>
          </a:p>
        </p:txBody>
      </p:sp>
      <p:sp>
        <p:nvSpPr>
          <p:cNvPr id="3" name="Θέση περιεχομένου 2"/>
          <p:cNvSpPr>
            <a:spLocks noGrp="1"/>
          </p:cNvSpPr>
          <p:nvPr>
            <p:ph idx="1"/>
          </p:nvPr>
        </p:nvSpPr>
        <p:spPr/>
        <p:txBody>
          <a:bodyPr/>
          <a:lstStyle/>
          <a:p>
            <a:r>
              <a:rPr lang="el-GR" dirty="0"/>
              <a:t>Όταν </a:t>
            </a:r>
            <a:r>
              <a:rPr lang="el-GR" dirty="0" smtClean="0"/>
              <a:t>τυποποιηθούν</a:t>
            </a:r>
            <a:r>
              <a:rPr lang="en-US" dirty="0" smtClean="0"/>
              <a:t> </a:t>
            </a:r>
            <a:r>
              <a:rPr lang="el-GR" dirty="0" smtClean="0"/>
              <a:t>οι συντελεστές </a:t>
            </a:r>
            <a:r>
              <a:rPr lang="el-GR" dirty="0"/>
              <a:t>και γίνει η επιλογή του θέματος και του φιλμ-κλισέ, πρέπει να υπάρξουν συγκρίσιμα στοιχεία με</a:t>
            </a:r>
            <a:r>
              <a:rPr lang="el-GR" dirty="0" smtClean="0"/>
              <a:t>:</a:t>
            </a:r>
          </a:p>
          <a:p>
            <a:pPr marL="457200" indent="-457200">
              <a:buFont typeface="+mj-lt"/>
              <a:buAutoNum type="alphaLcPeriod"/>
            </a:pPr>
            <a:r>
              <a:rPr lang="el-GR" dirty="0" smtClean="0"/>
              <a:t>επιλογή </a:t>
            </a:r>
            <a:r>
              <a:rPr lang="el-GR" dirty="0"/>
              <a:t>του υλικού της πλάκας (δύο είδη τουλάχιστον).</a:t>
            </a:r>
          </a:p>
          <a:p>
            <a:pPr marL="457200" indent="-457200">
              <a:buFont typeface="+mj-lt"/>
              <a:buAutoNum type="alphaLcPeriod"/>
            </a:pPr>
            <a:r>
              <a:rPr lang="el-GR" dirty="0" smtClean="0"/>
              <a:t>επεξεργασία </a:t>
            </a:r>
            <a:r>
              <a:rPr lang="el-GR" dirty="0"/>
              <a:t>και διαδικασία με διαφορετικά φιλμς – σε διαφορετικές συνθήκες και μηχανήματα. </a:t>
            </a:r>
          </a:p>
          <a:p>
            <a:pPr marL="457200" indent="-457200">
              <a:buFont typeface="+mj-lt"/>
              <a:buAutoNum type="alphaLcPeriod"/>
            </a:pPr>
            <a:r>
              <a:rPr lang="el-GR" dirty="0" smtClean="0"/>
              <a:t>πλύσιμο </a:t>
            </a:r>
            <a:r>
              <a:rPr lang="el-GR" dirty="0"/>
              <a:t>της πλάκας με συγκεκριμένα υγρά έκπλυσης. </a:t>
            </a:r>
          </a:p>
          <a:p>
            <a:pPr marL="457200" indent="-457200">
              <a:buFont typeface="+mj-lt"/>
              <a:buAutoNum type="alphaLcPeriod"/>
            </a:pPr>
            <a:r>
              <a:rPr lang="el-GR" dirty="0" smtClean="0"/>
              <a:t>μετρήσεις </a:t>
            </a:r>
            <a:r>
              <a:rPr lang="el-GR" dirty="0"/>
              <a:t>κουκίδων με συγκεκριμένο τρόπο και συγκεκριμένο σημείο.</a:t>
            </a:r>
          </a:p>
          <a:p>
            <a:pPr marL="457200" indent="-457200">
              <a:buFont typeface="+mj-lt"/>
              <a:buAutoNum type="alphaLcPeriod"/>
            </a:pPr>
            <a:r>
              <a:rPr lang="el-GR" dirty="0" smtClean="0"/>
              <a:t>συγκρίσεις </a:t>
            </a:r>
            <a:r>
              <a:rPr lang="el-GR" dirty="0"/>
              <a:t>μεταξύ των.</a:t>
            </a:r>
          </a:p>
          <a:p>
            <a:pPr marL="457200" indent="-457200">
              <a:buFont typeface="+mj-lt"/>
              <a:buAutoNum type="alphaLcPeriod"/>
            </a:pPr>
            <a:r>
              <a:rPr lang="el-GR" dirty="0" smtClean="0"/>
              <a:t>εκτίμηση </a:t>
            </a:r>
            <a:r>
              <a:rPr lang="el-GR" dirty="0"/>
              <a:t>και αποτέλεσμα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69</a:t>
            </a:fld>
            <a:endParaRPr lang="el-GR" dirty="0"/>
          </a:p>
        </p:txBody>
      </p:sp>
    </p:spTree>
    <p:extLst>
      <p:ext uri="{BB962C8B-B14F-4D97-AF65-F5344CB8AC3E}">
        <p14:creationId xmlns:p14="http://schemas.microsoft.com/office/powerpoint/2010/main" val="4757238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Κλισέ και έλεγχος</a:t>
            </a:r>
            <a:r>
              <a:rPr lang="en-US" dirty="0"/>
              <a:t> </a:t>
            </a:r>
            <a:r>
              <a:rPr lang="el-GR" sz="3200" b="0" dirty="0" smtClean="0"/>
              <a:t>3</a:t>
            </a:r>
            <a:r>
              <a:rPr lang="en-US" sz="3200" b="0" dirty="0" smtClean="0"/>
              <a:t>/</a:t>
            </a:r>
            <a:r>
              <a:rPr lang="el-GR" sz="3200" b="0" dirty="0" smtClean="0"/>
              <a:t>3</a:t>
            </a:r>
            <a:endParaRPr lang="el-GR" dirty="0"/>
          </a:p>
        </p:txBody>
      </p:sp>
      <p:sp>
        <p:nvSpPr>
          <p:cNvPr id="3" name="Θέση περιεχομένου 2"/>
          <p:cNvSpPr>
            <a:spLocks noGrp="1"/>
          </p:cNvSpPr>
          <p:nvPr>
            <p:ph idx="1"/>
          </p:nvPr>
        </p:nvSpPr>
        <p:spPr/>
        <p:txBody>
          <a:bodyPr/>
          <a:lstStyle/>
          <a:p>
            <a:r>
              <a:rPr lang="el-GR" dirty="0" smtClean="0"/>
              <a:t>Καταγραφή αξιολόγηση και ανάλυση των παραπάνω τεχνικών – μετρήσεων.</a:t>
            </a:r>
          </a:p>
          <a:p>
            <a:r>
              <a:rPr lang="el-GR" dirty="0" smtClean="0"/>
              <a:t>Εξέταση των παραγόντων </a:t>
            </a:r>
            <a:r>
              <a:rPr lang="el-GR" dirty="0"/>
              <a:t>με τα γνωστά υλικά, την διαδικασία, τη </a:t>
            </a:r>
            <a:r>
              <a:rPr lang="el-GR" dirty="0" smtClean="0"/>
              <a:t>εκτυπωτική μηχανή </a:t>
            </a:r>
            <a:r>
              <a:rPr lang="el-GR" dirty="0"/>
              <a:t>και τον </a:t>
            </a:r>
            <a:r>
              <a:rPr lang="el-GR" dirty="0" smtClean="0"/>
              <a:t>άνθρωπο.</a:t>
            </a:r>
          </a:p>
          <a:p>
            <a:r>
              <a:rPr lang="el-GR" dirty="0"/>
              <a:t>Α</a:t>
            </a:r>
            <a:r>
              <a:rPr lang="el-GR" dirty="0" smtClean="0"/>
              <a:t>ποφασίζεται </a:t>
            </a:r>
            <a:r>
              <a:rPr lang="el-GR" dirty="0"/>
              <a:t>η καταλληλότερη επιλογή φιλμ και κλισέ στις δυνατότερες καλύτερες συγκρίσιμες επιθυμητές </a:t>
            </a:r>
            <a:r>
              <a:rPr lang="el-GR" dirty="0" smtClean="0"/>
              <a:t>τιμές. </a:t>
            </a:r>
          </a:p>
          <a:p>
            <a:r>
              <a:rPr lang="el-GR" dirty="0"/>
              <a:t>Ελέγχεται σχολαστικά το </a:t>
            </a:r>
            <a:r>
              <a:rPr lang="el-GR" dirty="0" smtClean="0"/>
              <a:t>φιλμ, το </a:t>
            </a:r>
            <a:r>
              <a:rPr lang="el-GR" dirty="0"/>
              <a:t>κλισέ και το τελικό </a:t>
            </a:r>
            <a:r>
              <a:rPr lang="el-GR" dirty="0" smtClean="0"/>
              <a:t>δοκίμιο. </a:t>
            </a:r>
          </a:p>
          <a:p>
            <a:r>
              <a:rPr lang="el-GR" dirty="0" smtClean="0"/>
              <a:t>Επιλέγονται οι </a:t>
            </a:r>
            <a:r>
              <a:rPr lang="el-GR" dirty="0"/>
              <a:t>κατάλληλοι χρόνοι – υλικό – διαδικασία – συνθήκες και το τελικό δοκίμιο θα χρησιμοποιηθεί ως οδηγός- πρωτότυπο για συγκρίσιμη τιμή τόνου απόχρωσης του θέματος.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70</a:t>
            </a:fld>
            <a:endParaRPr lang="el-GR" dirty="0"/>
          </a:p>
        </p:txBody>
      </p:sp>
    </p:spTree>
    <p:extLst>
      <p:ext uri="{BB962C8B-B14F-4D97-AF65-F5344CB8AC3E}">
        <p14:creationId xmlns:p14="http://schemas.microsoft.com/office/powerpoint/2010/main" val="31251370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a:t>
            </a:r>
            <a:r>
              <a:rPr lang="el-GR" dirty="0" smtClean="0"/>
              <a:t> δέλτα-laser χάραξη για φλεξογραφικό κύλινδρο</a:t>
            </a:r>
            <a:endParaRPr lang="el-GR" dirty="0"/>
          </a:p>
        </p:txBody>
      </p:sp>
      <p:sp>
        <p:nvSpPr>
          <p:cNvPr id="3" name="Θέση περιεχομένου 2"/>
          <p:cNvSpPr>
            <a:spLocks noGrp="1"/>
          </p:cNvSpPr>
          <p:nvPr>
            <p:ph idx="1"/>
          </p:nvPr>
        </p:nvSpPr>
        <p:spPr/>
        <p:txBody>
          <a:bodyPr/>
          <a:lstStyle/>
          <a:p>
            <a:pPr marL="0" indent="0">
              <a:buNone/>
            </a:pPr>
            <a:r>
              <a:rPr lang="el-GR" dirty="0"/>
              <a:t>Ένας άλλος τρόπος χάραξης είναι με ακτίνες LASER (π.χ. Δέλτα – LASER). Η ΔΕΛΤΑ-LASER χάραξη γίνεται με δύο τρόπους</a:t>
            </a:r>
            <a:r>
              <a:rPr lang="el-GR" dirty="0" smtClean="0"/>
              <a:t>:</a:t>
            </a:r>
          </a:p>
          <a:p>
            <a:pPr marL="457200" indent="-457200">
              <a:buFont typeface="+mj-lt"/>
              <a:buAutoNum type="arabicPeriod"/>
            </a:pPr>
            <a:r>
              <a:rPr lang="el-GR" b="1" dirty="0"/>
              <a:t>Το σύστημα με </a:t>
            </a:r>
            <a:r>
              <a:rPr lang="el-GR" b="1" dirty="0" smtClean="0"/>
              <a:t>μάσκα</a:t>
            </a:r>
            <a:r>
              <a:rPr lang="en-US" b="1" dirty="0" smtClean="0"/>
              <a:t>: </a:t>
            </a:r>
            <a:r>
              <a:rPr lang="el-GR" dirty="0"/>
              <a:t>μια μεταλλική μάσκα οδηγεί τη </a:t>
            </a:r>
            <a:r>
              <a:rPr lang="el-GR" dirty="0" smtClean="0"/>
              <a:t>χάραξη</a:t>
            </a:r>
            <a:r>
              <a:rPr lang="en-US" dirty="0" smtClean="0"/>
              <a:t> (</a:t>
            </a:r>
            <a:r>
              <a:rPr lang="el-GR" dirty="0"/>
              <a:t>γρήγορη χάραξη και σωστή ανάγλυφη κουκίδα για την φλεξογραφική εκτύπωση</a:t>
            </a:r>
            <a:r>
              <a:rPr lang="el-GR" dirty="0" smtClean="0"/>
              <a:t>.</a:t>
            </a:r>
            <a:r>
              <a:rPr lang="en-US" dirty="0" smtClean="0"/>
              <a:t>)</a:t>
            </a:r>
          </a:p>
          <a:p>
            <a:pPr marL="457200" indent="-457200">
              <a:buFont typeface="+mj-lt"/>
              <a:buAutoNum type="arabicPeriod"/>
            </a:pPr>
            <a:r>
              <a:rPr lang="el-GR" b="1" dirty="0" smtClean="0"/>
              <a:t>Το </a:t>
            </a:r>
            <a:r>
              <a:rPr lang="el-GR" b="1" dirty="0"/>
              <a:t>σύστημα με </a:t>
            </a:r>
            <a:r>
              <a:rPr lang="en-US" b="1" dirty="0" smtClean="0"/>
              <a:t>scanner: </a:t>
            </a:r>
            <a:r>
              <a:rPr lang="el-GR" dirty="0"/>
              <a:t>το φιλμ μοντάρεται σε ένα κύλινδρο, και διαβάζεται από ένα </a:t>
            </a:r>
            <a:r>
              <a:rPr lang="en-US" dirty="0"/>
              <a:t>laser</a:t>
            </a:r>
            <a:r>
              <a:rPr lang="el-GR" dirty="0"/>
              <a:t>. Οι πληροφορίες δίνονται σε ένα υπολογιστή ο οποίος καθοδηγεί το </a:t>
            </a:r>
            <a:r>
              <a:rPr lang="en-US" dirty="0" smtClean="0"/>
              <a:t>laser</a:t>
            </a:r>
            <a:r>
              <a:rPr lang="en-US" dirty="0"/>
              <a:t> </a:t>
            </a:r>
            <a:r>
              <a:rPr lang="en-US" dirty="0" smtClean="0"/>
              <a:t>(</a:t>
            </a:r>
            <a:r>
              <a:rPr lang="el-GR" dirty="0"/>
              <a:t>δυνατότητα ψηφιοποίησης των πληροφοριών, και αποθήκευσης για την εφαρμογή σε συνέχεια χάραξής της</a:t>
            </a:r>
            <a:r>
              <a:rPr lang="el-GR" dirty="0" smtClean="0"/>
              <a:t>.</a:t>
            </a:r>
            <a:r>
              <a:rPr lang="en-US" dirty="0"/>
              <a:t>)</a:t>
            </a:r>
            <a:r>
              <a:rPr lang="el-GR" dirty="0" smtClean="0"/>
              <a:t> </a:t>
            </a:r>
            <a:endParaRPr lang="el-GR" dirty="0"/>
          </a:p>
          <a:p>
            <a:pPr marL="457200" indent="-457200">
              <a:buFont typeface="+mj-lt"/>
              <a:buAutoNum type="arabicPeriod"/>
            </a:pPr>
            <a:endParaRPr lang="el-GR" dirty="0"/>
          </a:p>
          <a:p>
            <a:pPr marL="457200" indent="-457200">
              <a:buFont typeface="+mj-lt"/>
              <a:buAutoNum type="arabicPeriod"/>
            </a:pPr>
            <a:endParaRPr lang="en-US" b="1" dirty="0" smtClean="0"/>
          </a:p>
          <a:p>
            <a:pPr marL="457200" indent="-457200">
              <a:buFont typeface="+mj-lt"/>
              <a:buAutoNum type="arabicPeriod"/>
            </a:pP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71</a:t>
            </a:fld>
            <a:endParaRPr lang="el-GR" dirty="0"/>
          </a:p>
        </p:txBody>
      </p:sp>
    </p:spTree>
    <p:extLst>
      <p:ext uri="{BB962C8B-B14F-4D97-AF65-F5344CB8AC3E}">
        <p14:creationId xmlns:p14="http://schemas.microsoft.com/office/powerpoint/2010/main" val="332500556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Κύλινδροι χαραγμένοι με </a:t>
            </a:r>
            <a:r>
              <a:rPr lang="en-US" dirty="0" smtClean="0"/>
              <a:t>laser</a:t>
            </a:r>
            <a:endParaRPr lang="el-GR" dirty="0"/>
          </a:p>
        </p:txBody>
      </p:sp>
      <p:sp>
        <p:nvSpPr>
          <p:cNvPr id="3" name="Θέση περιεχομένου 2"/>
          <p:cNvSpPr>
            <a:spLocks noGrp="1"/>
          </p:cNvSpPr>
          <p:nvPr>
            <p:ph idx="1"/>
          </p:nvPr>
        </p:nvSpPr>
        <p:spPr/>
        <p:txBody>
          <a:bodyPr/>
          <a:lstStyle/>
          <a:p>
            <a:r>
              <a:rPr lang="el-GR" dirty="0"/>
              <a:t>Οι κύλινδροι από λάστιχο (LATEX–BUNA), οι οποίοι έχουν χαραχτεί με laser χρησιμοποιούνται στην φλεξογραφία από το 1972. Οι κύλινδροι αυτοί έχουν την ιδιότητα και </a:t>
            </a:r>
            <a:r>
              <a:rPr lang="el-GR" dirty="0" smtClean="0"/>
              <a:t>την δυνατότητα </a:t>
            </a:r>
            <a:r>
              <a:rPr lang="el-GR" dirty="0"/>
              <a:t>να γίνεται εκτύπωση, χωρίς αυτά να ξεφεύγουν από τα επιθυμητά </a:t>
            </a:r>
            <a:r>
              <a:rPr lang="el-GR" dirty="0" smtClean="0"/>
              <a:t>όρια.Προορίζονται κυρίως σε εφαρμογές για ταπετσαρίες.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72</a:t>
            </a:fld>
            <a:endParaRPr lang="el-GR" dirty="0"/>
          </a:p>
        </p:txBody>
      </p:sp>
    </p:spTree>
    <p:extLst>
      <p:ext uri="{BB962C8B-B14F-4D97-AF65-F5344CB8AC3E}">
        <p14:creationId xmlns:p14="http://schemas.microsoft.com/office/powerpoint/2010/main" val="157085538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Δρ.Σπυρίδων Νομικός 2014. «Φλεξογραφία (Θ). Ενότητα </a:t>
            </a:r>
            <a:r>
              <a:rPr lang="en-US" sz="2000" dirty="0" smtClean="0"/>
              <a:t>2</a:t>
            </a:r>
            <a:r>
              <a:rPr lang="en-US" sz="2000" dirty="0" smtClean="0"/>
              <a:t>:</a:t>
            </a:r>
            <a:r>
              <a:rPr lang="el-GR" sz="2000" dirty="0"/>
              <a:t> </a:t>
            </a:r>
            <a:r>
              <a:rPr lang="el-GR" sz="2000" dirty="0"/>
              <a:t>Φλεξογραφικές πλάκες</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smtClean="0"/>
              <a:t>Δ</a:t>
            </a:r>
            <a:r>
              <a:rPr lang="en-US" sz="2000" dirty="0" smtClean="0"/>
              <a:t>ια</a:t>
            </a:r>
            <a:r>
              <a:rPr lang="el-GR" sz="2000" dirty="0"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Ανάλυση και τύπος του καουτσούκ – Τύποι καουτσούκ </a:t>
            </a:r>
            <a:r>
              <a:rPr lang="en-US" sz="3600" b="0" dirty="0" smtClean="0"/>
              <a:t>5</a:t>
            </a:r>
            <a:r>
              <a:rPr lang="el-GR" sz="3600" b="0" dirty="0" smtClean="0"/>
              <a:t>/6</a:t>
            </a:r>
            <a:endParaRPr lang="el-GR" dirty="0"/>
          </a:p>
        </p:txBody>
      </p:sp>
      <p:sp>
        <p:nvSpPr>
          <p:cNvPr id="3" name="Θέση περιεχομένου 2"/>
          <p:cNvSpPr>
            <a:spLocks noGrp="1"/>
          </p:cNvSpPr>
          <p:nvPr>
            <p:ph idx="1"/>
          </p:nvPr>
        </p:nvSpPr>
        <p:spPr/>
        <p:txBody>
          <a:bodyPr/>
          <a:lstStyle/>
          <a:p>
            <a:r>
              <a:rPr lang="el-GR" b="1" dirty="0" smtClean="0"/>
              <a:t>Σιλικόνες</a:t>
            </a:r>
            <a:endParaRPr lang="en-US" b="1" dirty="0" smtClean="0"/>
          </a:p>
          <a:p>
            <a:pPr lvl="1"/>
            <a:r>
              <a:rPr lang="el-GR" dirty="0"/>
              <a:t>Παρόμοια υλικά με το καουτσούκ είναι οι σιλικόνες,οι οποίες βρίσκονται στα υπόλοιπα των υδρογονανθράκων με ενώσεις του πυριτίου (– Si – O- αλυσίδες κλπ). </a:t>
            </a:r>
            <a:endParaRPr lang="en-US" dirty="0" smtClean="0"/>
          </a:p>
          <a:p>
            <a:r>
              <a:rPr lang="el-GR" dirty="0" smtClean="0"/>
              <a:t>Ιδιότητες</a:t>
            </a:r>
            <a:r>
              <a:rPr lang="en-US" dirty="0" smtClean="0"/>
              <a:t> (</a:t>
            </a:r>
            <a:r>
              <a:rPr lang="el-GR" dirty="0"/>
              <a:t>Ανάλογα με το βαθμό διακλάδωσης-δικτύωσης με τα άλλα μόρια και </a:t>
            </a:r>
            <a:r>
              <a:rPr lang="el-GR" dirty="0" smtClean="0"/>
              <a:t>μεγέθη</a:t>
            </a:r>
            <a:r>
              <a:rPr lang="en-US" dirty="0" smtClean="0"/>
              <a:t>)</a:t>
            </a:r>
            <a:r>
              <a:rPr lang="el-GR" dirty="0" smtClean="0"/>
              <a:t>:</a:t>
            </a:r>
            <a:endParaRPr lang="en-US" dirty="0" smtClean="0"/>
          </a:p>
          <a:p>
            <a:pPr lvl="1"/>
            <a:r>
              <a:rPr lang="el-GR" dirty="0"/>
              <a:t>Θερμική </a:t>
            </a:r>
            <a:r>
              <a:rPr lang="el-GR" dirty="0" smtClean="0"/>
              <a:t>σταθερότητα</a:t>
            </a:r>
            <a:r>
              <a:rPr lang="en-US" dirty="0" smtClean="0"/>
              <a:t>,</a:t>
            </a:r>
            <a:endParaRPr lang="el-GR" dirty="0"/>
          </a:p>
          <a:p>
            <a:pPr lvl="1"/>
            <a:r>
              <a:rPr lang="el-GR" dirty="0"/>
              <a:t>Αδιάλυτα στο </a:t>
            </a:r>
            <a:r>
              <a:rPr lang="el-GR" dirty="0" smtClean="0"/>
              <a:t>νερό</a:t>
            </a:r>
            <a:r>
              <a:rPr lang="en-US" dirty="0" smtClean="0"/>
              <a:t>,</a:t>
            </a:r>
            <a:endParaRPr lang="el-GR" dirty="0"/>
          </a:p>
          <a:p>
            <a:pPr lvl="1"/>
            <a:r>
              <a:rPr lang="el-GR" dirty="0"/>
              <a:t>Αντοχή στα οξέα και τις </a:t>
            </a:r>
            <a:r>
              <a:rPr lang="el-GR" dirty="0" smtClean="0"/>
              <a:t>βάσεις</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3512338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Ανάλυση και τύπος του καουτσούκ – Τύποι </a:t>
            </a:r>
            <a:r>
              <a:rPr lang="el-GR" dirty="0" smtClean="0"/>
              <a:t>καουτσούκ</a:t>
            </a:r>
            <a:r>
              <a:rPr lang="en-US" dirty="0" smtClean="0"/>
              <a:t> </a:t>
            </a:r>
            <a:r>
              <a:rPr lang="en-US" sz="3600" b="0" dirty="0" smtClean="0"/>
              <a:t>6</a:t>
            </a:r>
            <a:r>
              <a:rPr lang="el-GR" sz="3600" b="0" dirty="0" smtClean="0"/>
              <a:t>/6</a:t>
            </a:r>
            <a:r>
              <a:rPr lang="el-GR" dirty="0" smtClean="0"/>
              <a:t> </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sz="2600" b="1" dirty="0"/>
              <a:t>Καουτσούκ </a:t>
            </a:r>
            <a:r>
              <a:rPr lang="el-GR" sz="2600" b="1" dirty="0" smtClean="0"/>
              <a:t>σιλικόνης</a:t>
            </a:r>
            <a:r>
              <a:rPr lang="en-US" sz="2600" b="1" dirty="0" smtClean="0"/>
              <a:t>:</a:t>
            </a:r>
          </a:p>
          <a:p>
            <a:pPr lvl="1"/>
            <a:r>
              <a:rPr lang="el-GR" dirty="0"/>
              <a:t>Με βουλκανισμό μετατρέπεται σε ελαστικό σιλικόνης</a:t>
            </a:r>
            <a:r>
              <a:rPr lang="el-GR" dirty="0" smtClean="0"/>
              <a:t>.</a:t>
            </a:r>
            <a:endParaRPr lang="en-US" dirty="0" smtClean="0"/>
          </a:p>
          <a:p>
            <a:pPr lvl="1"/>
            <a:r>
              <a:rPr lang="en-US" dirty="0"/>
              <a:t>A</a:t>
            </a:r>
            <a:r>
              <a:rPr lang="el-GR" dirty="0" smtClean="0"/>
              <a:t>πόλυτα </a:t>
            </a:r>
            <a:r>
              <a:rPr lang="el-GR" dirty="0"/>
              <a:t>σταθερό </a:t>
            </a:r>
            <a:r>
              <a:rPr lang="el-GR" dirty="0" smtClean="0"/>
              <a:t>σ</a:t>
            </a:r>
            <a:r>
              <a:rPr lang="en-US" dirty="0" smtClean="0"/>
              <a:t>e</a:t>
            </a:r>
            <a:r>
              <a:rPr lang="el-GR" dirty="0" smtClean="0"/>
              <a:t> </a:t>
            </a:r>
            <a:r>
              <a:rPr lang="el-GR" dirty="0"/>
              <a:t>λάδια, </a:t>
            </a:r>
            <a:r>
              <a:rPr lang="el-GR" dirty="0" smtClean="0"/>
              <a:t>φως </a:t>
            </a:r>
            <a:r>
              <a:rPr lang="el-GR" dirty="0"/>
              <a:t>και </a:t>
            </a:r>
            <a:r>
              <a:rPr lang="el-GR" dirty="0" smtClean="0"/>
              <a:t>καιρικές </a:t>
            </a:r>
            <a:r>
              <a:rPr lang="el-GR" dirty="0"/>
              <a:t>συνθήκες. </a:t>
            </a:r>
            <a:endParaRPr lang="en-US" dirty="0" smtClean="0"/>
          </a:p>
          <a:p>
            <a:pPr lvl="1"/>
            <a:r>
              <a:rPr lang="el-GR" dirty="0" smtClean="0"/>
              <a:t>Ελαστικό μεταξύ - </a:t>
            </a:r>
            <a:r>
              <a:rPr lang="el-GR" dirty="0"/>
              <a:t>60</a:t>
            </a:r>
            <a:r>
              <a:rPr lang="el-GR" dirty="0">
                <a:sym typeface="Symbol" panose="05050102010706020507" pitchFamily="18" charset="2"/>
              </a:rPr>
              <a:t></a:t>
            </a:r>
            <a:r>
              <a:rPr lang="el-GR" dirty="0"/>
              <a:t>C και </a:t>
            </a:r>
            <a:r>
              <a:rPr lang="el-GR" dirty="0" smtClean="0"/>
              <a:t>+</a:t>
            </a:r>
            <a:r>
              <a:rPr lang="el-GR" dirty="0"/>
              <a:t>200</a:t>
            </a:r>
            <a:r>
              <a:rPr lang="el-GR" dirty="0">
                <a:sym typeface="Symbol" panose="05050102010706020507" pitchFamily="18" charset="2"/>
              </a:rPr>
              <a:t></a:t>
            </a:r>
            <a:r>
              <a:rPr lang="el-GR" dirty="0"/>
              <a:t>C </a:t>
            </a:r>
            <a:r>
              <a:rPr lang="en-US" dirty="0" smtClean="0"/>
              <a:t>.</a:t>
            </a:r>
          </a:p>
          <a:p>
            <a:pPr lvl="1"/>
            <a:r>
              <a:rPr lang="el-GR" dirty="0"/>
              <a:t>Μ</a:t>
            </a:r>
            <a:r>
              <a:rPr lang="el-GR" dirty="0" smtClean="0"/>
              <a:t>ικρή </a:t>
            </a:r>
            <a:r>
              <a:rPr lang="el-GR" dirty="0"/>
              <a:t>μηχανική αντοχή, γι’ αυτό και στα διάφορα κλισέ χρησιμοποιείται με διάφορους φορείς και έτσι συμπληρώνεται η μηχανική του αντοχή.</a:t>
            </a:r>
          </a:p>
          <a:p>
            <a:r>
              <a:rPr lang="el-GR" sz="2600" b="1" dirty="0"/>
              <a:t>Άλλα </a:t>
            </a:r>
            <a:r>
              <a:rPr lang="el-GR" sz="2600" b="1" dirty="0" smtClean="0"/>
              <a:t>πολυμερ</a:t>
            </a:r>
            <a:r>
              <a:rPr lang="el-GR" sz="2600" b="1" dirty="0"/>
              <a:t>ή</a:t>
            </a:r>
            <a:r>
              <a:rPr lang="en-US" sz="2600" b="1" dirty="0" smtClean="0"/>
              <a:t>:</a:t>
            </a:r>
            <a:endParaRPr lang="el-GR" sz="2600" b="1" dirty="0" smtClean="0"/>
          </a:p>
          <a:p>
            <a:pPr lvl="1"/>
            <a:r>
              <a:rPr lang="el-GR" sz="2400" dirty="0"/>
              <a:t>Πολυακρυλοεστέρες και πολυμερή κεκορεσμένων υδρογονανθράκων: π.χ Plexigum – Oppanol B.</a:t>
            </a:r>
            <a:endParaRPr lang="el-GR" sz="3600" dirty="0"/>
          </a:p>
          <a:p>
            <a:pPr lvl="1"/>
            <a:r>
              <a:rPr lang="el-GR" sz="2400" dirty="0"/>
              <a:t>Πολυβινυλοχλωρίδιο: π.χ “Igelit” παρόμοιο του μαλακού καουτσούκ.</a:t>
            </a:r>
            <a:endParaRPr lang="el-GR" sz="3600" dirty="0"/>
          </a:p>
          <a:p>
            <a:pPr lvl="1"/>
            <a:r>
              <a:rPr lang="el-GR" sz="2400" dirty="0"/>
              <a:t>Συνθετικά πολυμερών που χρησιμοποιούνται ως Latex – καουτσούκ, με μεγάλες αντοχές στα χημικά αντιδραστήρια και στις οξειδωτικές αντιδράσεις</a:t>
            </a:r>
            <a:endParaRPr lang="el-GR" sz="3600" dirty="0"/>
          </a:p>
          <a:p>
            <a:pPr lvl="1"/>
            <a:r>
              <a:rPr lang="el-GR" sz="2400" dirty="0"/>
              <a:t>Τα θερμοπλαστικά μπορούν να αναμιχθούν και με καουτσούκ.</a:t>
            </a:r>
            <a:endParaRPr lang="el-GR" sz="36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4017685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6f755d91ca387d91b3d111f14414d78af2a36938"/>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ΦΛΕΞΟΓΡΑΦΙΑ ΕΝΟΤΗΤΑ 02</Template>
  <TotalTime>50</TotalTime>
  <Words>6253</Words>
  <Application>Microsoft Office PowerPoint</Application>
  <PresentationFormat>Προβολή στην οθόνη (4:3)</PresentationFormat>
  <Paragraphs>543</Paragraphs>
  <Slides>79</Slides>
  <Notes>8</Notes>
  <HiddenSlides>0</HiddenSlides>
  <MMClips>0</MMClips>
  <ScaleCrop>false</ScaleCrop>
  <HeadingPairs>
    <vt:vector size="8" baseType="variant">
      <vt:variant>
        <vt:lpstr>Γραμματοσειρές που χρησιμοποιούνται</vt:lpstr>
      </vt:variant>
      <vt:variant>
        <vt:i4>8</vt:i4>
      </vt: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79</vt:i4>
      </vt:variant>
    </vt:vector>
  </HeadingPairs>
  <TitlesOfParts>
    <vt:vector size="90" baseType="lpstr">
      <vt:lpstr>Arial</vt:lpstr>
      <vt:lpstr>Calibri</vt:lpstr>
      <vt:lpstr>Cambria Math</vt:lpstr>
      <vt:lpstr>Courier New</vt:lpstr>
      <vt:lpstr>Symbol</vt:lpstr>
      <vt:lpstr>Tahoma</vt:lpstr>
      <vt:lpstr>Times New Roman</vt:lpstr>
      <vt:lpstr>Wingdings</vt:lpstr>
      <vt:lpstr>OC_template_updated</vt:lpstr>
      <vt:lpstr>Flash.Movie</vt:lpstr>
      <vt:lpstr>Εικόνα Bitmap</vt:lpstr>
      <vt:lpstr>Φλεξογραφία (Θ)</vt:lpstr>
      <vt:lpstr>Φλεξογραφικές πλάκες «κλισέ» &lt; Μήτρα εκτύπωσης &gt;</vt:lpstr>
      <vt:lpstr>Συμβατικά κλισέ – Καουτσούκ &amp; αρχικές εκτυπωτικές διαδικασίες</vt:lpstr>
      <vt:lpstr>Ανάλυση και τύπος του καουτσούκ – Τύποι καουτσούκ 1/6</vt:lpstr>
      <vt:lpstr>Ανάλυση και τύπος του καουτσούκ – Τύποι καουτσούκ 2/6 </vt:lpstr>
      <vt:lpstr>Ανάλυση και τύπος του καουτσούκ – Τύποι καουτσούκ 3/6 </vt:lpstr>
      <vt:lpstr>Ανάλυση και τύπος του καουτσούκ – Τύποι καουτσούκ 4/6 </vt:lpstr>
      <vt:lpstr>Ανάλυση και τύπος του καουτσούκ – Τύποι καουτσούκ 5/6</vt:lpstr>
      <vt:lpstr>Ανάλυση και τύπος του καουτσούκ – Τύποι καουτσούκ 6/6 </vt:lpstr>
      <vt:lpstr>Διαδικασία παραγωγής φλεξογραφικών κλισέ από καουτσούκ</vt:lpstr>
      <vt:lpstr>Θερμομηχανική κατασκευή κλισέ</vt:lpstr>
      <vt:lpstr>Στάδια 1/3</vt:lpstr>
      <vt:lpstr>Στάδια 2/3</vt:lpstr>
      <vt:lpstr>Στάδια 3/3</vt:lpstr>
      <vt:lpstr>Προβλήματα διαδικασίας κατασκευής 1/2</vt:lpstr>
      <vt:lpstr>Προβλήματα διαδικασίας κατασκευής 2/2</vt:lpstr>
      <vt:lpstr>Είδη κλισέ 1/3</vt:lpstr>
      <vt:lpstr>Είδη κλισέ 2/3</vt:lpstr>
      <vt:lpstr>Είδη κλισέ 3/3</vt:lpstr>
      <vt:lpstr>Φωτοπολυμερικές πλάκες (κλισέ):</vt:lpstr>
      <vt:lpstr>Υλικά εκτύπωσης-Υποστρώματα:</vt:lpstr>
      <vt:lpstr>Πολυμερή «Πλαστικά»</vt:lpstr>
      <vt:lpstr>Φωτοπολυμερισμός και ελαστικά κλισέ καουτσούκ 1/5</vt:lpstr>
      <vt:lpstr>Φωτοπολυμερισμός και ελαστικά κλισέ καουτσούκ 2/5</vt:lpstr>
      <vt:lpstr>Φωτοπολυμερισμός και ελαστικά κλισέ καουτσούκ 3/5</vt:lpstr>
      <vt:lpstr>Φωτοπολυμερισμός και ελαστικά κλισέ καουτσούκ 4/5</vt:lpstr>
      <vt:lpstr>Φωτοπολυμερισμός και ελαστικά κλισέ καουτσούκ 5/5</vt:lpstr>
      <vt:lpstr>Είδη φωτοπολυμερικών πλακών:</vt:lpstr>
      <vt:lpstr>Επιλογή και διαδικασία από τη μακέτα στην κατασκευή του φωτοπολυμερικού κλισέ 1/10</vt:lpstr>
      <vt:lpstr>Επιλογή και διαδικασία από τη μακέτα στην κατασκευή του φωτοπολυμερικού κλισέ 2/10</vt:lpstr>
      <vt:lpstr>Επιλογή και διαδικασία από τη μακέτα στην κατασκευή του φωτοπολυμερικού κλισέ 3/10</vt:lpstr>
      <vt:lpstr>Επιλογή και διαδικασία από τη μακέτα στην κατασκευή του φωτοπολυμερικού κλισέ 4/10</vt:lpstr>
      <vt:lpstr>Επιλογή και διαδικασία από τη μακέτα στην κατασκευή του φωτοπολυμερικού κλισέ 5/10</vt:lpstr>
      <vt:lpstr>Επιλογή και διαδικασία από τη μακέτα στην κατασκευή του φωτοπολυμερικού κλισέ 6/10</vt:lpstr>
      <vt:lpstr>Επιλογή και διαδικασία από τη μακέτα στην κατασκευή του φωτοπολυμερικού κλισέ 7/10</vt:lpstr>
      <vt:lpstr>Επιλογή και διαδικασία από τη μακέτα στην κατασκευή του φωτοπολυμερικού κλισέ 8/10</vt:lpstr>
      <vt:lpstr>Επιλογή και διαδικασία από τη μακέτα στην κατασκευή του φωτοπολυμερικού κλισέ 9/10</vt:lpstr>
      <vt:lpstr>Επιλογή και διαδικασία από τη μακέτα στην κατασκευή του φωτοπολυμερικού κλισέ 10/10</vt:lpstr>
      <vt:lpstr>Διαδικασία κατασκευής των φωτοπολυμερικών πλακών σε κλισέ</vt:lpstr>
      <vt:lpstr>Εκφώτιση – Σχηματοποίηση 1/8</vt:lpstr>
      <vt:lpstr>Εκφώτιση – Σχηματοποίηση 2/8</vt:lpstr>
      <vt:lpstr>Εκφώτιση – Σχηματοποίηση 3/8</vt:lpstr>
      <vt:lpstr>Εκφώτιση – Σχηματοποίηση 4/8</vt:lpstr>
      <vt:lpstr>Εκφώτιση – Σχηματοποίηση 5/8</vt:lpstr>
      <vt:lpstr>Εκφώτιση – Σχηματοποίηση 6/8</vt:lpstr>
      <vt:lpstr>Εκφώτιση – Σχηματοποίηση 7/8</vt:lpstr>
      <vt:lpstr>Εκφώτιση – Σχηματοποίηση 8/8</vt:lpstr>
      <vt:lpstr>Δοκίμια  και έλεγχος για τα φωτοπολυμερικά κλισέ</vt:lpstr>
      <vt:lpstr>Πίνακες – Στοιχεία – Τεστ ΦΤΠ Εγγραφής 1/3</vt:lpstr>
      <vt:lpstr>Πίνακες – Στοιχεία – Τεστ ΦΤΠ Εγγραφής 2/3</vt:lpstr>
      <vt:lpstr>Πίνακες – Στοιχεία – Τεστ ΦΤΠ Εγγραφής 3/3</vt:lpstr>
      <vt:lpstr>Χειρισμός των έτοιμων πλακών 1/3</vt:lpstr>
      <vt:lpstr>Χειρισμός των έτοιμων πλακών 2/3</vt:lpstr>
      <vt:lpstr>Χειρισμός των έτοιμων πλακών 3/3</vt:lpstr>
      <vt:lpstr>Ποιοτικός έλεγχος στη κατασκευή των φωτοπολυμερικών πλακών 1/5</vt:lpstr>
      <vt:lpstr>Ποιοτικός έλεγχος στη κατασκευή των φωτοπολυμερικών πλακών 2/5</vt:lpstr>
      <vt:lpstr>Ποιοτικός έλεγχος στη κατασκευή των φωτοπολυμερικών πλακών 3/5</vt:lpstr>
      <vt:lpstr>Ποιοτικός έλεγχος στη κατασκευή των φωτοπολυμερικών πλακών 4/5</vt:lpstr>
      <vt:lpstr>Ποιοτικός έλεγχος στη κατασκευή των φωτοπολυμερικών πλακών 5/5</vt:lpstr>
      <vt:lpstr>Δοκίμιο χρόνου κλισέ 1/4</vt:lpstr>
      <vt:lpstr>Δοκίμιο χρόνου κλισέ 2/4</vt:lpstr>
      <vt:lpstr>Δοκίμιο χρόνου κλισέ 3/4</vt:lpstr>
      <vt:lpstr>Δοκίμιο χρόνου κλισέ 4/4</vt:lpstr>
      <vt:lpstr>Φωτοπολυμερικά κλισέ με χάραξη «μέσω laser»</vt:lpstr>
      <vt:lpstr>Συμβατικά κλισέ</vt:lpstr>
      <vt:lpstr>Ψηφιακή χάραξη φωτοπολυμερικών κλισέ</vt:lpstr>
      <vt:lpstr>RASTER για φωτοπολυμερικές πλάκες 1/2</vt:lpstr>
      <vt:lpstr>RASTER για φωτοπολυμερικές πλάκες 2/2</vt:lpstr>
      <vt:lpstr>Κλισέ και έλεγχος 1/3</vt:lpstr>
      <vt:lpstr>Κλισέ και έλεγχος 2/3</vt:lpstr>
      <vt:lpstr>Κλισέ και έλεγχος 3/3</vt:lpstr>
      <vt:lpstr>Η δέλτα-laser χάραξη για φλεξογραφικό κύλινδρο</vt:lpstr>
      <vt:lpstr>Κύλινδροι χαραγμένοι με laser</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Φλεξογραφία (Θ)</dc:title>
  <dc:creator>Natassa Karap</dc:creator>
  <cp:lastModifiedBy>Natassa Karap</cp:lastModifiedBy>
  <cp:revision>2</cp:revision>
  <dcterms:created xsi:type="dcterms:W3CDTF">2015-09-23T09:50:32Z</dcterms:created>
  <dcterms:modified xsi:type="dcterms:W3CDTF">2015-09-23T10:41:13Z</dcterms:modified>
</cp:coreProperties>
</file>