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90"/>
  </p:notesMasterIdLst>
  <p:handoutMasterIdLst>
    <p:handoutMasterId r:id="rId9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257" r:id="rId83"/>
    <p:sldId id="262" r:id="rId84"/>
    <p:sldId id="264" r:id="rId85"/>
    <p:sldId id="346" r:id="rId86"/>
    <p:sldId id="347" r:id="rId87"/>
    <p:sldId id="266" r:id="rId88"/>
    <p:sldId id="261" r:id="rId89"/>
  </p:sldIdLst>
  <p:sldSz cx="9144000" cy="6858000" type="screen4x3"/>
  <p:notesSz cx="7104063" cy="10234613"/>
  <p:custDataLst>
    <p:tags r:id="rId9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7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3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A82"/>
              </a:buClr>
              <a:defRPr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/>
            </a:lvl2pPr>
            <a:lvl3pPr>
              <a:buClr>
                <a:srgbClr val="004A82"/>
              </a:buClr>
              <a:defRPr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9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2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6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3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6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3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3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0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/>
              <a:t>Οξεοβασική</a:t>
            </a:r>
            <a:r>
              <a:rPr lang="el-GR" sz="2600" dirty="0"/>
              <a:t> Ισορροπία – </a:t>
            </a:r>
            <a:r>
              <a:rPr lang="el-GR" sz="2600" dirty="0" err="1"/>
              <a:t>Οξεοβασικές</a:t>
            </a:r>
            <a:r>
              <a:rPr lang="el-GR" sz="2600" dirty="0"/>
              <a:t> Διαταραχές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Διαταραχές </a:t>
            </a:r>
            <a:r>
              <a:rPr lang="en-US" dirty="0" smtClean="0"/>
              <a:t>pH</a:t>
            </a:r>
            <a:r>
              <a:rPr lang="el-GR" dirty="0" smtClean="0"/>
              <a:t> </a:t>
            </a:r>
            <a:r>
              <a:rPr lang="el-GR" dirty="0"/>
              <a:t>του αρτηριακού αίματος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Οξέωση = αύξηση της συγκέντρωσης των ιόντων υδρογόνου Η+ στο αίμα </a:t>
            </a:r>
            <a:r>
              <a:rPr lang="el-GR" sz="2400" dirty="0" smtClean="0"/>
              <a:t>=</a:t>
            </a:r>
            <a:r>
              <a:rPr lang="en-US" sz="2400" dirty="0" smtClean="0"/>
              <a:t> pH</a:t>
            </a:r>
            <a:r>
              <a:rPr lang="el-GR" sz="2400" dirty="0" smtClean="0"/>
              <a:t> </a:t>
            </a:r>
            <a:r>
              <a:rPr lang="el-GR" sz="2400" dirty="0"/>
              <a:t>&lt;</a:t>
            </a:r>
            <a:r>
              <a:rPr lang="el-GR" sz="2400" dirty="0" smtClean="0"/>
              <a:t>7.35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err="1"/>
              <a:t>Αλκάλωση</a:t>
            </a:r>
            <a:r>
              <a:rPr lang="el-GR" sz="2400" dirty="0"/>
              <a:t> = ελάττωση της συγκέντρωσης των ιόντων υδρογόνου Η</a:t>
            </a:r>
            <a:r>
              <a:rPr lang="el-GR" sz="2400" baseline="30000" dirty="0"/>
              <a:t>+</a:t>
            </a:r>
            <a:r>
              <a:rPr lang="el-GR" sz="2400" dirty="0" smtClean="0"/>
              <a:t> </a:t>
            </a:r>
            <a:r>
              <a:rPr lang="el-GR" sz="2400" dirty="0"/>
              <a:t>στο αίμα = 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&gt; </a:t>
            </a:r>
            <a:r>
              <a:rPr lang="el-GR" sz="2400" dirty="0" smtClean="0"/>
              <a:t>7.45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80512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Ρυθμιστικοί μηχανισμοί της </a:t>
            </a:r>
            <a:r>
              <a:rPr lang="el-GR" dirty="0" err="1" smtClean="0"/>
              <a:t>οξεοβασικ</a:t>
            </a:r>
            <a:r>
              <a:rPr lang="el-GR" dirty="0" err="1"/>
              <a:t>ή</a:t>
            </a:r>
            <a:r>
              <a:rPr lang="el-GR" dirty="0" err="1" smtClean="0"/>
              <a:t>ς</a:t>
            </a:r>
            <a:r>
              <a:rPr lang="el-GR" dirty="0" smtClean="0"/>
              <a:t> ισορροπίας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Ρυθμιστικά συστήματα (ΡΣ) ή </a:t>
            </a:r>
            <a:r>
              <a:rPr lang="el-GR" sz="2400" dirty="0" smtClean="0"/>
              <a:t>διαλύματα,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Αναπνευστικό σύστημα (Πνεύμονες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Νεφροί</a:t>
            </a:r>
            <a:r>
              <a:rPr lang="el-GR" sz="2400" dirty="0" smtClean="0"/>
              <a:t>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Ρυθμιστικά συστήματα (</a:t>
            </a:r>
            <a:r>
              <a:rPr lang="el-GR" dirty="0"/>
              <a:t>ΡΣ)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ΡΣ ή (</a:t>
            </a:r>
            <a:r>
              <a:rPr lang="el-GR" sz="2400" dirty="0" err="1"/>
              <a:t>Buffers</a:t>
            </a:r>
            <a:r>
              <a:rPr lang="el-GR" sz="2400" dirty="0"/>
              <a:t>) είναι ενώσεις που δεσμεύουν </a:t>
            </a:r>
            <a:r>
              <a:rPr lang="el-GR" sz="2400" dirty="0" smtClean="0"/>
              <a:t>(δεν </a:t>
            </a:r>
            <a:r>
              <a:rPr lang="el-GR" sz="2400" dirty="0"/>
              <a:t>απομακρύνουν ούτε προσθέτουν ) Η</a:t>
            </a:r>
            <a:r>
              <a:rPr lang="el-GR" sz="2400" baseline="30000" dirty="0"/>
              <a:t>+</a:t>
            </a:r>
            <a:r>
              <a:rPr lang="el-GR" sz="2400" dirty="0" smtClean="0"/>
              <a:t> </a:t>
            </a:r>
            <a:r>
              <a:rPr lang="el-GR" sz="2400" dirty="0"/>
              <a:t>όταν </a:t>
            </a:r>
            <a:r>
              <a:rPr lang="el-GR" sz="2400" b="1" dirty="0"/>
              <a:t>αυξάνεται</a:t>
            </a:r>
            <a:r>
              <a:rPr lang="el-GR" sz="2400" dirty="0"/>
              <a:t> η συγκέντρωση τους και απελευθερώνουν Η</a:t>
            </a:r>
            <a:r>
              <a:rPr lang="el-GR" sz="2400" baseline="30000" dirty="0"/>
              <a:t>+</a:t>
            </a:r>
            <a:r>
              <a:rPr lang="el-GR" sz="2400" dirty="0" smtClean="0"/>
              <a:t> </a:t>
            </a:r>
            <a:r>
              <a:rPr lang="el-GR" sz="2400" dirty="0"/>
              <a:t>όταν η συγκέντρωση </a:t>
            </a:r>
            <a:r>
              <a:rPr lang="el-GR" sz="2400" b="1" dirty="0"/>
              <a:t>μειώνεται με στόχο την ελαχιστοποίηση των μεταβολών της </a:t>
            </a:r>
            <a:r>
              <a:rPr lang="el-GR" sz="2400" b="1" dirty="0" smtClean="0"/>
              <a:t>[</a:t>
            </a:r>
            <a:r>
              <a:rPr lang="el-GR" sz="2400" b="1" dirty="0"/>
              <a:t>Η</a:t>
            </a:r>
            <a:r>
              <a:rPr lang="el-GR" sz="2400" b="1" baseline="30000" dirty="0" smtClean="0"/>
              <a:t>+</a:t>
            </a:r>
            <a:r>
              <a:rPr lang="el-GR" sz="2400" b="1" dirty="0" smtClean="0"/>
              <a:t>]. </a:t>
            </a:r>
            <a:endParaRPr lang="el-GR" sz="2400" b="1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95536" y="3031945"/>
            <a:ext cx="38884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Ανόργανα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ΡΣ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Σημαντικότερο το ΡΣ των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διττανθρακικών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τόσο στον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εξωκυττάριο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όσο και στον ενδοκυττάριο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χώρο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Φωσφωρικών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στον ενδοκυττάριο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χώρο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582344" y="3031945"/>
            <a:ext cx="43821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Πρωτεϊνικά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ΡΣ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Σημαντικότερο το ΡΣ της αιμοσφαιρίνης στον ενδοκυττάριο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χώρο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ΡΣ της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λευκωματίνης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και των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σφαιρινών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στον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εξωκυττάριο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427984" y="3212976"/>
            <a:ext cx="10344" cy="2736304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1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Χρόνος αντίδρασης των ρυθμιστικών μηχανισμών του  </a:t>
            </a:r>
            <a:r>
              <a:rPr lang="en-US" dirty="0" smtClean="0"/>
              <a:t>pH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Ρυθμιστικά Συστήματα</a:t>
            </a:r>
          </a:p>
          <a:p>
            <a:pPr lvl="1">
              <a:spcBef>
                <a:spcPts val="1200"/>
              </a:spcBef>
            </a:pPr>
            <a:r>
              <a:rPr lang="el-GR" sz="2400" dirty="0" err="1" smtClean="0"/>
              <a:t>Εξωκυττάρια</a:t>
            </a:r>
            <a:r>
              <a:rPr lang="el-GR" sz="2400" dirty="0" smtClean="0"/>
              <a:t>: </a:t>
            </a:r>
            <a:r>
              <a:rPr lang="el-GR" sz="2400" dirty="0"/>
              <a:t>κλάσματα </a:t>
            </a:r>
            <a:r>
              <a:rPr lang="el-GR" sz="2400" dirty="0" smtClean="0"/>
              <a:t>δευτερολέπτου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Ενδοκυττάρια: 2 - 4 </a:t>
            </a:r>
            <a:r>
              <a:rPr lang="el-GR" sz="2400" dirty="0" smtClean="0"/>
              <a:t>ώρες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2"/>
            </a:pPr>
            <a:r>
              <a:rPr lang="el-GR" sz="2400" dirty="0"/>
              <a:t> </a:t>
            </a:r>
            <a:r>
              <a:rPr lang="el-GR" sz="2400" dirty="0" smtClean="0"/>
              <a:t>Αναπνευστική Λειτουργία 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 </a:t>
            </a:r>
            <a:r>
              <a:rPr lang="el-GR" sz="2400" dirty="0"/>
              <a:t>30 -</a:t>
            </a:r>
            <a:r>
              <a:rPr lang="el-GR" sz="2400" dirty="0" smtClean="0"/>
              <a:t>60min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3"/>
            </a:pPr>
            <a:r>
              <a:rPr lang="el-GR" sz="2400" dirty="0" smtClean="0"/>
              <a:t>Νεφρική Λειτουργία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 </a:t>
            </a:r>
            <a:r>
              <a:rPr lang="el-GR" sz="2400" dirty="0"/>
              <a:t>3 – 5 </a:t>
            </a:r>
            <a:r>
              <a:rPr lang="el-GR" sz="2400" dirty="0" smtClean="0"/>
              <a:t>μέρες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err="1" smtClean="0"/>
              <a:t>Εξωκυττάρια</a:t>
            </a:r>
            <a:r>
              <a:rPr lang="el-GR" sz="4400" dirty="0" smtClean="0"/>
              <a:t> ρυθμιστικά συστήματα 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Το κυριότερο, από ποσοτικής και λειτουργικής πλευράς, είναι το σύστημα των </a:t>
            </a:r>
            <a:r>
              <a:rPr lang="el-GR" sz="2400" dirty="0" err="1"/>
              <a:t>διττανθρακικών</a:t>
            </a:r>
            <a:r>
              <a:rPr lang="el-GR" sz="2400" dirty="0"/>
              <a:t> 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l-GR" sz="2400" dirty="0"/>
              <a:t>H2CO3 / ΝαHCO3</a:t>
            </a:r>
            <a:r>
              <a:rPr lang="el-GR" sz="2400" baseline="30000" dirty="0"/>
              <a:t>-</a:t>
            </a:r>
            <a:r>
              <a:rPr lang="el-GR" sz="2400" dirty="0"/>
              <a:t>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με </a:t>
            </a:r>
            <a:r>
              <a:rPr lang="el-GR" sz="2400" dirty="0"/>
              <a:t>το οποίο επιτυγχάνεται το 50% της </a:t>
            </a:r>
            <a:r>
              <a:rPr lang="el-GR" sz="2400" dirty="0" err="1"/>
              <a:t>εξωκυττάριας</a:t>
            </a:r>
            <a:r>
              <a:rPr lang="el-GR" sz="2400" dirty="0"/>
              <a:t> ρύθμισης του </a:t>
            </a:r>
            <a:r>
              <a:rPr lang="en-US" sz="2400" dirty="0" err="1" smtClean="0"/>
              <a:t>pH.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Το </a:t>
            </a:r>
            <a:r>
              <a:rPr lang="el-GR" sz="2400" dirty="0"/>
              <a:t>σύστημα αυτό συνίσταται από υδατικό διάλυμα που περιέχει δύο ουσίες ,</a:t>
            </a:r>
            <a:r>
              <a:rPr lang="el-GR" sz="2400" b="1" dirty="0"/>
              <a:t>ένα ασθενές οξύ ( H2CO3) και ένα </a:t>
            </a:r>
            <a:r>
              <a:rPr lang="el-GR" sz="2400" b="1" dirty="0" err="1"/>
              <a:t>διτανθρακικό</a:t>
            </a:r>
            <a:r>
              <a:rPr lang="el-GR" sz="2400" b="1" dirty="0"/>
              <a:t> άλας ΝαHCO3</a:t>
            </a:r>
            <a:r>
              <a:rPr lang="el-GR" sz="2400" b="1" baseline="30000" dirty="0"/>
              <a:t>-</a:t>
            </a:r>
            <a:r>
              <a:rPr lang="el-GR" sz="2400" b="1" dirty="0"/>
              <a:t> 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Ρυθμιστικό σύστημα </a:t>
            </a:r>
            <a:r>
              <a:rPr lang="el-GR" sz="4400" dirty="0" err="1" smtClean="0"/>
              <a:t>διττανθρακικών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66392" y="2718743"/>
            <a:ext cx="5445968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820000"/>
                </a:solidFill>
              </a:rPr>
              <a:t>CO</a:t>
            </a:r>
            <a:r>
              <a:rPr lang="en-US" sz="3000" b="1" baseline="-25000" dirty="0">
                <a:solidFill>
                  <a:srgbClr val="820000"/>
                </a:solidFill>
              </a:rPr>
              <a:t>2</a:t>
            </a:r>
            <a:r>
              <a:rPr lang="en-US" sz="3000" b="1" dirty="0">
                <a:solidFill>
                  <a:srgbClr val="820000"/>
                </a:solidFill>
              </a:rPr>
              <a:t> +H</a:t>
            </a:r>
            <a:r>
              <a:rPr lang="en-US" sz="3000" b="1" baseline="-25000" dirty="0">
                <a:solidFill>
                  <a:srgbClr val="820000"/>
                </a:solidFill>
              </a:rPr>
              <a:t>2</a:t>
            </a:r>
            <a:r>
              <a:rPr lang="en-US" sz="3000" b="1" dirty="0">
                <a:solidFill>
                  <a:srgbClr val="820000"/>
                </a:solidFill>
              </a:rPr>
              <a:t>0</a:t>
            </a:r>
            <a:r>
              <a:rPr lang="en-US" sz="3000" b="1" dirty="0">
                <a:solidFill>
                  <a:srgbClr val="820000"/>
                </a:solidFill>
                <a:sym typeface="Symbol"/>
              </a:rPr>
              <a:t> H</a:t>
            </a:r>
            <a:r>
              <a:rPr lang="en-US" sz="3000" b="1" baseline="-25000" dirty="0">
                <a:solidFill>
                  <a:srgbClr val="820000"/>
                </a:solidFill>
                <a:sym typeface="Symbol"/>
              </a:rPr>
              <a:t>2</a:t>
            </a:r>
            <a:r>
              <a:rPr lang="en-US" sz="3000" b="1" dirty="0">
                <a:solidFill>
                  <a:srgbClr val="820000"/>
                </a:solidFill>
                <a:sym typeface="Symbol"/>
              </a:rPr>
              <a:t>CO</a:t>
            </a:r>
            <a:r>
              <a:rPr lang="en-US" sz="3000" b="1" baseline="-25000" dirty="0">
                <a:solidFill>
                  <a:srgbClr val="820000"/>
                </a:solidFill>
                <a:sym typeface="Symbol"/>
              </a:rPr>
              <a:t>3</a:t>
            </a:r>
            <a:r>
              <a:rPr lang="en-US" sz="3000" b="1" dirty="0">
                <a:solidFill>
                  <a:srgbClr val="820000"/>
                </a:solidFill>
                <a:sym typeface="Symbol"/>
              </a:rPr>
              <a:t> H</a:t>
            </a:r>
            <a:r>
              <a:rPr lang="en-US" sz="3000" b="1" baseline="30000" dirty="0">
                <a:solidFill>
                  <a:srgbClr val="820000"/>
                </a:solidFill>
                <a:sym typeface="Symbol"/>
              </a:rPr>
              <a:t>+</a:t>
            </a:r>
            <a:r>
              <a:rPr lang="en-US" sz="3000" b="1" dirty="0">
                <a:solidFill>
                  <a:srgbClr val="820000"/>
                </a:solidFill>
                <a:sym typeface="Symbol"/>
              </a:rPr>
              <a:t> +</a:t>
            </a:r>
            <a:r>
              <a:rPr lang="en-US" sz="3000" b="1" dirty="0" smtClean="0">
                <a:solidFill>
                  <a:srgbClr val="820000"/>
                </a:solidFill>
                <a:sym typeface="Symbol"/>
              </a:rPr>
              <a:t>HCO</a:t>
            </a:r>
            <a:r>
              <a:rPr lang="en-US" sz="3000" b="1" baseline="-25000" dirty="0" smtClean="0">
                <a:solidFill>
                  <a:srgbClr val="820000"/>
                </a:solidFill>
                <a:sym typeface="Symbol"/>
              </a:rPr>
              <a:t>3</a:t>
            </a:r>
            <a:r>
              <a:rPr lang="en-US" sz="3000" b="1" baseline="30000" dirty="0" smtClean="0">
                <a:solidFill>
                  <a:srgbClr val="820000"/>
                </a:solidFill>
                <a:sym typeface="Symbol"/>
              </a:rPr>
              <a:t>-</a:t>
            </a:r>
            <a:endParaRPr lang="el-GR" sz="3000" b="1" baseline="30000" dirty="0">
              <a:solidFill>
                <a:srgbClr val="820000"/>
              </a:solidFill>
              <a:sym typeface="Symbol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8254" y="3336323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Διοξείδιο του άνθρακα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9 - Έλλειψη"/>
          <p:cNvSpPr/>
          <p:nvPr/>
        </p:nvSpPr>
        <p:spPr>
          <a:xfrm>
            <a:off x="4022576" y="2471275"/>
            <a:ext cx="1500198" cy="1143008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2366392" y="3212976"/>
            <a:ext cx="189384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491880" y="3212976"/>
            <a:ext cx="0" cy="339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89176" y="3475407"/>
            <a:ext cx="805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νερό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4830688" y="3259383"/>
            <a:ext cx="0" cy="646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4327" y="3861751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Ανθρακικό οξύ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>
            <a:off x="4830688" y="4292638"/>
            <a:ext cx="0" cy="646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7944" y="4895006"/>
            <a:ext cx="1647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Πτητικό οξύ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Ευθύγραμμο βέλος σύνδεσης 20"/>
          <p:cNvCxnSpPr/>
          <p:nvPr/>
        </p:nvCxnSpPr>
        <p:spPr>
          <a:xfrm>
            <a:off x="5940152" y="3175204"/>
            <a:ext cx="216024" cy="376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26073" y="3461058"/>
            <a:ext cx="1354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υδρογόνο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>
            <a:off x="7026318" y="3237423"/>
            <a:ext cx="216024" cy="376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28662" y="3520846"/>
            <a:ext cx="1991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διττανθρακικά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 flipV="1">
            <a:off x="2713910" y="2302822"/>
            <a:ext cx="0" cy="415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Ορθογώνιο 31"/>
          <p:cNvSpPr/>
          <p:nvPr/>
        </p:nvSpPr>
        <p:spPr>
          <a:xfrm>
            <a:off x="2039495" y="1855648"/>
            <a:ext cx="14523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πνεύμονες</a:t>
            </a:r>
          </a:p>
        </p:txBody>
      </p:sp>
      <p:cxnSp>
        <p:nvCxnSpPr>
          <p:cNvPr id="33" name="Ευθύγραμμο βέλος σύνδεσης 32"/>
          <p:cNvCxnSpPr/>
          <p:nvPr/>
        </p:nvCxnSpPr>
        <p:spPr>
          <a:xfrm flipV="1">
            <a:off x="5868144" y="2094003"/>
            <a:ext cx="576064" cy="624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>
            <a:endCxn id="39" idx="2"/>
          </p:cNvCxnSpPr>
          <p:nvPr/>
        </p:nvCxnSpPr>
        <p:spPr>
          <a:xfrm flipH="1" flipV="1">
            <a:off x="6543781" y="2094004"/>
            <a:ext cx="297451" cy="625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Ορθογώνιο 38"/>
          <p:cNvSpPr/>
          <p:nvPr/>
        </p:nvSpPr>
        <p:spPr>
          <a:xfrm>
            <a:off x="6048164" y="1663117"/>
            <a:ext cx="9912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νεφροί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8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Ρυθμιστικό σύστημα </a:t>
            </a:r>
            <a:r>
              <a:rPr lang="el-GR" sz="4400" dirty="0" err="1" smtClean="0"/>
              <a:t>διττανθρακικών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Όσο αυξάνεται η παραγωγή ιόντων υδρογόνου τόσο αυξάνεται και το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2.</a:t>
            </a:r>
            <a:endParaRPr lang="el-GR" sz="2400" baseline="-25000" dirty="0"/>
          </a:p>
          <a:p>
            <a:pPr lvl="1">
              <a:spcBef>
                <a:spcPts val="1800"/>
              </a:spcBef>
              <a:buNone/>
            </a:pPr>
            <a:r>
              <a:rPr lang="en-US" sz="2400" dirty="0">
                <a:sym typeface="Symbol"/>
              </a:rPr>
              <a:t>H</a:t>
            </a:r>
            <a:r>
              <a:rPr lang="en-US" sz="2400" baseline="30000" dirty="0">
                <a:sym typeface="Symbol"/>
              </a:rPr>
              <a:t>+</a:t>
            </a:r>
            <a:r>
              <a:rPr lang="en-US" sz="2400" dirty="0">
                <a:sym typeface="Symbol"/>
              </a:rPr>
              <a:t> +HCO</a:t>
            </a:r>
            <a:r>
              <a:rPr lang="en-US" sz="2400" baseline="-25000" dirty="0">
                <a:sym typeface="Symbol"/>
              </a:rPr>
              <a:t>3</a:t>
            </a:r>
            <a:r>
              <a:rPr lang="en-US" sz="2400" baseline="30000" dirty="0">
                <a:sym typeface="Symbol"/>
              </a:rPr>
              <a:t>-</a:t>
            </a:r>
            <a:r>
              <a:rPr lang="en-US" sz="2400" dirty="0"/>
              <a:t>→</a:t>
            </a:r>
            <a:r>
              <a:rPr lang="en-US" sz="2400" dirty="0">
                <a:sym typeface="Symbol"/>
              </a:rPr>
              <a:t> H</a:t>
            </a:r>
            <a:r>
              <a:rPr lang="en-US" sz="2400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CO</a:t>
            </a:r>
            <a:r>
              <a:rPr lang="en-US" sz="2400" baseline="-25000" dirty="0">
                <a:sym typeface="Symbol"/>
              </a:rPr>
              <a:t>3</a:t>
            </a:r>
            <a:r>
              <a:rPr lang="en-US" sz="2400" dirty="0"/>
              <a:t>→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+H</a:t>
            </a:r>
            <a:r>
              <a:rPr lang="en-US" sz="2400" baseline="-25000" dirty="0"/>
              <a:t>2</a:t>
            </a:r>
            <a:r>
              <a:rPr lang="en-US" sz="2400" dirty="0"/>
              <a:t>0</a:t>
            </a:r>
            <a:endParaRPr lang="el-GR" sz="2400" baseline="-25000" dirty="0"/>
          </a:p>
          <a:p>
            <a:pPr>
              <a:spcBef>
                <a:spcPts val="1800"/>
              </a:spcBef>
            </a:pPr>
            <a:r>
              <a:rPr lang="el-GR" sz="2400" dirty="0"/>
              <a:t>Όσο αυξάνεται το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l-GR" sz="2400" baseline="-25000" dirty="0"/>
              <a:t> </a:t>
            </a:r>
            <a:r>
              <a:rPr lang="el-GR" sz="2400" dirty="0"/>
              <a:t>τόσο αυξάνεται και η παραγωγή ιόντων </a:t>
            </a:r>
            <a:r>
              <a:rPr lang="el-GR" sz="2400" dirty="0" smtClean="0"/>
              <a:t>υδρογόνου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spcBef>
                <a:spcPts val="1800"/>
              </a:spcBef>
              <a:buNone/>
            </a:pP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+H</a:t>
            </a:r>
            <a:r>
              <a:rPr lang="en-US" sz="2400" baseline="-25000" dirty="0"/>
              <a:t>2</a:t>
            </a:r>
            <a:r>
              <a:rPr lang="en-US" sz="2400" dirty="0"/>
              <a:t>0→</a:t>
            </a:r>
            <a:r>
              <a:rPr lang="en-US" sz="2400" dirty="0">
                <a:sym typeface="Symbol"/>
              </a:rPr>
              <a:t> H</a:t>
            </a:r>
            <a:r>
              <a:rPr lang="en-US" sz="2400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CO</a:t>
            </a:r>
            <a:r>
              <a:rPr lang="en-US" sz="2400" baseline="-25000" dirty="0">
                <a:sym typeface="Symbol"/>
              </a:rPr>
              <a:t>3</a:t>
            </a:r>
            <a:r>
              <a:rPr lang="en-US" sz="2400" dirty="0"/>
              <a:t>→</a:t>
            </a:r>
            <a:r>
              <a:rPr lang="en-US" sz="2400" dirty="0">
                <a:sym typeface="Symbol"/>
              </a:rPr>
              <a:t> H</a:t>
            </a:r>
            <a:r>
              <a:rPr lang="en-US" sz="2400" baseline="30000" dirty="0">
                <a:sym typeface="Symbol"/>
              </a:rPr>
              <a:t>+</a:t>
            </a:r>
            <a:r>
              <a:rPr lang="en-US" sz="2400" dirty="0">
                <a:sym typeface="Symbol"/>
              </a:rPr>
              <a:t> +HCO</a:t>
            </a:r>
            <a:r>
              <a:rPr lang="en-US" sz="2400" baseline="-25000" dirty="0">
                <a:sym typeface="Symbol"/>
              </a:rPr>
              <a:t>3</a:t>
            </a:r>
            <a:r>
              <a:rPr lang="en-US" sz="2400" baseline="30000" dirty="0">
                <a:sym typeface="Symbol"/>
              </a:rPr>
              <a:t>-</a:t>
            </a:r>
            <a:endParaRPr lang="el-GR" sz="2400" baseline="30000" dirty="0">
              <a:sym typeface="Symbol"/>
            </a:endParaRPr>
          </a:p>
          <a:p>
            <a:pPr lvl="1">
              <a:buNone/>
            </a:pPr>
            <a:endParaRPr lang="el-GR" b="1" baseline="30000" dirty="0">
              <a:solidFill>
                <a:schemeClr val="tx2">
                  <a:lumMod val="20000"/>
                  <a:lumOff val="80000"/>
                </a:schemeClr>
              </a:solidFill>
              <a:sym typeface="Symbol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Ρυθμιστικό σύστημα </a:t>
            </a:r>
            <a:br>
              <a:rPr lang="el-GR" dirty="0" smtClean="0"/>
            </a:br>
            <a:r>
              <a:rPr lang="el-GR" sz="3200" dirty="0" smtClean="0"/>
              <a:t>H</a:t>
            </a:r>
            <a:r>
              <a:rPr lang="el-GR" sz="3200" baseline="-25000" dirty="0" smtClean="0"/>
              <a:t>2</a:t>
            </a:r>
            <a:r>
              <a:rPr lang="el-GR" sz="3200" dirty="0" smtClean="0"/>
              <a:t>CΟ</a:t>
            </a:r>
            <a:r>
              <a:rPr lang="el-GR" sz="3200" baseline="-25000" dirty="0" smtClean="0"/>
              <a:t>3</a:t>
            </a:r>
            <a:r>
              <a:rPr lang="el-GR" sz="3200" dirty="0" smtClean="0"/>
              <a:t> </a:t>
            </a:r>
            <a:r>
              <a:rPr lang="el-GR" sz="3200" dirty="0"/>
              <a:t>/ ΝαHCO</a:t>
            </a:r>
            <a:r>
              <a:rPr lang="el-GR" sz="3200" baseline="-25000" dirty="0"/>
              <a:t>3</a:t>
            </a:r>
            <a:r>
              <a:rPr lang="el-GR" sz="3200" dirty="0"/>
              <a:t> &amp; </a:t>
            </a:r>
            <a:r>
              <a:rPr lang="en-US" sz="3200" dirty="0" smtClean="0"/>
              <a:t>pH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spcBef>
                <a:spcPts val="1800"/>
              </a:spcBef>
              <a:buSzPct val="100000"/>
            </a:pPr>
            <a:r>
              <a:rPr lang="el-GR" sz="2400" dirty="0" smtClean="0"/>
              <a:t>Το </a:t>
            </a:r>
            <a:r>
              <a:rPr lang="el-GR" sz="2400" b="1" dirty="0" smtClean="0"/>
              <a:t>ΝαHCO</a:t>
            </a:r>
            <a:r>
              <a:rPr lang="el-GR" sz="2400" b="1" baseline="-25000" dirty="0" smtClean="0"/>
              <a:t>3</a:t>
            </a:r>
            <a:r>
              <a:rPr lang="el-GR" sz="2400" b="1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απαντά κατά κύριο λόγο ως </a:t>
            </a:r>
            <a:r>
              <a:rPr lang="el-GR" sz="2400" dirty="0" err="1"/>
              <a:t>διττανθρακικό</a:t>
            </a:r>
            <a:r>
              <a:rPr lang="el-GR" sz="2400" dirty="0"/>
              <a:t> άλας στο </a:t>
            </a:r>
            <a:r>
              <a:rPr lang="el-GR" sz="2400" dirty="0" err="1"/>
              <a:t>εξωκυττάριο</a:t>
            </a:r>
            <a:r>
              <a:rPr lang="el-GR" sz="2400" dirty="0"/>
              <a:t> </a:t>
            </a:r>
            <a:r>
              <a:rPr lang="el-GR" sz="2400" dirty="0" smtClean="0"/>
              <a:t>υγρό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  <a:buSzPct val="100000"/>
            </a:pPr>
            <a:r>
              <a:rPr lang="el-GR" sz="2400" dirty="0" smtClean="0"/>
              <a:t>Διίσταται </a:t>
            </a:r>
            <a:r>
              <a:rPr lang="el-GR" sz="2400" dirty="0"/>
              <a:t>πλήρως στα ιόντα </a:t>
            </a:r>
            <a:r>
              <a:rPr lang="el-GR" sz="2400" dirty="0" smtClean="0"/>
              <a:t>του, </a:t>
            </a:r>
            <a:r>
              <a:rPr lang="el-GR" sz="2400" dirty="0" err="1"/>
              <a:t>διττανθρακικά</a:t>
            </a:r>
            <a:r>
              <a:rPr lang="el-GR" sz="2400" dirty="0"/>
              <a:t> ιόντα και ιόντα Να ως </a:t>
            </a:r>
            <a:r>
              <a:rPr lang="el-GR" sz="2400" dirty="0" smtClean="0"/>
              <a:t>ακολούθως: </a:t>
            </a:r>
            <a:r>
              <a:rPr lang="el-GR" sz="2400" b="1" dirty="0" smtClean="0"/>
              <a:t>ΝαHCO</a:t>
            </a:r>
            <a:r>
              <a:rPr lang="el-GR" sz="2400" b="1" baseline="-25000" dirty="0" smtClean="0"/>
              <a:t>3</a:t>
            </a:r>
            <a:r>
              <a:rPr lang="el-GR" sz="2400" b="1" baseline="30000" dirty="0" smtClean="0"/>
              <a:t> </a:t>
            </a:r>
            <a:r>
              <a:rPr lang="el-GR" sz="2400" b="1" dirty="0" smtClean="0">
                <a:ea typeface="Cambria Math" panose="02040503050406030204" pitchFamily="18" charset="0"/>
                <a:sym typeface="Wingdings 3" pitchFamily="18" charset="2"/>
              </a:rPr>
              <a:t>→</a:t>
            </a:r>
            <a:r>
              <a:rPr lang="el-GR" sz="2400" b="1" dirty="0" smtClean="0"/>
              <a:t>Να </a:t>
            </a:r>
            <a:r>
              <a:rPr lang="en-US" sz="2400" b="1" dirty="0"/>
              <a:t>+</a:t>
            </a:r>
            <a:r>
              <a:rPr lang="el-GR" sz="2400" b="1" dirty="0" smtClean="0"/>
              <a:t>HCO</a:t>
            </a:r>
            <a:r>
              <a:rPr lang="en-US" sz="2400" b="1" baseline="30000" dirty="0" smtClean="0"/>
              <a:t>-</a:t>
            </a:r>
            <a:r>
              <a:rPr lang="el-GR" sz="2400" b="1" baseline="-25000" dirty="0" smtClean="0"/>
              <a:t>3</a:t>
            </a:r>
            <a:r>
              <a:rPr lang="en-US" sz="2400" b="1" dirty="0" smtClean="0"/>
              <a:t>.</a:t>
            </a:r>
            <a:endParaRPr lang="el-GR" sz="2400" b="1" dirty="0">
              <a:sym typeface="Wingdings 3" pitchFamily="18" charset="2"/>
            </a:endParaRPr>
          </a:p>
          <a:p>
            <a:pPr>
              <a:spcBef>
                <a:spcPts val="1800"/>
              </a:spcBef>
              <a:buSzPct val="100000"/>
            </a:pPr>
            <a:r>
              <a:rPr lang="el-GR" sz="2400" b="1" dirty="0" smtClean="0"/>
              <a:t>Εξουδετερώνονται</a:t>
            </a:r>
            <a:r>
              <a:rPr lang="en-US" sz="2400" b="1" dirty="0" smtClean="0"/>
              <a:t> </a:t>
            </a:r>
            <a:r>
              <a:rPr lang="el-GR" sz="2400" b="1" dirty="0" smtClean="0"/>
              <a:t>σημαντικές </a:t>
            </a:r>
            <a:r>
              <a:rPr lang="el-GR" sz="2400" b="1" dirty="0"/>
              <a:t>ποσότητες Η</a:t>
            </a:r>
            <a:r>
              <a:rPr lang="el-GR" sz="2400" b="1" baseline="30000" dirty="0"/>
              <a:t>+</a:t>
            </a:r>
            <a:r>
              <a:rPr lang="el-GR" sz="2400" b="1" dirty="0"/>
              <a:t>, δηλ. μη πτητικών οξέων (μη πτητικά αποβάλλονται από </a:t>
            </a:r>
            <a:r>
              <a:rPr lang="el-GR" sz="2400" b="1" dirty="0" smtClean="0"/>
              <a:t>νεφρά)</a:t>
            </a:r>
            <a:r>
              <a:rPr lang="en-US" sz="2400" b="1" dirty="0" smtClean="0"/>
              <a:t>.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err="1" smtClean="0"/>
              <a:t>Εξωκυττάρια</a:t>
            </a:r>
            <a:r>
              <a:rPr lang="el-GR" sz="4400" dirty="0" smtClean="0"/>
              <a:t> ρυθμιστικά συστήματα</a:t>
            </a:r>
            <a:br>
              <a:rPr lang="el-GR" sz="4400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Σημαντικό είναι επίσης το </a:t>
            </a:r>
            <a:r>
              <a:rPr lang="el-GR" sz="2400" dirty="0" smtClean="0"/>
              <a:t>σύστημα </a:t>
            </a:r>
            <a:r>
              <a:rPr lang="el-GR" sz="2400" dirty="0" err="1"/>
              <a:t>HbO</a:t>
            </a:r>
            <a:r>
              <a:rPr lang="el-GR" sz="2400" dirty="0"/>
              <a:t> / </a:t>
            </a:r>
            <a:r>
              <a:rPr lang="el-GR" sz="2400" dirty="0" err="1"/>
              <a:t>Hb</a:t>
            </a:r>
            <a:r>
              <a:rPr lang="el-GR" sz="2400" baseline="30000" dirty="0"/>
              <a:t>-</a:t>
            </a:r>
            <a:r>
              <a:rPr lang="el-GR" sz="2400" dirty="0"/>
              <a:t>  </a:t>
            </a:r>
            <a:r>
              <a:rPr lang="el-GR" sz="2400" dirty="0" smtClean="0"/>
              <a:t>το οποίο  </a:t>
            </a:r>
            <a:r>
              <a:rPr lang="el-GR" sz="2400" dirty="0"/>
              <a:t>επιτελεί </a:t>
            </a:r>
            <a:r>
              <a:rPr lang="el-GR" sz="2400" dirty="0" smtClean="0"/>
              <a:t>το </a:t>
            </a:r>
            <a:r>
              <a:rPr lang="el-GR" sz="2400" dirty="0"/>
              <a:t>25% </a:t>
            </a:r>
            <a:r>
              <a:rPr lang="el-GR" sz="2400" dirty="0" smtClean="0"/>
              <a:t>της </a:t>
            </a:r>
            <a:r>
              <a:rPr lang="el-GR" sz="2400" dirty="0" err="1" smtClean="0"/>
              <a:t>εξωκυττάριας</a:t>
            </a:r>
            <a:r>
              <a:rPr lang="el-GR" sz="2400" dirty="0" smtClean="0"/>
              <a:t> </a:t>
            </a:r>
            <a:r>
              <a:rPr lang="el-GR" sz="2400" dirty="0"/>
              <a:t>ρύθμισης του </a:t>
            </a:r>
            <a:r>
              <a:rPr lang="en-US" sz="2400" dirty="0" smtClean="0"/>
              <a:t>pH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Τα υπόλοιπα ρυθμιστικά </a:t>
            </a:r>
            <a:r>
              <a:rPr lang="el-GR" sz="2400" dirty="0" smtClean="0"/>
              <a:t>συστήματα</a:t>
            </a:r>
            <a:r>
              <a:rPr lang="en-US" sz="2400" dirty="0" smtClean="0"/>
              <a:t>: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το σύστημα </a:t>
            </a:r>
            <a:r>
              <a:rPr lang="el-GR" sz="2400" dirty="0" err="1"/>
              <a:t>πρωτεϊν</a:t>
            </a:r>
            <a:r>
              <a:rPr lang="el-GR" sz="2400" dirty="0"/>
              <a:t>. ανιόντων / </a:t>
            </a:r>
            <a:r>
              <a:rPr lang="el-GR" sz="2400" dirty="0" err="1"/>
              <a:t>πρωτεϊν</a:t>
            </a:r>
            <a:r>
              <a:rPr lang="el-GR" sz="2400" dirty="0"/>
              <a:t>. </a:t>
            </a:r>
            <a:r>
              <a:rPr lang="el-GR" sz="2400" dirty="0" smtClean="0"/>
              <a:t>Αλάτων,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H</a:t>
            </a:r>
            <a:r>
              <a:rPr lang="el-GR" sz="2400" baseline="-25000" dirty="0"/>
              <a:t>2</a:t>
            </a:r>
            <a:r>
              <a:rPr lang="el-GR" sz="2400" dirty="0"/>
              <a:t>PO</a:t>
            </a:r>
            <a:r>
              <a:rPr lang="el-GR" sz="2400" baseline="-25000" dirty="0"/>
              <a:t>4</a:t>
            </a:r>
            <a:r>
              <a:rPr lang="el-GR" sz="2400" baseline="30000" dirty="0"/>
              <a:t>-2</a:t>
            </a:r>
            <a:r>
              <a:rPr lang="el-GR" sz="2400" dirty="0"/>
              <a:t>/ </a:t>
            </a:r>
            <a:r>
              <a:rPr lang="el-GR" sz="2400" dirty="0" smtClean="0"/>
              <a:t>HPO</a:t>
            </a:r>
            <a:r>
              <a:rPr lang="el-GR" sz="2400" baseline="-25000" dirty="0" smtClean="0"/>
              <a:t>4</a:t>
            </a:r>
            <a:r>
              <a:rPr lang="el-GR" sz="2400" baseline="30000" dirty="0" smtClean="0"/>
              <a:t>-</a:t>
            </a:r>
            <a:r>
              <a:rPr lang="el-GR" sz="2400" dirty="0" smtClean="0"/>
              <a:t> </a:t>
            </a:r>
            <a:r>
              <a:rPr lang="el-GR" sz="2400" dirty="0"/>
              <a:t>κ.α., </a:t>
            </a:r>
            <a:r>
              <a:rPr lang="el-GR" sz="2400" dirty="0" smtClean="0"/>
              <a:t>είναι </a:t>
            </a:r>
            <a:r>
              <a:rPr lang="el-GR" sz="2400" dirty="0"/>
              <a:t>δευτερεύουσας </a:t>
            </a:r>
            <a:r>
              <a:rPr lang="el-GR" sz="2400" dirty="0" smtClean="0"/>
              <a:t>σημασίας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Ρυθμιστικό σύστημα φωσφορικών</a:t>
            </a:r>
            <a:br>
              <a:rPr lang="el-GR" sz="4400" dirty="0" smtClean="0"/>
            </a:br>
            <a:r>
              <a:rPr lang="el-GR" sz="4400" dirty="0" smtClean="0"/>
              <a:t> </a:t>
            </a:r>
            <a:r>
              <a:rPr lang="el-GR" sz="4400" dirty="0"/>
              <a:t>H</a:t>
            </a:r>
            <a:r>
              <a:rPr lang="el-GR" sz="4400" baseline="-25000" dirty="0"/>
              <a:t>2</a:t>
            </a:r>
            <a:r>
              <a:rPr lang="el-GR" sz="4400" dirty="0"/>
              <a:t>PO</a:t>
            </a:r>
            <a:r>
              <a:rPr lang="el-GR" sz="4400" baseline="-25000" dirty="0"/>
              <a:t>4</a:t>
            </a:r>
            <a:r>
              <a:rPr lang="el-GR" sz="4400" baseline="30000" dirty="0"/>
              <a:t>-2</a:t>
            </a:r>
            <a:r>
              <a:rPr lang="el-GR" sz="4400" dirty="0"/>
              <a:t>/ HPO</a:t>
            </a:r>
            <a:r>
              <a:rPr lang="el-GR" sz="4400" baseline="-25000" dirty="0"/>
              <a:t>4</a:t>
            </a:r>
            <a:r>
              <a:rPr lang="el-GR" sz="4400" baseline="30000" dirty="0"/>
              <a:t>-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</a:t>
            </a:r>
            <a:r>
              <a:rPr lang="el-GR" sz="2400" dirty="0"/>
              <a:t>είναι πρωτεύουσας σημασίας για το </a:t>
            </a:r>
            <a:r>
              <a:rPr lang="el-GR" sz="2400" dirty="0" err="1"/>
              <a:t>εξωκυττάριο</a:t>
            </a:r>
            <a:r>
              <a:rPr lang="el-GR" sz="2400" dirty="0"/>
              <a:t> υγρό (συγκέντρωση μόνο 8% του συστήματος των </a:t>
            </a:r>
            <a:r>
              <a:rPr lang="el-GR" sz="2400" dirty="0" err="1" smtClean="0"/>
              <a:t>διττανθρακικών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/>
              <a:t>Μείζονα </a:t>
            </a:r>
            <a:r>
              <a:rPr lang="el-GR" sz="2400" b="1" dirty="0"/>
              <a:t>ρόλο </a:t>
            </a:r>
            <a:r>
              <a:rPr lang="el-GR" sz="2400" dirty="0"/>
              <a:t>στη ρύθμιση της </a:t>
            </a:r>
            <a:r>
              <a:rPr lang="el-GR" sz="2400" dirty="0" err="1"/>
              <a:t>οξεοβασικής</a:t>
            </a:r>
            <a:r>
              <a:rPr lang="el-GR" sz="2400" dirty="0"/>
              <a:t> ισορροπίας του υγρού των </a:t>
            </a:r>
            <a:r>
              <a:rPr lang="el-GR" sz="2400" b="1" dirty="0"/>
              <a:t>ουροφόρων σωληναρίων </a:t>
            </a:r>
            <a:r>
              <a:rPr lang="el-GR" sz="2400" dirty="0"/>
              <a:t>και του </a:t>
            </a:r>
            <a:r>
              <a:rPr lang="el-GR" sz="2400" b="1" dirty="0"/>
              <a:t>ενδοκυττάριου </a:t>
            </a:r>
            <a:r>
              <a:rPr lang="el-GR" sz="2400" b="1" dirty="0" smtClean="0"/>
              <a:t>υγρού,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Στο </a:t>
            </a:r>
            <a:r>
              <a:rPr lang="el-GR" sz="2400" dirty="0"/>
              <a:t>ενδοκυττάριο υγρό η συγκέντρωση των φωσφορικών είναι </a:t>
            </a:r>
            <a:r>
              <a:rPr lang="el-GR" sz="2400" dirty="0" smtClean="0"/>
              <a:t>πολλαπλάσια.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err="1" smtClean="0"/>
              <a:t>Οξεοβασική</a:t>
            </a:r>
            <a:r>
              <a:rPr lang="el-GR" sz="4400" dirty="0" smtClean="0"/>
              <a:t> ισορροπία</a:t>
            </a:r>
            <a:br>
              <a:rPr lang="el-GR" sz="4400" dirty="0" smtClean="0"/>
            </a:br>
            <a:r>
              <a:rPr lang="el-GR" b="0" dirty="0" smtClean="0"/>
              <a:t>Ορισμός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Διατήρηση στο </a:t>
            </a:r>
            <a:r>
              <a:rPr lang="el-GR" sz="2400" dirty="0" err="1"/>
              <a:t>εξωκυττάριο</a:t>
            </a:r>
            <a:r>
              <a:rPr lang="el-GR" sz="2400" dirty="0"/>
              <a:t> κυρίως υγρό ισορροπία μεταξύ οξέων και </a:t>
            </a:r>
            <a:r>
              <a:rPr lang="el-GR" sz="2400" dirty="0" smtClean="0"/>
              <a:t>βάσεων,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Ιδανικό  </a:t>
            </a:r>
            <a:r>
              <a:rPr lang="en-US" sz="2400" dirty="0" smtClean="0"/>
              <a:t>pH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Ομοιοστασία.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Ενδοκυττάρια ρυθμιστικά συστήματα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n-US" sz="2400" dirty="0" smtClean="0"/>
              <a:t>pH</a:t>
            </a:r>
            <a:r>
              <a:rPr lang="el-GR" sz="2400" dirty="0" smtClean="0"/>
              <a:t> των κυττάρων μολονότι χαμηλότερο από το εξ. Υγρό , μεταβάλλεται περίπου ανάλογα με τις μεταβολές του </a:t>
            </a:r>
            <a:r>
              <a:rPr lang="en-US" sz="2400" dirty="0" smtClean="0"/>
              <a:t>pH</a:t>
            </a:r>
            <a:r>
              <a:rPr lang="el-GR" sz="2400" dirty="0" smtClean="0"/>
              <a:t> του εξ. Υγρού. </a:t>
            </a:r>
          </a:p>
          <a:p>
            <a:pPr marL="457200" indent="-457200">
              <a:lnSpc>
                <a:spcPct val="12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Από την κυτταρική μεμβράνη παρατηρείται ελαφρά διάχυση ιόντων υδρογόνου /</a:t>
            </a:r>
            <a:r>
              <a:rPr lang="el-GR" sz="2400" dirty="0" err="1" smtClean="0"/>
              <a:t>διττανθρακικών</a:t>
            </a:r>
            <a:r>
              <a:rPr lang="el-GR" sz="2400" dirty="0" smtClean="0"/>
              <a:t> αλλά απαιτούνται ώρες μέχρι να έρθει ισορροπία ( εκτός από τα </a:t>
            </a:r>
            <a:r>
              <a:rPr lang="el-GR" sz="2400" dirty="0" err="1" smtClean="0"/>
              <a:t>ερυθροκύτταρα</a:t>
            </a:r>
            <a:r>
              <a:rPr lang="el-GR" sz="2400" dirty="0" smtClean="0"/>
              <a:t> όπου η εξισορρόπηση είναι ταχύτατη). </a:t>
            </a:r>
          </a:p>
          <a:p>
            <a:pPr marL="457200" indent="-457200">
              <a:lnSpc>
                <a:spcPct val="12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n-US" sz="2400" dirty="0" smtClean="0"/>
              <a:t>CO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επίσης διαχέεται ταχύτατα μέσα από την κυτταρική μεμβράνη.</a:t>
            </a:r>
          </a:p>
          <a:p>
            <a:pPr marL="457200" indent="-457200">
              <a:lnSpc>
                <a:spcPct val="12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Αυτή η διάχυση των ουσιών μέσα στα κύτταρα βοηθούν ώστε να αποφεύγονται μεταβολές του </a:t>
            </a:r>
            <a:r>
              <a:rPr lang="en-US" sz="2400" dirty="0" smtClean="0"/>
              <a:t>pH</a:t>
            </a:r>
            <a:r>
              <a:rPr lang="el-GR" sz="2400" dirty="0" smtClean="0"/>
              <a:t> στο </a:t>
            </a:r>
            <a:r>
              <a:rPr lang="el-GR" sz="2400" dirty="0" err="1" smtClean="0"/>
              <a:t>εξωκυττάριο</a:t>
            </a:r>
            <a:r>
              <a:rPr lang="el-GR" sz="2400" dirty="0" smtClean="0"/>
              <a:t> υγρό.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Ενδοκυττάρια ρυθμιστικά συστήματα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Τα ενδοκυττάρια συστήματα αποτελούνται από πρωτεΐνες και </a:t>
            </a:r>
            <a:r>
              <a:rPr lang="el-GR" sz="2400" dirty="0" smtClean="0"/>
              <a:t>φωσφορικά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Ο</a:t>
            </a:r>
            <a:r>
              <a:rPr lang="el-GR" sz="2400" dirty="0" smtClean="0"/>
              <a:t>ι </a:t>
            </a:r>
            <a:r>
              <a:rPr lang="el-GR" sz="2400" dirty="0"/>
              <a:t>πρωτεΐνες αποτελούν τις αφθονότερες ρυθμιστικές ουσίες εξαιτίας της υψηλής συγκέντρωσης τους στα κύτταρα. </a:t>
            </a:r>
          </a:p>
          <a:p>
            <a:pPr lvl="1">
              <a:spcBef>
                <a:spcPts val="1200"/>
              </a:spcBef>
            </a:pPr>
            <a:r>
              <a:rPr lang="el-GR" sz="2200" dirty="0"/>
              <a:t>Εξασφαλίζουν το 50% της συνολικής ικανότητας του οργανισμού για χημική ρύθμιση του </a:t>
            </a:r>
            <a:r>
              <a:rPr lang="en-US" sz="2200" dirty="0" smtClean="0"/>
              <a:t>pH,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π. χ </a:t>
            </a:r>
            <a:r>
              <a:rPr lang="el-GR" sz="2200" dirty="0" smtClean="0"/>
              <a:t>αιμοσφαιρίνη</a:t>
            </a:r>
            <a:r>
              <a:rPr lang="en-US" sz="2200" dirty="0" smtClean="0"/>
              <a:t>.</a:t>
            </a:r>
            <a:endParaRPr lang="el-GR" sz="22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 smtClean="0"/>
              <a:t>Η </a:t>
            </a:r>
            <a:r>
              <a:rPr lang="el-GR" sz="2400" dirty="0"/>
              <a:t>ενδοκυττάρια </a:t>
            </a:r>
            <a:r>
              <a:rPr lang="el-GR" sz="2400" dirty="0" smtClean="0"/>
              <a:t>ρύθμιση: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επιτυγχάνεται </a:t>
            </a:r>
            <a:r>
              <a:rPr lang="el-GR" sz="2200" dirty="0"/>
              <a:t>με την είσοδο Η</a:t>
            </a:r>
            <a:r>
              <a:rPr lang="el-GR" sz="2200" baseline="30000" dirty="0"/>
              <a:t>+</a:t>
            </a:r>
            <a:r>
              <a:rPr lang="el-GR" sz="2200" dirty="0" smtClean="0"/>
              <a:t> </a:t>
            </a:r>
            <a:r>
              <a:rPr lang="el-GR" sz="2200" dirty="0"/>
              <a:t>στα κύτταρα και την ταυτόχρονη έξοδο Κ</a:t>
            </a:r>
            <a:r>
              <a:rPr lang="el-GR" sz="2200" baseline="30000" dirty="0" smtClean="0"/>
              <a:t>+</a:t>
            </a:r>
            <a:r>
              <a:rPr lang="en-US" sz="2200" baseline="30000" dirty="0" smtClean="0"/>
              <a:t>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αρχίζει </a:t>
            </a:r>
            <a:r>
              <a:rPr lang="el-GR" sz="2200" dirty="0"/>
              <a:t>αμέσως &amp; διαρκεί </a:t>
            </a:r>
            <a:r>
              <a:rPr lang="el-GR" sz="2200" dirty="0" smtClean="0"/>
              <a:t>ώρες.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ρύθμιση </a:t>
            </a:r>
            <a:r>
              <a:rPr lang="en-US" sz="4400" dirty="0" smtClean="0"/>
              <a:t>pH </a:t>
            </a:r>
            <a:r>
              <a:rPr lang="en-US" b="0" dirty="0" smtClean="0"/>
              <a:t>(</a:t>
            </a:r>
            <a:r>
              <a:rPr lang="el-GR" b="0" dirty="0"/>
              <a:t>πνεύμονες)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9600" dirty="0"/>
              <a:t>2η γραμμή </a:t>
            </a:r>
            <a:r>
              <a:rPr lang="el-GR" sz="9600" dirty="0" smtClean="0"/>
              <a:t>άμυνας: ευαίσθητη</a:t>
            </a:r>
            <a:r>
              <a:rPr lang="en-US" sz="9600" dirty="0" smtClean="0"/>
              <a:t> </a:t>
            </a:r>
            <a:r>
              <a:rPr lang="el-GR" sz="9600" dirty="0" smtClean="0"/>
              <a:t>στις </a:t>
            </a:r>
            <a:r>
              <a:rPr lang="el-GR" sz="9600" dirty="0"/>
              <a:t>μεταβολές της πυκνότητας του CO</a:t>
            </a:r>
            <a:r>
              <a:rPr lang="el-GR" sz="9600" baseline="-25000" dirty="0"/>
              <a:t>2</a:t>
            </a:r>
            <a:r>
              <a:rPr lang="el-GR" sz="9600" dirty="0"/>
              <a:t> και του </a:t>
            </a:r>
            <a:r>
              <a:rPr lang="en-US" sz="9600" dirty="0" smtClean="0"/>
              <a:t>pH</a:t>
            </a:r>
            <a:r>
              <a:rPr lang="el-GR" sz="9600" dirty="0" smtClean="0"/>
              <a:t>.</a:t>
            </a:r>
            <a:endParaRPr lang="el-GR" sz="96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9600" dirty="0" smtClean="0"/>
              <a:t>Επιτυγχάνεται </a:t>
            </a:r>
            <a:r>
              <a:rPr lang="el-GR" sz="9600" dirty="0"/>
              <a:t>με τις αυξομειώσεις του CO</a:t>
            </a:r>
            <a:r>
              <a:rPr lang="el-GR" sz="9600" baseline="-25000" dirty="0"/>
              <a:t>2</a:t>
            </a:r>
            <a:r>
              <a:rPr lang="el-GR" sz="9600" dirty="0"/>
              <a:t> ( με τις αλλαγές του αερισμού αποβάλλεται ή κατακρατείται CO</a:t>
            </a:r>
            <a:r>
              <a:rPr lang="el-GR" sz="9600" baseline="-25000" dirty="0"/>
              <a:t>2</a:t>
            </a:r>
            <a:r>
              <a:rPr lang="el-GR" sz="9600" dirty="0"/>
              <a:t> </a:t>
            </a:r>
            <a:r>
              <a:rPr lang="el-GR" sz="9600" dirty="0" smtClean="0">
                <a:ea typeface="Cambria Math" panose="02040503050406030204" pitchFamily="18" charset="0"/>
              </a:rPr>
              <a:t>→</a:t>
            </a:r>
            <a:r>
              <a:rPr lang="el-GR" sz="9600" dirty="0" smtClean="0"/>
              <a:t> </a:t>
            </a:r>
            <a:r>
              <a:rPr lang="el-GR" sz="9600" dirty="0"/>
              <a:t>η συγκέντρωση ιόντων υδρογόνου να μεταβάλλεται αντίστροφα.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9600" dirty="0" smtClean="0"/>
              <a:t>H</a:t>
            </a:r>
            <a:r>
              <a:rPr lang="el-GR" sz="9600" dirty="0" smtClean="0"/>
              <a:t> </a:t>
            </a:r>
            <a:r>
              <a:rPr lang="el-GR" sz="9600" dirty="0" smtClean="0"/>
              <a:t>↑ </a:t>
            </a:r>
            <a:r>
              <a:rPr lang="el-GR" sz="9600" dirty="0"/>
              <a:t>του PCO</a:t>
            </a:r>
            <a:r>
              <a:rPr lang="el-GR" sz="9600" baseline="-25000" dirty="0"/>
              <a:t>2</a:t>
            </a:r>
            <a:r>
              <a:rPr lang="el-GR" sz="9600" dirty="0"/>
              <a:t> προκαλεί </a:t>
            </a:r>
            <a:r>
              <a:rPr lang="el-GR" sz="9600" dirty="0" smtClean="0"/>
              <a:t>↓ </a:t>
            </a:r>
            <a:r>
              <a:rPr lang="en-US" sz="9600" dirty="0" smtClean="0"/>
              <a:t>pH</a:t>
            </a:r>
            <a:r>
              <a:rPr lang="el-GR" sz="9600" dirty="0" smtClean="0"/>
              <a:t> </a:t>
            </a:r>
            <a:r>
              <a:rPr lang="el-GR" sz="9600" dirty="0"/>
              <a:t>&amp; μετάθεση της </a:t>
            </a:r>
            <a:r>
              <a:rPr lang="el-GR" sz="9600" dirty="0" err="1"/>
              <a:t>οξεοβ</a:t>
            </a:r>
            <a:r>
              <a:rPr lang="el-GR" sz="9600" dirty="0"/>
              <a:t>. ισορροπίας προς την οξέωση και </a:t>
            </a:r>
            <a:r>
              <a:rPr lang="el-GR" sz="9600" dirty="0" smtClean="0"/>
              <a:t>αντίστροφα.</a:t>
            </a:r>
            <a:endParaRPr lang="el-GR" sz="96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9600" dirty="0" smtClean="0"/>
              <a:t>H</a:t>
            </a:r>
            <a:r>
              <a:rPr lang="el-GR" sz="9600" dirty="0" smtClean="0"/>
              <a:t> </a:t>
            </a:r>
            <a:r>
              <a:rPr lang="el-GR" sz="9600" dirty="0"/>
              <a:t>αναπνευστική ρύθμιση αρχίζει αμέσως &amp; συμπληρώνεται μέσα σε 10-30 </a:t>
            </a:r>
            <a:r>
              <a:rPr lang="el-GR" sz="9600" dirty="0" err="1"/>
              <a:t>min</a:t>
            </a:r>
            <a:r>
              <a:rPr lang="el-GR" sz="9600" dirty="0"/>
              <a:t> (ολοκληρώνεται σε 6-12 </a:t>
            </a:r>
            <a:r>
              <a:rPr lang="el-GR" sz="9600" dirty="0" smtClean="0"/>
              <a:t>ώρες).</a:t>
            </a:r>
            <a:endParaRPr lang="el-GR" sz="96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sz="9600" dirty="0" smtClean="0"/>
              <a:t>Διορθώνει </a:t>
            </a:r>
            <a:r>
              <a:rPr lang="el-GR" sz="9600" dirty="0"/>
              <a:t>όχι μόνο αναπνευστικές διαταραχές, αλλά  αντισταθμιστικά και εκείνες που είναι μεταβολικής </a:t>
            </a:r>
            <a:r>
              <a:rPr lang="el-GR" sz="9600" dirty="0" smtClean="0"/>
              <a:t>αιτιολογίας.</a:t>
            </a:r>
            <a:endParaRPr lang="el-GR" sz="9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Αναπνευστική ρύθμιση </a:t>
            </a:r>
            <a:r>
              <a:rPr lang="en-US" dirty="0" smtClean="0"/>
              <a:t>pH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600" dirty="0" smtClean="0"/>
              <a:t>Το </a:t>
            </a:r>
            <a:r>
              <a:rPr lang="en-US" sz="2600" dirty="0"/>
              <a:t>CO</a:t>
            </a:r>
            <a:r>
              <a:rPr lang="en-US" sz="2600" baseline="-25000" dirty="0"/>
              <a:t>2</a:t>
            </a:r>
            <a:r>
              <a:rPr lang="el-GR" sz="2600" dirty="0" smtClean="0"/>
              <a:t> </a:t>
            </a:r>
            <a:r>
              <a:rPr lang="el-GR" sz="2600" dirty="0"/>
              <a:t>σχηματίζεται από πολλές μεταβολικές διεργασίες που επιτελούνται μέσα στα </a:t>
            </a:r>
            <a:r>
              <a:rPr lang="el-GR" sz="2600" dirty="0" smtClean="0"/>
              <a:t>κύτταρα</a:t>
            </a:r>
            <a:r>
              <a:rPr lang="en-US" sz="2600" dirty="0" smtClean="0"/>
              <a:t>.</a:t>
            </a:r>
            <a:endParaRPr lang="el-GR" sz="26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600" dirty="0" smtClean="0"/>
              <a:t>Μετά </a:t>
            </a:r>
            <a:r>
              <a:rPr lang="el-GR" sz="2600" dirty="0"/>
              <a:t>την παραγωγή του διαχέεται από τα κύτταρα στον </a:t>
            </a:r>
            <a:r>
              <a:rPr lang="el-GR" sz="2600" dirty="0" err="1"/>
              <a:t>εξωκ</a:t>
            </a:r>
            <a:r>
              <a:rPr lang="el-GR" sz="2600" dirty="0"/>
              <a:t>. χώρο και από εκεί στο αίμα με το οποίο μεταφέρεται στους </a:t>
            </a:r>
            <a:r>
              <a:rPr lang="el-GR" sz="2600" dirty="0" smtClean="0"/>
              <a:t>πνεύμονες, </a:t>
            </a:r>
            <a:r>
              <a:rPr lang="el-GR" sz="2600" dirty="0"/>
              <a:t>όπου διαχέεται προς τις κυψελίδες και στη συνέχεια με τον αερισμό στην ατμόσφαιρα.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600" dirty="0" smtClean="0"/>
              <a:t>Κατά </a:t>
            </a:r>
            <a:r>
              <a:rPr lang="el-GR" sz="2600" dirty="0"/>
              <a:t>μέσο όρο περίπου 1,2 </a:t>
            </a:r>
            <a:r>
              <a:rPr lang="el-GR" sz="2600" dirty="0" err="1"/>
              <a:t>mol</a:t>
            </a:r>
            <a:r>
              <a:rPr lang="el-GR" sz="2600" dirty="0"/>
              <a:t>/l διαλυμένου </a:t>
            </a:r>
            <a:r>
              <a:rPr lang="en-US" sz="2600" dirty="0"/>
              <a:t>CO</a:t>
            </a:r>
            <a:r>
              <a:rPr lang="en-US" sz="2600" baseline="-25000" dirty="0"/>
              <a:t>2</a:t>
            </a:r>
            <a:r>
              <a:rPr lang="el-GR" sz="2600" dirty="0" smtClean="0"/>
              <a:t> </a:t>
            </a:r>
            <a:r>
              <a:rPr lang="el-GR" sz="2600" dirty="0"/>
              <a:t>, βρίσκεται στον </a:t>
            </a:r>
            <a:r>
              <a:rPr lang="el-GR" sz="2600" dirty="0" err="1"/>
              <a:t>εξωκυττάριο</a:t>
            </a:r>
            <a:r>
              <a:rPr lang="el-GR" sz="2600" dirty="0"/>
              <a:t> χώρο που αντιστοιχεί με </a:t>
            </a:r>
            <a:r>
              <a:rPr lang="el-GR" sz="2600" dirty="0" smtClean="0"/>
              <a:t>40mmHg</a:t>
            </a:r>
            <a:r>
              <a:rPr lang="en-US" sz="2600" dirty="0" smtClean="0"/>
              <a:t>.</a:t>
            </a:r>
            <a:endParaRPr lang="el-GR" sz="26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600" dirty="0" smtClean="0"/>
              <a:t>Μεταβολές </a:t>
            </a:r>
            <a:r>
              <a:rPr lang="el-GR" sz="2600" dirty="0"/>
              <a:t>στον αερισμό και στη παραγωγή του </a:t>
            </a:r>
            <a:r>
              <a:rPr lang="en-US" sz="2600" dirty="0"/>
              <a:t>CO</a:t>
            </a:r>
            <a:r>
              <a:rPr lang="en-US" sz="2600" baseline="-25000" dirty="0"/>
              <a:t>2 </a:t>
            </a:r>
            <a:r>
              <a:rPr lang="el-GR" sz="2600" dirty="0" smtClean="0"/>
              <a:t>μεταβάλλουν </a:t>
            </a:r>
            <a:r>
              <a:rPr lang="el-GR" sz="2600" dirty="0"/>
              <a:t>την PCO</a:t>
            </a:r>
            <a:r>
              <a:rPr lang="el-GR" sz="2600" baseline="-25000" dirty="0"/>
              <a:t>2</a:t>
            </a:r>
            <a:r>
              <a:rPr lang="el-GR" sz="2600" dirty="0"/>
              <a:t> στο </a:t>
            </a:r>
            <a:r>
              <a:rPr lang="el-GR" sz="2600" dirty="0" err="1"/>
              <a:t>εξωκυττάριο</a:t>
            </a:r>
            <a:r>
              <a:rPr lang="el-GR" sz="2600" dirty="0"/>
              <a:t> υγρό ( π.χ. ασθενείς με αυξημένη πρόσληψη τροφής πλούσιας σε </a:t>
            </a:r>
            <a:r>
              <a:rPr lang="el-GR" sz="2600" dirty="0" smtClean="0"/>
              <a:t>υδατάνθρακες)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Αναπνευστική ρύθμιση </a:t>
            </a:r>
            <a:r>
              <a:rPr lang="en-US" dirty="0" smtClean="0"/>
              <a:t>pH</a:t>
            </a:r>
            <a:r>
              <a:rPr lang="el-GR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H αναπνευστική αντιστάθμιση επιτυγχάνεται με αυξομειώσεις του πνευμονικού </a:t>
            </a:r>
            <a:r>
              <a:rPr lang="el-GR" sz="2400" dirty="0" smtClean="0"/>
              <a:t>αερισμού.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στην </a:t>
            </a:r>
            <a:r>
              <a:rPr lang="el-GR" sz="2200" dirty="0"/>
              <a:t>οξέωση αυξάνεται ο πνευμονικός  αερισμός (υπεραερισμός) με αποτέλεσμα μείωση του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l-GR" sz="2200" dirty="0" smtClean="0"/>
              <a:t> (</a:t>
            </a:r>
            <a:r>
              <a:rPr lang="el-GR" sz="2200" dirty="0" err="1"/>
              <a:t>υποκαπνία</a:t>
            </a:r>
            <a:r>
              <a:rPr lang="el-GR" sz="2200" dirty="0" smtClean="0"/>
              <a:t>).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στην </a:t>
            </a:r>
            <a:r>
              <a:rPr lang="el-GR" sz="2200" dirty="0" err="1"/>
              <a:t>αλκάλωση</a:t>
            </a:r>
            <a:r>
              <a:rPr lang="el-GR" sz="2200" dirty="0"/>
              <a:t> συμβαίνει το αντίθετο: μειώνεται ο πνευμονικός  αερισμός (</a:t>
            </a:r>
            <a:r>
              <a:rPr lang="el-GR" sz="2200" dirty="0" err="1"/>
              <a:t>υποαερισμός</a:t>
            </a:r>
            <a:r>
              <a:rPr lang="el-GR" sz="2200" dirty="0"/>
              <a:t>) με αποτέλεσμα αύξηση του CO2 (</a:t>
            </a:r>
            <a:r>
              <a:rPr lang="el-GR" sz="2200" dirty="0" err="1"/>
              <a:t>υπερκαπνία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Με το μηχανισμό αυτό, το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l-GR" sz="2400" dirty="0" smtClean="0"/>
              <a:t> </a:t>
            </a:r>
            <a:r>
              <a:rPr lang="el-GR" sz="2400" dirty="0"/>
              <a:t>μεταβάλλεται  παράλληλα με τα </a:t>
            </a:r>
            <a:r>
              <a:rPr lang="el-GR" sz="2400" dirty="0" smtClean="0"/>
              <a:t>HCO</a:t>
            </a:r>
            <a:r>
              <a:rPr lang="el-GR" sz="2400" baseline="-25000" dirty="0" smtClean="0"/>
              <a:t>3</a:t>
            </a:r>
            <a:r>
              <a:rPr lang="el-GR" sz="2400" baseline="30000" dirty="0" smtClean="0"/>
              <a:t>-</a:t>
            </a:r>
            <a:endParaRPr lang="en-US" sz="2400" baseline="30000" dirty="0" smtClean="0"/>
          </a:p>
          <a:p>
            <a:pPr>
              <a:spcBef>
                <a:spcPts val="1800"/>
              </a:spcBef>
            </a:pPr>
            <a:r>
              <a:rPr lang="el-GR" sz="2400" b="1" dirty="0" smtClean="0"/>
              <a:t>Η </a:t>
            </a:r>
            <a:r>
              <a:rPr lang="en-US" sz="2400" b="1" dirty="0" smtClean="0"/>
              <a:t>PCO</a:t>
            </a:r>
            <a:r>
              <a:rPr lang="en-US" sz="2400" b="1" baseline="-25000" dirty="0" smtClean="0"/>
              <a:t>2</a:t>
            </a:r>
            <a:r>
              <a:rPr lang="el-GR" sz="2400" b="1" dirty="0" smtClean="0"/>
              <a:t> μειώνεται κατά 1mmHg για κάθε  1mEq/L </a:t>
            </a:r>
            <a:r>
              <a:rPr lang="el-GR" sz="2400" b="1" dirty="0"/>
              <a:t>HCO</a:t>
            </a:r>
            <a:r>
              <a:rPr lang="el-GR" sz="2400" b="1" baseline="-25000" dirty="0"/>
              <a:t>3</a:t>
            </a:r>
            <a:r>
              <a:rPr lang="el-GR" sz="2400" b="1" baseline="30000" dirty="0"/>
              <a:t>- </a:t>
            </a:r>
            <a:endParaRPr lang="el-GR" sz="2400" b="1" dirty="0"/>
          </a:p>
          <a:p>
            <a:pPr marL="0" indent="0">
              <a:spcBef>
                <a:spcPts val="1800"/>
              </a:spcBef>
              <a:buNone/>
            </a:pPr>
            <a:endParaRPr lang="el-GR" sz="2400" u="sng" dirty="0" smtClean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Νεφρική</a:t>
            </a:r>
            <a:r>
              <a:rPr lang="en-US" dirty="0" smtClean="0"/>
              <a:t> </a:t>
            </a:r>
            <a:r>
              <a:rPr lang="el-GR" dirty="0" smtClean="0"/>
              <a:t>ρύθμιση</a:t>
            </a:r>
            <a:r>
              <a:rPr lang="en-US" dirty="0" smtClean="0"/>
              <a:t> </a:t>
            </a:r>
            <a:r>
              <a:rPr lang="el-GR" dirty="0" smtClean="0"/>
              <a:t>του</a:t>
            </a:r>
            <a:r>
              <a:rPr lang="en-US" dirty="0" smtClean="0"/>
              <a:t> pH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Οι νεφροί ρυθμίζουν την </a:t>
            </a:r>
            <a:r>
              <a:rPr lang="el-GR" sz="2400" dirty="0" err="1"/>
              <a:t>οξεοβασική</a:t>
            </a:r>
            <a:r>
              <a:rPr lang="el-GR" sz="2400" dirty="0"/>
              <a:t> ισορροπία με την απέκκριση </a:t>
            </a:r>
            <a:r>
              <a:rPr lang="el-GR" sz="2400" dirty="0" smtClean="0"/>
              <a:t>είτε  </a:t>
            </a:r>
            <a:r>
              <a:rPr lang="el-GR" sz="2400" dirty="0"/>
              <a:t>όξινων είτε αλκαλικών </a:t>
            </a:r>
            <a:r>
              <a:rPr lang="el-GR" sz="2400" dirty="0" smtClean="0"/>
              <a:t>ουρών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200" dirty="0" smtClean="0"/>
              <a:t>π.χ</a:t>
            </a:r>
            <a:r>
              <a:rPr lang="el-GR" sz="2200" dirty="0"/>
              <a:t>.  με την αποβολή όξινων ούρων επιτυγχάνεται μείωση του ποσού των οξέων στον εξ. </a:t>
            </a:r>
            <a:r>
              <a:rPr lang="el-GR" sz="2200" dirty="0" smtClean="0"/>
              <a:t>Χώρο</a:t>
            </a:r>
            <a:r>
              <a:rPr lang="en-US" sz="2200" dirty="0" smtClean="0"/>
              <a:t>,</a:t>
            </a:r>
            <a:endParaRPr lang="el-GR" sz="22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Οι νεφροί αποτελούν το </a:t>
            </a:r>
            <a:r>
              <a:rPr lang="el-GR" sz="2400" b="1" dirty="0"/>
              <a:t>μοναδικό όργανο αποβολής </a:t>
            </a:r>
            <a:r>
              <a:rPr lang="el-GR" sz="2400" dirty="0"/>
              <a:t>των εισαγόμενων ή ενδογενώς παραγόμενων </a:t>
            </a:r>
            <a:r>
              <a:rPr lang="el-GR" sz="2400" b="1" dirty="0"/>
              <a:t>βάσεων ή μη πτητικών </a:t>
            </a:r>
            <a:r>
              <a:rPr lang="el-GR" sz="2400" b="1" dirty="0" smtClean="0"/>
              <a:t>οξέων</a:t>
            </a:r>
            <a:r>
              <a:rPr lang="en-US" sz="2400" b="1" dirty="0" smtClean="0"/>
              <a:t>,</a:t>
            </a:r>
            <a:endParaRPr lang="el-GR" sz="2400" b="1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80mEq/24h μη πτητικά οξέα παράγει το σώμα μας από το μεταβολισμό των </a:t>
            </a:r>
            <a:r>
              <a:rPr lang="el-GR" sz="2400" dirty="0" err="1"/>
              <a:t>πρωτεινών</a:t>
            </a:r>
            <a:r>
              <a:rPr lang="el-GR" sz="2400" dirty="0"/>
              <a:t>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sz="2400" dirty="0" smtClean="0"/>
              <a:t> </a:t>
            </a:r>
            <a:r>
              <a:rPr lang="el-GR" sz="2400" dirty="0"/>
              <a:t>απομάκρυνση κυρίως από τους </a:t>
            </a:r>
            <a:r>
              <a:rPr lang="el-GR" sz="2400" dirty="0" smtClean="0"/>
              <a:t>νεφρούς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</a:t>
            </a:r>
            <a:r>
              <a:rPr lang="en-US" dirty="0"/>
              <a:t> </a:t>
            </a:r>
            <a:r>
              <a:rPr lang="el-GR" dirty="0"/>
              <a:t>ρύθμιση</a:t>
            </a:r>
            <a:r>
              <a:rPr lang="en-US" dirty="0"/>
              <a:t> </a:t>
            </a:r>
            <a:r>
              <a:rPr lang="el-GR" dirty="0"/>
              <a:t>του</a:t>
            </a:r>
            <a:r>
              <a:rPr lang="en-US" dirty="0"/>
              <a:t> </a:t>
            </a:r>
            <a:r>
              <a:rPr lang="en-US" dirty="0" smtClean="0"/>
              <a:t>pH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8435280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νεφροί επίσης προφυλάσσουν από την απώλεια </a:t>
            </a:r>
            <a:r>
              <a:rPr lang="el-GR" sz="2400" dirty="0" err="1"/>
              <a:t>διττανθρακικών</a:t>
            </a:r>
            <a:r>
              <a:rPr lang="el-GR" sz="2400" dirty="0"/>
              <a:t> με τα ούρα ( καθημερινά διηθούνται περίπου 4320mEq </a:t>
            </a:r>
            <a:r>
              <a:rPr lang="el-GR" sz="2400" dirty="0" err="1"/>
              <a:t>διττανθρακικών</a:t>
            </a:r>
            <a:r>
              <a:rPr lang="el-GR" sz="2400" dirty="0"/>
              <a:t>) &amp; φυσιολογικά εξολοκλήρου αυτό το ποσό </a:t>
            </a:r>
            <a:r>
              <a:rPr lang="el-GR" sz="2400" dirty="0" err="1" smtClean="0"/>
              <a:t>επαναρ</a:t>
            </a:r>
            <a:r>
              <a:rPr lang="el-GR" sz="2400" dirty="0" err="1"/>
              <a:t>ρ</a:t>
            </a:r>
            <a:r>
              <a:rPr lang="el-GR" sz="2400" dirty="0" err="1" smtClean="0"/>
              <a:t>οφάται</a:t>
            </a:r>
            <a:r>
              <a:rPr lang="el-GR" sz="2400" dirty="0" smtClean="0"/>
              <a:t> </a:t>
            </a:r>
            <a:r>
              <a:rPr lang="el-GR" sz="2400" dirty="0"/>
              <a:t>από τα </a:t>
            </a:r>
            <a:r>
              <a:rPr lang="el-GR" sz="2400" dirty="0" smtClean="0"/>
              <a:t>σωληνάρια.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Η ρύθμιση του </a:t>
            </a:r>
            <a:r>
              <a:rPr lang="en-US" sz="2400" b="1" dirty="0" smtClean="0">
                <a:solidFill>
                  <a:srgbClr val="004A82"/>
                </a:solidFill>
              </a:rPr>
              <a:t>pH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>
                <a:solidFill>
                  <a:srgbClr val="004A82"/>
                </a:solidFill>
              </a:rPr>
              <a:t>επιτυγχάνεται </a:t>
            </a:r>
            <a:r>
              <a:rPr lang="el-GR" sz="2400" b="1" dirty="0" smtClean="0">
                <a:solidFill>
                  <a:srgbClr val="004A82"/>
                </a:solidFill>
              </a:rPr>
              <a:t>με: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/>
              <a:t>Απέκκριση των Η+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που παράγονται από το μεταβολισμό των τροφών είτε με την μορφή HPO</a:t>
            </a:r>
            <a:r>
              <a:rPr lang="el-GR" sz="2400" baseline="-25000" dirty="0"/>
              <a:t>4</a:t>
            </a:r>
            <a:r>
              <a:rPr lang="el-GR" sz="2400" dirty="0"/>
              <a:t> είτε με την παραγωγή &amp; έκκριση από το νεφρικό κύτταρο ΝΗ</a:t>
            </a:r>
            <a:r>
              <a:rPr lang="el-GR" sz="2400" baseline="-25000" dirty="0"/>
              <a:t>3</a:t>
            </a:r>
            <a:r>
              <a:rPr lang="el-GR" sz="2400" dirty="0"/>
              <a:t> και σχηματισμό </a:t>
            </a:r>
            <a:r>
              <a:rPr lang="el-GR" sz="2400" dirty="0" smtClean="0"/>
              <a:t>ΝΗ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err="1"/>
              <a:t>Επαναρρόφηση</a:t>
            </a:r>
            <a:r>
              <a:rPr lang="el-GR" sz="2400" dirty="0"/>
              <a:t> των HCO</a:t>
            </a:r>
            <a:r>
              <a:rPr lang="el-GR" sz="2400" baseline="-25000" dirty="0"/>
              <a:t>3</a:t>
            </a:r>
            <a:r>
              <a:rPr lang="el-GR" sz="2400" dirty="0"/>
              <a:t>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 που διηθούνται στο νεφρικό </a:t>
            </a:r>
            <a:r>
              <a:rPr lang="el-GR" sz="2400" dirty="0" smtClean="0"/>
              <a:t>σπείραμα.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παραγωγή νέων </a:t>
            </a:r>
            <a:r>
              <a:rPr lang="el-GR" sz="2400" dirty="0" err="1"/>
              <a:t>διττανθρακικών</a:t>
            </a:r>
            <a:r>
              <a:rPr lang="el-GR" sz="2400" dirty="0"/>
              <a:t> </a:t>
            </a:r>
            <a:r>
              <a:rPr lang="el-GR" sz="2400" dirty="0" smtClean="0"/>
              <a:t>ιόντων.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Οξεοβασική</a:t>
            </a:r>
            <a:r>
              <a:rPr lang="el-GR" dirty="0" smtClean="0"/>
              <a:t> ισορροπία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Εξαρτάται </a:t>
            </a:r>
            <a:r>
              <a:rPr lang="el-GR" sz="2400" dirty="0" smtClean="0"/>
              <a:t>από: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Τα προσλαμβανόμενα και παραγόμενα </a:t>
            </a:r>
            <a:r>
              <a:rPr lang="el-GR" sz="2200" dirty="0" err="1" smtClean="0"/>
              <a:t>υδρογονοϊόντα</a:t>
            </a:r>
            <a:r>
              <a:rPr lang="el-GR" sz="2200" dirty="0" smtClean="0"/>
              <a:t>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Τα ρυθμιστικά </a:t>
            </a:r>
            <a:r>
              <a:rPr lang="el-GR" sz="2200" dirty="0" smtClean="0"/>
              <a:t>συστήματα, 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Τη  λειτουργία των Πνευμόνων και των </a:t>
            </a:r>
            <a:r>
              <a:rPr lang="el-GR" sz="2200" dirty="0" smtClean="0"/>
              <a:t>Νεφρών.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Η </a:t>
            </a:r>
            <a:r>
              <a:rPr lang="el-GR" sz="2400" dirty="0" err="1"/>
              <a:t>οξεοβασική</a:t>
            </a:r>
            <a:r>
              <a:rPr lang="el-GR" sz="2400" dirty="0"/>
              <a:t> ισορροπία είναι η ισορροπία μεταξύ οξέων και </a:t>
            </a:r>
            <a:r>
              <a:rPr lang="el-GR" sz="2400" dirty="0" smtClean="0"/>
              <a:t>βάσεων.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Διαταραχή της </a:t>
            </a:r>
            <a:r>
              <a:rPr lang="el-GR" sz="2400" dirty="0" err="1"/>
              <a:t>οξεοβασικής</a:t>
            </a:r>
            <a:r>
              <a:rPr lang="el-GR" sz="2400" dirty="0"/>
              <a:t> ισορροπίας  υποδηλώνει άμεση ή έμμεση διαταραχή της λειτουργίας πνευμόνων και </a:t>
            </a:r>
            <a:r>
              <a:rPr lang="el-GR" sz="2400" dirty="0" smtClean="0"/>
              <a:t>νεφρών.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Αέρια αίματος ΦΤ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PaO</a:t>
            </a:r>
            <a:r>
              <a:rPr lang="en-US" sz="2400" baseline="-25000" dirty="0"/>
              <a:t>2</a:t>
            </a:r>
            <a:r>
              <a:rPr lang="en-US" sz="2400" dirty="0"/>
              <a:t>=104,2-(</a:t>
            </a:r>
            <a:r>
              <a:rPr lang="el-GR" sz="2400" dirty="0"/>
              <a:t>ηλικία </a:t>
            </a:r>
            <a:r>
              <a:rPr lang="en-US" sz="2400" dirty="0"/>
              <a:t>x 0,27) mmHg </a:t>
            </a:r>
            <a:r>
              <a:rPr lang="el-GR" sz="2400" dirty="0"/>
              <a:t>σε </a:t>
            </a:r>
            <a:r>
              <a:rPr lang="el-GR" sz="2400" dirty="0" err="1"/>
              <a:t>κατακεκλιμένη</a:t>
            </a:r>
            <a:r>
              <a:rPr lang="el-GR" sz="2400" dirty="0"/>
              <a:t> </a:t>
            </a:r>
            <a:r>
              <a:rPr lang="el-GR" sz="2400" dirty="0" smtClean="0"/>
              <a:t>θέση (80-99  </a:t>
            </a:r>
            <a:r>
              <a:rPr lang="en-US" sz="2400" dirty="0"/>
              <a:t>mmHg, </a:t>
            </a:r>
            <a:r>
              <a:rPr lang="el-GR" sz="2400" dirty="0"/>
              <a:t>περίπου στους ενήλικες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pH=7,35-7,45 </a:t>
            </a:r>
            <a:r>
              <a:rPr lang="en-US" sz="2400" dirty="0"/>
              <a:t>(7,4</a:t>
            </a:r>
            <a:r>
              <a:rPr lang="en-US" sz="2400" dirty="0" smtClean="0"/>
              <a:t>)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PaCO</a:t>
            </a:r>
            <a:r>
              <a:rPr lang="en-US" sz="2400" baseline="-25000" dirty="0"/>
              <a:t>2</a:t>
            </a:r>
            <a:r>
              <a:rPr lang="en-US" sz="2400" dirty="0"/>
              <a:t>=35-45 mmHg (40mmHg</a:t>
            </a:r>
            <a:r>
              <a:rPr lang="en-US" sz="2400" dirty="0" smtClean="0"/>
              <a:t>)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HCO</a:t>
            </a:r>
            <a:r>
              <a:rPr lang="en-US" sz="2400" baseline="-25000" dirty="0"/>
              <a:t>3</a:t>
            </a:r>
            <a:r>
              <a:rPr lang="en-US" sz="2400" dirty="0"/>
              <a:t>=22-26 </a:t>
            </a:r>
            <a:r>
              <a:rPr lang="en-US" sz="2400" dirty="0" err="1"/>
              <a:t>mEq</a:t>
            </a:r>
            <a:r>
              <a:rPr lang="en-US" sz="2400" dirty="0"/>
              <a:t>/L (24 </a:t>
            </a:r>
            <a:r>
              <a:rPr lang="en-US" sz="2400" dirty="0" err="1"/>
              <a:t>mEq</a:t>
            </a:r>
            <a:r>
              <a:rPr lang="en-US" sz="2400" dirty="0"/>
              <a:t>/L</a:t>
            </a:r>
            <a:r>
              <a:rPr lang="en-US" sz="2400" dirty="0" smtClean="0"/>
              <a:t>)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FiO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</a:t>
            </a:r>
            <a:r>
              <a:rPr lang="el-GR" sz="2400" dirty="0"/>
              <a:t>περιεκτικότητα χορηγούμενου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Φυσιολογικά </a:t>
            </a:r>
            <a:r>
              <a:rPr lang="en-US" sz="2400" dirty="0" smtClean="0"/>
              <a:t>FiO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: 21</a:t>
            </a:r>
            <a:r>
              <a:rPr lang="en-US" sz="2400" dirty="0" smtClean="0"/>
              <a:t>%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γνώσεις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600" dirty="0" smtClean="0"/>
              <a:t>Οξέα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Ουσίες </a:t>
            </a:r>
            <a:r>
              <a:rPr lang="el-GR" sz="2400" dirty="0"/>
              <a:t>οι οποίες διαλυόμενες σε νερό αποδεσμεύουν ιόντα </a:t>
            </a:r>
            <a:r>
              <a:rPr lang="el-GR" sz="2400" dirty="0" smtClean="0"/>
              <a:t>Η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Ισχυρό οξύ: η ουσία που διαλυόμενη σε νερό απελευθερώνει όλα τα  ιόντα </a:t>
            </a:r>
            <a:r>
              <a:rPr lang="el-GR" sz="2400" dirty="0" smtClean="0"/>
              <a:t>Η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Ασθενές οξύ: η ουσία που διαλυόμενη σε νερό απελευθερώνει μερικά από τα  ιόντα </a:t>
            </a:r>
            <a:r>
              <a:rPr lang="el-GR" sz="2400" dirty="0" smtClean="0"/>
              <a:t>Η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Βάσεις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Ουσίες </a:t>
            </a:r>
            <a:r>
              <a:rPr lang="el-GR" sz="2400" dirty="0"/>
              <a:t>οι οποίες διαλυόμενες σε νερό δεσμεύουν ιόντα </a:t>
            </a:r>
            <a:r>
              <a:rPr lang="el-GR" sz="2400" dirty="0" smtClean="0"/>
              <a:t>Η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Ισχυρή βάση: η ουσία που διαλυόμενη σε νερό δεσμεύει όλα τα  ιόντα </a:t>
            </a:r>
            <a:r>
              <a:rPr lang="el-GR" sz="2400" dirty="0" smtClean="0"/>
              <a:t>Η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Ασθενής </a:t>
            </a:r>
            <a:r>
              <a:rPr lang="el-GR" sz="2400" dirty="0" smtClean="0"/>
              <a:t>βάση: </a:t>
            </a:r>
            <a:r>
              <a:rPr lang="el-GR" sz="2400" dirty="0"/>
              <a:t>η ουσία που διαλυόμενη σε νερό δεσμεύει μερικά από τα  ιόντα </a:t>
            </a:r>
            <a:r>
              <a:rPr lang="el-GR" sz="2400" dirty="0" smtClean="0"/>
              <a:t>Η</a:t>
            </a:r>
            <a:r>
              <a:rPr lang="en-US" sz="2400" dirty="0" smtClean="0"/>
              <a:t>.</a:t>
            </a:r>
            <a:endParaRPr lang="el-GR" sz="2400" dirty="0"/>
          </a:p>
          <a:p>
            <a:pPr lvl="1"/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90872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err="1" smtClean="0"/>
              <a:t>Οξεοβασικές</a:t>
            </a:r>
            <a:r>
              <a:rPr lang="el-GR" dirty="0" smtClean="0"/>
              <a:t> διαταραχές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Μεταβολική  οξέωση (ΜΟ)</a:t>
            </a:r>
            <a:br>
              <a:rPr lang="el-GR" sz="4400" dirty="0" smtClean="0"/>
            </a:br>
            <a:r>
              <a:rPr lang="el-GR" b="0" dirty="0" smtClean="0"/>
              <a:t>Ορισμός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Μεταβολική οξέωση λόγω προσθήκης οξέος [Η+] ή απώλειας HCO</a:t>
            </a:r>
            <a:r>
              <a:rPr lang="el-GR" sz="2400" baseline="-25000" dirty="0"/>
              <a:t>3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χαρακτηρίζεται από: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μείωση </a:t>
            </a:r>
            <a:r>
              <a:rPr lang="el-GR" sz="2200" dirty="0"/>
              <a:t>του </a:t>
            </a:r>
            <a:r>
              <a:rPr lang="en-US" sz="2200" dirty="0" smtClean="0"/>
              <a:t>pH</a:t>
            </a:r>
            <a:r>
              <a:rPr lang="el-GR" sz="2200" dirty="0" smtClean="0"/>
              <a:t> </a:t>
            </a:r>
            <a:r>
              <a:rPr lang="el-GR" sz="2200" dirty="0"/>
              <a:t>του αρτηριακού </a:t>
            </a:r>
            <a:r>
              <a:rPr lang="el-GR" sz="2200" dirty="0" smtClean="0"/>
              <a:t>αίματος, 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πρωτοπαθή μείωση των </a:t>
            </a:r>
            <a:r>
              <a:rPr lang="el-GR" sz="2400" dirty="0" smtClean="0"/>
              <a:t>HCO</a:t>
            </a:r>
            <a:r>
              <a:rPr lang="el-GR" sz="2400" baseline="-25000" dirty="0" smtClean="0"/>
              <a:t>3</a:t>
            </a:r>
            <a:r>
              <a:rPr lang="el-GR" sz="2200" dirty="0" smtClean="0"/>
              <a:t>.  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Κινητοποίηση ρυθμιστικών μηχανισμών σε ΜΟ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Ρυθμιστικά συστήματα (</a:t>
            </a:r>
            <a:r>
              <a:rPr lang="el-GR" sz="2400" dirty="0" err="1"/>
              <a:t>buffers</a:t>
            </a:r>
            <a:r>
              <a:rPr lang="el-GR" sz="2400" dirty="0"/>
              <a:t>)</a:t>
            </a:r>
          </a:p>
          <a:p>
            <a:pPr lvl="1">
              <a:spcBef>
                <a:spcPts val="1800"/>
              </a:spcBef>
            </a:pPr>
            <a:r>
              <a:rPr lang="el-GR" sz="2000" dirty="0"/>
              <a:t> </a:t>
            </a:r>
            <a:r>
              <a:rPr lang="el-GR" sz="2200" dirty="0"/>
              <a:t>άμεση </a:t>
            </a:r>
            <a:r>
              <a:rPr lang="el-GR" sz="2200" dirty="0" smtClean="0"/>
              <a:t>κινητοποίηση.</a:t>
            </a:r>
            <a:endParaRPr lang="el-GR" sz="22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Αποβολή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l-GR" sz="2400" dirty="0" smtClean="0"/>
              <a:t>   </a:t>
            </a:r>
            <a:r>
              <a:rPr lang="el-GR" sz="2400" dirty="0"/>
              <a:t>από πνεύμονες με υπεραερισμό</a:t>
            </a:r>
          </a:p>
          <a:p>
            <a:pPr lvl="1">
              <a:spcBef>
                <a:spcPts val="1800"/>
              </a:spcBef>
            </a:pPr>
            <a:r>
              <a:rPr lang="el-GR" sz="2200" dirty="0"/>
              <a:t>Κινητοποίηση μετά από 30 λεπτά </a:t>
            </a:r>
            <a:r>
              <a:rPr lang="el-GR" sz="2200" dirty="0" smtClean="0"/>
              <a:t>περίπου.</a:t>
            </a:r>
            <a:endParaRPr lang="el-GR" sz="22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Απέκκριση Η από τους </a:t>
            </a:r>
            <a:r>
              <a:rPr lang="el-GR" sz="2400" dirty="0" err="1"/>
              <a:t>νεφρούς</a:t>
            </a:r>
            <a:endParaRPr lang="el-GR" sz="2400" dirty="0"/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l-GR" sz="2200" dirty="0"/>
              <a:t>Κινητοποίηση μετά από 2-3 </a:t>
            </a:r>
            <a:r>
              <a:rPr lang="el-GR" sz="2200" dirty="0" smtClean="0"/>
              <a:t>ημέρες.</a:t>
            </a:r>
            <a:endParaRPr lang="el-GR" sz="2200" dirty="0"/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b="1" dirty="0"/>
              <a:t>Για κάθε </a:t>
            </a:r>
            <a:r>
              <a:rPr lang="el-GR" sz="2400" b="1" dirty="0" smtClean="0"/>
              <a:t>↓ </a:t>
            </a:r>
            <a:r>
              <a:rPr lang="el-GR" sz="2400" b="1" dirty="0"/>
              <a:t>1mm </a:t>
            </a:r>
            <a:r>
              <a:rPr lang="el-GR" sz="2400" b="1" dirty="0" smtClean="0"/>
              <a:t>P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r>
              <a:rPr lang="el-GR" sz="2400" b="1" dirty="0" smtClean="0"/>
              <a:t> </a:t>
            </a:r>
            <a:r>
              <a:rPr lang="el-GR" sz="2400" b="1" dirty="0"/>
              <a:t>ακολουθείται από ↓ </a:t>
            </a:r>
            <a:r>
              <a:rPr lang="el-GR" sz="2400" b="1" dirty="0" smtClean="0"/>
              <a:t>1mEq </a:t>
            </a:r>
            <a:r>
              <a:rPr lang="el-GR" sz="2400" b="1" dirty="0"/>
              <a:t>HCO</a:t>
            </a:r>
            <a:r>
              <a:rPr lang="el-GR" sz="2400" b="1" baseline="-25000" dirty="0"/>
              <a:t>3</a:t>
            </a:r>
            <a:r>
              <a:rPr lang="el-GR" sz="2400" b="1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 ΜΟ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Αύξηση οξέων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Από </a:t>
            </a:r>
            <a:r>
              <a:rPr lang="el-GR" sz="2400" dirty="0"/>
              <a:t>εξωγενή </a:t>
            </a:r>
            <a:r>
              <a:rPr lang="el-GR" sz="2400" dirty="0" smtClean="0"/>
              <a:t>προέλευση: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 παρεντερική χορήγηση αμινοξέων,   τοξικές </a:t>
            </a:r>
            <a:r>
              <a:rPr lang="el-GR" sz="2400" dirty="0" smtClean="0"/>
              <a:t>ουσίες (Σαλικυλικά</a:t>
            </a:r>
            <a:r>
              <a:rPr lang="el-GR" sz="2400" dirty="0"/>
              <a:t>, </a:t>
            </a:r>
            <a:r>
              <a:rPr lang="el-GR" sz="2400" dirty="0" err="1"/>
              <a:t>μεθανόλη</a:t>
            </a:r>
            <a:r>
              <a:rPr lang="el-GR" sz="2400" dirty="0"/>
              <a:t>, </a:t>
            </a:r>
            <a:r>
              <a:rPr lang="el-GR" sz="2400" dirty="0" err="1"/>
              <a:t>παραλδεϋδη</a:t>
            </a:r>
            <a:r>
              <a:rPr lang="el-GR" sz="2400" dirty="0"/>
              <a:t>,   χλωριούχο αμμώνιο κ.α</a:t>
            </a:r>
            <a:r>
              <a:rPr lang="el-GR" sz="2400" dirty="0" smtClean="0"/>
              <a:t>.).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Από αυξημένη ενδογενή   παραγωγή: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γαλακτική οξέωση (ισχαιμία),   </a:t>
            </a:r>
            <a:r>
              <a:rPr lang="el-GR" sz="2400" dirty="0" err="1"/>
              <a:t>κετοξέωση</a:t>
            </a:r>
            <a:r>
              <a:rPr lang="el-GR" sz="2400" dirty="0"/>
              <a:t>, </a:t>
            </a:r>
            <a:r>
              <a:rPr lang="el-GR" sz="2400" dirty="0" err="1" smtClean="0"/>
              <a:t>ραβδομυόλυση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Μειωμένη νεφρική απέκκριση: </a:t>
            </a:r>
            <a:endParaRPr lang="el-GR" sz="2400" dirty="0" smtClean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Νεφρική ανεπάρκεια.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 </a:t>
            </a:r>
            <a:r>
              <a:rPr lang="el-GR" dirty="0" smtClean="0"/>
              <a:t>ΜΟ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Απώλεια </a:t>
            </a:r>
            <a:r>
              <a:rPr lang="el-GR" sz="2400" b="1" dirty="0">
                <a:solidFill>
                  <a:srgbClr val="004A82"/>
                </a:solidFill>
              </a:rPr>
              <a:t>HCO</a:t>
            </a:r>
            <a:r>
              <a:rPr lang="el-GR" sz="2400" b="1" baseline="-25000" dirty="0">
                <a:solidFill>
                  <a:srgbClr val="004A82"/>
                </a:solidFill>
              </a:rPr>
              <a:t>3</a:t>
            </a:r>
            <a:r>
              <a:rPr lang="el-GR" sz="2400" b="1" dirty="0">
                <a:solidFill>
                  <a:srgbClr val="004A82"/>
                </a:solidFill>
              </a:rPr>
              <a:t> (μείωση</a:t>
            </a:r>
            <a:r>
              <a:rPr lang="el-GR" sz="2400" b="1" dirty="0" smtClean="0">
                <a:solidFill>
                  <a:srgbClr val="004A82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Από το γαστρεντερικό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Διάρροια, συρίγγια (εντερικά, παγκρεατικά, από τα χοληφόρα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err="1" smtClean="0"/>
              <a:t>Ουρητηροσιγμοειδοστομία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Από τους </a:t>
            </a:r>
            <a:r>
              <a:rPr lang="el-GR" sz="2400" dirty="0" err="1"/>
              <a:t>νεφρούς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 dirty="0" err="1"/>
              <a:t>Σωληναριακή</a:t>
            </a:r>
            <a:r>
              <a:rPr lang="el-GR" sz="2400" dirty="0"/>
              <a:t>  </a:t>
            </a:r>
            <a:r>
              <a:rPr lang="el-GR" sz="2400" dirty="0" smtClean="0"/>
              <a:t>οξέωση.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Μ.Ο</a:t>
            </a:r>
            <a:r>
              <a:rPr lang="el-GR" dirty="0"/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Ήπια οξέωση έως μέτριας ή εγκαθίσταται βραδέως είναι  </a:t>
            </a:r>
            <a:r>
              <a:rPr lang="el-GR" sz="2400" dirty="0" err="1" smtClean="0"/>
              <a:t>ασυμπτωματική</a:t>
            </a:r>
            <a:r>
              <a:rPr lang="el-GR" sz="2400" dirty="0" smtClean="0"/>
              <a:t>, 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Βαριά οξέωση συνοδεύεται  από:</a:t>
            </a:r>
          </a:p>
          <a:p>
            <a:pPr lvl="1">
              <a:spcBef>
                <a:spcPts val="1800"/>
              </a:spcBef>
            </a:pPr>
            <a:r>
              <a:rPr lang="el-GR" sz="2200" dirty="0"/>
              <a:t>Υπεραερισμός (αναπνοή </a:t>
            </a:r>
            <a:r>
              <a:rPr lang="el-GR" sz="2200" dirty="0" err="1"/>
              <a:t>Kussmaul</a:t>
            </a:r>
            <a:r>
              <a:rPr lang="el-GR" sz="2200" dirty="0" smtClean="0"/>
              <a:t>),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 πτώση της αρτηριακής πίεσης (</a:t>
            </a:r>
            <a:r>
              <a:rPr lang="el-GR" sz="2200" dirty="0" err="1"/>
              <a:t>αρτηριοδιαστολή</a:t>
            </a:r>
            <a:r>
              <a:rPr lang="el-GR" sz="2200" dirty="0"/>
              <a:t>, </a:t>
            </a:r>
            <a:r>
              <a:rPr lang="el-GR" sz="2200" dirty="0" err="1"/>
              <a:t>φλεβοσύσπαση</a:t>
            </a:r>
            <a:r>
              <a:rPr lang="el-GR" sz="2200" dirty="0" smtClean="0"/>
              <a:t>),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 οξεία καρδιακή </a:t>
            </a:r>
            <a:r>
              <a:rPr lang="el-GR" sz="2200" dirty="0" smtClean="0"/>
              <a:t>κάμψη,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 ταχυκαρδία, μείωση συσταλτικότητας, Σοβαρές </a:t>
            </a:r>
            <a:r>
              <a:rPr lang="el-GR" sz="2200" dirty="0" smtClean="0"/>
              <a:t>αρρυθμίες.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 Μ.Ο</a:t>
            </a:r>
            <a:r>
              <a:rPr lang="el-GR" dirty="0"/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Σημαντική πτώση του </a:t>
            </a:r>
            <a:r>
              <a:rPr lang="en-US" sz="2400" dirty="0" smtClean="0"/>
              <a:t>pH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Σημαντική μείωση των HCO</a:t>
            </a:r>
            <a:r>
              <a:rPr lang="el-GR" sz="2400" baseline="-25000" dirty="0"/>
              <a:t>3</a:t>
            </a:r>
            <a:r>
              <a:rPr lang="el-GR" sz="2400" baseline="30000" dirty="0"/>
              <a:t>-</a:t>
            </a:r>
            <a:r>
              <a:rPr lang="el-GR" sz="2400" dirty="0"/>
              <a:t> στο πλάσμα 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Αντισταθμιστική μείωση της PCO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Αύξηση του Κ</a:t>
            </a:r>
            <a:r>
              <a:rPr lang="el-GR" sz="2400" baseline="30000" dirty="0"/>
              <a:t>+</a:t>
            </a:r>
            <a:r>
              <a:rPr lang="el-GR" sz="2400" dirty="0"/>
              <a:t> του </a:t>
            </a:r>
            <a:r>
              <a:rPr lang="el-GR" sz="2400" dirty="0" smtClean="0"/>
              <a:t>ορού,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Αύξηση του “χάσματος ανιόντων</a:t>
            </a:r>
            <a:r>
              <a:rPr lang="el-GR" sz="2400" dirty="0" smtClean="0"/>
              <a:t>”*,</a:t>
            </a:r>
            <a:endParaRPr lang="el-GR" sz="2400" dirty="0"/>
          </a:p>
          <a:p>
            <a:pPr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400" dirty="0"/>
              <a:t>( Ag &gt;12mEq /L )</a:t>
            </a:r>
            <a:r>
              <a:rPr lang="el-GR" sz="2400" dirty="0"/>
              <a:t> κυρίως από προσθήκη </a:t>
            </a:r>
            <a:r>
              <a:rPr lang="el-GR" sz="2400" dirty="0" smtClean="0"/>
              <a:t>οξέος.</a:t>
            </a:r>
            <a:endParaRPr lang="el-GR" sz="2400" dirty="0"/>
          </a:p>
          <a:p>
            <a:pPr>
              <a:spcBef>
                <a:spcPts val="1800"/>
              </a:spcBef>
              <a:buFontTx/>
              <a:buNone/>
            </a:pPr>
            <a:r>
              <a:rPr lang="el-GR" sz="2200" dirty="0"/>
              <a:t>* Όταν η οξέωση δεν οφείλεται σε απώλεια HCO</a:t>
            </a:r>
            <a:r>
              <a:rPr lang="el-GR" sz="2200" baseline="-25000" dirty="0"/>
              <a:t>3</a:t>
            </a:r>
            <a:r>
              <a:rPr lang="el-GR" sz="2200" baseline="30000" dirty="0"/>
              <a:t>-</a:t>
            </a:r>
            <a:r>
              <a:rPr lang="el-GR" sz="2200" dirty="0"/>
              <a:t> 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Χάσμα ανιόντων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Φ. Τ. 12</a:t>
            </a:r>
            <a:r>
              <a:rPr lang="en-US" sz="2400" dirty="0">
                <a:cs typeface="Arial" charset="0"/>
              </a:rPr>
              <a:t>±</a:t>
            </a:r>
            <a:r>
              <a:rPr lang="el-GR" sz="2400" dirty="0">
                <a:cs typeface="Arial" charset="0"/>
              </a:rPr>
              <a:t> 2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meq</a:t>
            </a:r>
            <a:r>
              <a:rPr lang="en-US" sz="2400" dirty="0" smtClean="0">
                <a:cs typeface="Arial" charset="0"/>
              </a:rPr>
              <a:t>/L</a:t>
            </a:r>
            <a:r>
              <a:rPr lang="el-GR" sz="2400" dirty="0" smtClean="0">
                <a:cs typeface="Arial" charset="0"/>
              </a:rPr>
              <a:t>,</a:t>
            </a:r>
            <a:endParaRPr lang="el-GR" sz="2400" dirty="0">
              <a:cs typeface="Arial" charset="0"/>
            </a:endParaRP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>
                <a:cs typeface="Arial" charset="0"/>
              </a:rPr>
              <a:t>χάσμα </a:t>
            </a:r>
            <a:r>
              <a:rPr lang="el-GR" sz="2400" dirty="0">
                <a:cs typeface="Arial" charset="0"/>
              </a:rPr>
              <a:t>ανιόντων =η διαφορά μεταξύ του κύριου </a:t>
            </a:r>
            <a:r>
              <a:rPr lang="el-GR" sz="2400" dirty="0" err="1">
                <a:cs typeface="Arial" charset="0"/>
              </a:rPr>
              <a:t>κατιόντος</a:t>
            </a:r>
            <a:r>
              <a:rPr lang="el-GR" sz="2400" dirty="0">
                <a:cs typeface="Arial" charset="0"/>
              </a:rPr>
              <a:t> και των βασικών ανιόντων δηλ. Νάτριο – (Χλώριο + </a:t>
            </a:r>
            <a:r>
              <a:rPr lang="en-US" sz="2400" dirty="0" smtClean="0">
                <a:cs typeface="Arial" charset="0"/>
              </a:rPr>
              <a:t>HCO</a:t>
            </a:r>
            <a:r>
              <a:rPr lang="en-US" sz="2400" baseline="-25000" dirty="0" smtClean="0">
                <a:cs typeface="Arial" charset="0"/>
              </a:rPr>
              <a:t>3</a:t>
            </a:r>
            <a:r>
              <a:rPr lang="el-GR" sz="2400" dirty="0" smtClean="0">
                <a:cs typeface="Arial" charset="0"/>
              </a:rPr>
              <a:t>),</a:t>
            </a:r>
            <a:endParaRPr lang="en-US" sz="2400" dirty="0">
              <a:cs typeface="Arial" charset="0"/>
            </a:endParaRP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>
                <a:cs typeface="Arial" charset="0"/>
              </a:rPr>
              <a:t>χάσμα ανιόντων</a:t>
            </a:r>
            <a:r>
              <a:rPr lang="en-US" sz="2400" dirty="0">
                <a:cs typeface="Arial" charset="0"/>
              </a:rPr>
              <a:t> = 140 – </a:t>
            </a:r>
            <a:r>
              <a:rPr lang="el-GR" sz="2400" dirty="0">
                <a:cs typeface="Arial" charset="0"/>
              </a:rPr>
              <a:t>(</a:t>
            </a:r>
            <a:r>
              <a:rPr lang="en-US" sz="2400" dirty="0">
                <a:cs typeface="Arial" charset="0"/>
              </a:rPr>
              <a:t>104 +24</a:t>
            </a:r>
            <a:r>
              <a:rPr lang="el-GR" sz="2400" dirty="0">
                <a:cs typeface="Arial" charset="0"/>
              </a:rPr>
              <a:t> )</a:t>
            </a:r>
            <a:r>
              <a:rPr lang="en-US" sz="2400" dirty="0">
                <a:cs typeface="Arial" charset="0"/>
              </a:rPr>
              <a:t> = 12 H </a:t>
            </a:r>
            <a:r>
              <a:rPr lang="el-GR" sz="2400" dirty="0">
                <a:cs typeface="Arial" charset="0"/>
              </a:rPr>
              <a:t>προσθήκη οξέος αυξάνει το χάσμα ανιόντων &gt;14 </a:t>
            </a:r>
            <a:r>
              <a:rPr lang="en-US" sz="2400" dirty="0" err="1">
                <a:cs typeface="Arial" charset="0"/>
              </a:rPr>
              <a:t>meq</a:t>
            </a:r>
            <a:r>
              <a:rPr lang="en-US" sz="2400" dirty="0">
                <a:cs typeface="Arial" charset="0"/>
              </a:rPr>
              <a:t>/L</a:t>
            </a:r>
            <a:r>
              <a:rPr lang="el-GR" sz="2400" dirty="0">
                <a:cs typeface="Arial" charset="0"/>
              </a:rPr>
              <a:t> , ενώ σε απώλεια </a:t>
            </a:r>
            <a:r>
              <a:rPr lang="en-US" sz="2400" dirty="0">
                <a:cs typeface="Arial" charset="0"/>
              </a:rPr>
              <a:t>HCO</a:t>
            </a:r>
            <a:r>
              <a:rPr lang="en-US" sz="2400" baseline="-25000" dirty="0">
                <a:cs typeface="Arial" charset="0"/>
              </a:rPr>
              <a:t>3</a:t>
            </a:r>
            <a:r>
              <a:rPr lang="el-GR" sz="2400" baseline="-25000" dirty="0">
                <a:cs typeface="Arial" charset="0"/>
              </a:rPr>
              <a:t> </a:t>
            </a:r>
            <a:r>
              <a:rPr lang="el-GR" sz="2400" dirty="0">
                <a:cs typeface="Arial" charset="0"/>
              </a:rPr>
              <a:t>έχουμε φυσιολογικό χάσμα</a:t>
            </a:r>
            <a:r>
              <a:rPr lang="el-GR" sz="2400" dirty="0" smtClean="0">
                <a:cs typeface="Arial" charset="0"/>
              </a:rPr>
              <a:t>.</a:t>
            </a:r>
            <a:endParaRPr lang="en-US" sz="2400" dirty="0"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Μεταβολική οξέωση</a:t>
            </a:r>
            <a:br>
              <a:rPr lang="el-GR" sz="4400" dirty="0" smtClean="0"/>
            </a:br>
            <a:r>
              <a:rPr lang="el-GR" sz="3600" b="0" dirty="0" smtClean="0"/>
              <a:t>Διάγνωση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sz="2400" dirty="0"/>
              <a:t>Από το ιστορικό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Από </a:t>
            </a:r>
            <a:r>
              <a:rPr lang="el-GR" sz="2400" dirty="0"/>
              <a:t>την </a:t>
            </a:r>
            <a:r>
              <a:rPr lang="el-GR" sz="2400" dirty="0" err="1"/>
              <a:t>οξεωτική</a:t>
            </a:r>
            <a:r>
              <a:rPr lang="el-GR" sz="2400" dirty="0"/>
              <a:t> αναπνοή και τις </a:t>
            </a:r>
            <a:r>
              <a:rPr lang="el-GR" sz="2400" dirty="0" smtClean="0"/>
              <a:t>καρδιαγγειακές διαταραχές </a:t>
            </a:r>
            <a:r>
              <a:rPr lang="el-GR" sz="2400" dirty="0"/>
              <a:t>(φυσική εξέταση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Από </a:t>
            </a:r>
            <a:r>
              <a:rPr lang="el-GR" sz="2400" dirty="0"/>
              <a:t>τον συνδυασμό:</a:t>
            </a:r>
          </a:p>
          <a:p>
            <a:pPr marL="800100" lvl="3" indent="-342900">
              <a:spcBef>
                <a:spcPts val="1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/>
              <a:t>πτώσης </a:t>
            </a:r>
            <a:r>
              <a:rPr lang="el-GR" sz="2200" dirty="0"/>
              <a:t>του </a:t>
            </a:r>
            <a:r>
              <a:rPr lang="en-US" sz="2200" dirty="0" smtClean="0"/>
              <a:t>pH</a:t>
            </a:r>
            <a:r>
              <a:rPr lang="el-GR" sz="2200" dirty="0" smtClean="0"/>
              <a:t> ,</a:t>
            </a:r>
            <a:endParaRPr lang="el-GR" sz="2200" dirty="0"/>
          </a:p>
          <a:p>
            <a:pPr marL="800100" lvl="3" indent="-342900">
              <a:spcBef>
                <a:spcPts val="1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/>
              <a:t>μείωσης </a:t>
            </a:r>
            <a:r>
              <a:rPr lang="el-GR" sz="2200" dirty="0"/>
              <a:t>των </a:t>
            </a:r>
            <a:r>
              <a:rPr lang="el-GR" sz="2200" dirty="0" smtClean="0"/>
              <a:t>HCO</a:t>
            </a:r>
            <a:r>
              <a:rPr lang="el-GR" sz="2200" baseline="-25000" dirty="0" smtClean="0"/>
              <a:t>3</a:t>
            </a:r>
            <a:r>
              <a:rPr lang="el-GR" sz="2200" dirty="0" smtClean="0"/>
              <a:t>,</a:t>
            </a:r>
            <a:endParaRPr lang="el-GR" sz="2200" dirty="0"/>
          </a:p>
          <a:p>
            <a:pPr marL="800100" lvl="3" indent="-342900">
              <a:spcBef>
                <a:spcPts val="1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/>
              <a:t>μείωσης </a:t>
            </a:r>
            <a:r>
              <a:rPr lang="el-GR" sz="2200" dirty="0"/>
              <a:t>της </a:t>
            </a:r>
            <a:r>
              <a:rPr lang="el-GR" sz="2200" dirty="0" smtClean="0"/>
              <a:t>PCO</a:t>
            </a:r>
            <a:r>
              <a:rPr lang="el-GR" sz="2200" baseline="-25000" dirty="0" smtClean="0"/>
              <a:t>2.</a:t>
            </a:r>
            <a:r>
              <a:rPr lang="el-GR" sz="2200" dirty="0" smtClean="0"/>
              <a:t> </a:t>
            </a:r>
            <a:endParaRPr lang="el-GR" sz="22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Μεταβολική οξέωση</a:t>
            </a:r>
            <a:br>
              <a:rPr lang="el-GR" sz="4400" dirty="0" smtClean="0"/>
            </a:br>
            <a:r>
              <a:rPr lang="el-GR" b="0" dirty="0" smtClean="0"/>
              <a:t>Θεραπεία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Αιτιολογική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Συμπτωματική</a:t>
            </a:r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Χορήγηση </a:t>
            </a:r>
            <a:r>
              <a:rPr lang="el-GR" sz="2200" dirty="0"/>
              <a:t>NaHCO</a:t>
            </a:r>
            <a:r>
              <a:rPr lang="el-GR" sz="2200" baseline="-25000" dirty="0"/>
              <a:t>3</a:t>
            </a:r>
            <a:r>
              <a:rPr lang="el-GR" sz="2200" dirty="0"/>
              <a:t> σε οξεώσεις:</a:t>
            </a:r>
          </a:p>
          <a:p>
            <a:pPr lvl="2">
              <a:spcBef>
                <a:spcPts val="1200"/>
              </a:spcBef>
            </a:pPr>
            <a:r>
              <a:rPr lang="el-GR" sz="2000" dirty="0" smtClean="0"/>
              <a:t>βαριές ,</a:t>
            </a:r>
            <a:endParaRPr lang="el-GR" sz="2000" dirty="0"/>
          </a:p>
          <a:p>
            <a:pPr lvl="2">
              <a:spcBef>
                <a:spcPts val="1200"/>
              </a:spcBef>
            </a:pPr>
            <a:r>
              <a:rPr lang="el-GR" sz="2000" dirty="0"/>
              <a:t> ταχέως </a:t>
            </a:r>
            <a:r>
              <a:rPr lang="el-GR" sz="2000" dirty="0" smtClean="0"/>
              <a:t>εγκαθιστάμενες.</a:t>
            </a:r>
            <a:endParaRPr lang="el-GR" sz="2000" dirty="0"/>
          </a:p>
          <a:p>
            <a:pPr>
              <a:spcBef>
                <a:spcPts val="1200"/>
              </a:spcBef>
            </a:pPr>
            <a:r>
              <a:rPr lang="el-GR" sz="2400" dirty="0"/>
              <a:t> Αν η αναπνευστική αντιστάθμιση  δεν είναι επαρκής, επιδιώκεται   βελτίωση του αερισμού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Καθορίζει την αντίδραση ενός διαλύματος πχ όξινη ή </a:t>
            </a:r>
            <a:r>
              <a:rPr lang="el-GR" sz="2400" dirty="0" smtClean="0"/>
              <a:t>αλκαλική,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Αρνητικός δεκαδικός λογάριθμος της συγκέντρωσης ιόντων υδρογόνου ενός διαλύματος 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= -</a:t>
            </a:r>
            <a:r>
              <a:rPr lang="el-GR" sz="2400" dirty="0" err="1"/>
              <a:t>log</a:t>
            </a:r>
            <a:r>
              <a:rPr lang="el-GR" sz="2400" dirty="0"/>
              <a:t> [Η</a:t>
            </a:r>
            <a:r>
              <a:rPr lang="el-GR" sz="2400" dirty="0" smtClean="0"/>
              <a:t>+],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Όσο πιο μικρό είναι το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ενός διαλύματος τόσο μεγαλύτερη είναι η συγκέντρωση </a:t>
            </a:r>
            <a:r>
              <a:rPr lang="el-GR" sz="2400" dirty="0" err="1"/>
              <a:t>υδρογονοϊόντων</a:t>
            </a:r>
            <a:r>
              <a:rPr lang="el-GR" sz="2400" dirty="0"/>
              <a:t>  στο διάλυμα και </a:t>
            </a:r>
            <a:r>
              <a:rPr lang="el-GR" sz="2400" dirty="0" smtClean="0"/>
              <a:t>αντίστροφα.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Χορήγηση  </a:t>
            </a:r>
            <a:r>
              <a:rPr lang="el-GR" dirty="0"/>
              <a:t>NaHCO</a:t>
            </a:r>
            <a:r>
              <a:rPr lang="el-GR" baseline="-25000" dirty="0"/>
              <a:t>3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Πότε χορηγούμε </a:t>
            </a:r>
            <a:r>
              <a:rPr lang="el-GR" sz="2400" dirty="0" smtClean="0"/>
              <a:t>NaHCO3;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HCO3 </a:t>
            </a:r>
            <a:r>
              <a:rPr lang="el-GR" sz="2400" dirty="0"/>
              <a:t>≤8 </a:t>
            </a:r>
            <a:r>
              <a:rPr lang="el-GR" sz="2400" dirty="0" err="1" smtClean="0"/>
              <a:t>mEq</a:t>
            </a:r>
            <a:r>
              <a:rPr lang="el-GR" sz="2400" dirty="0" smtClean="0"/>
              <a:t>/L,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K</a:t>
            </a:r>
            <a:r>
              <a:rPr lang="el-GR" sz="2400" baseline="30000" dirty="0"/>
              <a:t>+</a:t>
            </a:r>
            <a:r>
              <a:rPr lang="el-GR" sz="2400" dirty="0" smtClean="0"/>
              <a:t> </a:t>
            </a:r>
            <a:r>
              <a:rPr lang="el-GR" sz="2400" dirty="0"/>
              <a:t>όχι &lt;3 </a:t>
            </a:r>
            <a:r>
              <a:rPr lang="el-GR" sz="2400" dirty="0" err="1" smtClean="0"/>
              <a:t>mEq</a:t>
            </a:r>
            <a:r>
              <a:rPr lang="el-GR" sz="2400" dirty="0" smtClean="0"/>
              <a:t>/L,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Μέχρι </a:t>
            </a:r>
            <a:r>
              <a:rPr lang="el-GR" sz="2400" dirty="0"/>
              <a:t>τα </a:t>
            </a:r>
            <a:r>
              <a:rPr lang="el-GR" sz="2400" dirty="0" err="1"/>
              <a:t>διττανθρακικά</a:t>
            </a:r>
            <a:r>
              <a:rPr lang="el-GR" sz="2400" dirty="0"/>
              <a:t> του πλάσματος να γίνουν </a:t>
            </a:r>
            <a:r>
              <a:rPr lang="el-GR" sz="2400" dirty="0" smtClean="0"/>
              <a:t>12mEq/L,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Ε.Β</a:t>
            </a:r>
            <a:r>
              <a:rPr lang="el-GR" sz="2400" dirty="0"/>
              <a:t>.+Σ.Β.+0,6 </a:t>
            </a:r>
            <a:r>
              <a:rPr lang="el-GR" sz="2400" dirty="0" smtClean="0"/>
              <a:t>όπου: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Ε.Β =έλλειμμα </a:t>
            </a:r>
            <a:r>
              <a:rPr lang="el-GR" sz="2400" dirty="0" smtClean="0"/>
              <a:t>βάσης,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Σ.Β. = σωματικό </a:t>
            </a:r>
            <a:r>
              <a:rPr lang="el-GR" sz="2400" dirty="0" smtClean="0"/>
              <a:t>βάρος,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0.6 = 60% ποσοστό νερού στον </a:t>
            </a:r>
            <a:r>
              <a:rPr lang="el-GR" sz="2400" dirty="0" smtClean="0"/>
              <a:t>οργανισμό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Κίνδυνοι από τη χορήγηση NaHCO3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Υπερφόρτωση της κυκλοφορίας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Αυξημένη </a:t>
            </a:r>
            <a:r>
              <a:rPr lang="el-GR" sz="2400" dirty="0"/>
              <a:t>παραγωγή CO</a:t>
            </a:r>
            <a:r>
              <a:rPr lang="el-GR" sz="2400" baseline="-25000" dirty="0"/>
              <a:t>2</a:t>
            </a:r>
            <a:r>
              <a:rPr lang="el-GR" sz="2400" dirty="0"/>
              <a:t> που </a:t>
            </a:r>
            <a:r>
              <a:rPr lang="el-GR" sz="2400" dirty="0" smtClean="0"/>
              <a:t>προκαλεί:</a:t>
            </a:r>
            <a:endParaRPr lang="el-GR" sz="2400" dirty="0"/>
          </a:p>
          <a:p>
            <a:pPr lvl="1"/>
            <a:r>
              <a:rPr lang="el-GR" sz="2200" dirty="0" smtClean="0"/>
              <a:t>επιδείνωση </a:t>
            </a:r>
            <a:r>
              <a:rPr lang="el-GR" sz="2200" dirty="0"/>
              <a:t>της ενδοκυττάριας </a:t>
            </a:r>
            <a:r>
              <a:rPr lang="el-GR" sz="2200" dirty="0" smtClean="0"/>
              <a:t>οξέωσης </a:t>
            </a:r>
            <a:r>
              <a:rPr lang="el-GR" sz="2200" dirty="0"/>
              <a:t>και εγκεφαλικό </a:t>
            </a:r>
            <a:r>
              <a:rPr lang="el-GR" sz="2200" dirty="0" smtClean="0"/>
              <a:t>οίδημα.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Υπερνατριαιμία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l-GR" sz="2400" dirty="0" err="1" smtClean="0"/>
              <a:t>Υποκαλιαιμία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Μεταβολική οξέωση- είδη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Γαλακτική Οξέωση </a:t>
            </a:r>
            <a:r>
              <a:rPr lang="el-GR" sz="2400" dirty="0" smtClean="0"/>
              <a:t>= </a:t>
            </a:r>
            <a:r>
              <a:rPr lang="el-GR" sz="2400" dirty="0"/>
              <a:t>αύξηση γαλακτικού </a:t>
            </a:r>
            <a:r>
              <a:rPr lang="el-GR" sz="2400" dirty="0" smtClean="0"/>
              <a:t>οξέος,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Διαβητική </a:t>
            </a:r>
            <a:r>
              <a:rPr lang="el-GR" sz="2400" b="1" dirty="0" err="1" smtClean="0">
                <a:solidFill>
                  <a:srgbClr val="004A82"/>
                </a:solidFill>
              </a:rPr>
              <a:t>Κετοξέωση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= </a:t>
            </a:r>
            <a:r>
              <a:rPr lang="el-GR" sz="2400" dirty="0"/>
              <a:t>αύξηση </a:t>
            </a:r>
            <a:r>
              <a:rPr lang="el-GR" sz="2400" dirty="0" err="1"/>
              <a:t>κετονικών</a:t>
            </a:r>
            <a:r>
              <a:rPr lang="el-GR" sz="2400" dirty="0"/>
              <a:t> </a:t>
            </a:r>
            <a:r>
              <a:rPr lang="el-GR" sz="2400" dirty="0" smtClean="0"/>
              <a:t>σωμάτων,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Δηλητηρίαση </a:t>
            </a:r>
            <a:r>
              <a:rPr lang="el-GR" sz="2400" b="1" dirty="0" err="1">
                <a:solidFill>
                  <a:srgbClr val="004A82"/>
                </a:solidFill>
              </a:rPr>
              <a:t>α</a:t>
            </a:r>
            <a:r>
              <a:rPr lang="el-GR" sz="2400" b="1" dirty="0" err="1" smtClean="0">
                <a:solidFill>
                  <a:srgbClr val="004A82"/>
                </a:solidFill>
              </a:rPr>
              <a:t>πο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 err="1" smtClean="0">
                <a:solidFill>
                  <a:srgbClr val="004A82"/>
                </a:solidFill>
              </a:rPr>
              <a:t>Μεθανόλη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= </a:t>
            </a:r>
            <a:r>
              <a:rPr lang="el-GR" sz="2400" dirty="0"/>
              <a:t>οξέωση από προσθήκη </a:t>
            </a:r>
            <a:r>
              <a:rPr lang="el-GR" sz="2400" dirty="0" err="1"/>
              <a:t>φορμικού</a:t>
            </a:r>
            <a:r>
              <a:rPr lang="el-GR" sz="2400" dirty="0"/>
              <a:t> οξέος </a:t>
            </a:r>
            <a:r>
              <a:rPr lang="el-GR" sz="2400" dirty="0" smtClean="0"/>
              <a:t>(μεταβολίτης </a:t>
            </a:r>
            <a:r>
              <a:rPr lang="el-GR" sz="2400" dirty="0"/>
              <a:t>της </a:t>
            </a:r>
            <a:r>
              <a:rPr lang="el-GR" sz="2400" dirty="0" err="1" smtClean="0"/>
              <a:t>μεθανόλης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Γαλακτική οξέωση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Ορισμός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Ως γαλακτική οξέωση χαρακτηρίζεται </a:t>
            </a:r>
            <a:r>
              <a:rPr lang="el-GR" sz="2400" dirty="0" smtClean="0"/>
              <a:t>η </a:t>
            </a:r>
            <a:r>
              <a:rPr lang="el-GR" sz="2400" dirty="0"/>
              <a:t>αύξηση των γαλακτικών ιόντων στο </a:t>
            </a:r>
            <a:r>
              <a:rPr lang="el-GR" sz="2400" dirty="0" smtClean="0"/>
              <a:t>πλάσμα </a:t>
            </a:r>
            <a:r>
              <a:rPr lang="el-GR" sz="2400" dirty="0"/>
              <a:t>πέραν της φυσιολογικής τους </a:t>
            </a:r>
            <a:r>
              <a:rPr lang="el-GR" sz="2400" dirty="0" smtClean="0"/>
              <a:t>τιμής (&gt;2meq/L).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Συνήθως</a:t>
            </a:r>
            <a:r>
              <a:rPr lang="el-GR" sz="2400" dirty="0"/>
              <a:t>, η αύξησή τους αποκτά κλινική </a:t>
            </a:r>
            <a:r>
              <a:rPr lang="el-GR" sz="2400" dirty="0" smtClean="0"/>
              <a:t>σημασία </a:t>
            </a:r>
            <a:r>
              <a:rPr lang="el-GR" sz="2400" dirty="0"/>
              <a:t>όταν υπερβεί τα 4-5 </a:t>
            </a:r>
            <a:r>
              <a:rPr lang="el-GR" sz="2400" dirty="0" err="1" smtClean="0"/>
              <a:t>meq</a:t>
            </a:r>
            <a:r>
              <a:rPr lang="el-GR" sz="2400" dirty="0" smtClean="0"/>
              <a:t>/L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Γαλακτική οξέωση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Αιτιολογία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Ανεπαρκής οξυγόνωση των </a:t>
            </a:r>
            <a:r>
              <a:rPr lang="el-GR" sz="2400" dirty="0" smtClean="0"/>
              <a:t>ιστών </a:t>
            </a:r>
            <a:r>
              <a:rPr lang="el-GR" sz="2400" dirty="0" smtClean="0"/>
              <a:t>(βαριά </a:t>
            </a:r>
            <a:r>
              <a:rPr lang="el-GR" sz="2400" dirty="0" smtClean="0"/>
              <a:t>καρδιακή ανεπάρκεια</a:t>
            </a:r>
            <a:r>
              <a:rPr lang="el-GR" sz="2400" dirty="0"/>
              <a:t>, καταπληξία, </a:t>
            </a:r>
            <a:r>
              <a:rPr lang="el-GR" sz="2400" dirty="0" smtClean="0"/>
              <a:t>υποξαιμία</a:t>
            </a:r>
            <a:r>
              <a:rPr lang="el-GR" sz="2400" dirty="0"/>
              <a:t>, δηλητηρίαση με CO, γενικευμένοι σπασμοί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Αδυναμία </a:t>
            </a:r>
            <a:r>
              <a:rPr lang="el-GR" sz="2400" dirty="0"/>
              <a:t>χρησιμοποιήσεως του </a:t>
            </a:r>
            <a:r>
              <a:rPr lang="el-GR" sz="2400" dirty="0" smtClean="0"/>
              <a:t>οξυγόνου (</a:t>
            </a:r>
            <a:r>
              <a:rPr lang="el-GR" sz="2400" dirty="0" err="1" smtClean="0"/>
              <a:t>φενφορμίνη</a:t>
            </a:r>
            <a:r>
              <a:rPr lang="el-GR" sz="2400" dirty="0"/>
              <a:t>, δηλητηρίαση με αιθανόλη ή </a:t>
            </a:r>
            <a:r>
              <a:rPr lang="el-GR" sz="2400" dirty="0" err="1" smtClean="0"/>
              <a:t>ισονιαζίδη</a:t>
            </a:r>
            <a:r>
              <a:rPr lang="el-GR" sz="2400" dirty="0" smtClean="0"/>
              <a:t>),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Ιδιοπαθής.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Γαλακτική οξέωση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/>
              <a:t>Δ</a:t>
            </a:r>
            <a:r>
              <a:rPr lang="el-GR" sz="3600" b="0" dirty="0" smtClean="0"/>
              <a:t>ιάγνωση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Εξ αποκλεισμού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Αυξημένο </a:t>
            </a:r>
            <a:r>
              <a:rPr lang="el-GR" sz="2400" dirty="0"/>
              <a:t>“χάσμα ανιόντων</a:t>
            </a:r>
            <a:r>
              <a:rPr lang="el-GR" sz="2400" dirty="0" smtClean="0"/>
              <a:t>”,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Αύξηση </a:t>
            </a:r>
            <a:r>
              <a:rPr lang="el-GR" sz="2400" dirty="0"/>
              <a:t>του γαλακτικού οξέος στο </a:t>
            </a:r>
            <a:r>
              <a:rPr lang="el-GR" sz="2400" dirty="0" smtClean="0"/>
              <a:t>πλάσμα.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Μεταβολική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> </a:t>
            </a:r>
            <a:r>
              <a:rPr lang="el-GR" sz="4400" dirty="0"/>
              <a:t>Μ.Α.</a:t>
            </a:r>
            <a:br>
              <a:rPr lang="el-GR" sz="4400" dirty="0"/>
            </a:br>
            <a:r>
              <a:rPr lang="el-GR" sz="3600" b="0" dirty="0"/>
              <a:t>Ορισμός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sz="2400" dirty="0"/>
              <a:t>Ως Μ.Α. χαρακτηρίζεται η </a:t>
            </a:r>
            <a:r>
              <a:rPr lang="el-GR" sz="2400" b="1" dirty="0"/>
              <a:t>αύξηση του </a:t>
            </a:r>
            <a:r>
              <a:rPr lang="en-US" sz="2400" b="1" dirty="0" smtClean="0"/>
              <a:t>pH</a:t>
            </a:r>
            <a:r>
              <a:rPr lang="el-GR" sz="2400" b="1" dirty="0" smtClean="0"/>
              <a:t> </a:t>
            </a:r>
            <a:r>
              <a:rPr lang="el-GR" sz="2400" dirty="0"/>
              <a:t>του </a:t>
            </a:r>
            <a:r>
              <a:rPr lang="el-GR" sz="2400" dirty="0" smtClean="0"/>
              <a:t>αρτηριακού αίματος</a:t>
            </a:r>
            <a:r>
              <a:rPr lang="el-GR" sz="2400" dirty="0"/>
              <a:t> </a:t>
            </a:r>
            <a:r>
              <a:rPr lang="el-GR" sz="2400" dirty="0" smtClean="0"/>
              <a:t>σε </a:t>
            </a:r>
            <a:r>
              <a:rPr lang="el-GR" sz="2400" dirty="0"/>
              <a:t>συνδυασμό </a:t>
            </a:r>
            <a:r>
              <a:rPr lang="el-GR" sz="2400" dirty="0" smtClean="0"/>
              <a:t>με: </a:t>
            </a:r>
            <a:endParaRPr lang="el-GR" sz="2400" dirty="0"/>
          </a:p>
          <a:p>
            <a:pPr marL="355600" lvl="2" indent="-268288">
              <a:spcBef>
                <a:spcPts val="1800"/>
              </a:spcBef>
            </a:pPr>
            <a:r>
              <a:rPr lang="el-GR" dirty="0" smtClean="0"/>
              <a:t>Πρωτοπαθή </a:t>
            </a:r>
            <a:r>
              <a:rPr lang="el-GR" b="1" dirty="0"/>
              <a:t>αύξηση των </a:t>
            </a:r>
            <a:r>
              <a:rPr lang="el-GR" b="1" dirty="0" smtClean="0"/>
              <a:t>HCO</a:t>
            </a:r>
            <a:r>
              <a:rPr lang="el-GR" b="1" baseline="-25000" dirty="0" smtClean="0"/>
              <a:t>3</a:t>
            </a:r>
            <a:r>
              <a:rPr lang="el-GR" b="1" dirty="0" smtClean="0"/>
              <a:t>,</a:t>
            </a:r>
            <a:endParaRPr lang="el-GR" b="1" dirty="0"/>
          </a:p>
          <a:p>
            <a:pPr marL="355600" lvl="2" indent="-268288">
              <a:spcBef>
                <a:spcPts val="1800"/>
              </a:spcBef>
            </a:pPr>
            <a:r>
              <a:rPr lang="el-GR" dirty="0" err="1" smtClean="0"/>
              <a:t>Αντιρροπιστική</a:t>
            </a:r>
            <a:r>
              <a:rPr lang="el-GR" dirty="0" smtClean="0"/>
              <a:t> </a:t>
            </a:r>
            <a:r>
              <a:rPr lang="el-GR" b="1" dirty="0"/>
              <a:t>αύξηση της </a:t>
            </a:r>
            <a:r>
              <a:rPr lang="el-GR" b="1" dirty="0" smtClean="0"/>
              <a:t>PCO</a:t>
            </a:r>
            <a:r>
              <a:rPr lang="el-GR" b="1" baseline="-25000" dirty="0" smtClean="0"/>
              <a:t>2</a:t>
            </a:r>
            <a:r>
              <a:rPr lang="el-GR" b="1" dirty="0"/>
              <a:t> </a:t>
            </a:r>
            <a:r>
              <a:rPr lang="el-GR" dirty="0" smtClean="0"/>
              <a:t>στο πλάσμα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Μεταβολική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Κύρια  </a:t>
            </a:r>
            <a:r>
              <a:rPr lang="el-GR" sz="3600" b="0" dirty="0"/>
              <a:t>χαρακτηριστικά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Συχνή </a:t>
            </a:r>
            <a:r>
              <a:rPr lang="el-GR" sz="2400" b="1" dirty="0" err="1">
                <a:solidFill>
                  <a:srgbClr val="004A82"/>
                </a:solidFill>
              </a:rPr>
              <a:t>οξεοβασική</a:t>
            </a:r>
            <a:r>
              <a:rPr lang="el-GR" sz="2400" b="1" dirty="0">
                <a:solidFill>
                  <a:srgbClr val="004A82"/>
                </a:solidFill>
              </a:rPr>
              <a:t> διαταραχή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 Χαρακτηρίζεται </a:t>
            </a:r>
            <a:r>
              <a:rPr lang="el-GR" sz="2400" dirty="0" smtClean="0"/>
              <a:t>από: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Μείωση </a:t>
            </a:r>
            <a:r>
              <a:rPr lang="el-GR" sz="2400" dirty="0" smtClean="0"/>
              <a:t>[</a:t>
            </a:r>
            <a:r>
              <a:rPr lang="el-GR" sz="2400" dirty="0"/>
              <a:t>Η</a:t>
            </a:r>
            <a:r>
              <a:rPr lang="el-GR" sz="2400" baseline="30000" dirty="0"/>
              <a:t>+</a:t>
            </a:r>
            <a:r>
              <a:rPr lang="el-GR" sz="2400" dirty="0" smtClean="0"/>
              <a:t>] </a:t>
            </a:r>
            <a:r>
              <a:rPr lang="el-GR" sz="2400" dirty="0"/>
              <a:t>στο </a:t>
            </a:r>
            <a:r>
              <a:rPr lang="el-GR" sz="2400" dirty="0" smtClean="0"/>
              <a:t>πλάσμα,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Αύξηση των </a:t>
            </a:r>
            <a:r>
              <a:rPr lang="el-GR" sz="2400" dirty="0" smtClean="0"/>
              <a:t>HCO</a:t>
            </a:r>
            <a:r>
              <a:rPr lang="el-GR" sz="2400" baseline="-25000" dirty="0" smtClean="0"/>
              <a:t>3</a:t>
            </a:r>
            <a:r>
              <a:rPr lang="el-GR" sz="2400" baseline="30000" dirty="0" smtClean="0"/>
              <a:t>-</a:t>
            </a:r>
            <a:r>
              <a:rPr lang="el-GR" sz="2400" dirty="0" smtClean="0"/>
              <a:t> 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Αύξηση της PCO</a:t>
            </a:r>
            <a:r>
              <a:rPr lang="el-GR" sz="2400" baseline="-25000" dirty="0"/>
              <a:t>2</a:t>
            </a:r>
            <a:r>
              <a:rPr lang="el-GR" sz="2400" dirty="0" smtClean="0"/>
              <a:t> </a:t>
            </a:r>
            <a:r>
              <a:rPr lang="el-GR" sz="2400" dirty="0"/>
              <a:t>λόγω </a:t>
            </a:r>
            <a:r>
              <a:rPr lang="el-GR" sz="2400" dirty="0" err="1" smtClean="0"/>
              <a:t>αντιρροπιστικού</a:t>
            </a:r>
            <a:r>
              <a:rPr lang="el-GR" sz="2400" dirty="0"/>
              <a:t> </a:t>
            </a:r>
            <a:r>
              <a:rPr lang="el-GR" sz="2400" dirty="0" err="1" smtClean="0"/>
              <a:t>υποαερισμού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 smtClean="0"/>
              <a:t>Αντιρροπιστικοί</a:t>
            </a:r>
            <a:r>
              <a:rPr lang="el-GR" dirty="0" smtClean="0"/>
              <a:t> μηχανισμοί που κινητοποιούνται στη Μ.Α</a:t>
            </a:r>
            <a:r>
              <a:rPr lang="el-GR" dirty="0"/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/>
              <a:t>Ενδοκυττάρια ρυθμιστικά </a:t>
            </a:r>
            <a:r>
              <a:rPr lang="el-GR" sz="2400" dirty="0" smtClean="0"/>
              <a:t>συστήματα :</a:t>
            </a:r>
          </a:p>
          <a:p>
            <a:pPr lvl="1" indent="-342900">
              <a:spcBef>
                <a:spcPts val="600"/>
              </a:spcBef>
            </a:pPr>
            <a:r>
              <a:rPr lang="el-GR" sz="2200" dirty="0" smtClean="0"/>
              <a:t>εξουδετέρωση </a:t>
            </a:r>
            <a:r>
              <a:rPr lang="el-GR" sz="2200" dirty="0"/>
              <a:t>των HCO</a:t>
            </a:r>
            <a:r>
              <a:rPr lang="el-GR" sz="2200" baseline="-25000" dirty="0"/>
              <a:t>3</a:t>
            </a:r>
            <a:r>
              <a:rPr lang="el-GR" sz="2200" baseline="30000" dirty="0"/>
              <a:t>-</a:t>
            </a:r>
            <a:r>
              <a:rPr lang="el-GR" sz="2200" dirty="0"/>
              <a:t> με τα ιόντα Η</a:t>
            </a:r>
            <a:r>
              <a:rPr lang="el-GR" sz="2200" baseline="30000" dirty="0"/>
              <a:t>+ </a:t>
            </a:r>
            <a:r>
              <a:rPr lang="el-GR" sz="2200" dirty="0" smtClean="0"/>
              <a:t>που </a:t>
            </a:r>
            <a:r>
              <a:rPr lang="el-GR" sz="2200" dirty="0"/>
              <a:t>εξέρχονται από </a:t>
            </a:r>
            <a:r>
              <a:rPr lang="el-GR" sz="2200" dirty="0" smtClean="0"/>
              <a:t>τα κύτταρα .</a:t>
            </a:r>
            <a:endParaRPr lang="el-GR" sz="22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 smtClean="0"/>
              <a:t>Αναπνευστική </a:t>
            </a:r>
            <a:r>
              <a:rPr lang="el-GR" sz="2400" dirty="0"/>
              <a:t>ρύθμιση</a:t>
            </a:r>
            <a:r>
              <a:rPr lang="el-GR" sz="2400" dirty="0" smtClean="0"/>
              <a:t>*:</a:t>
            </a:r>
          </a:p>
          <a:p>
            <a:pPr lvl="1" indent="-342900">
              <a:lnSpc>
                <a:spcPct val="150000"/>
              </a:lnSpc>
              <a:spcBef>
                <a:spcPts val="600"/>
              </a:spcBef>
            </a:pPr>
            <a:r>
              <a:rPr lang="el-GR" sz="2200" dirty="0" err="1" smtClean="0"/>
              <a:t>υποαερισμός</a:t>
            </a:r>
            <a:r>
              <a:rPr lang="el-GR" sz="2200" dirty="0" smtClean="0"/>
              <a:t> </a:t>
            </a:r>
            <a:r>
              <a:rPr lang="el-GR" sz="2200" dirty="0"/>
              <a:t>κατακράτηση </a:t>
            </a:r>
            <a:r>
              <a:rPr lang="el-GR" sz="2200" dirty="0" smtClean="0"/>
              <a:t>CO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,</a:t>
            </a:r>
          </a:p>
          <a:p>
            <a:pPr lvl="1" indent="-342900">
              <a:lnSpc>
                <a:spcPct val="150000"/>
              </a:lnSpc>
              <a:spcBef>
                <a:spcPts val="600"/>
              </a:spcBef>
            </a:pPr>
            <a:r>
              <a:rPr lang="el-GR" sz="2200" dirty="0" smtClean="0"/>
              <a:t>αύξηση </a:t>
            </a:r>
            <a:r>
              <a:rPr lang="el-GR" sz="2200" dirty="0"/>
              <a:t>της PCO</a:t>
            </a:r>
            <a:r>
              <a:rPr lang="el-GR" sz="2200" baseline="-25000" dirty="0"/>
              <a:t>2</a:t>
            </a:r>
            <a:r>
              <a:rPr lang="el-GR" sz="2200" dirty="0"/>
              <a:t> και του H</a:t>
            </a:r>
            <a:r>
              <a:rPr lang="el-GR" sz="2200" baseline="-25000" dirty="0"/>
              <a:t>2</a:t>
            </a:r>
            <a:r>
              <a:rPr lang="el-GR" sz="2200" dirty="0"/>
              <a:t>CO</a:t>
            </a:r>
            <a:r>
              <a:rPr lang="el-GR" sz="2200" baseline="-25000" dirty="0"/>
              <a:t>3</a:t>
            </a:r>
            <a:r>
              <a:rPr lang="el-GR" sz="2200" dirty="0"/>
              <a:t> </a:t>
            </a:r>
            <a:r>
              <a:rPr lang="el-GR" sz="2000" dirty="0"/>
              <a:t>στο </a:t>
            </a:r>
            <a:r>
              <a:rPr lang="el-GR" sz="2000" dirty="0" smtClean="0"/>
              <a:t>πλάσμα</a:t>
            </a:r>
            <a:r>
              <a:rPr lang="el-GR" sz="2000" dirty="0"/>
              <a:t>, δηλ. αύξηση των Η</a:t>
            </a:r>
            <a:r>
              <a:rPr lang="el-GR" sz="2000" baseline="30000" dirty="0" smtClean="0"/>
              <a:t>+</a:t>
            </a:r>
            <a:r>
              <a:rPr lang="el-GR" sz="2000" dirty="0" smtClean="0"/>
              <a:t>.</a:t>
            </a:r>
            <a:endParaRPr lang="el-GR" sz="20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l-GR" sz="2400" dirty="0" smtClean="0"/>
              <a:t>Νεφρική ρύθμιση:</a:t>
            </a:r>
          </a:p>
          <a:p>
            <a:pPr lvl="1" indent="-342900">
              <a:lnSpc>
                <a:spcPct val="150000"/>
              </a:lnSpc>
              <a:spcBef>
                <a:spcPts val="600"/>
              </a:spcBef>
            </a:pPr>
            <a:r>
              <a:rPr lang="el-GR" sz="2200" dirty="0" smtClean="0"/>
              <a:t>αποβολή </a:t>
            </a:r>
            <a:r>
              <a:rPr lang="el-GR" sz="2200" dirty="0"/>
              <a:t>των </a:t>
            </a:r>
            <a:r>
              <a:rPr lang="el-GR" sz="2200" dirty="0" smtClean="0"/>
              <a:t>HCO</a:t>
            </a:r>
            <a:r>
              <a:rPr lang="el-GR" sz="2200" baseline="-25000" dirty="0" smtClean="0"/>
              <a:t>3</a:t>
            </a:r>
            <a:r>
              <a:rPr lang="el-GR" sz="2200" baseline="30000" dirty="0" smtClean="0"/>
              <a:t>-</a:t>
            </a:r>
            <a:r>
              <a:rPr lang="el-GR" sz="2200" dirty="0" smtClean="0"/>
              <a:t> .</a:t>
            </a:r>
            <a:endParaRPr lang="el-GR" sz="2200" dirty="0"/>
          </a:p>
          <a:p>
            <a:pPr algn="r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l-GR" sz="2200" dirty="0"/>
              <a:t>* Ο μοναδικός μηχανισμός</a:t>
            </a:r>
          </a:p>
          <a:p>
            <a:pPr>
              <a:lnSpc>
                <a:spcPct val="80000"/>
              </a:lnSpc>
            </a:pP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Αίτια μεταβολικής </a:t>
            </a:r>
            <a:r>
              <a:rPr lang="el-GR" dirty="0" err="1" smtClean="0"/>
              <a:t>αλκάλωσης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Απώλεια ιόντων Η</a:t>
            </a:r>
            <a:r>
              <a:rPr lang="el-GR" sz="2400" b="1" baseline="30000" dirty="0"/>
              <a:t>+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Από το γαστρεντερικό </a:t>
            </a:r>
            <a:r>
              <a:rPr lang="el-GR" sz="2400" dirty="0" smtClean="0"/>
              <a:t>σωλήνα: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έμετοι, αναρροφήσεις, συρίγγια</a:t>
            </a:r>
            <a:r>
              <a:rPr lang="el-GR" sz="2200" dirty="0" smtClean="0"/>
              <a:t>,  </a:t>
            </a:r>
            <a:r>
              <a:rPr lang="el-GR" sz="2200" dirty="0" err="1" smtClean="0"/>
              <a:t>αντιόξινα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Από τους </a:t>
            </a:r>
            <a:r>
              <a:rPr lang="el-GR" sz="2400" dirty="0" smtClean="0"/>
              <a:t>νεφρούς</a:t>
            </a:r>
            <a:r>
              <a:rPr lang="en-US" sz="2400" dirty="0" smtClean="0"/>
              <a:t>: 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(απώλεια </a:t>
            </a:r>
            <a:r>
              <a:rPr lang="el-GR" sz="2200" dirty="0" err="1"/>
              <a:t>εξωκυττάριου</a:t>
            </a:r>
            <a:r>
              <a:rPr lang="el-GR" sz="2200" dirty="0"/>
              <a:t> όγκου, </a:t>
            </a:r>
            <a:r>
              <a:rPr lang="el-GR" sz="2200" dirty="0" smtClean="0"/>
              <a:t>διουρητικά).</a:t>
            </a:r>
            <a:endParaRPr lang="el-GR" sz="2200" dirty="0"/>
          </a:p>
          <a:p>
            <a:pPr>
              <a:spcBef>
                <a:spcPts val="1800"/>
              </a:spcBef>
            </a:pP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Τιμές του </a:t>
            </a:r>
            <a:r>
              <a:rPr lang="en-US" dirty="0" smtClean="0"/>
              <a:t>pH</a:t>
            </a:r>
            <a:r>
              <a:rPr lang="el-GR" dirty="0" smtClean="0"/>
              <a:t> στα βιολογικά υγρά 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174639"/>
              </p:ext>
            </p:extLst>
          </p:nvPr>
        </p:nvGraphicFramePr>
        <p:xfrm>
          <a:off x="457200" y="1196975"/>
          <a:ext cx="8229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Φυσιολογικές </a:t>
                      </a:r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Διακύμανση </a:t>
                      </a:r>
                      <a:endParaRPr lang="el-G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Αρτηριακό αίμα 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7,35-7,45</a:t>
                      </a:r>
                      <a:endParaRPr lang="el-GR" sz="2400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820000"/>
                          </a:solidFill>
                        </a:rPr>
                        <a:t>6,9 - 7,7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Φλεβικό αίμα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7,3 -7,4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6,85-7,65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Ενδοκυττάριο υγρό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 6,8 - 6,9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6,0 - 7,3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Ούρα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6,0 - 7,0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4,5*- 7,8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Γαστρικό υγρό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2,0 - 3,0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0,8**-5,0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93912" y="4293096"/>
            <a:ext cx="799288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*Συγκέντρωση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Η+ 1000 φορές μεγαλύτερη από 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αίμα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8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** Συγκέντρωση Η+ στα τοιχωματικά  κύτταρα του στομάχου είναι 4.000.000 φορές μεγαλύτερη από 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αίμα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08720"/>
          </a:xfrm>
        </p:spPr>
        <p:txBody>
          <a:bodyPr>
            <a:normAutofit/>
          </a:bodyPr>
          <a:lstStyle/>
          <a:p>
            <a:r>
              <a:rPr lang="el-GR" dirty="0"/>
              <a:t>Αίτια μεταβολικής </a:t>
            </a:r>
            <a:r>
              <a:rPr lang="el-GR" dirty="0" err="1"/>
              <a:t>αλκάλωσης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400" b="1" dirty="0" smtClean="0"/>
              <a:t>Αύξηση των </a:t>
            </a:r>
            <a:r>
              <a:rPr lang="el-GR" sz="2400" b="1" dirty="0"/>
              <a:t>HCO</a:t>
            </a:r>
            <a:r>
              <a:rPr lang="el-GR" sz="2400" b="1" baseline="-25000" dirty="0"/>
              <a:t>3</a:t>
            </a:r>
            <a:endParaRPr lang="en-US" sz="2400" b="1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Χορήγηση </a:t>
            </a:r>
            <a:r>
              <a:rPr lang="el-GR" sz="2400" dirty="0" err="1" smtClean="0"/>
              <a:t>διττανθρακικών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Χορήγηση </a:t>
            </a:r>
            <a:r>
              <a:rPr lang="el-GR" sz="2400" dirty="0" smtClean="0"/>
              <a:t>διουρητικών,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(εμποδίζουν </a:t>
            </a:r>
            <a:r>
              <a:rPr lang="el-GR" sz="2400" dirty="0" err="1"/>
              <a:t>επαναρρόφηση</a:t>
            </a:r>
            <a:r>
              <a:rPr lang="el-GR" sz="2400" dirty="0"/>
              <a:t> του </a:t>
            </a:r>
            <a:r>
              <a:rPr lang="el-GR" sz="2400" dirty="0" err="1"/>
              <a:t>NaCL</a:t>
            </a:r>
            <a:r>
              <a:rPr lang="el-GR" sz="2400" dirty="0"/>
              <a:t>, άρα την αποβολή του με τα ούρα και συνεπώς τη </a:t>
            </a:r>
            <a:r>
              <a:rPr lang="el-GR" sz="2400" dirty="0" smtClean="0"/>
              <a:t>↓ </a:t>
            </a:r>
            <a:r>
              <a:rPr lang="el-GR" sz="2400" dirty="0" err="1"/>
              <a:t>εξωκυττάριου</a:t>
            </a:r>
            <a:r>
              <a:rPr lang="el-GR" sz="2400" dirty="0"/>
              <a:t> όγκου. αποτέλεσμα </a:t>
            </a:r>
            <a:r>
              <a:rPr lang="el-GR" sz="2400" dirty="0" smtClean="0"/>
              <a:t>↑ </a:t>
            </a:r>
            <a:r>
              <a:rPr lang="el-GR" sz="2400" dirty="0"/>
              <a:t>συγκέντρωσης HCO</a:t>
            </a:r>
            <a:r>
              <a:rPr lang="el-GR" sz="2400" baseline="-25000" dirty="0"/>
              <a:t>3</a:t>
            </a:r>
            <a:r>
              <a:rPr lang="el-GR" sz="2400" dirty="0"/>
              <a:t> ( από </a:t>
            </a:r>
            <a:r>
              <a:rPr lang="el-GR" sz="2400" dirty="0" smtClean="0"/>
              <a:t>συμπύκνωση) 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Κλινικές εκδηλώσεις Μ.Α</a:t>
            </a:r>
            <a:r>
              <a:rPr lang="el-GR" dirty="0"/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Όταν η </a:t>
            </a:r>
            <a:r>
              <a:rPr lang="el-GR" sz="2400" dirty="0" err="1"/>
              <a:t>αλκάλωση</a:t>
            </a:r>
            <a:r>
              <a:rPr lang="el-GR" sz="2400" dirty="0"/>
              <a:t> είναι βαριά </a:t>
            </a:r>
            <a:r>
              <a:rPr lang="el-GR" sz="2400" dirty="0" smtClean="0"/>
              <a:t>(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&gt; 7,55) </a:t>
            </a:r>
            <a:r>
              <a:rPr lang="el-GR" sz="2400" dirty="0" smtClean="0"/>
              <a:t>συνοδεύεται </a:t>
            </a:r>
            <a:r>
              <a:rPr lang="el-GR" sz="2400" dirty="0"/>
              <a:t>συνήθως </a:t>
            </a:r>
            <a:r>
              <a:rPr lang="el-GR" sz="2400" dirty="0" smtClean="0"/>
              <a:t>από: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αύξηση </a:t>
            </a:r>
            <a:r>
              <a:rPr lang="el-GR" sz="2400" dirty="0"/>
              <a:t>της </a:t>
            </a:r>
            <a:r>
              <a:rPr lang="el-GR" sz="2400" dirty="0" err="1"/>
              <a:t>νευρομυϊκής</a:t>
            </a:r>
            <a:r>
              <a:rPr lang="el-GR" sz="2400" dirty="0"/>
              <a:t> </a:t>
            </a:r>
            <a:r>
              <a:rPr lang="el-GR" sz="2400" dirty="0" smtClean="0"/>
              <a:t>διεγερσιμότητας:  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παραισθήσεις</a:t>
            </a:r>
            <a:r>
              <a:rPr lang="el-GR" sz="2400" dirty="0"/>
              <a:t>, </a:t>
            </a:r>
            <a:r>
              <a:rPr lang="el-GR" sz="2400" dirty="0" smtClean="0"/>
              <a:t>μυϊκές </a:t>
            </a:r>
            <a:r>
              <a:rPr lang="el-GR" sz="2400" dirty="0"/>
              <a:t>συσπάσεις, </a:t>
            </a:r>
            <a:r>
              <a:rPr lang="el-GR" sz="2400" dirty="0" smtClean="0"/>
              <a:t>“</a:t>
            </a:r>
            <a:r>
              <a:rPr lang="el-GR" sz="2400" dirty="0"/>
              <a:t>κράμπες”, </a:t>
            </a:r>
            <a:r>
              <a:rPr lang="el-GR" sz="2400" dirty="0" err="1" smtClean="0"/>
              <a:t>τετανία</a:t>
            </a:r>
            <a:r>
              <a:rPr lang="el-GR" sz="2400" dirty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Συμπτώματα </a:t>
            </a:r>
            <a:r>
              <a:rPr lang="el-GR" sz="2400" dirty="0" err="1" smtClean="0"/>
              <a:t>υποκαλιαιμίας</a:t>
            </a:r>
            <a:r>
              <a:rPr lang="el-GR" sz="2400" dirty="0" smtClean="0"/>
              <a:t>: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απάθεια</a:t>
            </a:r>
            <a:r>
              <a:rPr lang="el-GR" sz="2400" dirty="0" smtClean="0"/>
              <a:t>, </a:t>
            </a:r>
            <a:r>
              <a:rPr lang="el-GR" sz="2400" dirty="0"/>
              <a:t>μυϊκή </a:t>
            </a:r>
            <a:r>
              <a:rPr lang="el-GR" sz="2400" dirty="0" smtClean="0"/>
              <a:t>αδυναμία,</a:t>
            </a:r>
            <a:r>
              <a:rPr lang="en-US" sz="2400" dirty="0" smtClean="0"/>
              <a:t> </a:t>
            </a:r>
            <a:r>
              <a:rPr lang="el-GR" sz="2400" dirty="0" smtClean="0"/>
              <a:t>ξηρότητα δέρματος</a:t>
            </a:r>
            <a:r>
              <a:rPr lang="el-GR" sz="2400" dirty="0"/>
              <a:t>, αρρυθμίες και χαμηλή αρτηριακή  </a:t>
            </a:r>
            <a:r>
              <a:rPr lang="el-GR" sz="2400" dirty="0" smtClean="0"/>
              <a:t>πίεση.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Μεταβολική 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Εργαστηριακά  </a:t>
            </a:r>
            <a:r>
              <a:rPr lang="el-GR" sz="3600" b="0" dirty="0"/>
              <a:t>ευρήματα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Αύξηση του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σε συνδυασμό με: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σημαντικού βαθμού αύξηση των </a:t>
            </a:r>
            <a:r>
              <a:rPr lang="el-GR" sz="2400" dirty="0" smtClean="0"/>
              <a:t>HCO</a:t>
            </a:r>
            <a:r>
              <a:rPr lang="el-GR" sz="2400" baseline="-25000" dirty="0" smtClean="0"/>
              <a:t>3</a:t>
            </a:r>
            <a:r>
              <a:rPr lang="el-GR" sz="2400" baseline="30000" dirty="0" smtClean="0"/>
              <a:t>-</a:t>
            </a:r>
            <a:endParaRPr lang="el-GR" sz="2400" baseline="30000" dirty="0"/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αντιρροπιστική</a:t>
            </a:r>
            <a:r>
              <a:rPr lang="el-GR" sz="2400" dirty="0" smtClean="0"/>
              <a:t> </a:t>
            </a:r>
            <a:r>
              <a:rPr lang="el-GR" sz="2400" dirty="0"/>
              <a:t>αύξηση της </a:t>
            </a:r>
            <a:r>
              <a:rPr lang="el-GR" sz="2400" dirty="0" smtClean="0"/>
              <a:t>PCO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 dirty="0" err="1"/>
              <a:t>υποκαλιαιμία</a:t>
            </a:r>
            <a:r>
              <a:rPr lang="el-GR" sz="2400" dirty="0"/>
              <a:t> (κατά κανόνα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 dirty="0" err="1"/>
              <a:t>υποχλωραιμία</a:t>
            </a:r>
            <a:r>
              <a:rPr lang="el-GR" sz="2400" dirty="0"/>
              <a:t> (συνήθως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↑ </a:t>
            </a:r>
            <a:r>
              <a:rPr lang="el-GR" sz="2400" dirty="0"/>
              <a:t>1mEq HCO</a:t>
            </a:r>
            <a:r>
              <a:rPr lang="el-GR" sz="2400" baseline="-25000" dirty="0"/>
              <a:t>3</a:t>
            </a:r>
            <a:r>
              <a:rPr lang="el-GR" sz="2400" dirty="0"/>
              <a:t> / </a:t>
            </a:r>
            <a:r>
              <a:rPr lang="el-GR" sz="2400" dirty="0" smtClean="0"/>
              <a:t>↑0.7- </a:t>
            </a:r>
            <a:r>
              <a:rPr lang="el-GR" sz="2400" dirty="0"/>
              <a:t>1mm PCO</a:t>
            </a:r>
            <a:r>
              <a:rPr lang="el-GR" sz="2400" baseline="-25000" dirty="0"/>
              <a:t>2</a:t>
            </a:r>
            <a:r>
              <a:rPr lang="el-GR" sz="2400" dirty="0"/>
              <a:t> 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Μεταβολική </a:t>
            </a:r>
            <a:r>
              <a:rPr lang="el-GR" dirty="0" err="1" smtClean="0"/>
              <a:t>αλκάλωση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Θεραπεία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Αιτιολογική (άρση </a:t>
            </a:r>
            <a:r>
              <a:rPr lang="el-GR" sz="2400" dirty="0"/>
              <a:t>του αιτίου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Συμπτωματική.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 οξέωση</a:t>
            </a:r>
            <a:br>
              <a:rPr lang="el-GR" sz="4400" dirty="0" smtClean="0"/>
            </a:br>
            <a:r>
              <a:rPr lang="el-GR" sz="3600" b="0" dirty="0" smtClean="0"/>
              <a:t>Κύρια </a:t>
            </a:r>
            <a:r>
              <a:rPr lang="el-GR" sz="3600" b="0" dirty="0"/>
              <a:t>χαρακτηριστικά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Χαρακτηρίζεται </a:t>
            </a:r>
            <a:r>
              <a:rPr lang="el-GR" sz="2400" dirty="0" smtClean="0"/>
              <a:t>από: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Αύξηση του </a:t>
            </a:r>
            <a:r>
              <a:rPr lang="el-GR" sz="2400" dirty="0"/>
              <a:t>PaCO</a:t>
            </a:r>
            <a:r>
              <a:rPr lang="el-GR" sz="2400" baseline="-25000" dirty="0"/>
              <a:t>2</a:t>
            </a:r>
            <a:r>
              <a:rPr lang="el-GR" sz="2400" dirty="0"/>
              <a:t> στο πλάσμα, πτώση του </a:t>
            </a:r>
            <a:r>
              <a:rPr lang="en-US" sz="2400" dirty="0" smtClean="0"/>
              <a:t>pH</a:t>
            </a:r>
            <a:r>
              <a:rPr lang="el-GR" sz="2400" dirty="0" smtClean="0"/>
              <a:t> λόγω πρωτοπαθούς </a:t>
            </a:r>
            <a:r>
              <a:rPr lang="el-GR" sz="2400" dirty="0"/>
              <a:t>ελάττωσης του πνευμονικού </a:t>
            </a:r>
            <a:r>
              <a:rPr lang="el-GR" sz="2400" dirty="0" smtClean="0"/>
              <a:t>αερισμού. 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Αύξηση της </a:t>
            </a:r>
            <a:r>
              <a:rPr lang="el-GR" sz="2400" dirty="0"/>
              <a:t>συγκέντρωσης των </a:t>
            </a:r>
            <a:r>
              <a:rPr lang="el-GR" sz="2400" dirty="0" smtClean="0"/>
              <a:t>HCO</a:t>
            </a:r>
            <a:r>
              <a:rPr lang="en-US" sz="2400" baseline="30000" dirty="0" smtClean="0"/>
              <a:t>-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  στο </a:t>
            </a:r>
            <a:r>
              <a:rPr lang="el-GR" sz="2400" dirty="0"/>
              <a:t>πλάσμα εξαιτίας  </a:t>
            </a:r>
            <a:r>
              <a:rPr lang="el-GR" sz="2400" dirty="0" err="1" smtClean="0"/>
              <a:t>αντιρροπιστικά</a:t>
            </a:r>
            <a:r>
              <a:rPr lang="el-GR" sz="2400" dirty="0" smtClean="0"/>
              <a:t> αυξημένης </a:t>
            </a:r>
            <a:r>
              <a:rPr lang="el-GR" sz="2400" dirty="0" err="1"/>
              <a:t>επαναρρόφησης</a:t>
            </a:r>
            <a:r>
              <a:rPr lang="el-GR" sz="2400" dirty="0"/>
              <a:t> τους </a:t>
            </a:r>
            <a:r>
              <a:rPr lang="el-GR" sz="2400" dirty="0" smtClean="0"/>
              <a:t>στα σωληνάρια.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Αναπνευστική  οξέωση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Η </a:t>
            </a:r>
            <a:r>
              <a:rPr lang="el-GR" sz="2400" dirty="0" err="1"/>
              <a:t>οξεοβασική</a:t>
            </a:r>
            <a:r>
              <a:rPr lang="el-GR" sz="2400" dirty="0"/>
              <a:t> διαταραχή κατά την οποία η αποβολή του CO</a:t>
            </a:r>
            <a:r>
              <a:rPr lang="el-GR" sz="2400" baseline="-25000" dirty="0"/>
              <a:t>2</a:t>
            </a:r>
            <a:r>
              <a:rPr lang="el-GR" sz="2400" dirty="0"/>
              <a:t> είναι  μικρότερη (</a:t>
            </a:r>
            <a:r>
              <a:rPr lang="el-GR" sz="2400" dirty="0" err="1"/>
              <a:t>υποαερισμό</a:t>
            </a:r>
            <a:r>
              <a:rPr lang="el-GR" sz="2400" dirty="0"/>
              <a:t>)από την παραγωγή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Ταξινόμηση της ΑΟ </a:t>
            </a:r>
            <a:r>
              <a:rPr lang="el-GR" sz="2400" dirty="0" smtClean="0"/>
              <a:t>σε: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200" dirty="0" smtClean="0"/>
              <a:t>Οξεία, </a:t>
            </a:r>
            <a:endParaRPr lang="el-GR" sz="22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200" dirty="0" smtClean="0"/>
              <a:t>Χρόνια.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/χρόνια ΑΟ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↑ </a:t>
            </a:r>
            <a:r>
              <a:rPr lang="el-GR" sz="2400" dirty="0"/>
              <a:t>1 </a:t>
            </a:r>
            <a:r>
              <a:rPr lang="el-GR" sz="2400" dirty="0" err="1"/>
              <a:t>mEq</a:t>
            </a:r>
            <a:r>
              <a:rPr lang="el-GR" sz="2400" dirty="0"/>
              <a:t> HCO</a:t>
            </a:r>
            <a:r>
              <a:rPr lang="el-GR" sz="2400" baseline="-25000" dirty="0"/>
              <a:t>3</a:t>
            </a:r>
            <a:r>
              <a:rPr lang="el-GR" sz="2400" dirty="0"/>
              <a:t> για κάθε ↑</a:t>
            </a:r>
            <a:r>
              <a:rPr lang="el-GR" sz="2400" dirty="0" smtClean="0"/>
              <a:t> </a:t>
            </a:r>
            <a:r>
              <a:rPr lang="el-GR" sz="2400" dirty="0"/>
              <a:t>10mmPCO</a:t>
            </a:r>
            <a:r>
              <a:rPr lang="el-GR" sz="2400" baseline="-25000" dirty="0"/>
              <a:t>2</a:t>
            </a:r>
            <a:r>
              <a:rPr lang="el-GR" sz="2400" dirty="0"/>
              <a:t> υποδηλώνει οξεία αναπνευστική </a:t>
            </a:r>
            <a:r>
              <a:rPr lang="el-GR" sz="2400" dirty="0" smtClean="0"/>
              <a:t>οξέωση,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Μετά από 48-72 ώρες κινητοποιούνται οι </a:t>
            </a:r>
            <a:r>
              <a:rPr lang="el-GR" sz="2400" dirty="0" err="1"/>
              <a:t>νεφροί</a:t>
            </a:r>
            <a:r>
              <a:rPr lang="el-GR" sz="2400" dirty="0"/>
              <a:t> οι οποίοι προσθέτουν περισσότερα HCO</a:t>
            </a:r>
            <a:r>
              <a:rPr lang="el-GR" sz="2400" baseline="-25000" dirty="0"/>
              <a:t>3</a:t>
            </a:r>
            <a:r>
              <a:rPr lang="el-GR" sz="2400" dirty="0"/>
              <a:t>- 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Ως χρόνια αναπνευστική οξέωση ορίζεται η παραμονή της διαταραχής για πάνω από 3 ημέρες και </a:t>
            </a:r>
            <a:r>
              <a:rPr lang="el-GR" sz="2400" dirty="0" smtClean="0"/>
              <a:t>ανευρίσκονται, 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↑</a:t>
            </a:r>
            <a:r>
              <a:rPr lang="el-GR" sz="2400" dirty="0" smtClean="0"/>
              <a:t> </a:t>
            </a:r>
            <a:r>
              <a:rPr lang="el-GR" sz="2400" dirty="0"/>
              <a:t>3-4 </a:t>
            </a:r>
            <a:r>
              <a:rPr lang="el-GR" sz="2400" dirty="0" err="1"/>
              <a:t>mEq</a:t>
            </a:r>
            <a:r>
              <a:rPr lang="el-GR" sz="2400" dirty="0"/>
              <a:t> HCO</a:t>
            </a:r>
            <a:r>
              <a:rPr lang="el-GR" sz="2400" baseline="-25000" dirty="0"/>
              <a:t>3</a:t>
            </a:r>
            <a:r>
              <a:rPr lang="el-GR" sz="2400" dirty="0"/>
              <a:t> για </a:t>
            </a:r>
            <a:r>
              <a:rPr lang="el-GR" sz="2400" dirty="0" smtClean="0"/>
              <a:t>κάθε</a:t>
            </a:r>
            <a:r>
              <a:rPr lang="el-GR" sz="2400" dirty="0"/>
              <a:t> ↑ </a:t>
            </a:r>
            <a:r>
              <a:rPr lang="el-GR" sz="2400" dirty="0" smtClean="0"/>
              <a:t>10mmPCO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Μεταβολή HCO</a:t>
            </a:r>
            <a:r>
              <a:rPr lang="el-GR" baseline="-25000" dirty="0" smtClean="0"/>
              <a:t>3</a:t>
            </a:r>
            <a:r>
              <a:rPr lang="el-GR" dirty="0"/>
              <a:t>/ PCO</a:t>
            </a:r>
            <a:r>
              <a:rPr lang="el-GR" baseline="-25000" dirty="0"/>
              <a:t>2 </a:t>
            </a:r>
            <a:r>
              <a:rPr lang="el-GR" dirty="0" smtClean="0"/>
              <a:t>στην αναπνευστική οξέωση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13396" y="5572005"/>
                <a:ext cx="71436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>
                    <a:solidFill>
                      <a:prstClr val="black"/>
                    </a:solidFill>
                    <a:latin typeface="Calibri"/>
                  </a:rPr>
                  <a:t>Η</a:t>
                </a:r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 μεταβολή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HCO</m:t>
                        </m:r>
                      </m:e>
                      <m:sub>
                        <m:sSup>
                          <m:sSupPr>
                            <m:ctrlPr>
                              <a:rPr lang="el-GR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 ως συνάρτηση της μεταβολής </a:t>
                </a:r>
                <a:r>
                  <a:rPr lang="en-US" sz="2200" dirty="0" err="1">
                    <a:solidFill>
                      <a:prstClr val="black"/>
                    </a:solidFill>
                    <a:latin typeface="Calibri"/>
                  </a:rPr>
                  <a:t>PaCO</a:t>
                </a:r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₂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396" y="5572005"/>
                <a:ext cx="7143685" cy="43088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09" t="-9859" b="-281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εία γραμμή σύνδεσης 6"/>
          <p:cNvCxnSpPr/>
          <p:nvPr/>
        </p:nvCxnSpPr>
        <p:spPr>
          <a:xfrm flipH="1">
            <a:off x="3527884" y="1556792"/>
            <a:ext cx="72008" cy="3096344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3527884" y="4653136"/>
            <a:ext cx="3349352" cy="72008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3599892" y="2204864"/>
            <a:ext cx="144016" cy="1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3563888" y="3356992"/>
            <a:ext cx="144016" cy="1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3546293" y="4487281"/>
            <a:ext cx="144016" cy="1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4175956" y="4536505"/>
            <a:ext cx="0" cy="116631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4752020" y="4558793"/>
            <a:ext cx="0" cy="116631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5256076" y="4572509"/>
            <a:ext cx="0" cy="116631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>
            <a:off x="5832140" y="4555224"/>
            <a:ext cx="0" cy="116631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>
            <a:off x="6408204" y="4594820"/>
            <a:ext cx="0" cy="116631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Ελεύθερη σχεδίαση 24"/>
          <p:cNvSpPr/>
          <p:nvPr/>
        </p:nvSpPr>
        <p:spPr>
          <a:xfrm>
            <a:off x="3887925" y="1607419"/>
            <a:ext cx="2577030" cy="2857078"/>
          </a:xfrm>
          <a:custGeom>
            <a:avLst/>
            <a:gdLst>
              <a:gd name="connsiteX0" fmla="*/ 0 w 2569945"/>
              <a:gd name="connsiteY0" fmla="*/ 2820202 h 2820202"/>
              <a:gd name="connsiteX1" fmla="*/ 182880 w 2569945"/>
              <a:gd name="connsiteY1" fmla="*/ 2358189 h 2820202"/>
              <a:gd name="connsiteX2" fmla="*/ 808522 w 2569945"/>
              <a:gd name="connsiteY2" fmla="*/ 1424539 h 2820202"/>
              <a:gd name="connsiteX3" fmla="*/ 1520791 w 2569945"/>
              <a:gd name="connsiteY3" fmla="*/ 712269 h 2820202"/>
              <a:gd name="connsiteX4" fmla="*/ 2175309 w 2569945"/>
              <a:gd name="connsiteY4" fmla="*/ 211756 h 2820202"/>
              <a:gd name="connsiteX5" fmla="*/ 2569945 w 2569945"/>
              <a:gd name="connsiteY5" fmla="*/ 0 h 282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9945" h="2820202">
                <a:moveTo>
                  <a:pt x="0" y="2820202"/>
                </a:moveTo>
                <a:cubicBezTo>
                  <a:pt x="24063" y="2705501"/>
                  <a:pt x="48126" y="2590800"/>
                  <a:pt x="182880" y="2358189"/>
                </a:cubicBezTo>
                <a:cubicBezTo>
                  <a:pt x="317634" y="2125578"/>
                  <a:pt x="585537" y="1698859"/>
                  <a:pt x="808522" y="1424539"/>
                </a:cubicBezTo>
                <a:cubicBezTo>
                  <a:pt x="1031507" y="1150219"/>
                  <a:pt x="1292993" y="914400"/>
                  <a:pt x="1520791" y="712269"/>
                </a:cubicBezTo>
                <a:cubicBezTo>
                  <a:pt x="1748589" y="510138"/>
                  <a:pt x="2000450" y="330467"/>
                  <a:pt x="2175309" y="211756"/>
                </a:cubicBezTo>
                <a:cubicBezTo>
                  <a:pt x="2350168" y="93045"/>
                  <a:pt x="2460056" y="46522"/>
                  <a:pt x="2569945" y="0"/>
                </a:cubicBezTo>
              </a:path>
            </a:pathLst>
          </a:custGeom>
          <a:noFill/>
          <a:ln>
            <a:solidFill>
              <a:srgbClr val="820000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7" name="Ελεύθερη σχεδίαση 26"/>
          <p:cNvSpPr/>
          <p:nvPr/>
        </p:nvSpPr>
        <p:spPr>
          <a:xfrm>
            <a:off x="3895009" y="3723908"/>
            <a:ext cx="2743200" cy="751839"/>
          </a:xfrm>
          <a:custGeom>
            <a:avLst/>
            <a:gdLst>
              <a:gd name="connsiteX0" fmla="*/ 0 w 2743200"/>
              <a:gd name="connsiteY0" fmla="*/ 751839 h 751839"/>
              <a:gd name="connsiteX1" fmla="*/ 250256 w 2743200"/>
              <a:gd name="connsiteY1" fmla="*/ 530458 h 751839"/>
              <a:gd name="connsiteX2" fmla="*/ 818147 w 2743200"/>
              <a:gd name="connsiteY2" fmla="*/ 260951 h 751839"/>
              <a:gd name="connsiteX3" fmla="*/ 1597793 w 2743200"/>
              <a:gd name="connsiteY3" fmla="*/ 78071 h 751839"/>
              <a:gd name="connsiteX4" fmla="*/ 2348564 w 2743200"/>
              <a:gd name="connsiteY4" fmla="*/ 10694 h 751839"/>
              <a:gd name="connsiteX5" fmla="*/ 2743200 w 2743200"/>
              <a:gd name="connsiteY5" fmla="*/ 1069 h 75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751839">
                <a:moveTo>
                  <a:pt x="0" y="751839"/>
                </a:moveTo>
                <a:cubicBezTo>
                  <a:pt x="56949" y="682056"/>
                  <a:pt x="113898" y="612273"/>
                  <a:pt x="250256" y="530458"/>
                </a:cubicBezTo>
                <a:cubicBezTo>
                  <a:pt x="386614" y="448643"/>
                  <a:pt x="593558" y="336349"/>
                  <a:pt x="818147" y="260951"/>
                </a:cubicBezTo>
                <a:cubicBezTo>
                  <a:pt x="1042736" y="185553"/>
                  <a:pt x="1342724" y="119780"/>
                  <a:pt x="1597793" y="78071"/>
                </a:cubicBezTo>
                <a:cubicBezTo>
                  <a:pt x="1852862" y="36362"/>
                  <a:pt x="2157663" y="23528"/>
                  <a:pt x="2348564" y="10694"/>
                </a:cubicBezTo>
                <a:cubicBezTo>
                  <a:pt x="2539465" y="-2140"/>
                  <a:pt x="2641332" y="-536"/>
                  <a:pt x="2743200" y="1069"/>
                </a:cubicBezTo>
              </a:path>
            </a:pathLst>
          </a:custGeom>
          <a:noFill/>
          <a:ln>
            <a:solidFill>
              <a:srgbClr val="820000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619672" y="2692585"/>
                <a:ext cx="1944216" cy="400110"/>
              </a:xfrm>
              <a:prstGeom prst="rect">
                <a:avLst/>
              </a:prstGeom>
              <a:noFill/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HCO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l-GR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mEq</m:t>
                      </m:r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692585"/>
                <a:ext cx="194421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592747" y="5068629"/>
            <a:ext cx="1872208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PaCO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₂ mmHg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9307" y="1995150"/>
            <a:ext cx="533137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40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81534" y="3156937"/>
            <a:ext cx="533137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8763" y="4253025"/>
            <a:ext cx="533137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43628" y="4717643"/>
            <a:ext cx="533137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40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9275" y="4742219"/>
            <a:ext cx="533137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8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62394" y="4746130"/>
            <a:ext cx="574289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120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63846" y="2208584"/>
            <a:ext cx="1087736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Χρονίως 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23372" y="3779917"/>
            <a:ext cx="864268" cy="400110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l-GR" sz="2000" dirty="0" err="1" smtClean="0">
                <a:solidFill>
                  <a:prstClr val="black"/>
                </a:solidFill>
                <a:latin typeface="Calibri"/>
              </a:rPr>
              <a:t>Οξέως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 οξέωση</a:t>
            </a:r>
            <a:br>
              <a:rPr lang="el-GR" sz="4400" dirty="0" smtClean="0"/>
            </a:br>
            <a:r>
              <a:rPr lang="el-GR" sz="3600" b="0" dirty="0" err="1" smtClean="0"/>
              <a:t>Αντιρροπιστικοί</a:t>
            </a:r>
            <a:r>
              <a:rPr lang="el-GR" sz="3600" b="0" dirty="0" smtClean="0"/>
              <a:t>  </a:t>
            </a:r>
            <a:r>
              <a:rPr lang="el-GR" sz="3600" b="0" dirty="0"/>
              <a:t>μηχανισμοί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CO</a:t>
            </a:r>
            <a:r>
              <a:rPr lang="el-GR" sz="2400" b="1" baseline="-25000" dirty="0"/>
              <a:t>2</a:t>
            </a:r>
            <a:r>
              <a:rPr lang="el-GR" sz="2400" b="1" dirty="0"/>
              <a:t>  +  H</a:t>
            </a:r>
            <a:r>
              <a:rPr lang="el-GR" sz="2400" b="1" baseline="-25000" dirty="0"/>
              <a:t>2</a:t>
            </a:r>
            <a:r>
              <a:rPr lang="el-GR" sz="2400" b="1" dirty="0"/>
              <a:t>O </a:t>
            </a:r>
            <a:r>
              <a:rPr lang="el-GR" sz="2400" b="1" dirty="0">
                <a:cs typeface="Arial" charset="0"/>
              </a:rPr>
              <a:t>→</a:t>
            </a:r>
            <a:r>
              <a:rPr lang="el-GR" sz="2400" b="1" dirty="0"/>
              <a:t>  H</a:t>
            </a:r>
            <a:r>
              <a:rPr lang="el-GR" sz="2400" b="1" baseline="-25000" dirty="0"/>
              <a:t>2</a:t>
            </a:r>
            <a:r>
              <a:rPr lang="el-GR" sz="2400" b="1" dirty="0"/>
              <a:t>CO</a:t>
            </a:r>
            <a:r>
              <a:rPr lang="el-GR" sz="2400" b="1" baseline="-25000" dirty="0"/>
              <a:t>3</a:t>
            </a:r>
            <a:r>
              <a:rPr lang="el-GR" sz="2400" b="1" dirty="0"/>
              <a:t> = H</a:t>
            </a:r>
            <a:r>
              <a:rPr lang="el-GR" sz="2400" b="1" baseline="30000" dirty="0"/>
              <a:t>+</a:t>
            </a:r>
            <a:r>
              <a:rPr lang="el-GR" sz="2400" b="1" dirty="0"/>
              <a:t>  +  HCO</a:t>
            </a:r>
            <a:r>
              <a:rPr lang="el-GR" sz="2400" b="1" baseline="-25000" dirty="0"/>
              <a:t>3</a:t>
            </a:r>
            <a:r>
              <a:rPr lang="el-GR" sz="2400" b="1" baseline="30000" dirty="0"/>
              <a:t>-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Οι δυνατότητες αντιρρόπησης είναι πολύ </a:t>
            </a:r>
            <a:r>
              <a:rPr lang="el-GR" sz="2400" dirty="0" smtClean="0"/>
              <a:t>περιορισμένες γιατί :</a:t>
            </a:r>
            <a:endParaRPr lang="el-GR" sz="2400" dirty="0"/>
          </a:p>
          <a:p>
            <a:pPr marL="457200" indent="-45720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Τα </a:t>
            </a:r>
            <a:r>
              <a:rPr lang="el-GR" sz="2400" dirty="0" err="1"/>
              <a:t>εξωκυττάρια</a:t>
            </a:r>
            <a:r>
              <a:rPr lang="el-GR" sz="2400" dirty="0"/>
              <a:t> ρυθμιστικά συστήματα δεν είναι </a:t>
            </a:r>
            <a:r>
              <a:rPr lang="el-GR" sz="2400" dirty="0" smtClean="0"/>
              <a:t>δραστικά.</a:t>
            </a:r>
            <a:endParaRPr lang="el-GR" sz="2400" dirty="0"/>
          </a:p>
          <a:p>
            <a:pPr marL="457200" indent="-45720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Τα </a:t>
            </a:r>
            <a:r>
              <a:rPr lang="el-GR" sz="2400" dirty="0"/>
              <a:t>ενδοκυττάρια ρυθμιστικά συστήματα είναι ποσοτικά </a:t>
            </a:r>
            <a:r>
              <a:rPr lang="el-GR" sz="2400" dirty="0" smtClean="0"/>
              <a:t>ανεπαρκή.</a:t>
            </a:r>
            <a:endParaRPr lang="el-GR" sz="2400" dirty="0"/>
          </a:p>
          <a:p>
            <a:pPr marL="457200" indent="-45720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νεφρική ρύθμιση, που αυξάνει την αποβολή Η+ και την </a:t>
            </a:r>
            <a:r>
              <a:rPr lang="el-GR" sz="2400" dirty="0" err="1"/>
              <a:t>επαναρρόφηση</a:t>
            </a:r>
            <a:r>
              <a:rPr lang="el-GR" sz="2400" dirty="0"/>
              <a:t> HCO</a:t>
            </a:r>
            <a:r>
              <a:rPr lang="el-GR" sz="2400" baseline="-25000" dirty="0"/>
              <a:t>3</a:t>
            </a:r>
            <a:r>
              <a:rPr lang="el-GR" sz="2400" baseline="30000" dirty="0"/>
              <a:t>-</a:t>
            </a:r>
            <a:r>
              <a:rPr lang="el-GR" sz="2400" dirty="0" smtClean="0"/>
              <a:t>, </a:t>
            </a:r>
            <a:r>
              <a:rPr lang="el-GR" sz="2400" dirty="0"/>
              <a:t>αρχίζει μετά την 2-3 </a:t>
            </a:r>
            <a:r>
              <a:rPr lang="el-GR" sz="2400" dirty="0" smtClean="0"/>
              <a:t>μέρα.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 οξέωση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Αιτιολογία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l-GR" sz="2600" dirty="0"/>
              <a:t>Απόφραξη των αναπνευστικών οδών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πνιγμονή, </a:t>
            </a:r>
            <a:r>
              <a:rPr lang="el-GR" sz="2400" dirty="0" err="1"/>
              <a:t>βρογχόσπασμος</a:t>
            </a:r>
            <a:r>
              <a:rPr lang="el-GR" sz="2400" dirty="0"/>
              <a:t>, οίδημα </a:t>
            </a:r>
            <a:r>
              <a:rPr lang="el-GR" sz="2400" dirty="0" smtClean="0"/>
              <a:t>λάρυγγα.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600" dirty="0" err="1"/>
              <a:t>Νευρομυϊκές</a:t>
            </a:r>
            <a:r>
              <a:rPr lang="el-GR" sz="2600" dirty="0"/>
              <a:t> διαταραχές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Μυασθένειες.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600" dirty="0"/>
              <a:t>Καταστολή του αναπνευστικού κέντρου</a:t>
            </a:r>
          </a:p>
          <a:p>
            <a:pPr lvl="1">
              <a:spcBef>
                <a:spcPts val="1200"/>
              </a:spcBef>
            </a:pPr>
            <a:r>
              <a:rPr lang="el-GR" dirty="0"/>
              <a:t> </a:t>
            </a:r>
            <a:r>
              <a:rPr lang="el-GR" sz="2400" dirty="0"/>
              <a:t>βλάβη </a:t>
            </a:r>
            <a:r>
              <a:rPr lang="el-GR" sz="2400" dirty="0" err="1"/>
              <a:t>εγκεφ</a:t>
            </a:r>
            <a:r>
              <a:rPr lang="el-GR" sz="2400" dirty="0"/>
              <a:t>. στελέχους, δηλητηριάσεις με  ναρκωτικά, υπνωτικά ή </a:t>
            </a:r>
            <a:r>
              <a:rPr lang="el-GR" sz="2400" dirty="0" smtClean="0"/>
              <a:t>ηρεμιστικά.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600" dirty="0"/>
              <a:t>Βλάβες του νωτιαίου μυελού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τραύματα, σύνδρομο </a:t>
            </a:r>
            <a:r>
              <a:rPr lang="el-GR" sz="2400" dirty="0" err="1"/>
              <a:t>Giullain-Barre</a:t>
            </a:r>
            <a:r>
              <a:rPr lang="el-GR" sz="2400" dirty="0"/>
              <a:t> κ.α.</a:t>
            </a:r>
          </a:p>
          <a:p>
            <a:pPr>
              <a:spcBef>
                <a:spcPts val="1200"/>
              </a:spcBef>
            </a:pPr>
            <a:r>
              <a:rPr lang="el-GR" sz="2600" dirty="0" err="1"/>
              <a:t>Θωρακοπνευμονικές</a:t>
            </a:r>
            <a:r>
              <a:rPr lang="el-GR" sz="2600" dirty="0"/>
              <a:t> βλάβες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πνευμοθώρακας, πνευμονία, πνευμονική εμβολή, πνευμονικό </a:t>
            </a:r>
            <a:r>
              <a:rPr lang="el-GR" sz="2400" dirty="0" smtClean="0"/>
              <a:t>οίδημα.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600" dirty="0"/>
              <a:t>Πλημμελής μηχανική </a:t>
            </a:r>
            <a:r>
              <a:rPr lang="el-GR" sz="2600" dirty="0" smtClean="0"/>
              <a:t>αναπνοή.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</a:t>
            </a:r>
            <a:r>
              <a:rPr lang="el-GR" dirty="0" smtClean="0"/>
              <a:t>Διαλύματος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/>
              <a:t>Όσο πιο όξινο είναι ένα διάλυμα, τόσο </a:t>
            </a:r>
            <a:r>
              <a:rPr lang="el-GR" sz="2400" dirty="0" smtClean="0"/>
              <a:t>μικρότερη </a:t>
            </a:r>
            <a:r>
              <a:rPr lang="el-GR" sz="2400" dirty="0"/>
              <a:t>είναι η τιμή του </a:t>
            </a:r>
            <a:r>
              <a:rPr lang="en-US" sz="2400" dirty="0" smtClean="0"/>
              <a:t>pH</a:t>
            </a:r>
            <a:r>
              <a:rPr lang="el-GR" sz="2400" dirty="0" smtClean="0"/>
              <a:t>.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Όσο </a:t>
            </a:r>
            <a:r>
              <a:rPr lang="el-GR" sz="2400" dirty="0"/>
              <a:t>πιο αλκαλικό είναι ένα διάλυμα, τόσο </a:t>
            </a:r>
            <a:r>
              <a:rPr lang="el-GR" sz="2400" dirty="0" smtClean="0"/>
              <a:t>πιο </a:t>
            </a:r>
            <a:r>
              <a:rPr lang="el-GR" sz="2400" dirty="0"/>
              <a:t>μεγάλη είναι η τιμή του </a:t>
            </a:r>
            <a:r>
              <a:rPr lang="en-US" sz="2400" dirty="0" smtClean="0"/>
              <a:t>pH</a:t>
            </a:r>
            <a:r>
              <a:rPr lang="el-GR" sz="2400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u="sng" dirty="0" smtClean="0"/>
              <a:t>Αύξηση </a:t>
            </a:r>
            <a:r>
              <a:rPr lang="el-GR" sz="2400" u="sng" dirty="0"/>
              <a:t>του </a:t>
            </a:r>
            <a:r>
              <a:rPr lang="en-US" sz="2400" u="sng" dirty="0" smtClean="0"/>
              <a:t>pH</a:t>
            </a:r>
            <a:r>
              <a:rPr lang="el-GR" sz="2400" u="sng" dirty="0" smtClean="0"/>
              <a:t> </a:t>
            </a:r>
            <a:r>
              <a:rPr lang="el-GR" sz="2400" u="sng" dirty="0"/>
              <a:t>κατά μια μονάδα, σημαίνει </a:t>
            </a:r>
            <a:r>
              <a:rPr lang="el-GR" sz="2400" u="sng" dirty="0" smtClean="0"/>
              <a:t>μείωση </a:t>
            </a:r>
            <a:r>
              <a:rPr lang="el-GR" sz="2400" u="sng" dirty="0"/>
              <a:t>των Η+ κατά δέκα </a:t>
            </a:r>
            <a:r>
              <a:rPr lang="el-GR" sz="2400" u="sng" dirty="0" smtClean="0"/>
              <a:t>φορές.</a:t>
            </a:r>
            <a:endParaRPr lang="el-GR" sz="2400" u="sng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Όταν </a:t>
            </a:r>
            <a:r>
              <a:rPr lang="el-GR" sz="2400" dirty="0"/>
              <a:t>αραιώνεται ένα όξινο διάλυμα, με την </a:t>
            </a:r>
            <a:r>
              <a:rPr lang="el-GR" sz="2400" dirty="0" smtClean="0"/>
              <a:t>προσθήκη </a:t>
            </a:r>
            <a:r>
              <a:rPr lang="el-GR" sz="2400" dirty="0"/>
              <a:t>νερού, γίνεται λιγότερο όξινο, </a:t>
            </a:r>
            <a:r>
              <a:rPr lang="el-GR" sz="2400" dirty="0" smtClean="0"/>
              <a:t>δηλ</a:t>
            </a:r>
            <a:r>
              <a:rPr lang="el-GR" sz="2400" dirty="0"/>
              <a:t>. το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αυξάνει.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 οξέωση</a:t>
            </a:r>
            <a:br>
              <a:rPr lang="el-GR" sz="4400" dirty="0" smtClean="0"/>
            </a:br>
            <a:r>
              <a:rPr lang="el-GR" sz="3600" b="0" dirty="0" smtClean="0"/>
              <a:t>Κλινικές εκδηλώσεις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Εκδηλώσεις βαριάς αναπνευστικής  διαταραχής ανησυχία, δύσπνοια, ταχύπνοια,   κυάνωση 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Εικόνα αυξημένης </a:t>
            </a:r>
            <a:r>
              <a:rPr lang="el-GR" sz="2400" dirty="0" err="1"/>
              <a:t>ενδοκρανιακής</a:t>
            </a:r>
            <a:r>
              <a:rPr lang="el-GR" sz="2400" dirty="0"/>
              <a:t> πίεσης: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Κεφαλαλγία, οίδημα οπτικής θηλής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Ευρήματα υπερκινητικής κυκλοφορίας: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Ερυθρότητα-θερμότητα δέρματος, ταχυσφυγμία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Διανοητική σύγχυση (διέγερση και παραλήρημα) μυϊκές συσπάσεις, λήθαργο*, κώμα </a:t>
            </a:r>
            <a:r>
              <a:rPr lang="el-GR" dirty="0" smtClean="0"/>
              <a:t>            </a:t>
            </a:r>
            <a:endParaRPr lang="el-GR" dirty="0"/>
          </a:p>
          <a:p>
            <a:pPr marL="0" indent="0" algn="r">
              <a:buNone/>
            </a:pPr>
            <a:r>
              <a:rPr lang="el-GR" sz="2200" dirty="0"/>
              <a:t>* “Νάρκωση” από CO</a:t>
            </a:r>
            <a:r>
              <a:rPr lang="el-GR" sz="2200" baseline="-25000" dirty="0"/>
              <a:t>2</a:t>
            </a:r>
            <a:r>
              <a:rPr lang="el-GR" sz="2200" dirty="0"/>
              <a:t> </a:t>
            </a:r>
          </a:p>
          <a:p>
            <a:pPr marL="0" indent="0" algn="r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οξέωση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Εργαστηριακά  </a:t>
            </a:r>
            <a:r>
              <a:rPr lang="el-GR" sz="3600" b="0" dirty="0"/>
              <a:t>ευρήματα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Μείωση του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σε συνδυασμό </a:t>
            </a:r>
            <a:r>
              <a:rPr lang="el-GR" sz="2400" dirty="0" smtClean="0"/>
              <a:t>με: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Μεγάλη </a:t>
            </a:r>
            <a:r>
              <a:rPr lang="el-GR" sz="2400" dirty="0"/>
              <a:t>αύξηση της </a:t>
            </a:r>
            <a:r>
              <a:rPr lang="el-GR" sz="2400" dirty="0" smtClean="0"/>
              <a:t>PCO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,</a:t>
            </a:r>
            <a:endParaRPr lang="el-GR" sz="2400" dirty="0"/>
          </a:p>
          <a:p>
            <a:pPr marL="355600" lvl="2" indent="-355600"/>
            <a:r>
              <a:rPr lang="el-GR" sz="2400" dirty="0" smtClean="0"/>
              <a:t>Μέτρια </a:t>
            </a:r>
            <a:r>
              <a:rPr lang="el-GR" sz="2400" dirty="0"/>
              <a:t>αύξηση των </a:t>
            </a:r>
            <a:r>
              <a:rPr lang="el-GR" dirty="0" smtClean="0"/>
              <a:t>HCO</a:t>
            </a:r>
            <a:r>
              <a:rPr lang="el-GR" baseline="-25000" dirty="0" smtClean="0"/>
              <a:t>3</a:t>
            </a:r>
            <a:r>
              <a:rPr lang="el-GR" baseline="30000" dirty="0" smtClean="0"/>
              <a:t>-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Υποξυγοναιμία</a:t>
            </a:r>
            <a:r>
              <a:rPr lang="el-GR" sz="2400" dirty="0" smtClean="0"/>
              <a:t> </a:t>
            </a:r>
            <a:r>
              <a:rPr lang="el-GR" sz="2400" dirty="0"/>
              <a:t>(συνήθης, είναι το κύριο ερέθισμα του αναπνευστικού κέντρου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Υπερκαλιαιμία</a:t>
            </a:r>
            <a:r>
              <a:rPr lang="el-GR" sz="2400" dirty="0" smtClean="0"/>
              <a:t> </a:t>
            </a:r>
            <a:r>
              <a:rPr lang="el-GR" sz="2400" dirty="0"/>
              <a:t>(συνήθως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↑ </a:t>
            </a:r>
            <a:r>
              <a:rPr lang="el-GR" sz="2400" dirty="0"/>
              <a:t>1-3.5 </a:t>
            </a:r>
            <a:r>
              <a:rPr lang="el-GR" sz="2400" dirty="0" err="1"/>
              <a:t>mEq</a:t>
            </a:r>
            <a:r>
              <a:rPr lang="el-GR" sz="2400" dirty="0"/>
              <a:t> HCO</a:t>
            </a:r>
            <a:r>
              <a:rPr lang="el-GR" sz="2400" baseline="-25000" dirty="0"/>
              <a:t>3</a:t>
            </a:r>
            <a:r>
              <a:rPr lang="el-GR" sz="2400" dirty="0" smtClean="0"/>
              <a:t> </a:t>
            </a:r>
            <a:r>
              <a:rPr lang="el-GR" sz="2400" dirty="0"/>
              <a:t>/ ↑</a:t>
            </a:r>
            <a:r>
              <a:rPr lang="el-GR" sz="2400" dirty="0" smtClean="0"/>
              <a:t> </a:t>
            </a:r>
            <a:r>
              <a:rPr lang="el-GR" sz="2400" dirty="0"/>
              <a:t>10mm </a:t>
            </a:r>
            <a:r>
              <a:rPr lang="el-GR" sz="2400" dirty="0" smtClean="0"/>
              <a:t>PCO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 οξέωση</a:t>
            </a:r>
            <a:br>
              <a:rPr lang="el-GR" sz="4400" dirty="0" smtClean="0"/>
            </a:br>
            <a:r>
              <a:rPr lang="el-GR" sz="3600" b="0" dirty="0" smtClean="0"/>
              <a:t>Θεραπευτική  </a:t>
            </a:r>
            <a:r>
              <a:rPr lang="el-GR" sz="3600" b="0" dirty="0"/>
              <a:t>αντιμετώπιση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Αποκατάσταση του πνευμονικού </a:t>
            </a:r>
            <a:r>
              <a:rPr lang="el-GR" sz="2400" dirty="0" smtClean="0"/>
              <a:t>αερισμού με: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 αντιμετώπιση του </a:t>
            </a:r>
            <a:r>
              <a:rPr lang="el-GR" sz="2200" dirty="0" smtClean="0"/>
              <a:t>αιτίου, 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 μηχανική υποστήριξη </a:t>
            </a:r>
            <a:r>
              <a:rPr lang="el-GR" sz="2200" dirty="0" smtClean="0"/>
              <a:t>αναπνοής.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Χορήγηση οξυγόνου (με προσοχή</a:t>
            </a:r>
            <a:r>
              <a:rPr lang="el-GR" sz="2400" dirty="0" smtClean="0"/>
              <a:t>),</a:t>
            </a:r>
            <a:endParaRPr lang="el-GR" sz="2400" dirty="0"/>
          </a:p>
          <a:p>
            <a:pPr marL="342900" lvl="2" indent="-342900">
              <a:spcBef>
                <a:spcPts val="1800"/>
              </a:spcBef>
            </a:pPr>
            <a:r>
              <a:rPr lang="el-GR" sz="2400" dirty="0"/>
              <a:t>Μικρές* δόσεις </a:t>
            </a:r>
            <a:r>
              <a:rPr lang="el-GR" sz="2400" dirty="0" smtClean="0"/>
              <a:t>Ν</a:t>
            </a:r>
            <a:r>
              <a:rPr lang="en-US" sz="2400" dirty="0" smtClean="0"/>
              <a:t>a</a:t>
            </a:r>
            <a:r>
              <a:rPr lang="el-GR" dirty="0" smtClean="0"/>
              <a:t>HCO</a:t>
            </a:r>
            <a:r>
              <a:rPr lang="el-GR" baseline="-25000" dirty="0" smtClean="0"/>
              <a:t>3</a:t>
            </a:r>
            <a:r>
              <a:rPr lang="el-GR" baseline="30000" dirty="0" smtClean="0"/>
              <a:t>-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000" dirty="0"/>
              <a:t> </a:t>
            </a:r>
            <a:r>
              <a:rPr lang="el-GR" sz="2200" dirty="0"/>
              <a:t>Σε βαριά οξέωση </a:t>
            </a:r>
            <a:r>
              <a:rPr lang="el-GR" sz="2200" dirty="0" smtClean="0"/>
              <a:t>(</a:t>
            </a:r>
            <a:r>
              <a:rPr lang="en-US" sz="2200" dirty="0" smtClean="0"/>
              <a:t>pH</a:t>
            </a:r>
            <a:r>
              <a:rPr lang="el-GR" sz="2200" dirty="0" smtClean="0"/>
              <a:t> </a:t>
            </a:r>
            <a:r>
              <a:rPr lang="el-GR" sz="2200" dirty="0"/>
              <a:t>&lt; 7,15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Αναπνευστική  </a:t>
            </a:r>
            <a:r>
              <a:rPr lang="el-GR" dirty="0" err="1" smtClean="0"/>
              <a:t>αλκ</a:t>
            </a:r>
            <a:r>
              <a:rPr lang="el-GR" dirty="0" err="1"/>
              <a:t>ά</a:t>
            </a:r>
            <a:r>
              <a:rPr lang="el-GR" dirty="0" err="1" smtClean="0"/>
              <a:t>λωση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Η </a:t>
            </a:r>
            <a:r>
              <a:rPr lang="el-GR" sz="2400" dirty="0" err="1"/>
              <a:t>οξεοβασική</a:t>
            </a:r>
            <a:r>
              <a:rPr lang="el-GR" sz="2400" dirty="0"/>
              <a:t> διαταραχή που προκαλείται από αυξημένη αποβολή </a:t>
            </a:r>
            <a:r>
              <a:rPr lang="el-GR" sz="2400" dirty="0" smtClean="0"/>
              <a:t>CO</a:t>
            </a:r>
            <a:r>
              <a:rPr lang="el-GR" sz="2400" dirty="0" smtClean="0">
                <a:latin typeface="Calibri" panose="020F0502020204030204" pitchFamily="34" charset="0"/>
              </a:rPr>
              <a:t>₂</a:t>
            </a:r>
            <a:r>
              <a:rPr lang="el-GR" sz="2400" dirty="0" smtClean="0"/>
              <a:t> </a:t>
            </a:r>
            <a:r>
              <a:rPr lang="el-GR" sz="2400" dirty="0"/>
              <a:t>(υπεραερισμό) σε σχέση με την παραγωγή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Η συχνότερη (</a:t>
            </a:r>
            <a:r>
              <a:rPr lang="el-GR" sz="2400" dirty="0" err="1"/>
              <a:t>ιατρογενής</a:t>
            </a:r>
            <a:r>
              <a:rPr lang="el-GR" sz="2400" dirty="0"/>
              <a:t>) </a:t>
            </a:r>
            <a:r>
              <a:rPr lang="el-GR" sz="2400" dirty="0" err="1"/>
              <a:t>οξεοβασική</a:t>
            </a:r>
            <a:r>
              <a:rPr lang="el-GR" sz="2400" dirty="0"/>
              <a:t> διαταραχή σε </a:t>
            </a:r>
            <a:r>
              <a:rPr lang="el-GR" sz="2400" dirty="0" err="1"/>
              <a:t>ενδονοσοκομειακούς</a:t>
            </a:r>
            <a:r>
              <a:rPr lang="el-GR" sz="2400" dirty="0"/>
              <a:t> </a:t>
            </a:r>
            <a:r>
              <a:rPr lang="el-GR" sz="2400" dirty="0" smtClean="0"/>
              <a:t>ασθενείς.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Κύρια  </a:t>
            </a:r>
            <a:r>
              <a:rPr lang="el-GR" sz="3600" b="0" dirty="0"/>
              <a:t>χαρακτηριστικά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Χαρακτηρίζεται </a:t>
            </a:r>
            <a:r>
              <a:rPr lang="el-GR" sz="2400" dirty="0" smtClean="0"/>
              <a:t>από: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Αύξηση </a:t>
            </a:r>
            <a:r>
              <a:rPr lang="el-GR" sz="2400" dirty="0"/>
              <a:t>του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(&gt; </a:t>
            </a:r>
            <a:r>
              <a:rPr lang="el-GR" sz="2400" dirty="0" smtClean="0"/>
              <a:t>7.40),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Μείωση </a:t>
            </a:r>
            <a:r>
              <a:rPr lang="el-GR" sz="2400" dirty="0"/>
              <a:t>της συγκέντρωσης του </a:t>
            </a:r>
            <a:r>
              <a:rPr lang="el-GR" sz="2400" dirty="0" smtClean="0"/>
              <a:t>CO₂  </a:t>
            </a:r>
            <a:r>
              <a:rPr lang="el-GR" sz="2400" dirty="0"/>
              <a:t>(&lt;40 </a:t>
            </a:r>
            <a:r>
              <a:rPr lang="el-GR" sz="2400" dirty="0" err="1"/>
              <a:t>mmHg</a:t>
            </a:r>
            <a:r>
              <a:rPr lang="el-GR" sz="2400" dirty="0"/>
              <a:t>: </a:t>
            </a:r>
            <a:r>
              <a:rPr lang="el-GR" sz="2400" dirty="0" err="1"/>
              <a:t>υποκαπνία</a:t>
            </a:r>
            <a:r>
              <a:rPr lang="el-GR" sz="2400" dirty="0"/>
              <a:t>)  στο πλάσμα λόγω  </a:t>
            </a:r>
            <a:r>
              <a:rPr lang="el-GR" sz="2400" dirty="0" smtClean="0"/>
              <a:t>πρωτοπαθούς υπεραερισμού,</a:t>
            </a:r>
            <a:endParaRPr lang="el-GR" sz="2400" dirty="0"/>
          </a:p>
          <a:p>
            <a:pPr marL="342900" lvl="2" indent="-342900">
              <a:spcBef>
                <a:spcPts val="1800"/>
              </a:spcBef>
            </a:pPr>
            <a:r>
              <a:rPr lang="el-GR" sz="2400" dirty="0" err="1" smtClean="0"/>
              <a:t>Αντιρροπιστική</a:t>
            </a:r>
            <a:r>
              <a:rPr lang="el-GR" sz="2400" dirty="0" smtClean="0"/>
              <a:t> </a:t>
            </a:r>
            <a:r>
              <a:rPr lang="el-GR" sz="2400" dirty="0"/>
              <a:t>μείωση των </a:t>
            </a:r>
            <a:r>
              <a:rPr lang="el-GR" dirty="0" smtClean="0"/>
              <a:t>HCO</a:t>
            </a:r>
            <a:r>
              <a:rPr lang="el-GR" baseline="-25000" dirty="0" smtClean="0"/>
              <a:t>3</a:t>
            </a:r>
            <a:r>
              <a:rPr lang="el-GR" baseline="30000" dirty="0" smtClean="0"/>
              <a:t>-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Ταξινόμηση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700808"/>
            <a:ext cx="5482952" cy="24482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Οξεία,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Χρόνια.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err="1" smtClean="0"/>
              <a:t>Παθοφυσιολογία</a:t>
            </a:r>
            <a:r>
              <a:rPr lang="el-GR" b="0" dirty="0" smtClean="0"/>
              <a:t>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b="1" dirty="0"/>
              <a:t>CO</a:t>
            </a:r>
            <a:r>
              <a:rPr lang="el-GR" sz="2400" b="1" baseline="-25000" dirty="0"/>
              <a:t>2</a:t>
            </a:r>
            <a:r>
              <a:rPr lang="el-GR" sz="2400" b="1" dirty="0"/>
              <a:t>  +  H</a:t>
            </a:r>
            <a:r>
              <a:rPr lang="el-GR" sz="2400" b="1" baseline="-25000" dirty="0"/>
              <a:t>2</a:t>
            </a:r>
            <a:r>
              <a:rPr lang="el-GR" sz="2400" b="1" dirty="0"/>
              <a:t>O </a:t>
            </a:r>
            <a:r>
              <a:rPr lang="el-GR" sz="2400" b="1" dirty="0">
                <a:cs typeface="Arial" charset="0"/>
              </a:rPr>
              <a:t>→</a:t>
            </a:r>
            <a:r>
              <a:rPr lang="el-GR" sz="2400" b="1" dirty="0"/>
              <a:t> H</a:t>
            </a:r>
            <a:r>
              <a:rPr lang="el-GR" sz="2400" b="1" baseline="-25000" dirty="0"/>
              <a:t>2</a:t>
            </a:r>
            <a:r>
              <a:rPr lang="el-GR" sz="2400" b="1" dirty="0"/>
              <a:t>CO</a:t>
            </a:r>
            <a:r>
              <a:rPr lang="el-GR" sz="2400" b="1" baseline="-25000" dirty="0"/>
              <a:t>3</a:t>
            </a:r>
            <a:r>
              <a:rPr lang="el-GR" sz="2400" b="1" dirty="0"/>
              <a:t> =H</a:t>
            </a:r>
            <a:r>
              <a:rPr lang="el-GR" sz="2400" b="1" baseline="30000" dirty="0"/>
              <a:t>+</a:t>
            </a:r>
            <a:r>
              <a:rPr lang="el-GR" sz="2400" b="1" dirty="0"/>
              <a:t> + HCO</a:t>
            </a:r>
            <a:r>
              <a:rPr lang="el-GR" sz="2400" b="1" baseline="-25000" dirty="0"/>
              <a:t>3</a:t>
            </a:r>
            <a:r>
              <a:rPr lang="el-GR" sz="2400" b="1" baseline="30000" dirty="0"/>
              <a:t>-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400" dirty="0"/>
              <a:t>Αύξηση του πνευμονικού </a:t>
            </a:r>
            <a:r>
              <a:rPr lang="el-GR" sz="2400" dirty="0" smtClean="0"/>
              <a:t>αερισμού (υπεραερισμός).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err="1" smtClean="0"/>
              <a:t>Αντιρροπιστικοί</a:t>
            </a:r>
            <a:r>
              <a:rPr lang="el-GR" sz="3600" b="0" dirty="0" smtClean="0"/>
              <a:t>  </a:t>
            </a:r>
            <a:r>
              <a:rPr lang="el-GR" sz="3600" b="0" dirty="0"/>
              <a:t>μηχανισμοί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Ενδοκυττάρια </a:t>
            </a:r>
            <a:r>
              <a:rPr lang="el-GR" sz="2400" dirty="0"/>
              <a:t>και τα </a:t>
            </a:r>
            <a:r>
              <a:rPr lang="el-GR" sz="2400" dirty="0" err="1"/>
              <a:t>εξωκυττάρια</a:t>
            </a:r>
            <a:r>
              <a:rPr lang="el-GR" sz="2400" dirty="0"/>
              <a:t> </a:t>
            </a:r>
            <a:r>
              <a:rPr lang="el-GR" sz="2400" dirty="0" smtClean="0"/>
              <a:t> ρυθμιστικά συστήματα, </a:t>
            </a:r>
            <a:endParaRPr lang="el-GR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3"/>
            </a:pPr>
            <a:r>
              <a:rPr lang="el-GR" sz="2400" dirty="0" smtClean="0"/>
              <a:t>Νεφρική </a:t>
            </a:r>
            <a:r>
              <a:rPr lang="el-GR" sz="2400" dirty="0"/>
              <a:t>ρύθμιση που </a:t>
            </a:r>
            <a:r>
              <a:rPr lang="el-GR" sz="2400" dirty="0" smtClean="0"/>
              <a:t>μειώνει: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Την </a:t>
            </a:r>
            <a:r>
              <a:rPr lang="el-GR" sz="2200" dirty="0"/>
              <a:t>απέκκριση Η</a:t>
            </a:r>
            <a:r>
              <a:rPr lang="el-GR" sz="2200" dirty="0" smtClean="0"/>
              <a:t>+,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Την </a:t>
            </a:r>
            <a:r>
              <a:rPr lang="el-GR" sz="2200" dirty="0" err="1"/>
              <a:t>επαναρρόφηση</a:t>
            </a:r>
            <a:r>
              <a:rPr lang="el-GR" sz="2200" dirty="0"/>
              <a:t> HCO</a:t>
            </a:r>
            <a:r>
              <a:rPr lang="el-GR" sz="2200" baseline="-25000" dirty="0"/>
              <a:t>3</a:t>
            </a:r>
            <a:r>
              <a:rPr lang="el-GR" sz="2200" dirty="0"/>
              <a:t>-,  </a:t>
            </a:r>
          </a:p>
          <a:p>
            <a:pPr lvl="1">
              <a:spcBef>
                <a:spcPts val="1800"/>
              </a:spcBef>
            </a:pPr>
            <a:r>
              <a:rPr lang="el-GR" sz="2200" dirty="0" smtClean="0"/>
              <a:t>Και </a:t>
            </a:r>
            <a:r>
              <a:rPr lang="el-GR" sz="2200" dirty="0"/>
              <a:t>αρχίζει μετά την 2-3 </a:t>
            </a:r>
            <a:r>
              <a:rPr lang="el-GR" sz="2200" dirty="0" smtClean="0"/>
              <a:t>μέρα. 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Αιτίες Αν. </a:t>
            </a:r>
            <a:r>
              <a:rPr lang="el-GR" dirty="0" err="1" smtClean="0"/>
              <a:t>Αλκάλωσης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lphaUcPeriod"/>
            </a:pPr>
            <a:r>
              <a:rPr lang="el-GR" sz="2400" dirty="0" smtClean="0"/>
              <a:t>Υποξαιμία,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200" dirty="0" smtClean="0"/>
              <a:t>Πνευμονικές νόσοι,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200" dirty="0" smtClean="0"/>
              <a:t>Συμφορητική καρδιακή ανεπάρκεια,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200" dirty="0" smtClean="0"/>
              <a:t>Διαβίωση σε μεγάλο υψόμετρο.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UcPeriod"/>
            </a:pPr>
            <a:r>
              <a:rPr lang="el-GR" sz="2400" dirty="0" smtClean="0"/>
              <a:t>Άμεση διέγερση του κέντρου αναπνοής.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Αιτίες Αν. </a:t>
            </a:r>
            <a:r>
              <a:rPr lang="el-GR" dirty="0" err="1"/>
              <a:t>Αλκάλωσης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lphaUcPeriod" startAt="3"/>
            </a:pPr>
            <a:r>
              <a:rPr lang="el-GR" sz="2400" dirty="0"/>
              <a:t>Ψυχογενής ή εκούσιος </a:t>
            </a:r>
            <a:r>
              <a:rPr lang="el-GR" sz="2400" dirty="0" smtClean="0"/>
              <a:t>υπεραερισμός,</a:t>
            </a:r>
            <a:endParaRPr lang="el-GR" sz="24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200" dirty="0"/>
              <a:t>Ηπατική </a:t>
            </a:r>
            <a:r>
              <a:rPr lang="el-GR" sz="2200" dirty="0" smtClean="0"/>
              <a:t>ανεπάρκεια,</a:t>
            </a:r>
            <a:endParaRPr lang="el-GR" sz="22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200" dirty="0" smtClean="0"/>
              <a:t>Σήψη,</a:t>
            </a:r>
            <a:endParaRPr lang="el-GR" sz="22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200" dirty="0"/>
              <a:t>Δηλητηρίαση με </a:t>
            </a:r>
            <a:r>
              <a:rPr lang="el-GR" sz="2200" dirty="0" smtClean="0"/>
              <a:t>σαλικυλικά,</a:t>
            </a:r>
            <a:endParaRPr lang="el-GR" sz="22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200" dirty="0"/>
              <a:t>Νευρολογικά νοσήματα (αγγειακά εγκεφαλικά, όγκοι της γέφυρας</a:t>
            </a:r>
            <a:r>
              <a:rPr lang="el-GR" sz="2200" dirty="0" smtClean="0"/>
              <a:t>),</a:t>
            </a:r>
            <a:endParaRPr lang="el-GR" sz="22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200" dirty="0"/>
              <a:t>Κύηση και δεύτερη φάση του κύκλου (φάση του ωχρού σωματίου</a:t>
            </a:r>
            <a:r>
              <a:rPr lang="el-GR" sz="2200" dirty="0" smtClean="0"/>
              <a:t>),</a:t>
            </a:r>
            <a:endParaRPr lang="el-GR" sz="2200" dirty="0"/>
          </a:p>
          <a:p>
            <a:pPr marL="857250" lvl="1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200" dirty="0"/>
              <a:t>Ταχεία διόρθωση μεταβολικής </a:t>
            </a:r>
            <a:r>
              <a:rPr lang="el-GR" sz="2200" dirty="0" smtClean="0"/>
              <a:t>οξέωσης.</a:t>
            </a:r>
            <a:endParaRPr lang="el-GR" sz="2200" dirty="0"/>
          </a:p>
          <a:p>
            <a:pPr marL="514350" indent="-514350">
              <a:spcBef>
                <a:spcPts val="1200"/>
              </a:spcBef>
              <a:buFont typeface="+mj-lt"/>
              <a:buAutoNum type="alphaUcPeriod" startAt="3"/>
            </a:pPr>
            <a:r>
              <a:rPr lang="el-GR" sz="2400" dirty="0"/>
              <a:t>Μηχανικός αερισμός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υδρογόνου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ΕΞΩΓΕΝΕΙΣ: </a:t>
            </a:r>
            <a:r>
              <a:rPr lang="el-GR" sz="2400" dirty="0" smtClean="0"/>
              <a:t>τροφές </a:t>
            </a:r>
            <a:r>
              <a:rPr lang="el-GR" sz="2400" dirty="0"/>
              <a:t>(λευκώματα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ΕΝΔΟΓΕΝΕΙΣ</a:t>
            </a:r>
            <a:r>
              <a:rPr lang="en-US" sz="2400" dirty="0" smtClean="0"/>
              <a:t> </a:t>
            </a:r>
            <a:r>
              <a:rPr lang="el-GR" sz="2400" dirty="0" smtClean="0"/>
              <a:t>: Μεταβολισμός</a:t>
            </a:r>
            <a:r>
              <a:rPr lang="en-US" sz="2400" dirty="0" smtClean="0"/>
              <a:t>: </a:t>
            </a:r>
            <a:r>
              <a:rPr lang="el-GR" sz="2400" dirty="0" smtClean="0"/>
              <a:t> </a:t>
            </a:r>
            <a:endParaRPr lang="el-GR" sz="2400" dirty="0"/>
          </a:p>
          <a:p>
            <a:pPr lvl="3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Λευκωμάτων, </a:t>
            </a:r>
            <a:endParaRPr lang="el-GR" sz="2400" dirty="0"/>
          </a:p>
          <a:p>
            <a:pPr lvl="3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Λιπών,</a:t>
            </a:r>
            <a:endParaRPr lang="el-GR" sz="2400" dirty="0"/>
          </a:p>
          <a:p>
            <a:pPr lvl="3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Υδατανθράκων.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Αιτιολογία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Αύξηση του πνευμονικού </a:t>
            </a:r>
            <a:r>
              <a:rPr lang="el-GR" sz="2400" dirty="0" smtClean="0"/>
              <a:t>αερισμού:</a:t>
            </a:r>
            <a:endParaRPr lang="el-GR" sz="2400" dirty="0"/>
          </a:p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Κεντρογενής</a:t>
            </a:r>
            <a:r>
              <a:rPr lang="el-GR" sz="2400" dirty="0"/>
              <a:t>: τραύματα, όγκοι, αγγειακά </a:t>
            </a:r>
            <a:r>
              <a:rPr lang="el-GR" sz="2400" dirty="0" err="1"/>
              <a:t>εγκεφ</a:t>
            </a:r>
            <a:r>
              <a:rPr lang="el-GR" sz="2400" dirty="0"/>
              <a:t>. επεισόδια, δηλητηρίαση με σαλικυλικά, άγχος, </a:t>
            </a:r>
            <a:r>
              <a:rPr lang="el-GR" sz="2400" dirty="0" smtClean="0"/>
              <a:t>υστερία,</a:t>
            </a:r>
            <a:endParaRPr lang="el-GR" sz="2400" dirty="0"/>
          </a:p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Περιφερική</a:t>
            </a:r>
            <a:r>
              <a:rPr lang="el-GR" sz="2400" dirty="0"/>
              <a:t>: πνευμονία, πνευμονική </a:t>
            </a:r>
            <a:r>
              <a:rPr lang="el-GR" sz="2400" dirty="0" smtClean="0"/>
              <a:t>εμβολή</a:t>
            </a:r>
            <a:r>
              <a:rPr lang="el-GR" sz="2400" dirty="0"/>
              <a:t>, διάμεση πνευμονοπάθεια, μεγάλο </a:t>
            </a:r>
            <a:r>
              <a:rPr lang="el-GR" sz="2400" dirty="0" smtClean="0"/>
              <a:t>υψόμετρο,</a:t>
            </a:r>
            <a:endParaRPr lang="el-GR" sz="2400" dirty="0"/>
          </a:p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Πλημμελής </a:t>
            </a:r>
            <a:r>
              <a:rPr lang="el-GR" sz="2400" dirty="0"/>
              <a:t>μηχανική </a:t>
            </a:r>
            <a:r>
              <a:rPr lang="el-GR" sz="2400" dirty="0" smtClean="0"/>
              <a:t>αναπνοή,</a:t>
            </a:r>
            <a:endParaRPr lang="el-GR" sz="2400" dirty="0"/>
          </a:p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Ποικίλης </a:t>
            </a:r>
            <a:r>
              <a:rPr lang="el-GR" sz="2400" dirty="0"/>
              <a:t>αιτιολογίας: εγκυμοσύνη, </a:t>
            </a:r>
            <a:r>
              <a:rPr lang="el-GR" sz="2400" dirty="0" smtClean="0"/>
              <a:t>κίρρωση ήπατος.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Κλινικές  </a:t>
            </a:r>
            <a:r>
              <a:rPr lang="el-GR" sz="3600" b="0" dirty="0"/>
              <a:t>εκδηλώσεις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Αύξηση της </a:t>
            </a:r>
            <a:r>
              <a:rPr lang="el-GR" sz="2400" dirty="0" err="1"/>
              <a:t>νευρομυικής</a:t>
            </a:r>
            <a:r>
              <a:rPr lang="el-GR" sz="2400" dirty="0"/>
              <a:t> </a:t>
            </a:r>
            <a:r>
              <a:rPr lang="el-GR" sz="2400" dirty="0" smtClean="0"/>
              <a:t>διεγερσιμότητας: </a:t>
            </a:r>
            <a:r>
              <a:rPr lang="el-GR" sz="2400" dirty="0"/>
              <a:t>παραισθήσεις, μυϊκές </a:t>
            </a:r>
            <a:r>
              <a:rPr lang="el-GR" sz="2400" dirty="0" smtClean="0"/>
              <a:t>συσπάσεις</a:t>
            </a:r>
            <a:r>
              <a:rPr lang="el-GR" sz="2400" dirty="0"/>
              <a:t>, </a:t>
            </a:r>
            <a:r>
              <a:rPr lang="el-GR" sz="2400" dirty="0" err="1"/>
              <a:t>τετανία</a:t>
            </a:r>
            <a:r>
              <a:rPr lang="el-GR" sz="2400" dirty="0"/>
              <a:t>, </a:t>
            </a:r>
            <a:r>
              <a:rPr lang="el-GR" sz="2400" dirty="0" smtClean="0"/>
              <a:t>σπασμοί,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Γαστρεντερικές </a:t>
            </a:r>
            <a:r>
              <a:rPr lang="el-GR" sz="2400" dirty="0"/>
              <a:t>διαταραχές: </a:t>
            </a:r>
            <a:r>
              <a:rPr lang="el-GR" sz="2400" dirty="0" smtClean="0"/>
              <a:t>ναυτία</a:t>
            </a:r>
            <a:r>
              <a:rPr lang="el-GR" sz="2400" dirty="0"/>
              <a:t>, </a:t>
            </a:r>
            <a:r>
              <a:rPr lang="el-GR" sz="2400" dirty="0" smtClean="0"/>
              <a:t>έμετοι,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Σε </a:t>
            </a:r>
            <a:r>
              <a:rPr lang="el-GR" sz="2400" dirty="0"/>
              <a:t>βαριά </a:t>
            </a:r>
            <a:r>
              <a:rPr lang="el-GR" sz="2400" dirty="0" err="1"/>
              <a:t>αλκάλωση</a:t>
            </a:r>
            <a:r>
              <a:rPr lang="el-GR" sz="2400" dirty="0"/>
              <a:t> επικίνδυνες καρδιακές </a:t>
            </a:r>
            <a:r>
              <a:rPr lang="el-GR" sz="2400" dirty="0" smtClean="0"/>
              <a:t>αρρυθμίες.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Αναπνευστική </a:t>
            </a:r>
            <a:r>
              <a:rPr lang="el-GR" sz="4400" dirty="0" err="1" smtClean="0"/>
              <a:t>αλκάλωση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Εργαστηριακά ευρήματα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Αύξηση του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σε συνδυασμό </a:t>
            </a:r>
            <a:r>
              <a:rPr lang="el-GR" sz="2400" dirty="0" smtClean="0"/>
              <a:t>με: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Σημαντική </a:t>
            </a:r>
            <a:r>
              <a:rPr lang="el-GR" sz="2400" b="1" dirty="0"/>
              <a:t>πτώση της  </a:t>
            </a:r>
            <a:r>
              <a:rPr lang="el-GR" sz="2400" b="1" dirty="0" smtClean="0"/>
              <a:t>PCO</a:t>
            </a:r>
            <a:r>
              <a:rPr lang="el-GR" sz="2400" b="1" dirty="0" smtClean="0">
                <a:latin typeface="Calibri" panose="020F0502020204030204" pitchFamily="34" charset="0"/>
              </a:rPr>
              <a:t>₂,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Μετρίου </a:t>
            </a:r>
            <a:r>
              <a:rPr lang="el-GR" sz="2400" dirty="0"/>
              <a:t>βαθμού </a:t>
            </a:r>
            <a:r>
              <a:rPr lang="el-GR" sz="2400" b="1" dirty="0"/>
              <a:t>μείωση </a:t>
            </a:r>
            <a:r>
              <a:rPr lang="el-GR" sz="2400" b="1" dirty="0" smtClean="0"/>
              <a:t>των HCO</a:t>
            </a:r>
            <a:r>
              <a:rPr lang="el-GR" sz="2400" b="1" dirty="0" smtClean="0">
                <a:latin typeface="Calibri" panose="020F0502020204030204" pitchFamily="34" charset="0"/>
              </a:rPr>
              <a:t>₃,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Ήπια </a:t>
            </a:r>
            <a:r>
              <a:rPr lang="el-GR" sz="2400" dirty="0" err="1" smtClean="0"/>
              <a:t>υποκαλιαιμία</a:t>
            </a:r>
            <a:r>
              <a:rPr lang="el-GR" sz="2400" dirty="0" smtClean="0"/>
              <a:t>.</a:t>
            </a:r>
            <a:endParaRPr lang="el-GR" sz="2400" dirty="0" smtClean="0"/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>
                <a:sym typeface="Wingdings" pitchFamily="2" charset="2"/>
              </a:rPr>
              <a:t></a:t>
            </a:r>
            <a:r>
              <a:rPr lang="en-US" sz="2400" b="1" dirty="0">
                <a:sym typeface="Wingdings" pitchFamily="2" charset="2"/>
              </a:rPr>
              <a:t> 1-4 </a:t>
            </a:r>
            <a:r>
              <a:rPr lang="en-US" sz="2400" b="1" dirty="0" err="1">
                <a:sym typeface="Wingdings" pitchFamily="2" charset="2"/>
              </a:rPr>
              <a:t>mEq</a:t>
            </a:r>
            <a:r>
              <a:rPr lang="en-US" sz="2400" b="1" dirty="0">
                <a:sym typeface="Wingdings" pitchFamily="2" charset="2"/>
              </a:rPr>
              <a:t> HCO</a:t>
            </a:r>
            <a:r>
              <a:rPr lang="en-US" sz="2400" b="1" baseline="-25000" dirty="0">
                <a:sym typeface="Wingdings" pitchFamily="2" charset="2"/>
              </a:rPr>
              <a:t>3</a:t>
            </a:r>
            <a:r>
              <a:rPr lang="en-US" sz="2400" b="1" dirty="0">
                <a:sym typeface="Wingdings" pitchFamily="2" charset="2"/>
              </a:rPr>
              <a:t> / </a:t>
            </a:r>
            <a:r>
              <a:rPr lang="el-GR" sz="2400" b="1" dirty="0">
                <a:sym typeface="Wingdings" pitchFamily="2" charset="2"/>
              </a:rPr>
              <a:t></a:t>
            </a:r>
            <a:r>
              <a:rPr lang="en-US" sz="2400" b="1" dirty="0">
                <a:sym typeface="Wingdings" pitchFamily="2" charset="2"/>
              </a:rPr>
              <a:t> 10mm</a:t>
            </a:r>
            <a:r>
              <a:rPr lang="el-GR" sz="2400" b="1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PCO</a:t>
            </a:r>
            <a:r>
              <a:rPr lang="en-US" sz="2400" b="1" baseline="-25000" dirty="0">
                <a:sym typeface="Wingdings" pitchFamily="2" charset="2"/>
              </a:rPr>
              <a:t>2</a:t>
            </a:r>
            <a:r>
              <a:rPr lang="el-GR" sz="2400" b="1" dirty="0">
                <a:sym typeface="Wingdings" pitchFamily="2" charset="2"/>
              </a:rPr>
              <a:t> </a:t>
            </a:r>
          </a:p>
          <a:p>
            <a:pPr>
              <a:spcBef>
                <a:spcPts val="1800"/>
              </a:spcBef>
            </a:pPr>
            <a:endParaRPr lang="el-GR" sz="2400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Αναπνευστικές Διαταραχές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507288" cy="540060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Φυσιολογική αντιρρόπηση στις μεταβολές </a:t>
            </a:r>
            <a:r>
              <a:rPr lang="en-US" sz="2200" b="1" dirty="0" smtClean="0">
                <a:solidFill>
                  <a:srgbClr val="004A82"/>
                </a:solidFill>
              </a:rPr>
              <a:t>PCO₂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dirty="0" smtClean="0"/>
              <a:t>Κανόνες για αποστήθιση (απλοποιημένοι για ευκολία – στην πραγματικότητα υπάρχει νένα εύρος αναμενόμενων μεταβολών)</a:t>
            </a:r>
            <a:r>
              <a:rPr lang="en-US" sz="2200" dirty="0" smtClean="0"/>
              <a:t>: </a:t>
            </a:r>
            <a:endParaRPr lang="el-GR" sz="2200" dirty="0" smtClean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l-GR" sz="2200" dirty="0" smtClean="0"/>
              <a:t>Στην οξεία αναπνευστική οξέωση, η [</a:t>
            </a:r>
            <a:r>
              <a:rPr lang="el-GR" sz="2200" dirty="0"/>
              <a:t>HCO</a:t>
            </a:r>
            <a:r>
              <a:rPr lang="el-GR" sz="2200" baseline="-25000" dirty="0"/>
              <a:t>3</a:t>
            </a:r>
            <a:r>
              <a:rPr lang="el-GR" sz="2200" baseline="30000" dirty="0"/>
              <a:t>-  </a:t>
            </a:r>
            <a:r>
              <a:rPr lang="el-GR" sz="2200" dirty="0" smtClean="0"/>
              <a:t>] πλάσματος αυξάνεται κατά 1 </a:t>
            </a:r>
            <a:r>
              <a:rPr lang="en-US" sz="2200" dirty="0" err="1" smtClean="0"/>
              <a:t>mEq</a:t>
            </a:r>
            <a:r>
              <a:rPr lang="en-US" sz="2200" dirty="0" smtClean="0"/>
              <a:t>/L </a:t>
            </a:r>
            <a:r>
              <a:rPr lang="el-GR" sz="2200" dirty="0" smtClean="0"/>
              <a:t>για κάθε 10 </a:t>
            </a:r>
            <a:r>
              <a:rPr lang="en-US" sz="2200" dirty="0" smtClean="0"/>
              <a:t>mmHg </a:t>
            </a:r>
            <a:r>
              <a:rPr lang="el-GR" sz="2200" dirty="0" smtClean="0"/>
              <a:t>αύξηση της </a:t>
            </a:r>
            <a:r>
              <a:rPr lang="en-US" sz="2200" dirty="0" smtClean="0"/>
              <a:t>PCO₂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l-GR" sz="2200" dirty="0" smtClean="0"/>
              <a:t>Στη </a:t>
            </a:r>
            <a:r>
              <a:rPr lang="el-GR" sz="2200" dirty="0" err="1" smtClean="0"/>
              <a:t>χρονία</a:t>
            </a:r>
            <a:r>
              <a:rPr lang="el-GR" sz="2200" dirty="0" smtClean="0"/>
              <a:t> αναπνευστική οξέωση, η </a:t>
            </a:r>
            <a:r>
              <a:rPr lang="el-GR" sz="2200" dirty="0"/>
              <a:t>[HCO</a:t>
            </a:r>
            <a:r>
              <a:rPr lang="el-GR" sz="2200" baseline="-25000" dirty="0"/>
              <a:t>3</a:t>
            </a:r>
            <a:r>
              <a:rPr lang="el-GR" sz="2200" baseline="30000" dirty="0"/>
              <a:t>-  </a:t>
            </a:r>
            <a:r>
              <a:rPr lang="el-GR" sz="2200" dirty="0"/>
              <a:t>] </a:t>
            </a:r>
            <a:r>
              <a:rPr lang="el-GR" sz="2200" dirty="0" smtClean="0"/>
              <a:t>πλάσματος αυξάνεται κατά 3,5 </a:t>
            </a:r>
            <a:r>
              <a:rPr lang="en-US" sz="2200" dirty="0" err="1" smtClean="0"/>
              <a:t>mEq</a:t>
            </a:r>
            <a:r>
              <a:rPr lang="en-US" sz="2200" dirty="0" smtClean="0"/>
              <a:t>/L </a:t>
            </a:r>
            <a:r>
              <a:rPr lang="el-GR" sz="2200" dirty="0" smtClean="0"/>
              <a:t>για κάθε 10 </a:t>
            </a:r>
            <a:r>
              <a:rPr lang="en-US" sz="2200" dirty="0" smtClean="0"/>
              <a:t>mm Hg</a:t>
            </a:r>
            <a:r>
              <a:rPr lang="el-GR" sz="2200" dirty="0" smtClean="0"/>
              <a:t> αύξηση της </a:t>
            </a:r>
            <a:r>
              <a:rPr lang="en-US" sz="2200" dirty="0"/>
              <a:t>PCO</a:t>
            </a:r>
            <a:r>
              <a:rPr lang="en-US" sz="2200" dirty="0" smtClean="0"/>
              <a:t>₂</a:t>
            </a:r>
            <a:r>
              <a:rPr lang="el-GR" sz="2200" dirty="0" smtClean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l-GR" sz="2200" dirty="0" smtClean="0"/>
              <a:t>Στην οξεία αναπνευστική </a:t>
            </a:r>
            <a:r>
              <a:rPr lang="el-GR" sz="2200" dirty="0" err="1" smtClean="0"/>
              <a:t>αλκάλωση</a:t>
            </a:r>
            <a:r>
              <a:rPr lang="el-GR" sz="2200" dirty="0" smtClean="0"/>
              <a:t>, οι μεταβολές είναι προς την αντίθετη κατεύθυνση, δηλαδή η </a:t>
            </a:r>
            <a:r>
              <a:rPr lang="el-GR" sz="2200" dirty="0"/>
              <a:t>[HCO</a:t>
            </a:r>
            <a:r>
              <a:rPr lang="el-GR" sz="2200" baseline="-25000" dirty="0"/>
              <a:t>3</a:t>
            </a:r>
            <a:r>
              <a:rPr lang="el-GR" sz="2200" baseline="30000" dirty="0"/>
              <a:t>-  </a:t>
            </a:r>
            <a:r>
              <a:rPr lang="el-GR" sz="2200" dirty="0"/>
              <a:t>] </a:t>
            </a:r>
            <a:r>
              <a:rPr lang="el-GR" sz="2200" dirty="0" smtClean="0"/>
              <a:t>πλάσματος μειώνεται κατά 2 </a:t>
            </a:r>
            <a:r>
              <a:rPr lang="en-US" sz="2200" dirty="0" err="1" smtClean="0"/>
              <a:t>mEq</a:t>
            </a:r>
            <a:r>
              <a:rPr lang="en-US" sz="2200" dirty="0" smtClean="0"/>
              <a:t>/L </a:t>
            </a:r>
            <a:r>
              <a:rPr lang="el-GR" sz="2200" dirty="0" smtClean="0"/>
              <a:t>για κάθε 10 </a:t>
            </a:r>
            <a:r>
              <a:rPr lang="en-US" sz="2200" dirty="0" smtClean="0"/>
              <a:t>mm Hg </a:t>
            </a:r>
            <a:r>
              <a:rPr lang="el-GR" sz="2200" dirty="0" smtClean="0"/>
              <a:t>μείωση της </a:t>
            </a:r>
            <a:r>
              <a:rPr lang="en-US" sz="2200" dirty="0"/>
              <a:t>PCO</a:t>
            </a:r>
            <a:r>
              <a:rPr lang="en-US" sz="2200" dirty="0" smtClean="0"/>
              <a:t>₂</a:t>
            </a:r>
            <a:r>
              <a:rPr lang="el-GR" sz="2200" dirty="0" smtClean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l-GR" sz="2200" dirty="0" smtClean="0"/>
              <a:t>Στη </a:t>
            </a:r>
            <a:r>
              <a:rPr lang="el-GR" sz="2200" dirty="0" err="1" smtClean="0"/>
              <a:t>χρονία</a:t>
            </a:r>
            <a:r>
              <a:rPr lang="el-GR" sz="2200" dirty="0" smtClean="0"/>
              <a:t> αναπνευστική </a:t>
            </a:r>
            <a:r>
              <a:rPr lang="el-GR" sz="2200" dirty="0" err="1" smtClean="0"/>
              <a:t>αλκάλωση</a:t>
            </a:r>
            <a:r>
              <a:rPr lang="el-GR" sz="2200" dirty="0" smtClean="0"/>
              <a:t> η </a:t>
            </a:r>
            <a:r>
              <a:rPr lang="el-GR" sz="2200" dirty="0"/>
              <a:t>[HCO</a:t>
            </a:r>
            <a:r>
              <a:rPr lang="el-GR" sz="2200" baseline="-25000" dirty="0"/>
              <a:t>3</a:t>
            </a:r>
            <a:r>
              <a:rPr lang="el-GR" sz="2200" baseline="30000" dirty="0"/>
              <a:t>-  </a:t>
            </a:r>
            <a:r>
              <a:rPr lang="el-GR" sz="2200" dirty="0"/>
              <a:t>] </a:t>
            </a:r>
            <a:r>
              <a:rPr lang="el-GR" sz="2200" dirty="0" smtClean="0"/>
              <a:t>μειώνεται κατά 4 </a:t>
            </a:r>
            <a:r>
              <a:rPr lang="en-US" sz="2200" dirty="0" err="1" smtClean="0"/>
              <a:t>mEq</a:t>
            </a:r>
            <a:r>
              <a:rPr lang="en-US" sz="2200" dirty="0" smtClean="0"/>
              <a:t>/L </a:t>
            </a:r>
            <a:r>
              <a:rPr lang="el-GR" sz="2200" dirty="0" smtClean="0"/>
              <a:t>για κάθε 10 </a:t>
            </a:r>
            <a:r>
              <a:rPr lang="en-US" sz="2200" dirty="0" smtClean="0"/>
              <a:t>mm Hg </a:t>
            </a:r>
            <a:r>
              <a:rPr lang="el-GR" sz="2200" dirty="0" smtClean="0"/>
              <a:t>μείωση της </a:t>
            </a:r>
            <a:r>
              <a:rPr lang="en-US" sz="2200" dirty="0"/>
              <a:t>PCO₂</a:t>
            </a:r>
            <a:r>
              <a:rPr lang="el-GR" sz="22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δείγματος αερίων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Ηπαρινισμός: Ηπαρίνη μέχρι 50iu/</a:t>
            </a:r>
            <a:r>
              <a:rPr lang="el-GR" sz="2400" dirty="0" err="1"/>
              <a:t>ml</a:t>
            </a:r>
            <a:r>
              <a:rPr lang="el-GR" sz="2400" dirty="0"/>
              <a:t> αίματος δεν επηρεάζει το αποτέλεσμα.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Αναερόβια </a:t>
            </a:r>
            <a:r>
              <a:rPr lang="el-GR" sz="2400" dirty="0" smtClean="0"/>
              <a:t>λήψη: </a:t>
            </a:r>
            <a:r>
              <a:rPr lang="el-GR" sz="2400" dirty="0"/>
              <a:t>φυσαλίδες αέρα αυξάνουν το </a:t>
            </a:r>
            <a:r>
              <a:rPr lang="el-GR" sz="2400" dirty="0" err="1" smtClean="0"/>
              <a:t>PaO</a:t>
            </a:r>
            <a:r>
              <a:rPr lang="el-GR" sz="2400" dirty="0" err="1" smtClean="0">
                <a:latin typeface="Calibri" panose="020F0502020204030204" pitchFamily="34" charset="0"/>
              </a:rPr>
              <a:t>₂</a:t>
            </a:r>
            <a:r>
              <a:rPr lang="el-GR" sz="2400" dirty="0" smtClean="0"/>
              <a:t> </a:t>
            </a:r>
            <a:r>
              <a:rPr lang="el-GR" sz="2400" dirty="0"/>
              <a:t>μέχρι και 15</a:t>
            </a:r>
            <a:r>
              <a:rPr lang="el-GR" sz="2400" dirty="0" smtClean="0"/>
              <a:t>%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Αποθήκευση </a:t>
            </a:r>
            <a:r>
              <a:rPr lang="el-GR" sz="2400" dirty="0" smtClean="0"/>
              <a:t>δείγματος: </a:t>
            </a:r>
            <a:r>
              <a:rPr lang="el-GR" sz="2400" dirty="0"/>
              <a:t>μέχρι 15min σε θερμοκρασία δωματίου σε πλαστική σύριγγα. (αύξηση γαλακτικού, </a:t>
            </a:r>
            <a:r>
              <a:rPr lang="el-GR" sz="2400" dirty="0" smtClean="0"/>
              <a:t>HCO</a:t>
            </a:r>
            <a:r>
              <a:rPr lang="el-GR" sz="2400" dirty="0" smtClean="0">
                <a:latin typeface="Calibri" panose="020F0502020204030204" pitchFamily="34" charset="0"/>
              </a:rPr>
              <a:t>₃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O</a:t>
            </a:r>
            <a:r>
              <a:rPr lang="el-GR" sz="2400" dirty="0" err="1" smtClean="0"/>
              <a:t>μοιογένεια</a:t>
            </a:r>
            <a:r>
              <a:rPr lang="el-GR" sz="2400" dirty="0" smtClean="0"/>
              <a:t> δείγματος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αερίων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/>
              <a:t>5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/>
              <a:t>Βήμα </a:t>
            </a:r>
            <a:r>
              <a:rPr lang="en-US" sz="2400" b="1" dirty="0" smtClean="0"/>
              <a:t>1o  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l-GR" sz="2400" dirty="0"/>
              <a:t>Σε αυτό το βήμα κοιτάζουμε μόνο την τιμή του </a:t>
            </a:r>
            <a:r>
              <a:rPr lang="en-US" sz="2400" dirty="0"/>
              <a:t>pH</a:t>
            </a:r>
            <a:r>
              <a:rPr lang="el-GR" sz="2400" dirty="0"/>
              <a:t>. 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pH</a:t>
            </a:r>
            <a:r>
              <a:rPr lang="el-GR" sz="2400" dirty="0"/>
              <a:t>: υψηλό ή </a:t>
            </a:r>
            <a:r>
              <a:rPr lang="el-GR" sz="2400" dirty="0" smtClean="0"/>
              <a:t>χαμηλό; </a:t>
            </a:r>
            <a:r>
              <a:rPr lang="el-GR" sz="2400" dirty="0"/>
              <a:t>οξέωση ή </a:t>
            </a:r>
            <a:r>
              <a:rPr lang="el-GR" sz="2400" dirty="0" err="1"/>
              <a:t>αλκάλωση</a:t>
            </a:r>
            <a:r>
              <a:rPr lang="el-GR" sz="2400" dirty="0"/>
              <a:t>;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Φ.Τ. = 7.35 – 7.45.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Οξέωση ή </a:t>
            </a:r>
            <a:r>
              <a:rPr lang="el-GR" sz="2400" dirty="0" err="1"/>
              <a:t>αλκάλωση</a:t>
            </a:r>
            <a:r>
              <a:rPr lang="el-GR" sz="2400" dirty="0"/>
              <a:t>;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αερίων </a:t>
            </a:r>
            <a:r>
              <a:rPr lang="en-US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/>
              <a:t>5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/>
              <a:t>Βήμα 2ο </a:t>
            </a:r>
          </a:p>
          <a:p>
            <a:pPr>
              <a:spcBef>
                <a:spcPts val="1800"/>
              </a:spcBef>
            </a:pPr>
            <a:r>
              <a:rPr lang="el-GR" sz="2400" b="1" dirty="0" smtClean="0"/>
              <a:t>Καθορίστε αν το πρόβλημα είναι αναπνευστικό η μεταβολικό,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Σε </a:t>
            </a:r>
            <a:r>
              <a:rPr lang="el-GR" sz="2400" dirty="0"/>
              <a:t>αυτό το βήμα ελέγχουμε </a:t>
            </a:r>
            <a:r>
              <a:rPr lang="el-GR" sz="2400" dirty="0" smtClean="0"/>
              <a:t>PCO</a:t>
            </a:r>
            <a:r>
              <a:rPr lang="el-GR" sz="2400" dirty="0" smtClean="0">
                <a:latin typeface="Calibri" panose="020F0502020204030204" pitchFamily="34" charset="0"/>
              </a:rPr>
              <a:t>₂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r>
              <a:rPr lang="el-GR" sz="2400" dirty="0" smtClean="0"/>
              <a:t>HCO</a:t>
            </a:r>
            <a:r>
              <a:rPr lang="el-GR" sz="2400" dirty="0" smtClean="0">
                <a:latin typeface="Calibri" panose="020F0502020204030204" pitchFamily="34" charset="0"/>
              </a:rPr>
              <a:t>₃</a:t>
            </a:r>
            <a:r>
              <a:rPr lang="el-GR" sz="2400" dirty="0" smtClean="0"/>
              <a:t> </a:t>
            </a:r>
            <a:r>
              <a:rPr lang="el-GR" sz="2400" dirty="0"/>
              <a:t>που παρουσιάζει αντίστοιχη διαταραχή με το </a:t>
            </a:r>
            <a:r>
              <a:rPr lang="en-US" sz="2400" dirty="0" smtClean="0"/>
              <a:t>pH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αερίων </a:t>
            </a:r>
            <a:r>
              <a:rPr lang="en-US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/>
              <a:t>5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/>
              <a:t>Βήμα 3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Kαθορίστε το μέγεθος της αντιρρόπησης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Απουσιάζει;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Κοιτάξτε την τιμή του PCO</a:t>
            </a:r>
            <a:r>
              <a:rPr lang="el-GR" sz="2400" dirty="0" smtClean="0">
                <a:latin typeface="Calibri" panose="020F0502020204030204" pitchFamily="34" charset="0"/>
              </a:rPr>
              <a:t>₂</a:t>
            </a:r>
            <a:r>
              <a:rPr lang="el-GR" sz="2400" dirty="0" smtClean="0"/>
              <a:t> ή HCO</a:t>
            </a:r>
            <a:r>
              <a:rPr lang="el-GR" sz="2400" dirty="0" smtClean="0">
                <a:latin typeface="Calibri" panose="020F0502020204030204" pitchFamily="34" charset="0"/>
              </a:rPr>
              <a:t>₃</a:t>
            </a:r>
            <a:r>
              <a:rPr lang="el-GR" sz="2400" dirty="0" smtClean="0"/>
              <a:t> που δεν ταιριάζει στη διαταραχή του </a:t>
            </a:r>
            <a:r>
              <a:rPr lang="en-US" sz="2400" dirty="0" smtClean="0"/>
              <a:t>pH</a:t>
            </a:r>
            <a:r>
              <a:rPr lang="el-GR" sz="2400" dirty="0" smtClean="0"/>
              <a:t>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Εάν είναι στα φυσιολογικά όρια καμία  αντιρρόπηση δεν έχει λάβει χώρα.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αερίων </a:t>
            </a:r>
            <a:r>
              <a:rPr lang="en-US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/>
              <a:t>5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/>
              <a:t>Βήμα  4ο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Kαθορίστε το μέγεθος της αντιρρόπησης,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Μερική;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Κοιτάξτε την τιμή του PCO</a:t>
            </a:r>
            <a:r>
              <a:rPr lang="el-GR" sz="2400" dirty="0" smtClean="0">
                <a:latin typeface="Calibri" panose="020F0502020204030204" pitchFamily="34" charset="0"/>
              </a:rPr>
              <a:t>₂</a:t>
            </a:r>
            <a:r>
              <a:rPr lang="el-GR" sz="2400" dirty="0" smtClean="0"/>
              <a:t> ή HCO</a:t>
            </a:r>
            <a:r>
              <a:rPr lang="el-GR" sz="2400" dirty="0" smtClean="0">
                <a:latin typeface="Calibri" panose="020F0502020204030204" pitchFamily="34" charset="0"/>
              </a:rPr>
              <a:t>₃</a:t>
            </a:r>
            <a:r>
              <a:rPr lang="el-GR" sz="2400" dirty="0" smtClean="0"/>
              <a:t>, εάν είναι έξω από τα φυσιολογική όρια, πάνω ή κάτω τότε υπάρχει μερική αντιρρόπηση.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αερίων </a:t>
            </a:r>
            <a:r>
              <a:rPr lang="en-US" sz="3200" b="0" dirty="0" smtClean="0"/>
              <a:t>(5 </a:t>
            </a:r>
            <a:r>
              <a:rPr lang="el-GR" sz="3200" b="0" dirty="0"/>
              <a:t>από </a:t>
            </a:r>
            <a:r>
              <a:rPr lang="en-US" sz="3200" b="0" dirty="0"/>
              <a:t>5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Βήμα  5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Kαθορίστε το μέγεθος της αντιρρόπησης,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Πλήρης;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Κοιτάξτε </a:t>
            </a:r>
            <a:r>
              <a:rPr lang="el-GR" sz="2400" dirty="0"/>
              <a:t>την τιμή του PCO2 ή HCO3, εάν είναι έξω από τα φυσιολογική όρια, πάνω ή κάτω, αλλά το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είναι φυσιολογικό τότε έχουμε πλήρη αντιρρόπηση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οξέων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Πτητικά: </a:t>
            </a:r>
            <a:r>
              <a:rPr lang="el-GR" sz="2400" dirty="0"/>
              <a:t>H2CO3  (ανθρακικό οξύ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Διασπάται σε CO2 +H20. Το CO2 (αέριο) αποβάλλεται από τους </a:t>
            </a:r>
            <a:r>
              <a:rPr lang="el-GR" sz="2400" dirty="0" smtClean="0"/>
              <a:t>πνεύμονες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Μη </a:t>
            </a:r>
            <a:r>
              <a:rPr lang="el-GR" sz="2400" dirty="0" smtClean="0"/>
              <a:t>πτητικά: </a:t>
            </a:r>
            <a:r>
              <a:rPr lang="el-GR" sz="2400" dirty="0"/>
              <a:t>δεν διασπώνται σε αέρια   και αποβάλλονται από τους </a:t>
            </a:r>
            <a:r>
              <a:rPr lang="el-GR" sz="2400" dirty="0" smtClean="0"/>
              <a:t>νεφρούς</a:t>
            </a:r>
            <a:r>
              <a:rPr lang="en-US" sz="2400" dirty="0"/>
              <a:t>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H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PO</a:t>
            </a:r>
            <a:r>
              <a:rPr lang="el-GR" sz="2400" baseline="-25000" dirty="0" smtClean="0"/>
              <a:t>4</a:t>
            </a:r>
            <a:r>
              <a:rPr lang="en-US" sz="2400" baseline="-25000" dirty="0" smtClean="0"/>
              <a:t>,</a:t>
            </a:r>
            <a:endParaRPr lang="en-US" sz="2400" baseline="300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H</a:t>
            </a:r>
            <a:r>
              <a:rPr lang="el-GR" sz="2400" baseline="-25000" dirty="0"/>
              <a:t>2</a:t>
            </a:r>
            <a:r>
              <a:rPr lang="en-US" sz="2400" dirty="0"/>
              <a:t>s</a:t>
            </a:r>
            <a:r>
              <a:rPr lang="el-GR" sz="2400" dirty="0" smtClean="0"/>
              <a:t>O</a:t>
            </a:r>
            <a:r>
              <a:rPr lang="el-GR" sz="2400" baseline="-25000" dirty="0" smtClean="0"/>
              <a:t>4</a:t>
            </a:r>
            <a:r>
              <a:rPr lang="en-US" sz="2400" baseline="-250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Αναμενόμενες αποκλίσεις των Φ.Τ </a:t>
            </a:r>
            <a:br>
              <a:rPr lang="el-GR" dirty="0" smtClean="0"/>
            </a:br>
            <a:r>
              <a:rPr lang="el-GR" dirty="0" smtClean="0"/>
              <a:t>PCO</a:t>
            </a:r>
            <a:r>
              <a:rPr lang="el-GR" dirty="0" smtClean="0">
                <a:latin typeface="Calibri" panose="020F0502020204030204" pitchFamily="34" charset="0"/>
              </a:rPr>
              <a:t>₂</a:t>
            </a:r>
            <a:r>
              <a:rPr lang="el-GR" dirty="0" smtClean="0"/>
              <a:t> </a:t>
            </a:r>
            <a:r>
              <a:rPr lang="el-GR" dirty="0"/>
              <a:t>&amp; </a:t>
            </a:r>
            <a:r>
              <a:rPr lang="el-GR" dirty="0" smtClean="0"/>
              <a:t>HCO</a:t>
            </a:r>
            <a:r>
              <a:rPr lang="el-GR" dirty="0" smtClean="0">
                <a:latin typeface="Calibri" panose="020F0502020204030204" pitchFamily="34" charset="0"/>
              </a:rPr>
              <a:t>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 smtClean="0"/>
              <a:t>↓ </a:t>
            </a:r>
            <a:r>
              <a:rPr lang="en-US" sz="2400" dirty="0"/>
              <a:t>1mEq HCO</a:t>
            </a:r>
            <a:r>
              <a:rPr lang="en-US" sz="2400" baseline="-25000" dirty="0"/>
              <a:t>3</a:t>
            </a:r>
            <a:r>
              <a:rPr lang="en-US" sz="2400" dirty="0"/>
              <a:t> / ↓</a:t>
            </a:r>
            <a:r>
              <a:rPr lang="en-US" sz="2400" dirty="0" smtClean="0"/>
              <a:t> </a:t>
            </a:r>
            <a:r>
              <a:rPr lang="en-US" sz="2400" dirty="0"/>
              <a:t>1mmPCO</a:t>
            </a:r>
            <a:r>
              <a:rPr lang="en-US" sz="2400" baseline="-25000" dirty="0"/>
              <a:t>2 </a:t>
            </a:r>
            <a:r>
              <a:rPr lang="en-US" sz="2400" dirty="0"/>
              <a:t>– </a:t>
            </a:r>
            <a:r>
              <a:rPr lang="el-GR" sz="2400" dirty="0"/>
              <a:t>Μ.Ο </a:t>
            </a:r>
            <a:r>
              <a:rPr lang="el-GR" sz="2400" dirty="0" smtClean="0"/>
              <a:t>ή </a:t>
            </a:r>
            <a:r>
              <a:rPr lang="el-GR" sz="2400" dirty="0"/>
              <a:t>1,5 χ </a:t>
            </a:r>
            <a:r>
              <a:rPr lang="en-US" sz="2400" dirty="0"/>
              <a:t>HCO</a:t>
            </a:r>
            <a:r>
              <a:rPr lang="en-US" sz="2400" baseline="-25000" dirty="0"/>
              <a:t>3</a:t>
            </a:r>
            <a:r>
              <a:rPr lang="en-US" sz="2400" dirty="0"/>
              <a:t> +</a:t>
            </a:r>
            <a:r>
              <a:rPr lang="en-US" sz="2400" dirty="0" smtClean="0"/>
              <a:t>8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sz="2400" dirty="0" smtClean="0"/>
              <a:t>↑ </a:t>
            </a:r>
            <a:r>
              <a:rPr lang="en-US" sz="2400" dirty="0"/>
              <a:t>1mEq HCO</a:t>
            </a:r>
            <a:r>
              <a:rPr lang="en-US" sz="2400" baseline="-25000" dirty="0"/>
              <a:t>3</a:t>
            </a:r>
            <a:r>
              <a:rPr lang="en-US" sz="2400" dirty="0"/>
              <a:t> / ↑ </a:t>
            </a:r>
            <a:r>
              <a:rPr lang="en-US" sz="2400" dirty="0" smtClean="0"/>
              <a:t>0.7- </a:t>
            </a:r>
            <a:r>
              <a:rPr lang="en-US" sz="2400" dirty="0"/>
              <a:t>1mmPCO</a:t>
            </a:r>
            <a:r>
              <a:rPr lang="en-US" sz="2400" baseline="-25000" dirty="0"/>
              <a:t>2</a:t>
            </a:r>
            <a:r>
              <a:rPr lang="en-US" sz="2400" dirty="0"/>
              <a:t>- </a:t>
            </a:r>
            <a:r>
              <a:rPr lang="el-GR" sz="2400" dirty="0" smtClean="0"/>
              <a:t>Μ.Α ή </a:t>
            </a:r>
            <a:r>
              <a:rPr lang="el-GR" sz="2400" dirty="0"/>
              <a:t>0,7 χ </a:t>
            </a:r>
            <a:r>
              <a:rPr lang="en-US" sz="2400" dirty="0"/>
              <a:t>HCO</a:t>
            </a:r>
            <a:r>
              <a:rPr lang="en-US" sz="2400" baseline="-25000" dirty="0"/>
              <a:t>3</a:t>
            </a:r>
            <a:r>
              <a:rPr lang="en-US" sz="2400" dirty="0"/>
              <a:t> +</a:t>
            </a:r>
            <a:r>
              <a:rPr lang="en-US" sz="2400" dirty="0" smtClean="0"/>
              <a:t>20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sz="2400" dirty="0"/>
              <a:t>↑</a:t>
            </a:r>
            <a:r>
              <a:rPr lang="en-US" sz="2400" dirty="0" smtClean="0"/>
              <a:t> </a:t>
            </a:r>
            <a:r>
              <a:rPr lang="en-US" sz="2400" dirty="0"/>
              <a:t>1-3.5 </a:t>
            </a:r>
            <a:r>
              <a:rPr lang="en-US" sz="2400" dirty="0" err="1"/>
              <a:t>mEq</a:t>
            </a:r>
            <a:r>
              <a:rPr lang="en-US" sz="2400" dirty="0"/>
              <a:t> HCO</a:t>
            </a:r>
            <a:r>
              <a:rPr lang="en-US" sz="2400" baseline="-25000" dirty="0"/>
              <a:t>3</a:t>
            </a:r>
            <a:r>
              <a:rPr lang="en-US" sz="2400" dirty="0"/>
              <a:t> / ↑</a:t>
            </a:r>
            <a:r>
              <a:rPr lang="en-US" sz="2400" dirty="0" smtClean="0"/>
              <a:t> </a:t>
            </a:r>
            <a:r>
              <a:rPr lang="en-US" sz="2400" dirty="0"/>
              <a:t>10mmPCO</a:t>
            </a:r>
            <a:r>
              <a:rPr lang="en-US" sz="2400" baseline="-25000" dirty="0"/>
              <a:t>2</a:t>
            </a:r>
            <a:r>
              <a:rPr lang="en-US" sz="2400" dirty="0"/>
              <a:t> – </a:t>
            </a:r>
            <a:r>
              <a:rPr lang="el-GR" sz="2400" dirty="0" smtClean="0"/>
              <a:t>Α.Ο,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n-US" sz="2400" dirty="0"/>
              <a:t>↓</a:t>
            </a:r>
            <a:r>
              <a:rPr lang="el-GR" sz="2400" dirty="0" smtClean="0"/>
              <a:t> </a:t>
            </a:r>
            <a:r>
              <a:rPr lang="el-GR" sz="2400" dirty="0"/>
              <a:t>2-4 </a:t>
            </a:r>
            <a:r>
              <a:rPr lang="en-US" sz="2400" dirty="0" err="1"/>
              <a:t>mEq</a:t>
            </a:r>
            <a:r>
              <a:rPr lang="en-US" sz="2400" dirty="0"/>
              <a:t> HCO</a:t>
            </a:r>
            <a:r>
              <a:rPr lang="en-US" sz="2400" baseline="-25000" dirty="0"/>
              <a:t>3</a:t>
            </a:r>
            <a:r>
              <a:rPr lang="en-US" sz="2400" dirty="0"/>
              <a:t> / ↓</a:t>
            </a:r>
            <a:r>
              <a:rPr lang="en-US" sz="2400" dirty="0" smtClean="0"/>
              <a:t> </a:t>
            </a:r>
            <a:r>
              <a:rPr lang="en-US" sz="2400" dirty="0"/>
              <a:t>10mmPCO</a:t>
            </a:r>
            <a:r>
              <a:rPr lang="en-US" sz="2400" baseline="-25000" dirty="0"/>
              <a:t>2</a:t>
            </a:r>
            <a:r>
              <a:rPr lang="en-US" sz="2400" dirty="0"/>
              <a:t> – </a:t>
            </a:r>
            <a:r>
              <a:rPr lang="el-GR" sz="2400" dirty="0" smtClean="0"/>
              <a:t>Α.Α.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Οξεοβασική</a:t>
            </a:r>
            <a:r>
              <a:rPr lang="el-GR" sz="2000" dirty="0"/>
              <a:t> Ισορροπία</a:t>
            </a:r>
            <a:r>
              <a:rPr lang="en-US" sz="2000" dirty="0"/>
              <a:t> – </a:t>
            </a:r>
            <a:r>
              <a:rPr lang="el-GR" sz="2000" dirty="0" err="1"/>
              <a:t>Οξεοβασικές</a:t>
            </a:r>
            <a:r>
              <a:rPr lang="el-GR" sz="2000" dirty="0"/>
              <a:t> Διαταραχές».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Διαταραχή  του </a:t>
            </a:r>
            <a:r>
              <a:rPr lang="en-US" dirty="0" smtClean="0"/>
              <a:t>pH</a:t>
            </a:r>
            <a:r>
              <a:rPr lang="el-GR" dirty="0" smtClean="0"/>
              <a:t> του αίματος</a:t>
            </a:r>
            <a:r>
              <a:rPr lang="en-US" dirty="0" smtClean="0"/>
              <a:t> </a:t>
            </a:r>
            <a:r>
              <a:rPr lang="el-GR" dirty="0" smtClean="0"/>
              <a:t>προκαλεί διαταραχή της</a:t>
            </a:r>
            <a:r>
              <a:rPr lang="en-US" dirty="0" smtClean="0"/>
              <a:t> </a:t>
            </a:r>
            <a:r>
              <a:rPr lang="el-GR" dirty="0" smtClean="0"/>
              <a:t>ομοιοστασίας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Διαταραχή των </a:t>
            </a:r>
            <a:r>
              <a:rPr lang="el-GR" sz="2400" dirty="0" err="1"/>
              <a:t>ενζυμικών</a:t>
            </a:r>
            <a:r>
              <a:rPr lang="el-GR" sz="2400" dirty="0"/>
              <a:t> συστημάτων και των βιοχημικών </a:t>
            </a:r>
            <a:r>
              <a:rPr lang="el-GR" sz="2400" dirty="0" smtClean="0"/>
              <a:t>διεργασιών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Διαταραχή της ισορροπίας των </a:t>
            </a:r>
            <a:r>
              <a:rPr lang="el-GR" sz="2400" dirty="0" smtClean="0"/>
              <a:t>ηλεκτρολυτών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Μεταβολή της διεγερσιμότητας των κυτταρικών μεμβρανών και ιδιαίτερα των μυϊκών (καρδιά) και των νευρικών </a:t>
            </a:r>
            <a:r>
              <a:rPr lang="el-GR" sz="2400" dirty="0" smtClean="0"/>
              <a:t>κυττάρων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7916756f52559562eaa01af4e76651e86c47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12</TotalTime>
  <Words>4325</Words>
  <Application>Microsoft Office PowerPoint</Application>
  <PresentationFormat>On-screen Show (4:3)</PresentationFormat>
  <Paragraphs>618</Paragraphs>
  <Slides>87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template final</vt:lpstr>
      <vt:lpstr>OC_template_updated</vt:lpstr>
      <vt:lpstr>Χειρουργική Νοσηλευτική Ι (Θ)</vt:lpstr>
      <vt:lpstr>Οξεοβασική ισορροπία Ορισμός </vt:lpstr>
      <vt:lpstr>Βασικές γνώσεις</vt:lpstr>
      <vt:lpstr>pH</vt:lpstr>
      <vt:lpstr>Τιμές του pH στα βιολογικά υγρά </vt:lpstr>
      <vt:lpstr>pH Διαλύματος</vt:lpstr>
      <vt:lpstr>Πηγές υδρογόνου</vt:lpstr>
      <vt:lpstr>Είδη οξέων</vt:lpstr>
      <vt:lpstr>Διαταραχή  του pH του αίματος προκαλεί διαταραχή της ομοιοστασίας</vt:lpstr>
      <vt:lpstr>Διαταραχές pH του αρτηριακού αίματος</vt:lpstr>
      <vt:lpstr>Ρυθμιστικοί μηχανισμοί της οξεοβασικής ισορροπίας</vt:lpstr>
      <vt:lpstr>Ρυθμιστικά συστήματα (ΡΣ)</vt:lpstr>
      <vt:lpstr>Χρόνος αντίδρασης των ρυθμιστικών μηχανισμών του  pH </vt:lpstr>
      <vt:lpstr>Εξωκυττάρια ρυθμιστικά συστήματα  (1 από 2)</vt:lpstr>
      <vt:lpstr>Ρυθμιστικό σύστημα διττανθρακικών (1 από 2)</vt:lpstr>
      <vt:lpstr>Ρυθμιστικό σύστημα διττανθρακικών (2 από 2)</vt:lpstr>
      <vt:lpstr>Ρυθμιστικό σύστημα  H2CΟ3 / ΝαHCO3 &amp; pH</vt:lpstr>
      <vt:lpstr>Εξωκυττάρια ρυθμιστικά συστήματα (2 από 2)</vt:lpstr>
      <vt:lpstr>Ρυθμιστικό σύστημα φωσφορικών  H2PO4-2/ HPO4-</vt:lpstr>
      <vt:lpstr>Ενδοκυττάρια ρυθμιστικά συστήματα (1 από 2)</vt:lpstr>
      <vt:lpstr>Ενδοκυττάρια ρυθμιστικά συστήματα (2 από 2)</vt:lpstr>
      <vt:lpstr>Αναπνευστική ρύθμιση pH (πνεύμονες)</vt:lpstr>
      <vt:lpstr>Αναπνευστική ρύθμιση pH (1 από 2)</vt:lpstr>
      <vt:lpstr>Αναπνευστική ρύθμιση pH (2 από 2)</vt:lpstr>
      <vt:lpstr>Νεφρική ρύθμιση του pH (1 από 2)</vt:lpstr>
      <vt:lpstr>Νεφρική ρύθμιση του pH (2 από 2)</vt:lpstr>
      <vt:lpstr>Οξεοβασική ισορροπία</vt:lpstr>
      <vt:lpstr>Συμπέρασμα</vt:lpstr>
      <vt:lpstr>Αέρια αίματος ΦΤ</vt:lpstr>
      <vt:lpstr>Οξεοβασικές διαταραχές </vt:lpstr>
      <vt:lpstr>Μεταβολική  οξέωση (ΜΟ) Ορισμός</vt:lpstr>
      <vt:lpstr>Κινητοποίηση ρυθμιστικών μηχανισμών σε ΜΟ</vt:lpstr>
      <vt:lpstr>Αιτιολογία ΜΟ (1 από 2)</vt:lpstr>
      <vt:lpstr>Αιτιολογία ΜΟ (2 από 2)</vt:lpstr>
      <vt:lpstr>Κλινική εικόνα Μ.Ο.</vt:lpstr>
      <vt:lpstr>Εργαστηριακά ευρήματα Μ.Ο.</vt:lpstr>
      <vt:lpstr>Χάσμα ανιόντων </vt:lpstr>
      <vt:lpstr>Μεταβολική οξέωση Διάγνωση</vt:lpstr>
      <vt:lpstr>Μεταβολική οξέωση Θεραπεία</vt:lpstr>
      <vt:lpstr>Χορήγηση  NaHCO3 </vt:lpstr>
      <vt:lpstr>Κίνδυνοι από τη χορήγηση NaHCO3</vt:lpstr>
      <vt:lpstr>Μεταβολική οξέωση- είδη</vt:lpstr>
      <vt:lpstr>Γαλακτική οξέωση Ορισμός</vt:lpstr>
      <vt:lpstr>Γαλακτική οξέωση Αιτιολογία</vt:lpstr>
      <vt:lpstr>Γαλακτική οξέωση Διάγνωση </vt:lpstr>
      <vt:lpstr>Μεταβολική αλκάλωση Μ.Α. Ορισμός</vt:lpstr>
      <vt:lpstr>Μεταβολική αλκάλωση Κύρια  χαρακτηριστικά</vt:lpstr>
      <vt:lpstr>Αντιρροπιστικοί μηχανισμοί που κινητοποιούνται στη Μ.Α.</vt:lpstr>
      <vt:lpstr>Αίτια μεταβολικής αλκάλωσης (1 από 2)</vt:lpstr>
      <vt:lpstr>Αίτια μεταβολικής αλκάλωσης (2 από 2)</vt:lpstr>
      <vt:lpstr>Κλινικές εκδηλώσεις Μ.Α.</vt:lpstr>
      <vt:lpstr>Μεταβολική  αλκάλωση Εργαστηριακά  ευρήματα</vt:lpstr>
      <vt:lpstr>Μεταβολική αλκάλωση Θεραπεία</vt:lpstr>
      <vt:lpstr>Αναπνευστική  οξέωση Κύρια χαρακτηριστικά </vt:lpstr>
      <vt:lpstr>Αναπνευστική  οξέωση</vt:lpstr>
      <vt:lpstr>Οξεία /χρόνια ΑΟ</vt:lpstr>
      <vt:lpstr>Μεταβολή HCO3/ PCO2 στην αναπνευστική οξέωση  </vt:lpstr>
      <vt:lpstr>Αναπνευστική  οξέωση Αντιρροπιστικοί  μηχανισμοί </vt:lpstr>
      <vt:lpstr>Αναπνευστική  οξέωση Αιτιολογία</vt:lpstr>
      <vt:lpstr>Αναπνευστική  οξέωση Κλινικές εκδηλώσεις</vt:lpstr>
      <vt:lpstr>Αναπνευστική οξέωση Εργαστηριακά  ευρήματα</vt:lpstr>
      <vt:lpstr>Αναπνευστική  οξέωση Θεραπευτική  αντιμετώπιση</vt:lpstr>
      <vt:lpstr>Αναπνευστική  αλκάλωση</vt:lpstr>
      <vt:lpstr>Αναπνευστική αλκάλωση Κύρια  χαρακτηριστικά </vt:lpstr>
      <vt:lpstr>Αναπνευστική αλκάλωση Ταξινόμηση</vt:lpstr>
      <vt:lpstr>Αναπνευστική αλκάλωση Παθοφυσιολογία </vt:lpstr>
      <vt:lpstr>Αναπνευστική αλκάλωση Αντιρροπιστικοί  μηχανισμοί </vt:lpstr>
      <vt:lpstr>Αιτίες Αν. Αλκάλωσης (1 από 2)</vt:lpstr>
      <vt:lpstr>Αιτίες Αν. Αλκάλωσης (2 από 2)</vt:lpstr>
      <vt:lpstr>Αναπνευστική  Αλκάλωση Αιτιολογία</vt:lpstr>
      <vt:lpstr>Αναπνευστική  αλκάλωση Κλινικές  εκδηλώσεις</vt:lpstr>
      <vt:lpstr>Αναπνευστική αλκάλωση Εργαστηριακά ευρήματα</vt:lpstr>
      <vt:lpstr>Αναπνευστικές Διαταραχές</vt:lpstr>
      <vt:lpstr>Λήψη δείγματος αερίων</vt:lpstr>
      <vt:lpstr>Ανάλυση αερίων (1 από 5)</vt:lpstr>
      <vt:lpstr>Ανάλυση αερίων (2 από 5)</vt:lpstr>
      <vt:lpstr>Ανάλυση αερίων (3 από 5)</vt:lpstr>
      <vt:lpstr>Ανάλυση αερίων (4 από 5)</vt:lpstr>
      <vt:lpstr>Ανάλυση αερίων (5 από 5)</vt:lpstr>
      <vt:lpstr>Αναμενόμενες αποκλίσεις των Φ.Τ  PCO₂ &amp; HCO₃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9</cp:revision>
  <dcterms:created xsi:type="dcterms:W3CDTF">2014-10-15T06:31:24Z</dcterms:created>
  <dcterms:modified xsi:type="dcterms:W3CDTF">2015-04-16T08:29:15Z</dcterms:modified>
</cp:coreProperties>
</file>