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256" r:id="rId3"/>
    <p:sldId id="309" r:id="rId4"/>
    <p:sldId id="312" r:id="rId5"/>
    <p:sldId id="310" r:id="rId6"/>
    <p:sldId id="313" r:id="rId7"/>
    <p:sldId id="311" r:id="rId8"/>
    <p:sldId id="314" r:id="rId9"/>
    <p:sldId id="257" r:id="rId10"/>
    <p:sldId id="262" r:id="rId11"/>
    <p:sldId id="264" r:id="rId12"/>
    <p:sldId id="315" r:id="rId13"/>
    <p:sldId id="316" r:id="rId14"/>
    <p:sldId id="266" r:id="rId15"/>
    <p:sldId id="267"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75B12E1-5133-4501-86A1-31F74089A4C3}" type="slidenum">
              <a:rPr lang="en-US" altLang="el-GR" sz="1200" b="0">
                <a:solidFill>
                  <a:prstClr val="black"/>
                </a:solidFill>
              </a:rPr>
              <a:pPr eaLnBrk="1" hangingPunct="1"/>
              <a:t>1</a:t>
            </a:fld>
            <a:endParaRPr lang="en-US" altLang="el-GR" sz="1200" b="0">
              <a:solidFill>
                <a:prstClr val="black"/>
              </a:solidFill>
            </a:endParaRPr>
          </a:p>
        </p:txBody>
      </p:sp>
      <p:sp>
        <p:nvSpPr>
          <p:cNvPr id="96258" name="Rectangle 2"/>
          <p:cNvSpPr>
            <a:spLocks noGrp="1" noRot="1" noChangeAspect="1" noChangeArrowheads="1" noTextEdit="1"/>
          </p:cNvSpPr>
          <p:nvPr>
            <p:ph type="sldImg"/>
          </p:nvPr>
        </p:nvSpPr>
        <p:spPr>
          <a:xfrm>
            <a:off x="993775" y="768350"/>
            <a:ext cx="5116513" cy="3836988"/>
          </a:xfrm>
          <a:ln/>
        </p:spPr>
      </p:sp>
      <p:sp>
        <p:nvSpPr>
          <p:cNvPr id="9625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75B12E1-5133-4501-86A1-31F74089A4C3}" type="slidenum">
              <a:rPr lang="en-US" altLang="el-GR" sz="1200" b="0">
                <a:solidFill>
                  <a:prstClr val="black"/>
                </a:solidFill>
              </a:rPr>
              <a:pPr eaLnBrk="1" hangingPunct="1"/>
              <a:t>2</a:t>
            </a:fld>
            <a:endParaRPr lang="en-US" altLang="el-GR" sz="1200" b="0">
              <a:solidFill>
                <a:prstClr val="black"/>
              </a:solidFill>
            </a:endParaRPr>
          </a:p>
        </p:txBody>
      </p:sp>
      <p:sp>
        <p:nvSpPr>
          <p:cNvPr id="96258" name="Rectangle 2"/>
          <p:cNvSpPr>
            <a:spLocks noGrp="1" noRot="1" noChangeAspect="1" noChangeArrowheads="1" noTextEdit="1"/>
          </p:cNvSpPr>
          <p:nvPr>
            <p:ph type="sldImg"/>
          </p:nvPr>
        </p:nvSpPr>
        <p:spPr>
          <a:xfrm>
            <a:off x="993775" y="768350"/>
            <a:ext cx="5116513" cy="3836988"/>
          </a:xfrm>
          <a:ln/>
        </p:spPr>
      </p:sp>
      <p:sp>
        <p:nvSpPr>
          <p:cNvPr id="9625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dirty="0" smtClean="0">
                <a:latin typeface="Arial" pitchFamily="34" charset="0"/>
                <a:ea typeface="ＭＳ Ｐゴシック" pitchFamily="34" charset="-128"/>
              </a:rPr>
              <a:t>4 </a:t>
            </a:r>
            <a:r>
              <a:rPr lang="el-GR" altLang="el-GR" dirty="0" err="1" smtClean="0">
                <a:latin typeface="Arial" pitchFamily="34" charset="0"/>
                <a:ea typeface="ＭＳ Ｐゴシック" pitchFamily="34" charset="-128"/>
              </a:rPr>
              <a:t>ενοτητα</a:t>
            </a:r>
            <a:r>
              <a:rPr lang="el-GR" altLang="el-GR" dirty="0" smtClean="0">
                <a:latin typeface="Arial" pitchFamily="34" charset="0"/>
                <a:ea typeface="ＭＳ Ｐゴシック" pitchFamily="34" charset="-128"/>
              </a:rPr>
              <a:t> – συνθετική προσέγγιση</a:t>
            </a:r>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F5CA6459-95A9-4D23-9A50-122D10D089E5}" type="slidenum">
              <a:rPr lang="en-US" altLang="el-GR" sz="1200" b="0">
                <a:solidFill>
                  <a:prstClr val="black"/>
                </a:solidFill>
              </a:rPr>
              <a:pPr eaLnBrk="1" hangingPunct="1"/>
              <a:t>3</a:t>
            </a:fld>
            <a:endParaRPr lang="en-US" altLang="el-GR" sz="1200" b="0">
              <a:solidFill>
                <a:prstClr val="black"/>
              </a:solidFill>
            </a:endParaRPr>
          </a:p>
        </p:txBody>
      </p:sp>
      <p:sp>
        <p:nvSpPr>
          <p:cNvPr id="98306" name="Rectangle 2"/>
          <p:cNvSpPr>
            <a:spLocks noGrp="1" noRot="1" noChangeAspect="1" noChangeArrowheads="1" noTextEdit="1"/>
          </p:cNvSpPr>
          <p:nvPr>
            <p:ph type="sldImg"/>
          </p:nvPr>
        </p:nvSpPr>
        <p:spPr>
          <a:xfrm>
            <a:off x="993775" y="768350"/>
            <a:ext cx="5116513" cy="3836988"/>
          </a:xfrm>
          <a:ln/>
        </p:spPr>
      </p:sp>
      <p:sp>
        <p:nvSpPr>
          <p:cNvPr id="9830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F5CA6459-95A9-4D23-9A50-122D10D089E5}" type="slidenum">
              <a:rPr lang="en-US" altLang="el-GR" sz="1200" b="0">
                <a:solidFill>
                  <a:prstClr val="black"/>
                </a:solidFill>
              </a:rPr>
              <a:pPr eaLnBrk="1" hangingPunct="1"/>
              <a:t>4</a:t>
            </a:fld>
            <a:endParaRPr lang="en-US" altLang="el-GR" sz="1200" b="0">
              <a:solidFill>
                <a:prstClr val="black"/>
              </a:solidFill>
            </a:endParaRPr>
          </a:p>
        </p:txBody>
      </p:sp>
      <p:sp>
        <p:nvSpPr>
          <p:cNvPr id="98306" name="Rectangle 2"/>
          <p:cNvSpPr>
            <a:spLocks noGrp="1" noRot="1" noChangeAspect="1" noChangeArrowheads="1" noTextEdit="1"/>
          </p:cNvSpPr>
          <p:nvPr>
            <p:ph type="sldImg"/>
          </p:nvPr>
        </p:nvSpPr>
        <p:spPr>
          <a:xfrm>
            <a:off x="993775" y="768350"/>
            <a:ext cx="5116513" cy="3836988"/>
          </a:xfrm>
          <a:ln/>
        </p:spPr>
      </p:sp>
      <p:sp>
        <p:nvSpPr>
          <p:cNvPr id="9830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4E3BACB-2AD0-48C8-8C19-B58C86D9B3BB}" type="slidenum">
              <a:rPr lang="en-US" altLang="el-GR" sz="1200" b="0">
                <a:solidFill>
                  <a:prstClr val="black"/>
                </a:solidFill>
              </a:rPr>
              <a:pPr eaLnBrk="1" hangingPunct="1"/>
              <a:t>5</a:t>
            </a:fld>
            <a:endParaRPr lang="en-US" altLang="el-GR" sz="1200" b="0">
              <a:solidFill>
                <a:prstClr val="black"/>
              </a:solidFill>
            </a:endParaRPr>
          </a:p>
        </p:txBody>
      </p:sp>
      <p:sp>
        <p:nvSpPr>
          <p:cNvPr id="100354" name="Rectangle 2"/>
          <p:cNvSpPr>
            <a:spLocks noGrp="1" noRot="1" noChangeAspect="1" noChangeArrowheads="1" noTextEdit="1"/>
          </p:cNvSpPr>
          <p:nvPr>
            <p:ph type="sldImg"/>
          </p:nvPr>
        </p:nvSpPr>
        <p:spPr>
          <a:xfrm>
            <a:off x="993775" y="768350"/>
            <a:ext cx="5116513" cy="3836988"/>
          </a:xfrm>
          <a:ln/>
        </p:spPr>
      </p:sp>
      <p:sp>
        <p:nvSpPr>
          <p:cNvPr id="10035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4E3BACB-2AD0-48C8-8C19-B58C86D9B3BB}" type="slidenum">
              <a:rPr lang="en-US" altLang="el-GR" sz="1200" b="0">
                <a:solidFill>
                  <a:prstClr val="black"/>
                </a:solidFill>
              </a:rPr>
              <a:pPr eaLnBrk="1" hangingPunct="1"/>
              <a:t>6</a:t>
            </a:fld>
            <a:endParaRPr lang="en-US" altLang="el-GR" sz="1200" b="0">
              <a:solidFill>
                <a:prstClr val="black"/>
              </a:solidFill>
            </a:endParaRPr>
          </a:p>
        </p:txBody>
      </p:sp>
      <p:sp>
        <p:nvSpPr>
          <p:cNvPr id="100354" name="Rectangle 2"/>
          <p:cNvSpPr>
            <a:spLocks noGrp="1" noRot="1" noChangeAspect="1" noChangeArrowheads="1" noTextEdit="1"/>
          </p:cNvSpPr>
          <p:nvPr>
            <p:ph type="sldImg"/>
          </p:nvPr>
        </p:nvSpPr>
        <p:spPr>
          <a:xfrm>
            <a:off x="993775" y="768350"/>
            <a:ext cx="5116513" cy="3836988"/>
          </a:xfrm>
          <a:ln/>
        </p:spPr>
      </p:sp>
      <p:sp>
        <p:nvSpPr>
          <p:cNvPr id="10035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4</a:t>
            </a:r>
            <a:r>
              <a:rPr lang="el-GR" sz="2600" dirty="0" smtClean="0"/>
              <a:t>:</a:t>
            </a:r>
            <a:r>
              <a:rPr lang="en-US" sz="2600" dirty="0" smtClean="0"/>
              <a:t> </a:t>
            </a:r>
            <a:r>
              <a:rPr lang="el-GR" sz="2600" dirty="0"/>
              <a:t>Συνθετική </a:t>
            </a:r>
            <a:r>
              <a:rPr lang="el-GR" sz="2600" dirty="0" smtClean="0"/>
              <a:t>Προσέγγιση</a:t>
            </a:r>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4</a:t>
            </a:r>
            <a:r>
              <a:rPr lang="en-US" sz="2000" dirty="0" smtClean="0"/>
              <a:t>:</a:t>
            </a:r>
            <a:r>
              <a:rPr lang="el-GR" sz="2000" dirty="0"/>
              <a:t> Συνθετική </a:t>
            </a:r>
            <a:r>
              <a:rPr lang="el-GR" sz="2000" dirty="0" smtClean="0"/>
              <a:t>Προσέγγιση».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74473C4-A658-45AF-9AB2-CF640CD1FDD5}"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352928" cy="5256932"/>
          </a:xfrm>
        </p:spPr>
        <p:txBody>
          <a:bodyPr/>
          <a:lstStyle/>
          <a:p>
            <a:r>
              <a:rPr lang="el-GR" sz="2400" dirty="0" smtClean="0"/>
              <a:t>Διάφορα μεθοδολογικά θέματα που αφορούν στις παραπάνω έρευνες και θεωρήσεις χρειάζεται να διευκρινιστούν.</a:t>
            </a:r>
          </a:p>
          <a:p>
            <a:r>
              <a:rPr lang="el-GR" sz="2400" dirty="0" smtClean="0"/>
              <a:t>Το πρώτο αφορά στα δείγματα αυτών των ερευνών. Οι περισσότερες μελέτες έχουν σε μαθητικό πληθυσμό ή σε άτομα που συμμετείχαν σε θεραπευτικά προγράμματα </a:t>
            </a:r>
            <a:r>
              <a:rPr lang="el-GR" sz="2400" dirty="0" err="1" smtClean="0"/>
              <a:t>τοξικοεξάρτησης</a:t>
            </a:r>
            <a:r>
              <a:rPr lang="el-GR" sz="2400" dirty="0" smtClean="0"/>
              <a:t>.</a:t>
            </a:r>
          </a:p>
          <a:p>
            <a:r>
              <a:rPr lang="el-GR" sz="2400" dirty="0" smtClean="0"/>
              <a:t>Οι έρευνες στο μαθητικό πληθυσμό χάνουν ένα μεγάλο αριθμό ανθρώπων που έχουν διακόψει το σχολείο ή κάνουν συχνά απουσίες (</a:t>
            </a:r>
            <a:r>
              <a:rPr lang="el-GR" sz="2400" dirty="0" err="1" smtClean="0"/>
              <a:t>Farell</a:t>
            </a:r>
            <a:r>
              <a:rPr lang="el-GR" sz="2400" dirty="0" smtClean="0"/>
              <a:t> </a:t>
            </a:r>
            <a:r>
              <a:rPr lang="el-GR" sz="2400" dirty="0" err="1" smtClean="0"/>
              <a:t>et</a:t>
            </a:r>
            <a:r>
              <a:rPr lang="el-GR" sz="2400" dirty="0" smtClean="0"/>
              <a:t> </a:t>
            </a:r>
            <a:r>
              <a:rPr lang="el-GR" sz="2400" dirty="0" err="1" smtClean="0"/>
              <a:t>al</a:t>
            </a:r>
            <a:r>
              <a:rPr lang="el-GR" sz="2400" dirty="0" smtClean="0"/>
              <a:t>., 1992).</a:t>
            </a:r>
          </a:p>
        </p:txBody>
      </p:sp>
      <p:sp>
        <p:nvSpPr>
          <p:cNvPr id="3" name="Τίτλος 2"/>
          <p:cNvSpPr>
            <a:spLocks noGrp="1"/>
          </p:cNvSpPr>
          <p:nvPr>
            <p:ph type="title"/>
          </p:nvPr>
        </p:nvSpPr>
        <p:spPr/>
        <p:txBody>
          <a:bodyPr/>
          <a:lstStyle/>
          <a:p>
            <a:r>
              <a:rPr lang="el-GR" dirty="0" smtClean="0"/>
              <a:t>Η αναγκαιότητα συνθετικής προσέγγισης </a:t>
            </a:r>
            <a:r>
              <a:rPr lang="el-GR" sz="2800" b="0" dirty="0" smtClean="0"/>
              <a:t>1/</a:t>
            </a:r>
            <a:r>
              <a:rPr lang="el-GR" sz="2800" b="0" dirty="0"/>
              <a:t>6</a:t>
            </a:r>
          </a:p>
        </p:txBody>
      </p:sp>
    </p:spTree>
    <p:extLst>
      <p:ext uri="{BB962C8B-B14F-4D97-AF65-F5344CB8AC3E}">
        <p14:creationId xmlns:p14="http://schemas.microsoft.com/office/powerpoint/2010/main" val="1488315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74473C4-A658-45AF-9AB2-CF640CD1FDD5}"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352928" cy="5256932"/>
          </a:xfrm>
        </p:spPr>
        <p:txBody>
          <a:bodyPr/>
          <a:lstStyle/>
          <a:p>
            <a:r>
              <a:rPr lang="el-GR" sz="2400" dirty="0" smtClean="0"/>
              <a:t>Οι έρευνες σε εξαρτημένους μπορεί να προσφέρουν αρκετές πληροφορίες για τα ιδιαίτερα χαρακτηριστικά αυτής της ομάδας, τη σχέση με την οικογένεια και τη πιθανή πορεία στη χρήση, αλλά περιορίζονται στον πληθυσμό μόνο αυτών που προσεγγίζουν τις θεραπευτικές υπηρεσίες.</a:t>
            </a:r>
          </a:p>
        </p:txBody>
      </p:sp>
      <p:sp>
        <p:nvSpPr>
          <p:cNvPr id="3" name="Τίτλος 2"/>
          <p:cNvSpPr>
            <a:spLocks noGrp="1"/>
          </p:cNvSpPr>
          <p:nvPr>
            <p:ph type="title"/>
          </p:nvPr>
        </p:nvSpPr>
        <p:spPr/>
        <p:txBody>
          <a:bodyPr/>
          <a:lstStyle/>
          <a:p>
            <a:r>
              <a:rPr lang="el-GR" dirty="0" smtClean="0"/>
              <a:t>Η αναγκαιότητα συνθετικής προσέγγισης </a:t>
            </a:r>
            <a:r>
              <a:rPr lang="el-GR" sz="2800" b="0" dirty="0" smtClean="0"/>
              <a:t>2/6</a:t>
            </a:r>
            <a:endParaRPr lang="el-GR" sz="2800" b="0" dirty="0"/>
          </a:p>
        </p:txBody>
      </p:sp>
    </p:spTree>
    <p:extLst>
      <p:ext uri="{BB962C8B-B14F-4D97-AF65-F5344CB8AC3E}">
        <p14:creationId xmlns:p14="http://schemas.microsoft.com/office/powerpoint/2010/main" val="1367069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4E8BBE6-E720-4DA1-A929-87D03E67827B}" type="slidenum">
              <a:rPr lang="en-US" altLang="el-GR" sz="1400" b="0">
                <a:solidFill>
                  <a:srgbClr val="000000"/>
                </a:solidFill>
              </a:rPr>
              <a:pPr eaLnBrk="1" hangingPunct="1"/>
              <a:t>3</a:t>
            </a:fld>
            <a:endParaRPr lang="en-US" altLang="el-GR" sz="1400" b="0">
              <a:solidFill>
                <a:srgbClr val="000000"/>
              </a:solidFill>
            </a:endParaRPr>
          </a:p>
        </p:txBody>
      </p:sp>
      <p:sp>
        <p:nvSpPr>
          <p:cNvPr id="3" name="Θέση περιεχομένου 2"/>
          <p:cNvSpPr>
            <a:spLocks noGrp="1"/>
          </p:cNvSpPr>
          <p:nvPr>
            <p:ph idx="1"/>
          </p:nvPr>
        </p:nvSpPr>
        <p:spPr>
          <a:xfrm>
            <a:off x="323528" y="1268412"/>
            <a:ext cx="8352928" cy="5400948"/>
          </a:xfrm>
        </p:spPr>
        <p:txBody>
          <a:bodyPr/>
          <a:lstStyle/>
          <a:p>
            <a:r>
              <a:rPr lang="el-GR" sz="2400" dirty="0" smtClean="0"/>
              <a:t>Ένα άλλο θέμα αφορά στην απομόνωση κάποιου ή κάποιων αιτιολογικών παραγόντων. </a:t>
            </a:r>
          </a:p>
          <a:p>
            <a:r>
              <a:rPr lang="el-GR" sz="2400" dirty="0" smtClean="0"/>
              <a:t>Η εξέταση ενός μόνο παράγοντα είναι αποσπασματική και αποκλείει άλλους παράγοντες που πιθανόν έχουν εξίσου σημαντικό ρόλο. </a:t>
            </a:r>
          </a:p>
          <a:p>
            <a:r>
              <a:rPr lang="el-GR" sz="2400" dirty="0" smtClean="0"/>
              <a:t>Από την άλλη πλευρά, η παράλληλη διερεύνηση πολλών παραγόντων μπορεί να προσφέρει αρκετές πληροφορίες, αλλά δεν επιτρέπει πάντα τη βαθύτερη κατανόηση του ρόλου που παίζει κάθε παράγοντας χωριστά.</a:t>
            </a:r>
          </a:p>
        </p:txBody>
      </p:sp>
      <p:sp>
        <p:nvSpPr>
          <p:cNvPr id="4" name="Τίτλος 3"/>
          <p:cNvSpPr>
            <a:spLocks noGrp="1"/>
          </p:cNvSpPr>
          <p:nvPr>
            <p:ph type="title"/>
          </p:nvPr>
        </p:nvSpPr>
        <p:spPr/>
        <p:txBody>
          <a:bodyPr/>
          <a:lstStyle/>
          <a:p>
            <a:r>
              <a:rPr lang="el-GR" dirty="0"/>
              <a:t>Η αναγκαιότητα συνθετικής προσέγγισης </a:t>
            </a:r>
            <a:r>
              <a:rPr lang="el-GR" sz="2800" b="0" dirty="0" smtClean="0"/>
              <a:t>3/6</a:t>
            </a:r>
            <a:endParaRPr lang="el-GR" dirty="0"/>
          </a:p>
        </p:txBody>
      </p:sp>
    </p:spTree>
    <p:extLst>
      <p:ext uri="{BB962C8B-B14F-4D97-AF65-F5344CB8AC3E}">
        <p14:creationId xmlns:p14="http://schemas.microsoft.com/office/powerpoint/2010/main" val="1749480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4E8BBE6-E720-4DA1-A929-87D03E67827B}" type="slidenum">
              <a:rPr lang="en-US" altLang="el-GR" sz="1400" b="0">
                <a:solidFill>
                  <a:srgbClr val="000000"/>
                </a:solidFill>
              </a:rPr>
              <a:pPr eaLnBrk="1" hangingPunct="1"/>
              <a:t>4</a:t>
            </a:fld>
            <a:endParaRPr lang="en-US" altLang="el-GR" sz="1400" b="0">
              <a:solidFill>
                <a:srgbClr val="000000"/>
              </a:solidFill>
            </a:endParaRPr>
          </a:p>
        </p:txBody>
      </p:sp>
      <p:sp>
        <p:nvSpPr>
          <p:cNvPr id="3" name="Θέση περιεχομένου 2"/>
          <p:cNvSpPr>
            <a:spLocks noGrp="1"/>
          </p:cNvSpPr>
          <p:nvPr>
            <p:ph idx="1"/>
          </p:nvPr>
        </p:nvSpPr>
        <p:spPr>
          <a:xfrm>
            <a:off x="323528" y="1268412"/>
            <a:ext cx="8352928" cy="5400948"/>
          </a:xfrm>
        </p:spPr>
        <p:txBody>
          <a:bodyPr/>
          <a:lstStyle/>
          <a:p>
            <a:r>
              <a:rPr lang="el-GR" sz="2400" dirty="0" smtClean="0"/>
              <a:t>Επίσης, ένα τρίτο θέμα αφορά στα μεθοδολογικά εργαλεία που χρησιμοποιούνται για τη συλλογή των στοιχείων τα οποία συνήθως, δίνοντας βάρος στα ποσοτικά δεδομένα, μπορεί να αγνοούν τις ποιοτικές παραμέτρους του φαινομένου.</a:t>
            </a:r>
          </a:p>
        </p:txBody>
      </p:sp>
      <p:sp>
        <p:nvSpPr>
          <p:cNvPr id="4" name="Τίτλος 3"/>
          <p:cNvSpPr>
            <a:spLocks noGrp="1"/>
          </p:cNvSpPr>
          <p:nvPr>
            <p:ph type="title"/>
          </p:nvPr>
        </p:nvSpPr>
        <p:spPr/>
        <p:txBody>
          <a:bodyPr/>
          <a:lstStyle/>
          <a:p>
            <a:r>
              <a:rPr lang="el-GR" dirty="0"/>
              <a:t>Η αναγκαιότητα συνθετικής προσέγγισης </a:t>
            </a:r>
            <a:r>
              <a:rPr lang="el-GR" sz="2800" b="0" dirty="0" smtClean="0"/>
              <a:t>4/6</a:t>
            </a:r>
            <a:endParaRPr lang="el-GR" dirty="0"/>
          </a:p>
        </p:txBody>
      </p:sp>
    </p:spTree>
    <p:extLst>
      <p:ext uri="{BB962C8B-B14F-4D97-AF65-F5344CB8AC3E}">
        <p14:creationId xmlns:p14="http://schemas.microsoft.com/office/powerpoint/2010/main" val="94321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FC76F47-5BA4-4DFD-9B90-62E4CCA41E40}"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568952" cy="5589588"/>
          </a:xfrm>
        </p:spPr>
        <p:txBody>
          <a:bodyPr/>
          <a:lstStyle/>
          <a:p>
            <a:pPr>
              <a:lnSpc>
                <a:spcPct val="105000"/>
              </a:lnSpc>
            </a:pPr>
            <a:r>
              <a:rPr lang="el-GR" sz="2400" dirty="0" smtClean="0"/>
              <a:t>Η </a:t>
            </a:r>
            <a:r>
              <a:rPr lang="el-GR" sz="2400" dirty="0" err="1" smtClean="0"/>
              <a:t>τοξικοεξάρτηση</a:t>
            </a:r>
            <a:r>
              <a:rPr lang="el-GR" sz="2400" dirty="0" smtClean="0"/>
              <a:t> αποτελεί ένα πολύπλοκο φαινόμενο το οποίο χρειάζεται αντιμετώπιση, γιατί έχει κόστος για το άτομο, την οικογένεια και την κοινωνία.</a:t>
            </a:r>
          </a:p>
          <a:p>
            <a:pPr>
              <a:lnSpc>
                <a:spcPct val="105000"/>
              </a:lnSpc>
            </a:pPr>
            <a:r>
              <a:rPr lang="el-GR" sz="2400" dirty="0" smtClean="0"/>
              <a:t>Τα θεραπευτικά προγράμματα είναι απαραίτητο να οργανώνονται με βάση τις ανάγκες των εξαρτημένων και όχι μόνο με βάση τις ιδεολογικές προσεγγίσεις των ειδικών.</a:t>
            </a:r>
          </a:p>
        </p:txBody>
      </p:sp>
      <p:sp>
        <p:nvSpPr>
          <p:cNvPr id="3" name="Τίτλος 2"/>
          <p:cNvSpPr>
            <a:spLocks noGrp="1"/>
          </p:cNvSpPr>
          <p:nvPr>
            <p:ph type="title"/>
          </p:nvPr>
        </p:nvSpPr>
        <p:spPr/>
        <p:txBody>
          <a:bodyPr/>
          <a:lstStyle/>
          <a:p>
            <a:r>
              <a:rPr lang="el-GR" dirty="0"/>
              <a:t>Η αναγκαιότητα συνθετικής προσέγγισης </a:t>
            </a:r>
            <a:r>
              <a:rPr lang="el-GR" sz="2800" b="0" dirty="0" smtClean="0"/>
              <a:t>5/6</a:t>
            </a:r>
            <a:endParaRPr lang="el-GR" dirty="0"/>
          </a:p>
        </p:txBody>
      </p:sp>
    </p:spTree>
    <p:extLst>
      <p:ext uri="{BB962C8B-B14F-4D97-AF65-F5344CB8AC3E}">
        <p14:creationId xmlns:p14="http://schemas.microsoft.com/office/powerpoint/2010/main" val="204498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FC76F47-5BA4-4DFD-9B90-62E4CCA41E40}"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568952" cy="5589588"/>
          </a:xfrm>
        </p:spPr>
        <p:txBody>
          <a:bodyPr/>
          <a:lstStyle/>
          <a:p>
            <a:pPr>
              <a:lnSpc>
                <a:spcPct val="105000"/>
              </a:lnSpc>
            </a:pPr>
            <a:r>
              <a:rPr lang="el-GR" sz="2400" dirty="0" smtClean="0"/>
              <a:t>Επομένως, είναι θετικό το γεγονός ότι πολλές και διαφορετικές θεραπευτικές προσεγγίσεις, με ή χωρίς φαρμακευτική υποστήριξη, έχουν αναπτυχθεί σε διάφορες χώρες.</a:t>
            </a:r>
          </a:p>
          <a:p>
            <a:pPr>
              <a:lnSpc>
                <a:spcPct val="105000"/>
              </a:lnSpc>
            </a:pPr>
            <a:r>
              <a:rPr lang="el-GR" sz="2400" dirty="0" smtClean="0"/>
              <a:t>Οι προσεγγίσεις αυτές περιλαμβάνουν ψυχοθεραπεία, συμβουλευτική, οικογενειακή θεραπεία και στοχεύουν, εκτός από την αποχή της χρήσης των ουσιών, στην κοινωνική επανένταξη και στη μείωση της βλάβης που επιφέρουν οι </a:t>
            </a:r>
            <a:r>
              <a:rPr lang="el-GR" sz="2400" dirty="0" err="1" smtClean="0"/>
              <a:t>ψυχότροπες</a:t>
            </a:r>
            <a:r>
              <a:rPr lang="el-GR" sz="2400" dirty="0" smtClean="0"/>
              <a:t> ουσίες για το άτομο και την κοινωνία.</a:t>
            </a:r>
            <a:endParaRPr lang="el-GR" sz="2400" dirty="0"/>
          </a:p>
        </p:txBody>
      </p:sp>
      <p:sp>
        <p:nvSpPr>
          <p:cNvPr id="3" name="Τίτλος 2"/>
          <p:cNvSpPr>
            <a:spLocks noGrp="1"/>
          </p:cNvSpPr>
          <p:nvPr>
            <p:ph type="title"/>
          </p:nvPr>
        </p:nvSpPr>
        <p:spPr/>
        <p:txBody>
          <a:bodyPr/>
          <a:lstStyle/>
          <a:p>
            <a:r>
              <a:rPr lang="el-GR" dirty="0"/>
              <a:t>Η αναγκαιότητα συνθετικής προσέγγισης </a:t>
            </a:r>
            <a:r>
              <a:rPr lang="el-GR" sz="2800" b="0" dirty="0" smtClean="0"/>
              <a:t>6/6</a:t>
            </a:r>
            <a:endParaRPr lang="el-GR" dirty="0"/>
          </a:p>
        </p:txBody>
      </p:sp>
    </p:spTree>
    <p:extLst>
      <p:ext uri="{BB962C8B-B14F-4D97-AF65-F5344CB8AC3E}">
        <p14:creationId xmlns:p14="http://schemas.microsoft.com/office/powerpoint/2010/main" val="1090527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322</TotalTime>
  <Words>987</Words>
  <Application>Microsoft Office PowerPoint</Application>
  <PresentationFormat>Προβολή στην οθόνη (4:3)</PresentationFormat>
  <Paragraphs>100</Paragraphs>
  <Slides>15</Slides>
  <Notes>14</Notes>
  <HiddenSlides>0</HiddenSlides>
  <MMClips>0</MMClips>
  <ScaleCrop>false</ScaleCrop>
  <HeadingPairs>
    <vt:vector size="4" baseType="variant">
      <vt:variant>
        <vt:lpstr>Θέμα</vt:lpstr>
      </vt:variant>
      <vt:variant>
        <vt:i4>2</vt:i4>
      </vt:variant>
      <vt:variant>
        <vt:lpstr>Τίτλοι διαφανειών</vt:lpstr>
      </vt:variant>
      <vt:variant>
        <vt:i4>15</vt:i4>
      </vt:variant>
    </vt:vector>
  </HeadingPairs>
  <TitlesOfParts>
    <vt:vector size="17" baseType="lpstr">
      <vt:lpstr>template final</vt:lpstr>
      <vt:lpstr>Default Design</vt:lpstr>
      <vt:lpstr>Κοινωνική Εργασία με Εξαρτημένα Άτομα</vt:lpstr>
      <vt:lpstr>Η αναγκαιότητα συνθετικής προσέγγισης 1/6</vt:lpstr>
      <vt:lpstr>Η αναγκαιότητα συνθετικής προσέγγισης 2/6</vt:lpstr>
      <vt:lpstr>Η αναγκαιότητα συνθετικής προσέγγισης 3/6</vt:lpstr>
      <vt:lpstr>Η αναγκαιότητα συνθετικής προσέγγισης 4/6</vt:lpstr>
      <vt:lpstr>Η αναγκαιότητα συνθετικής προσέγγισης 5/6</vt:lpstr>
      <vt:lpstr>Η αναγκαιότητα συνθετικής προσέγγισης 6/6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fkaram2</cp:lastModifiedBy>
  <cp:revision>40</cp:revision>
  <dcterms:created xsi:type="dcterms:W3CDTF">2014-10-15T10:57:23Z</dcterms:created>
  <dcterms:modified xsi:type="dcterms:W3CDTF">2015-02-13T15:19:05Z</dcterms:modified>
</cp:coreProperties>
</file>